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265" r:id="rId3"/>
    <p:sldId id="263" r:id="rId4"/>
    <p:sldId id="275" r:id="rId5"/>
    <p:sldId id="266" r:id="rId6"/>
    <p:sldId id="267" r:id="rId7"/>
    <p:sldId id="259" r:id="rId8"/>
    <p:sldId id="260" r:id="rId9"/>
    <p:sldId id="261" r:id="rId10"/>
    <p:sldId id="258" r:id="rId11"/>
    <p:sldId id="262" r:id="rId12"/>
    <p:sldId id="269" r:id="rId13"/>
    <p:sldId id="270" r:id="rId14"/>
    <p:sldId id="271" r:id="rId15"/>
    <p:sldId id="268" r:id="rId16"/>
    <p:sldId id="274" r:id="rId17"/>
    <p:sldId id="276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94707" autoAdjust="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A04C9-97B5-4201-91C5-2EC99094C2BB}" type="datetimeFigureOut">
              <a:rPr lang="es-MX" smtClean="0"/>
              <a:t>07/09/2016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77F8-BC5E-4851-9521-ADE827F79F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7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4C92B631-E9CE-4A12-AF52-4BF68EB19659}" type="slidenum">
              <a:rPr lang="es-MX" altLang="es-MX">
                <a:solidFill>
                  <a:prstClr val="black"/>
                </a:solidFill>
              </a:rPr>
              <a:pPr eaLnBrk="1" hangingPunct="1"/>
              <a:t>10</a:t>
            </a:fld>
            <a:endParaRPr lang="es-MX" alt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5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3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350">
                <a:solidFill>
                  <a:prstClr val="white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350">
                <a:solidFill>
                  <a:prstClr val="white"/>
                </a:solidFill>
              </a:endParaRPr>
            </a:p>
          </p:txBody>
        </p:sp>
      </p:grpSp>
      <p:sp>
        <p:nvSpPr>
          <p:cNvPr id="1239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8"/>
            <a:ext cx="10363200" cy="1920875"/>
          </a:xfrm>
        </p:spPr>
        <p:txBody>
          <a:bodyPr/>
          <a:lstStyle>
            <a:lvl1pPr>
              <a:defRPr sz="45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239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D5F4CB0-C699-4770-866D-A1F4358D858F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7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B0A90-303F-4082-B7B7-28E60A397F67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1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74B7A-66F6-4A77-976C-DE966D4E8D85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3EFA3-E915-4EB0-AD27-5953D57E250B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4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B3FC7-C544-41FF-851F-2F59279B2D05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2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9E586-F8DF-4415-9DB3-7EEE25B9F70C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3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5B04F-72E7-48B4-A7E1-D9F35D8B0947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3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8214F-B247-45F6-9C79-8A1CD584EDAC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0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C3E1C-B3DB-4B3C-B3D0-8449B39D7EBF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2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E9462-4A63-4718-BF54-97635DF3819A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0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B1348-002A-429A-B7D9-79B8C02F8597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6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815B7-A269-4685-90B9-F2D8349B9C51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2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6F027-78CB-414A-99C4-37D1607A0A70}" type="slidenum">
              <a:rPr lang="es-ES" altLang="es-MX">
                <a:solidFill>
                  <a:prstClr val="white"/>
                </a:solidFill>
              </a:rPr>
              <a:pPr/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EFD107-9F6C-4AF2-9593-EACF6B8EE399}" type="slidenum">
              <a:rPr lang="es-ES" altLang="es-MX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MX">
              <a:solidFill>
                <a:prstClr val="white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" y="3"/>
            <a:ext cx="12187767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8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28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28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28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228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28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350">
                <a:solidFill>
                  <a:prstClr val="white"/>
                </a:solidFill>
              </a:endParaRPr>
            </a:p>
          </p:txBody>
        </p:sp>
        <p:sp>
          <p:nvSpPr>
            <p:cNvPr id="1228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1350">
                <a:solidFill>
                  <a:prstClr val="white"/>
                </a:solidFill>
              </a:endParaRPr>
            </a:p>
          </p:txBody>
        </p:sp>
      </p:grpSp>
      <p:sp>
        <p:nvSpPr>
          <p:cNvPr id="1228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28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28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88501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914400" y="2092410"/>
            <a:ext cx="10363200" cy="1845275"/>
          </a:xfrm>
        </p:spPr>
        <p:txBody>
          <a:bodyPr/>
          <a:lstStyle/>
          <a:p>
            <a:r>
              <a:rPr lang="es-ES" sz="32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Caracterización fenotípica de las células mononucleares con alta actividad del transportador ABCB1 de pacientes con Artritis Reumatoide temprana</a:t>
            </a:r>
            <a:endParaRPr lang="es-MX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1828800" y="4339205"/>
            <a:ext cx="8534400" cy="1752600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Dr. Juan de Jesús </a:t>
            </a:r>
            <a:r>
              <a:rPr lang="es-ES" dirty="0" err="1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Jakez</a:t>
            </a:r>
            <a:r>
              <a:rPr lang="es-ES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Ocampo</a:t>
            </a:r>
          </a:p>
          <a:p>
            <a:r>
              <a:rPr lang="es-ES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Departamento de Inmunología y Reumatología INCMNSZ</a:t>
            </a:r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4530" t="37037" r="42467" b="39394"/>
          <a:stretch>
            <a:fillRect/>
          </a:stretch>
        </p:blipFill>
        <p:spPr bwMode="auto">
          <a:xfrm>
            <a:off x="323528" y="188640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medicinahumana-uaz.org/uploaded/admon2012-2016/PRONADAMEG/2014/Modulo%202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78" y="343270"/>
            <a:ext cx="1440160" cy="13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/>
          <p:cNvGrpSpPr/>
          <p:nvPr/>
        </p:nvGrpSpPr>
        <p:grpSpPr>
          <a:xfrm>
            <a:off x="2100372" y="92345"/>
            <a:ext cx="8585359" cy="6673310"/>
            <a:chOff x="2100372" y="92345"/>
            <a:chExt cx="8585359" cy="667331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2034" y="1877567"/>
              <a:ext cx="6746" cy="6006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9969" y="1973654"/>
              <a:ext cx="6746" cy="6006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 rot="16200000">
              <a:off x="1645350" y="1237261"/>
              <a:ext cx="1095331" cy="18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SSC-A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 rot="16200000">
              <a:off x="3806056" y="1200439"/>
              <a:ext cx="1095331" cy="25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CD3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 rot="16200000">
              <a:off x="8206360" y="1237261"/>
              <a:ext cx="1095331" cy="18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SSC-A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348723" y="2064856"/>
              <a:ext cx="1230403" cy="16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FSC-A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702923" y="2080100"/>
              <a:ext cx="1230403" cy="16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CD4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830276" y="2078472"/>
              <a:ext cx="1230403" cy="246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CD127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9143016" y="2016522"/>
              <a:ext cx="1230403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100" b="1" dirty="0" err="1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Daunorrubicina</a:t>
              </a:r>
              <a:endParaRPr lang="es-MX" sz="1100" b="1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 rot="16200000">
              <a:off x="5917857" y="1206446"/>
              <a:ext cx="1095331" cy="258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CD25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20" name="Flecha derecha 19"/>
            <p:cNvSpPr/>
            <p:nvPr/>
          </p:nvSpPr>
          <p:spPr>
            <a:xfrm>
              <a:off x="4001730" y="2131463"/>
              <a:ext cx="518700" cy="98335"/>
            </a:xfrm>
            <a:prstGeom prst="rightArrow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rgbClr val="FFC000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626500" y="92345"/>
              <a:ext cx="3346015" cy="348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FFC000"/>
                  </a:solidFill>
                </a:rPr>
                <a:t>CD4+ </a:t>
              </a:r>
              <a:r>
                <a:rPr lang="es-MX" b="1" dirty="0" err="1" smtClean="0">
                  <a:solidFill>
                    <a:srgbClr val="FFC000"/>
                  </a:solidFill>
                </a:rPr>
                <a:t>Treg</a:t>
              </a:r>
              <a:endParaRPr lang="es-MX" b="1" dirty="0">
                <a:solidFill>
                  <a:srgbClr val="FFC000"/>
                </a:solidFill>
              </a:endParaRP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9716" y="433592"/>
              <a:ext cx="1710248" cy="1631263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2550" y="426268"/>
              <a:ext cx="1710248" cy="1631263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4933" y="433592"/>
              <a:ext cx="1710248" cy="1631263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95203" y="433592"/>
              <a:ext cx="1710248" cy="1631263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15579" y="2631506"/>
              <a:ext cx="1732087" cy="1670699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37809" y="2631506"/>
              <a:ext cx="1732087" cy="1670699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3644" y="2631506"/>
              <a:ext cx="1732087" cy="1670699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29692" y="2631506"/>
              <a:ext cx="1732087" cy="1670699"/>
            </a:xfrm>
            <a:prstGeom prst="rect">
              <a:avLst/>
            </a:prstGeom>
          </p:spPr>
        </p:pic>
        <p:sp>
          <p:nvSpPr>
            <p:cNvPr id="38" name="CuadroTexto 37"/>
            <p:cNvSpPr txBox="1"/>
            <p:nvPr/>
          </p:nvSpPr>
          <p:spPr>
            <a:xfrm rot="16200000">
              <a:off x="1633292" y="3607512"/>
              <a:ext cx="1121810" cy="18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SSC-A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 rot="16200000">
              <a:off x="3759773" y="3335741"/>
              <a:ext cx="1121810" cy="26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CD3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4699840" y="4260203"/>
              <a:ext cx="1246114" cy="2529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CD4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2343756" y="4270483"/>
              <a:ext cx="1246114" cy="2529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FSC-A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6854357" y="4296663"/>
              <a:ext cx="1246114" cy="25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CD197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 rot="16200000">
              <a:off x="5953191" y="3325405"/>
              <a:ext cx="1121810" cy="262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CD45RO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9202287" y="4274704"/>
              <a:ext cx="124611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100" b="1" dirty="0" err="1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Daunorrubicina</a:t>
              </a:r>
              <a:endParaRPr lang="es-MX" sz="1100" b="1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 rot="16200000">
              <a:off x="8261369" y="3278034"/>
              <a:ext cx="1121810" cy="18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SSC-A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5112503" y="2281259"/>
              <a:ext cx="3298516" cy="357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rgbClr val="FFC000"/>
                  </a:solidFill>
                </a:rPr>
                <a:t>CD4+ Memoria Central</a:t>
              </a:r>
              <a:endParaRPr lang="es-MX" b="1" dirty="0">
                <a:solidFill>
                  <a:srgbClr val="FFC000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54571" y="4798122"/>
              <a:ext cx="1731160" cy="1711932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40103" y="4798122"/>
              <a:ext cx="1731160" cy="1711932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55127" y="4798122"/>
              <a:ext cx="1731160" cy="171193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0055" y="4798122"/>
              <a:ext cx="1731160" cy="1711932"/>
            </a:xfrm>
            <a:prstGeom prst="rect">
              <a:avLst/>
            </a:prstGeom>
          </p:spPr>
        </p:pic>
        <p:sp>
          <p:nvSpPr>
            <p:cNvPr id="47" name="CuadroTexto 46"/>
            <p:cNvSpPr txBox="1"/>
            <p:nvPr/>
          </p:nvSpPr>
          <p:spPr>
            <a:xfrm>
              <a:off x="4980064" y="4466015"/>
              <a:ext cx="3296752" cy="36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err="1" smtClean="0">
                  <a:solidFill>
                    <a:srgbClr val="FFC000"/>
                  </a:solidFill>
                </a:rPr>
                <a:t>Plasmablastos</a:t>
              </a:r>
              <a:endParaRPr lang="es-MX" b="1" dirty="0">
                <a:solidFill>
                  <a:srgbClr val="FFC000"/>
                </a:solidFill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9265894" y="6463352"/>
              <a:ext cx="1245448" cy="2591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100" b="1" dirty="0" err="1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Daunorrubicina</a:t>
              </a:r>
              <a:endParaRPr lang="es-MX" sz="1100" b="1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 rot="16200000">
              <a:off x="5895324" y="5738027"/>
              <a:ext cx="1231614" cy="26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CD27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4684007" y="6475425"/>
              <a:ext cx="1245448" cy="25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CD20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6856406" y="6488986"/>
              <a:ext cx="1245448" cy="25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CD38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53" name="CuadroTexto 52"/>
            <p:cNvSpPr txBox="1"/>
            <p:nvPr/>
          </p:nvSpPr>
          <p:spPr>
            <a:xfrm rot="16200000">
              <a:off x="3715201" y="5752069"/>
              <a:ext cx="1231614" cy="262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CD19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 rot="16200000">
              <a:off x="8262722" y="5818444"/>
              <a:ext cx="1149497" cy="18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SSC-A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55" name="CuadroTexto 54"/>
            <p:cNvSpPr txBox="1"/>
            <p:nvPr/>
          </p:nvSpPr>
          <p:spPr>
            <a:xfrm rot="16200000">
              <a:off x="1619399" y="5811415"/>
              <a:ext cx="1149497" cy="18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SSC-A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2468939" y="6506478"/>
              <a:ext cx="1245448" cy="2591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MX" sz="1100" b="1" dirty="0" smtClean="0">
                  <a:solidFill>
                    <a:srgbClr val="FFC000"/>
                  </a:solidFill>
                </a:rPr>
                <a:t>FSC-A</a:t>
              </a:r>
              <a:endParaRPr lang="es-MX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57" name="Flecha derecha 56"/>
            <p:cNvSpPr/>
            <p:nvPr/>
          </p:nvSpPr>
          <p:spPr>
            <a:xfrm>
              <a:off x="4025556" y="4358504"/>
              <a:ext cx="518700" cy="98335"/>
            </a:xfrm>
            <a:prstGeom prst="rightArrow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rgbClr val="FFC000"/>
                </a:solidFill>
              </a:endParaRPr>
            </a:p>
          </p:txBody>
        </p:sp>
        <p:sp>
          <p:nvSpPr>
            <p:cNvPr id="58" name="Flecha derecha 57"/>
            <p:cNvSpPr/>
            <p:nvPr/>
          </p:nvSpPr>
          <p:spPr>
            <a:xfrm>
              <a:off x="6089175" y="4356340"/>
              <a:ext cx="518700" cy="98335"/>
            </a:xfrm>
            <a:prstGeom prst="rightArrow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rgbClr val="FFC000"/>
                </a:solidFill>
              </a:endParaRPr>
            </a:p>
          </p:txBody>
        </p:sp>
        <p:sp>
          <p:nvSpPr>
            <p:cNvPr id="59" name="Flecha derecha 58"/>
            <p:cNvSpPr/>
            <p:nvPr/>
          </p:nvSpPr>
          <p:spPr>
            <a:xfrm>
              <a:off x="8369904" y="4414803"/>
              <a:ext cx="518700" cy="98335"/>
            </a:xfrm>
            <a:prstGeom prst="rightArrow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rgbClr val="FFC000"/>
                </a:solidFill>
              </a:endParaRPr>
            </a:p>
          </p:txBody>
        </p:sp>
        <p:sp>
          <p:nvSpPr>
            <p:cNvPr id="60" name="Flecha derecha 59"/>
            <p:cNvSpPr/>
            <p:nvPr/>
          </p:nvSpPr>
          <p:spPr>
            <a:xfrm>
              <a:off x="8364370" y="6631283"/>
              <a:ext cx="518700" cy="98335"/>
            </a:xfrm>
            <a:prstGeom prst="rightArrow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rgbClr val="FFC000"/>
                </a:solidFill>
              </a:endParaRPr>
            </a:p>
          </p:txBody>
        </p:sp>
        <p:sp>
          <p:nvSpPr>
            <p:cNvPr id="61" name="Flecha derecha 60"/>
            <p:cNvSpPr/>
            <p:nvPr/>
          </p:nvSpPr>
          <p:spPr>
            <a:xfrm>
              <a:off x="4031832" y="6631284"/>
              <a:ext cx="518700" cy="98335"/>
            </a:xfrm>
            <a:prstGeom prst="rightArrow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rgbClr val="FFC000"/>
                </a:solidFill>
              </a:endParaRPr>
            </a:p>
          </p:txBody>
        </p:sp>
        <p:sp>
          <p:nvSpPr>
            <p:cNvPr id="62" name="Flecha derecha 61"/>
            <p:cNvSpPr/>
            <p:nvPr/>
          </p:nvSpPr>
          <p:spPr>
            <a:xfrm>
              <a:off x="6096463" y="6642499"/>
              <a:ext cx="518700" cy="98335"/>
            </a:xfrm>
            <a:prstGeom prst="rightArrow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rgbClr val="FFC000"/>
                </a:solidFill>
              </a:endParaRPr>
            </a:p>
          </p:txBody>
        </p:sp>
        <p:sp>
          <p:nvSpPr>
            <p:cNvPr id="63" name="Flecha derecha 62"/>
            <p:cNvSpPr/>
            <p:nvPr/>
          </p:nvSpPr>
          <p:spPr>
            <a:xfrm>
              <a:off x="6089175" y="2168517"/>
              <a:ext cx="518700" cy="98335"/>
            </a:xfrm>
            <a:prstGeom prst="rightArrow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rgbClr val="FFC000"/>
                </a:solidFill>
              </a:endParaRPr>
            </a:p>
          </p:txBody>
        </p:sp>
        <p:sp>
          <p:nvSpPr>
            <p:cNvPr id="64" name="Flecha derecha 63"/>
            <p:cNvSpPr/>
            <p:nvPr/>
          </p:nvSpPr>
          <p:spPr>
            <a:xfrm>
              <a:off x="8379376" y="2168517"/>
              <a:ext cx="518700" cy="98335"/>
            </a:xfrm>
            <a:prstGeom prst="rightArrow">
              <a:avLst/>
            </a:prstGeom>
            <a:solidFill>
              <a:srgbClr val="FFC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rgbClr val="FFC000"/>
                </a:solidFill>
              </a:endParaRPr>
            </a:p>
          </p:txBody>
        </p:sp>
      </p:grpSp>
      <p:sp>
        <p:nvSpPr>
          <p:cNvPr id="65" name="CuadroTexto 64"/>
          <p:cNvSpPr txBox="1"/>
          <p:nvPr/>
        </p:nvSpPr>
        <p:spPr>
          <a:xfrm>
            <a:off x="3577862" y="3950980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5915533" y="3745345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7949554" y="3612890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815779" y="5427866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3382838" y="6236423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7221915" y="4902391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9464577" y="5686790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9439177" y="3602804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10106089" y="1456113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6926854" y="599233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5642412" y="1372902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3317512" y="1850496"/>
            <a:ext cx="260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/>
                </a:solidFill>
                <a:latin typeface="Calibri" panose="020F0502020204030204" pitchFamily="34" charset="0"/>
              </a:rPr>
              <a:t>%</a:t>
            </a:r>
            <a:endParaRPr lang="es-MX" sz="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Resultados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19" y="1600203"/>
            <a:ext cx="75299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Resultados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58" y="1600203"/>
            <a:ext cx="75299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Resultados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40" y="1600203"/>
            <a:ext cx="7529920" cy="45259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39245" y="2778034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&lt; 0.05</a:t>
            </a:r>
            <a:endParaRPr lang="es-MX" dirty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19749" y="2534194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*</a:t>
            </a:r>
            <a:endParaRPr lang="es-MX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43152" y="4942114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*</a:t>
            </a:r>
            <a:endParaRPr lang="es-MX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83976" y="4452100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*</a:t>
            </a:r>
            <a:endParaRPr lang="es-MX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911737" y="4184468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*</a:t>
            </a:r>
            <a:endParaRPr lang="es-MX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039498" y="3999802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*</a:t>
            </a:r>
            <a:endParaRPr lang="es-MX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Resultados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534" y="1590967"/>
            <a:ext cx="6262932" cy="45351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756365" y="2882537"/>
            <a:ext cx="141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&lt; 0.05</a:t>
            </a:r>
            <a:endParaRPr lang="es-MX" dirty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14949" y="2177143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*</a:t>
            </a:r>
            <a:endParaRPr lang="es-MX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96000" y="5181600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*</a:t>
            </a:r>
            <a:endParaRPr lang="es-MX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55281" y="4088674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*</a:t>
            </a:r>
            <a:endParaRPr lang="es-MX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Conclusiones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1481" y="2086234"/>
            <a:ext cx="6409038" cy="4525963"/>
          </a:xfrm>
        </p:spPr>
        <p:txBody>
          <a:bodyPr/>
          <a:lstStyle/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La actividad elevada de ABCB1 en pacientes con Artritis Reumatoide se presenta principalmente en células T CD4+ tanto de memoria central como efectora y, en menor medida, en </a:t>
            </a:r>
            <a:r>
              <a:rPr lang="es-ES" sz="3200" b="1" dirty="0" err="1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plasmablastos</a:t>
            </a:r>
            <a:r>
              <a:rPr lang="es-ES" sz="32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2470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Perspectivas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1481" y="2086234"/>
            <a:ext cx="6409038" cy="4525963"/>
          </a:xfrm>
        </p:spPr>
        <p:txBody>
          <a:bodyPr/>
          <a:lstStyle/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Aislar las poblaciones celulares con resistencia e identificar: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29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Producción de citocinas tras estimulación in vitro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29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Resistencia a fármacos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sz="2900" b="1" dirty="0">
              <a:solidFill>
                <a:srgbClr val="FFC000"/>
              </a:solidFill>
              <a:effectLst/>
              <a:latin typeface="Calibri" panose="020F0502020204030204" pitchFamily="34" charset="0"/>
            </a:endParaRP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Explorar blanco terapéutico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2747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27206" y="2312657"/>
            <a:ext cx="5094279" cy="2842817"/>
          </a:xfrm>
        </p:spPr>
        <p:txBody>
          <a:bodyPr/>
          <a:lstStyle/>
          <a:p>
            <a:pPr marL="0" indent="0" algn="ctr">
              <a:buClr>
                <a:srgbClr val="FFC000"/>
              </a:buClr>
              <a:buNone/>
            </a:pPr>
            <a:r>
              <a:rPr lang="es-ES" sz="8800" b="1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¡</a:t>
            </a:r>
            <a:r>
              <a:rPr lang="es-ES" sz="88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Gracias!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4530" t="37037" r="42467" b="39394"/>
          <a:stretch>
            <a:fillRect/>
          </a:stretch>
        </p:blipFill>
        <p:spPr bwMode="auto">
          <a:xfrm>
            <a:off x="323528" y="188640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medicinahumana-uaz.org/uploaded/admon2012-2016/PRONADAMEG/2014/Modulo%202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78" y="343270"/>
            <a:ext cx="1440160" cy="13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OMBA"/>
          <p:cNvPicPr>
            <a:picLocks noChangeAspect="1" noChangeArrowheads="1"/>
          </p:cNvPicPr>
          <p:nvPr/>
        </p:nvPicPr>
        <p:blipFill>
          <a:blip r:embed="rId2"/>
          <a:srcRect l="16921" r="16940"/>
          <a:stretch>
            <a:fillRect/>
          </a:stretch>
        </p:blipFill>
        <p:spPr bwMode="auto">
          <a:xfrm>
            <a:off x="2959851" y="609362"/>
            <a:ext cx="6127325" cy="5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7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29" y="1057011"/>
            <a:ext cx="7157825" cy="44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793" t="20827" r="25195" b="40707"/>
          <a:stretch/>
        </p:blipFill>
        <p:spPr>
          <a:xfrm>
            <a:off x="2682240" y="1759131"/>
            <a:ext cx="6611632" cy="31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Objetivo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0205" y="1944860"/>
            <a:ext cx="6878595" cy="4525963"/>
          </a:xfrm>
        </p:spPr>
        <p:txBody>
          <a:bodyPr/>
          <a:lstStyle/>
          <a:p>
            <a:pPr algn="ctr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Determinar mediante </a:t>
            </a:r>
            <a:r>
              <a:rPr lang="es-ES" sz="3200" b="1" dirty="0" err="1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fenotipificación</a:t>
            </a:r>
            <a:r>
              <a:rPr lang="es-ES" sz="3200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selectiva de células mononucleares de sangre periférica de pacientes con Artritis Reumatoide, la subpoblación responsable de elevada actividad de ABCB 1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1173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Material y métodos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0605" y="1682581"/>
            <a:ext cx="8732108" cy="4525963"/>
          </a:xfrm>
        </p:spPr>
        <p:txBody>
          <a:bodyPr/>
          <a:lstStyle/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10 pacientes con Artritis Reumatoide con actividad elevada de ABCB1 demostrada mediante </a:t>
            </a:r>
            <a:r>
              <a:rPr lang="es-ES" b="1" dirty="0" err="1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citometría</a:t>
            </a:r>
            <a:r>
              <a:rPr lang="es-ES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de flujo, expresada como el porcentaje de células capaces de expulsar </a:t>
            </a:r>
            <a:r>
              <a:rPr lang="es-ES" b="1" dirty="0" err="1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daunorrubicina</a:t>
            </a:r>
            <a:r>
              <a:rPr lang="es-ES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b="1" dirty="0" err="1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Fenotipificación</a:t>
            </a:r>
            <a:r>
              <a:rPr lang="es-ES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de subpoblaciones linfocitarias mediante tinción de marcadores de superficie.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Comparación entre grupos por prueba U de Mann-Whitney o H de </a:t>
            </a:r>
            <a:r>
              <a:rPr lang="es-ES" b="1" dirty="0" err="1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Kruskal</a:t>
            </a:r>
            <a:r>
              <a:rPr lang="es-ES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Wallis.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Aprobado por el Comité de Ética INCMNSZ (</a:t>
            </a:r>
            <a:r>
              <a:rPr lang="es-ES" b="1" dirty="0" err="1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Ref</a:t>
            </a:r>
            <a:r>
              <a:rPr lang="es-ES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1128).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Consentimiento informado.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80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55324"/>
              </p:ext>
            </p:extLst>
          </p:nvPr>
        </p:nvGraphicFramePr>
        <p:xfrm>
          <a:off x="1903227" y="908442"/>
          <a:ext cx="8484781" cy="5041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8659"/>
                <a:gridCol w="3806122"/>
              </a:tblGrid>
              <a:tr h="515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Subpoblación de Linfocitos T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Marcadores Específicos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Näive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CD4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S" sz="24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ó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  CD8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CD4RA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CD197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Células T de memoria central </a:t>
                      </a:r>
                      <a:endParaRPr lang="es-ES" sz="2400" b="1" dirty="0" smtClean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S" sz="24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ó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  CD8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CD45RO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CD197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1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Células T de memoria efectoras </a:t>
                      </a:r>
                      <a:endParaRPr lang="es-ES" sz="2400" b="1" dirty="0" smtClean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ó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 CD8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CD45RO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baseline="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CD197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Th1 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CXCR3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Th2  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CXCR3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CD196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T cooperadoras foliculares  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CD185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14250"/>
              </p:ext>
            </p:extLst>
          </p:nvPr>
        </p:nvGraphicFramePr>
        <p:xfrm>
          <a:off x="1828802" y="1228062"/>
          <a:ext cx="8729331" cy="4401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1547"/>
                <a:gridCol w="4367784"/>
              </a:tblGrid>
              <a:tr h="597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Subpoblación de Linfocitos </a:t>
                      </a:r>
                      <a:r>
                        <a:rPr lang="es-ES" sz="24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s-MX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Marcadores Específicos</a:t>
                      </a:r>
                      <a:endParaRPr lang="es-MX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Células Th17   </a:t>
                      </a:r>
                      <a:endParaRPr lang="es-MX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CD196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CD194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CD161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T reguladoras </a:t>
                      </a:r>
                      <a:endParaRPr lang="es-MX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CD127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dim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CD25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CD8</a:t>
                      </a:r>
                      <a:r>
                        <a:rPr lang="es-ES" sz="2400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T reguladoras </a:t>
                      </a:r>
                      <a:endParaRPr lang="es-MX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CD8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CD28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Natural </a:t>
                      </a:r>
                      <a:r>
                        <a:rPr lang="es-ES" sz="24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Killers</a:t>
                      </a:r>
                      <a:r>
                        <a:rPr lang="es-ES" sz="2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CD56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CD16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CD69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NKT </a:t>
                      </a:r>
                      <a:endParaRPr lang="es-MX" sz="24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CD4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CD56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38592"/>
              </p:ext>
            </p:extLst>
          </p:nvPr>
        </p:nvGraphicFramePr>
        <p:xfrm>
          <a:off x="1733106" y="1275906"/>
          <a:ext cx="9377916" cy="4306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8958"/>
                <a:gridCol w="4688958"/>
              </a:tblGrid>
              <a:tr h="717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Subpoblaciones de Linfocitos B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Marcadores Específicos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Células B </a:t>
                      </a:r>
                      <a:r>
                        <a:rPr lang="es-ES" sz="24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Näive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CD19+ CD27-  </a:t>
                      </a:r>
                      <a:r>
                        <a:rPr lang="es-ES" sz="24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IgD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Células B de Memoria temprana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CD19+ CD27+ </a:t>
                      </a:r>
                      <a:r>
                        <a:rPr lang="es-ES" sz="24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IgD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Células B de Memoria tardía</a:t>
                      </a:r>
                      <a:endParaRPr lang="es-MX" sz="24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CD19+  CD27+ </a:t>
                      </a:r>
                      <a:r>
                        <a:rPr lang="es-ES" sz="24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IgD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Plasmablastos</a:t>
                      </a:r>
                      <a:endParaRPr lang="es-MX" sz="2400" b="1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CD19+ 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CD20- CD27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es-ES" sz="2400" b="1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CD38</a:t>
                      </a:r>
                      <a:r>
                        <a:rPr lang="es-ES" sz="2400" b="1" baseline="30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7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Células B1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CD5+IgM+IgD</a:t>
                      </a:r>
                      <a:r>
                        <a:rPr lang="es-ES" sz="2400" b="1" baseline="30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low </a:t>
                      </a:r>
                      <a:r>
                        <a:rPr lang="es-ES" sz="24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CD19+/-</a:t>
                      </a:r>
                      <a:endParaRPr lang="es-MX" sz="2400" b="1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1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382</Words>
  <Application>Microsoft Office PowerPoint</Application>
  <PresentationFormat>Panorámica</PresentationFormat>
  <Paragraphs>114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Secuencia</vt:lpstr>
      <vt:lpstr>Caracterización fenotípica de las células mononucleares con alta actividad del transportador ABCB1 de pacientes con Artritis Reumatoide temprana</vt:lpstr>
      <vt:lpstr>Presentación de PowerPoint</vt:lpstr>
      <vt:lpstr>Presentación de PowerPoint</vt:lpstr>
      <vt:lpstr>Presentación de PowerPoint</vt:lpstr>
      <vt:lpstr>Objetivo</vt:lpstr>
      <vt:lpstr>Material y métodos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Resultados</vt:lpstr>
      <vt:lpstr>Resultados</vt:lpstr>
      <vt:lpstr>Resultados</vt:lpstr>
      <vt:lpstr>Conclusiones</vt:lpstr>
      <vt:lpstr>Perspectivas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Guadalupe Arminda Lima González</dc:creator>
  <cp:lastModifiedBy>Gerardo Sandoval Lopez</cp:lastModifiedBy>
  <cp:revision>51</cp:revision>
  <dcterms:created xsi:type="dcterms:W3CDTF">2016-08-11T14:32:48Z</dcterms:created>
  <dcterms:modified xsi:type="dcterms:W3CDTF">2016-09-07T23:56:59Z</dcterms:modified>
</cp:coreProperties>
</file>