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</p:sldMasterIdLst>
  <p:notesMasterIdLst>
    <p:notesMasterId r:id="rId22"/>
  </p:notesMasterIdLst>
  <p:sldIdLst>
    <p:sldId id="256" r:id="rId4"/>
    <p:sldId id="287" r:id="rId5"/>
    <p:sldId id="283" r:id="rId6"/>
    <p:sldId id="289" r:id="rId7"/>
    <p:sldId id="290" r:id="rId8"/>
    <p:sldId id="262" r:id="rId9"/>
    <p:sldId id="258" r:id="rId10"/>
    <p:sldId id="259" r:id="rId11"/>
    <p:sldId id="264" r:id="rId12"/>
    <p:sldId id="265" r:id="rId13"/>
    <p:sldId id="285" r:id="rId14"/>
    <p:sldId id="273" r:id="rId15"/>
    <p:sldId id="275" r:id="rId16"/>
    <p:sldId id="292" r:id="rId17"/>
    <p:sldId id="276" r:id="rId18"/>
    <p:sldId id="277" r:id="rId19"/>
    <p:sldId id="288" r:id="rId20"/>
    <p:sldId id="28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E-2"/>
          <c:y val="4.9809748983704633E-2"/>
          <c:w val="0.82291666666666663"/>
          <c:h val="0.8367347116645237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0.83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BC47B-6C80-476B-900C-8493A469E09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635C0E7-3CD0-495F-AE00-66D6C7DFEC4B}">
      <dgm:prSet phldrT="[Texto]" custT="1"/>
      <dgm:spPr/>
      <dgm:t>
        <a:bodyPr/>
        <a:lstStyle/>
        <a:p>
          <a:endParaRPr lang="es-ES" sz="1500" dirty="0" smtClean="0"/>
        </a:p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El uso temprano y dirigido a la </a:t>
          </a:r>
          <a:r>
            <a:rPr lang="es-ES" sz="2000" b="1" i="1" dirty="0" smtClean="0">
              <a:solidFill>
                <a:schemeClr val="accent1">
                  <a:lumMod val="75000"/>
                </a:schemeClr>
              </a:solidFill>
            </a:rPr>
            <a:t>remisión, </a:t>
          </a:r>
          <a:r>
            <a:rPr lang="es-ES" sz="2000" b="0" i="1" dirty="0" smtClean="0">
              <a:solidFill>
                <a:schemeClr val="accent1">
                  <a:lumMod val="75000"/>
                </a:schemeClr>
              </a:solidFill>
            </a:rPr>
            <a:t>con </a:t>
          </a:r>
          <a:r>
            <a:rPr lang="es-ES" sz="2000" b="0" i="1" dirty="0" err="1" smtClean="0">
              <a:solidFill>
                <a:schemeClr val="accent1">
                  <a:lumMod val="75000"/>
                </a:schemeClr>
              </a:solidFill>
            </a:rPr>
            <a:t>FMDEs</a:t>
          </a:r>
          <a:r>
            <a:rPr lang="es-ES" sz="2000" b="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s-MX" sz="2000" b="0" dirty="0">
            <a:solidFill>
              <a:schemeClr val="accent1">
                <a:lumMod val="75000"/>
              </a:schemeClr>
            </a:solidFill>
          </a:endParaRPr>
        </a:p>
      </dgm:t>
    </dgm:pt>
    <dgm:pt modelId="{778E1A42-09E6-4B14-A88A-4DB58295B959}" type="parTrans" cxnId="{CE995A6C-41BC-4E9F-AA22-F4EBDA16798B}">
      <dgm:prSet/>
      <dgm:spPr/>
      <dgm:t>
        <a:bodyPr/>
        <a:lstStyle/>
        <a:p>
          <a:endParaRPr lang="es-MX"/>
        </a:p>
      </dgm:t>
    </dgm:pt>
    <dgm:pt modelId="{B735ED9F-B60D-4DAD-B98F-F33D2ECF7053}" type="sibTrans" cxnId="{CE995A6C-41BC-4E9F-AA22-F4EBDA16798B}">
      <dgm:prSet/>
      <dgm:spPr/>
      <dgm:t>
        <a:bodyPr/>
        <a:lstStyle/>
        <a:p>
          <a:endParaRPr lang="es-MX"/>
        </a:p>
      </dgm:t>
    </dgm:pt>
    <dgm:pt modelId="{4EF46CB2-70D5-44EE-8A0D-B6A29D404EE7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Control de síntomas </a:t>
          </a:r>
          <a:endParaRPr lang="es-MX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6BE959E1-E734-4914-A87B-9F999CF3B63E}" type="parTrans" cxnId="{119378DD-5464-451F-BE71-A3773BBCBBB6}">
      <dgm:prSet/>
      <dgm:spPr/>
      <dgm:t>
        <a:bodyPr/>
        <a:lstStyle/>
        <a:p>
          <a:endParaRPr lang="es-MX"/>
        </a:p>
      </dgm:t>
    </dgm:pt>
    <dgm:pt modelId="{D3CF7DC4-5C3D-4B87-A242-2CE5045DCE86}" type="sibTrans" cxnId="{119378DD-5464-451F-BE71-A3773BBCBBB6}">
      <dgm:prSet/>
      <dgm:spPr/>
      <dgm:t>
        <a:bodyPr/>
        <a:lstStyle/>
        <a:p>
          <a:endParaRPr lang="es-MX"/>
        </a:p>
      </dgm:t>
    </dgm:pt>
    <dgm:pt modelId="{C2BDDE95-7E5D-4C85-8E00-98E39234847D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Previene daño estructural</a:t>
          </a:r>
          <a:endParaRPr lang="es-MX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A4B851B4-4AAB-4E07-B19C-F158EC97D5C5}" type="parTrans" cxnId="{FDD96AAA-53A8-4640-A8C0-B8892DD434A8}">
      <dgm:prSet/>
      <dgm:spPr/>
      <dgm:t>
        <a:bodyPr/>
        <a:lstStyle/>
        <a:p>
          <a:endParaRPr lang="es-MX"/>
        </a:p>
      </dgm:t>
    </dgm:pt>
    <dgm:pt modelId="{59F6715D-4705-4864-BF7F-3591CE6ABF52}" type="sibTrans" cxnId="{FDD96AAA-53A8-4640-A8C0-B8892DD434A8}">
      <dgm:prSet/>
      <dgm:spPr/>
      <dgm:t>
        <a:bodyPr/>
        <a:lstStyle/>
        <a:p>
          <a:endParaRPr lang="es-MX"/>
        </a:p>
      </dgm:t>
    </dgm:pt>
    <dgm:pt modelId="{F61006AD-21A6-474F-BB6D-9C10625F151C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accent3">
                  <a:lumMod val="50000"/>
                </a:schemeClr>
              </a:solidFill>
            </a:rPr>
            <a:t>Disminuye la discapacidad</a:t>
          </a:r>
          <a:endParaRPr lang="es-MX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56CD147C-FE51-4EB6-844E-7C614346CD39}" type="parTrans" cxnId="{FF881F5C-A8EC-4BF0-9005-920172861868}">
      <dgm:prSet/>
      <dgm:spPr/>
      <dgm:t>
        <a:bodyPr/>
        <a:lstStyle/>
        <a:p>
          <a:endParaRPr lang="es-MX"/>
        </a:p>
      </dgm:t>
    </dgm:pt>
    <dgm:pt modelId="{FD8E74D0-CCDB-4C50-89E5-F419D1970914}" type="sibTrans" cxnId="{FF881F5C-A8EC-4BF0-9005-920172861868}">
      <dgm:prSet/>
      <dgm:spPr/>
      <dgm:t>
        <a:bodyPr/>
        <a:lstStyle/>
        <a:p>
          <a:endParaRPr lang="es-MX"/>
        </a:p>
      </dgm:t>
    </dgm:pt>
    <dgm:pt modelId="{04997FBB-DF45-415E-81BF-713EB5EC1637}">
      <dgm:prSet phldrT="[Texto]"/>
      <dgm:spPr/>
      <dgm:t>
        <a:bodyPr/>
        <a:lstStyle/>
        <a:p>
          <a:r>
            <a:rPr lang="es-ES" b="1" dirty="0" smtClean="0">
              <a:solidFill>
                <a:schemeClr val="accent3">
                  <a:lumMod val="50000"/>
                </a:schemeClr>
              </a:solidFill>
            </a:rPr>
            <a:t>Reduce la mortalidad</a:t>
          </a:r>
          <a:endParaRPr lang="es-MX" b="1" dirty="0">
            <a:solidFill>
              <a:schemeClr val="accent3">
                <a:lumMod val="50000"/>
              </a:schemeClr>
            </a:solidFill>
          </a:endParaRPr>
        </a:p>
      </dgm:t>
    </dgm:pt>
    <dgm:pt modelId="{44F1A39D-E877-4BD2-BED9-2088CB8CFF5C}" type="parTrans" cxnId="{8B48C7A9-3859-4637-A6C9-77F209E884BD}">
      <dgm:prSet/>
      <dgm:spPr/>
      <dgm:t>
        <a:bodyPr/>
        <a:lstStyle/>
        <a:p>
          <a:endParaRPr lang="es-MX"/>
        </a:p>
      </dgm:t>
    </dgm:pt>
    <dgm:pt modelId="{5B561546-D3B7-48CC-AA9B-C32D7C34AE0F}" type="sibTrans" cxnId="{8B48C7A9-3859-4637-A6C9-77F209E884BD}">
      <dgm:prSet/>
      <dgm:spPr/>
      <dgm:t>
        <a:bodyPr/>
        <a:lstStyle/>
        <a:p>
          <a:endParaRPr lang="es-MX"/>
        </a:p>
      </dgm:t>
    </dgm:pt>
    <dgm:pt modelId="{77A48A84-4B79-4222-8C46-9666C2D603F5}" type="pres">
      <dgm:prSet presAssocID="{8A1BC47B-6C80-476B-900C-8493A469E09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MX"/>
        </a:p>
      </dgm:t>
    </dgm:pt>
    <dgm:pt modelId="{B8389C6E-2DC9-419D-81F8-77CB57482B8C}" type="pres">
      <dgm:prSet presAssocID="{8A1BC47B-6C80-476B-900C-8493A469E093}" presName="arrowNode" presStyleLbl="node1" presStyleIdx="0" presStyleCnt="1"/>
      <dgm:spPr/>
    </dgm:pt>
    <dgm:pt modelId="{094957F7-0E74-4C6A-9EAF-F8FAC3C067A8}" type="pres">
      <dgm:prSet presAssocID="{C635C0E7-3CD0-495F-AE00-66D6C7DFEC4B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04DC4D-EA90-41F1-9335-02457DEAED74}" type="pres">
      <dgm:prSet presAssocID="{4EF46CB2-70D5-44EE-8A0D-B6A29D404EE7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C7E244-9870-4C10-917D-CEA0471878F3}" type="pres">
      <dgm:prSet presAssocID="{D3CF7DC4-5C3D-4B87-A242-2CE5045DCE86}" presName="dotNode2" presStyleCnt="0"/>
      <dgm:spPr/>
    </dgm:pt>
    <dgm:pt modelId="{39F1F84A-924D-4E79-977E-B70E8F48D0FC}" type="pres">
      <dgm:prSet presAssocID="{D3CF7DC4-5C3D-4B87-A242-2CE5045DCE86}" presName="dotRepeatNode" presStyleLbl="fgShp" presStyleIdx="0" presStyleCnt="3"/>
      <dgm:spPr/>
      <dgm:t>
        <a:bodyPr/>
        <a:lstStyle/>
        <a:p>
          <a:endParaRPr lang="es-MX"/>
        </a:p>
      </dgm:t>
    </dgm:pt>
    <dgm:pt modelId="{2683D0FC-4FF7-4C2C-A432-E7188AA1A503}" type="pres">
      <dgm:prSet presAssocID="{C2BDDE95-7E5D-4C85-8E00-98E39234847D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C8A74B-494C-4D47-84AA-FA04A8FF23F7}" type="pres">
      <dgm:prSet presAssocID="{59F6715D-4705-4864-BF7F-3591CE6ABF52}" presName="dotNode3" presStyleCnt="0"/>
      <dgm:spPr/>
    </dgm:pt>
    <dgm:pt modelId="{3F475779-F2BE-4D7B-A245-A20A0A6BB9C0}" type="pres">
      <dgm:prSet presAssocID="{59F6715D-4705-4864-BF7F-3591CE6ABF52}" presName="dotRepeatNode" presStyleLbl="fgShp" presStyleIdx="1" presStyleCnt="3"/>
      <dgm:spPr/>
      <dgm:t>
        <a:bodyPr/>
        <a:lstStyle/>
        <a:p>
          <a:endParaRPr lang="es-MX"/>
        </a:p>
      </dgm:t>
    </dgm:pt>
    <dgm:pt modelId="{BA313340-1515-406C-90DE-3E75F9906955}" type="pres">
      <dgm:prSet presAssocID="{F61006AD-21A6-474F-BB6D-9C10625F151C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C931A0-4790-4B54-A586-19CE9647A1C2}" type="pres">
      <dgm:prSet presAssocID="{FD8E74D0-CCDB-4C50-89E5-F419D1970914}" presName="dotNode4" presStyleCnt="0"/>
      <dgm:spPr/>
    </dgm:pt>
    <dgm:pt modelId="{EE2F5E90-A4A2-46E9-B4BA-3B2775BEAD20}" type="pres">
      <dgm:prSet presAssocID="{FD8E74D0-CCDB-4C50-89E5-F419D1970914}" presName="dotRepeatNode" presStyleLbl="fgShp" presStyleIdx="2" presStyleCnt="3"/>
      <dgm:spPr/>
      <dgm:t>
        <a:bodyPr/>
        <a:lstStyle/>
        <a:p>
          <a:endParaRPr lang="es-MX"/>
        </a:p>
      </dgm:t>
    </dgm:pt>
    <dgm:pt modelId="{036C5540-B91D-4939-9E2F-BECD8F24D283}" type="pres">
      <dgm:prSet presAssocID="{04997FBB-DF45-415E-81BF-713EB5EC1637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9378DD-5464-451F-BE71-A3773BBCBBB6}" srcId="{8A1BC47B-6C80-476B-900C-8493A469E093}" destId="{4EF46CB2-70D5-44EE-8A0D-B6A29D404EE7}" srcOrd="1" destOrd="0" parTransId="{6BE959E1-E734-4914-A87B-9F999CF3B63E}" sibTransId="{D3CF7DC4-5C3D-4B87-A242-2CE5045DCE86}"/>
    <dgm:cxn modelId="{55F590A3-16A8-4421-90FE-089325061755}" type="presOf" srcId="{04997FBB-DF45-415E-81BF-713EB5EC1637}" destId="{036C5540-B91D-4939-9E2F-BECD8F24D283}" srcOrd="0" destOrd="0" presId="urn:microsoft.com/office/officeart/2009/3/layout/DescendingProcess"/>
    <dgm:cxn modelId="{FDD96AAA-53A8-4640-A8C0-B8892DD434A8}" srcId="{8A1BC47B-6C80-476B-900C-8493A469E093}" destId="{C2BDDE95-7E5D-4C85-8E00-98E39234847D}" srcOrd="2" destOrd="0" parTransId="{A4B851B4-4AAB-4E07-B19C-F158EC97D5C5}" sibTransId="{59F6715D-4705-4864-BF7F-3591CE6ABF52}"/>
    <dgm:cxn modelId="{313EAA3E-6654-4384-B88B-C78C4AE345AD}" type="presOf" srcId="{4EF46CB2-70D5-44EE-8A0D-B6A29D404EE7}" destId="{1904DC4D-EA90-41F1-9335-02457DEAED74}" srcOrd="0" destOrd="0" presId="urn:microsoft.com/office/officeart/2009/3/layout/DescendingProcess"/>
    <dgm:cxn modelId="{CE995A6C-41BC-4E9F-AA22-F4EBDA16798B}" srcId="{8A1BC47B-6C80-476B-900C-8493A469E093}" destId="{C635C0E7-3CD0-495F-AE00-66D6C7DFEC4B}" srcOrd="0" destOrd="0" parTransId="{778E1A42-09E6-4B14-A88A-4DB58295B959}" sibTransId="{B735ED9F-B60D-4DAD-B98F-F33D2ECF7053}"/>
    <dgm:cxn modelId="{F38B1ED3-2E2E-4508-B0F0-1C926EC4CE19}" type="presOf" srcId="{C635C0E7-3CD0-495F-AE00-66D6C7DFEC4B}" destId="{094957F7-0E74-4C6A-9EAF-F8FAC3C067A8}" srcOrd="0" destOrd="0" presId="urn:microsoft.com/office/officeart/2009/3/layout/DescendingProcess"/>
    <dgm:cxn modelId="{9071F32E-57E9-4D71-B46C-8ADC38E93427}" type="presOf" srcId="{FD8E74D0-CCDB-4C50-89E5-F419D1970914}" destId="{EE2F5E90-A4A2-46E9-B4BA-3B2775BEAD20}" srcOrd="0" destOrd="0" presId="urn:microsoft.com/office/officeart/2009/3/layout/DescendingProcess"/>
    <dgm:cxn modelId="{8B48C7A9-3859-4637-A6C9-77F209E884BD}" srcId="{8A1BC47B-6C80-476B-900C-8493A469E093}" destId="{04997FBB-DF45-415E-81BF-713EB5EC1637}" srcOrd="4" destOrd="0" parTransId="{44F1A39D-E877-4BD2-BED9-2088CB8CFF5C}" sibTransId="{5B561546-D3B7-48CC-AA9B-C32D7C34AE0F}"/>
    <dgm:cxn modelId="{CCCC0F89-F1C4-4905-AFC9-F891C4E0FB7C}" type="presOf" srcId="{F61006AD-21A6-474F-BB6D-9C10625F151C}" destId="{BA313340-1515-406C-90DE-3E75F9906955}" srcOrd="0" destOrd="0" presId="urn:microsoft.com/office/officeart/2009/3/layout/DescendingProcess"/>
    <dgm:cxn modelId="{290AFDAD-8146-4F43-BC45-DC9AD39BBB8C}" type="presOf" srcId="{C2BDDE95-7E5D-4C85-8E00-98E39234847D}" destId="{2683D0FC-4FF7-4C2C-A432-E7188AA1A503}" srcOrd="0" destOrd="0" presId="urn:microsoft.com/office/officeart/2009/3/layout/DescendingProcess"/>
    <dgm:cxn modelId="{DE6435E5-D164-4EC8-B08E-A5DE51559495}" type="presOf" srcId="{8A1BC47B-6C80-476B-900C-8493A469E093}" destId="{77A48A84-4B79-4222-8C46-9666C2D603F5}" srcOrd="0" destOrd="0" presId="urn:microsoft.com/office/officeart/2009/3/layout/DescendingProcess"/>
    <dgm:cxn modelId="{BC25DC72-6C12-4BAB-9C2E-39045FC6FB60}" type="presOf" srcId="{59F6715D-4705-4864-BF7F-3591CE6ABF52}" destId="{3F475779-F2BE-4D7B-A245-A20A0A6BB9C0}" srcOrd="0" destOrd="0" presId="urn:microsoft.com/office/officeart/2009/3/layout/DescendingProcess"/>
    <dgm:cxn modelId="{FF881F5C-A8EC-4BF0-9005-920172861868}" srcId="{8A1BC47B-6C80-476B-900C-8493A469E093}" destId="{F61006AD-21A6-474F-BB6D-9C10625F151C}" srcOrd="3" destOrd="0" parTransId="{56CD147C-FE51-4EB6-844E-7C614346CD39}" sibTransId="{FD8E74D0-CCDB-4C50-89E5-F419D1970914}"/>
    <dgm:cxn modelId="{D42F7596-3126-4F5C-974B-BBA24EB2D386}" type="presOf" srcId="{D3CF7DC4-5C3D-4B87-A242-2CE5045DCE86}" destId="{39F1F84A-924D-4E79-977E-B70E8F48D0FC}" srcOrd="0" destOrd="0" presId="urn:microsoft.com/office/officeart/2009/3/layout/DescendingProcess"/>
    <dgm:cxn modelId="{3BF50CD0-F99D-4409-ABB5-7D22860109D9}" type="presParOf" srcId="{77A48A84-4B79-4222-8C46-9666C2D603F5}" destId="{B8389C6E-2DC9-419D-81F8-77CB57482B8C}" srcOrd="0" destOrd="0" presId="urn:microsoft.com/office/officeart/2009/3/layout/DescendingProcess"/>
    <dgm:cxn modelId="{55E9E04B-DCDA-4DC8-A518-9359841E581B}" type="presParOf" srcId="{77A48A84-4B79-4222-8C46-9666C2D603F5}" destId="{094957F7-0E74-4C6A-9EAF-F8FAC3C067A8}" srcOrd="1" destOrd="0" presId="urn:microsoft.com/office/officeart/2009/3/layout/DescendingProcess"/>
    <dgm:cxn modelId="{A2652629-C882-41E4-A62A-733A70807A24}" type="presParOf" srcId="{77A48A84-4B79-4222-8C46-9666C2D603F5}" destId="{1904DC4D-EA90-41F1-9335-02457DEAED74}" srcOrd="2" destOrd="0" presId="urn:microsoft.com/office/officeart/2009/3/layout/DescendingProcess"/>
    <dgm:cxn modelId="{0DD14504-6799-438A-9730-8C97E838DAFF}" type="presParOf" srcId="{77A48A84-4B79-4222-8C46-9666C2D603F5}" destId="{D8C7E244-9870-4C10-917D-CEA0471878F3}" srcOrd="3" destOrd="0" presId="urn:microsoft.com/office/officeart/2009/3/layout/DescendingProcess"/>
    <dgm:cxn modelId="{08728C3E-D4EB-4037-A68A-1AEB88FBA356}" type="presParOf" srcId="{D8C7E244-9870-4C10-917D-CEA0471878F3}" destId="{39F1F84A-924D-4E79-977E-B70E8F48D0FC}" srcOrd="0" destOrd="0" presId="urn:microsoft.com/office/officeart/2009/3/layout/DescendingProcess"/>
    <dgm:cxn modelId="{BF9B1A5E-76C0-406D-AD9F-576C015A94FE}" type="presParOf" srcId="{77A48A84-4B79-4222-8C46-9666C2D603F5}" destId="{2683D0FC-4FF7-4C2C-A432-E7188AA1A503}" srcOrd="4" destOrd="0" presId="urn:microsoft.com/office/officeart/2009/3/layout/DescendingProcess"/>
    <dgm:cxn modelId="{94E9900F-E77F-447C-918E-B082078E8E29}" type="presParOf" srcId="{77A48A84-4B79-4222-8C46-9666C2D603F5}" destId="{09C8A74B-494C-4D47-84AA-FA04A8FF23F7}" srcOrd="5" destOrd="0" presId="urn:microsoft.com/office/officeart/2009/3/layout/DescendingProcess"/>
    <dgm:cxn modelId="{54FEFAD1-6950-4AB3-B436-3ECCD6E01064}" type="presParOf" srcId="{09C8A74B-494C-4D47-84AA-FA04A8FF23F7}" destId="{3F475779-F2BE-4D7B-A245-A20A0A6BB9C0}" srcOrd="0" destOrd="0" presId="urn:microsoft.com/office/officeart/2009/3/layout/DescendingProcess"/>
    <dgm:cxn modelId="{1B4D21FD-8A08-499B-BF5C-9304C85E32C4}" type="presParOf" srcId="{77A48A84-4B79-4222-8C46-9666C2D603F5}" destId="{BA313340-1515-406C-90DE-3E75F9906955}" srcOrd="6" destOrd="0" presId="urn:microsoft.com/office/officeart/2009/3/layout/DescendingProcess"/>
    <dgm:cxn modelId="{FE872711-21D6-48F7-9B08-F881611F804D}" type="presParOf" srcId="{77A48A84-4B79-4222-8C46-9666C2D603F5}" destId="{03C931A0-4790-4B54-A586-19CE9647A1C2}" srcOrd="7" destOrd="0" presId="urn:microsoft.com/office/officeart/2009/3/layout/DescendingProcess"/>
    <dgm:cxn modelId="{2E6E0674-62B4-4C5C-9855-DB0C2362317A}" type="presParOf" srcId="{03C931A0-4790-4B54-A586-19CE9647A1C2}" destId="{EE2F5E90-A4A2-46E9-B4BA-3B2775BEAD20}" srcOrd="0" destOrd="0" presId="urn:microsoft.com/office/officeart/2009/3/layout/DescendingProcess"/>
    <dgm:cxn modelId="{A3C92087-FCD4-4BD5-AC99-AEBA385092FF}" type="presParOf" srcId="{77A48A84-4B79-4222-8C46-9666C2D603F5}" destId="{036C5540-B91D-4939-9E2F-BECD8F24D283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4B58F-2B44-48D8-A173-C0BE041D6CC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5B65238-EF31-4D65-9078-30D5B3023B6E}">
      <dgm:prSet phldrT="[Texto]" custT="1"/>
      <dgm:spPr/>
      <dgm:t>
        <a:bodyPr/>
        <a:lstStyle/>
        <a:p>
          <a:r>
            <a:rPr lang="es-ES" sz="1400" b="1" dirty="0" err="1" smtClean="0">
              <a:solidFill>
                <a:srgbClr val="7030A0"/>
              </a:solidFill>
            </a:rPr>
            <a:t>Independien</a:t>
          </a:r>
          <a:r>
            <a:rPr lang="es-ES" sz="1400" b="1" dirty="0" smtClean="0">
              <a:solidFill>
                <a:srgbClr val="7030A0"/>
              </a:solidFill>
            </a:rPr>
            <a:t>-te del grado de actividad de la enfermedad</a:t>
          </a:r>
          <a:endParaRPr lang="es-MX" sz="1400" b="1" dirty="0">
            <a:solidFill>
              <a:srgbClr val="7030A0"/>
            </a:solidFill>
          </a:endParaRPr>
        </a:p>
      </dgm:t>
    </dgm:pt>
    <dgm:pt modelId="{0F104F18-87E2-4563-BD6F-B355ADE0814E}" type="parTrans" cxnId="{D2FE3320-7645-4F68-B701-782BDDBBA7FD}">
      <dgm:prSet/>
      <dgm:spPr/>
      <dgm:t>
        <a:bodyPr/>
        <a:lstStyle/>
        <a:p>
          <a:endParaRPr lang="es-MX"/>
        </a:p>
      </dgm:t>
    </dgm:pt>
    <dgm:pt modelId="{0463F564-5A16-462A-8AE8-FE8D0813B18B}" type="sibTrans" cxnId="{D2FE3320-7645-4F68-B701-782BDDBBA7FD}">
      <dgm:prSet/>
      <dgm:spPr/>
      <dgm:t>
        <a:bodyPr/>
        <a:lstStyle/>
        <a:p>
          <a:endParaRPr lang="es-MX"/>
        </a:p>
      </dgm:t>
    </dgm:pt>
    <dgm:pt modelId="{062E2333-98E4-4558-BF62-8884F0FC95F3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C00000"/>
              </a:solidFill>
            </a:rPr>
            <a:t>Afecta a todos los desenlaces</a:t>
          </a:r>
          <a:endParaRPr lang="es-MX" sz="1600" dirty="0">
            <a:solidFill>
              <a:srgbClr val="C00000"/>
            </a:solidFill>
          </a:endParaRPr>
        </a:p>
      </dgm:t>
    </dgm:pt>
    <dgm:pt modelId="{99998090-8BD2-47EC-A3F1-05E836567461}" type="parTrans" cxnId="{053D38D4-7342-4811-9586-B36AA5654EF5}">
      <dgm:prSet/>
      <dgm:spPr/>
      <dgm:t>
        <a:bodyPr/>
        <a:lstStyle/>
        <a:p>
          <a:endParaRPr lang="es-MX"/>
        </a:p>
      </dgm:t>
    </dgm:pt>
    <dgm:pt modelId="{5C113D35-CD88-4218-A5BF-23370641626D}" type="sibTrans" cxnId="{053D38D4-7342-4811-9586-B36AA5654EF5}">
      <dgm:prSet/>
      <dgm:spPr/>
      <dgm:t>
        <a:bodyPr/>
        <a:lstStyle/>
        <a:p>
          <a:endParaRPr lang="es-MX"/>
        </a:p>
      </dgm:t>
    </dgm:pt>
    <dgm:pt modelId="{22C4E21A-6821-4353-9BF3-34651187D13E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8000" b="1" dirty="0" smtClean="0"/>
            <a:t>?</a:t>
          </a:r>
          <a:endParaRPr lang="es-MX" sz="8000" b="1" dirty="0"/>
        </a:p>
      </dgm:t>
    </dgm:pt>
    <dgm:pt modelId="{C7D1F8CC-A90F-44A3-81EF-F7828D1806EF}" type="parTrans" cxnId="{1AF5E809-B5DA-4CFD-B300-546CC490655E}">
      <dgm:prSet/>
      <dgm:spPr/>
      <dgm:t>
        <a:bodyPr/>
        <a:lstStyle/>
        <a:p>
          <a:endParaRPr lang="es-MX"/>
        </a:p>
      </dgm:t>
    </dgm:pt>
    <dgm:pt modelId="{71278363-B847-4FF5-A8D0-55A68FB7CDF7}" type="sibTrans" cxnId="{1AF5E809-B5DA-4CFD-B300-546CC490655E}">
      <dgm:prSet/>
      <dgm:spPr/>
      <dgm:t>
        <a:bodyPr/>
        <a:lstStyle/>
        <a:p>
          <a:endParaRPr lang="es-MX"/>
        </a:p>
      </dgm:t>
    </dgm:pt>
    <dgm:pt modelId="{D78F12D8-324C-4C3A-B406-6AE28D6125B8}" type="pres">
      <dgm:prSet presAssocID="{95F4B58F-2B44-48D8-A173-C0BE041D6C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1EFBA646-5A6B-4AC6-8457-5F8B5934C689}" type="pres">
      <dgm:prSet presAssocID="{85B65238-EF31-4D65-9078-30D5B3023B6E}" presName="composite" presStyleCnt="0"/>
      <dgm:spPr/>
    </dgm:pt>
    <dgm:pt modelId="{E814F3F9-59C4-4F7B-A41D-5ED9F707FA72}" type="pres">
      <dgm:prSet presAssocID="{85B65238-EF31-4D65-9078-30D5B3023B6E}" presName="Parent1" presStyleLbl="node1" presStyleIdx="0" presStyleCnt="6" custScaleX="1117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86390D-4C00-46AA-94F2-9ACDBD110B84}" type="pres">
      <dgm:prSet presAssocID="{85B65238-EF31-4D65-9078-30D5B3023B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EC4C7A-6F50-4B02-9EF9-ACEE39952D64}" type="pres">
      <dgm:prSet presAssocID="{85B65238-EF31-4D65-9078-30D5B3023B6E}" presName="BalanceSpacing" presStyleCnt="0"/>
      <dgm:spPr/>
    </dgm:pt>
    <dgm:pt modelId="{8465FBA2-40DA-42F7-A3DC-8292D8522FF9}" type="pres">
      <dgm:prSet presAssocID="{85B65238-EF31-4D65-9078-30D5B3023B6E}" presName="BalanceSpacing1" presStyleCnt="0"/>
      <dgm:spPr/>
    </dgm:pt>
    <dgm:pt modelId="{243A098D-934D-4AFD-A94C-85434B717EA0}" type="pres">
      <dgm:prSet presAssocID="{0463F564-5A16-462A-8AE8-FE8D0813B18B}" presName="Accent1Text" presStyleLbl="node1" presStyleIdx="1" presStyleCnt="6"/>
      <dgm:spPr/>
      <dgm:t>
        <a:bodyPr/>
        <a:lstStyle/>
        <a:p>
          <a:endParaRPr lang="es-MX"/>
        </a:p>
      </dgm:t>
    </dgm:pt>
    <dgm:pt modelId="{ED421B66-56C3-4995-94C5-C6D46D8D4289}" type="pres">
      <dgm:prSet presAssocID="{0463F564-5A16-462A-8AE8-FE8D0813B18B}" presName="spaceBetweenRectangles" presStyleCnt="0"/>
      <dgm:spPr/>
    </dgm:pt>
    <dgm:pt modelId="{122A2846-C3AE-4E39-9EC8-D8055A9D13F4}" type="pres">
      <dgm:prSet presAssocID="{062E2333-98E4-4558-BF62-8884F0FC95F3}" presName="composite" presStyleCnt="0"/>
      <dgm:spPr/>
    </dgm:pt>
    <dgm:pt modelId="{ED698504-D49E-46F9-8F9E-83AA63FB33A4}" type="pres">
      <dgm:prSet presAssocID="{062E2333-98E4-4558-BF62-8884F0FC95F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71A94D-6285-4DDE-9F11-D9F52E7B36D1}" type="pres">
      <dgm:prSet presAssocID="{062E2333-98E4-4558-BF62-8884F0FC95F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A09238-4C58-4298-B3F3-C4342E929522}" type="pres">
      <dgm:prSet presAssocID="{062E2333-98E4-4558-BF62-8884F0FC95F3}" presName="BalanceSpacing" presStyleCnt="0"/>
      <dgm:spPr/>
    </dgm:pt>
    <dgm:pt modelId="{86256779-D549-48C9-ABD2-31144DD3802D}" type="pres">
      <dgm:prSet presAssocID="{062E2333-98E4-4558-BF62-8884F0FC95F3}" presName="BalanceSpacing1" presStyleCnt="0"/>
      <dgm:spPr/>
    </dgm:pt>
    <dgm:pt modelId="{C528E43E-E883-498F-B23A-F412D71B08F0}" type="pres">
      <dgm:prSet presAssocID="{5C113D35-CD88-4218-A5BF-23370641626D}" presName="Accent1Text" presStyleLbl="node1" presStyleIdx="3" presStyleCnt="6"/>
      <dgm:spPr/>
      <dgm:t>
        <a:bodyPr/>
        <a:lstStyle/>
        <a:p>
          <a:endParaRPr lang="es-MX"/>
        </a:p>
      </dgm:t>
    </dgm:pt>
    <dgm:pt modelId="{1ED6F99C-3F56-4102-AC6C-9088FA77F861}" type="pres">
      <dgm:prSet presAssocID="{5C113D35-CD88-4218-A5BF-23370641626D}" presName="spaceBetweenRectangles" presStyleCnt="0"/>
      <dgm:spPr/>
    </dgm:pt>
    <dgm:pt modelId="{4BD4F192-841F-4515-AF9B-99A6F439066E}" type="pres">
      <dgm:prSet presAssocID="{22C4E21A-6821-4353-9BF3-34651187D13E}" presName="composite" presStyleCnt="0"/>
      <dgm:spPr/>
    </dgm:pt>
    <dgm:pt modelId="{FC278599-B983-48A5-BED4-E2B6FF986BA3}" type="pres">
      <dgm:prSet presAssocID="{22C4E21A-6821-4353-9BF3-34651187D13E}" presName="Parent1" presStyleLbl="node1" presStyleIdx="4" presStyleCnt="6" custScaleX="100533" custLinFactNeighborX="5632" custLinFactNeighborY="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3226BB-1F98-4588-A2A3-39CC496D4630}" type="pres">
      <dgm:prSet presAssocID="{22C4E21A-6821-4353-9BF3-34651187D1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212A6E-D4C2-4968-832D-284F9E4EFEF7}" type="pres">
      <dgm:prSet presAssocID="{22C4E21A-6821-4353-9BF3-34651187D13E}" presName="BalanceSpacing" presStyleCnt="0"/>
      <dgm:spPr/>
    </dgm:pt>
    <dgm:pt modelId="{CB5397E8-B96E-48C3-ABC4-6E8A20CF17D1}" type="pres">
      <dgm:prSet presAssocID="{22C4E21A-6821-4353-9BF3-34651187D13E}" presName="BalanceSpacing1" presStyleCnt="0"/>
      <dgm:spPr/>
    </dgm:pt>
    <dgm:pt modelId="{02DBFAE5-FB59-48B6-B88D-EFEDAB4521F4}" type="pres">
      <dgm:prSet presAssocID="{71278363-B847-4FF5-A8D0-55A68FB7CDF7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3DDE16F4-6BEC-43A4-926F-A9E3635AE4B4}" type="presOf" srcId="{22C4E21A-6821-4353-9BF3-34651187D13E}" destId="{FC278599-B983-48A5-BED4-E2B6FF986BA3}" srcOrd="0" destOrd="0" presId="urn:microsoft.com/office/officeart/2008/layout/AlternatingHexagons"/>
    <dgm:cxn modelId="{AF2EB4EC-0E73-4F72-ABE8-8C7A6D95F6DA}" type="presOf" srcId="{062E2333-98E4-4558-BF62-8884F0FC95F3}" destId="{ED698504-D49E-46F9-8F9E-83AA63FB33A4}" srcOrd="0" destOrd="0" presId="urn:microsoft.com/office/officeart/2008/layout/AlternatingHexagons"/>
    <dgm:cxn modelId="{C7F1244E-6025-4F52-AAAA-961416594C45}" type="presOf" srcId="{0463F564-5A16-462A-8AE8-FE8D0813B18B}" destId="{243A098D-934D-4AFD-A94C-85434B717EA0}" srcOrd="0" destOrd="0" presId="urn:microsoft.com/office/officeart/2008/layout/AlternatingHexagons"/>
    <dgm:cxn modelId="{1AF5E809-B5DA-4CFD-B300-546CC490655E}" srcId="{95F4B58F-2B44-48D8-A173-C0BE041D6CC6}" destId="{22C4E21A-6821-4353-9BF3-34651187D13E}" srcOrd="2" destOrd="0" parTransId="{C7D1F8CC-A90F-44A3-81EF-F7828D1806EF}" sibTransId="{71278363-B847-4FF5-A8D0-55A68FB7CDF7}"/>
    <dgm:cxn modelId="{D2FE3320-7645-4F68-B701-782BDDBBA7FD}" srcId="{95F4B58F-2B44-48D8-A173-C0BE041D6CC6}" destId="{85B65238-EF31-4D65-9078-30D5B3023B6E}" srcOrd="0" destOrd="0" parTransId="{0F104F18-87E2-4563-BD6F-B355ADE0814E}" sibTransId="{0463F564-5A16-462A-8AE8-FE8D0813B18B}"/>
    <dgm:cxn modelId="{4712571D-D36D-44C1-A5F8-BD8A76881D22}" type="presOf" srcId="{95F4B58F-2B44-48D8-A173-C0BE041D6CC6}" destId="{D78F12D8-324C-4C3A-B406-6AE28D6125B8}" srcOrd="0" destOrd="0" presId="urn:microsoft.com/office/officeart/2008/layout/AlternatingHexagons"/>
    <dgm:cxn modelId="{8460D216-6C40-4D1B-8D3A-8502069D472F}" type="presOf" srcId="{85B65238-EF31-4D65-9078-30D5B3023B6E}" destId="{E814F3F9-59C4-4F7B-A41D-5ED9F707FA72}" srcOrd="0" destOrd="0" presId="urn:microsoft.com/office/officeart/2008/layout/AlternatingHexagons"/>
    <dgm:cxn modelId="{A6186133-F476-4FC7-8EB9-8B85FB74E5DE}" type="presOf" srcId="{5C113D35-CD88-4218-A5BF-23370641626D}" destId="{C528E43E-E883-498F-B23A-F412D71B08F0}" srcOrd="0" destOrd="0" presId="urn:microsoft.com/office/officeart/2008/layout/AlternatingHexagons"/>
    <dgm:cxn modelId="{4AE87E21-6998-4150-804C-203614E758BF}" type="presOf" srcId="{71278363-B847-4FF5-A8D0-55A68FB7CDF7}" destId="{02DBFAE5-FB59-48B6-B88D-EFEDAB4521F4}" srcOrd="0" destOrd="0" presId="urn:microsoft.com/office/officeart/2008/layout/AlternatingHexagons"/>
    <dgm:cxn modelId="{053D38D4-7342-4811-9586-B36AA5654EF5}" srcId="{95F4B58F-2B44-48D8-A173-C0BE041D6CC6}" destId="{062E2333-98E4-4558-BF62-8884F0FC95F3}" srcOrd="1" destOrd="0" parTransId="{99998090-8BD2-47EC-A3F1-05E836567461}" sibTransId="{5C113D35-CD88-4218-A5BF-23370641626D}"/>
    <dgm:cxn modelId="{D8F13693-2EAE-43E9-9DD8-442176EF5191}" type="presParOf" srcId="{D78F12D8-324C-4C3A-B406-6AE28D6125B8}" destId="{1EFBA646-5A6B-4AC6-8457-5F8B5934C689}" srcOrd="0" destOrd="0" presId="urn:microsoft.com/office/officeart/2008/layout/AlternatingHexagons"/>
    <dgm:cxn modelId="{EEAA8CE4-9591-4BBE-9DA9-6889D5244AD0}" type="presParOf" srcId="{1EFBA646-5A6B-4AC6-8457-5F8B5934C689}" destId="{E814F3F9-59C4-4F7B-A41D-5ED9F707FA72}" srcOrd="0" destOrd="0" presId="urn:microsoft.com/office/officeart/2008/layout/AlternatingHexagons"/>
    <dgm:cxn modelId="{411DBFFD-F36E-454A-B1E8-AE3D6BA83A5E}" type="presParOf" srcId="{1EFBA646-5A6B-4AC6-8457-5F8B5934C689}" destId="{D386390D-4C00-46AA-94F2-9ACDBD110B84}" srcOrd="1" destOrd="0" presId="urn:microsoft.com/office/officeart/2008/layout/AlternatingHexagons"/>
    <dgm:cxn modelId="{CE2EED93-0136-4B8B-83CC-2847ACA24D83}" type="presParOf" srcId="{1EFBA646-5A6B-4AC6-8457-5F8B5934C689}" destId="{ACEC4C7A-6F50-4B02-9EF9-ACEE39952D64}" srcOrd="2" destOrd="0" presId="urn:microsoft.com/office/officeart/2008/layout/AlternatingHexagons"/>
    <dgm:cxn modelId="{92053FFF-A247-4118-A29C-4F22330B7297}" type="presParOf" srcId="{1EFBA646-5A6B-4AC6-8457-5F8B5934C689}" destId="{8465FBA2-40DA-42F7-A3DC-8292D8522FF9}" srcOrd="3" destOrd="0" presId="urn:microsoft.com/office/officeart/2008/layout/AlternatingHexagons"/>
    <dgm:cxn modelId="{3D6186B2-BF1A-4D14-86EF-C778A578B6B3}" type="presParOf" srcId="{1EFBA646-5A6B-4AC6-8457-5F8B5934C689}" destId="{243A098D-934D-4AFD-A94C-85434B717EA0}" srcOrd="4" destOrd="0" presId="urn:microsoft.com/office/officeart/2008/layout/AlternatingHexagons"/>
    <dgm:cxn modelId="{5D71B2B7-BF1D-4177-B63A-F25BDE3B1576}" type="presParOf" srcId="{D78F12D8-324C-4C3A-B406-6AE28D6125B8}" destId="{ED421B66-56C3-4995-94C5-C6D46D8D4289}" srcOrd="1" destOrd="0" presId="urn:microsoft.com/office/officeart/2008/layout/AlternatingHexagons"/>
    <dgm:cxn modelId="{7F426204-C913-4097-BF5D-185170C9A2A6}" type="presParOf" srcId="{D78F12D8-324C-4C3A-B406-6AE28D6125B8}" destId="{122A2846-C3AE-4E39-9EC8-D8055A9D13F4}" srcOrd="2" destOrd="0" presId="urn:microsoft.com/office/officeart/2008/layout/AlternatingHexagons"/>
    <dgm:cxn modelId="{8930E55D-8ACD-48AA-BA9A-B0BEA9F25427}" type="presParOf" srcId="{122A2846-C3AE-4E39-9EC8-D8055A9D13F4}" destId="{ED698504-D49E-46F9-8F9E-83AA63FB33A4}" srcOrd="0" destOrd="0" presId="urn:microsoft.com/office/officeart/2008/layout/AlternatingHexagons"/>
    <dgm:cxn modelId="{E3A931DC-6A85-42CC-BB26-4E5DD9590413}" type="presParOf" srcId="{122A2846-C3AE-4E39-9EC8-D8055A9D13F4}" destId="{DB71A94D-6285-4DDE-9F11-D9F52E7B36D1}" srcOrd="1" destOrd="0" presId="urn:microsoft.com/office/officeart/2008/layout/AlternatingHexagons"/>
    <dgm:cxn modelId="{8445ADA8-B8CA-4669-A5C9-B5C8B3754D8B}" type="presParOf" srcId="{122A2846-C3AE-4E39-9EC8-D8055A9D13F4}" destId="{D4A09238-4C58-4298-B3F3-C4342E929522}" srcOrd="2" destOrd="0" presId="urn:microsoft.com/office/officeart/2008/layout/AlternatingHexagons"/>
    <dgm:cxn modelId="{D7E1148A-5D63-40CB-AFBF-8AE77AB46B8C}" type="presParOf" srcId="{122A2846-C3AE-4E39-9EC8-D8055A9D13F4}" destId="{86256779-D549-48C9-ABD2-31144DD3802D}" srcOrd="3" destOrd="0" presId="urn:microsoft.com/office/officeart/2008/layout/AlternatingHexagons"/>
    <dgm:cxn modelId="{BE863698-2775-4A40-B0D4-534D2E73AF04}" type="presParOf" srcId="{122A2846-C3AE-4E39-9EC8-D8055A9D13F4}" destId="{C528E43E-E883-498F-B23A-F412D71B08F0}" srcOrd="4" destOrd="0" presId="urn:microsoft.com/office/officeart/2008/layout/AlternatingHexagons"/>
    <dgm:cxn modelId="{7D263E52-B320-4AB1-A899-E5F334C6A9B8}" type="presParOf" srcId="{D78F12D8-324C-4C3A-B406-6AE28D6125B8}" destId="{1ED6F99C-3F56-4102-AC6C-9088FA77F861}" srcOrd="3" destOrd="0" presId="urn:microsoft.com/office/officeart/2008/layout/AlternatingHexagons"/>
    <dgm:cxn modelId="{FA1F0CD2-A48F-4B16-8D11-D1DA445EB780}" type="presParOf" srcId="{D78F12D8-324C-4C3A-B406-6AE28D6125B8}" destId="{4BD4F192-841F-4515-AF9B-99A6F439066E}" srcOrd="4" destOrd="0" presId="urn:microsoft.com/office/officeart/2008/layout/AlternatingHexagons"/>
    <dgm:cxn modelId="{52752BC8-ED36-4AF9-A070-D92372AB4EF3}" type="presParOf" srcId="{4BD4F192-841F-4515-AF9B-99A6F439066E}" destId="{FC278599-B983-48A5-BED4-E2B6FF986BA3}" srcOrd="0" destOrd="0" presId="urn:microsoft.com/office/officeart/2008/layout/AlternatingHexagons"/>
    <dgm:cxn modelId="{B7A20FD4-1AA3-44A6-8F1E-1D551BE851BB}" type="presParOf" srcId="{4BD4F192-841F-4515-AF9B-99A6F439066E}" destId="{673226BB-1F98-4588-A2A3-39CC496D4630}" srcOrd="1" destOrd="0" presId="urn:microsoft.com/office/officeart/2008/layout/AlternatingHexagons"/>
    <dgm:cxn modelId="{927E811A-7BD1-4A1D-BC97-E6EAB4BDCFA2}" type="presParOf" srcId="{4BD4F192-841F-4515-AF9B-99A6F439066E}" destId="{83212A6E-D4C2-4968-832D-284F9E4EFEF7}" srcOrd="2" destOrd="0" presId="urn:microsoft.com/office/officeart/2008/layout/AlternatingHexagons"/>
    <dgm:cxn modelId="{C5AD807A-7BE1-4D57-8BF1-C36543885FEE}" type="presParOf" srcId="{4BD4F192-841F-4515-AF9B-99A6F439066E}" destId="{CB5397E8-B96E-48C3-ABC4-6E8A20CF17D1}" srcOrd="3" destOrd="0" presId="urn:microsoft.com/office/officeart/2008/layout/AlternatingHexagons"/>
    <dgm:cxn modelId="{8ED0A7F5-8A6C-4E8D-A4E4-3EEC55750B69}" type="presParOf" srcId="{4BD4F192-841F-4515-AF9B-99A6F439066E}" destId="{02DBFAE5-FB59-48B6-B88D-EFEDAB4521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0.58043</cdr:x>
      <cdr:y>0.59615</cdr:y>
    </cdr:from>
    <cdr:to>
      <cdr:x>1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72208" y="2232248"/>
          <a:ext cx="1353344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800" b="1" dirty="0" smtClean="0">
              <a:solidFill>
                <a:schemeClr val="tx2">
                  <a:lumMod val="75000"/>
                </a:schemeClr>
              </a:solidFill>
            </a:rPr>
            <a:t>P, 83%</a:t>
          </a:r>
        </a:p>
        <a:p xmlns:a="http://schemas.openxmlformats.org/drawingml/2006/main">
          <a:r>
            <a:rPr lang="es-ES" sz="1800" b="1" i="1" dirty="0" smtClean="0">
              <a:solidFill>
                <a:srgbClr val="7030A0"/>
              </a:solidFill>
            </a:rPr>
            <a:t>14</a:t>
          </a:r>
          <a:r>
            <a:rPr lang="es-ES" sz="1800" b="1" i="1" dirty="0" smtClean="0">
              <a:solidFill>
                <a:srgbClr val="7030A0"/>
              </a:solidFill>
              <a:cs typeface="Arial"/>
            </a:rPr>
            <a:t>±6 meses</a:t>
          </a:r>
          <a:endParaRPr lang="es-MX" sz="1800" b="1" i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0.04465</cdr:x>
      <cdr:y>0.07692</cdr:y>
    </cdr:from>
    <cdr:to>
      <cdr:x>0.66973</cdr:x>
      <cdr:y>0.30769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44016" y="288032"/>
          <a:ext cx="2016224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 smtClean="0">
              <a:solidFill>
                <a:schemeClr val="accent2">
                  <a:lumMod val="50000"/>
                </a:schemeClr>
              </a:solidFill>
            </a:rPr>
            <a:t>No P, 47%</a:t>
          </a:r>
        </a:p>
        <a:p xmlns:a="http://schemas.openxmlformats.org/drawingml/2006/main">
          <a:r>
            <a:rPr lang="es-ES" sz="1800" b="1" i="1" dirty="0" smtClean="0">
              <a:solidFill>
                <a:srgbClr val="7030A0"/>
              </a:solidFill>
            </a:rPr>
            <a:t>8</a:t>
          </a:r>
          <a:r>
            <a:rPr lang="es-ES" sz="1800" b="1" i="1" dirty="0" smtClean="0">
              <a:solidFill>
                <a:srgbClr val="7030A0"/>
              </a:solidFill>
              <a:cs typeface="Arial"/>
            </a:rPr>
            <a:t>±5 meses</a:t>
          </a:r>
          <a:endParaRPr lang="es-ES" sz="1800" b="1" i="1" dirty="0" smtClean="0">
            <a:solidFill>
              <a:srgbClr val="7030A0"/>
            </a:solidFill>
          </a:endParaRPr>
        </a:p>
        <a:p xmlns:a="http://schemas.openxmlformats.org/drawingml/2006/main">
          <a:endParaRPr lang="es-MX" sz="18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89F20-B013-4030-8130-F64223C7DB02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2E41-C799-4437-A4B9-A88D9A984C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71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2E41-C799-4437-A4B9-A88D9A984C7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20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6592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DDE9EC"/>
                </a:solidFill>
              </a:rPr>
              <a:pPr/>
              <a:t>06/09/2016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DDE9E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F4B455-5E83-4439-80C0-230C99003A25}" type="slidenum">
              <a:rPr lang="es-MX" smtClean="0">
                <a:solidFill>
                  <a:srgbClr val="DDE9EC"/>
                </a:solidFill>
              </a:rPr>
              <a:pPr/>
              <a:t>‹Nº›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3951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356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9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28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DDE9EC"/>
                </a:solidFill>
              </a:rPr>
              <a:pPr/>
              <a:t>06/09/2016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DE9E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DDE9EC"/>
                </a:solidFill>
              </a:rPr>
              <a:pPr/>
              <a:t>‹Nº›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0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1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9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923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DDE9EC"/>
                </a:solidFill>
              </a:rPr>
              <a:pPr/>
              <a:t>06/09/2016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MX">
              <a:solidFill>
                <a:srgbClr val="DDE9E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5F4B455-5E83-4439-80C0-230C99003A25}" type="slidenum">
              <a:rPr lang="es-MX" smtClean="0">
                <a:solidFill>
                  <a:srgbClr val="DDE9EC"/>
                </a:solidFill>
              </a:rPr>
              <a:pPr/>
              <a:t>‹Nº›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451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243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2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22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DDE9EC"/>
                </a:solidFill>
              </a:rPr>
              <a:pPr/>
              <a:t>06/09/2016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DDE9E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DDE9EC"/>
                </a:solidFill>
              </a:rPr>
              <a:pPr/>
              <a:t>‹Nº›</a:t>
            </a:fld>
            <a:endParaRPr lang="es-MX">
              <a:solidFill>
                <a:srgbClr val="DDE9EC"/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9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57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7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B41148-97D2-420C-B578-05861C18927E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E1B4C8-E981-4EF2-889C-CAA5AB7B78FC}" type="datetimeFigureOut">
              <a:rPr lang="es-MX" smtClean="0"/>
              <a:t>06/09/2016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0794EE7-E931-4A62-806E-8CDAC222A277}" type="datetimeFigureOut">
              <a:rPr lang="es-MX" smtClean="0">
                <a:solidFill>
                  <a:srgbClr val="464653"/>
                </a:solidFill>
              </a:rPr>
              <a:pPr/>
              <a:t>06/09/2016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64653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F4B455-5E83-4439-80C0-230C99003A25}" type="slidenum">
              <a:rPr lang="es-MX" smtClean="0">
                <a:solidFill>
                  <a:srgbClr val="464653"/>
                </a:solidFill>
              </a:rPr>
              <a:pPr/>
              <a:t>‹Nº›</a:t>
            </a:fld>
            <a:endParaRPr lang="es-MX">
              <a:solidFill>
                <a:srgbClr val="464653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90873"/>
            <a:ext cx="7543800" cy="4094311"/>
          </a:xfrm>
        </p:spPr>
        <p:txBody>
          <a:bodyPr/>
          <a:lstStyle/>
          <a:p>
            <a:r>
              <a:rPr lang="es-ES" sz="5400" b="1" dirty="0" smtClean="0"/>
              <a:t>IMPORTANCIA DEL (DES)APEGO A TRATAMIENTO FARMACOLÓGICO EN AR</a:t>
            </a:r>
            <a:endParaRPr lang="es-MX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5314528"/>
            <a:ext cx="6461760" cy="10668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Dra. Virginia Pascual Ramos </a:t>
            </a:r>
          </a:p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Departamento de Inmunología y Reumatología,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INCMyN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-SZ  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4530" t="37037" r="42467" b="39394"/>
          <a:stretch>
            <a:fillRect/>
          </a:stretch>
        </p:blipFill>
        <p:spPr bwMode="auto">
          <a:xfrm>
            <a:off x="323528" y="188640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medicinahumana-uaz.org/uploaded/admon2012-2016/PRONADAMEG/2014/Modulo%202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5037"/>
            <a:ext cx="1440160" cy="13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50000"/>
              </a:spcBef>
            </a:pPr>
            <a:r>
              <a:rPr lang="es-ES" sz="2400" b="1" spc="0" dirty="0" smtClean="0">
                <a:solidFill>
                  <a:srgbClr val="464653"/>
                </a:solidFill>
                <a:latin typeface="Bookman Old Style"/>
              </a:rPr>
              <a:t/>
            </a:r>
            <a:br>
              <a:rPr lang="es-ES" sz="2400" b="1" spc="0" dirty="0" smtClean="0">
                <a:solidFill>
                  <a:srgbClr val="464653"/>
                </a:solidFill>
                <a:latin typeface="Bookman Old Style"/>
              </a:rPr>
            </a:br>
            <a:r>
              <a:rPr lang="es-ES" sz="2400" b="1" spc="0" dirty="0" smtClean="0">
                <a:solidFill>
                  <a:srgbClr val="464653"/>
                </a:solidFill>
                <a:latin typeface="Bookman Old Style"/>
              </a:rPr>
              <a:t>Explorar </a:t>
            </a:r>
            <a:r>
              <a:rPr lang="es-ES" sz="2400" b="1" spc="0" dirty="0">
                <a:solidFill>
                  <a:srgbClr val="464653"/>
                </a:solidFill>
                <a:latin typeface="Bookman Old Style"/>
              </a:rPr>
              <a:t>la perspectiva del </a:t>
            </a:r>
            <a:r>
              <a:rPr lang="es-ES" sz="2400" b="1" spc="0" dirty="0" smtClean="0">
                <a:solidFill>
                  <a:srgbClr val="464653"/>
                </a:solidFill>
                <a:latin typeface="Bookman Old Style"/>
              </a:rPr>
              <a:t>paciente</a:t>
            </a:r>
            <a:r>
              <a:rPr lang="es-ES" sz="2400" b="1" i="1" spc="0" dirty="0">
                <a:solidFill>
                  <a:srgbClr val="C00000"/>
                </a:solidFill>
                <a:latin typeface="Gill Sans MT"/>
                <a:ea typeface="+mn-ea"/>
                <a:cs typeface="+mn-cs"/>
              </a:rPr>
              <a:t/>
            </a:r>
            <a:br>
              <a:rPr lang="es-ES" sz="2400" b="1" i="1" spc="0" dirty="0">
                <a:solidFill>
                  <a:srgbClr val="C00000"/>
                </a:solidFill>
                <a:latin typeface="Gill Sans MT"/>
                <a:ea typeface="+mn-ea"/>
                <a:cs typeface="+mn-cs"/>
              </a:rPr>
            </a:br>
            <a:r>
              <a:rPr lang="es-ES" sz="3200" b="1" spc="0" dirty="0" smtClean="0">
                <a:solidFill>
                  <a:srgbClr val="464653"/>
                </a:solidFill>
                <a:latin typeface="Bookman Old Style"/>
              </a:rPr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s-ES" b="1" dirty="0"/>
              <a:t>Recomendaciones recientes para el manejo de AR</a:t>
            </a:r>
          </a:p>
          <a:p>
            <a:pPr algn="ctr"/>
            <a:endParaRPr lang="es-ES" dirty="0"/>
          </a:p>
          <a:p>
            <a:pPr algn="ctr">
              <a:buNone/>
            </a:pPr>
            <a:r>
              <a:rPr lang="es-ES" dirty="0"/>
              <a:t>     Incorporar a las evaluaciones de </a:t>
            </a:r>
            <a:r>
              <a:rPr lang="es-ES" dirty="0" smtClean="0"/>
              <a:t>rutina, </a:t>
            </a:r>
            <a:r>
              <a:rPr lang="es-ES" dirty="0"/>
              <a:t>las medidas reportadas por el paciente relativas a funcionalidad y calidad de vida</a:t>
            </a:r>
          </a:p>
          <a:p>
            <a:pPr algn="ctr">
              <a:buNone/>
            </a:pPr>
            <a:r>
              <a:rPr lang="es-ES" dirty="0"/>
              <a:t>                              </a:t>
            </a:r>
          </a:p>
          <a:p>
            <a:pPr algn="ctr">
              <a:buNone/>
            </a:pPr>
            <a:r>
              <a:rPr lang="es-ES" dirty="0"/>
              <a:t>↓</a:t>
            </a:r>
          </a:p>
          <a:p>
            <a:pPr algn="ctr">
              <a:buNone/>
            </a:pPr>
            <a:r>
              <a:rPr lang="es-ES" dirty="0"/>
              <a:t>       Reflejan adecuadamente el pronóstico a largo </a:t>
            </a:r>
            <a:r>
              <a:rPr lang="es-ES" dirty="0" smtClean="0"/>
              <a:t>plazo</a:t>
            </a:r>
          </a:p>
          <a:p>
            <a:pPr algn="ctr">
              <a:buNone/>
            </a:pPr>
            <a:endParaRPr lang="es-ES" dirty="0"/>
          </a:p>
          <a:p>
            <a:pPr algn="r">
              <a:buNone/>
            </a:pPr>
            <a:endParaRPr lang="es-ES" dirty="0"/>
          </a:p>
          <a:p>
            <a:pPr algn="r">
              <a:buNone/>
            </a:pPr>
            <a:r>
              <a:rPr lang="es-ES" sz="1400" b="1" i="1" dirty="0" err="1" smtClean="0">
                <a:solidFill>
                  <a:srgbClr val="C00000"/>
                </a:solidFill>
                <a:ea typeface="+mj-ea"/>
                <a:cs typeface="+mj-cs"/>
              </a:rPr>
              <a:t>Kahn</a:t>
            </a:r>
            <a:r>
              <a:rPr lang="es-ES" sz="1400" b="1" i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ES" sz="1400" b="1" i="1" dirty="0">
                <a:solidFill>
                  <a:srgbClr val="C00000"/>
                </a:solidFill>
                <a:ea typeface="+mj-ea"/>
                <a:cs typeface="+mj-cs"/>
              </a:rPr>
              <a:t>et al,  </a:t>
            </a:r>
            <a:r>
              <a:rPr lang="es-ES" sz="1400" b="1" i="1" dirty="0" err="1">
                <a:solidFill>
                  <a:srgbClr val="C00000"/>
                </a:solidFill>
                <a:ea typeface="+mj-ea"/>
                <a:cs typeface="+mj-cs"/>
              </a:rPr>
              <a:t>Arthritis</a:t>
            </a:r>
            <a:r>
              <a:rPr lang="es-ES" sz="1400" b="1" i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ES" sz="1400" b="1" i="1" dirty="0" err="1">
                <a:solidFill>
                  <a:srgbClr val="C00000"/>
                </a:solidFill>
                <a:ea typeface="+mj-ea"/>
                <a:cs typeface="+mj-cs"/>
              </a:rPr>
              <a:t>Rheum</a:t>
            </a:r>
            <a:r>
              <a:rPr lang="es-ES" sz="1400" b="1" i="1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s-ES" sz="1400" b="1" i="1" dirty="0" smtClean="0">
                <a:solidFill>
                  <a:srgbClr val="C00000"/>
                </a:solidFill>
                <a:ea typeface="+mj-ea"/>
                <a:cs typeface="+mj-cs"/>
              </a:rPr>
              <a:t>2007</a:t>
            </a:r>
            <a:endParaRPr lang="es-ES" sz="1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8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spc="0" dirty="0">
                <a:solidFill>
                  <a:srgbClr val="464653"/>
                </a:solidFill>
                <a:latin typeface="Bookman Old Style"/>
              </a:rPr>
              <a:t>Persistence on therapy is a major determinant of patient-, physician- and laboratory- reported outcomes in recent-onset rheumatoid arthritis patients</a:t>
            </a:r>
            <a:r>
              <a:rPr lang="es-MX" sz="1400" spc="0" dirty="0">
                <a:solidFill>
                  <a:srgbClr val="464653"/>
                </a:solidFill>
                <a:latin typeface="Bookman Old Style"/>
              </a:rPr>
              <a:t/>
            </a:r>
            <a:br>
              <a:rPr lang="es-MX" sz="1400" spc="0" dirty="0">
                <a:solidFill>
                  <a:srgbClr val="464653"/>
                </a:solidFill>
                <a:latin typeface="Bookman Old Style"/>
              </a:rPr>
            </a:b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Irazú Contreras-Yáñez, SW</a:t>
            </a: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>1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; Javier Cabiedes, PhD</a:t>
            </a: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>1†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; Antonio R. Villa, MdSc</a:t>
            </a: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>2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; Marina </a:t>
            </a:r>
            <a:r>
              <a:rPr lang="es-ES" sz="1400" spc="0" dirty="0" err="1">
                <a:solidFill>
                  <a:srgbClr val="464653"/>
                </a:solidFill>
                <a:latin typeface="Bookman Old Style"/>
              </a:rPr>
              <a:t>Rull-Gabayet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, MD</a:t>
            </a: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>1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; Virginia Pascual-Ramos, MD</a:t>
            </a: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>1,</a:t>
            </a:r>
            <a:br>
              <a:rPr lang="es-ES" sz="1400" spc="0" baseline="30000" dirty="0">
                <a:solidFill>
                  <a:srgbClr val="464653"/>
                </a:solidFill>
                <a:latin typeface="Bookman Old Style"/>
              </a:rPr>
            </a:br>
            <a:r>
              <a:rPr lang="es-ES" sz="1400" spc="0" baseline="30000" dirty="0">
                <a:solidFill>
                  <a:srgbClr val="464653"/>
                </a:solidFill>
                <a:latin typeface="Bookman Old Style"/>
              </a:rPr>
              <a:t/>
            </a:r>
            <a:br>
              <a:rPr lang="es-ES" sz="1400" spc="0" baseline="30000" dirty="0">
                <a:solidFill>
                  <a:srgbClr val="464653"/>
                </a:solidFill>
                <a:latin typeface="Bookman Old Style"/>
              </a:rPr>
            </a:br>
            <a:r>
              <a:rPr lang="es-ES" sz="1400" b="1" spc="0" baseline="30000" dirty="0" err="1">
                <a:solidFill>
                  <a:srgbClr val="7030A0"/>
                </a:solidFill>
                <a:latin typeface="Bookman Old Style"/>
              </a:rPr>
              <a:t>Clin</a:t>
            </a:r>
            <a:r>
              <a:rPr lang="es-ES" sz="1400" b="1" spc="0" baseline="30000" dirty="0">
                <a:solidFill>
                  <a:srgbClr val="7030A0"/>
                </a:solidFill>
                <a:latin typeface="Bookman Old Style"/>
              </a:rPr>
              <a:t> </a:t>
            </a:r>
            <a:r>
              <a:rPr lang="es-ES" sz="1400" b="1" spc="0" baseline="30000" dirty="0" err="1">
                <a:solidFill>
                  <a:srgbClr val="7030A0"/>
                </a:solidFill>
                <a:latin typeface="Bookman Old Style"/>
              </a:rPr>
              <a:t>Exp</a:t>
            </a:r>
            <a:r>
              <a:rPr lang="es-ES" sz="1400" b="1" spc="0" baseline="30000" dirty="0">
                <a:solidFill>
                  <a:srgbClr val="7030A0"/>
                </a:solidFill>
                <a:latin typeface="Bookman Old Style"/>
              </a:rPr>
              <a:t> </a:t>
            </a:r>
            <a:r>
              <a:rPr lang="es-ES" sz="1400" b="1" spc="0" baseline="30000" dirty="0" err="1">
                <a:solidFill>
                  <a:srgbClr val="7030A0"/>
                </a:solidFill>
                <a:latin typeface="Bookman Old Style"/>
              </a:rPr>
              <a:t>Rheumatol</a:t>
            </a:r>
            <a:r>
              <a:rPr lang="es-ES" sz="1400" b="1" spc="0" baseline="30000" dirty="0">
                <a:solidFill>
                  <a:srgbClr val="7030A0"/>
                </a:solidFill>
                <a:latin typeface="Bookman Old Style"/>
              </a:rPr>
              <a:t> 2010</a:t>
            </a:r>
            <a:endParaRPr lang="es-MX" sz="1400" dirty="0"/>
          </a:p>
        </p:txBody>
      </p:sp>
      <p:sp>
        <p:nvSpPr>
          <p:cNvPr id="5" name="4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sz="1200" dirty="0" smtClean="0"/>
          </a:p>
          <a:p>
            <a:endParaRPr lang="es-ES" sz="1200" dirty="0"/>
          </a:p>
          <a:p>
            <a:endParaRPr lang="es-ES" sz="1200" dirty="0" smtClean="0"/>
          </a:p>
          <a:p>
            <a:endParaRPr lang="es-MX" sz="1200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320741"/>
              </p:ext>
            </p:extLst>
          </p:nvPr>
        </p:nvGraphicFramePr>
        <p:xfrm>
          <a:off x="467544" y="2132856"/>
          <a:ext cx="7776862" cy="433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57"/>
                <a:gridCol w="875996"/>
                <a:gridCol w="1433426"/>
                <a:gridCol w="1433426"/>
                <a:gridCol w="2043157"/>
              </a:tblGrid>
              <a:tr h="49872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OR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95%IC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Otros</a:t>
                      </a:r>
                      <a:r>
                        <a:rPr lang="es-E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predictores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Paciente</a:t>
                      </a:r>
                      <a:endParaRPr lang="es-MX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RADAI≤1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1.7-4.7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≤0.001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Seguimiento,</a:t>
                      </a:r>
                      <a:r>
                        <a:rPr lang="es-E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SF-36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SF-36≥80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1.1-3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Edad, educación, SF-36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HAQ≤0.20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1.1-2.7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Seguimiento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EVA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dolor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1.1-2.7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Edad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EVA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general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1.5-3.6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≤0.001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Edad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SF-36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Ausencia rigidez</a:t>
                      </a:r>
                      <a:r>
                        <a:rPr lang="es-E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matutina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1.3-3.4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HAQ,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EVA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dolor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Ausencia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fatiga</a:t>
                      </a: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0.8-1.9</a:t>
                      </a:r>
                      <a:endParaRPr lang="es-MX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11560" y="1864569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Impacto de la persistencia sobre los desenlaces favorables y mantenidos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567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/>
            </a:r>
            <a:b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</a:br>
            <a:r>
              <a:rPr lang="en-GB" sz="1600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/>
            </a:r>
            <a:br>
              <a:rPr lang="en-GB" sz="1600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</a:br>
            <a: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/>
            </a:r>
            <a:b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</a:br>
            <a: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Inadequate </a:t>
            </a:r>
            <a:r>
              <a:rPr lang="en-GB" sz="1600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therapy behaviour is associated to disease flares </a:t>
            </a:r>
            <a:r>
              <a:rPr lang="en-GB" sz="1600" b="1" spc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in </a:t>
            </a:r>
            <a:r>
              <a:rPr lang="en-GB" sz="1600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>patients with rheumatoid arthritis who have achieved remission with disease modifying anti-rheumatic drugs</a:t>
            </a:r>
            <a:r>
              <a:rPr lang="es-MX" sz="1600" b="1" u="sng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  <a:t/>
            </a:r>
            <a:br>
              <a:rPr lang="es-MX" sz="1600" b="1" u="sng" spc="0" dirty="0">
                <a:solidFill>
                  <a:prstClr val="black">
                    <a:lumMod val="65000"/>
                    <a:lumOff val="35000"/>
                  </a:prstClr>
                </a:solidFill>
                <a:latin typeface="Bookman Old Style"/>
              </a:rPr>
            </a:b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Contreras-Yáñez I, Ponce De León S, Cabiedes J, </a:t>
            </a:r>
            <a:r>
              <a:rPr lang="es-ES" sz="1400" spc="0" dirty="0" err="1">
                <a:solidFill>
                  <a:srgbClr val="464653"/>
                </a:solidFill>
                <a:latin typeface="Bookman Old Style"/>
              </a:rPr>
              <a:t>Rull-Gabayet</a:t>
            </a:r>
            <a:r>
              <a:rPr lang="es-ES" sz="1400" spc="0" dirty="0">
                <a:solidFill>
                  <a:srgbClr val="464653"/>
                </a:solidFill>
                <a:latin typeface="Bookman Old Style"/>
              </a:rPr>
              <a:t> M, Pascual-Ramos V.</a:t>
            </a:r>
            <a:r>
              <a:rPr lang="es-MX" sz="1600" spc="0" dirty="0">
                <a:solidFill>
                  <a:srgbClr val="464653"/>
                </a:solidFill>
                <a:latin typeface="Bookman Old Style"/>
              </a:rPr>
              <a:t/>
            </a:r>
            <a:br>
              <a:rPr lang="es-MX" sz="1600" spc="0" dirty="0">
                <a:solidFill>
                  <a:srgbClr val="464653"/>
                </a:solidFill>
                <a:latin typeface="Bookman Old Style"/>
              </a:rPr>
            </a:br>
            <a:r>
              <a:rPr lang="en-GB" sz="1600" b="1" spc="0" dirty="0">
                <a:solidFill>
                  <a:srgbClr val="7030A0"/>
                </a:solidFill>
                <a:latin typeface="Bookman Old Style"/>
              </a:rPr>
              <a:t>Am J Med </a:t>
            </a:r>
            <a:r>
              <a:rPr lang="en-GB" sz="1600" b="1" spc="0" dirty="0" err="1">
                <a:solidFill>
                  <a:srgbClr val="7030A0"/>
                </a:solidFill>
                <a:latin typeface="Bookman Old Style"/>
              </a:rPr>
              <a:t>Sci</a:t>
            </a:r>
            <a:r>
              <a:rPr lang="en-GB" sz="1600" b="1" spc="0" dirty="0">
                <a:solidFill>
                  <a:srgbClr val="7030A0"/>
                </a:solidFill>
                <a:latin typeface="Bookman Old Style"/>
              </a:rPr>
              <a:t> 2010 </a:t>
            </a:r>
            <a:r>
              <a:rPr lang="es-MX" sz="2200" b="1" spc="0" dirty="0">
                <a:solidFill>
                  <a:prstClr val="black"/>
                </a:solidFill>
                <a:latin typeface="Bookman Old Style"/>
              </a:rPr>
              <a:t/>
            </a:r>
            <a:br>
              <a:rPr lang="es-MX" sz="2200" b="1" spc="0" dirty="0">
                <a:solidFill>
                  <a:prstClr val="black"/>
                </a:solidFill>
                <a:latin typeface="Bookman Old Style"/>
              </a:rPr>
            </a:b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7350"/>
            <a:ext cx="3394968" cy="345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61" y="2346955"/>
            <a:ext cx="3456384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06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6757988" y="4067175"/>
          <a:ext cx="19875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Worksheet" r:id="rId4" imgW="1695585" imgH="1676490" progId="Excel.Sheet.8">
                  <p:embed/>
                </p:oleObj>
              </mc:Choice>
              <mc:Fallback>
                <p:oleObj name="Worksheet" r:id="rId4" imgW="1695585" imgH="16764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4067175"/>
                        <a:ext cx="19875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/>
              <a:t>Desenlaces </a:t>
            </a:r>
            <a:r>
              <a:rPr lang="es-ES" sz="4400" b="1" dirty="0" smtClean="0"/>
              <a:t>clínicos</a:t>
            </a:r>
            <a:endParaRPr lang="es-ES" sz="4400" b="1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067561"/>
              </p:ext>
            </p:extLst>
          </p:nvPr>
        </p:nvGraphicFramePr>
        <p:xfrm>
          <a:off x="539552" y="1541979"/>
          <a:ext cx="78581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Gráfico" r:id="rId7" imgW="6619875" imgH="3648075" progId="Excel.Sheet.8">
                  <p:embed/>
                </p:oleObj>
              </mc:Choice>
              <mc:Fallback>
                <p:oleObj name="Gráfico" r:id="rId7" imgW="6619875" imgH="36480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41979"/>
                        <a:ext cx="78581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714744" y="350043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14678" y="328612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*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83968" y="38697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*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2080" y="38872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*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89499"/>
              </p:ext>
            </p:extLst>
          </p:nvPr>
        </p:nvGraphicFramePr>
        <p:xfrm>
          <a:off x="611560" y="1628800"/>
          <a:ext cx="8136904" cy="489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544616"/>
              </a:tblGrid>
              <a:tr h="323760">
                <a:tc>
                  <a:txBody>
                    <a:bodyPr/>
                    <a:lstStyle/>
                    <a:p>
                      <a:pPr algn="ctr"/>
                      <a:r>
                        <a:rPr lang="es-MX" sz="1300" baseline="0" dirty="0" smtClean="0"/>
                        <a:t>Autor, año, país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 smtClean="0"/>
                        <a:t>Causas/motivaciones</a:t>
                      </a:r>
                      <a:endParaRPr lang="es-ES" sz="1300" dirty="0"/>
                    </a:p>
                  </a:txBody>
                  <a:tcPr/>
                </a:tc>
              </a:tr>
              <a:tr h="612344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Neame</a:t>
                      </a:r>
                      <a:r>
                        <a:rPr lang="es-MX" sz="1300" baseline="0" dirty="0" smtClean="0"/>
                        <a:t> and </a:t>
                      </a:r>
                      <a:r>
                        <a:rPr lang="es-MX" sz="1300" baseline="0" dirty="0" err="1" smtClean="0"/>
                        <a:t>Hammond</a:t>
                      </a:r>
                      <a:r>
                        <a:rPr lang="es-MX" sz="1300" baseline="0" dirty="0" smtClean="0"/>
                        <a:t>, (2005), UK</a:t>
                      </a:r>
                    </a:p>
                    <a:p>
                      <a:pPr algn="l"/>
                      <a:r>
                        <a:rPr lang="es-MX" sz="1300" baseline="0" dirty="0" smtClean="0"/>
                        <a:t>Lee and Tan, (1999), New </a:t>
                      </a:r>
                      <a:r>
                        <a:rPr lang="es-MX" sz="1300" baseline="0" dirty="0" err="1" smtClean="0"/>
                        <a:t>Zealand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Creencias</a:t>
                      </a:r>
                      <a:r>
                        <a:rPr lang="es-MX" sz="1300" baseline="0" dirty="0" smtClean="0"/>
                        <a:t>  y conocimiento acerca de la AR características de la enfermedad, uso de FMDE.</a:t>
                      </a:r>
                      <a:endParaRPr lang="es-ES" sz="1300" dirty="0"/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smtClean="0"/>
                        <a:t>Van den</a:t>
                      </a:r>
                      <a:r>
                        <a:rPr lang="es-MX" sz="1300" baseline="0" dirty="0" smtClean="0"/>
                        <a:t> </a:t>
                      </a:r>
                      <a:r>
                        <a:rPr lang="es-MX" sz="1300" baseline="0" dirty="0" err="1" smtClean="0"/>
                        <a:t>Bemt</a:t>
                      </a:r>
                      <a:r>
                        <a:rPr lang="es-MX" sz="1300" baseline="0" dirty="0" smtClean="0"/>
                        <a:t> et al, (2009), NL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Creencias</a:t>
                      </a:r>
                      <a:r>
                        <a:rPr lang="es-MX" sz="1300" baseline="0" dirty="0" smtClean="0"/>
                        <a:t> acerca de la AR, satisfacción con los medicamentos, estrategias para manejo dela enfermedad.</a:t>
                      </a:r>
                      <a:endParaRPr lang="es-ES" sz="1300" dirty="0"/>
                    </a:p>
                  </a:txBody>
                  <a:tcPr/>
                </a:tc>
              </a:tr>
              <a:tr h="777984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Treharne</a:t>
                      </a:r>
                      <a:r>
                        <a:rPr lang="es-MX" sz="1300" baseline="0" dirty="0" smtClean="0"/>
                        <a:t> et al, (2004), UK</a:t>
                      </a:r>
                    </a:p>
                    <a:p>
                      <a:pPr algn="l"/>
                      <a:r>
                        <a:rPr lang="es-MX" sz="1300" baseline="0" dirty="0" smtClean="0"/>
                        <a:t>Lee and Tan, (1999), New </a:t>
                      </a:r>
                      <a:r>
                        <a:rPr lang="es-MX" sz="1300" baseline="0" dirty="0" err="1" smtClean="0"/>
                        <a:t>Zealand</a:t>
                      </a:r>
                      <a:endParaRPr lang="es-MX" sz="1300" baseline="0" dirty="0" smtClean="0"/>
                    </a:p>
                    <a:p>
                      <a:pPr algn="l"/>
                      <a:r>
                        <a:rPr lang="es-MX" sz="1300" baseline="0" dirty="0" smtClean="0"/>
                        <a:t>Li et al, (2010), USA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baseline="0" dirty="0" smtClean="0"/>
                        <a:t>Variables demográficas, satisfacción con la atención médica, soporte social, optimismo, información médica. </a:t>
                      </a:r>
                      <a:endParaRPr lang="es-ES" sz="1300" dirty="0"/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smtClean="0"/>
                        <a:t>Owen et al, </a:t>
                      </a:r>
                      <a:r>
                        <a:rPr lang="es-MX" sz="1300" baseline="0" dirty="0" smtClean="0"/>
                        <a:t>(1985), </a:t>
                      </a:r>
                      <a:r>
                        <a:rPr lang="es-MX" sz="1300" dirty="0" smtClean="0"/>
                        <a:t>Australia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Variables</a:t>
                      </a:r>
                      <a:r>
                        <a:rPr lang="es-MX" sz="1300" baseline="0" dirty="0" smtClean="0"/>
                        <a:t> </a:t>
                      </a:r>
                      <a:r>
                        <a:rPr lang="es-MX" sz="1300" dirty="0" smtClean="0"/>
                        <a:t>socioeconómicas, experiencia</a:t>
                      </a:r>
                      <a:r>
                        <a:rPr lang="es-MX" sz="1300" baseline="0" dirty="0" smtClean="0"/>
                        <a:t> previa con FMDE. </a:t>
                      </a:r>
                      <a:endParaRPr lang="es-ES" sz="1300" dirty="0"/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Greertsen</a:t>
                      </a:r>
                      <a:r>
                        <a:rPr lang="es-MX" sz="1300" dirty="0" smtClean="0"/>
                        <a:t> et al,</a:t>
                      </a:r>
                      <a:r>
                        <a:rPr lang="es-MX" sz="1300" baseline="0" dirty="0" smtClean="0"/>
                        <a:t> (1973), </a:t>
                      </a:r>
                      <a:r>
                        <a:rPr lang="es-MX" sz="1300" dirty="0" smtClean="0"/>
                        <a:t>USA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Relación médico-paciente.</a:t>
                      </a:r>
                      <a:endParaRPr lang="es-ES" sz="1300" dirty="0"/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Lorish</a:t>
                      </a:r>
                      <a:r>
                        <a:rPr lang="es-MX" sz="1300" baseline="0" dirty="0" smtClean="0"/>
                        <a:t> et al, (1989), USA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Estado</a:t>
                      </a:r>
                      <a:r>
                        <a:rPr lang="es-MX" sz="1300" baseline="0" dirty="0" smtClean="0"/>
                        <a:t> funcional.</a:t>
                      </a:r>
                      <a:endParaRPr lang="es-ES" sz="1300" dirty="0"/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Ferguson</a:t>
                      </a:r>
                      <a:r>
                        <a:rPr lang="es-MX" sz="1300" dirty="0" smtClean="0"/>
                        <a:t> and </a:t>
                      </a:r>
                      <a:r>
                        <a:rPr lang="es-MX" sz="1300" dirty="0" err="1" smtClean="0"/>
                        <a:t>Bole</a:t>
                      </a:r>
                      <a:r>
                        <a:rPr lang="es-MX" sz="1300" dirty="0" smtClean="0"/>
                        <a:t>, </a:t>
                      </a:r>
                      <a:r>
                        <a:rPr lang="es-MX" sz="1300" baseline="0" dirty="0" smtClean="0"/>
                        <a:t> (1979), </a:t>
                      </a:r>
                      <a:r>
                        <a:rPr lang="es-MX" sz="1300" dirty="0" smtClean="0"/>
                        <a:t>USA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dirty="0" smtClean="0"/>
                        <a:t>Beneficio referido</a:t>
                      </a:r>
                      <a:r>
                        <a:rPr lang="es-MX" sz="1300" baseline="0" dirty="0" smtClean="0"/>
                        <a:t> por el paciente, apoyo familiar, gravedad de la enfermedad, frecuencia de visitas al médico.</a:t>
                      </a:r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err="1" smtClean="0"/>
                        <a:t>Curkendall</a:t>
                      </a:r>
                      <a:r>
                        <a:rPr lang="es-MX" sz="1300" dirty="0" smtClean="0"/>
                        <a:t> et al, </a:t>
                      </a:r>
                      <a:r>
                        <a:rPr lang="es-MX" sz="1300" baseline="0" dirty="0" smtClean="0"/>
                        <a:t>(2008), </a:t>
                      </a:r>
                      <a:r>
                        <a:rPr lang="es-MX" sz="1300" dirty="0" smtClean="0"/>
                        <a:t>USA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baseline="0" dirty="0" smtClean="0"/>
                        <a:t>Cobertura incompleta,  costo de los medicamentos empleados.</a:t>
                      </a:r>
                    </a:p>
                  </a:txBody>
                  <a:tcPr/>
                </a:tc>
              </a:tr>
              <a:tr h="429526">
                <a:tc>
                  <a:txBody>
                    <a:bodyPr/>
                    <a:lstStyle/>
                    <a:p>
                      <a:pPr algn="l"/>
                      <a:r>
                        <a:rPr lang="es-MX" sz="1300" dirty="0" smtClean="0"/>
                        <a:t>De</a:t>
                      </a:r>
                      <a:r>
                        <a:rPr lang="es-MX" sz="1300" baseline="0" dirty="0" smtClean="0"/>
                        <a:t> </a:t>
                      </a:r>
                      <a:r>
                        <a:rPr lang="es-MX" sz="1300" baseline="0" dirty="0" err="1" smtClean="0"/>
                        <a:t>Thurah</a:t>
                      </a:r>
                      <a:r>
                        <a:rPr lang="es-MX" sz="1300" baseline="0" dirty="0" smtClean="0"/>
                        <a:t> et al, (2010), </a:t>
                      </a:r>
                      <a:r>
                        <a:rPr lang="es-MX" sz="1300" baseline="0" dirty="0" err="1" smtClean="0"/>
                        <a:t>Denmark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300" baseline="0" dirty="0" smtClean="0"/>
                        <a:t>Duración de la AR, comorbilidades, anormalidades de laboratorio, actividad de la enfermedad.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Causas/motivaciones de desapego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6720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647825"/>
            <a:ext cx="89820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2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Predictores para no persistencia</a:t>
            </a:r>
            <a:endParaRPr lang="es-MX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4779676"/>
              </p:ext>
            </p:extLst>
          </p:nvPr>
        </p:nvGraphicFramePr>
        <p:xfrm>
          <a:off x="467544" y="2564904"/>
          <a:ext cx="381642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OR,  IC95%,  p</a:t>
                      </a:r>
                      <a:endParaRPr lang="es-MX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Años</a:t>
                      </a:r>
                      <a:r>
                        <a:rPr lang="es-ES" baseline="0" dirty="0" smtClean="0"/>
                        <a:t> de educación formal</a:t>
                      </a:r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1.12, (1.1-1.24), 0.03</a:t>
                      </a:r>
                      <a:endParaRPr lang="es-MX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“Medicamento es caro”</a:t>
                      </a:r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5.27, (2.1-13.84), 0.001</a:t>
                      </a:r>
                      <a:endParaRPr lang="es-MX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“No</a:t>
                      </a:r>
                      <a:r>
                        <a:rPr lang="es-ES" baseline="0" dirty="0" smtClean="0"/>
                        <a:t> encuentro el medicamento”</a:t>
                      </a:r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5.68, (2.5-13),</a:t>
                      </a:r>
                      <a:r>
                        <a:rPr lang="es-ES" baseline="0" dirty="0" smtClean="0"/>
                        <a:t> </a:t>
                      </a:r>
                    </a:p>
                    <a:p>
                      <a:r>
                        <a:rPr lang="es-ES" baseline="0" dirty="0" smtClean="0"/>
                        <a:t>0.001</a:t>
                      </a:r>
                      <a:endParaRPr lang="es-MX" dirty="0"/>
                    </a:p>
                  </a:txBody>
                  <a:tcPr marL="82814" marR="82814"/>
                </a:tc>
              </a:tr>
            </a:tbl>
          </a:graphicData>
        </a:graphic>
      </p:graphicFrame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427984" y="1700808"/>
            <a:ext cx="3657600" cy="639762"/>
          </a:xfrm>
        </p:spPr>
        <p:txBody>
          <a:bodyPr>
            <a:noAutofit/>
          </a:bodyPr>
          <a:lstStyle/>
          <a:p>
            <a:r>
              <a:rPr lang="es-ES" dirty="0" smtClean="0"/>
              <a:t>Predictores para no persistencia recurrente</a:t>
            </a:r>
            <a:endParaRPr lang="es-MX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4374654"/>
              </p:ext>
            </p:extLst>
          </p:nvPr>
        </p:nvGraphicFramePr>
        <p:xfrm>
          <a:off x="4427984" y="2780928"/>
          <a:ext cx="3657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OR,  IC95%,  p</a:t>
                      </a:r>
                      <a:endParaRPr kumimoji="0" lang="es-MX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 marL="82814" marR="82814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“Medicamento es caro” +</a:t>
                      </a:r>
                      <a:endParaRPr lang="es-MX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“No encuentro el medicamento”</a:t>
                      </a:r>
                      <a:endParaRPr kumimoji="0" lang="es-MX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dirty="0"/>
                    </a:p>
                  </a:txBody>
                  <a:tcPr marL="82814" marR="82814"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4.8, (1.1-20.8), 0.04</a:t>
                      </a:r>
                      <a:endParaRPr lang="es-MX" dirty="0"/>
                    </a:p>
                  </a:txBody>
                  <a:tcPr marL="82814" marR="828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200" b="1" dirty="0"/>
              <a:t>Predictors of health care drop-out in an inception cohort of patients with </a:t>
            </a:r>
            <a:br>
              <a:rPr lang="en-US" sz="2200" b="1" dirty="0"/>
            </a:br>
            <a:r>
              <a:rPr lang="en-US" sz="2200" b="1" dirty="0"/>
              <a:t>early onset rheumatoid </a:t>
            </a:r>
            <a:r>
              <a:rPr lang="en-US" sz="2200" b="1" dirty="0" smtClean="0"/>
              <a:t>arthritis, 2016.</a:t>
            </a:r>
            <a:endParaRPr lang="es-MX" sz="2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514056"/>
          </a:xfrm>
        </p:spPr>
        <p:txBody>
          <a:bodyPr>
            <a:normAutofit/>
          </a:bodyPr>
          <a:lstStyle/>
          <a:p>
            <a:r>
              <a:rPr lang="es-ES" sz="1400" dirty="0" smtClean="0"/>
              <a:t>180 pacientes</a:t>
            </a:r>
          </a:p>
          <a:p>
            <a:r>
              <a:rPr lang="es-ES" sz="1400" dirty="0" smtClean="0"/>
              <a:t>19 de ellos &gt; 1 año perdidos </a:t>
            </a:r>
            <a:r>
              <a:rPr lang="es-ES" sz="1400" smtClean="0"/>
              <a:t>al seguimiento</a:t>
            </a:r>
            <a:endParaRPr lang="es-MX" sz="1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2683389"/>
              </p:ext>
            </p:extLst>
          </p:nvPr>
        </p:nvGraphicFramePr>
        <p:xfrm>
          <a:off x="4572000" y="1988840"/>
          <a:ext cx="4320481" cy="3384378"/>
        </p:xfrm>
        <a:graphic>
          <a:graphicData uri="http://schemas.openxmlformats.org/drawingml/2006/table">
            <a:tbl>
              <a:tblPr firstRow="1" firstCol="1" bandRow="1"/>
              <a:tblGrid>
                <a:gridCol w="1207335"/>
                <a:gridCol w="977482"/>
                <a:gridCol w="1043366"/>
                <a:gridCol w="1092298"/>
              </a:tblGrid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 1*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 2*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 3*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N° of disease flares</a:t>
                      </a:r>
                      <a:endParaRPr lang="es-MX" sz="9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2.45 (1.35-4.45</a:t>
                      </a:r>
                      <a:r>
                        <a:rPr lang="en-US" sz="105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Sustained remission</a:t>
                      </a:r>
                      <a:endParaRPr lang="es-MX" sz="9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0.36 (0.14, 0.91</a:t>
                      </a:r>
                      <a:r>
                        <a:rPr lang="en-US" sz="105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DAS28</a:t>
                      </a:r>
                      <a:endParaRPr lang="es-MX" sz="9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2.1 (1.3-3.3</a:t>
                      </a:r>
                      <a:r>
                        <a:rPr lang="en-US" sz="105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N°</a:t>
                      </a:r>
                      <a:r>
                        <a:rPr lang="en-US" sz="9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DMARDs/patient</a:t>
                      </a:r>
                      <a:endParaRPr lang="es-MX" sz="9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2.89 (1.58 -5.27</a:t>
                      </a:r>
                      <a:r>
                        <a:rPr lang="en-US" sz="105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1.72 (0.96-3.08</a:t>
                      </a:r>
                      <a:r>
                        <a:rPr lang="en-US" sz="105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 (1-2.97</a:t>
                      </a:r>
                      <a:r>
                        <a:rPr lang="en-US" sz="105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Persistence </a:t>
                      </a: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&lt; 50%</a:t>
                      </a:r>
                      <a:endParaRPr lang="es-MX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3.06 (1.29-7.29</a:t>
                      </a:r>
                      <a:r>
                        <a:rPr lang="en-US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2.23 </a:t>
                      </a:r>
                      <a:r>
                        <a:rPr lang="en-US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(1-5.17)</a:t>
                      </a:r>
                      <a:endParaRPr lang="es-MX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 (1-4.62</a:t>
                      </a:r>
                      <a:r>
                        <a:rPr lang="en-US" sz="105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s-MX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816424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complejidad de lo obvio…</a:t>
            </a:r>
            <a:endParaRPr lang="es-MX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6134791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699792" y="170080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Desapego  frecuente </a:t>
            </a:r>
          </a:p>
          <a:p>
            <a:r>
              <a:rPr lang="es-ES" sz="1600" b="1" dirty="0" smtClean="0"/>
              <a:t>progresivo</a:t>
            </a:r>
            <a:endParaRPr lang="es-MX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6056" y="32129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2">
                    <a:lumMod val="25000"/>
                  </a:schemeClr>
                </a:solidFill>
              </a:rPr>
              <a:t>Motivaciones</a:t>
            </a:r>
          </a:p>
          <a:p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Costo   +</a:t>
            </a:r>
          </a:p>
          <a:p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Disponibilidad </a:t>
            </a:r>
            <a:endParaRPr lang="es-MX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67744" y="496019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Comorbilidades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Depresión 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CONTENIDO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898776" cy="459028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(Des)apego, trascendencia</a:t>
            </a:r>
          </a:p>
          <a:p>
            <a:endParaRPr lang="es-ES" sz="2400" dirty="0" smtClean="0"/>
          </a:p>
          <a:p>
            <a:r>
              <a:rPr lang="es-ES" sz="2400" dirty="0" smtClean="0"/>
              <a:t>Mediciones y constructos</a:t>
            </a:r>
            <a:r>
              <a:rPr lang="es-ES" sz="2400" dirty="0"/>
              <a:t> </a:t>
            </a:r>
            <a:r>
              <a:rPr lang="es-ES" sz="2400" dirty="0" smtClean="0"/>
              <a:t> </a:t>
            </a:r>
          </a:p>
          <a:p>
            <a:endParaRPr lang="es-ES" sz="2400" dirty="0" smtClean="0"/>
          </a:p>
          <a:p>
            <a:r>
              <a:rPr lang="es-ES" sz="2400" dirty="0" smtClean="0"/>
              <a:t>Impacto del des(apego)</a:t>
            </a:r>
          </a:p>
          <a:p>
            <a:endParaRPr lang="es-ES" sz="2400" dirty="0" smtClean="0"/>
          </a:p>
          <a:p>
            <a:r>
              <a:rPr lang="es-ES" sz="2400" dirty="0" smtClean="0"/>
              <a:t>Causas/motivaciones de desapego</a:t>
            </a:r>
          </a:p>
          <a:p>
            <a:endParaRPr lang="es-ES" sz="2400" dirty="0" smtClean="0"/>
          </a:p>
          <a:p>
            <a:r>
              <a:rPr lang="es-ES" sz="2400" dirty="0" smtClean="0"/>
              <a:t>Conclusiones</a:t>
            </a:r>
          </a:p>
          <a:p>
            <a:endParaRPr lang="es-ES" sz="2400" dirty="0" smtClean="0"/>
          </a:p>
          <a:p>
            <a:endParaRPr lang="es-ES" dirty="0" smtClean="0"/>
          </a:p>
          <a:p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024336" cy="187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1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</a:pP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Harrold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al, </a:t>
            </a: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Arthritis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Rheum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2009 </a:t>
            </a:r>
            <a:b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1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Zink</a:t>
            </a:r>
            <a:r>
              <a:rPr lang="es-E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al,  Ann </a:t>
            </a: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Rheum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</a:t>
            </a:r>
            <a: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2005</a:t>
            </a:r>
            <a:br>
              <a:rPr lang="es-ES" sz="1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DESAPEGO</a:t>
            </a:r>
          </a:p>
          <a:p>
            <a:pPr algn="ctr"/>
            <a:r>
              <a:rPr lang="es-ES" sz="2400" b="1" dirty="0" smtClean="0">
                <a:solidFill>
                  <a:srgbClr val="C00000"/>
                </a:solidFill>
              </a:rPr>
              <a:t>20-70%</a:t>
            </a:r>
            <a:endParaRPr lang="es-E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53629869"/>
              </p:ext>
            </p:extLst>
          </p:nvPr>
        </p:nvGraphicFramePr>
        <p:xfrm>
          <a:off x="304800" y="3048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1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485" t="21776" r="8829" b="38359"/>
          <a:stretch/>
        </p:blipFill>
        <p:spPr bwMode="auto">
          <a:xfrm>
            <a:off x="1597042" y="44624"/>
            <a:ext cx="6575358" cy="215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1655675" y="2200063"/>
            <a:ext cx="6336707" cy="4541305"/>
            <a:chOff x="568354" y="807459"/>
            <a:chExt cx="5069365" cy="569050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532" t="16042" r="81179" b="6250"/>
            <a:stretch>
              <a:fillRect/>
            </a:stretch>
          </p:blipFill>
          <p:spPr bwMode="auto">
            <a:xfrm>
              <a:off x="568354" y="807459"/>
              <a:ext cx="1296144" cy="568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3184" t="16360" r="43527" b="6250"/>
            <a:stretch>
              <a:fillRect/>
            </a:stretch>
          </p:blipFill>
          <p:spPr bwMode="auto">
            <a:xfrm>
              <a:off x="1834398" y="836712"/>
              <a:ext cx="1296144" cy="566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9559" t="16360" r="67152" b="6250"/>
            <a:stretch>
              <a:fillRect/>
            </a:stretch>
          </p:blipFill>
          <p:spPr bwMode="auto">
            <a:xfrm>
              <a:off x="3045430" y="836712"/>
              <a:ext cx="1296144" cy="566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74191" t="16360" r="12520" b="6250"/>
            <a:stretch>
              <a:fillRect/>
            </a:stretch>
          </p:blipFill>
          <p:spPr bwMode="auto">
            <a:xfrm>
              <a:off x="4341575" y="836712"/>
              <a:ext cx="1296144" cy="566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Flecha derecha"/>
          <p:cNvSpPr/>
          <p:nvPr/>
        </p:nvSpPr>
        <p:spPr>
          <a:xfrm>
            <a:off x="1597042" y="6237312"/>
            <a:ext cx="31066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35968" y="317276"/>
            <a:ext cx="98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2013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372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38" t="27188" r="12520" b="32453"/>
          <a:stretch>
            <a:fillRect/>
          </a:stretch>
        </p:blipFill>
        <p:spPr bwMode="auto">
          <a:xfrm>
            <a:off x="1475656" y="0"/>
            <a:ext cx="6768752" cy="21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141" t="20469" r="21207" b="17516"/>
          <a:stretch>
            <a:fillRect/>
          </a:stretch>
        </p:blipFill>
        <p:spPr bwMode="auto">
          <a:xfrm>
            <a:off x="2771800" y="2204864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>
            <a:off x="2519772" y="6247995"/>
            <a:ext cx="2520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25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b="1" dirty="0" smtClean="0"/>
              <a:t>APEGO (concordancia),  2 constructos  </a:t>
            </a:r>
            <a:endParaRPr lang="es-MX" sz="24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 smtClean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 smtClean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 smtClean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 smtClean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" sz="2200" dirty="0" smtClean="0">
                <a:solidFill>
                  <a:srgbClr val="7030A0"/>
                </a:solidFill>
                <a:latin typeface="Gill Sans MT"/>
              </a:rPr>
              <a:t> </a:t>
            </a:r>
            <a:endParaRPr lang="es-ES" sz="2200" dirty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 smtClean="0">
              <a:solidFill>
                <a:srgbClr val="7030A0"/>
              </a:solidFill>
              <a:latin typeface="Gill Sans MT"/>
            </a:endParaRP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endParaRPr lang="es-ES" sz="2200" dirty="0">
              <a:solidFill>
                <a:srgbClr val="7030A0"/>
              </a:solidFill>
              <a:latin typeface="Gill Sans MT"/>
            </a:endParaRPr>
          </a:p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Adherencia</a:t>
            </a: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s-ES" sz="2200" i="1" dirty="0" smtClean="0">
              <a:solidFill>
                <a:prstClr val="black"/>
              </a:solidFill>
              <a:latin typeface="Gill Sans MT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endParaRPr lang="es-ES" sz="2200" i="1" dirty="0">
              <a:solidFill>
                <a:prstClr val="black"/>
              </a:solidFill>
              <a:latin typeface="Gill Sans MT"/>
            </a:endParaRPr>
          </a:p>
          <a:p>
            <a:pPr marL="274320" lvl="0" indent="-27432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s-ES" sz="2000" i="1" dirty="0" smtClean="0">
                <a:solidFill>
                  <a:prstClr val="black"/>
                </a:solidFill>
                <a:latin typeface="Gill Sans MT"/>
              </a:rPr>
              <a:t>Grado </a:t>
            </a:r>
            <a:r>
              <a:rPr lang="es-ES" sz="2000" i="1" dirty="0">
                <a:solidFill>
                  <a:prstClr val="black"/>
                </a:solidFill>
                <a:latin typeface="Gill Sans MT"/>
              </a:rPr>
              <a:t>de conformidad con las recomendaciones terapéuticas diarias con respecto a la dosis, la frecuencia y el momento.</a:t>
            </a:r>
          </a:p>
          <a:p>
            <a:pPr algn="just"/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Persistencia</a:t>
            </a:r>
            <a:endParaRPr lang="es-MX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274320" lvl="0" indent="-274320" algn="just">
              <a:spcBef>
                <a:spcPts val="600"/>
              </a:spcBef>
              <a:buClr>
                <a:srgbClr val="727CA3"/>
              </a:buClr>
              <a:buSzPct val="76000"/>
              <a:buNone/>
            </a:pPr>
            <a:r>
              <a:rPr lang="es-ES" sz="2200" i="1" dirty="0">
                <a:solidFill>
                  <a:prstClr val="black"/>
                </a:solidFill>
                <a:latin typeface="Gill Sans MT"/>
              </a:rPr>
              <a:t>Acto de seguir con el tratamiento prescrito durante el tiempo indicado.</a:t>
            </a:r>
          </a:p>
          <a:p>
            <a:pPr algn="just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4499992" y="515719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" sz="1400" i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      </a:t>
            </a:r>
            <a:r>
              <a:rPr lang="es-ES" sz="1400" i="1" dirty="0" err="1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Cramer</a:t>
            </a:r>
            <a:r>
              <a:rPr lang="es-ES" sz="1400" i="1" dirty="0" smtClean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 </a:t>
            </a:r>
            <a:r>
              <a:rPr lang="es-ES" sz="1400" i="1" dirty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et al,  </a:t>
            </a:r>
            <a:r>
              <a:rPr lang="es-ES" sz="1400" i="1" dirty="0" err="1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Value</a:t>
            </a:r>
            <a:r>
              <a:rPr lang="es-ES" sz="1400" i="1" dirty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 </a:t>
            </a:r>
            <a:r>
              <a:rPr lang="es-ES" sz="1400" i="1" dirty="0" err="1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Health</a:t>
            </a:r>
            <a:r>
              <a:rPr lang="es-ES" sz="1400" i="1" dirty="0">
                <a:solidFill>
                  <a:schemeClr val="accent6">
                    <a:lumMod val="50000"/>
                  </a:schemeClr>
                </a:solidFill>
                <a:latin typeface="Gill Sans MT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29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Clínica de Artritis Temprana (2004): contexto particular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Instituto </a:t>
            </a:r>
            <a:r>
              <a:rPr lang="es-ES" dirty="0"/>
              <a:t>N</a:t>
            </a:r>
            <a:r>
              <a:rPr lang="es-ES" dirty="0" smtClean="0"/>
              <a:t>acional de Salud (paciente compra el tratamiento).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Cohorte incipiente de pacientes con AR de reciente inicio (≤ 12 meses). Tratamiento dirigido a alcanzar la remisión (“T2T”).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Seguimiento estandarizado, clínico, radiográfico, desenlaces reportados por el paciente.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Evaluación de tratamiento y de apego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Enero 2016, 180 pacientes, 19 de ellos con pérdida al seguimiento.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73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359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5112568" cy="322499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796136" y="3573016"/>
            <a:ext cx="201622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58%</a:t>
            </a:r>
          </a:p>
          <a:p>
            <a:pPr lvl="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42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±26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días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 de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suspensión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(4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Gill Sans MT"/>
                <a:cs typeface="Arial" charset="0"/>
              </a:rPr>
              <a:t>%)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Gill Sans MT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1800" y="4462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  <a:latin typeface="Bookman Old Style"/>
                <a:ea typeface="+mj-ea"/>
                <a:cs typeface="+mj-cs"/>
              </a:rPr>
              <a:t>Arthritis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latin typeface="Bookman Old Style"/>
                <a:ea typeface="+mj-ea"/>
                <a:cs typeface="+mj-cs"/>
              </a:rPr>
              <a:t> Res &amp; </a:t>
            </a:r>
            <a:r>
              <a:rPr lang="es-ES" sz="1200" b="1" dirty="0" err="1">
                <a:solidFill>
                  <a:schemeClr val="accent6">
                    <a:lumMod val="50000"/>
                  </a:schemeClr>
                </a:solidFill>
                <a:latin typeface="Bookman Old Style"/>
                <a:ea typeface="+mj-ea"/>
                <a:cs typeface="+mj-cs"/>
              </a:rPr>
              <a:t>Therapy</a:t>
            </a:r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latin typeface="Bookman Old Style"/>
                <a:ea typeface="+mj-ea"/>
                <a:cs typeface="+mj-cs"/>
              </a:rPr>
              <a:t> 2009</a:t>
            </a:r>
            <a:endParaRPr lang="es-MX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 </a:t>
            </a:r>
            <a:r>
              <a:rPr lang="es-ES" sz="2400" b="1" dirty="0" smtClean="0"/>
              <a:t>Impacto sobre la actividad de la enfermedad</a:t>
            </a:r>
            <a:endParaRPr lang="es-MX" sz="2400" b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4896544" cy="4248472"/>
          </a:xfrm>
          <a:prstGeom prst="rect">
            <a:avLst/>
          </a:prstGeom>
          <a:noFill/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2163480"/>
              </p:ext>
            </p:extLst>
          </p:nvPr>
        </p:nvGraphicFramePr>
        <p:xfrm>
          <a:off x="4716016" y="2564904"/>
          <a:ext cx="32255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5148064" y="1772816"/>
            <a:ext cx="237626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Remisión mantenida a la última consulta</a:t>
            </a:r>
            <a:endParaRPr lang="es-MX" sz="2000" b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340768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ym typeface="Wingdings" panose="05000000000000000000" pitchFamily="2" charset="2"/>
              </a:rPr>
              <a:t></a:t>
            </a:r>
            <a:endParaRPr lang="es-MX" sz="4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8591" y="515719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ym typeface="Wingdings" panose="05000000000000000000" pitchFamily="2" charset="2"/>
              </a:rPr>
              <a:t>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860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2060</TotalTime>
  <Words>783</Words>
  <Application>Microsoft Office PowerPoint</Application>
  <PresentationFormat>Presentación en pantalla (4:3)</PresentationFormat>
  <Paragraphs>211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31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Adyacencia</vt:lpstr>
      <vt:lpstr>Origen</vt:lpstr>
      <vt:lpstr>1_Origen</vt:lpstr>
      <vt:lpstr>Worksheet</vt:lpstr>
      <vt:lpstr>Gráfico</vt:lpstr>
      <vt:lpstr>IMPORTANCIA DEL (DES)APEGO A TRATAMIENTO FARMACOLÓGICO EN AR</vt:lpstr>
      <vt:lpstr>CONTENIDO</vt:lpstr>
      <vt:lpstr>Harrold et al, Sem Arthritis Rheum 2009    Zink et al,  Ann Rheum Dis 2005 </vt:lpstr>
      <vt:lpstr>Presentación de PowerPoint</vt:lpstr>
      <vt:lpstr>Presentación de PowerPoint</vt:lpstr>
      <vt:lpstr>APEGO (concordancia),  2 constructos  </vt:lpstr>
      <vt:lpstr>Clínica de Artritis Temprana (2004): contexto particular</vt:lpstr>
      <vt:lpstr>Presentación de PowerPoint</vt:lpstr>
      <vt:lpstr>     Impacto sobre la actividad de la enfermedad</vt:lpstr>
      <vt:lpstr> Explorar la perspectiva del paciente  </vt:lpstr>
      <vt:lpstr>Persistence on therapy is a major determinant of patient-, physician- and laboratory- reported outcomes in recent-onset rheumatoid arthritis patients Irazú Contreras-Yáñez, SW1; Javier Cabiedes, PhD1†; Antonio R. Villa, MdSc2; Marina Rull-Gabayet, MD1; Virginia Pascual-Ramos, MD1,  Clin Exp Rheumatol 2010</vt:lpstr>
      <vt:lpstr>   Inadequate therapy behaviour is associated to disease flares in patients with rheumatoid arthritis who have achieved remission with disease modifying anti-rheumatic drugs Contreras-Yáñez I, Ponce De León S, Cabiedes J, Rull-Gabayet M, Pascual-Ramos V. Am J Med Sci 2010  </vt:lpstr>
      <vt:lpstr>Desenlaces clínicos</vt:lpstr>
      <vt:lpstr>Causas/motivaciones de desapego </vt:lpstr>
      <vt:lpstr>Presentación de PowerPoint</vt:lpstr>
      <vt:lpstr>Presentación de PowerPoint</vt:lpstr>
      <vt:lpstr>    Predictors of health care drop-out in an inception cohort of patients with  early onset rheumatoid arthritis, 2016.</vt:lpstr>
      <vt:lpstr>La complejidad de lo obvio…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APEGO A TRATAMIENTO FARMACOLÓGICO EN AR</dc:title>
  <dc:creator>Virginia</dc:creator>
  <cp:lastModifiedBy>Luis</cp:lastModifiedBy>
  <cp:revision>93</cp:revision>
  <dcterms:created xsi:type="dcterms:W3CDTF">2016-04-07T16:26:54Z</dcterms:created>
  <dcterms:modified xsi:type="dcterms:W3CDTF">2016-09-06T17:36:01Z</dcterms:modified>
</cp:coreProperties>
</file>