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3" r:id="rId4"/>
    <p:sldId id="257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32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145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97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4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37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19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90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9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23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0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7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32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28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44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38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9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03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AC2855-9DD4-495F-A0FC-1C05B8CF4651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27F571-3FE7-467D-AFDC-8684824FF8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778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6296" y="683394"/>
            <a:ext cx="7738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C000"/>
                </a:solidFill>
              </a:rPr>
              <a:t>BIOMARCADORES y HERRAMIENTAS dx</a:t>
            </a:r>
          </a:p>
          <a:p>
            <a:endParaRPr lang="es-MX" sz="4400" b="1" dirty="0">
              <a:solidFill>
                <a:srgbClr val="FFC000"/>
              </a:solidFill>
            </a:endParaRPr>
          </a:p>
          <a:p>
            <a:endParaRPr lang="es-MX" sz="4400" b="1" dirty="0" smtClean="0">
              <a:solidFill>
                <a:srgbClr val="FFC000"/>
              </a:solidFill>
            </a:endParaRPr>
          </a:p>
          <a:p>
            <a:r>
              <a:rPr lang="es-MX" sz="3600" b="1" dirty="0" smtClean="0"/>
              <a:t>Dr. Misael Uribe Esquivel</a:t>
            </a:r>
          </a:p>
          <a:p>
            <a:r>
              <a:rPr lang="es-MX" sz="4400" b="1" dirty="0" smtClean="0"/>
              <a:t>Fundación Clínica Médica sur-UNAM</a:t>
            </a:r>
            <a:endParaRPr lang="es-MX" sz="4400" b="1" dirty="0"/>
          </a:p>
        </p:txBody>
      </p:sp>
      <p:pic>
        <p:nvPicPr>
          <p:cNvPr id="2050" name="Picture 2" descr="http://conmedge.s5.com/images/acadmedic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990" y="2080621"/>
            <a:ext cx="1895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4657" y="798897"/>
            <a:ext cx="91632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C000"/>
                </a:solidFill>
              </a:rPr>
              <a:t>QUE ES UN BIOMARCADOR?</a:t>
            </a:r>
          </a:p>
          <a:p>
            <a:endParaRPr lang="es-MX" sz="4400" b="1" dirty="0">
              <a:solidFill>
                <a:srgbClr val="FFC000"/>
              </a:solidFill>
            </a:endParaRPr>
          </a:p>
          <a:p>
            <a:r>
              <a:rPr lang="es-MX" sz="3200" dirty="0" smtClean="0"/>
              <a:t>En medicina es un indicador medible de la severidad o presencia , o del estado de una enfermedad.</a:t>
            </a:r>
          </a:p>
          <a:p>
            <a:r>
              <a:rPr lang="es-MX" sz="3200" dirty="0" smtClean="0"/>
              <a:t>Es útil en diferentes formas, mide el progreso de una enfermedad, el efecto terapéutico de un régimen por ejemplo en cáncer o en cirrosis , ayudan a un diagnostico temprano. Pueden indicar factores de riesgo LDL </a:t>
            </a:r>
            <a:r>
              <a:rPr lang="es-MX" sz="3200" dirty="0" err="1" smtClean="0"/>
              <a:t>Lipoproteinas</a:t>
            </a:r>
            <a:r>
              <a:rPr lang="es-MX" sz="3200" dirty="0" smtClean="0"/>
              <a:t> etc.</a:t>
            </a:r>
          </a:p>
          <a:p>
            <a:r>
              <a:rPr lang="es-MX" sz="3200" dirty="0" smtClean="0"/>
              <a:t>Los principales son relacionados a enfermedades </a:t>
            </a:r>
            <a:r>
              <a:rPr lang="es-MX" sz="3200" dirty="0" smtClean="0"/>
              <a:t>y a </a:t>
            </a:r>
            <a:r>
              <a:rPr lang="es-MX" sz="3200" dirty="0" smtClean="0"/>
              <a:t>respuesta a fármacos.</a:t>
            </a:r>
          </a:p>
          <a:p>
            <a:r>
              <a:rPr lang="es-MX" sz="3200" dirty="0" smtClean="0"/>
              <a:t>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58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57150"/>
            <a:ext cx="92392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790575"/>
            <a:ext cx="96869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29" y="278639"/>
            <a:ext cx="9041330" cy="69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90500"/>
            <a:ext cx="96297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4379" y="1414913"/>
            <a:ext cx="63430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TIPOS DE </a:t>
            </a:r>
            <a:r>
              <a:rPr lang="es-MX" sz="2800" b="1" dirty="0" smtClean="0"/>
              <a:t>BIOMARCADORES</a:t>
            </a:r>
          </a:p>
          <a:p>
            <a:r>
              <a:rPr lang="es-MX" sz="2800" b="1" smtClean="0"/>
              <a:t>Y HERRAMIENTAS</a:t>
            </a:r>
            <a:endParaRPr lang="es-MX" sz="2800" b="1" dirty="0" smtClean="0"/>
          </a:p>
          <a:p>
            <a:endParaRPr lang="es-MX" sz="2800" b="1" dirty="0"/>
          </a:p>
          <a:p>
            <a:r>
              <a:rPr lang="es-MX" sz="2800" b="1" dirty="0" smtClean="0"/>
              <a:t>BIOLOGICOS</a:t>
            </a:r>
          </a:p>
          <a:p>
            <a:r>
              <a:rPr lang="es-MX" sz="2800" b="1" dirty="0" smtClean="0"/>
              <a:t>MOLECULARES</a:t>
            </a:r>
          </a:p>
          <a:p>
            <a:r>
              <a:rPr lang="es-MX" sz="2800" b="1" dirty="0" smtClean="0"/>
              <a:t>GENETICOS</a:t>
            </a:r>
          </a:p>
          <a:p>
            <a:r>
              <a:rPr lang="es-MX" sz="2800" b="1" dirty="0" smtClean="0"/>
              <a:t>DE IMAGEN</a:t>
            </a:r>
          </a:p>
          <a:p>
            <a:r>
              <a:rPr lang="es-MX" sz="2800" b="1" dirty="0" smtClean="0"/>
              <a:t>DE ENVEJECIMIENTO</a:t>
            </a:r>
          </a:p>
          <a:p>
            <a:r>
              <a:rPr lang="es-MX" sz="2800" b="1" dirty="0" smtClean="0"/>
              <a:t>DE CONTROL DIABETICO</a:t>
            </a:r>
          </a:p>
          <a:p>
            <a:r>
              <a:rPr lang="es-MX" sz="2800" b="1" dirty="0" smtClean="0"/>
              <a:t>Marcadores de riesgo </a:t>
            </a:r>
            <a:endParaRPr lang="es-MX" sz="2800" b="1" dirty="0" smtClean="0"/>
          </a:p>
          <a:p>
            <a:r>
              <a:rPr lang="es-MX" sz="2800" b="1" dirty="0" smtClean="0"/>
              <a:t>cardiovascular</a:t>
            </a:r>
            <a:endParaRPr lang="es-MX" sz="2800" b="1" dirty="0" smtClean="0"/>
          </a:p>
          <a:p>
            <a:r>
              <a:rPr lang="es-MX" sz="2800" b="1" dirty="0" smtClean="0"/>
              <a:t>DEL ESTADO NUTRICIO</a:t>
            </a:r>
          </a:p>
          <a:p>
            <a:r>
              <a:rPr lang="es-MX" sz="2800" b="1" dirty="0" smtClean="0"/>
              <a:t>ETC,ETC.</a:t>
            </a:r>
            <a:endParaRPr lang="es-MX" sz="2800" b="1" dirty="0"/>
          </a:p>
        </p:txBody>
      </p:sp>
      <p:pic>
        <p:nvPicPr>
          <p:cNvPr id="1026" name="Picture 2" descr="Molecular Bioma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94" y="371074"/>
            <a:ext cx="3394508" cy="19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omarkers.conferenceseries.com/upload-images/proceeding-737-93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96" y="1246230"/>
            <a:ext cx="2142142" cy="30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93" y="2503552"/>
            <a:ext cx="3394508" cy="2240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19" y="5383141"/>
            <a:ext cx="7806278" cy="11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92</TotalTime>
  <Words>116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Misael Uribe</dc:creator>
  <cp:lastModifiedBy>Dr.Uribe</cp:lastModifiedBy>
  <cp:revision>8</cp:revision>
  <dcterms:created xsi:type="dcterms:W3CDTF">2016-06-08T01:33:46Z</dcterms:created>
  <dcterms:modified xsi:type="dcterms:W3CDTF">2016-06-08T18:22:35Z</dcterms:modified>
</cp:coreProperties>
</file>