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31" r:id="rId2"/>
    <p:sldId id="602" r:id="rId3"/>
    <p:sldId id="680" r:id="rId4"/>
    <p:sldId id="681" r:id="rId5"/>
    <p:sldId id="682" r:id="rId6"/>
    <p:sldId id="729" r:id="rId7"/>
    <p:sldId id="683" r:id="rId8"/>
    <p:sldId id="684" r:id="rId9"/>
    <p:sldId id="685" r:id="rId10"/>
    <p:sldId id="696" r:id="rId11"/>
    <p:sldId id="686" r:id="rId12"/>
    <p:sldId id="713" r:id="rId13"/>
    <p:sldId id="697" r:id="rId14"/>
    <p:sldId id="699" r:id="rId15"/>
    <p:sldId id="701" r:id="rId16"/>
    <p:sldId id="714" r:id="rId17"/>
    <p:sldId id="715" r:id="rId18"/>
    <p:sldId id="704" r:id="rId19"/>
    <p:sldId id="707" r:id="rId20"/>
    <p:sldId id="709" r:id="rId21"/>
    <p:sldId id="710" r:id="rId22"/>
    <p:sldId id="711" r:id="rId23"/>
    <p:sldId id="698" r:id="rId24"/>
    <p:sldId id="718" r:id="rId25"/>
    <p:sldId id="689" r:id="rId26"/>
    <p:sldId id="720" r:id="rId27"/>
    <p:sldId id="691" r:id="rId28"/>
    <p:sldId id="721" r:id="rId29"/>
    <p:sldId id="723" r:id="rId30"/>
    <p:sldId id="725" r:id="rId31"/>
    <p:sldId id="692" r:id="rId32"/>
    <p:sldId id="722" r:id="rId33"/>
    <p:sldId id="724" r:id="rId34"/>
    <p:sldId id="693" r:id="rId35"/>
    <p:sldId id="694" r:id="rId36"/>
    <p:sldId id="727" r:id="rId37"/>
    <p:sldId id="695" r:id="rId38"/>
    <p:sldId id="728" r:id="rId39"/>
    <p:sldId id="726" r:id="rId40"/>
    <p:sldId id="678" r:id="rId41"/>
    <p:sldId id="601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33"/>
    <a:srgbClr val="0100B0"/>
    <a:srgbClr val="00CFCF"/>
    <a:srgbClr val="51351A"/>
    <a:srgbClr val="996633"/>
    <a:srgbClr val="006B00"/>
    <a:srgbClr val="003900"/>
    <a:srgbClr val="030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6"/>
    <p:restoredTop sz="94662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214836-5C37-9445-811C-A4B6A39649DE}" type="datetimeFigureOut">
              <a:rPr lang="es-MX"/>
              <a:pPr/>
              <a:t>09/03/2016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C360F-6478-BD47-83D6-05B4BAA610B3}" type="slidenum">
              <a:rPr lang="es-MX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06201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28A7123-4602-1C46-AF56-BEE2E19D871B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76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DA7403-03C0-4464-A856-F4638DF48F99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91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DA7403-03C0-4464-A856-F4638DF48F99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82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DA7403-03C0-4464-A856-F4638DF48F99}" type="slidenum">
              <a:rPr lang="en-US"/>
              <a:pPr eaLnBrk="1" hangingPunct="1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00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>
              <a:ea typeface="ＭＳ Ｐゴシック" pitchFamily="34" charset="-128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2DA7403-03C0-4464-A856-F4638DF48F99}" type="slidenum">
              <a:rPr lang="en-US"/>
              <a:pPr eaLnBrk="1" hangingPunct="1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3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C360F-6478-BD47-83D6-05B4BAA610B3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39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66FE323-B343-458E-914F-2F08999FF9AA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81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9FBE9D-66E2-CF4E-B302-6D6CAA538DA6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F9FBE9D-66E2-CF4E-B302-6D6CAA538DA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884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4922638-D10C-456F-AB45-F0A5B5397A6C}" type="slidenum">
              <a:rPr lang="en-US"/>
              <a:pPr eaLnBrk="1" hangingPunct="1"/>
              <a:t>7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07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A2DBAAF-68A3-4AC7-A3F2-0681A1A391A2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151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B9755D3-4E7F-554F-9514-EA573DACEF59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690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E13929-EA19-ED40-B29E-6DC1F8D2BA7C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644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23B51E9-2C9C-406B-85DA-360749472D5B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5581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A880F-87FF-B341-BC98-2D977B286A6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80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E13322-1EEC-484B-868B-49405C1F77C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28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2DA30-0946-4B4D-B9A8-8191298BE7D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501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041BF-2F99-D948-933E-8E4DE23DF1F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77BE-C6D0-B84D-AE75-055C6F654878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25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7A7D-6128-5D4E-963D-737DBB2D2D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136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7B2DF-AEA3-E84B-B8DB-DDEAEC918BC5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87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19E06-4050-A749-94D9-285302964F7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62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39010E-4ECA-1C43-AD1D-6EA7DC67164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1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C3406-4750-4243-899A-8CB597DEDC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528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A23993-B38C-C449-A103-AA67EFD8C06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824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07615-C616-0F46-8C58-E7272128A62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7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1324-B273-4F44-B8BC-584614544FC1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974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750EC-4185-1046-93D7-F32F520FA3E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698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EEBD6-26A9-524B-97C0-502C74A1EE1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8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E445D6-65F8-6949-9FE5-8D8B409C9F0D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20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EAC47-2B34-884E-8C08-5A0ACD7F1640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B0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B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B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B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100B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rgbClr val="000000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rgbClr val="000000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rgbClr val="000000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rgbClr val="000000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rgbClr val="000000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44575"/>
            <a:ext cx="8424863" cy="1470025"/>
          </a:xfrm>
        </p:spPr>
        <p:txBody>
          <a:bodyPr/>
          <a:lstStyle/>
          <a:p>
            <a:pPr eaLnBrk="1" hangingPunct="1"/>
            <a:r>
              <a:rPr lang="es-MX" sz="3200" b="1" dirty="0"/>
              <a:t>ESTUDIO COMPARATIVO DE LA EFICACIA DE LA LARVATERAPIA PARA DESBRIDAR Y CONTROLAR LA CARGA BACTERIANA EN ÚLCERAS VENOSAS</a:t>
            </a:r>
            <a:endParaRPr lang="es-MX" sz="3200" b="1" dirty="0">
              <a:latin typeface="Arial" charset="0"/>
              <a:cs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356990"/>
            <a:ext cx="7161213" cy="911225"/>
          </a:xfrm>
        </p:spPr>
        <p:txBody>
          <a:bodyPr/>
          <a:lstStyle/>
          <a:p>
            <a:pPr eaLnBrk="1" hangingPunct="1"/>
            <a:r>
              <a:rPr lang="es-MX" sz="2800" b="1" dirty="0">
                <a:solidFill>
                  <a:srgbClr val="006B00"/>
                </a:solidFill>
                <a:latin typeface="Arial" charset="0"/>
                <a:cs typeface="Arial" charset="0"/>
              </a:rPr>
              <a:t>DR. JOSÉ CONTRERAS RUIZ</a:t>
            </a:r>
          </a:p>
          <a:p>
            <a:pPr eaLnBrk="1" hangingPunct="1"/>
            <a:r>
              <a:rPr lang="es-MX" sz="2800" dirty="0">
                <a:solidFill>
                  <a:srgbClr val="00CFCF"/>
                </a:solidFill>
                <a:latin typeface="Arial" charset="0"/>
                <a:cs typeface="Arial" charset="0"/>
              </a:rPr>
              <a:t>dermayheridas@gmail.com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23660" y="4941210"/>
            <a:ext cx="76581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buClr>
                <a:srgbClr val="FF0000"/>
              </a:buCl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buClr>
                <a:srgbClr val="FF0000"/>
              </a:buCl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buClr>
                <a:srgbClr val="FF0000"/>
              </a:buCl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buClr>
                <a:srgbClr val="FF0000"/>
              </a:buClr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s-MX" sz="1400" dirty="0"/>
              <a:t>CLÍNICA DE HERIDAS Y ESTOMAS</a:t>
            </a:r>
          </a:p>
          <a:p>
            <a:r>
              <a:rPr lang="es-MX" sz="1400" dirty="0"/>
              <a:t>DIVISIÓN DE DERMATOLOGÍA</a:t>
            </a:r>
          </a:p>
          <a:p>
            <a:r>
              <a:rPr lang="es-MX" sz="1400" dirty="0"/>
              <a:t>HOSPITAL GENERAL “DR. MANUEL GEA GONZÁLEZ”.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50" y="4581160"/>
            <a:ext cx="1312290" cy="1390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INTRODUCCIÓN</a:t>
            </a:r>
            <a:br>
              <a:rPr lang="es-MX" dirty="0"/>
            </a:br>
            <a:r>
              <a:rPr lang="es-MX" sz="4000" dirty="0">
                <a:solidFill>
                  <a:srgbClr val="66FF33"/>
                </a:solidFill>
              </a:rPr>
              <a:t>ÙLCERA VENOSA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sz="2400" dirty="0"/>
              <a:t>Causa mas frecuente de consulta en CDHE</a:t>
            </a:r>
          </a:p>
          <a:p>
            <a:pPr lvl="1"/>
            <a:r>
              <a:rPr lang="es-MX" sz="2000" dirty="0"/>
              <a:t>Prevalencia 3% población adulta</a:t>
            </a:r>
          </a:p>
          <a:p>
            <a:pPr lvl="1"/>
            <a:r>
              <a:rPr lang="es-MX" sz="2000" dirty="0"/>
              <a:t>Tiempo de evolución prolongado</a:t>
            </a:r>
          </a:p>
          <a:p>
            <a:pPr lvl="1"/>
            <a:r>
              <a:rPr lang="es-MX" sz="2000" dirty="0"/>
              <a:t>Afección a la calidad de vida</a:t>
            </a:r>
          </a:p>
          <a:p>
            <a:pPr lvl="1"/>
            <a:r>
              <a:rPr lang="es-MX" sz="2000" dirty="0"/>
              <a:t>Manejo</a:t>
            </a:r>
          </a:p>
          <a:p>
            <a:pPr lvl="2"/>
            <a:r>
              <a:rPr lang="es-MX" sz="1800" dirty="0"/>
              <a:t>Compresión</a:t>
            </a:r>
          </a:p>
          <a:p>
            <a:pPr lvl="2"/>
            <a:r>
              <a:rPr lang="es-MX" sz="1800" dirty="0"/>
              <a:t>Adecuado desbridamiento</a:t>
            </a:r>
          </a:p>
          <a:p>
            <a:pPr lvl="2"/>
            <a:r>
              <a:rPr lang="es-MX" sz="1800" dirty="0"/>
              <a:t>Terapia avanzada de la herida</a:t>
            </a:r>
          </a:p>
          <a:p>
            <a:pPr lvl="1"/>
            <a:endParaRPr lang="es-MX" sz="20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532" r="-9532"/>
          <a:stretch>
            <a:fillRect/>
          </a:stretch>
        </p:blipFill>
        <p:spPr/>
      </p:pic>
      <p:sp>
        <p:nvSpPr>
          <p:cNvPr id="6" name="Rectángulo 5"/>
          <p:cNvSpPr/>
          <p:nvPr/>
        </p:nvSpPr>
        <p:spPr>
          <a:xfrm rot="993960">
            <a:off x="7105605" y="2041773"/>
            <a:ext cx="420104" cy="15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07380" y="6146816"/>
            <a:ext cx="8641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>
                <a:solidFill>
                  <a:srgbClr val="00CFCF"/>
                </a:solidFill>
              </a:rPr>
              <a:t>Contreras-Ruiz J, </a:t>
            </a:r>
            <a:r>
              <a:rPr lang="es-ES" sz="1050" dirty="0" err="1">
                <a:solidFill>
                  <a:srgbClr val="00CFCF"/>
                </a:solidFill>
              </a:rPr>
              <a:t>Escotto-Sanchez</a:t>
            </a:r>
            <a:r>
              <a:rPr lang="es-ES" sz="1050" dirty="0">
                <a:solidFill>
                  <a:srgbClr val="00CFCF"/>
                </a:solidFill>
              </a:rPr>
              <a:t> I, Cobo-Morales JF. Úlceras venosas. In: Contreras-Ruiz J, editor. Abordaje y Manejo de las Heridas. </a:t>
            </a:r>
            <a:r>
              <a:rPr lang="es-ES" sz="1050" dirty="0" err="1">
                <a:solidFill>
                  <a:srgbClr val="00CFCF"/>
                </a:solidFill>
              </a:rPr>
              <a:t>Mexico</a:t>
            </a:r>
            <a:r>
              <a:rPr lang="es-ES" sz="1050" dirty="0">
                <a:solidFill>
                  <a:srgbClr val="00CFCF"/>
                </a:solidFill>
              </a:rPr>
              <a:t>: </a:t>
            </a:r>
            <a:r>
              <a:rPr lang="es-ES" sz="1050" dirty="0" err="1">
                <a:solidFill>
                  <a:srgbClr val="00CFCF"/>
                </a:solidFill>
              </a:rPr>
              <a:t>Intersistemas</a:t>
            </a:r>
            <a:r>
              <a:rPr lang="es-ES" sz="1050" dirty="0">
                <a:solidFill>
                  <a:srgbClr val="00CFCF"/>
                </a:solidFill>
              </a:rPr>
              <a:t> Editores; 2013. p. 271-295.</a:t>
            </a:r>
            <a:endParaRPr lang="es-MX" sz="1050" dirty="0">
              <a:solidFill>
                <a:srgbClr val="00CFCF"/>
              </a:solidFill>
            </a:endParaRPr>
          </a:p>
          <a:p>
            <a:r>
              <a:rPr lang="es-ES" sz="1050" dirty="0" err="1">
                <a:solidFill>
                  <a:srgbClr val="00CFCF"/>
                </a:solidFill>
              </a:rPr>
              <a:t>Engelhardt</a:t>
            </a:r>
            <a:r>
              <a:rPr lang="es-ES" sz="1050" dirty="0">
                <a:solidFill>
                  <a:srgbClr val="00CFCF"/>
                </a:solidFill>
              </a:rPr>
              <a:t> M, </a:t>
            </a:r>
            <a:r>
              <a:rPr lang="es-ES" sz="1050" dirty="0" err="1">
                <a:solidFill>
                  <a:srgbClr val="00CFCF"/>
                </a:solidFill>
              </a:rPr>
              <a:t>Spech</a:t>
            </a:r>
            <a:r>
              <a:rPr lang="es-ES" sz="1050" dirty="0">
                <a:solidFill>
                  <a:srgbClr val="00CFCF"/>
                </a:solidFill>
              </a:rPr>
              <a:t> E, </a:t>
            </a:r>
            <a:r>
              <a:rPr lang="es-ES" sz="1050" dirty="0" err="1">
                <a:solidFill>
                  <a:srgbClr val="00CFCF"/>
                </a:solidFill>
              </a:rPr>
              <a:t>Diener</a:t>
            </a:r>
            <a:r>
              <a:rPr lang="es-ES" sz="1050" dirty="0">
                <a:solidFill>
                  <a:srgbClr val="00CFCF"/>
                </a:solidFill>
              </a:rPr>
              <a:t> H, </a:t>
            </a:r>
            <a:r>
              <a:rPr lang="es-ES" sz="1050" dirty="0" err="1">
                <a:solidFill>
                  <a:srgbClr val="00CFCF"/>
                </a:solidFill>
              </a:rPr>
              <a:t>Faller</a:t>
            </a:r>
            <a:r>
              <a:rPr lang="es-ES" sz="1050" dirty="0">
                <a:solidFill>
                  <a:srgbClr val="00CFCF"/>
                </a:solidFill>
              </a:rPr>
              <a:t> H, </a:t>
            </a:r>
            <a:r>
              <a:rPr lang="es-ES" sz="1050" dirty="0" err="1">
                <a:solidFill>
                  <a:srgbClr val="00CFCF"/>
                </a:solidFill>
              </a:rPr>
              <a:t>Augustin</a:t>
            </a:r>
            <a:r>
              <a:rPr lang="es-ES" sz="1050" dirty="0">
                <a:solidFill>
                  <a:srgbClr val="00CFCF"/>
                </a:solidFill>
              </a:rPr>
              <a:t> M, </a:t>
            </a:r>
            <a:r>
              <a:rPr lang="es-ES" sz="1050" dirty="0" err="1">
                <a:solidFill>
                  <a:srgbClr val="00CFCF"/>
                </a:solidFill>
              </a:rPr>
              <a:t>Debus</a:t>
            </a:r>
            <a:r>
              <a:rPr lang="es-ES" sz="1050" dirty="0">
                <a:solidFill>
                  <a:srgbClr val="00CFCF"/>
                </a:solidFill>
              </a:rPr>
              <a:t> ES. </a:t>
            </a:r>
            <a:r>
              <a:rPr lang="es-ES" sz="1050" dirty="0" err="1">
                <a:solidFill>
                  <a:srgbClr val="00CFCF"/>
                </a:solidFill>
              </a:rPr>
              <a:t>Validation</a:t>
            </a:r>
            <a:r>
              <a:rPr lang="es-ES" sz="1050" dirty="0">
                <a:solidFill>
                  <a:srgbClr val="00CFCF"/>
                </a:solidFill>
              </a:rPr>
              <a:t> of </a:t>
            </a:r>
            <a:r>
              <a:rPr lang="es-ES" sz="1050" dirty="0" err="1">
                <a:solidFill>
                  <a:srgbClr val="00CFCF"/>
                </a:solidFill>
              </a:rPr>
              <a:t>the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disease-specific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quality</a:t>
            </a:r>
            <a:r>
              <a:rPr lang="es-ES" sz="1050" dirty="0">
                <a:solidFill>
                  <a:srgbClr val="00CFCF"/>
                </a:solidFill>
              </a:rPr>
              <a:t> of </a:t>
            </a:r>
            <a:r>
              <a:rPr lang="es-ES" sz="1050" dirty="0" err="1">
                <a:solidFill>
                  <a:srgbClr val="00CFCF"/>
                </a:solidFill>
              </a:rPr>
              <a:t>life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Wuerzburg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Wound</a:t>
            </a:r>
            <a:r>
              <a:rPr lang="es-ES" sz="1050" dirty="0">
                <a:solidFill>
                  <a:srgbClr val="00CFCF"/>
                </a:solidFill>
              </a:rPr>
              <a:t> Score in </a:t>
            </a:r>
            <a:r>
              <a:rPr lang="es-ES" sz="1050" dirty="0" err="1">
                <a:solidFill>
                  <a:srgbClr val="00CFCF"/>
                </a:solidFill>
              </a:rPr>
              <a:t>patients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with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chronic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leg</a:t>
            </a:r>
            <a:r>
              <a:rPr lang="es-ES" sz="1050" dirty="0">
                <a:solidFill>
                  <a:srgbClr val="00CFCF"/>
                </a:solidFill>
              </a:rPr>
              <a:t> </a:t>
            </a:r>
            <a:r>
              <a:rPr lang="es-ES" sz="1050" dirty="0" err="1">
                <a:solidFill>
                  <a:srgbClr val="00CFCF"/>
                </a:solidFill>
              </a:rPr>
              <a:t>ulcer</a:t>
            </a:r>
            <a:r>
              <a:rPr lang="es-ES" sz="1050" dirty="0">
                <a:solidFill>
                  <a:srgbClr val="00CFCF"/>
                </a:solidFill>
              </a:rPr>
              <a:t>. Vasa. 2014;43:372-379.</a:t>
            </a:r>
          </a:p>
        </p:txBody>
      </p:sp>
    </p:spTree>
    <p:extLst>
      <p:ext uri="{BB962C8B-B14F-4D97-AF65-F5344CB8AC3E}">
        <p14:creationId xmlns:p14="http://schemas.microsoft.com/office/powerpoint/2010/main" val="131796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OBJETIVO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400" dirty="0"/>
              <a:t>Ensayo clínico controlado con evaluador ciego</a:t>
            </a:r>
          </a:p>
          <a:p>
            <a:r>
              <a:rPr lang="es-ES_tradnl" sz="2400" dirty="0"/>
              <a:t>Eficacia de la larvaterapia comparada con legrado y aplicación de sulfadiazina de plata (SDP) para desbridar y controlar la carga bacteriana en </a:t>
            </a:r>
            <a:r>
              <a:rPr lang="es-ES" sz="2400" dirty="0"/>
              <a:t>úlceras venosas</a:t>
            </a:r>
            <a:endParaRPr lang="es-ES_tradnl" sz="2400" dirty="0"/>
          </a:p>
        </p:txBody>
      </p:sp>
      <p:sp>
        <p:nvSpPr>
          <p:cNvPr id="2" name="Rectángulo 1"/>
          <p:cNvSpPr/>
          <p:nvPr/>
        </p:nvSpPr>
        <p:spPr>
          <a:xfrm>
            <a:off x="6012200" y="4365130"/>
            <a:ext cx="50407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172" y="1600200"/>
            <a:ext cx="35346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9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M</a:t>
            </a:r>
            <a:r>
              <a:rPr lang="es-ES" dirty="0" err="1">
                <a:latin typeface="Tahoma" charset="0"/>
              </a:rPr>
              <a:t>ÉTODO</a:t>
            </a:r>
            <a:br>
              <a:rPr lang="es-ES" dirty="0">
                <a:latin typeface="Tahoma" charset="0"/>
              </a:rPr>
            </a:br>
            <a:r>
              <a:rPr lang="es-ES" sz="3600" dirty="0">
                <a:solidFill>
                  <a:srgbClr val="66FF33"/>
                </a:solidFill>
                <a:latin typeface="Tahoma" charset="0"/>
              </a:rPr>
              <a:t>DISEÑO</a:t>
            </a:r>
            <a:endParaRPr lang="es-MX" dirty="0">
              <a:latin typeface="Tahoma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s-ES_tradnl" sz="2800" dirty="0"/>
              <a:t>Cl</a:t>
            </a:r>
            <a:r>
              <a:rPr lang="es-ES" sz="2800" dirty="0" err="1"/>
              <a:t>ínico</a:t>
            </a:r>
            <a:endParaRPr lang="es-ES" sz="2800" dirty="0"/>
          </a:p>
          <a:p>
            <a:r>
              <a:rPr lang="es-ES" sz="2800" dirty="0"/>
              <a:t>Experimental</a:t>
            </a:r>
          </a:p>
          <a:p>
            <a:r>
              <a:rPr lang="es-ES" sz="2800" dirty="0"/>
              <a:t>Prospectivo</a:t>
            </a:r>
          </a:p>
          <a:p>
            <a:r>
              <a:rPr lang="es-ES" sz="2800" dirty="0"/>
              <a:t>Comparativo</a:t>
            </a:r>
          </a:p>
          <a:p>
            <a:r>
              <a:rPr lang="es-ES" sz="2800" dirty="0"/>
              <a:t>Aleatorizado</a:t>
            </a:r>
          </a:p>
          <a:p>
            <a:r>
              <a:rPr lang="es-ES" sz="2800" dirty="0"/>
              <a:t>Controlado</a:t>
            </a:r>
          </a:p>
          <a:p>
            <a:r>
              <a:rPr lang="es-ES" sz="2800" dirty="0"/>
              <a:t>Evaluador ciego</a:t>
            </a:r>
            <a:endParaRPr lang="es-ES_tradnl" sz="2800" dirty="0"/>
          </a:p>
        </p:txBody>
      </p:sp>
      <p:sp>
        <p:nvSpPr>
          <p:cNvPr id="2" name="Rectángulo 1"/>
          <p:cNvSpPr/>
          <p:nvPr/>
        </p:nvSpPr>
        <p:spPr>
          <a:xfrm>
            <a:off x="6012200" y="4365130"/>
            <a:ext cx="50407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172" y="1600200"/>
            <a:ext cx="35346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MÉTODO</a:t>
            </a:r>
            <a:br>
              <a:rPr lang="es-MX" dirty="0">
                <a:latin typeface="Tahoma" charset="0"/>
              </a:rPr>
            </a:br>
            <a:r>
              <a:rPr lang="es-MX" sz="3600" dirty="0">
                <a:solidFill>
                  <a:srgbClr val="66FF33"/>
                </a:solidFill>
                <a:latin typeface="Tahoma" charset="0"/>
              </a:rPr>
              <a:t>CRITERIOS</a:t>
            </a:r>
            <a:endParaRPr lang="es-MX" dirty="0">
              <a:latin typeface="Tahoma" charset="0"/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Úlceras venosas</a:t>
            </a:r>
          </a:p>
          <a:p>
            <a:pPr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&gt;6 sem evol</a:t>
            </a:r>
          </a:p>
          <a:p>
            <a:pPr>
              <a:buClr>
                <a:srgbClr val="FF0000"/>
              </a:buClr>
            </a:pPr>
            <a:endParaRPr lang="es-MX" sz="2800" dirty="0">
              <a:latin typeface="Tahoma" charset="0"/>
            </a:endParaRPr>
          </a:p>
          <a:p>
            <a:pPr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Reclutamiento: 1 año</a:t>
            </a:r>
          </a:p>
          <a:p>
            <a:pPr>
              <a:buClr>
                <a:srgbClr val="FF0000"/>
              </a:buClr>
            </a:pPr>
            <a:endParaRPr lang="es-MX" sz="2800" dirty="0">
              <a:latin typeface="Tahoma" charset="0"/>
            </a:endParaRPr>
          </a:p>
          <a:p>
            <a:pPr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Excluimos</a:t>
            </a:r>
          </a:p>
          <a:p>
            <a:pPr lvl="1"/>
            <a:r>
              <a:rPr lang="es-MX" sz="2000" dirty="0">
                <a:latin typeface="Tahoma" charset="0"/>
              </a:rPr>
              <a:t>Uso de antibióticos tópicos 1 sem antes</a:t>
            </a:r>
          </a:p>
          <a:p>
            <a:pPr lvl="1"/>
            <a:r>
              <a:rPr lang="es-MX" sz="2000" dirty="0">
                <a:latin typeface="Tahoma" charset="0"/>
              </a:rPr>
              <a:t>Diabetes</a:t>
            </a:r>
          </a:p>
          <a:p>
            <a:pPr lvl="1"/>
            <a:r>
              <a:rPr lang="es-MX" sz="2000" dirty="0">
                <a:latin typeface="Tahoma" charset="0"/>
              </a:rPr>
              <a:t>Inmunosupresión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12200" y="4365130"/>
            <a:ext cx="504070" cy="144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0172" y="1600200"/>
            <a:ext cx="35346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7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>
                <a:ea typeface="+mj-ea"/>
                <a:cs typeface="+mj-cs"/>
              </a:rPr>
              <a:t>M</a:t>
            </a:r>
            <a:r>
              <a:rPr lang="es-ES" sz="4000" dirty="0" err="1">
                <a:ea typeface="+mj-ea"/>
                <a:cs typeface="+mj-cs"/>
              </a:rPr>
              <a:t>ÉTODO</a:t>
            </a:r>
            <a:br>
              <a:rPr lang="es-ES" sz="4000" dirty="0">
                <a:ea typeface="+mj-ea"/>
                <a:cs typeface="+mj-cs"/>
              </a:rPr>
            </a:br>
            <a:r>
              <a:rPr lang="en-US" sz="4000" dirty="0" err="1">
                <a:solidFill>
                  <a:srgbClr val="00FF00"/>
                </a:solidFill>
                <a:ea typeface="+mj-ea"/>
                <a:cs typeface="+mj-cs"/>
              </a:rPr>
              <a:t>PRODUCCI</a:t>
            </a:r>
            <a:r>
              <a:rPr lang="es-ES" sz="4000" dirty="0" err="1">
                <a:solidFill>
                  <a:srgbClr val="00FF00"/>
                </a:solidFill>
                <a:ea typeface="+mj-ea"/>
                <a:cs typeface="+mj-cs"/>
              </a:rPr>
              <a:t>ÓN</a:t>
            </a:r>
            <a:r>
              <a:rPr lang="es-ES" sz="4000" dirty="0">
                <a:solidFill>
                  <a:srgbClr val="00FF00"/>
                </a:solidFill>
                <a:ea typeface="+mj-ea"/>
                <a:cs typeface="+mj-cs"/>
              </a:rPr>
              <a:t> DE LARVAS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128002" name="Picture 3" descr="Jaula 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4038600" cy="2701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3" name="Picture 4" descr="Jaula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14600"/>
            <a:ext cx="4038600" cy="2701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45410" y="6453420"/>
            <a:ext cx="775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CFCF"/>
                </a:solidFill>
              </a:rPr>
              <a:t>Sherman RA, </a:t>
            </a:r>
            <a:r>
              <a:rPr lang="es-ES" sz="1200" dirty="0" err="1">
                <a:solidFill>
                  <a:srgbClr val="00CFCF"/>
                </a:solidFill>
              </a:rPr>
              <a:t>Tran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JM</a:t>
            </a:r>
            <a:r>
              <a:rPr lang="es-ES" sz="1200" dirty="0">
                <a:solidFill>
                  <a:srgbClr val="00CFCF"/>
                </a:solidFill>
              </a:rPr>
              <a:t>, Sullivan R. </a:t>
            </a:r>
            <a:r>
              <a:rPr lang="es-ES" sz="1200" dirty="0" err="1">
                <a:solidFill>
                  <a:srgbClr val="00CFCF"/>
                </a:solidFill>
              </a:rPr>
              <a:t>Maggot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therapy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for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venous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stasis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ulcers</a:t>
            </a:r>
            <a:r>
              <a:rPr lang="es-ES" sz="1200" dirty="0">
                <a:solidFill>
                  <a:srgbClr val="00CFCF"/>
                </a:solidFill>
              </a:rPr>
              <a:t>. </a:t>
            </a:r>
            <a:r>
              <a:rPr lang="es-ES" sz="1200" dirty="0" err="1">
                <a:solidFill>
                  <a:srgbClr val="00CFCF"/>
                </a:solidFill>
              </a:rPr>
              <a:t>Arch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Dermatol</a:t>
            </a:r>
            <a:r>
              <a:rPr lang="es-ES" sz="1200" dirty="0">
                <a:solidFill>
                  <a:srgbClr val="00CFCF"/>
                </a:solidFill>
              </a:rPr>
              <a:t>. 1996;132:254-256.</a:t>
            </a:r>
            <a:r>
              <a:rPr lang="es-ES_tradnl" sz="1200" dirty="0">
                <a:solidFill>
                  <a:srgbClr val="00CFC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395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M</a:t>
            </a:r>
            <a:r>
              <a:rPr lang="es-ES" dirty="0" err="1">
                <a:ea typeface="+mj-ea"/>
                <a:cs typeface="+mj-cs"/>
              </a:rPr>
              <a:t>ÉTODO</a:t>
            </a:r>
            <a:br>
              <a:rPr lang="es-ES" dirty="0">
                <a:ea typeface="+mj-ea"/>
                <a:cs typeface="+mj-cs"/>
              </a:rPr>
            </a:br>
            <a:r>
              <a:rPr lang="es-ES" sz="3600" dirty="0">
                <a:solidFill>
                  <a:srgbClr val="66FF33"/>
                </a:solidFill>
                <a:ea typeface="+mj-ea"/>
                <a:cs typeface="+mj-cs"/>
              </a:rPr>
              <a:t>PRODUCCIÓN DE LARVAS</a:t>
            </a:r>
            <a:endParaRPr lang="en-US" dirty="0">
              <a:solidFill>
                <a:srgbClr val="66FF33"/>
              </a:solidFill>
              <a:ea typeface="+mj-ea"/>
              <a:cs typeface="+mj-cs"/>
            </a:endParaRPr>
          </a:p>
        </p:txBody>
      </p:sp>
      <p:pic>
        <p:nvPicPr>
          <p:cNvPr id="136194" name="Picture 2" descr="Huevosenpetri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514600"/>
            <a:ext cx="4038600" cy="2701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2" descr="DSC007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514600"/>
            <a:ext cx="4038600" cy="27019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5410" y="6453420"/>
            <a:ext cx="7756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rgbClr val="00CFCF"/>
                </a:solidFill>
              </a:rPr>
              <a:t>Sherman RA, </a:t>
            </a:r>
            <a:r>
              <a:rPr lang="es-ES" sz="1200" dirty="0" err="1">
                <a:solidFill>
                  <a:srgbClr val="00CFCF"/>
                </a:solidFill>
              </a:rPr>
              <a:t>Tran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JM</a:t>
            </a:r>
            <a:r>
              <a:rPr lang="es-ES" sz="1200" dirty="0">
                <a:solidFill>
                  <a:srgbClr val="00CFCF"/>
                </a:solidFill>
              </a:rPr>
              <a:t>, Sullivan R. </a:t>
            </a:r>
            <a:r>
              <a:rPr lang="es-ES" sz="1200" dirty="0" err="1">
                <a:solidFill>
                  <a:srgbClr val="00CFCF"/>
                </a:solidFill>
              </a:rPr>
              <a:t>Maggot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therapy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for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venous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stasis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ulcers</a:t>
            </a:r>
            <a:r>
              <a:rPr lang="es-ES" sz="1200" dirty="0">
                <a:solidFill>
                  <a:srgbClr val="00CFCF"/>
                </a:solidFill>
              </a:rPr>
              <a:t>. </a:t>
            </a:r>
            <a:r>
              <a:rPr lang="es-ES" sz="1200" dirty="0" err="1">
                <a:solidFill>
                  <a:srgbClr val="00CFCF"/>
                </a:solidFill>
              </a:rPr>
              <a:t>Arch</a:t>
            </a:r>
            <a:r>
              <a:rPr lang="es-ES" sz="1200" dirty="0">
                <a:solidFill>
                  <a:srgbClr val="00CFCF"/>
                </a:solidFill>
              </a:rPr>
              <a:t> </a:t>
            </a:r>
            <a:r>
              <a:rPr lang="es-ES" sz="1200" dirty="0" err="1">
                <a:solidFill>
                  <a:srgbClr val="00CFCF"/>
                </a:solidFill>
              </a:rPr>
              <a:t>Dermatol</a:t>
            </a:r>
            <a:r>
              <a:rPr lang="es-ES" sz="1200" dirty="0">
                <a:solidFill>
                  <a:srgbClr val="00CFCF"/>
                </a:solidFill>
              </a:rPr>
              <a:t>. 1996;132:254-256.</a:t>
            </a:r>
            <a:r>
              <a:rPr lang="es-ES_tradnl" sz="1200" dirty="0">
                <a:solidFill>
                  <a:srgbClr val="00CFC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2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MÉTODO</a:t>
            </a:r>
            <a:br>
              <a:rPr lang="es-MX" dirty="0">
                <a:latin typeface="Tahoma" charset="0"/>
              </a:rPr>
            </a:br>
            <a:r>
              <a:rPr lang="es-MX" sz="3600" dirty="0">
                <a:solidFill>
                  <a:srgbClr val="66FF33"/>
                </a:solidFill>
                <a:latin typeface="Tahoma" charset="0"/>
              </a:rPr>
              <a:t>SELECCI</a:t>
            </a:r>
            <a:r>
              <a:rPr lang="es-ES" sz="3600" dirty="0" err="1">
                <a:solidFill>
                  <a:srgbClr val="66FF33"/>
                </a:solidFill>
                <a:latin typeface="Tahoma" charset="0"/>
              </a:rPr>
              <a:t>ÓN</a:t>
            </a:r>
            <a:r>
              <a:rPr lang="es-ES" sz="3600" dirty="0">
                <a:solidFill>
                  <a:srgbClr val="66FF33"/>
                </a:solidFill>
                <a:latin typeface="Tahoma" charset="0"/>
              </a:rPr>
              <a:t> DE TRATAMIENTO</a:t>
            </a:r>
            <a:endParaRPr lang="es-MX" sz="3600" dirty="0">
              <a:latin typeface="Tahoma" charset="0"/>
            </a:endParaRPr>
          </a:p>
        </p:txBody>
      </p:sp>
      <p:sp>
        <p:nvSpPr>
          <p:cNvPr id="179203" name="Text Box 3"/>
          <p:cNvSpPr txBox="1">
            <a:spLocks noChangeArrowheads="1"/>
          </p:cNvSpPr>
          <p:nvPr/>
        </p:nvSpPr>
        <p:spPr bwMode="auto">
          <a:xfrm>
            <a:off x="179388" y="2708275"/>
            <a:ext cx="4140200" cy="317009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ANESTÉSICO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DESBRIDAMIENTO (Legrado)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 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SDP TÓPICA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APÓSITO ADECUADO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(DE ACUERDO AL EXUDADO)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COMPRESIÓN CONTINUA</a:t>
            </a:r>
          </a:p>
        </p:txBody>
      </p:sp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5645150" y="2781300"/>
            <a:ext cx="3248025" cy="224676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LARVATERAPIA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APÓSITO ADECUADO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(DE ACUERDO AL EXUDADO)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+</a:t>
            </a:r>
          </a:p>
          <a:p>
            <a:pPr algn="ctr"/>
            <a:r>
              <a:rPr lang="es-MX" sz="2000" dirty="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POSTERIOR COMPRESIÓN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398838" y="3578225"/>
            <a:ext cx="31892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800">
                <a:solidFill>
                  <a:schemeClr val="accent4">
                    <a:lumMod val="10000"/>
                  </a:schemeClr>
                </a:solidFill>
                <a:latin typeface="Tahoma" charset="0"/>
              </a:rPr>
              <a:t>VS.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611450" y="1700213"/>
            <a:ext cx="3239825" cy="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2800" b="1" dirty="0">
                <a:solidFill>
                  <a:srgbClr val="FFC000"/>
                </a:solidFill>
                <a:latin typeface="Tahoma" charset="0"/>
              </a:rPr>
              <a:t>CONVENCIONAL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2000" dirty="0">
                <a:solidFill>
                  <a:srgbClr val="FFC000"/>
                </a:solidFill>
                <a:latin typeface="Tahoma" charset="0"/>
              </a:rPr>
              <a:t>(10 Pacientes)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5795963" y="1700213"/>
            <a:ext cx="3024187" cy="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2800" b="1" dirty="0">
                <a:solidFill>
                  <a:srgbClr val="FFC000"/>
                </a:solidFill>
                <a:latin typeface="Tahoma" charset="0"/>
              </a:rPr>
              <a:t>LARVATERAPIA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s-MX" sz="2000" dirty="0">
                <a:solidFill>
                  <a:srgbClr val="FFC000"/>
                </a:solidFill>
                <a:latin typeface="Tahoma" charset="0"/>
              </a:rPr>
              <a:t>(10 Pacientes)</a:t>
            </a:r>
          </a:p>
        </p:txBody>
      </p:sp>
    </p:spTree>
    <p:extLst>
      <p:ext uri="{BB962C8B-B14F-4D97-AF65-F5344CB8AC3E}">
        <p14:creationId xmlns:p14="http://schemas.microsoft.com/office/powerpoint/2010/main" val="37130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MÉTODO</a:t>
            </a:r>
            <a:br>
              <a:rPr lang="es-MX" dirty="0">
                <a:latin typeface="Tahoma" charset="0"/>
              </a:rPr>
            </a:br>
            <a:r>
              <a:rPr lang="es-MX" sz="3600" dirty="0">
                <a:solidFill>
                  <a:srgbClr val="66FF33"/>
                </a:solidFill>
                <a:latin typeface="Tahoma" charset="0"/>
              </a:rPr>
              <a:t>PAR</a:t>
            </a:r>
            <a:r>
              <a:rPr lang="es-ES" sz="3600" dirty="0" err="1">
                <a:solidFill>
                  <a:srgbClr val="66FF33"/>
                </a:solidFill>
                <a:latin typeface="Tahoma" charset="0"/>
              </a:rPr>
              <a:t>ÁMETROS</a:t>
            </a:r>
            <a:endParaRPr lang="es-MX" sz="3600" dirty="0">
              <a:solidFill>
                <a:srgbClr val="66FF33"/>
              </a:solidFill>
              <a:latin typeface="Tahoma" charset="0"/>
            </a:endParaRP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Evaluaciones: Basal y 4 semanas de seguimiento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Evaluador ciego 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000" dirty="0">
                <a:latin typeface="Tahoma" charset="0"/>
              </a:rPr>
              <a:t>Tamaño de la herida (largo x ancho)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000" dirty="0">
                <a:latin typeface="Tahoma" charset="0"/>
              </a:rPr>
              <a:t>% necrosis, fibrina, granulación e islas de epitelio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000" dirty="0">
                <a:latin typeface="Tahoma" charset="0"/>
              </a:rPr>
              <a:t>Cantidad de exudado</a:t>
            </a:r>
          </a:p>
          <a:p>
            <a:pPr lvl="3">
              <a:lnSpc>
                <a:spcPct val="90000"/>
              </a:lnSpc>
              <a:buClr>
                <a:srgbClr val="FF0000"/>
              </a:buClr>
            </a:pPr>
            <a:r>
              <a:rPr lang="es-MX" sz="1800" dirty="0">
                <a:latin typeface="Tahoma" charset="0"/>
              </a:rPr>
              <a:t>Tanto por el paciente como el investigador</a:t>
            </a:r>
          </a:p>
          <a:p>
            <a:pPr lvl="1">
              <a:lnSpc>
                <a:spcPct val="90000"/>
              </a:lnSpc>
            </a:pPr>
            <a:r>
              <a:rPr lang="es-MX" sz="2400" dirty="0">
                <a:latin typeface="Tahoma" charset="0"/>
              </a:rPr>
              <a:t>Paciente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000" dirty="0">
                <a:latin typeface="Tahoma" charset="0"/>
              </a:rPr>
              <a:t>Dolor, olor y ansiedad</a:t>
            </a:r>
          </a:p>
          <a:p>
            <a:pPr lvl="3">
              <a:lnSpc>
                <a:spcPct val="90000"/>
              </a:lnSpc>
              <a:buClr>
                <a:srgbClr val="FF0000"/>
              </a:buClr>
            </a:pPr>
            <a:r>
              <a:rPr lang="es-MX" sz="1800" dirty="0">
                <a:latin typeface="Tahoma" charset="0"/>
              </a:rPr>
              <a:t>Escala visual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Carga bacteriana (biopsias cuantitativas)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251400" y="6309400"/>
            <a:ext cx="553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00CFCF"/>
                </a:solidFill>
                <a:latin typeface="Tahoma" charset="0"/>
              </a:rPr>
              <a:t>1) Sherman RA. </a:t>
            </a:r>
            <a:r>
              <a:rPr lang="es-MX" dirty="0">
                <a:solidFill>
                  <a:srgbClr val="00CFCF"/>
                </a:solidFill>
                <a:latin typeface="Tahoma" charset="0"/>
              </a:rPr>
              <a:t>Wound Rep Reg 2002; 10: 208-14 </a:t>
            </a:r>
          </a:p>
        </p:txBody>
      </p:sp>
    </p:spTree>
    <p:extLst>
      <p:ext uri="{BB962C8B-B14F-4D97-AF65-F5344CB8AC3E}">
        <p14:creationId xmlns:p14="http://schemas.microsoft.com/office/powerpoint/2010/main" val="2127998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5" descr="C:\Documents and Settings\jose.contreras\Mis documentos\Mis imágenes\DERMAGEA\ULCERAS\550000 en adelante\568746_09012007 (1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700889"/>
            <a:ext cx="5832648" cy="4378642"/>
          </a:xfrm>
          <a:noFill/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>
                <a:ea typeface="ＭＳ Ｐゴシック" pitchFamily="34" charset="-128"/>
              </a:rPr>
              <a:t>M</a:t>
            </a:r>
            <a:r>
              <a:rPr lang="es-ES" dirty="0" err="1">
                <a:ea typeface="ＭＳ Ｐゴシック" pitchFamily="34" charset="-128"/>
              </a:rPr>
              <a:t>ÉTODO</a:t>
            </a:r>
            <a:br>
              <a:rPr lang="es-ES" dirty="0">
                <a:ea typeface="ＭＳ Ｐゴシック" pitchFamily="34" charset="-128"/>
              </a:rPr>
            </a:br>
            <a:r>
              <a:rPr lang="es-ES" sz="3600" dirty="0">
                <a:solidFill>
                  <a:srgbClr val="66FF33"/>
                </a:solidFill>
                <a:ea typeface="ＭＳ Ｐゴシック" pitchFamily="34" charset="-128"/>
              </a:rPr>
              <a:t>APLICACIÓN DE LA </a:t>
            </a:r>
            <a:r>
              <a:rPr lang="es-ES" sz="3600" dirty="0" err="1">
                <a:solidFill>
                  <a:srgbClr val="66FF33"/>
                </a:solidFill>
                <a:ea typeface="ＭＳ Ｐゴシック" pitchFamily="34" charset="-128"/>
              </a:rPr>
              <a:t>LARVATERAPIA</a:t>
            </a:r>
            <a:endParaRPr lang="es-MX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71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C:\Documents and Settings\jose.contreras\Mis documentos\Mis imágenes\DERMAGEA\ULCERAS\550000 en adelante\568746_09012007 (2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801" y="1844824"/>
            <a:ext cx="5371495" cy="4032448"/>
          </a:xfrm>
          <a:noFill/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>
                <a:ea typeface="ＭＳ Ｐゴシック" pitchFamily="34" charset="-128"/>
              </a:rPr>
              <a:t>M</a:t>
            </a:r>
            <a:r>
              <a:rPr lang="es-ES" dirty="0" err="1">
                <a:ea typeface="ＭＳ Ｐゴシック" pitchFamily="34" charset="-128"/>
              </a:rPr>
              <a:t>ÉTODO</a:t>
            </a:r>
            <a:br>
              <a:rPr lang="es-ES" dirty="0">
                <a:ea typeface="ＭＳ Ｐゴシック" pitchFamily="34" charset="-128"/>
              </a:rPr>
            </a:br>
            <a:r>
              <a:rPr lang="es-ES" sz="3600" dirty="0">
                <a:solidFill>
                  <a:srgbClr val="66FF33"/>
                </a:solidFill>
                <a:ea typeface="ＭＳ Ｐゴシック" pitchFamily="34" charset="-128"/>
              </a:rPr>
              <a:t>APLICACIÓN DE LA </a:t>
            </a:r>
            <a:r>
              <a:rPr lang="es-ES" sz="3600" dirty="0" err="1">
                <a:solidFill>
                  <a:srgbClr val="66FF33"/>
                </a:solidFill>
                <a:ea typeface="ＭＳ Ｐゴシック" pitchFamily="34" charset="-128"/>
              </a:rPr>
              <a:t>LARVATERAPIA</a:t>
            </a:r>
            <a:endParaRPr lang="es-MX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791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s-MX" sz="3600" dirty="0">
                <a:latin typeface="Tahoma" charset="0"/>
              </a:rPr>
              <a:t>INTRODUCCIÓN</a:t>
            </a:r>
            <a:br>
              <a:rPr lang="es-MX" sz="3600" dirty="0">
                <a:latin typeface="Tahoma" charset="0"/>
              </a:rPr>
            </a:br>
            <a:r>
              <a:rPr lang="es-MX" sz="2800" dirty="0">
                <a:solidFill>
                  <a:srgbClr val="66FF33"/>
                </a:solidFill>
                <a:latin typeface="Tahoma" charset="0"/>
              </a:rPr>
              <a:t>LARVATERAPIA</a:t>
            </a:r>
            <a:endParaRPr lang="es-MX" sz="3200" dirty="0">
              <a:solidFill>
                <a:srgbClr val="00FF00"/>
              </a:solidFill>
              <a:latin typeface="Tahoma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36838"/>
            <a:ext cx="4033838" cy="277971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LARVAS DE MOSCA (</a:t>
            </a:r>
            <a:r>
              <a:rPr lang="es-MX" sz="2800" i="1" dirty="0" err="1">
                <a:latin typeface="Tahoma" charset="0"/>
              </a:rPr>
              <a:t>Lucilia</a:t>
            </a:r>
            <a:r>
              <a:rPr lang="es-MX" sz="2800" i="1" dirty="0">
                <a:latin typeface="Tahoma" charset="0"/>
              </a:rPr>
              <a:t> </a:t>
            </a:r>
            <a:r>
              <a:rPr lang="es-MX" sz="2800" i="1" dirty="0" err="1">
                <a:latin typeface="Tahoma" charset="0"/>
              </a:rPr>
              <a:t>sericata</a:t>
            </a:r>
            <a:r>
              <a:rPr lang="es-MX" sz="2800" dirty="0">
                <a:latin typeface="Tahoma" charset="0"/>
              </a:rPr>
              <a:t>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ESTERILIDAD (Desinfección)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DESBRIDAMIENTO</a:t>
            </a:r>
          </a:p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ANTIMICROBIANA</a:t>
            </a:r>
          </a:p>
        </p:txBody>
      </p:sp>
      <p:pic>
        <p:nvPicPr>
          <p:cNvPr id="132100" name="Picture 4" descr="greenblowfl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0" y="2619375"/>
            <a:ext cx="4495800" cy="304165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9440" y="6453420"/>
            <a:ext cx="6914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>
                <a:solidFill>
                  <a:srgbClr val="00CFCF"/>
                </a:solidFill>
              </a:rPr>
              <a:t>Mumcuoglu</a:t>
            </a:r>
            <a:r>
              <a:rPr lang="es-ES" sz="1400" dirty="0">
                <a:solidFill>
                  <a:srgbClr val="00CFCF"/>
                </a:solidFill>
              </a:rPr>
              <a:t> KY. </a:t>
            </a:r>
            <a:r>
              <a:rPr lang="es-ES" sz="1400" dirty="0" err="1">
                <a:solidFill>
                  <a:srgbClr val="00CFCF"/>
                </a:solidFill>
              </a:rPr>
              <a:t>Maggot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debridement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therapy</a:t>
            </a:r>
            <a:r>
              <a:rPr lang="es-ES" sz="1400" dirty="0">
                <a:solidFill>
                  <a:srgbClr val="00CFCF"/>
                </a:solidFill>
              </a:rPr>
              <a:t>. </a:t>
            </a:r>
            <a:r>
              <a:rPr lang="es-ES" sz="1400" dirty="0" err="1">
                <a:solidFill>
                  <a:srgbClr val="00CFCF"/>
                </a:solidFill>
              </a:rPr>
              <a:t>Plast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Reconstr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Surg</a:t>
            </a:r>
            <a:r>
              <a:rPr lang="es-ES" sz="1400" dirty="0">
                <a:solidFill>
                  <a:srgbClr val="00CFCF"/>
                </a:solidFill>
              </a:rPr>
              <a:t>. 2007;120:1738-9</a:t>
            </a:r>
            <a:r>
              <a:rPr lang="es-MX" sz="1400" dirty="0">
                <a:solidFill>
                  <a:srgbClr val="00CFCF"/>
                </a:solidFill>
              </a:rPr>
              <a:t> </a:t>
            </a:r>
            <a:endParaRPr lang="es-ES" sz="1400" dirty="0">
              <a:solidFill>
                <a:srgbClr val="00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29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3" descr="C:\Documents and Settings\jose.contreras\Mis documentos\Mis imágenes\DERMAGEA\ULCERAS\550000 en adelante\568746_09012007 (2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592774"/>
            <a:ext cx="5899082" cy="4428514"/>
          </a:xfrm>
          <a:noFill/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>
                <a:ea typeface="ＭＳ Ｐゴシック" pitchFamily="34" charset="-128"/>
              </a:rPr>
              <a:t>M</a:t>
            </a:r>
            <a:r>
              <a:rPr lang="es-ES" dirty="0" err="1">
                <a:ea typeface="ＭＳ Ｐゴシック" pitchFamily="34" charset="-128"/>
              </a:rPr>
              <a:t>ÉTODO</a:t>
            </a:r>
            <a:br>
              <a:rPr lang="es-ES" dirty="0">
                <a:ea typeface="ＭＳ Ｐゴシック" pitchFamily="34" charset="-128"/>
              </a:rPr>
            </a:br>
            <a:r>
              <a:rPr lang="es-ES" sz="3600" dirty="0">
                <a:solidFill>
                  <a:srgbClr val="66FF33"/>
                </a:solidFill>
                <a:ea typeface="ＭＳ Ｐゴシック" pitchFamily="34" charset="-128"/>
              </a:rPr>
              <a:t>APLICACIÓN DE LA </a:t>
            </a:r>
            <a:r>
              <a:rPr lang="es-ES" sz="3600" dirty="0" err="1">
                <a:solidFill>
                  <a:srgbClr val="66FF33"/>
                </a:solidFill>
                <a:ea typeface="ＭＳ Ｐゴシック" pitchFamily="34" charset="-128"/>
              </a:rPr>
              <a:t>LARVATERAPIA</a:t>
            </a:r>
            <a:endParaRPr lang="es-MX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22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4" descr="C:\Documents and Settings\jose.contreras\Mis documentos\Mis imágenes\DERMAGEA\ULCERAS\550000 en adelante\568746_09012007 (30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36" y="1556740"/>
            <a:ext cx="6552728" cy="4919214"/>
          </a:xfrm>
          <a:noFill/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>
                <a:ea typeface="ＭＳ Ｐゴシック" pitchFamily="34" charset="-128"/>
              </a:rPr>
              <a:t>M</a:t>
            </a:r>
            <a:r>
              <a:rPr lang="es-ES" dirty="0" err="1">
                <a:ea typeface="ＭＳ Ｐゴシック" pitchFamily="34" charset="-128"/>
              </a:rPr>
              <a:t>ÉTODO</a:t>
            </a:r>
            <a:br>
              <a:rPr lang="es-ES" dirty="0">
                <a:ea typeface="ＭＳ Ｐゴシック" pitchFamily="34" charset="-128"/>
              </a:rPr>
            </a:br>
            <a:r>
              <a:rPr lang="es-ES" sz="3600" dirty="0">
                <a:solidFill>
                  <a:srgbClr val="66FF33"/>
                </a:solidFill>
                <a:ea typeface="ＭＳ Ｐゴシック" pitchFamily="34" charset="-128"/>
              </a:rPr>
              <a:t>APLICACIÓN DE LA </a:t>
            </a:r>
            <a:r>
              <a:rPr lang="es-ES" sz="3600" dirty="0" err="1">
                <a:solidFill>
                  <a:srgbClr val="66FF33"/>
                </a:solidFill>
                <a:ea typeface="ＭＳ Ｐゴシック" pitchFamily="34" charset="-128"/>
              </a:rPr>
              <a:t>LARVATERAPIA</a:t>
            </a:r>
            <a:endParaRPr lang="es-MX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791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5" descr="C:\Documents and Settings\jose.contreras\Mis documentos\Mis imágenes\DERMAGEA\ULCERAS\550000 en adelante\568746_09012007 (3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30602"/>
            <a:ext cx="6552728" cy="4919215"/>
          </a:xfrm>
          <a:noFill/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MX" dirty="0">
                <a:ea typeface="ＭＳ Ｐゴシック" pitchFamily="34" charset="-128"/>
              </a:rPr>
              <a:t>M</a:t>
            </a:r>
            <a:r>
              <a:rPr lang="es-ES" dirty="0" err="1">
                <a:ea typeface="ＭＳ Ｐゴシック" pitchFamily="34" charset="-128"/>
              </a:rPr>
              <a:t>ÉTODO</a:t>
            </a:r>
            <a:br>
              <a:rPr lang="es-ES" dirty="0">
                <a:ea typeface="ＭＳ Ｐゴシック" pitchFamily="34" charset="-128"/>
              </a:rPr>
            </a:br>
            <a:r>
              <a:rPr lang="es-ES" sz="3600" dirty="0">
                <a:solidFill>
                  <a:srgbClr val="66FF33"/>
                </a:solidFill>
                <a:ea typeface="ＭＳ Ｐゴシック" pitchFamily="34" charset="-128"/>
              </a:rPr>
              <a:t>APLICACIÓN DE LA </a:t>
            </a:r>
            <a:r>
              <a:rPr lang="es-ES" sz="3600" dirty="0" err="1">
                <a:solidFill>
                  <a:srgbClr val="66FF33"/>
                </a:solidFill>
                <a:ea typeface="ＭＳ Ｐゴシック" pitchFamily="34" charset="-128"/>
              </a:rPr>
              <a:t>LARVATERAPIA</a:t>
            </a:r>
            <a:endParaRPr lang="es-MX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01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</a:t>
            </a:r>
            <a:br>
              <a:rPr lang="es-ES" dirty="0"/>
            </a:br>
            <a:r>
              <a:rPr lang="es-ES" sz="3600" dirty="0">
                <a:solidFill>
                  <a:srgbClr val="66FF33"/>
                </a:solidFill>
              </a:rPr>
              <a:t>MICROBIOLOGÍA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Sacabocados 4 mm lecho de la herida</a:t>
            </a:r>
          </a:p>
          <a:p>
            <a:r>
              <a:rPr lang="es-ES_tradnl" dirty="0"/>
              <a:t>Biopsia cuantitativa</a:t>
            </a:r>
          </a:p>
          <a:p>
            <a:r>
              <a:rPr lang="es-ES_tradnl" dirty="0" err="1"/>
              <a:t>UFC</a:t>
            </a:r>
            <a:r>
              <a:rPr lang="es-ES_tradnl" dirty="0"/>
              <a:t>/g tejido</a:t>
            </a:r>
          </a:p>
          <a:p>
            <a:r>
              <a:rPr lang="es-ES_tradnl" dirty="0"/>
              <a:t>Aerobios &amp; Anaerobios</a:t>
            </a:r>
          </a:p>
        </p:txBody>
      </p:sp>
    </p:spTree>
    <p:extLst>
      <p:ext uri="{BB962C8B-B14F-4D97-AF65-F5344CB8AC3E}">
        <p14:creationId xmlns:p14="http://schemas.microsoft.com/office/powerpoint/2010/main" val="395902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M</a:t>
            </a:r>
            <a:r>
              <a:rPr lang="es-ES" dirty="0" err="1"/>
              <a:t>ÉTODO</a:t>
            </a:r>
            <a:br>
              <a:rPr lang="es-ES" dirty="0"/>
            </a:br>
            <a:r>
              <a:rPr lang="es-ES" sz="3600" dirty="0">
                <a:solidFill>
                  <a:srgbClr val="66FF33"/>
                </a:solidFill>
              </a:rPr>
              <a:t>ANÁLISIS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BMDP-7</a:t>
            </a:r>
          </a:p>
          <a:p>
            <a:r>
              <a:rPr lang="es-ES_tradnl" dirty="0"/>
              <a:t>Variable explicativa – Grupo I o II</a:t>
            </a:r>
          </a:p>
          <a:p>
            <a:r>
              <a:rPr lang="es-ES_tradnl" dirty="0"/>
              <a:t>Estad</a:t>
            </a:r>
            <a:r>
              <a:rPr lang="es-ES" dirty="0" err="1"/>
              <a:t>ística</a:t>
            </a:r>
            <a:r>
              <a:rPr lang="es-ES" dirty="0"/>
              <a:t> descriptiva</a:t>
            </a:r>
          </a:p>
          <a:p>
            <a:r>
              <a:rPr lang="es-ES" dirty="0"/>
              <a:t>Estadística inferencial</a:t>
            </a:r>
          </a:p>
          <a:p>
            <a:pPr lvl="1"/>
            <a:r>
              <a:rPr lang="es-ES" dirty="0"/>
              <a:t>Diversas técnicas estadísticas</a:t>
            </a:r>
          </a:p>
          <a:p>
            <a:pPr lvl="2"/>
            <a:r>
              <a:rPr lang="es-ES" dirty="0"/>
              <a:t>Fisher, </a:t>
            </a:r>
            <a:r>
              <a:rPr lang="es-ES" dirty="0" err="1"/>
              <a:t>Kruskal</a:t>
            </a:r>
            <a:r>
              <a:rPr lang="es-ES" dirty="0"/>
              <a:t>-Wallis, </a:t>
            </a:r>
            <a:r>
              <a:rPr lang="es-ES" dirty="0" err="1"/>
              <a:t>Wilcoxon</a:t>
            </a:r>
            <a:endParaRPr lang="es-ES" dirty="0"/>
          </a:p>
          <a:p>
            <a:pPr lvl="1"/>
            <a:r>
              <a:rPr lang="es-ES" dirty="0"/>
              <a:t>Dos colas (alfa=0.05)</a:t>
            </a:r>
          </a:p>
          <a:p>
            <a:r>
              <a:rPr lang="es-ES" dirty="0"/>
              <a:t>Valoración </a:t>
            </a:r>
            <a:r>
              <a:rPr lang="es-ES" dirty="0" err="1"/>
              <a:t>intragrupal</a:t>
            </a:r>
            <a:r>
              <a:rPr lang="es-ES" dirty="0"/>
              <a:t> e intergrupal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553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Tahoma" charset="0"/>
              </a:rPr>
              <a:t>RESULTADOS</a:t>
            </a:r>
            <a:br>
              <a:rPr lang="es-MX" sz="4000" dirty="0">
                <a:latin typeface="Tahoma" charset="0"/>
              </a:rPr>
            </a:br>
            <a:r>
              <a:rPr lang="es-MX" sz="3600" dirty="0">
                <a:solidFill>
                  <a:srgbClr val="66FF33"/>
                </a:solidFill>
                <a:latin typeface="Tahoma" charset="0"/>
              </a:rPr>
              <a:t>POBLACI</a:t>
            </a:r>
            <a:r>
              <a:rPr lang="es-ES" sz="3600" dirty="0" err="1">
                <a:solidFill>
                  <a:srgbClr val="66FF33"/>
                </a:solidFill>
                <a:latin typeface="Tahoma" charset="0"/>
              </a:rPr>
              <a:t>ÓN</a:t>
            </a:r>
            <a:endParaRPr lang="es-MX" sz="3600" dirty="0">
              <a:latin typeface="Tahoma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95920" y="1844780"/>
            <a:ext cx="1188165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Evaluados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52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671875" y="2924413"/>
            <a:ext cx="1800250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Seleccionados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19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10H: 9M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23660" y="3915396"/>
            <a:ext cx="1359810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err="1">
                <a:solidFill>
                  <a:srgbClr val="000000"/>
                </a:solidFill>
              </a:rPr>
              <a:t>Larvaterapia</a:t>
            </a:r>
            <a:endParaRPr lang="es-ES_tradnl" sz="1600" dirty="0">
              <a:solidFill>
                <a:srgbClr val="000000"/>
              </a:solidFill>
            </a:endParaRP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772735" y="3915396"/>
            <a:ext cx="1071770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35005" y="3789050"/>
            <a:ext cx="1468678" cy="99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Eliminados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2</a:t>
            </a:r>
          </a:p>
          <a:p>
            <a:pPr algn="ctr"/>
            <a:r>
              <a:rPr lang="es-ES_tradnl" sz="1200" dirty="0">
                <a:solidFill>
                  <a:srgbClr val="000000"/>
                </a:solidFill>
              </a:rPr>
              <a:t>- </a:t>
            </a:r>
            <a:r>
              <a:rPr lang="es-ES_tradnl" sz="1200" dirty="0" err="1">
                <a:solidFill>
                  <a:srgbClr val="000000"/>
                </a:solidFill>
              </a:rPr>
              <a:t>Pèrdida</a:t>
            </a:r>
            <a:r>
              <a:rPr lang="es-ES_tradnl" sz="1200" dirty="0">
                <a:solidFill>
                  <a:srgbClr val="000000"/>
                </a:solidFill>
              </a:rPr>
              <a:t> al seguimiento</a:t>
            </a:r>
          </a:p>
          <a:p>
            <a:pPr algn="ctr"/>
            <a:r>
              <a:rPr lang="es-ES_tradnl" sz="1200" dirty="0">
                <a:solidFill>
                  <a:srgbClr val="000000"/>
                </a:solidFill>
              </a:rPr>
              <a:t>- Dislalia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516052" y="3789050"/>
            <a:ext cx="1232528" cy="990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Eliminados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119570" y="5237574"/>
            <a:ext cx="1444290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 err="1">
                <a:solidFill>
                  <a:srgbClr val="000000"/>
                </a:solidFill>
              </a:rPr>
              <a:t>Larvaterapia</a:t>
            </a:r>
            <a:endParaRPr lang="es-ES_tradnl" sz="1600" dirty="0">
              <a:solidFill>
                <a:srgbClr val="000000"/>
              </a:solidFill>
            </a:endParaRP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796170" y="5237574"/>
            <a:ext cx="999760" cy="6983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>
                <a:solidFill>
                  <a:srgbClr val="000000"/>
                </a:solidFill>
              </a:rPr>
              <a:t>Control</a:t>
            </a:r>
          </a:p>
          <a:p>
            <a:pPr algn="ctr"/>
            <a:r>
              <a:rPr lang="es-ES_tradnl" sz="1600" dirty="0">
                <a:solidFill>
                  <a:srgbClr val="000000"/>
                </a:solidFill>
              </a:rPr>
              <a:t>9</a:t>
            </a:r>
          </a:p>
        </p:txBody>
      </p:sp>
      <p:cxnSp>
        <p:nvCxnSpPr>
          <p:cNvPr id="9" name="Conector recto 8"/>
          <p:cNvCxnSpPr>
            <a:stCxn id="3" idx="2"/>
            <a:endCxn id="4" idx="0"/>
          </p:cNvCxnSpPr>
          <p:nvPr/>
        </p:nvCxnSpPr>
        <p:spPr>
          <a:xfrm flipH="1">
            <a:off x="4572000" y="2543150"/>
            <a:ext cx="18003" cy="381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r 13"/>
          <p:cNvCxnSpPr>
            <a:stCxn id="4" idx="1"/>
            <a:endCxn id="5" idx="0"/>
          </p:cNvCxnSpPr>
          <p:nvPr/>
        </p:nvCxnSpPr>
        <p:spPr>
          <a:xfrm rot="10800000" flipV="1">
            <a:off x="2803565" y="3273598"/>
            <a:ext cx="868310" cy="6417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r 15"/>
          <p:cNvCxnSpPr>
            <a:stCxn id="4" idx="3"/>
            <a:endCxn id="6" idx="0"/>
          </p:cNvCxnSpPr>
          <p:nvPr/>
        </p:nvCxnSpPr>
        <p:spPr>
          <a:xfrm>
            <a:off x="5472125" y="3273598"/>
            <a:ext cx="836495" cy="64179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5" idx="1"/>
            <a:endCxn id="7" idx="3"/>
          </p:cNvCxnSpPr>
          <p:nvPr/>
        </p:nvCxnSpPr>
        <p:spPr>
          <a:xfrm flipH="1">
            <a:off x="1603683" y="4264581"/>
            <a:ext cx="519977" cy="19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stCxn id="6" idx="3"/>
            <a:endCxn id="10" idx="1"/>
          </p:cNvCxnSpPr>
          <p:nvPr/>
        </p:nvCxnSpPr>
        <p:spPr>
          <a:xfrm>
            <a:off x="6844505" y="4264581"/>
            <a:ext cx="671547" cy="19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/>
          <p:cNvCxnSpPr>
            <a:stCxn id="5" idx="2"/>
            <a:endCxn id="11" idx="0"/>
          </p:cNvCxnSpPr>
          <p:nvPr/>
        </p:nvCxnSpPr>
        <p:spPr>
          <a:xfrm>
            <a:off x="2803565" y="4613766"/>
            <a:ext cx="38150" cy="623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>
            <a:stCxn id="6" idx="2"/>
            <a:endCxn id="12" idx="0"/>
          </p:cNvCxnSpPr>
          <p:nvPr/>
        </p:nvCxnSpPr>
        <p:spPr>
          <a:xfrm flipH="1">
            <a:off x="6296050" y="4613766"/>
            <a:ext cx="12570" cy="623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389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</a:t>
            </a:r>
            <a:br>
              <a:rPr lang="es-ES_tradnl" dirty="0"/>
            </a:br>
            <a:r>
              <a:rPr lang="es-ES_tradnl" sz="3600" dirty="0">
                <a:solidFill>
                  <a:srgbClr val="66FF33"/>
                </a:solidFill>
              </a:rPr>
              <a:t>VALORES INICIALES</a:t>
            </a:r>
            <a:endParaRPr lang="es-ES_tradnl" dirty="0">
              <a:solidFill>
                <a:srgbClr val="66FF3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466330"/>
              </p:ext>
            </p:extLst>
          </p:nvPr>
        </p:nvGraphicFramePr>
        <p:xfrm>
          <a:off x="251400" y="1596090"/>
          <a:ext cx="8569189" cy="4806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0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2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46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064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7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1168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Grupo LT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Grupo Control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Mediana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Mínimo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Máximo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Mediana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Mínimo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Máximo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Mann-Whitney ‡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p=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Edad (años)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77.5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74.5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0.01*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94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Meses de evolución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18.5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408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84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180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31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0.25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Largo (cm)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8.89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11.69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7.3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1.8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12.3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0.45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Ancho (cm)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3.09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2.09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10.39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7.9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0.89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Área (cm</a:t>
                      </a:r>
                      <a:r>
                        <a:rPr lang="es-MX" sz="1100" baseline="30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23.13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9.23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105.04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28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2.16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97.17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0.45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Granulación (%)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35.5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0.65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Fibrina (%)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46.5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0.59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Necrosis (%)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27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0.17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Exudado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39.5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0.92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Olor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0.43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Dolor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46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0.61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5973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Ansiedad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42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0.89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168">
                <a:tc gridSpan="9"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(*): Significancia estadística; (‡): Con distribución de Ji-Cuadrada</a:t>
                      </a:r>
                      <a:endParaRPr lang="es-ES_tradnl" sz="16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0246" marR="40246" marT="0" marB="0" anchor="b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 </a:t>
                      </a:r>
                      <a:endParaRPr lang="es-ES_tradnl" sz="16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53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latin typeface="Tahoma" charset="0"/>
              </a:rPr>
              <a:t>RESULTADOS</a:t>
            </a:r>
            <a:br>
              <a:rPr lang="es-MX" sz="3600" dirty="0">
                <a:latin typeface="Tahoma" charset="0"/>
              </a:rPr>
            </a:br>
            <a:r>
              <a:rPr lang="es-ES" sz="3600" dirty="0" err="1">
                <a:solidFill>
                  <a:srgbClr val="00FF00"/>
                </a:solidFill>
                <a:latin typeface="Tahoma" charset="0"/>
              </a:rPr>
              <a:t>INTRAGRUPAL</a:t>
            </a:r>
            <a:endParaRPr lang="es-MX" sz="3200" dirty="0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s-ES" dirty="0">
                <a:latin typeface="Tahoma" charset="0"/>
              </a:rPr>
              <a:t>AMBOS GRUPOS</a:t>
            </a:r>
          </a:p>
          <a:p>
            <a:pPr lvl="1">
              <a:lnSpc>
                <a:spcPct val="110000"/>
              </a:lnSpc>
            </a:pPr>
            <a:r>
              <a:rPr lang="es-ES" dirty="0">
                <a:latin typeface="Tahoma" charset="0"/>
              </a:rPr>
              <a:t>Reducción significativa de dimensiones, mejora del lecho de la herida, disminución de exudado y de dolor</a:t>
            </a:r>
          </a:p>
          <a:p>
            <a:pPr>
              <a:lnSpc>
                <a:spcPct val="110000"/>
              </a:lnSpc>
            </a:pPr>
            <a:r>
              <a:rPr lang="es-ES">
                <a:latin typeface="Tahoma" charset="0"/>
              </a:rPr>
              <a:t>LARVATERAPIA</a:t>
            </a:r>
            <a:endParaRPr lang="es-ES" dirty="0">
              <a:latin typeface="Tahoma" charset="0"/>
            </a:endParaRPr>
          </a:p>
          <a:p>
            <a:pPr lvl="1">
              <a:lnSpc>
                <a:spcPct val="110000"/>
              </a:lnSpc>
            </a:pPr>
            <a:r>
              <a:rPr lang="es-ES" dirty="0">
                <a:latin typeface="Tahoma" charset="0"/>
              </a:rPr>
              <a:t>Aumento en la percepción de olor</a:t>
            </a:r>
          </a:p>
          <a:p>
            <a:pPr lvl="1">
              <a:lnSpc>
                <a:spcPct val="110000"/>
              </a:lnSpc>
            </a:pPr>
            <a:r>
              <a:rPr lang="es-ES" dirty="0">
                <a:latin typeface="Tahoma" charset="0"/>
              </a:rPr>
              <a:t>Aumentó la ansiedad (no significativo)</a:t>
            </a:r>
          </a:p>
        </p:txBody>
      </p:sp>
    </p:spTree>
    <p:extLst>
      <p:ext uri="{BB962C8B-B14F-4D97-AF65-F5344CB8AC3E}">
        <p14:creationId xmlns:p14="http://schemas.microsoft.com/office/powerpoint/2010/main" val="3559916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RESULTADOS</a:t>
            </a:r>
            <a:br>
              <a:rPr lang="es-ES_tradnl" dirty="0"/>
            </a:br>
            <a:r>
              <a:rPr lang="es-ES_tradnl" sz="3600" dirty="0" err="1">
                <a:solidFill>
                  <a:srgbClr val="66FF33"/>
                </a:solidFill>
              </a:rPr>
              <a:t>COMPARACI</a:t>
            </a:r>
            <a:r>
              <a:rPr lang="es-ES" sz="3600" dirty="0">
                <a:solidFill>
                  <a:srgbClr val="66FF33"/>
                </a:solidFill>
              </a:rPr>
              <a:t>ÓN INTERGRUPAL</a:t>
            </a:r>
            <a:endParaRPr lang="es-ES_tradnl" dirty="0">
              <a:solidFill>
                <a:srgbClr val="66FF33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459160"/>
              </p:ext>
            </p:extLst>
          </p:nvPr>
        </p:nvGraphicFramePr>
        <p:xfrm>
          <a:off x="251400" y="1484730"/>
          <a:ext cx="8641200" cy="5309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8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5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3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3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6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70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57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38209"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" charset="0"/>
                      </a:endParaRPr>
                    </a:p>
                  </a:txBody>
                  <a:tcPr marL="28949" marR="28949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Grupo LT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Grupo Control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endParaRPr lang="es-ES_tradnl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mbria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Mediana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Mínimo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Máximo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Mediana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Mínimo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Máximo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Mann-Whitney ‡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p=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Largo (cm)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6.65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4.50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13.19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5.3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11.8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37.5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0.09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Ancho (cm)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2.84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1.70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11.50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3.3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34.5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0.20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Area (cm2) 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14.82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7.07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96.41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19.18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78.77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0.14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Granulación (%)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36.5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0.12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Fibrina (%)</a:t>
                      </a:r>
                      <a:endParaRPr lang="es-ES_tradnl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17.5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0.35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Necrosis (%)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28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0.31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Exudado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0.04*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Olor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41.5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0.02*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Dolor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2.14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38.5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Ansiedad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9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41.5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0.02*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14626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Carga bacteriana final</a:t>
                      </a:r>
                      <a:endParaRPr lang="es-ES_tradnl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1.16x10</a:t>
                      </a:r>
                      <a:r>
                        <a:rPr lang="es-MX" sz="1200" baseline="30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1.03x10</a:t>
                      </a:r>
                      <a:r>
                        <a:rPr lang="es-MX" sz="1200" baseline="30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7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3.91x10</a:t>
                      </a:r>
                      <a:r>
                        <a:rPr lang="es-MX" sz="1200" baseline="30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8.25x10</a:t>
                      </a:r>
                      <a:r>
                        <a:rPr lang="es-MX" sz="1200" baseline="300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6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14</a:t>
                      </a:r>
                      <a:endParaRPr lang="es-ES_tradnl" sz="120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</a:rPr>
                        <a:t>0.05*</a:t>
                      </a:r>
                      <a:endParaRPr lang="es-ES_tradnl" sz="12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Bookman Old Styl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28949" marR="28949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485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latin typeface="Tahoma" charset="0"/>
              </a:rPr>
              <a:t>RESULTADOS</a:t>
            </a:r>
            <a:br>
              <a:rPr lang="es-MX" sz="3600" dirty="0">
                <a:latin typeface="Tahoma" charset="0"/>
              </a:rPr>
            </a:br>
            <a:r>
              <a:rPr lang="es-MX" sz="3600" dirty="0">
                <a:solidFill>
                  <a:srgbClr val="00FF00"/>
                </a:solidFill>
                <a:latin typeface="Tahoma" charset="0"/>
              </a:rPr>
              <a:t>LT vs. Control Semana 4</a:t>
            </a:r>
            <a:br>
              <a:rPr lang="es-MX" sz="3600" dirty="0">
                <a:latin typeface="Tahoma" charset="0"/>
              </a:rPr>
            </a:br>
            <a:r>
              <a:rPr lang="es-MX" sz="3200" dirty="0">
                <a:solidFill>
                  <a:srgbClr val="00CCFF"/>
                </a:solidFill>
                <a:latin typeface="Tahoma" charset="0"/>
              </a:rPr>
              <a:t>Caracter</a:t>
            </a:r>
            <a:r>
              <a:rPr lang="es-ES" sz="3200" dirty="0" err="1">
                <a:solidFill>
                  <a:srgbClr val="00CCFF"/>
                </a:solidFill>
                <a:latin typeface="Tahoma" charset="0"/>
              </a:rPr>
              <a:t>ísticas</a:t>
            </a:r>
            <a:r>
              <a:rPr lang="es-ES" sz="3200" dirty="0">
                <a:solidFill>
                  <a:srgbClr val="00CCFF"/>
                </a:solidFill>
                <a:latin typeface="Tahoma" charset="0"/>
              </a:rPr>
              <a:t> de la herida</a:t>
            </a:r>
            <a:endParaRPr lang="es-MX" sz="3200" dirty="0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s-MX" dirty="0">
                <a:latin typeface="Tahoma" charset="0"/>
              </a:rPr>
              <a:t>Tamaño, Vel. cicatrización, % disminución en áreas, necrosis y granulación fueron comparables en ambos grupos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s-MX" dirty="0">
                <a:latin typeface="Tahoma" charset="0"/>
              </a:rPr>
              <a:t>El exudado </a:t>
            </a:r>
            <a:r>
              <a:rPr lang="es-ES" dirty="0">
                <a:latin typeface="Tahoma" charset="0"/>
              </a:rPr>
              <a:t>se redujo </a:t>
            </a:r>
            <a:r>
              <a:rPr lang="es-MX" dirty="0">
                <a:latin typeface="Tahoma" charset="0"/>
              </a:rPr>
              <a:t>con LT</a:t>
            </a:r>
          </a:p>
        </p:txBody>
      </p:sp>
    </p:spTree>
    <p:extLst>
      <p:ext uri="{BB962C8B-B14F-4D97-AF65-F5344CB8AC3E}">
        <p14:creationId xmlns:p14="http://schemas.microsoft.com/office/powerpoint/2010/main" val="94783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MX" sz="3600" dirty="0">
                <a:latin typeface="Tahoma" pitchFamily="34" charset="0"/>
                <a:ea typeface="ＭＳ Ｐゴシック" pitchFamily="34" charset="-128"/>
              </a:rPr>
              <a:t>INTRODUCCIÓN</a:t>
            </a:r>
            <a:br>
              <a:rPr lang="es-MX" sz="4000" dirty="0">
                <a:latin typeface="Tahoma" pitchFamily="34" charset="0"/>
                <a:ea typeface="ＭＳ Ｐゴシック" pitchFamily="34" charset="-128"/>
              </a:rPr>
            </a:br>
            <a:r>
              <a:rPr lang="es-MX" sz="3200" dirty="0">
                <a:solidFill>
                  <a:srgbClr val="00FF00"/>
                </a:solidFill>
                <a:latin typeface="Tahoma" pitchFamily="34" charset="0"/>
                <a:ea typeface="ＭＳ Ｐゴシック" pitchFamily="34" charset="-128"/>
              </a:rPr>
              <a:t>HISTORIA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NIKOLAI PIROGOV </a:t>
            </a:r>
          </a:p>
          <a:p>
            <a:pPr lvl="1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(1810-1881)</a:t>
            </a:r>
          </a:p>
          <a:p>
            <a:pPr lvl="1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Guerra de Crimea</a:t>
            </a:r>
          </a:p>
          <a:p>
            <a:pPr lvl="1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“Padre ruso de la LT”</a:t>
            </a:r>
          </a:p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WILIAM T BAER</a:t>
            </a: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1ª Guerra Mundial</a:t>
            </a: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1928 Johns Hopkins</a:t>
            </a:r>
          </a:p>
          <a:p>
            <a:pPr lvl="1" eaLnBrk="1" hangingPunct="1"/>
            <a:r>
              <a:rPr lang="es-MX" altLang="es-ES" sz="2400" dirty="0">
                <a:latin typeface="Tahoma" pitchFamily="34" charset="0"/>
                <a:ea typeface="ＭＳ Ｐゴシック" pitchFamily="34" charset="-128"/>
              </a:rPr>
              <a:t>“</a:t>
            </a:r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Padre de la larvaterapia</a:t>
            </a:r>
            <a:r>
              <a:rPr lang="es-MX" altLang="es-ES" sz="2400" dirty="0">
                <a:latin typeface="Tahoma" pitchFamily="34" charset="0"/>
                <a:ea typeface="ＭＳ Ｐゴシック" pitchFamily="34" charset="-128"/>
              </a:rPr>
              <a:t>”</a:t>
            </a:r>
            <a:endParaRPr lang="es-MX" sz="2400" dirty="0">
              <a:latin typeface="Tahoma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Década 30</a:t>
            </a:r>
          </a:p>
          <a:p>
            <a:pPr lvl="2" eaLnBrk="1" hangingPunct="1"/>
            <a:r>
              <a:rPr lang="es-MX" sz="1800" dirty="0">
                <a:latin typeface="Tahoma" pitchFamily="34" charset="0"/>
                <a:ea typeface="ＭＳ Ｐゴシック" pitchFamily="34" charset="-128"/>
              </a:rPr>
              <a:t>Auge y desaparición</a:t>
            </a:r>
          </a:p>
        </p:txBody>
      </p:sp>
      <p:pic>
        <p:nvPicPr>
          <p:cNvPr id="31748" name="Picture 4" descr="BaerW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1863" y="4508500"/>
            <a:ext cx="2952750" cy="2206625"/>
          </a:xfrm>
          <a:noFill/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408238" cy="289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07380" y="5972019"/>
            <a:ext cx="576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err="1">
                <a:solidFill>
                  <a:srgbClr val="00CFCF"/>
                </a:solidFill>
              </a:rPr>
              <a:t>Sokolov</a:t>
            </a:r>
            <a:r>
              <a:rPr lang="es-ES" sz="1100" dirty="0">
                <a:solidFill>
                  <a:srgbClr val="00CFCF"/>
                </a:solidFill>
              </a:rPr>
              <a:t> M, </a:t>
            </a:r>
            <a:r>
              <a:rPr lang="es-ES" sz="1100" dirty="0" err="1">
                <a:solidFill>
                  <a:srgbClr val="00CFCF"/>
                </a:solidFill>
              </a:rPr>
              <a:t>Kiyakovsky</a:t>
            </a:r>
            <a:r>
              <a:rPr lang="es-ES" sz="1100" dirty="0">
                <a:solidFill>
                  <a:srgbClr val="00CFCF"/>
                </a:solidFill>
              </a:rPr>
              <a:t> F. </a:t>
            </a:r>
            <a:r>
              <a:rPr lang="es-ES" sz="1100" dirty="0" err="1">
                <a:solidFill>
                  <a:srgbClr val="00CFCF"/>
                </a:solidFill>
              </a:rPr>
              <a:t>On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typhus</a:t>
            </a:r>
            <a:r>
              <a:rPr lang="es-ES" sz="1100" dirty="0">
                <a:solidFill>
                  <a:srgbClr val="00CFCF"/>
                </a:solidFill>
              </a:rPr>
              <a:t> and </a:t>
            </a:r>
            <a:r>
              <a:rPr lang="es-ES" sz="1100" dirty="0" err="1">
                <a:solidFill>
                  <a:srgbClr val="00CFCF"/>
                </a:solidFill>
              </a:rPr>
              <a:t>fever</a:t>
            </a:r>
            <a:r>
              <a:rPr lang="es-ES" sz="1100" dirty="0">
                <a:solidFill>
                  <a:srgbClr val="00CFCF"/>
                </a:solidFill>
              </a:rPr>
              <a:t> in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former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Southern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Army</a:t>
            </a:r>
            <a:r>
              <a:rPr lang="es-ES" sz="1100" dirty="0">
                <a:solidFill>
                  <a:srgbClr val="00CFCF"/>
                </a:solidFill>
              </a:rPr>
              <a:t> in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end</a:t>
            </a:r>
            <a:r>
              <a:rPr lang="es-ES" sz="1100" dirty="0">
                <a:solidFill>
                  <a:srgbClr val="00CFCF"/>
                </a:solidFill>
              </a:rPr>
              <a:t> of 1855 and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beginning</a:t>
            </a:r>
            <a:r>
              <a:rPr lang="es-ES" sz="1100" dirty="0">
                <a:solidFill>
                  <a:srgbClr val="00CFCF"/>
                </a:solidFill>
              </a:rPr>
              <a:t> of 1856. St. Petersburg: 1857</a:t>
            </a:r>
          </a:p>
          <a:p>
            <a:r>
              <a:rPr lang="es-ES" sz="1100" dirty="0" err="1">
                <a:solidFill>
                  <a:srgbClr val="00CFCF"/>
                </a:solidFill>
              </a:rPr>
              <a:t>Baer</a:t>
            </a:r>
            <a:r>
              <a:rPr lang="es-ES" sz="1100" dirty="0">
                <a:solidFill>
                  <a:srgbClr val="00CFCF"/>
                </a:solidFill>
              </a:rPr>
              <a:t> WS.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classic</a:t>
            </a:r>
            <a:r>
              <a:rPr lang="es-ES" sz="1100" dirty="0">
                <a:solidFill>
                  <a:srgbClr val="00CFCF"/>
                </a:solidFill>
              </a:rPr>
              <a:t>: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treatment</a:t>
            </a:r>
            <a:r>
              <a:rPr lang="es-ES" sz="1100" dirty="0">
                <a:solidFill>
                  <a:srgbClr val="00CFCF"/>
                </a:solidFill>
              </a:rPr>
              <a:t> of </a:t>
            </a:r>
            <a:r>
              <a:rPr lang="es-ES" sz="1100" dirty="0" err="1">
                <a:solidFill>
                  <a:srgbClr val="00CFCF"/>
                </a:solidFill>
              </a:rPr>
              <a:t>chronic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osteomyelitis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with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maggot</a:t>
            </a:r>
            <a:r>
              <a:rPr lang="es-ES" sz="1100" dirty="0">
                <a:solidFill>
                  <a:srgbClr val="00CFCF"/>
                </a:solidFill>
              </a:rPr>
              <a:t> (larva of </a:t>
            </a:r>
            <a:r>
              <a:rPr lang="es-ES" sz="1100" dirty="0" err="1">
                <a:solidFill>
                  <a:srgbClr val="00CFCF"/>
                </a:solidFill>
              </a:rPr>
              <a:t>the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blow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fly</a:t>
            </a:r>
            <a:r>
              <a:rPr lang="es-ES" sz="1100" dirty="0">
                <a:solidFill>
                  <a:srgbClr val="00CFCF"/>
                </a:solidFill>
              </a:rPr>
              <a:t>). 1931. </a:t>
            </a:r>
            <a:r>
              <a:rPr lang="es-ES" sz="1100" dirty="0" err="1">
                <a:solidFill>
                  <a:srgbClr val="00CFCF"/>
                </a:solidFill>
              </a:rPr>
              <a:t>Clin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Orthop</a:t>
            </a:r>
            <a:r>
              <a:rPr lang="es-ES" sz="1100" dirty="0">
                <a:solidFill>
                  <a:srgbClr val="00CFCF"/>
                </a:solidFill>
              </a:rPr>
              <a:t> </a:t>
            </a:r>
            <a:r>
              <a:rPr lang="es-ES" sz="1100" dirty="0" err="1">
                <a:solidFill>
                  <a:srgbClr val="00CFCF"/>
                </a:solidFill>
              </a:rPr>
              <a:t>Relat</a:t>
            </a:r>
            <a:r>
              <a:rPr lang="es-ES" sz="1100" dirty="0">
                <a:solidFill>
                  <a:srgbClr val="00CFCF"/>
                </a:solidFill>
              </a:rPr>
              <a:t> Res. 2011;469:920-944.</a:t>
            </a:r>
          </a:p>
        </p:txBody>
      </p:sp>
    </p:spTree>
    <p:extLst>
      <p:ext uri="{BB962C8B-B14F-4D97-AF65-F5344CB8AC3E}">
        <p14:creationId xmlns:p14="http://schemas.microsoft.com/office/powerpoint/2010/main" val="3917067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" y="2379980"/>
            <a:ext cx="3137535" cy="209804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00" y="2387917"/>
            <a:ext cx="3114040" cy="2082165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40" y="2387917"/>
            <a:ext cx="2843760" cy="209010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B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B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B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B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100B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MX" sz="4000" kern="0" dirty="0">
                <a:latin typeface="Tahoma" charset="0"/>
              </a:rPr>
              <a:t>RESULTADOS</a:t>
            </a:r>
            <a:br>
              <a:rPr lang="es-MX" sz="3600" kern="0" dirty="0">
                <a:latin typeface="Tahoma" charset="0"/>
              </a:rPr>
            </a:br>
            <a:r>
              <a:rPr lang="es-ES" sz="3600" kern="0" dirty="0">
                <a:solidFill>
                  <a:srgbClr val="00FF00"/>
                </a:solidFill>
                <a:latin typeface="Tahoma" charset="0"/>
              </a:rPr>
              <a:t>CLÍNICOS - LECHO</a:t>
            </a:r>
            <a:endParaRPr lang="es-MX" sz="3200" kern="0" dirty="0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410" y="206081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>
                <a:solidFill>
                  <a:srgbClr val="FFC000"/>
                </a:solidFill>
              </a:rPr>
              <a:t>BASAL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61983" y="2060810"/>
            <a:ext cx="1338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>
                <a:solidFill>
                  <a:srgbClr val="FFC000"/>
                </a:solidFill>
              </a:rPr>
              <a:t>SEMANA 4</a:t>
            </a:r>
          </a:p>
        </p:txBody>
      </p:sp>
    </p:spTree>
    <p:extLst>
      <p:ext uri="{BB962C8B-B14F-4D97-AF65-F5344CB8AC3E}">
        <p14:creationId xmlns:p14="http://schemas.microsoft.com/office/powerpoint/2010/main" val="1792162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5" b="6043"/>
          <a:stretch/>
        </p:blipFill>
        <p:spPr bwMode="auto">
          <a:xfrm>
            <a:off x="0" y="1772770"/>
            <a:ext cx="9144000" cy="352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195670" y="11246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932050" y="112468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>
                <a:solidFill>
                  <a:srgbClr val="FFC000"/>
                </a:solidFill>
              </a:rPr>
              <a:t>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68430" y="112467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>
                <a:solidFill>
                  <a:srgbClr val="FFC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36220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latin typeface="Tahoma" charset="0"/>
              </a:rPr>
              <a:t>RESULTADOS</a:t>
            </a:r>
            <a:br>
              <a:rPr lang="es-MX" sz="3600" dirty="0">
                <a:latin typeface="Tahoma" charset="0"/>
              </a:rPr>
            </a:br>
            <a:r>
              <a:rPr lang="es-MX" sz="3600" dirty="0">
                <a:solidFill>
                  <a:srgbClr val="00FF00"/>
                </a:solidFill>
                <a:latin typeface="Tahoma" charset="0"/>
              </a:rPr>
              <a:t>LT vs. Control Semana 4</a:t>
            </a:r>
            <a:br>
              <a:rPr lang="es-MX" sz="3600" dirty="0">
                <a:latin typeface="Tahoma" charset="0"/>
              </a:rPr>
            </a:br>
            <a:r>
              <a:rPr lang="es-ES" sz="3200" dirty="0">
                <a:solidFill>
                  <a:srgbClr val="00CCFF"/>
                </a:solidFill>
                <a:latin typeface="Tahoma" charset="0"/>
              </a:rPr>
              <a:t>Síntomas &amp; Efectos Colaterales</a:t>
            </a:r>
            <a:endParaRPr lang="es-MX" sz="3200" dirty="0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MX" dirty="0">
                <a:latin typeface="Tahoma" charset="0"/>
              </a:rPr>
              <a:t>El dolor fue comparable en ambos grupos</a:t>
            </a:r>
          </a:p>
          <a:p>
            <a:pPr lvl="1">
              <a:lnSpc>
                <a:spcPct val="110000"/>
              </a:lnSpc>
            </a:pPr>
            <a:r>
              <a:rPr lang="es-MX" dirty="0">
                <a:latin typeface="Tahoma" charset="0"/>
              </a:rPr>
              <a:t>Moderado (nunca mayor a 6)</a:t>
            </a:r>
          </a:p>
          <a:p>
            <a:pPr>
              <a:lnSpc>
                <a:spcPct val="110000"/>
              </a:lnSpc>
            </a:pPr>
            <a:r>
              <a:rPr lang="es-MX" dirty="0">
                <a:latin typeface="Tahoma" charset="0"/>
              </a:rPr>
              <a:t>El olor y la ansiedad del paciente fueron mayores con LT</a:t>
            </a:r>
          </a:p>
          <a:p>
            <a:pPr>
              <a:lnSpc>
                <a:spcPct val="110000"/>
              </a:lnSpc>
            </a:pPr>
            <a:r>
              <a:rPr lang="es-MX" dirty="0">
                <a:latin typeface="Tahoma" charset="0"/>
              </a:rPr>
              <a:t>Ning</a:t>
            </a:r>
            <a:r>
              <a:rPr lang="es-ES" dirty="0" err="1">
                <a:latin typeface="Tahoma" charset="0"/>
              </a:rPr>
              <a:t>ún</a:t>
            </a:r>
            <a:r>
              <a:rPr lang="es-ES" dirty="0">
                <a:latin typeface="Tahoma" charset="0"/>
              </a:rPr>
              <a:t> efecto colateral severo</a:t>
            </a:r>
          </a:p>
          <a:p>
            <a:pPr>
              <a:lnSpc>
                <a:spcPct val="110000"/>
              </a:lnSpc>
            </a:pPr>
            <a:r>
              <a:rPr lang="es-ES" dirty="0">
                <a:latin typeface="Tahoma" charset="0"/>
              </a:rPr>
              <a:t>8 eventos de fuga (ningún paciente mas de 1)</a:t>
            </a:r>
            <a:endParaRPr lang="es-MX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38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latin typeface="Tahoma" charset="0"/>
              </a:rPr>
              <a:t>RESULTADOS</a:t>
            </a:r>
            <a:br>
              <a:rPr lang="es-MX" sz="3600" dirty="0">
                <a:latin typeface="Tahoma" charset="0"/>
              </a:rPr>
            </a:br>
            <a:r>
              <a:rPr lang="es-ES" sz="3600" dirty="0" err="1">
                <a:solidFill>
                  <a:srgbClr val="00FF00"/>
                </a:solidFill>
                <a:latin typeface="Tahoma" charset="0"/>
              </a:rPr>
              <a:t>MICROBIOLOGIA</a:t>
            </a:r>
            <a:endParaRPr lang="es-MX" sz="3200" dirty="0">
              <a:solidFill>
                <a:srgbClr val="00CCFF"/>
              </a:solidFill>
              <a:latin typeface="Tahoma" charset="0"/>
            </a:endParaRP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s-ES" dirty="0">
                <a:latin typeface="Tahoma" charset="0"/>
              </a:rPr>
              <a:t>41 organismos diferentes aislados</a:t>
            </a:r>
          </a:p>
          <a:p>
            <a:pPr lvl="1">
              <a:lnSpc>
                <a:spcPct val="110000"/>
              </a:lnSpc>
            </a:pPr>
            <a:r>
              <a:rPr lang="es-ES" dirty="0" err="1">
                <a:latin typeface="Tahoma" charset="0"/>
              </a:rPr>
              <a:t>Grampositivos</a:t>
            </a:r>
            <a:r>
              <a:rPr lang="es-ES" dirty="0">
                <a:latin typeface="Tahoma" charset="0"/>
              </a:rPr>
              <a:t>, gramnegativos y anaerobios</a:t>
            </a:r>
          </a:p>
          <a:p>
            <a:pPr lvl="1">
              <a:lnSpc>
                <a:spcPct val="110000"/>
              </a:lnSpc>
            </a:pPr>
            <a:endParaRPr lang="es-ES" dirty="0">
              <a:latin typeface="Tahoma" charset="0"/>
            </a:endParaRPr>
          </a:p>
          <a:p>
            <a:pPr>
              <a:lnSpc>
                <a:spcPct val="110000"/>
              </a:lnSpc>
            </a:pPr>
            <a:r>
              <a:rPr lang="es-ES" dirty="0">
                <a:latin typeface="Tahoma" charset="0"/>
              </a:rPr>
              <a:t>Reducción global muy significativa de carga bacteriana en grupo de </a:t>
            </a:r>
            <a:r>
              <a:rPr lang="es-ES" dirty="0" err="1">
                <a:latin typeface="Tahoma" charset="0"/>
              </a:rPr>
              <a:t>LT</a:t>
            </a:r>
            <a:endParaRPr lang="es-ES" dirty="0">
              <a:latin typeface="Tahoma" charset="0"/>
            </a:endParaRPr>
          </a:p>
          <a:p>
            <a:pPr>
              <a:lnSpc>
                <a:spcPct val="110000"/>
              </a:lnSpc>
            </a:pPr>
            <a:r>
              <a:rPr lang="es-ES" dirty="0">
                <a:latin typeface="Tahoma" charset="0"/>
              </a:rPr>
              <a:t>Mayor significancia en subgrupo de </a:t>
            </a:r>
            <a:r>
              <a:rPr lang="es-ES" dirty="0" err="1">
                <a:latin typeface="Tahoma" charset="0"/>
              </a:rPr>
              <a:t>grampositivas</a:t>
            </a:r>
            <a:endParaRPr lang="es-MX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866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>
                <a:latin typeface="Tahoma" charset="0"/>
              </a:rPr>
              <a:t>RESULTADOS</a:t>
            </a:r>
            <a:br>
              <a:rPr lang="es-MX" sz="3600">
                <a:latin typeface="Tahoma" charset="0"/>
              </a:rPr>
            </a:br>
            <a:r>
              <a:rPr lang="es-MX" sz="3600">
                <a:solidFill>
                  <a:srgbClr val="00FF00"/>
                </a:solidFill>
                <a:latin typeface="Tahoma" charset="0"/>
              </a:rPr>
              <a:t>LT vs Control</a:t>
            </a:r>
            <a:br>
              <a:rPr lang="es-MX" sz="3600">
                <a:latin typeface="Tahoma" charset="0"/>
              </a:rPr>
            </a:br>
            <a:r>
              <a:rPr lang="es-MX" sz="3200">
                <a:solidFill>
                  <a:srgbClr val="00CCFF"/>
                </a:solidFill>
                <a:latin typeface="Tahoma" charset="0"/>
              </a:rPr>
              <a:t>Semana 4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98663"/>
            <a:ext cx="4038600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MICROBIOLOGÍA</a:t>
            </a:r>
          </a:p>
        </p:txBody>
      </p:sp>
      <p:pic>
        <p:nvPicPr>
          <p:cNvPr id="186372" name="Picture 4" descr="498024(28052003)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70" y="2516782"/>
            <a:ext cx="4460430" cy="334532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6373" name="Picture 5" descr="498024(25062003)b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9524" r="9552" b="21428"/>
          <a:stretch/>
        </p:blipFill>
        <p:spPr>
          <a:xfrm>
            <a:off x="4490058" y="2834926"/>
            <a:ext cx="4653942" cy="275437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548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Tahoma" charset="0"/>
              </a:rPr>
              <a:t>DISCUSIÓN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dirty="0">
                <a:latin typeface="Tahoma" charset="0"/>
              </a:rPr>
              <a:t>REINTRODUCIDA A LAT-AM 2001</a:t>
            </a:r>
          </a:p>
          <a:p>
            <a:pPr lvl="1"/>
            <a:r>
              <a:rPr lang="es-MX" dirty="0">
                <a:latin typeface="Tahoma" charset="0"/>
              </a:rPr>
              <a:t>CDHE. Dermatología. HGDMGG.</a:t>
            </a:r>
          </a:p>
          <a:p>
            <a:r>
              <a:rPr lang="es-MX" dirty="0">
                <a:latin typeface="Tahoma" charset="0"/>
              </a:rPr>
              <a:t>Hay pocos estudios comparativos controlados</a:t>
            </a:r>
          </a:p>
          <a:p>
            <a:pPr lvl="1"/>
            <a:r>
              <a:rPr lang="es-MX" dirty="0">
                <a:latin typeface="Tahoma" charset="0"/>
              </a:rPr>
              <a:t>Principalmente series de casos</a:t>
            </a:r>
          </a:p>
          <a:p>
            <a:pPr lvl="1"/>
            <a:r>
              <a:rPr lang="es-MX" dirty="0">
                <a:latin typeface="Tahoma" charset="0"/>
              </a:rPr>
              <a:t>En pie diab</a:t>
            </a:r>
            <a:r>
              <a:rPr lang="es-ES" dirty="0">
                <a:latin typeface="Tahoma" charset="0"/>
              </a:rPr>
              <a:t>ético vs hidrogel</a:t>
            </a:r>
          </a:p>
          <a:p>
            <a:r>
              <a:rPr lang="es-ES" dirty="0">
                <a:latin typeface="Tahoma" charset="0"/>
              </a:rPr>
              <a:t>No todos los pacientes pueden recibir </a:t>
            </a:r>
            <a:r>
              <a:rPr lang="es-ES" dirty="0" err="1">
                <a:latin typeface="Tahoma" charset="0"/>
              </a:rPr>
              <a:t>Qx</a:t>
            </a:r>
            <a:endParaRPr lang="es-ES" dirty="0">
              <a:latin typeface="Tahoma" charset="0"/>
            </a:endParaRPr>
          </a:p>
          <a:p>
            <a:pPr lvl="1"/>
            <a:r>
              <a:rPr lang="es-ES" dirty="0">
                <a:latin typeface="Tahoma" charset="0"/>
              </a:rPr>
              <a:t>Contraindicación</a:t>
            </a:r>
          </a:p>
          <a:p>
            <a:pPr lvl="1"/>
            <a:r>
              <a:rPr lang="es-ES" dirty="0">
                <a:latin typeface="Tahoma" charset="0"/>
              </a:rPr>
              <a:t>Costo</a:t>
            </a:r>
          </a:p>
          <a:p>
            <a:pPr lvl="1"/>
            <a:r>
              <a:rPr lang="es-ES" dirty="0">
                <a:latin typeface="Tahoma" charset="0"/>
              </a:rPr>
              <a:t>Logística</a:t>
            </a:r>
            <a:endParaRPr lang="es-MX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0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Tahoma" charset="0"/>
              </a:rPr>
              <a:t>DISCUSIÓN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dirty="0">
                <a:latin typeface="Tahoma" charset="0"/>
              </a:rPr>
              <a:t>LT     vs.     SDP + CURETAJE:</a:t>
            </a:r>
          </a:p>
          <a:p>
            <a:pPr lvl="1">
              <a:buClr>
                <a:srgbClr val="FF0000"/>
              </a:buClr>
            </a:pPr>
            <a:r>
              <a:rPr lang="es-MX" dirty="0">
                <a:latin typeface="Tahoma" charset="0"/>
              </a:rPr>
              <a:t>El uso de LT fue tan eficaz como el manejo quirúrgico + antimicrobiano</a:t>
            </a:r>
          </a:p>
          <a:p>
            <a:pPr lvl="2"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Reducci</a:t>
            </a:r>
            <a:r>
              <a:rPr lang="es-ES" sz="2800" dirty="0" err="1">
                <a:latin typeface="Tahoma" charset="0"/>
              </a:rPr>
              <a:t>ón</a:t>
            </a:r>
            <a:r>
              <a:rPr lang="es-ES" sz="2800" dirty="0">
                <a:latin typeface="Tahoma" charset="0"/>
              </a:rPr>
              <a:t> en el tamaño</a:t>
            </a:r>
            <a:endParaRPr lang="es-MX" sz="2800" dirty="0">
              <a:latin typeface="Tahoma" charset="0"/>
            </a:endParaRPr>
          </a:p>
          <a:p>
            <a:pPr lvl="2"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Mejora del lecho de la herida</a:t>
            </a:r>
          </a:p>
          <a:p>
            <a:pPr lvl="3"/>
            <a:r>
              <a:rPr lang="es-MX" dirty="0">
                <a:latin typeface="Tahoma" charset="0"/>
              </a:rPr>
              <a:t>Aumento de granulacion y reduccion de necrosis y “fibrina”</a:t>
            </a:r>
          </a:p>
          <a:p>
            <a:pPr lvl="1">
              <a:buClr>
                <a:srgbClr val="FF0000"/>
              </a:buClr>
            </a:pPr>
            <a:r>
              <a:rPr lang="es-MX" dirty="0">
                <a:latin typeface="Tahoma" charset="0"/>
              </a:rPr>
              <a:t>EXUDADO </a:t>
            </a:r>
            <a:r>
              <a:rPr lang="es-ES" dirty="0">
                <a:latin typeface="Tahoma" charset="0"/>
              </a:rPr>
              <a:t>SE REDUJO CON </a:t>
            </a:r>
            <a:r>
              <a:rPr lang="es-ES" dirty="0" err="1">
                <a:latin typeface="Tahoma" charset="0"/>
              </a:rPr>
              <a:t>LT</a:t>
            </a:r>
            <a:endParaRPr lang="es-ES" dirty="0">
              <a:latin typeface="Tahoma" charset="0"/>
            </a:endParaRPr>
          </a:p>
          <a:p>
            <a:pPr lvl="2"/>
            <a:r>
              <a:rPr lang="es-ES" dirty="0">
                <a:latin typeface="Tahoma" charset="0"/>
              </a:rPr>
              <a:t>¿Efecto indirecto?</a:t>
            </a:r>
          </a:p>
          <a:p>
            <a:pPr lvl="3"/>
            <a:r>
              <a:rPr lang="es-ES" dirty="0">
                <a:latin typeface="Tahoma" charset="0"/>
              </a:rPr>
              <a:t>Menor necrosis</a:t>
            </a:r>
          </a:p>
          <a:p>
            <a:pPr lvl="3"/>
            <a:r>
              <a:rPr lang="es-ES" dirty="0">
                <a:latin typeface="Tahoma" charset="0"/>
              </a:rPr>
              <a:t>Menor carga bacteriana</a:t>
            </a:r>
            <a:endParaRPr lang="es-MX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27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Tahoma" charset="0"/>
              </a:rPr>
              <a:t>DISCUSIÓN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dirty="0">
                <a:latin typeface="Tahoma" charset="0"/>
              </a:rPr>
              <a:t>LT     vs.     SDP + CURETAJE:</a:t>
            </a:r>
          </a:p>
          <a:p>
            <a:pPr lvl="1">
              <a:buClr>
                <a:srgbClr val="FF0000"/>
              </a:buClr>
            </a:pPr>
            <a:r>
              <a:rPr lang="es-MX" dirty="0">
                <a:latin typeface="Tahoma" charset="0"/>
              </a:rPr>
              <a:t>S</a:t>
            </a:r>
            <a:r>
              <a:rPr lang="es-ES" dirty="0">
                <a:latin typeface="Tahoma" charset="0"/>
              </a:rPr>
              <a:t>INTOMATOLOGÍA Y TOLERABILIDAD</a:t>
            </a:r>
          </a:p>
          <a:p>
            <a:pPr lvl="2"/>
            <a:r>
              <a:rPr lang="es-MX" dirty="0">
                <a:latin typeface="Tahoma" charset="0"/>
              </a:rPr>
              <a:t>MISMA CALIFICACIÓN DE DOLOR</a:t>
            </a:r>
          </a:p>
          <a:p>
            <a:pPr lvl="2"/>
            <a:r>
              <a:rPr lang="es-MX" dirty="0">
                <a:latin typeface="Tahoma" charset="0"/>
              </a:rPr>
              <a:t>OLOR Y ANSIEDAD MAS COMUNES CON LT</a:t>
            </a:r>
          </a:p>
          <a:p>
            <a:pPr lvl="1"/>
            <a:r>
              <a:rPr lang="es-MX" dirty="0">
                <a:latin typeface="Tahoma" charset="0"/>
              </a:rPr>
              <a:t>CARGA BACTERIANA</a:t>
            </a:r>
          </a:p>
          <a:p>
            <a:pPr lvl="2"/>
            <a:r>
              <a:rPr lang="es-MX" dirty="0">
                <a:latin typeface="Tahoma" charset="0"/>
              </a:rPr>
              <a:t>Mucho mas eficaz la LT que 2 m</a:t>
            </a:r>
            <a:r>
              <a:rPr lang="es-ES" dirty="0" err="1">
                <a:latin typeface="Tahoma" charset="0"/>
              </a:rPr>
              <a:t>étodos</a:t>
            </a:r>
            <a:r>
              <a:rPr lang="es-ES" dirty="0">
                <a:latin typeface="Tahoma" charset="0"/>
              </a:rPr>
              <a:t> conocidos de reducción de </a:t>
            </a:r>
            <a:r>
              <a:rPr lang="es-ES" dirty="0" err="1">
                <a:latin typeface="Tahoma" charset="0"/>
              </a:rPr>
              <a:t>C.B</a:t>
            </a:r>
            <a:r>
              <a:rPr lang="es-ES" dirty="0">
                <a:latin typeface="Tahoma" charset="0"/>
              </a:rPr>
              <a:t>.</a:t>
            </a:r>
          </a:p>
          <a:p>
            <a:pPr lvl="2"/>
            <a:r>
              <a:rPr lang="es-ES" dirty="0">
                <a:latin typeface="Tahoma" charset="0"/>
              </a:rPr>
              <a:t>Previamente descrito su papel sobre </a:t>
            </a:r>
            <a:r>
              <a:rPr lang="es-ES" dirty="0" err="1">
                <a:latin typeface="Tahoma" charset="0"/>
              </a:rPr>
              <a:t>biopelículas</a:t>
            </a:r>
            <a:endParaRPr lang="es-ES" dirty="0">
              <a:latin typeface="Tahoma" charset="0"/>
            </a:endParaRPr>
          </a:p>
          <a:p>
            <a:pPr lvl="2"/>
            <a:r>
              <a:rPr lang="es-ES" dirty="0">
                <a:latin typeface="Tahoma" charset="0"/>
              </a:rPr>
              <a:t>Presencia de péptidos antimicrobianos</a:t>
            </a:r>
          </a:p>
          <a:p>
            <a:pPr lvl="2"/>
            <a:r>
              <a:rPr lang="es-ES" dirty="0">
                <a:latin typeface="Tahoma" charset="0"/>
              </a:rPr>
              <a:t>Especialmente </a:t>
            </a:r>
            <a:r>
              <a:rPr lang="es-ES" dirty="0" err="1">
                <a:latin typeface="Tahoma" charset="0"/>
              </a:rPr>
              <a:t>grampositivos</a:t>
            </a:r>
            <a:r>
              <a:rPr lang="es-ES" dirty="0">
                <a:latin typeface="Tahoma" charset="0"/>
              </a:rPr>
              <a:t> (incluye </a:t>
            </a:r>
            <a:r>
              <a:rPr lang="es-ES" dirty="0" err="1">
                <a:latin typeface="Tahoma" charset="0"/>
              </a:rPr>
              <a:t>SARM</a:t>
            </a:r>
            <a:r>
              <a:rPr lang="es-ES" dirty="0">
                <a:latin typeface="Tahoma" charset="0"/>
              </a:rPr>
              <a:t>)</a:t>
            </a:r>
            <a:endParaRPr lang="es-MX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91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latin typeface="Tahoma" charset="0"/>
              </a:rPr>
              <a:t>DISCUSIÓN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98663"/>
            <a:ext cx="8229600" cy="452596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s-MX" dirty="0">
                <a:latin typeface="Tahoma" charset="0"/>
              </a:rPr>
              <a:t>TAMAÑO DE LOS GRUPOS PEQUEÑO</a:t>
            </a:r>
          </a:p>
          <a:p>
            <a:pPr>
              <a:buClr>
                <a:srgbClr val="FF0000"/>
              </a:buClr>
            </a:pPr>
            <a:r>
              <a:rPr lang="es-MX" dirty="0">
                <a:latin typeface="Tahoma" charset="0"/>
              </a:rPr>
              <a:t>USO DE EST</a:t>
            </a:r>
            <a:r>
              <a:rPr lang="es-ES" dirty="0">
                <a:latin typeface="Tahoma" charset="0"/>
              </a:rPr>
              <a:t>ÁNDAR DE ORO</a:t>
            </a:r>
          </a:p>
          <a:p>
            <a:pPr lvl="1"/>
            <a:r>
              <a:rPr lang="es-ES" dirty="0">
                <a:latin typeface="Tahoma" charset="0"/>
              </a:rPr>
              <a:t>¿Menos evidente la diferencia?</a:t>
            </a:r>
          </a:p>
        </p:txBody>
      </p:sp>
    </p:spTree>
    <p:extLst>
      <p:ext uri="{BB962C8B-B14F-4D97-AF65-F5344CB8AC3E}">
        <p14:creationId xmlns:p14="http://schemas.microsoft.com/office/powerpoint/2010/main" val="117646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CONCLUSI</a:t>
            </a:r>
            <a:r>
              <a:rPr lang="es-ES" dirty="0" err="1"/>
              <a:t>ÓN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LT es superior en el control de la carga bacteriana</a:t>
            </a:r>
          </a:p>
          <a:p>
            <a:r>
              <a:rPr lang="es-ES_tradnl" dirty="0"/>
              <a:t>LT es tan útil para desbridar y favorecer la cicatrización de la herida como el desbridamiento quirúrgico con legra en úlceras venosas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529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s-MX" sz="3600" dirty="0">
                <a:latin typeface="Tahoma" charset="0"/>
                <a:cs typeface="+mj-cs"/>
              </a:rPr>
              <a:t>INTRODUCCIÓN</a:t>
            </a:r>
            <a:br>
              <a:rPr lang="es-MX" sz="3600" dirty="0">
                <a:latin typeface="Tahoma" charset="0"/>
                <a:cs typeface="+mj-cs"/>
              </a:rPr>
            </a:br>
            <a:r>
              <a:rPr lang="es-MX" sz="3200" dirty="0">
                <a:solidFill>
                  <a:srgbClr val="00FF00"/>
                </a:solidFill>
                <a:latin typeface="Tahoma" charset="0"/>
                <a:cs typeface="+mj-cs"/>
              </a:rPr>
              <a:t>HISTORIA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s-MX" sz="2800" dirty="0">
                <a:latin typeface="Tahoma" charset="0"/>
                <a:cs typeface="+mn-cs"/>
              </a:rPr>
              <a:t>RONALD SHERMAN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s-MX" sz="2400" dirty="0">
                <a:latin typeface="Tahoma" charset="0"/>
              </a:rPr>
              <a:t>1985</a:t>
            </a:r>
          </a:p>
        </p:txBody>
      </p:sp>
      <p:pic>
        <p:nvPicPr>
          <p:cNvPr id="121859" name="Picture 4" descr="RAS_1995 LVAMC Publicity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038600" cy="2849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9415" y="6165380"/>
            <a:ext cx="842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00CFCF"/>
                </a:solidFill>
              </a:rPr>
              <a:t>Davydov</a:t>
            </a:r>
            <a:r>
              <a:rPr lang="es-ES" sz="1400" dirty="0">
                <a:solidFill>
                  <a:srgbClr val="00CFCF"/>
                </a:solidFill>
              </a:rPr>
              <a:t> L. </a:t>
            </a:r>
            <a:r>
              <a:rPr lang="es-ES" sz="1400" dirty="0" err="1">
                <a:solidFill>
                  <a:srgbClr val="00CFCF"/>
                </a:solidFill>
              </a:rPr>
              <a:t>Maggot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therapy</a:t>
            </a:r>
            <a:r>
              <a:rPr lang="es-ES" sz="1400" dirty="0">
                <a:solidFill>
                  <a:srgbClr val="00CFCF"/>
                </a:solidFill>
              </a:rPr>
              <a:t> in </a:t>
            </a:r>
            <a:r>
              <a:rPr lang="es-ES" sz="1400" dirty="0" err="1">
                <a:solidFill>
                  <a:srgbClr val="00CFCF"/>
                </a:solidFill>
              </a:rPr>
              <a:t>wound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management</a:t>
            </a:r>
            <a:r>
              <a:rPr lang="es-ES" sz="1400" dirty="0">
                <a:solidFill>
                  <a:srgbClr val="00CFCF"/>
                </a:solidFill>
              </a:rPr>
              <a:t> in </a:t>
            </a:r>
            <a:r>
              <a:rPr lang="es-ES" sz="1400" dirty="0" err="1">
                <a:solidFill>
                  <a:srgbClr val="00CFCF"/>
                </a:solidFill>
              </a:rPr>
              <a:t>modern</a:t>
            </a:r>
            <a:r>
              <a:rPr lang="es-ES" sz="1400" dirty="0">
                <a:solidFill>
                  <a:srgbClr val="00CFCF"/>
                </a:solidFill>
              </a:rPr>
              <a:t> era and a </a:t>
            </a:r>
            <a:r>
              <a:rPr lang="es-ES" sz="1400" dirty="0" err="1">
                <a:solidFill>
                  <a:srgbClr val="00CFCF"/>
                </a:solidFill>
              </a:rPr>
              <a:t>review</a:t>
            </a:r>
            <a:r>
              <a:rPr lang="es-ES" sz="1400" dirty="0">
                <a:solidFill>
                  <a:srgbClr val="00CFCF"/>
                </a:solidFill>
              </a:rPr>
              <a:t> of </a:t>
            </a:r>
            <a:r>
              <a:rPr lang="es-ES" sz="1400" dirty="0" err="1">
                <a:solidFill>
                  <a:srgbClr val="00CFCF"/>
                </a:solidFill>
              </a:rPr>
              <a:t>published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literature</a:t>
            </a:r>
            <a:r>
              <a:rPr lang="es-ES" sz="1400" dirty="0">
                <a:solidFill>
                  <a:srgbClr val="00CFCF"/>
                </a:solidFill>
              </a:rPr>
              <a:t>. J </a:t>
            </a:r>
            <a:r>
              <a:rPr lang="es-ES" sz="1400" dirty="0" err="1">
                <a:solidFill>
                  <a:srgbClr val="00CFCF"/>
                </a:solidFill>
              </a:rPr>
              <a:t>Pharm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Pract</a:t>
            </a:r>
            <a:r>
              <a:rPr lang="es-ES" sz="1400" dirty="0">
                <a:solidFill>
                  <a:srgbClr val="00CFCF"/>
                </a:solidFill>
              </a:rPr>
              <a:t>. 2011;24:89-93.</a:t>
            </a:r>
            <a:r>
              <a:rPr lang="es-MX" sz="1400" dirty="0">
                <a:solidFill>
                  <a:srgbClr val="00CFCF"/>
                </a:solidFill>
              </a:rPr>
              <a:t> </a:t>
            </a:r>
            <a:endParaRPr lang="es-ES" sz="1400" dirty="0">
              <a:solidFill>
                <a:srgbClr val="00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46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AGRADECIMIENTOS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800" dirty="0"/>
              <a:t>Dr. Luciano Domínguez-Soto</a:t>
            </a:r>
          </a:p>
          <a:p>
            <a:r>
              <a:rPr lang="es-MX" sz="2800" dirty="0"/>
              <a:t>Dra. Maria Teresa Hojyo-Tomoka</a:t>
            </a:r>
          </a:p>
          <a:p>
            <a:r>
              <a:rPr lang="es-MX" sz="2800" dirty="0"/>
              <a:t>Dra. Judith Guadalupe Domínguez-Cherit</a:t>
            </a:r>
          </a:p>
          <a:p>
            <a:r>
              <a:rPr lang="es-MX" sz="2800" dirty="0"/>
              <a:t>Dr. Adán Fuentes-Suárez</a:t>
            </a:r>
          </a:p>
          <a:p>
            <a:r>
              <a:rPr lang="es-MX" sz="2800" dirty="0"/>
              <a:t>Biol. Sara Arroyo-Escalante</a:t>
            </a:r>
          </a:p>
          <a:p>
            <a:r>
              <a:rPr lang="es-MX" sz="2800" dirty="0" err="1"/>
              <a:t>Quim</a:t>
            </a:r>
            <a:r>
              <a:rPr lang="es-MX" sz="2800" dirty="0"/>
              <a:t>. David Moncada-</a:t>
            </a:r>
            <a:r>
              <a:rPr lang="es-MX" sz="2800" dirty="0" err="1"/>
              <a:t>Barron</a:t>
            </a:r>
            <a:endParaRPr lang="es-MX" sz="2800" dirty="0"/>
          </a:p>
          <a:p>
            <a:r>
              <a:rPr lang="es-MX" sz="2800" dirty="0"/>
              <a:t>Dra. María Cristina Sosa-de-Martínez</a:t>
            </a:r>
          </a:p>
          <a:p>
            <a:r>
              <a:rPr lang="es-MX" sz="2800" dirty="0"/>
              <a:t>Dr. Ernesto Maravilla-Franco</a:t>
            </a:r>
          </a:p>
          <a:p>
            <a:r>
              <a:rPr lang="es-MX" sz="2800" dirty="0"/>
              <a:t>Ronald Sherman, MD</a:t>
            </a:r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19968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MUCHAS GRACIAS</a:t>
            </a:r>
            <a:endParaRPr lang="es-ES" dirty="0"/>
          </a:p>
        </p:txBody>
      </p:sp>
      <p:pic>
        <p:nvPicPr>
          <p:cNvPr id="131075" name="Picture 3" descr="Logomaggotsgrand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1600200"/>
            <a:ext cx="7566025" cy="45259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84213" y="5734050"/>
            <a:ext cx="5976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400">
                <a:solidFill>
                  <a:srgbClr val="000000"/>
                </a:solidFill>
              </a:rPr>
              <a:t>DEPARTAMENTO DE DERMATOLOGÍA</a:t>
            </a:r>
            <a:endParaRPr lang="es-E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972" y="0"/>
            <a:ext cx="5048225" cy="6826762"/>
          </a:xfrm>
          <a:prstGeom prst="rect">
            <a:avLst/>
          </a:prstGeom>
        </p:spPr>
      </p:pic>
      <p:pic>
        <p:nvPicPr>
          <p:cNvPr id="7" name="Picture 3" descr="DSCN502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952750" cy="22145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00" y="2204830"/>
            <a:ext cx="3170195" cy="237764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60" y="4581160"/>
            <a:ext cx="3023878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73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s-MX" sz="3600" dirty="0">
                <a:latin typeface="Tahoma" charset="0"/>
                <a:cs typeface="+mj-cs"/>
              </a:rPr>
              <a:t>INTRODUCCIÓN</a:t>
            </a:r>
            <a:br>
              <a:rPr lang="es-MX" sz="3600" dirty="0">
                <a:latin typeface="Tahoma" charset="0"/>
                <a:cs typeface="+mj-cs"/>
              </a:rPr>
            </a:br>
            <a:r>
              <a:rPr lang="es-MX" sz="3200" dirty="0">
                <a:solidFill>
                  <a:srgbClr val="00FF00"/>
                </a:solidFill>
                <a:latin typeface="Tahoma" charset="0"/>
                <a:cs typeface="+mj-cs"/>
              </a:rPr>
              <a:t>HISTORIA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s-MX" sz="2800" dirty="0">
                <a:latin typeface="Tahoma" charset="0"/>
                <a:cs typeface="+mn-cs"/>
              </a:rPr>
              <a:t>RONALD SHERMAN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s-MX" sz="2400" dirty="0">
                <a:latin typeface="Tahoma" charset="0"/>
              </a:rPr>
              <a:t>1985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es-MX" sz="2400" dirty="0">
                <a:latin typeface="Tahoma" charset="0"/>
              </a:rPr>
              <a:t>Aprobación por </a:t>
            </a:r>
            <a:r>
              <a:rPr lang="es-MX" sz="2400" dirty="0" err="1">
                <a:latin typeface="Tahoma" charset="0"/>
              </a:rPr>
              <a:t>Food</a:t>
            </a:r>
            <a:r>
              <a:rPr lang="es-MX" sz="2400" dirty="0">
                <a:latin typeface="Tahoma" charset="0"/>
              </a:rPr>
              <a:t> and </a:t>
            </a:r>
            <a:r>
              <a:rPr lang="es-MX" sz="2400" dirty="0" err="1">
                <a:latin typeface="Tahoma" charset="0"/>
              </a:rPr>
              <a:t>Drug</a:t>
            </a:r>
            <a:r>
              <a:rPr lang="es-MX" sz="2400" dirty="0">
                <a:latin typeface="Tahoma" charset="0"/>
              </a:rPr>
              <a:t> </a:t>
            </a:r>
            <a:r>
              <a:rPr lang="es-MX" sz="2400" dirty="0" err="1">
                <a:latin typeface="Tahoma" charset="0"/>
              </a:rPr>
              <a:t>Administration</a:t>
            </a:r>
            <a:r>
              <a:rPr lang="es-MX" sz="2400" dirty="0">
                <a:latin typeface="Tahoma" charset="0"/>
              </a:rPr>
              <a:t> (2011)</a:t>
            </a:r>
          </a:p>
        </p:txBody>
      </p:sp>
      <p:pic>
        <p:nvPicPr>
          <p:cNvPr id="121859" name="Picture 4" descr="RAS_1995 LVAMC Publicity 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1676400"/>
            <a:ext cx="4038600" cy="28495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59415" y="6165380"/>
            <a:ext cx="8425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solidFill>
                  <a:srgbClr val="00CFCF"/>
                </a:solidFill>
              </a:rPr>
              <a:t>Davydov</a:t>
            </a:r>
            <a:r>
              <a:rPr lang="es-ES" sz="1400" dirty="0">
                <a:solidFill>
                  <a:srgbClr val="00CFCF"/>
                </a:solidFill>
              </a:rPr>
              <a:t> L. </a:t>
            </a:r>
            <a:r>
              <a:rPr lang="es-ES" sz="1400" dirty="0" err="1">
                <a:solidFill>
                  <a:srgbClr val="00CFCF"/>
                </a:solidFill>
              </a:rPr>
              <a:t>Maggot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therapy</a:t>
            </a:r>
            <a:r>
              <a:rPr lang="es-ES" sz="1400" dirty="0">
                <a:solidFill>
                  <a:srgbClr val="00CFCF"/>
                </a:solidFill>
              </a:rPr>
              <a:t> in </a:t>
            </a:r>
            <a:r>
              <a:rPr lang="es-ES" sz="1400" dirty="0" err="1">
                <a:solidFill>
                  <a:srgbClr val="00CFCF"/>
                </a:solidFill>
              </a:rPr>
              <a:t>wound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management</a:t>
            </a:r>
            <a:r>
              <a:rPr lang="es-ES" sz="1400" dirty="0">
                <a:solidFill>
                  <a:srgbClr val="00CFCF"/>
                </a:solidFill>
              </a:rPr>
              <a:t> in </a:t>
            </a:r>
            <a:r>
              <a:rPr lang="es-ES" sz="1400" dirty="0" err="1">
                <a:solidFill>
                  <a:srgbClr val="00CFCF"/>
                </a:solidFill>
              </a:rPr>
              <a:t>modern</a:t>
            </a:r>
            <a:r>
              <a:rPr lang="es-ES" sz="1400" dirty="0">
                <a:solidFill>
                  <a:srgbClr val="00CFCF"/>
                </a:solidFill>
              </a:rPr>
              <a:t> era and a </a:t>
            </a:r>
            <a:r>
              <a:rPr lang="es-ES" sz="1400" dirty="0" err="1">
                <a:solidFill>
                  <a:srgbClr val="00CFCF"/>
                </a:solidFill>
              </a:rPr>
              <a:t>review</a:t>
            </a:r>
            <a:r>
              <a:rPr lang="es-ES" sz="1400" dirty="0">
                <a:solidFill>
                  <a:srgbClr val="00CFCF"/>
                </a:solidFill>
              </a:rPr>
              <a:t> of </a:t>
            </a:r>
            <a:r>
              <a:rPr lang="es-ES" sz="1400" dirty="0" err="1">
                <a:solidFill>
                  <a:srgbClr val="00CFCF"/>
                </a:solidFill>
              </a:rPr>
              <a:t>published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literature</a:t>
            </a:r>
            <a:r>
              <a:rPr lang="es-ES" sz="1400" dirty="0">
                <a:solidFill>
                  <a:srgbClr val="00CFCF"/>
                </a:solidFill>
              </a:rPr>
              <a:t>. J </a:t>
            </a:r>
            <a:r>
              <a:rPr lang="es-ES" sz="1400" dirty="0" err="1">
                <a:solidFill>
                  <a:srgbClr val="00CFCF"/>
                </a:solidFill>
              </a:rPr>
              <a:t>Pharm</a:t>
            </a:r>
            <a:r>
              <a:rPr lang="es-ES" sz="1400" dirty="0">
                <a:solidFill>
                  <a:srgbClr val="00CFCF"/>
                </a:solidFill>
              </a:rPr>
              <a:t> </a:t>
            </a:r>
            <a:r>
              <a:rPr lang="es-ES" sz="1400" dirty="0" err="1">
                <a:solidFill>
                  <a:srgbClr val="00CFCF"/>
                </a:solidFill>
              </a:rPr>
              <a:t>Pract</a:t>
            </a:r>
            <a:r>
              <a:rPr lang="es-ES" sz="1400" dirty="0">
                <a:solidFill>
                  <a:srgbClr val="00CFCF"/>
                </a:solidFill>
              </a:rPr>
              <a:t>. 2011;24:89-93.</a:t>
            </a:r>
            <a:r>
              <a:rPr lang="es-MX" sz="1400" dirty="0">
                <a:solidFill>
                  <a:srgbClr val="00CFCF"/>
                </a:solidFill>
              </a:rPr>
              <a:t> </a:t>
            </a:r>
            <a:endParaRPr lang="es-ES" sz="1400" dirty="0">
              <a:solidFill>
                <a:srgbClr val="00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60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MX" sz="3600" dirty="0">
                <a:latin typeface="Tahoma" pitchFamily="34" charset="0"/>
                <a:ea typeface="ＭＳ Ｐゴシック" pitchFamily="34" charset="-128"/>
              </a:rPr>
              <a:t>INTRODUCCIÓN</a:t>
            </a:r>
            <a:br>
              <a:rPr lang="es-MX" sz="3600" dirty="0">
                <a:latin typeface="Tahoma" pitchFamily="34" charset="0"/>
                <a:ea typeface="ＭＳ Ｐゴシック" pitchFamily="34" charset="-128"/>
              </a:rPr>
            </a:br>
            <a:r>
              <a:rPr lang="es-MX" sz="3200" dirty="0">
                <a:solidFill>
                  <a:srgbClr val="00FF00"/>
                </a:solidFill>
                <a:latin typeface="Tahoma" pitchFamily="34" charset="0"/>
                <a:ea typeface="ＭＳ Ｐゴシック" pitchFamily="34" charset="-128"/>
              </a:rPr>
              <a:t>MECANISMO DE ACCIÓN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DESBRIDAMIENTO MECÁNICO</a:t>
            </a:r>
          </a:p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DESTRUCCIÓN ENZIMÁTICA DEL TEJIDO NECRÓTICO</a:t>
            </a:r>
          </a:p>
          <a:p>
            <a:pPr lvl="1" eaLnBrk="1" hangingPunct="1"/>
            <a:r>
              <a:rPr lang="es-MX" sz="2400" dirty="0" err="1">
                <a:latin typeface="Tahoma" pitchFamily="34" charset="0"/>
                <a:ea typeface="ＭＳ Ｐゴシック" pitchFamily="34" charset="-128"/>
              </a:rPr>
              <a:t>Colagenasas</a:t>
            </a:r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, lipasas, </a:t>
            </a:r>
            <a:r>
              <a:rPr lang="es-MX" sz="2400" dirty="0" err="1">
                <a:latin typeface="Tahoma" pitchFamily="34" charset="0"/>
                <a:ea typeface="ＭＳ Ｐゴシック" pitchFamily="34" charset="-128"/>
              </a:rPr>
              <a:t>elastasas</a:t>
            </a:r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, entre otras</a:t>
            </a:r>
          </a:p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ACTIVACIÓN DEL SISTEMA INMUNOLÓGICO</a:t>
            </a:r>
          </a:p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REDUCCIÓN DE CARGA BACTERIANA</a:t>
            </a:r>
          </a:p>
          <a:p>
            <a:pPr eaLnBrk="1" hangingPunct="1"/>
            <a:endParaRPr lang="es-MX" sz="2800" dirty="0">
              <a:latin typeface="Tahoma" pitchFamily="34" charset="0"/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es-MX" sz="2800" dirty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67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s-MX" sz="3600" dirty="0">
                <a:latin typeface="Tahoma" pitchFamily="34" charset="0"/>
                <a:ea typeface="ＭＳ Ｐゴシック" pitchFamily="34" charset="-128"/>
              </a:rPr>
              <a:t>INTRODUCCIÓN</a:t>
            </a:r>
            <a:br>
              <a:rPr lang="es-MX" sz="4000" dirty="0">
                <a:latin typeface="Tahoma" pitchFamily="34" charset="0"/>
                <a:ea typeface="ＭＳ Ｐゴシック" pitchFamily="34" charset="-128"/>
              </a:rPr>
            </a:br>
            <a:r>
              <a:rPr lang="es-MX" sz="3200" dirty="0">
                <a:solidFill>
                  <a:srgbClr val="00FF00"/>
                </a:solidFill>
                <a:latin typeface="Tahoma" pitchFamily="34" charset="0"/>
                <a:ea typeface="ＭＳ Ｐゴシック" pitchFamily="34" charset="-128"/>
              </a:rPr>
              <a:t>MECANISMO DE ACCIÓN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MX" sz="2800" dirty="0">
                <a:latin typeface="Tahoma" pitchFamily="34" charset="0"/>
                <a:ea typeface="ＭＳ Ｐゴシック" pitchFamily="34" charset="-128"/>
              </a:rPr>
              <a:t>REDUCCIÓN DE LA CARGA BACTERIANA</a:t>
            </a: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Competencia por el mismo sustrato</a:t>
            </a: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Antisépticos aislados</a:t>
            </a: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Ácido </a:t>
            </a:r>
            <a:r>
              <a:rPr lang="es-MX" sz="2000" dirty="0" err="1">
                <a:latin typeface="Tahoma" pitchFamily="34" charset="0"/>
                <a:ea typeface="ＭＳ Ｐゴシック" pitchFamily="34" charset="-128"/>
              </a:rPr>
              <a:t>fenilacético</a:t>
            </a:r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 y </a:t>
            </a:r>
            <a:r>
              <a:rPr lang="es-MX" sz="2000" dirty="0" err="1">
                <a:latin typeface="Tahoma" pitchFamily="34" charset="0"/>
                <a:ea typeface="ＭＳ Ｐゴシック" pitchFamily="34" charset="-128"/>
              </a:rPr>
              <a:t>fenilacetaldehido</a:t>
            </a:r>
            <a:endParaRPr lang="es-MX" sz="2000" dirty="0">
              <a:latin typeface="Tahoma" pitchFamily="34" charset="0"/>
              <a:ea typeface="ＭＳ Ｐゴシック" pitchFamily="34" charset="-128"/>
            </a:endParaRP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Especies reactivas de </a:t>
            </a:r>
            <a:r>
              <a:rPr lang="es-MX" sz="2000" dirty="0" err="1">
                <a:latin typeface="Tahoma" pitchFamily="34" charset="0"/>
                <a:ea typeface="ＭＳ Ｐゴシック" pitchFamily="34" charset="-128"/>
              </a:rPr>
              <a:t>ammonio</a:t>
            </a:r>
            <a:endParaRPr lang="es-MX" sz="2000" dirty="0">
              <a:latin typeface="Tahoma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Antibióticos (</a:t>
            </a:r>
            <a:r>
              <a:rPr lang="es-MX" sz="2400" dirty="0" err="1">
                <a:latin typeface="Tahoma" pitchFamily="34" charset="0"/>
                <a:ea typeface="ＭＳ Ｐゴシック" pitchFamily="34" charset="-128"/>
              </a:rPr>
              <a:t>Defensinas</a:t>
            </a:r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Lucifensina</a:t>
            </a:r>
            <a:r>
              <a:rPr lang="es-MX" sz="2000" baseline="30000" dirty="0">
                <a:latin typeface="Tahoma" pitchFamily="34" charset="0"/>
                <a:ea typeface="ＭＳ Ｐゴシック" pitchFamily="34" charset="-128"/>
              </a:rPr>
              <a:t>1,2</a:t>
            </a: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Otras </a:t>
            </a:r>
            <a:r>
              <a:rPr lang="es-MX" sz="2000" dirty="0" err="1">
                <a:latin typeface="Tahoma" pitchFamily="34" charset="0"/>
                <a:ea typeface="ＭＳ Ｐゴシック" pitchFamily="34" charset="-128"/>
              </a:rPr>
              <a:t>defensinas</a:t>
            </a:r>
            <a:endParaRPr lang="es-MX" sz="2000" dirty="0">
              <a:latin typeface="Tahoma" pitchFamily="34" charset="0"/>
              <a:ea typeface="ＭＳ Ｐゴシック" pitchFamily="34" charset="-128"/>
            </a:endParaRPr>
          </a:p>
          <a:p>
            <a:pPr lvl="1" eaLnBrk="1" hangingPunct="1"/>
            <a:r>
              <a:rPr lang="es-MX" sz="2400" dirty="0">
                <a:latin typeface="Tahoma" pitchFamily="34" charset="0"/>
                <a:ea typeface="ＭＳ Ｐゴシック" pitchFamily="34" charset="-128"/>
              </a:rPr>
              <a:t>Destrucción de </a:t>
            </a:r>
            <a:r>
              <a:rPr lang="es-MX" sz="2400" dirty="0" err="1">
                <a:latin typeface="Tahoma" pitchFamily="34" charset="0"/>
                <a:ea typeface="ＭＳ Ｐゴシック" pitchFamily="34" charset="-128"/>
              </a:rPr>
              <a:t>biopelículas</a:t>
            </a:r>
            <a:endParaRPr lang="es-MX" sz="2400" dirty="0">
              <a:latin typeface="Tahoma" pitchFamily="34" charset="0"/>
              <a:ea typeface="ＭＳ Ｐゴシック" pitchFamily="34" charset="-128"/>
            </a:endParaRP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Polimicrobianas</a:t>
            </a:r>
            <a:r>
              <a:rPr lang="es-MX" sz="2000" baseline="30000" dirty="0">
                <a:latin typeface="Tahoma" pitchFamily="34" charset="0"/>
                <a:ea typeface="ＭＳ Ｐゴシック" pitchFamily="34" charset="-128"/>
              </a:rPr>
              <a:t>3</a:t>
            </a:r>
          </a:p>
          <a:p>
            <a:pPr lvl="2" eaLnBrk="1" hangingPunct="1"/>
            <a:r>
              <a:rPr lang="es-MX" sz="2000" dirty="0">
                <a:latin typeface="Tahoma" pitchFamily="34" charset="0"/>
                <a:ea typeface="ＭＳ Ｐゴシック" pitchFamily="34" charset="-128"/>
              </a:rPr>
              <a:t>SARM</a:t>
            </a:r>
            <a:r>
              <a:rPr lang="es-MX" sz="2000" baseline="30000" dirty="0">
                <a:latin typeface="Tahoma" pitchFamily="34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45060" name="TextBox 1"/>
          <p:cNvSpPr txBox="1">
            <a:spLocks noChangeArrowheads="1"/>
          </p:cNvSpPr>
          <p:nvPr/>
        </p:nvSpPr>
        <p:spPr bwMode="auto">
          <a:xfrm>
            <a:off x="179388" y="5956300"/>
            <a:ext cx="87852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MX" sz="900" dirty="0">
                <a:solidFill>
                  <a:srgbClr val="00CFCF"/>
                </a:solidFill>
              </a:rPr>
              <a:t>1) Andersen AS,  et al. A novel approach to the antimicrobial activity of maggot debridement therapy. J Antimicrob Chemother  2010.</a:t>
            </a:r>
          </a:p>
          <a:p>
            <a:pPr eaLnBrk="1" hangingPunct="1"/>
            <a:r>
              <a:rPr lang="es-MX" sz="900" dirty="0">
                <a:solidFill>
                  <a:srgbClr val="00CFCF"/>
                </a:solidFill>
              </a:rPr>
              <a:t>2) Cerovsky V, et al. Lucifensin, the long-sought antimicrobial factor of medicinal maggots of the blowfly Lucilia sericata. Cell Mol Life Sci. 2010;67:455-466</a:t>
            </a:r>
          </a:p>
          <a:p>
            <a:pPr eaLnBrk="1" hangingPunct="1"/>
            <a:r>
              <a:rPr lang="es-MX" sz="900" dirty="0">
                <a:solidFill>
                  <a:srgbClr val="00CFCF"/>
                </a:solidFill>
              </a:rPr>
              <a:t>3) </a:t>
            </a:r>
            <a:r>
              <a:rPr lang="es-MX" sz="900" i="1" dirty="0">
                <a:solidFill>
                  <a:srgbClr val="00CFCF"/>
                </a:solidFill>
              </a:rPr>
              <a:t>Harris LG, et al. Disruption of Staphylococcus epidermidis biofilms by medicinal maggot Lucilia sericata excretions/secretions. Int J Artif Organs. 2009;32:555-564</a:t>
            </a:r>
          </a:p>
          <a:p>
            <a:pPr eaLnBrk="1" hangingPunct="1"/>
            <a:r>
              <a:rPr lang="es-MX" sz="900" i="1" dirty="0">
                <a:solidFill>
                  <a:srgbClr val="00CFCF"/>
                </a:solidFill>
              </a:rPr>
              <a:t>4) Bowling FL, Salgami EV, Boulton AJ. Larval therapy: a novel treatment in eliminating methicillin-resistant Staphylococcus aureus from diabetic foot ulcers. Diabetes Care. 2007;30:370-371.</a:t>
            </a:r>
            <a:endParaRPr lang="es-MX" sz="900" dirty="0">
              <a:solidFill>
                <a:srgbClr val="00C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760"/>
            <a:ext cx="8229600" cy="1143000"/>
          </a:xfrm>
        </p:spPr>
        <p:txBody>
          <a:bodyPr/>
          <a:lstStyle/>
          <a:p>
            <a:r>
              <a:rPr lang="es-MX" dirty="0">
                <a:latin typeface="Tahoma" charset="0"/>
              </a:rPr>
              <a:t>INTRODUCCIÓN</a:t>
            </a:r>
            <a:br>
              <a:rPr lang="es-MX" dirty="0">
                <a:latin typeface="Tahoma" charset="0"/>
              </a:rPr>
            </a:br>
            <a:r>
              <a:rPr lang="es-MX" sz="3600" dirty="0">
                <a:solidFill>
                  <a:srgbClr val="66FF33"/>
                </a:solidFill>
                <a:latin typeface="Tahoma" charset="0"/>
              </a:rPr>
              <a:t>EFICACIA CLÍNICA</a:t>
            </a:r>
            <a:br>
              <a:rPr lang="es-MX" dirty="0">
                <a:latin typeface="Tahoma" charset="0"/>
              </a:rPr>
            </a:br>
            <a:endParaRPr lang="es-MX" dirty="0">
              <a:latin typeface="Tahoma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42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s-MX" dirty="0">
                <a:latin typeface="Tahoma" charset="0"/>
              </a:rPr>
              <a:t>LARVATERAPIA</a:t>
            </a:r>
          </a:p>
          <a:p>
            <a:pPr lvl="1">
              <a:lnSpc>
                <a:spcPct val="90000"/>
              </a:lnSpc>
            </a:pPr>
            <a:r>
              <a:rPr lang="es-MX" dirty="0">
                <a:latin typeface="Tahoma" charset="0"/>
              </a:rPr>
              <a:t>Pie diabético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Mas rápida y más efectiva que los hidrogeles (no el mas utilizado)</a:t>
            </a:r>
          </a:p>
          <a:p>
            <a:pPr lvl="2">
              <a:lnSpc>
                <a:spcPct val="90000"/>
              </a:lnSpc>
              <a:buClr>
                <a:srgbClr val="FF0000"/>
              </a:buClr>
            </a:pPr>
            <a:r>
              <a:rPr lang="es-MX" sz="2800" dirty="0">
                <a:latin typeface="Tahoma" charset="0"/>
              </a:rPr>
              <a:t>Mas efectiva que el “cuidado estándar”</a:t>
            </a:r>
          </a:p>
          <a:p>
            <a:pPr lvl="1">
              <a:lnSpc>
                <a:spcPct val="90000"/>
              </a:lnSpc>
            </a:pPr>
            <a:r>
              <a:rPr lang="es-MX" dirty="0">
                <a:latin typeface="Tahoma" charset="0"/>
              </a:rPr>
              <a:t>Úlcera venosa</a:t>
            </a:r>
          </a:p>
          <a:p>
            <a:pPr lvl="2">
              <a:lnSpc>
                <a:spcPct val="90000"/>
              </a:lnSpc>
            </a:pPr>
            <a:r>
              <a:rPr lang="es-MX" dirty="0">
                <a:latin typeface="Tahoma" charset="0"/>
              </a:rPr>
              <a:t>Estudios abiertos</a:t>
            </a:r>
          </a:p>
          <a:p>
            <a:pPr lvl="2">
              <a:lnSpc>
                <a:spcPct val="90000"/>
              </a:lnSpc>
            </a:pPr>
            <a:r>
              <a:rPr lang="es-MX" dirty="0">
                <a:latin typeface="Tahoma" charset="0"/>
              </a:rPr>
              <a:t>Ninguno</a:t>
            </a:r>
          </a:p>
          <a:p>
            <a:pPr lvl="3">
              <a:lnSpc>
                <a:spcPct val="90000"/>
              </a:lnSpc>
            </a:pPr>
            <a:r>
              <a:rPr lang="es-MX" dirty="0">
                <a:latin typeface="Tahoma" charset="0"/>
              </a:rPr>
              <a:t>Cirugía (Legrado) vs. Larvaterapia</a:t>
            </a:r>
          </a:p>
          <a:p>
            <a:pPr lvl="3">
              <a:lnSpc>
                <a:spcPct val="90000"/>
              </a:lnSpc>
            </a:pPr>
            <a:r>
              <a:rPr lang="es-MX" dirty="0">
                <a:latin typeface="Tahoma" charset="0"/>
              </a:rPr>
              <a:t>Antimicrobianos (SDP) vs. Secreciones de las larvas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51400" y="6310573"/>
            <a:ext cx="6121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MX" sz="1100" dirty="0">
                <a:solidFill>
                  <a:srgbClr val="00CFCF"/>
                </a:solidFill>
                <a:latin typeface="Tahoma" charset="0"/>
              </a:rPr>
              <a:t>1) Sherman RA. Wound Repair Regeneration 2000; 8: 327</a:t>
            </a:r>
          </a:p>
          <a:p>
            <a:r>
              <a:rPr lang="es-MX" sz="1100" dirty="0">
                <a:solidFill>
                  <a:srgbClr val="00CFCF"/>
                </a:solidFill>
                <a:latin typeface="Tahoma" charset="0"/>
              </a:rPr>
              <a:t>2) Wayman J. J Tissue Viability 2000; 10: 91-4.</a:t>
            </a:r>
          </a:p>
        </p:txBody>
      </p:sp>
    </p:spTree>
    <p:extLst>
      <p:ext uri="{BB962C8B-B14F-4D97-AF65-F5344CB8AC3E}">
        <p14:creationId xmlns:p14="http://schemas.microsoft.com/office/powerpoint/2010/main" val="20351233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FF"/>
      </a:lt1>
      <a:dk2>
        <a:srgbClr val="000066"/>
      </a:dk2>
      <a:lt2>
        <a:srgbClr val="FFFF00"/>
      </a:lt2>
      <a:accent1>
        <a:srgbClr val="BBE0E3"/>
      </a:accent1>
      <a:accent2>
        <a:srgbClr val="333399"/>
      </a:accent2>
      <a:accent3>
        <a:srgbClr val="AAAAB8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000066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2794</TotalTime>
  <Words>1570</Words>
  <Application>Microsoft Office PowerPoint</Application>
  <PresentationFormat>Presentación en pantalla (4:3)</PresentationFormat>
  <Paragraphs>505</Paragraphs>
  <Slides>41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Bookman Old Style</vt:lpstr>
      <vt:lpstr>Calibri</vt:lpstr>
      <vt:lpstr>Cambria</vt:lpstr>
      <vt:lpstr>ＭＳ Ｐゴシック</vt:lpstr>
      <vt:lpstr>Tahoma</vt:lpstr>
      <vt:lpstr>Times New Roman</vt:lpstr>
      <vt:lpstr>Default Design</vt:lpstr>
      <vt:lpstr>ESTUDIO COMPARATIVO DE LA EFICACIA DE LA LARVATERAPIA PARA DESBRIDAR Y CONTROLAR LA CARGA BACTERIANA EN ÚLCERAS VENOSAS</vt:lpstr>
      <vt:lpstr>INTRODUCCIÓN LARVATERAPIA</vt:lpstr>
      <vt:lpstr>INTRODUCCIÓN HISTORIA</vt:lpstr>
      <vt:lpstr>INTRODUCCIÓN HISTORIA</vt:lpstr>
      <vt:lpstr>Presentación de PowerPoint</vt:lpstr>
      <vt:lpstr>INTRODUCCIÓN HISTORIA</vt:lpstr>
      <vt:lpstr>INTRODUCCIÓN MECANISMO DE ACCIÓN</vt:lpstr>
      <vt:lpstr>INTRODUCCIÓN MECANISMO DE ACCIÓN</vt:lpstr>
      <vt:lpstr>INTRODUCCIÓN EFICACIA CLÍNICA </vt:lpstr>
      <vt:lpstr>INTRODUCCIÓN ÙLCERA VENOSA</vt:lpstr>
      <vt:lpstr>OBJETIVO</vt:lpstr>
      <vt:lpstr>MÉTODO DISEÑO</vt:lpstr>
      <vt:lpstr>MÉTODO CRITERIOS</vt:lpstr>
      <vt:lpstr>MÉTODO PRODUCCIÓN DE LARVAS</vt:lpstr>
      <vt:lpstr>MÉTODO PRODUCCIÓN DE LARVAS</vt:lpstr>
      <vt:lpstr>MÉTODO SELECCIÓN DE TRATAMIENTO</vt:lpstr>
      <vt:lpstr>MÉTODO PARÁMETROS</vt:lpstr>
      <vt:lpstr>MÉTODO APLICACIÓN DE LA LARVATERAPIA</vt:lpstr>
      <vt:lpstr>MÉTODO APLICACIÓN DE LA LARVATERAPIA</vt:lpstr>
      <vt:lpstr>MÉTODO APLICACIÓN DE LA LARVATERAPIA</vt:lpstr>
      <vt:lpstr>MÉTODO APLICACIÓN DE LA LARVATERAPIA</vt:lpstr>
      <vt:lpstr>MÉTODO APLICACIÓN DE LA LARVATERAPIA</vt:lpstr>
      <vt:lpstr>MÉTODO MICROBIOLOGÍA</vt:lpstr>
      <vt:lpstr>MÉTODO ANÁLISIS</vt:lpstr>
      <vt:lpstr>RESULTADOS POBLACIÓN</vt:lpstr>
      <vt:lpstr>RESULTADOS VALORES INICIALES</vt:lpstr>
      <vt:lpstr>RESULTADOS INTRAGRUPAL</vt:lpstr>
      <vt:lpstr>RESULTADOS COMPARACIÓN INTERGRUPAL</vt:lpstr>
      <vt:lpstr>RESULTADOS LT vs. Control Semana 4 Características de la herida</vt:lpstr>
      <vt:lpstr>Presentación de PowerPoint</vt:lpstr>
      <vt:lpstr>Presentación de PowerPoint</vt:lpstr>
      <vt:lpstr>RESULTADOS LT vs. Control Semana 4 Síntomas &amp; Efectos Colaterales</vt:lpstr>
      <vt:lpstr>RESULTADOS MICROBIOLOGIA</vt:lpstr>
      <vt:lpstr>RESULTADOS LT vs Control Semana 4</vt:lpstr>
      <vt:lpstr>DISCUSIÓN</vt:lpstr>
      <vt:lpstr>DISCUSIÓN</vt:lpstr>
      <vt:lpstr>DISCUSIÓN</vt:lpstr>
      <vt:lpstr>DISCUSIÓN</vt:lpstr>
      <vt:lpstr>CONCLUSIÓN</vt:lpstr>
      <vt:lpstr>AGRADECIMIENTOS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DE LA PIEL</dc:title>
  <dc:creator>Jose CR</dc:creator>
  <cp:lastModifiedBy>Jose Contreras Ruiz</cp:lastModifiedBy>
  <cp:revision>185</cp:revision>
  <cp:lastPrinted>2016-03-09T02:18:48Z</cp:lastPrinted>
  <dcterms:created xsi:type="dcterms:W3CDTF">2006-01-09T17:55:26Z</dcterms:created>
  <dcterms:modified xsi:type="dcterms:W3CDTF">2016-03-09T22:08:37Z</dcterms:modified>
</cp:coreProperties>
</file>