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306" r:id="rId4"/>
    <p:sldId id="307" r:id="rId5"/>
    <p:sldId id="308" r:id="rId6"/>
    <p:sldId id="313" r:id="rId7"/>
    <p:sldId id="316" r:id="rId8"/>
    <p:sldId id="319" r:id="rId9"/>
    <p:sldId id="320" r:id="rId10"/>
    <p:sldId id="327" r:id="rId11"/>
    <p:sldId id="321" r:id="rId12"/>
    <p:sldId id="322" r:id="rId13"/>
    <p:sldId id="324" r:id="rId14"/>
    <p:sldId id="325" r:id="rId15"/>
    <p:sldId id="326" r:id="rId16"/>
    <p:sldId id="328" r:id="rId17"/>
    <p:sldId id="329" r:id="rId18"/>
    <p:sldId id="330" r:id="rId19"/>
    <p:sldId id="332" r:id="rId20"/>
    <p:sldId id="33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1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26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3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1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5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4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46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81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4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F5AE-C33F-496E-8595-4C2CB7189ADA}" type="datetimeFigureOut">
              <a:rPr lang="es-MX" smtClean="0"/>
              <a:t>09/03/2016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91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Moisés Franco Valencia</a:t>
            </a:r>
          </a:p>
          <a:p>
            <a:pPr marL="0" indent="0">
              <a:buNone/>
            </a:pPr>
            <a:r>
              <a:rPr lang="es-ES_tradnl" sz="2400" dirty="0" smtClean="0"/>
              <a:t>Jefe del Área de Investigación</a:t>
            </a:r>
          </a:p>
          <a:p>
            <a:pPr marL="0" indent="0">
              <a:buNone/>
            </a:pPr>
            <a:r>
              <a:rPr lang="es-ES_tradnl" dirty="0" smtClean="0"/>
              <a:t>Hospital General </a:t>
            </a:r>
            <a:r>
              <a:rPr lang="es-ES_tradnl" dirty="0" err="1" smtClean="0"/>
              <a:t>Xoco</a:t>
            </a:r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972"/>
            <a:ext cx="43227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Rectángulo"/>
          <p:cNvSpPr/>
          <p:nvPr/>
        </p:nvSpPr>
        <p:spPr>
          <a:xfrm>
            <a:off x="303690" y="2272804"/>
            <a:ext cx="8516782" cy="1938992"/>
          </a:xfrm>
          <a:prstGeom prst="rect">
            <a:avLst/>
          </a:prstGeom>
          <a:solidFill>
            <a:srgbClr val="000000">
              <a:lumMod val="95000"/>
              <a:lumOff val="5000"/>
              <a:alpha val="76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4000" kern="0" noProof="0" dirty="0" smtClean="0">
                <a:solidFill>
                  <a:srgbClr val="FFFF00"/>
                </a:solidFill>
              </a:rPr>
              <a:t>Manejo racional de los hemoderivados en las hemorragias críticas</a:t>
            </a:r>
            <a:endParaRPr lang="es-MX" sz="4000" kern="0" dirty="0">
              <a:solidFill>
                <a:srgbClr val="FFFF00"/>
              </a:solidFill>
            </a:endParaRPr>
          </a:p>
          <a:p>
            <a:pPr lvl="0" algn="ctr"/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Escenario: Fracturas de pelvis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8196" name="Picture 4" descr="http://www.dif.df.gob.mx/dif/_img/_otros_sitios/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2" y="307744"/>
            <a:ext cx="1282543" cy="12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969"/>
            <a:ext cx="1571231" cy="15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80312" y="65253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9 Marzo del 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8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" y="3774664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dirty="0" smtClean="0"/>
              <a:t>En ausencia de lesión traumática cerebral el objetivo en la TA-S es de 70-90mmHg</a:t>
            </a:r>
          </a:p>
          <a:p>
            <a:pPr marL="0" indent="0" algn="ctr">
              <a:buNone/>
            </a:pPr>
            <a:r>
              <a:rPr lang="es-MX" dirty="0" smtClean="0"/>
              <a:t>Protocolos de transfusión masiva: 1-1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956376" y="6634227"/>
            <a:ext cx="13681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Veena</a:t>
            </a:r>
            <a:r>
              <a:rPr lang="es-ES_tradnl" sz="1500" dirty="0" smtClean="0"/>
              <a:t> C 2015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179512" y="1729541"/>
            <a:ext cx="8856984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Manejo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líquidos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 los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pacientes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 trauma: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--Liberal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Restrictivo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--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80648" y="5466851"/>
            <a:ext cx="781183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deben de evitar grandes Volúmenes de cristaloides: prevenir la </a:t>
            </a:r>
            <a:r>
              <a:rPr lang="es-ES_trad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coagulopatia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13047"/>
            <a:ext cx="1025236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633" y="1268760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Todos los pacientes con trauma presentan con elevada frecuencia </a:t>
            </a:r>
            <a:r>
              <a:rPr lang="es-ES_tradnl" dirty="0" err="1" smtClean="0"/>
              <a:t>coagulopatía</a:t>
            </a:r>
            <a:r>
              <a:rPr lang="es-ES_tradnl" dirty="0" smtClean="0"/>
              <a:t> moderada a severa.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Rossaint</a:t>
            </a:r>
            <a:r>
              <a:rPr lang="es-ES_tradnl" sz="1500" dirty="0" smtClean="0"/>
              <a:t> R 2010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179512" y="2746663"/>
            <a:ext cx="8856984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adecuado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manejo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implica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un </a:t>
            </a:r>
            <a:r>
              <a:rPr lang="en-US" sz="4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reconocimiento</a:t>
            </a:r>
            <a:r>
              <a:rPr lang="en-US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precoz</a:t>
            </a:r>
            <a:r>
              <a:rPr lang="en-US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afección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Pruebas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rápidas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de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TPT, INR,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fibrinógeno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plaquetas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4053" y="5445224"/>
            <a:ext cx="806240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¿Esperar resultados o manejar precozmente?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633" y="1268760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Escalas predictivas de hemorragia y problemas de coagulación: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Nunez</a:t>
            </a:r>
            <a:r>
              <a:rPr lang="es-ES_tradnl" sz="1500" dirty="0" smtClean="0"/>
              <a:t> TC 2009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107504" y="2492896"/>
            <a:ext cx="5400600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Area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bajo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curva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Capacidad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predictiva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Mc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Laughlin 0.846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TASH 0.842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ABC 0.842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373216"/>
            <a:ext cx="849694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Estratificar para tratar precozmente</a:t>
            </a:r>
          </a:p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fundamental en el manejo racional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0" y="5373216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jem.org/public/upload/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1871" y="2132856"/>
            <a:ext cx="31906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Borgman</a:t>
            </a:r>
            <a:r>
              <a:rPr lang="es-ES_tradnl" sz="1500" dirty="0" smtClean="0"/>
              <a:t> 2007</a:t>
            </a:r>
            <a:endParaRPr lang="es-MX" sz="1500" dirty="0"/>
          </a:p>
        </p:txBody>
      </p:sp>
      <p:sp>
        <p:nvSpPr>
          <p:cNvPr id="6" name="5 Rectángulo"/>
          <p:cNvSpPr/>
          <p:nvPr/>
        </p:nvSpPr>
        <p:spPr>
          <a:xfrm>
            <a:off x="442230" y="5877272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1:1 Mejoría en la Supervivencia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49" y="1484784"/>
            <a:ext cx="52960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a-w-i-p.com/media/blogs/articles/Directory2/remains_of_us_soldi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87054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oundreport.com/wp-content/uploads/2013/11/11_blog_AAN_OP_Highlander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5104"/>
            <a:ext cx="3287054" cy="17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485134" y="52292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758" y="1484784"/>
            <a:ext cx="2380273" cy="6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964830" y="1679653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Zink</a:t>
            </a:r>
            <a:r>
              <a:rPr lang="es-ES_tradnl" sz="1500" dirty="0" smtClean="0"/>
              <a:t> KA 2009</a:t>
            </a:r>
            <a:endParaRPr lang="es-MX" sz="1500" dirty="0"/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2981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1:1 Mejoría en la Supervivencia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hace antes de las 6hs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617" y="1340768"/>
            <a:ext cx="45664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288776" y="5194191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4" y="1376772"/>
            <a:ext cx="40157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796136" y="16288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5" name="Picture 7" descr="http://santacasasertaozinho.com.br/arquivos/gHemocomponen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034" y="4390471"/>
            <a:ext cx="3737454" cy="12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7931" y="2647601"/>
            <a:ext cx="2274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Plaquetas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6054" y="3355487"/>
            <a:ext cx="3275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Crioprecitados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64088" y="2564904"/>
            <a:ext cx="3456384" cy="1656184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6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¿Plaquetas?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2981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Manejo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Plaquetas 1  / Paquete Globular 6-8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Mejoría en la Supervivencia 24hs y a los 30 días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423404"/>
            <a:ext cx="39943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32959" y="4987678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plaquetas administradas agresivamente mejoran la sobrevida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746" y="285293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2010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044" y="1343196"/>
            <a:ext cx="429039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4867" y="4942909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mayor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aferesis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plaquetaria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paquete globular: MAYOR SOBREVIDA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791" y="285293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2009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9346" y="4149080"/>
            <a:ext cx="1920526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Perkins JG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6083585" y="4154785"/>
            <a:ext cx="1547219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Shaz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BH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1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sz="4000" dirty="0" smtClean="0">
                <a:solidFill>
                  <a:srgbClr val="FFFF00"/>
                </a:solidFill>
              </a:rPr>
              <a:t>¿Protocolos ante la transfusión Masiva?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3339" y="1600201"/>
            <a:ext cx="4369141" cy="398903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un concepto «nuevo» y con muchas  variantes.</a:t>
            </a:r>
          </a:p>
          <a:p>
            <a:r>
              <a:rPr lang="es-ES" sz="2400" dirty="0" smtClean="0"/>
              <a:t>Los «ratios»  son meramente sugestivos.</a:t>
            </a:r>
          </a:p>
          <a:p>
            <a:r>
              <a:rPr lang="es-ES" sz="2400" dirty="0" smtClean="0"/>
              <a:t>No se ha identificado plenamente cuál es la mejor proporción.</a:t>
            </a:r>
          </a:p>
          <a:p>
            <a:r>
              <a:rPr lang="es-ES" sz="2400" dirty="0" smtClean="0"/>
              <a:t>No se ha identificado el mejor tiempo de administración.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87418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protocolos de transfusión masiva en general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demostrado disminuir la mortalidad significativamente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4870901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¿Cuantas plaquetas?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990" y="1484784"/>
            <a:ext cx="3096344" cy="30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0713" y="321297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2010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4217" y="6597352"/>
            <a:ext cx="1216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Schuster</a:t>
            </a:r>
            <a:r>
              <a:rPr lang="es-ES" sz="1400" dirty="0" smtClean="0"/>
              <a:t> 2010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42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479" r="50000" b="27135"/>
          <a:stretch/>
        </p:blipFill>
        <p:spPr bwMode="auto">
          <a:xfrm>
            <a:off x="4740181" y="2132856"/>
            <a:ext cx="4008283" cy="331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 de los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hemoderivados: 1 - 1 – 1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3339" y="1240161"/>
            <a:ext cx="4369141" cy="11807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Pragmatic Randomized Optimal Plasma and Platelet Ratios (</a:t>
            </a:r>
            <a:r>
              <a:rPr lang="en-US" sz="2400" dirty="0" smtClean="0"/>
              <a:t>PROPPR)</a:t>
            </a:r>
            <a:r>
              <a:rPr lang="es-ES" sz="2400" dirty="0" smtClean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4278" y="5541039"/>
            <a:ext cx="787418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ECCAS de transfusión masiva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Parecen demostrar que 1:1:1 se tolera  bien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disminuye significativamente la mortalidad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0761" y="4797152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t="9493" r="45736" b="26623"/>
          <a:stretch/>
        </p:blipFill>
        <p:spPr bwMode="auto">
          <a:xfrm>
            <a:off x="179512" y="1274349"/>
            <a:ext cx="4390970" cy="359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228" y="3072624"/>
            <a:ext cx="1223412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Sept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2015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3728" y="375423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ounded Rectangle 3"/>
          <p:cNvSpPr/>
          <p:nvPr/>
        </p:nvSpPr>
        <p:spPr>
          <a:xfrm>
            <a:off x="6744322" y="2564904"/>
            <a:ext cx="1500086" cy="1333346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El futuro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83379" y="1528193"/>
            <a:ext cx="4369141" cy="4133055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Oximetría de pulso</a:t>
            </a:r>
          </a:p>
          <a:p>
            <a:r>
              <a:rPr lang="es-ES" sz="2400" dirty="0" smtClean="0"/>
              <a:t>Lactato</a:t>
            </a:r>
          </a:p>
          <a:p>
            <a:r>
              <a:rPr lang="es-ES" sz="2400" dirty="0" err="1" smtClean="0"/>
              <a:t>Tp</a:t>
            </a:r>
            <a:endParaRPr lang="es-ES" sz="2400" dirty="0" smtClean="0"/>
          </a:p>
          <a:p>
            <a:r>
              <a:rPr lang="es-ES" sz="2400" dirty="0" smtClean="0"/>
              <a:t>TPT</a:t>
            </a:r>
          </a:p>
          <a:p>
            <a:r>
              <a:rPr lang="es-ES" sz="2400" dirty="0" smtClean="0"/>
              <a:t>INR</a:t>
            </a:r>
          </a:p>
          <a:p>
            <a:r>
              <a:rPr lang="es-ES" sz="2400" dirty="0" smtClean="0"/>
              <a:t>Hematocrito</a:t>
            </a:r>
          </a:p>
          <a:p>
            <a:r>
              <a:rPr lang="es-ES" sz="2400" dirty="0" smtClean="0"/>
              <a:t>Glucosa</a:t>
            </a:r>
          </a:p>
          <a:p>
            <a:r>
              <a:rPr lang="es-ES" sz="2400" dirty="0" smtClean="0"/>
              <a:t>Potasio</a:t>
            </a:r>
          </a:p>
          <a:p>
            <a:r>
              <a:rPr lang="es-ES" sz="2400" dirty="0" smtClean="0"/>
              <a:t>Cloro</a:t>
            </a:r>
          </a:p>
          <a:p>
            <a:r>
              <a:rPr lang="es-ES" sz="2400" dirty="0" smtClean="0"/>
              <a:t>Bicarbonato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14927" y="5838363"/>
            <a:ext cx="787418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Oximetría de pulso: .91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AUROC de Capacidad predictiva de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Transfusión Masiva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0761" y="4509120"/>
            <a:ext cx="424847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¿Mejorando la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Predicción?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31449" b="9689"/>
          <a:stretch/>
        </p:blipFill>
        <p:spPr bwMode="auto">
          <a:xfrm>
            <a:off x="323528" y="1268760"/>
            <a:ext cx="3851564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4412" y="3068960"/>
            <a:ext cx="1223412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Sept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2015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37125" y="1988840"/>
            <a:ext cx="16113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3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s-ES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9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Conclusiones: Puntos clave para 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evitar la mortalidad por Hemorragia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568" y="1456185"/>
            <a:ext cx="7488832" cy="4133055"/>
          </a:xfrm>
        </p:spPr>
        <p:txBody>
          <a:bodyPr>
            <a:normAutofit fontScale="92500"/>
          </a:bodyPr>
          <a:lstStyle/>
          <a:p>
            <a:r>
              <a:rPr lang="es-ES" sz="3200" dirty="0" smtClean="0"/>
              <a:t>Identificación temprana de la </a:t>
            </a:r>
            <a:r>
              <a:rPr lang="es-ES" sz="3200" dirty="0" err="1" smtClean="0"/>
              <a:t>coagulopatía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Uso de protocolos: 1-1-1</a:t>
            </a:r>
          </a:p>
          <a:p>
            <a:r>
              <a:rPr lang="es-ES" sz="3200" dirty="0" smtClean="0"/>
              <a:t>Limitar el uso de cristaloides en la reanimación.</a:t>
            </a:r>
          </a:p>
          <a:p>
            <a:r>
              <a:rPr lang="es-ES" sz="3200" dirty="0" smtClean="0"/>
              <a:t>Control rápido de la hemorragia mediante la cirugía hemostática.</a:t>
            </a:r>
          </a:p>
          <a:p>
            <a:r>
              <a:rPr lang="es-ES" sz="3200" dirty="0" smtClean="0"/>
              <a:t>Guiar la hemostasia con parámetros más sensibles y específicos: ROTEM</a:t>
            </a:r>
          </a:p>
          <a:p>
            <a:endParaRPr lang="es-ES" sz="3200" dirty="0" smtClean="0"/>
          </a:p>
          <a:p>
            <a:pPr marL="0" indent="0">
              <a:buNone/>
            </a:pPr>
            <a:endParaRPr lang="es-ES" sz="3200" dirty="0" smtClean="0"/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 Rectángulo"/>
          <p:cNvSpPr/>
          <p:nvPr/>
        </p:nvSpPr>
        <p:spPr>
          <a:xfrm>
            <a:off x="1136996" y="5818038"/>
            <a:ext cx="775548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Individualizar los casos</a:t>
            </a:r>
          </a:p>
        </p:txBody>
      </p:sp>
    </p:spTree>
    <p:extLst>
      <p:ext uri="{BB962C8B-B14F-4D97-AF65-F5344CB8AC3E}">
        <p14:creationId xmlns:p14="http://schemas.microsoft.com/office/powerpoint/2010/main" val="490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 smtClean="0"/>
              <a:t>¿Qué es la hemorragia crítica?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1"/>
            <a:ext cx="6851104" cy="36724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1</a:t>
            </a:r>
            <a:r>
              <a:rPr lang="es-MX" dirty="0"/>
              <a:t>) </a:t>
            </a:r>
            <a:r>
              <a:rPr lang="es-MX" dirty="0" smtClean="0"/>
              <a:t>Pérdida </a:t>
            </a:r>
            <a:r>
              <a:rPr lang="es-MX" dirty="0"/>
              <a:t>sanguínea superior a un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volumen 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 circulante</a:t>
            </a:r>
            <a:r>
              <a:rPr lang="es-MX" dirty="0" smtClean="0"/>
              <a:t> </a:t>
            </a:r>
            <a:r>
              <a:rPr lang="es-MX" dirty="0"/>
              <a:t>en un plazo de 24 </a:t>
            </a:r>
            <a:r>
              <a:rPr lang="es-MX" dirty="0" smtClean="0"/>
              <a:t>horas. </a:t>
            </a:r>
          </a:p>
          <a:p>
            <a:pPr marL="0" indent="0" algn="just">
              <a:buNone/>
            </a:pPr>
            <a:r>
              <a:rPr lang="es-MX" dirty="0" smtClean="0"/>
              <a:t>2</a:t>
            </a:r>
            <a:r>
              <a:rPr lang="es-MX" dirty="0"/>
              <a:t>) P</a:t>
            </a:r>
            <a:r>
              <a:rPr lang="es-MX" dirty="0" smtClean="0"/>
              <a:t>érdida sanguínea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 o mayor al 50% </a:t>
            </a:r>
            <a:r>
              <a:rPr lang="es-MX" dirty="0"/>
              <a:t>de un volumen sanguíneo </a:t>
            </a:r>
            <a:r>
              <a:rPr lang="es-MX" dirty="0" smtClean="0"/>
              <a:t>circulante en </a:t>
            </a:r>
            <a:r>
              <a:rPr lang="es-MX" dirty="0"/>
              <a:t>un plazo de tres </a:t>
            </a:r>
            <a:r>
              <a:rPr lang="es-MX" dirty="0" smtClean="0"/>
              <a:t>horas.</a:t>
            </a:r>
          </a:p>
          <a:p>
            <a:pPr marL="0" indent="0" algn="just">
              <a:buNone/>
            </a:pPr>
            <a:r>
              <a:rPr lang="es-MX" dirty="0" smtClean="0"/>
              <a:t>3</a:t>
            </a:r>
            <a:r>
              <a:rPr lang="es-MX" dirty="0"/>
              <a:t>) P</a:t>
            </a:r>
            <a:r>
              <a:rPr lang="es-MX" dirty="0" smtClean="0"/>
              <a:t>érdida </a:t>
            </a:r>
            <a:r>
              <a:rPr lang="es-MX" dirty="0"/>
              <a:t>de sangre </a:t>
            </a:r>
            <a:r>
              <a:rPr lang="es-MX" dirty="0" smtClean="0"/>
              <a:t>superior a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 </a:t>
            </a:r>
            <a:r>
              <a:rPr lang="es-MX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/minuto</a:t>
            </a:r>
            <a:r>
              <a:rPr lang="es-MX" dirty="0" smtClean="0"/>
              <a:t>. </a:t>
            </a:r>
          </a:p>
          <a:p>
            <a:pPr marL="0" indent="0" algn="just">
              <a:buNone/>
            </a:pPr>
            <a:r>
              <a:rPr lang="es-MX" dirty="0" smtClean="0"/>
              <a:t>4</a:t>
            </a:r>
            <a:r>
              <a:rPr lang="es-MX" dirty="0"/>
              <a:t>) P</a:t>
            </a:r>
            <a:r>
              <a:rPr lang="es-MX" dirty="0" smtClean="0"/>
              <a:t>érdida </a:t>
            </a:r>
            <a:r>
              <a:rPr lang="es-MX" dirty="0"/>
              <a:t>sanguínea que </a:t>
            </a:r>
            <a:r>
              <a:rPr lang="es-MX" dirty="0" smtClean="0"/>
              <a:t>requiere de </a:t>
            </a:r>
            <a:r>
              <a:rPr lang="es-MX" dirty="0"/>
              <a:t>la transfusión de plasma y </a:t>
            </a:r>
            <a:r>
              <a:rPr lang="es-MX" dirty="0" smtClean="0"/>
              <a:t>plaquetas: 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PG</a:t>
            </a:r>
            <a:endParaRPr lang="es-MX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5877272"/>
            <a:ext cx="8820472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 Adulto Mayor, Niños ?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9797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7505" y="5148481"/>
            <a:ext cx="567280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_tradn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Cirugía, Trauma</a:t>
            </a:r>
            <a:r>
              <a:rPr lang="es-ES_tradnl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STD, </a:t>
            </a:r>
            <a:r>
              <a:rPr lang="es-ES_tradnl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_tradn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9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5841420" cy="4392488"/>
          </a:xfrm>
          <a:solidFill>
            <a:srgbClr val="FF0000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Racional de los hemoderivados en trauma Escenario clínico: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lesiones Traumáticas del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anillo pélvico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protocolos 1:1:1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1440" y="5222810"/>
            <a:ext cx="8489032" cy="1446550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«El sangrado oculto en el trauma de alta energía»</a:t>
            </a:r>
          </a:p>
        </p:txBody>
      </p:sp>
      <p:pic>
        <p:nvPicPr>
          <p:cNvPr id="6" name="Picture 5" descr="&#10;Maxson.tif                                                     0001E3ACMacintosh HD                   ABA7815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916948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996952"/>
            <a:ext cx="2916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s-ES_tradnl" dirty="0" smtClean="0"/>
              <a:t>Lesiones pélvicas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9" y="1196752"/>
            <a:ext cx="5266927" cy="5210593"/>
          </a:xfrm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s-ES_tradnl" dirty="0"/>
              <a:t>27 a 37 </a:t>
            </a:r>
            <a:r>
              <a:rPr lang="es-ES_tradnl" dirty="0" err="1"/>
              <a:t>pac</a:t>
            </a:r>
            <a:r>
              <a:rPr lang="es-ES_tradnl" dirty="0"/>
              <a:t> x cada </a:t>
            </a:r>
            <a:r>
              <a:rPr lang="es-ES_tradnl" dirty="0" smtClean="0"/>
              <a:t>100,000h </a:t>
            </a:r>
            <a:endParaRPr lang="es-ES_tradnl" dirty="0"/>
          </a:p>
          <a:p>
            <a:r>
              <a:rPr lang="es-ES_tradnl" dirty="0"/>
              <a:t>Comprenden hasta el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</a:t>
            </a:r>
            <a:r>
              <a:rPr lang="es-ES_tradnl" dirty="0"/>
              <a:t>de todas las lesiones traumáticas</a:t>
            </a:r>
          </a:p>
          <a:p>
            <a:r>
              <a:rPr lang="es-ES_tradnl" dirty="0"/>
              <a:t>En paciente </a:t>
            </a:r>
            <a:r>
              <a:rPr lang="es-ES_tradnl" dirty="0" err="1"/>
              <a:t>politraumatizados</a:t>
            </a:r>
            <a:r>
              <a:rPr lang="es-ES_tradnl" dirty="0"/>
              <a:t> el 20% presenta </a:t>
            </a:r>
            <a:r>
              <a:rPr lang="es-ES_tradnl" dirty="0" err="1"/>
              <a:t>fx</a:t>
            </a:r>
            <a:r>
              <a:rPr lang="es-ES_tradnl" dirty="0"/>
              <a:t> de pelvis</a:t>
            </a:r>
          </a:p>
          <a:p>
            <a:r>
              <a:rPr lang="es-ES_tradnl" dirty="0"/>
              <a:t>Mayor incidencia 15-25 años.</a:t>
            </a:r>
          </a:p>
          <a:p>
            <a:r>
              <a:rPr lang="es-ES_tradnl" dirty="0"/>
              <a:t>Un paciente con una lesión de pelvis tiene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veces más probabilidades de morir </a:t>
            </a:r>
            <a:r>
              <a:rPr lang="es-ES_tradnl" dirty="0"/>
              <a:t>que uno que no lo </a:t>
            </a:r>
            <a:r>
              <a:rPr lang="es-ES_tradnl" dirty="0" smtClean="0"/>
              <a:t>tiene: </a:t>
            </a:r>
            <a:r>
              <a:rPr lang="es-ES_tradn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Choque y </a:t>
            </a:r>
            <a:r>
              <a:rPr lang="es-ES_tradnl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coagulopatía</a:t>
            </a:r>
            <a:r>
              <a:rPr lang="es-ES_tradn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1484784"/>
            <a:ext cx="320307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70376" y="6008221"/>
            <a:ext cx="34381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Cortesia</a:t>
            </a:r>
            <a:r>
              <a:rPr lang="en-US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: Sean </a:t>
            </a: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E. </a:t>
            </a:r>
            <a:r>
              <a:rPr lang="en-US" sz="1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Nork</a:t>
            </a: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, MD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Harborview Medical Center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6" charset="0"/>
                <a:ea typeface="ＭＳ Ｐゴシック" pitchFamily="-106" charset="-128"/>
              </a:rPr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838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_tradnl" dirty="0" smtClean="0"/>
              <a:t>Lesiones pélvicas y hemorragia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5400600" cy="5429200"/>
          </a:xfrm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s-ES_tradnl" dirty="0"/>
              <a:t>Algunas cifras epidemiológicas:</a:t>
            </a:r>
          </a:p>
          <a:p>
            <a:r>
              <a:rPr lang="es-ES_tradnl" dirty="0"/>
              <a:t>Morbilidad y mortalidad en el trauma agudo pélvico: 38-72%</a:t>
            </a:r>
          </a:p>
          <a:p>
            <a:r>
              <a:rPr lang="es-ES_tradnl" dirty="0"/>
              <a:t>La hemorragia pélvica activa es la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causa de muerte </a:t>
            </a:r>
            <a:r>
              <a:rPr lang="es-ES_tradnl" dirty="0"/>
              <a:t>en este grupo de pacientes.</a:t>
            </a:r>
          </a:p>
          <a:p>
            <a:pPr lvl="1"/>
            <a:r>
              <a:rPr lang="es-ES_tradnl" dirty="0"/>
              <a:t>Lesiones en la arteria iliaca (15-20%), </a:t>
            </a:r>
          </a:p>
          <a:p>
            <a:pPr lvl="1"/>
            <a:r>
              <a:rPr lang="es-ES_tradnl" dirty="0"/>
              <a:t>plexos venosos pélvicos y arteriales: 60%</a:t>
            </a:r>
          </a:p>
          <a:p>
            <a:pPr lvl="1"/>
            <a:r>
              <a:rPr lang="es-ES_tradnl" dirty="0"/>
              <a:t>Hueso fracturado: 20%.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931948" y="6597352"/>
            <a:ext cx="2248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err="1">
                <a:solidFill>
                  <a:prstClr val="black"/>
                </a:solidFill>
              </a:rPr>
              <a:t>Injury</a:t>
            </a:r>
            <a:r>
              <a:rPr lang="es-MX" sz="1400" dirty="0">
                <a:solidFill>
                  <a:prstClr val="black"/>
                </a:solidFill>
              </a:rPr>
              <a:t>. 2014 Feb;45(2):374-8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12368" cy="25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660232" y="1916832"/>
            <a:ext cx="1368152" cy="1693167"/>
          </a:xfrm>
          <a:prstGeom prst="can">
            <a:avLst>
              <a:gd name="adj" fmla="val 3484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9" name="Picture 1028" descr="Garza Injury 1.tif                                             00132DDDMacintosh HD                   BBA76DE9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7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_tradnl" dirty="0" smtClean="0"/>
              <a:t>Hemorragia en el trauma pélvico: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5976664" cy="4886003"/>
          </a:xfrm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s-ES_tradnl" dirty="0"/>
              <a:t>Las recomendaciones avalan el uso de resucitación hemostática en las fracturas pélvicas con inestabilidad hemodinámica en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</a:t>
            </a:r>
            <a:r>
              <a:rPr lang="es-ES_tradnl" dirty="0"/>
              <a:t> (Plaquetas, plasma fresco congelado y paquetes globulares)</a:t>
            </a:r>
          </a:p>
          <a:p>
            <a:pPr algn="just"/>
            <a:r>
              <a:rPr lang="es-ES_tradnl" dirty="0"/>
              <a:t>A pesar de la existencia de protocolos hemostáticos en los pacientes con fracturas de pelvis e inestabilidad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UTILIZAN</a:t>
            </a:r>
            <a:r>
              <a:rPr lang="es-ES_tradnl" dirty="0"/>
              <a:t>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630372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dirty="0">
                <a:solidFill>
                  <a:prstClr val="black"/>
                </a:solidFill>
              </a:rPr>
              <a:t>British </a:t>
            </a:r>
            <a:r>
              <a:rPr lang="es-MX" sz="1500" dirty="0" err="1">
                <a:solidFill>
                  <a:prstClr val="black"/>
                </a:solidFill>
              </a:rPr>
              <a:t>Journal</a:t>
            </a:r>
            <a:r>
              <a:rPr lang="es-MX" sz="1500" dirty="0">
                <a:solidFill>
                  <a:prstClr val="black"/>
                </a:solidFill>
              </a:rPr>
              <a:t> of</a:t>
            </a:r>
          </a:p>
          <a:p>
            <a:r>
              <a:rPr lang="es-MX" sz="1500" dirty="0" err="1">
                <a:solidFill>
                  <a:prstClr val="black"/>
                </a:solidFill>
              </a:rPr>
              <a:t>Anaesthesia</a:t>
            </a:r>
            <a:r>
              <a:rPr lang="es-MX" sz="1500" dirty="0">
                <a:solidFill>
                  <a:prstClr val="black"/>
                </a:solidFill>
              </a:rPr>
              <a:t> 2012;109(</a:t>
            </a:r>
            <a:r>
              <a:rPr lang="es-MX" sz="1500" dirty="0" err="1">
                <a:solidFill>
                  <a:prstClr val="black"/>
                </a:solidFill>
              </a:rPr>
              <a:t>Suppl</a:t>
            </a:r>
            <a:r>
              <a:rPr lang="es-MX" sz="1500" dirty="0">
                <a:solidFill>
                  <a:prstClr val="black"/>
                </a:solidFill>
              </a:rPr>
              <a:t> 1):i39e46.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68144" y="633138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dirty="0" err="1">
                <a:solidFill>
                  <a:prstClr val="black"/>
                </a:solidFill>
              </a:rPr>
              <a:t>Emergency</a:t>
            </a:r>
            <a:endParaRPr lang="es-MX" sz="1500" dirty="0">
              <a:solidFill>
                <a:prstClr val="black"/>
              </a:solidFill>
            </a:endParaRPr>
          </a:p>
          <a:p>
            <a:r>
              <a:rPr lang="es-MX" sz="1500" dirty="0">
                <a:solidFill>
                  <a:prstClr val="black"/>
                </a:solidFill>
              </a:rPr>
              <a:t>Medicine </a:t>
            </a:r>
            <a:r>
              <a:rPr lang="es-MX" sz="1500" dirty="0" err="1">
                <a:solidFill>
                  <a:prstClr val="black"/>
                </a:solidFill>
              </a:rPr>
              <a:t>Journal</a:t>
            </a:r>
            <a:r>
              <a:rPr lang="es-MX" sz="1500" dirty="0">
                <a:solidFill>
                  <a:prstClr val="black"/>
                </a:solidFill>
              </a:rPr>
              <a:t>: EMJ 2012;29:118e23.</a:t>
            </a:r>
          </a:p>
        </p:txBody>
      </p:sp>
      <p:pic>
        <p:nvPicPr>
          <p:cNvPr id="7" name="Picture 2" descr="H:\pelvis\IMG_05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607216" cy="23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3861048"/>
            <a:ext cx="2598702" cy="21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dirty="0">
                <a:solidFill>
                  <a:srgbClr val="FFFF00"/>
                </a:solidFill>
              </a:rPr>
              <a:t>Cambio en el paradigma de la hemorragia por fracturas de pelvis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7"/>
            <a:ext cx="8583614" cy="3672408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El control quirúrgico de la hemorragia es PRIORITARIO.</a:t>
            </a:r>
          </a:p>
          <a:p>
            <a:r>
              <a:rPr lang="es-ES_tradnl" dirty="0"/>
              <a:t>Fijación externa y:</a:t>
            </a:r>
          </a:p>
          <a:p>
            <a:pPr lvl="1"/>
            <a:r>
              <a:rPr lang="es-ES_tradnl" dirty="0"/>
              <a:t>Empaquetamiento pre-peritoneal</a:t>
            </a:r>
          </a:p>
          <a:p>
            <a:pPr lvl="1"/>
            <a:r>
              <a:rPr lang="es-ES_tradnl" dirty="0" err="1"/>
              <a:t>Embolización</a:t>
            </a:r>
            <a:r>
              <a:rPr lang="es-ES_tradnl" dirty="0"/>
              <a:t> selectiva.</a:t>
            </a:r>
          </a:p>
          <a:p>
            <a:r>
              <a:rPr lang="es-ES_tradnl" dirty="0" smtClean="0"/>
              <a:t>Recomendaciones del equipo TASK-</a:t>
            </a:r>
            <a:r>
              <a:rPr lang="es-ES_tradnl" dirty="0" err="1" smtClean="0"/>
              <a:t>Force</a:t>
            </a:r>
            <a:r>
              <a:rPr lang="es-ES_tradnl" dirty="0" smtClean="0"/>
              <a:t>, Eastern…</a:t>
            </a:r>
          </a:p>
          <a:p>
            <a:pPr marL="457200" lvl="1" indent="0">
              <a:buNone/>
            </a:pPr>
            <a:endParaRPr lang="es-ES_tradnl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0888"/>
            <a:ext cx="1258723" cy="149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4941168"/>
            <a:ext cx="795546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protocolos de hemostasia en la lesión del anillo pélvico: 1:1:1</a:t>
            </a:r>
          </a:p>
        </p:txBody>
      </p:sp>
      <p:pic>
        <p:nvPicPr>
          <p:cNvPr id="6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" y="5085184"/>
            <a:ext cx="1025236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6290156"/>
            <a:ext cx="32403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Por qué 1-1-1 ?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3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2276872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Mortalidad y duración de estancia hospitalaria</a:t>
            </a:r>
          </a:p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Eventos adversos serios</a:t>
            </a:r>
          </a:p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Tasa total de transfusiones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Puntos clave en el manejo de racional de hemoderivados: 1 - 1 - 1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52320" y="6577607"/>
            <a:ext cx="1944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Trans</a:t>
            </a:r>
            <a:r>
              <a:rPr lang="es-ES_tradnl" sz="1500" dirty="0" smtClean="0"/>
              <a:t> </a:t>
            </a:r>
            <a:r>
              <a:rPr lang="es-ES_tradnl" sz="1500" dirty="0" err="1" smtClean="0"/>
              <a:t>Med</a:t>
            </a:r>
            <a:r>
              <a:rPr lang="es-ES_tradnl" sz="1500" dirty="0" smtClean="0"/>
              <a:t> </a:t>
            </a:r>
            <a:r>
              <a:rPr lang="es-ES_tradnl" sz="1500" dirty="0" err="1" smtClean="0"/>
              <a:t>Rev</a:t>
            </a:r>
            <a:r>
              <a:rPr lang="es-ES_tradnl" sz="1500" dirty="0" smtClean="0"/>
              <a:t> 2015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107504" y="4653136"/>
            <a:ext cx="8856984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Estado  del arte: Los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Estudios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evaluando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Protocolos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1:1:1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muestran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disminución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sobre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todo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la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mortalidad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9778" y="1435423"/>
            <a:ext cx="781932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«ideal» </a:t>
            </a: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desenlace</a:t>
            </a:r>
            <a:endParaRPr lang="es-ES_trad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taximetros.ws/Imagenes/flec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115" y="2132856"/>
            <a:ext cx="1821333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633" y="1412776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2lts de cristaloides/coloides administrados en la fase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prehospitalaria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40% de prevalencia de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coagulopatía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3lts 50% … 4lts 70% …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884368" y="6577607"/>
            <a:ext cx="13681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Waisfade</a:t>
            </a:r>
            <a:r>
              <a:rPr lang="es-ES_tradnl" sz="1500" dirty="0" smtClean="0"/>
              <a:t> 2010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179512" y="3650248"/>
            <a:ext cx="8856984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administración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de 3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lts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más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Factor de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riesgo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independiente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coagulopatia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 trauma…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5805264"/>
            <a:ext cx="812754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¿Son los líquidos la mejor opción?</a:t>
            </a:r>
            <a:endParaRPr lang="es-ES_trad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2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962</Words>
  <Application>Microsoft Office PowerPoint</Application>
  <PresentationFormat>Presentación en pantalla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¿Qué es la hemorragia crítica?</vt:lpstr>
      <vt:lpstr>Manejo Racional de los hemoderivados en trauma Escenario clínico:  las lesiones Traumáticas del anillo pélvico y protocolos 1:1:1</vt:lpstr>
      <vt:lpstr>Lesiones pélvicas</vt:lpstr>
      <vt:lpstr>Lesiones pélvicas y hemorragia</vt:lpstr>
      <vt:lpstr>Hemorragia en el trauma pélvico:</vt:lpstr>
      <vt:lpstr>Cambio en el paradigma de la hemorragia por fracturas de pelvis</vt:lpstr>
      <vt:lpstr>Puntos clave en el manejo de racional de hemoderivados: 1 - 1 - 1</vt:lpstr>
      <vt:lpstr>Manejo Racional: 1 - 1 – 1 ¿Cuál es su fundamento?</vt:lpstr>
      <vt:lpstr>Manejo Racional: 1 - 1 – 1 ¿Cuál es su fundamento?</vt:lpstr>
      <vt:lpstr>Manejo Racional: 1 - 1 – 1 ¿Cuál es su fundamento?</vt:lpstr>
      <vt:lpstr>Manejo Racional: 1 - 1 – 1 ¿Cuál es su fundamento?</vt:lpstr>
      <vt:lpstr>Manejo Racional: 1 - 1 – 1 ¿Cuál es su fundamento?</vt:lpstr>
      <vt:lpstr>Manejo Racional: 1 - 1 – 1 ¿Cuál es su fundamento?</vt:lpstr>
      <vt:lpstr>Manejo Racional: 1 - 1 – 1 ¿Plaquetas?</vt:lpstr>
      <vt:lpstr>Manejo Racional: 1 - 1 – 1 ¿Protocolos ante la transfusión Masiva?</vt:lpstr>
      <vt:lpstr>Manejo Racional de los hemoderivados: 1 - 1 – 1</vt:lpstr>
      <vt:lpstr>El futuro</vt:lpstr>
      <vt:lpstr>Conclusiones: Puntos clave para  evitar la mortalidad por Hemorragia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Moisés Franco</dc:creator>
  <cp:lastModifiedBy>Moisés Franco</cp:lastModifiedBy>
  <cp:revision>155</cp:revision>
  <dcterms:created xsi:type="dcterms:W3CDTF">2015-08-17T16:03:06Z</dcterms:created>
  <dcterms:modified xsi:type="dcterms:W3CDTF">2016-03-09T21:17:19Z</dcterms:modified>
</cp:coreProperties>
</file>