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63"/>
  </p:notesMasterIdLst>
  <p:sldIdLst>
    <p:sldId id="256" r:id="rId2"/>
    <p:sldId id="276" r:id="rId3"/>
    <p:sldId id="263" r:id="rId4"/>
    <p:sldId id="322" r:id="rId5"/>
    <p:sldId id="258" r:id="rId6"/>
    <p:sldId id="293" r:id="rId7"/>
    <p:sldId id="294" r:id="rId8"/>
    <p:sldId id="295" r:id="rId9"/>
    <p:sldId id="296" r:id="rId10"/>
    <p:sldId id="297" r:id="rId11"/>
    <p:sldId id="298" r:id="rId12"/>
    <p:sldId id="288" r:id="rId13"/>
    <p:sldId id="270" r:id="rId14"/>
    <p:sldId id="359" r:id="rId15"/>
    <p:sldId id="272" r:id="rId16"/>
    <p:sldId id="300" r:id="rId17"/>
    <p:sldId id="357" r:id="rId18"/>
    <p:sldId id="361" r:id="rId19"/>
    <p:sldId id="358" r:id="rId20"/>
    <p:sldId id="362" r:id="rId21"/>
    <p:sldId id="317" r:id="rId22"/>
    <p:sldId id="278" r:id="rId23"/>
    <p:sldId id="277" r:id="rId24"/>
    <p:sldId id="266" r:id="rId25"/>
    <p:sldId id="319" r:id="rId26"/>
    <p:sldId id="332" r:id="rId27"/>
    <p:sldId id="341" r:id="rId28"/>
    <p:sldId id="312" r:id="rId29"/>
    <p:sldId id="313" r:id="rId30"/>
    <p:sldId id="314" r:id="rId31"/>
    <p:sldId id="315" r:id="rId32"/>
    <p:sldId id="333" r:id="rId33"/>
    <p:sldId id="336" r:id="rId34"/>
    <p:sldId id="334" r:id="rId35"/>
    <p:sldId id="335" r:id="rId36"/>
    <p:sldId id="337" r:id="rId37"/>
    <p:sldId id="356" r:id="rId38"/>
    <p:sldId id="316" r:id="rId39"/>
    <p:sldId id="284" r:id="rId40"/>
    <p:sldId id="283" r:id="rId41"/>
    <p:sldId id="363" r:id="rId42"/>
    <p:sldId id="342" r:id="rId43"/>
    <p:sldId id="343" r:id="rId44"/>
    <p:sldId id="344" r:id="rId45"/>
    <p:sldId id="291" r:id="rId46"/>
    <p:sldId id="345" r:id="rId47"/>
    <p:sldId id="346" r:id="rId48"/>
    <p:sldId id="351" r:id="rId49"/>
    <p:sldId id="352" r:id="rId50"/>
    <p:sldId id="350" r:id="rId51"/>
    <p:sldId id="325" r:id="rId52"/>
    <p:sldId id="348" r:id="rId53"/>
    <p:sldId id="360" r:id="rId54"/>
    <p:sldId id="301" r:id="rId55"/>
    <p:sldId id="306" r:id="rId56"/>
    <p:sldId id="307" r:id="rId57"/>
    <p:sldId id="309" r:id="rId58"/>
    <p:sldId id="310" r:id="rId59"/>
    <p:sldId id="311" r:id="rId60"/>
    <p:sldId id="355" r:id="rId61"/>
    <p:sldId id="354" r:id="rId62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1" d="100"/>
          <a:sy n="71" d="100"/>
        </p:scale>
        <p:origin x="-214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notesMaster" Target="notesMasters/notesMaster1.xml"/><Relationship Id="rId64" Type="http://schemas.openxmlformats.org/officeDocument/2006/relationships/printerSettings" Target="printerSettings/printerSettings1.bin"/><Relationship Id="rId65" Type="http://schemas.openxmlformats.org/officeDocument/2006/relationships/presProps" Target="presProps.xml"/><Relationship Id="rId66" Type="http://schemas.openxmlformats.org/officeDocument/2006/relationships/viewProps" Target="viewProps.xml"/><Relationship Id="rId67" Type="http://schemas.openxmlformats.org/officeDocument/2006/relationships/theme" Target="theme/theme1.xml"/><Relationship Id="rId68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F38B54-CDB8-7F4B-9BB1-9100E2E36E25}" type="doc">
      <dgm:prSet loTypeId="urn:microsoft.com/office/officeart/2005/8/layout/process4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862B46AB-473A-3A48-841F-C938480148C6}">
      <dgm:prSet/>
      <dgm:spPr/>
      <dgm:t>
        <a:bodyPr/>
        <a:lstStyle/>
        <a:p>
          <a:pPr rtl="0"/>
          <a:r>
            <a:rPr lang="es-ES" dirty="0" smtClean="0">
              <a:solidFill>
                <a:srgbClr val="000000"/>
              </a:solidFill>
            </a:rPr>
            <a:t>El  trauma  es la principal causa de muerte  en  menores de 40 años, generando hasta el 10% de la mortalidad mundial. </a:t>
          </a:r>
          <a:endParaRPr lang="es-ES" dirty="0">
            <a:solidFill>
              <a:srgbClr val="000000"/>
            </a:solidFill>
          </a:endParaRPr>
        </a:p>
      </dgm:t>
    </dgm:pt>
    <dgm:pt modelId="{949F2C3B-E213-8B48-91F1-FD54E9B0F00E}" type="parTrans" cxnId="{9CAC95A8-DE93-0E4D-A3B0-8568E34AFBDA}">
      <dgm:prSet/>
      <dgm:spPr/>
      <dgm:t>
        <a:bodyPr/>
        <a:lstStyle/>
        <a:p>
          <a:endParaRPr lang="es-ES">
            <a:solidFill>
              <a:srgbClr val="000000"/>
            </a:solidFill>
          </a:endParaRPr>
        </a:p>
      </dgm:t>
    </dgm:pt>
    <dgm:pt modelId="{87543320-93A1-3145-9953-C632DBCA404D}" type="sibTrans" cxnId="{9CAC95A8-DE93-0E4D-A3B0-8568E34AFBDA}">
      <dgm:prSet/>
      <dgm:spPr/>
      <dgm:t>
        <a:bodyPr/>
        <a:lstStyle/>
        <a:p>
          <a:endParaRPr lang="es-ES">
            <a:solidFill>
              <a:srgbClr val="000000"/>
            </a:solidFill>
          </a:endParaRPr>
        </a:p>
      </dgm:t>
    </dgm:pt>
    <dgm:pt modelId="{A92B455B-DE7F-3644-A538-29FAAE8638FE}">
      <dgm:prSet/>
      <dgm:spPr/>
      <dgm:t>
        <a:bodyPr/>
        <a:lstStyle/>
        <a:p>
          <a:pPr rtl="0"/>
          <a:r>
            <a:rPr lang="es-ES" dirty="0" smtClean="0">
              <a:solidFill>
                <a:srgbClr val="000000"/>
              </a:solidFill>
            </a:rPr>
            <a:t>Hasta el 40% de   estas muertes son  secundarias a hemorragia no controlada, constituyendo la causa mas frecuente  de muerte intrahospitalaria y por lo tanto prevenible. </a:t>
          </a:r>
          <a:endParaRPr lang="es-ES" dirty="0">
            <a:solidFill>
              <a:srgbClr val="000000"/>
            </a:solidFill>
          </a:endParaRPr>
        </a:p>
      </dgm:t>
    </dgm:pt>
    <dgm:pt modelId="{FC5B2BE3-AE44-474D-868D-21144B2B8CC1}" type="parTrans" cxnId="{9DFD8C8D-B70B-BA46-BFB0-52FCE3AC4A01}">
      <dgm:prSet/>
      <dgm:spPr/>
      <dgm:t>
        <a:bodyPr/>
        <a:lstStyle/>
        <a:p>
          <a:endParaRPr lang="es-ES">
            <a:solidFill>
              <a:srgbClr val="000000"/>
            </a:solidFill>
          </a:endParaRPr>
        </a:p>
      </dgm:t>
    </dgm:pt>
    <dgm:pt modelId="{0E689BAB-07BC-2C47-9BDA-CBC679D8F59B}" type="sibTrans" cxnId="{9DFD8C8D-B70B-BA46-BFB0-52FCE3AC4A01}">
      <dgm:prSet/>
      <dgm:spPr/>
      <dgm:t>
        <a:bodyPr/>
        <a:lstStyle/>
        <a:p>
          <a:endParaRPr lang="es-ES">
            <a:solidFill>
              <a:srgbClr val="000000"/>
            </a:solidFill>
          </a:endParaRPr>
        </a:p>
      </dgm:t>
    </dgm:pt>
    <dgm:pt modelId="{2503AE92-FE1A-F140-9A05-A69F02E3CED0}" type="pres">
      <dgm:prSet presAssocID="{8FF38B54-CDB8-7F4B-9BB1-9100E2E36E2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FDD150A-9A68-C243-850F-4D7FC9C9EB29}" type="pres">
      <dgm:prSet presAssocID="{A92B455B-DE7F-3644-A538-29FAAE8638FE}" presName="boxAndChildren" presStyleCnt="0"/>
      <dgm:spPr/>
    </dgm:pt>
    <dgm:pt modelId="{1896A2DA-1B0C-7D4B-ADBF-4619511A024A}" type="pres">
      <dgm:prSet presAssocID="{A92B455B-DE7F-3644-A538-29FAAE8638FE}" presName="parentTextBox" presStyleLbl="node1" presStyleIdx="0" presStyleCnt="2"/>
      <dgm:spPr/>
      <dgm:t>
        <a:bodyPr/>
        <a:lstStyle/>
        <a:p>
          <a:endParaRPr lang="es-ES"/>
        </a:p>
      </dgm:t>
    </dgm:pt>
    <dgm:pt modelId="{E13F3152-774E-9646-92AB-E06ACA607E2A}" type="pres">
      <dgm:prSet presAssocID="{87543320-93A1-3145-9953-C632DBCA404D}" presName="sp" presStyleCnt="0"/>
      <dgm:spPr/>
    </dgm:pt>
    <dgm:pt modelId="{251F5991-BA82-8F41-9638-CBF2976CC8BF}" type="pres">
      <dgm:prSet presAssocID="{862B46AB-473A-3A48-841F-C938480148C6}" presName="arrowAndChildren" presStyleCnt="0"/>
      <dgm:spPr/>
    </dgm:pt>
    <dgm:pt modelId="{E5B30A2F-43AF-3243-8C98-18CB82B91053}" type="pres">
      <dgm:prSet presAssocID="{862B46AB-473A-3A48-841F-C938480148C6}" presName="parentTextArrow" presStyleLbl="node1" presStyleIdx="1" presStyleCnt="2"/>
      <dgm:spPr/>
      <dgm:t>
        <a:bodyPr/>
        <a:lstStyle/>
        <a:p>
          <a:endParaRPr lang="es-ES"/>
        </a:p>
      </dgm:t>
    </dgm:pt>
  </dgm:ptLst>
  <dgm:cxnLst>
    <dgm:cxn modelId="{9DFD8C8D-B70B-BA46-BFB0-52FCE3AC4A01}" srcId="{8FF38B54-CDB8-7F4B-9BB1-9100E2E36E25}" destId="{A92B455B-DE7F-3644-A538-29FAAE8638FE}" srcOrd="1" destOrd="0" parTransId="{FC5B2BE3-AE44-474D-868D-21144B2B8CC1}" sibTransId="{0E689BAB-07BC-2C47-9BDA-CBC679D8F59B}"/>
    <dgm:cxn modelId="{4530CDA0-EA45-964E-A60A-E3CF0F098121}" type="presOf" srcId="{8FF38B54-CDB8-7F4B-9BB1-9100E2E36E25}" destId="{2503AE92-FE1A-F140-9A05-A69F02E3CED0}" srcOrd="0" destOrd="0" presId="urn:microsoft.com/office/officeart/2005/8/layout/process4"/>
    <dgm:cxn modelId="{2DE2B79B-69FE-6246-9902-A89E4A50229B}" type="presOf" srcId="{862B46AB-473A-3A48-841F-C938480148C6}" destId="{E5B30A2F-43AF-3243-8C98-18CB82B91053}" srcOrd="0" destOrd="0" presId="urn:microsoft.com/office/officeart/2005/8/layout/process4"/>
    <dgm:cxn modelId="{3C5A0A68-81F7-AB4E-A444-196A36878F17}" type="presOf" srcId="{A92B455B-DE7F-3644-A538-29FAAE8638FE}" destId="{1896A2DA-1B0C-7D4B-ADBF-4619511A024A}" srcOrd="0" destOrd="0" presId="urn:microsoft.com/office/officeart/2005/8/layout/process4"/>
    <dgm:cxn modelId="{9CAC95A8-DE93-0E4D-A3B0-8568E34AFBDA}" srcId="{8FF38B54-CDB8-7F4B-9BB1-9100E2E36E25}" destId="{862B46AB-473A-3A48-841F-C938480148C6}" srcOrd="0" destOrd="0" parTransId="{949F2C3B-E213-8B48-91F1-FD54E9B0F00E}" sibTransId="{87543320-93A1-3145-9953-C632DBCA404D}"/>
    <dgm:cxn modelId="{FDFB681A-3099-4547-8A40-5078CA59400E}" type="presParOf" srcId="{2503AE92-FE1A-F140-9A05-A69F02E3CED0}" destId="{0FDD150A-9A68-C243-850F-4D7FC9C9EB29}" srcOrd="0" destOrd="0" presId="urn:microsoft.com/office/officeart/2005/8/layout/process4"/>
    <dgm:cxn modelId="{868354F5-25CF-9442-9423-65146B148A66}" type="presParOf" srcId="{0FDD150A-9A68-C243-850F-4D7FC9C9EB29}" destId="{1896A2DA-1B0C-7D4B-ADBF-4619511A024A}" srcOrd="0" destOrd="0" presId="urn:microsoft.com/office/officeart/2005/8/layout/process4"/>
    <dgm:cxn modelId="{A3F98C8F-4B66-524D-8709-9F51114D8DE9}" type="presParOf" srcId="{2503AE92-FE1A-F140-9A05-A69F02E3CED0}" destId="{E13F3152-774E-9646-92AB-E06ACA607E2A}" srcOrd="1" destOrd="0" presId="urn:microsoft.com/office/officeart/2005/8/layout/process4"/>
    <dgm:cxn modelId="{F77C3B08-CE34-E34B-914C-80EF6AFAF1D9}" type="presParOf" srcId="{2503AE92-FE1A-F140-9A05-A69F02E3CED0}" destId="{251F5991-BA82-8F41-9638-CBF2976CC8BF}" srcOrd="2" destOrd="0" presId="urn:microsoft.com/office/officeart/2005/8/layout/process4"/>
    <dgm:cxn modelId="{725B5070-ACFA-144F-8781-A214650089FF}" type="presParOf" srcId="{251F5991-BA82-8F41-9638-CBF2976CC8BF}" destId="{E5B30A2F-43AF-3243-8C98-18CB82B91053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85A6CFE-9521-DA49-A9BB-85D32217203A}" type="doc">
      <dgm:prSet loTypeId="urn:microsoft.com/office/officeart/2008/layout/Lined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B0CE57C-DC4B-DF41-916B-E07AA2923A37}">
      <dgm:prSet phldrT="[Texto]" custT="1"/>
      <dgm:spPr/>
      <dgm:t>
        <a:bodyPr/>
        <a:lstStyle/>
        <a:p>
          <a:r>
            <a:rPr lang="es-ES" sz="1400" dirty="0" smtClean="0"/>
            <a:t>Pérdida sanguínea</a:t>
          </a:r>
        </a:p>
        <a:p>
          <a:endParaRPr lang="es-ES" sz="1400" dirty="0" smtClean="0"/>
        </a:p>
        <a:p>
          <a:endParaRPr lang="es-ES" sz="1400" dirty="0" smtClean="0"/>
        </a:p>
        <a:p>
          <a:r>
            <a:rPr lang="es-ES" sz="1400" dirty="0" smtClean="0"/>
            <a:t>Dilución de factores de coagulación y plaquetas </a:t>
          </a:r>
        </a:p>
        <a:p>
          <a:endParaRPr lang="es-ES" sz="1300" dirty="0"/>
        </a:p>
      </dgm:t>
    </dgm:pt>
    <dgm:pt modelId="{4E56F57B-1E0F-6146-B84B-091050233786}" type="parTrans" cxnId="{2D85C140-0D23-024E-8355-2E77B1DC7F64}">
      <dgm:prSet/>
      <dgm:spPr/>
      <dgm:t>
        <a:bodyPr/>
        <a:lstStyle/>
        <a:p>
          <a:endParaRPr lang="es-ES"/>
        </a:p>
      </dgm:t>
    </dgm:pt>
    <dgm:pt modelId="{1A277F70-08F5-1A42-BDA5-25EE73102B04}" type="sibTrans" cxnId="{2D85C140-0D23-024E-8355-2E77B1DC7F64}">
      <dgm:prSet/>
      <dgm:spPr/>
      <dgm:t>
        <a:bodyPr/>
        <a:lstStyle/>
        <a:p>
          <a:endParaRPr lang="es-ES"/>
        </a:p>
      </dgm:t>
    </dgm:pt>
    <dgm:pt modelId="{FCC53320-403D-464E-A951-867F47387641}">
      <dgm:prSet phldrT="[Texto]" custT="1"/>
      <dgm:spPr/>
      <dgm:t>
        <a:bodyPr/>
        <a:lstStyle/>
        <a:p>
          <a:r>
            <a:rPr lang="es-ES" sz="1600" dirty="0" smtClean="0"/>
            <a:t>Consumo de plaquetas  y factores de coagulación</a:t>
          </a:r>
        </a:p>
        <a:p>
          <a:r>
            <a:rPr lang="es-ES" sz="1600" dirty="0" err="1" smtClean="0"/>
            <a:t>Hipofibrinogenemia</a:t>
          </a:r>
          <a:endParaRPr lang="es-ES" sz="1600" dirty="0" smtClean="0"/>
        </a:p>
        <a:p>
          <a:r>
            <a:rPr lang="es-ES" sz="1600" dirty="0" smtClean="0"/>
            <a:t>Incremento de fibrinólisis</a:t>
          </a:r>
          <a:endParaRPr lang="es-ES" sz="1600" dirty="0"/>
        </a:p>
      </dgm:t>
    </dgm:pt>
    <dgm:pt modelId="{813F1C24-F0F5-8843-BCF2-B54586873405}" type="parTrans" cxnId="{1DE69866-2256-4C4F-BEB7-DBB187785208}">
      <dgm:prSet/>
      <dgm:spPr/>
      <dgm:t>
        <a:bodyPr/>
        <a:lstStyle/>
        <a:p>
          <a:endParaRPr lang="es-ES"/>
        </a:p>
      </dgm:t>
    </dgm:pt>
    <dgm:pt modelId="{9E0EBFD2-4EAA-8942-BB87-C796772DE6D9}" type="sibTrans" cxnId="{1DE69866-2256-4C4F-BEB7-DBB187785208}">
      <dgm:prSet/>
      <dgm:spPr/>
      <dgm:t>
        <a:bodyPr/>
        <a:lstStyle/>
        <a:p>
          <a:endParaRPr lang="es-ES"/>
        </a:p>
      </dgm:t>
    </dgm:pt>
    <dgm:pt modelId="{0BE70636-96AD-4641-A5B2-8C46DEFA5C76}">
      <dgm:prSet phldrT="[Texto]" custT="1"/>
      <dgm:spPr/>
      <dgm:t>
        <a:bodyPr/>
        <a:lstStyle/>
        <a:p>
          <a:r>
            <a:rPr lang="es-ES" sz="1600" dirty="0" smtClean="0"/>
            <a:t>Reanimación excesiva con cristaloides</a:t>
          </a:r>
        </a:p>
        <a:p>
          <a:r>
            <a:rPr lang="es-ES" sz="1600" dirty="0" smtClean="0"/>
            <a:t>Hipotermia</a:t>
          </a:r>
        </a:p>
        <a:p>
          <a:r>
            <a:rPr lang="es-ES" sz="1600" dirty="0" smtClean="0"/>
            <a:t>Hipocalcemia  </a:t>
          </a:r>
          <a:endParaRPr lang="es-ES" sz="1600" dirty="0"/>
        </a:p>
      </dgm:t>
    </dgm:pt>
    <dgm:pt modelId="{DC23CE3C-9E99-5045-805E-CAF6E31AC6C3}" type="parTrans" cxnId="{F9ED872C-F109-D84E-98B5-B2BC995EDFE1}">
      <dgm:prSet/>
      <dgm:spPr/>
      <dgm:t>
        <a:bodyPr/>
        <a:lstStyle/>
        <a:p>
          <a:endParaRPr lang="es-ES"/>
        </a:p>
      </dgm:t>
    </dgm:pt>
    <dgm:pt modelId="{9E88AEE8-6794-014C-9538-0235D3730F8A}" type="sibTrans" cxnId="{F9ED872C-F109-D84E-98B5-B2BC995EDFE1}">
      <dgm:prSet/>
      <dgm:spPr/>
      <dgm:t>
        <a:bodyPr/>
        <a:lstStyle/>
        <a:p>
          <a:endParaRPr lang="es-ES"/>
        </a:p>
      </dgm:t>
    </dgm:pt>
    <dgm:pt modelId="{5C750BC4-0063-0947-88C8-E9BAE7A5C762}">
      <dgm:prSet phldrT="[Texto]" phldr="1"/>
      <dgm:spPr/>
      <dgm:t>
        <a:bodyPr/>
        <a:lstStyle/>
        <a:p>
          <a:endParaRPr lang="es-ES" dirty="0"/>
        </a:p>
      </dgm:t>
    </dgm:pt>
    <dgm:pt modelId="{85CDA00B-CDD2-3243-AD8D-CF611E8C3A5B}" type="sibTrans" cxnId="{36538E26-2764-C04D-B4A3-A6FB79D888E7}">
      <dgm:prSet/>
      <dgm:spPr/>
      <dgm:t>
        <a:bodyPr/>
        <a:lstStyle/>
        <a:p>
          <a:endParaRPr lang="es-ES"/>
        </a:p>
      </dgm:t>
    </dgm:pt>
    <dgm:pt modelId="{DFD460C0-BB75-4542-8F4D-258405630D07}" type="parTrans" cxnId="{36538E26-2764-C04D-B4A3-A6FB79D888E7}">
      <dgm:prSet/>
      <dgm:spPr/>
      <dgm:t>
        <a:bodyPr/>
        <a:lstStyle/>
        <a:p>
          <a:endParaRPr lang="es-ES"/>
        </a:p>
      </dgm:t>
    </dgm:pt>
    <dgm:pt modelId="{64705F8E-83A7-E346-9006-ECA7B77A17AB}" type="pres">
      <dgm:prSet presAssocID="{385A6CFE-9521-DA49-A9BB-85D32217203A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D898FF73-EE41-5842-92C1-219E55F5F9B7}" type="pres">
      <dgm:prSet presAssocID="{5C750BC4-0063-0947-88C8-E9BAE7A5C762}" presName="thickLine" presStyleLbl="alignNode1" presStyleIdx="0" presStyleCnt="1" custLinFactNeighborY="19344"/>
      <dgm:spPr/>
      <dgm:t>
        <a:bodyPr/>
        <a:lstStyle/>
        <a:p>
          <a:endParaRPr lang="es-ES"/>
        </a:p>
      </dgm:t>
    </dgm:pt>
    <dgm:pt modelId="{73EC7D59-887A-144D-9A2B-9818F76956A0}" type="pres">
      <dgm:prSet presAssocID="{5C750BC4-0063-0947-88C8-E9BAE7A5C762}" presName="horz1" presStyleCnt="0"/>
      <dgm:spPr/>
      <dgm:t>
        <a:bodyPr/>
        <a:lstStyle/>
        <a:p>
          <a:endParaRPr lang="es-ES"/>
        </a:p>
      </dgm:t>
    </dgm:pt>
    <dgm:pt modelId="{DE427E17-3737-D24F-85D7-115DE6F24377}" type="pres">
      <dgm:prSet presAssocID="{5C750BC4-0063-0947-88C8-E9BAE7A5C762}" presName="tx1" presStyleLbl="revTx" presStyleIdx="0" presStyleCnt="4"/>
      <dgm:spPr/>
      <dgm:t>
        <a:bodyPr/>
        <a:lstStyle/>
        <a:p>
          <a:endParaRPr lang="es-ES"/>
        </a:p>
      </dgm:t>
    </dgm:pt>
    <dgm:pt modelId="{A3DF0C7D-4A49-FC47-BEE1-87D4A68A4B93}" type="pres">
      <dgm:prSet presAssocID="{5C750BC4-0063-0947-88C8-E9BAE7A5C762}" presName="vert1" presStyleCnt="0"/>
      <dgm:spPr/>
      <dgm:t>
        <a:bodyPr/>
        <a:lstStyle/>
        <a:p>
          <a:endParaRPr lang="es-ES"/>
        </a:p>
      </dgm:t>
    </dgm:pt>
    <dgm:pt modelId="{318EC582-7F75-1E4A-9822-DB05756E87C8}" type="pres">
      <dgm:prSet presAssocID="{6B0CE57C-DC4B-DF41-916B-E07AA2923A37}" presName="vertSpace2a" presStyleCnt="0"/>
      <dgm:spPr/>
      <dgm:t>
        <a:bodyPr/>
        <a:lstStyle/>
        <a:p>
          <a:endParaRPr lang="es-ES"/>
        </a:p>
      </dgm:t>
    </dgm:pt>
    <dgm:pt modelId="{75A733AA-02E2-9A41-BA78-28793EF7817C}" type="pres">
      <dgm:prSet presAssocID="{6B0CE57C-DC4B-DF41-916B-E07AA2923A37}" presName="horz2" presStyleCnt="0"/>
      <dgm:spPr/>
      <dgm:t>
        <a:bodyPr/>
        <a:lstStyle/>
        <a:p>
          <a:endParaRPr lang="es-ES"/>
        </a:p>
      </dgm:t>
    </dgm:pt>
    <dgm:pt modelId="{529DE4AD-188C-3949-A28B-6692DE272C9C}" type="pres">
      <dgm:prSet presAssocID="{6B0CE57C-DC4B-DF41-916B-E07AA2923A37}" presName="horzSpace2" presStyleCnt="0"/>
      <dgm:spPr/>
      <dgm:t>
        <a:bodyPr/>
        <a:lstStyle/>
        <a:p>
          <a:endParaRPr lang="es-ES"/>
        </a:p>
      </dgm:t>
    </dgm:pt>
    <dgm:pt modelId="{76BCFF98-03F7-BD4E-89BA-91D21675FC4F}" type="pres">
      <dgm:prSet presAssocID="{6B0CE57C-DC4B-DF41-916B-E07AA2923A37}" presName="tx2" presStyleLbl="revTx" presStyleIdx="1" presStyleCnt="4"/>
      <dgm:spPr/>
      <dgm:t>
        <a:bodyPr/>
        <a:lstStyle/>
        <a:p>
          <a:endParaRPr lang="es-ES"/>
        </a:p>
      </dgm:t>
    </dgm:pt>
    <dgm:pt modelId="{B9EE9004-FBB7-E74B-AC77-7045A79B7979}" type="pres">
      <dgm:prSet presAssocID="{6B0CE57C-DC4B-DF41-916B-E07AA2923A37}" presName="vert2" presStyleCnt="0"/>
      <dgm:spPr/>
      <dgm:t>
        <a:bodyPr/>
        <a:lstStyle/>
        <a:p>
          <a:endParaRPr lang="es-ES"/>
        </a:p>
      </dgm:t>
    </dgm:pt>
    <dgm:pt modelId="{590AB545-CD57-D849-AA17-91E29BE97738}" type="pres">
      <dgm:prSet presAssocID="{6B0CE57C-DC4B-DF41-916B-E07AA2923A37}" presName="thinLine2b" presStyleLbl="callout" presStyleIdx="0" presStyleCnt="3"/>
      <dgm:spPr/>
      <dgm:t>
        <a:bodyPr/>
        <a:lstStyle/>
        <a:p>
          <a:endParaRPr lang="es-ES"/>
        </a:p>
      </dgm:t>
    </dgm:pt>
    <dgm:pt modelId="{7F8498C8-6B57-FB40-A9AB-739BC1AE3EF4}" type="pres">
      <dgm:prSet presAssocID="{6B0CE57C-DC4B-DF41-916B-E07AA2923A37}" presName="vertSpace2b" presStyleCnt="0"/>
      <dgm:spPr/>
      <dgm:t>
        <a:bodyPr/>
        <a:lstStyle/>
        <a:p>
          <a:endParaRPr lang="es-ES"/>
        </a:p>
      </dgm:t>
    </dgm:pt>
    <dgm:pt modelId="{641FEACB-8D1F-1E4D-9209-00666BBD4797}" type="pres">
      <dgm:prSet presAssocID="{FCC53320-403D-464E-A951-867F47387641}" presName="horz2" presStyleCnt="0"/>
      <dgm:spPr/>
      <dgm:t>
        <a:bodyPr/>
        <a:lstStyle/>
        <a:p>
          <a:endParaRPr lang="es-ES"/>
        </a:p>
      </dgm:t>
    </dgm:pt>
    <dgm:pt modelId="{81A14DA5-A4D3-964A-BA59-13AB5FF56306}" type="pres">
      <dgm:prSet presAssocID="{FCC53320-403D-464E-A951-867F47387641}" presName="horzSpace2" presStyleCnt="0"/>
      <dgm:spPr/>
      <dgm:t>
        <a:bodyPr/>
        <a:lstStyle/>
        <a:p>
          <a:endParaRPr lang="es-ES"/>
        </a:p>
      </dgm:t>
    </dgm:pt>
    <dgm:pt modelId="{08048146-16F9-E944-ABF7-E7025CEB980E}" type="pres">
      <dgm:prSet presAssocID="{FCC53320-403D-464E-A951-867F47387641}" presName="tx2" presStyleLbl="revTx" presStyleIdx="2" presStyleCnt="4"/>
      <dgm:spPr/>
      <dgm:t>
        <a:bodyPr/>
        <a:lstStyle/>
        <a:p>
          <a:endParaRPr lang="es-ES"/>
        </a:p>
      </dgm:t>
    </dgm:pt>
    <dgm:pt modelId="{434CB32C-831D-C34D-A918-FD4AFE258A27}" type="pres">
      <dgm:prSet presAssocID="{FCC53320-403D-464E-A951-867F47387641}" presName="vert2" presStyleCnt="0"/>
      <dgm:spPr/>
      <dgm:t>
        <a:bodyPr/>
        <a:lstStyle/>
        <a:p>
          <a:endParaRPr lang="es-ES"/>
        </a:p>
      </dgm:t>
    </dgm:pt>
    <dgm:pt modelId="{1FB44A42-36BE-054F-A595-4145DF4907D6}" type="pres">
      <dgm:prSet presAssocID="{FCC53320-403D-464E-A951-867F47387641}" presName="thinLine2b" presStyleLbl="callout" presStyleIdx="1" presStyleCnt="3"/>
      <dgm:spPr/>
      <dgm:t>
        <a:bodyPr/>
        <a:lstStyle/>
        <a:p>
          <a:endParaRPr lang="es-ES"/>
        </a:p>
      </dgm:t>
    </dgm:pt>
    <dgm:pt modelId="{B1A4C511-7578-7A4E-8ACC-FF187C14BEE5}" type="pres">
      <dgm:prSet presAssocID="{FCC53320-403D-464E-A951-867F47387641}" presName="vertSpace2b" presStyleCnt="0"/>
      <dgm:spPr/>
      <dgm:t>
        <a:bodyPr/>
        <a:lstStyle/>
        <a:p>
          <a:endParaRPr lang="es-ES"/>
        </a:p>
      </dgm:t>
    </dgm:pt>
    <dgm:pt modelId="{79F41D75-E90A-F942-BD65-CA2D1467F6AE}" type="pres">
      <dgm:prSet presAssocID="{0BE70636-96AD-4641-A5B2-8C46DEFA5C76}" presName="horz2" presStyleCnt="0"/>
      <dgm:spPr/>
      <dgm:t>
        <a:bodyPr/>
        <a:lstStyle/>
        <a:p>
          <a:endParaRPr lang="es-ES"/>
        </a:p>
      </dgm:t>
    </dgm:pt>
    <dgm:pt modelId="{48EAF8CE-BCB2-FD44-B69E-A4692027CE88}" type="pres">
      <dgm:prSet presAssocID="{0BE70636-96AD-4641-A5B2-8C46DEFA5C76}" presName="horzSpace2" presStyleCnt="0"/>
      <dgm:spPr/>
      <dgm:t>
        <a:bodyPr/>
        <a:lstStyle/>
        <a:p>
          <a:endParaRPr lang="es-ES"/>
        </a:p>
      </dgm:t>
    </dgm:pt>
    <dgm:pt modelId="{9F35C3E4-1339-D34B-AF0B-3CFE630FAD4B}" type="pres">
      <dgm:prSet presAssocID="{0BE70636-96AD-4641-A5B2-8C46DEFA5C76}" presName="tx2" presStyleLbl="revTx" presStyleIdx="3" presStyleCnt="4"/>
      <dgm:spPr/>
      <dgm:t>
        <a:bodyPr/>
        <a:lstStyle/>
        <a:p>
          <a:endParaRPr lang="es-ES"/>
        </a:p>
      </dgm:t>
    </dgm:pt>
    <dgm:pt modelId="{365D0667-DD89-B34B-B32A-146E9B5C3787}" type="pres">
      <dgm:prSet presAssocID="{0BE70636-96AD-4641-A5B2-8C46DEFA5C76}" presName="vert2" presStyleCnt="0"/>
      <dgm:spPr/>
      <dgm:t>
        <a:bodyPr/>
        <a:lstStyle/>
        <a:p>
          <a:endParaRPr lang="es-ES"/>
        </a:p>
      </dgm:t>
    </dgm:pt>
    <dgm:pt modelId="{1DA30A1C-8DF7-844A-81A7-220D35D814DA}" type="pres">
      <dgm:prSet presAssocID="{0BE70636-96AD-4641-A5B2-8C46DEFA5C76}" presName="thinLine2b" presStyleLbl="callout" presStyleIdx="2" presStyleCnt="3"/>
      <dgm:spPr/>
      <dgm:t>
        <a:bodyPr/>
        <a:lstStyle/>
        <a:p>
          <a:endParaRPr lang="es-ES"/>
        </a:p>
      </dgm:t>
    </dgm:pt>
    <dgm:pt modelId="{2A3236BA-6D46-1441-B2D6-89E681C56837}" type="pres">
      <dgm:prSet presAssocID="{0BE70636-96AD-4641-A5B2-8C46DEFA5C76}" presName="vertSpace2b" presStyleCnt="0"/>
      <dgm:spPr/>
      <dgm:t>
        <a:bodyPr/>
        <a:lstStyle/>
        <a:p>
          <a:endParaRPr lang="es-ES"/>
        </a:p>
      </dgm:t>
    </dgm:pt>
  </dgm:ptLst>
  <dgm:cxnLst>
    <dgm:cxn modelId="{1DE69866-2256-4C4F-BEB7-DBB187785208}" srcId="{5C750BC4-0063-0947-88C8-E9BAE7A5C762}" destId="{FCC53320-403D-464E-A951-867F47387641}" srcOrd="1" destOrd="0" parTransId="{813F1C24-F0F5-8843-BCF2-B54586873405}" sibTransId="{9E0EBFD2-4EAA-8942-BB87-C796772DE6D9}"/>
    <dgm:cxn modelId="{F9ED872C-F109-D84E-98B5-B2BC995EDFE1}" srcId="{5C750BC4-0063-0947-88C8-E9BAE7A5C762}" destId="{0BE70636-96AD-4641-A5B2-8C46DEFA5C76}" srcOrd="2" destOrd="0" parTransId="{DC23CE3C-9E99-5045-805E-CAF6E31AC6C3}" sibTransId="{9E88AEE8-6794-014C-9538-0235D3730F8A}"/>
    <dgm:cxn modelId="{63436898-664C-8149-A239-D28E441411C3}" type="presOf" srcId="{6B0CE57C-DC4B-DF41-916B-E07AA2923A37}" destId="{76BCFF98-03F7-BD4E-89BA-91D21675FC4F}" srcOrd="0" destOrd="0" presId="urn:microsoft.com/office/officeart/2008/layout/LinedList"/>
    <dgm:cxn modelId="{2D85C140-0D23-024E-8355-2E77B1DC7F64}" srcId="{5C750BC4-0063-0947-88C8-E9BAE7A5C762}" destId="{6B0CE57C-DC4B-DF41-916B-E07AA2923A37}" srcOrd="0" destOrd="0" parTransId="{4E56F57B-1E0F-6146-B84B-091050233786}" sibTransId="{1A277F70-08F5-1A42-BDA5-25EE73102B04}"/>
    <dgm:cxn modelId="{F07E04F5-4AF5-3A4E-ABCB-E160BB17D748}" type="presOf" srcId="{FCC53320-403D-464E-A951-867F47387641}" destId="{08048146-16F9-E944-ABF7-E7025CEB980E}" srcOrd="0" destOrd="0" presId="urn:microsoft.com/office/officeart/2008/layout/LinedList"/>
    <dgm:cxn modelId="{232698CE-FEDE-934A-9E7D-8A5F47370794}" type="presOf" srcId="{0BE70636-96AD-4641-A5B2-8C46DEFA5C76}" destId="{9F35C3E4-1339-D34B-AF0B-3CFE630FAD4B}" srcOrd="0" destOrd="0" presId="urn:microsoft.com/office/officeart/2008/layout/LinedList"/>
    <dgm:cxn modelId="{82D6D1CF-06A9-4949-BC90-42174363FA50}" type="presOf" srcId="{385A6CFE-9521-DA49-A9BB-85D32217203A}" destId="{64705F8E-83A7-E346-9006-ECA7B77A17AB}" srcOrd="0" destOrd="0" presId="urn:microsoft.com/office/officeart/2008/layout/LinedList"/>
    <dgm:cxn modelId="{FA1E06A8-EF76-C945-8A87-7BDCD2D753A8}" type="presOf" srcId="{5C750BC4-0063-0947-88C8-E9BAE7A5C762}" destId="{DE427E17-3737-D24F-85D7-115DE6F24377}" srcOrd="0" destOrd="0" presId="urn:microsoft.com/office/officeart/2008/layout/LinedList"/>
    <dgm:cxn modelId="{36538E26-2764-C04D-B4A3-A6FB79D888E7}" srcId="{385A6CFE-9521-DA49-A9BB-85D32217203A}" destId="{5C750BC4-0063-0947-88C8-E9BAE7A5C762}" srcOrd="0" destOrd="0" parTransId="{DFD460C0-BB75-4542-8F4D-258405630D07}" sibTransId="{85CDA00B-CDD2-3243-AD8D-CF611E8C3A5B}"/>
    <dgm:cxn modelId="{05EC5FDE-F840-FD49-8E53-B98EF7A85FE9}" type="presParOf" srcId="{64705F8E-83A7-E346-9006-ECA7B77A17AB}" destId="{D898FF73-EE41-5842-92C1-219E55F5F9B7}" srcOrd="0" destOrd="0" presId="urn:microsoft.com/office/officeart/2008/layout/LinedList"/>
    <dgm:cxn modelId="{3E217D83-E628-1948-8807-42B9446AC6E9}" type="presParOf" srcId="{64705F8E-83A7-E346-9006-ECA7B77A17AB}" destId="{73EC7D59-887A-144D-9A2B-9818F76956A0}" srcOrd="1" destOrd="0" presId="urn:microsoft.com/office/officeart/2008/layout/LinedList"/>
    <dgm:cxn modelId="{633679CE-34E0-6345-B8C2-D3115D917A2D}" type="presParOf" srcId="{73EC7D59-887A-144D-9A2B-9818F76956A0}" destId="{DE427E17-3737-D24F-85D7-115DE6F24377}" srcOrd="0" destOrd="0" presId="urn:microsoft.com/office/officeart/2008/layout/LinedList"/>
    <dgm:cxn modelId="{FF4FE910-F1A2-F349-9A22-4695548A6EC3}" type="presParOf" srcId="{73EC7D59-887A-144D-9A2B-9818F76956A0}" destId="{A3DF0C7D-4A49-FC47-BEE1-87D4A68A4B93}" srcOrd="1" destOrd="0" presId="urn:microsoft.com/office/officeart/2008/layout/LinedList"/>
    <dgm:cxn modelId="{B80CF898-6413-1F41-A510-0746475470BB}" type="presParOf" srcId="{A3DF0C7D-4A49-FC47-BEE1-87D4A68A4B93}" destId="{318EC582-7F75-1E4A-9822-DB05756E87C8}" srcOrd="0" destOrd="0" presId="urn:microsoft.com/office/officeart/2008/layout/LinedList"/>
    <dgm:cxn modelId="{C5B2479B-3503-1649-B918-8B356F464DE4}" type="presParOf" srcId="{A3DF0C7D-4A49-FC47-BEE1-87D4A68A4B93}" destId="{75A733AA-02E2-9A41-BA78-28793EF7817C}" srcOrd="1" destOrd="0" presId="urn:microsoft.com/office/officeart/2008/layout/LinedList"/>
    <dgm:cxn modelId="{E24BE3D9-6381-AA4D-92A4-9B330C9454F8}" type="presParOf" srcId="{75A733AA-02E2-9A41-BA78-28793EF7817C}" destId="{529DE4AD-188C-3949-A28B-6692DE272C9C}" srcOrd="0" destOrd="0" presId="urn:microsoft.com/office/officeart/2008/layout/LinedList"/>
    <dgm:cxn modelId="{DECEF191-1E7C-C54E-81FF-462D28BCAFDA}" type="presParOf" srcId="{75A733AA-02E2-9A41-BA78-28793EF7817C}" destId="{76BCFF98-03F7-BD4E-89BA-91D21675FC4F}" srcOrd="1" destOrd="0" presId="urn:microsoft.com/office/officeart/2008/layout/LinedList"/>
    <dgm:cxn modelId="{FB033D81-D7AB-3B4C-8152-4F75BDDB9033}" type="presParOf" srcId="{75A733AA-02E2-9A41-BA78-28793EF7817C}" destId="{B9EE9004-FBB7-E74B-AC77-7045A79B7979}" srcOrd="2" destOrd="0" presId="urn:microsoft.com/office/officeart/2008/layout/LinedList"/>
    <dgm:cxn modelId="{13B67A22-83F3-1C40-AD26-B010DCFB02E8}" type="presParOf" srcId="{A3DF0C7D-4A49-FC47-BEE1-87D4A68A4B93}" destId="{590AB545-CD57-D849-AA17-91E29BE97738}" srcOrd="2" destOrd="0" presId="urn:microsoft.com/office/officeart/2008/layout/LinedList"/>
    <dgm:cxn modelId="{9F5BB0DE-907F-BC4D-8955-673F5250155F}" type="presParOf" srcId="{A3DF0C7D-4A49-FC47-BEE1-87D4A68A4B93}" destId="{7F8498C8-6B57-FB40-A9AB-739BC1AE3EF4}" srcOrd="3" destOrd="0" presId="urn:microsoft.com/office/officeart/2008/layout/LinedList"/>
    <dgm:cxn modelId="{74EDBD7D-0177-2B46-A3C4-A5843A4E6D73}" type="presParOf" srcId="{A3DF0C7D-4A49-FC47-BEE1-87D4A68A4B93}" destId="{641FEACB-8D1F-1E4D-9209-00666BBD4797}" srcOrd="4" destOrd="0" presId="urn:microsoft.com/office/officeart/2008/layout/LinedList"/>
    <dgm:cxn modelId="{E3D899B1-046F-D243-8D96-51A79E8DE8EB}" type="presParOf" srcId="{641FEACB-8D1F-1E4D-9209-00666BBD4797}" destId="{81A14DA5-A4D3-964A-BA59-13AB5FF56306}" srcOrd="0" destOrd="0" presId="urn:microsoft.com/office/officeart/2008/layout/LinedList"/>
    <dgm:cxn modelId="{9C6B0FAE-4E2C-E141-9B05-B2B8CA5559AB}" type="presParOf" srcId="{641FEACB-8D1F-1E4D-9209-00666BBD4797}" destId="{08048146-16F9-E944-ABF7-E7025CEB980E}" srcOrd="1" destOrd="0" presId="urn:microsoft.com/office/officeart/2008/layout/LinedList"/>
    <dgm:cxn modelId="{5C3115A9-A065-4B49-B383-5793CBB28F93}" type="presParOf" srcId="{641FEACB-8D1F-1E4D-9209-00666BBD4797}" destId="{434CB32C-831D-C34D-A918-FD4AFE258A27}" srcOrd="2" destOrd="0" presId="urn:microsoft.com/office/officeart/2008/layout/LinedList"/>
    <dgm:cxn modelId="{3C77379E-F55D-1248-BB06-8BE739D85971}" type="presParOf" srcId="{A3DF0C7D-4A49-FC47-BEE1-87D4A68A4B93}" destId="{1FB44A42-36BE-054F-A595-4145DF4907D6}" srcOrd="5" destOrd="0" presId="urn:microsoft.com/office/officeart/2008/layout/LinedList"/>
    <dgm:cxn modelId="{0290C779-1609-6848-BC5C-C247029DC98C}" type="presParOf" srcId="{A3DF0C7D-4A49-FC47-BEE1-87D4A68A4B93}" destId="{B1A4C511-7578-7A4E-8ACC-FF187C14BEE5}" srcOrd="6" destOrd="0" presId="urn:microsoft.com/office/officeart/2008/layout/LinedList"/>
    <dgm:cxn modelId="{719277BD-462C-2F4D-A691-A2DF31A1FB8C}" type="presParOf" srcId="{A3DF0C7D-4A49-FC47-BEE1-87D4A68A4B93}" destId="{79F41D75-E90A-F942-BD65-CA2D1467F6AE}" srcOrd="7" destOrd="0" presId="urn:microsoft.com/office/officeart/2008/layout/LinedList"/>
    <dgm:cxn modelId="{0907EFA0-3E4D-9E47-9B74-5360E0C20C35}" type="presParOf" srcId="{79F41D75-E90A-F942-BD65-CA2D1467F6AE}" destId="{48EAF8CE-BCB2-FD44-B69E-A4692027CE88}" srcOrd="0" destOrd="0" presId="urn:microsoft.com/office/officeart/2008/layout/LinedList"/>
    <dgm:cxn modelId="{2C037581-7164-264D-9AB4-9DE6A1F12087}" type="presParOf" srcId="{79F41D75-E90A-F942-BD65-CA2D1467F6AE}" destId="{9F35C3E4-1339-D34B-AF0B-3CFE630FAD4B}" srcOrd="1" destOrd="0" presId="urn:microsoft.com/office/officeart/2008/layout/LinedList"/>
    <dgm:cxn modelId="{FFFF4665-5D40-0B4E-83AA-0E638574B5B2}" type="presParOf" srcId="{79F41D75-E90A-F942-BD65-CA2D1467F6AE}" destId="{365D0667-DD89-B34B-B32A-146E9B5C3787}" srcOrd="2" destOrd="0" presId="urn:microsoft.com/office/officeart/2008/layout/LinedList"/>
    <dgm:cxn modelId="{19E76573-E935-744D-82D7-11601D83C9E9}" type="presParOf" srcId="{A3DF0C7D-4A49-FC47-BEE1-87D4A68A4B93}" destId="{1DA30A1C-8DF7-844A-81A7-220D35D814DA}" srcOrd="8" destOrd="0" presId="urn:microsoft.com/office/officeart/2008/layout/LinedList"/>
    <dgm:cxn modelId="{02D7608A-4301-AC47-9BA8-B1D47338A620}" type="presParOf" srcId="{A3DF0C7D-4A49-FC47-BEE1-87D4A68A4B93}" destId="{2A3236BA-6D46-1441-B2D6-89E681C56837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F95ADDE-E6E7-4CC8-ABE6-EF2535A8B9EA}" type="doc">
      <dgm:prSet loTypeId="urn:microsoft.com/office/officeart/2005/8/layout/cycle3" loCatId="cycle" qsTypeId="urn:microsoft.com/office/officeart/2005/8/quickstyle/simple1" qsCatId="simple" csTypeId="urn:microsoft.com/office/officeart/2005/8/colors/colorful4" csCatId="colorful" phldr="1"/>
      <dgm:spPr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</dgm:spPr>
      <dgm:t>
        <a:bodyPr/>
        <a:lstStyle/>
        <a:p>
          <a:endParaRPr lang="es-MX"/>
        </a:p>
      </dgm:t>
    </dgm:pt>
    <dgm:pt modelId="{DBEA397D-A599-4975-A2D2-64EF77F0341D}">
      <dgm:prSet phldrT="[Texto]" custT="1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s-MX" sz="1100" b="1" dirty="0" smtClean="0"/>
            <a:t>HIPERCOAGULABILIDAD</a:t>
          </a:r>
          <a:endParaRPr lang="es-MX" sz="600" b="1" dirty="0"/>
        </a:p>
      </dgm:t>
    </dgm:pt>
    <dgm:pt modelId="{E54D5B58-AF76-476E-B06F-0C8C8C45F86C}" type="parTrans" cxnId="{A339B80B-92EA-443A-B872-74DE7DE91B0C}">
      <dgm:prSet/>
      <dgm:spPr/>
      <dgm:t>
        <a:bodyPr/>
        <a:lstStyle/>
        <a:p>
          <a:endParaRPr lang="es-MX"/>
        </a:p>
      </dgm:t>
    </dgm:pt>
    <dgm:pt modelId="{A27F6886-85D2-427F-87E4-C24993E1FC6D}" type="sibTrans" cxnId="{A339B80B-92EA-443A-B872-74DE7DE91B0C}">
      <dgm:prSet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endParaRPr lang="es-MX"/>
        </a:p>
      </dgm:t>
    </dgm:pt>
    <dgm:pt modelId="{DAF1B888-0CBA-4F6E-82AA-5143D5BFEC2A}">
      <dgm:prSet phldrT="[Texto]"/>
      <dgm:spPr>
        <a:solidFill>
          <a:schemeClr val="accent3">
            <a:lumMod val="75000"/>
          </a:schemeClr>
        </a:solidFill>
        <a:ln>
          <a:noFill/>
        </a:ln>
        <a:effectLst>
          <a:glow rad="228600">
            <a:schemeClr val="accent3">
              <a:satMod val="175000"/>
              <a:alpha val="40000"/>
            </a:schemeClr>
          </a:glow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s-MX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HIPOCOAGULABILIDAD</a:t>
          </a:r>
          <a:endParaRPr lang="es-MX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4DAE648-E511-4828-801E-352743E23D53}" type="parTrans" cxnId="{2B862E06-CB97-4193-99AA-EA247453D0B8}">
      <dgm:prSet/>
      <dgm:spPr/>
      <dgm:t>
        <a:bodyPr/>
        <a:lstStyle/>
        <a:p>
          <a:endParaRPr lang="es-MX"/>
        </a:p>
      </dgm:t>
    </dgm:pt>
    <dgm:pt modelId="{FE76B3BB-3129-49B8-B00D-7AA0DB57453D}" type="sibTrans" cxnId="{2B862E06-CB97-4193-99AA-EA247453D0B8}">
      <dgm:prSet/>
      <dgm:spPr/>
      <dgm:t>
        <a:bodyPr/>
        <a:lstStyle/>
        <a:p>
          <a:endParaRPr lang="es-MX"/>
        </a:p>
      </dgm:t>
    </dgm:pt>
    <dgm:pt modelId="{1A4E7C2D-484D-48A5-B0B6-DDC0A4C0F01A}">
      <dgm:prSet phldrT="[Texto]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s-MX" b="1" dirty="0" smtClean="0"/>
            <a:t>HIPERGOAGULABILIDAD</a:t>
          </a:r>
          <a:endParaRPr lang="es-MX" b="1" dirty="0"/>
        </a:p>
      </dgm:t>
    </dgm:pt>
    <dgm:pt modelId="{C1AB7CC6-ECB1-4278-B7D1-E065AE4B2D19}" type="parTrans" cxnId="{BD538F7C-6949-49B6-AFA1-3C1B1D0A7C39}">
      <dgm:prSet/>
      <dgm:spPr/>
      <dgm:t>
        <a:bodyPr/>
        <a:lstStyle/>
        <a:p>
          <a:endParaRPr lang="es-MX"/>
        </a:p>
      </dgm:t>
    </dgm:pt>
    <dgm:pt modelId="{65FE3424-7E54-4F7C-9099-3000CC0460CE}" type="sibTrans" cxnId="{BD538F7C-6949-49B6-AFA1-3C1B1D0A7C39}">
      <dgm:prSet/>
      <dgm:spPr/>
      <dgm:t>
        <a:bodyPr/>
        <a:lstStyle/>
        <a:p>
          <a:endParaRPr lang="es-MX"/>
        </a:p>
      </dgm:t>
    </dgm:pt>
    <dgm:pt modelId="{F77E2D8D-9A83-488B-912E-7EA16FE860CD}" type="pres">
      <dgm:prSet presAssocID="{CF95ADDE-E6E7-4CC8-ABE6-EF2535A8B9E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47FD2A5A-2E99-4D63-90AF-31BE32C375F9}" type="pres">
      <dgm:prSet presAssocID="{CF95ADDE-E6E7-4CC8-ABE6-EF2535A8B9EA}" presName="cycle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endParaRPr lang="es-MX"/>
        </a:p>
      </dgm:t>
    </dgm:pt>
    <dgm:pt modelId="{1543A936-7F20-4A75-8074-A2F29D2B0560}" type="pres">
      <dgm:prSet presAssocID="{DBEA397D-A599-4975-A2D2-64EF77F0341D}" presName="nodeFirs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36EF345-B515-40B5-9DB0-7658B905F86A}" type="pres">
      <dgm:prSet presAssocID="{A27F6886-85D2-427F-87E4-C24993E1FC6D}" presName="sibTransFirstNode" presStyleLbl="bgShp" presStyleIdx="0" presStyleCnt="1"/>
      <dgm:spPr/>
      <dgm:t>
        <a:bodyPr/>
        <a:lstStyle/>
        <a:p>
          <a:endParaRPr lang="es-MX"/>
        </a:p>
      </dgm:t>
    </dgm:pt>
    <dgm:pt modelId="{DD0C242D-FF49-4BF2-B3B0-70E3D8103807}" type="pres">
      <dgm:prSet presAssocID="{DAF1B888-0CBA-4F6E-82AA-5143D5BFEC2A}" presName="nodeFollowingNodes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09CF883-B97B-4B68-969F-41DFA58876CD}" type="pres">
      <dgm:prSet presAssocID="{1A4E7C2D-484D-48A5-B0B6-DDC0A4C0F01A}" presName="nodeFollowingNodes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CC49292C-935B-EB41-BED3-929BE9AFE996}" type="presOf" srcId="{CF95ADDE-E6E7-4CC8-ABE6-EF2535A8B9EA}" destId="{F77E2D8D-9A83-488B-912E-7EA16FE860CD}" srcOrd="0" destOrd="0" presId="urn:microsoft.com/office/officeart/2005/8/layout/cycle3"/>
    <dgm:cxn modelId="{A339B80B-92EA-443A-B872-74DE7DE91B0C}" srcId="{CF95ADDE-E6E7-4CC8-ABE6-EF2535A8B9EA}" destId="{DBEA397D-A599-4975-A2D2-64EF77F0341D}" srcOrd="0" destOrd="0" parTransId="{E54D5B58-AF76-476E-B06F-0C8C8C45F86C}" sibTransId="{A27F6886-85D2-427F-87E4-C24993E1FC6D}"/>
    <dgm:cxn modelId="{6E18B77B-7FF2-E54D-809A-81387DDF8598}" type="presOf" srcId="{DBEA397D-A599-4975-A2D2-64EF77F0341D}" destId="{1543A936-7F20-4A75-8074-A2F29D2B0560}" srcOrd="0" destOrd="0" presId="urn:microsoft.com/office/officeart/2005/8/layout/cycle3"/>
    <dgm:cxn modelId="{B559EB43-4FCC-0D4D-8239-3E87166E24BB}" type="presOf" srcId="{A27F6886-85D2-427F-87E4-C24993E1FC6D}" destId="{836EF345-B515-40B5-9DB0-7658B905F86A}" srcOrd="0" destOrd="0" presId="urn:microsoft.com/office/officeart/2005/8/layout/cycle3"/>
    <dgm:cxn modelId="{2B862E06-CB97-4193-99AA-EA247453D0B8}" srcId="{CF95ADDE-E6E7-4CC8-ABE6-EF2535A8B9EA}" destId="{DAF1B888-0CBA-4F6E-82AA-5143D5BFEC2A}" srcOrd="1" destOrd="0" parTransId="{64DAE648-E511-4828-801E-352743E23D53}" sibTransId="{FE76B3BB-3129-49B8-B00D-7AA0DB57453D}"/>
    <dgm:cxn modelId="{BD538F7C-6949-49B6-AFA1-3C1B1D0A7C39}" srcId="{CF95ADDE-E6E7-4CC8-ABE6-EF2535A8B9EA}" destId="{1A4E7C2D-484D-48A5-B0B6-DDC0A4C0F01A}" srcOrd="2" destOrd="0" parTransId="{C1AB7CC6-ECB1-4278-B7D1-E065AE4B2D19}" sibTransId="{65FE3424-7E54-4F7C-9099-3000CC0460CE}"/>
    <dgm:cxn modelId="{75DE89CE-F613-D04F-B8B0-D347376FE122}" type="presOf" srcId="{1A4E7C2D-484D-48A5-B0B6-DDC0A4C0F01A}" destId="{309CF883-B97B-4B68-969F-41DFA58876CD}" srcOrd="0" destOrd="0" presId="urn:microsoft.com/office/officeart/2005/8/layout/cycle3"/>
    <dgm:cxn modelId="{8C331161-A746-7A46-AAC6-E8A55F491EE8}" type="presOf" srcId="{DAF1B888-0CBA-4F6E-82AA-5143D5BFEC2A}" destId="{DD0C242D-FF49-4BF2-B3B0-70E3D8103807}" srcOrd="0" destOrd="0" presId="urn:microsoft.com/office/officeart/2005/8/layout/cycle3"/>
    <dgm:cxn modelId="{EF10BF34-E270-654D-BABE-5463AF38A3FD}" type="presParOf" srcId="{F77E2D8D-9A83-488B-912E-7EA16FE860CD}" destId="{47FD2A5A-2E99-4D63-90AF-31BE32C375F9}" srcOrd="0" destOrd="0" presId="urn:microsoft.com/office/officeart/2005/8/layout/cycle3"/>
    <dgm:cxn modelId="{0943FDF1-0B09-CA4C-877E-8A7AFAEB2D8C}" type="presParOf" srcId="{47FD2A5A-2E99-4D63-90AF-31BE32C375F9}" destId="{1543A936-7F20-4A75-8074-A2F29D2B0560}" srcOrd="0" destOrd="0" presId="urn:microsoft.com/office/officeart/2005/8/layout/cycle3"/>
    <dgm:cxn modelId="{2D483E6C-D29D-BA4E-9A01-B3631E49C937}" type="presParOf" srcId="{47FD2A5A-2E99-4D63-90AF-31BE32C375F9}" destId="{836EF345-B515-40B5-9DB0-7658B905F86A}" srcOrd="1" destOrd="0" presId="urn:microsoft.com/office/officeart/2005/8/layout/cycle3"/>
    <dgm:cxn modelId="{0CF9DE94-B2FE-FF46-B647-69291C8FD296}" type="presParOf" srcId="{47FD2A5A-2E99-4D63-90AF-31BE32C375F9}" destId="{DD0C242D-FF49-4BF2-B3B0-70E3D8103807}" srcOrd="2" destOrd="0" presId="urn:microsoft.com/office/officeart/2005/8/layout/cycle3"/>
    <dgm:cxn modelId="{F567AC40-EB19-754A-B5B1-5745E8DDB2BE}" type="presParOf" srcId="{47FD2A5A-2E99-4D63-90AF-31BE32C375F9}" destId="{309CF883-B97B-4B68-969F-41DFA58876CD}" srcOrd="3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F778997-ADDA-A34D-8281-C558219C6CB7}" type="doc">
      <dgm:prSet loTypeId="urn:microsoft.com/office/officeart/2005/8/layout/matrix1" loCatId="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3E99CBE3-2D92-D043-A3C1-BFB1F8E85BE4}">
      <dgm:prSet phldrT="[Texto]"/>
      <dgm:spPr/>
      <dgm:t>
        <a:bodyPr/>
        <a:lstStyle/>
        <a:p>
          <a:r>
            <a:rPr lang="es-ES" dirty="0" smtClean="0"/>
            <a:t>Reanimación</a:t>
          </a:r>
        </a:p>
        <a:p>
          <a:r>
            <a:rPr lang="es-ES" dirty="0" smtClean="0"/>
            <a:t>Hemostática </a:t>
          </a:r>
          <a:endParaRPr lang="es-ES" dirty="0"/>
        </a:p>
      </dgm:t>
    </dgm:pt>
    <dgm:pt modelId="{FE4C6780-C823-EA49-8076-FCAFF0B266F6}" type="parTrans" cxnId="{CA02F56E-B1BA-B046-9DFC-4ED49965F92D}">
      <dgm:prSet/>
      <dgm:spPr/>
      <dgm:t>
        <a:bodyPr/>
        <a:lstStyle/>
        <a:p>
          <a:endParaRPr lang="es-ES"/>
        </a:p>
      </dgm:t>
    </dgm:pt>
    <dgm:pt modelId="{2A367616-601E-0F4D-9178-443726BAD436}" type="sibTrans" cxnId="{CA02F56E-B1BA-B046-9DFC-4ED49965F92D}">
      <dgm:prSet/>
      <dgm:spPr/>
      <dgm:t>
        <a:bodyPr/>
        <a:lstStyle/>
        <a:p>
          <a:endParaRPr lang="es-ES"/>
        </a:p>
      </dgm:t>
    </dgm:pt>
    <dgm:pt modelId="{FAF05671-8CC9-3B4E-99D7-5D05B7728290}">
      <dgm:prSet phldrT="[Texto]"/>
      <dgm:spPr/>
      <dgm:t>
        <a:bodyPr/>
        <a:lstStyle/>
        <a:p>
          <a:r>
            <a:rPr lang="es-ES" dirty="0" smtClean="0"/>
            <a:t>Control temprano de la hemorragia y </a:t>
          </a:r>
          <a:r>
            <a:rPr lang="es-ES" dirty="0" err="1" smtClean="0"/>
            <a:t>Coagulopatía</a:t>
          </a:r>
          <a:endParaRPr lang="es-ES" dirty="0"/>
        </a:p>
      </dgm:t>
    </dgm:pt>
    <dgm:pt modelId="{84614AFC-5B75-2140-8EDC-3AAD68D0DB6D}" type="parTrans" cxnId="{6F2198D3-BBAA-BF4D-A4C0-314836C38843}">
      <dgm:prSet/>
      <dgm:spPr/>
      <dgm:t>
        <a:bodyPr/>
        <a:lstStyle/>
        <a:p>
          <a:endParaRPr lang="es-ES"/>
        </a:p>
      </dgm:t>
    </dgm:pt>
    <dgm:pt modelId="{883EECA8-CE1B-A241-8507-B50792494EF6}" type="sibTrans" cxnId="{6F2198D3-BBAA-BF4D-A4C0-314836C38843}">
      <dgm:prSet/>
      <dgm:spPr/>
      <dgm:t>
        <a:bodyPr/>
        <a:lstStyle/>
        <a:p>
          <a:endParaRPr lang="es-ES"/>
        </a:p>
      </dgm:t>
    </dgm:pt>
    <dgm:pt modelId="{B0D524AA-C401-3848-9119-03D504835FFB}">
      <dgm:prSet phldrT="[Texto]"/>
      <dgm:spPr/>
      <dgm:t>
        <a:bodyPr/>
        <a:lstStyle/>
        <a:p>
          <a:r>
            <a:rPr lang="es-ES" dirty="0" smtClean="0"/>
            <a:t>Hipotensión permisiva </a:t>
          </a:r>
          <a:endParaRPr lang="es-ES" dirty="0"/>
        </a:p>
      </dgm:t>
    </dgm:pt>
    <dgm:pt modelId="{4C287B41-315D-304D-B826-A27F141EB021}" type="parTrans" cxnId="{CD55053B-4FFE-744B-B8D7-DF04C7E02AA5}">
      <dgm:prSet/>
      <dgm:spPr/>
      <dgm:t>
        <a:bodyPr/>
        <a:lstStyle/>
        <a:p>
          <a:endParaRPr lang="es-ES"/>
        </a:p>
      </dgm:t>
    </dgm:pt>
    <dgm:pt modelId="{F071880E-FC27-6642-9BF0-A23733805853}" type="sibTrans" cxnId="{CD55053B-4FFE-744B-B8D7-DF04C7E02AA5}">
      <dgm:prSet/>
      <dgm:spPr/>
      <dgm:t>
        <a:bodyPr/>
        <a:lstStyle/>
        <a:p>
          <a:endParaRPr lang="es-ES"/>
        </a:p>
      </dgm:t>
    </dgm:pt>
    <dgm:pt modelId="{9DD07676-CC7F-AE43-82B6-0826E038D22D}">
      <dgm:prSet phldrT="[Texto]"/>
      <dgm:spPr/>
      <dgm:t>
        <a:bodyPr/>
        <a:lstStyle/>
        <a:p>
          <a:r>
            <a:rPr lang="es-ES" dirty="0" smtClean="0">
              <a:solidFill>
                <a:srgbClr val="000000"/>
              </a:solidFill>
            </a:rPr>
            <a:t>Aporte precoz de hemoderivados en base a nueva estrategia para evaluar la coagulación </a:t>
          </a:r>
          <a:endParaRPr lang="es-ES" dirty="0">
            <a:solidFill>
              <a:srgbClr val="000000"/>
            </a:solidFill>
          </a:endParaRPr>
        </a:p>
      </dgm:t>
    </dgm:pt>
    <dgm:pt modelId="{A394A857-BF8F-4948-B1B2-E83F9A068B0F}" type="parTrans" cxnId="{1CD9CE6A-15D0-7846-9776-11CB41848A27}">
      <dgm:prSet/>
      <dgm:spPr/>
      <dgm:t>
        <a:bodyPr/>
        <a:lstStyle/>
        <a:p>
          <a:endParaRPr lang="es-ES"/>
        </a:p>
      </dgm:t>
    </dgm:pt>
    <dgm:pt modelId="{2D4B482B-A951-5D46-A075-CB7B10EB5695}" type="sibTrans" cxnId="{1CD9CE6A-15D0-7846-9776-11CB41848A27}">
      <dgm:prSet/>
      <dgm:spPr/>
      <dgm:t>
        <a:bodyPr/>
        <a:lstStyle/>
        <a:p>
          <a:endParaRPr lang="es-ES"/>
        </a:p>
      </dgm:t>
    </dgm:pt>
    <dgm:pt modelId="{80B55412-6A8F-F74F-9802-A448BCF59B66}">
      <dgm:prSet phldrT="[Texto]"/>
      <dgm:spPr/>
      <dgm:t>
        <a:bodyPr/>
        <a:lstStyle/>
        <a:p>
          <a:r>
            <a:rPr lang="es-ES" dirty="0" smtClean="0">
              <a:solidFill>
                <a:srgbClr val="000000"/>
              </a:solidFill>
            </a:rPr>
            <a:t>Aporte controlado de cristaloides.</a:t>
          </a:r>
          <a:endParaRPr lang="es-ES" dirty="0">
            <a:solidFill>
              <a:srgbClr val="000000"/>
            </a:solidFill>
          </a:endParaRPr>
        </a:p>
      </dgm:t>
    </dgm:pt>
    <dgm:pt modelId="{2AAF57A5-66D3-524D-AE10-B0136828C12D}" type="parTrans" cxnId="{9D72FD2F-DC32-8747-877E-2B590377080F}">
      <dgm:prSet/>
      <dgm:spPr/>
      <dgm:t>
        <a:bodyPr/>
        <a:lstStyle/>
        <a:p>
          <a:endParaRPr lang="es-ES"/>
        </a:p>
      </dgm:t>
    </dgm:pt>
    <dgm:pt modelId="{B394C021-A6AB-DE45-B6D0-8C99696DB5F5}" type="sibTrans" cxnId="{9D72FD2F-DC32-8747-877E-2B590377080F}">
      <dgm:prSet/>
      <dgm:spPr/>
      <dgm:t>
        <a:bodyPr/>
        <a:lstStyle/>
        <a:p>
          <a:endParaRPr lang="es-ES"/>
        </a:p>
      </dgm:t>
    </dgm:pt>
    <dgm:pt modelId="{E520591B-AC61-0A45-BE95-0F237E957889}" type="pres">
      <dgm:prSet presAssocID="{3F778997-ADDA-A34D-8281-C558219C6CB7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862FE45-2DD2-CD46-AD1E-6A7359FC0229}" type="pres">
      <dgm:prSet presAssocID="{3F778997-ADDA-A34D-8281-C558219C6CB7}" presName="matrix" presStyleCnt="0"/>
      <dgm:spPr/>
    </dgm:pt>
    <dgm:pt modelId="{213ABBDC-831A-BD47-BCC3-7B0077FC97C8}" type="pres">
      <dgm:prSet presAssocID="{3F778997-ADDA-A34D-8281-C558219C6CB7}" presName="tile1" presStyleLbl="node1" presStyleIdx="0" presStyleCnt="4" custLinFactNeighborX="0"/>
      <dgm:spPr/>
      <dgm:t>
        <a:bodyPr/>
        <a:lstStyle/>
        <a:p>
          <a:endParaRPr lang="es-ES"/>
        </a:p>
      </dgm:t>
    </dgm:pt>
    <dgm:pt modelId="{031C018C-08EC-664B-BB1F-E048B4E4E2CF}" type="pres">
      <dgm:prSet presAssocID="{3F778997-ADDA-A34D-8281-C558219C6CB7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148A6AA-C197-764C-AC2C-5573C2D76BE2}" type="pres">
      <dgm:prSet presAssocID="{3F778997-ADDA-A34D-8281-C558219C6CB7}" presName="tile2" presStyleLbl="node1" presStyleIdx="1" presStyleCnt="4"/>
      <dgm:spPr/>
      <dgm:t>
        <a:bodyPr/>
        <a:lstStyle/>
        <a:p>
          <a:endParaRPr lang="es-ES"/>
        </a:p>
      </dgm:t>
    </dgm:pt>
    <dgm:pt modelId="{E6D3508C-304E-3A47-A3F7-707B4DD89096}" type="pres">
      <dgm:prSet presAssocID="{3F778997-ADDA-A34D-8281-C558219C6CB7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8058AAB-372C-C347-BD01-6A444C6F0486}" type="pres">
      <dgm:prSet presAssocID="{3F778997-ADDA-A34D-8281-C558219C6CB7}" presName="tile3" presStyleLbl="node1" presStyleIdx="2" presStyleCnt="4"/>
      <dgm:spPr/>
      <dgm:t>
        <a:bodyPr/>
        <a:lstStyle/>
        <a:p>
          <a:endParaRPr lang="es-ES"/>
        </a:p>
      </dgm:t>
    </dgm:pt>
    <dgm:pt modelId="{B35E7BB0-0909-E946-95A3-29EA2781D85B}" type="pres">
      <dgm:prSet presAssocID="{3F778997-ADDA-A34D-8281-C558219C6CB7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D000B3A-1B4A-9149-8EA2-47C19B5CBF91}" type="pres">
      <dgm:prSet presAssocID="{3F778997-ADDA-A34D-8281-C558219C6CB7}" presName="tile4" presStyleLbl="node1" presStyleIdx="3" presStyleCnt="4"/>
      <dgm:spPr/>
      <dgm:t>
        <a:bodyPr/>
        <a:lstStyle/>
        <a:p>
          <a:endParaRPr lang="es-ES"/>
        </a:p>
      </dgm:t>
    </dgm:pt>
    <dgm:pt modelId="{27986AFF-2E28-2444-8E80-DBE56C3819FA}" type="pres">
      <dgm:prSet presAssocID="{3F778997-ADDA-A34D-8281-C558219C6CB7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4DEC298-D882-544F-A448-2695D78C219B}" type="pres">
      <dgm:prSet presAssocID="{3F778997-ADDA-A34D-8281-C558219C6CB7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es-ES"/>
        </a:p>
      </dgm:t>
    </dgm:pt>
  </dgm:ptLst>
  <dgm:cxnLst>
    <dgm:cxn modelId="{0D152360-01F5-E24E-8112-435C1286665D}" type="presOf" srcId="{FAF05671-8CC9-3B4E-99D7-5D05B7728290}" destId="{213ABBDC-831A-BD47-BCC3-7B0077FC97C8}" srcOrd="0" destOrd="0" presId="urn:microsoft.com/office/officeart/2005/8/layout/matrix1"/>
    <dgm:cxn modelId="{6F2198D3-BBAA-BF4D-A4C0-314836C38843}" srcId="{3E99CBE3-2D92-D043-A3C1-BFB1F8E85BE4}" destId="{FAF05671-8CC9-3B4E-99D7-5D05B7728290}" srcOrd="0" destOrd="0" parTransId="{84614AFC-5B75-2140-8EDC-3AAD68D0DB6D}" sibTransId="{883EECA8-CE1B-A241-8507-B50792494EF6}"/>
    <dgm:cxn modelId="{EF797222-1337-5641-B5BF-09574E0BBC91}" type="presOf" srcId="{80B55412-6A8F-F74F-9802-A448BCF59B66}" destId="{4D000B3A-1B4A-9149-8EA2-47C19B5CBF91}" srcOrd="0" destOrd="0" presId="urn:microsoft.com/office/officeart/2005/8/layout/matrix1"/>
    <dgm:cxn modelId="{1ADF0649-B979-5B4C-844F-01450D360B9E}" type="presOf" srcId="{3E99CBE3-2D92-D043-A3C1-BFB1F8E85BE4}" destId="{24DEC298-D882-544F-A448-2695D78C219B}" srcOrd="0" destOrd="0" presId="urn:microsoft.com/office/officeart/2005/8/layout/matrix1"/>
    <dgm:cxn modelId="{BAE583F9-86B7-6F4D-A325-A1F64FB08784}" type="presOf" srcId="{9DD07676-CC7F-AE43-82B6-0826E038D22D}" destId="{F8058AAB-372C-C347-BD01-6A444C6F0486}" srcOrd="0" destOrd="0" presId="urn:microsoft.com/office/officeart/2005/8/layout/matrix1"/>
    <dgm:cxn modelId="{383567CA-0165-834E-8F94-1E242E116A9E}" type="presOf" srcId="{B0D524AA-C401-3848-9119-03D504835FFB}" destId="{E6D3508C-304E-3A47-A3F7-707B4DD89096}" srcOrd="1" destOrd="0" presId="urn:microsoft.com/office/officeart/2005/8/layout/matrix1"/>
    <dgm:cxn modelId="{8A4464EC-7A0D-2149-8CEF-C81A7A79A787}" type="presOf" srcId="{3F778997-ADDA-A34D-8281-C558219C6CB7}" destId="{E520591B-AC61-0A45-BE95-0F237E957889}" srcOrd="0" destOrd="0" presId="urn:microsoft.com/office/officeart/2005/8/layout/matrix1"/>
    <dgm:cxn modelId="{FA408C6F-77E6-0442-A1D8-03076944B988}" type="presOf" srcId="{FAF05671-8CC9-3B4E-99D7-5D05B7728290}" destId="{031C018C-08EC-664B-BB1F-E048B4E4E2CF}" srcOrd="1" destOrd="0" presId="urn:microsoft.com/office/officeart/2005/8/layout/matrix1"/>
    <dgm:cxn modelId="{F9A3B55D-4009-8E4A-B34B-8B6CC06113F7}" type="presOf" srcId="{B0D524AA-C401-3848-9119-03D504835FFB}" destId="{B148A6AA-C197-764C-AC2C-5573C2D76BE2}" srcOrd="0" destOrd="0" presId="urn:microsoft.com/office/officeart/2005/8/layout/matrix1"/>
    <dgm:cxn modelId="{9D72FD2F-DC32-8747-877E-2B590377080F}" srcId="{3E99CBE3-2D92-D043-A3C1-BFB1F8E85BE4}" destId="{80B55412-6A8F-F74F-9802-A448BCF59B66}" srcOrd="3" destOrd="0" parTransId="{2AAF57A5-66D3-524D-AE10-B0136828C12D}" sibTransId="{B394C021-A6AB-DE45-B6D0-8C99696DB5F5}"/>
    <dgm:cxn modelId="{B756B9E8-F730-0B43-9FA1-7A36F87D1B79}" type="presOf" srcId="{9DD07676-CC7F-AE43-82B6-0826E038D22D}" destId="{B35E7BB0-0909-E946-95A3-29EA2781D85B}" srcOrd="1" destOrd="0" presId="urn:microsoft.com/office/officeart/2005/8/layout/matrix1"/>
    <dgm:cxn modelId="{1F2F3B52-EC8F-2144-947D-B957B178DA54}" type="presOf" srcId="{80B55412-6A8F-F74F-9802-A448BCF59B66}" destId="{27986AFF-2E28-2444-8E80-DBE56C3819FA}" srcOrd="1" destOrd="0" presId="urn:microsoft.com/office/officeart/2005/8/layout/matrix1"/>
    <dgm:cxn modelId="{CA02F56E-B1BA-B046-9DFC-4ED49965F92D}" srcId="{3F778997-ADDA-A34D-8281-C558219C6CB7}" destId="{3E99CBE3-2D92-D043-A3C1-BFB1F8E85BE4}" srcOrd="0" destOrd="0" parTransId="{FE4C6780-C823-EA49-8076-FCAFF0B266F6}" sibTransId="{2A367616-601E-0F4D-9178-443726BAD436}"/>
    <dgm:cxn modelId="{1CD9CE6A-15D0-7846-9776-11CB41848A27}" srcId="{3E99CBE3-2D92-D043-A3C1-BFB1F8E85BE4}" destId="{9DD07676-CC7F-AE43-82B6-0826E038D22D}" srcOrd="2" destOrd="0" parTransId="{A394A857-BF8F-4948-B1B2-E83F9A068B0F}" sibTransId="{2D4B482B-A951-5D46-A075-CB7B10EB5695}"/>
    <dgm:cxn modelId="{CD55053B-4FFE-744B-B8D7-DF04C7E02AA5}" srcId="{3E99CBE3-2D92-D043-A3C1-BFB1F8E85BE4}" destId="{B0D524AA-C401-3848-9119-03D504835FFB}" srcOrd="1" destOrd="0" parTransId="{4C287B41-315D-304D-B826-A27F141EB021}" sibTransId="{F071880E-FC27-6642-9BF0-A23733805853}"/>
    <dgm:cxn modelId="{01954A08-3AAE-EF47-8A0A-059801A7A7C5}" type="presParOf" srcId="{E520591B-AC61-0A45-BE95-0F237E957889}" destId="{5862FE45-2DD2-CD46-AD1E-6A7359FC0229}" srcOrd="0" destOrd="0" presId="urn:microsoft.com/office/officeart/2005/8/layout/matrix1"/>
    <dgm:cxn modelId="{083B204B-90FE-DA44-8290-23F6C7B51ACF}" type="presParOf" srcId="{5862FE45-2DD2-CD46-AD1E-6A7359FC0229}" destId="{213ABBDC-831A-BD47-BCC3-7B0077FC97C8}" srcOrd="0" destOrd="0" presId="urn:microsoft.com/office/officeart/2005/8/layout/matrix1"/>
    <dgm:cxn modelId="{225B722B-B597-984F-AE3B-2F18EBB897E6}" type="presParOf" srcId="{5862FE45-2DD2-CD46-AD1E-6A7359FC0229}" destId="{031C018C-08EC-664B-BB1F-E048B4E4E2CF}" srcOrd="1" destOrd="0" presId="urn:microsoft.com/office/officeart/2005/8/layout/matrix1"/>
    <dgm:cxn modelId="{E38ACD00-0067-AF45-8369-DD4A2DE6A005}" type="presParOf" srcId="{5862FE45-2DD2-CD46-AD1E-6A7359FC0229}" destId="{B148A6AA-C197-764C-AC2C-5573C2D76BE2}" srcOrd="2" destOrd="0" presId="urn:microsoft.com/office/officeart/2005/8/layout/matrix1"/>
    <dgm:cxn modelId="{4753F214-6573-1C42-B92F-8EF80A0633A3}" type="presParOf" srcId="{5862FE45-2DD2-CD46-AD1E-6A7359FC0229}" destId="{E6D3508C-304E-3A47-A3F7-707B4DD89096}" srcOrd="3" destOrd="0" presId="urn:microsoft.com/office/officeart/2005/8/layout/matrix1"/>
    <dgm:cxn modelId="{61E2ECFE-FCCE-0C42-BDE7-1D9C9B03ADC8}" type="presParOf" srcId="{5862FE45-2DD2-CD46-AD1E-6A7359FC0229}" destId="{F8058AAB-372C-C347-BD01-6A444C6F0486}" srcOrd="4" destOrd="0" presId="urn:microsoft.com/office/officeart/2005/8/layout/matrix1"/>
    <dgm:cxn modelId="{FF17E5BF-9386-6A49-AD55-203F7B966D0C}" type="presParOf" srcId="{5862FE45-2DD2-CD46-AD1E-6A7359FC0229}" destId="{B35E7BB0-0909-E946-95A3-29EA2781D85B}" srcOrd="5" destOrd="0" presId="urn:microsoft.com/office/officeart/2005/8/layout/matrix1"/>
    <dgm:cxn modelId="{29CD1550-B4E6-3842-BD33-8DDC48DA3D94}" type="presParOf" srcId="{5862FE45-2DD2-CD46-AD1E-6A7359FC0229}" destId="{4D000B3A-1B4A-9149-8EA2-47C19B5CBF91}" srcOrd="6" destOrd="0" presId="urn:microsoft.com/office/officeart/2005/8/layout/matrix1"/>
    <dgm:cxn modelId="{C5F668B9-14FA-014A-89F0-9BA9399C1DCB}" type="presParOf" srcId="{5862FE45-2DD2-CD46-AD1E-6A7359FC0229}" destId="{27986AFF-2E28-2444-8E80-DBE56C3819FA}" srcOrd="7" destOrd="0" presId="urn:microsoft.com/office/officeart/2005/8/layout/matrix1"/>
    <dgm:cxn modelId="{02DF1AF1-C38A-2643-A50F-29F4CD16ACA5}" type="presParOf" srcId="{E520591B-AC61-0A45-BE95-0F237E957889}" destId="{24DEC298-D882-544F-A448-2695D78C219B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96A2DA-1B0C-7D4B-ADBF-4619511A024A}">
      <dsp:nvSpPr>
        <dsp:cNvPr id="0" name=""/>
        <dsp:cNvSpPr/>
      </dsp:nvSpPr>
      <dsp:spPr>
        <a:xfrm>
          <a:off x="0" y="2731658"/>
          <a:ext cx="8229600" cy="179226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>
              <a:solidFill>
                <a:srgbClr val="000000"/>
              </a:solidFill>
            </a:rPr>
            <a:t>Hasta el 40% de   estas muertes son  secundarias a hemorragia no controlada, constituyendo la causa mas frecuente  de muerte intrahospitalaria y por lo tanto prevenible. </a:t>
          </a:r>
          <a:endParaRPr lang="es-ES" sz="2500" kern="1200" dirty="0">
            <a:solidFill>
              <a:srgbClr val="000000"/>
            </a:solidFill>
          </a:endParaRPr>
        </a:p>
      </dsp:txBody>
      <dsp:txXfrm>
        <a:off x="0" y="2731658"/>
        <a:ext cx="8229600" cy="1792263"/>
      </dsp:txXfrm>
    </dsp:sp>
    <dsp:sp modelId="{E5B30A2F-43AF-3243-8C98-18CB82B91053}">
      <dsp:nvSpPr>
        <dsp:cNvPr id="0" name=""/>
        <dsp:cNvSpPr/>
      </dsp:nvSpPr>
      <dsp:spPr>
        <a:xfrm rot="10800000">
          <a:off x="0" y="2040"/>
          <a:ext cx="8229600" cy="2756501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>
              <a:solidFill>
                <a:srgbClr val="000000"/>
              </a:solidFill>
            </a:rPr>
            <a:t>El  trauma  es la principal causa de muerte  en  menores de 40 años, generando hasta el 10% de la mortalidad mundial. </a:t>
          </a:r>
          <a:endParaRPr lang="es-ES" sz="2500" kern="1200" dirty="0">
            <a:solidFill>
              <a:srgbClr val="000000"/>
            </a:solidFill>
          </a:endParaRPr>
        </a:p>
      </dsp:txBody>
      <dsp:txXfrm rot="10800000">
        <a:off x="0" y="2040"/>
        <a:ext cx="8229600" cy="17910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98FF73-EE41-5842-92C1-219E55F5F9B7}">
      <dsp:nvSpPr>
        <dsp:cNvPr id="0" name=""/>
        <dsp:cNvSpPr/>
      </dsp:nvSpPr>
      <dsp:spPr>
        <a:xfrm>
          <a:off x="0" y="800149"/>
          <a:ext cx="483367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427E17-3737-D24F-85D7-115DE6F24377}">
      <dsp:nvSpPr>
        <dsp:cNvPr id="0" name=""/>
        <dsp:cNvSpPr/>
      </dsp:nvSpPr>
      <dsp:spPr>
        <a:xfrm>
          <a:off x="0" y="2016"/>
          <a:ext cx="966735" cy="4125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100" kern="1200" dirty="0"/>
        </a:p>
      </dsp:txBody>
      <dsp:txXfrm>
        <a:off x="0" y="2016"/>
        <a:ext cx="966735" cy="4125996"/>
      </dsp:txXfrm>
    </dsp:sp>
    <dsp:sp modelId="{76BCFF98-03F7-BD4E-89BA-91D21675FC4F}">
      <dsp:nvSpPr>
        <dsp:cNvPr id="0" name=""/>
        <dsp:cNvSpPr/>
      </dsp:nvSpPr>
      <dsp:spPr>
        <a:xfrm>
          <a:off x="1039240" y="66485"/>
          <a:ext cx="3794438" cy="12893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Pérdida sanguínea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 dirty="0" smtClean="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 dirty="0" smtClean="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Dilución de factores de coagulación y plaquetas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300" kern="1200" dirty="0"/>
        </a:p>
      </dsp:txBody>
      <dsp:txXfrm>
        <a:off x="1039240" y="66485"/>
        <a:ext cx="3794438" cy="1289373"/>
      </dsp:txXfrm>
    </dsp:sp>
    <dsp:sp modelId="{590AB545-CD57-D849-AA17-91E29BE97738}">
      <dsp:nvSpPr>
        <dsp:cNvPr id="0" name=""/>
        <dsp:cNvSpPr/>
      </dsp:nvSpPr>
      <dsp:spPr>
        <a:xfrm>
          <a:off x="966735" y="1355859"/>
          <a:ext cx="386694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048146-16F9-E944-ABF7-E7025CEB980E}">
      <dsp:nvSpPr>
        <dsp:cNvPr id="0" name=""/>
        <dsp:cNvSpPr/>
      </dsp:nvSpPr>
      <dsp:spPr>
        <a:xfrm>
          <a:off x="1039240" y="1420328"/>
          <a:ext cx="3794438" cy="12893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Consumo de plaquetas  y factores de coagulación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err="1" smtClean="0"/>
            <a:t>Hipofibrinogenemia</a:t>
          </a:r>
          <a:endParaRPr lang="es-ES" sz="1600" kern="1200" dirty="0" smtClean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Incremento de fibrinólisis</a:t>
          </a:r>
          <a:endParaRPr lang="es-ES" sz="1600" kern="1200" dirty="0"/>
        </a:p>
      </dsp:txBody>
      <dsp:txXfrm>
        <a:off x="1039240" y="1420328"/>
        <a:ext cx="3794438" cy="1289373"/>
      </dsp:txXfrm>
    </dsp:sp>
    <dsp:sp modelId="{1FB44A42-36BE-054F-A595-4145DF4907D6}">
      <dsp:nvSpPr>
        <dsp:cNvPr id="0" name=""/>
        <dsp:cNvSpPr/>
      </dsp:nvSpPr>
      <dsp:spPr>
        <a:xfrm>
          <a:off x="966735" y="2709701"/>
          <a:ext cx="386694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35C3E4-1339-D34B-AF0B-3CFE630FAD4B}">
      <dsp:nvSpPr>
        <dsp:cNvPr id="0" name=""/>
        <dsp:cNvSpPr/>
      </dsp:nvSpPr>
      <dsp:spPr>
        <a:xfrm>
          <a:off x="1039240" y="2774170"/>
          <a:ext cx="3794438" cy="12893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Reanimación excesiva con cristaloides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Hipotermia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Hipocalcemia  </a:t>
          </a:r>
          <a:endParaRPr lang="es-ES" sz="1600" kern="1200" dirty="0"/>
        </a:p>
      </dsp:txBody>
      <dsp:txXfrm>
        <a:off x="1039240" y="2774170"/>
        <a:ext cx="3794438" cy="1289373"/>
      </dsp:txXfrm>
    </dsp:sp>
    <dsp:sp modelId="{1DA30A1C-8DF7-844A-81A7-220D35D814DA}">
      <dsp:nvSpPr>
        <dsp:cNvPr id="0" name=""/>
        <dsp:cNvSpPr/>
      </dsp:nvSpPr>
      <dsp:spPr>
        <a:xfrm>
          <a:off x="966735" y="4063544"/>
          <a:ext cx="386694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6EF345-B515-40B5-9DB0-7658B905F86A}">
      <dsp:nvSpPr>
        <dsp:cNvPr id="0" name=""/>
        <dsp:cNvSpPr/>
      </dsp:nvSpPr>
      <dsp:spPr>
        <a:xfrm>
          <a:off x="602727" y="421392"/>
          <a:ext cx="2826992" cy="2826992"/>
        </a:xfrm>
        <a:prstGeom prst="circularArrow">
          <a:avLst>
            <a:gd name="adj1" fmla="val 5689"/>
            <a:gd name="adj2" fmla="val 340510"/>
            <a:gd name="adj3" fmla="val 12655302"/>
            <a:gd name="adj4" fmla="val 18105480"/>
            <a:gd name="adj5" fmla="val 5908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43A936-7F20-4A75-8074-A2F29D2B0560}">
      <dsp:nvSpPr>
        <dsp:cNvPr id="0" name=""/>
        <dsp:cNvSpPr/>
      </dsp:nvSpPr>
      <dsp:spPr>
        <a:xfrm>
          <a:off x="1072103" y="544258"/>
          <a:ext cx="1888241" cy="94412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100" b="1" kern="1200" dirty="0" smtClean="0"/>
            <a:t>HIPERCOAGULABILIDAD</a:t>
          </a:r>
          <a:endParaRPr lang="es-MX" sz="600" b="1" kern="1200" dirty="0"/>
        </a:p>
      </dsp:txBody>
      <dsp:txXfrm>
        <a:off x="1118191" y="590346"/>
        <a:ext cx="1796065" cy="851944"/>
      </dsp:txXfrm>
    </dsp:sp>
    <dsp:sp modelId="{DD0C242D-FF49-4BF2-B3B0-70E3D8103807}">
      <dsp:nvSpPr>
        <dsp:cNvPr id="0" name=""/>
        <dsp:cNvSpPr/>
      </dsp:nvSpPr>
      <dsp:spPr>
        <a:xfrm>
          <a:off x="2143546" y="2400052"/>
          <a:ext cx="1888241" cy="944120"/>
        </a:xfrm>
        <a:prstGeom prst="roundRect">
          <a:avLst/>
        </a:prstGeom>
        <a:solidFill>
          <a:schemeClr val="accent3">
            <a:lumMod val="75000"/>
          </a:schemeClr>
        </a:solidFill>
        <a:ln w="25400" cap="flat" cmpd="sng" algn="ctr">
          <a:noFill/>
          <a:prstDash val="solid"/>
        </a:ln>
        <a:effectLst>
          <a:glow rad="228600">
            <a:schemeClr val="accent3">
              <a:satMod val="175000"/>
              <a:alpha val="40000"/>
            </a:schemeClr>
          </a:glow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3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HIPOCOAGULABILIDAD</a:t>
          </a:r>
          <a:endParaRPr lang="es-MX" sz="13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189634" y="2446140"/>
        <a:ext cx="1796065" cy="851944"/>
      </dsp:txXfrm>
    </dsp:sp>
    <dsp:sp modelId="{309CF883-B97B-4B68-969F-41DFA58876CD}">
      <dsp:nvSpPr>
        <dsp:cNvPr id="0" name=""/>
        <dsp:cNvSpPr/>
      </dsp:nvSpPr>
      <dsp:spPr>
        <a:xfrm>
          <a:off x="660" y="2400052"/>
          <a:ext cx="1888241" cy="944120"/>
        </a:xfrm>
        <a:prstGeom prst="roundRect">
          <a:avLst/>
        </a:prstGeom>
        <a:solidFill>
          <a:schemeClr val="accent4">
            <a:hueOff val="-4464771"/>
            <a:satOff val="26899"/>
            <a:lumOff val="2156"/>
            <a:alphaOff val="0"/>
          </a:schemeClr>
        </a:solidFill>
        <a:ln w="25400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300" b="1" kern="1200" dirty="0" smtClean="0"/>
            <a:t>HIPERGOAGULABILIDAD</a:t>
          </a:r>
          <a:endParaRPr lang="es-MX" sz="1300" b="1" kern="1200" dirty="0"/>
        </a:p>
      </dsp:txBody>
      <dsp:txXfrm>
        <a:off x="46748" y="2446140"/>
        <a:ext cx="1796065" cy="8519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3ABBDC-831A-BD47-BCC3-7B0077FC97C8}">
      <dsp:nvSpPr>
        <dsp:cNvPr id="0" name=""/>
        <dsp:cNvSpPr/>
      </dsp:nvSpPr>
      <dsp:spPr>
        <a:xfrm rot="16200000">
          <a:off x="582272" y="-582272"/>
          <a:ext cx="2980495" cy="4145040"/>
        </a:xfrm>
        <a:prstGeom prst="round1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000" kern="1200" dirty="0" smtClean="0"/>
            <a:t>Control temprano de la hemorragia y </a:t>
          </a:r>
          <a:r>
            <a:rPr lang="es-ES" sz="3000" kern="1200" dirty="0" err="1" smtClean="0"/>
            <a:t>Coagulopatía</a:t>
          </a:r>
          <a:endParaRPr lang="es-ES" sz="3000" kern="1200" dirty="0"/>
        </a:p>
      </dsp:txBody>
      <dsp:txXfrm rot="5400000">
        <a:off x="0" y="0"/>
        <a:ext cx="4145040" cy="2235371"/>
      </dsp:txXfrm>
    </dsp:sp>
    <dsp:sp modelId="{B148A6AA-C197-764C-AC2C-5573C2D76BE2}">
      <dsp:nvSpPr>
        <dsp:cNvPr id="0" name=""/>
        <dsp:cNvSpPr/>
      </dsp:nvSpPr>
      <dsp:spPr>
        <a:xfrm>
          <a:off x="4145040" y="0"/>
          <a:ext cx="4145040" cy="2980495"/>
        </a:xfrm>
        <a:prstGeom prst="round1Rect">
          <a:avLst/>
        </a:prstGeom>
        <a:solidFill>
          <a:schemeClr val="accent2">
            <a:hueOff val="1560507"/>
            <a:satOff val="-1946"/>
            <a:lumOff val="45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000" kern="1200" dirty="0" smtClean="0"/>
            <a:t>Hipotensión permisiva </a:t>
          </a:r>
          <a:endParaRPr lang="es-ES" sz="3000" kern="1200" dirty="0"/>
        </a:p>
      </dsp:txBody>
      <dsp:txXfrm>
        <a:off x="4145040" y="0"/>
        <a:ext cx="4145040" cy="2235371"/>
      </dsp:txXfrm>
    </dsp:sp>
    <dsp:sp modelId="{F8058AAB-372C-C347-BD01-6A444C6F0486}">
      <dsp:nvSpPr>
        <dsp:cNvPr id="0" name=""/>
        <dsp:cNvSpPr/>
      </dsp:nvSpPr>
      <dsp:spPr>
        <a:xfrm rot="10800000">
          <a:off x="0" y="2980495"/>
          <a:ext cx="4145040" cy="2980495"/>
        </a:xfrm>
        <a:prstGeom prst="round1Rect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000" kern="1200" dirty="0" smtClean="0">
              <a:solidFill>
                <a:srgbClr val="000000"/>
              </a:solidFill>
            </a:rPr>
            <a:t>Aporte precoz de hemoderivados en base a nueva estrategia para evaluar la coagulación </a:t>
          </a:r>
          <a:endParaRPr lang="es-ES" sz="3000" kern="1200" dirty="0">
            <a:solidFill>
              <a:srgbClr val="000000"/>
            </a:solidFill>
          </a:endParaRPr>
        </a:p>
      </dsp:txBody>
      <dsp:txXfrm rot="10800000">
        <a:off x="0" y="3725619"/>
        <a:ext cx="4145040" cy="2235371"/>
      </dsp:txXfrm>
    </dsp:sp>
    <dsp:sp modelId="{4D000B3A-1B4A-9149-8EA2-47C19B5CBF91}">
      <dsp:nvSpPr>
        <dsp:cNvPr id="0" name=""/>
        <dsp:cNvSpPr/>
      </dsp:nvSpPr>
      <dsp:spPr>
        <a:xfrm rot="5400000">
          <a:off x="4727313" y="2398222"/>
          <a:ext cx="2980495" cy="4145040"/>
        </a:xfrm>
        <a:prstGeom prst="round1Rect">
          <a:avLst/>
        </a:prstGeom>
        <a:solidFill>
          <a:schemeClr val="accent2">
            <a:hueOff val="4681520"/>
            <a:satOff val="-5839"/>
            <a:lumOff val="1373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000" kern="1200" dirty="0" smtClean="0">
              <a:solidFill>
                <a:srgbClr val="000000"/>
              </a:solidFill>
            </a:rPr>
            <a:t>Aporte controlado de cristaloides.</a:t>
          </a:r>
          <a:endParaRPr lang="es-ES" sz="3000" kern="1200" dirty="0">
            <a:solidFill>
              <a:srgbClr val="000000"/>
            </a:solidFill>
          </a:endParaRPr>
        </a:p>
      </dsp:txBody>
      <dsp:txXfrm rot="-5400000">
        <a:off x="4145040" y="3725618"/>
        <a:ext cx="4145040" cy="2235371"/>
      </dsp:txXfrm>
    </dsp:sp>
    <dsp:sp modelId="{24DEC298-D882-544F-A448-2695D78C219B}">
      <dsp:nvSpPr>
        <dsp:cNvPr id="0" name=""/>
        <dsp:cNvSpPr/>
      </dsp:nvSpPr>
      <dsp:spPr>
        <a:xfrm>
          <a:off x="2901528" y="2235371"/>
          <a:ext cx="2487024" cy="1490247"/>
        </a:xfrm>
        <a:prstGeom prst="roundRect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000" kern="1200" dirty="0" smtClean="0"/>
            <a:t>Reanimación</a:t>
          </a: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000" kern="1200" dirty="0" smtClean="0"/>
            <a:t>Hemostática </a:t>
          </a:r>
          <a:endParaRPr lang="es-ES" sz="3000" kern="1200" dirty="0"/>
        </a:p>
      </dsp:txBody>
      <dsp:txXfrm>
        <a:off x="2974276" y="2308119"/>
        <a:ext cx="2341528" cy="13447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3390E7-5F21-6E45-954F-D2B136E62F46}" type="datetimeFigureOut">
              <a:rPr lang="es-ES" smtClean="0"/>
              <a:t>09/03/16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13A20-4798-3B41-93F5-D10176A511E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3154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00224-53F2-44F2-B700-248B7715A3C9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38034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EB071-1F23-0A4E-92AC-07855AA86A74}" type="datetimeFigureOut">
              <a:rPr lang="es-ES" smtClean="0"/>
              <a:t>09/03/16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A2732-DDF5-6B42-A09F-D12479F25B92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C9730-1042-E641-BAEF-A07918EEEFB6}" type="datetimeFigureOut">
              <a:rPr lang="es-ES" smtClean="0"/>
              <a:t>09/03/16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A2732-DDF5-6B42-A09F-D12479F25B92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C9730-1042-E641-BAEF-A07918EEEFB6}" type="datetimeFigureOut">
              <a:rPr lang="es-ES" smtClean="0"/>
              <a:t>09/03/16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A2732-DDF5-6B42-A09F-D12479F25B92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ítulo, objet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2625" y="609600"/>
            <a:ext cx="8080375" cy="1143000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2625" y="1981200"/>
            <a:ext cx="3810000" cy="4114800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645025" y="1981200"/>
            <a:ext cx="3810000" cy="4114800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7215188" y="6442075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fld id="{E53C9730-1042-E641-BAEF-A07918EEEFB6}" type="datetimeFigureOut">
              <a:rPr lang="es-ES" smtClean="0"/>
              <a:t>09/03/16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682625" y="6365875"/>
            <a:ext cx="4267200" cy="45720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199313" y="6148388"/>
            <a:ext cx="1905000" cy="381000"/>
          </a:xfrm>
        </p:spPr>
        <p:txBody>
          <a:bodyPr/>
          <a:lstStyle>
            <a:lvl2pPr lvl="1">
              <a:defRPr>
                <a:cs typeface="Arial" charset="0"/>
              </a:defRPr>
            </a:lvl2pPr>
          </a:lstStyle>
          <a:p>
            <a:fld id="{093A2732-DDF5-6B42-A09F-D12479F25B92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ítulo y diagrama u organig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MX"/>
          </a:p>
        </p:txBody>
      </p:sp>
      <p:sp>
        <p:nvSpPr>
          <p:cNvPr id="3" name="2 Marcador de SmartArt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r>
              <a:rPr lang="es-ES_tradnl" noProof="0" smtClean="0"/>
              <a:t>Haga clic en el icono para agregar un gráfico SmartArt</a:t>
            </a:r>
            <a:endParaRPr lang="es-MX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3C9730-1042-E641-BAEF-A07918EEEFB6}" type="datetimeFigureOut">
              <a:rPr lang="es-ES" smtClean="0"/>
              <a:t>09/03/16</a:t>
            </a:fld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3A2732-DDF5-6B42-A09F-D12479F25B92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MX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3C9730-1042-E641-BAEF-A07918EEEFB6}" type="datetimeFigureOut">
              <a:rPr lang="es-ES" smtClean="0"/>
              <a:t>09/03/16</a:t>
            </a:fld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3A2732-DDF5-6B42-A09F-D12479F25B92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MX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MX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MX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3C9730-1042-E641-BAEF-A07918EEEFB6}" type="datetimeFigureOut">
              <a:rPr lang="es-ES" smtClean="0"/>
              <a:t>09/03/16</a:t>
            </a:fld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3A2732-DDF5-6B42-A09F-D12479F25B92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C9730-1042-E641-BAEF-A07918EEEFB6}" type="datetimeFigureOut">
              <a:rPr lang="es-ES" smtClean="0"/>
              <a:t>09/03/16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A2732-DDF5-6B42-A09F-D12479F25B92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C9730-1042-E641-BAEF-A07918EEEFB6}" type="datetimeFigureOut">
              <a:rPr lang="es-ES" smtClean="0"/>
              <a:t>09/03/16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A2732-DDF5-6B42-A09F-D12479F25B92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C9730-1042-E641-BAEF-A07918EEEFB6}" type="datetimeFigureOut">
              <a:rPr lang="es-ES" smtClean="0"/>
              <a:t>09/03/16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A2732-DDF5-6B42-A09F-D12479F25B92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C9730-1042-E641-BAEF-A07918EEEFB6}" type="datetimeFigureOut">
              <a:rPr lang="es-ES" smtClean="0"/>
              <a:t>09/03/16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A2732-DDF5-6B42-A09F-D12479F25B92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C9730-1042-E641-BAEF-A07918EEEFB6}" type="datetimeFigureOut">
              <a:rPr lang="es-ES" smtClean="0"/>
              <a:t>09/03/16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A2732-DDF5-6B42-A09F-D12479F25B92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C9730-1042-E641-BAEF-A07918EEEFB6}" type="datetimeFigureOut">
              <a:rPr lang="es-ES" smtClean="0"/>
              <a:t>09/03/16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A2732-DDF5-6B42-A09F-D12479F25B92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C9730-1042-E641-BAEF-A07918EEEFB6}" type="datetimeFigureOut">
              <a:rPr lang="es-ES" smtClean="0"/>
              <a:t>09/03/16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A2732-DDF5-6B42-A09F-D12479F25B92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C9730-1042-E641-BAEF-A07918EEEFB6}" type="datetimeFigureOut">
              <a:rPr lang="es-ES" smtClean="0"/>
              <a:t>09/03/16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A2732-DDF5-6B42-A09F-D12479F25B92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 cstate="print">
            <a:alphaModFix amt="16000"/>
            <a:lum/>
          </a:blip>
          <a:srcRect/>
          <a:stretch>
            <a:fillRect r="43000" b="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C9730-1042-E641-BAEF-A07918EEEFB6}" type="datetimeFigureOut">
              <a:rPr lang="es-ES" smtClean="0"/>
              <a:t>09/03/16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A2732-DDF5-6B42-A09F-D12479F25B92}" type="slidenum">
              <a:rPr lang="es-ES" smtClean="0"/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Relationship Id="rId3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7" Type="http://schemas.openxmlformats.org/officeDocument/2006/relationships/image" Target="../media/image5.png"/><Relationship Id="rId8" Type="http://schemas.openxmlformats.org/officeDocument/2006/relationships/image" Target="../media/image4.emf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50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EVALUACION Y ABORDAJE DE LA COAGULOPATÍA EN TRAUMA</a:t>
            </a:r>
            <a:br>
              <a:rPr lang="es-ES" dirty="0" smtClean="0"/>
            </a:br>
            <a:r>
              <a:rPr lang="es-ES" dirty="0" smtClean="0"/>
              <a:t>Conceptos Actuales 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50397" y="4833797"/>
            <a:ext cx="8692389" cy="1752600"/>
          </a:xfrm>
        </p:spPr>
        <p:txBody>
          <a:bodyPr>
            <a:normAutofit fontScale="92500" lnSpcReduction="20000"/>
          </a:bodyPr>
          <a:lstStyle/>
          <a:p>
            <a:r>
              <a:rPr lang="es-ES" dirty="0" smtClean="0">
                <a:solidFill>
                  <a:schemeClr val="tx1"/>
                </a:solidFill>
              </a:rPr>
              <a:t>Dr. Raúl Carrillo </a:t>
            </a:r>
            <a:r>
              <a:rPr lang="es-ES" dirty="0" err="1" smtClean="0">
                <a:solidFill>
                  <a:schemeClr val="tx1"/>
                </a:solidFill>
              </a:rPr>
              <a:t>Esper</a:t>
            </a:r>
            <a:r>
              <a:rPr lang="es-ES" dirty="0" smtClean="0">
                <a:solidFill>
                  <a:schemeClr val="tx1"/>
                </a:solidFill>
              </a:rPr>
              <a:t>  </a:t>
            </a:r>
          </a:p>
          <a:p>
            <a:r>
              <a:rPr lang="es-ES" sz="3000" dirty="0" smtClean="0">
                <a:solidFill>
                  <a:schemeClr val="tx1"/>
                </a:solidFill>
              </a:rPr>
              <a:t>Hospital General de México</a:t>
            </a:r>
          </a:p>
          <a:p>
            <a:r>
              <a:rPr lang="es-ES" sz="3000" dirty="0" smtClean="0">
                <a:solidFill>
                  <a:schemeClr val="tx1"/>
                </a:solidFill>
              </a:rPr>
              <a:t>Grupo Mexicano para el Estudio de la Medicina Intensiva</a:t>
            </a:r>
          </a:p>
          <a:p>
            <a:r>
              <a:rPr lang="es-ES" sz="2600" dirty="0" smtClean="0">
                <a:solidFill>
                  <a:schemeClr val="tx1"/>
                </a:solidFill>
              </a:rPr>
              <a:t>Marzo 2016</a:t>
            </a:r>
          </a:p>
        </p:txBody>
      </p:sp>
      <p:pic>
        <p:nvPicPr>
          <p:cNvPr id="4" name="Picture 3" descr="Captura de pantalla 2016-02-13 a la(s) 17.29.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586" y="0"/>
            <a:ext cx="2108200" cy="1485900"/>
          </a:xfrm>
          <a:prstGeom prst="rect">
            <a:avLst/>
          </a:prstGeom>
        </p:spPr>
      </p:pic>
      <p:pic>
        <p:nvPicPr>
          <p:cNvPr id="5" name="Picture 4" descr="Captura de pantalla 2016-02-20 a la(s) 17.55.3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65302" cy="115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745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0" t="15356" r="8061" b="48922"/>
          <a:stretch/>
        </p:blipFill>
        <p:spPr bwMode="auto">
          <a:xfrm>
            <a:off x="179512" y="188640"/>
            <a:ext cx="5580112" cy="1932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7" t="29552" r="50000" b="25997"/>
          <a:stretch/>
        </p:blipFill>
        <p:spPr bwMode="auto">
          <a:xfrm>
            <a:off x="251520" y="2276872"/>
            <a:ext cx="4545669" cy="398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76" t="29553" r="15345" b="64789"/>
          <a:stretch/>
        </p:blipFill>
        <p:spPr bwMode="auto">
          <a:xfrm>
            <a:off x="4860032" y="3933056"/>
            <a:ext cx="4032448" cy="691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6300192" y="6361583"/>
            <a:ext cx="2664296" cy="307777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r"/>
            <a:r>
              <a:rPr lang="es-MX" sz="1400" i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J Trauma </a:t>
            </a:r>
            <a:r>
              <a:rPr lang="es-MX" sz="14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2006; 60: 1228-1237.</a:t>
            </a:r>
            <a:endParaRPr lang="es-MX" sz="14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229471"/>
      </p:ext>
    </p:extLst>
  </p:cSld>
  <p:clrMapOvr>
    <a:masterClrMapping/>
  </p:clrMapOvr>
  <p:transition xmlns:p14="http://schemas.microsoft.com/office/powerpoint/2010/main" spd="slow">
    <p:strips dir="r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5" t="13901" r="20344" b="9482"/>
          <a:stretch/>
        </p:blipFill>
        <p:spPr bwMode="auto">
          <a:xfrm>
            <a:off x="1376657" y="168517"/>
            <a:ext cx="6363695" cy="650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4269531"/>
      </p:ext>
    </p:extLst>
  </p:cSld>
  <p:clrMapOvr>
    <a:masterClrMapping/>
  </p:clrMapOvr>
  <p:transition xmlns:p14="http://schemas.microsoft.com/office/powerpoint/2010/main" spd="slow">
    <p:strips dir="r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2793414"/>
              </p:ext>
            </p:extLst>
          </p:nvPr>
        </p:nvGraphicFramePr>
        <p:xfrm>
          <a:off x="461832" y="52554"/>
          <a:ext cx="7608662" cy="59540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04331"/>
                <a:gridCol w="3804331"/>
              </a:tblGrid>
              <a:tr h="985805">
                <a:tc>
                  <a:txBody>
                    <a:bodyPr/>
                    <a:lstStyle/>
                    <a:p>
                      <a:r>
                        <a:rPr lang="es-ES" sz="2400" dirty="0" smtClean="0">
                          <a:solidFill>
                            <a:srgbClr val="660066"/>
                          </a:solidFill>
                        </a:rPr>
                        <a:t>Estado clínico </a:t>
                      </a:r>
                      <a:endParaRPr lang="es-ES" sz="2400" dirty="0">
                        <a:solidFill>
                          <a:srgbClr val="6600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400" dirty="0" smtClean="0">
                          <a:solidFill>
                            <a:srgbClr val="660066"/>
                          </a:solidFill>
                        </a:rPr>
                        <a:t>Probabilidad de desarrollar coagulopatía </a:t>
                      </a:r>
                      <a:endParaRPr lang="es-ES" sz="2400" dirty="0">
                        <a:solidFill>
                          <a:srgbClr val="660066"/>
                        </a:solidFill>
                      </a:endParaRPr>
                    </a:p>
                  </a:txBody>
                  <a:tcPr/>
                </a:tc>
              </a:tr>
              <a:tr h="3000763">
                <a:tc>
                  <a:txBody>
                    <a:bodyPr/>
                    <a:lstStyle/>
                    <a:p>
                      <a:r>
                        <a:rPr lang="es-ES" sz="2000" dirty="0" smtClean="0"/>
                        <a:t>No factor de riesgo </a:t>
                      </a:r>
                    </a:p>
                    <a:p>
                      <a:endParaRPr lang="es-ES" sz="2000" dirty="0" smtClean="0"/>
                    </a:p>
                    <a:p>
                      <a:r>
                        <a:rPr lang="es-ES" sz="2000" dirty="0" smtClean="0"/>
                        <a:t>ISS &gt;</a:t>
                      </a:r>
                      <a:r>
                        <a:rPr lang="es-ES" sz="2000" baseline="0" dirty="0" smtClean="0"/>
                        <a:t> 25 </a:t>
                      </a:r>
                    </a:p>
                    <a:p>
                      <a:endParaRPr lang="es-ES" sz="2000" baseline="0" dirty="0" smtClean="0"/>
                    </a:p>
                    <a:p>
                      <a:r>
                        <a:rPr lang="es-ES" sz="2000" baseline="0" dirty="0" smtClean="0"/>
                        <a:t>ISS &gt; 25 + PAS &lt; 70 </a:t>
                      </a:r>
                      <a:r>
                        <a:rPr lang="es-ES" sz="2000" baseline="0" dirty="0" err="1" smtClean="0"/>
                        <a:t>mmHg</a:t>
                      </a:r>
                      <a:endParaRPr lang="es-ES" sz="2000" baseline="0" dirty="0" smtClean="0"/>
                    </a:p>
                    <a:p>
                      <a:endParaRPr lang="es-ES" sz="2000" baseline="0" dirty="0" smtClean="0"/>
                    </a:p>
                    <a:p>
                      <a:r>
                        <a:rPr lang="es-ES" sz="2000" baseline="0" dirty="0" smtClean="0"/>
                        <a:t>ISS &gt; 25 + pH &lt; 7.1 </a:t>
                      </a:r>
                    </a:p>
                    <a:p>
                      <a:endParaRPr lang="es-ES" sz="2000" baseline="0" dirty="0" smtClean="0"/>
                    </a:p>
                    <a:p>
                      <a:r>
                        <a:rPr lang="es-ES" sz="2000" baseline="0" dirty="0" smtClean="0"/>
                        <a:t>ISS &gt; 25  + </a:t>
                      </a:r>
                      <a:r>
                        <a:rPr lang="es-ES" sz="2000" baseline="0" dirty="0" err="1" smtClean="0"/>
                        <a:t>Temp</a:t>
                      </a:r>
                      <a:r>
                        <a:rPr lang="es-ES" sz="2000" baseline="0" dirty="0" smtClean="0"/>
                        <a:t> &lt; 34ºC</a:t>
                      </a:r>
                    </a:p>
                    <a:p>
                      <a:endParaRPr lang="es-ES" sz="2000" dirty="0" smtClean="0"/>
                    </a:p>
                    <a:p>
                      <a:r>
                        <a:rPr lang="es-ES" sz="2000" dirty="0" smtClean="0"/>
                        <a:t>ISS &gt;</a:t>
                      </a:r>
                      <a:r>
                        <a:rPr lang="es-ES" sz="2000" baseline="0" dirty="0" smtClean="0"/>
                        <a:t> 25 + PAS &lt; 70 </a:t>
                      </a:r>
                      <a:r>
                        <a:rPr lang="es-ES" sz="2000" baseline="0" dirty="0" err="1" smtClean="0"/>
                        <a:t>mmHg</a:t>
                      </a:r>
                      <a:r>
                        <a:rPr lang="es-ES" sz="2000" baseline="0" dirty="0" smtClean="0"/>
                        <a:t> + </a:t>
                      </a:r>
                      <a:r>
                        <a:rPr lang="es-ES" sz="2000" baseline="0" dirty="0" err="1" smtClean="0"/>
                        <a:t>Tem</a:t>
                      </a:r>
                      <a:r>
                        <a:rPr lang="es-ES" sz="2000" baseline="0" dirty="0" smtClean="0"/>
                        <a:t> &lt; 34ºC</a:t>
                      </a:r>
                    </a:p>
                    <a:p>
                      <a:endParaRPr lang="es-ES" sz="2000" baseline="0" dirty="0" smtClean="0"/>
                    </a:p>
                    <a:p>
                      <a:r>
                        <a:rPr lang="es-ES" sz="2000" baseline="0" dirty="0" smtClean="0"/>
                        <a:t>ISS &gt; 25 + PAS &lt; 70 </a:t>
                      </a:r>
                      <a:r>
                        <a:rPr lang="es-ES" sz="2000" baseline="0" dirty="0" err="1" smtClean="0"/>
                        <a:t>mmHG</a:t>
                      </a:r>
                      <a:r>
                        <a:rPr lang="es-ES" sz="2000" baseline="0" dirty="0" smtClean="0"/>
                        <a:t> + </a:t>
                      </a:r>
                      <a:r>
                        <a:rPr lang="es-ES" sz="2000" baseline="0" dirty="0" err="1" smtClean="0"/>
                        <a:t>Temp</a:t>
                      </a:r>
                      <a:r>
                        <a:rPr lang="es-ES" sz="2000" baseline="0" dirty="0" smtClean="0"/>
                        <a:t> &lt; 34ºC + pH &lt; 7.1 </a:t>
                      </a:r>
                    </a:p>
                    <a:p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 smtClean="0"/>
                        <a:t>1%</a:t>
                      </a:r>
                    </a:p>
                    <a:p>
                      <a:endParaRPr lang="es-ES" sz="2000" dirty="0" smtClean="0"/>
                    </a:p>
                    <a:p>
                      <a:r>
                        <a:rPr lang="es-ES" sz="2000" dirty="0" smtClean="0"/>
                        <a:t>10%</a:t>
                      </a:r>
                    </a:p>
                    <a:p>
                      <a:endParaRPr lang="es-ES" sz="2000" dirty="0" smtClean="0"/>
                    </a:p>
                    <a:p>
                      <a:r>
                        <a:rPr lang="es-ES" sz="2000" dirty="0" smtClean="0"/>
                        <a:t>39%</a:t>
                      </a:r>
                    </a:p>
                    <a:p>
                      <a:endParaRPr lang="es-ES" sz="2000" dirty="0" smtClean="0"/>
                    </a:p>
                    <a:p>
                      <a:r>
                        <a:rPr lang="es-ES" sz="2000" dirty="0" smtClean="0"/>
                        <a:t>58%</a:t>
                      </a:r>
                    </a:p>
                    <a:p>
                      <a:endParaRPr lang="es-ES" sz="2000" dirty="0" smtClean="0"/>
                    </a:p>
                    <a:p>
                      <a:r>
                        <a:rPr lang="es-ES" sz="2000" dirty="0" smtClean="0"/>
                        <a:t>49%</a:t>
                      </a:r>
                    </a:p>
                    <a:p>
                      <a:endParaRPr lang="es-ES" sz="2000" dirty="0" smtClean="0"/>
                    </a:p>
                    <a:p>
                      <a:r>
                        <a:rPr lang="es-ES" sz="2000" dirty="0" smtClean="0"/>
                        <a:t>85%</a:t>
                      </a:r>
                    </a:p>
                    <a:p>
                      <a:endParaRPr lang="es-ES" sz="2000" dirty="0" smtClean="0"/>
                    </a:p>
                    <a:p>
                      <a:endParaRPr lang="es-ES" sz="2000" dirty="0" smtClean="0"/>
                    </a:p>
                    <a:p>
                      <a:r>
                        <a:rPr lang="es-ES" sz="2000" dirty="0" smtClean="0"/>
                        <a:t>98%</a:t>
                      </a:r>
                      <a:endParaRPr lang="es-E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7 CuadroTexto"/>
          <p:cNvSpPr txBox="1"/>
          <p:nvPr/>
        </p:nvSpPr>
        <p:spPr>
          <a:xfrm>
            <a:off x="323528" y="6506006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0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Spahn</a:t>
            </a:r>
            <a:r>
              <a:rPr lang="es-MX" sz="1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DR, </a:t>
            </a:r>
            <a:r>
              <a:rPr lang="es-MX" sz="10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Rossaint</a:t>
            </a:r>
            <a:r>
              <a:rPr lang="es-MX" sz="1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R.</a:t>
            </a:r>
            <a:r>
              <a:rPr lang="es-MX" sz="1000" dirty="0" smtClean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es-MX" sz="1000" dirty="0" err="1" smtClean="0">
                <a:solidFill>
                  <a:schemeClr val="tx2"/>
                </a:solidFill>
                <a:latin typeface="Arial"/>
                <a:cs typeface="Arial"/>
              </a:rPr>
              <a:t>Coagulopathy</a:t>
            </a:r>
            <a:r>
              <a:rPr lang="es-MX" sz="1000" dirty="0" smtClean="0">
                <a:solidFill>
                  <a:schemeClr val="tx2"/>
                </a:solidFill>
                <a:latin typeface="Arial"/>
                <a:cs typeface="Arial"/>
              </a:rPr>
              <a:t> and </a:t>
            </a:r>
            <a:r>
              <a:rPr lang="es-MX" sz="1000" dirty="0" err="1" smtClean="0">
                <a:solidFill>
                  <a:schemeClr val="tx2"/>
                </a:solidFill>
                <a:latin typeface="Arial"/>
                <a:cs typeface="Arial"/>
              </a:rPr>
              <a:t>blood</a:t>
            </a:r>
            <a:r>
              <a:rPr lang="es-MX" sz="1000" dirty="0" smtClean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es-MX" sz="1000" dirty="0" err="1" smtClean="0">
                <a:solidFill>
                  <a:schemeClr val="tx2"/>
                </a:solidFill>
                <a:latin typeface="Arial"/>
                <a:cs typeface="Arial"/>
              </a:rPr>
              <a:t>component</a:t>
            </a:r>
            <a:r>
              <a:rPr lang="es-MX" sz="1000" dirty="0" smtClean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es-MX" sz="1000" dirty="0" err="1" smtClean="0">
                <a:solidFill>
                  <a:schemeClr val="tx2"/>
                </a:solidFill>
                <a:latin typeface="Arial"/>
                <a:cs typeface="Arial"/>
              </a:rPr>
              <a:t>transfusion</a:t>
            </a:r>
            <a:r>
              <a:rPr lang="es-MX" sz="1000" dirty="0" smtClean="0">
                <a:solidFill>
                  <a:schemeClr val="tx2"/>
                </a:solidFill>
                <a:latin typeface="Arial"/>
                <a:cs typeface="Arial"/>
              </a:rPr>
              <a:t> in trauma.  </a:t>
            </a:r>
            <a:r>
              <a:rPr lang="es-MX" sz="1000" i="1" dirty="0" smtClean="0">
                <a:solidFill>
                  <a:schemeClr val="tx2"/>
                </a:solidFill>
                <a:latin typeface="Arial"/>
                <a:cs typeface="Arial"/>
              </a:rPr>
              <a:t>Br J </a:t>
            </a:r>
            <a:r>
              <a:rPr lang="es-MX" sz="1000" i="1" dirty="0" err="1" smtClean="0">
                <a:solidFill>
                  <a:schemeClr val="tx2"/>
                </a:solidFill>
                <a:latin typeface="Arial"/>
                <a:cs typeface="Arial"/>
              </a:rPr>
              <a:t>Anaesth</a:t>
            </a:r>
            <a:r>
              <a:rPr lang="es-MX" sz="1000" dirty="0" smtClean="0">
                <a:solidFill>
                  <a:schemeClr val="tx2"/>
                </a:solidFill>
                <a:latin typeface="Arial"/>
                <a:cs typeface="Arial"/>
              </a:rPr>
              <a:t> 2005; 95: 130-139</a:t>
            </a:r>
            <a:r>
              <a:rPr lang="es-MX" dirty="0" smtClean="0">
                <a:solidFill>
                  <a:srgbClr val="FFC000"/>
                </a:solidFill>
              </a:rPr>
              <a:t>.</a:t>
            </a:r>
            <a:endParaRPr lang="es-MX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901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MX" sz="3200" b="1" dirty="0" smtClean="0">
                <a:solidFill>
                  <a:srgbClr val="660066"/>
                </a:solidFill>
              </a:rPr>
              <a:t>COAGULOPATÍA INDUCIDA POR EL TRAUMA</a:t>
            </a:r>
            <a:br>
              <a:rPr lang="es-MX" sz="3200" b="1" dirty="0" smtClean="0">
                <a:solidFill>
                  <a:srgbClr val="660066"/>
                </a:solidFill>
              </a:rPr>
            </a:br>
            <a:r>
              <a:rPr lang="es-MX" sz="2000" b="1" dirty="0" smtClean="0">
                <a:solidFill>
                  <a:srgbClr val="000000"/>
                </a:solidFill>
              </a:rPr>
              <a:t>CRITERIOS DIAGNÓSTICOS</a:t>
            </a:r>
            <a:endParaRPr lang="es-MX" sz="2000" b="1" dirty="0">
              <a:solidFill>
                <a:srgbClr val="00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es-MX" dirty="0" smtClean="0">
                <a:solidFill>
                  <a:srgbClr val="000000"/>
                </a:solidFill>
              </a:rPr>
              <a:t>TP &gt; 18 </a:t>
            </a:r>
            <a:r>
              <a:rPr lang="es-MX" dirty="0" err="1" smtClean="0">
                <a:solidFill>
                  <a:srgbClr val="000000"/>
                </a:solidFill>
              </a:rPr>
              <a:t>seg</a:t>
            </a:r>
            <a:endParaRPr lang="es-MX" dirty="0" smtClean="0">
              <a:solidFill>
                <a:srgbClr val="000000"/>
              </a:solidFill>
            </a:endParaRPr>
          </a:p>
          <a:p>
            <a:endParaRPr lang="es-MX" dirty="0">
              <a:solidFill>
                <a:srgbClr val="000000"/>
              </a:solidFill>
            </a:endParaRPr>
          </a:p>
          <a:p>
            <a:r>
              <a:rPr lang="es-MX" dirty="0" err="1" smtClean="0">
                <a:solidFill>
                  <a:srgbClr val="000000"/>
                </a:solidFill>
              </a:rPr>
              <a:t>TTPa</a:t>
            </a:r>
            <a:r>
              <a:rPr lang="es-MX" dirty="0" smtClean="0">
                <a:solidFill>
                  <a:srgbClr val="000000"/>
                </a:solidFill>
              </a:rPr>
              <a:t>  &gt; 60 </a:t>
            </a:r>
            <a:r>
              <a:rPr lang="es-MX" dirty="0" err="1" smtClean="0">
                <a:solidFill>
                  <a:srgbClr val="000000"/>
                </a:solidFill>
              </a:rPr>
              <a:t>seg</a:t>
            </a:r>
            <a:endParaRPr lang="es-MX" dirty="0" smtClean="0">
              <a:solidFill>
                <a:srgbClr val="000000"/>
              </a:solidFill>
            </a:endParaRPr>
          </a:p>
          <a:p>
            <a:endParaRPr lang="es-MX" dirty="0">
              <a:solidFill>
                <a:srgbClr val="000000"/>
              </a:solidFill>
            </a:endParaRPr>
          </a:p>
          <a:p>
            <a:r>
              <a:rPr lang="es-MX" dirty="0" smtClean="0">
                <a:solidFill>
                  <a:srgbClr val="000000"/>
                </a:solidFill>
              </a:rPr>
              <a:t>TP/</a:t>
            </a:r>
            <a:r>
              <a:rPr lang="es-MX" dirty="0" err="1" smtClean="0">
                <a:solidFill>
                  <a:srgbClr val="000000"/>
                </a:solidFill>
              </a:rPr>
              <a:t>TTPa</a:t>
            </a:r>
            <a:r>
              <a:rPr lang="es-MX" dirty="0" smtClean="0">
                <a:solidFill>
                  <a:srgbClr val="000000"/>
                </a:solidFill>
              </a:rPr>
              <a:t> &gt; 1.5 veces valor</a:t>
            </a:r>
          </a:p>
          <a:p>
            <a:endParaRPr lang="es-MX" dirty="0">
              <a:solidFill>
                <a:srgbClr val="000000"/>
              </a:solidFill>
            </a:endParaRPr>
          </a:p>
          <a:p>
            <a:r>
              <a:rPr lang="es-MX" dirty="0" smtClean="0">
                <a:solidFill>
                  <a:srgbClr val="000000"/>
                </a:solidFill>
              </a:rPr>
              <a:t>INR &gt; 1.2 – 1.5</a:t>
            </a:r>
          </a:p>
          <a:p>
            <a:endParaRPr lang="es-MX" dirty="0">
              <a:solidFill>
                <a:srgbClr val="000000"/>
              </a:solidFill>
            </a:endParaRPr>
          </a:p>
          <a:p>
            <a:r>
              <a:rPr lang="es-MX" dirty="0" smtClean="0">
                <a:solidFill>
                  <a:srgbClr val="000000"/>
                </a:solidFill>
              </a:rPr>
              <a:t>TP &lt; 30%</a:t>
            </a:r>
          </a:p>
          <a:p>
            <a:endParaRPr lang="es-MX" dirty="0">
              <a:solidFill>
                <a:srgbClr val="000000"/>
              </a:solidFill>
            </a:endParaRPr>
          </a:p>
          <a:p>
            <a:r>
              <a:rPr lang="es-MX" dirty="0" smtClean="0">
                <a:solidFill>
                  <a:srgbClr val="000000"/>
                </a:solidFill>
              </a:rPr>
              <a:t>Plaquetas &lt; 50 x 10</a:t>
            </a:r>
            <a:r>
              <a:rPr lang="es-MX" baseline="30000" dirty="0" smtClean="0">
                <a:solidFill>
                  <a:srgbClr val="000000"/>
                </a:solidFill>
              </a:rPr>
              <a:t>9</a:t>
            </a:r>
          </a:p>
          <a:p>
            <a:endParaRPr lang="es-MX" dirty="0" smtClean="0">
              <a:solidFill>
                <a:srgbClr val="000000"/>
              </a:solidFill>
            </a:endParaRPr>
          </a:p>
          <a:p>
            <a:r>
              <a:rPr lang="es-MX" dirty="0" smtClean="0">
                <a:solidFill>
                  <a:srgbClr val="000000"/>
                </a:solidFill>
              </a:rPr>
              <a:t>Fibrinógeno &lt; 1.5 g/L</a:t>
            </a:r>
            <a:endParaRPr lang="es-MX" dirty="0">
              <a:solidFill>
                <a:srgbClr val="000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280078" y="6090118"/>
            <a:ext cx="8496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0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Practice</a:t>
            </a:r>
            <a:r>
              <a:rPr lang="es-MX" sz="1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10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guidelines</a:t>
            </a:r>
            <a:r>
              <a:rPr lang="es-MX" sz="1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10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r>
              <a:rPr lang="es-MX" sz="1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10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blood</a:t>
            </a:r>
            <a:r>
              <a:rPr lang="es-MX" sz="1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10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component</a:t>
            </a:r>
            <a:r>
              <a:rPr lang="es-MX" sz="1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10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theraphy</a:t>
            </a:r>
            <a:r>
              <a:rPr lang="es-MX" sz="1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a </a:t>
            </a:r>
            <a:r>
              <a:rPr lang="es-MX" sz="10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report</a:t>
            </a:r>
            <a:r>
              <a:rPr lang="es-MX" sz="1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10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</a:t>
            </a:r>
            <a:r>
              <a:rPr lang="es-MX" sz="1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10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MX" sz="1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American </a:t>
            </a:r>
            <a:r>
              <a:rPr lang="es-MX" sz="10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Society</a:t>
            </a:r>
            <a:r>
              <a:rPr lang="es-MX" sz="1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es-MX" sz="10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Anesthesiologists</a:t>
            </a:r>
            <a:r>
              <a:rPr lang="es-MX" sz="1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10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Task</a:t>
            </a:r>
            <a:r>
              <a:rPr lang="es-MX" sz="1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10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Force</a:t>
            </a:r>
            <a:r>
              <a:rPr lang="es-MX" sz="1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10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MX" sz="1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10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Blood</a:t>
            </a:r>
            <a:r>
              <a:rPr lang="es-MX" sz="1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10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Component</a:t>
            </a:r>
            <a:r>
              <a:rPr lang="es-MX" sz="1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10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Therapy</a:t>
            </a:r>
            <a:r>
              <a:rPr lang="es-MX" sz="1000" dirty="0" smtClean="0">
                <a:solidFill>
                  <a:srgbClr val="000000"/>
                </a:solidFill>
              </a:rPr>
              <a:t>.</a:t>
            </a:r>
            <a:r>
              <a:rPr lang="es-MX" sz="1000" i="1" dirty="0" smtClean="0">
                <a:solidFill>
                  <a:srgbClr val="000000"/>
                </a:solidFill>
              </a:rPr>
              <a:t> </a:t>
            </a:r>
            <a:r>
              <a:rPr lang="es-MX" sz="1000" i="1" dirty="0" err="1" smtClean="0">
                <a:solidFill>
                  <a:srgbClr val="000000"/>
                </a:solidFill>
              </a:rPr>
              <a:t>Anesthesiology</a:t>
            </a:r>
            <a:r>
              <a:rPr lang="es-MX" sz="1000" dirty="0" smtClean="0">
                <a:solidFill>
                  <a:srgbClr val="000000"/>
                </a:solidFill>
              </a:rPr>
              <a:t> 1996; 84: 732-747.</a:t>
            </a:r>
            <a:endParaRPr lang="es-MX" sz="1000" dirty="0">
              <a:solidFill>
                <a:srgbClr val="000000"/>
              </a:solidFill>
            </a:endParaRPr>
          </a:p>
          <a:p>
            <a:pPr algn="just"/>
            <a:r>
              <a:rPr lang="es-MX" sz="10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Brohi</a:t>
            </a:r>
            <a:r>
              <a:rPr lang="es-MX" sz="1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K, Singh J, </a:t>
            </a:r>
            <a:r>
              <a:rPr lang="es-MX" sz="10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Heron</a:t>
            </a:r>
            <a:r>
              <a:rPr lang="es-MX" sz="1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M, </a:t>
            </a:r>
            <a:r>
              <a:rPr lang="es-MX" sz="10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Coats</a:t>
            </a:r>
            <a:r>
              <a:rPr lang="es-MX" sz="1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T.</a:t>
            </a:r>
            <a:r>
              <a:rPr lang="es-MX" sz="1000" dirty="0" smtClean="0">
                <a:solidFill>
                  <a:srgbClr val="000000"/>
                </a:solidFill>
              </a:rPr>
              <a:t> </a:t>
            </a:r>
            <a:r>
              <a:rPr lang="es-MX" sz="1000" dirty="0" err="1" smtClean="0">
                <a:solidFill>
                  <a:srgbClr val="000000"/>
                </a:solidFill>
              </a:rPr>
              <a:t>Acute</a:t>
            </a:r>
            <a:r>
              <a:rPr lang="es-MX" sz="1000" dirty="0" smtClean="0">
                <a:solidFill>
                  <a:srgbClr val="000000"/>
                </a:solidFill>
              </a:rPr>
              <a:t> </a:t>
            </a:r>
            <a:r>
              <a:rPr lang="es-MX" sz="1000" dirty="0" err="1" smtClean="0">
                <a:solidFill>
                  <a:srgbClr val="000000"/>
                </a:solidFill>
              </a:rPr>
              <a:t>traumatic</a:t>
            </a:r>
            <a:r>
              <a:rPr lang="es-MX" sz="1000" dirty="0" smtClean="0">
                <a:solidFill>
                  <a:srgbClr val="000000"/>
                </a:solidFill>
              </a:rPr>
              <a:t> </a:t>
            </a:r>
            <a:r>
              <a:rPr lang="es-MX" sz="1000" dirty="0" err="1" smtClean="0">
                <a:solidFill>
                  <a:srgbClr val="000000"/>
                </a:solidFill>
              </a:rPr>
              <a:t>coagulopathy</a:t>
            </a:r>
            <a:r>
              <a:rPr lang="es-MX" sz="1000" dirty="0" smtClean="0">
                <a:solidFill>
                  <a:srgbClr val="000000"/>
                </a:solidFill>
              </a:rPr>
              <a:t>.</a:t>
            </a:r>
            <a:r>
              <a:rPr lang="es-MX" sz="1000" i="1" dirty="0" smtClean="0">
                <a:solidFill>
                  <a:srgbClr val="000000"/>
                </a:solidFill>
              </a:rPr>
              <a:t> J Trauma</a:t>
            </a:r>
            <a:r>
              <a:rPr lang="es-MX" sz="1000" dirty="0" smtClean="0">
                <a:solidFill>
                  <a:srgbClr val="000000"/>
                </a:solidFill>
              </a:rPr>
              <a:t> 2003; 54: 1127-1130.</a:t>
            </a:r>
          </a:p>
          <a:p>
            <a:pPr algn="just"/>
            <a:r>
              <a:rPr lang="es-MX" sz="1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Brohi</a:t>
            </a:r>
            <a:r>
              <a:rPr lang="es-MX" sz="1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K, C</a:t>
            </a:r>
            <a:r>
              <a:rPr lang="es-MX" sz="1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ohen MJ, Davenport RA.</a:t>
            </a:r>
            <a:r>
              <a:rPr lang="es-MX" sz="1000" dirty="0" smtClean="0">
                <a:solidFill>
                  <a:srgbClr val="000000"/>
                </a:solidFill>
              </a:rPr>
              <a:t> </a:t>
            </a:r>
            <a:r>
              <a:rPr lang="es-MX" sz="1000" dirty="0" err="1">
                <a:solidFill>
                  <a:srgbClr val="000000"/>
                </a:solidFill>
              </a:rPr>
              <a:t>Acute</a:t>
            </a:r>
            <a:r>
              <a:rPr lang="es-MX" sz="1000" dirty="0">
                <a:solidFill>
                  <a:srgbClr val="000000"/>
                </a:solidFill>
              </a:rPr>
              <a:t> </a:t>
            </a:r>
            <a:r>
              <a:rPr lang="es-MX" sz="1000" dirty="0" err="1" smtClean="0">
                <a:solidFill>
                  <a:srgbClr val="000000"/>
                </a:solidFill>
              </a:rPr>
              <a:t>coagulopathy</a:t>
            </a:r>
            <a:r>
              <a:rPr lang="es-MX" sz="1000" dirty="0" smtClean="0">
                <a:solidFill>
                  <a:srgbClr val="000000"/>
                </a:solidFill>
              </a:rPr>
              <a:t> of trauma: </a:t>
            </a:r>
            <a:r>
              <a:rPr lang="es-MX" sz="1000" dirty="0" err="1" smtClean="0">
                <a:solidFill>
                  <a:srgbClr val="000000"/>
                </a:solidFill>
              </a:rPr>
              <a:t>mechanism</a:t>
            </a:r>
            <a:r>
              <a:rPr lang="es-MX" sz="1000" dirty="0" smtClean="0">
                <a:solidFill>
                  <a:srgbClr val="000000"/>
                </a:solidFill>
              </a:rPr>
              <a:t>, </a:t>
            </a:r>
            <a:r>
              <a:rPr lang="es-MX" sz="1000" dirty="0" err="1" smtClean="0">
                <a:solidFill>
                  <a:srgbClr val="000000"/>
                </a:solidFill>
              </a:rPr>
              <a:t>identification</a:t>
            </a:r>
            <a:r>
              <a:rPr lang="es-MX" sz="1000" dirty="0" smtClean="0">
                <a:solidFill>
                  <a:srgbClr val="000000"/>
                </a:solidFill>
              </a:rPr>
              <a:t> and </a:t>
            </a:r>
            <a:r>
              <a:rPr lang="es-MX" sz="1000" dirty="0" err="1" smtClean="0">
                <a:solidFill>
                  <a:srgbClr val="000000"/>
                </a:solidFill>
              </a:rPr>
              <a:t>effect</a:t>
            </a:r>
            <a:r>
              <a:rPr lang="es-MX" sz="1000" dirty="0" smtClean="0">
                <a:solidFill>
                  <a:srgbClr val="000000"/>
                </a:solidFill>
              </a:rPr>
              <a:t>.</a:t>
            </a:r>
            <a:r>
              <a:rPr lang="es-MX" sz="1000" i="1" dirty="0" smtClean="0">
                <a:solidFill>
                  <a:srgbClr val="000000"/>
                </a:solidFill>
              </a:rPr>
              <a:t> </a:t>
            </a:r>
            <a:r>
              <a:rPr lang="es-MX" sz="1000" i="1" dirty="0" err="1" smtClean="0">
                <a:solidFill>
                  <a:srgbClr val="000000"/>
                </a:solidFill>
              </a:rPr>
              <a:t>Curr</a:t>
            </a:r>
            <a:r>
              <a:rPr lang="es-MX" sz="1000" i="1" dirty="0" smtClean="0">
                <a:solidFill>
                  <a:srgbClr val="000000"/>
                </a:solidFill>
              </a:rPr>
              <a:t> </a:t>
            </a:r>
            <a:r>
              <a:rPr lang="es-MX" sz="1000" i="1" dirty="0" err="1" smtClean="0">
                <a:solidFill>
                  <a:srgbClr val="000000"/>
                </a:solidFill>
              </a:rPr>
              <a:t>Opin</a:t>
            </a:r>
            <a:r>
              <a:rPr lang="es-MX" sz="1000" i="1" dirty="0" smtClean="0">
                <a:solidFill>
                  <a:srgbClr val="000000"/>
                </a:solidFill>
              </a:rPr>
              <a:t> </a:t>
            </a:r>
            <a:r>
              <a:rPr lang="es-MX" sz="1000" i="1" dirty="0" err="1" smtClean="0">
                <a:solidFill>
                  <a:srgbClr val="000000"/>
                </a:solidFill>
              </a:rPr>
              <a:t>Crit</a:t>
            </a:r>
            <a:r>
              <a:rPr lang="es-MX" sz="1000" i="1" dirty="0" smtClean="0">
                <a:solidFill>
                  <a:srgbClr val="000000"/>
                </a:solidFill>
              </a:rPr>
              <a:t> </a:t>
            </a:r>
            <a:r>
              <a:rPr lang="es-MX" sz="1000" i="1" dirty="0" err="1" smtClean="0">
                <a:solidFill>
                  <a:srgbClr val="000000"/>
                </a:solidFill>
              </a:rPr>
              <a:t>Care</a:t>
            </a:r>
            <a:r>
              <a:rPr lang="es-MX" sz="1000" dirty="0" smtClean="0">
                <a:solidFill>
                  <a:srgbClr val="000000"/>
                </a:solidFill>
              </a:rPr>
              <a:t> 2007; 13: 680-685.</a:t>
            </a:r>
            <a:endParaRPr lang="es-MX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44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Red de </a:t>
            </a:r>
            <a:r>
              <a:rPr lang="en-US" dirty="0" err="1" smtClean="0"/>
              <a:t>Fibrina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 El </a:t>
            </a:r>
            <a:r>
              <a:rPr lang="en-US" dirty="0" err="1" smtClean="0"/>
              <a:t>Polímero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5" name="Picture 4" descr="Captura de pantalla 2016-02-06 a la(s) 18.48.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9441"/>
            <a:ext cx="9144000" cy="519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919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EG50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71" y="1772816"/>
            <a:ext cx="3858606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30968" y="432583"/>
            <a:ext cx="353303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TROMBOELASTOGRAFO  MARCA HAEMOSCOPE  MODELO CTEG 5000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0" y="1690514"/>
            <a:ext cx="5080000" cy="5080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512738" y="397852"/>
            <a:ext cx="194974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>
                <a:latin typeface="Arial Black"/>
                <a:cs typeface="Arial Black"/>
              </a:rPr>
              <a:t>ROTEM</a:t>
            </a:r>
          </a:p>
          <a:p>
            <a:pPr algn="ctr"/>
            <a:endParaRPr lang="es-ES" sz="2000" dirty="0" smtClean="0">
              <a:latin typeface="Arial Black"/>
              <a:cs typeface="Arial Black"/>
            </a:endParaRPr>
          </a:p>
          <a:p>
            <a:pPr algn="ctr"/>
            <a:r>
              <a:rPr lang="es-ES" sz="2000" dirty="0" smtClean="0">
                <a:latin typeface="Arial Black"/>
                <a:cs typeface="Arial Black"/>
              </a:rPr>
              <a:t>Delta 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1802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2780543"/>
              </p:ext>
            </p:extLst>
          </p:nvPr>
        </p:nvGraphicFramePr>
        <p:xfrm>
          <a:off x="179512" y="188640"/>
          <a:ext cx="8745538" cy="6418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1" name="Imagen de mapa de bits" r:id="rId3" imgW="8745171" imgH="6419048" progId="PBrush">
                  <p:embed/>
                </p:oleObj>
              </mc:Choice>
              <mc:Fallback>
                <p:oleObj name="Imagen de mapa de bits" r:id="rId3" imgW="8745171" imgH="6419048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188640"/>
                        <a:ext cx="8745538" cy="6418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94919806"/>
      </p:ext>
    </p:extLst>
  </p:cSld>
  <p:clrMapOvr>
    <a:masterClrMapping/>
  </p:clrMapOvr>
  <p:transition xmlns:p14="http://schemas.microsoft.com/office/powerpoint/2010/main" spd="slow">
    <p:strips dir="r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 </a:t>
            </a:r>
            <a:r>
              <a:rPr lang="en-US" dirty="0" err="1" smtClean="0"/>
              <a:t>requiere</a:t>
            </a:r>
            <a:r>
              <a:rPr lang="en-US" dirty="0" smtClean="0"/>
              <a:t> de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evaluación</a:t>
            </a:r>
            <a:r>
              <a:rPr lang="en-US" dirty="0" smtClean="0"/>
              <a:t> </a:t>
            </a:r>
            <a:r>
              <a:rPr lang="en-US" dirty="0" err="1" smtClean="0"/>
              <a:t>dinámica</a:t>
            </a:r>
            <a:r>
              <a:rPr lang="en-US" dirty="0" smtClean="0"/>
              <a:t> de la </a:t>
            </a:r>
            <a:r>
              <a:rPr lang="en-US" dirty="0" err="1" smtClean="0"/>
              <a:t>Coagulación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32037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 smtClean="0"/>
              <a:t>Tromboelastometría</a:t>
            </a:r>
            <a:r>
              <a:rPr lang="en-US" dirty="0" smtClean="0"/>
              <a:t> </a:t>
            </a:r>
            <a:r>
              <a:rPr lang="en-US" dirty="0" err="1" smtClean="0"/>
              <a:t>rotacional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- ROTEM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- </a:t>
            </a:r>
            <a:r>
              <a:rPr lang="en-US" b="1" dirty="0" err="1" smtClean="0"/>
              <a:t>FibTem</a:t>
            </a:r>
            <a:r>
              <a:rPr lang="en-US" b="1" dirty="0" smtClean="0"/>
              <a:t> A5… </a:t>
            </a:r>
            <a:r>
              <a:rPr lang="en-US" b="1" dirty="0" err="1" smtClean="0"/>
              <a:t>Menor</a:t>
            </a:r>
            <a:r>
              <a:rPr lang="en-US" b="1" dirty="0" smtClean="0"/>
              <a:t> de 7 mm se </a:t>
            </a:r>
            <a:r>
              <a:rPr lang="en-US" b="1" dirty="0" err="1" smtClean="0"/>
              <a:t>asocia</a:t>
            </a:r>
            <a:r>
              <a:rPr lang="en-US" b="1" dirty="0" smtClean="0"/>
              <a:t> a </a:t>
            </a:r>
          </a:p>
          <a:p>
            <a:pPr marL="0" indent="0">
              <a:buNone/>
            </a:pPr>
            <a:r>
              <a:rPr lang="en-US" b="1" dirty="0"/>
              <a:t> </a:t>
            </a:r>
            <a:r>
              <a:rPr lang="en-US" b="1" dirty="0" smtClean="0"/>
              <a:t>      </a:t>
            </a:r>
            <a:r>
              <a:rPr lang="en-US" b="1" dirty="0" err="1" smtClean="0"/>
              <a:t>hipofibrinogenemia</a:t>
            </a:r>
            <a:r>
              <a:rPr lang="en-US" b="1" dirty="0" smtClean="0"/>
              <a:t> grave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err="1" smtClean="0"/>
              <a:t>Evaluación</a:t>
            </a:r>
            <a:r>
              <a:rPr lang="en-US" dirty="0" smtClean="0"/>
              <a:t> en </a:t>
            </a:r>
            <a:r>
              <a:rPr lang="en-US" dirty="0" err="1" smtClean="0"/>
              <a:t>tiempo</a:t>
            </a:r>
            <a:r>
              <a:rPr lang="en-US" dirty="0" smtClean="0"/>
              <a:t> real de la </a:t>
            </a:r>
            <a:r>
              <a:rPr lang="en-US" dirty="0" err="1" smtClean="0"/>
              <a:t>coagulación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- </a:t>
            </a:r>
            <a:r>
              <a:rPr lang="en-US" dirty="0" err="1" smtClean="0"/>
              <a:t>Diagnóstico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- </a:t>
            </a:r>
            <a:r>
              <a:rPr lang="en-US" dirty="0" err="1" smtClean="0"/>
              <a:t>Implementar</a:t>
            </a:r>
            <a:r>
              <a:rPr lang="en-US" dirty="0" smtClean="0"/>
              <a:t> </a:t>
            </a:r>
            <a:r>
              <a:rPr lang="en-US" dirty="0" err="1" smtClean="0"/>
              <a:t>estrategia</a:t>
            </a:r>
            <a:r>
              <a:rPr lang="en-US" dirty="0" smtClean="0"/>
              <a:t> </a:t>
            </a:r>
            <a:r>
              <a:rPr lang="en-US" dirty="0" err="1" smtClean="0"/>
              <a:t>terapéutica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- </a:t>
            </a:r>
            <a:r>
              <a:rPr lang="en-US" dirty="0" err="1" smtClean="0"/>
              <a:t>Evaluación</a:t>
            </a:r>
            <a:r>
              <a:rPr lang="en-US" dirty="0" smtClean="0"/>
              <a:t> de </a:t>
            </a:r>
            <a:r>
              <a:rPr lang="en-US" dirty="0" err="1" smtClean="0"/>
              <a:t>respuesta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- </a:t>
            </a:r>
            <a:r>
              <a:rPr lang="en-US" dirty="0" err="1" smtClean="0"/>
              <a:t>Seguimiento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836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Tromboelastografia</a:t>
            </a:r>
            <a:r>
              <a:rPr lang="en-US" dirty="0" smtClean="0"/>
              <a:t> </a:t>
            </a:r>
            <a:r>
              <a:rPr lang="en-US" dirty="0" err="1" smtClean="0"/>
              <a:t>Rotacional</a:t>
            </a:r>
            <a:endParaRPr lang="en-US" dirty="0"/>
          </a:p>
        </p:txBody>
      </p:sp>
      <p:pic>
        <p:nvPicPr>
          <p:cNvPr id="4" name="Picture 3" descr="Captura de pantalla 2016-02-06 a la(s) 17.22.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380"/>
            <a:ext cx="9144000" cy="542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585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 base a </a:t>
            </a:r>
            <a:r>
              <a:rPr lang="en-US" dirty="0" err="1" smtClean="0"/>
              <a:t>Fibtem</a:t>
            </a:r>
            <a:r>
              <a:rPr lang="en-US" dirty="0" smtClean="0"/>
              <a:t> A5…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32037"/>
            <a:ext cx="8229600" cy="4525963"/>
          </a:xfrm>
        </p:spPr>
        <p:txBody>
          <a:bodyPr/>
          <a:lstStyle/>
          <a:p>
            <a:r>
              <a:rPr lang="en-US" dirty="0" smtClean="0"/>
              <a:t>15 mm……………………. 3 g/L</a:t>
            </a:r>
          </a:p>
          <a:p>
            <a:r>
              <a:rPr lang="en-US" dirty="0" smtClean="0"/>
              <a:t>10 mm……………………. 2 g/L</a:t>
            </a:r>
          </a:p>
          <a:p>
            <a:r>
              <a:rPr lang="en-US" dirty="0"/>
              <a:t> </a:t>
            </a:r>
            <a:r>
              <a:rPr lang="en-US" dirty="0" smtClean="0"/>
              <a:t> 6 mm…………………….. 1 g/L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544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Epidemiología. </a:t>
            </a:r>
            <a:endParaRPr lang="es-ES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531940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850" y="6581372"/>
            <a:ext cx="4622800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42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ptura de pantalla 2016-02-06 a la(s) 17.19.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76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9" t="12594" r="11120" b="50606"/>
          <a:stretch/>
        </p:blipFill>
        <p:spPr bwMode="auto">
          <a:xfrm>
            <a:off x="1472922" y="116632"/>
            <a:ext cx="6198155" cy="2393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4" t="27437" r="37462" b="43738"/>
          <a:stretch/>
        </p:blipFill>
        <p:spPr bwMode="auto">
          <a:xfrm>
            <a:off x="1746913" y="2924944"/>
            <a:ext cx="5650173" cy="281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3635896" y="4509120"/>
            <a:ext cx="3672408" cy="288032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Rectángulo"/>
          <p:cNvSpPr/>
          <p:nvPr/>
        </p:nvSpPr>
        <p:spPr>
          <a:xfrm>
            <a:off x="1835696" y="5085184"/>
            <a:ext cx="5472608" cy="360040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9 Rectángulo"/>
          <p:cNvSpPr/>
          <p:nvPr/>
        </p:nvSpPr>
        <p:spPr>
          <a:xfrm>
            <a:off x="1835696" y="5445224"/>
            <a:ext cx="2376264" cy="288032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2 CuadroTexto"/>
          <p:cNvSpPr txBox="1"/>
          <p:nvPr/>
        </p:nvSpPr>
        <p:spPr>
          <a:xfrm>
            <a:off x="5724128" y="6381328"/>
            <a:ext cx="3312368" cy="369332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r"/>
            <a:r>
              <a:rPr lang="es-MX" i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Transfusion</a:t>
            </a:r>
            <a:r>
              <a:rPr lang="es-MX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2013; 53: 9S-16S.</a:t>
            </a:r>
            <a:endParaRPr lang="es-MX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749683"/>
      </p:ext>
    </p:extLst>
  </p:cSld>
  <p:clrMapOvr>
    <a:masterClrMapping/>
  </p:clrMapOvr>
  <p:transition xmlns:p14="http://schemas.microsoft.com/office/powerpoint/2010/main" spd="slow">
    <p:strips dir="r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5536350"/>
              </p:ext>
            </p:extLst>
          </p:nvPr>
        </p:nvGraphicFramePr>
        <p:xfrm>
          <a:off x="396718" y="299675"/>
          <a:ext cx="8290081" cy="59609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67871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Reanimación Hemostática. 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2030256"/>
            <a:ext cx="8229600" cy="4525963"/>
          </a:xfrm>
        </p:spPr>
        <p:txBody>
          <a:bodyPr/>
          <a:lstStyle/>
          <a:p>
            <a:pPr algn="just"/>
            <a:r>
              <a:rPr lang="es-ES" dirty="0" smtClean="0"/>
              <a:t>Objetivo:</a:t>
            </a:r>
          </a:p>
          <a:p>
            <a:pPr algn="just"/>
            <a:r>
              <a:rPr lang="es-ES" dirty="0" smtClean="0"/>
              <a:t>minimizar el sangrado,  </a:t>
            </a:r>
          </a:p>
          <a:p>
            <a:pPr algn="just"/>
            <a:r>
              <a:rPr lang="es-ES" dirty="0" smtClean="0"/>
              <a:t>restablecer la perfusión (microcirculación) </a:t>
            </a:r>
            <a:endParaRPr lang="es-ES" dirty="0"/>
          </a:p>
          <a:p>
            <a:pPr algn="just"/>
            <a:r>
              <a:rPr lang="en-US" dirty="0"/>
              <a:t>p</a:t>
            </a:r>
            <a:r>
              <a:rPr lang="es-ES" dirty="0" smtClean="0"/>
              <a:t>revenir y revertir la </a:t>
            </a:r>
            <a:r>
              <a:rPr lang="es-ES" dirty="0" err="1" smtClean="0"/>
              <a:t>coagulopatía</a:t>
            </a:r>
            <a:endParaRPr lang="es-ES" dirty="0"/>
          </a:p>
          <a:p>
            <a:pPr algn="just"/>
            <a:r>
              <a:rPr lang="es-ES" dirty="0"/>
              <a:t>e</a:t>
            </a:r>
            <a:r>
              <a:rPr lang="es-ES" dirty="0" smtClean="0"/>
              <a:t>vitar disfunciones orgánicas</a:t>
            </a:r>
          </a:p>
          <a:p>
            <a:pPr marL="0" indent="0" algn="just">
              <a:buNone/>
            </a:pP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3575" y="4293238"/>
            <a:ext cx="2420425" cy="256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743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MX" b="1" dirty="0" smtClean="0">
                <a:solidFill>
                  <a:srgbClr val="660066"/>
                </a:solidFill>
              </a:rPr>
              <a:t>TERAPIA HÍDRICA AGRESIVA</a:t>
            </a:r>
            <a:endParaRPr lang="es-MX" b="1" dirty="0">
              <a:solidFill>
                <a:srgbClr val="660066"/>
              </a:solidFill>
            </a:endParaRPr>
          </a:p>
        </p:txBody>
      </p:sp>
      <p:sp>
        <p:nvSpPr>
          <p:cNvPr id="5" name="4 Marcador de contenido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s-MX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CELULAR</a:t>
            </a:r>
          </a:p>
          <a:p>
            <a:pPr lvl="1"/>
            <a:r>
              <a:rPr lang="es-MX" dirty="0" smtClean="0">
                <a:solidFill>
                  <a:srgbClr val="000000"/>
                </a:solidFill>
              </a:rPr>
              <a:t>Acidificación </a:t>
            </a:r>
            <a:r>
              <a:rPr lang="es-MX" dirty="0" err="1" smtClean="0">
                <a:solidFill>
                  <a:srgbClr val="000000"/>
                </a:solidFill>
              </a:rPr>
              <a:t>citosólica</a:t>
            </a:r>
            <a:endParaRPr lang="es-MX" dirty="0" smtClean="0">
              <a:solidFill>
                <a:srgbClr val="000000"/>
              </a:solidFill>
            </a:endParaRPr>
          </a:p>
          <a:p>
            <a:pPr lvl="1"/>
            <a:r>
              <a:rPr lang="es-MX" dirty="0" smtClean="0">
                <a:solidFill>
                  <a:srgbClr val="000000"/>
                </a:solidFill>
              </a:rPr>
              <a:t>Inactivación de </a:t>
            </a:r>
            <a:r>
              <a:rPr lang="es-MX" dirty="0" err="1" smtClean="0">
                <a:solidFill>
                  <a:srgbClr val="000000"/>
                </a:solidFill>
              </a:rPr>
              <a:t>proteínsinasas</a:t>
            </a:r>
            <a:endParaRPr lang="es-MX" dirty="0" smtClean="0">
              <a:solidFill>
                <a:srgbClr val="000000"/>
              </a:solidFill>
            </a:endParaRPr>
          </a:p>
          <a:p>
            <a:pPr lvl="1"/>
            <a:r>
              <a:rPr lang="es-MX" dirty="0" smtClean="0">
                <a:solidFill>
                  <a:srgbClr val="000000"/>
                </a:solidFill>
              </a:rPr>
              <a:t>Alteraciones en la </a:t>
            </a:r>
            <a:r>
              <a:rPr lang="es-MX" dirty="0" err="1" smtClean="0">
                <a:solidFill>
                  <a:srgbClr val="000000"/>
                </a:solidFill>
              </a:rPr>
              <a:t>fosforilización</a:t>
            </a:r>
            <a:endParaRPr lang="es-MX" dirty="0" smtClean="0">
              <a:solidFill>
                <a:srgbClr val="000000"/>
              </a:solidFill>
            </a:endParaRPr>
          </a:p>
          <a:p>
            <a:pPr lvl="1"/>
            <a:r>
              <a:rPr lang="es-MX" dirty="0" smtClean="0">
                <a:solidFill>
                  <a:srgbClr val="000000"/>
                </a:solidFill>
              </a:rPr>
              <a:t>Alteraciones en la polarización de la membrana</a:t>
            </a:r>
          </a:p>
          <a:p>
            <a:endParaRPr lang="es-MX" dirty="0">
              <a:solidFill>
                <a:srgbClr val="000000"/>
              </a:solidFill>
            </a:endParaRPr>
          </a:p>
          <a:p>
            <a:r>
              <a:rPr lang="es-MX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INFLAMATORIO</a:t>
            </a:r>
          </a:p>
          <a:p>
            <a:pPr lvl="1"/>
            <a:r>
              <a:rPr lang="es-MX" dirty="0" err="1" smtClean="0">
                <a:solidFill>
                  <a:srgbClr val="000000"/>
                </a:solidFill>
              </a:rPr>
              <a:t>Act</a:t>
            </a:r>
            <a:r>
              <a:rPr lang="es-MX" dirty="0" smtClean="0">
                <a:solidFill>
                  <a:srgbClr val="000000"/>
                </a:solidFill>
              </a:rPr>
              <a:t>. </a:t>
            </a:r>
            <a:r>
              <a:rPr lang="es-MX" dirty="0" err="1" smtClean="0">
                <a:solidFill>
                  <a:srgbClr val="000000"/>
                </a:solidFill>
              </a:rPr>
              <a:t>Fosfolipasa</a:t>
            </a:r>
            <a:r>
              <a:rPr lang="es-MX" dirty="0" smtClean="0">
                <a:solidFill>
                  <a:srgbClr val="000000"/>
                </a:solidFill>
              </a:rPr>
              <a:t> A2</a:t>
            </a:r>
          </a:p>
          <a:p>
            <a:pPr lvl="1"/>
            <a:r>
              <a:rPr lang="es-MX" dirty="0" smtClean="0">
                <a:solidFill>
                  <a:srgbClr val="000000"/>
                </a:solidFill>
                <a:latin typeface="Times New Roman"/>
                <a:cs typeface="Times New Roman"/>
              </a:rPr>
              <a:t>↑</a:t>
            </a:r>
            <a:r>
              <a:rPr lang="es-MX" dirty="0" smtClean="0">
                <a:solidFill>
                  <a:srgbClr val="000000"/>
                </a:solidFill>
              </a:rPr>
              <a:t>Producción y liberación de TNF-a</a:t>
            </a:r>
          </a:p>
          <a:p>
            <a:pPr lvl="1"/>
            <a:r>
              <a:rPr lang="es-MX" dirty="0" smtClean="0">
                <a:solidFill>
                  <a:srgbClr val="000000"/>
                </a:solidFill>
                <a:latin typeface="Times New Roman"/>
                <a:cs typeface="Times New Roman"/>
              </a:rPr>
              <a:t>↑</a:t>
            </a:r>
            <a:r>
              <a:rPr lang="es-MX" dirty="0" smtClean="0">
                <a:solidFill>
                  <a:srgbClr val="000000"/>
                </a:solidFill>
              </a:rPr>
              <a:t>Niveles de IL-6, IL 8 e IL-10</a:t>
            </a:r>
          </a:p>
          <a:p>
            <a:endParaRPr lang="es-MX" dirty="0">
              <a:solidFill>
                <a:srgbClr val="000000"/>
              </a:solidFill>
            </a:endParaRPr>
          </a:p>
          <a:p>
            <a:r>
              <a:rPr lang="es-MX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METABOLICO/ENDÓCRINO</a:t>
            </a:r>
          </a:p>
          <a:p>
            <a:pPr lvl="1"/>
            <a:r>
              <a:rPr lang="es-MX" dirty="0" smtClean="0">
                <a:solidFill>
                  <a:srgbClr val="000000"/>
                </a:solidFill>
                <a:latin typeface="Times New Roman"/>
                <a:cs typeface="Times New Roman"/>
              </a:rPr>
              <a:t>↑</a:t>
            </a:r>
            <a:r>
              <a:rPr lang="es-MX" dirty="0" smtClean="0">
                <a:solidFill>
                  <a:srgbClr val="000000"/>
                </a:solidFill>
              </a:rPr>
              <a:t>Hiperglucemia</a:t>
            </a:r>
          </a:p>
          <a:p>
            <a:pPr lvl="1"/>
            <a:r>
              <a:rPr lang="es-MX" dirty="0" smtClean="0">
                <a:solidFill>
                  <a:srgbClr val="000000"/>
                </a:solidFill>
                <a:latin typeface="Times New Roman"/>
                <a:cs typeface="Times New Roman"/>
              </a:rPr>
              <a:t>↑</a:t>
            </a:r>
            <a:r>
              <a:rPr lang="es-MX" dirty="0" smtClean="0">
                <a:solidFill>
                  <a:srgbClr val="000000"/>
                </a:solidFill>
              </a:rPr>
              <a:t>Resistencia a la Insulina</a:t>
            </a:r>
          </a:p>
          <a:p>
            <a:pPr lvl="1"/>
            <a:r>
              <a:rPr lang="es-MX" dirty="0" smtClean="0">
                <a:solidFill>
                  <a:srgbClr val="000000"/>
                </a:solidFill>
                <a:latin typeface="Times New Roman"/>
                <a:cs typeface="Times New Roman"/>
              </a:rPr>
              <a:t>↑</a:t>
            </a:r>
            <a:r>
              <a:rPr lang="es-MX" dirty="0" err="1" smtClean="0">
                <a:solidFill>
                  <a:srgbClr val="000000"/>
                </a:solidFill>
              </a:rPr>
              <a:t>Proteolisis</a:t>
            </a:r>
            <a:r>
              <a:rPr lang="es-MX" dirty="0" smtClean="0">
                <a:solidFill>
                  <a:srgbClr val="000000"/>
                </a:solidFill>
              </a:rPr>
              <a:t>/Catabolismo</a:t>
            </a:r>
            <a:endParaRPr lang="es-MX" dirty="0">
              <a:solidFill>
                <a:srgbClr val="000000"/>
              </a:solidFill>
            </a:endParaRPr>
          </a:p>
        </p:txBody>
      </p:sp>
      <p:sp>
        <p:nvSpPr>
          <p:cNvPr id="6" name="5 Marcador de contenido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s-MX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COAGULACIÓN/HEMORRAGIA</a:t>
            </a:r>
          </a:p>
          <a:p>
            <a:pPr lvl="1"/>
            <a:r>
              <a:rPr lang="es-MX" dirty="0" smtClean="0">
                <a:solidFill>
                  <a:srgbClr val="000000"/>
                </a:solidFill>
              </a:rPr>
              <a:t>Dilución de factores de coagulación</a:t>
            </a:r>
          </a:p>
          <a:p>
            <a:pPr lvl="1"/>
            <a:r>
              <a:rPr lang="es-MX" dirty="0" smtClean="0">
                <a:solidFill>
                  <a:srgbClr val="000000"/>
                </a:solidFill>
              </a:rPr>
              <a:t>Volumen del sangrado</a:t>
            </a:r>
          </a:p>
          <a:p>
            <a:pPr lvl="1"/>
            <a:r>
              <a:rPr lang="es-MX" dirty="0" smtClean="0">
                <a:solidFill>
                  <a:srgbClr val="000000"/>
                </a:solidFill>
              </a:rPr>
              <a:t>Viscosidad plasmática</a:t>
            </a:r>
          </a:p>
          <a:p>
            <a:endParaRPr lang="es-MX" dirty="0">
              <a:solidFill>
                <a:srgbClr val="000000"/>
              </a:solidFill>
            </a:endParaRPr>
          </a:p>
          <a:p>
            <a:r>
              <a:rPr lang="es-MX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CARDIACO</a:t>
            </a:r>
          </a:p>
          <a:p>
            <a:endParaRPr lang="es-MX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MX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PULMONAR</a:t>
            </a:r>
          </a:p>
          <a:p>
            <a:endParaRPr lang="es-MX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MX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GASTROINTESTINAL</a:t>
            </a:r>
          </a:p>
          <a:p>
            <a:endParaRPr lang="es-MX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MX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TEJIDOS BLANDOS</a:t>
            </a:r>
          </a:p>
          <a:p>
            <a:endParaRPr lang="es-MX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MX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NEUROLOGICO</a:t>
            </a:r>
          </a:p>
          <a:p>
            <a:endParaRPr lang="es-MX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s-MX" dirty="0" smtClean="0">
                <a:solidFill>
                  <a:schemeClr val="bg1"/>
                </a:solidFill>
              </a:rPr>
              <a:t> 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23528" y="6290156"/>
            <a:ext cx="8496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Cotton BA, </a:t>
            </a:r>
            <a:r>
              <a:rPr lang="es-MX" sz="10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Guy</a:t>
            </a:r>
            <a:r>
              <a:rPr lang="es-MX" sz="1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JS, Morris </a:t>
            </a:r>
            <a:r>
              <a:rPr lang="es-MX" sz="10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Jr</a:t>
            </a:r>
            <a:r>
              <a:rPr lang="es-MX" sz="1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JA, </a:t>
            </a:r>
            <a:r>
              <a:rPr lang="es-MX" sz="10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Abumrad</a:t>
            </a:r>
            <a:r>
              <a:rPr lang="es-MX" sz="1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NN.</a:t>
            </a:r>
            <a:r>
              <a:rPr lang="es-MX" sz="1000" dirty="0" smtClean="0">
                <a:solidFill>
                  <a:srgbClr val="000000"/>
                </a:solidFill>
              </a:rPr>
              <a:t> </a:t>
            </a:r>
            <a:r>
              <a:rPr lang="es-MX" sz="1000" dirty="0" err="1" smtClean="0">
                <a:solidFill>
                  <a:srgbClr val="000000"/>
                </a:solidFill>
              </a:rPr>
              <a:t>The</a:t>
            </a:r>
            <a:r>
              <a:rPr lang="es-MX" sz="1000" dirty="0" smtClean="0">
                <a:solidFill>
                  <a:srgbClr val="000000"/>
                </a:solidFill>
              </a:rPr>
              <a:t> </a:t>
            </a:r>
            <a:r>
              <a:rPr lang="es-MX" sz="1000" dirty="0" err="1" smtClean="0">
                <a:solidFill>
                  <a:srgbClr val="000000"/>
                </a:solidFill>
              </a:rPr>
              <a:t>cellular</a:t>
            </a:r>
            <a:r>
              <a:rPr lang="es-MX" sz="1000" dirty="0" smtClean="0">
                <a:solidFill>
                  <a:srgbClr val="000000"/>
                </a:solidFill>
              </a:rPr>
              <a:t>, </a:t>
            </a:r>
            <a:r>
              <a:rPr lang="es-MX" sz="1000" dirty="0" err="1" smtClean="0">
                <a:solidFill>
                  <a:srgbClr val="000000"/>
                </a:solidFill>
              </a:rPr>
              <a:t>metabolic</a:t>
            </a:r>
            <a:r>
              <a:rPr lang="es-MX" sz="1000" dirty="0" smtClean="0">
                <a:solidFill>
                  <a:srgbClr val="000000"/>
                </a:solidFill>
              </a:rPr>
              <a:t> and </a:t>
            </a:r>
            <a:r>
              <a:rPr lang="es-MX" sz="1000" dirty="0" err="1" smtClean="0">
                <a:solidFill>
                  <a:srgbClr val="000000"/>
                </a:solidFill>
              </a:rPr>
              <a:t>systemic</a:t>
            </a:r>
            <a:r>
              <a:rPr lang="es-MX" sz="1000" dirty="0" smtClean="0">
                <a:solidFill>
                  <a:srgbClr val="000000"/>
                </a:solidFill>
              </a:rPr>
              <a:t> </a:t>
            </a:r>
            <a:r>
              <a:rPr lang="es-MX" sz="1000" dirty="0" err="1" smtClean="0">
                <a:solidFill>
                  <a:srgbClr val="000000"/>
                </a:solidFill>
              </a:rPr>
              <a:t>consequences</a:t>
            </a:r>
            <a:r>
              <a:rPr lang="es-MX" sz="1000" dirty="0" smtClean="0">
                <a:solidFill>
                  <a:srgbClr val="000000"/>
                </a:solidFill>
              </a:rPr>
              <a:t> of </a:t>
            </a:r>
            <a:r>
              <a:rPr lang="es-MX" sz="1000" dirty="0" err="1" smtClean="0">
                <a:solidFill>
                  <a:srgbClr val="000000"/>
                </a:solidFill>
              </a:rPr>
              <a:t>aggressive</a:t>
            </a:r>
            <a:r>
              <a:rPr lang="es-MX" sz="1000" dirty="0" smtClean="0">
                <a:solidFill>
                  <a:srgbClr val="000000"/>
                </a:solidFill>
              </a:rPr>
              <a:t> fluid </a:t>
            </a:r>
            <a:r>
              <a:rPr lang="es-MX" sz="1000" dirty="0" err="1" smtClean="0">
                <a:solidFill>
                  <a:srgbClr val="000000"/>
                </a:solidFill>
              </a:rPr>
              <a:t>resuscitation</a:t>
            </a:r>
            <a:r>
              <a:rPr lang="es-MX" sz="1000" dirty="0" smtClean="0">
                <a:solidFill>
                  <a:srgbClr val="000000"/>
                </a:solidFill>
              </a:rPr>
              <a:t> </a:t>
            </a:r>
            <a:r>
              <a:rPr lang="es-MX" sz="1000" dirty="0" err="1" smtClean="0">
                <a:solidFill>
                  <a:srgbClr val="000000"/>
                </a:solidFill>
              </a:rPr>
              <a:t>strategies</a:t>
            </a:r>
            <a:r>
              <a:rPr lang="es-MX" sz="1000" dirty="0" smtClean="0">
                <a:solidFill>
                  <a:srgbClr val="000000"/>
                </a:solidFill>
              </a:rPr>
              <a:t>.  </a:t>
            </a:r>
            <a:r>
              <a:rPr lang="es-MX" sz="1000" i="1" dirty="0" err="1" smtClean="0">
                <a:solidFill>
                  <a:srgbClr val="000000"/>
                </a:solidFill>
              </a:rPr>
              <a:t>Shock</a:t>
            </a:r>
            <a:r>
              <a:rPr lang="es-MX" sz="1000" dirty="0" smtClean="0">
                <a:solidFill>
                  <a:srgbClr val="000000"/>
                </a:solidFill>
              </a:rPr>
              <a:t> 2006; 26: 115-121.</a:t>
            </a:r>
          </a:p>
        </p:txBody>
      </p:sp>
    </p:spTree>
    <p:extLst>
      <p:ext uri="{BB962C8B-B14F-4D97-AF65-F5344CB8AC3E}">
        <p14:creationId xmlns:p14="http://schemas.microsoft.com/office/powerpoint/2010/main" val="155641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1" t="33722" r="5411" b="19403"/>
          <a:stretch/>
        </p:blipFill>
        <p:spPr bwMode="auto">
          <a:xfrm>
            <a:off x="827584" y="2636912"/>
            <a:ext cx="7510306" cy="3172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0" t="14845" r="10933" b="55072"/>
          <a:stretch/>
        </p:blipFill>
        <p:spPr bwMode="auto">
          <a:xfrm>
            <a:off x="190599" y="144016"/>
            <a:ext cx="6757665" cy="2060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Flecha izquierda"/>
          <p:cNvSpPr/>
          <p:nvPr/>
        </p:nvSpPr>
        <p:spPr>
          <a:xfrm>
            <a:off x="5940152" y="3140968"/>
            <a:ext cx="792088" cy="360040"/>
          </a:xfrm>
          <a:prstGeom prst="leftArrow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4 Flecha izquierda"/>
          <p:cNvSpPr/>
          <p:nvPr/>
        </p:nvSpPr>
        <p:spPr>
          <a:xfrm>
            <a:off x="6300192" y="3573016"/>
            <a:ext cx="792088" cy="360040"/>
          </a:xfrm>
          <a:prstGeom prst="leftArrow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02982087"/>
      </p:ext>
    </p:extLst>
  </p:cSld>
  <p:clrMapOvr>
    <a:masterClrMapping/>
  </p:clrMapOvr>
  <p:transition xmlns:p14="http://schemas.microsoft.com/office/powerpoint/2010/main" spd="slow">
    <p:strips dir="r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l"/>
            <a:r>
              <a:rPr lang="es-MX" dirty="0" smtClean="0">
                <a:solidFill>
                  <a:srgbClr val="92D050"/>
                </a:solidFill>
                <a:latin typeface="Britannic Bold" pitchFamily="34" charset="0"/>
              </a:rPr>
              <a:t>EL IMPACTO</a:t>
            </a:r>
            <a:endParaRPr lang="es-MX" dirty="0">
              <a:solidFill>
                <a:srgbClr val="92D050"/>
              </a:solidFill>
              <a:latin typeface="Britannic Bold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2561772"/>
            <a:ext cx="8229600" cy="4525963"/>
          </a:xfrm>
        </p:spPr>
        <p:txBody>
          <a:bodyPr>
            <a:normAutofit/>
          </a:bodyPr>
          <a:lstStyle/>
          <a:p>
            <a:r>
              <a:rPr lang="en-US" sz="4800" dirty="0" err="1" smtClean="0"/>
              <a:t>Microcirculación</a:t>
            </a:r>
            <a:endParaRPr lang="en-US" sz="4800" dirty="0" smtClean="0"/>
          </a:p>
          <a:p>
            <a:r>
              <a:rPr lang="en-US" sz="4800" dirty="0" err="1" smtClean="0"/>
              <a:t>Endotelio</a:t>
            </a:r>
            <a:endParaRPr lang="en-US" sz="4800" dirty="0" smtClean="0"/>
          </a:p>
          <a:p>
            <a:r>
              <a:rPr lang="en-US" sz="4800" dirty="0" err="1" smtClean="0"/>
              <a:t>Glicocalix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652272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pantalla 2015-08-20 a la(s) 20.19.4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58" y="997857"/>
            <a:ext cx="7425816" cy="564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737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4" t="38469" r="12716" b="11423"/>
          <a:stretch/>
        </p:blipFill>
        <p:spPr bwMode="auto">
          <a:xfrm>
            <a:off x="1760604" y="1484784"/>
            <a:ext cx="5619708" cy="388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l"/>
            <a:r>
              <a:rPr lang="es-MX" dirty="0" smtClean="0">
                <a:solidFill>
                  <a:srgbClr val="92D050"/>
                </a:solidFill>
                <a:latin typeface="Britannic Bold" pitchFamily="34" charset="0"/>
              </a:rPr>
              <a:t>EL IMPACTO</a:t>
            </a:r>
            <a:endParaRPr lang="es-MX" dirty="0">
              <a:solidFill>
                <a:srgbClr val="92D050"/>
              </a:solidFill>
              <a:latin typeface="Britannic Bold" pitchFamily="34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323528" y="6074712"/>
            <a:ext cx="8496944" cy="52322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just"/>
            <a:r>
              <a:rPr lang="es-MX" sz="1400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Wataha</a:t>
            </a:r>
            <a:r>
              <a:rPr lang="es-MX" sz="14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K, </a:t>
            </a:r>
            <a:r>
              <a:rPr lang="es-MX" sz="1400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Menge</a:t>
            </a:r>
            <a:r>
              <a:rPr lang="es-MX" sz="14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T, </a:t>
            </a:r>
            <a:r>
              <a:rPr lang="es-MX" sz="1400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Shah</a:t>
            </a:r>
            <a:r>
              <a:rPr lang="es-MX" sz="14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DA, et al. </a:t>
            </a:r>
            <a:r>
              <a:rPr lang="es-MX" sz="1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Spray-</a:t>
            </a:r>
            <a:r>
              <a:rPr lang="es-MX" sz="14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dried</a:t>
            </a:r>
            <a:r>
              <a:rPr lang="es-MX" sz="1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plasma and </a:t>
            </a:r>
            <a:r>
              <a:rPr lang="es-MX" sz="14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fresh</a:t>
            </a:r>
            <a:r>
              <a:rPr lang="es-MX" sz="1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MX" sz="14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frozen</a:t>
            </a:r>
            <a:r>
              <a:rPr lang="es-MX" sz="1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plasma </a:t>
            </a:r>
            <a:r>
              <a:rPr lang="es-MX" sz="14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modulate</a:t>
            </a:r>
            <a:r>
              <a:rPr lang="es-MX" sz="1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MX" sz="14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permeability</a:t>
            </a:r>
            <a:r>
              <a:rPr lang="es-MX" sz="1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es-MX" sz="14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inflammation</a:t>
            </a:r>
            <a:r>
              <a:rPr lang="es-MX" sz="1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in vitro in vascular </a:t>
            </a:r>
            <a:r>
              <a:rPr lang="es-MX" sz="14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endothelial</a:t>
            </a:r>
            <a:r>
              <a:rPr lang="es-MX" sz="1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MX" sz="14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cells</a:t>
            </a:r>
            <a:r>
              <a:rPr lang="es-MX" sz="1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s-MX" sz="1400" i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Transfusion</a:t>
            </a:r>
            <a:r>
              <a:rPr lang="es-MX" sz="14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2013; 53: 80S-90S.</a:t>
            </a:r>
            <a:endParaRPr lang="es-MX" sz="14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32595"/>
      </p:ext>
    </p:extLst>
  </p:cSld>
  <p:clrMapOvr>
    <a:masterClrMapping/>
  </p:clrMapOvr>
  <p:transition xmlns:p14="http://schemas.microsoft.com/office/powerpoint/2010/main" spd="slow">
    <p:strips dir="r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8" t="14421" r="7180" b="32929"/>
          <a:stretch/>
        </p:blipFill>
        <p:spPr bwMode="auto">
          <a:xfrm>
            <a:off x="1619672" y="1643721"/>
            <a:ext cx="5832649" cy="4233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323528" y="6218148"/>
            <a:ext cx="8496944" cy="52322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just"/>
            <a:r>
              <a:rPr lang="es-MX" sz="1400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Kozar</a:t>
            </a:r>
            <a:r>
              <a:rPr lang="es-MX" sz="14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RA, </a:t>
            </a:r>
            <a:r>
              <a:rPr lang="es-MX" sz="1400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Peng</a:t>
            </a:r>
            <a:r>
              <a:rPr lang="es-MX" sz="14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Z, Zhang R, et al. </a:t>
            </a:r>
            <a:r>
              <a:rPr lang="es-MX" sz="1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Plasma </a:t>
            </a:r>
            <a:r>
              <a:rPr lang="es-MX" sz="14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Restoration</a:t>
            </a:r>
            <a:r>
              <a:rPr lang="es-MX" sz="1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es-MX" sz="14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Endothelial</a:t>
            </a:r>
            <a:r>
              <a:rPr lang="es-MX" sz="1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MX" sz="14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Glycocalyx</a:t>
            </a:r>
            <a:r>
              <a:rPr lang="es-MX" sz="1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in a </a:t>
            </a:r>
            <a:r>
              <a:rPr lang="es-MX" sz="14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Rodent</a:t>
            </a:r>
            <a:r>
              <a:rPr lang="es-MX" sz="1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MX" sz="14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Model</a:t>
            </a:r>
            <a:r>
              <a:rPr lang="es-MX" sz="1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es-MX" sz="14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Hemorrhagic</a:t>
            </a:r>
            <a:r>
              <a:rPr lang="es-MX" sz="1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Shock. </a:t>
            </a:r>
            <a:r>
              <a:rPr lang="es-MX" sz="1400" i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Anesth</a:t>
            </a:r>
            <a:r>
              <a:rPr lang="es-MX" sz="1400" i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MX" sz="1400" i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Analg</a:t>
            </a:r>
            <a:r>
              <a:rPr lang="es-MX" sz="14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2011; 112: 1289-1295.</a:t>
            </a:r>
            <a:endParaRPr lang="es-MX" sz="14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l"/>
            <a:r>
              <a:rPr lang="es-MX" dirty="0" smtClean="0">
                <a:solidFill>
                  <a:srgbClr val="92D050"/>
                </a:solidFill>
                <a:latin typeface="Britannic Bold" pitchFamily="34" charset="0"/>
              </a:rPr>
              <a:t>EL IMPACTO</a:t>
            </a:r>
            <a:endParaRPr lang="es-MX" dirty="0">
              <a:solidFill>
                <a:srgbClr val="92D050"/>
              </a:solidFill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819012"/>
      </p:ext>
    </p:extLst>
  </p:cSld>
  <p:clrMapOvr>
    <a:masterClrMapping/>
  </p:clrMapOvr>
  <p:transition xmlns:p14="http://schemas.microsoft.com/office/powerpoint/2010/main" spd="slow">
    <p:strips dir="r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119224219"/>
              </p:ext>
            </p:extLst>
          </p:nvPr>
        </p:nvGraphicFramePr>
        <p:xfrm>
          <a:off x="3838833" y="1258888"/>
          <a:ext cx="4833679" cy="41300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Coagulopatía en trauma 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393809" y="5388918"/>
            <a:ext cx="5338320" cy="58477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s-E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REANIMACIÓN HEMOSTÁTICA</a:t>
            </a:r>
            <a:endParaRPr lang="es-E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391" y="1959988"/>
            <a:ext cx="4016587" cy="309088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7152" y="6395561"/>
            <a:ext cx="4622800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173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70" t="26865" r="11791" b="19263"/>
          <a:stretch/>
        </p:blipFill>
        <p:spPr bwMode="auto">
          <a:xfrm>
            <a:off x="2323748" y="1775012"/>
            <a:ext cx="4496504" cy="4102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l"/>
            <a:r>
              <a:rPr lang="es-MX" dirty="0" smtClean="0">
                <a:solidFill>
                  <a:srgbClr val="92D050"/>
                </a:solidFill>
                <a:latin typeface="Britannic Bold" pitchFamily="34" charset="0"/>
              </a:rPr>
              <a:t>LA ESTRATEGIA</a:t>
            </a:r>
            <a:endParaRPr lang="es-MX" dirty="0">
              <a:solidFill>
                <a:srgbClr val="92D050"/>
              </a:solidFill>
              <a:latin typeface="Britannic Bold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23528" y="6218148"/>
            <a:ext cx="8496944" cy="52322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just"/>
            <a:r>
              <a:rPr lang="es-MX" sz="1400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Kozar</a:t>
            </a:r>
            <a:r>
              <a:rPr lang="es-MX" sz="14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RA, </a:t>
            </a:r>
            <a:r>
              <a:rPr lang="es-MX" sz="1400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Peng</a:t>
            </a:r>
            <a:r>
              <a:rPr lang="es-MX" sz="14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Z, Zhang R, et al. </a:t>
            </a:r>
            <a:r>
              <a:rPr lang="es-MX" sz="1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Plasma </a:t>
            </a:r>
            <a:r>
              <a:rPr lang="es-MX" sz="14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Restoration</a:t>
            </a:r>
            <a:r>
              <a:rPr lang="es-MX" sz="1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es-MX" sz="14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Endothelial</a:t>
            </a:r>
            <a:r>
              <a:rPr lang="es-MX" sz="1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MX" sz="14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Glycocalyx</a:t>
            </a:r>
            <a:r>
              <a:rPr lang="es-MX" sz="1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in a </a:t>
            </a:r>
            <a:r>
              <a:rPr lang="es-MX" sz="14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Rodent</a:t>
            </a:r>
            <a:r>
              <a:rPr lang="es-MX" sz="1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MX" sz="14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Model</a:t>
            </a:r>
            <a:r>
              <a:rPr lang="es-MX" sz="1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es-MX" sz="14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Hemorrhagic</a:t>
            </a:r>
            <a:r>
              <a:rPr lang="es-MX" sz="1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Shock. </a:t>
            </a:r>
            <a:r>
              <a:rPr lang="es-MX" sz="1400" i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Anesth</a:t>
            </a:r>
            <a:r>
              <a:rPr lang="es-MX" sz="1400" i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MX" sz="1400" i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Analg</a:t>
            </a:r>
            <a:r>
              <a:rPr lang="es-MX" sz="14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2011; 112: 1289-1295.</a:t>
            </a:r>
            <a:endParaRPr lang="es-MX" sz="14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932981"/>
      </p:ext>
    </p:extLst>
  </p:cSld>
  <p:clrMapOvr>
    <a:masterClrMapping/>
  </p:clrMapOvr>
  <p:transition xmlns:p14="http://schemas.microsoft.com/office/powerpoint/2010/main" spd="slow">
    <p:strips dir="r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6" t="18050" r="11679" b="27379"/>
          <a:stretch/>
        </p:blipFill>
        <p:spPr bwMode="auto">
          <a:xfrm>
            <a:off x="2411760" y="1813615"/>
            <a:ext cx="4392488" cy="4030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Título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dirty="0" smtClean="0">
                <a:solidFill>
                  <a:srgbClr val="92D050"/>
                </a:solidFill>
                <a:latin typeface="Britannic Bold" pitchFamily="34" charset="0"/>
              </a:rPr>
              <a:t>LA ESTRATEGIA</a:t>
            </a:r>
            <a:endParaRPr lang="es-MX" dirty="0">
              <a:solidFill>
                <a:srgbClr val="92D050"/>
              </a:solidFill>
              <a:latin typeface="Britannic Bold" pitchFamily="34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323528" y="6218148"/>
            <a:ext cx="8496944" cy="52322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just"/>
            <a:r>
              <a:rPr lang="es-MX" sz="1400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Kozar</a:t>
            </a:r>
            <a:r>
              <a:rPr lang="es-MX" sz="14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RA, </a:t>
            </a:r>
            <a:r>
              <a:rPr lang="es-MX" sz="1400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Peng</a:t>
            </a:r>
            <a:r>
              <a:rPr lang="es-MX" sz="14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Z, Zhang R, et al. </a:t>
            </a:r>
            <a:r>
              <a:rPr lang="es-MX" sz="1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Plasma </a:t>
            </a:r>
            <a:r>
              <a:rPr lang="es-MX" sz="14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Restoration</a:t>
            </a:r>
            <a:r>
              <a:rPr lang="es-MX" sz="1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es-MX" sz="14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Endothelial</a:t>
            </a:r>
            <a:r>
              <a:rPr lang="es-MX" sz="1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MX" sz="14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Glycocalyx</a:t>
            </a:r>
            <a:r>
              <a:rPr lang="es-MX" sz="1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in a </a:t>
            </a:r>
            <a:r>
              <a:rPr lang="es-MX" sz="14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Rodent</a:t>
            </a:r>
            <a:r>
              <a:rPr lang="es-MX" sz="1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MX" sz="14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Model</a:t>
            </a:r>
            <a:r>
              <a:rPr lang="es-MX" sz="1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es-MX" sz="14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Hemorrhagic</a:t>
            </a:r>
            <a:r>
              <a:rPr lang="es-MX" sz="1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Shock. </a:t>
            </a:r>
            <a:r>
              <a:rPr lang="es-MX" sz="1400" i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Anesth</a:t>
            </a:r>
            <a:r>
              <a:rPr lang="es-MX" sz="1400" i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MX" sz="1400" i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Analg</a:t>
            </a:r>
            <a:r>
              <a:rPr lang="es-MX" sz="14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2011; 112: 1289-1295.</a:t>
            </a:r>
            <a:endParaRPr lang="es-MX" sz="14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784048"/>
      </p:ext>
    </p:extLst>
  </p:cSld>
  <p:clrMapOvr>
    <a:masterClrMapping/>
  </p:clrMapOvr>
  <p:transition xmlns:p14="http://schemas.microsoft.com/office/powerpoint/2010/main" spd="slow">
    <p:strips dir="r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Glicocalix</a:t>
            </a:r>
            <a:endParaRPr lang="en-US" dirty="0"/>
          </a:p>
        </p:txBody>
      </p:sp>
      <p:pic>
        <p:nvPicPr>
          <p:cNvPr id="4" name="Picture 3" descr="Captura de pantalla 2015-08-20 a la(s) 20.05.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142" y="1219200"/>
            <a:ext cx="6041572" cy="536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119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pantalla 2015-02-03 a la(s) 08.10.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88640"/>
            <a:ext cx="6264696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2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dirty="0" err="1" smtClean="0"/>
              <a:t>Glicocalix</a:t>
            </a:r>
            <a:endParaRPr lang="en-US" dirty="0"/>
          </a:p>
        </p:txBody>
      </p:sp>
      <p:pic>
        <p:nvPicPr>
          <p:cNvPr id="5" name="Picture 4" descr="Captura de pantalla 2015-02-03 a la(s) 08.09.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56792"/>
            <a:ext cx="7567363" cy="516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263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pantalla 2015-02-03 a la(s) 08.13.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52120" cy="3933176"/>
          </a:xfrm>
          <a:prstGeom prst="rect">
            <a:avLst/>
          </a:prstGeom>
        </p:spPr>
      </p:pic>
      <p:pic>
        <p:nvPicPr>
          <p:cNvPr id="5" name="Picture 4" descr="Captura de pantalla 2015-02-03 a la(s) 08.13.5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789040"/>
            <a:ext cx="6146918" cy="30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679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7416824" cy="5220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794"/>
            <a:ext cx="4853583" cy="137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938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NETOSIS…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32037"/>
            <a:ext cx="8229600" cy="4525963"/>
          </a:xfrm>
        </p:spPr>
        <p:txBody>
          <a:bodyPr/>
          <a:lstStyle/>
          <a:p>
            <a:r>
              <a:rPr lang="en-US" dirty="0" smtClean="0"/>
              <a:t>INFLAMACION</a:t>
            </a:r>
          </a:p>
          <a:p>
            <a:endParaRPr lang="en-US" dirty="0"/>
          </a:p>
          <a:p>
            <a:r>
              <a:rPr lang="en-US" dirty="0" smtClean="0"/>
              <a:t>ESTADO PROTROMBOTICO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381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23528" y="6218148"/>
            <a:ext cx="8496944" cy="52322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just"/>
            <a:r>
              <a:rPr lang="es-MX" sz="1400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Kozar</a:t>
            </a:r>
            <a:r>
              <a:rPr lang="es-MX" sz="14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RA, </a:t>
            </a:r>
            <a:r>
              <a:rPr lang="es-MX" sz="1400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Peng</a:t>
            </a:r>
            <a:r>
              <a:rPr lang="es-MX" sz="14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Z, Zhang R, et al. </a:t>
            </a:r>
            <a:r>
              <a:rPr lang="es-MX" sz="1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Plasma </a:t>
            </a:r>
            <a:r>
              <a:rPr lang="es-MX" sz="14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Restoration</a:t>
            </a:r>
            <a:r>
              <a:rPr lang="es-MX" sz="1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es-MX" sz="14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Endothelial</a:t>
            </a:r>
            <a:r>
              <a:rPr lang="es-MX" sz="1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MX" sz="14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Glycocalyx</a:t>
            </a:r>
            <a:r>
              <a:rPr lang="es-MX" sz="1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in a </a:t>
            </a:r>
            <a:r>
              <a:rPr lang="es-MX" sz="14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Rodent</a:t>
            </a:r>
            <a:r>
              <a:rPr lang="es-MX" sz="1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MX" sz="14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Model</a:t>
            </a:r>
            <a:r>
              <a:rPr lang="es-MX" sz="1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es-MX" sz="14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Hemorrhagic</a:t>
            </a:r>
            <a:r>
              <a:rPr lang="es-MX" sz="1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Shock. </a:t>
            </a:r>
            <a:r>
              <a:rPr lang="es-MX" sz="1400" i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Anesth</a:t>
            </a:r>
            <a:r>
              <a:rPr lang="es-MX" sz="1400" i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MX" sz="1400" i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Analg</a:t>
            </a:r>
            <a:r>
              <a:rPr lang="es-MX" sz="14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2011; 112: 1289-1295.</a:t>
            </a:r>
            <a:endParaRPr lang="es-MX" sz="14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Título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dirty="0" smtClean="0">
                <a:solidFill>
                  <a:srgbClr val="92D050"/>
                </a:solidFill>
                <a:latin typeface="Britannic Bold" pitchFamily="34" charset="0"/>
              </a:rPr>
              <a:t>LA JUSTIFICACIÓN</a:t>
            </a:r>
            <a:endParaRPr lang="es-MX" dirty="0">
              <a:solidFill>
                <a:srgbClr val="92D050"/>
              </a:solidFill>
              <a:latin typeface="Britannic Bold" pitchFamily="34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7" t="18891" r="47500" b="19962"/>
          <a:stretch/>
        </p:blipFill>
        <p:spPr bwMode="auto">
          <a:xfrm>
            <a:off x="2843808" y="1683738"/>
            <a:ext cx="3435860" cy="426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Explosión 2"/>
          <p:cNvSpPr/>
          <p:nvPr/>
        </p:nvSpPr>
        <p:spPr>
          <a:xfrm rot="253373">
            <a:off x="2116128" y="4893150"/>
            <a:ext cx="5274128" cy="1584176"/>
          </a:xfrm>
          <a:prstGeom prst="irregularSeal2">
            <a:avLst/>
          </a:prstGeom>
          <a:solidFill>
            <a:srgbClr val="FF0000">
              <a:alpha val="40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67452033"/>
      </p:ext>
    </p:extLst>
  </p:cSld>
  <p:clrMapOvr>
    <a:masterClrMapping/>
  </p:clrMapOvr>
  <p:transition xmlns:p14="http://schemas.microsoft.com/office/powerpoint/2010/main" spd="slow">
    <p:strips dir="r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7" t="16105" r="19573" b="9790"/>
          <a:stretch/>
        </p:blipFill>
        <p:spPr bwMode="auto">
          <a:xfrm>
            <a:off x="683568" y="370085"/>
            <a:ext cx="7776864" cy="5703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323528" y="6573392"/>
            <a:ext cx="8496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0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Stahel</a:t>
            </a:r>
            <a:r>
              <a:rPr lang="es-MX" sz="1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PF, Moore EE, </a:t>
            </a:r>
            <a:r>
              <a:rPr lang="es-MX" sz="10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Schreier</a:t>
            </a:r>
            <a:r>
              <a:rPr lang="es-MX" sz="1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SL, </a:t>
            </a:r>
            <a:r>
              <a:rPr lang="es-MX" sz="10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Flierl</a:t>
            </a:r>
            <a:r>
              <a:rPr lang="es-MX" sz="1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MA, </a:t>
            </a:r>
            <a:r>
              <a:rPr lang="es-MX" sz="10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Kashuk</a:t>
            </a:r>
            <a:r>
              <a:rPr lang="es-MX" sz="1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JL.</a:t>
            </a:r>
            <a:r>
              <a:rPr lang="es-MX" sz="1000" dirty="0" smtClean="0">
                <a:solidFill>
                  <a:schemeClr val="tx2"/>
                </a:solidFill>
              </a:rPr>
              <a:t> </a:t>
            </a:r>
            <a:r>
              <a:rPr lang="es-MX" sz="1000" dirty="0" err="1" smtClean="0">
                <a:solidFill>
                  <a:schemeClr val="tx2"/>
                </a:solidFill>
              </a:rPr>
              <a:t>Transfusion</a:t>
            </a:r>
            <a:r>
              <a:rPr lang="es-MX" sz="1000" dirty="0" smtClean="0">
                <a:solidFill>
                  <a:schemeClr val="tx2"/>
                </a:solidFill>
              </a:rPr>
              <a:t> </a:t>
            </a:r>
            <a:r>
              <a:rPr lang="es-MX" sz="1000" dirty="0" err="1" smtClean="0">
                <a:solidFill>
                  <a:schemeClr val="tx2"/>
                </a:solidFill>
              </a:rPr>
              <a:t>strategies</a:t>
            </a:r>
            <a:r>
              <a:rPr lang="es-MX" sz="1000" dirty="0" smtClean="0">
                <a:solidFill>
                  <a:schemeClr val="tx2"/>
                </a:solidFill>
              </a:rPr>
              <a:t> in </a:t>
            </a:r>
            <a:r>
              <a:rPr lang="es-MX" sz="1000" dirty="0" err="1" smtClean="0">
                <a:solidFill>
                  <a:schemeClr val="tx2"/>
                </a:solidFill>
              </a:rPr>
              <a:t>postinjury</a:t>
            </a:r>
            <a:r>
              <a:rPr lang="es-MX" sz="1000" dirty="0" smtClean="0">
                <a:solidFill>
                  <a:schemeClr val="tx2"/>
                </a:solidFill>
              </a:rPr>
              <a:t> </a:t>
            </a:r>
            <a:r>
              <a:rPr lang="es-MX" sz="1000" dirty="0" err="1" smtClean="0">
                <a:solidFill>
                  <a:schemeClr val="tx2"/>
                </a:solidFill>
              </a:rPr>
              <a:t>coagulopathy</a:t>
            </a:r>
            <a:r>
              <a:rPr lang="es-MX" sz="1000" dirty="0" smtClean="0">
                <a:solidFill>
                  <a:schemeClr val="tx2"/>
                </a:solidFill>
              </a:rPr>
              <a:t>.  </a:t>
            </a:r>
            <a:r>
              <a:rPr lang="es-MX" sz="1000" i="1" dirty="0" err="1" smtClean="0">
                <a:solidFill>
                  <a:schemeClr val="tx2"/>
                </a:solidFill>
              </a:rPr>
              <a:t>Curr</a:t>
            </a:r>
            <a:r>
              <a:rPr lang="es-MX" sz="1000" i="1" dirty="0" smtClean="0">
                <a:solidFill>
                  <a:schemeClr val="tx2"/>
                </a:solidFill>
              </a:rPr>
              <a:t> </a:t>
            </a:r>
            <a:r>
              <a:rPr lang="es-MX" sz="1000" i="1" dirty="0" err="1" smtClean="0">
                <a:solidFill>
                  <a:schemeClr val="tx2"/>
                </a:solidFill>
              </a:rPr>
              <a:t>Opin</a:t>
            </a:r>
            <a:r>
              <a:rPr lang="es-MX" sz="1000" i="1" dirty="0" smtClean="0">
                <a:solidFill>
                  <a:schemeClr val="tx2"/>
                </a:solidFill>
              </a:rPr>
              <a:t> </a:t>
            </a:r>
            <a:r>
              <a:rPr lang="es-MX" sz="1000" i="1" dirty="0" err="1" smtClean="0">
                <a:solidFill>
                  <a:schemeClr val="tx2"/>
                </a:solidFill>
              </a:rPr>
              <a:t>Anesthesiol</a:t>
            </a:r>
            <a:r>
              <a:rPr lang="es-MX" sz="1000" dirty="0" smtClean="0">
                <a:solidFill>
                  <a:schemeClr val="tx2"/>
                </a:solidFill>
              </a:rPr>
              <a:t> 2009; 22: 289-298.</a:t>
            </a:r>
            <a:endParaRPr lang="es-MX" sz="1000" dirty="0">
              <a:solidFill>
                <a:schemeClr val="tx2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4427984" y="1184696"/>
            <a:ext cx="1224136" cy="4392488"/>
          </a:xfrm>
          <a:prstGeom prst="rect">
            <a:avLst/>
          </a:prstGeom>
          <a:solidFill>
            <a:srgbClr val="FFFF00">
              <a:alpha val="14000"/>
            </a:srgbClr>
          </a:solidFill>
          <a:ln>
            <a:solidFill>
              <a:srgbClr val="FFFF00"/>
            </a:solidFill>
          </a:ln>
          <a:effectLst>
            <a:outerShdw blurRad="50800" dist="50800" algn="ctr" rotWithShape="0">
              <a:srgbClr val="FFFF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6 Rectángulo"/>
          <p:cNvSpPr/>
          <p:nvPr/>
        </p:nvSpPr>
        <p:spPr>
          <a:xfrm>
            <a:off x="5724128" y="1184696"/>
            <a:ext cx="1224136" cy="4392488"/>
          </a:xfrm>
          <a:prstGeom prst="rect">
            <a:avLst/>
          </a:prstGeom>
          <a:solidFill>
            <a:srgbClr val="FF0000">
              <a:alpha val="14000"/>
            </a:srgbClr>
          </a:solidFill>
          <a:ln>
            <a:solidFill>
              <a:srgbClr val="FF0000"/>
            </a:solidFill>
          </a:ln>
          <a:effectLst>
            <a:outerShdw blurRad="50800" dist="50800" algn="ctr" rotWithShape="0">
              <a:srgbClr val="FFFF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084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pPr algn="l"/>
            <a:r>
              <a:rPr lang="es-MX" dirty="0" smtClean="0">
                <a:solidFill>
                  <a:srgbClr val="FF0000"/>
                </a:solidFill>
                <a:latin typeface="Britannic Bold" pitchFamily="34" charset="0"/>
              </a:rPr>
              <a:t>COAGULOPATIA INDUCIDA POR TRAUMA</a:t>
            </a:r>
            <a:endParaRPr lang="es-MX" dirty="0">
              <a:solidFill>
                <a:srgbClr val="FF0000"/>
              </a:solidFill>
              <a:latin typeface="Britannic Bold" pitchFamily="34" charset="0"/>
            </a:endParaRPr>
          </a:p>
        </p:txBody>
      </p:sp>
      <p:sp>
        <p:nvSpPr>
          <p:cNvPr id="5" name="4 Marcador de contenido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495800" cy="4525963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marL="0" indent="0">
              <a:buNone/>
            </a:pPr>
            <a:r>
              <a:rPr lang="es-MX" sz="26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ESTADO </a:t>
            </a:r>
            <a:r>
              <a:rPr lang="es-MX" sz="26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HIPOCOAGULABLE/ HIPERCOAGULABLE</a:t>
            </a:r>
            <a:endParaRPr lang="es-MX" sz="2600" b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es-MX" sz="2200" b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s-MX" sz="2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DEPLECIÓN</a:t>
            </a:r>
            <a:r>
              <a:rPr lang="es-MX" sz="2200" dirty="0" smtClean="0">
                <a:solidFill>
                  <a:schemeClr val="accent6">
                    <a:lumMod val="75000"/>
                  </a:schemeClr>
                </a:solidFill>
              </a:rPr>
              <a:t> de los factores de la coagulación (Consumo-Hiperfibrinolisis) </a:t>
            </a:r>
          </a:p>
          <a:p>
            <a:pPr lvl="1"/>
            <a:r>
              <a:rPr lang="es-MX" sz="2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DILUCIÓN</a:t>
            </a:r>
            <a:r>
              <a:rPr lang="es-MX" sz="2200" dirty="0" smtClean="0">
                <a:solidFill>
                  <a:schemeClr val="accent6">
                    <a:lumMod val="75000"/>
                  </a:schemeClr>
                </a:solidFill>
              </a:rPr>
              <a:t> (reanimación hídrica masiva)</a:t>
            </a:r>
          </a:p>
          <a:p>
            <a:pPr lvl="1"/>
            <a:r>
              <a:rPr lang="es-MX" sz="2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DISFUNCIÓN</a:t>
            </a:r>
            <a:r>
              <a:rPr lang="es-MX" sz="2200" dirty="0" smtClean="0">
                <a:solidFill>
                  <a:schemeClr val="accent6">
                    <a:lumMod val="75000"/>
                  </a:schemeClr>
                </a:solidFill>
              </a:rPr>
              <a:t> (Acidosis – Hipotermia)</a:t>
            </a:r>
          </a:p>
          <a:p>
            <a:endParaRPr lang="es-MX" dirty="0"/>
          </a:p>
        </p:txBody>
      </p:sp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669662471"/>
              </p:ext>
            </p:extLst>
          </p:nvPr>
        </p:nvGraphicFramePr>
        <p:xfrm>
          <a:off x="4860032" y="1484784"/>
          <a:ext cx="4032448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7 CuadroTexto"/>
          <p:cNvSpPr txBox="1"/>
          <p:nvPr/>
        </p:nvSpPr>
        <p:spPr>
          <a:xfrm>
            <a:off x="323528" y="6290156"/>
            <a:ext cx="8496944" cy="52322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just"/>
            <a:r>
              <a:rPr lang="es-MX" sz="14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Allen SR, </a:t>
            </a:r>
            <a:r>
              <a:rPr lang="es-MX" sz="1400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Kashuk</a:t>
            </a:r>
            <a:r>
              <a:rPr lang="es-MX" sz="14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JL. </a:t>
            </a:r>
            <a:r>
              <a:rPr lang="es-MX" sz="14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Unanswered</a:t>
            </a:r>
            <a:r>
              <a:rPr lang="es-MX" sz="1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MX" sz="14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questions</a:t>
            </a:r>
            <a:r>
              <a:rPr lang="es-MX" sz="1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es-MX" sz="14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es-MX" sz="1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use of </a:t>
            </a:r>
            <a:r>
              <a:rPr lang="es-MX" sz="14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blood</a:t>
            </a:r>
            <a:r>
              <a:rPr lang="es-MX" sz="1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MX" sz="14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component</a:t>
            </a:r>
            <a:r>
              <a:rPr lang="es-MX" sz="1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MX" sz="14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therapy</a:t>
            </a:r>
            <a:r>
              <a:rPr lang="es-MX" sz="1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in trauma. </a:t>
            </a:r>
            <a:r>
              <a:rPr lang="es-MX" sz="14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MX" sz="1400" i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Scan</a:t>
            </a:r>
            <a:r>
              <a:rPr lang="es-MX" sz="1400" i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J Trauma, </a:t>
            </a:r>
            <a:r>
              <a:rPr lang="es-MX" sz="1400" i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Resus</a:t>
            </a:r>
            <a:r>
              <a:rPr lang="es-MX" sz="1400" i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s-MX" sz="1400" i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Emerg</a:t>
            </a:r>
            <a:r>
              <a:rPr lang="es-MX" sz="1400" i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MX" sz="1400" i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Med</a:t>
            </a:r>
            <a:r>
              <a:rPr lang="es-MX" sz="14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2011; 19: 5-9.</a:t>
            </a:r>
            <a:endParaRPr lang="es-MX" sz="14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763292"/>
      </p:ext>
    </p:extLst>
  </p:cSld>
  <p:clrMapOvr>
    <a:masterClrMapping/>
  </p:clrMapOvr>
  <p:transition xmlns:p14="http://schemas.microsoft.com/office/powerpoint/2010/main" spd="slow">
    <p:strips dir="r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33" t="16526" r="8471" b="12316"/>
          <a:stretch/>
        </p:blipFill>
        <p:spPr bwMode="auto">
          <a:xfrm>
            <a:off x="1080664" y="339446"/>
            <a:ext cx="6947720" cy="548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488471" y="6460703"/>
            <a:ext cx="8496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0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Kashuk</a:t>
            </a:r>
            <a:r>
              <a:rPr lang="es-MX" sz="1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JL, Moore EE, Johnson JL, </a:t>
            </a:r>
            <a:r>
              <a:rPr lang="es-MX" sz="10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Heanel</a:t>
            </a:r>
            <a:r>
              <a:rPr lang="es-MX" sz="1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J, Wilson M, Moore JB, </a:t>
            </a:r>
            <a:r>
              <a:rPr lang="es-MX" sz="10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Cothren</a:t>
            </a:r>
            <a:r>
              <a:rPr lang="es-MX" sz="1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CC, </a:t>
            </a:r>
            <a:r>
              <a:rPr lang="es-MX" sz="10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Biffl</a:t>
            </a:r>
            <a:r>
              <a:rPr lang="es-MX" sz="1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WL, et al.</a:t>
            </a:r>
            <a:r>
              <a:rPr lang="es-MX" sz="1000" dirty="0" smtClean="0">
                <a:solidFill>
                  <a:srgbClr val="000000"/>
                </a:solidFill>
              </a:rPr>
              <a:t> </a:t>
            </a:r>
            <a:r>
              <a:rPr lang="es-MX" sz="1000" dirty="0" err="1" smtClean="0">
                <a:solidFill>
                  <a:srgbClr val="000000"/>
                </a:solidFill>
              </a:rPr>
              <a:t>Postinjury</a:t>
            </a:r>
            <a:r>
              <a:rPr lang="es-MX" sz="1000" dirty="0" smtClean="0">
                <a:solidFill>
                  <a:srgbClr val="000000"/>
                </a:solidFill>
              </a:rPr>
              <a:t> </a:t>
            </a:r>
            <a:r>
              <a:rPr lang="es-MX" sz="1000" dirty="0" err="1" smtClean="0">
                <a:solidFill>
                  <a:srgbClr val="000000"/>
                </a:solidFill>
              </a:rPr>
              <a:t>life</a:t>
            </a:r>
            <a:r>
              <a:rPr lang="es-MX" sz="1000" dirty="0" smtClean="0">
                <a:solidFill>
                  <a:srgbClr val="000000"/>
                </a:solidFill>
              </a:rPr>
              <a:t> </a:t>
            </a:r>
            <a:r>
              <a:rPr lang="es-MX" sz="1000" dirty="0" err="1" smtClean="0">
                <a:solidFill>
                  <a:srgbClr val="000000"/>
                </a:solidFill>
              </a:rPr>
              <a:t>threatening</a:t>
            </a:r>
            <a:r>
              <a:rPr lang="es-MX" sz="1000" dirty="0" smtClean="0">
                <a:solidFill>
                  <a:srgbClr val="000000"/>
                </a:solidFill>
              </a:rPr>
              <a:t> </a:t>
            </a:r>
            <a:r>
              <a:rPr lang="es-MX" sz="1000" dirty="0" err="1" smtClean="0">
                <a:solidFill>
                  <a:srgbClr val="000000"/>
                </a:solidFill>
              </a:rPr>
              <a:t>coagulopaty</a:t>
            </a:r>
            <a:r>
              <a:rPr lang="es-MX" sz="1000" dirty="0" smtClean="0">
                <a:solidFill>
                  <a:srgbClr val="000000"/>
                </a:solidFill>
              </a:rPr>
              <a:t>: </a:t>
            </a:r>
            <a:r>
              <a:rPr lang="es-MX" sz="1000" dirty="0" err="1" smtClean="0">
                <a:solidFill>
                  <a:srgbClr val="000000"/>
                </a:solidFill>
              </a:rPr>
              <a:t>Is</a:t>
            </a:r>
            <a:r>
              <a:rPr lang="es-MX" sz="1000" dirty="0" smtClean="0">
                <a:solidFill>
                  <a:srgbClr val="000000"/>
                </a:solidFill>
              </a:rPr>
              <a:t> 1:1 </a:t>
            </a:r>
            <a:r>
              <a:rPr lang="es-MX" sz="1000" dirty="0" err="1" smtClean="0">
                <a:solidFill>
                  <a:srgbClr val="000000"/>
                </a:solidFill>
              </a:rPr>
              <a:t>fresh</a:t>
            </a:r>
            <a:r>
              <a:rPr lang="es-MX" sz="1000" dirty="0" smtClean="0">
                <a:solidFill>
                  <a:srgbClr val="000000"/>
                </a:solidFill>
              </a:rPr>
              <a:t> </a:t>
            </a:r>
            <a:r>
              <a:rPr lang="es-MX" sz="1000" dirty="0" err="1" smtClean="0">
                <a:solidFill>
                  <a:srgbClr val="000000"/>
                </a:solidFill>
              </a:rPr>
              <a:t>frozen</a:t>
            </a:r>
            <a:r>
              <a:rPr lang="es-MX" sz="1000" dirty="0" smtClean="0">
                <a:solidFill>
                  <a:srgbClr val="000000"/>
                </a:solidFill>
              </a:rPr>
              <a:t> </a:t>
            </a:r>
            <a:r>
              <a:rPr lang="es-MX" sz="1000" dirty="0" err="1" smtClean="0">
                <a:solidFill>
                  <a:srgbClr val="000000"/>
                </a:solidFill>
              </a:rPr>
              <a:t>plasma:packed</a:t>
            </a:r>
            <a:r>
              <a:rPr lang="es-MX" sz="1000" dirty="0" smtClean="0">
                <a:solidFill>
                  <a:srgbClr val="000000"/>
                </a:solidFill>
              </a:rPr>
              <a:t> red </a:t>
            </a:r>
            <a:r>
              <a:rPr lang="es-MX" sz="1000" dirty="0" err="1" smtClean="0">
                <a:solidFill>
                  <a:srgbClr val="000000"/>
                </a:solidFill>
              </a:rPr>
              <a:t>blood</a:t>
            </a:r>
            <a:r>
              <a:rPr lang="es-MX" sz="1000" dirty="0" smtClean="0">
                <a:solidFill>
                  <a:srgbClr val="000000"/>
                </a:solidFill>
              </a:rPr>
              <a:t> </a:t>
            </a:r>
            <a:r>
              <a:rPr lang="es-MX" sz="1000" dirty="0" err="1" smtClean="0">
                <a:solidFill>
                  <a:srgbClr val="000000"/>
                </a:solidFill>
              </a:rPr>
              <a:t>cells</a:t>
            </a:r>
            <a:r>
              <a:rPr lang="es-MX" sz="1000" dirty="0" smtClean="0">
                <a:solidFill>
                  <a:srgbClr val="000000"/>
                </a:solidFill>
              </a:rPr>
              <a:t> </a:t>
            </a:r>
            <a:r>
              <a:rPr lang="es-MX" sz="1000" dirty="0" err="1" smtClean="0">
                <a:solidFill>
                  <a:srgbClr val="000000"/>
                </a:solidFill>
              </a:rPr>
              <a:t>the</a:t>
            </a:r>
            <a:r>
              <a:rPr lang="es-MX" sz="1000" dirty="0" smtClean="0">
                <a:solidFill>
                  <a:srgbClr val="000000"/>
                </a:solidFill>
              </a:rPr>
              <a:t> </a:t>
            </a:r>
            <a:r>
              <a:rPr lang="es-MX" sz="1000" dirty="0" err="1" smtClean="0">
                <a:solidFill>
                  <a:srgbClr val="000000"/>
                </a:solidFill>
              </a:rPr>
              <a:t>answer</a:t>
            </a:r>
            <a:r>
              <a:rPr lang="es-MX" sz="1000" dirty="0" smtClean="0">
                <a:solidFill>
                  <a:srgbClr val="000000"/>
                </a:solidFill>
              </a:rPr>
              <a:t>? </a:t>
            </a:r>
            <a:r>
              <a:rPr lang="es-MX" sz="1000" i="1" dirty="0" smtClean="0">
                <a:solidFill>
                  <a:srgbClr val="000000"/>
                </a:solidFill>
              </a:rPr>
              <a:t>J Trauma</a:t>
            </a:r>
            <a:r>
              <a:rPr lang="es-MX" sz="1000" dirty="0" smtClean="0">
                <a:solidFill>
                  <a:srgbClr val="000000"/>
                </a:solidFill>
              </a:rPr>
              <a:t> 2008; 65: 261-271.</a:t>
            </a:r>
            <a:endParaRPr lang="es-MX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25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Recomendación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Uso</a:t>
            </a:r>
            <a:r>
              <a:rPr lang="en-US" dirty="0" smtClean="0"/>
              <a:t> </a:t>
            </a:r>
            <a:r>
              <a:rPr lang="en-US" dirty="0" err="1" smtClean="0"/>
              <a:t>temprano</a:t>
            </a:r>
            <a:endParaRPr lang="en-US" dirty="0" smtClean="0"/>
          </a:p>
          <a:p>
            <a:r>
              <a:rPr lang="en-US" dirty="0" err="1" smtClean="0"/>
              <a:t>Dosis</a:t>
            </a:r>
            <a:r>
              <a:rPr lang="en-US" dirty="0" smtClean="0"/>
              <a:t> </a:t>
            </a:r>
            <a:r>
              <a:rPr lang="en-US" dirty="0" err="1" smtClean="0"/>
              <a:t>bajas</a:t>
            </a:r>
            <a:endParaRPr lang="en-US" dirty="0" smtClean="0"/>
          </a:p>
          <a:p>
            <a:r>
              <a:rPr lang="en-US" dirty="0" err="1" smtClean="0"/>
              <a:t>Complementado</a:t>
            </a:r>
            <a:r>
              <a:rPr lang="en-US" dirty="0" smtClean="0"/>
              <a:t> con </a:t>
            </a:r>
            <a:r>
              <a:rPr lang="en-US" dirty="0" err="1" smtClean="0"/>
              <a:t>concentrado</a:t>
            </a:r>
            <a:r>
              <a:rPr lang="en-US" dirty="0" smtClean="0"/>
              <a:t> de </a:t>
            </a:r>
            <a:r>
              <a:rPr lang="en-US" dirty="0" err="1" smtClean="0"/>
              <a:t>Fibrinógeno</a:t>
            </a:r>
            <a:endParaRPr lang="en-US" dirty="0" smtClean="0"/>
          </a:p>
          <a:p>
            <a:r>
              <a:rPr lang="en-US" dirty="0" err="1" smtClean="0"/>
              <a:t>Evaluar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- </a:t>
            </a:r>
            <a:r>
              <a:rPr lang="en-US" dirty="0" err="1" smtClean="0"/>
              <a:t>Concentrado</a:t>
            </a:r>
            <a:r>
              <a:rPr lang="en-US" dirty="0" smtClean="0"/>
              <a:t> de </a:t>
            </a:r>
            <a:r>
              <a:rPr lang="en-US" dirty="0" err="1" smtClean="0"/>
              <a:t>Complejo</a:t>
            </a:r>
            <a:r>
              <a:rPr lang="en-US" dirty="0" smtClean="0"/>
              <a:t> </a:t>
            </a:r>
            <a:r>
              <a:rPr lang="en-US" dirty="0" err="1" smtClean="0"/>
              <a:t>Protrombínico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063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 </a:t>
            </a:r>
            <a:r>
              <a:rPr lang="en-US" dirty="0" err="1" smtClean="0"/>
              <a:t>Importancia</a:t>
            </a:r>
            <a:r>
              <a:rPr lang="en-US" dirty="0" smtClean="0"/>
              <a:t> de la </a:t>
            </a:r>
            <a:r>
              <a:rPr lang="en-US" dirty="0" err="1" smtClean="0"/>
              <a:t>Tromboelastometría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err="1" smtClean="0"/>
              <a:t>Predecir</a:t>
            </a:r>
            <a:r>
              <a:rPr lang="en-US" dirty="0" smtClean="0"/>
              <a:t> el </a:t>
            </a:r>
            <a:r>
              <a:rPr lang="en-US" dirty="0" err="1" smtClean="0"/>
              <a:t>comportamiento</a:t>
            </a:r>
            <a:r>
              <a:rPr lang="en-US" dirty="0" smtClean="0"/>
              <a:t> de la </a:t>
            </a:r>
            <a:r>
              <a:rPr lang="en-US" dirty="0" err="1" smtClean="0"/>
              <a:t>coagulopatía</a:t>
            </a:r>
            <a:endParaRPr lang="en-US" dirty="0" smtClean="0"/>
          </a:p>
          <a:p>
            <a:r>
              <a:rPr lang="en-US" dirty="0" err="1" smtClean="0"/>
              <a:t>Implementar</a:t>
            </a:r>
            <a:r>
              <a:rPr lang="en-US" dirty="0" smtClean="0"/>
              <a:t> de </a:t>
            </a:r>
            <a:r>
              <a:rPr lang="en-US" dirty="0" err="1" smtClean="0"/>
              <a:t>manera</a:t>
            </a:r>
            <a:r>
              <a:rPr lang="en-US" dirty="0" smtClean="0"/>
              <a:t> </a:t>
            </a:r>
            <a:r>
              <a:rPr lang="en-US" dirty="0" err="1" smtClean="0"/>
              <a:t>temprana</a:t>
            </a:r>
            <a:r>
              <a:rPr lang="en-US" dirty="0" smtClean="0"/>
              <a:t> la </a:t>
            </a:r>
            <a:r>
              <a:rPr lang="en-US" dirty="0" err="1" smtClean="0"/>
              <a:t>mejor</a:t>
            </a:r>
            <a:r>
              <a:rPr lang="en-US" dirty="0" smtClean="0"/>
              <a:t> </a:t>
            </a:r>
            <a:r>
              <a:rPr lang="en-US" dirty="0" err="1" smtClean="0"/>
              <a:t>estrategia</a:t>
            </a:r>
            <a:r>
              <a:rPr lang="en-US" dirty="0" smtClean="0"/>
              <a:t> </a:t>
            </a:r>
            <a:r>
              <a:rPr lang="en-US" dirty="0" err="1" smtClean="0"/>
              <a:t>terapéutica</a:t>
            </a:r>
            <a:endParaRPr lang="en-US" dirty="0" smtClean="0"/>
          </a:p>
          <a:p>
            <a:r>
              <a:rPr lang="en-US" dirty="0" err="1" smtClean="0"/>
              <a:t>Asegurar</a:t>
            </a:r>
            <a:r>
              <a:rPr lang="en-US" dirty="0" smtClean="0"/>
              <a:t> el </a:t>
            </a:r>
            <a:r>
              <a:rPr lang="en-US" dirty="0" err="1" smtClean="0"/>
              <a:t>mejor</a:t>
            </a:r>
            <a:r>
              <a:rPr lang="en-US" dirty="0" smtClean="0"/>
              <a:t> </a:t>
            </a:r>
            <a:r>
              <a:rPr lang="en-US" dirty="0" err="1" smtClean="0"/>
              <a:t>tratamiento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- </a:t>
            </a:r>
            <a:r>
              <a:rPr lang="en-US" dirty="0" err="1" smtClean="0"/>
              <a:t>Concentrado</a:t>
            </a:r>
            <a:r>
              <a:rPr lang="en-US" dirty="0" smtClean="0"/>
              <a:t> de </a:t>
            </a:r>
            <a:r>
              <a:rPr lang="en-US" dirty="0" err="1" smtClean="0"/>
              <a:t>Fibrinógeno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- </a:t>
            </a:r>
            <a:r>
              <a:rPr lang="en-US" dirty="0" err="1" smtClean="0"/>
              <a:t>Ácido</a:t>
            </a:r>
            <a:r>
              <a:rPr lang="en-US" dirty="0" smtClean="0"/>
              <a:t> </a:t>
            </a:r>
            <a:r>
              <a:rPr lang="en-US" dirty="0" err="1" smtClean="0"/>
              <a:t>Tranexámico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- </a:t>
            </a:r>
            <a:r>
              <a:rPr lang="en-US" dirty="0" err="1" smtClean="0"/>
              <a:t>Concentrado</a:t>
            </a:r>
            <a:r>
              <a:rPr lang="en-US" dirty="0" smtClean="0"/>
              <a:t> de </a:t>
            </a:r>
            <a:r>
              <a:rPr lang="en-US" dirty="0" err="1" smtClean="0"/>
              <a:t>complejo</a:t>
            </a:r>
            <a:r>
              <a:rPr lang="en-US" dirty="0" smtClean="0"/>
              <a:t> </a:t>
            </a:r>
            <a:r>
              <a:rPr lang="en-US" dirty="0" err="1" smtClean="0"/>
              <a:t>protrombínico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- </a:t>
            </a:r>
            <a:endParaRPr lang="en-US" dirty="0"/>
          </a:p>
        </p:txBody>
      </p:sp>
      <p:pic>
        <p:nvPicPr>
          <p:cNvPr id="4" name="Picture 3" descr="Captura de pantalla 2015-08-20 a la(s) 21.13.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3707"/>
            <a:ext cx="9144000" cy="128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522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aptura de pantalla 2015-08-20 a la(s) 20.28.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279"/>
            <a:ext cx="9144000" cy="1425921"/>
          </a:xfrm>
          <a:prstGeom prst="rect">
            <a:avLst/>
          </a:prstGeom>
        </p:spPr>
      </p:pic>
      <p:pic>
        <p:nvPicPr>
          <p:cNvPr id="5" name="Picture 4" descr="Captura de pantalla 2015-08-20 a la(s) 20.30.0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429" y="1686716"/>
            <a:ext cx="5932713" cy="484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342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pantalla 2015-08-20 a la(s) 20.31.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07" y="381000"/>
            <a:ext cx="2567335" cy="2808966"/>
          </a:xfrm>
          <a:prstGeom prst="rect">
            <a:avLst/>
          </a:prstGeom>
        </p:spPr>
      </p:pic>
      <p:pic>
        <p:nvPicPr>
          <p:cNvPr id="5" name="Picture 4" descr="Captura de pantalla 2015-08-20 a la(s) 20.31.5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386" y="381000"/>
            <a:ext cx="2548030" cy="2808966"/>
          </a:xfrm>
          <a:prstGeom prst="rect">
            <a:avLst/>
          </a:prstGeom>
        </p:spPr>
      </p:pic>
      <p:pic>
        <p:nvPicPr>
          <p:cNvPr id="6" name="Picture 5" descr="Captura de pantalla 2015-08-20 a la(s) 20.32.4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103" y="364216"/>
            <a:ext cx="2548132" cy="2825750"/>
          </a:xfrm>
          <a:prstGeom prst="rect">
            <a:avLst/>
          </a:prstGeom>
        </p:spPr>
      </p:pic>
      <p:pic>
        <p:nvPicPr>
          <p:cNvPr id="7" name="Picture 6" descr="Captura de pantalla 2015-08-20 a la(s) 20.33.3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89966"/>
            <a:ext cx="4154714" cy="3222679"/>
          </a:xfrm>
          <a:prstGeom prst="rect">
            <a:avLst/>
          </a:prstGeom>
        </p:spPr>
      </p:pic>
      <p:pic>
        <p:nvPicPr>
          <p:cNvPr id="8" name="Picture 7" descr="Captura de pantalla 2015-08-20 a la(s) 20.36.0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160" y="6168571"/>
            <a:ext cx="4894943" cy="56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463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710" y="241139"/>
            <a:ext cx="6826734" cy="129294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288" y="1586335"/>
            <a:ext cx="7146392" cy="434231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5891" y="6520629"/>
            <a:ext cx="34163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701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ptura de pantalla 2015-08-20 a la(s) 20.38.4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21" y="2041979"/>
            <a:ext cx="8547100" cy="364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305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ptura de pantalla 2015-08-20 a la(s) 20.41.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43" y="2031093"/>
            <a:ext cx="8661400" cy="334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615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ptura de pantalla 2015-08-20 a la(s) 21.10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0215"/>
            <a:ext cx="9144000" cy="2001287"/>
          </a:xfrm>
          <a:prstGeom prst="rect">
            <a:avLst/>
          </a:prstGeom>
        </p:spPr>
      </p:pic>
      <p:pic>
        <p:nvPicPr>
          <p:cNvPr id="4" name="Picture 3" descr="Captura de pantalla 2015-08-20 a la(s) 21.11.5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71" y="3856265"/>
            <a:ext cx="8182429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54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tura de pantalla 2015-08-20 a la(s) 21.12.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7390"/>
            <a:ext cx="9144000" cy="371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977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b="1" dirty="0" smtClean="0">
                <a:solidFill>
                  <a:srgbClr val="000000"/>
                </a:solidFill>
              </a:rPr>
              <a:t>HEMORRAGIA CRITICA</a:t>
            </a:r>
            <a:br>
              <a:rPr lang="es-MX" b="1" dirty="0" smtClean="0">
                <a:solidFill>
                  <a:srgbClr val="000000"/>
                </a:solidFill>
              </a:rPr>
            </a:br>
            <a:r>
              <a:rPr lang="es-MX" b="1" dirty="0" smtClean="0">
                <a:solidFill>
                  <a:srgbClr val="000000"/>
                </a:solidFill>
              </a:rPr>
              <a:t>( hemorragia Exanguinante) </a:t>
            </a:r>
            <a:endParaRPr lang="es-MX" b="1" dirty="0">
              <a:solidFill>
                <a:srgbClr val="00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90095"/>
          </a:xfrm>
        </p:spPr>
        <p:txBody>
          <a:bodyPr>
            <a:normAutofit/>
          </a:bodyPr>
          <a:lstStyle/>
          <a:p>
            <a:pPr algn="just"/>
            <a:r>
              <a:rPr lang="es-MX" sz="2800" dirty="0" smtClean="0">
                <a:solidFill>
                  <a:srgbClr val="000000"/>
                </a:solidFill>
              </a:rPr>
              <a:t>Pérdida del 100% volumen sanguíneo en 24 </a:t>
            </a:r>
            <a:r>
              <a:rPr lang="es-MX" sz="2800" dirty="0" err="1" smtClean="0">
                <a:solidFill>
                  <a:srgbClr val="000000"/>
                </a:solidFill>
              </a:rPr>
              <a:t>hrs</a:t>
            </a:r>
            <a:endParaRPr lang="es-MX" sz="2800" dirty="0" smtClean="0">
              <a:solidFill>
                <a:srgbClr val="000000"/>
              </a:solidFill>
            </a:endParaRPr>
          </a:p>
          <a:p>
            <a:pPr algn="just"/>
            <a:endParaRPr lang="es-MX" sz="2800" dirty="0">
              <a:solidFill>
                <a:srgbClr val="000000"/>
              </a:solidFill>
            </a:endParaRPr>
          </a:p>
          <a:p>
            <a:pPr algn="just"/>
            <a:r>
              <a:rPr lang="es-MX" sz="2800" dirty="0" smtClean="0">
                <a:solidFill>
                  <a:srgbClr val="000000"/>
                </a:solidFill>
              </a:rPr>
              <a:t>Pérdida del 50% volumen sanguíneo en 3 </a:t>
            </a:r>
            <a:r>
              <a:rPr lang="es-MX" sz="2800" dirty="0" err="1" smtClean="0">
                <a:solidFill>
                  <a:srgbClr val="000000"/>
                </a:solidFill>
              </a:rPr>
              <a:t>hrs</a:t>
            </a:r>
            <a:endParaRPr lang="es-MX" sz="2800" dirty="0" smtClean="0">
              <a:solidFill>
                <a:srgbClr val="000000"/>
              </a:solidFill>
            </a:endParaRPr>
          </a:p>
          <a:p>
            <a:pPr algn="just"/>
            <a:endParaRPr lang="es-MX" sz="2800" dirty="0">
              <a:solidFill>
                <a:srgbClr val="000000"/>
              </a:solidFill>
            </a:endParaRPr>
          </a:p>
          <a:p>
            <a:pPr algn="just"/>
            <a:r>
              <a:rPr lang="es-MX" sz="2800" dirty="0" smtClean="0">
                <a:solidFill>
                  <a:srgbClr val="000000"/>
                </a:solidFill>
              </a:rPr>
              <a:t>Sangrado de 150 ml/min</a:t>
            </a:r>
          </a:p>
          <a:p>
            <a:pPr algn="just"/>
            <a:endParaRPr lang="es-MX" sz="2800" dirty="0">
              <a:solidFill>
                <a:srgbClr val="000000"/>
              </a:solidFill>
            </a:endParaRPr>
          </a:p>
          <a:p>
            <a:pPr algn="just"/>
            <a:r>
              <a:rPr lang="es-MX" sz="2800" dirty="0" smtClean="0">
                <a:solidFill>
                  <a:srgbClr val="000000"/>
                </a:solidFill>
              </a:rPr>
              <a:t>Sangrado 1.5 ml/kg/min en 20 minutos</a:t>
            </a:r>
          </a:p>
          <a:p>
            <a:pPr marL="0" indent="0" algn="just">
              <a:buNone/>
            </a:pPr>
            <a:endParaRPr lang="es-MX" sz="2800" dirty="0">
              <a:solidFill>
                <a:srgbClr val="000000"/>
              </a:solidFill>
            </a:endParaRPr>
          </a:p>
          <a:p>
            <a:pPr marL="0" indent="0" algn="just">
              <a:buNone/>
            </a:pPr>
            <a:endParaRPr lang="es-MX" sz="28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1940" y="5634874"/>
            <a:ext cx="8656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COAGULOPATIA/FIBRINOLISIS/HIPOFIBRINOGENEMIA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09751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ptura de pantalla 2015-08-20 a la(s) 21.03.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848"/>
            <a:ext cx="9144000" cy="1824876"/>
          </a:xfrm>
          <a:prstGeom prst="rect">
            <a:avLst/>
          </a:prstGeom>
        </p:spPr>
      </p:pic>
      <p:pic>
        <p:nvPicPr>
          <p:cNvPr id="5" name="Picture 4" descr="Captura de pantalla 2015-08-20 a la(s) 21.07.4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57" y="1964724"/>
            <a:ext cx="7728857" cy="455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696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Coagulopatía</a:t>
            </a:r>
            <a:r>
              <a:rPr lang="en-US" dirty="0" smtClean="0"/>
              <a:t> en Trauma</a:t>
            </a:r>
            <a:endParaRPr lang="en-US" dirty="0"/>
          </a:p>
        </p:txBody>
      </p:sp>
      <p:pic>
        <p:nvPicPr>
          <p:cNvPr id="4" name="Picture 3" descr="Captura de pantalla 2014-09-01 a la(s) 11.19.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916832"/>
            <a:ext cx="7721600" cy="2171700"/>
          </a:xfrm>
          <a:prstGeom prst="rect">
            <a:avLst/>
          </a:prstGeom>
        </p:spPr>
      </p:pic>
      <p:pic>
        <p:nvPicPr>
          <p:cNvPr id="5" name="Picture 4" descr="Captura de pantalla 2014-09-01 a la(s) 11.20.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7112"/>
            <a:ext cx="9144000" cy="162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231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pantalla 2015-08-20 a la(s) 20.49.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6" y="1143000"/>
            <a:ext cx="9063264" cy="520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927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aptura de pantalla 2016-02-06 a la(s) 18.02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087"/>
            <a:ext cx="9144000" cy="1774521"/>
          </a:xfrm>
          <a:prstGeom prst="rect">
            <a:avLst/>
          </a:prstGeom>
        </p:spPr>
      </p:pic>
      <p:pic>
        <p:nvPicPr>
          <p:cNvPr id="5" name="Picture 4" descr="Captura de pantalla 2016-02-06 a la(s) 18.00.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06" y="1556974"/>
            <a:ext cx="6765296" cy="5301026"/>
          </a:xfrm>
          <a:prstGeom prst="rect">
            <a:avLst/>
          </a:prstGeom>
        </p:spPr>
      </p:pic>
      <p:pic>
        <p:nvPicPr>
          <p:cNvPr id="6" name="Picture 5" descr="Captura de pantalla 2016-02-06 a la(s) 18.10.2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0000"/>
            <a:ext cx="36449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500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 t="16105" r="2796" b="23684"/>
          <a:stretch/>
        </p:blipFill>
        <p:spPr bwMode="auto">
          <a:xfrm>
            <a:off x="107504" y="116633"/>
            <a:ext cx="6192688" cy="2380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Llamada de flecha a la derecha"/>
          <p:cNvSpPr/>
          <p:nvPr/>
        </p:nvSpPr>
        <p:spPr>
          <a:xfrm>
            <a:off x="1259632" y="2636912"/>
            <a:ext cx="1152128" cy="3888432"/>
          </a:xfrm>
          <a:prstGeom prst="rightArrowCallou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 smtClean="0">
                <a:solidFill>
                  <a:schemeClr val="bg1"/>
                </a:solidFill>
                <a:latin typeface="Arial Black" pitchFamily="34" charset="0"/>
              </a:rPr>
              <a:t>R</a:t>
            </a:r>
          </a:p>
          <a:p>
            <a:pPr algn="ctr"/>
            <a:r>
              <a:rPr lang="es-MX" sz="1200" dirty="0" smtClean="0">
                <a:solidFill>
                  <a:schemeClr val="bg1"/>
                </a:solidFill>
                <a:latin typeface="Arial Black" pitchFamily="34" charset="0"/>
              </a:rPr>
              <a:t>E</a:t>
            </a:r>
          </a:p>
          <a:p>
            <a:pPr algn="ctr"/>
            <a:r>
              <a:rPr lang="es-MX" sz="1200" dirty="0" smtClean="0">
                <a:solidFill>
                  <a:schemeClr val="bg1"/>
                </a:solidFill>
                <a:latin typeface="Arial Black" pitchFamily="34" charset="0"/>
              </a:rPr>
              <a:t>A</a:t>
            </a:r>
          </a:p>
          <a:p>
            <a:pPr algn="ctr"/>
            <a:r>
              <a:rPr lang="es-MX" sz="1200" dirty="0" smtClean="0">
                <a:solidFill>
                  <a:schemeClr val="bg1"/>
                </a:solidFill>
                <a:latin typeface="Arial Black" pitchFamily="34" charset="0"/>
              </a:rPr>
              <a:t>N</a:t>
            </a:r>
          </a:p>
          <a:p>
            <a:pPr algn="ctr"/>
            <a:r>
              <a:rPr lang="es-MX" sz="1200" dirty="0" smtClean="0">
                <a:solidFill>
                  <a:schemeClr val="bg1"/>
                </a:solidFill>
                <a:latin typeface="Arial Black" pitchFamily="34" charset="0"/>
              </a:rPr>
              <a:t>I</a:t>
            </a:r>
          </a:p>
          <a:p>
            <a:pPr algn="ctr"/>
            <a:r>
              <a:rPr lang="es-MX" sz="1200" dirty="0" smtClean="0">
                <a:solidFill>
                  <a:schemeClr val="bg1"/>
                </a:solidFill>
                <a:latin typeface="Arial Black" pitchFamily="34" charset="0"/>
              </a:rPr>
              <a:t>M</a:t>
            </a:r>
          </a:p>
          <a:p>
            <a:pPr algn="ctr"/>
            <a:r>
              <a:rPr lang="es-MX" sz="1200" dirty="0" smtClean="0">
                <a:solidFill>
                  <a:schemeClr val="bg1"/>
                </a:solidFill>
                <a:latin typeface="Arial Black" pitchFamily="34" charset="0"/>
              </a:rPr>
              <a:t>A</a:t>
            </a:r>
          </a:p>
          <a:p>
            <a:pPr algn="ctr"/>
            <a:r>
              <a:rPr lang="es-MX" sz="1200" dirty="0" smtClean="0">
                <a:solidFill>
                  <a:schemeClr val="bg1"/>
                </a:solidFill>
                <a:latin typeface="Arial Black" pitchFamily="34" charset="0"/>
              </a:rPr>
              <a:t>C</a:t>
            </a:r>
          </a:p>
          <a:p>
            <a:pPr algn="ctr"/>
            <a:r>
              <a:rPr lang="es-MX" sz="1200" dirty="0" smtClean="0">
                <a:solidFill>
                  <a:schemeClr val="bg1"/>
                </a:solidFill>
                <a:latin typeface="Arial Black" pitchFamily="34" charset="0"/>
              </a:rPr>
              <a:t>I</a:t>
            </a:r>
          </a:p>
          <a:p>
            <a:pPr algn="ctr"/>
            <a:r>
              <a:rPr lang="es-MX" sz="1200" dirty="0" smtClean="0">
                <a:solidFill>
                  <a:schemeClr val="bg1"/>
                </a:solidFill>
                <a:latin typeface="Arial Black" pitchFamily="34" charset="0"/>
              </a:rPr>
              <a:t>O</a:t>
            </a:r>
          </a:p>
          <a:p>
            <a:pPr algn="ctr"/>
            <a:r>
              <a:rPr lang="es-MX" sz="1200" dirty="0" smtClean="0">
                <a:solidFill>
                  <a:schemeClr val="bg1"/>
                </a:solidFill>
                <a:latin typeface="Arial Black" pitchFamily="34" charset="0"/>
              </a:rPr>
              <a:t>N</a:t>
            </a:r>
          </a:p>
          <a:p>
            <a:pPr algn="ctr"/>
            <a:endParaRPr lang="es-MX" sz="1200" dirty="0">
              <a:solidFill>
                <a:schemeClr val="bg1"/>
              </a:solidFill>
              <a:latin typeface="Arial Black" pitchFamily="34" charset="0"/>
            </a:endParaRPr>
          </a:p>
          <a:p>
            <a:pPr algn="ctr"/>
            <a:r>
              <a:rPr lang="es-MX" sz="1200" dirty="0" smtClean="0">
                <a:solidFill>
                  <a:schemeClr val="bg1"/>
                </a:solidFill>
                <a:latin typeface="Arial Black" pitchFamily="34" charset="0"/>
              </a:rPr>
              <a:t>I</a:t>
            </a:r>
          </a:p>
          <a:p>
            <a:pPr algn="ctr"/>
            <a:r>
              <a:rPr lang="es-MX" sz="1200" dirty="0" smtClean="0">
                <a:solidFill>
                  <a:schemeClr val="bg1"/>
                </a:solidFill>
                <a:latin typeface="Arial Black" pitchFamily="34" charset="0"/>
              </a:rPr>
              <a:t>N</a:t>
            </a:r>
          </a:p>
          <a:p>
            <a:pPr algn="ctr"/>
            <a:r>
              <a:rPr lang="es-MX" sz="1200" dirty="0" smtClean="0">
                <a:solidFill>
                  <a:schemeClr val="bg1"/>
                </a:solidFill>
                <a:latin typeface="Arial Black" pitchFamily="34" charset="0"/>
              </a:rPr>
              <a:t>I</a:t>
            </a:r>
          </a:p>
          <a:p>
            <a:pPr algn="ctr"/>
            <a:r>
              <a:rPr lang="es-MX" sz="1200" dirty="0" smtClean="0">
                <a:solidFill>
                  <a:schemeClr val="bg1"/>
                </a:solidFill>
                <a:latin typeface="Arial Black" pitchFamily="34" charset="0"/>
              </a:rPr>
              <a:t>C</a:t>
            </a:r>
          </a:p>
          <a:p>
            <a:pPr algn="ctr"/>
            <a:r>
              <a:rPr lang="es-MX" sz="1200" dirty="0" smtClean="0">
                <a:solidFill>
                  <a:schemeClr val="bg1"/>
                </a:solidFill>
                <a:latin typeface="Arial Black" pitchFamily="34" charset="0"/>
              </a:rPr>
              <a:t>I</a:t>
            </a:r>
          </a:p>
          <a:p>
            <a:pPr algn="ctr"/>
            <a:r>
              <a:rPr lang="es-MX" sz="1200" dirty="0" smtClean="0">
                <a:solidFill>
                  <a:schemeClr val="bg1"/>
                </a:solidFill>
                <a:latin typeface="Arial Black" pitchFamily="34" charset="0"/>
              </a:rPr>
              <a:t>A</a:t>
            </a:r>
          </a:p>
          <a:p>
            <a:pPr algn="ctr"/>
            <a:r>
              <a:rPr lang="es-MX" sz="1200" dirty="0" smtClean="0">
                <a:solidFill>
                  <a:schemeClr val="bg1"/>
                </a:solidFill>
                <a:latin typeface="Arial Black" pitchFamily="34" charset="0"/>
              </a:rPr>
              <a:t>L</a:t>
            </a:r>
          </a:p>
          <a:p>
            <a:pPr algn="ctr"/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6" name="5 Llamada de flecha a la derecha"/>
          <p:cNvSpPr/>
          <p:nvPr/>
        </p:nvSpPr>
        <p:spPr>
          <a:xfrm>
            <a:off x="2627784" y="2636912"/>
            <a:ext cx="1152128" cy="3888432"/>
          </a:xfrm>
          <a:prstGeom prst="rightArrowCallou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dirty="0" smtClean="0">
                <a:latin typeface="Arial Black" pitchFamily="34" charset="0"/>
              </a:rPr>
              <a:t>M</a:t>
            </a:r>
          </a:p>
          <a:p>
            <a:pPr algn="ctr"/>
            <a:r>
              <a:rPr lang="es-MX" sz="800" dirty="0" smtClean="0">
                <a:latin typeface="Arial Black" pitchFamily="34" charset="0"/>
              </a:rPr>
              <a:t>O</a:t>
            </a:r>
          </a:p>
          <a:p>
            <a:pPr algn="ctr"/>
            <a:r>
              <a:rPr lang="es-MX" sz="800" dirty="0" smtClean="0">
                <a:latin typeface="Arial Black" pitchFamily="34" charset="0"/>
              </a:rPr>
              <a:t>N</a:t>
            </a:r>
          </a:p>
          <a:p>
            <a:pPr algn="ctr"/>
            <a:r>
              <a:rPr lang="es-MX" sz="800" dirty="0" smtClean="0">
                <a:latin typeface="Arial Black" pitchFamily="34" charset="0"/>
              </a:rPr>
              <a:t>I</a:t>
            </a:r>
          </a:p>
          <a:p>
            <a:pPr algn="ctr"/>
            <a:r>
              <a:rPr lang="es-MX" sz="800" dirty="0" smtClean="0">
                <a:latin typeface="Arial Black" pitchFamily="34" charset="0"/>
              </a:rPr>
              <a:t>T</a:t>
            </a:r>
          </a:p>
          <a:p>
            <a:pPr algn="ctr"/>
            <a:r>
              <a:rPr lang="es-MX" sz="800" dirty="0" smtClean="0">
                <a:latin typeface="Arial Black" pitchFamily="34" charset="0"/>
              </a:rPr>
              <a:t>O</a:t>
            </a:r>
          </a:p>
          <a:p>
            <a:pPr algn="ctr"/>
            <a:r>
              <a:rPr lang="es-MX" sz="800" dirty="0" smtClean="0">
                <a:latin typeface="Arial Black" pitchFamily="34" charset="0"/>
              </a:rPr>
              <a:t>R</a:t>
            </a:r>
          </a:p>
          <a:p>
            <a:pPr algn="ctr"/>
            <a:r>
              <a:rPr lang="es-MX" sz="800" dirty="0" smtClean="0">
                <a:latin typeface="Arial Black" pitchFamily="34" charset="0"/>
              </a:rPr>
              <a:t>E</a:t>
            </a:r>
          </a:p>
          <a:p>
            <a:pPr algn="ctr"/>
            <a:r>
              <a:rPr lang="es-MX" sz="800" dirty="0" smtClean="0">
                <a:latin typeface="Arial Black" pitchFamily="34" charset="0"/>
              </a:rPr>
              <a:t>O</a:t>
            </a:r>
          </a:p>
          <a:p>
            <a:pPr algn="ctr"/>
            <a:endParaRPr lang="es-MX" sz="800" dirty="0">
              <a:latin typeface="Arial Black" pitchFamily="34" charset="0"/>
            </a:endParaRPr>
          </a:p>
          <a:p>
            <a:pPr algn="ctr"/>
            <a:r>
              <a:rPr lang="es-MX" sz="800" dirty="0" smtClean="0">
                <a:latin typeface="Arial Black" pitchFamily="34" charset="0"/>
              </a:rPr>
              <a:t>D</a:t>
            </a:r>
          </a:p>
          <a:p>
            <a:pPr algn="ctr"/>
            <a:r>
              <a:rPr lang="es-MX" sz="800" dirty="0" smtClean="0">
                <a:latin typeface="Arial Black" pitchFamily="34" charset="0"/>
              </a:rPr>
              <a:t>E</a:t>
            </a:r>
          </a:p>
          <a:p>
            <a:pPr algn="ctr"/>
            <a:endParaRPr lang="es-MX" sz="800" dirty="0">
              <a:latin typeface="Arial Black" pitchFamily="34" charset="0"/>
            </a:endParaRPr>
          </a:p>
          <a:p>
            <a:pPr algn="ctr"/>
            <a:r>
              <a:rPr lang="es-MX" sz="800" dirty="0" smtClean="0">
                <a:latin typeface="Arial Black" pitchFamily="34" charset="0"/>
              </a:rPr>
              <a:t>L</a:t>
            </a:r>
          </a:p>
          <a:p>
            <a:pPr algn="ctr"/>
            <a:r>
              <a:rPr lang="es-MX" sz="800" dirty="0" smtClean="0">
                <a:latin typeface="Arial Black" pitchFamily="34" charset="0"/>
              </a:rPr>
              <a:t>A</a:t>
            </a:r>
          </a:p>
          <a:p>
            <a:pPr algn="ctr"/>
            <a:endParaRPr lang="es-MX" sz="800" dirty="0">
              <a:latin typeface="Arial Black" pitchFamily="34" charset="0"/>
            </a:endParaRPr>
          </a:p>
          <a:p>
            <a:pPr algn="ctr"/>
            <a:r>
              <a:rPr lang="es-MX" sz="800" dirty="0" smtClean="0">
                <a:latin typeface="Arial Black" pitchFamily="34" charset="0"/>
              </a:rPr>
              <a:t>C</a:t>
            </a:r>
          </a:p>
          <a:p>
            <a:pPr algn="ctr"/>
            <a:r>
              <a:rPr lang="es-MX" sz="800" dirty="0" smtClean="0">
                <a:latin typeface="Arial Black" pitchFamily="34" charset="0"/>
              </a:rPr>
              <a:t>O</a:t>
            </a:r>
          </a:p>
          <a:p>
            <a:pPr algn="ctr"/>
            <a:r>
              <a:rPr lang="es-MX" sz="800" dirty="0" smtClean="0">
                <a:latin typeface="Arial Black" pitchFamily="34" charset="0"/>
              </a:rPr>
              <a:t>A</a:t>
            </a:r>
          </a:p>
          <a:p>
            <a:pPr algn="ctr"/>
            <a:r>
              <a:rPr lang="es-MX" sz="800" dirty="0" smtClean="0">
                <a:latin typeface="Arial Black" pitchFamily="34" charset="0"/>
              </a:rPr>
              <a:t>G</a:t>
            </a:r>
          </a:p>
          <a:p>
            <a:pPr algn="ctr"/>
            <a:r>
              <a:rPr lang="es-MX" sz="800" dirty="0" smtClean="0">
                <a:latin typeface="Arial Black" pitchFamily="34" charset="0"/>
              </a:rPr>
              <a:t>U</a:t>
            </a:r>
          </a:p>
          <a:p>
            <a:pPr algn="ctr"/>
            <a:r>
              <a:rPr lang="es-MX" sz="800" dirty="0" smtClean="0">
                <a:latin typeface="Arial Black" pitchFamily="34" charset="0"/>
              </a:rPr>
              <a:t>L</a:t>
            </a:r>
          </a:p>
          <a:p>
            <a:pPr algn="ctr"/>
            <a:r>
              <a:rPr lang="es-MX" sz="800" dirty="0" smtClean="0">
                <a:latin typeface="Arial Black" pitchFamily="34" charset="0"/>
              </a:rPr>
              <a:t>A</a:t>
            </a:r>
          </a:p>
          <a:p>
            <a:pPr algn="ctr"/>
            <a:r>
              <a:rPr lang="es-MX" sz="800" dirty="0" smtClean="0">
                <a:latin typeface="Arial Black" pitchFamily="34" charset="0"/>
              </a:rPr>
              <a:t>C</a:t>
            </a:r>
          </a:p>
          <a:p>
            <a:pPr algn="ctr"/>
            <a:r>
              <a:rPr lang="es-MX" sz="800" dirty="0" smtClean="0">
                <a:latin typeface="Arial Black" pitchFamily="34" charset="0"/>
              </a:rPr>
              <a:t>I</a:t>
            </a:r>
          </a:p>
          <a:p>
            <a:pPr algn="ctr"/>
            <a:r>
              <a:rPr lang="es-MX" sz="800" dirty="0" smtClean="0">
                <a:latin typeface="Arial Black" pitchFamily="34" charset="0"/>
              </a:rPr>
              <a:t>O</a:t>
            </a:r>
          </a:p>
          <a:p>
            <a:pPr algn="ctr"/>
            <a:r>
              <a:rPr lang="es-MX" sz="800" dirty="0" smtClean="0">
                <a:latin typeface="Arial Black" pitchFamily="34" charset="0"/>
              </a:rPr>
              <a:t>N</a:t>
            </a:r>
          </a:p>
          <a:p>
            <a:pPr algn="ctr"/>
            <a:endParaRPr lang="es-MX" dirty="0"/>
          </a:p>
        </p:txBody>
      </p:sp>
      <p:sp>
        <p:nvSpPr>
          <p:cNvPr id="7" name="6 Llamada de flecha a la derecha"/>
          <p:cNvSpPr/>
          <p:nvPr/>
        </p:nvSpPr>
        <p:spPr>
          <a:xfrm>
            <a:off x="3923928" y="2636912"/>
            <a:ext cx="1152128" cy="3888432"/>
          </a:xfrm>
          <a:prstGeom prst="rightArrowCallou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 smtClean="0">
                <a:latin typeface="Arial Black" pitchFamily="34" charset="0"/>
              </a:rPr>
              <a:t>C</a:t>
            </a:r>
          </a:p>
          <a:p>
            <a:pPr algn="ctr"/>
            <a:r>
              <a:rPr lang="es-MX" sz="1100" dirty="0" smtClean="0">
                <a:latin typeface="Arial Black" pitchFamily="34" charset="0"/>
              </a:rPr>
              <a:t>O</a:t>
            </a:r>
          </a:p>
          <a:p>
            <a:pPr algn="ctr"/>
            <a:r>
              <a:rPr lang="es-MX" sz="1100" dirty="0" smtClean="0">
                <a:latin typeface="Arial Black" pitchFamily="34" charset="0"/>
              </a:rPr>
              <a:t>N</a:t>
            </a:r>
          </a:p>
          <a:p>
            <a:pPr algn="ctr"/>
            <a:r>
              <a:rPr lang="es-MX" sz="1100" dirty="0" smtClean="0">
                <a:latin typeface="Arial Black" pitchFamily="34" charset="0"/>
              </a:rPr>
              <a:t>T</a:t>
            </a:r>
          </a:p>
          <a:p>
            <a:pPr algn="ctr"/>
            <a:r>
              <a:rPr lang="es-MX" sz="1100" dirty="0" smtClean="0">
                <a:latin typeface="Arial Black" pitchFamily="34" charset="0"/>
              </a:rPr>
              <a:t>R</a:t>
            </a:r>
          </a:p>
          <a:p>
            <a:pPr algn="ctr"/>
            <a:r>
              <a:rPr lang="es-MX" sz="1100" dirty="0" smtClean="0">
                <a:latin typeface="Arial Black" pitchFamily="34" charset="0"/>
              </a:rPr>
              <a:t>O</a:t>
            </a:r>
          </a:p>
          <a:p>
            <a:pPr algn="ctr"/>
            <a:r>
              <a:rPr lang="es-MX" sz="1100" dirty="0" smtClean="0">
                <a:latin typeface="Arial Black" pitchFamily="34" charset="0"/>
              </a:rPr>
              <a:t>L</a:t>
            </a:r>
          </a:p>
          <a:p>
            <a:pPr algn="ctr"/>
            <a:endParaRPr lang="es-MX" sz="1100" dirty="0">
              <a:latin typeface="Arial Black" pitchFamily="34" charset="0"/>
            </a:endParaRPr>
          </a:p>
          <a:p>
            <a:pPr algn="ctr"/>
            <a:endParaRPr lang="es-MX" sz="1100" dirty="0" smtClean="0">
              <a:latin typeface="Arial Black" pitchFamily="34" charset="0"/>
            </a:endParaRPr>
          </a:p>
          <a:p>
            <a:pPr algn="ctr"/>
            <a:r>
              <a:rPr lang="es-MX" sz="1100" dirty="0" smtClean="0">
                <a:latin typeface="Arial Black" pitchFamily="34" charset="0"/>
              </a:rPr>
              <a:t>D</a:t>
            </a:r>
          </a:p>
          <a:p>
            <a:pPr algn="ctr"/>
            <a:r>
              <a:rPr lang="es-MX" sz="1100" dirty="0" smtClean="0">
                <a:latin typeface="Arial Black" pitchFamily="34" charset="0"/>
              </a:rPr>
              <a:t>E</a:t>
            </a:r>
          </a:p>
          <a:p>
            <a:pPr algn="ctr"/>
            <a:r>
              <a:rPr lang="es-MX" sz="1100" dirty="0" smtClean="0">
                <a:latin typeface="Arial Black" pitchFamily="34" charset="0"/>
              </a:rPr>
              <a:t>L</a:t>
            </a:r>
          </a:p>
          <a:p>
            <a:pPr algn="ctr"/>
            <a:endParaRPr lang="es-MX" sz="1100" dirty="0">
              <a:latin typeface="Arial Black" pitchFamily="34" charset="0"/>
            </a:endParaRPr>
          </a:p>
          <a:p>
            <a:pPr algn="ctr"/>
            <a:r>
              <a:rPr lang="es-MX" sz="1100" dirty="0" smtClean="0">
                <a:latin typeface="Arial Black" pitchFamily="34" charset="0"/>
              </a:rPr>
              <a:t>S</a:t>
            </a:r>
          </a:p>
          <a:p>
            <a:pPr algn="ctr"/>
            <a:r>
              <a:rPr lang="es-MX" sz="1100" dirty="0" smtClean="0">
                <a:latin typeface="Arial Black" pitchFamily="34" charset="0"/>
              </a:rPr>
              <a:t>A</a:t>
            </a:r>
          </a:p>
          <a:p>
            <a:pPr algn="ctr"/>
            <a:r>
              <a:rPr lang="es-MX" sz="1100" dirty="0" smtClean="0">
                <a:latin typeface="Arial Black" pitchFamily="34" charset="0"/>
              </a:rPr>
              <a:t>N</a:t>
            </a:r>
          </a:p>
          <a:p>
            <a:pPr algn="ctr"/>
            <a:r>
              <a:rPr lang="es-MX" sz="1100" dirty="0" smtClean="0">
                <a:latin typeface="Arial Black" pitchFamily="34" charset="0"/>
              </a:rPr>
              <a:t>G</a:t>
            </a:r>
          </a:p>
          <a:p>
            <a:pPr algn="ctr"/>
            <a:r>
              <a:rPr lang="es-MX" sz="1100" dirty="0" smtClean="0">
                <a:latin typeface="Arial Black" pitchFamily="34" charset="0"/>
              </a:rPr>
              <a:t>R</a:t>
            </a:r>
          </a:p>
          <a:p>
            <a:pPr algn="ctr"/>
            <a:r>
              <a:rPr lang="es-MX" sz="1100" dirty="0" smtClean="0">
                <a:latin typeface="Arial Black" pitchFamily="34" charset="0"/>
              </a:rPr>
              <a:t>A</a:t>
            </a:r>
          </a:p>
          <a:p>
            <a:pPr algn="ctr"/>
            <a:r>
              <a:rPr lang="es-MX" sz="1100" dirty="0" smtClean="0">
                <a:latin typeface="Arial Black" pitchFamily="34" charset="0"/>
              </a:rPr>
              <a:t>D</a:t>
            </a:r>
          </a:p>
          <a:p>
            <a:pPr algn="ctr"/>
            <a:r>
              <a:rPr lang="es-MX" sz="1100" dirty="0" smtClean="0">
                <a:latin typeface="Arial Black" pitchFamily="34" charset="0"/>
              </a:rPr>
              <a:t>O</a:t>
            </a:r>
          </a:p>
          <a:p>
            <a:pPr algn="ctr"/>
            <a:endParaRPr lang="es-MX" dirty="0"/>
          </a:p>
        </p:txBody>
      </p:sp>
      <p:sp>
        <p:nvSpPr>
          <p:cNvPr id="8" name="7 Llamada de flecha a la derecha"/>
          <p:cNvSpPr/>
          <p:nvPr/>
        </p:nvSpPr>
        <p:spPr>
          <a:xfrm>
            <a:off x="5220072" y="2636912"/>
            <a:ext cx="1152128" cy="3888432"/>
          </a:xfrm>
          <a:prstGeom prst="rightArrowCallou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 smtClean="0">
                <a:latin typeface="Arial Black" pitchFamily="34" charset="0"/>
              </a:rPr>
              <a:t>H</a:t>
            </a:r>
          </a:p>
          <a:p>
            <a:pPr algn="ctr"/>
            <a:r>
              <a:rPr lang="es-MX" sz="1100" dirty="0" smtClean="0">
                <a:latin typeface="Arial Black" pitchFamily="34" charset="0"/>
              </a:rPr>
              <a:t>I</a:t>
            </a:r>
          </a:p>
          <a:p>
            <a:pPr algn="ctr"/>
            <a:r>
              <a:rPr lang="es-MX" sz="1100" dirty="0" smtClean="0">
                <a:latin typeface="Arial Black" pitchFamily="34" charset="0"/>
              </a:rPr>
              <a:t>P</a:t>
            </a:r>
          </a:p>
          <a:p>
            <a:pPr algn="ctr"/>
            <a:r>
              <a:rPr lang="es-MX" sz="1100" dirty="0" smtClean="0">
                <a:latin typeface="Arial Black" pitchFamily="34" charset="0"/>
              </a:rPr>
              <a:t>O</a:t>
            </a:r>
          </a:p>
          <a:p>
            <a:pPr algn="ctr"/>
            <a:r>
              <a:rPr lang="es-MX" sz="1100" dirty="0" smtClean="0">
                <a:latin typeface="Arial Black" pitchFamily="34" charset="0"/>
              </a:rPr>
              <a:t>T</a:t>
            </a:r>
          </a:p>
          <a:p>
            <a:pPr algn="ctr"/>
            <a:r>
              <a:rPr lang="es-MX" sz="1100" dirty="0" smtClean="0">
                <a:latin typeface="Arial Black" pitchFamily="34" charset="0"/>
              </a:rPr>
              <a:t>E</a:t>
            </a:r>
          </a:p>
          <a:p>
            <a:pPr algn="ctr"/>
            <a:r>
              <a:rPr lang="es-MX" sz="1100" dirty="0" smtClean="0">
                <a:latin typeface="Arial Black" pitchFamily="34" charset="0"/>
              </a:rPr>
              <a:t>R</a:t>
            </a:r>
          </a:p>
          <a:p>
            <a:pPr algn="ctr"/>
            <a:r>
              <a:rPr lang="es-MX" sz="1100" dirty="0" smtClean="0">
                <a:latin typeface="Arial Black" pitchFamily="34" charset="0"/>
              </a:rPr>
              <a:t>M</a:t>
            </a:r>
          </a:p>
          <a:p>
            <a:pPr algn="ctr"/>
            <a:r>
              <a:rPr lang="es-MX" sz="1100" dirty="0" smtClean="0">
                <a:latin typeface="Arial Black" pitchFamily="34" charset="0"/>
              </a:rPr>
              <a:t>I</a:t>
            </a:r>
          </a:p>
          <a:p>
            <a:pPr algn="ctr"/>
            <a:r>
              <a:rPr lang="es-MX" sz="1100" dirty="0" smtClean="0">
                <a:latin typeface="Arial Black" pitchFamily="34" charset="0"/>
              </a:rPr>
              <a:t>A</a:t>
            </a:r>
          </a:p>
          <a:p>
            <a:pPr algn="ctr"/>
            <a:endParaRPr lang="es-MX" sz="1100" dirty="0">
              <a:latin typeface="Arial Black" pitchFamily="34" charset="0"/>
            </a:endParaRPr>
          </a:p>
          <a:p>
            <a:pPr algn="ctr"/>
            <a:r>
              <a:rPr lang="es-MX" sz="1100" dirty="0" smtClean="0">
                <a:latin typeface="Arial Black" pitchFamily="34" charset="0"/>
              </a:rPr>
              <a:t>Y</a:t>
            </a:r>
          </a:p>
          <a:p>
            <a:pPr algn="ctr"/>
            <a:endParaRPr lang="es-MX" sz="1100" dirty="0">
              <a:latin typeface="Arial Black" pitchFamily="34" charset="0"/>
            </a:endParaRPr>
          </a:p>
          <a:p>
            <a:pPr algn="ctr"/>
            <a:r>
              <a:rPr lang="es-MX" sz="1100" dirty="0" smtClean="0">
                <a:latin typeface="Arial Black" pitchFamily="34" charset="0"/>
              </a:rPr>
              <a:t>A</a:t>
            </a:r>
          </a:p>
          <a:p>
            <a:pPr algn="ctr"/>
            <a:r>
              <a:rPr lang="es-MX" sz="1100" dirty="0" smtClean="0">
                <a:latin typeface="Arial Black" pitchFamily="34" charset="0"/>
              </a:rPr>
              <a:t>C</a:t>
            </a:r>
          </a:p>
          <a:p>
            <a:pPr algn="ctr"/>
            <a:r>
              <a:rPr lang="es-MX" sz="1100" dirty="0" smtClean="0">
                <a:latin typeface="Arial Black" pitchFamily="34" charset="0"/>
              </a:rPr>
              <a:t>I</a:t>
            </a:r>
          </a:p>
          <a:p>
            <a:pPr algn="ctr"/>
            <a:r>
              <a:rPr lang="es-MX" sz="1100" dirty="0" smtClean="0">
                <a:latin typeface="Arial Black" pitchFamily="34" charset="0"/>
              </a:rPr>
              <a:t>D</a:t>
            </a:r>
          </a:p>
          <a:p>
            <a:pPr algn="ctr"/>
            <a:r>
              <a:rPr lang="es-MX" sz="1100" dirty="0" smtClean="0">
                <a:latin typeface="Arial Black" pitchFamily="34" charset="0"/>
              </a:rPr>
              <a:t>O</a:t>
            </a:r>
          </a:p>
          <a:p>
            <a:pPr algn="ctr"/>
            <a:r>
              <a:rPr lang="es-MX" sz="1100" dirty="0" smtClean="0">
                <a:latin typeface="Arial Black" pitchFamily="34" charset="0"/>
              </a:rPr>
              <a:t>S</a:t>
            </a:r>
          </a:p>
          <a:p>
            <a:pPr algn="ctr"/>
            <a:r>
              <a:rPr lang="es-MX" sz="1100" dirty="0" smtClean="0">
                <a:latin typeface="Arial Black" pitchFamily="34" charset="0"/>
              </a:rPr>
              <a:t>I</a:t>
            </a:r>
          </a:p>
          <a:p>
            <a:pPr algn="ctr"/>
            <a:r>
              <a:rPr lang="es-MX" sz="1100" dirty="0" smtClean="0">
                <a:latin typeface="Arial Black" pitchFamily="34" charset="0"/>
              </a:rPr>
              <a:t>S</a:t>
            </a:r>
          </a:p>
          <a:p>
            <a:pPr algn="ctr"/>
            <a:endParaRPr lang="es-MX" dirty="0"/>
          </a:p>
        </p:txBody>
      </p:sp>
      <p:sp>
        <p:nvSpPr>
          <p:cNvPr id="9" name="8 Llamada de flecha a la derecha"/>
          <p:cNvSpPr/>
          <p:nvPr/>
        </p:nvSpPr>
        <p:spPr>
          <a:xfrm>
            <a:off x="6516216" y="2636912"/>
            <a:ext cx="1152128" cy="3888432"/>
          </a:xfrm>
          <a:prstGeom prst="rightArrowCallou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50" dirty="0" smtClean="0">
                <a:latin typeface="Arial Black" pitchFamily="34" charset="0"/>
              </a:rPr>
              <a:t>O</a:t>
            </a:r>
          </a:p>
          <a:p>
            <a:pPr algn="ctr"/>
            <a:r>
              <a:rPr lang="es-MX" sz="1050" dirty="0" smtClean="0">
                <a:latin typeface="Arial Black" pitchFamily="34" charset="0"/>
              </a:rPr>
              <a:t>P</a:t>
            </a:r>
          </a:p>
          <a:p>
            <a:pPr algn="ctr"/>
            <a:r>
              <a:rPr lang="es-MX" sz="1050" dirty="0" smtClean="0">
                <a:latin typeface="Arial Black" pitchFamily="34" charset="0"/>
              </a:rPr>
              <a:t>T</a:t>
            </a:r>
          </a:p>
          <a:p>
            <a:pPr algn="ctr"/>
            <a:r>
              <a:rPr lang="es-MX" sz="1050" dirty="0" smtClean="0">
                <a:latin typeface="Arial Black" pitchFamily="34" charset="0"/>
              </a:rPr>
              <a:t>I</a:t>
            </a:r>
          </a:p>
          <a:p>
            <a:pPr algn="ctr"/>
            <a:r>
              <a:rPr lang="es-MX" sz="1050" dirty="0" smtClean="0">
                <a:latin typeface="Arial Black" pitchFamily="34" charset="0"/>
              </a:rPr>
              <a:t>M</a:t>
            </a:r>
          </a:p>
          <a:p>
            <a:pPr algn="ctr"/>
            <a:r>
              <a:rPr lang="es-MX" sz="1050" dirty="0" smtClean="0">
                <a:latin typeface="Arial Black" pitchFamily="34" charset="0"/>
              </a:rPr>
              <a:t>I</a:t>
            </a:r>
          </a:p>
          <a:p>
            <a:pPr algn="ctr"/>
            <a:r>
              <a:rPr lang="es-MX" sz="1050" dirty="0" smtClean="0">
                <a:latin typeface="Arial Black" pitchFamily="34" charset="0"/>
              </a:rPr>
              <a:t>Z</a:t>
            </a:r>
          </a:p>
          <a:p>
            <a:pPr algn="ctr"/>
            <a:r>
              <a:rPr lang="es-MX" sz="1050" dirty="0" smtClean="0">
                <a:latin typeface="Arial Black" pitchFamily="34" charset="0"/>
              </a:rPr>
              <a:t>A</a:t>
            </a:r>
          </a:p>
          <a:p>
            <a:pPr algn="ctr"/>
            <a:r>
              <a:rPr lang="es-MX" sz="1050" dirty="0" smtClean="0">
                <a:latin typeface="Arial Black" pitchFamily="34" charset="0"/>
              </a:rPr>
              <a:t>R</a:t>
            </a:r>
          </a:p>
          <a:p>
            <a:pPr algn="ctr"/>
            <a:endParaRPr lang="es-MX" sz="1050" dirty="0">
              <a:latin typeface="Arial Black" pitchFamily="34" charset="0"/>
            </a:endParaRPr>
          </a:p>
          <a:p>
            <a:pPr algn="ctr"/>
            <a:r>
              <a:rPr lang="es-MX" sz="1050" dirty="0" smtClean="0">
                <a:latin typeface="Arial Black" pitchFamily="34" charset="0"/>
              </a:rPr>
              <a:t>C</a:t>
            </a:r>
          </a:p>
          <a:p>
            <a:pPr algn="ctr"/>
            <a:r>
              <a:rPr lang="es-MX" sz="1050" dirty="0" smtClean="0">
                <a:latin typeface="Arial Black" pitchFamily="34" charset="0"/>
              </a:rPr>
              <a:t>O</a:t>
            </a:r>
          </a:p>
          <a:p>
            <a:pPr algn="ctr"/>
            <a:r>
              <a:rPr lang="es-MX" sz="1050" dirty="0" smtClean="0">
                <a:latin typeface="Arial Black" pitchFamily="34" charset="0"/>
              </a:rPr>
              <a:t>A</a:t>
            </a:r>
          </a:p>
          <a:p>
            <a:pPr algn="ctr"/>
            <a:r>
              <a:rPr lang="es-MX" sz="1050" dirty="0" smtClean="0">
                <a:latin typeface="Arial Black" pitchFamily="34" charset="0"/>
              </a:rPr>
              <a:t>G</a:t>
            </a:r>
          </a:p>
          <a:p>
            <a:pPr algn="ctr"/>
            <a:r>
              <a:rPr lang="es-MX" sz="1050" dirty="0" smtClean="0">
                <a:latin typeface="Arial Black" pitchFamily="34" charset="0"/>
              </a:rPr>
              <a:t>U</a:t>
            </a:r>
          </a:p>
          <a:p>
            <a:pPr algn="ctr"/>
            <a:r>
              <a:rPr lang="es-MX" sz="1050" dirty="0" smtClean="0">
                <a:latin typeface="Arial Black" pitchFamily="34" charset="0"/>
              </a:rPr>
              <a:t>L</a:t>
            </a:r>
          </a:p>
          <a:p>
            <a:pPr algn="ctr"/>
            <a:r>
              <a:rPr lang="es-MX" sz="1050" dirty="0" smtClean="0">
                <a:latin typeface="Arial Black" pitchFamily="34" charset="0"/>
              </a:rPr>
              <a:t>A</a:t>
            </a:r>
          </a:p>
          <a:p>
            <a:pPr algn="ctr"/>
            <a:r>
              <a:rPr lang="es-MX" sz="1050" dirty="0" smtClean="0">
                <a:latin typeface="Arial Black" pitchFamily="34" charset="0"/>
              </a:rPr>
              <a:t>C</a:t>
            </a:r>
          </a:p>
          <a:p>
            <a:pPr algn="ctr"/>
            <a:r>
              <a:rPr lang="es-MX" sz="1050" dirty="0" smtClean="0">
                <a:latin typeface="Arial Black" pitchFamily="34" charset="0"/>
              </a:rPr>
              <a:t>I</a:t>
            </a:r>
          </a:p>
          <a:p>
            <a:pPr algn="ctr"/>
            <a:r>
              <a:rPr lang="es-MX" sz="1050" dirty="0" smtClean="0">
                <a:latin typeface="Arial Black" pitchFamily="34" charset="0"/>
              </a:rPr>
              <a:t>O</a:t>
            </a:r>
          </a:p>
          <a:p>
            <a:pPr algn="ctr"/>
            <a:r>
              <a:rPr lang="es-MX" sz="1050" dirty="0" smtClean="0">
                <a:latin typeface="Arial Black" pitchFamily="34" charset="0"/>
              </a:rPr>
              <a:t>N</a:t>
            </a:r>
          </a:p>
          <a:p>
            <a:pPr algn="ctr"/>
            <a:endParaRPr lang="es-MX" dirty="0"/>
          </a:p>
        </p:txBody>
      </p:sp>
      <p:sp>
        <p:nvSpPr>
          <p:cNvPr id="2" name="TextBox 1"/>
          <p:cNvSpPr txBox="1"/>
          <p:nvPr/>
        </p:nvSpPr>
        <p:spPr>
          <a:xfrm>
            <a:off x="518682" y="301299"/>
            <a:ext cx="1893078" cy="369332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979973"/>
      </p:ext>
    </p:extLst>
  </p:cSld>
  <p:clrMapOvr>
    <a:masterClrMapping/>
  </p:clrMapOvr>
  <p:transition xmlns:p14="http://schemas.microsoft.com/office/powerpoint/2010/main" spd="slow">
    <p:strips dir="r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5251" r="43806" b="13526"/>
          <a:stretch/>
        </p:blipFill>
        <p:spPr bwMode="auto">
          <a:xfrm>
            <a:off x="2244984" y="260648"/>
            <a:ext cx="4631272" cy="6353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Explosión 1"/>
          <p:cNvSpPr/>
          <p:nvPr/>
        </p:nvSpPr>
        <p:spPr>
          <a:xfrm rot="20998274">
            <a:off x="4455989" y="169249"/>
            <a:ext cx="2461918" cy="2320751"/>
          </a:xfrm>
          <a:prstGeom prst="irregularSeal1">
            <a:avLst/>
          </a:prstGeom>
          <a:solidFill>
            <a:srgbClr val="FF0000">
              <a:alpha val="3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2 Flecha derecha"/>
          <p:cNvSpPr/>
          <p:nvPr/>
        </p:nvSpPr>
        <p:spPr>
          <a:xfrm>
            <a:off x="2555776" y="764704"/>
            <a:ext cx="432048" cy="360040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4 Flecha derecha"/>
          <p:cNvSpPr/>
          <p:nvPr/>
        </p:nvSpPr>
        <p:spPr>
          <a:xfrm>
            <a:off x="2915816" y="1628800"/>
            <a:ext cx="432048" cy="360040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5 Flecha derecha"/>
          <p:cNvSpPr/>
          <p:nvPr/>
        </p:nvSpPr>
        <p:spPr>
          <a:xfrm>
            <a:off x="2483768" y="2996952"/>
            <a:ext cx="432048" cy="360040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6 Flecha derecha"/>
          <p:cNvSpPr/>
          <p:nvPr/>
        </p:nvSpPr>
        <p:spPr>
          <a:xfrm>
            <a:off x="2771800" y="4149080"/>
            <a:ext cx="432048" cy="360040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7 Flecha derecha"/>
          <p:cNvSpPr/>
          <p:nvPr/>
        </p:nvSpPr>
        <p:spPr>
          <a:xfrm>
            <a:off x="2411760" y="5301208"/>
            <a:ext cx="432048" cy="360040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45085567"/>
      </p:ext>
    </p:extLst>
  </p:cSld>
  <p:clrMapOvr>
    <a:masterClrMapping/>
  </p:clrMapOvr>
  <p:transition xmlns:p14="http://schemas.microsoft.com/office/powerpoint/2010/main" spd="slow">
    <p:strips dir="r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5" t="10022" r="3405" b="44073"/>
          <a:stretch/>
        </p:blipFill>
        <p:spPr bwMode="auto">
          <a:xfrm>
            <a:off x="251520" y="188640"/>
            <a:ext cx="6427562" cy="2676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6" t="23295" r="15178" b="16619"/>
          <a:stretch/>
        </p:blipFill>
        <p:spPr bwMode="auto">
          <a:xfrm>
            <a:off x="2777724" y="2996952"/>
            <a:ext cx="3588551" cy="3311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4163028"/>
      </p:ext>
    </p:extLst>
  </p:cSld>
  <p:clrMapOvr>
    <a:masterClrMapping/>
  </p:clrMapOvr>
  <p:transition xmlns:p14="http://schemas.microsoft.com/office/powerpoint/2010/main" spd="slow">
    <p:strips dir="r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9" t="43966" r="10517" b="27586"/>
          <a:stretch/>
        </p:blipFill>
        <p:spPr bwMode="auto">
          <a:xfrm>
            <a:off x="205028" y="2185331"/>
            <a:ext cx="8733944" cy="24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95536" y="2636912"/>
            <a:ext cx="8352928" cy="432048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17590745"/>
      </p:ext>
    </p:extLst>
  </p:cSld>
  <p:clrMapOvr>
    <a:masterClrMapping/>
  </p:clrMapOvr>
  <p:transition xmlns:p14="http://schemas.microsoft.com/office/powerpoint/2010/main" spd="slow">
    <p:strips dir="r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9" t="22952" r="10517" b="6735"/>
          <a:stretch/>
        </p:blipFill>
        <p:spPr bwMode="auto">
          <a:xfrm>
            <a:off x="229510" y="332656"/>
            <a:ext cx="8662970" cy="609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5364088" y="692696"/>
            <a:ext cx="936104" cy="4680520"/>
          </a:xfrm>
          <a:prstGeom prst="rect">
            <a:avLst/>
          </a:prstGeom>
          <a:solidFill>
            <a:srgbClr val="00B0F0">
              <a:alpha val="35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31775962"/>
      </p:ext>
    </p:extLst>
  </p:cSld>
  <p:clrMapOvr>
    <a:masterClrMapping/>
  </p:clrMapOvr>
  <p:transition xmlns:p14="http://schemas.microsoft.com/office/powerpoint/2010/main" spd="slow">
    <p:strips dir="r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9" t="13992" r="11343" b="46549"/>
          <a:stretch/>
        </p:blipFill>
        <p:spPr bwMode="auto">
          <a:xfrm>
            <a:off x="170277" y="116632"/>
            <a:ext cx="5553851" cy="2323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9" t="42129" r="13844" b="21210"/>
          <a:stretch/>
        </p:blipFill>
        <p:spPr bwMode="auto">
          <a:xfrm>
            <a:off x="1835696" y="2733605"/>
            <a:ext cx="5404515" cy="3575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6516216" y="3356992"/>
            <a:ext cx="648072" cy="288032"/>
          </a:xfrm>
          <a:prstGeom prst="rect">
            <a:avLst/>
          </a:prstGeom>
          <a:solidFill>
            <a:srgbClr val="00B0F0">
              <a:alpha val="3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4 Rectángulo"/>
          <p:cNvSpPr/>
          <p:nvPr/>
        </p:nvSpPr>
        <p:spPr>
          <a:xfrm>
            <a:off x="1907704" y="3645024"/>
            <a:ext cx="5256584" cy="288032"/>
          </a:xfrm>
          <a:prstGeom prst="rect">
            <a:avLst/>
          </a:prstGeom>
          <a:solidFill>
            <a:srgbClr val="00B0F0">
              <a:alpha val="3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5 Rectángulo"/>
          <p:cNvSpPr/>
          <p:nvPr/>
        </p:nvSpPr>
        <p:spPr>
          <a:xfrm>
            <a:off x="1907704" y="3933056"/>
            <a:ext cx="1224136" cy="288032"/>
          </a:xfrm>
          <a:prstGeom prst="rect">
            <a:avLst/>
          </a:prstGeom>
          <a:solidFill>
            <a:srgbClr val="00B0F0">
              <a:alpha val="3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6 Rectángulo"/>
          <p:cNvSpPr/>
          <p:nvPr/>
        </p:nvSpPr>
        <p:spPr>
          <a:xfrm>
            <a:off x="1907704" y="4221088"/>
            <a:ext cx="2520280" cy="216024"/>
          </a:xfrm>
          <a:prstGeom prst="rect">
            <a:avLst/>
          </a:prstGeom>
          <a:solidFill>
            <a:srgbClr val="00B0F0">
              <a:alpha val="3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7 Rectángulo"/>
          <p:cNvSpPr/>
          <p:nvPr/>
        </p:nvSpPr>
        <p:spPr>
          <a:xfrm>
            <a:off x="4572000" y="4725144"/>
            <a:ext cx="2592288" cy="216024"/>
          </a:xfrm>
          <a:prstGeom prst="rect">
            <a:avLst/>
          </a:prstGeom>
          <a:solidFill>
            <a:srgbClr val="00B0F0">
              <a:alpha val="3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Rectángulo"/>
          <p:cNvSpPr/>
          <p:nvPr/>
        </p:nvSpPr>
        <p:spPr>
          <a:xfrm>
            <a:off x="1907704" y="4941168"/>
            <a:ext cx="5256584" cy="288032"/>
          </a:xfrm>
          <a:prstGeom prst="rect">
            <a:avLst/>
          </a:prstGeom>
          <a:solidFill>
            <a:srgbClr val="00B0F0">
              <a:alpha val="3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9 Rectángulo"/>
          <p:cNvSpPr/>
          <p:nvPr/>
        </p:nvSpPr>
        <p:spPr>
          <a:xfrm>
            <a:off x="1907704" y="5229200"/>
            <a:ext cx="1296144" cy="288032"/>
          </a:xfrm>
          <a:prstGeom prst="rect">
            <a:avLst/>
          </a:prstGeom>
          <a:solidFill>
            <a:srgbClr val="00B0F0">
              <a:alpha val="3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Rectángulo"/>
          <p:cNvSpPr/>
          <p:nvPr/>
        </p:nvSpPr>
        <p:spPr>
          <a:xfrm>
            <a:off x="5868144" y="5229200"/>
            <a:ext cx="1296144" cy="288032"/>
          </a:xfrm>
          <a:prstGeom prst="rect">
            <a:avLst/>
          </a:prstGeom>
          <a:solidFill>
            <a:srgbClr val="00B0F0">
              <a:alpha val="3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Rectángulo"/>
          <p:cNvSpPr/>
          <p:nvPr/>
        </p:nvSpPr>
        <p:spPr>
          <a:xfrm>
            <a:off x="1907704" y="5517232"/>
            <a:ext cx="5256584" cy="288032"/>
          </a:xfrm>
          <a:prstGeom prst="rect">
            <a:avLst/>
          </a:prstGeom>
          <a:solidFill>
            <a:srgbClr val="00B0F0">
              <a:alpha val="3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Rectángulo"/>
          <p:cNvSpPr/>
          <p:nvPr/>
        </p:nvSpPr>
        <p:spPr>
          <a:xfrm>
            <a:off x="1907704" y="5805264"/>
            <a:ext cx="5256584" cy="288032"/>
          </a:xfrm>
          <a:prstGeom prst="rect">
            <a:avLst/>
          </a:prstGeom>
          <a:solidFill>
            <a:srgbClr val="00B0F0">
              <a:alpha val="3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13 Rectángulo"/>
          <p:cNvSpPr/>
          <p:nvPr/>
        </p:nvSpPr>
        <p:spPr>
          <a:xfrm>
            <a:off x="1907704" y="6093296"/>
            <a:ext cx="1440160" cy="216024"/>
          </a:xfrm>
          <a:prstGeom prst="rect">
            <a:avLst/>
          </a:prstGeom>
          <a:solidFill>
            <a:srgbClr val="00B0F0">
              <a:alpha val="3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2 Explosión 1"/>
          <p:cNvSpPr/>
          <p:nvPr/>
        </p:nvSpPr>
        <p:spPr>
          <a:xfrm>
            <a:off x="4860032" y="5085184"/>
            <a:ext cx="1440160" cy="1152128"/>
          </a:xfrm>
          <a:prstGeom prst="irregularSeal1">
            <a:avLst/>
          </a:prstGeom>
          <a:solidFill>
            <a:srgbClr val="FF0000">
              <a:alpha val="35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TextBox 3"/>
          <p:cNvSpPr txBox="1"/>
          <p:nvPr/>
        </p:nvSpPr>
        <p:spPr>
          <a:xfrm>
            <a:off x="170277" y="301298"/>
            <a:ext cx="1737427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613890"/>
      </p:ext>
    </p:extLst>
  </p:cSld>
  <p:clrMapOvr>
    <a:masterClrMapping/>
  </p:clrMapOvr>
  <p:transition xmlns:p14="http://schemas.microsoft.com/office/powerpoint/2010/main" spd="slow">
    <p:strips dir="r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6" t="21463" r="9180" b="23416"/>
          <a:stretch>
            <a:fillRect/>
          </a:stretch>
        </p:blipFill>
        <p:spPr bwMode="auto">
          <a:xfrm>
            <a:off x="216024" y="1553022"/>
            <a:ext cx="8676456" cy="4540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16024" y="6290156"/>
            <a:ext cx="8676456" cy="52322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s-ES" sz="1400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Cocchi</a:t>
            </a:r>
            <a:r>
              <a:rPr lang="es-ES" sz="14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4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MN, </a:t>
            </a:r>
            <a:r>
              <a:rPr lang="es-ES" sz="1400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Kimlin</a:t>
            </a:r>
            <a:r>
              <a:rPr lang="es-ES" sz="14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E, </a:t>
            </a:r>
            <a:r>
              <a:rPr lang="es-ES" sz="1400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Walsh</a:t>
            </a:r>
            <a:r>
              <a:rPr lang="es-ES" sz="14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M, </a:t>
            </a:r>
            <a:r>
              <a:rPr lang="es-ES" sz="1400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Donnino</a:t>
            </a:r>
            <a:r>
              <a:rPr lang="es-ES" sz="14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MW</a:t>
            </a:r>
            <a:r>
              <a:rPr lang="es-ES" sz="14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s-ES" sz="1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s-ES" sz="14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Identification</a:t>
            </a:r>
            <a:r>
              <a:rPr lang="es-ES" sz="1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and </a:t>
            </a:r>
            <a:r>
              <a:rPr lang="es-ES" sz="14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Resuscitation</a:t>
            </a:r>
            <a:r>
              <a:rPr lang="es-ES" sz="1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es-ES" sz="14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es-ES" sz="1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Trauma </a:t>
            </a:r>
            <a:r>
              <a:rPr lang="es-ES" sz="14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Patient</a:t>
            </a:r>
            <a:r>
              <a:rPr lang="es-ES" sz="1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es-ES" sz="14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Shock</a:t>
            </a:r>
            <a:r>
              <a:rPr lang="es-ES" sz="1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s-ES" sz="14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400" i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Emerg</a:t>
            </a:r>
            <a:r>
              <a:rPr lang="es-ES" sz="1400" i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400" i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Med</a:t>
            </a:r>
            <a:r>
              <a:rPr lang="es-ES" sz="1400" i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400" i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Clin</a:t>
            </a:r>
            <a:r>
              <a:rPr lang="es-ES" sz="1400" i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N Am</a:t>
            </a:r>
            <a:r>
              <a:rPr lang="es-ES" sz="14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4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2007; 25:  623-642</a:t>
            </a:r>
            <a:endParaRPr lang="es-ES" sz="14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699792" y="2204864"/>
            <a:ext cx="1584176" cy="3888432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6 Rectángulo"/>
          <p:cNvSpPr/>
          <p:nvPr/>
        </p:nvSpPr>
        <p:spPr>
          <a:xfrm>
            <a:off x="4283968" y="2204864"/>
            <a:ext cx="1584176" cy="3888432"/>
          </a:xfrm>
          <a:prstGeom prst="rect">
            <a:avLst/>
          </a:prstGeom>
          <a:solidFill>
            <a:srgbClr val="FFC000">
              <a:alpha val="40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7 Rectángulo"/>
          <p:cNvSpPr/>
          <p:nvPr/>
        </p:nvSpPr>
        <p:spPr>
          <a:xfrm>
            <a:off x="5868144" y="2204864"/>
            <a:ext cx="1584176" cy="3888432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Rectángulo"/>
          <p:cNvSpPr/>
          <p:nvPr/>
        </p:nvSpPr>
        <p:spPr>
          <a:xfrm>
            <a:off x="7452320" y="2204864"/>
            <a:ext cx="1584176" cy="3888432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9 Título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l"/>
            <a:r>
              <a:rPr lang="es-MX" dirty="0" smtClean="0">
                <a:solidFill>
                  <a:srgbClr val="92D050"/>
                </a:solidFill>
                <a:latin typeface="Britannic Bold" pitchFamily="34" charset="0"/>
              </a:rPr>
              <a:t>ABORDAJE</a:t>
            </a:r>
            <a:r>
              <a:rPr lang="en-US" dirty="0" smtClean="0">
                <a:solidFill>
                  <a:srgbClr val="92D050"/>
                </a:solidFill>
                <a:latin typeface="Britannic Bold" pitchFamily="34" charset="0"/>
              </a:rPr>
              <a:t>…..</a:t>
            </a:r>
            <a:endParaRPr lang="es-MX" dirty="0">
              <a:solidFill>
                <a:srgbClr val="92D050"/>
              </a:solidFill>
              <a:latin typeface="Britannic Bold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4499992" y="1844824"/>
            <a:ext cx="2736304" cy="31547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s-MX" sz="19900" b="1" dirty="0" smtClean="0">
                <a:solidFill>
                  <a:srgbClr val="FF0000"/>
                </a:solidFill>
                <a:latin typeface="Britannic Bold" pitchFamily="34" charset="0"/>
              </a:rPr>
              <a:t>¿?</a:t>
            </a:r>
            <a:endParaRPr lang="es-MX" sz="19900" b="1" dirty="0">
              <a:solidFill>
                <a:srgbClr val="FF0000"/>
              </a:solidFill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675975"/>
      </p:ext>
    </p:extLst>
  </p:cSld>
  <p:clrMapOvr>
    <a:masterClrMapping/>
  </p:clrMapOvr>
  <p:transition xmlns:p14="http://schemas.microsoft.com/office/powerpoint/2010/main" spd="slow">
    <p:strips dir="r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 </a:t>
            </a:r>
            <a:r>
              <a:rPr lang="en-US" dirty="0"/>
              <a:t>N</a:t>
            </a:r>
            <a:r>
              <a:rPr lang="en-US" dirty="0" smtClean="0"/>
              <a:t>uevo </a:t>
            </a:r>
            <a:r>
              <a:rPr lang="en-US" dirty="0" err="1"/>
              <a:t>A</a:t>
            </a:r>
            <a:r>
              <a:rPr lang="en-US" dirty="0" err="1" smtClean="0"/>
              <a:t>bordaje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/>
              <a:t>Evitar</a:t>
            </a:r>
            <a:r>
              <a:rPr lang="en-US" dirty="0" smtClean="0"/>
              <a:t> la </a:t>
            </a:r>
            <a:r>
              <a:rPr lang="en-US" dirty="0" err="1" smtClean="0"/>
              <a:t>sobrecarga</a:t>
            </a:r>
            <a:r>
              <a:rPr lang="en-US" dirty="0" smtClean="0"/>
              <a:t> </a:t>
            </a:r>
            <a:r>
              <a:rPr lang="en-US" dirty="0" err="1" smtClean="0"/>
              <a:t>hídrica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r>
              <a:rPr lang="en-US" dirty="0" smtClean="0"/>
              <a:t>    - </a:t>
            </a:r>
            <a:r>
              <a:rPr lang="en-US" dirty="0" err="1" smtClean="0"/>
              <a:t>Cristaloides</a:t>
            </a:r>
            <a:r>
              <a:rPr lang="en-US" dirty="0" smtClean="0"/>
              <a:t>, en especial SS 0.9%</a:t>
            </a:r>
          </a:p>
          <a:p>
            <a:r>
              <a:rPr lang="en-US" dirty="0" err="1" smtClean="0"/>
              <a:t>Reanimación</a:t>
            </a:r>
            <a:r>
              <a:rPr lang="en-US" dirty="0" smtClean="0"/>
              <a:t> </a:t>
            </a:r>
            <a:r>
              <a:rPr lang="en-US" dirty="0" err="1" smtClean="0"/>
              <a:t>Hemostática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- </a:t>
            </a:r>
            <a:r>
              <a:rPr lang="en-US" dirty="0" err="1" smtClean="0"/>
              <a:t>Relación</a:t>
            </a:r>
            <a:r>
              <a:rPr lang="en-US" dirty="0" smtClean="0"/>
              <a:t> 1:1 de </a:t>
            </a:r>
            <a:r>
              <a:rPr lang="en-US" dirty="0" err="1" smtClean="0"/>
              <a:t>manera</a:t>
            </a:r>
            <a:r>
              <a:rPr lang="en-US" dirty="0" smtClean="0"/>
              <a:t> </a:t>
            </a:r>
            <a:r>
              <a:rPr lang="en-US" dirty="0" err="1" smtClean="0"/>
              <a:t>temprana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- </a:t>
            </a:r>
            <a:r>
              <a:rPr lang="en-US" dirty="0" err="1" smtClean="0"/>
              <a:t>Concentrado</a:t>
            </a:r>
            <a:r>
              <a:rPr lang="en-US" dirty="0" smtClean="0"/>
              <a:t> de </a:t>
            </a:r>
            <a:r>
              <a:rPr lang="en-US" dirty="0" err="1" smtClean="0"/>
              <a:t>complejo</a:t>
            </a:r>
            <a:r>
              <a:rPr lang="en-US" dirty="0" smtClean="0"/>
              <a:t> </a:t>
            </a:r>
            <a:r>
              <a:rPr lang="en-US" dirty="0" err="1" smtClean="0"/>
              <a:t>protrombínico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- </a:t>
            </a:r>
            <a:r>
              <a:rPr lang="en-US" dirty="0" err="1" smtClean="0"/>
              <a:t>Concentrado</a:t>
            </a:r>
            <a:r>
              <a:rPr lang="en-US" dirty="0" smtClean="0"/>
              <a:t> de </a:t>
            </a:r>
            <a:r>
              <a:rPr lang="en-US" dirty="0" err="1" smtClean="0"/>
              <a:t>fibrinógeno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- </a:t>
            </a:r>
            <a:r>
              <a:rPr lang="en-US" dirty="0" err="1" smtClean="0"/>
              <a:t>Limitar</a:t>
            </a:r>
            <a:r>
              <a:rPr lang="en-US" dirty="0" smtClean="0"/>
              <a:t> el </a:t>
            </a:r>
            <a:r>
              <a:rPr lang="en-US" dirty="0" err="1" smtClean="0"/>
              <a:t>exceso</a:t>
            </a:r>
            <a:r>
              <a:rPr lang="en-US" dirty="0" smtClean="0"/>
              <a:t> de plasma fresco, </a:t>
            </a:r>
            <a:r>
              <a:rPr lang="en-US" dirty="0" err="1" smtClean="0"/>
              <a:t>concentrados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</a:t>
            </a:r>
            <a:r>
              <a:rPr lang="en-US" dirty="0" err="1" smtClean="0"/>
              <a:t>eritrocitarios</a:t>
            </a:r>
            <a:r>
              <a:rPr lang="en-US" dirty="0" smtClean="0"/>
              <a:t>, </a:t>
            </a:r>
            <a:r>
              <a:rPr lang="en-US" dirty="0" err="1" smtClean="0"/>
              <a:t>crioprecipitados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- </a:t>
            </a:r>
            <a:r>
              <a:rPr lang="en-US" dirty="0" err="1" smtClean="0"/>
              <a:t>Antifibrinolíticos</a:t>
            </a:r>
            <a:r>
              <a:rPr lang="en-US" dirty="0" smtClean="0"/>
              <a:t>: Ac. </a:t>
            </a:r>
            <a:r>
              <a:rPr lang="en-US" dirty="0" err="1" smtClean="0"/>
              <a:t>Tranexámico</a:t>
            </a:r>
            <a:r>
              <a:rPr lang="en-US" dirty="0" smtClean="0"/>
              <a:t>, </a:t>
            </a:r>
            <a:r>
              <a:rPr lang="en-US" dirty="0" err="1" smtClean="0"/>
              <a:t>aprotinina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Sistemas</a:t>
            </a:r>
            <a:r>
              <a:rPr lang="en-US" dirty="0" smtClean="0"/>
              <a:t> </a:t>
            </a:r>
            <a:r>
              <a:rPr lang="en-US" dirty="0" err="1" smtClean="0"/>
              <a:t>Dinámicos</a:t>
            </a:r>
            <a:r>
              <a:rPr lang="en-US" dirty="0" smtClean="0"/>
              <a:t> de </a:t>
            </a:r>
            <a:r>
              <a:rPr lang="en-US" dirty="0" err="1" smtClean="0"/>
              <a:t>evaluación</a:t>
            </a:r>
            <a:r>
              <a:rPr lang="en-US" dirty="0" smtClean="0"/>
              <a:t> de la </a:t>
            </a:r>
            <a:r>
              <a:rPr lang="en-US" dirty="0" err="1" smtClean="0"/>
              <a:t>coagulación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- </a:t>
            </a:r>
            <a:r>
              <a:rPr lang="en-US" dirty="0" err="1" smtClean="0"/>
              <a:t>Pruebas</a:t>
            </a:r>
            <a:r>
              <a:rPr lang="en-US" dirty="0" smtClean="0"/>
              <a:t> </a:t>
            </a:r>
            <a:r>
              <a:rPr lang="en-US" dirty="0" err="1" smtClean="0"/>
              <a:t>viscoelásticas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676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pantalla 2015-08-20 a la(s) 21.18.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992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1" t="11333" r="27575" b="58023"/>
          <a:stretch/>
        </p:blipFill>
        <p:spPr bwMode="auto">
          <a:xfrm>
            <a:off x="1259632" y="44624"/>
            <a:ext cx="6562357" cy="241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6" t="28276" r="30634" b="41360"/>
          <a:stretch/>
        </p:blipFill>
        <p:spPr bwMode="auto">
          <a:xfrm>
            <a:off x="860969" y="2780928"/>
            <a:ext cx="7383439" cy="2961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779912" y="3429000"/>
            <a:ext cx="648072" cy="576064"/>
          </a:xfrm>
          <a:prstGeom prst="rect">
            <a:avLst/>
          </a:prstGeom>
          <a:solidFill>
            <a:srgbClr val="00B0F0">
              <a:alpha val="35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4 Rectángulo"/>
          <p:cNvSpPr/>
          <p:nvPr/>
        </p:nvSpPr>
        <p:spPr>
          <a:xfrm>
            <a:off x="4788024" y="3429000"/>
            <a:ext cx="936104" cy="576064"/>
          </a:xfrm>
          <a:prstGeom prst="rect">
            <a:avLst/>
          </a:prstGeom>
          <a:solidFill>
            <a:srgbClr val="00B0F0">
              <a:alpha val="35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5 Rectángulo"/>
          <p:cNvSpPr/>
          <p:nvPr/>
        </p:nvSpPr>
        <p:spPr>
          <a:xfrm>
            <a:off x="5940152" y="3429000"/>
            <a:ext cx="936104" cy="576064"/>
          </a:xfrm>
          <a:prstGeom prst="rect">
            <a:avLst/>
          </a:prstGeom>
          <a:solidFill>
            <a:srgbClr val="00B0F0">
              <a:alpha val="35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6 Rectángulo"/>
          <p:cNvSpPr/>
          <p:nvPr/>
        </p:nvSpPr>
        <p:spPr>
          <a:xfrm>
            <a:off x="7236296" y="3429000"/>
            <a:ext cx="648072" cy="576064"/>
          </a:xfrm>
          <a:prstGeom prst="rect">
            <a:avLst/>
          </a:prstGeom>
          <a:solidFill>
            <a:srgbClr val="00B0F0">
              <a:alpha val="35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51286207"/>
      </p:ext>
    </p:extLst>
  </p:cSld>
  <p:clrMapOvr>
    <a:masterClrMapping/>
  </p:clrMapOvr>
  <p:transition xmlns:p14="http://schemas.microsoft.com/office/powerpoint/2010/main" spd="slow">
    <p:strips dir="r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2" t="21969" r="32612" b="51586"/>
          <a:stretch/>
        </p:blipFill>
        <p:spPr bwMode="auto">
          <a:xfrm>
            <a:off x="366730" y="1844824"/>
            <a:ext cx="8432178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7524328" y="2420888"/>
            <a:ext cx="1080120" cy="2448272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2 Rectángulo"/>
          <p:cNvSpPr/>
          <p:nvPr/>
        </p:nvSpPr>
        <p:spPr>
          <a:xfrm>
            <a:off x="467544" y="4077072"/>
            <a:ext cx="8136904" cy="288032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5 Rectángulo"/>
          <p:cNvSpPr/>
          <p:nvPr/>
        </p:nvSpPr>
        <p:spPr>
          <a:xfrm>
            <a:off x="467544" y="4365104"/>
            <a:ext cx="8136904" cy="288032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6 Rectángulo"/>
          <p:cNvSpPr/>
          <p:nvPr/>
        </p:nvSpPr>
        <p:spPr>
          <a:xfrm>
            <a:off x="467544" y="4653136"/>
            <a:ext cx="8136904" cy="288032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7 Rectángulo"/>
          <p:cNvSpPr/>
          <p:nvPr/>
        </p:nvSpPr>
        <p:spPr>
          <a:xfrm>
            <a:off x="5940152" y="2420888"/>
            <a:ext cx="1584176" cy="2448272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11611227"/>
      </p:ext>
    </p:extLst>
  </p:cSld>
  <p:clrMapOvr>
    <a:masterClrMapping/>
  </p:clrMapOvr>
  <p:transition xmlns:p14="http://schemas.microsoft.com/office/powerpoint/2010/main" spd="slow">
    <p:strips dir="r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4" t="21829" r="32164" b="59142"/>
          <a:stretch/>
        </p:blipFill>
        <p:spPr bwMode="auto">
          <a:xfrm>
            <a:off x="228596" y="2276872"/>
            <a:ext cx="8657901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23528" y="3645024"/>
            <a:ext cx="2520280" cy="720080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FF0000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228184" y="2852936"/>
            <a:ext cx="1296144" cy="1512168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4 Rectángulo"/>
          <p:cNvSpPr/>
          <p:nvPr/>
        </p:nvSpPr>
        <p:spPr>
          <a:xfrm>
            <a:off x="7524328" y="2852936"/>
            <a:ext cx="1224136" cy="1512168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43592717"/>
      </p:ext>
    </p:extLst>
  </p:cSld>
  <p:clrMapOvr>
    <a:masterClrMapping/>
  </p:clrMapOvr>
  <p:transition xmlns:p14="http://schemas.microsoft.com/office/powerpoint/2010/main" spd="slow">
    <p:strips dir="r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</p:bldLst>
  </p:timing>
</p:sld>
</file>

<file path=ppt/theme/theme1.xml><?xml version="1.0" encoding="utf-8"?>
<a:theme xmlns:a="http://schemas.openxmlformats.org/drawingml/2006/main" name="GMEMI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GMEMI.thmx</Template>
  <TotalTime>7855</TotalTime>
  <Words>1327</Words>
  <Application>Microsoft Macintosh PowerPoint</Application>
  <PresentationFormat>On-screen Show (4:3)</PresentationFormat>
  <Paragraphs>317</Paragraphs>
  <Slides>61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3" baseType="lpstr">
      <vt:lpstr>GMEMI</vt:lpstr>
      <vt:lpstr>Imagen de mapa de bits</vt:lpstr>
      <vt:lpstr>EVALUACION Y ABORDAJE DE LA COAGULOPATÍA EN TRAUMA Conceptos Actuales </vt:lpstr>
      <vt:lpstr>Epidemiología. </vt:lpstr>
      <vt:lpstr>Coagulopatía en trauma </vt:lpstr>
      <vt:lpstr>COAGULOPATIA INDUCIDA POR TRAUMA</vt:lpstr>
      <vt:lpstr>HEMORRAGIA CRITICA ( hemorragia Exanguinante) </vt:lpstr>
      <vt:lpstr>ABORDAJE…..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COAGULOPATÍA INDUCIDA POR EL TRAUMA CRITERIOS DIAGNÓSTICOS</vt:lpstr>
      <vt:lpstr>Red de Fibrina ( El Polímero)</vt:lpstr>
      <vt:lpstr>PowerPoint Presentation</vt:lpstr>
      <vt:lpstr>PowerPoint Presentation</vt:lpstr>
      <vt:lpstr>Se requiere de una evaluación dinámica de la Coagulación</vt:lpstr>
      <vt:lpstr>Tromboelastografia Rotacional</vt:lpstr>
      <vt:lpstr>En base a Fibtem A5…</vt:lpstr>
      <vt:lpstr>PowerPoint Presentation</vt:lpstr>
      <vt:lpstr>PowerPoint Presentation</vt:lpstr>
      <vt:lpstr>PowerPoint Presentation</vt:lpstr>
      <vt:lpstr>Reanimación Hemostática. </vt:lpstr>
      <vt:lpstr>TERAPIA HÍDRICA AGRESIVA</vt:lpstr>
      <vt:lpstr>PowerPoint Presentation</vt:lpstr>
      <vt:lpstr>EL IMPACTO</vt:lpstr>
      <vt:lpstr>PowerPoint Presentation</vt:lpstr>
      <vt:lpstr>EL IMPACTO</vt:lpstr>
      <vt:lpstr>EL IMPACTO</vt:lpstr>
      <vt:lpstr>LA ESTRATEGIA</vt:lpstr>
      <vt:lpstr>PowerPoint Presentation</vt:lpstr>
      <vt:lpstr>Glicocalix</vt:lpstr>
      <vt:lpstr>PowerPoint Presentation</vt:lpstr>
      <vt:lpstr> Glicocalix</vt:lpstr>
      <vt:lpstr>PowerPoint Presentation</vt:lpstr>
      <vt:lpstr>PowerPoint Presentation</vt:lpstr>
      <vt:lpstr>NETOSIS…</vt:lpstr>
      <vt:lpstr>PowerPoint Presentation</vt:lpstr>
      <vt:lpstr>PowerPoint Presentation</vt:lpstr>
      <vt:lpstr>PowerPoint Presentation</vt:lpstr>
      <vt:lpstr>Recomendación…</vt:lpstr>
      <vt:lpstr>La Importancia de la Tromboelastometría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Coagulopatía en Trauma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 Nuevo Abordaje</vt:lpstr>
      <vt:lpstr>PowerPoint Presentation</vt:lpstr>
    </vt:vector>
  </TitlesOfParts>
  <Company>Adriana Denise.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COAGULOPATIA EN TRAUMA </dc:title>
  <dc:creator>Adriana Denise Zepeda Mendoza</dc:creator>
  <cp:lastModifiedBy>Raúl Carrillo</cp:lastModifiedBy>
  <cp:revision>159</cp:revision>
  <dcterms:created xsi:type="dcterms:W3CDTF">2015-06-20T21:22:13Z</dcterms:created>
  <dcterms:modified xsi:type="dcterms:W3CDTF">2016-03-10T00:40:31Z</dcterms:modified>
</cp:coreProperties>
</file>