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Default Extension="xlsx" ContentType="application/vnd.openxmlformats-officedocument.spreadsheetml.sheet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bookmarkIdSeed="3">
  <p:sldMasterIdLst>
    <p:sldMasterId id="2147483663" r:id="rId1"/>
  </p:sldMasterIdLst>
  <p:notesMasterIdLst>
    <p:notesMasterId r:id="rId21"/>
  </p:notesMasterIdLst>
  <p:sldIdLst>
    <p:sldId id="256" r:id="rId2"/>
    <p:sldId id="543" r:id="rId3"/>
    <p:sldId id="464" r:id="rId4"/>
    <p:sldId id="503" r:id="rId5"/>
    <p:sldId id="507" r:id="rId6"/>
    <p:sldId id="467" r:id="rId7"/>
    <p:sldId id="469" r:id="rId8"/>
    <p:sldId id="466" r:id="rId9"/>
    <p:sldId id="511" r:id="rId10"/>
    <p:sldId id="535" r:id="rId11"/>
    <p:sldId id="515" r:id="rId12"/>
    <p:sldId id="521" r:id="rId13"/>
    <p:sldId id="527" r:id="rId14"/>
    <p:sldId id="522" r:id="rId15"/>
    <p:sldId id="542" r:id="rId16"/>
    <p:sldId id="539" r:id="rId17"/>
    <p:sldId id="544" r:id="rId18"/>
    <p:sldId id="541" r:id="rId19"/>
    <p:sldId id="480" r:id="rId20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36600"/>
    <a:srgbClr val="FF3399"/>
    <a:srgbClr val="FFCC00"/>
    <a:srgbClr val="2DB52D"/>
    <a:srgbClr val="33CC33"/>
    <a:srgbClr val="FF3F3F"/>
    <a:srgbClr val="FF5050"/>
    <a:srgbClr val="DA0058"/>
    <a:srgbClr val="FF0066"/>
    <a:srgbClr val="CC79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433" autoAdjust="0"/>
    <p:restoredTop sz="91549" autoAdjust="0"/>
  </p:normalViewPr>
  <p:slideViewPr>
    <p:cSldViewPr>
      <p:cViewPr varScale="1">
        <p:scale>
          <a:sx n="90" d="100"/>
          <a:sy n="90" d="100"/>
        </p:scale>
        <p:origin x="-11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>
        <c:manualLayout>
          <c:layoutTarget val="inner"/>
          <c:xMode val="edge"/>
          <c:yMode val="edge"/>
          <c:x val="0.0410958904109589"/>
          <c:y val="0.0675324675324675"/>
          <c:w val="0.894977168949772"/>
          <c:h val="0.680519480519481"/>
        </c:manualLayout>
      </c:layout>
      <c:lineChart>
        <c:grouping val="standard"/>
        <c:ser>
          <c:idx val="0"/>
          <c:order val="0"/>
          <c:tx>
            <c:v>Mortalidad Asociada</c:v>
          </c:tx>
          <c:cat>
            <c:strRef>
              <c:f>'Nutricion real'!$A$26:$A$54</c:f>
              <c:strCache>
                <c:ptCount val="29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Ene-Sep2010</c:v>
                </c:pt>
              </c:strCache>
            </c:strRef>
          </c:cat>
          <c:val>
            <c:numRef>
              <c:f>'Nutricion real'!$D$26:$D$54</c:f>
              <c:numCache>
                <c:formatCode>General</c:formatCode>
                <c:ptCount val="29"/>
                <c:pt idx="9">
                  <c:v>26.6</c:v>
                </c:pt>
                <c:pt idx="10">
                  <c:v>19.1</c:v>
                </c:pt>
                <c:pt idx="11">
                  <c:v>19.4</c:v>
                </c:pt>
                <c:pt idx="12">
                  <c:v>14.8</c:v>
                </c:pt>
                <c:pt idx="13">
                  <c:v>9.790000000000001</c:v>
                </c:pt>
                <c:pt idx="14">
                  <c:v>14.72</c:v>
                </c:pt>
                <c:pt idx="15">
                  <c:v>18.71</c:v>
                </c:pt>
                <c:pt idx="16">
                  <c:v>15.79</c:v>
                </c:pt>
                <c:pt idx="17">
                  <c:v>15.95</c:v>
                </c:pt>
                <c:pt idx="18">
                  <c:v>11.96</c:v>
                </c:pt>
                <c:pt idx="19">
                  <c:v>13.17</c:v>
                </c:pt>
                <c:pt idx="20">
                  <c:v>7.05</c:v>
                </c:pt>
                <c:pt idx="21">
                  <c:v>8.210000000000001</c:v>
                </c:pt>
                <c:pt idx="22">
                  <c:v>7.68</c:v>
                </c:pt>
                <c:pt idx="23">
                  <c:v>5.09</c:v>
                </c:pt>
                <c:pt idx="24">
                  <c:v>6.7</c:v>
                </c:pt>
                <c:pt idx="25">
                  <c:v>4.859999999999998</c:v>
                </c:pt>
                <c:pt idx="26">
                  <c:v>5.33</c:v>
                </c:pt>
                <c:pt idx="27">
                  <c:v>5.34</c:v>
                </c:pt>
                <c:pt idx="28">
                  <c:v>0.79</c:v>
                </c:pt>
              </c:numCache>
            </c:numRef>
          </c:val>
          <c:smooth val="1"/>
        </c:ser>
        <c:marker val="1"/>
        <c:axId val="289263160"/>
        <c:axId val="289229256"/>
      </c:lineChart>
      <c:catAx>
        <c:axId val="289263160"/>
        <c:scaling>
          <c:orientation val="minMax"/>
        </c:scaling>
        <c:axPos val="b"/>
        <c:numFmt formatCode="General" sourceLinked="1"/>
        <c:majorTickMark val="cross"/>
        <c:tickLblPos val="nextTo"/>
        <c:txPr>
          <a:bodyPr rot="-5400000" vert="horz"/>
          <a:lstStyle/>
          <a:p>
            <a:pPr>
              <a:defRPr lang="es-ES"/>
            </a:pPr>
            <a:endParaRPr lang="en-US"/>
          </a:p>
        </c:txPr>
        <c:crossAx val="289229256"/>
        <c:crosses val="autoZero"/>
        <c:lblAlgn val="ctr"/>
        <c:lblOffset val="100"/>
        <c:tickLblSkip val="1"/>
        <c:tickMarkSkip val="1"/>
      </c:catAx>
      <c:valAx>
        <c:axId val="289229256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txPr>
          <a:bodyPr rot="0" vert="horz"/>
          <a:lstStyle/>
          <a:p>
            <a:pPr>
              <a:defRPr lang="es-ES"/>
            </a:pPr>
            <a:endParaRPr lang="en-US"/>
          </a:p>
        </c:txPr>
        <c:crossAx val="2892631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F6EC5-6BED-45C8-8E3E-5369FDAD0574}" type="datetimeFigureOut">
              <a:rPr lang="es-MX" smtClean="0"/>
              <a:pPr/>
              <a:t>11/9/16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6B9A8-29A9-4BD4-9D7C-AD4F8FDED557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894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6B9A8-29A9-4BD4-9D7C-AD4F8FDED557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3E4B-0A91-44A8-B749-A17C846C5258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B391-97D9-4988-B70E-BA0D9D3102FE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6F55-AD63-46F1-86AF-01BB668A9AAC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6B6-28FD-4192-A4C3-F54AB13C4261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3F65-864F-4CB2-ABF6-7299DF57D2AE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1607-B875-40EE-8B69-70DF74F7FC1D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D1CF-2DCD-4068-B77E-FF407621E85B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FC00-A812-4FB7-97EC-10B53617B333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7964-46E6-4ED9-A8C5-2099025FFAC4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D26B-DC90-48CF-A509-4CF25151236C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F993-6E4F-4F99-88E2-456DDC4472C2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C98C9-7842-4963-B0EA-FAB29B66A7EE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2000240"/>
            <a:ext cx="9144000" cy="257174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28596" y="2430844"/>
            <a:ext cx="8391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bg1"/>
                </a:solidFill>
              </a:rPr>
              <a:t>Carga</a:t>
            </a:r>
            <a:r>
              <a:rPr lang="en-US" sz="3200" dirty="0" smtClean="0">
                <a:solidFill>
                  <a:schemeClr val="bg1"/>
                </a:solidFill>
              </a:rPr>
              <a:t> de </a:t>
            </a:r>
            <a:r>
              <a:rPr lang="en-US" sz="3200" dirty="0" err="1" smtClean="0">
                <a:solidFill>
                  <a:schemeClr val="bg1"/>
                </a:solidFill>
              </a:rPr>
              <a:t>enfermedad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retos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actuales</a:t>
            </a:r>
            <a:r>
              <a:rPr lang="en-US" sz="3200" dirty="0" smtClean="0">
                <a:solidFill>
                  <a:schemeClr val="bg1"/>
                </a:solidFill>
              </a:rPr>
              <a:t> en </a:t>
            </a:r>
            <a:r>
              <a:rPr lang="en-US" sz="3200" dirty="0" err="1" smtClean="0">
                <a:solidFill>
                  <a:schemeClr val="bg1"/>
                </a:solidFill>
              </a:rPr>
              <a:t>las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infecciones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asociadas</a:t>
            </a:r>
            <a:r>
              <a:rPr lang="en-US" sz="3200" dirty="0" smtClean="0">
                <a:solidFill>
                  <a:schemeClr val="bg1"/>
                </a:solidFill>
              </a:rPr>
              <a:t> a la </a:t>
            </a:r>
            <a:r>
              <a:rPr lang="en-US" sz="3200" dirty="0" err="1" smtClean="0">
                <a:solidFill>
                  <a:schemeClr val="bg1"/>
                </a:solidFill>
              </a:rPr>
              <a:t>atención</a:t>
            </a:r>
            <a:r>
              <a:rPr lang="en-US" sz="3200" dirty="0" smtClean="0">
                <a:solidFill>
                  <a:schemeClr val="bg1"/>
                </a:solidFill>
              </a:rPr>
              <a:t> de la </a:t>
            </a:r>
            <a:r>
              <a:rPr lang="en-US" sz="3200" dirty="0" err="1" smtClean="0">
                <a:solidFill>
                  <a:schemeClr val="bg1"/>
                </a:solidFill>
              </a:rPr>
              <a:t>salud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s-MX" sz="3200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733800" y="4725144"/>
            <a:ext cx="379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Academia Nacional de Medicina</a:t>
            </a:r>
          </a:p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Alejandro E. Macías</a:t>
            </a:r>
          </a:p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Nov, 2016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40829"/>
            <a:ext cx="1480998" cy="1764171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2286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b="1" dirty="0" smtClean="0">
                <a:solidFill>
                  <a:schemeClr val="accent1">
                    <a:lumMod val="75000"/>
                  </a:schemeClr>
                </a:solidFill>
              </a:rPr>
              <a:t>Cloración del agua en hospitales generales 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" sz="18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s-E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827584" y="1447800"/>
          <a:ext cx="7560840" cy="4553712"/>
        </p:xfrm>
        <a:graphic>
          <a:graphicData uri="http://schemas.openxmlformats.org/drawingml/2006/table">
            <a:tbl>
              <a:tblPr/>
              <a:tblGrid>
                <a:gridCol w="1402104"/>
                <a:gridCol w="1272666"/>
                <a:gridCol w="1251789"/>
                <a:gridCol w="1235923"/>
                <a:gridCol w="1297719"/>
                <a:gridCol w="1100639"/>
              </a:tblGrid>
              <a:tr h="9448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Insumo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Global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N =53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n (%)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SESA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N =19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n (%)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IMSS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N=20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n (%)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ISSSTE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N=14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n (%)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P*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719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latin typeface="Calibri"/>
                          <a:ea typeface="Times New Roman"/>
                          <a:cs typeface="Calibri"/>
                        </a:rPr>
                        <a:t>Evaluación de cloración 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latin typeface="Calibri"/>
                          <a:ea typeface="Times New Roman"/>
                          <a:cs typeface="Calibri"/>
                        </a:rPr>
                        <a:t>38 (72)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latin typeface="Calibri"/>
                          <a:ea typeface="Times New Roman"/>
                          <a:cs typeface="Calibri"/>
                        </a:rPr>
                        <a:t>13 (68)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latin typeface="Calibri"/>
                          <a:ea typeface="Times New Roman"/>
                          <a:cs typeface="Calibri"/>
                        </a:rPr>
                        <a:t>16 (80)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latin typeface="Calibri"/>
                          <a:ea typeface="Times New Roman"/>
                          <a:cs typeface="Calibri"/>
                        </a:rPr>
                        <a:t>9(64)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latin typeface="Calibri"/>
                          <a:ea typeface="Times New Roman"/>
                          <a:cs typeface="Calibri"/>
                        </a:rPr>
                        <a:t>0.560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86">
                <a:tc gridSpan="6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latin typeface="Calibri"/>
                          <a:ea typeface="Times New Roman"/>
                          <a:cs typeface="Calibri"/>
                        </a:rPr>
                        <a:t>Frecuencia de revisión de la cloración **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29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latin typeface="Calibri"/>
                          <a:ea typeface="Times New Roman"/>
                          <a:cs typeface="Calibri"/>
                        </a:rPr>
                        <a:t>Diaria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latin typeface="Calibri"/>
                          <a:ea typeface="Times New Roman"/>
                          <a:cs typeface="Calibri"/>
                        </a:rPr>
                        <a:t>25 (66)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latin typeface="Calibri"/>
                          <a:ea typeface="Times New Roman"/>
                          <a:cs typeface="Calibri"/>
                        </a:rPr>
                        <a:t>6 (46)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latin typeface="Calibri"/>
                          <a:ea typeface="Times New Roman"/>
                          <a:cs typeface="Calibri"/>
                        </a:rPr>
                        <a:t>13 (81)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latin typeface="Calibri"/>
                          <a:ea typeface="Times New Roman"/>
                          <a:cs typeface="Calibri"/>
                        </a:rPr>
                        <a:t>6 (67)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80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latin typeface="Calibri"/>
                          <a:ea typeface="Times New Roman"/>
                          <a:cs typeface="Calibri"/>
                        </a:rPr>
                        <a:t>0.133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latin typeface="Calibri"/>
                          <a:ea typeface="Times New Roman"/>
                          <a:cs typeface="Calibri"/>
                        </a:rPr>
                        <a:t>Semanal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latin typeface="Calibri"/>
                          <a:ea typeface="Times New Roman"/>
                          <a:cs typeface="Calibri"/>
                        </a:rPr>
                        <a:t>10(26)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latin typeface="Calibri"/>
                          <a:ea typeface="Times New Roman"/>
                          <a:cs typeface="Calibri"/>
                        </a:rPr>
                        <a:t>6(46)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latin typeface="Calibri"/>
                          <a:ea typeface="Times New Roman"/>
                          <a:cs typeface="Calibri"/>
                        </a:rPr>
                        <a:t>1(6)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latin typeface="Calibri"/>
                          <a:ea typeface="Times New Roman"/>
                          <a:cs typeface="Calibri"/>
                        </a:rPr>
                        <a:t>3(33)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29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latin typeface="Calibri"/>
                          <a:ea typeface="Times New Roman"/>
                          <a:cs typeface="Calibri"/>
                        </a:rPr>
                        <a:t>Mensual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latin typeface="Calibri"/>
                          <a:ea typeface="Times New Roman"/>
                          <a:cs typeface="Calibri"/>
                        </a:rPr>
                        <a:t>3 (8)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latin typeface="Calibri"/>
                          <a:ea typeface="Times New Roman"/>
                          <a:cs typeface="Calibri"/>
                        </a:rPr>
                        <a:t>1(8)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latin typeface="Calibri"/>
                          <a:ea typeface="Times New Roman"/>
                          <a:cs typeface="Calibri"/>
                        </a:rPr>
                        <a:t>2(13)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latin typeface="Calibri"/>
                          <a:ea typeface="Times New Roman"/>
                          <a:cs typeface="Calibri"/>
                        </a:rPr>
                        <a:t>0(0)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2986">
                <a:tc gridSpan="6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latin typeface="Calibri"/>
                          <a:ea typeface="Times New Roman"/>
                          <a:cs typeface="Calibri"/>
                        </a:rPr>
                        <a:t>Cloración del agua en áreas clínicas ±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29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latin typeface="Calibri"/>
                          <a:ea typeface="Times New Roman"/>
                          <a:cs typeface="Calibri"/>
                        </a:rPr>
                        <a:t>0.5mg/L</a:t>
                      </a:r>
                      <a:r>
                        <a:rPr lang="es-MX" sz="1800" baseline="30000"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latin typeface="Calibri"/>
                          <a:ea typeface="Times New Roman"/>
                          <a:cs typeface="Calibri"/>
                        </a:rPr>
                        <a:t>2 (4)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latin typeface="Calibri"/>
                          <a:ea typeface="Times New Roman"/>
                          <a:cs typeface="Calibri"/>
                        </a:rPr>
                        <a:t>1(5)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latin typeface="Calibri"/>
                          <a:ea typeface="Times New Roman"/>
                          <a:cs typeface="Calibri"/>
                        </a:rPr>
                        <a:t>0 (0)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latin typeface="Calibri"/>
                          <a:ea typeface="Times New Roman"/>
                          <a:cs typeface="Calibri"/>
                        </a:rPr>
                        <a:t>1(7)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latin typeface="Calibri"/>
                          <a:ea typeface="Times New Roman"/>
                          <a:cs typeface="Calibri"/>
                        </a:rPr>
                        <a:t>0.512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latin typeface="Calibri"/>
                          <a:ea typeface="Times New Roman"/>
                          <a:cs typeface="Calibri"/>
                        </a:rPr>
                        <a:t>0.1mg/L</a:t>
                      </a:r>
                      <a:r>
                        <a:rPr lang="es-MX" sz="1800" baseline="30000">
                          <a:latin typeface="Calibri"/>
                          <a:ea typeface="Times New Roman"/>
                          <a:cs typeface="Calibri"/>
                        </a:rPr>
                        <a:t>b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latin typeface="Calibri"/>
                          <a:ea typeface="Times New Roman"/>
                          <a:cs typeface="Calibri"/>
                        </a:rPr>
                        <a:t>9 (17)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latin typeface="Calibri"/>
                          <a:ea typeface="Times New Roman"/>
                          <a:cs typeface="Calibri"/>
                        </a:rPr>
                        <a:t>4(21)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latin typeface="Calibri"/>
                          <a:ea typeface="Times New Roman"/>
                          <a:cs typeface="Calibri"/>
                        </a:rPr>
                        <a:t>2(10)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latin typeface="Calibri"/>
                          <a:ea typeface="Times New Roman"/>
                          <a:cs typeface="Calibri"/>
                        </a:rPr>
                        <a:t>3 (21)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latin typeface="Calibri"/>
                          <a:ea typeface="Times New Roman"/>
                          <a:cs typeface="Calibri"/>
                        </a:rPr>
                        <a:t>0.574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dirty="0" smtClean="0"/>
              <a:t>    </a:t>
            </a:r>
            <a:r>
              <a:rPr lang="es-MX" sz="2400" dirty="0" smtClean="0"/>
              <a:t>Prevalencia puntual</a:t>
            </a:r>
            <a:endParaRPr lang="es-MX" sz="32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611559" y="1937048"/>
          <a:ext cx="8064897" cy="3168352"/>
        </p:xfrm>
        <a:graphic>
          <a:graphicData uri="http://schemas.openxmlformats.org/drawingml/2006/table">
            <a:tbl>
              <a:tblPr/>
              <a:tblGrid>
                <a:gridCol w="1901642"/>
                <a:gridCol w="1341346"/>
                <a:gridCol w="1237276"/>
                <a:gridCol w="1304554"/>
                <a:gridCol w="1183665"/>
                <a:gridCol w="1096414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Prevalencia</a:t>
                      </a:r>
                      <a:r>
                        <a:rPr lang="es-MX" sz="2400" baseline="300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Global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SESA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IMSS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ISSSTE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P*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latin typeface="Calibri"/>
                          <a:ea typeface="Times New Roman"/>
                          <a:cs typeface="Calibri"/>
                        </a:rPr>
                        <a:t>General</a:t>
                      </a:r>
                      <a:endParaRPr lang="es-E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latin typeface="Calibri"/>
                          <a:ea typeface="Times New Roman"/>
                          <a:cs typeface="Calibri"/>
                        </a:rPr>
                        <a:t>21%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latin typeface="Calibri"/>
                          <a:ea typeface="Times New Roman"/>
                          <a:cs typeface="Calibri"/>
                        </a:rPr>
                        <a:t>21%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latin typeface="Calibri"/>
                          <a:ea typeface="Times New Roman"/>
                          <a:cs typeface="Calibri"/>
                        </a:rPr>
                        <a:t>21%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latin typeface="Calibri"/>
                          <a:ea typeface="Times New Roman"/>
                          <a:cs typeface="Calibri"/>
                        </a:rPr>
                        <a:t>22.5%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latin typeface="Calibri"/>
                          <a:ea typeface="Times New Roman"/>
                          <a:cs typeface="Calibri"/>
                        </a:rPr>
                        <a:t>0.560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latin typeface="Calibri"/>
                          <a:ea typeface="Times New Roman"/>
                          <a:cs typeface="Calibri"/>
                        </a:rPr>
                        <a:t>Bacteriemias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latin typeface="Calibri"/>
                          <a:ea typeface="Times New Roman"/>
                          <a:cs typeface="Calibri"/>
                        </a:rPr>
                        <a:t>1.4%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latin typeface="Calibri"/>
                          <a:ea typeface="Times New Roman"/>
                          <a:cs typeface="Calibri"/>
                        </a:rPr>
                        <a:t>2.0%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latin typeface="Calibri"/>
                          <a:ea typeface="Times New Roman"/>
                          <a:cs typeface="Calibri"/>
                        </a:rPr>
                        <a:t>1.1%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latin typeface="Calibri"/>
                          <a:ea typeface="Times New Roman"/>
                          <a:cs typeface="Calibri"/>
                        </a:rPr>
                        <a:t>0.9%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latin typeface="Calibri"/>
                          <a:ea typeface="Times New Roman"/>
                          <a:cs typeface="Calibri"/>
                        </a:rPr>
                        <a:t>0.023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latin typeface="Calibri"/>
                          <a:ea typeface="Times New Roman"/>
                          <a:cs typeface="Calibri"/>
                        </a:rPr>
                        <a:t>Neumonías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latin typeface="Calibri"/>
                          <a:ea typeface="Times New Roman"/>
                          <a:cs typeface="Calibri"/>
                        </a:rPr>
                        <a:t>7.8%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latin typeface="Calibri"/>
                          <a:ea typeface="Times New Roman"/>
                          <a:cs typeface="Calibri"/>
                        </a:rPr>
                        <a:t>7.9%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latin typeface="Calibri"/>
                          <a:ea typeface="Times New Roman"/>
                          <a:cs typeface="Calibri"/>
                        </a:rPr>
                        <a:t>6.9%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latin typeface="Calibri"/>
                          <a:ea typeface="Times New Roman"/>
                          <a:cs typeface="Calibri"/>
                        </a:rPr>
                        <a:t>9.0%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latin typeface="Calibri"/>
                          <a:ea typeface="Times New Roman"/>
                          <a:cs typeface="Calibri"/>
                        </a:rPr>
                        <a:t>0.144</a:t>
                      </a:r>
                      <a:endParaRPr lang="es-E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dirty="0" smtClean="0"/>
              <a:t>    </a:t>
            </a:r>
            <a:r>
              <a:rPr lang="es-MX" sz="2400" dirty="0" smtClean="0"/>
              <a:t>Prevalencia de contaminación de soluciones</a:t>
            </a:r>
            <a:endParaRPr lang="es-MX" sz="32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r>
              <a:rPr lang="es-MX" sz="2400" dirty="0" smtClean="0"/>
              <a:t>Se cultivaron 101 soluciones intravenosas</a:t>
            </a:r>
          </a:p>
          <a:p>
            <a:r>
              <a:rPr lang="es-MX" sz="2400" dirty="0" smtClean="0"/>
              <a:t>Tasa de contaminación 7.9%</a:t>
            </a:r>
          </a:p>
          <a:p>
            <a:endParaRPr lang="es-MX" sz="2800" dirty="0" smtClean="0"/>
          </a:p>
          <a:p>
            <a:endParaRPr lang="es-MX" sz="2800" dirty="0"/>
          </a:p>
        </p:txBody>
      </p:sp>
      <p:sp>
        <p:nvSpPr>
          <p:cNvPr id="5" name="4 Rectángulo"/>
          <p:cNvSpPr/>
          <p:nvPr/>
        </p:nvSpPr>
        <p:spPr>
          <a:xfrm>
            <a:off x="0" y="1916832"/>
            <a:ext cx="9144000" cy="49411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862451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Monte-Carlo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pPr algn="just">
              <a:lnSpc>
                <a:spcPct val="150000"/>
              </a:lnSpc>
            </a:pPr>
            <a:endParaRPr lang="es-MX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s-MX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es-MX" sz="2000" b="1" dirty="0" smtClean="0">
                <a:solidFill>
                  <a:srgbClr val="C00000"/>
                </a:solidFill>
              </a:rPr>
              <a:t>La contaminación de soluciones podría causar hasta 1,930 (220-11,068) muertes anuales en el país. </a:t>
            </a:r>
            <a:endParaRPr lang="es-ES" sz="2000" b="1" dirty="0" smtClean="0">
              <a:solidFill>
                <a:srgbClr val="C00000"/>
              </a:solidFill>
            </a:endParaRPr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dirty="0" smtClean="0"/>
              <a:t>    </a:t>
            </a:r>
            <a:r>
              <a:rPr lang="es-MX" sz="2400" dirty="0" smtClean="0"/>
              <a:t>Estimación de Mortalidad</a:t>
            </a:r>
            <a:endParaRPr lang="es-MX" sz="32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04800" y="2276872"/>
          <a:ext cx="6312024" cy="2087294"/>
        </p:xfrm>
        <a:graphic>
          <a:graphicData uri="http://schemas.openxmlformats.org/drawingml/2006/table">
            <a:tbl>
              <a:tblPr/>
              <a:tblGrid>
                <a:gridCol w="2424113"/>
                <a:gridCol w="1082993"/>
                <a:gridCol w="835725"/>
                <a:gridCol w="623599"/>
                <a:gridCol w="672797"/>
                <a:gridCol w="672797"/>
              </a:tblGrid>
              <a:tr h="187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Variables en el modelo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Escenario Base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Distribución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SE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Alfa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Beta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74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latin typeface="Calibri"/>
                          <a:ea typeface="Times New Roman"/>
                          <a:cs typeface="Calibri"/>
                        </a:rPr>
                        <a:t>Número de pacientes menores de 2 años hospitalizados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latin typeface="Calibri"/>
                          <a:ea typeface="Times New Roman"/>
                          <a:cs typeface="Calibri"/>
                        </a:rPr>
                        <a:t>551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latin typeface="Calibri"/>
                          <a:ea typeface="Times New Roman"/>
                          <a:cs typeface="Calibri"/>
                        </a:rPr>
                        <a:t>Gamma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latin typeface="Calibri"/>
                          <a:ea typeface="Times New Roman"/>
                          <a:cs typeface="Calibri"/>
                        </a:rPr>
                        <a:t>100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latin typeface="Calibri"/>
                          <a:ea typeface="Times New Roman"/>
                          <a:cs typeface="Calibri"/>
                        </a:rPr>
                        <a:t>30.3601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latin typeface="Calibri"/>
                          <a:ea typeface="Times New Roman"/>
                          <a:cs typeface="Calibri"/>
                        </a:rPr>
                        <a:t>18.14882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latin typeface="Calibri"/>
                          <a:ea typeface="Times New Roman"/>
                          <a:cs typeface="Calibri"/>
                        </a:rPr>
                        <a:t>Niños con soluciones (%)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latin typeface="Calibri"/>
                          <a:ea typeface="Times New Roman"/>
                          <a:cs typeface="Calibri"/>
                        </a:rPr>
                        <a:t>0.63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latin typeface="Calibri"/>
                          <a:ea typeface="Times New Roman"/>
                          <a:cs typeface="Calibri"/>
                        </a:rPr>
                        <a:t>Gamma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latin typeface="Calibri"/>
                          <a:ea typeface="Times New Roman"/>
                          <a:cs typeface="Calibri"/>
                        </a:rPr>
                        <a:t>0.4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latin typeface="Calibri"/>
                          <a:ea typeface="Times New Roman"/>
                          <a:cs typeface="Calibri"/>
                        </a:rPr>
                        <a:t>2.480625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latin typeface="Calibri"/>
                          <a:ea typeface="Times New Roman"/>
                          <a:cs typeface="Calibri"/>
                        </a:rPr>
                        <a:t>0.253968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latin typeface="Calibri"/>
                          <a:ea typeface="Times New Roman"/>
                          <a:cs typeface="Calibri"/>
                        </a:rPr>
                        <a:t>Contaminación de soluciones (%)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latin typeface="Calibri"/>
                          <a:ea typeface="Times New Roman"/>
                          <a:cs typeface="Calibri"/>
                        </a:rPr>
                        <a:t>0.08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latin typeface="Calibri"/>
                          <a:ea typeface="Times New Roman"/>
                          <a:cs typeface="Calibri"/>
                        </a:rPr>
                        <a:t>Gamma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latin typeface="Calibri"/>
                          <a:ea typeface="Times New Roman"/>
                          <a:cs typeface="Calibri"/>
                        </a:rPr>
                        <a:t>0.03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latin typeface="Calibri"/>
                          <a:ea typeface="Times New Roman"/>
                          <a:cs typeface="Calibri"/>
                        </a:rPr>
                        <a:t>7.111111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latin typeface="Calibri"/>
                          <a:ea typeface="Times New Roman"/>
                          <a:cs typeface="Calibri"/>
                        </a:rPr>
                        <a:t>0.01125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latin typeface="Calibri"/>
                          <a:ea typeface="Times New Roman"/>
                          <a:cs typeface="Calibri"/>
                        </a:rPr>
                        <a:t>Mortalidad (%)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latin typeface="Calibri"/>
                          <a:ea typeface="Times New Roman"/>
                          <a:cs typeface="Calibri"/>
                        </a:rPr>
                        <a:t>0.4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latin typeface="Calibri"/>
                          <a:ea typeface="Times New Roman"/>
                          <a:cs typeface="Calibri"/>
                        </a:rPr>
                        <a:t>Gamma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latin typeface="Calibri"/>
                          <a:ea typeface="Times New Roman"/>
                          <a:cs typeface="Calibri"/>
                        </a:rPr>
                        <a:t>0.09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latin typeface="Calibri"/>
                          <a:ea typeface="Times New Roman"/>
                          <a:cs typeface="Calibri"/>
                        </a:rPr>
                        <a:t>19.75309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latin typeface="Calibri"/>
                          <a:ea typeface="Times New Roman"/>
                          <a:cs typeface="Calibri"/>
                        </a:rPr>
                        <a:t>0.02025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latin typeface="Calibri"/>
                          <a:ea typeface="Times New Roman"/>
                          <a:cs typeface="Calibri"/>
                        </a:rPr>
                        <a:t>Número de muertes en menores de un año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latin typeface="Calibri"/>
                          <a:ea typeface="Times New Roman"/>
                          <a:cs typeface="Calibri"/>
                        </a:rPr>
                        <a:t>28988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latin typeface="Calibri"/>
                          <a:ea typeface="Times New Roman"/>
                          <a:cs typeface="Calibri"/>
                        </a:rPr>
                        <a:t>Gamma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latin typeface="Calibri"/>
                          <a:ea typeface="Times New Roman"/>
                          <a:cs typeface="Calibri"/>
                        </a:rPr>
                        <a:t>1500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latin typeface="Calibri"/>
                          <a:ea typeface="Times New Roman"/>
                          <a:cs typeface="Calibri"/>
                        </a:rPr>
                        <a:t>373.4685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latin typeface="Calibri"/>
                          <a:ea typeface="Times New Roman"/>
                          <a:cs typeface="Calibri"/>
                        </a:rPr>
                        <a:t>77.61832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75" descr="FOTO9"/>
          <p:cNvPicPr>
            <a:picLocks noChangeAspect="1" noChangeArrowheads="1"/>
          </p:cNvPicPr>
          <p:nvPr/>
        </p:nvPicPr>
        <p:blipFill>
          <a:blip r:embed="rId2" cstate="print"/>
          <a:srcRect t="20792"/>
          <a:stretch>
            <a:fillRect/>
          </a:stretch>
        </p:blipFill>
        <p:spPr>
          <a:xfrm>
            <a:off x="7076983" y="1143000"/>
            <a:ext cx="2067018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s-MX" sz="2400" dirty="0" smtClean="0"/>
              <a:t>La prevalencia puntual de infecciones (21%) es del doble de los estándares internacionales</a:t>
            </a:r>
          </a:p>
          <a:p>
            <a:pPr lvl="0" algn="just">
              <a:lnSpc>
                <a:spcPct val="150000"/>
              </a:lnSpc>
            </a:pPr>
            <a:r>
              <a:rPr lang="es-MX" sz="2400" dirty="0" smtClean="0"/>
              <a:t>Los hospitales carecen de agua de calidad</a:t>
            </a:r>
          </a:p>
          <a:p>
            <a:pPr lvl="0" algn="just">
              <a:lnSpc>
                <a:spcPct val="150000"/>
              </a:lnSpc>
            </a:pPr>
            <a:r>
              <a:rPr lang="es-ES" sz="2400" dirty="0" smtClean="0"/>
              <a:t>Las bacteriemias y la </a:t>
            </a:r>
            <a:r>
              <a:rPr lang="es-ES" sz="2400" dirty="0" smtClean="0"/>
              <a:t>tasa de contaminación de infusiones parenterales es un serio problema</a:t>
            </a:r>
          </a:p>
          <a:p>
            <a:pPr lvl="0" algn="just">
              <a:lnSpc>
                <a:spcPct val="150000"/>
              </a:lnSpc>
            </a:pPr>
            <a:r>
              <a:rPr lang="es-ES" sz="2400" dirty="0" smtClean="0"/>
              <a:t>Hay abuso de los antibióticos</a:t>
            </a:r>
          </a:p>
          <a:p>
            <a:pPr lvl="0" algn="just">
              <a:lnSpc>
                <a:spcPct val="150000"/>
              </a:lnSpc>
            </a:pPr>
            <a:r>
              <a:rPr lang="es-ES" sz="2400" dirty="0" smtClean="0"/>
              <a:t>Carecemos de políticas de asepsia, antisepsia, desinfección y esterilización.</a:t>
            </a:r>
            <a:endParaRPr lang="es-MX" sz="2400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dirty="0" smtClean="0"/>
              <a:t>    </a:t>
            </a:r>
            <a:r>
              <a:rPr lang="es-MX" sz="2400" dirty="0" smtClean="0"/>
              <a:t>Conclusiones, prevalencia de punto 2011</a:t>
            </a:r>
            <a:endParaRPr lang="es-MX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57200"/>
            <a:ext cx="8291512" cy="1295400"/>
          </a:xfrm>
        </p:spPr>
        <p:txBody>
          <a:bodyPr/>
          <a:lstStyle/>
          <a:p>
            <a:pPr algn="ctr" eaLnBrk="1" hangingPunct="1">
              <a:buClr>
                <a:schemeClr val="accent5">
                  <a:lumMod val="50000"/>
                </a:schemeClr>
              </a:buClr>
              <a:buFont typeface="Arial"/>
              <a:buNone/>
              <a:defRPr/>
            </a:pPr>
            <a:r>
              <a:rPr lang="es-ES" sz="3600" dirty="0" smtClean="0">
                <a:solidFill>
                  <a:srgbClr val="000000"/>
                </a:solidFill>
              </a:rPr>
              <a:t>Antisepsia, desinfección, esterilización (INNSZ)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81200"/>
            <a:ext cx="8064500" cy="4114800"/>
          </a:xfrm>
        </p:spPr>
        <p:txBody>
          <a:bodyPr>
            <a:normAutofit/>
          </a:bodyPr>
          <a:lstStyle/>
          <a:p>
            <a:pPr marL="514350" indent="-514350" eaLnBrk="1" hangingPunct="1">
              <a:buClr>
                <a:schemeClr val="accent5">
                  <a:lumMod val="50000"/>
                </a:schemeClr>
              </a:buClr>
              <a:buSzTx/>
              <a:buFont typeface="Arial"/>
              <a:buChar char="•"/>
              <a:defRPr/>
            </a:pPr>
            <a:r>
              <a:rPr lang="es-MX" sz="2595" dirty="0" smtClean="0">
                <a:solidFill>
                  <a:srgbClr val="000000"/>
                </a:solidFill>
                <a:ea typeface="+mn-ea"/>
                <a:cs typeface="+mn-cs"/>
              </a:rPr>
              <a:t>Antisepsia: Sólo alcohol y clorhexidina</a:t>
            </a:r>
          </a:p>
          <a:p>
            <a:pPr marL="514350" indent="-514350" eaLnBrk="1" hangingPunct="1">
              <a:buClr>
                <a:schemeClr val="accent5">
                  <a:lumMod val="50000"/>
                </a:schemeClr>
              </a:buClr>
              <a:buSzTx/>
              <a:buFont typeface="Arial"/>
              <a:buChar char="•"/>
              <a:defRPr/>
            </a:pPr>
            <a:r>
              <a:rPr lang="es-MX" sz="2595" dirty="0" smtClean="0">
                <a:solidFill>
                  <a:srgbClr val="000000"/>
                </a:solidFill>
                <a:ea typeface="+mn-ea"/>
                <a:cs typeface="+mn-cs"/>
              </a:rPr>
              <a:t>Desinfección Bajo Nivel: Cloro, H2O2</a:t>
            </a:r>
          </a:p>
          <a:p>
            <a:pPr marL="514350" indent="-514350" eaLnBrk="1" hangingPunct="1">
              <a:buClr>
                <a:schemeClr val="accent5">
                  <a:lumMod val="50000"/>
                </a:schemeClr>
              </a:buClr>
              <a:buSzTx/>
              <a:buFont typeface="Arial"/>
              <a:buChar char="•"/>
              <a:defRPr/>
            </a:pPr>
            <a:r>
              <a:rPr lang="es-MX" sz="2595" dirty="0" smtClean="0">
                <a:solidFill>
                  <a:srgbClr val="000000"/>
                </a:solidFill>
                <a:ea typeface="+mn-ea"/>
                <a:cs typeface="+mn-cs"/>
              </a:rPr>
              <a:t>Desinfección Alto Nivel: Ortoftaldehído</a:t>
            </a:r>
          </a:p>
          <a:p>
            <a:pPr marL="514350" indent="-514350">
              <a:buClr>
                <a:schemeClr val="accent5">
                  <a:lumMod val="50000"/>
                </a:schemeClr>
              </a:buClr>
              <a:buFont typeface="Arial"/>
              <a:buChar char="•"/>
              <a:defRPr/>
            </a:pPr>
            <a:r>
              <a:rPr lang="es-MX" sz="2595" dirty="0" smtClean="0">
                <a:solidFill>
                  <a:srgbClr val="000000"/>
                </a:solidFill>
              </a:rPr>
              <a:t>Autoclave, única esterilización segura</a:t>
            </a:r>
            <a:endParaRPr lang="es-MX" sz="2595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marL="514350" indent="-514350" eaLnBrk="1" hangingPunct="1">
              <a:buClr>
                <a:schemeClr val="accent5">
                  <a:lumMod val="50000"/>
                </a:schemeClr>
              </a:buClr>
              <a:buSzTx/>
              <a:buFont typeface="Arial"/>
              <a:buChar char="•"/>
              <a:defRPr/>
            </a:pPr>
            <a:r>
              <a:rPr lang="es-MX" sz="2595" dirty="0" smtClean="0">
                <a:solidFill>
                  <a:srgbClr val="000000"/>
                </a:solidFill>
                <a:ea typeface="+mn-ea"/>
                <a:cs typeface="+mn-cs"/>
              </a:rPr>
              <a:t>No reúso de material desechable</a:t>
            </a:r>
          </a:p>
          <a:p>
            <a:pPr marL="514350" indent="-514350" eaLnBrk="1" hangingPunct="1">
              <a:buClr>
                <a:schemeClr val="accent5">
                  <a:lumMod val="50000"/>
                </a:schemeClr>
              </a:buClr>
              <a:buSzTx/>
              <a:buFont typeface="Arial"/>
              <a:buChar char="•"/>
              <a:defRPr/>
            </a:pPr>
            <a:endParaRPr lang="es-MX" sz="2595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marL="514350" indent="-514350" eaLnBrk="1" hangingPunct="1">
              <a:buClr>
                <a:schemeClr val="accent5">
                  <a:lumMod val="50000"/>
                </a:schemeClr>
              </a:buClr>
              <a:buSzTx/>
              <a:buFont typeface="Arial"/>
              <a:buChar char="•"/>
              <a:defRPr/>
            </a:pPr>
            <a:endParaRPr lang="es-MX" sz="3200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marL="514350" indent="-514350" eaLnBrk="1" hangingPunct="1">
              <a:buClr>
                <a:schemeClr val="accent5">
                  <a:lumMod val="50000"/>
                </a:schemeClr>
              </a:buClr>
              <a:buSzTx/>
              <a:buFont typeface="Arial"/>
              <a:buChar char="•"/>
              <a:defRPr/>
            </a:pPr>
            <a:endParaRPr lang="es-MX" sz="3200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marL="457200" indent="-457200" eaLnBrk="1" hangingPunct="1">
              <a:buClr>
                <a:schemeClr val="accent5">
                  <a:lumMod val="50000"/>
                </a:schemeClr>
              </a:buClr>
              <a:buSzTx/>
              <a:buFont typeface="Arial"/>
              <a:buChar char="•"/>
              <a:defRPr/>
            </a:pPr>
            <a:endParaRPr lang="es-MX" sz="3200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marL="457200" indent="-457200" eaLnBrk="1" hangingPunct="1">
              <a:buClr>
                <a:schemeClr val="accent5">
                  <a:lumMod val="50000"/>
                </a:schemeClr>
              </a:buClr>
              <a:buSzTx/>
              <a:buFont typeface="Arial"/>
              <a:buNone/>
              <a:defRPr/>
            </a:pPr>
            <a:endParaRPr lang="es-ES" sz="3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>
          <a:xfrm flipH="1">
            <a:off x="8686800" y="5791200"/>
            <a:ext cx="152400" cy="3048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Wingdings" pitchFamily="4" charset="2"/>
              <a:buNone/>
            </a:pPr>
            <a:endParaRPr lang="es-MX" sz="2400">
              <a:ea typeface="ＭＳ Ｐゴシック" pitchFamily="4" charset="-128"/>
              <a:cs typeface="ＭＳ Ｐゴシック" pitchFamily="4" charset="-128"/>
            </a:endParaRPr>
          </a:p>
        </p:txBody>
      </p:sp>
      <p:pic>
        <p:nvPicPr>
          <p:cNvPr id="5" name="Picture 9" descr="Escudo azul REFL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2012" y="76200"/>
            <a:ext cx="13919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6631632" cy="789136"/>
          </a:xfrm>
        </p:spPr>
        <p:txBody>
          <a:bodyPr>
            <a:noAutofit/>
          </a:bodyPr>
          <a:lstStyle/>
          <a:p>
            <a:r>
              <a:rPr lang="es-ES_tradnl" sz="2400" dirty="0" smtClean="0"/>
              <a:t>Mortalidad </a:t>
            </a:r>
            <a:r>
              <a:rPr lang="es-ES_tradnl" sz="2400" dirty="0"/>
              <a:t>asociada </a:t>
            </a:r>
            <a:r>
              <a:rPr lang="es-ES_tradnl" sz="2400" dirty="0" smtClean="0"/>
              <a:t>a infecciones en </a:t>
            </a:r>
            <a:r>
              <a:rPr lang="es-ES_tradnl" sz="2400" dirty="0"/>
              <a:t>el </a:t>
            </a:r>
            <a:r>
              <a:rPr lang="es-ES_tradnl" sz="2400" dirty="0" smtClean="0"/>
              <a:t>INNSZ 1991–2010</a:t>
            </a:r>
            <a:endParaRPr lang="es-ES" sz="2400" dirty="0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33400" y="1600200"/>
          <a:ext cx="8280400" cy="564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9" descr="Escudo azul REFL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2012" y="76200"/>
            <a:ext cx="13919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3200" dirty="0" smtClean="0"/>
              <a:t>Generaciones de infecciones asociadas a la atención de la salud. ¡Hay nuevos invitados!</a:t>
            </a:r>
            <a:endParaRPr lang="es-ES_tradn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ES_tradnl" sz="2800" dirty="0" smtClean="0"/>
              <a:t>Infecciones asociadas a procedimientos quirúrgicos</a:t>
            </a:r>
          </a:p>
          <a:p>
            <a:pPr marL="514350" indent="-514350">
              <a:buAutoNum type="arabicPeriod"/>
            </a:pPr>
            <a:endParaRPr lang="es-ES_tradnl" sz="2800" dirty="0" smtClean="0"/>
          </a:p>
          <a:p>
            <a:pPr marL="514350" indent="-514350">
              <a:buAutoNum type="arabicPeriod"/>
            </a:pPr>
            <a:r>
              <a:rPr lang="es-ES_tradnl" sz="2800" dirty="0" smtClean="0"/>
              <a:t>Infecciones asociadas a dispositivos</a:t>
            </a:r>
          </a:p>
          <a:p>
            <a:pPr marL="514350" indent="-514350">
              <a:buNone/>
            </a:pPr>
            <a:endParaRPr lang="es-ES_tradnl" sz="2800" dirty="0" smtClean="0"/>
          </a:p>
          <a:p>
            <a:pPr marL="514350" indent="-514350">
              <a:buAutoNum type="arabicPeriod"/>
            </a:pPr>
            <a:r>
              <a:rPr lang="es-ES_tradnl" sz="2800" dirty="0" smtClean="0"/>
              <a:t>Infecciones asociadas al uso y abuso de antibióticos. </a:t>
            </a:r>
          </a:p>
          <a:p>
            <a:pPr marL="514350" indent="-514350">
              <a:buNone/>
            </a:pPr>
            <a:r>
              <a:rPr lang="es-ES_tradnl" sz="2800" dirty="0" smtClean="0"/>
              <a:t>	Bacterias MDR, </a:t>
            </a:r>
            <a:r>
              <a:rPr lang="es-ES_tradnl" sz="2800" dirty="0" err="1" smtClean="0"/>
              <a:t>v.gr</a:t>
            </a:r>
            <a:r>
              <a:rPr lang="es-ES_tradnl" sz="2800" dirty="0" smtClean="0"/>
              <a:t>: </a:t>
            </a:r>
            <a:r>
              <a:rPr lang="es-ES_tradnl" sz="2800" i="1" dirty="0" smtClean="0"/>
              <a:t>Acinetobacter </a:t>
            </a:r>
            <a:r>
              <a:rPr lang="es-ES_tradnl" sz="2800" i="1" dirty="0" err="1" smtClean="0"/>
              <a:t>sp</a:t>
            </a:r>
            <a:r>
              <a:rPr lang="es-ES_tradnl" sz="2800" dirty="0" smtClean="0"/>
              <a:t> Diarrea, colitis: </a:t>
            </a:r>
            <a:r>
              <a:rPr lang="es-ES_tradnl" sz="2800" i="1" dirty="0" err="1" smtClean="0"/>
              <a:t>Clostridium</a:t>
            </a:r>
            <a:r>
              <a:rPr lang="es-ES_tradnl" sz="2800" i="1" dirty="0" smtClean="0"/>
              <a:t> </a:t>
            </a:r>
            <a:r>
              <a:rPr lang="es-ES_tradnl" sz="2800" i="1" dirty="0" err="1" smtClean="0"/>
              <a:t>difficile</a:t>
            </a:r>
            <a:r>
              <a:rPr lang="es-ES_tradnl" sz="2800" dirty="0" smtClean="0"/>
              <a:t>. </a:t>
            </a:r>
            <a:endParaRPr lang="es-ES_trad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635" name="Group 147"/>
          <p:cNvGraphicFramePr>
            <a:graphicFrameLocks noGrp="1"/>
          </p:cNvGraphicFramePr>
          <p:nvPr/>
        </p:nvGraphicFramePr>
        <p:xfrm>
          <a:off x="215900" y="838200"/>
          <a:ext cx="8713788" cy="5647374"/>
        </p:xfrm>
        <a:graphic>
          <a:graphicData uri="http://schemas.openxmlformats.org/drawingml/2006/table">
            <a:tbl>
              <a:tblPr/>
              <a:tblGrid>
                <a:gridCol w="2963863"/>
                <a:gridCol w="2965450"/>
                <a:gridCol w="2784475"/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2"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CARACTARÍSTICAS</a:t>
                      </a:r>
                      <a:endParaRPr kumimoji="0" lang="es-MX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CONSOLIDADO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NO-CONSOLIDADO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2"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VIGILANCIA</a:t>
                      </a:r>
                      <a:endParaRPr kumimoji="0" lang="es-E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2"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Activa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2"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Pasiva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2"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BROTES</a:t>
                      </a:r>
                      <a:endParaRPr kumimoji="0" lang="es-E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2"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Raros, detectados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2"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Comunes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2"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AGUA, ESTÁNDARES</a:t>
                      </a:r>
                      <a:endParaRPr kumimoji="0" lang="es-E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2"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Cumple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2"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 cumple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2"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BACTERIEMIAS</a:t>
                      </a:r>
                      <a:endParaRPr kumimoji="0" lang="es-E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2"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Cero o endémicas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2"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Epidémicas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2"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LAB/MICROBIOLOGÍA</a:t>
                      </a:r>
                      <a:endParaRPr kumimoji="0" lang="es-E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2"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Relevante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2"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Irrelevante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2"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ANTIBIÓTICOS, POLÍTICA</a:t>
                      </a:r>
                      <a:endParaRPr kumimoji="0" lang="es-E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2"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Estricta, apegada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2"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Laxa o no apego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2"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RIESGOS, TRABAJADORES</a:t>
                      </a:r>
                      <a:endParaRPr kumimoji="0" lang="es-E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2"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 previenen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2"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 se previenen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0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2"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ANTISEPTICOS, DESINFECTANTES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2"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Efectivos (Alcohol/Clorhexidina)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Inefectivos (Yodo, benzal, etc.)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08" name="Rectangle 148"/>
          <p:cNvSpPr>
            <a:spLocks noChangeArrowheads="1"/>
          </p:cNvSpPr>
          <p:nvPr/>
        </p:nvSpPr>
        <p:spPr bwMode="auto">
          <a:xfrm>
            <a:off x="3382963" y="6446838"/>
            <a:ext cx="558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MX">
                <a:solidFill>
                  <a:srgbClr val="000000"/>
                </a:solidFill>
              </a:rPr>
              <a:t>Macías AE, Ponce de León S. Arch Med Res 2005</a:t>
            </a:r>
            <a:r>
              <a:rPr lang="es-MX">
                <a:solidFill>
                  <a:schemeClr val="folHlink"/>
                </a:solidFill>
              </a:rPr>
              <a:t>.</a:t>
            </a:r>
            <a:endParaRPr lang="es-ES">
              <a:solidFill>
                <a:schemeClr val="folHlin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SISTEMAS DE PREVENCIÓN Y CONTROL</a:t>
            </a:r>
            <a:endParaRPr lang="es-ES_trad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es-MX" sz="2400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14287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 smtClean="0">
                <a:solidFill>
                  <a:schemeClr val="bg1"/>
                </a:solidFill>
              </a:rPr>
              <a:t>Gracias!</a:t>
            </a:r>
            <a:endParaRPr lang="es-MX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4343400"/>
            <a:ext cx="46616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@</a:t>
            </a:r>
            <a:r>
              <a:rPr lang="en-US" sz="3200" dirty="0" err="1" smtClean="0"/>
              <a:t>doctormacias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err="1" smtClean="0"/>
              <a:t>aaeemmhh@yahoo.com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74871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sz="2400" dirty="0" smtClean="0"/>
              <a:t>Es mucho lo que no sabemos</a:t>
            </a:r>
          </a:p>
          <a:p>
            <a:pPr algn="just">
              <a:lnSpc>
                <a:spcPct val="150000"/>
              </a:lnSpc>
            </a:pPr>
            <a:r>
              <a:rPr lang="es-MX" sz="2400" dirty="0" smtClean="0"/>
              <a:t>La gente se entera si hay epidemias</a:t>
            </a:r>
          </a:p>
          <a:p>
            <a:pPr algn="just">
              <a:lnSpc>
                <a:spcPct val="150000"/>
              </a:lnSpc>
            </a:pPr>
            <a:r>
              <a:rPr lang="es-MX" sz="2400" dirty="0" smtClean="0"/>
              <a:t>Países desarrollados 7% (UCI:30%)</a:t>
            </a:r>
          </a:p>
          <a:p>
            <a:pPr algn="just">
              <a:lnSpc>
                <a:spcPct val="150000"/>
              </a:lnSpc>
            </a:pPr>
            <a:r>
              <a:rPr lang="es-MX" sz="2400" dirty="0" smtClean="0"/>
              <a:t>Países no desarrollados 10 a 20% (mayor peso relativo y neonatos) (UCI: &gt;60%)</a:t>
            </a:r>
          </a:p>
          <a:p>
            <a:pPr algn="just">
              <a:lnSpc>
                <a:spcPct val="150000"/>
              </a:lnSpc>
            </a:pPr>
            <a:r>
              <a:rPr lang="es-MX" sz="2400" dirty="0" smtClean="0"/>
              <a:t>EE. UU. 100 mil muertes, 6.5 billones USD/año</a:t>
            </a:r>
          </a:p>
          <a:p>
            <a:pPr algn="just">
              <a:lnSpc>
                <a:spcPct val="150000"/>
              </a:lnSpc>
            </a:pPr>
            <a:r>
              <a:rPr lang="es-MX" sz="2400" dirty="0" smtClean="0"/>
              <a:t>Debe abordarse como problema de salud pública</a:t>
            </a:r>
          </a:p>
          <a:p>
            <a:pPr algn="just">
              <a:lnSpc>
                <a:spcPct val="150000"/>
              </a:lnSpc>
            </a:pPr>
            <a:endParaRPr lang="es-MX" sz="2400" dirty="0" smtClean="0"/>
          </a:p>
          <a:p>
            <a:pPr algn="just">
              <a:lnSpc>
                <a:spcPct val="150000"/>
              </a:lnSpc>
            </a:pPr>
            <a:endParaRPr lang="es-MX" dirty="0" smtClean="0"/>
          </a:p>
          <a:p>
            <a:pPr algn="just">
              <a:lnSpc>
                <a:spcPct val="150000"/>
              </a:lnSpc>
            </a:pPr>
            <a:endParaRPr lang="es-MX" dirty="0" smtClean="0"/>
          </a:p>
          <a:p>
            <a:pPr algn="just">
              <a:lnSpc>
                <a:spcPct val="150000"/>
              </a:lnSpc>
            </a:pPr>
            <a:endParaRPr lang="es-MX" dirty="0" smtClean="0"/>
          </a:p>
          <a:p>
            <a:pPr algn="just">
              <a:lnSpc>
                <a:spcPct val="150000"/>
              </a:lnSpc>
            </a:pPr>
            <a:endParaRPr lang="es-MX" dirty="0" smtClean="0"/>
          </a:p>
          <a:p>
            <a:pPr algn="just">
              <a:lnSpc>
                <a:spcPct val="150000"/>
              </a:lnSpc>
            </a:pPr>
            <a:endParaRPr lang="es-MX" dirty="0" smtClean="0"/>
          </a:p>
          <a:p>
            <a:pPr algn="just">
              <a:lnSpc>
                <a:spcPct val="150000"/>
              </a:lnSpc>
            </a:pP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/>
              <a:t>OMS: Infecciones Asociadas a la Atención de la Salud</a:t>
            </a:r>
            <a:endParaRPr lang="es-MX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868393" y="6477000"/>
            <a:ext cx="719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http://www.who.int/gpsc/country_work/gpsc_ccisc_fact_sheet_en.pdf</a:t>
            </a:r>
            <a:endParaRPr lang="es-ES_tradnl" dirty="0"/>
          </a:p>
        </p:txBody>
      </p:sp>
      <p:pic>
        <p:nvPicPr>
          <p:cNvPr id="6" name="Picture 78" descr="periodicoho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7385" y="1600200"/>
            <a:ext cx="2090415" cy="175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74871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sz="2595" dirty="0" smtClean="0"/>
              <a:t>Determinar la prevalencia de infecciones en hospitales generales de las principales instituciones públicas de salud e identificar las variables personales y de servicios que inciden sobre la probabilidad de ocurrencia de estas infecciones.</a:t>
            </a:r>
          </a:p>
          <a:p>
            <a:pPr algn="just">
              <a:lnSpc>
                <a:spcPct val="150000"/>
              </a:lnSpc>
            </a:pP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/>
              <a:t>México: Estudio de infecciones en hospitales 2011. Objetivo general</a:t>
            </a:r>
            <a:endParaRPr lang="es-MX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s-MX" b="1" dirty="0" smtClean="0"/>
              <a:t>Diseño</a:t>
            </a:r>
          </a:p>
          <a:p>
            <a:pPr algn="just">
              <a:buNone/>
            </a:pPr>
            <a:r>
              <a:rPr lang="es-MX" dirty="0" smtClean="0"/>
              <a:t>Estudio transversal</a:t>
            </a:r>
          </a:p>
          <a:p>
            <a:pPr algn="just">
              <a:buNone/>
            </a:pPr>
            <a:endParaRPr lang="es-MX" dirty="0" smtClean="0"/>
          </a:p>
          <a:p>
            <a:pPr algn="just">
              <a:buNone/>
            </a:pPr>
            <a:r>
              <a:rPr lang="es-MX" b="1" dirty="0" smtClean="0"/>
              <a:t>Población de estudio</a:t>
            </a:r>
            <a:endParaRPr lang="es-MX" dirty="0" smtClean="0"/>
          </a:p>
          <a:p>
            <a:pPr algn="just">
              <a:buNone/>
            </a:pPr>
            <a:r>
              <a:rPr lang="es-MX" dirty="0" smtClean="0"/>
              <a:t>Pacientes hospitalizados en hospitales generales de los</a:t>
            </a:r>
          </a:p>
          <a:p>
            <a:pPr algn="just">
              <a:buNone/>
            </a:pPr>
            <a:r>
              <a:rPr lang="es-MX" dirty="0" smtClean="0"/>
              <a:t>SESA, IMSS e ISSSTE.</a:t>
            </a:r>
          </a:p>
          <a:p>
            <a:pPr algn="just">
              <a:buNone/>
            </a:pPr>
            <a:endParaRPr lang="es-MX" dirty="0" smtClean="0"/>
          </a:p>
          <a:p>
            <a:pPr algn="just">
              <a:buNone/>
            </a:pPr>
            <a:r>
              <a:rPr lang="es-MX" dirty="0" smtClean="0"/>
              <a:t> </a:t>
            </a:r>
            <a:r>
              <a:rPr lang="es-MX" b="1" dirty="0" smtClean="0"/>
              <a:t>Muestra</a:t>
            </a:r>
            <a:endParaRPr lang="es-MX" dirty="0" smtClean="0"/>
          </a:p>
          <a:p>
            <a:pPr algn="just">
              <a:buNone/>
            </a:pPr>
            <a:r>
              <a:rPr lang="es-MX" dirty="0" smtClean="0"/>
              <a:t>Aleatoria y ponderada por la DGED, de acuerdo al</a:t>
            </a:r>
          </a:p>
          <a:p>
            <a:pPr algn="just">
              <a:buNone/>
            </a:pPr>
            <a:r>
              <a:rPr lang="es-MX" dirty="0" smtClean="0"/>
              <a:t>número de camas censables de los hospitales.</a:t>
            </a:r>
          </a:p>
          <a:p>
            <a:pPr algn="just">
              <a:buNone/>
            </a:pPr>
            <a:endParaRPr lang="es-MX" dirty="0" smtClean="0"/>
          </a:p>
          <a:p>
            <a:pPr algn="just">
              <a:buNone/>
            </a:pPr>
            <a:endParaRPr lang="es-MX" dirty="0" smtClean="0"/>
          </a:p>
          <a:p>
            <a:pPr lvl="1" algn="just"/>
            <a:r>
              <a:rPr lang="es-MX" sz="3200" dirty="0" smtClean="0"/>
              <a:t>Marco muestral acotado a hospitales que contaban con un mínimo de 60 y un máximo de 270 camas censables.</a:t>
            </a:r>
          </a:p>
          <a:p>
            <a:pPr algn="just">
              <a:buNone/>
            </a:pP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dirty="0" smtClean="0"/>
              <a:t>   Metodología</a:t>
            </a:r>
            <a:endParaRPr lang="es-MX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MX" sz="2400" dirty="0" smtClean="0">
                <a:solidFill>
                  <a:schemeClr val="tx2">
                    <a:lumMod val="75000"/>
                  </a:schemeClr>
                </a:solidFill>
              </a:rPr>
              <a:t>Instrumento de captura del paciente y hospital</a:t>
            </a:r>
            <a:endParaRPr lang="es-MX" sz="2400" dirty="0" smtClean="0"/>
          </a:p>
          <a:p>
            <a:pPr algn="just">
              <a:buNone/>
            </a:pPr>
            <a:r>
              <a:rPr lang="es-MX" sz="2400" dirty="0" smtClean="0"/>
              <a:t> Revisión de pacientes y expedientes. Reportes de laboratorio. Entrevista con los médicos y enfermeras tratantes cuando fue pertinente</a:t>
            </a:r>
          </a:p>
          <a:p>
            <a:pPr algn="just">
              <a:buNone/>
            </a:pPr>
            <a:r>
              <a:rPr lang="es-MX" sz="2400" dirty="0" smtClean="0"/>
              <a:t> </a:t>
            </a:r>
          </a:p>
          <a:p>
            <a:pPr algn="just">
              <a:buNone/>
            </a:pPr>
            <a:r>
              <a:rPr lang="es-MX" sz="2400" dirty="0" smtClean="0">
                <a:solidFill>
                  <a:schemeClr val="tx2">
                    <a:lumMod val="75000"/>
                  </a:schemeClr>
                </a:solidFill>
              </a:rPr>
              <a:t>Calidad de agua</a:t>
            </a:r>
            <a:endParaRPr lang="es-MX" sz="2400" dirty="0" smtClean="0"/>
          </a:p>
          <a:p>
            <a:pPr algn="just">
              <a:buNone/>
            </a:pPr>
            <a:r>
              <a:rPr lang="es-MX" sz="2400" dirty="0" smtClean="0"/>
              <a:t>	Muestras de urgencias y hospitalización. Determinación del nivel de cloración y evaluar si existía sedimento. </a:t>
            </a:r>
          </a:p>
          <a:p>
            <a:pPr algn="just">
              <a:buNone/>
            </a:pPr>
            <a:endParaRPr lang="es-MX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es-MX" sz="2400" dirty="0" smtClean="0">
                <a:solidFill>
                  <a:schemeClr val="tx2">
                    <a:lumMod val="75000"/>
                  </a:schemeClr>
                </a:solidFill>
              </a:rPr>
              <a:t>Contaminación de soluciones intravenosas</a:t>
            </a:r>
            <a:endParaRPr lang="es-MX" sz="2400" dirty="0" smtClean="0"/>
          </a:p>
          <a:p>
            <a:pPr algn="just">
              <a:buNone/>
            </a:pPr>
            <a:r>
              <a:rPr lang="es-MX" sz="2400" dirty="0" smtClean="0"/>
              <a:t>	Cultivos de soluciones de niños menores de 2 años. </a:t>
            </a:r>
            <a:endParaRPr lang="es-MX" sz="2400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dirty="0" smtClean="0"/>
              <a:t>   Metodología</a:t>
            </a:r>
            <a:endParaRPr lang="es-MX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9393"/>
            <a:ext cx="7929618" cy="660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pa Hospitales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001846"/>
            <a:ext cx="8711976" cy="592761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dirty="0" smtClean="0"/>
              <a:t>  </a:t>
            </a:r>
            <a:r>
              <a:rPr lang="es-MX" sz="2400" dirty="0" smtClean="0"/>
              <a:t>Distribución geográfica de los hospitales evaluados </a:t>
            </a:r>
            <a:endParaRPr lang="es-MX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8117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400" dirty="0" smtClean="0"/>
              <a:t>     7,461              pacientes hospitalizados</a:t>
            </a:r>
          </a:p>
          <a:p>
            <a:pPr>
              <a:buNone/>
            </a:pPr>
            <a:r>
              <a:rPr lang="es-MX" sz="2400" dirty="0" smtClean="0"/>
              <a:t> </a:t>
            </a:r>
            <a:r>
              <a:rPr lang="es-MX" sz="2400" dirty="0" smtClean="0">
                <a:sym typeface="Wingdings" pitchFamily="2" charset="2"/>
              </a:rPr>
              <a:t> </a:t>
            </a:r>
            <a:r>
              <a:rPr lang="es-MX" sz="2400" dirty="0" smtClean="0"/>
              <a:t>4,274 (57.3%) pacientes incluidos</a:t>
            </a:r>
          </a:p>
          <a:p>
            <a:pPr>
              <a:buNone/>
            </a:pPr>
            <a:endParaRPr lang="es-MX" sz="2400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dirty="0" smtClean="0"/>
              <a:t>    </a:t>
            </a:r>
            <a:r>
              <a:rPr lang="es-MX" sz="2400" dirty="0" smtClean="0"/>
              <a:t>Características de la población de estudio </a:t>
            </a:r>
            <a:endParaRPr lang="es-MX" sz="3200" dirty="0"/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/>
        </p:nvGraphicFramePr>
        <p:xfrm>
          <a:off x="785786" y="2118082"/>
          <a:ext cx="7143800" cy="4311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307183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b="1" dirty="0" smtClean="0"/>
                        <a:t>Variab</a:t>
                      </a:r>
                      <a:r>
                        <a:rPr lang="es-MX" b="1" baseline="0" dirty="0" smtClean="0"/>
                        <a:t>le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951526">
                <a:tc>
                  <a:txBody>
                    <a:bodyPr/>
                    <a:lstStyle/>
                    <a:p>
                      <a:r>
                        <a:rPr lang="es-MX" dirty="0" smtClean="0"/>
                        <a:t>Edad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46 años  (</a:t>
                      </a:r>
                      <a:r>
                        <a:rPr lang="es-MX" u="sng" dirty="0" smtClean="0"/>
                        <a:t>+</a:t>
                      </a:r>
                      <a:r>
                        <a:rPr lang="es-MX" dirty="0" smtClean="0"/>
                        <a:t> 27)</a:t>
                      </a:r>
                    </a:p>
                    <a:p>
                      <a:endParaRPr lang="es-MX" dirty="0" smtClean="0"/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13% &lt;2 años</a:t>
                      </a:r>
                      <a:endParaRPr lang="es-MX" dirty="0"/>
                    </a:p>
                  </a:txBody>
                  <a:tcPr/>
                </a:tc>
              </a:tr>
              <a:tr h="697868">
                <a:tc>
                  <a:txBody>
                    <a:bodyPr/>
                    <a:lstStyle/>
                    <a:p>
                      <a:r>
                        <a:rPr lang="es-MX" dirty="0" smtClean="0"/>
                        <a:t>Hombres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53%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Co-morbilidad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50%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Reingresos hospitalarios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aseline="0" dirty="0" smtClean="0"/>
                        <a:t>  8</a:t>
                      </a:r>
                      <a:r>
                        <a:rPr lang="es-MX" dirty="0" smtClean="0"/>
                        <a:t>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Estancia hospitalaria promedio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12 días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Estancia en UTI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13%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8117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400" dirty="0" smtClean="0"/>
              <a:t> 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dirty="0" smtClean="0"/>
              <a:t>    </a:t>
            </a:r>
            <a:r>
              <a:rPr lang="es-MX" sz="2400" dirty="0" smtClean="0"/>
              <a:t>Características de la población</a:t>
            </a:r>
            <a:endParaRPr lang="es-MX" sz="3200" dirty="0"/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/>
        </p:nvGraphicFramePr>
        <p:xfrm>
          <a:off x="428596" y="1357298"/>
          <a:ext cx="8229600" cy="4896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3871882"/>
              </a:tblGrid>
              <a:tr h="465852">
                <a:tc>
                  <a:txBody>
                    <a:bodyPr/>
                    <a:lstStyle/>
                    <a:p>
                      <a:pPr algn="l"/>
                      <a:r>
                        <a:rPr lang="es-MX" b="1" dirty="0" smtClean="0"/>
                        <a:t>Variab</a:t>
                      </a:r>
                      <a:r>
                        <a:rPr lang="es-MX" b="1" baseline="0" dirty="0" smtClean="0"/>
                        <a:t>le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80261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DISPOSITIVOS</a:t>
                      </a:r>
                      <a:r>
                        <a:rPr lang="es-MX" sz="2000" baseline="0" dirty="0" smtClean="0"/>
                        <a:t> 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2000" dirty="0"/>
                    </a:p>
                  </a:txBody>
                  <a:tcPr/>
                </a:tc>
              </a:tr>
              <a:tr h="880261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Dispositivos intravenosos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/>
                        <a:t>85%</a:t>
                      </a:r>
                    </a:p>
                    <a:p>
                      <a:pPr algn="ctr"/>
                      <a:endParaRPr lang="es-MX" sz="2000" dirty="0"/>
                    </a:p>
                  </a:txBody>
                  <a:tcPr/>
                </a:tc>
              </a:tr>
              <a:tr h="538445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Sonda vesical permanente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20%</a:t>
                      </a:r>
                      <a:endParaRPr lang="es-MX" sz="2000" dirty="0"/>
                    </a:p>
                  </a:txBody>
                  <a:tcPr/>
                </a:tc>
              </a:tr>
              <a:tr h="804072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Ventilación mecánica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6%</a:t>
                      </a:r>
                    </a:p>
                    <a:p>
                      <a:pPr algn="ctr"/>
                      <a:endParaRPr lang="es-MX" sz="2000" dirty="0"/>
                    </a:p>
                  </a:txBody>
                  <a:tcPr/>
                </a:tc>
              </a:tr>
              <a:tr h="360199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Otros 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/>
                    </a:p>
                  </a:txBody>
                  <a:tcPr/>
                </a:tc>
              </a:tr>
              <a:tr h="465852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             Tratamiento antibiótico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64%</a:t>
                      </a:r>
                      <a:endParaRPr lang="es-MX" sz="2000" dirty="0"/>
                    </a:p>
                  </a:txBody>
                  <a:tcPr/>
                </a:tc>
              </a:tr>
              <a:tr h="465852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             Antecedente quirúrgico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28%</a:t>
                      </a:r>
                      <a:endParaRPr lang="es-MX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3933</TotalTime>
  <Words>946</Words>
  <Application>Microsoft Macintosh PowerPoint</Application>
  <PresentationFormat>On-screen Show (4:3)</PresentationFormat>
  <Paragraphs>260</Paragraphs>
  <Slides>19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Tema de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Cloración del agua en hospitales generales  </vt:lpstr>
      <vt:lpstr>Slide 11</vt:lpstr>
      <vt:lpstr>Slide 12</vt:lpstr>
      <vt:lpstr>Slide 13</vt:lpstr>
      <vt:lpstr>Slide 14</vt:lpstr>
      <vt:lpstr>Antisepsia, desinfección, esterilización (INNSZ)</vt:lpstr>
      <vt:lpstr>Mortalidad asociada a infecciones en el INNSZ 1991–2010</vt:lpstr>
      <vt:lpstr>Generaciones de infecciones asociadas a la atención de la salud. ¡Hay nuevos invitados!</vt:lpstr>
      <vt:lpstr>Slide 18</vt:lpstr>
      <vt:lpstr>Slide 19</vt:lpstr>
    </vt:vector>
  </TitlesOfParts>
  <Company>The houze!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WinuE</dc:creator>
  <cp:lastModifiedBy>Alejandro Macias</cp:lastModifiedBy>
  <cp:revision>258</cp:revision>
  <dcterms:created xsi:type="dcterms:W3CDTF">2016-11-10T00:11:40Z</dcterms:created>
  <dcterms:modified xsi:type="dcterms:W3CDTF">2016-11-10T00:18:29Z</dcterms:modified>
</cp:coreProperties>
</file>