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70" r:id="rId8"/>
    <p:sldId id="268" r:id="rId9"/>
    <p:sldId id="269" r:id="rId10"/>
    <p:sldId id="271" r:id="rId11"/>
    <p:sldId id="272" r:id="rId12"/>
    <p:sldId id="273" r:id="rId13"/>
    <p:sldId id="277" r:id="rId14"/>
    <p:sldId id="278" r:id="rId15"/>
    <p:sldId id="279" r:id="rId16"/>
    <p:sldId id="286" r:id="rId17"/>
    <p:sldId id="287" r:id="rId18"/>
    <p:sldId id="297" r:id="rId19"/>
    <p:sldId id="298" r:id="rId20"/>
    <p:sldId id="296" r:id="rId21"/>
    <p:sldId id="303" r:id="rId22"/>
    <p:sldId id="305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69482-E6D4-3640-99F8-6D8A8A68B4E5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BCAEAB-29B5-A14D-8067-D4B423A01D79}">
      <dgm:prSet phldrT="[Texto]"/>
      <dgm:spPr/>
      <dgm:t>
        <a:bodyPr/>
        <a:lstStyle/>
        <a:p>
          <a:r>
            <a:rPr lang="es-ES" dirty="0"/>
            <a:t>Antibióticos</a:t>
          </a:r>
        </a:p>
      </dgm:t>
    </dgm:pt>
    <dgm:pt modelId="{2D27310D-19F3-C440-AA98-8BE6B97D59AC}" type="parTrans" cxnId="{B6BDB286-1490-8D48-B922-C6C0EA143796}">
      <dgm:prSet/>
      <dgm:spPr/>
      <dgm:t>
        <a:bodyPr/>
        <a:lstStyle/>
        <a:p>
          <a:endParaRPr lang="es-ES"/>
        </a:p>
      </dgm:t>
    </dgm:pt>
    <dgm:pt modelId="{684F197F-5A5A-9D4D-A128-0B0CA9B5F5A3}" type="sibTrans" cxnId="{B6BDB286-1490-8D48-B922-C6C0EA143796}">
      <dgm:prSet/>
      <dgm:spPr/>
      <dgm:t>
        <a:bodyPr/>
        <a:lstStyle/>
        <a:p>
          <a:endParaRPr lang="es-ES"/>
        </a:p>
      </dgm:t>
    </dgm:pt>
    <dgm:pt modelId="{6BE1A2DE-E7DA-B04F-9E24-9499DA12B94B}">
      <dgm:prSet phldrT="[Texto]"/>
      <dgm:spPr>
        <a:solidFill>
          <a:srgbClr val="000090"/>
        </a:solidFill>
      </dgm:spPr>
      <dgm:t>
        <a:bodyPr/>
        <a:lstStyle/>
        <a:p>
          <a:r>
            <a:rPr lang="es-ES" dirty="0"/>
            <a:t>Humanos</a:t>
          </a:r>
        </a:p>
        <a:p>
          <a:r>
            <a:rPr lang="es-ES" dirty="0"/>
            <a:t>(&lt;50%)</a:t>
          </a:r>
        </a:p>
      </dgm:t>
    </dgm:pt>
    <dgm:pt modelId="{3DCBD4FD-5348-2744-A42A-6C0E0C487193}" type="parTrans" cxnId="{3B907BF3-874F-D54B-BA9D-AC279E603D60}">
      <dgm:prSet/>
      <dgm:spPr/>
      <dgm:t>
        <a:bodyPr/>
        <a:lstStyle/>
        <a:p>
          <a:endParaRPr lang="es-ES"/>
        </a:p>
      </dgm:t>
    </dgm:pt>
    <dgm:pt modelId="{CED854F2-4EA1-5C4B-A180-DB63ADA85EE5}" type="sibTrans" cxnId="{3B907BF3-874F-D54B-BA9D-AC279E603D60}">
      <dgm:prSet/>
      <dgm:spPr/>
      <dgm:t>
        <a:bodyPr/>
        <a:lstStyle/>
        <a:p>
          <a:endParaRPr lang="es-ES"/>
        </a:p>
      </dgm:t>
    </dgm:pt>
    <dgm:pt modelId="{49AAC5D6-8FD9-DF47-BEED-D3B0C5F0115E}">
      <dgm:prSet phldrT="[Texto]"/>
      <dgm:spPr>
        <a:solidFill>
          <a:srgbClr val="008000"/>
        </a:solidFill>
      </dgm:spPr>
      <dgm:t>
        <a:bodyPr/>
        <a:lstStyle/>
        <a:p>
          <a:r>
            <a:rPr lang="es-ES" dirty="0"/>
            <a:t>Ganado/ agricultura</a:t>
          </a:r>
        </a:p>
        <a:p>
          <a:r>
            <a:rPr lang="es-ES" dirty="0"/>
            <a:t>(40%)</a:t>
          </a:r>
        </a:p>
      </dgm:t>
    </dgm:pt>
    <dgm:pt modelId="{525BE076-5541-C24C-98A8-867C2AA6E5D3}" type="parTrans" cxnId="{CD7D1C92-33B9-874B-A82A-702DE0AE24C8}">
      <dgm:prSet/>
      <dgm:spPr/>
      <dgm:t>
        <a:bodyPr/>
        <a:lstStyle/>
        <a:p>
          <a:endParaRPr lang="es-ES"/>
        </a:p>
      </dgm:t>
    </dgm:pt>
    <dgm:pt modelId="{E0EF64DC-974A-7542-853C-8786DCC19830}" type="sibTrans" cxnId="{CD7D1C92-33B9-874B-A82A-702DE0AE24C8}">
      <dgm:prSet/>
      <dgm:spPr/>
      <dgm:t>
        <a:bodyPr/>
        <a:lstStyle/>
        <a:p>
          <a:endParaRPr lang="es-ES"/>
        </a:p>
      </dgm:t>
    </dgm:pt>
    <dgm:pt modelId="{0FE04A07-81A5-2643-A69A-1E43E013F71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/>
            <a:t>Productos higiénicos</a:t>
          </a:r>
        </a:p>
      </dgm:t>
    </dgm:pt>
    <dgm:pt modelId="{DB1DF3A4-D8E4-9D47-9B0C-DF898558EC2C}" type="parTrans" cxnId="{5AA00C92-B7BC-AE4E-8CB1-748FC653A961}">
      <dgm:prSet/>
      <dgm:spPr/>
      <dgm:t>
        <a:bodyPr/>
        <a:lstStyle/>
        <a:p>
          <a:endParaRPr lang="es-ES"/>
        </a:p>
      </dgm:t>
    </dgm:pt>
    <dgm:pt modelId="{11FBF866-2E45-E04F-9082-34028DFD9859}" type="sibTrans" cxnId="{5AA00C92-B7BC-AE4E-8CB1-748FC653A961}">
      <dgm:prSet/>
      <dgm:spPr/>
      <dgm:t>
        <a:bodyPr/>
        <a:lstStyle/>
        <a:p>
          <a:endParaRPr lang="es-ES"/>
        </a:p>
      </dgm:t>
    </dgm:pt>
    <dgm:pt modelId="{C050F45D-50E8-AE46-AC27-751BDDC4F602}">
      <dgm:prSet phldrT="[Texto]"/>
      <dgm:spPr>
        <a:solidFill>
          <a:srgbClr val="660066"/>
        </a:solidFill>
      </dgm:spPr>
      <dgm:t>
        <a:bodyPr/>
        <a:lstStyle/>
        <a:p>
          <a:r>
            <a:rPr lang="es-ES" dirty="0"/>
            <a:t>Investigación</a:t>
          </a:r>
        </a:p>
      </dgm:t>
    </dgm:pt>
    <dgm:pt modelId="{72BEBED5-FD0C-8C4A-AE8A-B6E1343A3071}" type="parTrans" cxnId="{69212A3C-43E1-7748-8837-25508922FDC8}">
      <dgm:prSet/>
      <dgm:spPr/>
      <dgm:t>
        <a:bodyPr/>
        <a:lstStyle/>
        <a:p>
          <a:endParaRPr lang="es-ES"/>
        </a:p>
      </dgm:t>
    </dgm:pt>
    <dgm:pt modelId="{720F0E6B-8A21-D644-B845-8A7446EB8E40}" type="sibTrans" cxnId="{69212A3C-43E1-7748-8837-25508922FDC8}">
      <dgm:prSet/>
      <dgm:spPr/>
      <dgm:t>
        <a:bodyPr/>
        <a:lstStyle/>
        <a:p>
          <a:endParaRPr lang="es-ES"/>
        </a:p>
      </dgm:t>
    </dgm:pt>
    <dgm:pt modelId="{0673F2F8-ADEA-0543-BE8C-BE0B16CF3D4B}" type="pres">
      <dgm:prSet presAssocID="{39A69482-E6D4-3640-99F8-6D8A8A68B4E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55D0E7-2B83-5845-BB88-F3E09346028E}" type="pres">
      <dgm:prSet presAssocID="{39A69482-E6D4-3640-99F8-6D8A8A68B4E5}" presName="matrix" presStyleCnt="0"/>
      <dgm:spPr/>
    </dgm:pt>
    <dgm:pt modelId="{78AC31BC-1388-314E-84B0-2F98760129CB}" type="pres">
      <dgm:prSet presAssocID="{39A69482-E6D4-3640-99F8-6D8A8A68B4E5}" presName="tile1" presStyleLbl="node1" presStyleIdx="0" presStyleCnt="4"/>
      <dgm:spPr/>
    </dgm:pt>
    <dgm:pt modelId="{1B9D1ABE-6B2C-6144-ACE4-6896D9034CCC}" type="pres">
      <dgm:prSet presAssocID="{39A69482-E6D4-3640-99F8-6D8A8A68B4E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7D89AB-A645-7B40-89C0-E34313785371}" type="pres">
      <dgm:prSet presAssocID="{39A69482-E6D4-3640-99F8-6D8A8A68B4E5}" presName="tile2" presStyleLbl="node1" presStyleIdx="1" presStyleCnt="4"/>
      <dgm:spPr/>
    </dgm:pt>
    <dgm:pt modelId="{4E398D99-CB01-9C40-B892-E2F9CF4D052D}" type="pres">
      <dgm:prSet presAssocID="{39A69482-E6D4-3640-99F8-6D8A8A68B4E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54A0D0-8485-934F-B141-E341AB76949B}" type="pres">
      <dgm:prSet presAssocID="{39A69482-E6D4-3640-99F8-6D8A8A68B4E5}" presName="tile3" presStyleLbl="node1" presStyleIdx="2" presStyleCnt="4"/>
      <dgm:spPr/>
    </dgm:pt>
    <dgm:pt modelId="{D7A04396-CA69-8E4E-8FE1-D4F8BD816E9A}" type="pres">
      <dgm:prSet presAssocID="{39A69482-E6D4-3640-99F8-6D8A8A68B4E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BA979F1-7EA7-5945-92BA-FFC33151BD87}" type="pres">
      <dgm:prSet presAssocID="{39A69482-E6D4-3640-99F8-6D8A8A68B4E5}" presName="tile4" presStyleLbl="node1" presStyleIdx="3" presStyleCnt="4"/>
      <dgm:spPr/>
    </dgm:pt>
    <dgm:pt modelId="{7E05CAF7-2267-0041-AEF1-861D744A9040}" type="pres">
      <dgm:prSet presAssocID="{39A69482-E6D4-3640-99F8-6D8A8A68B4E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A1AE448-EA57-EB49-880F-49E5B8826688}" type="pres">
      <dgm:prSet presAssocID="{39A69482-E6D4-3640-99F8-6D8A8A68B4E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62E16D0-F4EF-4EDE-B368-C3FC29B17B86}" type="presOf" srcId="{49AAC5D6-8FD9-DF47-BEED-D3B0C5F0115E}" destId="{4E398D99-CB01-9C40-B892-E2F9CF4D052D}" srcOrd="1" destOrd="0" presId="urn:microsoft.com/office/officeart/2005/8/layout/matrix1"/>
    <dgm:cxn modelId="{60A211A6-7280-46D7-98F0-6071E5CDEC13}" type="presOf" srcId="{49AAC5D6-8FD9-DF47-BEED-D3B0C5F0115E}" destId="{5C7D89AB-A645-7B40-89C0-E34313785371}" srcOrd="0" destOrd="0" presId="urn:microsoft.com/office/officeart/2005/8/layout/matrix1"/>
    <dgm:cxn modelId="{3B907BF3-874F-D54B-BA9D-AC279E603D60}" srcId="{1EBCAEAB-29B5-A14D-8067-D4B423A01D79}" destId="{6BE1A2DE-E7DA-B04F-9E24-9499DA12B94B}" srcOrd="0" destOrd="0" parTransId="{3DCBD4FD-5348-2744-A42A-6C0E0C487193}" sibTransId="{CED854F2-4EA1-5C4B-A180-DB63ADA85EE5}"/>
    <dgm:cxn modelId="{2AA0DDF5-37BE-47C1-912D-3FEB03D7BD2A}" type="presOf" srcId="{1EBCAEAB-29B5-A14D-8067-D4B423A01D79}" destId="{5A1AE448-EA57-EB49-880F-49E5B8826688}" srcOrd="0" destOrd="0" presId="urn:microsoft.com/office/officeart/2005/8/layout/matrix1"/>
    <dgm:cxn modelId="{B6BDB286-1490-8D48-B922-C6C0EA143796}" srcId="{39A69482-E6D4-3640-99F8-6D8A8A68B4E5}" destId="{1EBCAEAB-29B5-A14D-8067-D4B423A01D79}" srcOrd="0" destOrd="0" parTransId="{2D27310D-19F3-C440-AA98-8BE6B97D59AC}" sibTransId="{684F197F-5A5A-9D4D-A128-0B0CA9B5F5A3}"/>
    <dgm:cxn modelId="{CD7D1C92-33B9-874B-A82A-702DE0AE24C8}" srcId="{1EBCAEAB-29B5-A14D-8067-D4B423A01D79}" destId="{49AAC5D6-8FD9-DF47-BEED-D3B0C5F0115E}" srcOrd="1" destOrd="0" parTransId="{525BE076-5541-C24C-98A8-867C2AA6E5D3}" sibTransId="{E0EF64DC-974A-7542-853C-8786DCC19830}"/>
    <dgm:cxn modelId="{798097B8-8CC2-46A3-A15B-00F4AA2B9A62}" type="presOf" srcId="{0FE04A07-81A5-2643-A69A-1E43E013F71A}" destId="{D7A04396-CA69-8E4E-8FE1-D4F8BD816E9A}" srcOrd="1" destOrd="0" presId="urn:microsoft.com/office/officeart/2005/8/layout/matrix1"/>
    <dgm:cxn modelId="{8B6DEF42-8364-4CC9-9910-D9D3D97BD94E}" type="presOf" srcId="{0FE04A07-81A5-2643-A69A-1E43E013F71A}" destId="{1D54A0D0-8485-934F-B141-E341AB76949B}" srcOrd="0" destOrd="0" presId="urn:microsoft.com/office/officeart/2005/8/layout/matrix1"/>
    <dgm:cxn modelId="{DA0CFEAC-199C-43D8-82B3-6F20897CA6A0}" type="presOf" srcId="{6BE1A2DE-E7DA-B04F-9E24-9499DA12B94B}" destId="{1B9D1ABE-6B2C-6144-ACE4-6896D9034CCC}" srcOrd="1" destOrd="0" presId="urn:microsoft.com/office/officeart/2005/8/layout/matrix1"/>
    <dgm:cxn modelId="{B64F7423-47E2-45E4-B8C6-E143A3689570}" type="presOf" srcId="{C050F45D-50E8-AE46-AC27-751BDDC4F602}" destId="{7E05CAF7-2267-0041-AEF1-861D744A9040}" srcOrd="1" destOrd="0" presId="urn:microsoft.com/office/officeart/2005/8/layout/matrix1"/>
    <dgm:cxn modelId="{4EB04813-5A8B-4722-B2E9-27D0EE31304B}" type="presOf" srcId="{6BE1A2DE-E7DA-B04F-9E24-9499DA12B94B}" destId="{78AC31BC-1388-314E-84B0-2F98760129CB}" srcOrd="0" destOrd="0" presId="urn:microsoft.com/office/officeart/2005/8/layout/matrix1"/>
    <dgm:cxn modelId="{28E8F8BC-A9EB-4B6A-A8FD-8DD50D09404D}" type="presOf" srcId="{C050F45D-50E8-AE46-AC27-751BDDC4F602}" destId="{3BA979F1-7EA7-5945-92BA-FFC33151BD87}" srcOrd="0" destOrd="0" presId="urn:microsoft.com/office/officeart/2005/8/layout/matrix1"/>
    <dgm:cxn modelId="{5AA00C92-B7BC-AE4E-8CB1-748FC653A961}" srcId="{1EBCAEAB-29B5-A14D-8067-D4B423A01D79}" destId="{0FE04A07-81A5-2643-A69A-1E43E013F71A}" srcOrd="2" destOrd="0" parTransId="{DB1DF3A4-D8E4-9D47-9B0C-DF898558EC2C}" sibTransId="{11FBF866-2E45-E04F-9082-34028DFD9859}"/>
    <dgm:cxn modelId="{69212A3C-43E1-7748-8837-25508922FDC8}" srcId="{1EBCAEAB-29B5-A14D-8067-D4B423A01D79}" destId="{C050F45D-50E8-AE46-AC27-751BDDC4F602}" srcOrd="3" destOrd="0" parTransId="{72BEBED5-FD0C-8C4A-AE8A-B6E1343A3071}" sibTransId="{720F0E6B-8A21-D644-B845-8A7446EB8E40}"/>
    <dgm:cxn modelId="{48ED891E-16D3-4E1D-B27A-56A306D704FC}" type="presOf" srcId="{39A69482-E6D4-3640-99F8-6D8A8A68B4E5}" destId="{0673F2F8-ADEA-0543-BE8C-BE0B16CF3D4B}" srcOrd="0" destOrd="0" presId="urn:microsoft.com/office/officeart/2005/8/layout/matrix1"/>
    <dgm:cxn modelId="{1627F96A-0E5A-45E9-8CF1-D7C41BDCCF7F}" type="presParOf" srcId="{0673F2F8-ADEA-0543-BE8C-BE0B16CF3D4B}" destId="{EE55D0E7-2B83-5845-BB88-F3E09346028E}" srcOrd="0" destOrd="0" presId="urn:microsoft.com/office/officeart/2005/8/layout/matrix1"/>
    <dgm:cxn modelId="{90B6E34B-154E-4DD0-9E64-DDA860FE326C}" type="presParOf" srcId="{EE55D0E7-2B83-5845-BB88-F3E09346028E}" destId="{78AC31BC-1388-314E-84B0-2F98760129CB}" srcOrd="0" destOrd="0" presId="urn:microsoft.com/office/officeart/2005/8/layout/matrix1"/>
    <dgm:cxn modelId="{EC8DED01-3543-484A-8A54-880DC607DEDC}" type="presParOf" srcId="{EE55D0E7-2B83-5845-BB88-F3E09346028E}" destId="{1B9D1ABE-6B2C-6144-ACE4-6896D9034CCC}" srcOrd="1" destOrd="0" presId="urn:microsoft.com/office/officeart/2005/8/layout/matrix1"/>
    <dgm:cxn modelId="{889971FA-C642-4CDA-82FB-3719F8CED9A8}" type="presParOf" srcId="{EE55D0E7-2B83-5845-BB88-F3E09346028E}" destId="{5C7D89AB-A645-7B40-89C0-E34313785371}" srcOrd="2" destOrd="0" presId="urn:microsoft.com/office/officeart/2005/8/layout/matrix1"/>
    <dgm:cxn modelId="{C09CE488-1D65-4C0E-93CE-7ABB14681D52}" type="presParOf" srcId="{EE55D0E7-2B83-5845-BB88-F3E09346028E}" destId="{4E398D99-CB01-9C40-B892-E2F9CF4D052D}" srcOrd="3" destOrd="0" presId="urn:microsoft.com/office/officeart/2005/8/layout/matrix1"/>
    <dgm:cxn modelId="{EF5BC4A6-6940-4E66-9CF2-B7751BEBFC8D}" type="presParOf" srcId="{EE55D0E7-2B83-5845-BB88-F3E09346028E}" destId="{1D54A0D0-8485-934F-B141-E341AB76949B}" srcOrd="4" destOrd="0" presId="urn:microsoft.com/office/officeart/2005/8/layout/matrix1"/>
    <dgm:cxn modelId="{B6FF2FBA-7548-42F7-9C22-D920775D4D4B}" type="presParOf" srcId="{EE55D0E7-2B83-5845-BB88-F3E09346028E}" destId="{D7A04396-CA69-8E4E-8FE1-D4F8BD816E9A}" srcOrd="5" destOrd="0" presId="urn:microsoft.com/office/officeart/2005/8/layout/matrix1"/>
    <dgm:cxn modelId="{529D783F-3A90-4207-8E7E-48BC896A23CD}" type="presParOf" srcId="{EE55D0E7-2B83-5845-BB88-F3E09346028E}" destId="{3BA979F1-7EA7-5945-92BA-FFC33151BD87}" srcOrd="6" destOrd="0" presId="urn:microsoft.com/office/officeart/2005/8/layout/matrix1"/>
    <dgm:cxn modelId="{CCF6984B-80C1-4035-AF9E-58498A1DC038}" type="presParOf" srcId="{EE55D0E7-2B83-5845-BB88-F3E09346028E}" destId="{7E05CAF7-2267-0041-AEF1-861D744A9040}" srcOrd="7" destOrd="0" presId="urn:microsoft.com/office/officeart/2005/8/layout/matrix1"/>
    <dgm:cxn modelId="{6312BAB5-D896-4A03-83D7-0A5DE5E3E0E5}" type="presParOf" srcId="{0673F2F8-ADEA-0543-BE8C-BE0B16CF3D4B}" destId="{5A1AE448-EA57-EB49-880F-49E5B882668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ABCF8-61EB-4AEB-AB23-FDFE4603B98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B1F88AE-C521-4746-B5DC-77D8345DF62C}">
      <dgm:prSet phldrT="[Texto]"/>
      <dgm:spPr>
        <a:solidFill>
          <a:srgbClr val="FF0000"/>
        </a:solidFill>
      </dgm:spPr>
      <dgm:t>
        <a:bodyPr/>
        <a:lstStyle/>
        <a:p>
          <a:r>
            <a:rPr lang="es-MX" dirty="0"/>
            <a:t>Huésped susceptible</a:t>
          </a:r>
        </a:p>
      </dgm:t>
    </dgm:pt>
    <dgm:pt modelId="{9D26EEB8-5C76-4CD6-A4A3-E0080B60750D}" type="parTrans" cxnId="{FAF0F915-00FE-4F65-ABB5-6C5F44262614}">
      <dgm:prSet/>
      <dgm:spPr/>
      <dgm:t>
        <a:bodyPr/>
        <a:lstStyle/>
        <a:p>
          <a:endParaRPr lang="es-MX"/>
        </a:p>
      </dgm:t>
    </dgm:pt>
    <dgm:pt modelId="{60548172-2338-41ED-9272-04ABDA3481A9}" type="sibTrans" cxnId="{FAF0F915-00FE-4F65-ABB5-6C5F44262614}">
      <dgm:prSet/>
      <dgm:spPr/>
      <dgm:t>
        <a:bodyPr/>
        <a:lstStyle/>
        <a:p>
          <a:endParaRPr lang="es-MX"/>
        </a:p>
      </dgm:t>
    </dgm:pt>
    <dgm:pt modelId="{60E000A9-49B3-447A-A6E6-3B1BA3338C65}">
      <dgm:prSet phldrT="[Texto]"/>
      <dgm:spPr>
        <a:solidFill>
          <a:srgbClr val="0070C0"/>
        </a:solidFill>
      </dgm:spPr>
      <dgm:t>
        <a:bodyPr/>
        <a:lstStyle/>
        <a:p>
          <a:r>
            <a:rPr lang="es-MX" dirty="0"/>
            <a:t>Modo de transmisión</a:t>
          </a:r>
        </a:p>
      </dgm:t>
    </dgm:pt>
    <dgm:pt modelId="{3297C218-684B-4C9F-A11C-916976DD6304}" type="parTrans" cxnId="{1D89D5F5-027B-4849-8B22-9E8D7EF1457A}">
      <dgm:prSet/>
      <dgm:spPr/>
      <dgm:t>
        <a:bodyPr/>
        <a:lstStyle/>
        <a:p>
          <a:endParaRPr lang="es-MX"/>
        </a:p>
      </dgm:t>
    </dgm:pt>
    <dgm:pt modelId="{CFF05A11-8428-4C89-A923-AB282DB8F890}" type="sibTrans" cxnId="{1D89D5F5-027B-4849-8B22-9E8D7EF1457A}">
      <dgm:prSet/>
      <dgm:spPr/>
      <dgm:t>
        <a:bodyPr/>
        <a:lstStyle/>
        <a:p>
          <a:endParaRPr lang="es-MX"/>
        </a:p>
      </dgm:t>
    </dgm:pt>
    <dgm:pt modelId="{4A0C7103-DF7D-4B4F-8D77-EB7E528607A4}">
      <dgm:prSet phldrT="[Texto]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Fuente del agente</a:t>
          </a:r>
        </a:p>
      </dgm:t>
    </dgm:pt>
    <dgm:pt modelId="{E2A44A4D-4237-4234-B24D-E4C5FFF1615C}" type="parTrans" cxnId="{507D7002-1363-4579-8022-C079C6E0A6B6}">
      <dgm:prSet/>
      <dgm:spPr/>
      <dgm:t>
        <a:bodyPr/>
        <a:lstStyle/>
        <a:p>
          <a:endParaRPr lang="es-MX"/>
        </a:p>
      </dgm:t>
    </dgm:pt>
    <dgm:pt modelId="{8AC8C693-12EA-40E0-80B3-5E35E0032103}" type="sibTrans" cxnId="{507D7002-1363-4579-8022-C079C6E0A6B6}">
      <dgm:prSet/>
      <dgm:spPr/>
      <dgm:t>
        <a:bodyPr/>
        <a:lstStyle/>
        <a:p>
          <a:endParaRPr lang="es-MX"/>
        </a:p>
      </dgm:t>
    </dgm:pt>
    <dgm:pt modelId="{8256EF6C-B0D3-4B14-AAE0-F0218CC5B74D}" type="pres">
      <dgm:prSet presAssocID="{2DDABCF8-61EB-4AEB-AB23-FDFE4603B989}" presName="compositeShape" presStyleCnt="0">
        <dgm:presLayoutVars>
          <dgm:chMax val="7"/>
          <dgm:dir/>
          <dgm:resizeHandles val="exact"/>
        </dgm:presLayoutVars>
      </dgm:prSet>
      <dgm:spPr/>
    </dgm:pt>
    <dgm:pt modelId="{493F0FFA-7E02-4860-A677-E36673E85D65}" type="pres">
      <dgm:prSet presAssocID="{2DDABCF8-61EB-4AEB-AB23-FDFE4603B989}" presName="wedge1" presStyleLbl="node1" presStyleIdx="0" presStyleCnt="3"/>
      <dgm:spPr/>
    </dgm:pt>
    <dgm:pt modelId="{5A95962F-AD1F-41AA-9F9C-232585690A5C}" type="pres">
      <dgm:prSet presAssocID="{2DDABCF8-61EB-4AEB-AB23-FDFE4603B989}" presName="dummy1a" presStyleCnt="0"/>
      <dgm:spPr/>
    </dgm:pt>
    <dgm:pt modelId="{1502B56E-E403-4D24-9A98-B12E09C142B8}" type="pres">
      <dgm:prSet presAssocID="{2DDABCF8-61EB-4AEB-AB23-FDFE4603B989}" presName="dummy1b" presStyleCnt="0"/>
      <dgm:spPr/>
    </dgm:pt>
    <dgm:pt modelId="{4216BF9A-9C64-4734-ACE1-D38A1EEECAD9}" type="pres">
      <dgm:prSet presAssocID="{2DDABCF8-61EB-4AEB-AB23-FDFE4603B9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A8D047B-C751-4DE6-AF56-34330891CD28}" type="pres">
      <dgm:prSet presAssocID="{2DDABCF8-61EB-4AEB-AB23-FDFE4603B989}" presName="wedge2" presStyleLbl="node1" presStyleIdx="1" presStyleCnt="3"/>
      <dgm:spPr/>
    </dgm:pt>
    <dgm:pt modelId="{045C545A-D6C6-4C38-BEE5-DF2760B9B54E}" type="pres">
      <dgm:prSet presAssocID="{2DDABCF8-61EB-4AEB-AB23-FDFE4603B989}" presName="dummy2a" presStyleCnt="0"/>
      <dgm:spPr/>
    </dgm:pt>
    <dgm:pt modelId="{B0B7FD67-9982-4B78-A11A-14D9AD8419F6}" type="pres">
      <dgm:prSet presAssocID="{2DDABCF8-61EB-4AEB-AB23-FDFE4603B989}" presName="dummy2b" presStyleCnt="0"/>
      <dgm:spPr/>
    </dgm:pt>
    <dgm:pt modelId="{D920B3AD-8AFB-424F-8F0A-38D36B062029}" type="pres">
      <dgm:prSet presAssocID="{2DDABCF8-61EB-4AEB-AB23-FDFE4603B9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8C8E273-0B77-4066-A011-8D2D23F34ECA}" type="pres">
      <dgm:prSet presAssocID="{2DDABCF8-61EB-4AEB-AB23-FDFE4603B989}" presName="wedge3" presStyleLbl="node1" presStyleIdx="2" presStyleCnt="3"/>
      <dgm:spPr/>
    </dgm:pt>
    <dgm:pt modelId="{66D3CD2C-1B7F-4D2E-95A7-3F77D420646D}" type="pres">
      <dgm:prSet presAssocID="{2DDABCF8-61EB-4AEB-AB23-FDFE4603B989}" presName="dummy3a" presStyleCnt="0"/>
      <dgm:spPr/>
    </dgm:pt>
    <dgm:pt modelId="{0CF7214B-99B3-4E4F-9CD4-158E1A38BE5F}" type="pres">
      <dgm:prSet presAssocID="{2DDABCF8-61EB-4AEB-AB23-FDFE4603B989}" presName="dummy3b" presStyleCnt="0"/>
      <dgm:spPr/>
    </dgm:pt>
    <dgm:pt modelId="{26EAB443-031B-4676-AB10-A6CE508282B9}" type="pres">
      <dgm:prSet presAssocID="{2DDABCF8-61EB-4AEB-AB23-FDFE4603B9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022ABB-BB0A-4CAD-BDA4-9A1879642FB9}" type="pres">
      <dgm:prSet presAssocID="{60548172-2338-41ED-9272-04ABDA3481A9}" presName="arrowWedge1" presStyleLbl="fgSibTrans2D1" presStyleIdx="0" presStyleCnt="3"/>
      <dgm:spPr/>
    </dgm:pt>
    <dgm:pt modelId="{53036F71-7EF2-44F0-8154-BF5711075209}" type="pres">
      <dgm:prSet presAssocID="{CFF05A11-8428-4C89-A923-AB282DB8F890}" presName="arrowWedge2" presStyleLbl="fgSibTrans2D1" presStyleIdx="1" presStyleCnt="3"/>
      <dgm:spPr/>
    </dgm:pt>
    <dgm:pt modelId="{CCD68AD0-FF79-49AC-940D-99A673CD8B3B}" type="pres">
      <dgm:prSet presAssocID="{8AC8C693-12EA-40E0-80B3-5E35E0032103}" presName="arrowWedge3" presStyleLbl="fgSibTrans2D1" presStyleIdx="2" presStyleCnt="3"/>
      <dgm:spPr/>
    </dgm:pt>
  </dgm:ptLst>
  <dgm:cxnLst>
    <dgm:cxn modelId="{AF0D29E3-0B68-4C87-A445-5D525D41CB5E}" type="presOf" srcId="{60E000A9-49B3-447A-A6E6-3B1BA3338C65}" destId="{2A8D047B-C751-4DE6-AF56-34330891CD28}" srcOrd="0" destOrd="0" presId="urn:microsoft.com/office/officeart/2005/8/layout/cycle8"/>
    <dgm:cxn modelId="{1D89D5F5-027B-4849-8B22-9E8D7EF1457A}" srcId="{2DDABCF8-61EB-4AEB-AB23-FDFE4603B989}" destId="{60E000A9-49B3-447A-A6E6-3B1BA3338C65}" srcOrd="1" destOrd="0" parTransId="{3297C218-684B-4C9F-A11C-916976DD6304}" sibTransId="{CFF05A11-8428-4C89-A923-AB282DB8F890}"/>
    <dgm:cxn modelId="{826DA121-235E-40B2-B97F-70908E0CA5E4}" type="presOf" srcId="{4A0C7103-DF7D-4B4F-8D77-EB7E528607A4}" destId="{78C8E273-0B77-4066-A011-8D2D23F34ECA}" srcOrd="0" destOrd="0" presId="urn:microsoft.com/office/officeart/2005/8/layout/cycle8"/>
    <dgm:cxn modelId="{3329C639-3ACE-4A12-8E9E-05A42F4B9C32}" type="presOf" srcId="{2DDABCF8-61EB-4AEB-AB23-FDFE4603B989}" destId="{8256EF6C-B0D3-4B14-AAE0-F0218CC5B74D}" srcOrd="0" destOrd="0" presId="urn:microsoft.com/office/officeart/2005/8/layout/cycle8"/>
    <dgm:cxn modelId="{F317FCE3-165F-4601-A662-7627528FA8AB}" type="presOf" srcId="{AB1F88AE-C521-4746-B5DC-77D8345DF62C}" destId="{4216BF9A-9C64-4734-ACE1-D38A1EEECAD9}" srcOrd="1" destOrd="0" presId="urn:microsoft.com/office/officeart/2005/8/layout/cycle8"/>
    <dgm:cxn modelId="{71399386-0751-45D7-B695-242CCE90478A}" type="presOf" srcId="{60E000A9-49B3-447A-A6E6-3B1BA3338C65}" destId="{D920B3AD-8AFB-424F-8F0A-38D36B062029}" srcOrd="1" destOrd="0" presId="urn:microsoft.com/office/officeart/2005/8/layout/cycle8"/>
    <dgm:cxn modelId="{507D7002-1363-4579-8022-C079C6E0A6B6}" srcId="{2DDABCF8-61EB-4AEB-AB23-FDFE4603B989}" destId="{4A0C7103-DF7D-4B4F-8D77-EB7E528607A4}" srcOrd="2" destOrd="0" parTransId="{E2A44A4D-4237-4234-B24D-E4C5FFF1615C}" sibTransId="{8AC8C693-12EA-40E0-80B3-5E35E0032103}"/>
    <dgm:cxn modelId="{DFD384F5-7146-4FD6-8770-0E89FD3239BB}" type="presOf" srcId="{4A0C7103-DF7D-4B4F-8D77-EB7E528607A4}" destId="{26EAB443-031B-4676-AB10-A6CE508282B9}" srcOrd="1" destOrd="0" presId="urn:microsoft.com/office/officeart/2005/8/layout/cycle8"/>
    <dgm:cxn modelId="{FAF0F915-00FE-4F65-ABB5-6C5F44262614}" srcId="{2DDABCF8-61EB-4AEB-AB23-FDFE4603B989}" destId="{AB1F88AE-C521-4746-B5DC-77D8345DF62C}" srcOrd="0" destOrd="0" parTransId="{9D26EEB8-5C76-4CD6-A4A3-E0080B60750D}" sibTransId="{60548172-2338-41ED-9272-04ABDA3481A9}"/>
    <dgm:cxn modelId="{199227F1-7BFE-4907-B617-AEE8E03C3522}" type="presOf" srcId="{AB1F88AE-C521-4746-B5DC-77D8345DF62C}" destId="{493F0FFA-7E02-4860-A677-E36673E85D65}" srcOrd="0" destOrd="0" presId="urn:microsoft.com/office/officeart/2005/8/layout/cycle8"/>
    <dgm:cxn modelId="{06D56084-1F75-46FB-8053-0F3801B61D82}" type="presParOf" srcId="{8256EF6C-B0D3-4B14-AAE0-F0218CC5B74D}" destId="{493F0FFA-7E02-4860-A677-E36673E85D65}" srcOrd="0" destOrd="0" presId="urn:microsoft.com/office/officeart/2005/8/layout/cycle8"/>
    <dgm:cxn modelId="{F82DE11F-7456-4091-9211-32709880746C}" type="presParOf" srcId="{8256EF6C-B0D3-4B14-AAE0-F0218CC5B74D}" destId="{5A95962F-AD1F-41AA-9F9C-232585690A5C}" srcOrd="1" destOrd="0" presId="urn:microsoft.com/office/officeart/2005/8/layout/cycle8"/>
    <dgm:cxn modelId="{4812B222-DE28-4B61-8C9C-3BE6542AA719}" type="presParOf" srcId="{8256EF6C-B0D3-4B14-AAE0-F0218CC5B74D}" destId="{1502B56E-E403-4D24-9A98-B12E09C142B8}" srcOrd="2" destOrd="0" presId="urn:microsoft.com/office/officeart/2005/8/layout/cycle8"/>
    <dgm:cxn modelId="{45EF2964-5F50-4153-8F5A-5BE27EEA53D8}" type="presParOf" srcId="{8256EF6C-B0D3-4B14-AAE0-F0218CC5B74D}" destId="{4216BF9A-9C64-4734-ACE1-D38A1EEECAD9}" srcOrd="3" destOrd="0" presId="urn:microsoft.com/office/officeart/2005/8/layout/cycle8"/>
    <dgm:cxn modelId="{7C3D53B6-4262-47DE-A4E4-D01A03CDCAC7}" type="presParOf" srcId="{8256EF6C-B0D3-4B14-AAE0-F0218CC5B74D}" destId="{2A8D047B-C751-4DE6-AF56-34330891CD28}" srcOrd="4" destOrd="0" presId="urn:microsoft.com/office/officeart/2005/8/layout/cycle8"/>
    <dgm:cxn modelId="{4EFECEA4-C6CA-441C-AFEB-A2B828D6F78F}" type="presParOf" srcId="{8256EF6C-B0D3-4B14-AAE0-F0218CC5B74D}" destId="{045C545A-D6C6-4C38-BEE5-DF2760B9B54E}" srcOrd="5" destOrd="0" presId="urn:microsoft.com/office/officeart/2005/8/layout/cycle8"/>
    <dgm:cxn modelId="{71127EAE-997E-43FE-841D-849117E0D75E}" type="presParOf" srcId="{8256EF6C-B0D3-4B14-AAE0-F0218CC5B74D}" destId="{B0B7FD67-9982-4B78-A11A-14D9AD8419F6}" srcOrd="6" destOrd="0" presId="urn:microsoft.com/office/officeart/2005/8/layout/cycle8"/>
    <dgm:cxn modelId="{39852591-6E80-4B15-B7E2-D53A4147D02F}" type="presParOf" srcId="{8256EF6C-B0D3-4B14-AAE0-F0218CC5B74D}" destId="{D920B3AD-8AFB-424F-8F0A-38D36B062029}" srcOrd="7" destOrd="0" presId="urn:microsoft.com/office/officeart/2005/8/layout/cycle8"/>
    <dgm:cxn modelId="{24F548FB-2104-4393-B12D-4683CA81F666}" type="presParOf" srcId="{8256EF6C-B0D3-4B14-AAE0-F0218CC5B74D}" destId="{78C8E273-0B77-4066-A011-8D2D23F34ECA}" srcOrd="8" destOrd="0" presId="urn:microsoft.com/office/officeart/2005/8/layout/cycle8"/>
    <dgm:cxn modelId="{0149054D-EF7D-4C99-9173-17F2A6149963}" type="presParOf" srcId="{8256EF6C-B0D3-4B14-AAE0-F0218CC5B74D}" destId="{66D3CD2C-1B7F-4D2E-95A7-3F77D420646D}" srcOrd="9" destOrd="0" presId="urn:microsoft.com/office/officeart/2005/8/layout/cycle8"/>
    <dgm:cxn modelId="{657FCEA0-C3D0-4164-BEC3-0CA6EBB227FF}" type="presParOf" srcId="{8256EF6C-B0D3-4B14-AAE0-F0218CC5B74D}" destId="{0CF7214B-99B3-4E4F-9CD4-158E1A38BE5F}" srcOrd="10" destOrd="0" presId="urn:microsoft.com/office/officeart/2005/8/layout/cycle8"/>
    <dgm:cxn modelId="{12D88215-AFAA-4750-8978-3742B5778948}" type="presParOf" srcId="{8256EF6C-B0D3-4B14-AAE0-F0218CC5B74D}" destId="{26EAB443-031B-4676-AB10-A6CE508282B9}" srcOrd="11" destOrd="0" presId="urn:microsoft.com/office/officeart/2005/8/layout/cycle8"/>
    <dgm:cxn modelId="{B2402821-0E2E-4BF2-8B00-ED8FE7D7621A}" type="presParOf" srcId="{8256EF6C-B0D3-4B14-AAE0-F0218CC5B74D}" destId="{D3022ABB-BB0A-4CAD-BDA4-9A1879642FB9}" srcOrd="12" destOrd="0" presId="urn:microsoft.com/office/officeart/2005/8/layout/cycle8"/>
    <dgm:cxn modelId="{9A8AC7B9-71A4-423A-9BC6-166AD051E06A}" type="presParOf" srcId="{8256EF6C-B0D3-4B14-AAE0-F0218CC5B74D}" destId="{53036F71-7EF2-44F0-8154-BF5711075209}" srcOrd="13" destOrd="0" presId="urn:microsoft.com/office/officeart/2005/8/layout/cycle8"/>
    <dgm:cxn modelId="{8796F031-574D-4AE8-BA3E-8FB173442E99}" type="presParOf" srcId="{8256EF6C-B0D3-4B14-AAE0-F0218CC5B74D}" destId="{CCD68AD0-FF79-49AC-940D-99A673CD8B3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31BC-1388-314E-84B0-2F98760129CB}">
      <dsp:nvSpPr>
        <dsp:cNvPr id="0" name=""/>
        <dsp:cNvSpPr/>
      </dsp:nvSpPr>
      <dsp:spPr>
        <a:xfrm rot="16200000">
          <a:off x="1098947" y="-1098947"/>
          <a:ext cx="1633537" cy="3831431"/>
        </a:xfrm>
        <a:prstGeom prst="round1Rect">
          <a:avLst/>
        </a:prstGeom>
        <a:solidFill>
          <a:srgbClr val="00009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Humanos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(&lt;50%)</a:t>
          </a:r>
        </a:p>
      </dsp:txBody>
      <dsp:txXfrm rot="5400000">
        <a:off x="0" y="0"/>
        <a:ext cx="3831431" cy="1225153"/>
      </dsp:txXfrm>
    </dsp:sp>
    <dsp:sp modelId="{5C7D89AB-A645-7B40-89C0-E34313785371}">
      <dsp:nvSpPr>
        <dsp:cNvPr id="0" name=""/>
        <dsp:cNvSpPr/>
      </dsp:nvSpPr>
      <dsp:spPr>
        <a:xfrm>
          <a:off x="3831431" y="0"/>
          <a:ext cx="3831431" cy="1633537"/>
        </a:xfrm>
        <a:prstGeom prst="round1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Ganado/ agricultura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(40%)</a:t>
          </a:r>
        </a:p>
      </dsp:txBody>
      <dsp:txXfrm>
        <a:off x="3831431" y="0"/>
        <a:ext cx="3831431" cy="1225153"/>
      </dsp:txXfrm>
    </dsp:sp>
    <dsp:sp modelId="{1D54A0D0-8485-934F-B141-E341AB76949B}">
      <dsp:nvSpPr>
        <dsp:cNvPr id="0" name=""/>
        <dsp:cNvSpPr/>
      </dsp:nvSpPr>
      <dsp:spPr>
        <a:xfrm rot="10800000">
          <a:off x="0" y="1633537"/>
          <a:ext cx="3831431" cy="1633537"/>
        </a:xfrm>
        <a:prstGeom prst="round1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Productos higiénicos</a:t>
          </a:r>
        </a:p>
      </dsp:txBody>
      <dsp:txXfrm rot="10800000">
        <a:off x="0" y="2041921"/>
        <a:ext cx="3831431" cy="1225153"/>
      </dsp:txXfrm>
    </dsp:sp>
    <dsp:sp modelId="{3BA979F1-7EA7-5945-92BA-FFC33151BD87}">
      <dsp:nvSpPr>
        <dsp:cNvPr id="0" name=""/>
        <dsp:cNvSpPr/>
      </dsp:nvSpPr>
      <dsp:spPr>
        <a:xfrm rot="5400000">
          <a:off x="4930378" y="534590"/>
          <a:ext cx="1633537" cy="3831431"/>
        </a:xfrm>
        <a:prstGeom prst="round1Rect">
          <a:avLst/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Investigación</a:t>
          </a:r>
        </a:p>
      </dsp:txBody>
      <dsp:txXfrm rot="-5400000">
        <a:off x="3831431" y="2041921"/>
        <a:ext cx="3831431" cy="1225153"/>
      </dsp:txXfrm>
    </dsp:sp>
    <dsp:sp modelId="{5A1AE448-EA57-EB49-880F-49E5B8826688}">
      <dsp:nvSpPr>
        <dsp:cNvPr id="0" name=""/>
        <dsp:cNvSpPr/>
      </dsp:nvSpPr>
      <dsp:spPr>
        <a:xfrm>
          <a:off x="2682002" y="1225153"/>
          <a:ext cx="2298858" cy="816768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Antibióticos</a:t>
          </a:r>
        </a:p>
      </dsp:txBody>
      <dsp:txXfrm>
        <a:off x="2721873" y="1265024"/>
        <a:ext cx="2219116" cy="737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F0FFA-7E02-4860-A677-E36673E85D65}">
      <dsp:nvSpPr>
        <dsp:cNvPr id="0" name=""/>
        <dsp:cNvSpPr/>
      </dsp:nvSpPr>
      <dsp:spPr>
        <a:xfrm>
          <a:off x="1322811" y="316286"/>
          <a:ext cx="4087392" cy="4087392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Huésped susceptible</a:t>
          </a:r>
        </a:p>
      </dsp:txBody>
      <dsp:txXfrm>
        <a:off x="3476964" y="1182424"/>
        <a:ext cx="1459783" cy="1216486"/>
      </dsp:txXfrm>
    </dsp:sp>
    <dsp:sp modelId="{2A8D047B-C751-4DE6-AF56-34330891CD28}">
      <dsp:nvSpPr>
        <dsp:cNvPr id="0" name=""/>
        <dsp:cNvSpPr/>
      </dsp:nvSpPr>
      <dsp:spPr>
        <a:xfrm>
          <a:off x="1238630" y="462264"/>
          <a:ext cx="4087392" cy="4087392"/>
        </a:xfrm>
        <a:prstGeom prst="pie">
          <a:avLst>
            <a:gd name="adj1" fmla="val 1800000"/>
            <a:gd name="adj2" fmla="val 90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Modo de transmisión</a:t>
          </a:r>
        </a:p>
      </dsp:txBody>
      <dsp:txXfrm>
        <a:off x="2211819" y="3114204"/>
        <a:ext cx="2189674" cy="1070507"/>
      </dsp:txXfrm>
    </dsp:sp>
    <dsp:sp modelId="{78C8E273-0B77-4066-A011-8D2D23F34ECA}">
      <dsp:nvSpPr>
        <dsp:cNvPr id="0" name=""/>
        <dsp:cNvSpPr/>
      </dsp:nvSpPr>
      <dsp:spPr>
        <a:xfrm>
          <a:off x="1154449" y="316286"/>
          <a:ext cx="4087392" cy="4087392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Fuente del agente</a:t>
          </a:r>
        </a:p>
      </dsp:txBody>
      <dsp:txXfrm>
        <a:off x="1627906" y="1182424"/>
        <a:ext cx="1459783" cy="1216486"/>
      </dsp:txXfrm>
    </dsp:sp>
    <dsp:sp modelId="{D3022ABB-BB0A-4CAD-BDA4-9A1879642FB9}">
      <dsp:nvSpPr>
        <dsp:cNvPr id="0" name=""/>
        <dsp:cNvSpPr/>
      </dsp:nvSpPr>
      <dsp:spPr>
        <a:xfrm>
          <a:off x="1070119" y="63257"/>
          <a:ext cx="4593451" cy="45934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36F71-7EF2-44F0-8154-BF5711075209}">
      <dsp:nvSpPr>
        <dsp:cNvPr id="0" name=""/>
        <dsp:cNvSpPr/>
      </dsp:nvSpPr>
      <dsp:spPr>
        <a:xfrm>
          <a:off x="985601" y="208977"/>
          <a:ext cx="4593451" cy="45934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68AD0-FF79-49AC-940D-99A673CD8B3B}">
      <dsp:nvSpPr>
        <dsp:cNvPr id="0" name=""/>
        <dsp:cNvSpPr/>
      </dsp:nvSpPr>
      <dsp:spPr>
        <a:xfrm>
          <a:off x="901083" y="63257"/>
          <a:ext cx="4593451" cy="45934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81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206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949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99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4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81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25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33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51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39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28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3BE3-3D31-4FDC-AFC6-F1A958F644D3}" type="datetimeFigureOut">
              <a:rPr lang="es-MX" smtClean="0"/>
              <a:t>09/11/2016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0A3B-9F2E-49A9-9DB2-960211A121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7625"/>
            <a:ext cx="9144000" cy="2387600"/>
          </a:xfrm>
        </p:spPr>
        <p:txBody>
          <a:bodyPr>
            <a:normAutofit/>
          </a:bodyPr>
          <a:lstStyle/>
          <a:p>
            <a:r>
              <a:rPr lang="es-MX" sz="4800" dirty="0"/>
              <a:t>¿</a:t>
            </a:r>
            <a:r>
              <a:rPr lang="es-MX" sz="4800" i="1" dirty="0" err="1"/>
              <a:t>Clostridium</a:t>
            </a:r>
            <a:r>
              <a:rPr lang="es-MX" sz="4800" i="1" dirty="0"/>
              <a:t> </a:t>
            </a:r>
            <a:r>
              <a:rPr lang="es-MX" sz="4800" i="1" dirty="0" err="1"/>
              <a:t>difficile</a:t>
            </a:r>
            <a:r>
              <a:rPr lang="es-MX" sz="4800" i="1" dirty="0"/>
              <a:t> </a:t>
            </a:r>
            <a:r>
              <a:rPr lang="es-MX" sz="4800" dirty="0"/>
              <a:t>en el hospital? </a:t>
            </a:r>
            <a:br>
              <a:rPr lang="es-MX" sz="4800" dirty="0"/>
            </a:br>
            <a:r>
              <a:rPr lang="es-MX" sz="4800" dirty="0"/>
              <a:t>Llame a Epidemiología Hospitalaria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61561"/>
            <a:ext cx="9144000" cy="1655762"/>
          </a:xfrm>
        </p:spPr>
        <p:txBody>
          <a:bodyPr>
            <a:normAutofit/>
          </a:bodyPr>
          <a:lstStyle/>
          <a:p>
            <a:r>
              <a:rPr lang="es-MX" sz="2000" dirty="0"/>
              <a:t>Dr. Arturo Galindo Fraga</a:t>
            </a:r>
          </a:p>
          <a:p>
            <a:r>
              <a:rPr lang="es-MX" sz="2000" dirty="0"/>
              <a:t>Subdirección de Epidemiología Hospitalaria y Control de Calidad de la Atención Médica</a:t>
            </a:r>
          </a:p>
          <a:p>
            <a:r>
              <a:rPr lang="es-MX" sz="2000" dirty="0"/>
              <a:t>Instituto Nacional de Ciencias Médicas y Nutrición Salvador Zubirán</a:t>
            </a:r>
          </a:p>
        </p:txBody>
      </p:sp>
      <p:pic>
        <p:nvPicPr>
          <p:cNvPr id="4" name="Picture 4" descr="https://ndnr.com/wp-content/uploads/2012/01/10045000_m-300x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31" y="2817682"/>
            <a:ext cx="2617793" cy="1954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230" y="2818357"/>
            <a:ext cx="2251481" cy="19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Cadena de transmisión</a:t>
            </a: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/>
          </p:nvPr>
        </p:nvGraphicFramePr>
        <p:xfrm>
          <a:off x="2345550" y="1669938"/>
          <a:ext cx="6564654" cy="486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56237" y="1897293"/>
            <a:ext cx="2015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Pacientes colonizados o enfermos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Ambiente contaminado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28263" y="2383992"/>
            <a:ext cx="3169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Medicamentos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Comorbilidades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Estancia en hospital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254586" y="5612552"/>
            <a:ext cx="2712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Equipo médico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Alimentos</a:t>
            </a:r>
          </a:p>
        </p:txBody>
      </p:sp>
      <p:pic>
        <p:nvPicPr>
          <p:cNvPr id="9" name="Picture 9" descr="Escudo azul REFLE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MEDIDAS DE PREVENCIÓN Y CONTROL – 1. Ambiental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Evidencia de contaminación ambiental como factor importante en transmisión de patógenos en general</a:t>
            </a:r>
          </a:p>
          <a:p>
            <a:pPr lvl="1"/>
            <a:r>
              <a:rPr lang="es-MX" dirty="0"/>
              <a:t>Cierto también para el caso de </a:t>
            </a:r>
            <a:r>
              <a:rPr lang="es-MX" i="1" dirty="0"/>
              <a:t>C. </a:t>
            </a:r>
            <a:r>
              <a:rPr lang="es-MX" i="1" dirty="0" err="1"/>
              <a:t>difficile</a:t>
            </a:r>
            <a:endParaRPr lang="es-MX" i="1" dirty="0"/>
          </a:p>
          <a:p>
            <a:pPr marL="0" indent="0">
              <a:buNone/>
            </a:pPr>
            <a:endParaRPr lang="es-MX" dirty="0"/>
          </a:p>
          <a:p>
            <a:r>
              <a:rPr lang="es-MX" dirty="0" err="1"/>
              <a:t>Fomites</a:t>
            </a:r>
            <a:r>
              <a:rPr lang="es-MX" dirty="0"/>
              <a:t> (equipo médico)</a:t>
            </a:r>
          </a:p>
          <a:p>
            <a:pPr lvl="1"/>
            <a:r>
              <a:rPr lang="es-MX" dirty="0"/>
              <a:t>Manos</a:t>
            </a:r>
          </a:p>
        </p:txBody>
      </p:sp>
      <p:pic>
        <p:nvPicPr>
          <p:cNvPr id="4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7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4415" y="35717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5400" dirty="0"/>
              <a:t>Efecto de la limpieza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133805" y="6333841"/>
            <a:ext cx="3610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0"/>
              </a:spcBef>
            </a:pPr>
            <a:r>
              <a:rPr lang="en-US" sz="1400" dirty="0" err="1">
                <a:solidFill>
                  <a:schemeClr val="tx1"/>
                </a:solidFill>
              </a:rPr>
              <a:t>Clin</a:t>
            </a:r>
            <a:r>
              <a:rPr lang="en-US" sz="1400" dirty="0">
                <a:solidFill>
                  <a:schemeClr val="tx1"/>
                </a:solidFill>
              </a:rPr>
              <a:t> Infect Dis 2000; 31: 995-1000</a:t>
            </a:r>
          </a:p>
        </p:txBody>
      </p:sp>
      <p:pic>
        <p:nvPicPr>
          <p:cNvPr id="19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o 29"/>
          <p:cNvGrpSpPr/>
          <p:nvPr/>
        </p:nvGrpSpPr>
        <p:grpSpPr>
          <a:xfrm>
            <a:off x="1802677" y="1298557"/>
            <a:ext cx="7407005" cy="5317593"/>
            <a:chOff x="2567608" y="1310053"/>
            <a:chExt cx="7407005" cy="5317593"/>
          </a:xfrm>
        </p:grpSpPr>
        <p:grpSp>
          <p:nvGrpSpPr>
            <p:cNvPr id="20" name="Grupo 19"/>
            <p:cNvGrpSpPr/>
            <p:nvPr/>
          </p:nvGrpSpPr>
          <p:grpSpPr>
            <a:xfrm>
              <a:off x="2567608" y="1310053"/>
              <a:ext cx="7371213" cy="5317593"/>
              <a:chOff x="2567608" y="1310053"/>
              <a:chExt cx="7371213" cy="5317593"/>
            </a:xfrm>
          </p:grpSpPr>
          <p:grpSp>
            <p:nvGrpSpPr>
              <p:cNvPr id="21" name="Grupo 20"/>
              <p:cNvGrpSpPr/>
              <p:nvPr/>
            </p:nvGrpSpPr>
            <p:grpSpPr>
              <a:xfrm>
                <a:off x="2567608" y="1310053"/>
                <a:ext cx="7272808" cy="5317593"/>
                <a:chOff x="2567608" y="1310053"/>
                <a:chExt cx="7272808" cy="5317593"/>
              </a:xfrm>
            </p:grpSpPr>
            <p:pic>
              <p:nvPicPr>
                <p:cNvPr id="23" name="Imagen 2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7608" y="1412776"/>
                  <a:ext cx="7272808" cy="4657828"/>
                </a:xfrm>
                <a:prstGeom prst="rect">
                  <a:avLst/>
                </a:prstGeom>
              </p:spPr>
            </p:pic>
            <p:sp>
              <p:nvSpPr>
                <p:cNvPr id="24" name="CuadroTexto 23"/>
                <p:cNvSpPr txBox="1"/>
                <p:nvPr/>
              </p:nvSpPr>
              <p:spPr>
                <a:xfrm rot="16200000">
                  <a:off x="154720" y="3784184"/>
                  <a:ext cx="531759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dirty="0"/>
                    <a:t>Incidencia de </a:t>
                  </a:r>
                  <a:r>
                    <a:rPr lang="es-MX" i="1" dirty="0"/>
                    <a:t>C. </a:t>
                  </a:r>
                  <a:r>
                    <a:rPr lang="es-MX" i="1" dirty="0" err="1"/>
                    <a:t>difficile</a:t>
                  </a:r>
                  <a:r>
                    <a:rPr lang="es-MX" i="1" dirty="0"/>
                    <a:t> </a:t>
                  </a:r>
                  <a:r>
                    <a:rPr lang="es-MX" dirty="0"/>
                    <a:t>por 10,000 días-paciente</a:t>
                  </a:r>
                </a:p>
              </p:txBody>
            </p:sp>
            <p:sp>
              <p:nvSpPr>
                <p:cNvPr id="25" name="CuadroTexto 24"/>
                <p:cNvSpPr txBox="1"/>
                <p:nvPr/>
              </p:nvSpPr>
              <p:spPr>
                <a:xfrm>
                  <a:off x="3543598" y="1540548"/>
                  <a:ext cx="171784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dirty="0" err="1"/>
                    <a:t>preintervención</a:t>
                  </a:r>
                  <a:endParaRPr lang="es-MX" sz="1600" dirty="0"/>
                </a:p>
              </p:txBody>
            </p:sp>
            <p:sp>
              <p:nvSpPr>
                <p:cNvPr id="26" name="CuadroTexto 25"/>
                <p:cNvSpPr txBox="1"/>
                <p:nvPr/>
              </p:nvSpPr>
              <p:spPr>
                <a:xfrm>
                  <a:off x="7494439" y="1549990"/>
                  <a:ext cx="171784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dirty="0" err="1"/>
                    <a:t>posintervención</a:t>
                  </a:r>
                  <a:endParaRPr lang="es-MX" sz="1600" dirty="0"/>
                </a:p>
              </p:txBody>
            </p:sp>
            <p:sp>
              <p:nvSpPr>
                <p:cNvPr id="27" name="CuadroTexto 26"/>
                <p:cNvSpPr txBox="1"/>
                <p:nvPr/>
              </p:nvSpPr>
              <p:spPr>
                <a:xfrm>
                  <a:off x="5345088" y="1523463"/>
                  <a:ext cx="171784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dirty="0"/>
                    <a:t>intervención</a:t>
                  </a:r>
                </a:p>
              </p:txBody>
            </p:sp>
          </p:grpSp>
          <p:sp>
            <p:nvSpPr>
              <p:cNvPr id="22" name="CuadroTexto 21"/>
              <p:cNvSpPr txBox="1"/>
              <p:nvPr/>
            </p:nvSpPr>
            <p:spPr>
              <a:xfrm>
                <a:off x="3386093" y="5662439"/>
                <a:ext cx="655272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/>
                  <a:t>jul 95       nov 95        abr 96           </a:t>
                </a:r>
                <a:r>
                  <a:rPr lang="es-MX" sz="1400" dirty="0" err="1"/>
                  <a:t>sep</a:t>
                </a:r>
                <a:r>
                  <a:rPr lang="es-MX" sz="1400" dirty="0"/>
                  <a:t> 96         feb 97           jul 97          dic 97          </a:t>
                </a:r>
                <a:r>
                  <a:rPr lang="es-MX" sz="1400" dirty="0" err="1"/>
                  <a:t>may</a:t>
                </a:r>
                <a:r>
                  <a:rPr lang="es-MX" sz="1400" dirty="0"/>
                  <a:t> 98</a:t>
                </a:r>
              </a:p>
            </p:txBody>
          </p:sp>
        </p:grpSp>
        <p:sp>
          <p:nvSpPr>
            <p:cNvPr id="28" name="CuadroTexto 27"/>
            <p:cNvSpPr txBox="1"/>
            <p:nvPr/>
          </p:nvSpPr>
          <p:spPr>
            <a:xfrm>
              <a:off x="9475293" y="2813539"/>
              <a:ext cx="4993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MX" sz="1600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9512230" y="3779888"/>
              <a:ext cx="328186" cy="18610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s-MX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99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MEDIDAS DE PREVENCIÓN Y CONTROL – 1. Ambiental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Propiedades de los agentes de limpieza y desinfección</a:t>
            </a:r>
          </a:p>
          <a:p>
            <a:pPr lvl="1"/>
            <a:r>
              <a:rPr lang="es-MX" dirty="0"/>
              <a:t>Desinfección es ineficaz sin limpieza previa</a:t>
            </a:r>
          </a:p>
          <a:p>
            <a:pPr lvl="1"/>
            <a:r>
              <a:rPr lang="es-MX" dirty="0"/>
              <a:t>Pocos agentes esporicidas: cloro, vapor de peróxido de hidrógeno</a:t>
            </a:r>
          </a:p>
          <a:p>
            <a:endParaRPr lang="es-MX" dirty="0"/>
          </a:p>
          <a:p>
            <a:r>
              <a:rPr lang="es-MX" dirty="0"/>
              <a:t>Propiedades de la bacteria: forma vegetativa y espora</a:t>
            </a:r>
          </a:p>
          <a:p>
            <a:pPr lvl="1"/>
            <a:r>
              <a:rPr lang="es-MX" dirty="0"/>
              <a:t>Espora: forma resistente a desinfección</a:t>
            </a:r>
          </a:p>
          <a:p>
            <a:pPr lvl="1"/>
            <a:r>
              <a:rPr lang="es-MX" dirty="0"/>
              <a:t>Nuevos protocolos en desarrollo: “presionar” el paso de espora a célula vegetativa</a:t>
            </a:r>
          </a:p>
        </p:txBody>
      </p:sp>
      <p:pic>
        <p:nvPicPr>
          <p:cNvPr id="4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77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MEDIDAS DE PREVENCIÓN Y CONTROL – 2. Del hospedero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Suspensión de antibióticos</a:t>
            </a:r>
          </a:p>
          <a:p>
            <a:endParaRPr lang="es-MX" dirty="0"/>
          </a:p>
          <a:p>
            <a:r>
              <a:rPr lang="es-MX" dirty="0"/>
              <a:t>Suspensión de inhibidores de bomba de protones</a:t>
            </a:r>
          </a:p>
          <a:p>
            <a:endParaRPr lang="es-MX" dirty="0"/>
          </a:p>
          <a:p>
            <a:r>
              <a:rPr lang="es-MX" dirty="0"/>
              <a:t>Uso de </a:t>
            </a:r>
            <a:r>
              <a:rPr lang="es-MX" dirty="0" err="1"/>
              <a:t>probióticos</a:t>
            </a:r>
            <a:endParaRPr lang="es-MX" dirty="0"/>
          </a:p>
          <a:p>
            <a:endParaRPr lang="es-MX" dirty="0"/>
          </a:p>
          <a:p>
            <a:r>
              <a:rPr lang="es-MX" dirty="0"/>
              <a:t>Higiene de manos</a:t>
            </a:r>
          </a:p>
        </p:txBody>
      </p:sp>
      <p:pic>
        <p:nvPicPr>
          <p:cNvPr id="4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94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MEDIDAS DE PREVENCIÓN Y CONTROL – 3. Del personal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Higiene de manos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Limpieza y desinfección de </a:t>
            </a:r>
            <a:r>
              <a:rPr lang="es-MX" dirty="0" err="1"/>
              <a:t>fomites</a:t>
            </a:r>
            <a:endParaRPr lang="es-MX" dirty="0"/>
          </a:p>
        </p:txBody>
      </p:sp>
      <p:pic>
        <p:nvPicPr>
          <p:cNvPr id="4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41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Factores de riesgo de contaminación de manos con </a:t>
            </a:r>
            <a:r>
              <a:rPr lang="es-MX" i="1" dirty="0"/>
              <a:t>C. </a:t>
            </a:r>
            <a:r>
              <a:rPr lang="es-MX" i="1" dirty="0" err="1"/>
              <a:t>difficile</a:t>
            </a:r>
            <a:endParaRPr lang="es-MX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Salas de pacientes con </a:t>
            </a:r>
            <a:r>
              <a:rPr lang="es-MX" i="1" dirty="0"/>
              <a:t>C. </a:t>
            </a:r>
            <a:r>
              <a:rPr lang="es-MX" i="1" dirty="0" err="1"/>
              <a:t>difficile</a:t>
            </a:r>
            <a:r>
              <a:rPr lang="es-MX" i="1" dirty="0"/>
              <a:t> </a:t>
            </a:r>
            <a:r>
              <a:rPr lang="es-MX" dirty="0"/>
              <a:t>vs salas sin pacientes afectados</a:t>
            </a:r>
          </a:p>
          <a:p>
            <a:r>
              <a:rPr lang="es-MX" dirty="0"/>
              <a:t>Contacto de alto riesgo: cualquier actividad que involucró contacto directo o indirecto con materia fecal </a:t>
            </a:r>
          </a:p>
          <a:p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148841"/>
              </p:ext>
            </p:extLst>
          </p:nvPr>
        </p:nvGraphicFramePr>
        <p:xfrm>
          <a:off x="2032000" y="3717621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IC 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Número de contactos de </a:t>
                      </a:r>
                      <a:r>
                        <a:rPr lang="es-MX" b="1" dirty="0"/>
                        <a:t>alto riesgo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1.42-5.45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&gt;2</a:t>
                      </a:r>
                      <a:r>
                        <a:rPr lang="es-MX" baseline="0" dirty="0"/>
                        <a:t> contactos con ambiente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0.03-3.48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&gt;4 contactos con guantes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0.05-6.17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Al menos un contacto </a:t>
                      </a:r>
                      <a:r>
                        <a:rPr lang="es-MX" b="1" dirty="0"/>
                        <a:t>sin guantes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1.27-30.78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718136" y="6009650"/>
            <a:ext cx="488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24% vs 0% contaminados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731344" y="6581001"/>
            <a:ext cx="5460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err="1"/>
              <a:t>Infect</a:t>
            </a:r>
            <a:r>
              <a:rPr lang="es-MX" sz="1400" dirty="0"/>
              <a:t> Control </a:t>
            </a:r>
            <a:r>
              <a:rPr lang="es-MX" sz="1400" dirty="0" err="1"/>
              <a:t>Hosp</a:t>
            </a:r>
            <a:r>
              <a:rPr lang="es-MX" sz="1400" dirty="0"/>
              <a:t> </a:t>
            </a:r>
            <a:r>
              <a:rPr lang="es-MX" sz="1400" dirty="0" err="1"/>
              <a:t>Epidemiol</a:t>
            </a:r>
            <a:r>
              <a:rPr lang="es-MX" sz="1400" dirty="0"/>
              <a:t> 2014;35(1):10-15</a:t>
            </a:r>
          </a:p>
        </p:txBody>
      </p:sp>
      <p:pic>
        <p:nvPicPr>
          <p:cNvPr id="8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358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91502"/>
            <a:ext cx="10515600" cy="1325563"/>
          </a:xfrm>
        </p:spPr>
        <p:txBody>
          <a:bodyPr/>
          <a:lstStyle/>
          <a:p>
            <a:r>
              <a:rPr lang="es-MX" dirty="0"/>
              <a:t>Jabones vs antisépticos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44188" y="2025316"/>
            <a:ext cx="3572597" cy="3354060"/>
          </a:xfrm>
        </p:spPr>
        <p:txBody>
          <a:bodyPr>
            <a:normAutofit fontScale="85000" lnSpcReduction="10000"/>
          </a:bodyPr>
          <a:lstStyle/>
          <a:p>
            <a:endParaRPr lang="es-MX" dirty="0"/>
          </a:p>
          <a:p>
            <a:r>
              <a:rPr lang="es-MX" dirty="0"/>
              <a:t>Estudio experimental, 10 voluntarios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Comparación de UFC/ml                               tras aplicación de 5 diferentes estrategias de higiene de manos</a:t>
            </a:r>
          </a:p>
          <a:p>
            <a:endParaRPr lang="es-MX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5794663" y="2003011"/>
          <a:ext cx="5631874" cy="364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34"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Intervención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UFC/ml</a:t>
                      </a:r>
                      <a:r>
                        <a:rPr lang="es-MX" baseline="0" dirty="0"/>
                        <a:t> (log</a:t>
                      </a:r>
                      <a:r>
                        <a:rPr lang="es-MX" baseline="-25000" dirty="0"/>
                        <a:t>10</a:t>
                      </a:r>
                      <a:r>
                        <a:rPr lang="es-MX" baseline="0" dirty="0"/>
                        <a:t>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346">
                <a:tc>
                  <a:txBody>
                    <a:bodyPr/>
                    <a:lstStyle/>
                    <a:p>
                      <a:pPr algn="l"/>
                      <a:r>
                        <a:rPr lang="es-MX" b="1" dirty="0"/>
                        <a:t>Jabón</a:t>
                      </a:r>
                      <a:r>
                        <a:rPr lang="es-MX" dirty="0"/>
                        <a:t> + agua fría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1.90</a:t>
                      </a:r>
                      <a:r>
                        <a:rPr lang="es-MX" baseline="0" dirty="0"/>
                        <a:t> (1.58-2.22)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algn="l"/>
                      <a:r>
                        <a:rPr lang="es-MX" b="1" dirty="0"/>
                        <a:t>Jabón</a:t>
                      </a:r>
                      <a:r>
                        <a:rPr lang="es-MX" dirty="0"/>
                        <a:t> + agua tibia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1.99 (1.80-2.09)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557">
                <a:tc>
                  <a:txBody>
                    <a:bodyPr/>
                    <a:lstStyle/>
                    <a:p>
                      <a:pPr algn="l"/>
                      <a:r>
                        <a:rPr lang="es-MX" b="1" dirty="0"/>
                        <a:t>Jabón</a:t>
                      </a:r>
                      <a:r>
                        <a:rPr lang="es-MX" dirty="0"/>
                        <a:t> de clorhexidina al 2% + agua tibia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2.31 (2.04-2.58)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Toalla antiséptica (40% etanol + 0.5% </a:t>
                      </a:r>
                      <a:r>
                        <a:rPr lang="es-MX" dirty="0" err="1"/>
                        <a:t>paraclorometaxilenol</a:t>
                      </a:r>
                      <a:r>
                        <a:rPr lang="es-MX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3.25 (3.04-3.45)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Gel de </a:t>
                      </a:r>
                      <a:r>
                        <a:rPr lang="es-MX" dirty="0" err="1"/>
                        <a:t>isopropanol</a:t>
                      </a:r>
                      <a:r>
                        <a:rPr lang="es-MX" baseline="0" dirty="0"/>
                        <a:t> al 70%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3.74 (3.40-4.07)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Sin</a:t>
                      </a:r>
                      <a:r>
                        <a:rPr lang="es-MX" baseline="0" dirty="0"/>
                        <a:t> intervención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3.82 (3.54-4.10)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731344" y="6581001"/>
            <a:ext cx="5460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err="1"/>
              <a:t>Infect</a:t>
            </a:r>
            <a:r>
              <a:rPr lang="es-MX" sz="1400" dirty="0"/>
              <a:t> Control </a:t>
            </a:r>
            <a:r>
              <a:rPr lang="es-MX" sz="1400" dirty="0" err="1"/>
              <a:t>Hosp</a:t>
            </a:r>
            <a:r>
              <a:rPr lang="es-MX" sz="1400" dirty="0"/>
              <a:t> </a:t>
            </a:r>
            <a:r>
              <a:rPr lang="es-MX" sz="1400" dirty="0" err="1"/>
              <a:t>Epidemiol</a:t>
            </a:r>
            <a:r>
              <a:rPr lang="es-MX" sz="1400" dirty="0"/>
              <a:t> 2009;30(10):939-44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930487" y="5783855"/>
            <a:ext cx="298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Jabón</a:t>
            </a:r>
            <a:r>
              <a:rPr lang="es-MX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78" y="5616114"/>
            <a:ext cx="704813" cy="704813"/>
          </a:xfrm>
          <a:prstGeom prst="rect">
            <a:avLst/>
          </a:prstGeom>
        </p:spPr>
      </p:pic>
      <p:pic>
        <p:nvPicPr>
          <p:cNvPr id="10" name="Picture 9" descr="Escudo azul 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7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81" y="0"/>
            <a:ext cx="4438314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03" y="0"/>
            <a:ext cx="4380425" cy="6761099"/>
          </a:xfrm>
          <a:prstGeom prst="rect">
            <a:avLst/>
          </a:prstGeom>
        </p:spPr>
      </p:pic>
      <p:pic>
        <p:nvPicPr>
          <p:cNvPr id="4" name="Picture 9" descr="Escudo azul REFL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38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ACCIONES EMPRENDIDAS</a:t>
            </a:r>
          </a:p>
        </p:txBody>
      </p:sp>
      <p:graphicFrame>
        <p:nvGraphicFramePr>
          <p:cNvPr id="3" name="Marcador de contenido 5"/>
          <p:cNvGraphicFramePr>
            <a:graphicFrameLocks/>
          </p:cNvGraphicFramePr>
          <p:nvPr>
            <p:extLst/>
          </p:nvPr>
        </p:nvGraphicFramePr>
        <p:xfrm>
          <a:off x="945573" y="1690688"/>
          <a:ext cx="9590809" cy="4367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5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507">
                <a:tc>
                  <a:txBody>
                    <a:bodyPr/>
                    <a:lstStyle/>
                    <a:p>
                      <a:pPr algn="just" fontAlgn="b"/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Recomendación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Nivel de recomendación</a:t>
                      </a:r>
                      <a:r>
                        <a:rPr lang="es-MX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y</a:t>
                      </a:r>
                      <a:r>
                        <a:rPr lang="es-MX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evidencia</a:t>
                      </a:r>
                      <a:endParaRPr lang="es-MX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Uso</a:t>
                      </a:r>
                      <a:r>
                        <a:rPr lang="es-MX" sz="1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racional de antibióticos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A-II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Inhibidor de bomba protones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B-II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Esteroides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C-III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Quimioterapia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C-III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 dirty="0">
                          <a:effectLst/>
                        </a:rPr>
                        <a:t>Sonda nasogástrica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C-III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u="none" strike="noStrike">
                          <a:effectLst/>
                        </a:rPr>
                        <a:t>Probióticos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effectLst/>
                        </a:rPr>
                        <a:t>B-I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Educación de medidas preventivas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B-III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Higiene de manos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A-II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>
                          <a:solidFill>
                            <a:srgbClr val="0070C0"/>
                          </a:solidFill>
                          <a:effectLst/>
                        </a:rPr>
                        <a:t>Limpieza ambiental</a:t>
                      </a:r>
                      <a:endParaRPr lang="es-MX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B-II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Desinfección de equipo médico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B-II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Detección oportuna de casos sintomáticos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A-II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>
                          <a:solidFill>
                            <a:srgbClr val="0070C0"/>
                          </a:solidFill>
                          <a:effectLst/>
                        </a:rPr>
                        <a:t>Precauciones de contacto</a:t>
                      </a:r>
                      <a:endParaRPr lang="es-MX" sz="18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A-I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Vigilancia de medidas preventivas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A-II</a:t>
                      </a:r>
                      <a:endParaRPr lang="es-MX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294418" y="6391287"/>
            <a:ext cx="461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err="1"/>
              <a:t>Clin</a:t>
            </a:r>
            <a:r>
              <a:rPr lang="es-MX" sz="1400" dirty="0"/>
              <a:t> </a:t>
            </a:r>
            <a:r>
              <a:rPr lang="es-MX" sz="1400" dirty="0" err="1"/>
              <a:t>Infect</a:t>
            </a:r>
            <a:r>
              <a:rPr lang="es-MX" sz="1400" dirty="0"/>
              <a:t> </a:t>
            </a:r>
            <a:r>
              <a:rPr lang="es-MX" sz="1400" dirty="0" err="1"/>
              <a:t>Dis</a:t>
            </a:r>
            <a:r>
              <a:rPr lang="es-MX" sz="1400" dirty="0"/>
              <a:t> 2015; 60(s2): s148-s158</a:t>
            </a:r>
          </a:p>
        </p:txBody>
      </p:sp>
      <p:pic>
        <p:nvPicPr>
          <p:cNvPr id="5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55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TEMAS A TRATAR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problema: ¿por qué nos interesa tanto?</a:t>
            </a:r>
          </a:p>
          <a:p>
            <a:endParaRPr lang="es-MX" dirty="0"/>
          </a:p>
          <a:p>
            <a:r>
              <a:rPr lang="es-MX" dirty="0"/>
              <a:t>Fisiopatología: el por qué y el cómo de las medidas preventivas</a:t>
            </a:r>
          </a:p>
          <a:p>
            <a:endParaRPr lang="es-MX" dirty="0"/>
          </a:p>
          <a:p>
            <a:r>
              <a:rPr lang="es-MX" dirty="0"/>
              <a:t>Medidas de prevención y control:</a:t>
            </a:r>
          </a:p>
          <a:p>
            <a:pPr lvl="1"/>
            <a:r>
              <a:rPr lang="es-MX" dirty="0"/>
              <a:t>Ambiental</a:t>
            </a:r>
          </a:p>
          <a:p>
            <a:pPr lvl="1"/>
            <a:r>
              <a:rPr lang="es-MX" dirty="0"/>
              <a:t>Del hospedero</a:t>
            </a:r>
          </a:p>
          <a:p>
            <a:pPr lvl="1"/>
            <a:r>
              <a:rPr lang="es-MX" dirty="0"/>
              <a:t>Del personal</a:t>
            </a:r>
          </a:p>
        </p:txBody>
      </p:sp>
      <p:pic>
        <p:nvPicPr>
          <p:cNvPr id="4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59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INNSZ 2015-2016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93" y="1822991"/>
            <a:ext cx="9100613" cy="4847972"/>
          </a:xfrm>
          <a:prstGeom prst="rect">
            <a:avLst/>
          </a:prstGeom>
        </p:spPr>
      </p:pic>
      <p:pic>
        <p:nvPicPr>
          <p:cNvPr id="4" name="Picture 9" descr="Escudo azul 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565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OBSERVACIONES FINALES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Problema de todos</a:t>
            </a:r>
          </a:p>
          <a:p>
            <a:endParaRPr lang="es-MX" dirty="0"/>
          </a:p>
          <a:p>
            <a:r>
              <a:rPr lang="es-MX" dirty="0"/>
              <a:t>Bacteria ubicua</a:t>
            </a:r>
          </a:p>
          <a:p>
            <a:endParaRPr lang="es-MX" dirty="0"/>
          </a:p>
          <a:p>
            <a:r>
              <a:rPr lang="es-MX" dirty="0"/>
              <a:t>“¿Llegó para quedarse?”</a:t>
            </a:r>
          </a:p>
          <a:p>
            <a:pPr lvl="1"/>
            <a:r>
              <a:rPr lang="es-MX" dirty="0"/>
              <a:t>Medidas preventivas nos han enseñado que podemos prevenir</a:t>
            </a:r>
          </a:p>
        </p:txBody>
      </p:sp>
      <p:pic>
        <p:nvPicPr>
          <p:cNvPr id="4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37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OBSERVACIONES FINALES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Papel fundamental de Epidemiología Hospitalaria</a:t>
            </a:r>
          </a:p>
          <a:p>
            <a:endParaRPr lang="es-MX" dirty="0"/>
          </a:p>
          <a:p>
            <a:pPr lvl="1"/>
            <a:r>
              <a:rPr lang="es-MX" dirty="0"/>
              <a:t>Medidas de prevención por transmisión – higiene de manos</a:t>
            </a:r>
          </a:p>
          <a:p>
            <a:pPr lvl="1"/>
            <a:r>
              <a:rPr lang="es-MX" dirty="0"/>
              <a:t>Limpieza de superficies</a:t>
            </a:r>
          </a:p>
          <a:p>
            <a:pPr lvl="1"/>
            <a:r>
              <a:rPr lang="es-MX" dirty="0"/>
              <a:t>Tutoría de antibióticos</a:t>
            </a:r>
          </a:p>
          <a:p>
            <a:endParaRPr lang="es-MX" dirty="0"/>
          </a:p>
          <a:p>
            <a:r>
              <a:rPr lang="es-MX" dirty="0"/>
              <a:t>Apoyo institucional para la instauración de las medidas</a:t>
            </a:r>
          </a:p>
        </p:txBody>
      </p:sp>
    </p:spTree>
    <p:extLst>
      <p:ext uri="{BB962C8B-B14F-4D97-AF65-F5344CB8AC3E}">
        <p14:creationId xmlns:p14="http://schemas.microsoft.com/office/powerpoint/2010/main" val="206588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¿POR QUÉ NOS INTERESA?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Morbilidad</a:t>
            </a:r>
          </a:p>
          <a:p>
            <a:r>
              <a:rPr lang="es-MX" dirty="0"/>
              <a:t>Mortalidad</a:t>
            </a:r>
          </a:p>
          <a:p>
            <a:r>
              <a:rPr lang="es-MX" dirty="0"/>
              <a:t>Causa de infecciones intrahospitalarias y comunitarias</a:t>
            </a:r>
          </a:p>
          <a:p>
            <a:r>
              <a:rPr lang="es-MX" dirty="0"/>
              <a:t>Uso y abuso de antibióticos</a:t>
            </a:r>
          </a:p>
          <a:p>
            <a:r>
              <a:rPr lang="es-MX" dirty="0"/>
              <a:t>Población en riesgo</a:t>
            </a:r>
          </a:p>
        </p:txBody>
      </p:sp>
      <p:pic>
        <p:nvPicPr>
          <p:cNvPr id="4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98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Morbilidad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60" y="1565570"/>
            <a:ext cx="5732521" cy="48257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94418" y="6391287"/>
            <a:ext cx="461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err="1"/>
              <a:t>Clin</a:t>
            </a:r>
            <a:r>
              <a:rPr lang="es-MX" sz="1400" dirty="0"/>
              <a:t> </a:t>
            </a:r>
            <a:r>
              <a:rPr lang="es-MX" sz="1400" dirty="0" err="1"/>
              <a:t>Infect</a:t>
            </a:r>
            <a:r>
              <a:rPr lang="es-MX" sz="1400" dirty="0"/>
              <a:t> </a:t>
            </a:r>
            <a:r>
              <a:rPr lang="es-MX" sz="1400" dirty="0" err="1"/>
              <a:t>Dis</a:t>
            </a:r>
            <a:r>
              <a:rPr lang="es-MX" sz="1400" dirty="0"/>
              <a:t> 2012; 55: S65-S70</a:t>
            </a:r>
          </a:p>
        </p:txBody>
      </p:sp>
      <p:pic>
        <p:nvPicPr>
          <p:cNvPr id="6" name="Picture 9" descr="Escudo azul 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1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Mortalidad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122" y="2251205"/>
            <a:ext cx="6130534" cy="421157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99065" y="1786280"/>
            <a:ext cx="61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Tasa de mortalidad por C. </a:t>
            </a:r>
            <a:r>
              <a:rPr lang="es-MX" dirty="0" err="1"/>
              <a:t>difficile</a:t>
            </a:r>
            <a:r>
              <a:rPr lang="es-MX" dirty="0"/>
              <a:t> en EU, ajustada por edad</a:t>
            </a:r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2244436" y="3595255"/>
            <a:ext cx="220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x 100,000 </a:t>
            </a:r>
            <a:r>
              <a:rPr lang="es-MX" dirty="0" err="1">
                <a:solidFill>
                  <a:schemeClr val="bg1"/>
                </a:solidFill>
              </a:rPr>
              <a:t>hab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6" name="Picture 9" descr="Escudo azul 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08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Causa de infecciones intrahospitalarias y comunitarias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Ha rebasado a otras infecciones intrahospitalarias en número</a:t>
            </a:r>
          </a:p>
          <a:p>
            <a:pPr lvl="1"/>
            <a:r>
              <a:rPr lang="es-MX" dirty="0"/>
              <a:t>Principal problema de salud intrahospitalario en países desarrollados</a:t>
            </a:r>
          </a:p>
          <a:p>
            <a:pPr lvl="2"/>
            <a:r>
              <a:rPr lang="es-MX" dirty="0"/>
              <a:t>Gran consumo de recursos</a:t>
            </a:r>
          </a:p>
          <a:p>
            <a:endParaRPr lang="es-MX" dirty="0"/>
          </a:p>
          <a:p>
            <a:r>
              <a:rPr lang="es-MX" dirty="0"/>
              <a:t>Se empieza a detectar con más frecuencia en la comunidad</a:t>
            </a:r>
          </a:p>
          <a:p>
            <a:pPr lvl="1"/>
            <a:r>
              <a:rPr lang="es-MX" dirty="0"/>
              <a:t>Fuente: ¿antibióticos, rastros, cárnicos?</a:t>
            </a:r>
          </a:p>
        </p:txBody>
      </p:sp>
      <p:pic>
        <p:nvPicPr>
          <p:cNvPr id="4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1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FISIOPATOLOGÍA</a:t>
            </a:r>
            <a:r>
              <a:rPr lang="es-MX" dirty="0">
                <a:solidFill>
                  <a:srgbClr val="FFFF00"/>
                </a:solidFill>
              </a:rPr>
              <a:t>: </a:t>
            </a:r>
            <a:r>
              <a:rPr lang="es-MX" dirty="0">
                <a:solidFill>
                  <a:schemeClr val="tx1"/>
                </a:solidFill>
              </a:rPr>
              <a:t>el por qué y el cómo de las medidas preventivas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862" y="1786606"/>
            <a:ext cx="2593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646" y="2538845"/>
            <a:ext cx="2835275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05467" y="2261846"/>
            <a:ext cx="168374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</a:rPr>
              <a:t>1. </a:t>
            </a:r>
            <a:r>
              <a:rPr lang="en-US" sz="1200" dirty="0" err="1">
                <a:solidFill>
                  <a:schemeClr val="tx1"/>
                </a:solidFill>
              </a:rPr>
              <a:t>Ingesta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esporas</a:t>
            </a:r>
            <a:endParaRPr lang="en-US" sz="12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51348" y="4716611"/>
            <a:ext cx="20487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/>
              <a:t>2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Antibióticos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antiácidos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esteroides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quimioterápicos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02728" y="2760016"/>
            <a:ext cx="1186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/>
              <a:t>3</a:t>
            </a:r>
            <a:r>
              <a:rPr lang="en-US" sz="1200" dirty="0">
                <a:solidFill>
                  <a:schemeClr val="tx1"/>
                </a:solidFill>
              </a:rPr>
              <a:t>. Paso a forma </a:t>
            </a:r>
          </a:p>
          <a:p>
            <a:pPr>
              <a:spcBef>
                <a:spcPct val="0"/>
              </a:spcBef>
            </a:pPr>
            <a:r>
              <a:rPr lang="en-US" sz="1200" dirty="0" err="1">
                <a:solidFill>
                  <a:schemeClr val="tx1"/>
                </a:solidFill>
              </a:rPr>
              <a:t>vegetativa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02728" y="5182632"/>
            <a:ext cx="1464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</a:rPr>
              <a:t>4. </a:t>
            </a:r>
            <a:r>
              <a:rPr lang="en-US" sz="1200" dirty="0" err="1">
                <a:solidFill>
                  <a:schemeClr val="tx1"/>
                </a:solidFill>
              </a:rPr>
              <a:t>Producción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toxinas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424556" y="2760016"/>
            <a:ext cx="151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/>
              <a:t>5. </a:t>
            </a:r>
            <a:r>
              <a:rPr lang="en-US" sz="1200" dirty="0" err="1"/>
              <a:t>Contaminación</a:t>
            </a:r>
            <a:r>
              <a:rPr lang="en-US" sz="1200" dirty="0"/>
              <a:t> de </a:t>
            </a:r>
          </a:p>
          <a:p>
            <a:pPr>
              <a:spcBef>
                <a:spcPct val="0"/>
              </a:spcBef>
            </a:pPr>
            <a:r>
              <a:rPr lang="en-US" sz="1200" dirty="0"/>
              <a:t>p</a:t>
            </a:r>
            <a:r>
              <a:rPr lang="en-US" sz="1200" dirty="0">
                <a:solidFill>
                  <a:schemeClr val="tx1"/>
                </a:solidFill>
              </a:rPr>
              <a:t>ersonas y </a:t>
            </a:r>
            <a:r>
              <a:rPr lang="en-US" sz="1200" dirty="0" err="1">
                <a:solidFill>
                  <a:schemeClr val="tx1"/>
                </a:solidFill>
              </a:rPr>
              <a:t>ambiente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2030971" y="4935682"/>
            <a:ext cx="1865620" cy="4779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8" idx="3"/>
          </p:cNvCxnSpPr>
          <p:nvPr/>
        </p:nvCxnSpPr>
        <p:spPr>
          <a:xfrm>
            <a:off x="6689271" y="2990849"/>
            <a:ext cx="1266009" cy="75819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9" idx="3"/>
          </p:cNvCxnSpPr>
          <p:nvPr/>
        </p:nvCxnSpPr>
        <p:spPr>
          <a:xfrm flipV="1">
            <a:off x="6967494" y="4343039"/>
            <a:ext cx="1593576" cy="107042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stCxn id="10" idx="2"/>
            <a:endCxn id="6" idx="2"/>
          </p:cNvCxnSpPr>
          <p:nvPr/>
        </p:nvCxnSpPr>
        <p:spPr>
          <a:xfrm rot="5400000" flipH="1">
            <a:off x="6172614" y="-1786430"/>
            <a:ext cx="682836" cy="9333387"/>
          </a:xfrm>
          <a:prstGeom prst="bentConnector3">
            <a:avLst>
              <a:gd name="adj1" fmla="val -525605"/>
            </a:avLst>
          </a:prstGeom>
          <a:ln w="2540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echa curvada hacia abajo 25"/>
          <p:cNvSpPr/>
          <p:nvPr/>
        </p:nvSpPr>
        <p:spPr>
          <a:xfrm>
            <a:off x="9109710" y="1786606"/>
            <a:ext cx="1965960" cy="6137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322275" y="6360228"/>
            <a:ext cx="3610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</a:rPr>
              <a:t>Cleve </a:t>
            </a:r>
            <a:r>
              <a:rPr lang="en-US" sz="1400" dirty="0" err="1">
                <a:solidFill>
                  <a:schemeClr val="tx1"/>
                </a:solidFill>
              </a:rPr>
              <a:t>Clin</a:t>
            </a:r>
            <a:r>
              <a:rPr lang="en-US" sz="1400" dirty="0">
                <a:solidFill>
                  <a:schemeClr val="tx1"/>
                </a:solidFill>
              </a:rPr>
              <a:t> J Med 2006;73:187-97</a:t>
            </a:r>
          </a:p>
        </p:txBody>
      </p:sp>
      <p:pic>
        <p:nvPicPr>
          <p:cNvPr id="17" name="Picture 9" descr="Escudo azul REFL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41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 y abuso de antibióticos</a:t>
            </a:r>
          </a:p>
        </p:txBody>
      </p:sp>
      <p:graphicFrame>
        <p:nvGraphicFramePr>
          <p:cNvPr id="4" name="Marcador de contenido 6"/>
          <p:cNvGraphicFramePr>
            <a:graphicFrameLocks/>
          </p:cNvGraphicFramePr>
          <p:nvPr>
            <p:extLst/>
          </p:nvPr>
        </p:nvGraphicFramePr>
        <p:xfrm>
          <a:off x="2059419" y="2125952"/>
          <a:ext cx="7662863" cy="326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59419" y="5787736"/>
            <a:ext cx="766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50% de antibióticos prescritos en el hospital son INNECESARIOS</a:t>
            </a:r>
          </a:p>
        </p:txBody>
      </p:sp>
      <p:pic>
        <p:nvPicPr>
          <p:cNvPr id="6" name="Picture 9" descr="Escudo azul REFLE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30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Población en riesgo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44271"/>
            <a:ext cx="10233800" cy="47414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Va en aumento:</a:t>
            </a:r>
          </a:p>
          <a:p>
            <a:pPr marL="0" indent="0">
              <a:buNone/>
            </a:pPr>
            <a:endParaRPr lang="es-MX" dirty="0"/>
          </a:p>
          <a:p>
            <a:r>
              <a:rPr lang="es-ES" dirty="0"/>
              <a:t>Edad avanzada</a:t>
            </a:r>
          </a:p>
          <a:p>
            <a:r>
              <a:rPr lang="es-ES" dirty="0"/>
              <a:t>Hospitalización prolongada</a:t>
            </a:r>
          </a:p>
          <a:p>
            <a:r>
              <a:rPr lang="es-ES" dirty="0"/>
              <a:t>Uso de antibióticos, quimioterapia, inhibidores de secreción de ácido</a:t>
            </a:r>
          </a:p>
          <a:p>
            <a:r>
              <a:rPr lang="es-ES" dirty="0"/>
              <a:t>Inmunosupresión</a:t>
            </a:r>
          </a:p>
          <a:p>
            <a:r>
              <a:rPr lang="es-ES" dirty="0"/>
              <a:t>Cirugía gastrointestinal</a:t>
            </a:r>
          </a:p>
          <a:p>
            <a:r>
              <a:rPr lang="es-ES" dirty="0"/>
              <a:t>Nutrición enteral</a:t>
            </a:r>
          </a:p>
          <a:p>
            <a:r>
              <a:rPr lang="es-ES" dirty="0"/>
              <a:t>Uso de cuarto colonizado por </a:t>
            </a:r>
            <a:r>
              <a:rPr lang="es-ES" i="1" dirty="0"/>
              <a:t>C. </a:t>
            </a:r>
            <a:r>
              <a:rPr lang="es-ES" i="1" dirty="0" err="1"/>
              <a:t>difficile</a:t>
            </a:r>
            <a:endParaRPr lang="es-ES" i="1" dirty="0"/>
          </a:p>
          <a:p>
            <a:r>
              <a:rPr lang="es-ES" dirty="0"/>
              <a:t>Cuarto compartido de caso</a:t>
            </a:r>
          </a:p>
          <a:p>
            <a:endParaRPr lang="es-MX" dirty="0"/>
          </a:p>
        </p:txBody>
      </p:sp>
      <p:pic>
        <p:nvPicPr>
          <p:cNvPr id="4" name="Picture 9" descr="Escudo azul 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57" y="230188"/>
            <a:ext cx="909870" cy="9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969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795</Words>
  <Application>Microsoft Office PowerPoint</Application>
  <PresentationFormat>Panorámica</PresentationFormat>
  <Paragraphs>210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¿Clostridium difficile en el hospital?  Llame a Epidemiología Hospitalaria </vt:lpstr>
      <vt:lpstr>TEMAS A TRATAR</vt:lpstr>
      <vt:lpstr>¿POR QUÉ NOS INTERESA?</vt:lpstr>
      <vt:lpstr>Morbilidad</vt:lpstr>
      <vt:lpstr>Mortalidad</vt:lpstr>
      <vt:lpstr>Causa de infecciones intrahospitalarias y comunitarias</vt:lpstr>
      <vt:lpstr>FISIOPATOLOGÍA: el por qué y el cómo de las medidas preventivas</vt:lpstr>
      <vt:lpstr>Uso y abuso de antibióticos</vt:lpstr>
      <vt:lpstr>Población en riesgo</vt:lpstr>
      <vt:lpstr>Cadena de transmisión</vt:lpstr>
      <vt:lpstr>MEDIDAS DE PREVENCIÓN Y CONTROL – 1. Ambiental</vt:lpstr>
      <vt:lpstr>Presentación de PowerPoint</vt:lpstr>
      <vt:lpstr>MEDIDAS DE PREVENCIÓN Y CONTROL – 1. Ambiental</vt:lpstr>
      <vt:lpstr>MEDIDAS DE PREVENCIÓN Y CONTROL – 2. Del hospedero</vt:lpstr>
      <vt:lpstr>MEDIDAS DE PREVENCIÓN Y CONTROL – 3. Del personal</vt:lpstr>
      <vt:lpstr>Factores de riesgo de contaminación de manos con C. difficile</vt:lpstr>
      <vt:lpstr>Jabones vs antisépticos</vt:lpstr>
      <vt:lpstr>Presentación de PowerPoint</vt:lpstr>
      <vt:lpstr>ACCIONES EMPRENDIDAS</vt:lpstr>
      <vt:lpstr>INNSZ 2015-2016</vt:lpstr>
      <vt:lpstr>OBSERVACIONES FINALES</vt:lpstr>
      <vt:lpstr>OBSERVACIONES FINALES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¿Clostridium difficile en el hospital?  Llame a Epidemiología Hospitalaria</dc:title>
  <dc:creator>Arturo Galindo Fraga</dc:creator>
  <cp:lastModifiedBy>Arturo Galindo Fraga</cp:lastModifiedBy>
  <cp:revision>9</cp:revision>
  <dcterms:created xsi:type="dcterms:W3CDTF">2016-11-09T08:31:23Z</dcterms:created>
  <dcterms:modified xsi:type="dcterms:W3CDTF">2016-11-10T00:16:52Z</dcterms:modified>
</cp:coreProperties>
</file>