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sldIdLst>
    <p:sldId id="256" r:id="rId2"/>
    <p:sldId id="257" r:id="rId3"/>
    <p:sldId id="259" r:id="rId4"/>
    <p:sldId id="261" r:id="rId5"/>
    <p:sldId id="264" r:id="rId6"/>
    <p:sldId id="262" r:id="rId7"/>
    <p:sldId id="263" r:id="rId8"/>
    <p:sldId id="265" r:id="rId9"/>
    <p:sldId id="272" r:id="rId10"/>
    <p:sldId id="273" r:id="rId11"/>
    <p:sldId id="266" r:id="rId12"/>
    <p:sldId id="269" r:id="rId13"/>
    <p:sldId id="270" r:id="rId14"/>
    <p:sldId id="271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00FF"/>
    <a:srgbClr val="804000"/>
    <a:srgbClr val="400080"/>
    <a:srgbClr val="000080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1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Formación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2"/>
              </a:solidFill>
            </c:spPr>
          </c:dPt>
          <c:cat>
            <c:strRef>
              <c:f>Sheet1!$A$2:$A$7</c:f>
              <c:strCache>
                <c:ptCount val="6"/>
                <c:pt idx="0">
                  <c:v>Pregrado</c:v>
                </c:pt>
                <c:pt idx="1">
                  <c:v>Internos / pasantes</c:v>
                </c:pt>
                <c:pt idx="2">
                  <c:v>Posgrado</c:v>
                </c:pt>
                <c:pt idx="3">
                  <c:v>Médico base</c:v>
                </c:pt>
                <c:pt idx="4">
                  <c:v>Enfermera titulada</c:v>
                </c:pt>
                <c:pt idx="5">
                  <c:v>Otro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5.0</c:v>
                </c:pt>
                <c:pt idx="1">
                  <c:v>6.0</c:v>
                </c:pt>
                <c:pt idx="2">
                  <c:v>12.0</c:v>
                </c:pt>
                <c:pt idx="3">
                  <c:v>14.0</c:v>
                </c:pt>
                <c:pt idx="4">
                  <c:v>14.0</c:v>
                </c:pt>
                <c:pt idx="5">
                  <c:v>29.0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230808"/>
        <c:axId val="-2131227784"/>
      </c:barChart>
      <c:catAx>
        <c:axId val="-213123080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227784"/>
        <c:crosses val="autoZero"/>
        <c:auto val="1"/>
        <c:lblAlgn val="ctr"/>
        <c:lblOffset val="100"/>
        <c:noMultiLvlLbl val="0"/>
      </c:catAx>
      <c:valAx>
        <c:axId val="-2131227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1230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BC04CA-B10D-3943-82ED-DFD347911E84}" type="doc">
      <dgm:prSet loTypeId="urn:microsoft.com/office/officeart/2005/8/layout/list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0B669BA6-3213-1646-BF22-989BE7D99729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ES_tradnl" dirty="0" smtClean="0"/>
            <a:t>PS susceptible a EPV</a:t>
          </a:r>
          <a:endParaRPr lang="es-ES_tradnl" dirty="0"/>
        </a:p>
      </dgm:t>
    </dgm:pt>
    <dgm:pt modelId="{CD7AFF04-3EC0-2742-9836-D3A93FBBAC55}" type="parTrans" cxnId="{A2C39659-56E4-5740-857D-32221A1AE7D6}">
      <dgm:prSet/>
      <dgm:spPr/>
      <dgm:t>
        <a:bodyPr/>
        <a:lstStyle/>
        <a:p>
          <a:endParaRPr lang="es-ES_tradnl"/>
        </a:p>
      </dgm:t>
    </dgm:pt>
    <dgm:pt modelId="{8B061011-0A4E-F549-9CE4-AB5DCB0F2169}" type="sibTrans" cxnId="{A2C39659-56E4-5740-857D-32221A1AE7D6}">
      <dgm:prSet/>
      <dgm:spPr/>
      <dgm:t>
        <a:bodyPr/>
        <a:lstStyle/>
        <a:p>
          <a:endParaRPr lang="es-ES_tradnl"/>
        </a:p>
      </dgm:t>
    </dgm:pt>
    <dgm:pt modelId="{6E090A0F-5C76-AC46-A66B-21A160DA0350}">
      <dgm:prSet phldrT="[Text]"/>
      <dgm:spPr/>
      <dgm:t>
        <a:bodyPr/>
        <a:lstStyle/>
        <a:p>
          <a:r>
            <a:rPr lang="es-ES_tradnl" dirty="0" smtClean="0"/>
            <a:t>Atención a la salud (pacientes de alto riesgo) </a:t>
          </a:r>
          <a:endParaRPr lang="es-ES_tradnl" dirty="0"/>
        </a:p>
      </dgm:t>
    </dgm:pt>
    <dgm:pt modelId="{2C396F11-46C0-5347-956F-7A3CA59DC629}" type="parTrans" cxnId="{6DCA76F0-4A8D-0D42-852A-61B3F8AF6027}">
      <dgm:prSet/>
      <dgm:spPr/>
      <dgm:t>
        <a:bodyPr/>
        <a:lstStyle/>
        <a:p>
          <a:endParaRPr lang="es-ES_tradnl"/>
        </a:p>
      </dgm:t>
    </dgm:pt>
    <dgm:pt modelId="{FC29428B-7239-D249-B076-BA0ED84A83B2}" type="sibTrans" cxnId="{6DCA76F0-4A8D-0D42-852A-61B3F8AF6027}">
      <dgm:prSet/>
      <dgm:spPr/>
      <dgm:t>
        <a:bodyPr/>
        <a:lstStyle/>
        <a:p>
          <a:endParaRPr lang="es-ES_tradnl"/>
        </a:p>
      </dgm:t>
    </dgm:pt>
    <dgm:pt modelId="{29B34526-01B6-F54C-8EC9-D9540DC98ADF}">
      <dgm:prSet phldrT="[Text]"/>
      <dgm:spPr/>
      <dgm:t>
        <a:bodyPr/>
        <a:lstStyle/>
        <a:p>
          <a:r>
            <a:rPr lang="es-ES_tradnl" dirty="0" smtClean="0"/>
            <a:t>TS de riesgo (enfermedades crónicas, inmunosupresión)</a:t>
          </a:r>
          <a:endParaRPr lang="es-ES_tradnl" dirty="0"/>
        </a:p>
      </dgm:t>
    </dgm:pt>
    <dgm:pt modelId="{438C8BBA-EE15-B740-9371-FE2D1A07A83B}" type="parTrans" cxnId="{D7CC8595-22E3-6B45-BAF2-77C470F78F84}">
      <dgm:prSet/>
      <dgm:spPr/>
      <dgm:t>
        <a:bodyPr/>
        <a:lstStyle/>
        <a:p>
          <a:endParaRPr lang="es-ES_tradnl"/>
        </a:p>
      </dgm:t>
    </dgm:pt>
    <dgm:pt modelId="{488FC57D-B697-7F43-9A23-E7E491B1C230}" type="sibTrans" cxnId="{D7CC8595-22E3-6B45-BAF2-77C470F78F84}">
      <dgm:prSet/>
      <dgm:spPr/>
      <dgm:t>
        <a:bodyPr/>
        <a:lstStyle/>
        <a:p>
          <a:endParaRPr lang="es-ES_tradnl"/>
        </a:p>
      </dgm:t>
    </dgm:pt>
    <dgm:pt modelId="{D9858FC0-F51B-D24F-955B-7A49AC56D896}">
      <dgm:prSet custT="1"/>
      <dgm:spPr/>
      <dgm:t>
        <a:bodyPr/>
        <a:lstStyle/>
        <a:p>
          <a:r>
            <a:rPr lang="es-ES_tradnl" sz="1800" dirty="0" smtClean="0"/>
            <a:t>Ocurrencia tardía de EPV (</a:t>
          </a:r>
          <a:r>
            <a:rPr lang="es-ES_tradnl" sz="1400" dirty="0" smtClean="0">
              <a:latin typeface="Wingdings"/>
              <a:ea typeface="Wingdings"/>
              <a:cs typeface="Wingdings"/>
              <a:sym typeface="Wingdings"/>
            </a:rPr>
            <a:t></a:t>
          </a:r>
          <a:r>
            <a:rPr lang="es-ES_tradnl" sz="1800" dirty="0" smtClean="0"/>
            <a:t>protección, </a:t>
          </a:r>
          <a:r>
            <a:rPr lang="es-ES_tradnl" sz="1400" dirty="0" smtClean="0">
              <a:latin typeface="Wingdings"/>
              <a:ea typeface="Wingdings"/>
              <a:cs typeface="Wingdings"/>
              <a:sym typeface="Wingdings"/>
            </a:rPr>
            <a:t></a:t>
          </a:r>
          <a:r>
            <a:rPr lang="es-ES_tradnl" sz="1800" dirty="0" smtClean="0"/>
            <a:t>gravedad)  </a:t>
          </a:r>
          <a:endParaRPr lang="es-ES_tradnl" sz="1800" dirty="0"/>
        </a:p>
      </dgm:t>
    </dgm:pt>
    <dgm:pt modelId="{9786EB55-6B07-314A-90CD-7C1DC9C45ACE}" type="parTrans" cxnId="{AAC353ED-09A1-F94C-B033-AA2735F67E42}">
      <dgm:prSet/>
      <dgm:spPr/>
      <dgm:t>
        <a:bodyPr/>
        <a:lstStyle/>
        <a:p>
          <a:endParaRPr lang="es-ES_tradnl"/>
        </a:p>
      </dgm:t>
    </dgm:pt>
    <dgm:pt modelId="{9D0AF575-67D6-944C-BECE-1229DE710D01}" type="sibTrans" cxnId="{AAC353ED-09A1-F94C-B033-AA2735F67E42}">
      <dgm:prSet/>
      <dgm:spPr/>
      <dgm:t>
        <a:bodyPr/>
        <a:lstStyle/>
        <a:p>
          <a:endParaRPr lang="es-ES_tradnl"/>
        </a:p>
      </dgm:t>
    </dgm:pt>
    <dgm:pt modelId="{13A3C09F-99E8-E94D-849D-42083010CE3A}" type="pres">
      <dgm:prSet presAssocID="{4FBC04CA-B10D-3943-82ED-DFD347911E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2DA8F50-1BB5-2045-A2EC-BEFCECB2C441}" type="pres">
      <dgm:prSet presAssocID="{0B669BA6-3213-1646-BF22-989BE7D99729}" presName="parentLin" presStyleCnt="0"/>
      <dgm:spPr/>
    </dgm:pt>
    <dgm:pt modelId="{541D5C81-BDC3-2F43-998F-38AC8C8CDC6C}" type="pres">
      <dgm:prSet presAssocID="{0B669BA6-3213-1646-BF22-989BE7D99729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6DE1FEFF-BC1E-7B4B-91BD-1BE1A54DD265}" type="pres">
      <dgm:prSet presAssocID="{0B669BA6-3213-1646-BF22-989BE7D9972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0FAB26A-A6E5-CD4A-9B57-7D8751F58AF5}" type="pres">
      <dgm:prSet presAssocID="{0B669BA6-3213-1646-BF22-989BE7D99729}" presName="negativeSpace" presStyleCnt="0"/>
      <dgm:spPr/>
    </dgm:pt>
    <dgm:pt modelId="{BDDE1177-BB07-D040-8CE8-FC6BFDECF142}" type="pres">
      <dgm:prSet presAssocID="{0B669BA6-3213-1646-BF22-989BE7D99729}" presName="childText" presStyleLbl="conFgAcc1" presStyleIdx="0" presStyleCnt="4">
        <dgm:presLayoutVars>
          <dgm:bulletEnabled val="1"/>
        </dgm:presLayoutVars>
      </dgm:prSet>
      <dgm:spPr/>
    </dgm:pt>
    <dgm:pt modelId="{12E133E2-7D88-A547-A3FC-AC72F52B9EA3}" type="pres">
      <dgm:prSet presAssocID="{8B061011-0A4E-F549-9CE4-AB5DCB0F2169}" presName="spaceBetweenRectangles" presStyleCnt="0"/>
      <dgm:spPr/>
    </dgm:pt>
    <dgm:pt modelId="{A3C2F45F-95B2-4A4F-AB0F-EDB0945B63D6}" type="pres">
      <dgm:prSet presAssocID="{6E090A0F-5C76-AC46-A66B-21A160DA0350}" presName="parentLin" presStyleCnt="0"/>
      <dgm:spPr/>
    </dgm:pt>
    <dgm:pt modelId="{0F82F82C-A41C-A84C-A1BC-4F9C07216056}" type="pres">
      <dgm:prSet presAssocID="{6E090A0F-5C76-AC46-A66B-21A160DA0350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2973DB8F-F9DA-614C-8155-2700B34BD082}" type="pres">
      <dgm:prSet presAssocID="{6E090A0F-5C76-AC46-A66B-21A160DA035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57E5FB9-CB3C-7440-B92B-04ABA8A64549}" type="pres">
      <dgm:prSet presAssocID="{6E090A0F-5C76-AC46-A66B-21A160DA0350}" presName="negativeSpace" presStyleCnt="0"/>
      <dgm:spPr/>
    </dgm:pt>
    <dgm:pt modelId="{7ED3DCF5-8D9F-694C-B896-38F02831AA5B}" type="pres">
      <dgm:prSet presAssocID="{6E090A0F-5C76-AC46-A66B-21A160DA0350}" presName="childText" presStyleLbl="conFgAcc1" presStyleIdx="1" presStyleCnt="4">
        <dgm:presLayoutVars>
          <dgm:bulletEnabled val="1"/>
        </dgm:presLayoutVars>
      </dgm:prSet>
      <dgm:spPr/>
    </dgm:pt>
    <dgm:pt modelId="{7CF2F599-B0B2-7841-BA8B-0FFB1DFE2807}" type="pres">
      <dgm:prSet presAssocID="{FC29428B-7239-D249-B076-BA0ED84A83B2}" presName="spaceBetweenRectangles" presStyleCnt="0"/>
      <dgm:spPr/>
    </dgm:pt>
    <dgm:pt modelId="{95E5EF06-F6E1-6D42-B872-029D19805FF1}" type="pres">
      <dgm:prSet presAssocID="{29B34526-01B6-F54C-8EC9-D9540DC98ADF}" presName="parentLin" presStyleCnt="0"/>
      <dgm:spPr/>
    </dgm:pt>
    <dgm:pt modelId="{1DA91992-1CF3-F14B-B096-5BD4464E4FAD}" type="pres">
      <dgm:prSet presAssocID="{29B34526-01B6-F54C-8EC9-D9540DC98ADF}" presName="parentLeftMargin" presStyleLbl="node1" presStyleIdx="1" presStyleCnt="4"/>
      <dgm:spPr/>
      <dgm:t>
        <a:bodyPr/>
        <a:lstStyle/>
        <a:p>
          <a:endParaRPr lang="es-ES_tradnl"/>
        </a:p>
      </dgm:t>
    </dgm:pt>
    <dgm:pt modelId="{2828E6CC-9AB5-7847-95DB-082FC49CC040}" type="pres">
      <dgm:prSet presAssocID="{29B34526-01B6-F54C-8EC9-D9540DC98AD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A0DE01A-AAE9-A746-A454-B39C2725C9B9}" type="pres">
      <dgm:prSet presAssocID="{29B34526-01B6-F54C-8EC9-D9540DC98ADF}" presName="negativeSpace" presStyleCnt="0"/>
      <dgm:spPr/>
    </dgm:pt>
    <dgm:pt modelId="{E4614986-AE6E-5746-BD17-59D13906CBDB}" type="pres">
      <dgm:prSet presAssocID="{29B34526-01B6-F54C-8EC9-D9540DC98ADF}" presName="childText" presStyleLbl="conFgAcc1" presStyleIdx="2" presStyleCnt="4">
        <dgm:presLayoutVars>
          <dgm:bulletEnabled val="1"/>
        </dgm:presLayoutVars>
      </dgm:prSet>
      <dgm:spPr/>
    </dgm:pt>
    <dgm:pt modelId="{4A991F94-4DE3-AF42-B4B6-0020DD602EBB}" type="pres">
      <dgm:prSet presAssocID="{488FC57D-B697-7F43-9A23-E7E491B1C230}" presName="spaceBetweenRectangles" presStyleCnt="0"/>
      <dgm:spPr/>
    </dgm:pt>
    <dgm:pt modelId="{79B51A5F-413C-C54C-9ABD-B2E463D13801}" type="pres">
      <dgm:prSet presAssocID="{D9858FC0-F51B-D24F-955B-7A49AC56D896}" presName="parentLin" presStyleCnt="0"/>
      <dgm:spPr/>
    </dgm:pt>
    <dgm:pt modelId="{CB0DF71D-458C-BF43-A320-CE347418A98D}" type="pres">
      <dgm:prSet presAssocID="{D9858FC0-F51B-D24F-955B-7A49AC56D896}" presName="parentLeftMargin" presStyleLbl="node1" presStyleIdx="2" presStyleCnt="4"/>
      <dgm:spPr/>
      <dgm:t>
        <a:bodyPr/>
        <a:lstStyle/>
        <a:p>
          <a:endParaRPr lang="es-ES_tradnl"/>
        </a:p>
      </dgm:t>
    </dgm:pt>
    <dgm:pt modelId="{810E65A5-A9E7-1843-8518-F3215096A9F3}" type="pres">
      <dgm:prSet presAssocID="{D9858FC0-F51B-D24F-955B-7A49AC56D89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378B7AD-6EAB-1040-B093-2B461A33BB21}" type="pres">
      <dgm:prSet presAssocID="{D9858FC0-F51B-D24F-955B-7A49AC56D896}" presName="negativeSpace" presStyleCnt="0"/>
      <dgm:spPr/>
    </dgm:pt>
    <dgm:pt modelId="{C705A0F4-9851-5F4B-934A-0DB96E05BF13}" type="pres">
      <dgm:prSet presAssocID="{D9858FC0-F51B-D24F-955B-7A49AC56D89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7702B9A-6C5A-DA4C-816D-37D15E92C420}" type="presOf" srcId="{6E090A0F-5C76-AC46-A66B-21A160DA0350}" destId="{2973DB8F-F9DA-614C-8155-2700B34BD082}" srcOrd="1" destOrd="0" presId="urn:microsoft.com/office/officeart/2005/8/layout/list1"/>
    <dgm:cxn modelId="{A2C39659-56E4-5740-857D-32221A1AE7D6}" srcId="{4FBC04CA-B10D-3943-82ED-DFD347911E84}" destId="{0B669BA6-3213-1646-BF22-989BE7D99729}" srcOrd="0" destOrd="0" parTransId="{CD7AFF04-3EC0-2742-9836-D3A93FBBAC55}" sibTransId="{8B061011-0A4E-F549-9CE4-AB5DCB0F2169}"/>
    <dgm:cxn modelId="{AAC353ED-09A1-F94C-B033-AA2735F67E42}" srcId="{4FBC04CA-B10D-3943-82ED-DFD347911E84}" destId="{D9858FC0-F51B-D24F-955B-7A49AC56D896}" srcOrd="3" destOrd="0" parTransId="{9786EB55-6B07-314A-90CD-7C1DC9C45ACE}" sibTransId="{9D0AF575-67D6-944C-BECE-1229DE710D01}"/>
    <dgm:cxn modelId="{7796DC44-C093-D946-853A-32238EE15B29}" type="presOf" srcId="{0B669BA6-3213-1646-BF22-989BE7D99729}" destId="{6DE1FEFF-BC1E-7B4B-91BD-1BE1A54DD265}" srcOrd="1" destOrd="0" presId="urn:microsoft.com/office/officeart/2005/8/layout/list1"/>
    <dgm:cxn modelId="{D7CC8595-22E3-6B45-BAF2-77C470F78F84}" srcId="{4FBC04CA-B10D-3943-82ED-DFD347911E84}" destId="{29B34526-01B6-F54C-8EC9-D9540DC98ADF}" srcOrd="2" destOrd="0" parTransId="{438C8BBA-EE15-B740-9371-FE2D1A07A83B}" sibTransId="{488FC57D-B697-7F43-9A23-E7E491B1C230}"/>
    <dgm:cxn modelId="{6DCA76F0-4A8D-0D42-852A-61B3F8AF6027}" srcId="{4FBC04CA-B10D-3943-82ED-DFD347911E84}" destId="{6E090A0F-5C76-AC46-A66B-21A160DA0350}" srcOrd="1" destOrd="0" parTransId="{2C396F11-46C0-5347-956F-7A3CA59DC629}" sibTransId="{FC29428B-7239-D249-B076-BA0ED84A83B2}"/>
    <dgm:cxn modelId="{A950ABEF-E865-2B4D-A03C-99B3DB1B7E1A}" type="presOf" srcId="{D9858FC0-F51B-D24F-955B-7A49AC56D896}" destId="{810E65A5-A9E7-1843-8518-F3215096A9F3}" srcOrd="1" destOrd="0" presId="urn:microsoft.com/office/officeart/2005/8/layout/list1"/>
    <dgm:cxn modelId="{5DDC3885-4F31-A640-A55F-C99A9018FB09}" type="presOf" srcId="{0B669BA6-3213-1646-BF22-989BE7D99729}" destId="{541D5C81-BDC3-2F43-998F-38AC8C8CDC6C}" srcOrd="0" destOrd="0" presId="urn:microsoft.com/office/officeart/2005/8/layout/list1"/>
    <dgm:cxn modelId="{8B9E8B3A-0BE9-0841-9034-BA407E6BF5E9}" type="presOf" srcId="{29B34526-01B6-F54C-8EC9-D9540DC98ADF}" destId="{1DA91992-1CF3-F14B-B096-5BD4464E4FAD}" srcOrd="0" destOrd="0" presId="urn:microsoft.com/office/officeart/2005/8/layout/list1"/>
    <dgm:cxn modelId="{A8AA5302-72D2-6E43-8159-672CE778ABCA}" type="presOf" srcId="{29B34526-01B6-F54C-8EC9-D9540DC98ADF}" destId="{2828E6CC-9AB5-7847-95DB-082FC49CC040}" srcOrd="1" destOrd="0" presId="urn:microsoft.com/office/officeart/2005/8/layout/list1"/>
    <dgm:cxn modelId="{4DF1B8BC-73D8-8F41-850D-41DE66EC5160}" type="presOf" srcId="{D9858FC0-F51B-D24F-955B-7A49AC56D896}" destId="{CB0DF71D-458C-BF43-A320-CE347418A98D}" srcOrd="0" destOrd="0" presId="urn:microsoft.com/office/officeart/2005/8/layout/list1"/>
    <dgm:cxn modelId="{482437C3-E0E8-1946-9679-22A35150F5BC}" type="presOf" srcId="{6E090A0F-5C76-AC46-A66B-21A160DA0350}" destId="{0F82F82C-A41C-A84C-A1BC-4F9C07216056}" srcOrd="0" destOrd="0" presId="urn:microsoft.com/office/officeart/2005/8/layout/list1"/>
    <dgm:cxn modelId="{B9A6B86B-74CE-CC47-9727-294CEAE449DE}" type="presOf" srcId="{4FBC04CA-B10D-3943-82ED-DFD347911E84}" destId="{13A3C09F-99E8-E94D-849D-42083010CE3A}" srcOrd="0" destOrd="0" presId="urn:microsoft.com/office/officeart/2005/8/layout/list1"/>
    <dgm:cxn modelId="{959F883B-01E4-A44F-8129-30A2B325FC18}" type="presParOf" srcId="{13A3C09F-99E8-E94D-849D-42083010CE3A}" destId="{12DA8F50-1BB5-2045-A2EC-BEFCECB2C441}" srcOrd="0" destOrd="0" presId="urn:microsoft.com/office/officeart/2005/8/layout/list1"/>
    <dgm:cxn modelId="{5527C637-5A59-F64D-AB8F-852B987241B2}" type="presParOf" srcId="{12DA8F50-1BB5-2045-A2EC-BEFCECB2C441}" destId="{541D5C81-BDC3-2F43-998F-38AC8C8CDC6C}" srcOrd="0" destOrd="0" presId="urn:microsoft.com/office/officeart/2005/8/layout/list1"/>
    <dgm:cxn modelId="{00412445-F76A-404D-A76B-54C4FEE1A9C1}" type="presParOf" srcId="{12DA8F50-1BB5-2045-A2EC-BEFCECB2C441}" destId="{6DE1FEFF-BC1E-7B4B-91BD-1BE1A54DD265}" srcOrd="1" destOrd="0" presId="urn:microsoft.com/office/officeart/2005/8/layout/list1"/>
    <dgm:cxn modelId="{A35C009C-0032-3B4B-A39E-2FCB256F76C5}" type="presParOf" srcId="{13A3C09F-99E8-E94D-849D-42083010CE3A}" destId="{70FAB26A-A6E5-CD4A-9B57-7D8751F58AF5}" srcOrd="1" destOrd="0" presId="urn:microsoft.com/office/officeart/2005/8/layout/list1"/>
    <dgm:cxn modelId="{D504EB8E-AD6B-9445-9A68-48B3C78B1F94}" type="presParOf" srcId="{13A3C09F-99E8-E94D-849D-42083010CE3A}" destId="{BDDE1177-BB07-D040-8CE8-FC6BFDECF142}" srcOrd="2" destOrd="0" presId="urn:microsoft.com/office/officeart/2005/8/layout/list1"/>
    <dgm:cxn modelId="{768092B3-6478-4746-A441-5B3AAB90DD8C}" type="presParOf" srcId="{13A3C09F-99E8-E94D-849D-42083010CE3A}" destId="{12E133E2-7D88-A547-A3FC-AC72F52B9EA3}" srcOrd="3" destOrd="0" presId="urn:microsoft.com/office/officeart/2005/8/layout/list1"/>
    <dgm:cxn modelId="{19E8EE10-FEDC-0F4C-B074-4A5D22461C91}" type="presParOf" srcId="{13A3C09F-99E8-E94D-849D-42083010CE3A}" destId="{A3C2F45F-95B2-4A4F-AB0F-EDB0945B63D6}" srcOrd="4" destOrd="0" presId="urn:microsoft.com/office/officeart/2005/8/layout/list1"/>
    <dgm:cxn modelId="{26A401B6-30F0-B444-BC77-D603127CB4AC}" type="presParOf" srcId="{A3C2F45F-95B2-4A4F-AB0F-EDB0945B63D6}" destId="{0F82F82C-A41C-A84C-A1BC-4F9C07216056}" srcOrd="0" destOrd="0" presId="urn:microsoft.com/office/officeart/2005/8/layout/list1"/>
    <dgm:cxn modelId="{D47864AD-9346-0146-9D70-004F91C9D2A4}" type="presParOf" srcId="{A3C2F45F-95B2-4A4F-AB0F-EDB0945B63D6}" destId="{2973DB8F-F9DA-614C-8155-2700B34BD082}" srcOrd="1" destOrd="0" presId="urn:microsoft.com/office/officeart/2005/8/layout/list1"/>
    <dgm:cxn modelId="{43600C75-5B21-7443-92CD-25D872DBB8DF}" type="presParOf" srcId="{13A3C09F-99E8-E94D-849D-42083010CE3A}" destId="{657E5FB9-CB3C-7440-B92B-04ABA8A64549}" srcOrd="5" destOrd="0" presId="urn:microsoft.com/office/officeart/2005/8/layout/list1"/>
    <dgm:cxn modelId="{250640B1-1144-F144-8FED-4BC2971171D9}" type="presParOf" srcId="{13A3C09F-99E8-E94D-849D-42083010CE3A}" destId="{7ED3DCF5-8D9F-694C-B896-38F02831AA5B}" srcOrd="6" destOrd="0" presId="urn:microsoft.com/office/officeart/2005/8/layout/list1"/>
    <dgm:cxn modelId="{51AF775A-9DC4-AC4D-930B-38E04EA54D13}" type="presParOf" srcId="{13A3C09F-99E8-E94D-849D-42083010CE3A}" destId="{7CF2F599-B0B2-7841-BA8B-0FFB1DFE2807}" srcOrd="7" destOrd="0" presId="urn:microsoft.com/office/officeart/2005/8/layout/list1"/>
    <dgm:cxn modelId="{6FF1A494-8B7D-444E-AAB6-E7AF92755029}" type="presParOf" srcId="{13A3C09F-99E8-E94D-849D-42083010CE3A}" destId="{95E5EF06-F6E1-6D42-B872-029D19805FF1}" srcOrd="8" destOrd="0" presId="urn:microsoft.com/office/officeart/2005/8/layout/list1"/>
    <dgm:cxn modelId="{5B20C1EC-7814-4048-B6D6-C8D876DF3DCF}" type="presParOf" srcId="{95E5EF06-F6E1-6D42-B872-029D19805FF1}" destId="{1DA91992-1CF3-F14B-B096-5BD4464E4FAD}" srcOrd="0" destOrd="0" presId="urn:microsoft.com/office/officeart/2005/8/layout/list1"/>
    <dgm:cxn modelId="{F2F04BD9-D166-6F45-BB82-5FB71C28C246}" type="presParOf" srcId="{95E5EF06-F6E1-6D42-B872-029D19805FF1}" destId="{2828E6CC-9AB5-7847-95DB-082FC49CC040}" srcOrd="1" destOrd="0" presId="urn:microsoft.com/office/officeart/2005/8/layout/list1"/>
    <dgm:cxn modelId="{B526BC8B-5BD2-B643-B381-E97A6C836CF0}" type="presParOf" srcId="{13A3C09F-99E8-E94D-849D-42083010CE3A}" destId="{4A0DE01A-AAE9-A746-A454-B39C2725C9B9}" srcOrd="9" destOrd="0" presId="urn:microsoft.com/office/officeart/2005/8/layout/list1"/>
    <dgm:cxn modelId="{E94235B3-AF69-204B-A44F-3105293905B7}" type="presParOf" srcId="{13A3C09F-99E8-E94D-849D-42083010CE3A}" destId="{E4614986-AE6E-5746-BD17-59D13906CBDB}" srcOrd="10" destOrd="0" presId="urn:microsoft.com/office/officeart/2005/8/layout/list1"/>
    <dgm:cxn modelId="{2E0D79E1-37FC-ED40-BFB8-A6069B56F9E2}" type="presParOf" srcId="{13A3C09F-99E8-E94D-849D-42083010CE3A}" destId="{4A991F94-4DE3-AF42-B4B6-0020DD602EBB}" srcOrd="11" destOrd="0" presId="urn:microsoft.com/office/officeart/2005/8/layout/list1"/>
    <dgm:cxn modelId="{0BC66ED1-2432-4C4F-98C3-8840F8AF4DDD}" type="presParOf" srcId="{13A3C09F-99E8-E94D-849D-42083010CE3A}" destId="{79B51A5F-413C-C54C-9ABD-B2E463D13801}" srcOrd="12" destOrd="0" presId="urn:microsoft.com/office/officeart/2005/8/layout/list1"/>
    <dgm:cxn modelId="{DB02DAB0-12EA-0347-A700-3157C8B966FC}" type="presParOf" srcId="{79B51A5F-413C-C54C-9ABD-B2E463D13801}" destId="{CB0DF71D-458C-BF43-A320-CE347418A98D}" srcOrd="0" destOrd="0" presId="urn:microsoft.com/office/officeart/2005/8/layout/list1"/>
    <dgm:cxn modelId="{8C35E551-BBD1-C145-9A8B-4CA66C07C5C0}" type="presParOf" srcId="{79B51A5F-413C-C54C-9ABD-B2E463D13801}" destId="{810E65A5-A9E7-1843-8518-F3215096A9F3}" srcOrd="1" destOrd="0" presId="urn:microsoft.com/office/officeart/2005/8/layout/list1"/>
    <dgm:cxn modelId="{E723CAC1-A0A9-4944-9501-50F610E0F98A}" type="presParOf" srcId="{13A3C09F-99E8-E94D-849D-42083010CE3A}" destId="{0378B7AD-6EAB-1040-B093-2B461A33BB21}" srcOrd="13" destOrd="0" presId="urn:microsoft.com/office/officeart/2005/8/layout/list1"/>
    <dgm:cxn modelId="{64763CF0-DC9B-7C4D-AF26-6960FCE3941D}" type="presParOf" srcId="{13A3C09F-99E8-E94D-849D-42083010CE3A}" destId="{C705A0F4-9851-5F4B-934A-0DB96E05BF1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E64212-A4A6-F843-8FF3-9995F2C5D5B0}" type="doc">
      <dgm:prSet loTypeId="urn:microsoft.com/office/officeart/2005/8/layout/process1" loCatId="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ES_tradnl"/>
        </a:p>
      </dgm:t>
    </dgm:pt>
    <dgm:pt modelId="{B18B8371-1309-014E-88EE-5E20AABA74D3}">
      <dgm:prSet phldrT="[Text]"/>
      <dgm:spPr/>
      <dgm:t>
        <a:bodyPr/>
        <a:lstStyle/>
        <a:p>
          <a:r>
            <a:rPr lang="es-ES_tradnl" dirty="0" smtClean="0"/>
            <a:t>2006: Puntos de vacunación</a:t>
          </a:r>
          <a:endParaRPr lang="es-ES_tradnl" dirty="0"/>
        </a:p>
      </dgm:t>
    </dgm:pt>
    <dgm:pt modelId="{02D1471C-EB5A-5D42-8732-69267401538B}" type="parTrans" cxnId="{B89B5B71-9A39-B74F-A756-814AF4C965B2}">
      <dgm:prSet/>
      <dgm:spPr/>
      <dgm:t>
        <a:bodyPr/>
        <a:lstStyle/>
        <a:p>
          <a:endParaRPr lang="es-ES_tradnl"/>
        </a:p>
      </dgm:t>
    </dgm:pt>
    <dgm:pt modelId="{AEFBB0E9-568B-B24A-A51B-F4211C45AED9}" type="sibTrans" cxnId="{B89B5B71-9A39-B74F-A756-814AF4C965B2}">
      <dgm:prSet/>
      <dgm:spPr/>
      <dgm:t>
        <a:bodyPr/>
        <a:lstStyle/>
        <a:p>
          <a:endParaRPr lang="es-ES_tradnl"/>
        </a:p>
      </dgm:t>
    </dgm:pt>
    <dgm:pt modelId="{58AE78C8-698D-2C40-B317-846479229990}">
      <dgm:prSet phldrT="[Text]"/>
      <dgm:spPr>
        <a:solidFill>
          <a:schemeClr val="accent3"/>
        </a:solidFill>
      </dgm:spPr>
      <dgm:t>
        <a:bodyPr/>
        <a:lstStyle/>
        <a:p>
          <a:r>
            <a:rPr lang="es-ES_tradnl" dirty="0" smtClean="0"/>
            <a:t>2007: Estrategias dirigidas a PS que labora en áreas de alto riesgo </a:t>
          </a:r>
          <a:endParaRPr lang="es-ES_tradnl" dirty="0"/>
        </a:p>
      </dgm:t>
    </dgm:pt>
    <dgm:pt modelId="{B99AC8DB-2B3C-7B4C-99C5-C7D3DBE2CBCA}" type="parTrans" cxnId="{1231E8AE-80D4-B04B-9EB0-D2DC12D3D6E4}">
      <dgm:prSet/>
      <dgm:spPr/>
      <dgm:t>
        <a:bodyPr/>
        <a:lstStyle/>
        <a:p>
          <a:endParaRPr lang="es-ES_tradnl"/>
        </a:p>
      </dgm:t>
    </dgm:pt>
    <dgm:pt modelId="{7EBF1A14-E990-CB47-8D95-1F8ED456638D}" type="sibTrans" cxnId="{1231E8AE-80D4-B04B-9EB0-D2DC12D3D6E4}">
      <dgm:prSet/>
      <dgm:spPr>
        <a:solidFill>
          <a:schemeClr val="accent1"/>
        </a:solidFill>
      </dgm:spPr>
      <dgm:t>
        <a:bodyPr/>
        <a:lstStyle/>
        <a:p>
          <a:endParaRPr lang="es-ES_tradnl"/>
        </a:p>
      </dgm:t>
    </dgm:pt>
    <dgm:pt modelId="{6F2C11A5-6FBA-0A48-A4FC-CF77B58645FE}">
      <dgm:prSet phldrT="[Text]"/>
      <dgm:spPr>
        <a:solidFill>
          <a:schemeClr val="tx2"/>
        </a:solidFill>
      </dgm:spPr>
      <dgm:t>
        <a:bodyPr/>
        <a:lstStyle/>
        <a:p>
          <a:r>
            <a:rPr lang="es-ES_tradnl" dirty="0" smtClean="0"/>
            <a:t>2009: Vacuna obligatoria</a:t>
          </a:r>
        </a:p>
        <a:p>
          <a:r>
            <a:rPr lang="es-ES_tradnl" dirty="0" smtClean="0"/>
            <a:t>Forma de dispensa de la vacuna</a:t>
          </a:r>
          <a:endParaRPr lang="es-ES_tradnl" dirty="0"/>
        </a:p>
      </dgm:t>
    </dgm:pt>
    <dgm:pt modelId="{F5FDEBC3-9B54-3345-8FA7-F29ABFA30B48}" type="parTrans" cxnId="{0D4A26AC-EB1E-2A4E-8356-0387A8ECDAFF}">
      <dgm:prSet/>
      <dgm:spPr/>
      <dgm:t>
        <a:bodyPr/>
        <a:lstStyle/>
        <a:p>
          <a:endParaRPr lang="es-ES_tradnl"/>
        </a:p>
      </dgm:t>
    </dgm:pt>
    <dgm:pt modelId="{C086AD51-830F-2A4E-8186-737C0E5DE3DF}" type="sibTrans" cxnId="{0D4A26AC-EB1E-2A4E-8356-0387A8ECDAFF}">
      <dgm:prSet/>
      <dgm:spPr/>
      <dgm:t>
        <a:bodyPr/>
        <a:lstStyle/>
        <a:p>
          <a:endParaRPr lang="es-ES_tradnl"/>
        </a:p>
      </dgm:t>
    </dgm:pt>
    <dgm:pt modelId="{8C10F385-428D-BE44-953E-D2D05FA609DC}">
      <dgm:prSet/>
      <dgm:spPr/>
      <dgm:t>
        <a:bodyPr/>
        <a:lstStyle/>
        <a:p>
          <a:r>
            <a:rPr lang="es-ES_tradnl" dirty="0" smtClean="0"/>
            <a:t>2011: Mandato de ley</a:t>
          </a:r>
        </a:p>
        <a:p>
          <a:r>
            <a:rPr lang="es-ES_tradnl" dirty="0" smtClean="0"/>
            <a:t>Implementación de vacunación en PS</a:t>
          </a:r>
        </a:p>
      </dgm:t>
    </dgm:pt>
    <dgm:pt modelId="{218262FD-ADF4-6846-B4CE-C3230AB1507E}" type="parTrans" cxnId="{3D9B8553-3D30-AF44-9E48-530CDA49749F}">
      <dgm:prSet/>
      <dgm:spPr/>
      <dgm:t>
        <a:bodyPr/>
        <a:lstStyle/>
        <a:p>
          <a:endParaRPr lang="es-ES_tradnl"/>
        </a:p>
      </dgm:t>
    </dgm:pt>
    <dgm:pt modelId="{059DE484-48B1-4E4B-92D6-F5E5FA781831}" type="sibTrans" cxnId="{3D9B8553-3D30-AF44-9E48-530CDA49749F}">
      <dgm:prSet/>
      <dgm:spPr/>
      <dgm:t>
        <a:bodyPr/>
        <a:lstStyle/>
        <a:p>
          <a:endParaRPr lang="es-ES_tradnl"/>
        </a:p>
      </dgm:t>
    </dgm:pt>
    <dgm:pt modelId="{A0FA6E1D-41BA-334C-B20B-515AE363D154}" type="pres">
      <dgm:prSet presAssocID="{7BE64212-A4A6-F843-8FF3-9995F2C5D5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2F4AA881-0628-924B-A05C-EEE78E082C6E}" type="pres">
      <dgm:prSet presAssocID="{B18B8371-1309-014E-88EE-5E20AABA74D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DD599A9-543E-1646-9A4D-D9D8A5CFF2EF}" type="pres">
      <dgm:prSet presAssocID="{AEFBB0E9-568B-B24A-A51B-F4211C45AED9}" presName="sibTrans" presStyleLbl="sibTrans2D1" presStyleIdx="0" presStyleCnt="3"/>
      <dgm:spPr/>
      <dgm:t>
        <a:bodyPr/>
        <a:lstStyle/>
        <a:p>
          <a:endParaRPr lang="es-ES_tradnl"/>
        </a:p>
      </dgm:t>
    </dgm:pt>
    <dgm:pt modelId="{1E563587-2186-3C40-BCF1-47D366DB18D2}" type="pres">
      <dgm:prSet presAssocID="{AEFBB0E9-568B-B24A-A51B-F4211C45AED9}" presName="connectorText" presStyleLbl="sibTrans2D1" presStyleIdx="0" presStyleCnt="3"/>
      <dgm:spPr/>
      <dgm:t>
        <a:bodyPr/>
        <a:lstStyle/>
        <a:p>
          <a:endParaRPr lang="es-ES_tradnl"/>
        </a:p>
      </dgm:t>
    </dgm:pt>
    <dgm:pt modelId="{2F72A7F6-1A21-CE45-92D3-925DCFBA157F}" type="pres">
      <dgm:prSet presAssocID="{58AE78C8-698D-2C40-B317-84647922999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5CB7321-DBA9-8440-AE27-7F6FCD02F581}" type="pres">
      <dgm:prSet presAssocID="{7EBF1A14-E990-CB47-8D95-1F8ED456638D}" presName="sibTrans" presStyleLbl="sibTrans2D1" presStyleIdx="1" presStyleCnt="3"/>
      <dgm:spPr/>
      <dgm:t>
        <a:bodyPr/>
        <a:lstStyle/>
        <a:p>
          <a:endParaRPr lang="es-ES_tradnl"/>
        </a:p>
      </dgm:t>
    </dgm:pt>
    <dgm:pt modelId="{F51198AE-24D4-8D49-9B3D-6AEDD72D695D}" type="pres">
      <dgm:prSet presAssocID="{7EBF1A14-E990-CB47-8D95-1F8ED456638D}" presName="connectorText" presStyleLbl="sibTrans2D1" presStyleIdx="1" presStyleCnt="3"/>
      <dgm:spPr/>
      <dgm:t>
        <a:bodyPr/>
        <a:lstStyle/>
        <a:p>
          <a:endParaRPr lang="es-ES_tradnl"/>
        </a:p>
      </dgm:t>
    </dgm:pt>
    <dgm:pt modelId="{52D6D5BF-1305-F54A-9C71-C6F3D04D2AA4}" type="pres">
      <dgm:prSet presAssocID="{6F2C11A5-6FBA-0A48-A4FC-CF77B58645F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290ABC3-E3B2-0F4B-B790-8F627F2B35A1}" type="pres">
      <dgm:prSet presAssocID="{C086AD51-830F-2A4E-8186-737C0E5DE3DF}" presName="sibTrans" presStyleLbl="sibTrans2D1" presStyleIdx="2" presStyleCnt="3"/>
      <dgm:spPr/>
      <dgm:t>
        <a:bodyPr/>
        <a:lstStyle/>
        <a:p>
          <a:endParaRPr lang="es-ES_tradnl"/>
        </a:p>
      </dgm:t>
    </dgm:pt>
    <dgm:pt modelId="{C28DADEE-CE68-3141-88A5-7D370CC5BFEE}" type="pres">
      <dgm:prSet presAssocID="{C086AD51-830F-2A4E-8186-737C0E5DE3DF}" presName="connectorText" presStyleLbl="sibTrans2D1" presStyleIdx="2" presStyleCnt="3"/>
      <dgm:spPr/>
      <dgm:t>
        <a:bodyPr/>
        <a:lstStyle/>
        <a:p>
          <a:endParaRPr lang="es-ES_tradnl"/>
        </a:p>
      </dgm:t>
    </dgm:pt>
    <dgm:pt modelId="{83425244-84CD-644B-8FC0-70E3B605EFBB}" type="pres">
      <dgm:prSet presAssocID="{8C10F385-428D-BE44-953E-D2D05FA609D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E0E094CE-964B-8843-BA45-2D18CD7CA1DB}" type="presOf" srcId="{C086AD51-830F-2A4E-8186-737C0E5DE3DF}" destId="{C28DADEE-CE68-3141-88A5-7D370CC5BFEE}" srcOrd="1" destOrd="0" presId="urn:microsoft.com/office/officeart/2005/8/layout/process1"/>
    <dgm:cxn modelId="{9D657C21-F115-2344-83E2-2CD7175F2BD8}" type="presOf" srcId="{7BE64212-A4A6-F843-8FF3-9995F2C5D5B0}" destId="{A0FA6E1D-41BA-334C-B20B-515AE363D154}" srcOrd="0" destOrd="0" presId="urn:microsoft.com/office/officeart/2005/8/layout/process1"/>
    <dgm:cxn modelId="{FF66873E-A28C-2846-BE04-AC4E96385925}" type="presOf" srcId="{C086AD51-830F-2A4E-8186-737C0E5DE3DF}" destId="{3290ABC3-E3B2-0F4B-B790-8F627F2B35A1}" srcOrd="0" destOrd="0" presId="urn:microsoft.com/office/officeart/2005/8/layout/process1"/>
    <dgm:cxn modelId="{2EC0D525-ADE1-0F4C-A110-034049FF13F8}" type="presOf" srcId="{58AE78C8-698D-2C40-B317-846479229990}" destId="{2F72A7F6-1A21-CE45-92D3-925DCFBA157F}" srcOrd="0" destOrd="0" presId="urn:microsoft.com/office/officeart/2005/8/layout/process1"/>
    <dgm:cxn modelId="{3E10FFB3-FF21-B24E-9DCF-7515FB1E881F}" type="presOf" srcId="{7EBF1A14-E990-CB47-8D95-1F8ED456638D}" destId="{F51198AE-24D4-8D49-9B3D-6AEDD72D695D}" srcOrd="1" destOrd="0" presId="urn:microsoft.com/office/officeart/2005/8/layout/process1"/>
    <dgm:cxn modelId="{1F7B1B54-CF7A-824E-95E3-22AE5B8E5655}" type="presOf" srcId="{B18B8371-1309-014E-88EE-5E20AABA74D3}" destId="{2F4AA881-0628-924B-A05C-EEE78E082C6E}" srcOrd="0" destOrd="0" presId="urn:microsoft.com/office/officeart/2005/8/layout/process1"/>
    <dgm:cxn modelId="{1231E8AE-80D4-B04B-9EB0-D2DC12D3D6E4}" srcId="{7BE64212-A4A6-F843-8FF3-9995F2C5D5B0}" destId="{58AE78C8-698D-2C40-B317-846479229990}" srcOrd="1" destOrd="0" parTransId="{B99AC8DB-2B3C-7B4C-99C5-C7D3DBE2CBCA}" sibTransId="{7EBF1A14-E990-CB47-8D95-1F8ED456638D}"/>
    <dgm:cxn modelId="{B0CA7E38-B028-074B-845C-570D5746A857}" type="presOf" srcId="{8C10F385-428D-BE44-953E-D2D05FA609DC}" destId="{83425244-84CD-644B-8FC0-70E3B605EFBB}" srcOrd="0" destOrd="0" presId="urn:microsoft.com/office/officeart/2005/8/layout/process1"/>
    <dgm:cxn modelId="{B89B5B71-9A39-B74F-A756-814AF4C965B2}" srcId="{7BE64212-A4A6-F843-8FF3-9995F2C5D5B0}" destId="{B18B8371-1309-014E-88EE-5E20AABA74D3}" srcOrd="0" destOrd="0" parTransId="{02D1471C-EB5A-5D42-8732-69267401538B}" sibTransId="{AEFBB0E9-568B-B24A-A51B-F4211C45AED9}"/>
    <dgm:cxn modelId="{DCC38215-1333-144F-AB02-B622430DC920}" type="presOf" srcId="{7EBF1A14-E990-CB47-8D95-1F8ED456638D}" destId="{85CB7321-DBA9-8440-AE27-7F6FCD02F581}" srcOrd="0" destOrd="0" presId="urn:microsoft.com/office/officeart/2005/8/layout/process1"/>
    <dgm:cxn modelId="{0D4A26AC-EB1E-2A4E-8356-0387A8ECDAFF}" srcId="{7BE64212-A4A6-F843-8FF3-9995F2C5D5B0}" destId="{6F2C11A5-6FBA-0A48-A4FC-CF77B58645FE}" srcOrd="2" destOrd="0" parTransId="{F5FDEBC3-9B54-3345-8FA7-F29ABFA30B48}" sibTransId="{C086AD51-830F-2A4E-8186-737C0E5DE3DF}"/>
    <dgm:cxn modelId="{F3A7576D-D3C3-2944-8798-DF3861F08DAF}" type="presOf" srcId="{6F2C11A5-6FBA-0A48-A4FC-CF77B58645FE}" destId="{52D6D5BF-1305-F54A-9C71-C6F3D04D2AA4}" srcOrd="0" destOrd="0" presId="urn:microsoft.com/office/officeart/2005/8/layout/process1"/>
    <dgm:cxn modelId="{3D9B8553-3D30-AF44-9E48-530CDA49749F}" srcId="{7BE64212-A4A6-F843-8FF3-9995F2C5D5B0}" destId="{8C10F385-428D-BE44-953E-D2D05FA609DC}" srcOrd="3" destOrd="0" parTransId="{218262FD-ADF4-6846-B4CE-C3230AB1507E}" sibTransId="{059DE484-48B1-4E4B-92D6-F5E5FA781831}"/>
    <dgm:cxn modelId="{7DA5C5D4-7C25-9E4C-B728-B16F4725A5CA}" type="presOf" srcId="{AEFBB0E9-568B-B24A-A51B-F4211C45AED9}" destId="{1E563587-2186-3C40-BCF1-47D366DB18D2}" srcOrd="1" destOrd="0" presId="urn:microsoft.com/office/officeart/2005/8/layout/process1"/>
    <dgm:cxn modelId="{2C2C5EE5-42B5-C44E-AC86-F0AF8C5B4740}" type="presOf" srcId="{AEFBB0E9-568B-B24A-A51B-F4211C45AED9}" destId="{DDD599A9-543E-1646-9A4D-D9D8A5CFF2EF}" srcOrd="0" destOrd="0" presId="urn:microsoft.com/office/officeart/2005/8/layout/process1"/>
    <dgm:cxn modelId="{081F8157-8C80-EA46-94E5-90D768FAB217}" type="presParOf" srcId="{A0FA6E1D-41BA-334C-B20B-515AE363D154}" destId="{2F4AA881-0628-924B-A05C-EEE78E082C6E}" srcOrd="0" destOrd="0" presId="urn:microsoft.com/office/officeart/2005/8/layout/process1"/>
    <dgm:cxn modelId="{D263EF0F-135C-3E4E-BF05-C8596D7B63C3}" type="presParOf" srcId="{A0FA6E1D-41BA-334C-B20B-515AE363D154}" destId="{DDD599A9-543E-1646-9A4D-D9D8A5CFF2EF}" srcOrd="1" destOrd="0" presId="urn:microsoft.com/office/officeart/2005/8/layout/process1"/>
    <dgm:cxn modelId="{8238E26E-B1C9-6D4C-A44D-0256FF503067}" type="presParOf" srcId="{DDD599A9-543E-1646-9A4D-D9D8A5CFF2EF}" destId="{1E563587-2186-3C40-BCF1-47D366DB18D2}" srcOrd="0" destOrd="0" presId="urn:microsoft.com/office/officeart/2005/8/layout/process1"/>
    <dgm:cxn modelId="{20AC233C-4E6F-6547-90FB-5CCB52C235C3}" type="presParOf" srcId="{A0FA6E1D-41BA-334C-B20B-515AE363D154}" destId="{2F72A7F6-1A21-CE45-92D3-925DCFBA157F}" srcOrd="2" destOrd="0" presId="urn:microsoft.com/office/officeart/2005/8/layout/process1"/>
    <dgm:cxn modelId="{5ACFE83E-27B7-1746-BB7D-8A70B0A6C901}" type="presParOf" srcId="{A0FA6E1D-41BA-334C-B20B-515AE363D154}" destId="{85CB7321-DBA9-8440-AE27-7F6FCD02F581}" srcOrd="3" destOrd="0" presId="urn:microsoft.com/office/officeart/2005/8/layout/process1"/>
    <dgm:cxn modelId="{2528DA18-4148-5F41-BBCB-54AFF76EE6C6}" type="presParOf" srcId="{85CB7321-DBA9-8440-AE27-7F6FCD02F581}" destId="{F51198AE-24D4-8D49-9B3D-6AEDD72D695D}" srcOrd="0" destOrd="0" presId="urn:microsoft.com/office/officeart/2005/8/layout/process1"/>
    <dgm:cxn modelId="{5B18AEFB-1514-FA44-B9E4-D3959BDF2C8A}" type="presParOf" srcId="{A0FA6E1D-41BA-334C-B20B-515AE363D154}" destId="{52D6D5BF-1305-F54A-9C71-C6F3D04D2AA4}" srcOrd="4" destOrd="0" presId="urn:microsoft.com/office/officeart/2005/8/layout/process1"/>
    <dgm:cxn modelId="{C97CC349-B7D1-3E45-897F-9C7024087B71}" type="presParOf" srcId="{A0FA6E1D-41BA-334C-B20B-515AE363D154}" destId="{3290ABC3-E3B2-0F4B-B790-8F627F2B35A1}" srcOrd="5" destOrd="0" presId="urn:microsoft.com/office/officeart/2005/8/layout/process1"/>
    <dgm:cxn modelId="{471D6FAF-C59C-0641-B09B-8787738E9746}" type="presParOf" srcId="{3290ABC3-E3B2-0F4B-B790-8F627F2B35A1}" destId="{C28DADEE-CE68-3141-88A5-7D370CC5BFEE}" srcOrd="0" destOrd="0" presId="urn:microsoft.com/office/officeart/2005/8/layout/process1"/>
    <dgm:cxn modelId="{D511224B-1D0A-794B-AED7-D5EBBE3CD815}" type="presParOf" srcId="{A0FA6E1D-41BA-334C-B20B-515AE363D154}" destId="{83425244-84CD-644B-8FC0-70E3B605EFB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E1177-BB07-D040-8CE8-FC6BFDECF142}">
      <dsp:nvSpPr>
        <dsp:cNvPr id="0" name=""/>
        <dsp:cNvSpPr/>
      </dsp:nvSpPr>
      <dsp:spPr>
        <a:xfrm>
          <a:off x="0" y="131056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1FEFF-BC1E-7B4B-91BD-1BE1A54DD265}">
      <dsp:nvSpPr>
        <dsp:cNvPr id="0" name=""/>
        <dsp:cNvSpPr/>
      </dsp:nvSpPr>
      <dsp:spPr>
        <a:xfrm>
          <a:off x="411480" y="1044885"/>
          <a:ext cx="5760720" cy="53136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PS susceptible a EPV</a:t>
          </a:r>
          <a:endParaRPr lang="es-ES_tradnl" sz="1800" kern="1200" dirty="0"/>
        </a:p>
      </dsp:txBody>
      <dsp:txXfrm>
        <a:off x="437419" y="1070824"/>
        <a:ext cx="5708842" cy="479482"/>
      </dsp:txXfrm>
    </dsp:sp>
    <dsp:sp modelId="{7ED3DCF5-8D9F-694C-B896-38F02831AA5B}">
      <dsp:nvSpPr>
        <dsp:cNvPr id="0" name=""/>
        <dsp:cNvSpPr/>
      </dsp:nvSpPr>
      <dsp:spPr>
        <a:xfrm>
          <a:off x="0" y="212704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73DB8F-F9DA-614C-8155-2700B34BD082}">
      <dsp:nvSpPr>
        <dsp:cNvPr id="0" name=""/>
        <dsp:cNvSpPr/>
      </dsp:nvSpPr>
      <dsp:spPr>
        <a:xfrm>
          <a:off x="411480" y="1861366"/>
          <a:ext cx="5760720" cy="5313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Atención a la salud (pacientes de alto riesgo) </a:t>
          </a:r>
          <a:endParaRPr lang="es-ES_tradnl" sz="1800" kern="1200" dirty="0"/>
        </a:p>
      </dsp:txBody>
      <dsp:txXfrm>
        <a:off x="437419" y="1887305"/>
        <a:ext cx="5708842" cy="479482"/>
      </dsp:txXfrm>
    </dsp:sp>
    <dsp:sp modelId="{E4614986-AE6E-5746-BD17-59D13906CBDB}">
      <dsp:nvSpPr>
        <dsp:cNvPr id="0" name=""/>
        <dsp:cNvSpPr/>
      </dsp:nvSpPr>
      <dsp:spPr>
        <a:xfrm>
          <a:off x="0" y="2943525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28E6CC-9AB5-7847-95DB-082FC49CC040}">
      <dsp:nvSpPr>
        <dsp:cNvPr id="0" name=""/>
        <dsp:cNvSpPr/>
      </dsp:nvSpPr>
      <dsp:spPr>
        <a:xfrm>
          <a:off x="411480" y="2677845"/>
          <a:ext cx="5760720" cy="5313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TS de riesgo (enfermedades crónicas, inmunosupresión)</a:t>
          </a:r>
          <a:endParaRPr lang="es-ES_tradnl" sz="1800" kern="1200" dirty="0"/>
        </a:p>
      </dsp:txBody>
      <dsp:txXfrm>
        <a:off x="437419" y="2703784"/>
        <a:ext cx="5708842" cy="479482"/>
      </dsp:txXfrm>
    </dsp:sp>
    <dsp:sp modelId="{C705A0F4-9851-5F4B-934A-0DB96E05BF13}">
      <dsp:nvSpPr>
        <dsp:cNvPr id="0" name=""/>
        <dsp:cNvSpPr/>
      </dsp:nvSpPr>
      <dsp:spPr>
        <a:xfrm>
          <a:off x="0" y="3760006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E65A5-A9E7-1843-8518-F3215096A9F3}">
      <dsp:nvSpPr>
        <dsp:cNvPr id="0" name=""/>
        <dsp:cNvSpPr/>
      </dsp:nvSpPr>
      <dsp:spPr>
        <a:xfrm>
          <a:off x="411480" y="3494326"/>
          <a:ext cx="5760720" cy="5313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Ocurrencia tardía de EPV (</a:t>
          </a:r>
          <a:r>
            <a:rPr lang="es-ES_tradnl" sz="1400" kern="1200" dirty="0" smtClean="0">
              <a:latin typeface="Wingdings"/>
              <a:ea typeface="Wingdings"/>
              <a:cs typeface="Wingdings"/>
              <a:sym typeface="Wingdings"/>
            </a:rPr>
            <a:t></a:t>
          </a:r>
          <a:r>
            <a:rPr lang="es-ES_tradnl" sz="1800" kern="1200" dirty="0" smtClean="0"/>
            <a:t>protección, </a:t>
          </a:r>
          <a:r>
            <a:rPr lang="es-ES_tradnl" sz="1400" kern="1200" dirty="0" smtClean="0">
              <a:latin typeface="Wingdings"/>
              <a:ea typeface="Wingdings"/>
              <a:cs typeface="Wingdings"/>
              <a:sym typeface="Wingdings"/>
            </a:rPr>
            <a:t></a:t>
          </a:r>
          <a:r>
            <a:rPr lang="es-ES_tradnl" sz="1800" kern="1200" dirty="0" smtClean="0"/>
            <a:t>gravedad)  </a:t>
          </a:r>
          <a:endParaRPr lang="es-ES_tradnl" sz="1800" kern="1200" dirty="0"/>
        </a:p>
      </dsp:txBody>
      <dsp:txXfrm>
        <a:off x="437419" y="3520265"/>
        <a:ext cx="570884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AA881-0628-924B-A05C-EEE78E082C6E}">
      <dsp:nvSpPr>
        <dsp:cNvPr id="0" name=""/>
        <dsp:cNvSpPr/>
      </dsp:nvSpPr>
      <dsp:spPr>
        <a:xfrm>
          <a:off x="3753" y="499495"/>
          <a:ext cx="1640938" cy="1423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2006: Puntos de vacunación</a:t>
          </a:r>
          <a:endParaRPr lang="es-ES_tradnl" sz="1600" kern="1200" dirty="0"/>
        </a:p>
      </dsp:txBody>
      <dsp:txXfrm>
        <a:off x="45431" y="541173"/>
        <a:ext cx="1557582" cy="1339644"/>
      </dsp:txXfrm>
    </dsp:sp>
    <dsp:sp modelId="{DDD599A9-543E-1646-9A4D-D9D8A5CFF2EF}">
      <dsp:nvSpPr>
        <dsp:cNvPr id="0" name=""/>
        <dsp:cNvSpPr/>
      </dsp:nvSpPr>
      <dsp:spPr>
        <a:xfrm>
          <a:off x="1808784" y="1007519"/>
          <a:ext cx="347878" cy="406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300" kern="1200"/>
        </a:p>
      </dsp:txBody>
      <dsp:txXfrm>
        <a:off x="1808784" y="1088909"/>
        <a:ext cx="243515" cy="244172"/>
      </dsp:txXfrm>
    </dsp:sp>
    <dsp:sp modelId="{2F72A7F6-1A21-CE45-92D3-925DCFBA157F}">
      <dsp:nvSpPr>
        <dsp:cNvPr id="0" name=""/>
        <dsp:cNvSpPr/>
      </dsp:nvSpPr>
      <dsp:spPr>
        <a:xfrm>
          <a:off x="2301066" y="499495"/>
          <a:ext cx="1640938" cy="1423000"/>
        </a:xfrm>
        <a:prstGeom prst="roundRect">
          <a:avLst>
            <a:gd name="adj" fmla="val 10000"/>
          </a:avLst>
        </a:prstGeom>
        <a:solidFill>
          <a:schemeClr val="accent3"/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2007: Estrategias dirigidas a PS que labora en áreas de alto riesgo </a:t>
          </a:r>
          <a:endParaRPr lang="es-ES_tradnl" sz="1600" kern="1200" dirty="0"/>
        </a:p>
      </dsp:txBody>
      <dsp:txXfrm>
        <a:off x="2342744" y="541173"/>
        <a:ext cx="1557582" cy="1339644"/>
      </dsp:txXfrm>
    </dsp:sp>
    <dsp:sp modelId="{85CB7321-DBA9-8440-AE27-7F6FCD02F581}">
      <dsp:nvSpPr>
        <dsp:cNvPr id="0" name=""/>
        <dsp:cNvSpPr/>
      </dsp:nvSpPr>
      <dsp:spPr>
        <a:xfrm>
          <a:off x="4106098" y="1007519"/>
          <a:ext cx="347878" cy="406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300" kern="1200"/>
        </a:p>
      </dsp:txBody>
      <dsp:txXfrm>
        <a:off x="4106098" y="1088909"/>
        <a:ext cx="243515" cy="244172"/>
      </dsp:txXfrm>
    </dsp:sp>
    <dsp:sp modelId="{52D6D5BF-1305-F54A-9C71-C6F3D04D2AA4}">
      <dsp:nvSpPr>
        <dsp:cNvPr id="0" name=""/>
        <dsp:cNvSpPr/>
      </dsp:nvSpPr>
      <dsp:spPr>
        <a:xfrm>
          <a:off x="4598379" y="499495"/>
          <a:ext cx="1640938" cy="1423000"/>
        </a:xfrm>
        <a:prstGeom prst="roundRect">
          <a:avLst>
            <a:gd name="adj" fmla="val 10000"/>
          </a:avLst>
        </a:prstGeom>
        <a:solidFill>
          <a:schemeClr val="tx2"/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2009: Vacuna obligatoria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Forma de dispensa de la vacuna</a:t>
          </a:r>
          <a:endParaRPr lang="es-ES_tradnl" sz="1600" kern="1200" dirty="0"/>
        </a:p>
      </dsp:txBody>
      <dsp:txXfrm>
        <a:off x="4640057" y="541173"/>
        <a:ext cx="1557582" cy="1339644"/>
      </dsp:txXfrm>
    </dsp:sp>
    <dsp:sp modelId="{3290ABC3-E3B2-0F4B-B790-8F627F2B35A1}">
      <dsp:nvSpPr>
        <dsp:cNvPr id="0" name=""/>
        <dsp:cNvSpPr/>
      </dsp:nvSpPr>
      <dsp:spPr>
        <a:xfrm>
          <a:off x="6403411" y="1007519"/>
          <a:ext cx="347878" cy="406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019"/>
            <a:satOff val="-24005"/>
            <a:lumOff val="-15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300" kern="1200"/>
        </a:p>
      </dsp:txBody>
      <dsp:txXfrm>
        <a:off x="6403411" y="1088909"/>
        <a:ext cx="243515" cy="244172"/>
      </dsp:txXfrm>
    </dsp:sp>
    <dsp:sp modelId="{83425244-84CD-644B-8FC0-70E3B605EFBB}">
      <dsp:nvSpPr>
        <dsp:cNvPr id="0" name=""/>
        <dsp:cNvSpPr/>
      </dsp:nvSpPr>
      <dsp:spPr>
        <a:xfrm>
          <a:off x="6895692" y="499495"/>
          <a:ext cx="1640938" cy="1423000"/>
        </a:xfrm>
        <a:prstGeom prst="roundRect">
          <a:avLst>
            <a:gd name="adj" fmla="val 10000"/>
          </a:avLst>
        </a:prstGeom>
        <a:solidFill>
          <a:schemeClr val="accent4">
            <a:hueOff val="-4019"/>
            <a:satOff val="-24005"/>
            <a:lumOff val="-15098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2011: Mandato de ley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Implementación de vacunación en PS</a:t>
          </a:r>
        </a:p>
      </dsp:txBody>
      <dsp:txXfrm>
        <a:off x="6937370" y="541173"/>
        <a:ext cx="1557582" cy="1339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5AA8-0840-C34A-B1BF-CB5CFD669A26}" type="datetimeFigureOut">
              <a:rPr lang="en-US" smtClean="0"/>
              <a:t>09/11/16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5891D-D9BA-CE4F-B1BA-95BE2D3C81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474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5891D-D9BA-CE4F-B1BA-95BE2D3C8111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93024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5891D-D9BA-CE4F-B1BA-95BE2D3C8111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813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5891D-D9BA-CE4F-B1BA-95BE2D3C8111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74551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12</a:t>
            </a:r>
            <a:r>
              <a:rPr lang="es-ES_tradnl" baseline="0" dirty="0" smtClean="0"/>
              <a:t> millones de personas empleadas en salud. En ciertas áreas y contextos están expuestos a enfermedades infecciosas prevenibles por vacunación</a:t>
            </a:r>
          </a:p>
          <a:p>
            <a:r>
              <a:rPr lang="es-ES_tradnl" baseline="0" dirty="0" smtClean="0"/>
              <a:t>Citar que el PS tiene más riesgo  de adquirir varias de las EPV comparativamente con otras profesiones.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5891D-D9BA-CE4F-B1BA-95BE2D3C8111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777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Varios brotes de </a:t>
            </a:r>
            <a:r>
              <a:rPr lang="es-ES_tradnl" dirty="0" err="1" smtClean="0"/>
              <a:t>pertussis</a:t>
            </a:r>
            <a:r>
              <a:rPr lang="es-ES_tradnl" dirty="0" smtClean="0"/>
              <a:t> en UCIN se ha detectado el personal enfermo, mismo que ha trabajado enfermo durante varios </a:t>
            </a:r>
            <a:r>
              <a:rPr lang="es-ES_tradnl" dirty="0" err="1" smtClean="0"/>
              <a:t>dias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5891D-D9BA-CE4F-B1BA-95BE2D3C8111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94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El</a:t>
            </a:r>
            <a:r>
              <a:rPr lang="es-ES_tradnl" baseline="0" dirty="0" smtClean="0"/>
              <a:t> status inmunológico vs. las EPV en el PS está fragmentado, pero se han evidenciado brechas importantes por razones diversas. Un grupo de especial atención son los estudiantes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5891D-D9BA-CE4F-B1BA-95BE2D3C8111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32459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5891D-D9BA-CE4F-B1BA-95BE2D3C8111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205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November 9,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November 9,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November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November 9,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1216"/>
            <a:ext cx="7543800" cy="2593975"/>
          </a:xfrm>
        </p:spPr>
        <p:txBody>
          <a:bodyPr/>
          <a:lstStyle/>
          <a:p>
            <a:r>
              <a:rPr lang="es-ES_tradnl" dirty="0" smtClean="0">
                <a:solidFill>
                  <a:schemeClr val="tx2">
                    <a:lumMod val="75000"/>
                  </a:schemeClr>
                </a:solidFill>
              </a:rPr>
              <a:t>Inmunizaciones en el personal de salud</a:t>
            </a:r>
            <a:endParaRPr lang="es-ES_tradn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9445"/>
            <a:ext cx="7829248" cy="1066800"/>
          </a:xfrm>
        </p:spPr>
        <p:txBody>
          <a:bodyPr>
            <a:noAutofit/>
          </a:bodyPr>
          <a:lstStyle/>
          <a:p>
            <a:r>
              <a:rPr lang="es-ES_trad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Dra. Diana Vilar Compte</a:t>
            </a:r>
          </a:p>
          <a:p>
            <a:r>
              <a:rPr lang="es-ES_trad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Epidemiología Hospitalaria, Depto. de </a:t>
            </a:r>
            <a:r>
              <a:rPr lang="es-ES_tradnl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Infectología</a:t>
            </a:r>
            <a:endParaRPr lang="es-ES_tradnl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ES_trad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Instituto Nacional de Cancerología</a:t>
            </a:r>
          </a:p>
          <a:p>
            <a:endParaRPr lang="es-ES_trad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ES_tradnl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diana_vilar@yahoo.com.mx</a:t>
            </a:r>
            <a:endParaRPr lang="es-ES_tradnl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ES_tradnl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s-ES_tradnl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dvilarc</a:t>
            </a:r>
            <a:endParaRPr lang="es-ES_tradnl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5876" y="6204028"/>
            <a:ext cx="54739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solidFill>
                  <a:srgbClr val="1D2C64"/>
                </a:solidFill>
                <a:latin typeface="Calibri"/>
                <a:cs typeface="Calibri"/>
              </a:rPr>
              <a:t>Academia Nacional de Medicina</a:t>
            </a:r>
          </a:p>
          <a:p>
            <a:r>
              <a:rPr lang="es-ES_tradnl" sz="1600" dirty="0" smtClean="0">
                <a:solidFill>
                  <a:srgbClr val="1D2C64"/>
                </a:solidFill>
                <a:latin typeface="Calibri"/>
                <a:cs typeface="Calibri"/>
              </a:rPr>
              <a:t>9 de noviembre de 2016</a:t>
            </a:r>
            <a:endParaRPr lang="es-ES_tradnl" sz="1600" dirty="0">
              <a:solidFill>
                <a:srgbClr val="1D2C6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952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3200" dirty="0" smtClean="0"/>
              <a:t>Congreso Nacional de </a:t>
            </a:r>
            <a:r>
              <a:rPr lang="es-ES_tradnl" sz="3200" dirty="0" err="1" smtClean="0"/>
              <a:t>Infectología</a:t>
            </a:r>
            <a:r>
              <a:rPr lang="es-ES_tradnl" sz="3200" dirty="0" smtClean="0"/>
              <a:t>, 2016 (n= 81)</a:t>
            </a:r>
            <a:br>
              <a:rPr lang="es-ES_tradnl" sz="3200" dirty="0" smtClean="0"/>
            </a:br>
            <a:endParaRPr lang="es-ES_tradnl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900" y="1406017"/>
            <a:ext cx="292443" cy="552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02352" y="1457507"/>
            <a:ext cx="1541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29 (35.8%)</a:t>
            </a:r>
            <a:endParaRPr lang="es-ES_tradnl" dirty="0"/>
          </a:p>
        </p:txBody>
      </p:sp>
      <p:sp>
        <p:nvSpPr>
          <p:cNvPr id="6" name="TextBox 5"/>
          <p:cNvSpPr txBox="1"/>
          <p:nvPr/>
        </p:nvSpPr>
        <p:spPr>
          <a:xfrm>
            <a:off x="3040552" y="1435048"/>
            <a:ext cx="1541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51 (63.0%)</a:t>
            </a:r>
            <a:endParaRPr lang="es-ES_tradn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440" y="1411307"/>
            <a:ext cx="233071" cy="5475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01612" y="1896608"/>
            <a:ext cx="1976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Edad: 38.8 años</a:t>
            </a:r>
          </a:p>
          <a:p>
            <a:pPr algn="ctr"/>
            <a:endParaRPr lang="es-ES_tradnl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593796070"/>
              </p:ext>
            </p:extLst>
          </p:nvPr>
        </p:nvGraphicFramePr>
        <p:xfrm>
          <a:off x="1752765" y="2374037"/>
          <a:ext cx="5638034" cy="3442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22307" y="5982572"/>
            <a:ext cx="44312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/>
              <a:t>Influenza: 72 (88.8%), 2da dosis MMR: 32 (39.5%)</a:t>
            </a:r>
          </a:p>
          <a:p>
            <a:pPr algn="ctr"/>
            <a:r>
              <a:rPr lang="es-ES_tradnl" sz="1600" dirty="0" err="1" smtClean="0"/>
              <a:t>Tdap</a:t>
            </a:r>
            <a:r>
              <a:rPr lang="es-ES_tradnl" sz="1600" dirty="0" smtClean="0"/>
              <a:t>: 52 (64.2%)</a:t>
            </a: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3152818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Actitudes del PS en torno a la vacunación</a:t>
            </a:r>
            <a:endParaRPr lang="es-ES_trad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ES_tradnl" b="1" dirty="0" smtClean="0"/>
              <a:t>Barreras para lo NO vacunación </a:t>
            </a:r>
          </a:p>
          <a:p>
            <a:pPr>
              <a:lnSpc>
                <a:spcPct val="80000"/>
              </a:lnSpc>
            </a:pPr>
            <a:r>
              <a:rPr lang="es-ES_tradnl" b="1" dirty="0" smtClean="0"/>
              <a:t>en influenza</a:t>
            </a:r>
            <a:endParaRPr lang="es-ES_tradnl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Brechas de conocimiento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Percepción propia de riesgo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Efectividad de la vacuna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Desconocimiento sobre la periodicidad de la vacunación en influenza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Seguridad y </a:t>
            </a:r>
            <a:r>
              <a:rPr lang="es-ES_tradnl" sz="1800" dirty="0" err="1" smtClean="0"/>
              <a:t>EAs</a:t>
            </a:r>
            <a:r>
              <a:rPr lang="es-ES_tradnl" sz="1800" dirty="0" smtClean="0"/>
              <a:t> de la vacuna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Miedo a las inyecciones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Falta de apoyo y liderazgo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Autonomía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Responsabilidad no compartida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Anti-vacunas</a:t>
            </a:r>
            <a:endParaRPr lang="es-ES_tradnl" sz="1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ES_tradnl" b="1" dirty="0" smtClean="0"/>
              <a:t>Factores asociados con </a:t>
            </a:r>
            <a:r>
              <a:rPr lang="es-ES_tradnl" b="1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s-ES_tradnl" b="1" dirty="0">
                <a:sym typeface="Wingdings"/>
              </a:rPr>
              <a:t> </a:t>
            </a:r>
            <a:endParaRPr lang="es-ES_tradnl" b="1" dirty="0" smtClean="0">
              <a:sym typeface="Wingdings"/>
            </a:endParaRPr>
          </a:p>
          <a:p>
            <a:pPr>
              <a:lnSpc>
                <a:spcPct val="80000"/>
              </a:lnSpc>
            </a:pPr>
            <a:r>
              <a:rPr lang="es-ES_tradnl" b="1" dirty="0" smtClean="0"/>
              <a:t>vacunación en influenza</a:t>
            </a:r>
            <a:endParaRPr lang="es-ES_tradnl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Facilidad de vacunarse en el trabajo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Vacuna gratuita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Horarios versátiles. Localizaciones diversas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err="1" smtClean="0"/>
              <a:t>Hx</a:t>
            </a:r>
            <a:r>
              <a:rPr lang="es-ES_tradnl" sz="1800" dirty="0" smtClean="0"/>
              <a:t>. previa de inmunización 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Edad avanzada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“Educación” sobre influenza y la vacuna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Campañas </a:t>
            </a:r>
            <a:r>
              <a:rPr lang="es-ES_tradnl" sz="1800" i="1" dirty="0" smtClean="0"/>
              <a:t>ad ho</a:t>
            </a:r>
            <a:r>
              <a:rPr lang="es-ES_tradnl" sz="1800" dirty="0" smtClean="0"/>
              <a:t>c 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Apoyo Institucional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Políticas de obligatoriedad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Formas de no aceptación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Uso obligatorio de mascarillas en los no vacunados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1800" dirty="0" smtClean="0"/>
              <a:t>Otros: Recordatorios, incentivos, etc.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val="3117240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94"/>
            <a:ext cx="8229600" cy="990600"/>
          </a:xfrm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_tradnl" sz="3200" dirty="0" smtClean="0"/>
              <a:t>Vacuna de influenza en el PS e influenza nosocomial</a:t>
            </a:r>
            <a:endParaRPr lang="es-ES_tradnl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465964" y="1248414"/>
            <a:ext cx="4134549" cy="341632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hade val="86000"/>
                  <a:satMod val="140000"/>
                  <a:alpha val="54000"/>
                </a:schemeClr>
              </a:gs>
              <a:gs pos="45000">
                <a:schemeClr val="accent3">
                  <a:tint val="48000"/>
                  <a:satMod val="150000"/>
                  <a:alpha val="54000"/>
                </a:schemeClr>
              </a:gs>
              <a:gs pos="100000">
                <a:schemeClr val="accent3">
                  <a:tint val="28000"/>
                  <a:satMod val="160000"/>
                  <a:alpha val="54000"/>
                </a:schemeClr>
              </a:gs>
            </a:gsLst>
            <a:path path="circle">
              <a:fillToRect l="100000" t="100000" r="100000" b="100000"/>
            </a:path>
            <a:tileRect/>
          </a:gra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dirty="0"/>
              <a:t>MD Anderson </a:t>
            </a:r>
            <a:r>
              <a:rPr lang="es-ES_tradnl" dirty="0" err="1"/>
              <a:t>Cancer</a:t>
            </a:r>
            <a:r>
              <a:rPr lang="es-ES_tradnl" dirty="0"/>
              <a:t> Center, Universidad de Texas:</a:t>
            </a:r>
          </a:p>
          <a:p>
            <a:pPr marL="285750" indent="-285750">
              <a:buFontTx/>
              <a:buChar char="-"/>
            </a:pPr>
            <a:r>
              <a:rPr lang="es-ES_tradnl" dirty="0"/>
              <a:t>656 camas</a:t>
            </a:r>
          </a:p>
          <a:p>
            <a:pPr marL="285750" indent="-285750">
              <a:buFontTx/>
              <a:buChar char="-"/>
            </a:pPr>
            <a:r>
              <a:rPr lang="es-ES_tradnl" dirty="0"/>
              <a:t>&gt; 19,000 empleados</a:t>
            </a:r>
          </a:p>
          <a:p>
            <a:endParaRPr lang="es-ES_tradnl" dirty="0"/>
          </a:p>
          <a:p>
            <a:r>
              <a:rPr lang="es-ES_tradnl" b="1" dirty="0" smtClean="0"/>
              <a:t>2006: </a:t>
            </a:r>
          </a:p>
          <a:p>
            <a:r>
              <a:rPr lang="es-ES_tradnl" dirty="0" smtClean="0"/>
              <a:t>Análisis detallado de las tasas de vacunación en los empleados: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Tasa de vacunación del PS: 41%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Tasa de vacunación del PS en áreas de </a:t>
            </a:r>
            <a:r>
              <a:rPr lang="es-ES_tradnl" dirty="0" err="1" smtClean="0"/>
              <a:t>inmunosuprimidos</a:t>
            </a:r>
            <a:r>
              <a:rPr lang="es-ES_tradnl" dirty="0" smtClean="0"/>
              <a:t>: 47%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Tasa general: 56%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86621594"/>
              </p:ext>
            </p:extLst>
          </p:nvPr>
        </p:nvGraphicFramePr>
        <p:xfrm>
          <a:off x="324858" y="4437430"/>
          <a:ext cx="8540384" cy="2421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52257" y="6458502"/>
            <a:ext cx="5816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err="1" smtClean="0">
                <a:solidFill>
                  <a:schemeClr val="tx2"/>
                </a:solidFill>
              </a:rPr>
              <a:t>Frenzel</a:t>
            </a:r>
            <a:r>
              <a:rPr lang="es-ES_tradnl" sz="1200" dirty="0" smtClean="0">
                <a:solidFill>
                  <a:schemeClr val="tx2"/>
                </a:solidFill>
              </a:rPr>
              <a:t> E, </a:t>
            </a:r>
            <a:r>
              <a:rPr lang="es-ES_tradnl" sz="1200" dirty="0" err="1" smtClean="0">
                <a:solidFill>
                  <a:schemeClr val="tx2"/>
                </a:solidFill>
              </a:rPr>
              <a:t>et.al</a:t>
            </a:r>
            <a:r>
              <a:rPr lang="es-ES_tradnl" sz="1200" dirty="0" smtClean="0">
                <a:solidFill>
                  <a:schemeClr val="tx2"/>
                </a:solidFill>
              </a:rPr>
              <a:t> </a:t>
            </a:r>
            <a:r>
              <a:rPr lang="es-ES_tradnl" sz="1200" i="1" dirty="0" smtClean="0">
                <a:solidFill>
                  <a:schemeClr val="tx2"/>
                </a:solidFill>
              </a:rPr>
              <a:t>Am J </a:t>
            </a:r>
            <a:r>
              <a:rPr lang="es-ES_tradnl" sz="1200" i="1" dirty="0" err="1" smtClean="0">
                <a:solidFill>
                  <a:schemeClr val="tx2"/>
                </a:solidFill>
              </a:rPr>
              <a:t>Infect</a:t>
            </a:r>
            <a:r>
              <a:rPr lang="es-ES_tradnl" sz="1200" i="1" dirty="0" smtClean="0">
                <a:solidFill>
                  <a:schemeClr val="tx2"/>
                </a:solidFill>
              </a:rPr>
              <a:t> Control </a:t>
            </a:r>
            <a:r>
              <a:rPr lang="es-ES_tradnl" sz="1200" dirty="0" smtClean="0">
                <a:solidFill>
                  <a:schemeClr val="tx2"/>
                </a:solidFill>
              </a:rPr>
              <a:t>2016; 44: 1016-21.. </a:t>
            </a:r>
            <a:endParaRPr lang="es-ES_tradnl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8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962"/>
            <a:ext cx="8229600" cy="990600"/>
          </a:xfrm>
        </p:spPr>
        <p:txBody>
          <a:bodyPr>
            <a:normAutofit/>
          </a:bodyPr>
          <a:lstStyle/>
          <a:p>
            <a:r>
              <a:rPr lang="es-ES_tradnl" sz="3200" dirty="0"/>
              <a:t>Vacuna de influenza en el PS e influenza nosocomial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249" y="1169562"/>
            <a:ext cx="8745140" cy="543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7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76" y="75003"/>
            <a:ext cx="8597452" cy="31060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3894" y="5563809"/>
            <a:ext cx="2987525" cy="7386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/>
              <a:t>Aceptación de la inmunización</a:t>
            </a:r>
            <a:endParaRPr lang="es-ES_tradnl" sz="1400" dirty="0" smtClean="0"/>
          </a:p>
          <a:p>
            <a:r>
              <a:rPr lang="es-ES_tradnl" sz="1400" dirty="0" smtClean="0"/>
              <a:t>       33% influenza</a:t>
            </a:r>
          </a:p>
          <a:p>
            <a:r>
              <a:rPr lang="es-ES_tradnl" sz="1400" dirty="0"/>
              <a:t> </a:t>
            </a:r>
            <a:r>
              <a:rPr lang="es-ES_tradnl" sz="1400" dirty="0" smtClean="0"/>
              <a:t>      57% </a:t>
            </a:r>
            <a:r>
              <a:rPr lang="es-ES_tradnl" sz="1400" dirty="0" err="1" smtClean="0"/>
              <a:t>pertussis</a:t>
            </a:r>
            <a:endParaRPr lang="es-ES_tradnl" sz="14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57415"/>
              </p:ext>
            </p:extLst>
          </p:nvPr>
        </p:nvGraphicFramePr>
        <p:xfrm>
          <a:off x="520094" y="3314096"/>
          <a:ext cx="8079621" cy="19594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81318"/>
                <a:gridCol w="2534112"/>
                <a:gridCol w="2564191"/>
              </a:tblGrid>
              <a:tr h="584391"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Razones</a:t>
                      </a:r>
                      <a:r>
                        <a:rPr lang="es-ES_tradnl" sz="1300" baseline="0" dirty="0" smtClean="0"/>
                        <a:t> para vacunarse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err="1" smtClean="0"/>
                        <a:t>Pertussis</a:t>
                      </a:r>
                      <a:r>
                        <a:rPr lang="es-ES_tradnl" sz="1300" dirty="0" smtClean="0"/>
                        <a:t> n (%)</a:t>
                      </a:r>
                    </a:p>
                    <a:p>
                      <a:pPr algn="ctr"/>
                      <a:r>
                        <a:rPr lang="es-ES_tradnl" sz="1300" dirty="0" smtClean="0"/>
                        <a:t>P +  /  I -                          P+  /  I +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Influenza n (%)</a:t>
                      </a:r>
                    </a:p>
                    <a:p>
                      <a:pPr algn="ctr"/>
                      <a:r>
                        <a:rPr lang="es-ES_tradnl" sz="1300" dirty="0" smtClean="0"/>
                        <a:t>P -  / I+               P+ / I+    </a:t>
                      </a:r>
                    </a:p>
                  </a:txBody>
                  <a:tcPr/>
                </a:tc>
              </a:tr>
              <a:tr h="343759"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Protección a los</a:t>
                      </a:r>
                      <a:r>
                        <a:rPr lang="es-ES_tradnl" sz="1300" baseline="0" dirty="0" smtClean="0"/>
                        <a:t> contactos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70 (69)  </a:t>
                      </a:r>
                      <a:r>
                        <a:rPr lang="es-ES_tradnl" sz="1300" baseline="0" dirty="0" smtClean="0"/>
                        <a:t>                            </a:t>
                      </a:r>
                      <a:r>
                        <a:rPr lang="es-ES_tradnl" sz="1300" dirty="0" smtClean="0"/>
                        <a:t> 65</a:t>
                      </a:r>
                      <a:r>
                        <a:rPr lang="es-ES_tradnl" sz="1300" baseline="0" dirty="0" smtClean="0"/>
                        <a:t> (90)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25 (93)               67 (93)</a:t>
                      </a:r>
                      <a:endParaRPr lang="es-ES_tradnl" sz="1300" dirty="0"/>
                    </a:p>
                  </a:txBody>
                  <a:tcPr/>
                </a:tc>
              </a:tr>
              <a:tr h="343759"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Auto-protección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64 (63) </a:t>
                      </a:r>
                      <a:r>
                        <a:rPr lang="es-ES_tradnl" sz="1300" baseline="0" dirty="0" smtClean="0"/>
                        <a:t>                             </a:t>
                      </a:r>
                      <a:r>
                        <a:rPr lang="es-ES_tradnl" sz="1300" dirty="0" smtClean="0"/>
                        <a:t> 48</a:t>
                      </a:r>
                      <a:r>
                        <a:rPr lang="es-ES_tradnl" sz="1300" baseline="0" dirty="0" smtClean="0"/>
                        <a:t> (67)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19 (70)               55 (76)</a:t>
                      </a:r>
                      <a:endParaRPr lang="es-ES_tradnl" sz="1300" dirty="0"/>
                    </a:p>
                  </a:txBody>
                  <a:tcPr/>
                </a:tc>
              </a:tr>
              <a:tr h="343759"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Hijos pequeños en la familia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21 (21)</a:t>
                      </a:r>
                      <a:r>
                        <a:rPr lang="es-ES_tradnl" sz="1300" baseline="0" dirty="0" smtClean="0"/>
                        <a:t>                               </a:t>
                      </a:r>
                      <a:r>
                        <a:rPr lang="es-ES_tradnl" sz="1300" dirty="0" smtClean="0"/>
                        <a:t>17</a:t>
                      </a:r>
                      <a:r>
                        <a:rPr lang="es-ES_tradnl" sz="1300" baseline="0" dirty="0" smtClean="0"/>
                        <a:t> (24)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300" dirty="0"/>
                    </a:p>
                  </a:txBody>
                  <a:tcPr/>
                </a:tc>
              </a:tr>
              <a:tr h="343759"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Otras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16 (16)                                 </a:t>
                      </a:r>
                      <a:r>
                        <a:rPr lang="es-ES_tradnl" sz="1300" baseline="0" dirty="0" smtClean="0"/>
                        <a:t> </a:t>
                      </a:r>
                      <a:r>
                        <a:rPr lang="es-ES_tradnl" sz="1300" dirty="0" smtClean="0"/>
                        <a:t>1  (1)</a:t>
                      </a:r>
                      <a:endParaRPr lang="es-ES_trad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300" dirty="0" smtClean="0"/>
                        <a:t>0 (0)                   </a:t>
                      </a:r>
                      <a:r>
                        <a:rPr lang="es-ES_tradnl" sz="1300" baseline="0" dirty="0" smtClean="0"/>
                        <a:t>  0 (0)</a:t>
                      </a:r>
                      <a:endParaRPr lang="es-ES_tradnl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00292" y="5563809"/>
            <a:ext cx="4209144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400" b="1" dirty="0" smtClean="0"/>
              <a:t>        Proporción </a:t>
            </a:r>
            <a:r>
              <a:rPr lang="es-ES_tradnl" sz="1400" b="1" dirty="0"/>
              <a:t>de inmunizados por registros</a:t>
            </a:r>
            <a:r>
              <a:rPr lang="es-ES_tradnl" sz="1400" b="1" dirty="0" smtClean="0"/>
              <a:t>:</a:t>
            </a:r>
          </a:p>
          <a:p>
            <a:r>
              <a:rPr lang="es-ES_tradnl" sz="1400" b="1" dirty="0"/>
              <a:t> </a:t>
            </a:r>
            <a:r>
              <a:rPr lang="es-ES_tradnl" sz="1400" b="1" dirty="0" smtClean="0"/>
              <a:t>       </a:t>
            </a:r>
            <a:r>
              <a:rPr lang="es-ES_tradnl" sz="1400" dirty="0" smtClean="0"/>
              <a:t>16</a:t>
            </a:r>
            <a:r>
              <a:rPr lang="es-ES_tradnl" sz="1400" dirty="0"/>
              <a:t>% influenza (Médicos &gt; vacunados (58% vs 27%)</a:t>
            </a:r>
            <a:r>
              <a:rPr lang="es-ES_tradnl" sz="1400" dirty="0" smtClean="0"/>
              <a:t>)</a:t>
            </a:r>
          </a:p>
          <a:p>
            <a:r>
              <a:rPr lang="es-ES_tradnl" sz="1400" dirty="0"/>
              <a:t> </a:t>
            </a:r>
            <a:r>
              <a:rPr lang="es-ES_tradnl" sz="1400" dirty="0" smtClean="0"/>
              <a:t>       49% </a:t>
            </a:r>
            <a:r>
              <a:rPr lang="es-ES_tradnl" sz="1400" dirty="0" err="1" smtClean="0"/>
              <a:t>pertussis</a:t>
            </a:r>
            <a:r>
              <a:rPr lang="es-ES_tradnl" sz="1400" dirty="0" smtClean="0"/>
              <a:t> </a:t>
            </a: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136004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4733"/>
            <a:ext cx="8229600" cy="990600"/>
          </a:xfrm>
        </p:spPr>
        <p:txBody>
          <a:bodyPr/>
          <a:lstStyle/>
          <a:p>
            <a:r>
              <a:rPr lang="es-ES_tradnl" dirty="0" smtClean="0"/>
              <a:t>Reflexión</a:t>
            </a:r>
            <a:endParaRPr lang="es-ES_tradn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857"/>
            <a:ext cx="8229600" cy="5400524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2200" dirty="0"/>
              <a:t>Existen recomendaciones en relación con la inmunización del </a:t>
            </a:r>
            <a:r>
              <a:rPr lang="es-ES_tradnl" sz="2200" dirty="0" smtClean="0"/>
              <a:t>PS; </a:t>
            </a:r>
            <a:r>
              <a:rPr lang="es-ES_tradnl" sz="2200" dirty="0"/>
              <a:t>sin </a:t>
            </a:r>
            <a:r>
              <a:rPr lang="es-ES_tradnl" sz="2200" dirty="0" smtClean="0"/>
              <a:t>embargo, hay diferencias en la cobertura y alcance :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Tx/>
              <a:buChar char="-"/>
            </a:pPr>
            <a:r>
              <a:rPr lang="es-ES_tradnl" dirty="0" smtClean="0"/>
              <a:t>Vacunas </a:t>
            </a:r>
            <a:r>
              <a:rPr lang="es-ES_tradnl" dirty="0"/>
              <a:t>recomendadas (hepatitis B e influenza son consistentes. ¿Espacio para </a:t>
            </a:r>
            <a:r>
              <a:rPr lang="es-ES_tradnl" dirty="0" err="1"/>
              <a:t>pertussis</a:t>
            </a:r>
            <a:r>
              <a:rPr lang="es-ES_tradnl" dirty="0" smtClean="0"/>
              <a:t>?)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Tx/>
              <a:buChar char="-"/>
            </a:pPr>
            <a:r>
              <a:rPr lang="es-ES_tradnl" dirty="0" smtClean="0"/>
              <a:t>Esquemas </a:t>
            </a:r>
            <a:r>
              <a:rPr lang="es-ES_tradnl" dirty="0"/>
              <a:t>de </a:t>
            </a:r>
            <a:r>
              <a:rPr lang="es-ES_tradnl" dirty="0" smtClean="0"/>
              <a:t>vacunación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Tx/>
              <a:buChar char="-"/>
            </a:pPr>
            <a:r>
              <a:rPr lang="es-ES_tradnl" dirty="0" smtClean="0"/>
              <a:t>Marcos </a:t>
            </a:r>
            <a:r>
              <a:rPr lang="es-ES_tradnl" dirty="0"/>
              <a:t>de implementación (voluntarios </a:t>
            </a:r>
            <a:r>
              <a:rPr lang="es-ES_tradnl" i="1" dirty="0"/>
              <a:t>vs </a:t>
            </a:r>
            <a:r>
              <a:rPr lang="es-ES_tradnl" dirty="0" smtClean="0"/>
              <a:t>obligatorios)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Tx/>
              <a:buChar char="-"/>
            </a:pPr>
            <a:r>
              <a:rPr lang="es-ES_tradnl" dirty="0" smtClean="0"/>
              <a:t>Grupos </a:t>
            </a:r>
            <a:r>
              <a:rPr lang="es-ES_tradnl" dirty="0"/>
              <a:t>blanco específicos</a:t>
            </a:r>
          </a:p>
          <a:p>
            <a:pPr lvl="2"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2200" dirty="0"/>
              <a:t>Los médicos en formación son “clave” en los programas de inmunización del PS: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sz="1800" dirty="0" smtClean="0"/>
              <a:t>- Proporción </a:t>
            </a:r>
            <a:r>
              <a:rPr lang="es-ES_tradnl" sz="1800" dirty="0"/>
              <a:t>alta de susceptibles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sz="1800" dirty="0" smtClean="0"/>
              <a:t>- Amplificadores </a:t>
            </a:r>
            <a:r>
              <a:rPr lang="es-ES_tradnl" sz="1800" dirty="0"/>
              <a:t>??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sz="1800" dirty="0" smtClean="0"/>
              <a:t>- Educación </a:t>
            </a:r>
            <a:r>
              <a:rPr lang="es-ES_tradnl" sz="1800" dirty="0"/>
              <a:t>y comunicación</a:t>
            </a: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s-ES_tradnl" sz="2000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sz="2200" dirty="0" smtClean="0"/>
              <a:t>El PS tiene una responsabilidad profesional y moral en proteger a sus pacientes: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sz="1800" dirty="0" smtClean="0"/>
              <a:t>- Información y educación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sz="1800" dirty="0" smtClean="0"/>
              <a:t>- Programas establecidos</a:t>
            </a:r>
          </a:p>
        </p:txBody>
      </p:sp>
    </p:spTree>
    <p:extLst>
      <p:ext uri="{BB962C8B-B14F-4D97-AF65-F5344CB8AC3E}">
        <p14:creationId xmlns:p14="http://schemas.microsoft.com/office/powerpoint/2010/main" val="175739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 smtClean="0"/>
              <a:t>No tengo conflictos de interés que declarar para esta presentación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 smtClean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/>
              <a:t>Colaboraciones / Apoyo:  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/>
              <a:t>- Bayer, GSK, 3M, </a:t>
            </a:r>
            <a:r>
              <a:rPr lang="es-ES_tradnl" dirty="0" err="1"/>
              <a:t>BBraun</a:t>
            </a:r>
            <a:endParaRPr lang="es-ES_tradnl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22824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E</a:t>
            </a:r>
            <a:r>
              <a:rPr lang="es-ES_tradnl" dirty="0" smtClean="0"/>
              <a:t>PVPS. Antecedentes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4958" cy="3729514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 smtClean="0"/>
              <a:t>Los programas de vacunación durante la segunda mitad del s. XX tuvieron un impacto excepcional en la </a:t>
            </a:r>
            <a:r>
              <a:rPr lang="es-ES_tradnl" sz="16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s-ES_tradnl" sz="1600" dirty="0" smtClean="0"/>
              <a:t> </a:t>
            </a:r>
            <a:r>
              <a:rPr lang="es-ES_tradnl" dirty="0" err="1" smtClean="0"/>
              <a:t>morbi</a:t>
            </a:r>
            <a:r>
              <a:rPr lang="es-ES_tradnl" dirty="0" smtClean="0"/>
              <a:t>-mortalidad infantil a nivel global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 smtClean="0"/>
              <a:t>Los brotes por enfermedades prevenibles por vacunación (EPV) en el personal de salud continúan siendo un reto en las instituciones de salud: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Morbilidad </a:t>
            </a:r>
            <a:r>
              <a:rPr lang="es-ES_tradnl" sz="16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s-ES_tradnl" sz="1600" dirty="0" smtClean="0"/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Eventos potencialmente fatales en pacientes y trabajadores de la salud (TS)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4593514" y="5638336"/>
            <a:ext cx="3632080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Programas de vacunación en los trabajadores de la salud</a:t>
            </a:r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3287864" y="5329714"/>
            <a:ext cx="985172" cy="807172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16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¿Qué y </a:t>
            </a:r>
            <a:r>
              <a:rPr lang="es-ES_tradnl" dirty="0" smtClean="0"/>
              <a:t>para </a:t>
            </a:r>
            <a:r>
              <a:rPr lang="es-ES_tradnl" dirty="0"/>
              <a:t>qué los programas de vacunación en los trabajadores de la salud?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947194"/>
              </p:ext>
            </p:extLst>
          </p:nvPr>
        </p:nvGraphicFramePr>
        <p:xfrm>
          <a:off x="457200" y="1089262"/>
          <a:ext cx="8229600" cy="5258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954883"/>
            <a:ext cx="82296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EPV en PS: Influenza, hepatitis B, </a:t>
            </a:r>
            <a:r>
              <a:rPr lang="es-ES_tradnl" dirty="0" err="1" smtClean="0">
                <a:solidFill>
                  <a:schemeClr val="tx1"/>
                </a:solidFill>
              </a:rPr>
              <a:t>pertussis</a:t>
            </a:r>
            <a:r>
              <a:rPr lang="es-ES_tradnl" dirty="0" smtClean="0">
                <a:solidFill>
                  <a:schemeClr val="tx1"/>
                </a:solidFill>
              </a:rPr>
              <a:t>, varicela y sarampión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7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650"/>
            <a:ext cx="8229600" cy="990600"/>
          </a:xfrm>
        </p:spPr>
        <p:txBody>
          <a:bodyPr/>
          <a:lstStyle/>
          <a:p>
            <a:r>
              <a:rPr lang="es-ES_tradnl" dirty="0" smtClean="0"/>
              <a:t>Otras razones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400"/>
            <a:ext cx="8229600" cy="3978787"/>
          </a:xfrm>
        </p:spPr>
        <p:txBody>
          <a:bodyPr>
            <a:normAutofit lnSpcReduction="10000"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 smtClean="0"/>
              <a:t>Se ha identificado al PS como la fuente primaria de infección en varios brotes (influenza, </a:t>
            </a:r>
            <a:r>
              <a:rPr lang="es-ES_tradnl" dirty="0" err="1" smtClean="0"/>
              <a:t>pertussis</a:t>
            </a:r>
            <a:r>
              <a:rPr lang="es-ES_tradnl" dirty="0" smtClean="0"/>
              <a:t>, varicela, hepatitis A y B)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 smtClean="0"/>
              <a:t>Hasta el 50% del PS con influenza confirmada (con y sin fiebre) reporta haber trabajado enfermo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 smtClean="0"/>
              <a:t>Los brotes por EPV se asocian: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Ausentismo del personal y uso de los servicios de salud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Costos en exceso: </a:t>
            </a:r>
            <a:r>
              <a:rPr lang="es-ES_tradnl" dirty="0" err="1" smtClean="0"/>
              <a:t>Dx</a:t>
            </a:r>
            <a:r>
              <a:rPr lang="es-ES_tradnl" dirty="0" smtClean="0"/>
              <a:t>., </a:t>
            </a:r>
            <a:r>
              <a:rPr lang="es-ES_tradnl" dirty="0" err="1" smtClean="0"/>
              <a:t>tx</a:t>
            </a:r>
            <a:r>
              <a:rPr lang="es-ES_tradnl" dirty="0" smtClean="0"/>
              <a:t>., profilaxis, medidas de control de infecciones y búsqueda y atención de los contactos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534128" y="5151665"/>
            <a:ext cx="8105192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/>
              <a:t>La vacunación en el PS se justifica: </a:t>
            </a:r>
          </a:p>
          <a:p>
            <a:pPr algn="ctr"/>
            <a:r>
              <a:rPr lang="es-ES_tradnl" sz="2000" dirty="0" smtClean="0"/>
              <a:t>Para prevenir EPV a sus pacientes, colegas y familiares</a:t>
            </a:r>
          </a:p>
          <a:p>
            <a:pPr algn="ctr"/>
            <a:r>
              <a:rPr lang="es-ES_tradnl" sz="2000" dirty="0" smtClean="0"/>
              <a:t>Reducir la morbilidad y ausentismo</a:t>
            </a:r>
          </a:p>
          <a:p>
            <a:pPr algn="ctr"/>
            <a:r>
              <a:rPr lang="es-ES_tradnl" sz="2000" dirty="0" smtClean="0"/>
              <a:t>“Preservar” los servicios de salud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306910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Riesgos potenciales del PS susceptible a EPV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409720" y="1642701"/>
            <a:ext cx="4266880" cy="16804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 smtClean="0"/>
              <a:t>Riesgo de eventos adversos en población susceptible: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s-ES_tradnl" sz="1600" dirty="0" smtClean="0"/>
              <a:t>4.5 veces más riesgo en sarampión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s-ES_tradnl" sz="1600" dirty="0" smtClean="0"/>
              <a:t>2.2 veces más riesgo en varicela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s-ES_tradnl" sz="1600" dirty="0" smtClean="0"/>
              <a:t>5.8 veces más riesgo en rubeola</a:t>
            </a:r>
          </a:p>
          <a:p>
            <a:pPr marL="285750" indent="-285750">
              <a:buFontTx/>
              <a:buChar char="-"/>
            </a:pPr>
            <a:endParaRPr lang="es-ES_tradnl" sz="1600" dirty="0" smtClean="0"/>
          </a:p>
          <a:p>
            <a:pPr algn="r"/>
            <a:r>
              <a:rPr lang="es-ES_tradnl" sz="1200" dirty="0" err="1" smtClean="0"/>
              <a:t>Fefferman</a:t>
            </a:r>
            <a:r>
              <a:rPr lang="es-ES_tradnl" sz="1200" dirty="0" smtClean="0"/>
              <a:t> NH, </a:t>
            </a:r>
            <a:r>
              <a:rPr lang="es-ES_tradnl" sz="1200" dirty="0" err="1" smtClean="0"/>
              <a:t>et.al</a:t>
            </a:r>
            <a:r>
              <a:rPr lang="es-ES_tradnl" sz="1200" dirty="0" smtClean="0"/>
              <a:t> </a:t>
            </a:r>
            <a:r>
              <a:rPr lang="es-ES_tradnl" sz="1200" i="1" dirty="0" err="1" smtClean="0"/>
              <a:t>Lancet</a:t>
            </a:r>
            <a:r>
              <a:rPr lang="es-ES_tradnl" sz="1200" dirty="0" smtClean="0"/>
              <a:t> 2015; 15: 922-6.</a:t>
            </a:r>
            <a:endParaRPr lang="es-ES_tradnl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720" y="3690001"/>
            <a:ext cx="8397482" cy="2171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9720" y="3690001"/>
            <a:ext cx="8397482" cy="2171700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TextBox 6"/>
          <p:cNvSpPr txBox="1"/>
          <p:nvPr/>
        </p:nvSpPr>
        <p:spPr>
          <a:xfrm>
            <a:off x="4332396" y="5543377"/>
            <a:ext cx="4106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400" i="1" dirty="0" err="1" smtClean="0"/>
              <a:t>Anesth</a:t>
            </a:r>
            <a:r>
              <a:rPr lang="es-ES_tradnl" sz="1400" i="1" dirty="0" smtClean="0"/>
              <a:t> </a:t>
            </a:r>
            <a:r>
              <a:rPr lang="es-ES_tradnl" sz="1400" i="1" dirty="0" err="1" smtClean="0"/>
              <a:t>Analg</a:t>
            </a:r>
            <a:r>
              <a:rPr lang="es-ES_tradnl" sz="1400" i="1" dirty="0" smtClean="0"/>
              <a:t> </a:t>
            </a:r>
            <a:r>
              <a:rPr lang="es-ES_tradnl" sz="1400" dirty="0" smtClean="0"/>
              <a:t>2016; 122: 1450-73.</a:t>
            </a:r>
            <a:endParaRPr lang="es-ES_tradnl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777714" y="1635446"/>
            <a:ext cx="4029488" cy="16927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_tradnl" sz="1600" dirty="0" smtClean="0"/>
              <a:t>Reducción global en la incidencia de </a:t>
            </a:r>
            <a:r>
              <a:rPr lang="es-ES_tradnl" sz="1600" b="1" dirty="0" smtClean="0"/>
              <a:t>hepatitis B</a:t>
            </a:r>
            <a:r>
              <a:rPr lang="es-ES_tradnl" sz="1600" dirty="0" smtClean="0"/>
              <a:t>: 4.2% (1990) - 3.7% (2005)</a:t>
            </a:r>
          </a:p>
          <a:p>
            <a:pPr marL="285750" indent="-285750">
              <a:buFontTx/>
              <a:buChar char="-"/>
            </a:pPr>
            <a:r>
              <a:rPr lang="es-ES_tradnl" sz="1600" dirty="0" smtClean="0"/>
              <a:t>20.7% de los casos registrados de HB aguda relacionados con una exposición nosocomial</a:t>
            </a:r>
          </a:p>
          <a:p>
            <a:pPr algn="r"/>
            <a:r>
              <a:rPr lang="es-ES_tradnl" sz="1200" dirty="0" err="1" smtClean="0"/>
              <a:t>Ott</a:t>
            </a:r>
            <a:r>
              <a:rPr lang="es-ES_tradnl" sz="1200" dirty="0" smtClean="0"/>
              <a:t> JJ, </a:t>
            </a:r>
            <a:r>
              <a:rPr lang="es-ES_tradnl" sz="1200" dirty="0" err="1" smtClean="0"/>
              <a:t>et.al</a:t>
            </a:r>
            <a:r>
              <a:rPr lang="es-ES_tradnl" sz="1200" dirty="0" smtClean="0"/>
              <a:t>. </a:t>
            </a:r>
            <a:r>
              <a:rPr lang="es-ES_tradnl" sz="1200" i="1" dirty="0" err="1" smtClean="0"/>
              <a:t>Vaccine</a:t>
            </a:r>
            <a:r>
              <a:rPr lang="es-ES_tradnl" sz="1200" dirty="0" smtClean="0"/>
              <a:t> 2012; 30:2212-9</a:t>
            </a:r>
          </a:p>
          <a:p>
            <a:pPr algn="r"/>
            <a:r>
              <a:rPr lang="es-ES_tradnl" sz="1200" dirty="0" err="1" smtClean="0"/>
              <a:t>Schilie</a:t>
            </a:r>
            <a:r>
              <a:rPr lang="es-ES_tradnl" sz="1200" dirty="0" smtClean="0"/>
              <a:t> S, </a:t>
            </a:r>
            <a:r>
              <a:rPr lang="es-ES_tradnl" sz="1200" dirty="0" err="1" smtClean="0"/>
              <a:t>et.al</a:t>
            </a:r>
            <a:r>
              <a:rPr lang="es-ES_tradnl" sz="1200" dirty="0" smtClean="0"/>
              <a:t>. </a:t>
            </a:r>
            <a:r>
              <a:rPr lang="es-ES_tradnl" sz="1200" i="1" dirty="0" smtClean="0"/>
              <a:t>J Viral </a:t>
            </a:r>
            <a:r>
              <a:rPr lang="es-ES_tradnl" sz="1200" i="1" dirty="0" err="1" smtClean="0"/>
              <a:t>Hepat</a:t>
            </a:r>
            <a:r>
              <a:rPr lang="es-ES_tradnl" sz="1200" i="1" dirty="0" smtClean="0"/>
              <a:t> </a:t>
            </a:r>
            <a:r>
              <a:rPr lang="es-ES_tradnl" sz="1200" dirty="0" smtClean="0"/>
              <a:t>2015; 22: 581-9.</a:t>
            </a:r>
            <a:endParaRPr lang="es-ES_tradnl" sz="1200" dirty="0"/>
          </a:p>
        </p:txBody>
      </p:sp>
    </p:spTree>
    <p:extLst>
      <p:ext uri="{BB962C8B-B14F-4D97-AF65-F5344CB8AC3E}">
        <p14:creationId xmlns:p14="http://schemas.microsoft.com/office/powerpoint/2010/main" val="4208331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485884"/>
              </p:ext>
            </p:extLst>
          </p:nvPr>
        </p:nvGraphicFramePr>
        <p:xfrm>
          <a:off x="347430" y="712285"/>
          <a:ext cx="8577928" cy="51866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9605"/>
                <a:gridCol w="1538950"/>
                <a:gridCol w="2199829"/>
                <a:gridCol w="30795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Enfermedad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Transmisión nosocomial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Vacunación PS  / </a:t>
                      </a:r>
                      <a:r>
                        <a:rPr lang="es-ES_tradnl" sz="1400" dirty="0" err="1" smtClean="0"/>
                        <a:t>Seroprevalencia</a:t>
                      </a:r>
                      <a:r>
                        <a:rPr lang="es-ES_tradnl" sz="1400" dirty="0" smtClean="0"/>
                        <a:t> (%)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Recomendaciones</a:t>
                      </a:r>
                      <a:endParaRPr lang="es-ES_tradn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Influenza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Frecuente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15-90</a:t>
                      </a:r>
                    </a:p>
                    <a:p>
                      <a:pPr algn="ctr"/>
                      <a:endParaRPr lang="es-ES_trad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Todo</a:t>
                      </a:r>
                      <a:r>
                        <a:rPr lang="es-ES_tradnl" sz="1400" baseline="0" dirty="0" smtClean="0"/>
                        <a:t> el PS en 26/31 UE, EUA, Japón, Australia, OMS</a:t>
                      </a:r>
                      <a:endParaRPr lang="es-ES_tradn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Hepatitis B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Frecuente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40-95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Todo</a:t>
                      </a:r>
                      <a:r>
                        <a:rPr lang="es-ES_tradnl" sz="1400" baseline="0" dirty="0" smtClean="0"/>
                        <a:t> el PS en países de ingresos altos. Obligatoria para estudiantes de medicina en Francia</a:t>
                      </a:r>
                      <a:endParaRPr lang="es-ES_tradn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err="1" smtClean="0"/>
                        <a:t>Pertussis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Frecuente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0-49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Todo</a:t>
                      </a:r>
                      <a:r>
                        <a:rPr lang="es-ES_tradnl" sz="1400" baseline="0" dirty="0" smtClean="0"/>
                        <a:t> el PS en países de ingresos altos</a:t>
                      </a:r>
                      <a:endParaRPr lang="es-ES_tradn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Sarampión</a:t>
                      </a:r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Parotiditis</a:t>
                      </a:r>
                    </a:p>
                    <a:p>
                      <a:pPr algn="ctr"/>
                      <a:r>
                        <a:rPr lang="es-ES_tradnl" sz="1400" dirty="0" smtClean="0"/>
                        <a:t>Rubeola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Frecuente</a:t>
                      </a:r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Rara</a:t>
                      </a:r>
                    </a:p>
                    <a:p>
                      <a:pPr algn="ctr"/>
                      <a:r>
                        <a:rPr lang="es-ES_tradnl" sz="1400" dirty="0" smtClean="0"/>
                        <a:t>Excepcional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18.8-70.5</a:t>
                      </a:r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18.8-70.5</a:t>
                      </a:r>
                    </a:p>
                    <a:p>
                      <a:pPr algn="ctr"/>
                      <a:r>
                        <a:rPr lang="es-ES_tradnl" sz="1400" dirty="0" smtClean="0"/>
                        <a:t>22.2-70.5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Tod</a:t>
                      </a:r>
                      <a:r>
                        <a:rPr lang="es-ES_tradnl" sz="1400" baseline="0" dirty="0" smtClean="0"/>
                        <a:t>o el PS en países de ingresos altos. Obligatoria en Finlandia y mujeres embarazadas en Eslovenia</a:t>
                      </a:r>
                      <a:endParaRPr lang="es-ES_tradn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Varicela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Ocasional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90-100*</a:t>
                      </a:r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Vacuna:</a:t>
                      </a:r>
                      <a:r>
                        <a:rPr lang="es-ES_tradnl" sz="1400" baseline="0" dirty="0" smtClean="0"/>
                        <a:t> 1.9 – 3.0</a:t>
                      </a:r>
                      <a:endParaRPr lang="es-ES_tradn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Población </a:t>
                      </a:r>
                      <a:r>
                        <a:rPr lang="es-ES_tradnl" sz="1400" dirty="0" err="1" smtClean="0"/>
                        <a:t>gral.</a:t>
                      </a:r>
                      <a:r>
                        <a:rPr lang="es-ES_tradnl" sz="1400" dirty="0" smtClean="0"/>
                        <a:t> en EUA, Canadá, Australia y 4 UE.</a:t>
                      </a:r>
                    </a:p>
                    <a:p>
                      <a:pPr algn="ctr"/>
                      <a:r>
                        <a:rPr lang="es-ES_tradnl" sz="1400" dirty="0" smtClean="0"/>
                        <a:t>En PS 10/31 UE</a:t>
                      </a:r>
                      <a:endParaRPr lang="es-ES_tradn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Tétanos</a:t>
                      </a:r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Difteria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Excepcional</a:t>
                      </a:r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Excepcional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35.7-47.3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400" dirty="0" smtClean="0"/>
                    </a:p>
                    <a:p>
                      <a:pPr algn="ctr"/>
                      <a:r>
                        <a:rPr lang="es-ES_tradnl" sz="1400" dirty="0" smtClean="0"/>
                        <a:t>---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52257" y="6242826"/>
            <a:ext cx="5816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err="1" smtClean="0">
                <a:solidFill>
                  <a:schemeClr val="tx2"/>
                </a:solidFill>
              </a:rPr>
              <a:t>Haviari</a:t>
            </a:r>
            <a:r>
              <a:rPr lang="es-ES_tradnl" sz="1200" dirty="0" smtClean="0">
                <a:solidFill>
                  <a:schemeClr val="tx2"/>
                </a:solidFill>
              </a:rPr>
              <a:t> S, </a:t>
            </a:r>
            <a:r>
              <a:rPr lang="es-ES_tradnl" sz="1200" dirty="0" err="1" smtClean="0">
                <a:solidFill>
                  <a:schemeClr val="tx2"/>
                </a:solidFill>
              </a:rPr>
              <a:t>et.al</a:t>
            </a:r>
            <a:r>
              <a:rPr lang="es-ES_tradnl" sz="1200" dirty="0" smtClean="0">
                <a:solidFill>
                  <a:schemeClr val="tx2"/>
                </a:solidFill>
              </a:rPr>
              <a:t> </a:t>
            </a:r>
            <a:r>
              <a:rPr lang="es-ES_tradnl" sz="1200" i="1" dirty="0" smtClean="0">
                <a:solidFill>
                  <a:schemeClr val="tx2"/>
                </a:solidFill>
              </a:rPr>
              <a:t>Human </a:t>
            </a:r>
            <a:r>
              <a:rPr lang="es-ES_tradnl" sz="1200" i="1" dirty="0" err="1" smtClean="0">
                <a:solidFill>
                  <a:schemeClr val="tx2"/>
                </a:solidFill>
              </a:rPr>
              <a:t>Vaccines</a:t>
            </a:r>
            <a:r>
              <a:rPr lang="es-ES_tradnl" sz="1200" i="1" dirty="0" smtClean="0">
                <a:solidFill>
                  <a:schemeClr val="tx2"/>
                </a:solidFill>
              </a:rPr>
              <a:t> &amp; </a:t>
            </a:r>
            <a:r>
              <a:rPr lang="es-ES_tradnl" sz="1200" i="1" dirty="0" err="1" smtClean="0">
                <a:solidFill>
                  <a:schemeClr val="tx2"/>
                </a:solidFill>
              </a:rPr>
              <a:t>Immunother</a:t>
            </a:r>
            <a:r>
              <a:rPr lang="es-ES_tradnl" sz="1200" i="1" dirty="0" smtClean="0">
                <a:solidFill>
                  <a:schemeClr val="tx2"/>
                </a:solidFill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</a:rPr>
              <a:t>2015; 11: 2522-37.</a:t>
            </a:r>
          </a:p>
          <a:p>
            <a:pPr algn="r"/>
            <a:r>
              <a:rPr lang="es-ES_tradnl" sz="1200" dirty="0" err="1" smtClean="0">
                <a:solidFill>
                  <a:schemeClr val="tx2"/>
                </a:solidFill>
              </a:rPr>
              <a:t>Maltezou</a:t>
            </a:r>
            <a:r>
              <a:rPr lang="es-ES_tradnl" sz="1200" dirty="0" smtClean="0">
                <a:solidFill>
                  <a:schemeClr val="tx2"/>
                </a:solidFill>
              </a:rPr>
              <a:t> HC, </a:t>
            </a:r>
            <a:r>
              <a:rPr lang="es-ES_tradnl" sz="1200" dirty="0" err="1" smtClean="0">
                <a:solidFill>
                  <a:schemeClr val="tx2"/>
                </a:solidFill>
              </a:rPr>
              <a:t>et.al</a:t>
            </a:r>
            <a:r>
              <a:rPr lang="es-ES_tradnl" sz="1200" dirty="0" smtClean="0">
                <a:solidFill>
                  <a:schemeClr val="tx2"/>
                </a:solidFill>
              </a:rPr>
              <a:t>  </a:t>
            </a:r>
            <a:r>
              <a:rPr lang="es-ES_tradnl" sz="1200" i="1" dirty="0" err="1" smtClean="0">
                <a:solidFill>
                  <a:schemeClr val="tx2"/>
                </a:solidFill>
              </a:rPr>
              <a:t>Healthcare</a:t>
            </a:r>
            <a:r>
              <a:rPr lang="es-ES_tradnl" sz="1200" i="1" dirty="0" smtClean="0">
                <a:solidFill>
                  <a:schemeClr val="tx2"/>
                </a:solidFill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</a:rPr>
              <a:t>2016; 4: 47. </a:t>
            </a:r>
            <a:endParaRPr lang="es-ES_tradnl" sz="12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7430" y="252368"/>
            <a:ext cx="7454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smtClean="0">
                <a:solidFill>
                  <a:schemeClr val="tx2"/>
                </a:solidFill>
              </a:rPr>
              <a:t>Estatus inmunológico del PS</a:t>
            </a:r>
            <a:endParaRPr lang="es-ES_tradnl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828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Recomendaciones en México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/>
              <a:t>NOM-036-SSA2-2012: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Influenza</a:t>
            </a:r>
            <a:endParaRPr lang="es-ES_tradnl" dirty="0"/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Hepatitis B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MMR, </a:t>
            </a:r>
            <a:r>
              <a:rPr lang="es-ES_tradnl" dirty="0" err="1" smtClean="0"/>
              <a:t>DPaT</a:t>
            </a:r>
            <a:r>
              <a:rPr lang="es-ES_tradnl" dirty="0" smtClean="0"/>
              <a:t>, varicela. SIN RECOMENDACIÓN EXPLÍCITA</a:t>
            </a:r>
            <a:endParaRPr lang="es-ES_tradnl" dirty="0"/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s-ES_tradnl" dirty="0"/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s-ES_tradnl" dirty="0" smtClean="0"/>
              <a:t>Guías de práctica clínica (CENETEC, México):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Hepatitis B (3 dosis). Sin recomendación la medición de anticuerpos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Influenza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MMR (2 dosis para todo el PS nacido después de 1957)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</a:t>
            </a:r>
            <a:r>
              <a:rPr lang="es-ES_tradnl" dirty="0" err="1" smtClean="0"/>
              <a:t>TtdP</a:t>
            </a:r>
            <a:r>
              <a:rPr lang="es-ES_tradnl" dirty="0" smtClean="0"/>
              <a:t>. Todo el PS</a:t>
            </a:r>
          </a:p>
          <a:p>
            <a:pPr marL="274320" lvl="1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s-ES_tradnl" dirty="0" smtClean="0"/>
              <a:t>- Varicela. Todo el personal susceptible (72-120 h PEP)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s-ES_tradnl" dirty="0" smtClean="0"/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24398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Estudiantes de Medicina (3er año)            Facultad de Medicina, UNAM (n= 39)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3382912" y="2430758"/>
            <a:ext cx="1976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Edad: 21.35 años</a:t>
            </a:r>
          </a:p>
          <a:p>
            <a:endParaRPr lang="es-ES_tradn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330" y="1857077"/>
            <a:ext cx="292443" cy="5525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1782" y="1908567"/>
            <a:ext cx="1541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22 (56.4%)</a:t>
            </a:r>
            <a:endParaRPr lang="es-ES_tradnl" dirty="0"/>
          </a:p>
        </p:txBody>
      </p:sp>
      <p:sp>
        <p:nvSpPr>
          <p:cNvPr id="7" name="TextBox 6"/>
          <p:cNvSpPr txBox="1"/>
          <p:nvPr/>
        </p:nvSpPr>
        <p:spPr>
          <a:xfrm>
            <a:off x="2909982" y="1886108"/>
            <a:ext cx="1541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16 (41.0%)</a:t>
            </a:r>
            <a:endParaRPr lang="es-ES_tradn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4870" y="1862367"/>
            <a:ext cx="233071" cy="547533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27003"/>
              </p:ext>
            </p:extLst>
          </p:nvPr>
        </p:nvGraphicFramePr>
        <p:xfrm>
          <a:off x="559664" y="3106532"/>
          <a:ext cx="8229600" cy="2941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4187"/>
                <a:gridCol w="6265413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Vacuna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Resultados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MMR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39 vacunados, solo 7 (17.9%) tenían 2da dosis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Influenza (2015-16)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32 (82%)</a:t>
                      </a:r>
                      <a:r>
                        <a:rPr lang="es-ES_tradnl" baseline="0" dirty="0" smtClean="0"/>
                        <a:t> vacunados última estación</a:t>
                      </a:r>
                    </a:p>
                    <a:p>
                      <a:r>
                        <a:rPr lang="es-ES_tradnl" baseline="0" dirty="0" smtClean="0"/>
                        <a:t>30 (76%) recibieron la vacuna en el hospital donde rotaban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Hepatitis B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 dosis: 7 (17.9%)</a:t>
                      </a:r>
                    </a:p>
                    <a:p>
                      <a:r>
                        <a:rPr lang="es-ES_tradnl" dirty="0" smtClean="0"/>
                        <a:t>2 dosis: 22 (56.4%)</a:t>
                      </a:r>
                    </a:p>
                    <a:p>
                      <a:r>
                        <a:rPr lang="es-ES_tradnl" dirty="0" smtClean="0"/>
                        <a:t>1 dosis 7 (17.9%)</a:t>
                      </a:r>
                    </a:p>
                    <a:p>
                      <a:r>
                        <a:rPr lang="es-ES_tradnl" dirty="0" smtClean="0"/>
                        <a:t>Desconocen:</a:t>
                      </a:r>
                      <a:r>
                        <a:rPr lang="es-ES_tradnl" baseline="0" dirty="0" smtClean="0"/>
                        <a:t> 3 (7.6%)</a:t>
                      </a:r>
                      <a:r>
                        <a:rPr lang="es-ES_tradnl" dirty="0" smtClean="0"/>
                        <a:t> </a:t>
                      </a:r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Tdap</a:t>
                      </a:r>
                      <a:r>
                        <a:rPr lang="es-ES_tradnl" dirty="0" smtClean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Si:20 (51.3%)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11773" y="6350548"/>
            <a:ext cx="5677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smtClean="0">
                <a:solidFill>
                  <a:srgbClr val="000090"/>
                </a:solidFill>
              </a:rPr>
              <a:t>Comunicación personal: Daniel de la Rosa, Samuel Ponce de León, Diana Vilar-Compte</a:t>
            </a:r>
            <a:endParaRPr lang="es-ES_tradnl" sz="12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50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2725</TotalTime>
  <Words>1464</Words>
  <Application>Microsoft Macintosh PowerPoint</Application>
  <PresentationFormat>On-screen Show (4:3)</PresentationFormat>
  <Paragraphs>238</Paragraphs>
  <Slides>15</Slides>
  <Notes>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Inmunizaciones en el personal de salud</vt:lpstr>
      <vt:lpstr>PowerPoint Presentation</vt:lpstr>
      <vt:lpstr>EPVPS. Antecedentes</vt:lpstr>
      <vt:lpstr>¿Qué y para qué los programas de vacunación en los trabajadores de la salud?</vt:lpstr>
      <vt:lpstr>Otras razones</vt:lpstr>
      <vt:lpstr>Riesgos potenciales del PS susceptible a EPV</vt:lpstr>
      <vt:lpstr>PowerPoint Presentation</vt:lpstr>
      <vt:lpstr>Recomendaciones en México</vt:lpstr>
      <vt:lpstr>Estudiantes de Medicina (3er año)            Facultad de Medicina, UNAM (n= 39)</vt:lpstr>
      <vt:lpstr>Congreso Nacional de Infectología, 2016 (n= 81) </vt:lpstr>
      <vt:lpstr>Actitudes del PS en torno a la vacunación</vt:lpstr>
      <vt:lpstr>Vacuna de influenza en el PS e influenza nosocomial</vt:lpstr>
      <vt:lpstr>Vacuna de influenza en el PS e influenza nosocomial</vt:lpstr>
      <vt:lpstr>PowerPoint Presentation</vt:lpstr>
      <vt:lpstr>Reflexión</vt:lpstr>
    </vt:vector>
  </TitlesOfParts>
  <Company>Facultad de Medicina UNAM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Inmunizaciones en el personal de salud</dc:title>
  <dc:creator>Diana Vilar Compte</dc:creator>
  <cp:lastModifiedBy>Diana Vilar Compte</cp:lastModifiedBy>
  <cp:revision>79</cp:revision>
  <dcterms:created xsi:type="dcterms:W3CDTF">2016-10-31T17:13:38Z</dcterms:created>
  <dcterms:modified xsi:type="dcterms:W3CDTF">2016-11-09T23:13:05Z</dcterms:modified>
</cp:coreProperties>
</file>