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94" r:id="rId6"/>
  </p:sldMasterIdLst>
  <p:notesMasterIdLst>
    <p:notesMasterId r:id="rId21"/>
  </p:notesMasterIdLst>
  <p:handoutMasterIdLst>
    <p:handoutMasterId r:id="rId22"/>
  </p:handoutMasterIdLst>
  <p:sldIdLst>
    <p:sldId id="261" r:id="rId7"/>
    <p:sldId id="413" r:id="rId8"/>
    <p:sldId id="416" r:id="rId9"/>
    <p:sldId id="414" r:id="rId10"/>
    <p:sldId id="415" r:id="rId11"/>
    <p:sldId id="284" r:id="rId12"/>
    <p:sldId id="287" r:id="rId13"/>
    <p:sldId id="301" r:id="rId14"/>
    <p:sldId id="293" r:id="rId15"/>
    <p:sldId id="418" r:id="rId16"/>
    <p:sldId id="417" r:id="rId17"/>
    <p:sldId id="423" r:id="rId18"/>
    <p:sldId id="421" r:id="rId19"/>
    <p:sldId id="38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gastuy, Begoña (MEX)" initials="BSA" lastIdx="8" clrIdx="0"/>
  <p:cmAuthor id="1" name="Bego" initials="B" lastIdx="2" clrIdx="1"/>
  <p:cmAuthor id="2" name="ops-mex" initials="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152"/>
    <a:srgbClr val="123456"/>
    <a:srgbClr val="173169"/>
    <a:srgbClr val="FAAE12"/>
    <a:srgbClr val="0B32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2" autoAdjust="0"/>
  </p:normalViewPr>
  <p:slideViewPr>
    <p:cSldViewPr snapToGrid="0" snapToObjects="1">
      <p:cViewPr varScale="1">
        <p:scale>
          <a:sx n="61" d="100"/>
          <a:sy n="61" d="100"/>
        </p:scale>
        <p:origin x="96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765EB-A872-4B9B-9F4E-6178EAE08BC4}" type="doc">
      <dgm:prSet loTypeId="urn:microsoft.com/office/officeart/2005/8/layout/balance1" loCatId="relationship" qsTypeId="urn:microsoft.com/office/officeart/2005/8/quickstyle/3d1" qsCatId="3D" csTypeId="urn:microsoft.com/office/officeart/2005/8/colors/colorful4" csCatId="colorful" phldr="1"/>
      <dgm:spPr/>
      <dgm:t>
        <a:bodyPr/>
        <a:lstStyle/>
        <a:p>
          <a:endParaRPr lang="en-US"/>
        </a:p>
      </dgm:t>
    </dgm:pt>
    <dgm:pt modelId="{F0576FF4-757C-4BAD-81AD-72778D93E1A3}">
      <dgm:prSet phldrT="[Texto]"/>
      <dgm:spPr/>
      <dgm:t>
        <a:bodyPr/>
        <a:lstStyle/>
        <a:p>
          <a:r>
            <a:rPr lang="es-MX" dirty="0" smtClean="0"/>
            <a:t>Mayor desempeño</a:t>
          </a:r>
          <a:endParaRPr lang="en-US" dirty="0"/>
        </a:p>
      </dgm:t>
    </dgm:pt>
    <dgm:pt modelId="{4A2F4327-DD00-4AAE-A40E-B704FF6C15E9}" type="parTrans" cxnId="{14E01537-7BDA-43ED-B6FC-1E774C9E8FDD}">
      <dgm:prSet/>
      <dgm:spPr/>
      <dgm:t>
        <a:bodyPr/>
        <a:lstStyle/>
        <a:p>
          <a:endParaRPr lang="en-US"/>
        </a:p>
      </dgm:t>
    </dgm:pt>
    <dgm:pt modelId="{04DF1D29-D3D0-447B-AB35-DCD4C1B0E385}" type="sibTrans" cxnId="{14E01537-7BDA-43ED-B6FC-1E774C9E8FDD}">
      <dgm:prSet/>
      <dgm:spPr/>
      <dgm:t>
        <a:bodyPr/>
        <a:lstStyle/>
        <a:p>
          <a:endParaRPr lang="en-US"/>
        </a:p>
      </dgm:t>
    </dgm:pt>
    <dgm:pt modelId="{2D74A5B0-47FE-4F8B-842D-254209C92496}">
      <dgm:prSet phldrT="[Texto]"/>
      <dgm:spPr/>
      <dgm:t>
        <a:bodyPr/>
        <a:lstStyle/>
        <a:p>
          <a:r>
            <a:rPr lang="es-MX" dirty="0" smtClean="0"/>
            <a:t>Mayor gasto público y bajo</a:t>
          </a:r>
          <a:r>
            <a:rPr lang="es-MX" baseline="0" dirty="0" smtClean="0"/>
            <a:t> gasto de bolsillo</a:t>
          </a:r>
          <a:endParaRPr lang="en-US" dirty="0"/>
        </a:p>
      </dgm:t>
    </dgm:pt>
    <dgm:pt modelId="{E21DC04A-2F6E-47C8-9DA3-B6C805495644}" type="parTrans" cxnId="{FC00A7CE-16D3-480A-BC04-6B497EFEFC2A}">
      <dgm:prSet/>
      <dgm:spPr/>
      <dgm:t>
        <a:bodyPr/>
        <a:lstStyle/>
        <a:p>
          <a:endParaRPr lang="en-US"/>
        </a:p>
      </dgm:t>
    </dgm:pt>
    <dgm:pt modelId="{75160BBD-3813-427B-B068-87857A4B9E7A}" type="sibTrans" cxnId="{FC00A7CE-16D3-480A-BC04-6B497EFEFC2A}">
      <dgm:prSet/>
      <dgm:spPr/>
      <dgm:t>
        <a:bodyPr/>
        <a:lstStyle/>
        <a:p>
          <a:endParaRPr lang="en-US"/>
        </a:p>
      </dgm:t>
    </dgm:pt>
    <dgm:pt modelId="{FA0AD843-CAE4-4AB8-9C83-610C661F8015}">
      <dgm:prSet phldrT="[Texto]"/>
      <dgm:spPr/>
      <dgm:t>
        <a:bodyPr/>
        <a:lstStyle/>
        <a:p>
          <a:r>
            <a:rPr lang="es-MX" smtClean="0"/>
            <a:t>Sistemas</a:t>
          </a:r>
          <a:r>
            <a:rPr lang="es-MX" baseline="0" smtClean="0"/>
            <a:t> integrados basados </a:t>
          </a:r>
          <a:r>
            <a:rPr lang="es-MX" baseline="0" dirty="0" smtClean="0"/>
            <a:t>en </a:t>
          </a:r>
          <a:r>
            <a:rPr lang="es-MX" baseline="0" smtClean="0"/>
            <a:t>APS y RISS</a:t>
          </a:r>
          <a:endParaRPr lang="en-US" dirty="0"/>
        </a:p>
      </dgm:t>
    </dgm:pt>
    <dgm:pt modelId="{33FC7B13-59AF-4431-994C-8B01DBD633A7}" type="parTrans" cxnId="{AC453329-ACB7-43CB-9245-35212227DF83}">
      <dgm:prSet/>
      <dgm:spPr/>
      <dgm:t>
        <a:bodyPr/>
        <a:lstStyle/>
        <a:p>
          <a:endParaRPr lang="en-US"/>
        </a:p>
      </dgm:t>
    </dgm:pt>
    <dgm:pt modelId="{00AE02F1-C2D2-4CC0-AC74-9F829A5F4FDE}" type="sibTrans" cxnId="{AC453329-ACB7-43CB-9245-35212227DF83}">
      <dgm:prSet/>
      <dgm:spPr/>
      <dgm:t>
        <a:bodyPr/>
        <a:lstStyle/>
        <a:p>
          <a:endParaRPr lang="en-US"/>
        </a:p>
      </dgm:t>
    </dgm:pt>
    <dgm:pt modelId="{4C6E23A6-6A2B-434F-A19C-0EE8CF7C0E80}">
      <dgm:prSet phldrT="[Texto]"/>
      <dgm:spPr/>
      <dgm:t>
        <a:bodyPr/>
        <a:lstStyle/>
        <a:p>
          <a:r>
            <a:rPr lang="es-MX" dirty="0" smtClean="0"/>
            <a:t>Menor</a:t>
          </a:r>
        </a:p>
        <a:p>
          <a:r>
            <a:rPr lang="es-MX" dirty="0" smtClean="0"/>
            <a:t>desempeño</a:t>
          </a:r>
          <a:endParaRPr lang="en-US" dirty="0"/>
        </a:p>
      </dgm:t>
    </dgm:pt>
    <dgm:pt modelId="{5D42E774-883E-4B13-B50D-6372CE217B00}" type="parTrans" cxnId="{261B25E5-F8C9-487D-8D3E-96AA3343C83D}">
      <dgm:prSet/>
      <dgm:spPr/>
      <dgm:t>
        <a:bodyPr/>
        <a:lstStyle/>
        <a:p>
          <a:endParaRPr lang="en-US"/>
        </a:p>
      </dgm:t>
    </dgm:pt>
    <dgm:pt modelId="{D167741C-3EBF-469E-B290-2BB5BD7E111C}" type="sibTrans" cxnId="{261B25E5-F8C9-487D-8D3E-96AA3343C83D}">
      <dgm:prSet/>
      <dgm:spPr/>
      <dgm:t>
        <a:bodyPr/>
        <a:lstStyle/>
        <a:p>
          <a:endParaRPr lang="en-US"/>
        </a:p>
      </dgm:t>
    </dgm:pt>
    <dgm:pt modelId="{BB9B36F0-A426-4F2A-9BDE-F29B32F285B0}">
      <dgm:prSet phldrT="[Texto]"/>
      <dgm:spPr/>
      <dgm:t>
        <a:bodyPr/>
        <a:lstStyle/>
        <a:p>
          <a:r>
            <a:rPr lang="es-MX" dirty="0" smtClean="0"/>
            <a:t>Modelos de desarrollo inequitativos </a:t>
          </a:r>
          <a:endParaRPr lang="en-US" dirty="0"/>
        </a:p>
      </dgm:t>
    </dgm:pt>
    <dgm:pt modelId="{4D2D221E-5530-490B-8047-3107C837FE9E}" type="parTrans" cxnId="{28E3BCBC-2DB8-437B-829C-6BFF3094B3C8}">
      <dgm:prSet/>
      <dgm:spPr/>
      <dgm:t>
        <a:bodyPr/>
        <a:lstStyle/>
        <a:p>
          <a:endParaRPr lang="en-US"/>
        </a:p>
      </dgm:t>
    </dgm:pt>
    <dgm:pt modelId="{5CF7F43D-3043-4E4C-A3CB-FA774F10E58F}" type="sibTrans" cxnId="{28E3BCBC-2DB8-437B-829C-6BFF3094B3C8}">
      <dgm:prSet/>
      <dgm:spPr/>
      <dgm:t>
        <a:bodyPr/>
        <a:lstStyle/>
        <a:p>
          <a:endParaRPr lang="en-US"/>
        </a:p>
      </dgm:t>
    </dgm:pt>
    <dgm:pt modelId="{7844A5F7-FEE2-4449-9A73-93F844522BC8}">
      <dgm:prSet phldrT="[Texto]"/>
      <dgm:spPr/>
      <dgm:t>
        <a:bodyPr/>
        <a:lstStyle/>
        <a:p>
          <a:r>
            <a:rPr lang="es-MX" dirty="0" smtClean="0"/>
            <a:t>Sistemas medicalizados centrados en el hospital</a:t>
          </a:r>
          <a:endParaRPr lang="en-US" dirty="0"/>
        </a:p>
      </dgm:t>
    </dgm:pt>
    <dgm:pt modelId="{1F606C68-B0C6-4FD4-A51D-80A3A2E3176B}" type="parTrans" cxnId="{A77E75BE-8FC9-4EE5-A0FB-A1C157FD38DA}">
      <dgm:prSet/>
      <dgm:spPr/>
      <dgm:t>
        <a:bodyPr/>
        <a:lstStyle/>
        <a:p>
          <a:endParaRPr lang="en-US"/>
        </a:p>
      </dgm:t>
    </dgm:pt>
    <dgm:pt modelId="{D10BBE11-C4C9-4395-823D-B6E08D34DEC9}" type="sibTrans" cxnId="{A77E75BE-8FC9-4EE5-A0FB-A1C157FD38DA}">
      <dgm:prSet/>
      <dgm:spPr/>
      <dgm:t>
        <a:bodyPr/>
        <a:lstStyle/>
        <a:p>
          <a:endParaRPr lang="en-US"/>
        </a:p>
      </dgm:t>
    </dgm:pt>
    <dgm:pt modelId="{7E08A04F-8784-4522-B827-D78736C4B3B7}">
      <dgm:prSet phldrT="[Texto]"/>
      <dgm:spPr/>
      <dgm:t>
        <a:bodyPr/>
        <a:lstStyle/>
        <a:p>
          <a:r>
            <a:rPr lang="es-MX" dirty="0" smtClean="0"/>
            <a:t>Sistemas</a:t>
          </a:r>
          <a:r>
            <a:rPr lang="es-MX" baseline="0" dirty="0" smtClean="0"/>
            <a:t> fragmentados y segmentados</a:t>
          </a:r>
          <a:endParaRPr lang="en-US" dirty="0"/>
        </a:p>
      </dgm:t>
    </dgm:pt>
    <dgm:pt modelId="{CDBC69BA-BA4A-4FC0-942E-3BF24E183AD3}" type="parTrans" cxnId="{FC085C6F-EBCD-4915-AF12-97E9A86B669B}">
      <dgm:prSet/>
      <dgm:spPr/>
      <dgm:t>
        <a:bodyPr/>
        <a:lstStyle/>
        <a:p>
          <a:endParaRPr lang="en-US"/>
        </a:p>
      </dgm:t>
    </dgm:pt>
    <dgm:pt modelId="{54B00882-9230-48FC-AE17-E77980B69F7F}" type="sibTrans" cxnId="{FC085C6F-EBCD-4915-AF12-97E9A86B669B}">
      <dgm:prSet/>
      <dgm:spPr/>
      <dgm:t>
        <a:bodyPr/>
        <a:lstStyle/>
        <a:p>
          <a:endParaRPr lang="en-US"/>
        </a:p>
      </dgm:t>
    </dgm:pt>
    <dgm:pt modelId="{91E1173C-B737-4061-8F90-D6E3751D5F00}">
      <dgm:prSet/>
      <dgm:spPr/>
      <dgm:t>
        <a:bodyPr/>
        <a:lstStyle/>
        <a:p>
          <a:r>
            <a:rPr lang="es-MX" dirty="0" smtClean="0"/>
            <a:t>Modelos de desarrollo equitativos</a:t>
          </a:r>
          <a:endParaRPr lang="en-US" dirty="0"/>
        </a:p>
      </dgm:t>
    </dgm:pt>
    <dgm:pt modelId="{E845B89D-1E68-4F03-BF56-5CEA0806707C}" type="parTrans" cxnId="{8165484E-1288-41A9-A211-3947B2983079}">
      <dgm:prSet/>
      <dgm:spPr/>
      <dgm:t>
        <a:bodyPr/>
        <a:lstStyle/>
        <a:p>
          <a:endParaRPr lang="en-US"/>
        </a:p>
      </dgm:t>
    </dgm:pt>
    <dgm:pt modelId="{39FD36C2-F689-4F4B-BC04-9531F4E99F5E}" type="sibTrans" cxnId="{8165484E-1288-41A9-A211-3947B2983079}">
      <dgm:prSet/>
      <dgm:spPr/>
      <dgm:t>
        <a:bodyPr/>
        <a:lstStyle/>
        <a:p>
          <a:endParaRPr lang="en-US"/>
        </a:p>
      </dgm:t>
    </dgm:pt>
    <dgm:pt modelId="{832E84D1-8018-4F29-954C-2FD3E57967C9}">
      <dgm:prSet/>
      <dgm:spPr/>
      <dgm:t>
        <a:bodyPr/>
        <a:lstStyle/>
        <a:p>
          <a:r>
            <a:rPr lang="es-MX" dirty="0" smtClean="0"/>
            <a:t>Bajo gasto público y alto gasto de bolsillo</a:t>
          </a:r>
          <a:endParaRPr lang="en-US" dirty="0"/>
        </a:p>
      </dgm:t>
    </dgm:pt>
    <dgm:pt modelId="{0B309CC1-B2C4-476C-BA58-D5BFB27A1168}" type="parTrans" cxnId="{7F82240C-D2A9-4BA1-B403-709272B7FB46}">
      <dgm:prSet/>
      <dgm:spPr/>
      <dgm:t>
        <a:bodyPr/>
        <a:lstStyle/>
        <a:p>
          <a:endParaRPr lang="en-US"/>
        </a:p>
      </dgm:t>
    </dgm:pt>
    <dgm:pt modelId="{08797113-242C-49E4-80DD-BC7ACB337AE8}" type="sibTrans" cxnId="{7F82240C-D2A9-4BA1-B403-709272B7FB46}">
      <dgm:prSet/>
      <dgm:spPr/>
      <dgm:t>
        <a:bodyPr/>
        <a:lstStyle/>
        <a:p>
          <a:endParaRPr lang="en-US"/>
        </a:p>
      </dgm:t>
    </dgm:pt>
    <dgm:pt modelId="{A84A9D58-972F-4705-904A-800C1095D5E1}" type="pres">
      <dgm:prSet presAssocID="{A39765EB-A872-4B9B-9F4E-6178EAE08BC4}" presName="outerComposite" presStyleCnt="0">
        <dgm:presLayoutVars>
          <dgm:chMax val="2"/>
          <dgm:animLvl val="lvl"/>
          <dgm:resizeHandles val="exact"/>
        </dgm:presLayoutVars>
      </dgm:prSet>
      <dgm:spPr/>
      <dgm:t>
        <a:bodyPr/>
        <a:lstStyle/>
        <a:p>
          <a:endParaRPr lang="en-US"/>
        </a:p>
      </dgm:t>
    </dgm:pt>
    <dgm:pt modelId="{D239E6BC-3BD6-4C02-B4A6-B752A39C9447}" type="pres">
      <dgm:prSet presAssocID="{A39765EB-A872-4B9B-9F4E-6178EAE08BC4}" presName="dummyMaxCanvas" presStyleCnt="0"/>
      <dgm:spPr/>
      <dgm:t>
        <a:bodyPr/>
        <a:lstStyle/>
        <a:p>
          <a:endParaRPr lang="es-ES"/>
        </a:p>
      </dgm:t>
    </dgm:pt>
    <dgm:pt modelId="{8B902AE6-4785-4956-BD3D-C134E68F3763}" type="pres">
      <dgm:prSet presAssocID="{A39765EB-A872-4B9B-9F4E-6178EAE08BC4}" presName="parentComposite" presStyleCnt="0"/>
      <dgm:spPr/>
      <dgm:t>
        <a:bodyPr/>
        <a:lstStyle/>
        <a:p>
          <a:endParaRPr lang="es-ES"/>
        </a:p>
      </dgm:t>
    </dgm:pt>
    <dgm:pt modelId="{48CA37D6-6D16-40FB-B934-FD7A7357040F}" type="pres">
      <dgm:prSet presAssocID="{A39765EB-A872-4B9B-9F4E-6178EAE08BC4}" presName="parent1" presStyleLbl="alignAccFollowNode1" presStyleIdx="0" presStyleCnt="4">
        <dgm:presLayoutVars>
          <dgm:chMax val="4"/>
        </dgm:presLayoutVars>
      </dgm:prSet>
      <dgm:spPr/>
      <dgm:t>
        <a:bodyPr/>
        <a:lstStyle/>
        <a:p>
          <a:endParaRPr lang="en-US"/>
        </a:p>
      </dgm:t>
    </dgm:pt>
    <dgm:pt modelId="{65CDCC20-DD44-42AF-9D09-D88E1ED4E965}" type="pres">
      <dgm:prSet presAssocID="{A39765EB-A872-4B9B-9F4E-6178EAE08BC4}" presName="parent2" presStyleLbl="alignAccFollowNode1" presStyleIdx="1" presStyleCnt="4" custLinFactNeighborX="14145">
        <dgm:presLayoutVars>
          <dgm:chMax val="4"/>
        </dgm:presLayoutVars>
      </dgm:prSet>
      <dgm:spPr/>
      <dgm:t>
        <a:bodyPr/>
        <a:lstStyle/>
        <a:p>
          <a:endParaRPr lang="en-US"/>
        </a:p>
      </dgm:t>
    </dgm:pt>
    <dgm:pt modelId="{ABB26719-9340-4CBB-8608-213F61CCD973}" type="pres">
      <dgm:prSet presAssocID="{A39765EB-A872-4B9B-9F4E-6178EAE08BC4}" presName="childrenComposite" presStyleCnt="0"/>
      <dgm:spPr/>
      <dgm:t>
        <a:bodyPr/>
        <a:lstStyle/>
        <a:p>
          <a:endParaRPr lang="es-ES"/>
        </a:p>
      </dgm:t>
    </dgm:pt>
    <dgm:pt modelId="{96BA7BA0-5104-4504-BFE0-397A57005598}" type="pres">
      <dgm:prSet presAssocID="{A39765EB-A872-4B9B-9F4E-6178EAE08BC4}" presName="dummyMaxCanvas_ChildArea" presStyleCnt="0"/>
      <dgm:spPr/>
      <dgm:t>
        <a:bodyPr/>
        <a:lstStyle/>
        <a:p>
          <a:endParaRPr lang="es-ES"/>
        </a:p>
      </dgm:t>
    </dgm:pt>
    <dgm:pt modelId="{34E22900-FD57-4FDA-B086-D1AFCE86FB5B}" type="pres">
      <dgm:prSet presAssocID="{A39765EB-A872-4B9B-9F4E-6178EAE08BC4}" presName="fulcrum" presStyleLbl="alignAccFollowNode1" presStyleIdx="2" presStyleCnt="4"/>
      <dgm:spPr/>
      <dgm:t>
        <a:bodyPr/>
        <a:lstStyle/>
        <a:p>
          <a:endParaRPr lang="es-ES"/>
        </a:p>
      </dgm:t>
    </dgm:pt>
    <dgm:pt modelId="{D5FBED2E-6AD5-49C6-83F3-27F61F181C09}" type="pres">
      <dgm:prSet presAssocID="{A39765EB-A872-4B9B-9F4E-6178EAE08BC4}" presName="balance_34" presStyleLbl="alignAccFollowNode1" presStyleIdx="3" presStyleCnt="4">
        <dgm:presLayoutVars>
          <dgm:bulletEnabled val="1"/>
        </dgm:presLayoutVars>
      </dgm:prSet>
      <dgm:spPr/>
      <dgm:t>
        <a:bodyPr/>
        <a:lstStyle/>
        <a:p>
          <a:endParaRPr lang="es-ES"/>
        </a:p>
      </dgm:t>
    </dgm:pt>
    <dgm:pt modelId="{C01AD5E2-B1A5-4D27-A18A-6108388E1630}" type="pres">
      <dgm:prSet presAssocID="{A39765EB-A872-4B9B-9F4E-6178EAE08BC4}" presName="right_34_1" presStyleLbl="node1" presStyleIdx="0" presStyleCnt="7">
        <dgm:presLayoutVars>
          <dgm:bulletEnabled val="1"/>
        </dgm:presLayoutVars>
      </dgm:prSet>
      <dgm:spPr/>
      <dgm:t>
        <a:bodyPr/>
        <a:lstStyle/>
        <a:p>
          <a:endParaRPr lang="en-US"/>
        </a:p>
      </dgm:t>
    </dgm:pt>
    <dgm:pt modelId="{B95C1F5F-3B70-40F0-ADEA-C46F36A88D03}" type="pres">
      <dgm:prSet presAssocID="{A39765EB-A872-4B9B-9F4E-6178EAE08BC4}" presName="right_34_2" presStyleLbl="node1" presStyleIdx="1" presStyleCnt="7">
        <dgm:presLayoutVars>
          <dgm:bulletEnabled val="1"/>
        </dgm:presLayoutVars>
      </dgm:prSet>
      <dgm:spPr/>
      <dgm:t>
        <a:bodyPr/>
        <a:lstStyle/>
        <a:p>
          <a:endParaRPr lang="en-US"/>
        </a:p>
      </dgm:t>
    </dgm:pt>
    <dgm:pt modelId="{972641E7-4FDB-4A84-A4F6-CB2FB13BAC95}" type="pres">
      <dgm:prSet presAssocID="{A39765EB-A872-4B9B-9F4E-6178EAE08BC4}" presName="right_34_3" presStyleLbl="node1" presStyleIdx="2" presStyleCnt="7">
        <dgm:presLayoutVars>
          <dgm:bulletEnabled val="1"/>
        </dgm:presLayoutVars>
      </dgm:prSet>
      <dgm:spPr/>
      <dgm:t>
        <a:bodyPr/>
        <a:lstStyle/>
        <a:p>
          <a:endParaRPr lang="en-US"/>
        </a:p>
      </dgm:t>
    </dgm:pt>
    <dgm:pt modelId="{489D7810-F769-408C-8F1A-7BE4A571EF12}" type="pres">
      <dgm:prSet presAssocID="{A39765EB-A872-4B9B-9F4E-6178EAE08BC4}" presName="right_34_4" presStyleLbl="node1" presStyleIdx="3" presStyleCnt="7">
        <dgm:presLayoutVars>
          <dgm:bulletEnabled val="1"/>
        </dgm:presLayoutVars>
      </dgm:prSet>
      <dgm:spPr/>
      <dgm:t>
        <a:bodyPr/>
        <a:lstStyle/>
        <a:p>
          <a:endParaRPr lang="en-US"/>
        </a:p>
      </dgm:t>
    </dgm:pt>
    <dgm:pt modelId="{9A6A3C99-3C37-4B84-9D85-D73403A03FAD}" type="pres">
      <dgm:prSet presAssocID="{A39765EB-A872-4B9B-9F4E-6178EAE08BC4}" presName="left_34_1" presStyleLbl="node1" presStyleIdx="4" presStyleCnt="7">
        <dgm:presLayoutVars>
          <dgm:bulletEnabled val="1"/>
        </dgm:presLayoutVars>
      </dgm:prSet>
      <dgm:spPr/>
      <dgm:t>
        <a:bodyPr/>
        <a:lstStyle/>
        <a:p>
          <a:endParaRPr lang="en-US"/>
        </a:p>
      </dgm:t>
    </dgm:pt>
    <dgm:pt modelId="{C773CAD0-3F50-4923-A949-22BF63943682}" type="pres">
      <dgm:prSet presAssocID="{A39765EB-A872-4B9B-9F4E-6178EAE08BC4}" presName="left_34_2" presStyleLbl="node1" presStyleIdx="5" presStyleCnt="7">
        <dgm:presLayoutVars>
          <dgm:bulletEnabled val="1"/>
        </dgm:presLayoutVars>
      </dgm:prSet>
      <dgm:spPr/>
      <dgm:t>
        <a:bodyPr/>
        <a:lstStyle/>
        <a:p>
          <a:endParaRPr lang="en-US"/>
        </a:p>
      </dgm:t>
    </dgm:pt>
    <dgm:pt modelId="{80D1A6C7-BE2A-4A72-AE10-FF6C8A703F8B}" type="pres">
      <dgm:prSet presAssocID="{A39765EB-A872-4B9B-9F4E-6178EAE08BC4}" presName="left_34_3" presStyleLbl="node1" presStyleIdx="6" presStyleCnt="7">
        <dgm:presLayoutVars>
          <dgm:bulletEnabled val="1"/>
        </dgm:presLayoutVars>
      </dgm:prSet>
      <dgm:spPr/>
      <dgm:t>
        <a:bodyPr/>
        <a:lstStyle/>
        <a:p>
          <a:endParaRPr lang="en-US"/>
        </a:p>
      </dgm:t>
    </dgm:pt>
  </dgm:ptLst>
  <dgm:cxnLst>
    <dgm:cxn modelId="{AC453329-ACB7-43CB-9245-35212227DF83}" srcId="{F0576FF4-757C-4BAD-81AD-72778D93E1A3}" destId="{FA0AD843-CAE4-4AB8-9C83-610C661F8015}" srcOrd="2" destOrd="0" parTransId="{33FC7B13-59AF-4431-994C-8B01DBD633A7}" sibTransId="{00AE02F1-C2D2-4CC0-AC74-9F829A5F4FDE}"/>
    <dgm:cxn modelId="{A776E6CF-77E9-48DD-AE98-F0F2E061D088}" type="presOf" srcId="{2D74A5B0-47FE-4F8B-842D-254209C92496}" destId="{C773CAD0-3F50-4923-A949-22BF63943682}" srcOrd="0" destOrd="0" presId="urn:microsoft.com/office/officeart/2005/8/layout/balance1"/>
    <dgm:cxn modelId="{261B25E5-F8C9-487D-8D3E-96AA3343C83D}" srcId="{A39765EB-A872-4B9B-9F4E-6178EAE08BC4}" destId="{4C6E23A6-6A2B-434F-A19C-0EE8CF7C0E80}" srcOrd="1" destOrd="0" parTransId="{5D42E774-883E-4B13-B50D-6372CE217B00}" sibTransId="{D167741C-3EBF-469E-B290-2BB5BD7E111C}"/>
    <dgm:cxn modelId="{BDA826E6-C10D-4BC8-928E-5F9E1281291E}" type="presOf" srcId="{832E84D1-8018-4F29-954C-2FD3E57967C9}" destId="{B95C1F5F-3B70-40F0-ADEA-C46F36A88D03}" srcOrd="0" destOrd="0" presId="urn:microsoft.com/office/officeart/2005/8/layout/balance1"/>
    <dgm:cxn modelId="{4069A8D8-9C97-4F0F-9BBD-B191CEE3B3D3}" type="presOf" srcId="{A39765EB-A872-4B9B-9F4E-6178EAE08BC4}" destId="{A84A9D58-972F-4705-904A-800C1095D5E1}" srcOrd="0" destOrd="0" presId="urn:microsoft.com/office/officeart/2005/8/layout/balance1"/>
    <dgm:cxn modelId="{7F82240C-D2A9-4BA1-B403-709272B7FB46}" srcId="{4C6E23A6-6A2B-434F-A19C-0EE8CF7C0E80}" destId="{832E84D1-8018-4F29-954C-2FD3E57967C9}" srcOrd="1" destOrd="0" parTransId="{0B309CC1-B2C4-476C-BA58-D5BFB27A1168}" sibTransId="{08797113-242C-49E4-80DD-BC7ACB337AE8}"/>
    <dgm:cxn modelId="{FC00A7CE-16D3-480A-BC04-6B497EFEFC2A}" srcId="{F0576FF4-757C-4BAD-81AD-72778D93E1A3}" destId="{2D74A5B0-47FE-4F8B-842D-254209C92496}" srcOrd="1" destOrd="0" parTransId="{E21DC04A-2F6E-47C8-9DA3-B6C805495644}" sibTransId="{75160BBD-3813-427B-B068-87857A4B9E7A}"/>
    <dgm:cxn modelId="{17F33B43-C201-4EA4-871C-37BF12837F1B}" type="presOf" srcId="{7844A5F7-FEE2-4449-9A73-93F844522BC8}" destId="{972641E7-4FDB-4A84-A4F6-CB2FB13BAC95}" srcOrd="0" destOrd="0" presId="urn:microsoft.com/office/officeart/2005/8/layout/balance1"/>
    <dgm:cxn modelId="{FC085C6F-EBCD-4915-AF12-97E9A86B669B}" srcId="{4C6E23A6-6A2B-434F-A19C-0EE8CF7C0E80}" destId="{7E08A04F-8784-4522-B827-D78736C4B3B7}" srcOrd="3" destOrd="0" parTransId="{CDBC69BA-BA4A-4FC0-942E-3BF24E183AD3}" sibTransId="{54B00882-9230-48FC-AE17-E77980B69F7F}"/>
    <dgm:cxn modelId="{4FE253F7-35AB-4226-8A24-DFE6BC83E233}" type="presOf" srcId="{F0576FF4-757C-4BAD-81AD-72778D93E1A3}" destId="{48CA37D6-6D16-40FB-B934-FD7A7357040F}" srcOrd="0" destOrd="0" presId="urn:microsoft.com/office/officeart/2005/8/layout/balance1"/>
    <dgm:cxn modelId="{0D6C41C9-D9AB-4C22-8368-28BC8DCEB52B}" type="presOf" srcId="{FA0AD843-CAE4-4AB8-9C83-610C661F8015}" destId="{80D1A6C7-BE2A-4A72-AE10-FF6C8A703F8B}" srcOrd="0" destOrd="0" presId="urn:microsoft.com/office/officeart/2005/8/layout/balance1"/>
    <dgm:cxn modelId="{28E3BCBC-2DB8-437B-829C-6BFF3094B3C8}" srcId="{4C6E23A6-6A2B-434F-A19C-0EE8CF7C0E80}" destId="{BB9B36F0-A426-4F2A-9BDE-F29B32F285B0}" srcOrd="0" destOrd="0" parTransId="{4D2D221E-5530-490B-8047-3107C837FE9E}" sibTransId="{5CF7F43D-3043-4E4C-A3CB-FA774F10E58F}"/>
    <dgm:cxn modelId="{9B66E490-BE20-4798-93FA-A9B2E250B120}" type="presOf" srcId="{4C6E23A6-6A2B-434F-A19C-0EE8CF7C0E80}" destId="{65CDCC20-DD44-42AF-9D09-D88E1ED4E965}" srcOrd="0" destOrd="0" presId="urn:microsoft.com/office/officeart/2005/8/layout/balance1"/>
    <dgm:cxn modelId="{14E01537-7BDA-43ED-B6FC-1E774C9E8FDD}" srcId="{A39765EB-A872-4B9B-9F4E-6178EAE08BC4}" destId="{F0576FF4-757C-4BAD-81AD-72778D93E1A3}" srcOrd="0" destOrd="0" parTransId="{4A2F4327-DD00-4AAE-A40E-B704FF6C15E9}" sibTransId="{04DF1D29-D3D0-447B-AB35-DCD4C1B0E385}"/>
    <dgm:cxn modelId="{26624C54-B3EE-494B-81AD-83C5AAB913EE}" type="presOf" srcId="{91E1173C-B737-4061-8F90-D6E3751D5F00}" destId="{9A6A3C99-3C37-4B84-9D85-D73403A03FAD}" srcOrd="0" destOrd="0" presId="urn:microsoft.com/office/officeart/2005/8/layout/balance1"/>
    <dgm:cxn modelId="{B5D83064-B2FE-4EDC-BFD3-2B41092354DC}" type="presOf" srcId="{7E08A04F-8784-4522-B827-D78736C4B3B7}" destId="{489D7810-F769-408C-8F1A-7BE4A571EF12}" srcOrd="0" destOrd="0" presId="urn:microsoft.com/office/officeart/2005/8/layout/balance1"/>
    <dgm:cxn modelId="{A77E75BE-8FC9-4EE5-A0FB-A1C157FD38DA}" srcId="{4C6E23A6-6A2B-434F-A19C-0EE8CF7C0E80}" destId="{7844A5F7-FEE2-4449-9A73-93F844522BC8}" srcOrd="2" destOrd="0" parTransId="{1F606C68-B0C6-4FD4-A51D-80A3A2E3176B}" sibTransId="{D10BBE11-C4C9-4395-823D-B6E08D34DEC9}"/>
    <dgm:cxn modelId="{051F98D4-7975-47ED-93AA-F2A3C78BEAE7}" type="presOf" srcId="{BB9B36F0-A426-4F2A-9BDE-F29B32F285B0}" destId="{C01AD5E2-B1A5-4D27-A18A-6108388E1630}" srcOrd="0" destOrd="0" presId="urn:microsoft.com/office/officeart/2005/8/layout/balance1"/>
    <dgm:cxn modelId="{8165484E-1288-41A9-A211-3947B2983079}" srcId="{F0576FF4-757C-4BAD-81AD-72778D93E1A3}" destId="{91E1173C-B737-4061-8F90-D6E3751D5F00}" srcOrd="0" destOrd="0" parTransId="{E845B89D-1E68-4F03-BF56-5CEA0806707C}" sibTransId="{39FD36C2-F689-4F4B-BC04-9531F4E99F5E}"/>
    <dgm:cxn modelId="{8532F2AF-CE71-4489-96D6-1B6C50882C93}" type="presParOf" srcId="{A84A9D58-972F-4705-904A-800C1095D5E1}" destId="{D239E6BC-3BD6-4C02-B4A6-B752A39C9447}" srcOrd="0" destOrd="0" presId="urn:microsoft.com/office/officeart/2005/8/layout/balance1"/>
    <dgm:cxn modelId="{41B93893-83B6-4151-AAE9-6CD0AAC61028}" type="presParOf" srcId="{A84A9D58-972F-4705-904A-800C1095D5E1}" destId="{8B902AE6-4785-4956-BD3D-C134E68F3763}" srcOrd="1" destOrd="0" presId="urn:microsoft.com/office/officeart/2005/8/layout/balance1"/>
    <dgm:cxn modelId="{DFD5FD1E-214C-4A42-854F-36B7D429EF5C}" type="presParOf" srcId="{8B902AE6-4785-4956-BD3D-C134E68F3763}" destId="{48CA37D6-6D16-40FB-B934-FD7A7357040F}" srcOrd="0" destOrd="0" presId="urn:microsoft.com/office/officeart/2005/8/layout/balance1"/>
    <dgm:cxn modelId="{752462EA-429D-443A-ACFE-A7C80D2372BC}" type="presParOf" srcId="{8B902AE6-4785-4956-BD3D-C134E68F3763}" destId="{65CDCC20-DD44-42AF-9D09-D88E1ED4E965}" srcOrd="1" destOrd="0" presId="urn:microsoft.com/office/officeart/2005/8/layout/balance1"/>
    <dgm:cxn modelId="{DB73FEFE-7FB6-4035-9E17-8EB3EE69C264}" type="presParOf" srcId="{A84A9D58-972F-4705-904A-800C1095D5E1}" destId="{ABB26719-9340-4CBB-8608-213F61CCD973}" srcOrd="2" destOrd="0" presId="urn:microsoft.com/office/officeart/2005/8/layout/balance1"/>
    <dgm:cxn modelId="{FCEF2A76-8B3B-4041-A1C6-7DF73EEF6E34}" type="presParOf" srcId="{ABB26719-9340-4CBB-8608-213F61CCD973}" destId="{96BA7BA0-5104-4504-BFE0-397A57005598}" srcOrd="0" destOrd="0" presId="urn:microsoft.com/office/officeart/2005/8/layout/balance1"/>
    <dgm:cxn modelId="{168C777E-D502-421C-9A45-DBC65FBDD9F9}" type="presParOf" srcId="{ABB26719-9340-4CBB-8608-213F61CCD973}" destId="{34E22900-FD57-4FDA-B086-D1AFCE86FB5B}" srcOrd="1" destOrd="0" presId="urn:microsoft.com/office/officeart/2005/8/layout/balance1"/>
    <dgm:cxn modelId="{451CF32E-EF34-4E80-901B-B8E1B36055FE}" type="presParOf" srcId="{ABB26719-9340-4CBB-8608-213F61CCD973}" destId="{D5FBED2E-6AD5-49C6-83F3-27F61F181C09}" srcOrd="2" destOrd="0" presId="urn:microsoft.com/office/officeart/2005/8/layout/balance1"/>
    <dgm:cxn modelId="{6DD45843-7208-4787-BEC7-4A76A3A5175B}" type="presParOf" srcId="{ABB26719-9340-4CBB-8608-213F61CCD973}" destId="{C01AD5E2-B1A5-4D27-A18A-6108388E1630}" srcOrd="3" destOrd="0" presId="urn:microsoft.com/office/officeart/2005/8/layout/balance1"/>
    <dgm:cxn modelId="{DC0529B0-7C45-4C65-84B8-D3DB18F0B40C}" type="presParOf" srcId="{ABB26719-9340-4CBB-8608-213F61CCD973}" destId="{B95C1F5F-3B70-40F0-ADEA-C46F36A88D03}" srcOrd="4" destOrd="0" presId="urn:microsoft.com/office/officeart/2005/8/layout/balance1"/>
    <dgm:cxn modelId="{982C1DDB-0E67-41BB-8E59-73DDC089DA42}" type="presParOf" srcId="{ABB26719-9340-4CBB-8608-213F61CCD973}" destId="{972641E7-4FDB-4A84-A4F6-CB2FB13BAC95}" srcOrd="5" destOrd="0" presId="urn:microsoft.com/office/officeart/2005/8/layout/balance1"/>
    <dgm:cxn modelId="{6DDFC693-FF38-460F-ACF4-3E11A786E91A}" type="presParOf" srcId="{ABB26719-9340-4CBB-8608-213F61CCD973}" destId="{489D7810-F769-408C-8F1A-7BE4A571EF12}" srcOrd="6" destOrd="0" presId="urn:microsoft.com/office/officeart/2005/8/layout/balance1"/>
    <dgm:cxn modelId="{878B269E-A5DF-42AE-8C61-268270F7A95B}" type="presParOf" srcId="{ABB26719-9340-4CBB-8608-213F61CCD973}" destId="{9A6A3C99-3C37-4B84-9D85-D73403A03FAD}" srcOrd="7" destOrd="0" presId="urn:microsoft.com/office/officeart/2005/8/layout/balance1"/>
    <dgm:cxn modelId="{67B4D35D-4E68-4B89-B903-11685D8AFE22}" type="presParOf" srcId="{ABB26719-9340-4CBB-8608-213F61CCD973}" destId="{C773CAD0-3F50-4923-A949-22BF63943682}" srcOrd="8" destOrd="0" presId="urn:microsoft.com/office/officeart/2005/8/layout/balance1"/>
    <dgm:cxn modelId="{B654E028-7455-4ED8-81CD-51E30606B0C3}" type="presParOf" srcId="{ABB26719-9340-4CBB-8608-213F61CCD973}" destId="{80D1A6C7-BE2A-4A72-AE10-FF6C8A703F8B}"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A37D6-6D16-40FB-B934-FD7A7357040F}">
      <dsp:nvSpPr>
        <dsp:cNvPr id="0" name=""/>
        <dsp:cNvSpPr/>
      </dsp:nvSpPr>
      <dsp:spPr>
        <a:xfrm>
          <a:off x="2107553" y="0"/>
          <a:ext cx="1672520" cy="929178"/>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Mayor desempeño</a:t>
          </a:r>
          <a:endParaRPr lang="en-US" sz="2100" kern="1200" dirty="0"/>
        </a:p>
      </dsp:txBody>
      <dsp:txXfrm>
        <a:off x="2134768" y="27215"/>
        <a:ext cx="1618090" cy="874748"/>
      </dsp:txXfrm>
    </dsp:sp>
    <dsp:sp modelId="{65CDCC20-DD44-42AF-9D09-D88E1ED4E965}">
      <dsp:nvSpPr>
        <dsp:cNvPr id="0" name=""/>
        <dsp:cNvSpPr/>
      </dsp:nvSpPr>
      <dsp:spPr>
        <a:xfrm>
          <a:off x="4759994" y="0"/>
          <a:ext cx="1672520" cy="929178"/>
        </a:xfrm>
        <a:prstGeom prst="roundRect">
          <a:avLst>
            <a:gd name="adj" fmla="val 10000"/>
          </a:avLst>
        </a:prstGeom>
        <a:solidFill>
          <a:schemeClr val="accent4">
            <a:tint val="40000"/>
            <a:alpha val="90000"/>
            <a:hueOff val="-1315237"/>
            <a:satOff val="7386"/>
            <a:lumOff val="469"/>
            <a:alphaOff val="0"/>
          </a:schemeClr>
        </a:solidFill>
        <a:ln w="9525" cap="flat" cmpd="sng" algn="ctr">
          <a:solidFill>
            <a:schemeClr val="accent4">
              <a:tint val="40000"/>
              <a:alpha val="90000"/>
              <a:hueOff val="-1315237"/>
              <a:satOff val="7386"/>
              <a:lumOff val="46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smtClean="0"/>
            <a:t>Menor</a:t>
          </a:r>
        </a:p>
        <a:p>
          <a:pPr lvl="0" algn="ctr" defTabSz="933450">
            <a:lnSpc>
              <a:spcPct val="90000"/>
            </a:lnSpc>
            <a:spcBef>
              <a:spcPct val="0"/>
            </a:spcBef>
            <a:spcAft>
              <a:spcPct val="35000"/>
            </a:spcAft>
          </a:pPr>
          <a:r>
            <a:rPr lang="es-MX" sz="2100" kern="1200" dirty="0" smtClean="0"/>
            <a:t>desempeño</a:t>
          </a:r>
          <a:endParaRPr lang="en-US" sz="2100" kern="1200" dirty="0"/>
        </a:p>
      </dsp:txBody>
      <dsp:txXfrm>
        <a:off x="4787209" y="27215"/>
        <a:ext cx="1618090" cy="874748"/>
      </dsp:txXfrm>
    </dsp:sp>
    <dsp:sp modelId="{34E22900-FD57-4FDA-B086-D1AFCE86FB5B}">
      <dsp:nvSpPr>
        <dsp:cNvPr id="0" name=""/>
        <dsp:cNvSpPr/>
      </dsp:nvSpPr>
      <dsp:spPr>
        <a:xfrm>
          <a:off x="3803303" y="3949007"/>
          <a:ext cx="696883" cy="696883"/>
        </a:xfrm>
        <a:prstGeom prst="triangle">
          <a:avLst/>
        </a:prstGeom>
        <a:solidFill>
          <a:schemeClr val="accent4">
            <a:tint val="40000"/>
            <a:alpha val="90000"/>
            <a:hueOff val="-2630473"/>
            <a:satOff val="14771"/>
            <a:lumOff val="939"/>
            <a:alphaOff val="0"/>
          </a:schemeClr>
        </a:solidFill>
        <a:ln w="9525" cap="flat" cmpd="sng" algn="ctr">
          <a:solidFill>
            <a:schemeClr val="accent4">
              <a:tint val="40000"/>
              <a:alpha val="90000"/>
              <a:hueOff val="-2630473"/>
              <a:satOff val="14771"/>
              <a:lumOff val="9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5FBED2E-6AD5-49C6-83F3-27F61F181C09}">
      <dsp:nvSpPr>
        <dsp:cNvPr id="0" name=""/>
        <dsp:cNvSpPr/>
      </dsp:nvSpPr>
      <dsp:spPr>
        <a:xfrm rot="240000">
          <a:off x="2060456" y="3650384"/>
          <a:ext cx="4182578" cy="292474"/>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01AD5E2-B1A5-4D27-A18A-6108388E1630}">
      <dsp:nvSpPr>
        <dsp:cNvPr id="0" name=""/>
        <dsp:cNvSpPr/>
      </dsp:nvSpPr>
      <dsp:spPr>
        <a:xfrm rot="240000">
          <a:off x="4576231" y="3123481"/>
          <a:ext cx="1659808" cy="57320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Modelos de desarrollo inequitativos </a:t>
          </a:r>
          <a:endParaRPr lang="en-US" sz="1200" kern="1200" dirty="0"/>
        </a:p>
      </dsp:txBody>
      <dsp:txXfrm>
        <a:off x="4604213" y="3151463"/>
        <a:ext cx="1603844" cy="517241"/>
      </dsp:txXfrm>
    </dsp:sp>
    <dsp:sp modelId="{B95C1F5F-3B70-40F0-ADEA-C46F36A88D03}">
      <dsp:nvSpPr>
        <dsp:cNvPr id="0" name=""/>
        <dsp:cNvSpPr/>
      </dsp:nvSpPr>
      <dsp:spPr>
        <a:xfrm rot="240000">
          <a:off x="4622690" y="2510223"/>
          <a:ext cx="1659808" cy="573205"/>
        </a:xfrm>
        <a:prstGeom prst="roundRect">
          <a:avLst/>
        </a:prstGeom>
        <a:gradFill rotWithShape="0">
          <a:gsLst>
            <a:gs pos="0">
              <a:schemeClr val="accent4">
                <a:hueOff val="-744128"/>
                <a:satOff val="4483"/>
                <a:lumOff val="359"/>
                <a:alphaOff val="0"/>
                <a:tint val="100000"/>
                <a:shade val="100000"/>
                <a:satMod val="130000"/>
              </a:schemeClr>
            </a:gs>
            <a:gs pos="100000">
              <a:schemeClr val="accent4">
                <a:hueOff val="-744128"/>
                <a:satOff val="4483"/>
                <a:lumOff val="35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Bajo gasto público y alto gasto de bolsillo</a:t>
          </a:r>
          <a:endParaRPr lang="en-US" sz="1200" kern="1200" dirty="0"/>
        </a:p>
      </dsp:txBody>
      <dsp:txXfrm>
        <a:off x="4650672" y="2538205"/>
        <a:ext cx="1603844" cy="517241"/>
      </dsp:txXfrm>
    </dsp:sp>
    <dsp:sp modelId="{972641E7-4FDB-4A84-A4F6-CB2FB13BAC95}">
      <dsp:nvSpPr>
        <dsp:cNvPr id="0" name=""/>
        <dsp:cNvSpPr/>
      </dsp:nvSpPr>
      <dsp:spPr>
        <a:xfrm rot="240000">
          <a:off x="4669149" y="1896965"/>
          <a:ext cx="1659808" cy="573205"/>
        </a:xfrm>
        <a:prstGeom prst="round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Sistemas medicalizados centrados en el hospital</a:t>
          </a:r>
          <a:endParaRPr lang="en-US" sz="1200" kern="1200" dirty="0"/>
        </a:p>
      </dsp:txBody>
      <dsp:txXfrm>
        <a:off x="4697131" y="1924947"/>
        <a:ext cx="1603844" cy="517241"/>
      </dsp:txXfrm>
    </dsp:sp>
    <dsp:sp modelId="{489D7810-F769-408C-8F1A-7BE4A571EF12}">
      <dsp:nvSpPr>
        <dsp:cNvPr id="0" name=""/>
        <dsp:cNvSpPr/>
      </dsp:nvSpPr>
      <dsp:spPr>
        <a:xfrm rot="240000">
          <a:off x="4715608" y="1283708"/>
          <a:ext cx="1659808" cy="573205"/>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Sistemas</a:t>
          </a:r>
          <a:r>
            <a:rPr lang="es-MX" sz="1200" kern="1200" baseline="0" dirty="0" smtClean="0"/>
            <a:t> fragmentados y segmentados</a:t>
          </a:r>
          <a:endParaRPr lang="en-US" sz="1200" kern="1200" dirty="0"/>
        </a:p>
      </dsp:txBody>
      <dsp:txXfrm>
        <a:off x="4743590" y="1311690"/>
        <a:ext cx="1603844" cy="517241"/>
      </dsp:txXfrm>
    </dsp:sp>
    <dsp:sp modelId="{9A6A3C99-3C37-4B84-9D85-D73403A03FAD}">
      <dsp:nvSpPr>
        <dsp:cNvPr id="0" name=""/>
        <dsp:cNvSpPr/>
      </dsp:nvSpPr>
      <dsp:spPr>
        <a:xfrm rot="240000">
          <a:off x="2160368" y="2956229"/>
          <a:ext cx="1659808" cy="573205"/>
        </a:xfrm>
        <a:prstGeom prst="round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Modelos de desarrollo equitativos</a:t>
          </a:r>
          <a:endParaRPr lang="en-US" sz="1200" kern="1200" dirty="0"/>
        </a:p>
      </dsp:txBody>
      <dsp:txXfrm>
        <a:off x="2188350" y="2984211"/>
        <a:ext cx="1603844" cy="517241"/>
      </dsp:txXfrm>
    </dsp:sp>
    <dsp:sp modelId="{C773CAD0-3F50-4923-A949-22BF63943682}">
      <dsp:nvSpPr>
        <dsp:cNvPr id="0" name=""/>
        <dsp:cNvSpPr/>
      </dsp:nvSpPr>
      <dsp:spPr>
        <a:xfrm rot="240000">
          <a:off x="2206827" y="2342971"/>
          <a:ext cx="1659808" cy="573205"/>
        </a:xfrm>
        <a:prstGeom prst="roundRect">
          <a:avLst/>
        </a:prstGeom>
        <a:gradFill rotWithShape="0">
          <a:gsLst>
            <a:gs pos="0">
              <a:schemeClr val="accent4">
                <a:hueOff val="-3720641"/>
                <a:satOff val="22416"/>
                <a:lumOff val="1797"/>
                <a:alphaOff val="0"/>
                <a:tint val="100000"/>
                <a:shade val="100000"/>
                <a:satMod val="130000"/>
              </a:schemeClr>
            </a:gs>
            <a:gs pos="100000">
              <a:schemeClr val="accent4">
                <a:hueOff val="-3720641"/>
                <a:satOff val="22416"/>
                <a:lumOff val="179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Mayor gasto público y bajo</a:t>
          </a:r>
          <a:r>
            <a:rPr lang="es-MX" sz="1200" kern="1200" baseline="0" dirty="0" smtClean="0"/>
            <a:t> gasto de bolsillo</a:t>
          </a:r>
          <a:endParaRPr lang="en-US" sz="1200" kern="1200" dirty="0"/>
        </a:p>
      </dsp:txBody>
      <dsp:txXfrm>
        <a:off x="2234809" y="2370953"/>
        <a:ext cx="1603844" cy="517241"/>
      </dsp:txXfrm>
    </dsp:sp>
    <dsp:sp modelId="{80D1A6C7-BE2A-4A72-AE10-FF6C8A703F8B}">
      <dsp:nvSpPr>
        <dsp:cNvPr id="0" name=""/>
        <dsp:cNvSpPr/>
      </dsp:nvSpPr>
      <dsp:spPr>
        <a:xfrm rot="240000">
          <a:off x="2253286" y="1729713"/>
          <a:ext cx="1659808" cy="573205"/>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smtClean="0"/>
            <a:t>Sistemas</a:t>
          </a:r>
          <a:r>
            <a:rPr lang="es-MX" sz="1200" kern="1200" baseline="0" smtClean="0"/>
            <a:t> integrados basados </a:t>
          </a:r>
          <a:r>
            <a:rPr lang="es-MX" sz="1200" kern="1200" baseline="0" dirty="0" smtClean="0"/>
            <a:t>en </a:t>
          </a:r>
          <a:r>
            <a:rPr lang="es-MX" sz="1200" kern="1200" baseline="0" smtClean="0"/>
            <a:t>APS y RISS</a:t>
          </a:r>
          <a:endParaRPr lang="en-US" sz="1200" kern="1200" dirty="0"/>
        </a:p>
      </dsp:txBody>
      <dsp:txXfrm>
        <a:off x="2281268" y="1757695"/>
        <a:ext cx="1603844" cy="51724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37BD05-4906-EA44-9E17-3BD22498086E}" type="datetimeFigureOut">
              <a:rPr lang="en-US" smtClean="0"/>
              <a:t>5/11/2016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17C0FE-52B6-B54A-9558-797F13935FD6}" type="slidenum">
              <a:rPr lang="en-US" smtClean="0"/>
              <a:t>‹Nº›</a:t>
            </a:fld>
            <a:endParaRPr lang="en-US"/>
          </a:p>
        </p:txBody>
      </p:sp>
    </p:spTree>
    <p:extLst>
      <p:ext uri="{BB962C8B-B14F-4D97-AF65-F5344CB8AC3E}">
        <p14:creationId xmlns:p14="http://schemas.microsoft.com/office/powerpoint/2010/main" val="683728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6ED6B-EC62-F14F-B8FF-1BF5238E1CAA}" type="datetimeFigureOut">
              <a:rPr lang="en-US" smtClean="0"/>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7C95C-1D57-B342-A54D-52E70D6E3C51}" type="slidenum">
              <a:rPr lang="en-US" smtClean="0"/>
              <a:t>‹Nº›</a:t>
            </a:fld>
            <a:endParaRPr lang="en-US"/>
          </a:p>
        </p:txBody>
      </p:sp>
    </p:spTree>
    <p:extLst>
      <p:ext uri="{BB962C8B-B14F-4D97-AF65-F5344CB8AC3E}">
        <p14:creationId xmlns:p14="http://schemas.microsoft.com/office/powerpoint/2010/main" val="39328798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44" indent="-168244" defTabSz="792928">
              <a:lnSpc>
                <a:spcPct val="90000"/>
              </a:lnSpc>
              <a:spcBef>
                <a:spcPct val="45000"/>
              </a:spcBef>
              <a:buClr>
                <a:srgbClr val="000099"/>
              </a:buClr>
              <a:buFontTx/>
              <a:buChar char="•"/>
            </a:pPr>
            <a:r>
              <a:rPr lang="es-ES_tradnl" sz="1000" dirty="0">
                <a:latin typeface="Calibri" charset="0"/>
                <a:ea typeface="MS PGothic" charset="0"/>
              </a:rPr>
              <a:t>El documento de Estrategia conceptualiza El acceso universal a la salud y la cobertura universal de salud como el fundamento de un sistema de salud equitativo. La Estrategia reconoce que las políticas e intervenciones que abordan los determinantes sociales de la salud y fomentan el compromiso de toda la sociedad para promover la salud y el bienestar, con énfasis en los grupos en situación de pobreza y vulnerabilidad, son un requisito esencial para avanzar hacia el acceso universal a la salud y la cobertura universal de salud.</a:t>
            </a:r>
          </a:p>
          <a:p>
            <a:pPr marL="168244" indent="-168244" defTabSz="792928">
              <a:lnSpc>
                <a:spcPct val="90000"/>
              </a:lnSpc>
              <a:spcBef>
                <a:spcPct val="45000"/>
              </a:spcBef>
              <a:buClr>
                <a:srgbClr val="000099"/>
              </a:buClr>
              <a:buFontTx/>
              <a:buChar char="•"/>
            </a:pPr>
            <a:r>
              <a:rPr lang="es-ES_tradnl" sz="1000" dirty="0">
                <a:latin typeface="Calibri" charset="0"/>
                <a:ea typeface="MS PGothic" charset="0"/>
              </a:rPr>
              <a:t>La Estrategia reconoce el Derecho a la salud como el valor central para el acceso universal a la salud y la cobertura universal a la salud, tal cual lo define la Constitución de la OMS “El goce del grado máximo de salud que se pueda lograr es uno de los derechos fundamentales de todo ser humano sin distinción de raza, religión, ideología política o condición económica o social”.</a:t>
            </a:r>
          </a:p>
          <a:p>
            <a:pPr marL="168244" indent="-168244" defTabSz="792928">
              <a:lnSpc>
                <a:spcPct val="90000"/>
              </a:lnSpc>
              <a:spcBef>
                <a:spcPct val="45000"/>
              </a:spcBef>
              <a:buClr>
                <a:srgbClr val="000099"/>
              </a:buClr>
              <a:buFontTx/>
              <a:buChar char="•"/>
            </a:pPr>
            <a:r>
              <a:rPr lang="es-ES_tradnl" sz="1000" dirty="0">
                <a:latin typeface="Calibri" charset="0"/>
                <a:ea typeface="MS PGothic" charset="0"/>
              </a:rPr>
              <a:t>Además de este valor central, identifica dos valores relacionados: la equidad y la solidaridad.</a:t>
            </a:r>
          </a:p>
          <a:p>
            <a:pPr marL="168244" indent="-168244" defTabSz="792928">
              <a:lnSpc>
                <a:spcPct val="90000"/>
              </a:lnSpc>
              <a:spcBef>
                <a:spcPct val="45000"/>
              </a:spcBef>
              <a:buClr>
                <a:srgbClr val="000099"/>
              </a:buClr>
              <a:buFontTx/>
              <a:buChar char="•"/>
            </a:pPr>
            <a:r>
              <a:rPr lang="es-ES_tradnl" sz="1000" dirty="0">
                <a:latin typeface="Calibri" charset="0"/>
                <a:ea typeface="MS PGothic" charset="0"/>
              </a:rPr>
              <a:t>La equidad en salud se refiere a la ausencia de diferencias injustas en el estado de salud, en el acceso a servicios integrales de calidad, en la contribución financiera y en el acceso a entornos saludables. El genero, la etnia, la edad y la condición económica y social, son determinantes sociales específicos que impactan de forma positiva o negativa a la inequidad en salud.</a:t>
            </a:r>
          </a:p>
          <a:p>
            <a:pPr marL="168244" indent="-168244" defTabSz="792928">
              <a:lnSpc>
                <a:spcPct val="90000"/>
              </a:lnSpc>
              <a:spcBef>
                <a:spcPct val="45000"/>
              </a:spcBef>
              <a:buClr>
                <a:srgbClr val="000099"/>
              </a:buClr>
              <a:buFontTx/>
              <a:buChar char="•"/>
            </a:pPr>
            <a:r>
              <a:rPr lang="es-ES_tradnl" sz="1000" dirty="0">
                <a:latin typeface="Calibri" charset="0"/>
                <a:ea typeface="MS PGothic" charset="0"/>
              </a:rPr>
              <a:t>La solidaridad es el valor que permite promover y suministrar la </a:t>
            </a:r>
            <a:r>
              <a:rPr lang="es-ES_tradnl" sz="1000" dirty="0">
                <a:solidFill>
                  <a:srgbClr val="FFFFFF"/>
                </a:solidFill>
                <a:latin typeface="Arial Narrow" charset="0"/>
                <a:ea typeface="MS PGothic" charset="0"/>
              </a:rPr>
              <a:t>protección financiera. Para ello es necesario la mancomunación solidaria de fondos significa la unificación en un fondo único de todos los estamentos del financiamiento (seguridad social, presupuesto estatal, contribuciones individuales y otros fondos) con carácter solidario, es decir, cada quien aporta según su capacidad y recibe servicios según su necesidad. En este esquema el presupuesto publico asume las contribuciones para aquellos individuos que no tienen capacidad para aportar (pobres e indigentes).  </a:t>
            </a:r>
          </a:p>
          <a:p>
            <a:pPr marL="168244" indent="-168244" defTabSz="792928">
              <a:lnSpc>
                <a:spcPct val="90000"/>
              </a:lnSpc>
              <a:spcBef>
                <a:spcPct val="45000"/>
              </a:spcBef>
              <a:buClr>
                <a:srgbClr val="000099"/>
              </a:buClr>
              <a:buFontTx/>
              <a:buChar char="•"/>
            </a:pPr>
            <a:endParaRPr lang="es-ES_tradnl" sz="1000" dirty="0">
              <a:latin typeface="Calibri" charset="0"/>
              <a:ea typeface="MS PGothic" charset="0"/>
            </a:endParaRPr>
          </a:p>
          <a:p>
            <a:pPr marL="168244" indent="-168244" defTabSz="792928">
              <a:lnSpc>
                <a:spcPct val="90000"/>
              </a:lnSpc>
              <a:spcBef>
                <a:spcPct val="45000"/>
              </a:spcBef>
              <a:buClr>
                <a:srgbClr val="000099"/>
              </a:buClr>
            </a:pPr>
            <a:endParaRPr lang="es-ES_tradnl" sz="1000" dirty="0">
              <a:latin typeface="Calibri" charset="0"/>
              <a:ea typeface="MS PGothic" charset="0"/>
            </a:endParaRPr>
          </a:p>
          <a:p>
            <a:pPr marL="168244" indent="-168244" defTabSz="792928">
              <a:lnSpc>
                <a:spcPct val="90000"/>
              </a:lnSpc>
              <a:spcBef>
                <a:spcPct val="45000"/>
              </a:spcBef>
              <a:buClr>
                <a:srgbClr val="000099"/>
              </a:buClr>
            </a:pPr>
            <a:endParaRPr lang="es-ES_tradnl" sz="1000" dirty="0">
              <a:latin typeface="Calibri" charset="0"/>
              <a:ea typeface="MS PGothic" charset="0"/>
            </a:endParaRPr>
          </a:p>
          <a:p>
            <a:pPr marL="168244" indent="-168244" defTabSz="792928">
              <a:lnSpc>
                <a:spcPct val="90000"/>
              </a:lnSpc>
              <a:spcBef>
                <a:spcPct val="45000"/>
              </a:spcBef>
              <a:buClr>
                <a:srgbClr val="000099"/>
              </a:buClr>
            </a:pPr>
            <a:endParaRPr lang="es-ES_tradnl" sz="1000" dirty="0">
              <a:latin typeface="Calibri" charset="0"/>
              <a:ea typeface="MS PGothic" charset="0"/>
            </a:endParaRPr>
          </a:p>
          <a:p>
            <a:pPr marL="168244" indent="-168244" defTabSz="792928">
              <a:lnSpc>
                <a:spcPct val="90000"/>
              </a:lnSpc>
              <a:spcBef>
                <a:spcPct val="45000"/>
              </a:spcBef>
              <a:buClr>
                <a:srgbClr val="000099"/>
              </a:buClr>
            </a:pPr>
            <a:endParaRPr lang="es-ES_tradnl" sz="1000" dirty="0">
              <a:latin typeface="Calibri" charset="0"/>
              <a:ea typeface="MS PGothic" charset="0"/>
            </a:endParaRPr>
          </a:p>
          <a:p>
            <a:pPr marL="168244" indent="-168244" defTabSz="792928">
              <a:lnSpc>
                <a:spcPct val="90000"/>
              </a:lnSpc>
              <a:spcBef>
                <a:spcPct val="45000"/>
              </a:spcBef>
              <a:buClr>
                <a:srgbClr val="000099"/>
              </a:buClr>
            </a:pPr>
            <a:endParaRPr lang="es-ES_tradnl" sz="1000" dirty="0">
              <a:latin typeface="Calibri" charset="0"/>
              <a:ea typeface="MS PGothic" charset="0"/>
            </a:endParaRPr>
          </a:p>
          <a:p>
            <a:pPr marL="168244" indent="-168244" defTabSz="792928">
              <a:lnSpc>
                <a:spcPct val="90000"/>
              </a:lnSpc>
              <a:spcBef>
                <a:spcPct val="45000"/>
              </a:spcBef>
              <a:buClr>
                <a:srgbClr val="000099"/>
              </a:buClr>
            </a:pPr>
            <a:endParaRPr lang="es-ES_tradnl" sz="1000" dirty="0">
              <a:latin typeface="Calibri" charset="0"/>
              <a:ea typeface="MS PGothic" charset="0"/>
            </a:endParaRPr>
          </a:p>
        </p:txBody>
      </p:sp>
      <p:sp>
        <p:nvSpPr>
          <p:cNvPr id="430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0416">
              <a:defRPr sz="1200">
                <a:solidFill>
                  <a:schemeClr val="tx1"/>
                </a:solidFill>
                <a:latin typeface="Calibri" charset="0"/>
                <a:ea typeface="MS PGothic" charset="0"/>
                <a:cs typeface="MS PGothic" charset="0"/>
              </a:defRPr>
            </a:lvl1pPr>
            <a:lvl2pPr marL="729057" indent="-280406" defTabSz="900416">
              <a:defRPr sz="1200">
                <a:solidFill>
                  <a:schemeClr val="tx1"/>
                </a:solidFill>
                <a:latin typeface="Calibri" charset="0"/>
                <a:ea typeface="MS PGothic" charset="0"/>
                <a:cs typeface="MS PGothic" charset="0"/>
              </a:defRPr>
            </a:lvl2pPr>
            <a:lvl3pPr marL="1121626" indent="-224325" defTabSz="900416">
              <a:defRPr sz="1200">
                <a:solidFill>
                  <a:schemeClr val="tx1"/>
                </a:solidFill>
                <a:latin typeface="Calibri" charset="0"/>
                <a:ea typeface="MS PGothic" charset="0"/>
                <a:cs typeface="MS PGothic" charset="0"/>
              </a:defRPr>
            </a:lvl3pPr>
            <a:lvl4pPr marL="1570276" indent="-224325" defTabSz="900416">
              <a:defRPr sz="1200">
                <a:solidFill>
                  <a:schemeClr val="tx1"/>
                </a:solidFill>
                <a:latin typeface="Calibri" charset="0"/>
                <a:ea typeface="MS PGothic" charset="0"/>
                <a:cs typeface="MS PGothic" charset="0"/>
              </a:defRPr>
            </a:lvl4pPr>
            <a:lvl5pPr marL="2018927" indent="-224325" defTabSz="900416">
              <a:defRPr sz="1200">
                <a:solidFill>
                  <a:schemeClr val="tx1"/>
                </a:solidFill>
                <a:latin typeface="Calibri" charset="0"/>
                <a:ea typeface="MS PGothic" charset="0"/>
                <a:cs typeface="MS PGothic" charset="0"/>
              </a:defRPr>
            </a:lvl5pPr>
            <a:lvl6pPr marL="2467577"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r>
              <a:rPr lang="en-US">
                <a:latin typeface="Arial" charset="0"/>
                <a:cs typeface="Arial" charset="0"/>
              </a:rPr>
              <a:t>World Health Organization</a:t>
            </a:r>
          </a:p>
        </p:txBody>
      </p:sp>
      <p:sp>
        <p:nvSpPr>
          <p:cNvPr id="430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16">
              <a:defRPr sz="1200">
                <a:solidFill>
                  <a:schemeClr val="tx1"/>
                </a:solidFill>
                <a:latin typeface="Calibri" charset="0"/>
                <a:ea typeface="MS PGothic" charset="0"/>
                <a:cs typeface="MS PGothic" charset="0"/>
              </a:defRPr>
            </a:lvl1pPr>
            <a:lvl2pPr marL="729057" indent="-280406" defTabSz="900416">
              <a:defRPr sz="1200">
                <a:solidFill>
                  <a:schemeClr val="tx1"/>
                </a:solidFill>
                <a:latin typeface="Calibri" charset="0"/>
                <a:ea typeface="MS PGothic" charset="0"/>
                <a:cs typeface="MS PGothic" charset="0"/>
              </a:defRPr>
            </a:lvl2pPr>
            <a:lvl3pPr marL="1121626" indent="-224325" defTabSz="900416">
              <a:defRPr sz="1200">
                <a:solidFill>
                  <a:schemeClr val="tx1"/>
                </a:solidFill>
                <a:latin typeface="Calibri" charset="0"/>
                <a:ea typeface="MS PGothic" charset="0"/>
                <a:cs typeface="MS PGothic" charset="0"/>
              </a:defRPr>
            </a:lvl3pPr>
            <a:lvl4pPr marL="1570276" indent="-224325" defTabSz="900416">
              <a:defRPr sz="1200">
                <a:solidFill>
                  <a:schemeClr val="tx1"/>
                </a:solidFill>
                <a:latin typeface="Calibri" charset="0"/>
                <a:ea typeface="MS PGothic" charset="0"/>
                <a:cs typeface="MS PGothic" charset="0"/>
              </a:defRPr>
            </a:lvl4pPr>
            <a:lvl5pPr marL="2018927" indent="-224325" defTabSz="900416">
              <a:defRPr sz="1200">
                <a:solidFill>
                  <a:schemeClr val="tx1"/>
                </a:solidFill>
                <a:latin typeface="Calibri" charset="0"/>
                <a:ea typeface="MS PGothic" charset="0"/>
                <a:cs typeface="MS PGothic" charset="0"/>
              </a:defRPr>
            </a:lvl5pPr>
            <a:lvl6pPr marL="2467577"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CA3B090-DB9E-9447-B226-697244012ED0}" type="datetime3">
              <a:rPr lang="en-US">
                <a:latin typeface="Arial" charset="0"/>
                <a:cs typeface="Arial" charset="0"/>
              </a:rPr>
              <a:pPr/>
              <a:t>11 May 2016</a:t>
            </a:fld>
            <a:endParaRPr lang="en-US">
              <a:latin typeface="Arial" charset="0"/>
              <a:cs typeface="Arial" charset="0"/>
            </a:endParaRPr>
          </a:p>
        </p:txBody>
      </p:sp>
      <p:sp>
        <p:nvSpPr>
          <p:cNvPr id="430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16">
              <a:defRPr sz="1200">
                <a:solidFill>
                  <a:schemeClr val="tx1"/>
                </a:solidFill>
                <a:latin typeface="Calibri" charset="0"/>
                <a:ea typeface="MS PGothic" charset="0"/>
                <a:cs typeface="MS PGothic" charset="0"/>
              </a:defRPr>
            </a:lvl1pPr>
            <a:lvl2pPr marL="729057" indent="-280406" defTabSz="900416">
              <a:defRPr sz="1200">
                <a:solidFill>
                  <a:schemeClr val="tx1"/>
                </a:solidFill>
                <a:latin typeface="Calibri" charset="0"/>
                <a:ea typeface="MS PGothic" charset="0"/>
                <a:cs typeface="MS PGothic" charset="0"/>
              </a:defRPr>
            </a:lvl2pPr>
            <a:lvl3pPr marL="1121626" indent="-224325" defTabSz="900416">
              <a:defRPr sz="1200">
                <a:solidFill>
                  <a:schemeClr val="tx1"/>
                </a:solidFill>
                <a:latin typeface="Calibri" charset="0"/>
                <a:ea typeface="MS PGothic" charset="0"/>
                <a:cs typeface="MS PGothic" charset="0"/>
              </a:defRPr>
            </a:lvl3pPr>
            <a:lvl4pPr marL="1570276" indent="-224325" defTabSz="900416">
              <a:defRPr sz="1200">
                <a:solidFill>
                  <a:schemeClr val="tx1"/>
                </a:solidFill>
                <a:latin typeface="Calibri" charset="0"/>
                <a:ea typeface="MS PGothic" charset="0"/>
                <a:cs typeface="MS PGothic" charset="0"/>
              </a:defRPr>
            </a:lvl4pPr>
            <a:lvl5pPr marL="2018927" indent="-224325" defTabSz="900416">
              <a:defRPr sz="1200">
                <a:solidFill>
                  <a:schemeClr val="tx1"/>
                </a:solidFill>
                <a:latin typeface="Calibri" charset="0"/>
                <a:ea typeface="MS PGothic" charset="0"/>
                <a:cs typeface="MS PGothic" charset="0"/>
              </a:defRPr>
            </a:lvl5pPr>
            <a:lvl6pPr marL="2467577"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16227"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364878"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13528" indent="-224325" defTabSz="900416"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6DEE687-C109-4442-B681-563CE098F568}" type="slidenum">
              <a:rPr lang="en-US">
                <a:latin typeface="Arial" charset="0"/>
                <a:cs typeface="Arial" charset="0"/>
              </a:rPr>
              <a:pPr/>
              <a:t>6</a:t>
            </a:fld>
            <a:endParaRPr lang="en-US">
              <a:latin typeface="Arial" charset="0"/>
              <a:cs typeface="Arial" charset="0"/>
            </a:endParaRPr>
          </a:p>
        </p:txBody>
      </p:sp>
    </p:spTree>
    <p:extLst>
      <p:ext uri="{BB962C8B-B14F-4D97-AF65-F5344CB8AC3E}">
        <p14:creationId xmlns:p14="http://schemas.microsoft.com/office/powerpoint/2010/main" val="322879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BD31B524-571F-497E-9160-71268D5EC2AB}" type="slidenum">
              <a:rPr lang="en-US" smtClean="0"/>
              <a:pPr>
                <a:defRPr/>
              </a:pPr>
              <a:t>7</a:t>
            </a:fld>
            <a:endParaRPr lang="en-US"/>
          </a:p>
        </p:txBody>
      </p:sp>
    </p:spTree>
    <p:extLst>
      <p:ext uri="{BB962C8B-B14F-4D97-AF65-F5344CB8AC3E}">
        <p14:creationId xmlns:p14="http://schemas.microsoft.com/office/powerpoint/2010/main" val="285320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9</a:t>
            </a:fld>
            <a:endParaRPr lang="en-US"/>
          </a:p>
        </p:txBody>
      </p:sp>
    </p:spTree>
    <p:extLst>
      <p:ext uri="{BB962C8B-B14F-4D97-AF65-F5344CB8AC3E}">
        <p14:creationId xmlns:p14="http://schemas.microsoft.com/office/powerpoint/2010/main" val="44530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10</a:t>
            </a:fld>
            <a:endParaRPr lang="en-US"/>
          </a:p>
        </p:txBody>
      </p:sp>
    </p:spTree>
    <p:extLst>
      <p:ext uri="{BB962C8B-B14F-4D97-AF65-F5344CB8AC3E}">
        <p14:creationId xmlns:p14="http://schemas.microsoft.com/office/powerpoint/2010/main" val="44530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No debemos ser tímidos en avanzar hacia esta agenda, tenemos el deber de la audacia porque sobre la base de nuestros valores y conocimientos plantearemos un futuro deseable. Hemos llegado a la necesidad de reconciliar el actuar del hospital con su ecosistema, con nuestro desarrollo económico, y sobre todo con las necesidades actuales</a:t>
            </a:r>
            <a:r>
              <a:rPr lang="es-MX" baseline="0" dirty="0" smtClean="0"/>
              <a:t> y futuras de las personas para alcanzar la salud universal de forma sustentable.</a:t>
            </a:r>
            <a:endParaRPr lang="es-MX" dirty="0"/>
          </a:p>
        </p:txBody>
      </p:sp>
      <p:sp>
        <p:nvSpPr>
          <p:cNvPr id="4" name="3 Marcador de número de diapositiva"/>
          <p:cNvSpPr>
            <a:spLocks noGrp="1"/>
          </p:cNvSpPr>
          <p:nvPr>
            <p:ph type="sldNum" sz="quarter" idx="10"/>
          </p:nvPr>
        </p:nvSpPr>
        <p:spPr/>
        <p:txBody>
          <a:bodyPr/>
          <a:lstStyle/>
          <a:p>
            <a:fld id="{2307C95C-1D57-B342-A54D-52E70D6E3C51}" type="slidenum">
              <a:rPr lang="en-US" smtClean="0"/>
              <a:t>14</a:t>
            </a:fld>
            <a:endParaRPr lang="en-US"/>
          </a:p>
        </p:txBody>
      </p:sp>
    </p:spTree>
    <p:extLst>
      <p:ext uri="{BB962C8B-B14F-4D97-AF65-F5344CB8AC3E}">
        <p14:creationId xmlns:p14="http://schemas.microsoft.com/office/powerpoint/2010/main" val="3447897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3526091"/>
            <a:ext cx="9234931" cy="333190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userDrawn="1"/>
        </p:nvSpPr>
        <p:spPr>
          <a:xfrm rot="21068856">
            <a:off x="-610748" y="-725062"/>
            <a:ext cx="10116823" cy="5304340"/>
          </a:xfrm>
          <a:custGeom>
            <a:avLst/>
            <a:gdLst>
              <a:gd name="connsiteX0" fmla="*/ 0 w 11125996"/>
              <a:gd name="connsiteY0" fmla="*/ 0 h 6191978"/>
              <a:gd name="connsiteX1" fmla="*/ 11125996 w 11125996"/>
              <a:gd name="connsiteY1" fmla="*/ 0 h 6191978"/>
              <a:gd name="connsiteX2" fmla="*/ 11125996 w 11125996"/>
              <a:gd name="connsiteY2" fmla="*/ 6191978 h 6191978"/>
              <a:gd name="connsiteX3" fmla="*/ 0 w 11125996"/>
              <a:gd name="connsiteY3" fmla="*/ 6191978 h 6191978"/>
              <a:gd name="connsiteX4" fmla="*/ 0 w 11125996"/>
              <a:gd name="connsiteY4" fmla="*/ 0 h 6191978"/>
              <a:gd name="connsiteX0" fmla="*/ 0 w 11125996"/>
              <a:gd name="connsiteY0" fmla="*/ 0 h 6191978"/>
              <a:gd name="connsiteX1" fmla="*/ 11125996 w 11125996"/>
              <a:gd name="connsiteY1" fmla="*/ 0 h 6191978"/>
              <a:gd name="connsiteX2" fmla="*/ 10002981 w 11125996"/>
              <a:gd name="connsiteY2" fmla="*/ 6191761 h 6191978"/>
              <a:gd name="connsiteX3" fmla="*/ 0 w 11125996"/>
              <a:gd name="connsiteY3" fmla="*/ 6191978 h 6191978"/>
              <a:gd name="connsiteX4" fmla="*/ 0 w 11125996"/>
              <a:gd name="connsiteY4" fmla="*/ 0 h 6191978"/>
              <a:gd name="connsiteX0" fmla="*/ 0 w 11125996"/>
              <a:gd name="connsiteY0" fmla="*/ 0 h 6191761"/>
              <a:gd name="connsiteX1" fmla="*/ 11125996 w 11125996"/>
              <a:gd name="connsiteY1" fmla="*/ 0 h 6191761"/>
              <a:gd name="connsiteX2" fmla="*/ 10002981 w 11125996"/>
              <a:gd name="connsiteY2" fmla="*/ 6191761 h 6191761"/>
              <a:gd name="connsiteX3" fmla="*/ 512776 w 11125996"/>
              <a:gd name="connsiteY3" fmla="*/ 6184496 h 6191761"/>
              <a:gd name="connsiteX4" fmla="*/ 0 w 11125996"/>
              <a:gd name="connsiteY4" fmla="*/ 0 h 6191761"/>
              <a:gd name="connsiteX0" fmla="*/ 878162 w 10613220"/>
              <a:gd name="connsiteY0" fmla="*/ 603438 h 6191761"/>
              <a:gd name="connsiteX1" fmla="*/ 10613220 w 10613220"/>
              <a:gd name="connsiteY1" fmla="*/ 0 h 6191761"/>
              <a:gd name="connsiteX2" fmla="*/ 9490205 w 10613220"/>
              <a:gd name="connsiteY2" fmla="*/ 6191761 h 6191761"/>
              <a:gd name="connsiteX3" fmla="*/ 0 w 10613220"/>
              <a:gd name="connsiteY3" fmla="*/ 6184496 h 6191761"/>
              <a:gd name="connsiteX4" fmla="*/ 878162 w 10613220"/>
              <a:gd name="connsiteY4" fmla="*/ 603438 h 6191761"/>
              <a:gd name="connsiteX0" fmla="*/ 878162 w 9945067"/>
              <a:gd name="connsiteY0" fmla="*/ 0 h 5588323"/>
              <a:gd name="connsiteX1" fmla="*/ 9945067 w 9945067"/>
              <a:gd name="connsiteY1" fmla="*/ 2324562 h 5588323"/>
              <a:gd name="connsiteX2" fmla="*/ 9490205 w 9945067"/>
              <a:gd name="connsiteY2" fmla="*/ 5588323 h 5588323"/>
              <a:gd name="connsiteX3" fmla="*/ 0 w 9945067"/>
              <a:gd name="connsiteY3" fmla="*/ 5581058 h 5588323"/>
              <a:gd name="connsiteX4" fmla="*/ 878162 w 9945067"/>
              <a:gd name="connsiteY4" fmla="*/ 0 h 5588323"/>
              <a:gd name="connsiteX0" fmla="*/ 878162 w 10162359"/>
              <a:gd name="connsiteY0" fmla="*/ 0 h 5588323"/>
              <a:gd name="connsiteX1" fmla="*/ 10162359 w 10162359"/>
              <a:gd name="connsiteY1" fmla="*/ 1410105 h 5588323"/>
              <a:gd name="connsiteX2" fmla="*/ 9490205 w 10162359"/>
              <a:gd name="connsiteY2" fmla="*/ 5588323 h 5588323"/>
              <a:gd name="connsiteX3" fmla="*/ 0 w 10162359"/>
              <a:gd name="connsiteY3" fmla="*/ 5581058 h 5588323"/>
              <a:gd name="connsiteX4" fmla="*/ 878162 w 10162359"/>
              <a:gd name="connsiteY4" fmla="*/ 0 h 5588323"/>
              <a:gd name="connsiteX0" fmla="*/ 878162 w 10068293"/>
              <a:gd name="connsiteY0" fmla="*/ 0 h 5588323"/>
              <a:gd name="connsiteX1" fmla="*/ 10068293 w 10068293"/>
              <a:gd name="connsiteY1" fmla="*/ 2094202 h 5588323"/>
              <a:gd name="connsiteX2" fmla="*/ 9490205 w 10068293"/>
              <a:gd name="connsiteY2" fmla="*/ 5588323 h 5588323"/>
              <a:gd name="connsiteX3" fmla="*/ 0 w 10068293"/>
              <a:gd name="connsiteY3" fmla="*/ 5581058 h 5588323"/>
              <a:gd name="connsiteX4" fmla="*/ 878162 w 10068293"/>
              <a:gd name="connsiteY4" fmla="*/ 0 h 5588323"/>
              <a:gd name="connsiteX0" fmla="*/ 878162 w 10116823"/>
              <a:gd name="connsiteY0" fmla="*/ 0 h 5588323"/>
              <a:gd name="connsiteX1" fmla="*/ 10116823 w 10116823"/>
              <a:gd name="connsiteY1" fmla="*/ 1702476 h 5588323"/>
              <a:gd name="connsiteX2" fmla="*/ 9490205 w 10116823"/>
              <a:gd name="connsiteY2" fmla="*/ 5588323 h 5588323"/>
              <a:gd name="connsiteX3" fmla="*/ 0 w 10116823"/>
              <a:gd name="connsiteY3" fmla="*/ 5581058 h 5588323"/>
              <a:gd name="connsiteX4" fmla="*/ 878162 w 10116823"/>
              <a:gd name="connsiteY4" fmla="*/ 0 h 5588323"/>
              <a:gd name="connsiteX0" fmla="*/ 849402 w 10116823"/>
              <a:gd name="connsiteY0" fmla="*/ 0 h 5243429"/>
              <a:gd name="connsiteX1" fmla="*/ 10116823 w 10116823"/>
              <a:gd name="connsiteY1" fmla="*/ 1357582 h 5243429"/>
              <a:gd name="connsiteX2" fmla="*/ 9490205 w 10116823"/>
              <a:gd name="connsiteY2" fmla="*/ 5243429 h 5243429"/>
              <a:gd name="connsiteX3" fmla="*/ 0 w 10116823"/>
              <a:gd name="connsiteY3" fmla="*/ 5236164 h 5243429"/>
              <a:gd name="connsiteX4" fmla="*/ 849402 w 10116823"/>
              <a:gd name="connsiteY4" fmla="*/ 0 h 5243429"/>
              <a:gd name="connsiteX0" fmla="*/ 858889 w 10116823"/>
              <a:gd name="connsiteY0" fmla="*/ 0 h 5304339"/>
              <a:gd name="connsiteX1" fmla="*/ 10116823 w 10116823"/>
              <a:gd name="connsiteY1" fmla="*/ 1418492 h 5304339"/>
              <a:gd name="connsiteX2" fmla="*/ 9490205 w 10116823"/>
              <a:gd name="connsiteY2" fmla="*/ 5304339 h 5304339"/>
              <a:gd name="connsiteX3" fmla="*/ 0 w 10116823"/>
              <a:gd name="connsiteY3" fmla="*/ 5297074 h 5304339"/>
              <a:gd name="connsiteX4" fmla="*/ 858889 w 10116823"/>
              <a:gd name="connsiteY4" fmla="*/ 0 h 5304339"/>
              <a:gd name="connsiteX0" fmla="*/ 868376 w 10116823"/>
              <a:gd name="connsiteY0" fmla="*/ 0 h 5365250"/>
              <a:gd name="connsiteX1" fmla="*/ 10116823 w 10116823"/>
              <a:gd name="connsiteY1" fmla="*/ 1479403 h 5365250"/>
              <a:gd name="connsiteX2" fmla="*/ 9490205 w 10116823"/>
              <a:gd name="connsiteY2" fmla="*/ 5365250 h 5365250"/>
              <a:gd name="connsiteX3" fmla="*/ 0 w 10116823"/>
              <a:gd name="connsiteY3" fmla="*/ 5357985 h 5365250"/>
              <a:gd name="connsiteX4" fmla="*/ 868376 w 10116823"/>
              <a:gd name="connsiteY4" fmla="*/ 0 h 5365250"/>
              <a:gd name="connsiteX0" fmla="*/ 858889 w 10116823"/>
              <a:gd name="connsiteY0" fmla="*/ 0 h 5304340"/>
              <a:gd name="connsiteX1" fmla="*/ 10116823 w 10116823"/>
              <a:gd name="connsiteY1" fmla="*/ 1418493 h 5304340"/>
              <a:gd name="connsiteX2" fmla="*/ 9490205 w 10116823"/>
              <a:gd name="connsiteY2" fmla="*/ 5304340 h 5304340"/>
              <a:gd name="connsiteX3" fmla="*/ 0 w 10116823"/>
              <a:gd name="connsiteY3" fmla="*/ 5297075 h 5304340"/>
              <a:gd name="connsiteX4" fmla="*/ 858889 w 10116823"/>
              <a:gd name="connsiteY4" fmla="*/ 0 h 530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6823" h="5304340">
                <a:moveTo>
                  <a:pt x="858889" y="0"/>
                </a:moveTo>
                <a:lnTo>
                  <a:pt x="10116823" y="1418493"/>
                </a:lnTo>
                <a:lnTo>
                  <a:pt x="9490205" y="5304340"/>
                </a:lnTo>
                <a:lnTo>
                  <a:pt x="0" y="5297075"/>
                </a:lnTo>
                <a:lnTo>
                  <a:pt x="858889" y="0"/>
                </a:lnTo>
                <a:close/>
              </a:path>
            </a:pathLst>
          </a:custGeom>
          <a:solidFill>
            <a:srgbClr val="0B325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45211"/>
            <a:ext cx="7772400" cy="2688105"/>
          </a:xfrm>
        </p:spPr>
        <p:txBody>
          <a:bodyPr anchor="b">
            <a:normAutofit/>
          </a:bodyPr>
          <a:lstStyle>
            <a:lvl1pPr>
              <a:defRPr sz="45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220434"/>
            <a:ext cx="6400800" cy="946764"/>
          </a:xfrm>
        </p:spPr>
        <p:txBody>
          <a:bodyPr>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505" y="5546889"/>
            <a:ext cx="4650854" cy="79432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9134" y="5697361"/>
            <a:ext cx="2695666" cy="629976"/>
          </a:xfrm>
          <a:prstGeom prst="rect">
            <a:avLst/>
          </a:prstGeom>
        </p:spPr>
      </p:pic>
    </p:spTree>
    <p:extLst>
      <p:ext uri="{BB962C8B-B14F-4D97-AF65-F5344CB8AC3E}">
        <p14:creationId xmlns:p14="http://schemas.microsoft.com/office/powerpoint/2010/main" val="131993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77156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757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246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5424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384615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332081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473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473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81624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lternative Slide 2">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043" y="2012153"/>
            <a:ext cx="2604686" cy="595088"/>
          </a:xfrm>
          <a:effectLst/>
        </p:spPr>
        <p:txBody>
          <a:bodyPr anchor="b">
            <a:noAutofit/>
          </a:bodyPr>
          <a:lstStyle>
            <a:lvl1pPr marL="0" indent="0">
              <a:buNone/>
              <a:defRPr sz="2400" b="0" i="0">
                <a:solidFill>
                  <a:srgbClr val="005E9D"/>
                </a:solidFill>
                <a:effectLst>
                  <a:outerShdw blurRad="50800" dist="38100" dir="2700000" algn="tl" rotWithShape="0">
                    <a:srgbClr val="000000">
                      <a:alpha val="18000"/>
                    </a:srgbClr>
                  </a:outerShdw>
                </a:effectLst>
                <a:latin typeface="Frutiger 67BoldCn"/>
                <a:cs typeface="Frutiger 67BoldC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1470064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44AF1421-FAD0-4BB2-898F-EBF8F4EC8B2C}" type="datetimeFigureOut">
              <a:rPr lang="es-ES" smtClean="0"/>
              <a:t>11/05/2016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406946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44AF1421-FAD0-4BB2-898F-EBF8F4EC8B2C}" type="datetimeFigureOut">
              <a:rPr lang="es-ES" smtClean="0"/>
              <a:t>11/05/2016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205670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F1421-FAD0-4BB2-898F-EBF8F4EC8B2C}" type="datetimeFigureOut">
              <a:rPr lang="es-ES" smtClean="0"/>
              <a:t>11/05/2016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302093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44AF1421-FAD0-4BB2-898F-EBF8F4EC8B2C}" type="datetimeFigureOut">
              <a:rPr lang="es-ES" smtClean="0"/>
              <a:t>11/05/2016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2926763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44AF1421-FAD0-4BB2-898F-EBF8F4EC8B2C}" type="datetimeFigureOut">
              <a:rPr lang="es-ES" smtClean="0"/>
              <a:t>11/05/2016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344632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rot="12307193">
            <a:off x="4686942" y="-1872940"/>
            <a:ext cx="9956851" cy="19360545"/>
          </a:xfrm>
          <a:prstGeom prst="rect">
            <a:avLst/>
          </a:prstGeom>
        </p:spPr>
      </p:pic>
      <p:sp>
        <p:nvSpPr>
          <p:cNvPr id="2" name="Title 1"/>
          <p:cNvSpPr>
            <a:spLocks noGrp="1"/>
          </p:cNvSpPr>
          <p:nvPr>
            <p:ph type="ctrTitle"/>
          </p:nvPr>
        </p:nvSpPr>
        <p:spPr>
          <a:xfrm>
            <a:off x="0" y="2729818"/>
            <a:ext cx="9144000" cy="1470025"/>
          </a:xfrm>
        </p:spPr>
        <p:txBody>
          <a:bodyPr/>
          <a:lstStyle>
            <a:lvl1pPr algn="ctr">
              <a:defRPr>
                <a:solidFill>
                  <a:schemeClr val="bg1"/>
                </a:solidFill>
              </a:defRPr>
            </a:lvl1pPr>
          </a:lstStyle>
          <a:p>
            <a:r>
              <a:rPr lang="en-US" smtClean="0"/>
              <a:t>Click to edit Master title style</a:t>
            </a:r>
            <a:endParaRPr lang="en-US" dirty="0"/>
          </a:p>
        </p:txBody>
      </p:sp>
      <p:pic>
        <p:nvPicPr>
          <p:cNvPr id="3" name="Picture 2"/>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rot="599525">
            <a:off x="-3795287" y="-5594389"/>
            <a:ext cx="6505557" cy="12649696"/>
          </a:xfrm>
          <a:prstGeom prst="rect">
            <a:avLst/>
          </a:prstGeom>
        </p:spPr>
      </p:pic>
      <p:pic>
        <p:nvPicPr>
          <p:cNvPr id="11" name="Picture 10"/>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rot="599525">
            <a:off x="-4744672" y="-5742337"/>
            <a:ext cx="6505557" cy="12649696"/>
          </a:xfrm>
          <a:prstGeom prst="rect">
            <a:avLst/>
          </a:prstGeom>
        </p:spPr>
      </p:pic>
      <p:pic>
        <p:nvPicPr>
          <p:cNvPr id="12" name="Picture 1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rot="599525">
            <a:off x="-5558431" y="-5840968"/>
            <a:ext cx="6505557" cy="12649696"/>
          </a:xfrm>
          <a:prstGeom prst="rect">
            <a:avLst/>
          </a:prstGeom>
        </p:spPr>
      </p:pic>
      <p:pic>
        <p:nvPicPr>
          <p:cNvPr id="13" name="Picture 12"/>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rot="12307193">
            <a:off x="5513031" y="-1367451"/>
            <a:ext cx="9956851" cy="19360545"/>
          </a:xfrm>
          <a:prstGeom prst="rect">
            <a:avLst/>
          </a:prstGeom>
        </p:spPr>
      </p:pic>
      <p:pic>
        <p:nvPicPr>
          <p:cNvPr id="14" name="Picture 13"/>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rot="12307193">
            <a:off x="6635031" y="-923607"/>
            <a:ext cx="9956851" cy="19360545"/>
          </a:xfrm>
          <a:prstGeom prst="rect">
            <a:avLst/>
          </a:prstGeom>
        </p:spPr>
      </p:pic>
    </p:spTree>
    <p:extLst>
      <p:ext uri="{BB962C8B-B14F-4D97-AF65-F5344CB8AC3E}">
        <p14:creationId xmlns:p14="http://schemas.microsoft.com/office/powerpoint/2010/main" val="3404319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44AF1421-FAD0-4BB2-898F-EBF8F4EC8B2C}" type="datetimeFigureOut">
              <a:rPr lang="es-ES" smtClean="0"/>
              <a:t>11/05/2016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177966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F1421-FAD0-4BB2-898F-EBF8F4EC8B2C}" type="datetimeFigureOut">
              <a:rPr lang="es-ES" smtClean="0"/>
              <a:t>11/05/2016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2521194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F1421-FAD0-4BB2-898F-EBF8F4EC8B2C}" type="datetimeFigureOut">
              <a:rPr lang="es-ES" smtClean="0"/>
              <a:t>11/05/2016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52055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F1421-FAD0-4BB2-898F-EBF8F4EC8B2C}" type="datetimeFigureOut">
              <a:rPr lang="es-ES" smtClean="0"/>
              <a:t>11/05/2016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59202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44AF1421-FAD0-4BB2-898F-EBF8F4EC8B2C}" type="datetimeFigureOut">
              <a:rPr lang="es-ES" smtClean="0"/>
              <a:t>11/05/2016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2840847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44AF1421-FAD0-4BB2-898F-EBF8F4EC8B2C}" type="datetimeFigureOut">
              <a:rPr lang="es-ES" smtClean="0"/>
              <a:t>11/05/2016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CF63D2-2FAB-4CD2-9DBF-9B7A4B20FF9D}" type="slidenum">
              <a:rPr lang="es-ES" smtClean="0"/>
              <a:t>‹Nº›</a:t>
            </a:fld>
            <a:endParaRPr lang="es-ES"/>
          </a:p>
        </p:txBody>
      </p:sp>
    </p:spTree>
    <p:extLst>
      <p:ext uri="{BB962C8B-B14F-4D97-AF65-F5344CB8AC3E}">
        <p14:creationId xmlns:p14="http://schemas.microsoft.com/office/powerpoint/2010/main" val="1967027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611748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E1A6E667-4459-7E4A-95CA-19A69E7D84E5}" type="datetime1">
              <a:rPr lang="en-US">
                <a:solidFill>
                  <a:prstClr val="black"/>
                </a:solidFill>
              </a:rPr>
              <a:pPr defTabSz="914400">
                <a:defRPr/>
              </a:pPr>
              <a:t>5/11/2016</a:t>
            </a:fld>
            <a:endParaRPr lang="en-US">
              <a:solidFill>
                <a:prstClr val="black"/>
              </a:solidFill>
            </a:endParaRPr>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B271996B-4104-AE42-93E9-43718F481ADC}" type="slidenum">
              <a:rPr lang="en-US">
                <a:solidFill>
                  <a:prstClr val="black"/>
                </a:solidFill>
              </a:rPr>
              <a:pPr defTabSz="914400">
                <a:defRPr/>
              </a:pPr>
              <a:t>‹Nº›</a:t>
            </a:fld>
            <a:endParaRPr lang="en-US">
              <a:solidFill>
                <a:prstClr val="black"/>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489460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2063684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34121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5"/>
          <p:cNvSpPr/>
          <p:nvPr userDrawn="1"/>
        </p:nvSpPr>
        <p:spPr>
          <a:xfrm rot="20930828">
            <a:off x="-221102" y="4829431"/>
            <a:ext cx="10077217" cy="2985697"/>
          </a:xfrm>
          <a:custGeom>
            <a:avLst/>
            <a:gdLst>
              <a:gd name="connsiteX0" fmla="*/ 0 w 11125996"/>
              <a:gd name="connsiteY0" fmla="*/ 0 h 6191978"/>
              <a:gd name="connsiteX1" fmla="*/ 11125996 w 11125996"/>
              <a:gd name="connsiteY1" fmla="*/ 0 h 6191978"/>
              <a:gd name="connsiteX2" fmla="*/ 11125996 w 11125996"/>
              <a:gd name="connsiteY2" fmla="*/ 6191978 h 6191978"/>
              <a:gd name="connsiteX3" fmla="*/ 0 w 11125996"/>
              <a:gd name="connsiteY3" fmla="*/ 6191978 h 6191978"/>
              <a:gd name="connsiteX4" fmla="*/ 0 w 11125996"/>
              <a:gd name="connsiteY4" fmla="*/ 0 h 6191978"/>
              <a:gd name="connsiteX0" fmla="*/ 0 w 11125996"/>
              <a:gd name="connsiteY0" fmla="*/ 0 h 6191978"/>
              <a:gd name="connsiteX1" fmla="*/ 11125996 w 11125996"/>
              <a:gd name="connsiteY1" fmla="*/ 0 h 6191978"/>
              <a:gd name="connsiteX2" fmla="*/ 10320030 w 11125996"/>
              <a:gd name="connsiteY2" fmla="*/ 4160702 h 6191978"/>
              <a:gd name="connsiteX3" fmla="*/ 0 w 11125996"/>
              <a:gd name="connsiteY3" fmla="*/ 6191978 h 6191978"/>
              <a:gd name="connsiteX4" fmla="*/ 0 w 11125996"/>
              <a:gd name="connsiteY4" fmla="*/ 0 h 6191978"/>
              <a:gd name="connsiteX0" fmla="*/ 0 w 11125996"/>
              <a:gd name="connsiteY0" fmla="*/ 0 h 4160702"/>
              <a:gd name="connsiteX1" fmla="*/ 11125996 w 11125996"/>
              <a:gd name="connsiteY1" fmla="*/ 0 h 4160702"/>
              <a:gd name="connsiteX2" fmla="*/ 10320030 w 11125996"/>
              <a:gd name="connsiteY2" fmla="*/ 4160702 h 4160702"/>
              <a:gd name="connsiteX3" fmla="*/ 341947 w 11125996"/>
              <a:gd name="connsiteY3" fmla="*/ 2162777 h 4160702"/>
              <a:gd name="connsiteX4" fmla="*/ 0 w 11125996"/>
              <a:gd name="connsiteY4" fmla="*/ 0 h 4160702"/>
              <a:gd name="connsiteX0" fmla="*/ 0 w 11125996"/>
              <a:gd name="connsiteY0" fmla="*/ 0 h 4160702"/>
              <a:gd name="connsiteX1" fmla="*/ 11125996 w 11125996"/>
              <a:gd name="connsiteY1" fmla="*/ 0 h 4160702"/>
              <a:gd name="connsiteX2" fmla="*/ 10320030 w 11125996"/>
              <a:gd name="connsiteY2" fmla="*/ 4160702 h 4160702"/>
              <a:gd name="connsiteX3" fmla="*/ 411971 w 11125996"/>
              <a:gd name="connsiteY3" fmla="*/ 2126317 h 4160702"/>
              <a:gd name="connsiteX4" fmla="*/ 0 w 11125996"/>
              <a:gd name="connsiteY4" fmla="*/ 0 h 4160702"/>
              <a:gd name="connsiteX0" fmla="*/ 441615 w 10714025"/>
              <a:gd name="connsiteY0" fmla="*/ 4922 h 4160702"/>
              <a:gd name="connsiteX1" fmla="*/ 10714025 w 10714025"/>
              <a:gd name="connsiteY1" fmla="*/ 0 h 4160702"/>
              <a:gd name="connsiteX2" fmla="*/ 9908059 w 10714025"/>
              <a:gd name="connsiteY2" fmla="*/ 4160702 h 4160702"/>
              <a:gd name="connsiteX3" fmla="*/ 0 w 10714025"/>
              <a:gd name="connsiteY3" fmla="*/ 2126317 h 4160702"/>
              <a:gd name="connsiteX4" fmla="*/ 441615 w 10714025"/>
              <a:gd name="connsiteY4" fmla="*/ 4922 h 4160702"/>
              <a:gd name="connsiteX0" fmla="*/ 441615 w 10537515"/>
              <a:gd name="connsiteY0" fmla="*/ 2023 h 4157803"/>
              <a:gd name="connsiteX1" fmla="*/ 10537515 w 10537515"/>
              <a:gd name="connsiteY1" fmla="*/ 0 h 4157803"/>
              <a:gd name="connsiteX2" fmla="*/ 9908059 w 10537515"/>
              <a:gd name="connsiteY2" fmla="*/ 4157803 h 4157803"/>
              <a:gd name="connsiteX3" fmla="*/ 0 w 10537515"/>
              <a:gd name="connsiteY3" fmla="*/ 2123418 h 4157803"/>
              <a:gd name="connsiteX4" fmla="*/ 441615 w 10537515"/>
              <a:gd name="connsiteY4" fmla="*/ 2023 h 4157803"/>
              <a:gd name="connsiteX0" fmla="*/ 441615 w 10537515"/>
              <a:gd name="connsiteY0" fmla="*/ 2023 h 4078415"/>
              <a:gd name="connsiteX1" fmla="*/ 10537515 w 10537515"/>
              <a:gd name="connsiteY1" fmla="*/ 0 h 4078415"/>
              <a:gd name="connsiteX2" fmla="*/ 9760339 w 10537515"/>
              <a:gd name="connsiteY2" fmla="*/ 4078415 h 4078415"/>
              <a:gd name="connsiteX3" fmla="*/ 0 w 10537515"/>
              <a:gd name="connsiteY3" fmla="*/ 2123418 h 4078415"/>
              <a:gd name="connsiteX4" fmla="*/ 441615 w 10537515"/>
              <a:gd name="connsiteY4" fmla="*/ 2023 h 4078415"/>
              <a:gd name="connsiteX0" fmla="*/ 384553 w 10480453"/>
              <a:gd name="connsiteY0" fmla="*/ 2023 h 4078415"/>
              <a:gd name="connsiteX1" fmla="*/ 10480453 w 10480453"/>
              <a:gd name="connsiteY1" fmla="*/ 0 h 4078415"/>
              <a:gd name="connsiteX2" fmla="*/ 9703277 w 10480453"/>
              <a:gd name="connsiteY2" fmla="*/ 4078415 h 4078415"/>
              <a:gd name="connsiteX3" fmla="*/ 0 w 10480453"/>
              <a:gd name="connsiteY3" fmla="*/ 1770244 h 4078415"/>
              <a:gd name="connsiteX4" fmla="*/ 384553 w 10480453"/>
              <a:gd name="connsiteY4" fmla="*/ 2023 h 4078415"/>
              <a:gd name="connsiteX0" fmla="*/ 289163 w 10385063"/>
              <a:gd name="connsiteY0" fmla="*/ 2023 h 4078415"/>
              <a:gd name="connsiteX1" fmla="*/ 10385063 w 10385063"/>
              <a:gd name="connsiteY1" fmla="*/ 0 h 4078415"/>
              <a:gd name="connsiteX2" fmla="*/ 9607887 w 10385063"/>
              <a:gd name="connsiteY2" fmla="*/ 4078415 h 4078415"/>
              <a:gd name="connsiteX3" fmla="*/ 0 w 10385063"/>
              <a:gd name="connsiteY3" fmla="*/ 1286397 h 4078415"/>
              <a:gd name="connsiteX4" fmla="*/ 289163 w 10385063"/>
              <a:gd name="connsiteY4" fmla="*/ 2023 h 4078415"/>
              <a:gd name="connsiteX0" fmla="*/ 183368 w 10279268"/>
              <a:gd name="connsiteY0" fmla="*/ 2023 h 4078415"/>
              <a:gd name="connsiteX1" fmla="*/ 10279268 w 10279268"/>
              <a:gd name="connsiteY1" fmla="*/ 0 h 4078415"/>
              <a:gd name="connsiteX2" fmla="*/ 9502092 w 10279268"/>
              <a:gd name="connsiteY2" fmla="*/ 4078415 h 4078415"/>
              <a:gd name="connsiteX3" fmla="*/ 0 w 10279268"/>
              <a:gd name="connsiteY3" fmla="*/ 1068495 h 4078415"/>
              <a:gd name="connsiteX4" fmla="*/ 183368 w 10279268"/>
              <a:gd name="connsiteY4" fmla="*/ 2023 h 4078415"/>
              <a:gd name="connsiteX0" fmla="*/ 183368 w 10279268"/>
              <a:gd name="connsiteY0" fmla="*/ 2023 h 2989761"/>
              <a:gd name="connsiteX1" fmla="*/ 10279268 w 10279268"/>
              <a:gd name="connsiteY1" fmla="*/ 0 h 2989761"/>
              <a:gd name="connsiteX2" fmla="*/ 9716721 w 10279268"/>
              <a:gd name="connsiteY2" fmla="*/ 2989761 h 2989761"/>
              <a:gd name="connsiteX3" fmla="*/ 0 w 10279268"/>
              <a:gd name="connsiteY3" fmla="*/ 1068495 h 2989761"/>
              <a:gd name="connsiteX4" fmla="*/ 183368 w 10279268"/>
              <a:gd name="connsiteY4" fmla="*/ 2023 h 2989761"/>
              <a:gd name="connsiteX0" fmla="*/ 321203 w 10279268"/>
              <a:gd name="connsiteY0" fmla="*/ 4065 h 2989761"/>
              <a:gd name="connsiteX1" fmla="*/ 10279268 w 10279268"/>
              <a:gd name="connsiteY1" fmla="*/ 0 h 2989761"/>
              <a:gd name="connsiteX2" fmla="*/ 9716721 w 10279268"/>
              <a:gd name="connsiteY2" fmla="*/ 2989761 h 2989761"/>
              <a:gd name="connsiteX3" fmla="*/ 0 w 10279268"/>
              <a:gd name="connsiteY3" fmla="*/ 1068495 h 2989761"/>
              <a:gd name="connsiteX4" fmla="*/ 321203 w 10279268"/>
              <a:gd name="connsiteY4" fmla="*/ 4065 h 2989761"/>
              <a:gd name="connsiteX0" fmla="*/ 236526 w 10194591"/>
              <a:gd name="connsiteY0" fmla="*/ 4065 h 2989761"/>
              <a:gd name="connsiteX1" fmla="*/ 10194591 w 10194591"/>
              <a:gd name="connsiteY1" fmla="*/ 0 h 2989761"/>
              <a:gd name="connsiteX2" fmla="*/ 9632044 w 10194591"/>
              <a:gd name="connsiteY2" fmla="*/ 2989761 h 2989761"/>
              <a:gd name="connsiteX3" fmla="*/ 0 w 10194591"/>
              <a:gd name="connsiteY3" fmla="*/ 1085189 h 2989761"/>
              <a:gd name="connsiteX4" fmla="*/ 236526 w 10194591"/>
              <a:gd name="connsiteY4" fmla="*/ 4065 h 2989761"/>
              <a:gd name="connsiteX0" fmla="*/ 200235 w 10158300"/>
              <a:gd name="connsiteY0" fmla="*/ 4065 h 2989761"/>
              <a:gd name="connsiteX1" fmla="*/ 10158300 w 10158300"/>
              <a:gd name="connsiteY1" fmla="*/ 0 h 2989761"/>
              <a:gd name="connsiteX2" fmla="*/ 9595753 w 10158300"/>
              <a:gd name="connsiteY2" fmla="*/ 2989761 h 2989761"/>
              <a:gd name="connsiteX3" fmla="*/ 0 w 10158300"/>
              <a:gd name="connsiteY3" fmla="*/ 1092344 h 2989761"/>
              <a:gd name="connsiteX4" fmla="*/ 200235 w 10158300"/>
              <a:gd name="connsiteY4" fmla="*/ 4065 h 2989761"/>
              <a:gd name="connsiteX0" fmla="*/ 200235 w 10110604"/>
              <a:gd name="connsiteY0" fmla="*/ 0 h 2985696"/>
              <a:gd name="connsiteX1" fmla="*/ 10110604 w 10110604"/>
              <a:gd name="connsiteY1" fmla="*/ 237859 h 2985696"/>
              <a:gd name="connsiteX2" fmla="*/ 9595753 w 10110604"/>
              <a:gd name="connsiteY2" fmla="*/ 2985696 h 2985696"/>
              <a:gd name="connsiteX3" fmla="*/ 0 w 10110604"/>
              <a:gd name="connsiteY3" fmla="*/ 1088279 h 2985696"/>
              <a:gd name="connsiteX4" fmla="*/ 200235 w 10110604"/>
              <a:gd name="connsiteY4" fmla="*/ 0 h 2985696"/>
              <a:gd name="connsiteX0" fmla="*/ 200235 w 10077217"/>
              <a:gd name="connsiteY0" fmla="*/ 0 h 2985696"/>
              <a:gd name="connsiteX1" fmla="*/ 10077217 w 10077217"/>
              <a:gd name="connsiteY1" fmla="*/ 407205 h 2985696"/>
              <a:gd name="connsiteX2" fmla="*/ 9595753 w 10077217"/>
              <a:gd name="connsiteY2" fmla="*/ 2985696 h 2985696"/>
              <a:gd name="connsiteX3" fmla="*/ 0 w 10077217"/>
              <a:gd name="connsiteY3" fmla="*/ 1088279 h 2985696"/>
              <a:gd name="connsiteX4" fmla="*/ 200235 w 10077217"/>
              <a:gd name="connsiteY4" fmla="*/ 0 h 298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217" h="2985696">
                <a:moveTo>
                  <a:pt x="200235" y="0"/>
                </a:moveTo>
                <a:lnTo>
                  <a:pt x="10077217" y="407205"/>
                </a:lnTo>
                <a:lnTo>
                  <a:pt x="9595753" y="2985696"/>
                </a:lnTo>
                <a:lnTo>
                  <a:pt x="0" y="1088279"/>
                </a:lnTo>
                <a:lnTo>
                  <a:pt x="200235" y="0"/>
                </a:lnTo>
                <a:close/>
              </a:path>
            </a:pathLst>
          </a:custGeom>
          <a:solidFill>
            <a:srgbClr val="0B32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08376" y="4838076"/>
            <a:ext cx="6473081" cy="1622315"/>
          </a:xfrm>
        </p:spPr>
        <p:txBody>
          <a:bodyPr anchor="b">
            <a:normAutofit/>
          </a:bodyPr>
          <a:lstStyle>
            <a:lvl1pPr algn="r">
              <a:defRPr sz="3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24431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5"/>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E7BA97A3-1E80-D847-9AAB-CD9E8774EDB2}" type="datetime1">
              <a:rPr lang="en-US">
                <a:solidFill>
                  <a:prstClr val="black"/>
                </a:solidFill>
              </a:rPr>
              <a:pPr defTabSz="914400">
                <a:defRPr/>
              </a:pPr>
              <a:t>5/11/2016</a:t>
            </a:fld>
            <a:endParaRPr lang="en-US">
              <a:solidFill>
                <a:prstClr val="black"/>
              </a:solidFill>
            </a:endParaRPr>
          </a:p>
        </p:txBody>
      </p:sp>
      <p:sp>
        <p:nvSpPr>
          <p:cNvPr id="8" name="Footer Placeholder 7"/>
          <p:cNvSpPr>
            <a:spLocks noGrp="1"/>
          </p:cNvSpPr>
          <p:nvPr>
            <p:ph type="ftr" sz="quarter" idx="16"/>
          </p:nvPr>
        </p:nvSpPr>
        <p:spPr>
          <a:xfrm>
            <a:off x="658813" y="6356350"/>
            <a:ext cx="2847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r>
              <a:rPr lang="en-US">
                <a:solidFill>
                  <a:prstClr val="black"/>
                </a:solidFill>
              </a:rPr>
              <a:t>Footer Text</a:t>
            </a:r>
          </a:p>
        </p:txBody>
      </p:sp>
      <p:sp>
        <p:nvSpPr>
          <p:cNvPr id="9" name="Slide Number Placeholder 8"/>
          <p:cNvSpPr>
            <a:spLocks noGrp="1"/>
          </p:cNvSpPr>
          <p:nvPr>
            <p:ph type="sldNum" sz="quarter" idx="17"/>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2098B6CC-CC9D-FF49-ABC6-F17914AC5C94}" type="slidenum">
              <a:rPr lang="en-US">
                <a:solidFill>
                  <a:prstClr val="black"/>
                </a:solidFill>
              </a:rPr>
              <a:pPr defTabSz="914400">
                <a:defRPr/>
              </a:pPr>
              <a:t>‹Nº›</a:t>
            </a:fld>
            <a:endParaRPr lang="en-US">
              <a:solidFill>
                <a:prstClr val="black"/>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920399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1B377E7E-32E7-784B-B87E-581F2B980549}" type="datetime1">
              <a:rPr lang="en-US">
                <a:solidFill>
                  <a:prstClr val="black"/>
                </a:solidFill>
              </a:rPr>
              <a:pPr defTabSz="914400">
                <a:defRPr/>
              </a:pPr>
              <a:t>5/11/2016</a:t>
            </a:fld>
            <a:endParaRPr lang="en-US">
              <a:solidFill>
                <a:prstClr val="black"/>
              </a:solidFill>
            </a:endParaRPr>
          </a:p>
        </p:txBody>
      </p:sp>
      <p:sp>
        <p:nvSpPr>
          <p:cNvPr id="4" name="Footer Placeholder 3"/>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r>
              <a:rPr lang="en-US">
                <a:solidFill>
                  <a:prstClr val="black"/>
                </a:solidFill>
              </a:rPr>
              <a:t>Footer Text</a:t>
            </a:r>
          </a:p>
        </p:txBody>
      </p:sp>
      <p:sp>
        <p:nvSpPr>
          <p:cNvPr id="5" name="Slide Number Placeholder 4"/>
          <p:cNvSpPr>
            <a:spLocks noGrp="1"/>
          </p:cNvSpPr>
          <p:nvPr>
            <p:ph type="sldNum" sz="quarter" idx="12"/>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CF32CC2B-D62F-B54E-89B1-ABB24E19A8E6}" type="slidenum">
              <a:rPr lang="en-US">
                <a:solidFill>
                  <a:prstClr val="black"/>
                </a:solidFill>
              </a:rPr>
              <a:pPr defTabSz="914400">
                <a:defRPr/>
              </a:pPr>
              <a:t>‹Nº›</a:t>
            </a:fld>
            <a:endParaRPr lang="en-US">
              <a:solidFill>
                <a:prstClr val="black"/>
              </a:solidFill>
            </a:endParaRPr>
          </a:p>
        </p:txBody>
      </p:sp>
    </p:spTree>
    <p:extLst>
      <p:ext uri="{BB962C8B-B14F-4D97-AF65-F5344CB8AC3E}">
        <p14:creationId xmlns:p14="http://schemas.microsoft.com/office/powerpoint/2010/main" val="697084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E569F1F0-3FF6-BD45-A676-4162BCAED0C0}" type="datetime1">
              <a:rPr lang="en-US">
                <a:solidFill>
                  <a:prstClr val="black"/>
                </a:solidFill>
              </a:rPr>
              <a:pPr defTabSz="914400">
                <a:defRPr/>
              </a:pPr>
              <a:t>5/11/2016</a:t>
            </a:fld>
            <a:endParaRPr lang="en-US">
              <a:solidFill>
                <a:prstClr val="black"/>
              </a:solidFill>
            </a:endParaRPr>
          </a:p>
        </p:txBody>
      </p:sp>
      <p:sp>
        <p:nvSpPr>
          <p:cNvPr id="3" name="Slide Number Placeholder 3"/>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E47A2C8D-A405-E044-9A13-206611EDAAF3}" type="slidenum">
              <a:rPr lang="en-US">
                <a:solidFill>
                  <a:prstClr val="black"/>
                </a:solidFill>
              </a:rPr>
              <a:pPr defTabSz="914400">
                <a:defRPr/>
              </a:pPr>
              <a:t>‹Nº›</a:t>
            </a:fld>
            <a:endParaRPr lang="en-US">
              <a:solidFill>
                <a:prstClr val="black"/>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1567424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202D9F19-E993-4841-B5BF-F7B5A69CA4F8}" type="datetime1">
              <a:rPr lang="en-US">
                <a:solidFill>
                  <a:prstClr val="black"/>
                </a:solidFill>
              </a:rPr>
              <a:pPr defTabSz="914400">
                <a:defRPr/>
              </a:pPr>
              <a:t>5/11/2016</a:t>
            </a:fld>
            <a:endParaRPr lang="en-US">
              <a:solidFill>
                <a:prstClr val="black"/>
              </a:solidFill>
            </a:endParaRPr>
          </a:p>
        </p:txBody>
      </p:sp>
      <p:sp>
        <p:nvSpPr>
          <p:cNvPr id="6" name="Slide Number Placeholder 6"/>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95D0C21F-0D0F-B44A-AD17-C967E4C8F715}" type="slidenum">
              <a:rPr lang="en-US">
                <a:solidFill>
                  <a:prstClr val="black"/>
                </a:solidFill>
              </a:rPr>
              <a:pPr defTabSz="914400">
                <a:defRPr/>
              </a:pPr>
              <a:t>‹Nº›</a:t>
            </a:fld>
            <a:endParaRPr lang="en-US">
              <a:solidFill>
                <a:prstClr val="black"/>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1974240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D8A0262C-6729-334B-8DFE-EC7DC1E22ABB}" type="datetime1">
              <a:rPr lang="en-US">
                <a:solidFill>
                  <a:prstClr val="black"/>
                </a:solidFill>
              </a:rPr>
              <a:pPr defTabSz="914400">
                <a:defRPr/>
              </a:pPr>
              <a:t>5/11/2016</a:t>
            </a:fld>
            <a:endParaRPr lang="en-US">
              <a:solidFill>
                <a:prstClr val="black"/>
              </a:solidFill>
            </a:endParaRPr>
          </a:p>
        </p:txBody>
      </p:sp>
      <p:sp>
        <p:nvSpPr>
          <p:cNvPr id="6" name="Slide Number Placeholder 6"/>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25D3884D-4AEA-554A-AD94-D8D2C53A704A}" type="slidenum">
              <a:rPr lang="en-US">
                <a:solidFill>
                  <a:prstClr val="black"/>
                </a:solidFill>
              </a:rPr>
              <a:pPr defTabSz="914400">
                <a:defRPr/>
              </a:pPr>
              <a:t>‹Nº›</a:t>
            </a:fld>
            <a:endParaRPr lang="en-US">
              <a:solidFill>
                <a:prstClr val="black"/>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404344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A52AF7D8-800B-CE44-9924-DAA4D3E5D44E}" type="datetime1">
              <a:rPr lang="en-US">
                <a:solidFill>
                  <a:prstClr val="black"/>
                </a:solidFill>
              </a:rPr>
              <a:pPr defTabSz="914400">
                <a:defRPr/>
              </a:pPr>
              <a:t>5/11/2016</a:t>
            </a:fld>
            <a:endParaRPr lang="en-US">
              <a:solidFill>
                <a:prstClr val="black"/>
              </a:solidFill>
            </a:endParaRPr>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9E7253BE-6F89-AE44-90A0-94BBCC3A64A1}" type="slidenum">
              <a:rPr lang="en-US">
                <a:solidFill>
                  <a:prstClr val="black"/>
                </a:solidFill>
              </a:rPr>
              <a:pPr defTabSz="914400">
                <a:defRPr/>
              </a:pPr>
              <a:t>‹Nº›</a:t>
            </a:fld>
            <a:endParaRPr lang="en-US">
              <a:solidFill>
                <a:prstClr val="black"/>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297167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03F1A05D-01E2-0E47-83D3-BA5BEB5C46B1}" type="datetime1">
              <a:rPr lang="en-US">
                <a:solidFill>
                  <a:prstClr val="black"/>
                </a:solidFill>
              </a:rPr>
              <a:pPr defTabSz="914400">
                <a:defRPr/>
              </a:pPr>
              <a:t>5/11/2016</a:t>
            </a:fld>
            <a:endParaRPr lang="en-US">
              <a:solidFill>
                <a:prstClr val="black"/>
              </a:solidFill>
            </a:endParaRPr>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defTabSz="914400">
              <a:defRPr/>
            </a:pPr>
            <a:fld id="{390D4E13-78F8-754C-902D-ACE1BFBFAF7B}" type="slidenum">
              <a:rPr lang="en-US">
                <a:solidFill>
                  <a:prstClr val="black"/>
                </a:solidFill>
              </a:rPr>
              <a:pPr defTabSz="914400">
                <a:defRPr/>
              </a:pPr>
              <a:t>‹Nº›</a:t>
            </a:fld>
            <a:endParaRPr lang="en-US">
              <a:solidFill>
                <a:prstClr val="black"/>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53798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185839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528" y="4332926"/>
            <a:ext cx="821827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68528" y="2832739"/>
            <a:ext cx="821827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361456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1081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081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290439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71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71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110295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424447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270047"/>
            <a:ext cx="2133600" cy="365125"/>
          </a:xfrm>
          <a:prstGeom prst="rect">
            <a:avLst/>
          </a:prstGeom>
        </p:spPr>
        <p:txBody>
          <a:bodyPr/>
          <a:lstStyle>
            <a:lvl1pPr algn="r">
              <a:defRPr sz="1400">
                <a:solidFill>
                  <a:schemeClr val="tx1">
                    <a:lumMod val="50000"/>
                    <a:lumOff val="50000"/>
                  </a:schemeClr>
                </a:solidFill>
                <a:latin typeface="Arial"/>
                <a:cs typeface="Arial"/>
              </a:defRPr>
            </a:lvl1pPr>
          </a:lstStyle>
          <a:p>
            <a:fld id="{E160174F-944B-B04B-968E-4CF313160A3B}" type="slidenum">
              <a:rPr lang="en-US" smtClean="0"/>
              <a:pPr/>
              <a:t>‹Nº›</a:t>
            </a:fld>
            <a:endParaRPr lang="en-US" dirty="0"/>
          </a:p>
        </p:txBody>
      </p:sp>
    </p:spTree>
    <p:extLst>
      <p:ext uri="{BB962C8B-B14F-4D97-AF65-F5344CB8AC3E}">
        <p14:creationId xmlns:p14="http://schemas.microsoft.com/office/powerpoint/2010/main" val="325874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9971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5917915"/>
            <a:ext cx="82296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200" y="6122072"/>
            <a:ext cx="2846125" cy="486095"/>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08567" y="6175913"/>
            <a:ext cx="1814145" cy="423965"/>
          </a:xfrm>
          <a:prstGeom prst="rect">
            <a:avLst/>
          </a:prstGeom>
        </p:spPr>
      </p:pic>
    </p:spTree>
    <p:extLst>
      <p:ext uri="{BB962C8B-B14F-4D97-AF65-F5344CB8AC3E}">
        <p14:creationId xmlns:p14="http://schemas.microsoft.com/office/powerpoint/2010/main" val="41466684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4" r:id="rId14"/>
  </p:sldLayoutIdLst>
  <p:hf hdr="0" ftr="0" dt="0"/>
  <p:txStyles>
    <p:titleStyle>
      <a:lvl1pPr algn="l" defTabSz="457200" rtl="0" eaLnBrk="1" latinLnBrk="0" hangingPunct="1">
        <a:spcBef>
          <a:spcPct val="0"/>
        </a:spcBef>
        <a:buNone/>
        <a:defRPr sz="40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6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2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F1421-FAD0-4BB2-898F-EBF8F4EC8B2C}" type="datetimeFigureOut">
              <a:rPr lang="es-ES" smtClean="0"/>
              <a:t>11/05/2016</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F63D2-2FAB-4CD2-9DBF-9B7A4B20FF9D}" type="slidenum">
              <a:rPr lang="es-ES" smtClean="0"/>
              <a:t>‹Nº›</a:t>
            </a:fld>
            <a:endParaRPr lang="es-ES"/>
          </a:p>
        </p:txBody>
      </p:sp>
    </p:spTree>
    <p:extLst>
      <p:ext uri="{BB962C8B-B14F-4D97-AF65-F5344CB8AC3E}">
        <p14:creationId xmlns:p14="http://schemas.microsoft.com/office/powerpoint/2010/main" val="16622936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7435987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www.paho.org/mex"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mx/url?sa=i&amp;rct=j&amp;q=&amp;esrc=s&amp;source=images&amp;cd=&amp;cad=rja&amp;uact=8&amp;ved=0ahUKEwiS4cSl_6zMAhVDPiYKHUZhD-gQjRwIBw&amp;url=http://www.un.org/sustainabledevelopment/es/summit/&amp;psig=AFQjCNEHXFMA9dSO8cDkWZWDYjK5tZfKmA&amp;ust=1461783838594502" TargetMode="Externa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902" y="4586384"/>
            <a:ext cx="9566458" cy="22716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197274" y="-86303"/>
            <a:ext cx="9567830" cy="5148667"/>
          </a:xfrm>
          <a:prstGeom prst="rect">
            <a:avLst/>
          </a:prstGeom>
          <a:solidFill>
            <a:srgbClr val="04315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97273" y="335784"/>
            <a:ext cx="9567830" cy="2609420"/>
          </a:xfrm>
        </p:spPr>
        <p:txBody>
          <a:bodyPr anchor="b">
            <a:noAutofit/>
          </a:bodyPr>
          <a:lstStyle/>
          <a:p>
            <a:pPr algn="ctr"/>
            <a:r>
              <a:rPr lang="es-ES" sz="4000" dirty="0" smtClean="0">
                <a:solidFill>
                  <a:schemeClr val="bg1"/>
                </a:solidFill>
              </a:rPr>
              <a:t>El Hospital y los</a:t>
            </a:r>
            <a:br>
              <a:rPr lang="es-ES" sz="4000" dirty="0" smtClean="0">
                <a:solidFill>
                  <a:schemeClr val="bg1"/>
                </a:solidFill>
              </a:rPr>
            </a:br>
            <a:r>
              <a:rPr lang="es-ES" sz="4000" dirty="0" smtClean="0">
                <a:solidFill>
                  <a:schemeClr val="bg1"/>
                </a:solidFill>
              </a:rPr>
              <a:t> </a:t>
            </a:r>
            <a:br>
              <a:rPr lang="es-ES" sz="4000" dirty="0" smtClean="0">
                <a:solidFill>
                  <a:schemeClr val="bg1"/>
                </a:solidFill>
              </a:rPr>
            </a:br>
            <a:r>
              <a:rPr lang="es-ES" sz="4000" dirty="0" smtClean="0">
                <a:solidFill>
                  <a:schemeClr val="bg1"/>
                </a:solidFill>
              </a:rPr>
              <a:t>Objetivos de Desarrollo Sostenible</a:t>
            </a:r>
            <a:endParaRPr lang="es-ES" sz="4000" dirty="0">
              <a:solidFill>
                <a:schemeClr val="bg1"/>
              </a:solidFill>
            </a:endParaRPr>
          </a:p>
        </p:txBody>
      </p:sp>
      <p:sp>
        <p:nvSpPr>
          <p:cNvPr id="10" name="Subtitle 2"/>
          <p:cNvSpPr>
            <a:spLocks noGrp="1"/>
          </p:cNvSpPr>
          <p:nvPr>
            <p:ph type="subTitle" idx="1"/>
          </p:nvPr>
        </p:nvSpPr>
        <p:spPr>
          <a:xfrm>
            <a:off x="226243" y="4250468"/>
            <a:ext cx="9059159" cy="811896"/>
          </a:xfrm>
        </p:spPr>
        <p:txBody>
          <a:bodyPr>
            <a:normAutofit/>
          </a:bodyPr>
          <a:lstStyle/>
          <a:p>
            <a:pPr algn="l"/>
            <a:r>
              <a:rPr lang="es-ES" dirty="0" smtClean="0"/>
              <a:t>Academia Nacional de Medicina, Ciudad de México, 2016</a:t>
            </a:r>
            <a:endParaRPr lang="es-ES" sz="2600" dirty="0">
              <a:solidFill>
                <a:srgbClr val="FFFFFF"/>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81" y="5546889"/>
            <a:ext cx="4650854" cy="7943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134" y="5697361"/>
            <a:ext cx="2695666" cy="629976"/>
          </a:xfrm>
          <a:prstGeom prst="rect">
            <a:avLst/>
          </a:prstGeom>
        </p:spPr>
      </p:pic>
    </p:spTree>
    <p:extLst>
      <p:ext uri="{BB962C8B-B14F-4D97-AF65-F5344CB8AC3E}">
        <p14:creationId xmlns:p14="http://schemas.microsoft.com/office/powerpoint/2010/main" val="2575950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4570" y="-213876"/>
            <a:ext cx="8229600" cy="1143000"/>
          </a:xfrm>
        </p:spPr>
        <p:txBody>
          <a:bodyPr>
            <a:normAutofit fontScale="90000"/>
          </a:bodyPr>
          <a:lstStyle/>
          <a:p>
            <a:r>
              <a:rPr lang="es-MX" sz="3600" b="1" dirty="0" smtClean="0"/>
              <a:t>El hospital para Salud Universal: retos</a:t>
            </a:r>
            <a:endParaRPr lang="en-US" sz="3600" b="1" dirty="0"/>
          </a:p>
        </p:txBody>
      </p:sp>
      <p:sp>
        <p:nvSpPr>
          <p:cNvPr id="5" name="4 Marcador de contenido"/>
          <p:cNvSpPr>
            <a:spLocks noGrp="1"/>
          </p:cNvSpPr>
          <p:nvPr>
            <p:ph idx="1"/>
          </p:nvPr>
        </p:nvSpPr>
        <p:spPr>
          <a:xfrm>
            <a:off x="499052" y="938519"/>
            <a:ext cx="8229600" cy="4923662"/>
          </a:xfrm>
        </p:spPr>
        <p:txBody>
          <a:bodyPr>
            <a:normAutofit/>
          </a:bodyPr>
          <a:lstStyle/>
          <a:p>
            <a:r>
              <a:rPr lang="es-MX" sz="3200" dirty="0"/>
              <a:t>Es el </a:t>
            </a:r>
            <a:r>
              <a:rPr lang="es-MX" sz="3200" b="1" dirty="0"/>
              <a:t>principal formador </a:t>
            </a:r>
            <a:r>
              <a:rPr lang="es-MX" sz="3200" dirty="0"/>
              <a:t>del recurso humano de </a:t>
            </a:r>
            <a:r>
              <a:rPr lang="es-MX" sz="3200" dirty="0" smtClean="0"/>
              <a:t>salud. </a:t>
            </a:r>
            <a:endParaRPr lang="es-MX" sz="3200" dirty="0"/>
          </a:p>
          <a:p>
            <a:r>
              <a:rPr lang="es-MX" sz="3200" dirty="0" smtClean="0"/>
              <a:t>Confusión de roles entre </a:t>
            </a:r>
            <a:r>
              <a:rPr lang="es-MX" sz="3200" dirty="0"/>
              <a:t>primer, segundo y tercer nivel de atención &gt;&gt; falta de </a:t>
            </a:r>
            <a:r>
              <a:rPr lang="es-MX" sz="3200" b="1" dirty="0"/>
              <a:t>efectividad.</a:t>
            </a:r>
            <a:r>
              <a:rPr lang="es-MX" sz="3200" dirty="0"/>
              <a:t> </a:t>
            </a:r>
            <a:endParaRPr lang="es-MX" sz="3200" dirty="0" smtClean="0"/>
          </a:p>
          <a:p>
            <a:r>
              <a:rPr lang="es-MX" sz="3200" dirty="0" smtClean="0"/>
              <a:t>Se </a:t>
            </a:r>
            <a:r>
              <a:rPr lang="es-MX" sz="3200" dirty="0"/>
              <a:t>auto percibe </a:t>
            </a:r>
            <a:r>
              <a:rPr lang="es-MX" sz="3200" b="1" dirty="0"/>
              <a:t>“colapsado</a:t>
            </a:r>
            <a:r>
              <a:rPr lang="es-MX" sz="3200" b="1" dirty="0" smtClean="0"/>
              <a:t>”.</a:t>
            </a:r>
            <a:endParaRPr lang="es-MX" sz="3200" b="1" dirty="0"/>
          </a:p>
          <a:p>
            <a:r>
              <a:rPr lang="es-MX" sz="3200" dirty="0" smtClean="0"/>
              <a:t>Es </a:t>
            </a:r>
            <a:r>
              <a:rPr lang="es-MX" sz="3200" dirty="0"/>
              <a:t>y será la empresa más </a:t>
            </a:r>
            <a:r>
              <a:rPr lang="es-MX" sz="3200" b="1" dirty="0"/>
              <a:t>difícil de </a:t>
            </a:r>
            <a:r>
              <a:rPr lang="es-MX" sz="3200" b="1" dirty="0" smtClean="0"/>
              <a:t>gestionar.</a:t>
            </a:r>
            <a:endParaRPr lang="es-MX" sz="3200" b="1" dirty="0"/>
          </a:p>
          <a:p>
            <a:r>
              <a:rPr lang="es-MX" sz="3200" dirty="0"/>
              <a:t>Concentran el </a:t>
            </a:r>
            <a:r>
              <a:rPr lang="es-MX" sz="3200" b="1" dirty="0"/>
              <a:t>gasto en salud.</a:t>
            </a:r>
          </a:p>
          <a:p>
            <a:endParaRPr lang="es-MX" sz="3200" b="1" dirty="0" smtClean="0"/>
          </a:p>
        </p:txBody>
      </p:sp>
      <p:sp>
        <p:nvSpPr>
          <p:cNvPr id="4" name="Shape 24"/>
          <p:cNvSpPr/>
          <p:nvPr/>
        </p:nvSpPr>
        <p:spPr>
          <a:xfrm>
            <a:off x="499052" y="70025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Tree>
    <p:extLst>
      <p:ext uri="{BB962C8B-B14F-4D97-AF65-F5344CB8AC3E}">
        <p14:creationId xmlns:p14="http://schemas.microsoft.com/office/powerpoint/2010/main" val="4240320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890" y="-213876"/>
            <a:ext cx="9181578" cy="1143000"/>
          </a:xfrm>
        </p:spPr>
        <p:txBody>
          <a:bodyPr>
            <a:normAutofit fontScale="90000"/>
          </a:bodyPr>
          <a:lstStyle/>
          <a:p>
            <a:r>
              <a:rPr lang="es-MX" sz="3600" b="1" dirty="0" smtClean="0"/>
              <a:t>El hospital sustentable para Salud Universal</a:t>
            </a:r>
            <a:endParaRPr lang="en-US" sz="3600" b="1" dirty="0"/>
          </a:p>
        </p:txBody>
      </p:sp>
      <p:sp>
        <p:nvSpPr>
          <p:cNvPr id="4" name="Shape 24"/>
          <p:cNvSpPr/>
          <p:nvPr/>
        </p:nvSpPr>
        <p:spPr>
          <a:xfrm>
            <a:off x="499052" y="70025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
        <p:nvSpPr>
          <p:cNvPr id="9" name="8 CuadroTexto"/>
          <p:cNvSpPr txBox="1"/>
          <p:nvPr/>
        </p:nvSpPr>
        <p:spPr>
          <a:xfrm>
            <a:off x="109060" y="2867214"/>
            <a:ext cx="1664227"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2000" b="1" dirty="0" smtClean="0">
                <a:solidFill>
                  <a:srgbClr val="043152"/>
                </a:solidFill>
                <a:latin typeface="Arial" panose="020B0604020202020204" pitchFamily="34" charset="0"/>
                <a:cs typeface="Arial" panose="020B0604020202020204" pitchFamily="34" charset="0"/>
              </a:rPr>
              <a:t>Sustentable</a:t>
            </a:r>
            <a:endParaRPr lang="es-MX" sz="2000" b="1" dirty="0">
              <a:solidFill>
                <a:srgbClr val="043152"/>
              </a:solidFill>
              <a:latin typeface="Arial" panose="020B0604020202020204" pitchFamily="34" charset="0"/>
              <a:cs typeface="Arial" panose="020B0604020202020204" pitchFamily="34" charset="0"/>
            </a:endParaRPr>
          </a:p>
        </p:txBody>
      </p:sp>
      <p:sp>
        <p:nvSpPr>
          <p:cNvPr id="20" name="19 CuadroTexto"/>
          <p:cNvSpPr txBox="1"/>
          <p:nvPr/>
        </p:nvSpPr>
        <p:spPr>
          <a:xfrm>
            <a:off x="2524800" y="1134189"/>
            <a:ext cx="2732663" cy="1200329"/>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Dinámicos, flexibles, constante adaptación ante necesidades actuales y futuras.</a:t>
            </a:r>
            <a:endParaRPr lang="es-MX" dirty="0">
              <a:solidFill>
                <a:srgbClr val="043152"/>
              </a:solidFill>
              <a:latin typeface="Arial" panose="020B0604020202020204" pitchFamily="34" charset="0"/>
              <a:cs typeface="Arial" panose="020B0604020202020204" pitchFamily="34" charset="0"/>
            </a:endParaRPr>
          </a:p>
        </p:txBody>
      </p:sp>
      <p:sp>
        <p:nvSpPr>
          <p:cNvPr id="23" name="22 CuadroTexto"/>
          <p:cNvSpPr txBox="1"/>
          <p:nvPr/>
        </p:nvSpPr>
        <p:spPr>
          <a:xfrm>
            <a:off x="5920019" y="940537"/>
            <a:ext cx="2732663" cy="646331"/>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Eficaces, Eficientes y de Calidad, 24/365.</a:t>
            </a:r>
            <a:endParaRPr lang="es-MX" dirty="0">
              <a:solidFill>
                <a:srgbClr val="043152"/>
              </a:solidFill>
              <a:latin typeface="Arial" panose="020B0604020202020204" pitchFamily="34" charset="0"/>
              <a:cs typeface="Arial" panose="020B0604020202020204" pitchFamily="34" charset="0"/>
            </a:endParaRPr>
          </a:p>
        </p:txBody>
      </p:sp>
      <p:sp>
        <p:nvSpPr>
          <p:cNvPr id="25" name="24 CuadroTexto"/>
          <p:cNvSpPr txBox="1"/>
          <p:nvPr/>
        </p:nvSpPr>
        <p:spPr>
          <a:xfrm>
            <a:off x="2524799" y="3406014"/>
            <a:ext cx="2732663" cy="1477328"/>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a:solidFill>
                  <a:srgbClr val="043152"/>
                </a:solidFill>
                <a:latin typeface="Arial" panose="020B0604020202020204" pitchFamily="34" charset="0"/>
                <a:cs typeface="Arial" panose="020B0604020202020204" pitchFamily="34" charset="0"/>
              </a:rPr>
              <a:t>Seguros para los usuarios, sus trabajadores; y, amigables con el medio </a:t>
            </a:r>
            <a:r>
              <a:rPr lang="es-MX" dirty="0" smtClean="0">
                <a:solidFill>
                  <a:srgbClr val="043152"/>
                </a:solidFill>
                <a:latin typeface="Arial" panose="020B0604020202020204" pitchFamily="34" charset="0"/>
                <a:cs typeface="Arial" panose="020B0604020202020204" pitchFamily="34" charset="0"/>
              </a:rPr>
              <a:t>ambiente.</a:t>
            </a:r>
            <a:endParaRPr lang="es-MX" dirty="0">
              <a:solidFill>
                <a:srgbClr val="043152"/>
              </a:solidFill>
              <a:latin typeface="Arial" panose="020B0604020202020204" pitchFamily="34" charset="0"/>
              <a:cs typeface="Arial" panose="020B0604020202020204" pitchFamily="34" charset="0"/>
            </a:endParaRPr>
          </a:p>
        </p:txBody>
      </p:sp>
      <p:sp>
        <p:nvSpPr>
          <p:cNvPr id="27" name="26 CuadroTexto"/>
          <p:cNvSpPr txBox="1"/>
          <p:nvPr/>
        </p:nvSpPr>
        <p:spPr>
          <a:xfrm>
            <a:off x="5920019" y="2622878"/>
            <a:ext cx="2732663" cy="646331"/>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Rentabilidad social.</a:t>
            </a:r>
          </a:p>
          <a:p>
            <a:pPr algn="ctr"/>
            <a:r>
              <a:rPr lang="es-MX" dirty="0" smtClean="0">
                <a:solidFill>
                  <a:srgbClr val="043152"/>
                </a:solidFill>
                <a:latin typeface="Arial" panose="020B0604020202020204" pitchFamily="34" charset="0"/>
                <a:cs typeface="Arial" panose="020B0604020202020204" pitchFamily="34" charset="0"/>
              </a:rPr>
              <a:t>Costos &gt;&gt; impacto</a:t>
            </a:r>
            <a:endParaRPr lang="es-MX" dirty="0">
              <a:solidFill>
                <a:srgbClr val="043152"/>
              </a:solidFill>
              <a:latin typeface="Arial" panose="020B0604020202020204" pitchFamily="34" charset="0"/>
              <a:cs typeface="Arial" panose="020B0604020202020204" pitchFamily="34" charset="0"/>
            </a:endParaRPr>
          </a:p>
        </p:txBody>
      </p:sp>
      <p:sp>
        <p:nvSpPr>
          <p:cNvPr id="32" name="31 CuadroTexto"/>
          <p:cNvSpPr txBox="1"/>
          <p:nvPr/>
        </p:nvSpPr>
        <p:spPr>
          <a:xfrm>
            <a:off x="5920019" y="4705193"/>
            <a:ext cx="2732663" cy="646331"/>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Gestión Transparente y rendición de cuentas</a:t>
            </a:r>
            <a:endParaRPr lang="es-MX" dirty="0">
              <a:solidFill>
                <a:srgbClr val="043152"/>
              </a:solidFill>
              <a:latin typeface="Arial" panose="020B0604020202020204" pitchFamily="34" charset="0"/>
              <a:cs typeface="Arial" panose="020B0604020202020204" pitchFamily="34" charset="0"/>
            </a:endParaRPr>
          </a:p>
        </p:txBody>
      </p:sp>
      <p:sp>
        <p:nvSpPr>
          <p:cNvPr id="5" name="4 Abrir llave"/>
          <p:cNvSpPr/>
          <p:nvPr/>
        </p:nvSpPr>
        <p:spPr>
          <a:xfrm>
            <a:off x="1852117" y="940537"/>
            <a:ext cx="672682" cy="4183256"/>
          </a:xfrm>
          <a:prstGeom prst="lef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25539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890" y="-213876"/>
            <a:ext cx="9181578" cy="1143000"/>
          </a:xfrm>
        </p:spPr>
        <p:txBody>
          <a:bodyPr>
            <a:normAutofit fontScale="90000"/>
          </a:bodyPr>
          <a:lstStyle/>
          <a:p>
            <a:r>
              <a:rPr lang="es-MX" sz="3600" b="1" dirty="0" smtClean="0"/>
              <a:t>El hospital sustentable para Salud Universal</a:t>
            </a:r>
            <a:endParaRPr lang="en-US" sz="3600" b="1" dirty="0"/>
          </a:p>
        </p:txBody>
      </p:sp>
      <p:sp>
        <p:nvSpPr>
          <p:cNvPr id="4" name="Shape 24"/>
          <p:cNvSpPr/>
          <p:nvPr/>
        </p:nvSpPr>
        <p:spPr>
          <a:xfrm>
            <a:off x="499052" y="70025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
        <p:nvSpPr>
          <p:cNvPr id="11" name="10 CuadroTexto"/>
          <p:cNvSpPr txBox="1"/>
          <p:nvPr/>
        </p:nvSpPr>
        <p:spPr>
          <a:xfrm>
            <a:off x="2694682" y="762247"/>
            <a:ext cx="3848084"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srgbClr val="043152"/>
                </a:solidFill>
                <a:latin typeface="Arial" panose="020B0604020202020204" pitchFamily="34" charset="0"/>
                <a:cs typeface="Arial" panose="020B0604020202020204" pitchFamily="34" charset="0"/>
              </a:rPr>
              <a:t>Cambio en el modelo de Atención</a:t>
            </a:r>
          </a:p>
        </p:txBody>
      </p:sp>
      <p:sp>
        <p:nvSpPr>
          <p:cNvPr id="18" name="17 CuadroTexto"/>
          <p:cNvSpPr txBox="1"/>
          <p:nvPr/>
        </p:nvSpPr>
        <p:spPr>
          <a:xfrm>
            <a:off x="1202812" y="2590967"/>
            <a:ext cx="2732663" cy="1200329"/>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Actividades y procesos orientados a resolver necesidades de las personas/comunidades.</a:t>
            </a:r>
            <a:endParaRPr lang="es-MX" dirty="0">
              <a:solidFill>
                <a:srgbClr val="043152"/>
              </a:solidFill>
              <a:latin typeface="Arial" panose="020B0604020202020204" pitchFamily="34" charset="0"/>
              <a:cs typeface="Arial" panose="020B0604020202020204" pitchFamily="34" charset="0"/>
            </a:endParaRPr>
          </a:p>
        </p:txBody>
      </p:sp>
      <p:sp>
        <p:nvSpPr>
          <p:cNvPr id="21" name="20 CuadroTexto"/>
          <p:cNvSpPr txBox="1"/>
          <p:nvPr/>
        </p:nvSpPr>
        <p:spPr>
          <a:xfrm>
            <a:off x="6148655" y="2152885"/>
            <a:ext cx="1391894"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srgbClr val="043152"/>
                </a:solidFill>
                <a:latin typeface="Arial" panose="020B0604020202020204" pitchFamily="34" charset="0"/>
                <a:cs typeface="Arial" panose="020B0604020202020204" pitchFamily="34" charset="0"/>
              </a:rPr>
              <a:t>RISS</a:t>
            </a:r>
            <a:endParaRPr lang="es-MX" b="1" dirty="0">
              <a:solidFill>
                <a:srgbClr val="043152"/>
              </a:solidFill>
              <a:latin typeface="Arial" panose="020B0604020202020204" pitchFamily="34" charset="0"/>
              <a:cs typeface="Arial" panose="020B0604020202020204" pitchFamily="34" charset="0"/>
            </a:endParaRPr>
          </a:p>
        </p:txBody>
      </p:sp>
      <p:sp>
        <p:nvSpPr>
          <p:cNvPr id="22" name="21 CuadroTexto"/>
          <p:cNvSpPr txBox="1"/>
          <p:nvPr/>
        </p:nvSpPr>
        <p:spPr>
          <a:xfrm>
            <a:off x="1886474" y="2152885"/>
            <a:ext cx="1401139"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b="1" dirty="0" smtClean="0">
                <a:solidFill>
                  <a:srgbClr val="043152"/>
                </a:solidFill>
                <a:latin typeface="Arial" panose="020B0604020202020204" pitchFamily="34" charset="0"/>
                <a:cs typeface="Arial" panose="020B0604020202020204" pitchFamily="34" charset="0"/>
              </a:rPr>
              <a:t>APS</a:t>
            </a:r>
            <a:endParaRPr lang="es-MX" b="1" dirty="0">
              <a:solidFill>
                <a:srgbClr val="043152"/>
              </a:solidFill>
              <a:latin typeface="Arial" panose="020B0604020202020204" pitchFamily="34" charset="0"/>
              <a:cs typeface="Arial" panose="020B0604020202020204" pitchFamily="34" charset="0"/>
            </a:endParaRPr>
          </a:p>
        </p:txBody>
      </p:sp>
      <p:sp>
        <p:nvSpPr>
          <p:cNvPr id="24" name="23 CuadroTexto"/>
          <p:cNvSpPr txBox="1"/>
          <p:nvPr/>
        </p:nvSpPr>
        <p:spPr>
          <a:xfrm>
            <a:off x="5478270" y="2597592"/>
            <a:ext cx="2732663" cy="923330"/>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Parte de un sistema integrado. Asume demandas en red.</a:t>
            </a:r>
            <a:endParaRPr lang="es-MX" dirty="0">
              <a:solidFill>
                <a:srgbClr val="043152"/>
              </a:solidFill>
              <a:latin typeface="Arial" panose="020B0604020202020204" pitchFamily="34" charset="0"/>
              <a:cs typeface="Arial" panose="020B0604020202020204" pitchFamily="34" charset="0"/>
            </a:endParaRPr>
          </a:p>
        </p:txBody>
      </p:sp>
      <p:sp>
        <p:nvSpPr>
          <p:cNvPr id="26" name="25 CuadroTexto"/>
          <p:cNvSpPr txBox="1"/>
          <p:nvPr/>
        </p:nvSpPr>
        <p:spPr>
          <a:xfrm>
            <a:off x="1218578" y="3972370"/>
            <a:ext cx="2732663" cy="923330"/>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a:solidFill>
                  <a:srgbClr val="043152"/>
                </a:solidFill>
                <a:latin typeface="Arial" panose="020B0604020202020204" pitchFamily="34" charset="0"/>
                <a:cs typeface="Arial" panose="020B0604020202020204" pitchFamily="34" charset="0"/>
              </a:rPr>
              <a:t>Comprenden y respetan diversidad cultural de sus </a:t>
            </a:r>
            <a:r>
              <a:rPr lang="es-MX" dirty="0" smtClean="0">
                <a:solidFill>
                  <a:srgbClr val="043152"/>
                </a:solidFill>
                <a:latin typeface="Arial" panose="020B0604020202020204" pitchFamily="34" charset="0"/>
                <a:cs typeface="Arial" panose="020B0604020202020204" pitchFamily="34" charset="0"/>
              </a:rPr>
              <a:t>usuarios.</a:t>
            </a:r>
            <a:endParaRPr lang="es-MX" dirty="0">
              <a:solidFill>
                <a:srgbClr val="043152"/>
              </a:solidFill>
              <a:latin typeface="Arial" panose="020B0604020202020204" pitchFamily="34" charset="0"/>
              <a:cs typeface="Arial" panose="020B0604020202020204" pitchFamily="34" charset="0"/>
            </a:endParaRPr>
          </a:p>
        </p:txBody>
      </p:sp>
      <p:sp>
        <p:nvSpPr>
          <p:cNvPr id="28" name="27 CuadroTexto"/>
          <p:cNvSpPr txBox="1"/>
          <p:nvPr/>
        </p:nvSpPr>
        <p:spPr>
          <a:xfrm>
            <a:off x="1236477" y="5127796"/>
            <a:ext cx="2732663" cy="646331"/>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Privilegian actividades ambulatorias </a:t>
            </a:r>
            <a:r>
              <a:rPr lang="es-MX" sz="1400" dirty="0" smtClean="0">
                <a:solidFill>
                  <a:srgbClr val="043152"/>
                </a:solidFill>
                <a:latin typeface="Arial" panose="020B0604020202020204" pitchFamily="34" charset="0"/>
                <a:cs typeface="Arial" panose="020B0604020202020204" pitchFamily="34" charset="0"/>
              </a:rPr>
              <a:t>(-cama aguda)</a:t>
            </a:r>
            <a:endParaRPr lang="es-MX" sz="1400" dirty="0">
              <a:solidFill>
                <a:srgbClr val="043152"/>
              </a:solidFill>
              <a:latin typeface="Arial" panose="020B0604020202020204" pitchFamily="34" charset="0"/>
              <a:cs typeface="Arial" panose="020B0604020202020204" pitchFamily="34" charset="0"/>
            </a:endParaRPr>
          </a:p>
        </p:txBody>
      </p:sp>
      <p:sp>
        <p:nvSpPr>
          <p:cNvPr id="29" name="28 CuadroTexto"/>
          <p:cNvSpPr txBox="1"/>
          <p:nvPr/>
        </p:nvSpPr>
        <p:spPr>
          <a:xfrm>
            <a:off x="5457999" y="3599827"/>
            <a:ext cx="2732663" cy="646331"/>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Transición </a:t>
            </a:r>
            <a:r>
              <a:rPr lang="es-MX" dirty="0">
                <a:solidFill>
                  <a:srgbClr val="043152"/>
                </a:solidFill>
                <a:latin typeface="Arial" panose="020B0604020202020204" pitchFamily="34" charset="0"/>
                <a:cs typeface="Arial" panose="020B0604020202020204" pitchFamily="34" charset="0"/>
              </a:rPr>
              <a:t>de la urgencia abierta </a:t>
            </a:r>
            <a:r>
              <a:rPr lang="es-MX" dirty="0" smtClean="0">
                <a:solidFill>
                  <a:srgbClr val="043152"/>
                </a:solidFill>
                <a:latin typeface="Arial" panose="020B0604020202020204" pitchFamily="34" charset="0"/>
                <a:cs typeface="Arial" panose="020B0604020202020204" pitchFamily="34" charset="0"/>
              </a:rPr>
              <a:t>a </a:t>
            </a:r>
            <a:r>
              <a:rPr lang="es-MX" dirty="0">
                <a:solidFill>
                  <a:srgbClr val="043152"/>
                </a:solidFill>
                <a:latin typeface="Arial" panose="020B0604020202020204" pitchFamily="34" charset="0"/>
                <a:cs typeface="Arial" panose="020B0604020202020204" pitchFamily="34" charset="0"/>
              </a:rPr>
              <a:t>la </a:t>
            </a:r>
            <a:r>
              <a:rPr lang="es-MX" dirty="0" smtClean="0">
                <a:solidFill>
                  <a:srgbClr val="043152"/>
                </a:solidFill>
                <a:latin typeface="Arial" panose="020B0604020202020204" pitchFamily="34" charset="0"/>
                <a:cs typeface="Arial" panose="020B0604020202020204" pitchFamily="34" charset="0"/>
              </a:rPr>
              <a:t>cerrada</a:t>
            </a:r>
            <a:endParaRPr lang="es-MX" dirty="0">
              <a:solidFill>
                <a:srgbClr val="043152"/>
              </a:solidFill>
              <a:latin typeface="Arial" panose="020B0604020202020204" pitchFamily="34" charset="0"/>
              <a:cs typeface="Arial" panose="020B0604020202020204" pitchFamily="34" charset="0"/>
            </a:endParaRPr>
          </a:p>
        </p:txBody>
      </p:sp>
      <p:sp>
        <p:nvSpPr>
          <p:cNvPr id="30" name="29 CuadroTexto"/>
          <p:cNvSpPr txBox="1"/>
          <p:nvPr/>
        </p:nvSpPr>
        <p:spPr>
          <a:xfrm>
            <a:off x="499052" y="1260931"/>
            <a:ext cx="8153630" cy="646331"/>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Replanteamiento tamaño y función: aumento </a:t>
            </a:r>
            <a:r>
              <a:rPr lang="es-MX" dirty="0">
                <a:solidFill>
                  <a:srgbClr val="043152"/>
                </a:solidFill>
                <a:latin typeface="Arial" panose="020B0604020202020204" pitchFamily="34" charset="0"/>
                <a:cs typeface="Arial" panose="020B0604020202020204" pitchFamily="34" charset="0"/>
              </a:rPr>
              <a:t>de complejidad </a:t>
            </a:r>
            <a:r>
              <a:rPr lang="es-MX" dirty="0" smtClean="0">
                <a:solidFill>
                  <a:srgbClr val="043152"/>
                </a:solidFill>
                <a:latin typeface="Arial" panose="020B0604020202020204" pitchFamily="34" charset="0"/>
                <a:cs typeface="Arial" panose="020B0604020202020204" pitchFamily="34" charset="0"/>
              </a:rPr>
              <a:t> y resolución en el nivel ambulatorio, y desarrollo </a:t>
            </a:r>
            <a:r>
              <a:rPr lang="es-MX" dirty="0">
                <a:solidFill>
                  <a:srgbClr val="043152"/>
                </a:solidFill>
                <a:latin typeface="Arial" panose="020B0604020202020204" pitchFamily="34" charset="0"/>
                <a:cs typeface="Arial" panose="020B0604020202020204" pitchFamily="34" charset="0"/>
              </a:rPr>
              <a:t>de nuevos </a:t>
            </a:r>
            <a:r>
              <a:rPr lang="es-MX" dirty="0" smtClean="0">
                <a:solidFill>
                  <a:srgbClr val="043152"/>
                </a:solidFill>
                <a:latin typeface="Arial" panose="020B0604020202020204" pitchFamily="34" charset="0"/>
                <a:cs typeface="Arial" panose="020B0604020202020204" pitchFamily="34" charset="0"/>
              </a:rPr>
              <a:t>soportes </a:t>
            </a:r>
            <a:r>
              <a:rPr lang="es-MX" dirty="0">
                <a:solidFill>
                  <a:srgbClr val="043152"/>
                </a:solidFill>
                <a:latin typeface="Arial" panose="020B0604020202020204" pitchFamily="34" charset="0"/>
                <a:cs typeface="Arial" panose="020B0604020202020204" pitchFamily="34" charset="0"/>
              </a:rPr>
              <a:t>para largo </a:t>
            </a:r>
            <a:r>
              <a:rPr lang="es-MX" dirty="0" smtClean="0">
                <a:solidFill>
                  <a:srgbClr val="043152"/>
                </a:solidFill>
                <a:latin typeface="Arial" panose="020B0604020202020204" pitchFamily="34" charset="0"/>
                <a:cs typeface="Arial" panose="020B0604020202020204" pitchFamily="34" charset="0"/>
              </a:rPr>
              <a:t>plazo</a:t>
            </a:r>
            <a:endParaRPr lang="es-MX" dirty="0">
              <a:solidFill>
                <a:srgbClr val="043152"/>
              </a:solidFill>
              <a:latin typeface="Arial" panose="020B0604020202020204" pitchFamily="34" charset="0"/>
              <a:cs typeface="Arial" panose="020B0604020202020204" pitchFamily="34" charset="0"/>
            </a:endParaRPr>
          </a:p>
        </p:txBody>
      </p:sp>
      <p:sp>
        <p:nvSpPr>
          <p:cNvPr id="31" name="30 CuadroTexto"/>
          <p:cNvSpPr txBox="1"/>
          <p:nvPr/>
        </p:nvSpPr>
        <p:spPr>
          <a:xfrm>
            <a:off x="5478270" y="4310688"/>
            <a:ext cx="2692123" cy="1477328"/>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dirty="0" smtClean="0">
                <a:solidFill>
                  <a:srgbClr val="043152"/>
                </a:solidFill>
                <a:latin typeface="Arial" panose="020B0604020202020204" pitchFamily="34" charset="0"/>
                <a:cs typeface="Arial" panose="020B0604020202020204" pitchFamily="34" charset="0"/>
              </a:rPr>
              <a:t>Gestión y organización en procesos &gt;&gt; camas </a:t>
            </a:r>
            <a:r>
              <a:rPr lang="es-MX" dirty="0">
                <a:solidFill>
                  <a:srgbClr val="043152"/>
                </a:solidFill>
                <a:latin typeface="Arial" panose="020B0604020202020204" pitchFamily="34" charset="0"/>
                <a:cs typeface="Arial" panose="020B0604020202020204" pitchFamily="34" charset="0"/>
              </a:rPr>
              <a:t>organizadas por especialidad a las por nivel de cuidado</a:t>
            </a:r>
          </a:p>
        </p:txBody>
      </p:sp>
    </p:spTree>
    <p:extLst>
      <p:ext uri="{BB962C8B-B14F-4D97-AF65-F5344CB8AC3E}">
        <p14:creationId xmlns:p14="http://schemas.microsoft.com/office/powerpoint/2010/main" val="415536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890" y="-213876"/>
            <a:ext cx="9181578" cy="1143000"/>
          </a:xfrm>
        </p:spPr>
        <p:txBody>
          <a:bodyPr>
            <a:normAutofit/>
          </a:bodyPr>
          <a:lstStyle/>
          <a:p>
            <a:r>
              <a:rPr lang="es-MX" sz="3600" b="1" dirty="0" smtClean="0"/>
              <a:t>Evidencia y herramientas</a:t>
            </a:r>
            <a:endParaRPr lang="en-US" sz="3600" b="1" dirty="0"/>
          </a:p>
        </p:txBody>
      </p:sp>
      <p:sp>
        <p:nvSpPr>
          <p:cNvPr id="4" name="Shape 24"/>
          <p:cNvSpPr/>
          <p:nvPr/>
        </p:nvSpPr>
        <p:spPr>
          <a:xfrm>
            <a:off x="499052" y="70025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3129"/>
            <a:ext cx="3022160" cy="3536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www.paho.org/disasters/images/stories/specialProjects/safeHospitals/SmartHospitalsToolkit_Cov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942" y="833055"/>
            <a:ext cx="1849739" cy="3002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Resultado de imagen para paho desempeño hospital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090" y="4132695"/>
            <a:ext cx="1868591" cy="1308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50" y="865293"/>
            <a:ext cx="3018759" cy="2425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AutoShape 9" descr="data:image/jpeg;base64,/9j/4AAQSkZJRgABAQAAAQABAAD/2wCEAAkGBxQSEhQUEhIVFRUXFBUWFRgYExcYFRYUFxQWFhgVFBcYHCggGB0lHRQWITEiJSkrLi4uFx8zODMsNygtLisBCgoKDg0OGxAQGi0kHSQsLCwsLCwsLywvLCwsLCwsLCwsLCwsLCwsLCwsLCwsLCwsLCwsLCwsLCwsLCwsLCw3K//AABEIAQsAvQMBIgACEQEDEQH/xAAcAAABBQEBAQAAAAAAAAAAAAAAAgMEBQYBBwj/xABGEAABBAADAwYJCgUEAgMBAAABAAIDEQQSIQUxQQYTIlFhcRQyM4GRobGy0QcWQlJTcnOjwdIjYoKS8CRDouEV8YOTwhf/xAAaAQEAAwEBAQAAAAAAAAAAAAAAAQIDBAUG/8QAKhEAAgIBAwMCBQUAAAAAAAAAAAECEQMSITEEQVETIgUyUmGBFEJxkdH/2gAMAwEAAhEDEQA/AMvh8MCATfit4/yhK8DHapGEHRHc33QnHEa9nFfOym9To+6jwiE7A9RCadhDdaelTJCXN001UaZjnVlN1poNe4q0ZSYaQeBHsTTcOTupScPiTudwHcUl8Wfpbr7NaVlJp7jSjhwh0sgez1IOBoXfmA3pQJbpfG+/zlTQb3qspyROlELwGvpDh/m9dZgNfGHoXJ8M4usXqfN513Dx9I9I2PR6U1Orsq9nQNwXSI1ocUmbCgbibG9OYl5Dh1b/APpIicXEC+s6+pStXNhpEYwEedcLCrCKIltOvfr8F3wdo11rz0nqURpKykAHqUoTFu5o6+KQZuLbHrHmWmpikR0prCdQD6FKinH0h6t662W3AXpd9Q3aKrbFIilq4Gq1ETSTY9aiY9uhEbekGk9586rGep0UeyshTytYLcaCVG8OFg6EaLN7WZNTXSnokkCiK69wWh2ZEDHHZPii9P1XVPEowTs5MHUPLkcapJHXJp6tPA2nc4n9Ek4IDrKwWRJnakdimoAVrlb7Epzy2yRv7/ZwXYTWWm2crda3DKuvd4wIBvdpu71RrclcHWTZhTdDoOwKOyI5uoi7/wCk9DheIdXDQqQI2jXj61TVXBIzLCKFAfHsRDAW7zpwF2lSTNu7PcBx712KfNelVXpUblrQqSPM2lXxzObYCmyYhtVv81hIZG0cLJOgPpVouluRaEx4k68B16n0JTonN1aRZHHfXYk4kgEEaKRK+9G3Z6gb9AU0+yIbXcac3Pk31Wuianbk8XQgWdeG5WmH2dM/Vsch7mOA77ISnclMU7pc3V7szmj2lWjCb7GU8+OK3kikOLcfpLgnPHULRYfkXiToRGO0yfAG0+eQ0314x1W5w9QatVhl4Mv1mH6kZOR12U5HBbbvjS0R5EYjg+Ij7zv2pDuSOJG7myOoPI9oCt6U64I/V4H+5GdcwjQ0P84JTSK3Hz9Vq9xPJfEnXID2B7ervUUcn8SP9h/mF+7ahxn3RKz4nxJFa1xUiPEgDpNs1vHHsK5PhJGaOY5ve0j2hNNdXwO5Yyj5RqpJ8Mq+WEzXRx19Ymq7FOwEQMEe4HIK6z1qu5TsL2sytJIOtN7OxT9lSuZGwfygUQt5KsEV9zkx7dTJ9qROlgFdRA1N17FyRj9KI8419S5A8PdqT1AbwVKezVcjlTo70xl9hoF6ZW+6E0WKVING/db7oScq2iu5hqZHyJWpFKywWyZZfJxkjr3N85Oi0WzuQz3eUd1aMbZ/uOi1hinLhGGXq8eP5mYnmq7VJgwMkwDY43EfyjT0r1bZ3ImNmoibfW85j6NwV/DsMAU52nUBQXTHpPqZwZfiyXyL+zyLBci5navys04mz6G/FXeE5Fxiucke+uoBvxK9Oj2XEPo33m/UpMcDW+K0DuAW0elxrscc/iWeXev4MDheSkI8XD5q3FwLvaaVvh9iPHixho8za9C1VLq2UIrhHJLLOXLZnmbDfxc31p5uwjxf6B/2rtCmjMp27BZ9Z3qXTsJnW70j4K3QpBUHYLPrO9I+Cafyfbwe7zgK8XCEBnn8njwePOD+iYk2LKBQynud8VpyFxHuDJuwcoFPjcWjszKpxWzYnHpxMPewWvQyE2+IO3gHvAVXFPlFlOS4Z5bPyVwztzCz7riPUbCqsRyJH+3KR2Ob+rfgvXJdjxO+jl7jSgT8nz9B99hH6hUlgg+x0Q63PH9x5FNyRxDTmaA4Di06+hVkwkjNPYQe0FevYjZsrPoHvbqPUoTxe9YS6KL4OyHxWa+ZWZrYXIqbEta41GzK0W4amgLppW22XyCw8VF3Td1u19A3epafCDoN+432J4ha48EII5M3W5cj5pfYiQ4CNo0YPQpQFLOYvnWzSuYHa6N0PVFZ6joX1pvvemZcRiLDulYYdQwgCxCS6q36v013buC3OQ1aFTbLmlMhEhcRzbT4mVoNNBGo33Z+ChyyTNkeG5w0yu4XoSxulg1oSgNICulZRmKxDWnM5zQGxjVuoByWbIonV3WU4MZicrTmebcNzBVVD/Lu6UmvYgNNa6spBNPZPTtxaXHJeoDBVZdBq/0K22bNKY5M+YuBdlJFXppQoIC0tFrL4CWfOzxwHPt5LPG6MYP0eiPG6vOpe2RIJmOY1ziGOA0OVp1IdY0PUWnfba3IC+XLWYZNishIc8kMaQCwCyZHA3bbsNrq7kieSYc43p1UxAEYIe4A+N0dLoG+tAaoFBKysmLxIzUX0HNFCP8Ame3KzTi3KbN94VhyjMmVjWZqcXZqFnhQNbv+kBdELiqdiTSuEnO3ebQFtVv0GgsbviqXDGZga1jZWjPRJabf04hbg4HKcpeDWhIJCA1661YyKTFNaGtLw0NbfQshpEINGtTZk036K85LPfzDWvaQWtaNQ69W2c1jU31IC5QhCASQmJsIx29rT5gpKbkKAThPEb9xvsTxTGCPQZ9xvsCeKA87xPLDEf8AksZhhLhY48O1jmMka7npi7Dc6WxnnAHEGyaG4jvWo5I7VfisBh8RIGh8kLXuDQQ3MeoEkgedZyXkniBtDG4lrcM+PFNY0F5dzsWTD81bOhVk79dy0fJHZL8LgcPh5C0vjhDHFpOUkdVgGvMgMJyY+U6YkuxrYuZOGnnBiY4PHM4jmMhBccxJvdXBXrvlPw2Vn8HEGR0kkZiEYMjXRta59gOo6PFBpJPBZjBfJXiubkZLNAB4NNDFlLyS6TEifNISBQBsaXvHUpeJ+TvFOwrYW+Axu558lMje3miWMbHJFI1ubO0tJNgZtAUBfbR+UaFj3xNhme5rnsByNDHSMgM+TV17h1Kk2Ry+zMjnxb5Q5mGjkMEMYEUrsRO6OKszy4mgN5A1vsCpfk+xXhDn87C5hxD5sznPEhL8JzGoDSPG13phvya4nmw3nYQ5uFwUbdXlplw03OG+jeQ7r39iA9D5N7ajxsPPRhzRnexzXintex2VzXAaaEcFksd8pAGNjiY0iBkmLjxL3s3uw8BlIhIdwNA2OK0PIbYb8HhnMlc10j55pn5LyB0r82VpcASB1lYnE/JpiH4iRxlhET5sdIDb+c/1eG5kW3LWjgDvQG25JcrItoNeYmSMLMmZsjQHZZGZ2OFEii02qbH8ujh8di4Zm5o4/A2QNjb/ABZJsS1xyEucGnVvZSf+TjkrJs+N7ZRhwSIgOYYQCI2ZS+RxAL3OJJ7LVZyj5CTz4ufExyRAulwM0LX5tXYVrgWyU22g594soCdh/lMwsjoGxxzvMzA85YxcTTK6K5BmvRzTeW6q1a/KDtmTBYCbEQ5TIwMy5wS3V7W6gEdfWsY35NsU1mDa2eAGBxkdIGubKyR2IdLJzLwOk1zXBmV1DQnitry92E/HYCbDROa18gYAX3lFPa7XKCeCAymyvlQbkmfK3nh4XLFhxh2gl0UULZXPJc+jTSSSD5lcYb5RsNLKI4o5ngxMlLxGMrRJEZWh4vM22gi6q9LWbk+TbEtL3xS4drvCsTKxpz5OaxGGEBBytsObqRQo9if/AP59iY5MO9ksRbh8K2IFgcyaTLA5jonfRexz8rgXGxVcUBLxHykxzRNMImhcX4M9OKN5dFiJMoAGehYDhd6JnA/Kq0ROdiMLK14OIJawNOWKB7Wlzszhrb8pAvVpVTsT5OcWYY3SmKKQDANyZiabhZS52ctBGYiqokdqfxvyZ4pzXhkuHtzcaw2ZKDcTMJGkEN3gCj38UBbx/KQI3Ynn43PDcVzUDYmtzmMQNmcXlzqsAkk3wVpsvl/h8RimQRRzPzNjPOBg5tnOxCVof0sw6JHSqrNWsxtD5NMQ8vcH4ZzjiTK1kgc6MsdhmwnOMu8ObmAog1qrPB8h8QzG4SfnYAyCONhMcZjkcxsWR0Ra3oOYXdIXqNAEB6IF1cauoATM/BPJuVqAbwPk2fcb7ApCj4HybPuN9gUhAcpJkeGiz7L3mv1S0xi/FH3me+EB3nx9V39hRz4+q7+wp0BFIBnwgfVd/YUc+Pqu/sKepFIBoTj6rv7Suc+Pqu/sKepVm19rsgGurz4rRvP/AEpSsD+K2lHEMz7aO1p9SThdrRyC2B5HXzTwPNY1VG7D/wC/i+m8+TirRt7hl4nVW0WGzgGXo3uYDVDqJH6KWkkTQ9LteJujnZT26H1pEu3IWgEu0Pi0CS7h0QNT5kl2ymdG8oA1P8NnS6rJF6KOzCw5yWuZmq7z9Kjx7B3KI00KLCPaLHNDgHUd1scPURaV4a3qd/YVV8/CHUZWl3UXj1DcpXODgraSCT4ezqd/Yfguf+RZ/N/Y74KI9yj2Tu161OlAsv8AyUf839jvgpizsoAG+z2d43laMKslQBCEKoBJclLjkAxgPJx/cb7oUhRtn+Tj/DZ7oUlACYxnij7zPfCfTGM8UfeZ74QDwXVwLqAE3I8DeaTiamgDvGF0bVMmrT7eQRtqY0RMLia4Dib7BxWNjfJm50RmQ2ac/ieBA7FvTGDvAPmTZwrSbI1W0Z0iylR55iMZiOdBdpI6shcPEuxbAdB3q/g2xFh2tD5CTR6RtxNbwDuu1e4/ZsMussbXVxOhA7xqsBynxUbpAyLxGChW6+NdiuvfSo0j73wN7Y5TSzuIaSyPg0aGutxG8qvE2beaOmvZ2pLIwnxhdLNAcSdB6V0JJcGumlSOumNHOLFcRaht5RO3ROkja36Yp0Y7Dmr1FIi2vG0ubme4MOc0BleLAyAHhrx9CrcVgDMc8TyWm6Dx0RxytI0bXUQOG9V1NtqidGxuuTu3jK2i+OdwOpb0O4lrqJ9i0E7juIrsqgvN9ibEkiPOO0dQrcfXuIWvwvKJ4NSNsbtRfBZuLMXAsXn/ADzhapZSPGRygloIINabrscCtWsZGTBCEKpALhK6hARtn+Tj/DZ7oUlRtn+Tj/DZ7oUlACYxni/1M99qfTGN8X+pnvtQCgw5rs1W7h3p1cXLVYxS4ApCYnxbWkAnU1Q71An22xulHr81n4KxNFsk2qn/AM4yr1vqSH7Uc6N5Yw2GkjWvX6UoaWVnKfarnXEw0Nc/DN2X1LLNwZPAit5OgHeUqfb4B1Lnk7/qen6S4zbbXb6NbgW1XdW5dMfbwdsIUtiPjcUyHcM7uA4X2D9VE8ElxBuVxA4NG7zK0wuFY92cta49hcCB3Wb71YtEe6iPPaOZcg4PZMYaRlHi9XaCpUeDa3xQAOIrQjqKkxMb0qcdx+j3dRTjI7+k31hVcypCLHM6TCQOI3/+x2pYDJRqMrh1fA/EKwjwpO7XuIUjDbCo56rjl4d/d2LKWZIo2kV2z9luBzg20dV3vG9p1W+VDi4ujdURWnnCvlnGeo5ZcghCFYqCEIQEbZ/k4/w2e6FJUbZ3ko/w2e6FJQAo+O8T+pnvtUhR8f4n9TPfagFZiuMPBN5ku0BR7RsSvcdzWW3vrKB61Bkgc5+Vouqb6BWvVxWkkZncWuZ0aGvWu5GDh21wvrWMWp8GutLYgbN2W1mr6c7q4D4qZjowY3NAHiu0/pKkCQAXSYdie5a8FL3MH4C0/RvzKuxuynZ2hrCBxNaLb7ZoNBHRdelaCuNhZ9+FdITYJ7TuV1KzuhO0VI2O9psSNb3kKdES3yjw7taCT59KK8s5Y8ocVBjHxte6MR0GgAU8ZQc5+sD+i9C5M8omYjDslDBmOjxmJAeN9abkbIU9TpGhwbmEEgk6VejderpHep0GHa4AtAIIG93XuugqUbTs5RRPUADXwVjgY2gcWO011s953f8Atc08yjyTNeC5wWBO8huUd59asnziqGvDs7lDw+JFAcPUpRjvVZqskbi7OOV3uUeNxMgflNAW0ChplsLVqpx2FDm3uI1HmVqFphhKN2ROSlVHUIQtygIQkuKAY2b5KP8ADZ7oUlRtmn+FH+Gz3QpKAFG2h4h72e+1SVG2j5M97ffagGS5KLt3+bk00E7gnRHpqa1/RALe6mjuJVYcc0uyttx7BopmKyuGXfoNLoH0KCGvY000NvdQ9drNyLRHZsSSay00cS4AHtXWYiO6Lte7T0qDDgiSHPJJ7UrbcrWwuG81oepRqZoo26Im0sdmd0QKGg0s9qo9rY/mo3SvccrAXHjp1UpEMnRFmqqyT2Xqqjb+Ja+NzdC0locTuILhoO+lX1KO6MK2R5Lyu5QjGyh/MiPK0tHFzhZNuPDeubF5STwdEOthdZblHH6pAsFRMdDllka0dEOOUfynUV5kYBmaeEA1csYs7hbwLWuox9J6dfez3PYjQYmOjB6bWusgEmxfeNdFfYfZrzqdPT7FH5MwuigY1zQHC70BPjk6lW3hmvD0Lglie4c3wh3B4HKe5XNBUDtpGtwVps7E84y+qwrdL7ZNM58idWzu0KEbtVNCodtYmyGsBNHpVuG5X664T1N/YyaoEIQtCASXJSS5AR9meSj/AA2e6FKUXZnko/w2e6FKQAo20TUZ72++1SVE2p5J3m94ICM7EnrruSGnxu4n0Uf0TIKew4tw7D8VRyo0oVKKc2hws8CO1MYnHNvq7wVPxQFbv/XUqWRoPBYynRMV5EPxQbfSc7/PYqXaOKdI4D6IGgrTvPXqVPxoyt3DXRRNmYTnJGtN1evcN6z9S3SOnHFRWpnm2yts4ibHNjL25HTujLLZmaBdnLebQC7Pctfyo2RfMwtBuRx1ujpVHsAzX5l6MzYOGBzCCPNvzZBmuqvNvulk9twlmPhEeZ7ebdZq2wi/pk6dKmtA37zS2yLhlcWZ3yeF8pJY/DMQIx0WyZG9zGtj/wDwVVsxAYcxANOuusA3Sk8rMLzONxMZ4TPP9zsw9RCr44C4hoFucQ1oHEk0AFpS5LrqWo6KPqCSYEte0Wx7Q5pHEOF6qGx7ineTmFMMEULjnEcbGa61lFFWp2cBq0aFefkzpyaKRqK3KmSOwDvrSu1XmzPJPDTRo+Y0mI9nd9dntUzDQZbu671kstPYibTjRCxkLWN6Ngur0WNStGs3tJ163RsAd1rSLt6Re1v7mGTsCEIXWZgkuSklyAj7M8lH+Gz3QpSi7K8jF+Gz3QpSAFF2p5J3cPaFKUXafkneb2hAVzGWSnomgcfMkZVwt7Fm4tl7JGUUOoKJNALTgXHNVPS2olMosbJbqrQGh3pJwobzZe4szSt1Dyw1RNWCOo6XwUzwB4dYrfYN/opeLwmeNzSASWuA7y0jS929YwwvVZvPIqouTiGNZmzNDQN+YZQK32qp1P6tdQQd97ja+d5ORmNDHAs3HIGZwc79wDWiwb7aX0XhIqa2wLDRffWvrW2WOuqMktJ8ucr8Zz+NxEmhzTPojxS1pyNr+lgV18l+y+f2jCDqIw6U/wBAAH/JzfUp3KnkOIfC5GmmxvHNtsm+cmLQNRqAxjjw1rfqtX8hWw3ME+KkbWcNiisa5Qcz3DsJyj+laV7Q33PSfBD3KVBmqk/m/wApKa9cL6Zye5DyWDW139SCQBr/AJ2JLyPP1pp5tF0rXBWyJim2D2fFaBUko6J7ldrqwQcFTE5WwQhC3KAkuSk3IUAxsnyMX4UfuBS1gdlcr4RDEOdfYjYD0Hbw2upPM5d4UuLBOS8b2hrsw3bxWm9Z+rDyjZ9PlXMWbhRNqn+E7ze0LLYflthXuDWz24mgNbWp2i0uicALJGg86vGSfBnKEo8ohZ10OTfNv+o71fFHNP8AqO9XxXRpj5KWOFyLTfNv+o71fFd5p/1Her4ppj5FiiUxNtCNl5pGit+uo829O80/6jvV8UxJs4ONuhs9oHxTTHyLMLsLnJdqulLXNhAkcAT0cxFA1wOvFb/E4oMaXEgUNCbq603alNTbPzNLebIB6g0fqokmwy6swkNbt2nrUKEUS5Wzz/k5g3xYfEjFS55JpXEc2Xv6IY7Lo5vRbncdO5ejbBmBw0VNDKja0tabDSBWUej1lNN2A0f7b/SPipeHwGTxYiPRfn1TTHyTexIzrrnJHNP+o71fFHNP+o71fFTpj5K2OByLTfNP+o71fFdDH/Ud6vimmPkkTiXdEq6CpJYnuFZHerr71eBZzSXABCEKgBIeUtJcgPmLG4rF5Wtw7AWmNvSoZgTv3n9OKrORzz4Q/Nqebfdneczb/VabAHoM+632BZjksf8AUy/dk99vUvOhJOE1SPos2NxyQdt3/ha8mmHwmEmJzQHtokkgXdcPavpxoXy5ybJGMiGUhoe2jctGtBQceA0X1G1dWLl/g8rrO35O5VzRKVRt0z5o+ZurOfduzMG4g2aLtLF1vW5xFrouWFl4zjHMBBcCIbIOWzKc9tAMY45De4V9JDZcUGvzc5mFZaaKcGltgERnfqM/nyhAanRGiyr58ZTi1rrDp+iWt1bmqLIcoFgG9Cby79U5M7FscebzPAMvjZNcxLYstNGgNOOu46oDS2F3RZ2SSbMK8I5vK3MebZzuf+ISAMu6wy6FbuFkIwsuMGbM23GGZzTTQBMHMaxh9ZB6nHqQGlsI0WZHhTnENe9sYByuexufxY97A3pa84ANPOnGS4ghtiVjRbX5QHSEgOp4tu49DhpuSgaLRGiyjJMcdHW0W4lwYDVxOYGBo1NPZm/+Ro4KZNNOWAgSNJgtgGV38anaSkjT6FaDe69UBf2F2gs6yfEiUZ2nJnAIY0OGTmRu0vx7vTerDYbpDGOdzZ71vuG6gBXcgLKl1CEAIQhACS5KXCUB877PP8Nn3W+wLL8m8O7wiSw5op+u7XODXoXouy+SOJdFGcraLGOHTG4tFKNJ8n+NN1zY/jB/liejQHVv3+lebjhNalXJ9Fmz4ZOEtXBkuTZPhcfRlFPGpDg3z3w719QNXjWE5DYpr4zTKbOX+U+iQ7Qadq9mC68SdttHk9Y47KLvk6hCFucYIQhAC5aTKLBHYs/E8slkZJiDq1uVhsZTqQQ8nUmlHcGiXVVNxDgG9Iimi7YTrdb0DFvrxwD+G4q+lldRaoVYMU4/TH/1uUjB4i9C6zw6JHtUNUSnZLQhCgkEIQgBCEIAQhCAElwSklyAzGwj/p4PwY/cCnqv2Cf9PB+DF7gVggFM3jvVwqZh1VygBCEIAQhCAZxWJbG0veQGtFkncAsziIo8U90zZui05GgAgh0Zs5qIveOylpsXhmyMcx7Q5jgWuadxB3gqFFsGBsQibGGxg2AC4a94NqE9yKO4CNrmRubIXDKBYNB1bzXmT/gw+u7fe/dracw+Faxoa1oDWigOoJ4NVrYpEQYQfaP9I7OzsUoFdyoLUsk6ELgC6oAIQhACEIQAhCEAJDylqPiZKrzoDN7AP+mg/Bi9wKxBXmuyOUGIEMYEmgjYB0GaADQeKpnzjxP2n/Bn7UB6AzeFcWvJTykxNj+L/wAGftVieU+K+1/Lj/agPSbXV5s3lNivtfy4/wBqSeU+K+1/4R/tQHpaF5p86MV9r+XH+1HzoxX2v5cf7UB6WheafOjFfa/lx/tSRypxVn+N+XH+1AemoXmnzoxX2v5cf7UfOjFfa/lx/tQHpaF5p86MV9r+XH+1HzoxX2v5cf7UB6WheafOjFfa/lx/tR86MV9r+XH+1AeloXmnzoxX2v5cf7UfOjFfa/lx/tQHpaF5p86MV9r+XH+1HzoxX2v5cf7UB6WheafOjFfa/lx/tXRynxX2v5cf7UB6Vah47h5/0WCdymxX2v8Awj/ao2I5VYoHyv5cf7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9350" y="3562066"/>
            <a:ext cx="3018759" cy="228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118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495300" y="2148700"/>
            <a:ext cx="8229600" cy="3784600"/>
          </a:xfrm>
        </p:spPr>
        <p:txBody>
          <a:bodyPr/>
          <a:lstStyle/>
          <a:p>
            <a:r>
              <a:rPr lang="es-MX" dirty="0" smtClean="0"/>
              <a:t>Visite nuestro sitio web: </a:t>
            </a:r>
            <a:r>
              <a:rPr lang="es-MX" dirty="0" smtClean="0">
                <a:hlinkClick r:id="rId3"/>
              </a:rPr>
              <a:t>www.paho.org/mex</a:t>
            </a:r>
            <a:r>
              <a:rPr lang="es-MX" dirty="0" smtClean="0"/>
              <a:t/>
            </a:r>
            <a:br>
              <a:rPr lang="es-MX" dirty="0" smtClean="0"/>
            </a:br>
            <a:r>
              <a:rPr lang="es-MX" dirty="0" smtClean="0"/>
              <a:t/>
            </a:r>
            <a:br>
              <a:rPr lang="es-MX" dirty="0" smtClean="0"/>
            </a:br>
            <a:r>
              <a:rPr lang="es-MX" dirty="0" smtClean="0"/>
              <a:t>Síganos en Twitter:</a:t>
            </a:r>
            <a:br>
              <a:rPr lang="es-MX" dirty="0" smtClean="0"/>
            </a:br>
            <a:r>
              <a:rPr lang="es-MX" dirty="0" smtClean="0">
                <a:solidFill>
                  <a:srgbClr val="00B0F0"/>
                </a:solidFill>
              </a:rPr>
              <a:t>@</a:t>
            </a:r>
            <a:r>
              <a:rPr lang="es-MX" dirty="0" err="1" smtClean="0">
                <a:solidFill>
                  <a:srgbClr val="00B0F0"/>
                </a:solidFill>
              </a:rPr>
              <a:t>OPSOMSMexico</a:t>
            </a:r>
            <a:endParaRPr lang="es-MX" dirty="0">
              <a:solidFill>
                <a:srgbClr val="00B0F0"/>
              </a:solidFill>
            </a:endParaRPr>
          </a:p>
        </p:txBody>
      </p:sp>
      <p:pic>
        <p:nvPicPr>
          <p:cNvPr id="4" name="Picture 2" descr="http://mex-ikm-01/intranet/Logos/OPSOMS%20Horizontal%20Azu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00" y="100825"/>
            <a:ext cx="571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0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2061"/>
          </a:xfrm>
        </p:spPr>
        <p:txBody>
          <a:bodyPr>
            <a:noAutofit/>
          </a:bodyPr>
          <a:lstStyle/>
          <a:p>
            <a:r>
              <a:rPr lang="es-ES" sz="3600" b="1" dirty="0" smtClean="0">
                <a:solidFill>
                  <a:schemeClr val="tx2">
                    <a:lumMod val="90000"/>
                    <a:lumOff val="10000"/>
                  </a:schemeClr>
                </a:solidFill>
              </a:rPr>
              <a:t>Origen</a:t>
            </a:r>
            <a:endParaRPr lang="es-ES" sz="3600" b="1" dirty="0">
              <a:solidFill>
                <a:schemeClr val="tx2">
                  <a:lumMod val="90000"/>
                  <a:lumOff val="10000"/>
                </a:schemeClr>
              </a:solidFill>
            </a:endParaRPr>
          </a:p>
        </p:txBody>
      </p:sp>
      <p:sp>
        <p:nvSpPr>
          <p:cNvPr id="4" name="Marcador de número de diapositiva 3"/>
          <p:cNvSpPr>
            <a:spLocks noGrp="1"/>
          </p:cNvSpPr>
          <p:nvPr>
            <p:ph type="sldNum" sz="quarter" idx="12"/>
          </p:nvPr>
        </p:nvSpPr>
        <p:spPr/>
        <p:txBody>
          <a:bodyPr/>
          <a:lstStyle/>
          <a:p>
            <a:fld id="{E160174F-944B-B04B-968E-4CF313160A3B}" type="slidenum">
              <a:rPr lang="en-US" smtClean="0"/>
              <a:pPr/>
              <a:t>2</a:t>
            </a:fld>
            <a:endParaRPr lang="en-US" dirty="0"/>
          </a:p>
        </p:txBody>
      </p:sp>
      <p:sp>
        <p:nvSpPr>
          <p:cNvPr id="5" name="Shape 24"/>
          <p:cNvSpPr/>
          <p:nvPr/>
        </p:nvSpPr>
        <p:spPr>
          <a:xfrm>
            <a:off x="572940" y="83867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pic>
        <p:nvPicPr>
          <p:cNvPr id="9" name="image.jpg"/>
          <p:cNvPicPr/>
          <p:nvPr/>
        </p:nvPicPr>
        <p:blipFill>
          <a:blip r:embed="rId2">
            <a:extLst/>
          </a:blip>
          <a:stretch>
            <a:fillRect/>
          </a:stretch>
        </p:blipFill>
        <p:spPr>
          <a:xfrm>
            <a:off x="425201" y="3085105"/>
            <a:ext cx="8412163" cy="986954"/>
          </a:xfrm>
          <a:prstGeom prst="rect">
            <a:avLst/>
          </a:prstGeom>
          <a:ln w="12700">
            <a:miter lim="400000"/>
          </a:ln>
        </p:spPr>
      </p:pic>
      <p:sp>
        <p:nvSpPr>
          <p:cNvPr id="10" name="Shape 68"/>
          <p:cNvSpPr/>
          <p:nvPr/>
        </p:nvSpPr>
        <p:spPr>
          <a:xfrm>
            <a:off x="609724" y="3389226"/>
            <a:ext cx="823300"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0" indent="0">
              <a:buSzTx/>
              <a:buNone/>
              <a:defRPr sz="2200" b="1">
                <a:solidFill>
                  <a:srgbClr val="FFFFFF"/>
                </a:solidFill>
              </a:defRPr>
            </a:lvl1pPr>
          </a:lstStyle>
          <a:p>
            <a:pPr lvl="0">
              <a:defRPr sz="1800" b="0">
                <a:solidFill>
                  <a:srgbClr val="000000"/>
                </a:solidFill>
              </a:defRPr>
            </a:pPr>
            <a:r>
              <a:rPr lang="es-MX" sz="2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2000</a:t>
            </a:r>
            <a:endParaRPr sz="2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hape 69"/>
          <p:cNvSpPr/>
          <p:nvPr/>
        </p:nvSpPr>
        <p:spPr>
          <a:xfrm>
            <a:off x="1620589" y="3352458"/>
            <a:ext cx="5132172"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lvl="0" indent="0">
              <a:buSzTx/>
              <a:buNone/>
            </a:pPr>
            <a:r>
              <a:rPr lang="es-MX"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Objetivos de Desarrollo del Milenio</a:t>
            </a:r>
            <a:endParaRPr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image.jpg"/>
          <p:cNvPicPr/>
          <p:nvPr/>
        </p:nvPicPr>
        <p:blipFill>
          <a:blip r:embed="rId2">
            <a:extLst/>
          </a:blip>
          <a:stretch>
            <a:fillRect/>
          </a:stretch>
        </p:blipFill>
        <p:spPr>
          <a:xfrm>
            <a:off x="403225" y="5019532"/>
            <a:ext cx="8435975" cy="989669"/>
          </a:xfrm>
          <a:prstGeom prst="rect">
            <a:avLst/>
          </a:prstGeom>
          <a:ln w="12700">
            <a:miter lim="400000"/>
          </a:ln>
        </p:spPr>
      </p:pic>
      <p:sp>
        <p:nvSpPr>
          <p:cNvPr id="13" name="Shape 71"/>
          <p:cNvSpPr/>
          <p:nvPr/>
        </p:nvSpPr>
        <p:spPr>
          <a:xfrm>
            <a:off x="613148" y="5325241"/>
            <a:ext cx="823300"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0" indent="0">
              <a:buSzTx/>
              <a:buNone/>
              <a:defRPr sz="2200" b="1">
                <a:solidFill>
                  <a:srgbClr val="FFFFFF"/>
                </a:solidFill>
              </a:defRPr>
            </a:lvl1pPr>
          </a:lstStyle>
          <a:p>
            <a:pPr lvl="0">
              <a:defRPr sz="1800" b="0">
                <a:solidFill>
                  <a:srgbClr val="000000"/>
                </a:solidFill>
              </a:defRPr>
            </a:pPr>
            <a:r>
              <a:rPr sz="2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20</a:t>
            </a:r>
            <a:r>
              <a:rPr lang="es-MX" sz="2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15</a:t>
            </a:r>
            <a:endParaRPr sz="2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Shape 72"/>
          <p:cNvSpPr/>
          <p:nvPr/>
        </p:nvSpPr>
        <p:spPr>
          <a:xfrm>
            <a:off x="1600200" y="5285298"/>
            <a:ext cx="5076068"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lvl="0" indent="0">
              <a:buSzTx/>
              <a:buNone/>
            </a:pPr>
            <a:r>
              <a:rPr lang="es-MX"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Objetivos de Desarrollo Sostenible</a:t>
            </a:r>
            <a:endParaRPr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image.jpg"/>
          <p:cNvPicPr/>
          <p:nvPr/>
        </p:nvPicPr>
        <p:blipFill>
          <a:blip r:embed="rId2">
            <a:extLst/>
          </a:blip>
          <a:stretch>
            <a:fillRect/>
          </a:stretch>
        </p:blipFill>
        <p:spPr>
          <a:xfrm>
            <a:off x="399913" y="2193860"/>
            <a:ext cx="8412163" cy="986954"/>
          </a:xfrm>
          <a:prstGeom prst="rect">
            <a:avLst/>
          </a:prstGeom>
          <a:ln w="12700">
            <a:miter lim="400000"/>
          </a:ln>
        </p:spPr>
      </p:pic>
      <p:sp>
        <p:nvSpPr>
          <p:cNvPr id="18" name="Shape 68"/>
          <p:cNvSpPr/>
          <p:nvPr/>
        </p:nvSpPr>
        <p:spPr>
          <a:xfrm>
            <a:off x="611560" y="2509297"/>
            <a:ext cx="823300"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0" indent="0">
              <a:buSzTx/>
              <a:buNone/>
              <a:defRPr sz="2200" b="1">
                <a:solidFill>
                  <a:srgbClr val="FFFFFF"/>
                </a:solidFill>
              </a:defRPr>
            </a:lvl1pPr>
          </a:lstStyle>
          <a:p>
            <a:pPr lvl="0">
              <a:defRPr sz="1800" b="0">
                <a:solidFill>
                  <a:srgbClr val="000000"/>
                </a:solidFill>
              </a:defRPr>
            </a:pPr>
            <a:r>
              <a:rPr lang="es-MX" sz="2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1992</a:t>
            </a:r>
            <a:endParaRPr sz="2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Shape 69"/>
          <p:cNvSpPr/>
          <p:nvPr/>
        </p:nvSpPr>
        <p:spPr>
          <a:xfrm>
            <a:off x="1420178" y="2414701"/>
            <a:ext cx="6887461"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lvl="0" indent="0">
              <a:buSzTx/>
              <a:buNone/>
            </a:pPr>
            <a:r>
              <a:rPr lang="es-MX"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Agenda 21, Cumbre de la Tierra Río de Janeiro </a:t>
            </a:r>
            <a:endParaRPr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Shape 68"/>
          <p:cNvSpPr/>
          <p:nvPr/>
        </p:nvSpPr>
        <p:spPr>
          <a:xfrm>
            <a:off x="611560" y="5196633"/>
            <a:ext cx="92396"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0" indent="0">
              <a:buSzTx/>
              <a:buNone/>
              <a:defRPr sz="2200" b="1">
                <a:solidFill>
                  <a:srgbClr val="FFFFFF"/>
                </a:solidFill>
              </a:defRPr>
            </a:lvl1pPr>
          </a:lstStyle>
          <a:p>
            <a:pPr lvl="0">
              <a:defRPr sz="1800" b="0">
                <a:solidFill>
                  <a:srgbClr val="000000"/>
                </a:solidFill>
              </a:defRPr>
            </a:pPr>
            <a:endParaRPr sz="2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3" name="image.jpg"/>
          <p:cNvPicPr/>
          <p:nvPr/>
        </p:nvPicPr>
        <p:blipFill>
          <a:blip r:embed="rId2">
            <a:extLst/>
          </a:blip>
          <a:stretch>
            <a:fillRect/>
          </a:stretch>
        </p:blipFill>
        <p:spPr>
          <a:xfrm>
            <a:off x="446020" y="4017431"/>
            <a:ext cx="8412163" cy="986954"/>
          </a:xfrm>
          <a:prstGeom prst="rect">
            <a:avLst/>
          </a:prstGeom>
          <a:ln w="12700">
            <a:miter lim="400000"/>
          </a:ln>
        </p:spPr>
      </p:pic>
      <p:sp>
        <p:nvSpPr>
          <p:cNvPr id="24" name="Shape 68"/>
          <p:cNvSpPr/>
          <p:nvPr/>
        </p:nvSpPr>
        <p:spPr>
          <a:xfrm>
            <a:off x="630543" y="4321552"/>
            <a:ext cx="823300"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0" indent="0">
              <a:buSzTx/>
              <a:buNone/>
              <a:defRPr sz="2200" b="1">
                <a:solidFill>
                  <a:srgbClr val="FFFFFF"/>
                </a:solidFill>
              </a:defRPr>
            </a:lvl1pPr>
          </a:lstStyle>
          <a:p>
            <a:pPr lvl="0">
              <a:defRPr sz="1800" b="0">
                <a:solidFill>
                  <a:srgbClr val="000000"/>
                </a:solidFill>
              </a:defRPr>
            </a:pPr>
            <a:r>
              <a:rPr lang="es-MX" sz="2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2012</a:t>
            </a:r>
            <a:endParaRPr sz="2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Shape 69"/>
          <p:cNvSpPr/>
          <p:nvPr/>
        </p:nvSpPr>
        <p:spPr>
          <a:xfrm>
            <a:off x="1641408" y="4284784"/>
            <a:ext cx="5278046"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lang="es-MX"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“El futuro que queremos” </a:t>
            </a:r>
            <a:r>
              <a:rPr lang="es-MX"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Río + 20</a:t>
            </a:r>
            <a:endParaRPr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image.jpg"/>
          <p:cNvPicPr/>
          <p:nvPr/>
        </p:nvPicPr>
        <p:blipFill>
          <a:blip r:embed="rId2">
            <a:extLst/>
          </a:blip>
          <a:stretch>
            <a:fillRect/>
          </a:stretch>
        </p:blipFill>
        <p:spPr>
          <a:xfrm>
            <a:off x="425200" y="1239914"/>
            <a:ext cx="8412163" cy="986954"/>
          </a:xfrm>
          <a:prstGeom prst="rect">
            <a:avLst/>
          </a:prstGeom>
          <a:ln w="12700">
            <a:miter lim="400000"/>
          </a:ln>
        </p:spPr>
      </p:pic>
      <p:sp>
        <p:nvSpPr>
          <p:cNvPr id="22" name="Shape 68"/>
          <p:cNvSpPr/>
          <p:nvPr/>
        </p:nvSpPr>
        <p:spPr>
          <a:xfrm>
            <a:off x="636847" y="1555351"/>
            <a:ext cx="823300"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0" indent="0">
              <a:buSzTx/>
              <a:buNone/>
              <a:defRPr sz="2200" b="1">
                <a:solidFill>
                  <a:srgbClr val="FFFFFF"/>
                </a:solidFill>
              </a:defRPr>
            </a:lvl1pPr>
          </a:lstStyle>
          <a:p>
            <a:pPr lvl="0">
              <a:defRPr sz="1800" b="0">
                <a:solidFill>
                  <a:srgbClr val="000000"/>
                </a:solidFill>
              </a:defRPr>
            </a:pPr>
            <a:r>
              <a:rPr lang="es-MX" sz="20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1972</a:t>
            </a:r>
            <a:endParaRPr sz="20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hape 69"/>
          <p:cNvSpPr/>
          <p:nvPr/>
        </p:nvSpPr>
        <p:spPr>
          <a:xfrm>
            <a:off x="1445465" y="1460755"/>
            <a:ext cx="4696155" cy="40011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0" lvl="0" indent="0">
              <a:buSzTx/>
              <a:buNone/>
            </a:pPr>
            <a:r>
              <a:rPr lang="es-MX"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s-MX"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Cumbre de la Tierra, Estocolmo</a:t>
            </a:r>
            <a:endParaRPr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542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MX" dirty="0" smtClean="0"/>
              <a:t>Desarrollo </a:t>
            </a:r>
            <a:r>
              <a:rPr lang="es-MX" dirty="0"/>
              <a:t>que satisface las necesidades de la generación presente, sin comprometer la capacidad de las generaciones futuras de satisfacer sus propias </a:t>
            </a:r>
            <a:r>
              <a:rPr lang="es-MX" dirty="0" smtClean="0"/>
              <a:t>necesidades.</a:t>
            </a:r>
          </a:p>
          <a:p>
            <a:pPr algn="just"/>
            <a:r>
              <a:rPr lang="es-MX" dirty="0" smtClean="0"/>
              <a:t>Para </a:t>
            </a:r>
            <a:r>
              <a:rPr lang="es-MX" dirty="0"/>
              <a:t>alcanzar el desarrollo sostenible es crucial armonizar tres elementos fundamentales: el crecimiento económico, la inclusión social y la protección del medio </a:t>
            </a:r>
            <a:r>
              <a:rPr lang="es-MX" dirty="0" smtClean="0"/>
              <a:t>ambiente.</a:t>
            </a:r>
            <a:endParaRPr lang="es-MX" dirty="0"/>
          </a:p>
        </p:txBody>
      </p:sp>
      <p:sp>
        <p:nvSpPr>
          <p:cNvPr id="4" name="3 Marcador de número de diapositiva"/>
          <p:cNvSpPr>
            <a:spLocks noGrp="1"/>
          </p:cNvSpPr>
          <p:nvPr>
            <p:ph type="sldNum" sz="quarter" idx="12"/>
          </p:nvPr>
        </p:nvSpPr>
        <p:spPr/>
        <p:txBody>
          <a:bodyPr/>
          <a:lstStyle/>
          <a:p>
            <a:fld id="{E160174F-944B-B04B-968E-4CF313160A3B}" type="slidenum">
              <a:rPr lang="en-US" smtClean="0"/>
              <a:pPr/>
              <a:t>3</a:t>
            </a:fld>
            <a:endParaRPr lang="en-US" dirty="0"/>
          </a:p>
        </p:txBody>
      </p:sp>
      <p:sp>
        <p:nvSpPr>
          <p:cNvPr id="5" name="Título 1"/>
          <p:cNvSpPr>
            <a:spLocks noGrp="1"/>
          </p:cNvSpPr>
          <p:nvPr>
            <p:ph type="title"/>
          </p:nvPr>
        </p:nvSpPr>
        <p:spPr>
          <a:xfrm>
            <a:off x="457200" y="274638"/>
            <a:ext cx="8229600" cy="652061"/>
          </a:xfrm>
        </p:spPr>
        <p:txBody>
          <a:bodyPr>
            <a:noAutofit/>
          </a:bodyPr>
          <a:lstStyle/>
          <a:p>
            <a:r>
              <a:rPr lang="es-ES" sz="3600" b="1" dirty="0" smtClean="0">
                <a:solidFill>
                  <a:schemeClr val="tx2">
                    <a:lumMod val="90000"/>
                    <a:lumOff val="10000"/>
                  </a:schemeClr>
                </a:solidFill>
              </a:rPr>
              <a:t>Desarrollo sostenible</a:t>
            </a:r>
            <a:endParaRPr lang="es-ES" sz="3600" b="1" dirty="0">
              <a:solidFill>
                <a:schemeClr val="tx2">
                  <a:lumMod val="90000"/>
                  <a:lumOff val="10000"/>
                </a:schemeClr>
              </a:solidFill>
            </a:endParaRPr>
          </a:p>
        </p:txBody>
      </p:sp>
      <p:sp>
        <p:nvSpPr>
          <p:cNvPr id="6" name="Shape 24"/>
          <p:cNvSpPr/>
          <p:nvPr/>
        </p:nvSpPr>
        <p:spPr>
          <a:xfrm>
            <a:off x="572940" y="83867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Tree>
    <p:extLst>
      <p:ext uri="{BB962C8B-B14F-4D97-AF65-F5344CB8AC3E}">
        <p14:creationId xmlns:p14="http://schemas.microsoft.com/office/powerpoint/2010/main" val="240017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E160174F-944B-B04B-968E-4CF313160A3B}" type="slidenum">
              <a:rPr lang="en-US" smtClean="0"/>
              <a:pPr/>
              <a:t>4</a:t>
            </a:fld>
            <a:endParaRPr lang="en-US" dirty="0"/>
          </a:p>
        </p:txBody>
      </p:sp>
      <p:pic>
        <p:nvPicPr>
          <p:cNvPr id="1026" name="Picture 2" descr="http://www.un.org/sustainabledevelopment/es/wp-content/uploads/sites/3/2015/01/S-SDG-Poster_-Let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82" y="-558939"/>
            <a:ext cx="7661564" cy="59178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 y="4569835"/>
            <a:ext cx="11811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868" y="4994997"/>
            <a:ext cx="66579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59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9154"/>
            <a:ext cx="8229600" cy="652061"/>
          </a:xfrm>
        </p:spPr>
        <p:txBody>
          <a:bodyPr>
            <a:noAutofit/>
          </a:bodyPr>
          <a:lstStyle/>
          <a:p>
            <a:pPr algn="just"/>
            <a:r>
              <a:rPr lang="es-ES" sz="2800" b="1" dirty="0">
                <a:solidFill>
                  <a:schemeClr val="tx2">
                    <a:lumMod val="90000"/>
                    <a:lumOff val="10000"/>
                  </a:schemeClr>
                </a:solidFill>
              </a:rPr>
              <a:t>Garantizar una vida sana y promover el bienestar para todos en todas las edades</a:t>
            </a:r>
          </a:p>
        </p:txBody>
      </p:sp>
      <p:sp>
        <p:nvSpPr>
          <p:cNvPr id="4" name="Marcador de número de diapositiva 3"/>
          <p:cNvSpPr>
            <a:spLocks noGrp="1"/>
          </p:cNvSpPr>
          <p:nvPr>
            <p:ph type="sldNum" sz="quarter" idx="12"/>
          </p:nvPr>
        </p:nvSpPr>
        <p:spPr/>
        <p:txBody>
          <a:bodyPr/>
          <a:lstStyle/>
          <a:p>
            <a:fld id="{E160174F-944B-B04B-968E-4CF313160A3B}" type="slidenum">
              <a:rPr lang="en-US" smtClean="0"/>
              <a:pPr/>
              <a:t>5</a:t>
            </a:fld>
            <a:endParaRPr lang="en-US" dirty="0"/>
          </a:p>
        </p:txBody>
      </p:sp>
      <p:sp>
        <p:nvSpPr>
          <p:cNvPr id="5" name="Shape 24"/>
          <p:cNvSpPr/>
          <p:nvPr/>
        </p:nvSpPr>
        <p:spPr>
          <a:xfrm>
            <a:off x="499052" y="875614"/>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
        <p:nvSpPr>
          <p:cNvPr id="7" name="Shape 22"/>
          <p:cNvSpPr>
            <a:spLocks noGrp="1"/>
          </p:cNvSpPr>
          <p:nvPr>
            <p:ph idx="1"/>
          </p:nvPr>
        </p:nvSpPr>
        <p:spPr>
          <a:xfrm>
            <a:off x="499052" y="1279324"/>
            <a:ext cx="8229600" cy="426578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20842" lvl="0" indent="-320842" algn="just">
              <a:buClr>
                <a:srgbClr val="8C3162"/>
              </a:buClr>
              <a:buFontTx/>
              <a:buChar char="•"/>
            </a:pP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Para </a:t>
            </a:r>
            <a:r>
              <a:rPr lang="es-ES" sz="1400" dirty="0">
                <a:solidFill>
                  <a:srgbClr val="135285"/>
                </a:solidFill>
                <a:latin typeface="Arial" panose="020B0604020202020204" pitchFamily="34" charset="0"/>
                <a:ea typeface="Verdana" panose="020B0604030504040204" pitchFamily="34" charset="0"/>
                <a:cs typeface="Arial" panose="020B0604020202020204" pitchFamily="34" charset="0"/>
              </a:rPr>
              <a:t>2030, reducir la tasa mundial de mortalidad materna a menos de 70 por cada 100.000 nacidos </a:t>
            </a: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vivos.</a:t>
            </a:r>
          </a:p>
          <a:p>
            <a:pPr marL="320842" lvl="0" indent="-320842" algn="just">
              <a:buClr>
                <a:srgbClr val="8C3162"/>
              </a:buClr>
              <a:buFontTx/>
              <a:buChar char="•"/>
            </a:pPr>
            <a:endParaRPr lang="es-ES" sz="1400" dirty="0">
              <a:solidFill>
                <a:srgbClr val="135285"/>
              </a:solidFill>
              <a:latin typeface="Arial" panose="020B0604020202020204" pitchFamily="34" charset="0"/>
              <a:ea typeface="Verdana" panose="020B0604030504040204" pitchFamily="34" charset="0"/>
              <a:cs typeface="Arial" panose="020B0604020202020204" pitchFamily="34" charset="0"/>
            </a:endParaRPr>
          </a:p>
          <a:p>
            <a:pPr marL="320842" lvl="0" indent="-320842" algn="just">
              <a:buClr>
                <a:srgbClr val="8C3162"/>
              </a:buClr>
              <a:buFontTx/>
              <a:buChar char="•"/>
            </a:pP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Para 2030, poner fin a las epidemias del SIDA, TB, la malaria y las enfermedades tropicales desatendidas y combatir la hepatitis, las enfermedades transmitidas por el agua y otras enfermedades transmisibles.</a:t>
            </a:r>
          </a:p>
          <a:p>
            <a:pPr marL="320842" lvl="0" indent="-320842" algn="just">
              <a:buClr>
                <a:srgbClr val="8C3162"/>
              </a:buClr>
              <a:buFontTx/>
              <a:buChar char="•"/>
            </a:pPr>
            <a:endPar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endParaRPr>
          </a:p>
          <a:p>
            <a:pPr marL="320842" lvl="0" indent="-320842" algn="just">
              <a:buClr>
                <a:srgbClr val="8C3162"/>
              </a:buClr>
              <a:buFontTx/>
              <a:buChar char="•"/>
            </a:pP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Para </a:t>
            </a:r>
            <a:r>
              <a:rPr lang="es-ES" sz="1400" dirty="0">
                <a:solidFill>
                  <a:srgbClr val="135285"/>
                </a:solidFill>
                <a:latin typeface="Arial" panose="020B0604020202020204" pitchFamily="34" charset="0"/>
                <a:ea typeface="Verdana" panose="020B0604030504040204" pitchFamily="34" charset="0"/>
                <a:cs typeface="Arial" panose="020B0604020202020204" pitchFamily="34" charset="0"/>
              </a:rPr>
              <a:t>2030, reducir en un tercio la mortalidad prematura por enfermedades no transmisibles mediante la prevención y el tratamiento y promover la salud mental y el </a:t>
            </a: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bienestar.</a:t>
            </a:r>
          </a:p>
          <a:p>
            <a:pPr marL="320842" lvl="0" indent="-320842" algn="just">
              <a:buClr>
                <a:srgbClr val="8C3162"/>
              </a:buClr>
              <a:buFontTx/>
              <a:buChar char="•"/>
            </a:pPr>
            <a:endParaRPr lang="es-ES" sz="1400" dirty="0">
              <a:solidFill>
                <a:srgbClr val="135285"/>
              </a:solidFill>
              <a:latin typeface="Arial" panose="020B0604020202020204" pitchFamily="34" charset="0"/>
              <a:ea typeface="Verdana" panose="020B0604030504040204" pitchFamily="34" charset="0"/>
              <a:cs typeface="Arial" panose="020B0604020202020204" pitchFamily="34" charset="0"/>
            </a:endParaRPr>
          </a:p>
          <a:p>
            <a:pPr marL="320842" indent="-320842" algn="just">
              <a:buClr>
                <a:srgbClr val="8C3162"/>
              </a:buClr>
              <a:buFontTx/>
              <a:buChar char="•"/>
            </a:pPr>
            <a:r>
              <a:rPr lang="es-ES" sz="1600" b="1" dirty="0">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Lograr la cobertura sanitaria universal, en particular la protección contra los riesgos financieros, el acceso a servicios de salud esenciales de calidad y el acceso a medicamentos y vacunas seguros, eficaces, asequibles y de calidad para </a:t>
            </a:r>
            <a:r>
              <a:rPr lang="es-ES" sz="1600" b="1" dirty="0" smtClean="0">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rPr>
              <a:t>todos.</a:t>
            </a:r>
          </a:p>
          <a:p>
            <a:pPr marL="320842" indent="-320842" algn="just">
              <a:buClr>
                <a:srgbClr val="8C3162"/>
              </a:buClr>
              <a:buFontTx/>
              <a:buChar char="•"/>
            </a:pPr>
            <a:endParaRPr lang="es-ES" sz="1600" b="1" dirty="0">
              <a:solidFill>
                <a:schemeClr val="accent2">
                  <a:lumMod val="75000"/>
                </a:schemeClr>
              </a:solidFill>
              <a:latin typeface="Arial" panose="020B0604020202020204" pitchFamily="34" charset="0"/>
              <a:ea typeface="Verdana" panose="020B0604030504040204" pitchFamily="34" charset="0"/>
              <a:cs typeface="Arial" panose="020B0604020202020204" pitchFamily="34" charset="0"/>
            </a:endParaRPr>
          </a:p>
          <a:p>
            <a:pPr marL="320842" lvl="0" indent="-320842" algn="just">
              <a:buClr>
                <a:srgbClr val="8C3162"/>
              </a:buClr>
              <a:buFontTx/>
              <a:buChar char="•"/>
            </a:pP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Fortalecer </a:t>
            </a:r>
            <a:r>
              <a:rPr lang="es-ES" sz="1400" dirty="0">
                <a:solidFill>
                  <a:srgbClr val="135285"/>
                </a:solidFill>
                <a:latin typeface="Arial" panose="020B0604020202020204" pitchFamily="34" charset="0"/>
                <a:ea typeface="Verdana" panose="020B0604030504040204" pitchFamily="34" charset="0"/>
                <a:cs typeface="Arial" panose="020B0604020202020204" pitchFamily="34" charset="0"/>
              </a:rPr>
              <a:t>la prevención y el tratamiento del abuso de sustancias adictivas, incluido el uso indebido de estupefacientes y el consumo nocivo de </a:t>
            </a:r>
            <a:r>
              <a:rPr lang="es-ES" sz="1400" dirty="0" smtClean="0">
                <a:solidFill>
                  <a:srgbClr val="135285"/>
                </a:solidFill>
                <a:latin typeface="Arial" panose="020B0604020202020204" pitchFamily="34" charset="0"/>
                <a:ea typeface="Verdana" panose="020B0604030504040204" pitchFamily="34" charset="0"/>
                <a:cs typeface="Arial" panose="020B0604020202020204" pitchFamily="34" charset="0"/>
              </a:rPr>
              <a:t>alcohol.</a:t>
            </a:r>
            <a:endParaRPr lang="es-ES" sz="1400" dirty="0">
              <a:solidFill>
                <a:srgbClr val="135285"/>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43111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http://t0.gstatic.com/images?q=tbn:ANd9GcSlIOg0SNFGmmCwKEDuYipDkKPh3MC-WOF4pt4vKhzcbsiSgg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163" y="2954338"/>
            <a:ext cx="8509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l="13954" r="27834" b="3693"/>
          <a:stretch>
            <a:fillRect/>
          </a:stretch>
        </p:blipFill>
        <p:spPr bwMode="auto">
          <a:xfrm>
            <a:off x="6634163" y="1103313"/>
            <a:ext cx="1104900"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5605" name="Picture 2" descr="n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413" y="2216150"/>
            <a:ext cx="12779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8450" y="2182813"/>
            <a:ext cx="1157288"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5"/>
          <p:cNvPicPr>
            <a:picLocks noChangeAspect="1" noChangeArrowheads="1"/>
          </p:cNvPicPr>
          <p:nvPr/>
        </p:nvPicPr>
        <p:blipFill>
          <a:blip r:embed="rId7">
            <a:extLst>
              <a:ext uri="{28A0092B-C50C-407E-A947-70E740481C1C}">
                <a14:useLocalDpi xmlns:a14="http://schemas.microsoft.com/office/drawing/2010/main" val="0"/>
              </a:ext>
            </a:extLst>
          </a:blip>
          <a:srcRect l="11411"/>
          <a:stretch>
            <a:fillRect/>
          </a:stretch>
        </p:blipFill>
        <p:spPr bwMode="auto">
          <a:xfrm>
            <a:off x="7754938" y="1103313"/>
            <a:ext cx="13112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4" name="TextBox 13"/>
          <p:cNvSpPr txBox="1"/>
          <p:nvPr/>
        </p:nvSpPr>
        <p:spPr>
          <a:xfrm>
            <a:off x="6325131" y="4115667"/>
            <a:ext cx="2859085" cy="1938992"/>
          </a:xfrm>
          <a:prstGeom prst="rect">
            <a:avLst/>
          </a:prstGeom>
          <a:noFill/>
        </p:spPr>
        <p:txBody>
          <a:bodyPr>
            <a:spAutoFit/>
          </a:bodyPr>
          <a:lstStyle/>
          <a:p>
            <a:pPr algn="ctr">
              <a:defRPr/>
            </a:pPr>
            <a:r>
              <a:rPr lang="es-NI" sz="2400" b="1" dirty="0">
                <a:solidFill>
                  <a:schemeClr val="tx2"/>
                </a:solidFill>
                <a:latin typeface="+mn-lt"/>
                <a:ea typeface="MS PGothic"/>
                <a:cs typeface="MS PGothic"/>
              </a:rPr>
              <a:t>Valores</a:t>
            </a:r>
            <a:r>
              <a:rPr lang="es-NI" sz="2400" b="1" dirty="0" smtClean="0">
                <a:solidFill>
                  <a:schemeClr val="tx2"/>
                </a:solidFill>
                <a:latin typeface="+mn-lt"/>
                <a:ea typeface="MS PGothic"/>
                <a:cs typeface="MS PGothic"/>
              </a:rPr>
              <a:t>:</a:t>
            </a:r>
            <a:endParaRPr lang="es-NI" b="1" dirty="0">
              <a:latin typeface="Palatino Linotype" pitchFamily="18" charset="0"/>
              <a:ea typeface="MS PGothic"/>
              <a:cs typeface="MS PGothic"/>
            </a:endParaRPr>
          </a:p>
          <a:p>
            <a:pPr marL="569913" indent="-396875">
              <a:buFontTx/>
              <a:buBlip>
                <a:blip r:embed="rId8"/>
              </a:buBlip>
              <a:defRPr/>
            </a:pPr>
            <a:r>
              <a:rPr lang="es-NI" sz="2400" b="1" dirty="0">
                <a:latin typeface="Calibri" pitchFamily="34" charset="0"/>
                <a:ea typeface="MS PGothic"/>
                <a:cs typeface="Calibri" pitchFamily="34" charset="0"/>
              </a:rPr>
              <a:t>Derecho a la salud</a:t>
            </a:r>
          </a:p>
          <a:p>
            <a:pPr marL="569913" indent="-396875">
              <a:buFont typeface="Wingdings" charset="2"/>
              <a:buChar char="ü"/>
              <a:defRPr/>
            </a:pPr>
            <a:r>
              <a:rPr lang="es-NI" sz="2400" b="1" dirty="0">
                <a:solidFill>
                  <a:srgbClr val="1F497D"/>
                </a:solidFill>
                <a:latin typeface="Calibri" pitchFamily="34" charset="0"/>
                <a:ea typeface="MS PGothic"/>
                <a:cs typeface="Calibri" pitchFamily="34" charset="0"/>
              </a:rPr>
              <a:t>Equidad</a:t>
            </a:r>
          </a:p>
          <a:p>
            <a:pPr marL="569913" indent="-396875">
              <a:buFont typeface="Wingdings" charset="2"/>
              <a:buChar char="ü"/>
              <a:defRPr/>
            </a:pPr>
            <a:r>
              <a:rPr lang="es-NI" sz="2400" b="1" dirty="0">
                <a:solidFill>
                  <a:srgbClr val="1F497D"/>
                </a:solidFill>
                <a:latin typeface="Calibri" pitchFamily="34" charset="0"/>
                <a:ea typeface="MS PGothic"/>
                <a:cs typeface="Calibri" pitchFamily="34" charset="0"/>
              </a:rPr>
              <a:t>Solidaridad</a:t>
            </a:r>
          </a:p>
        </p:txBody>
      </p:sp>
      <p:pic>
        <p:nvPicPr>
          <p:cNvPr id="25609" name="Picture 3" descr="C:\Users\delriegoa\AppData\Local\Microsoft\Windows\Temporary Internet Files\Content.Outlook\OH0YEQ0K\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5888" y="3078163"/>
            <a:ext cx="130333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4525" y="6227763"/>
            <a:ext cx="199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73050" y="76019"/>
            <a:ext cx="8229600" cy="1143000"/>
          </a:xfrm>
        </p:spPr>
        <p:txBody>
          <a:bodyPr/>
          <a:lstStyle/>
          <a:p>
            <a:r>
              <a:rPr lang="es-ES" b="1" dirty="0" smtClean="0"/>
              <a:t>Salud universal</a:t>
            </a:r>
            <a:endParaRPr lang="es-ES" b="1" dirty="0"/>
          </a:p>
        </p:txBody>
      </p:sp>
      <p:sp>
        <p:nvSpPr>
          <p:cNvPr id="3" name="Marcador de contenido 2"/>
          <p:cNvSpPr>
            <a:spLocks noGrp="1"/>
          </p:cNvSpPr>
          <p:nvPr>
            <p:ph sz="half" idx="1"/>
          </p:nvPr>
        </p:nvSpPr>
        <p:spPr>
          <a:xfrm>
            <a:off x="457200" y="1600201"/>
            <a:ext cx="5258336" cy="4108122"/>
          </a:xfrm>
        </p:spPr>
        <p:txBody>
          <a:bodyPr>
            <a:normAutofit lnSpcReduction="10000"/>
          </a:bodyPr>
          <a:lstStyle/>
          <a:p>
            <a:pPr marL="0" indent="0" algn="ctr">
              <a:buNone/>
            </a:pPr>
            <a:r>
              <a:rPr lang="es-ES_tradnl" dirty="0" smtClean="0"/>
              <a:t>Implica </a:t>
            </a:r>
            <a:r>
              <a:rPr lang="es-ES_tradnl" dirty="0"/>
              <a:t>que todas las personas y las comunidades tengan acceso, sin discriminación alguna, a servicios integrales de salud, adecuados, oportunos, de calidad, a la vez que se asegura que el uso de esos servicios no expone a los usuarios a dificultades financieras. </a:t>
            </a:r>
          </a:p>
          <a:p>
            <a:endParaRPr lang="es-ES" dirty="0"/>
          </a:p>
        </p:txBody>
      </p:sp>
      <p:sp>
        <p:nvSpPr>
          <p:cNvPr id="12" name="Shape 24"/>
          <p:cNvSpPr/>
          <p:nvPr/>
        </p:nvSpPr>
        <p:spPr>
          <a:xfrm>
            <a:off x="499052" y="875614"/>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Tree>
    <p:extLst>
      <p:ext uri="{BB962C8B-B14F-4D97-AF65-F5344CB8AC3E}">
        <p14:creationId xmlns:p14="http://schemas.microsoft.com/office/powerpoint/2010/main" val="9096877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p:nvPr/>
        </p:nvSpPr>
        <p:spPr>
          <a:xfrm>
            <a:off x="2945570" y="1486594"/>
            <a:ext cx="3398428" cy="3659086"/>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t>Acceso y Cobertura para un derecho efectivo</a:t>
            </a:r>
            <a:endParaRPr lang="es-ES" b="1" dirty="0"/>
          </a:p>
        </p:txBody>
      </p:sp>
      <p:sp>
        <p:nvSpPr>
          <p:cNvPr id="26632" name="Picture 9" descr="UHCimages.png"/>
          <p:cNvSpPr>
            <a:spLocks noChangeAspect="1"/>
          </p:cNvSpPr>
          <p:nvPr/>
        </p:nvSpPr>
        <p:spPr bwMode="auto">
          <a:xfrm>
            <a:off x="513645" y="-46038"/>
            <a:ext cx="8116711"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latin typeface="Palatino Linotype" panose="02040502050505030304" pitchFamily="18" charset="0"/>
            </a:endParaRP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067" y="5869589"/>
            <a:ext cx="2874232" cy="76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3 Grupo"/>
          <p:cNvGrpSpPr/>
          <p:nvPr/>
        </p:nvGrpSpPr>
        <p:grpSpPr>
          <a:xfrm>
            <a:off x="505089" y="143021"/>
            <a:ext cx="8393289" cy="5597539"/>
            <a:chOff x="237067" y="881602"/>
            <a:chExt cx="8393289" cy="5205809"/>
          </a:xfrm>
        </p:grpSpPr>
        <p:sp>
          <p:nvSpPr>
            <p:cNvPr id="5" name="4 Rectángulo"/>
            <p:cNvSpPr/>
            <p:nvPr/>
          </p:nvSpPr>
          <p:spPr>
            <a:xfrm>
              <a:off x="237067" y="1012504"/>
              <a:ext cx="8393289" cy="4448496"/>
            </a:xfrm>
            <a:prstGeom prst="rect">
              <a:avLst/>
            </a:prstGeom>
            <a:noFill/>
          </p:spPr>
        </p:sp>
        <p:sp>
          <p:nvSpPr>
            <p:cNvPr id="6" name="5 Forma libre"/>
            <p:cNvSpPr/>
            <p:nvPr/>
          </p:nvSpPr>
          <p:spPr>
            <a:xfrm>
              <a:off x="2747378" y="881602"/>
              <a:ext cx="3397256" cy="2221270"/>
            </a:xfrm>
            <a:custGeom>
              <a:avLst/>
              <a:gdLst>
                <a:gd name="connsiteX0" fmla="*/ 0 w 3397256"/>
                <a:gd name="connsiteY0" fmla="*/ 1443826 h 2221270"/>
                <a:gd name="connsiteX1" fmla="*/ 849314 w 3397256"/>
                <a:gd name="connsiteY1" fmla="*/ 1443826 h 2221270"/>
                <a:gd name="connsiteX2" fmla="*/ 849314 w 3397256"/>
                <a:gd name="connsiteY2" fmla="*/ 0 h 2221270"/>
                <a:gd name="connsiteX3" fmla="*/ 2547942 w 3397256"/>
                <a:gd name="connsiteY3" fmla="*/ 0 h 2221270"/>
                <a:gd name="connsiteX4" fmla="*/ 2547942 w 3397256"/>
                <a:gd name="connsiteY4" fmla="*/ 1443826 h 2221270"/>
                <a:gd name="connsiteX5" fmla="*/ 3397256 w 3397256"/>
                <a:gd name="connsiteY5" fmla="*/ 1443826 h 2221270"/>
                <a:gd name="connsiteX6" fmla="*/ 1698628 w 3397256"/>
                <a:gd name="connsiteY6" fmla="*/ 2221270 h 2221270"/>
                <a:gd name="connsiteX7" fmla="*/ 0 w 3397256"/>
                <a:gd name="connsiteY7" fmla="*/ 1443826 h 22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7256" h="2221270">
                  <a:moveTo>
                    <a:pt x="0" y="1443826"/>
                  </a:moveTo>
                  <a:lnTo>
                    <a:pt x="849314" y="1443826"/>
                  </a:lnTo>
                  <a:lnTo>
                    <a:pt x="849314" y="0"/>
                  </a:lnTo>
                  <a:lnTo>
                    <a:pt x="2547942" y="0"/>
                  </a:lnTo>
                  <a:lnTo>
                    <a:pt x="2547942" y="1443826"/>
                  </a:lnTo>
                  <a:lnTo>
                    <a:pt x="3397256" y="1443826"/>
                  </a:lnTo>
                  <a:lnTo>
                    <a:pt x="1698628" y="2221270"/>
                  </a:lnTo>
                  <a:lnTo>
                    <a:pt x="0" y="1443826"/>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934658" tIns="85344" rIns="934658" bIns="474066" numCol="1" spcCol="1270" anchor="ctr" anchorCtr="0">
              <a:noAutofit/>
            </a:bodyPr>
            <a:lstStyle/>
            <a:p>
              <a:pPr lvl="0" algn="ctr" defTabSz="533400">
                <a:lnSpc>
                  <a:spcPct val="90000"/>
                </a:lnSpc>
                <a:spcBef>
                  <a:spcPct val="0"/>
                </a:spcBef>
                <a:spcAft>
                  <a:spcPct val="35000"/>
                </a:spcAft>
              </a:pPr>
              <a:r>
                <a:rPr lang="es-ES_tradnl" altLang="en-US" sz="1400" b="1" kern="1200" dirty="0" smtClean="0">
                  <a:latin typeface="Calibri" pitchFamily="34" charset="0"/>
                </a:rPr>
                <a:t>Capacidad del sistema de salud para responder a las necesidades de todas las personas y comunidades con integralidad y calidad homogénea.</a:t>
              </a:r>
              <a:endParaRPr lang="es-ES" sz="1400" b="1" kern="1200" dirty="0"/>
            </a:p>
          </p:txBody>
        </p:sp>
        <p:sp>
          <p:nvSpPr>
            <p:cNvPr id="7" name="6 Forma libre"/>
            <p:cNvSpPr/>
            <p:nvPr/>
          </p:nvSpPr>
          <p:spPr>
            <a:xfrm rot="1800000">
              <a:off x="5339631" y="3143717"/>
              <a:ext cx="2874446" cy="2943694"/>
            </a:xfrm>
            <a:custGeom>
              <a:avLst/>
              <a:gdLst>
                <a:gd name="connsiteX0" fmla="*/ 0 w 2943694"/>
                <a:gd name="connsiteY0" fmla="*/ 1443826 h 2221270"/>
                <a:gd name="connsiteX1" fmla="*/ 735924 w 2943694"/>
                <a:gd name="connsiteY1" fmla="*/ 1443826 h 2221270"/>
                <a:gd name="connsiteX2" fmla="*/ 735924 w 2943694"/>
                <a:gd name="connsiteY2" fmla="*/ 0 h 2221270"/>
                <a:gd name="connsiteX3" fmla="*/ 2207771 w 2943694"/>
                <a:gd name="connsiteY3" fmla="*/ 0 h 2221270"/>
                <a:gd name="connsiteX4" fmla="*/ 2207771 w 2943694"/>
                <a:gd name="connsiteY4" fmla="*/ 1443826 h 2221270"/>
                <a:gd name="connsiteX5" fmla="*/ 2943694 w 2943694"/>
                <a:gd name="connsiteY5" fmla="*/ 1443826 h 2221270"/>
                <a:gd name="connsiteX6" fmla="*/ 1471847 w 2943694"/>
                <a:gd name="connsiteY6" fmla="*/ 2221270 h 2221270"/>
                <a:gd name="connsiteX7" fmla="*/ 0 w 2943694"/>
                <a:gd name="connsiteY7" fmla="*/ 1443826 h 22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3694" h="2221270">
                  <a:moveTo>
                    <a:pt x="1030292" y="0"/>
                  </a:moveTo>
                  <a:lnTo>
                    <a:pt x="1030292" y="555318"/>
                  </a:lnTo>
                  <a:lnTo>
                    <a:pt x="2943694" y="555318"/>
                  </a:lnTo>
                  <a:lnTo>
                    <a:pt x="2943694" y="1665953"/>
                  </a:lnTo>
                  <a:lnTo>
                    <a:pt x="1030292" y="1665953"/>
                  </a:lnTo>
                  <a:lnTo>
                    <a:pt x="1030292" y="2221270"/>
                  </a:lnTo>
                  <a:lnTo>
                    <a:pt x="0" y="1110635"/>
                  </a:lnTo>
                  <a:lnTo>
                    <a:pt x="1030292" y="0"/>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474066" tIns="821267" rIns="85343" bIns="821267" numCol="1" spcCol="1270" anchor="ctr" anchorCtr="0">
              <a:noAutofit/>
            </a:bodyPr>
            <a:lstStyle/>
            <a:p>
              <a:pPr lvl="0" algn="ctr" defTabSz="533400">
                <a:lnSpc>
                  <a:spcPct val="90000"/>
                </a:lnSpc>
                <a:spcBef>
                  <a:spcPct val="0"/>
                </a:spcBef>
                <a:spcAft>
                  <a:spcPct val="35000"/>
                </a:spcAft>
              </a:pPr>
              <a:r>
                <a:rPr lang="es-ES_tradnl" altLang="en-US" sz="1400" b="1" kern="1200" dirty="0" smtClean="0">
                  <a:latin typeface="Calibri" pitchFamily="34" charset="0"/>
                </a:rPr>
                <a:t>Disponibilidad de infraestructura, RRHH, tecnologías de salud y financiamiento para toda la población para un igual conjunto de beneficios.</a:t>
              </a:r>
              <a:endParaRPr lang="es-ES_tradnl" altLang="en-US" sz="1400" b="1" kern="1200" dirty="0">
                <a:latin typeface="Calibri" pitchFamily="34" charset="0"/>
              </a:endParaRPr>
            </a:p>
          </p:txBody>
        </p:sp>
        <p:sp>
          <p:nvSpPr>
            <p:cNvPr id="8" name="7 Forma libre"/>
            <p:cNvSpPr/>
            <p:nvPr/>
          </p:nvSpPr>
          <p:spPr>
            <a:xfrm rot="19800000">
              <a:off x="518372" y="3019749"/>
              <a:ext cx="2888854" cy="2992874"/>
            </a:xfrm>
            <a:custGeom>
              <a:avLst/>
              <a:gdLst>
                <a:gd name="connsiteX0" fmla="*/ 0 w 2992873"/>
                <a:gd name="connsiteY0" fmla="*/ 1443826 h 2221270"/>
                <a:gd name="connsiteX1" fmla="*/ 748218 w 2992873"/>
                <a:gd name="connsiteY1" fmla="*/ 1443826 h 2221270"/>
                <a:gd name="connsiteX2" fmla="*/ 748218 w 2992873"/>
                <a:gd name="connsiteY2" fmla="*/ 0 h 2221270"/>
                <a:gd name="connsiteX3" fmla="*/ 2244655 w 2992873"/>
                <a:gd name="connsiteY3" fmla="*/ 0 h 2221270"/>
                <a:gd name="connsiteX4" fmla="*/ 2244655 w 2992873"/>
                <a:gd name="connsiteY4" fmla="*/ 1443826 h 2221270"/>
                <a:gd name="connsiteX5" fmla="*/ 2992873 w 2992873"/>
                <a:gd name="connsiteY5" fmla="*/ 1443826 h 2221270"/>
                <a:gd name="connsiteX6" fmla="*/ 1496437 w 2992873"/>
                <a:gd name="connsiteY6" fmla="*/ 2221270 h 2221270"/>
                <a:gd name="connsiteX7" fmla="*/ 0 w 2992873"/>
                <a:gd name="connsiteY7" fmla="*/ 1443826 h 222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873" h="2221270">
                  <a:moveTo>
                    <a:pt x="1945368" y="2221270"/>
                  </a:moveTo>
                  <a:lnTo>
                    <a:pt x="1945368" y="1665953"/>
                  </a:lnTo>
                  <a:lnTo>
                    <a:pt x="1" y="1665953"/>
                  </a:lnTo>
                  <a:lnTo>
                    <a:pt x="1" y="555317"/>
                  </a:lnTo>
                  <a:lnTo>
                    <a:pt x="1945368" y="555318"/>
                  </a:lnTo>
                  <a:lnTo>
                    <a:pt x="1945368" y="0"/>
                  </a:lnTo>
                  <a:lnTo>
                    <a:pt x="2992872" y="1110635"/>
                  </a:lnTo>
                  <a:lnTo>
                    <a:pt x="1945368" y="2221270"/>
                  </a:lnTo>
                  <a:close/>
                </a:path>
              </a:pathLst>
            </a:cu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85344" tIns="833562" rIns="474066" bIns="833562" numCol="1" spcCol="1270" anchor="ctr" anchorCtr="0">
              <a:noAutofit/>
            </a:bodyPr>
            <a:lstStyle/>
            <a:p>
              <a:pPr lvl="0" algn="ctr" defTabSz="533400">
                <a:lnSpc>
                  <a:spcPct val="90000"/>
                </a:lnSpc>
                <a:spcBef>
                  <a:spcPct val="0"/>
                </a:spcBef>
                <a:spcAft>
                  <a:spcPct val="35000"/>
                </a:spcAft>
              </a:pPr>
              <a:r>
                <a:rPr lang="es-ES_tradnl" altLang="en-US" sz="1400" b="1" kern="1200" dirty="0" smtClean="0">
                  <a:latin typeface="Calibri" pitchFamily="34" charset="0"/>
                </a:rPr>
                <a:t>Ausencia de barreras de tipo geográfico, económico, sociocultural, de organización  que impidan que </a:t>
              </a:r>
              <a:r>
                <a:rPr lang="es-ES_tradnl" altLang="en-US" sz="1400" b="1" u="sng" kern="1200" dirty="0" smtClean="0">
                  <a:latin typeface="Calibri" pitchFamily="34" charset="0"/>
                </a:rPr>
                <a:t>todas</a:t>
              </a:r>
              <a:r>
                <a:rPr lang="es-ES_tradnl" altLang="en-US" sz="1400" b="1" kern="1200" dirty="0" smtClean="0">
                  <a:latin typeface="Calibri" pitchFamily="34" charset="0"/>
                </a:rPr>
                <a:t> las personas utilicen efectivamente a los servicios.</a:t>
              </a:r>
              <a:endParaRPr lang="es-ES" sz="1400" b="1" kern="1200" dirty="0"/>
            </a:p>
          </p:txBody>
        </p:sp>
      </p:grpSp>
    </p:spTree>
    <p:extLst>
      <p:ext uri="{BB962C8B-B14F-4D97-AF65-F5344CB8AC3E}">
        <p14:creationId xmlns:p14="http://schemas.microsoft.com/office/powerpoint/2010/main" val="285908128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455688432"/>
              </p:ext>
            </p:extLst>
          </p:nvPr>
        </p:nvGraphicFramePr>
        <p:xfrm>
          <a:off x="434109" y="1308857"/>
          <a:ext cx="8303491" cy="4645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Título"/>
          <p:cNvSpPr>
            <a:spLocks noGrp="1"/>
          </p:cNvSpPr>
          <p:nvPr>
            <p:ph type="title"/>
          </p:nvPr>
        </p:nvSpPr>
        <p:spPr>
          <a:xfrm>
            <a:off x="241031" y="-88616"/>
            <a:ext cx="8608291" cy="1143000"/>
          </a:xfrm>
        </p:spPr>
        <p:txBody>
          <a:bodyPr>
            <a:normAutofit/>
          </a:bodyPr>
          <a:lstStyle/>
          <a:p>
            <a:r>
              <a:rPr lang="es-MX" sz="3200" b="1" dirty="0" smtClean="0"/>
              <a:t>Desempeño de los sistemas para </a:t>
            </a:r>
            <a:r>
              <a:rPr lang="es-MX" sz="3200" b="1" dirty="0"/>
              <a:t>S</a:t>
            </a:r>
            <a:r>
              <a:rPr lang="es-MX" sz="3200" b="1" dirty="0" smtClean="0"/>
              <a:t>alud Universal</a:t>
            </a:r>
            <a:endParaRPr lang="en-US" sz="3200" b="1" dirty="0"/>
          </a:p>
        </p:txBody>
      </p:sp>
      <p:sp>
        <p:nvSpPr>
          <p:cNvPr id="5" name="Shape 24"/>
          <p:cNvSpPr/>
          <p:nvPr/>
        </p:nvSpPr>
        <p:spPr>
          <a:xfrm>
            <a:off x="423896" y="938244"/>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Tree>
    <p:extLst>
      <p:ext uri="{BB962C8B-B14F-4D97-AF65-F5344CB8AC3E}">
        <p14:creationId xmlns:p14="http://schemas.microsoft.com/office/powerpoint/2010/main" val="145985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4570" y="-213876"/>
            <a:ext cx="8229600" cy="1143000"/>
          </a:xfrm>
        </p:spPr>
        <p:txBody>
          <a:bodyPr>
            <a:normAutofit fontScale="90000"/>
          </a:bodyPr>
          <a:lstStyle/>
          <a:p>
            <a:r>
              <a:rPr lang="es-MX" sz="3600" b="1" dirty="0" smtClean="0"/>
              <a:t>El hospital para Salud Universal: retos</a:t>
            </a:r>
            <a:endParaRPr lang="en-US" sz="3600" b="1" dirty="0"/>
          </a:p>
        </p:txBody>
      </p:sp>
      <p:sp>
        <p:nvSpPr>
          <p:cNvPr id="5" name="4 Marcador de contenido"/>
          <p:cNvSpPr>
            <a:spLocks noGrp="1"/>
          </p:cNvSpPr>
          <p:nvPr>
            <p:ph idx="1"/>
          </p:nvPr>
        </p:nvSpPr>
        <p:spPr>
          <a:xfrm>
            <a:off x="499052" y="938519"/>
            <a:ext cx="8229600" cy="4923662"/>
          </a:xfrm>
        </p:spPr>
        <p:txBody>
          <a:bodyPr>
            <a:normAutofit/>
          </a:bodyPr>
          <a:lstStyle/>
          <a:p>
            <a:r>
              <a:rPr lang="es-MX" sz="3200" dirty="0" smtClean="0"/>
              <a:t>Es un poderoso símbolo social</a:t>
            </a:r>
          </a:p>
          <a:p>
            <a:r>
              <a:rPr lang="es-MX" sz="3200" b="1" dirty="0" smtClean="0"/>
              <a:t>Actor </a:t>
            </a:r>
            <a:r>
              <a:rPr lang="es-MX" sz="3200" b="1" dirty="0"/>
              <a:t>importante </a:t>
            </a:r>
            <a:r>
              <a:rPr lang="es-MX" sz="3200" dirty="0"/>
              <a:t>pero no único ni </a:t>
            </a:r>
            <a:r>
              <a:rPr lang="es-MX" sz="3200" dirty="0" smtClean="0"/>
              <a:t>principal</a:t>
            </a:r>
            <a:r>
              <a:rPr lang="es-MX" sz="3200" dirty="0"/>
              <a:t>.</a:t>
            </a:r>
            <a:endParaRPr lang="es-MX" sz="3200" dirty="0" smtClean="0"/>
          </a:p>
          <a:p>
            <a:r>
              <a:rPr lang="es-MX" sz="3200" dirty="0"/>
              <a:t>Su modelo de atención está fuertemente </a:t>
            </a:r>
            <a:r>
              <a:rPr lang="es-MX" sz="3200" b="1" dirty="0"/>
              <a:t>orientado a lo curativo </a:t>
            </a:r>
            <a:r>
              <a:rPr lang="es-MX" sz="3200" dirty="0"/>
              <a:t>y teniendo como eje la actividad hospitalaria.</a:t>
            </a:r>
          </a:p>
          <a:p>
            <a:r>
              <a:rPr lang="es-MX" sz="3200" dirty="0" smtClean="0"/>
              <a:t>Responden </a:t>
            </a:r>
            <a:r>
              <a:rPr lang="es-MX" sz="3200" dirty="0"/>
              <a:t>a sistemas </a:t>
            </a:r>
            <a:r>
              <a:rPr lang="es-MX" sz="3200" b="1" dirty="0"/>
              <a:t>fragmentados</a:t>
            </a:r>
            <a:r>
              <a:rPr lang="es-MX" sz="3200" dirty="0"/>
              <a:t> y </a:t>
            </a:r>
            <a:r>
              <a:rPr lang="es-MX" sz="3200" dirty="0" smtClean="0"/>
              <a:t>segmentados, no trabaja en red y replica en su interior la fragmentación. </a:t>
            </a:r>
          </a:p>
          <a:p>
            <a:endParaRPr lang="es-MX" sz="3200" b="1" dirty="0" smtClean="0"/>
          </a:p>
        </p:txBody>
      </p:sp>
      <p:sp>
        <p:nvSpPr>
          <p:cNvPr id="4" name="Shape 24"/>
          <p:cNvSpPr/>
          <p:nvPr/>
        </p:nvSpPr>
        <p:spPr>
          <a:xfrm>
            <a:off x="499052" y="700250"/>
            <a:ext cx="8153630" cy="1"/>
          </a:xfrm>
          <a:prstGeom prst="line">
            <a:avLst/>
          </a:prstGeom>
          <a:ln w="25400">
            <a:solidFill>
              <a:srgbClr val="8C3162"/>
            </a:solidFill>
          </a:ln>
          <a:effectLst>
            <a:outerShdw blurRad="38100" dist="20000" dir="5400000" rotWithShape="0">
              <a:srgbClr val="000000">
                <a:alpha val="38000"/>
              </a:srgbClr>
            </a:outerShdw>
          </a:effectLst>
        </p:spPr>
        <p:txBody>
          <a:bodyPr lIns="0" tIns="0" rIns="0" bIns="0"/>
          <a:lstStyle/>
          <a:p>
            <a:pPr marL="0" lvl="0" indent="0" defTabSz="457200">
              <a:buClrTx/>
              <a:buSzTx/>
              <a:buFontTx/>
              <a:buNone/>
              <a:defRPr sz="1200">
                <a:latin typeface="+mj-lt"/>
                <a:ea typeface="+mj-ea"/>
                <a:cs typeface="+mj-cs"/>
                <a:sym typeface="Helvetica"/>
              </a:defRPr>
            </a:pPr>
            <a:endParaRPr/>
          </a:p>
        </p:txBody>
      </p:sp>
    </p:spTree>
    <p:extLst>
      <p:ext uri="{BB962C8B-B14F-4D97-AF65-F5344CB8AC3E}">
        <p14:creationId xmlns:p14="http://schemas.microsoft.com/office/powerpoint/2010/main" val="423146967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ccess+Coverage-PowerPoint-Spanish">
  <a:themeElements>
    <a:clrScheme name="Custom 2">
      <a:dk1>
        <a:sysClr val="windowText" lastClr="000000"/>
      </a:dk1>
      <a:lt1>
        <a:sysClr val="window" lastClr="FFFFFF"/>
      </a:lt1>
      <a:dk2>
        <a:srgbClr val="04315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S 2013 Blanco">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D1E6E927FDC9346B8CE85E6D9E0E792" ma:contentTypeVersion="0" ma:contentTypeDescription="Crear nuevo documento." ma:contentTypeScope="" ma:versionID="02b762c59861ff1b14e6043821ad6fb3">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18DF00-C09A-4BB7-80A9-F00C706B9EDF}">
  <ds:schemaRefs>
    <ds:schemaRef ds:uri="http://schemas.microsoft.com/sharepoint/v3/contenttype/forms"/>
  </ds:schemaRefs>
</ds:datastoreItem>
</file>

<file path=customXml/itemProps2.xml><?xml version="1.0" encoding="utf-8"?>
<ds:datastoreItem xmlns:ds="http://schemas.openxmlformats.org/officeDocument/2006/customXml" ds:itemID="{89F4DDA2-527B-4E1B-A32E-191C1C2BC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B4E5236-F2D9-48CC-8997-3AF525C70BE2}">
  <ds:schemaRef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Access+Coverage-PowerPoint-Spanish</Template>
  <TotalTime>7091</TotalTime>
  <Words>1167</Words>
  <Application>Microsoft Office PowerPoint</Application>
  <PresentationFormat>Presentación en pantalla (4:3)</PresentationFormat>
  <Paragraphs>101</Paragraphs>
  <Slides>14</Slides>
  <Notes>5</Notes>
  <HiddenSlides>0</HiddenSlides>
  <MMClips>0</MMClips>
  <ScaleCrop>false</ScaleCrop>
  <HeadingPairs>
    <vt:vector size="6" baseType="variant">
      <vt:variant>
        <vt:lpstr>Fuentes usadas</vt:lpstr>
      </vt:variant>
      <vt:variant>
        <vt:i4>13</vt:i4>
      </vt:variant>
      <vt:variant>
        <vt:lpstr>Tema</vt:lpstr>
      </vt:variant>
      <vt:variant>
        <vt:i4>3</vt:i4>
      </vt:variant>
      <vt:variant>
        <vt:lpstr>Títulos de diapositiva</vt:lpstr>
      </vt:variant>
      <vt:variant>
        <vt:i4>14</vt:i4>
      </vt:variant>
    </vt:vector>
  </HeadingPairs>
  <TitlesOfParts>
    <vt:vector size="30" baseType="lpstr">
      <vt:lpstr>ＭＳ Ｐゴシック</vt:lpstr>
      <vt:lpstr>ＭＳ Ｐゴシック</vt:lpstr>
      <vt:lpstr>新細明體</vt:lpstr>
      <vt:lpstr>Arial</vt:lpstr>
      <vt:lpstr>Arial Narrow</vt:lpstr>
      <vt:lpstr>Calibri</vt:lpstr>
      <vt:lpstr>Century Gothic</vt:lpstr>
      <vt:lpstr>Courier New</vt:lpstr>
      <vt:lpstr>Frutiger 67BoldCn</vt:lpstr>
      <vt:lpstr>Helvetica</vt:lpstr>
      <vt:lpstr>Palatino Linotype</vt:lpstr>
      <vt:lpstr>Verdana</vt:lpstr>
      <vt:lpstr>Wingdings</vt:lpstr>
      <vt:lpstr>Access+Coverage-PowerPoint-Spanish</vt:lpstr>
      <vt:lpstr>Custom Design</vt:lpstr>
      <vt:lpstr>OPS 2013 Blanco</vt:lpstr>
      <vt:lpstr>El Hospital y los   Objetivos de Desarrollo Sostenible</vt:lpstr>
      <vt:lpstr>Origen</vt:lpstr>
      <vt:lpstr>Desarrollo sostenible</vt:lpstr>
      <vt:lpstr>Presentación de PowerPoint</vt:lpstr>
      <vt:lpstr>Garantizar una vida sana y promover el bienestar para todos en todas las edades</vt:lpstr>
      <vt:lpstr>Salud universal</vt:lpstr>
      <vt:lpstr>Presentación de PowerPoint</vt:lpstr>
      <vt:lpstr>Desempeño de los sistemas para Salud Universal</vt:lpstr>
      <vt:lpstr>El hospital para Salud Universal: retos</vt:lpstr>
      <vt:lpstr>El hospital para Salud Universal: retos</vt:lpstr>
      <vt:lpstr>El hospital sustentable para Salud Universal</vt:lpstr>
      <vt:lpstr>El hospital sustentable para Salud Universal</vt:lpstr>
      <vt:lpstr>Evidencia y herramientas</vt:lpstr>
      <vt:lpstr>Visite nuestro sitio web: www.paho.org/mex  Síganos en Twitter: @OPSOMSMexico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 Will Go Here</dc:title>
  <dc:creator>Valdes, Mrs. America (WDC)</dc:creator>
  <cp:lastModifiedBy>Gerardo Sandoval Lopez</cp:lastModifiedBy>
  <cp:revision>112</cp:revision>
  <dcterms:created xsi:type="dcterms:W3CDTF">2015-09-10T18:43:30Z</dcterms:created>
  <dcterms:modified xsi:type="dcterms:W3CDTF">2016-05-11T23:25:57Z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0x010100BD1E6E927FDC9346B8CE85E6D9E0E792</vt:lpwstr>
  </property>
</Properties>
</file>