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0"/>
  </p:notesMasterIdLst>
  <p:sldIdLst>
    <p:sldId id="480" r:id="rId2"/>
    <p:sldId id="733" r:id="rId3"/>
    <p:sldId id="734" r:id="rId4"/>
    <p:sldId id="738" r:id="rId5"/>
    <p:sldId id="653" r:id="rId6"/>
    <p:sldId id="668" r:id="rId7"/>
    <p:sldId id="681" r:id="rId8"/>
    <p:sldId id="671" r:id="rId9"/>
    <p:sldId id="735" r:id="rId10"/>
    <p:sldId id="669" r:id="rId11"/>
    <p:sldId id="695" r:id="rId12"/>
    <p:sldId id="672" r:id="rId13"/>
    <p:sldId id="673" r:id="rId14"/>
    <p:sldId id="737" r:id="rId15"/>
    <p:sldId id="739" r:id="rId16"/>
    <p:sldId id="740" r:id="rId17"/>
    <p:sldId id="741" r:id="rId18"/>
    <p:sldId id="697" r:id="rId1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009999"/>
    <a:srgbClr val="30D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2918" autoAdjust="0"/>
  </p:normalViewPr>
  <p:slideViewPr>
    <p:cSldViewPr>
      <p:cViewPr>
        <p:scale>
          <a:sx n="77" d="100"/>
          <a:sy n="77" d="100"/>
        </p:scale>
        <p:origin x="-84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E6AE8-A38D-A74A-88DE-727345719208}" type="doc">
      <dgm:prSet loTypeId="urn:microsoft.com/office/officeart/2009/3/layout/StepUpProcess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3DB693F-E5DD-8A46-AE8E-09FCD96EB473}">
      <dgm:prSet phldrT="[Texto]"/>
      <dgm:spPr/>
      <dgm:t>
        <a:bodyPr/>
        <a:lstStyle/>
        <a:p>
          <a:r>
            <a:rPr lang="es-ES" b="1" dirty="0" smtClean="0"/>
            <a:t>ALMA ATA </a:t>
          </a:r>
          <a:r>
            <a:rPr lang="es-ES" dirty="0" smtClean="0"/>
            <a:t>“Salud Para todos”</a:t>
          </a:r>
          <a:endParaRPr lang="es-ES" dirty="0"/>
        </a:p>
      </dgm:t>
    </dgm:pt>
    <dgm:pt modelId="{0922F219-4D98-2D41-A568-7C9A75A81CD9}" type="parTrans" cxnId="{A89B4AE8-AC52-5448-A93A-46A368E23787}">
      <dgm:prSet/>
      <dgm:spPr/>
      <dgm:t>
        <a:bodyPr/>
        <a:lstStyle/>
        <a:p>
          <a:endParaRPr lang="es-ES"/>
        </a:p>
      </dgm:t>
    </dgm:pt>
    <dgm:pt modelId="{BF292790-EAFA-BE4D-BCCE-C7E6D749B545}" type="sibTrans" cxnId="{A89B4AE8-AC52-5448-A93A-46A368E23787}">
      <dgm:prSet/>
      <dgm:spPr/>
      <dgm:t>
        <a:bodyPr/>
        <a:lstStyle/>
        <a:p>
          <a:endParaRPr lang="es-ES"/>
        </a:p>
      </dgm:t>
    </dgm:pt>
    <dgm:pt modelId="{DD9990F6-448E-2948-A157-FB595CBD559C}">
      <dgm:prSet phldrT="[Texto]"/>
      <dgm:spPr/>
      <dgm:t>
        <a:bodyPr/>
        <a:lstStyle/>
        <a:p>
          <a:r>
            <a:rPr lang="es-ES" b="1" dirty="0" smtClean="0"/>
            <a:t>SILOS</a:t>
          </a:r>
          <a:endParaRPr lang="es-ES" b="1" dirty="0"/>
        </a:p>
      </dgm:t>
    </dgm:pt>
    <dgm:pt modelId="{6E900045-B228-D24F-941C-1849D7AB1660}" type="parTrans" cxnId="{059BEF09-D259-224D-9595-59F7C97CA9CF}">
      <dgm:prSet/>
      <dgm:spPr/>
      <dgm:t>
        <a:bodyPr/>
        <a:lstStyle/>
        <a:p>
          <a:endParaRPr lang="es-ES"/>
        </a:p>
      </dgm:t>
    </dgm:pt>
    <dgm:pt modelId="{22B8477F-110A-7649-BE51-3D892DCFCED4}" type="sibTrans" cxnId="{059BEF09-D259-224D-9595-59F7C97CA9CF}">
      <dgm:prSet/>
      <dgm:spPr/>
      <dgm:t>
        <a:bodyPr/>
        <a:lstStyle/>
        <a:p>
          <a:endParaRPr lang="es-ES"/>
        </a:p>
      </dgm:t>
    </dgm:pt>
    <dgm:pt modelId="{1A39AEC4-A355-DE48-BC9B-B480AEAB14BC}">
      <dgm:prSet phldrT="[Texto]" custT="1"/>
      <dgm:spPr/>
      <dgm:t>
        <a:bodyPr/>
        <a:lstStyle/>
        <a:p>
          <a:r>
            <a:rPr lang="es-ES" sz="1800" b="1" dirty="0" smtClean="0"/>
            <a:t>APS RENOVADA</a:t>
          </a:r>
          <a:endParaRPr lang="es-ES" sz="1800" b="1" dirty="0"/>
        </a:p>
      </dgm:t>
    </dgm:pt>
    <dgm:pt modelId="{07541498-FA41-4340-85E8-FC6ACB90AA87}" type="parTrans" cxnId="{6EF1CAA3-DE9D-2240-8F95-7D538B971530}">
      <dgm:prSet/>
      <dgm:spPr/>
      <dgm:t>
        <a:bodyPr/>
        <a:lstStyle/>
        <a:p>
          <a:endParaRPr lang="es-ES"/>
        </a:p>
      </dgm:t>
    </dgm:pt>
    <dgm:pt modelId="{21EB342C-E5A0-814E-95A8-28667A6C0618}" type="sibTrans" cxnId="{6EF1CAA3-DE9D-2240-8F95-7D538B971530}">
      <dgm:prSet/>
      <dgm:spPr/>
      <dgm:t>
        <a:bodyPr/>
        <a:lstStyle/>
        <a:p>
          <a:endParaRPr lang="es-ES"/>
        </a:p>
      </dgm:t>
    </dgm:pt>
    <dgm:pt modelId="{3130F861-7E97-DC43-9154-162C8CEEDC8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 smtClean="0"/>
            <a:t>SALUD UNIVERSAL</a:t>
          </a:r>
          <a:endParaRPr lang="es-ES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dirty="0" smtClean="0"/>
            <a:t>“Acceso y Cobertura Universal”</a:t>
          </a:r>
          <a:endParaRPr lang="es-ES" dirty="0"/>
        </a:p>
      </dgm:t>
    </dgm:pt>
    <dgm:pt modelId="{0F6244D1-5E77-AF4D-9C62-0FD0F6A04170}" type="parTrans" cxnId="{1A383BF0-3241-554C-A113-72810265CACB}">
      <dgm:prSet/>
      <dgm:spPr/>
      <dgm:t>
        <a:bodyPr/>
        <a:lstStyle/>
        <a:p>
          <a:endParaRPr lang="es-ES"/>
        </a:p>
      </dgm:t>
    </dgm:pt>
    <dgm:pt modelId="{431EF8A3-199A-7446-B58D-368C28CE0E1A}" type="sibTrans" cxnId="{1A383BF0-3241-554C-A113-72810265CACB}">
      <dgm:prSet/>
      <dgm:spPr/>
      <dgm:t>
        <a:bodyPr/>
        <a:lstStyle/>
        <a:p>
          <a:endParaRPr lang="es-ES"/>
        </a:p>
      </dgm:t>
    </dgm:pt>
    <dgm:pt modelId="{AE610CD3-7CA3-BA41-B0AD-D2EEDC5E0941}" type="pres">
      <dgm:prSet presAssocID="{900E6AE8-A38D-A74A-88DE-72734571920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C113030-E40F-754C-AB22-D288D47FAF46}" type="pres">
      <dgm:prSet presAssocID="{A3DB693F-E5DD-8A46-AE8E-09FCD96EB473}" presName="composite" presStyleCnt="0"/>
      <dgm:spPr/>
      <dgm:t>
        <a:bodyPr/>
        <a:lstStyle/>
        <a:p>
          <a:endParaRPr lang="es-ES"/>
        </a:p>
      </dgm:t>
    </dgm:pt>
    <dgm:pt modelId="{525A3CD5-3F24-1D4F-8D59-0691ECE7EFDB}" type="pres">
      <dgm:prSet presAssocID="{A3DB693F-E5DD-8A46-AE8E-09FCD96EB473}" presName="LShape" presStyleLbl="alignNode1" presStyleIdx="0" presStyleCnt="7"/>
      <dgm:spPr/>
      <dgm:t>
        <a:bodyPr/>
        <a:lstStyle/>
        <a:p>
          <a:endParaRPr lang="es-ES"/>
        </a:p>
      </dgm:t>
    </dgm:pt>
    <dgm:pt modelId="{B7F617D2-CC29-AF40-8660-89847290AD41}" type="pres">
      <dgm:prSet presAssocID="{A3DB693F-E5DD-8A46-AE8E-09FCD96EB47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B4E41-D843-604F-AE93-0ABB713096D6}" type="pres">
      <dgm:prSet presAssocID="{A3DB693F-E5DD-8A46-AE8E-09FCD96EB473}" presName="Triangle" presStyleLbl="alignNode1" presStyleIdx="1" presStyleCnt="7"/>
      <dgm:spPr/>
      <dgm:t>
        <a:bodyPr/>
        <a:lstStyle/>
        <a:p>
          <a:endParaRPr lang="es-ES"/>
        </a:p>
      </dgm:t>
    </dgm:pt>
    <dgm:pt modelId="{983BF9B2-77CD-2C4D-87B9-6ED6F4C5AEFC}" type="pres">
      <dgm:prSet presAssocID="{BF292790-EAFA-BE4D-BCCE-C7E6D749B545}" presName="sibTrans" presStyleCnt="0"/>
      <dgm:spPr/>
      <dgm:t>
        <a:bodyPr/>
        <a:lstStyle/>
        <a:p>
          <a:endParaRPr lang="es-ES"/>
        </a:p>
      </dgm:t>
    </dgm:pt>
    <dgm:pt modelId="{3D469BEA-D39E-2547-8533-BCD706EC2E98}" type="pres">
      <dgm:prSet presAssocID="{BF292790-EAFA-BE4D-BCCE-C7E6D749B545}" presName="space" presStyleCnt="0"/>
      <dgm:spPr/>
      <dgm:t>
        <a:bodyPr/>
        <a:lstStyle/>
        <a:p>
          <a:endParaRPr lang="es-ES"/>
        </a:p>
      </dgm:t>
    </dgm:pt>
    <dgm:pt modelId="{49467501-A196-AA42-9EAD-66347FD29980}" type="pres">
      <dgm:prSet presAssocID="{DD9990F6-448E-2948-A157-FB595CBD559C}" presName="composite" presStyleCnt="0"/>
      <dgm:spPr/>
      <dgm:t>
        <a:bodyPr/>
        <a:lstStyle/>
        <a:p>
          <a:endParaRPr lang="es-ES"/>
        </a:p>
      </dgm:t>
    </dgm:pt>
    <dgm:pt modelId="{A3130864-F528-EF42-A93B-37FB83445C3A}" type="pres">
      <dgm:prSet presAssocID="{DD9990F6-448E-2948-A157-FB595CBD559C}" presName="LShape" presStyleLbl="alignNode1" presStyleIdx="2" presStyleCnt="7"/>
      <dgm:spPr/>
      <dgm:t>
        <a:bodyPr/>
        <a:lstStyle/>
        <a:p>
          <a:endParaRPr lang="es-ES"/>
        </a:p>
      </dgm:t>
    </dgm:pt>
    <dgm:pt modelId="{92B489F1-A707-8448-9958-DAA66D7F3F46}" type="pres">
      <dgm:prSet presAssocID="{DD9990F6-448E-2948-A157-FB595CBD559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CE327B-7B11-D141-838D-287B22DAFCE8}" type="pres">
      <dgm:prSet presAssocID="{DD9990F6-448E-2948-A157-FB595CBD559C}" presName="Triangle" presStyleLbl="alignNode1" presStyleIdx="3" presStyleCnt="7"/>
      <dgm:spPr/>
      <dgm:t>
        <a:bodyPr/>
        <a:lstStyle/>
        <a:p>
          <a:endParaRPr lang="es-ES"/>
        </a:p>
      </dgm:t>
    </dgm:pt>
    <dgm:pt modelId="{F211B4EC-33F9-DD43-B5E8-E701C1A1257E}" type="pres">
      <dgm:prSet presAssocID="{22B8477F-110A-7649-BE51-3D892DCFCED4}" presName="sibTrans" presStyleCnt="0"/>
      <dgm:spPr/>
      <dgm:t>
        <a:bodyPr/>
        <a:lstStyle/>
        <a:p>
          <a:endParaRPr lang="es-ES"/>
        </a:p>
      </dgm:t>
    </dgm:pt>
    <dgm:pt modelId="{664D96F7-F10B-5840-9714-3A8A30EE8EB7}" type="pres">
      <dgm:prSet presAssocID="{22B8477F-110A-7649-BE51-3D892DCFCED4}" presName="space" presStyleCnt="0"/>
      <dgm:spPr/>
      <dgm:t>
        <a:bodyPr/>
        <a:lstStyle/>
        <a:p>
          <a:endParaRPr lang="es-ES"/>
        </a:p>
      </dgm:t>
    </dgm:pt>
    <dgm:pt modelId="{6ADFDB54-16D1-3142-A1FB-26FAD52F2310}" type="pres">
      <dgm:prSet presAssocID="{1A39AEC4-A355-DE48-BC9B-B480AEAB14BC}" presName="composite" presStyleCnt="0"/>
      <dgm:spPr/>
      <dgm:t>
        <a:bodyPr/>
        <a:lstStyle/>
        <a:p>
          <a:endParaRPr lang="es-ES"/>
        </a:p>
      </dgm:t>
    </dgm:pt>
    <dgm:pt modelId="{73CA07E6-6173-C743-9E75-1DC2D8058C52}" type="pres">
      <dgm:prSet presAssocID="{1A39AEC4-A355-DE48-BC9B-B480AEAB14BC}" presName="LShape" presStyleLbl="alignNode1" presStyleIdx="4" presStyleCnt="7"/>
      <dgm:spPr/>
      <dgm:t>
        <a:bodyPr/>
        <a:lstStyle/>
        <a:p>
          <a:endParaRPr lang="es-ES"/>
        </a:p>
      </dgm:t>
    </dgm:pt>
    <dgm:pt modelId="{A0EA32F5-7F91-274E-BE53-CBD8011CE0D0}" type="pres">
      <dgm:prSet presAssocID="{1A39AEC4-A355-DE48-BC9B-B480AEAB14B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A0E8A5-BCC8-494F-A191-6826316D948D}" type="pres">
      <dgm:prSet presAssocID="{1A39AEC4-A355-DE48-BC9B-B480AEAB14BC}" presName="Triangle" presStyleLbl="alignNode1" presStyleIdx="5" presStyleCnt="7"/>
      <dgm:spPr/>
      <dgm:t>
        <a:bodyPr/>
        <a:lstStyle/>
        <a:p>
          <a:endParaRPr lang="es-ES"/>
        </a:p>
      </dgm:t>
    </dgm:pt>
    <dgm:pt modelId="{75421B45-F836-304E-A853-7AB09B06CF9E}" type="pres">
      <dgm:prSet presAssocID="{21EB342C-E5A0-814E-95A8-28667A6C0618}" presName="sibTrans" presStyleCnt="0"/>
      <dgm:spPr/>
      <dgm:t>
        <a:bodyPr/>
        <a:lstStyle/>
        <a:p>
          <a:endParaRPr lang="es-ES"/>
        </a:p>
      </dgm:t>
    </dgm:pt>
    <dgm:pt modelId="{BBEF77C4-66DA-0747-AD1E-61A727B435BD}" type="pres">
      <dgm:prSet presAssocID="{21EB342C-E5A0-814E-95A8-28667A6C0618}" presName="space" presStyleCnt="0"/>
      <dgm:spPr/>
      <dgm:t>
        <a:bodyPr/>
        <a:lstStyle/>
        <a:p>
          <a:endParaRPr lang="es-ES"/>
        </a:p>
      </dgm:t>
    </dgm:pt>
    <dgm:pt modelId="{0E0B15A8-2963-0C47-B5C1-49CCF77C5262}" type="pres">
      <dgm:prSet presAssocID="{3130F861-7E97-DC43-9154-162C8CEEDC85}" presName="composite" presStyleCnt="0"/>
      <dgm:spPr/>
      <dgm:t>
        <a:bodyPr/>
        <a:lstStyle/>
        <a:p>
          <a:endParaRPr lang="es-ES"/>
        </a:p>
      </dgm:t>
    </dgm:pt>
    <dgm:pt modelId="{28B10A2A-48D0-4946-A259-E58E8746B51C}" type="pres">
      <dgm:prSet presAssocID="{3130F861-7E97-DC43-9154-162C8CEEDC85}" presName="LShape" presStyleLbl="alignNode1" presStyleIdx="6" presStyleCnt="7"/>
      <dgm:spPr/>
      <dgm:t>
        <a:bodyPr/>
        <a:lstStyle/>
        <a:p>
          <a:endParaRPr lang="es-ES"/>
        </a:p>
      </dgm:t>
    </dgm:pt>
    <dgm:pt modelId="{2D7B4296-8570-D044-B538-E2B565F8A351}" type="pres">
      <dgm:prSet presAssocID="{3130F861-7E97-DC43-9154-162C8CEEDC8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9B4AE8-AC52-5448-A93A-46A368E23787}" srcId="{900E6AE8-A38D-A74A-88DE-727345719208}" destId="{A3DB693F-E5DD-8A46-AE8E-09FCD96EB473}" srcOrd="0" destOrd="0" parTransId="{0922F219-4D98-2D41-A568-7C9A75A81CD9}" sibTransId="{BF292790-EAFA-BE4D-BCCE-C7E6D749B545}"/>
    <dgm:cxn modelId="{566B9028-60B2-446A-9B72-6A2411273F39}" type="presOf" srcId="{900E6AE8-A38D-A74A-88DE-727345719208}" destId="{AE610CD3-7CA3-BA41-B0AD-D2EEDC5E0941}" srcOrd="0" destOrd="0" presId="urn:microsoft.com/office/officeart/2009/3/layout/StepUpProcess"/>
    <dgm:cxn modelId="{8BB701AF-608B-4FA0-AE96-5181E1C62240}" type="presOf" srcId="{3130F861-7E97-DC43-9154-162C8CEEDC85}" destId="{2D7B4296-8570-D044-B538-E2B565F8A351}" srcOrd="0" destOrd="0" presId="urn:microsoft.com/office/officeart/2009/3/layout/StepUpProcess"/>
    <dgm:cxn modelId="{1A383BF0-3241-554C-A113-72810265CACB}" srcId="{900E6AE8-A38D-A74A-88DE-727345719208}" destId="{3130F861-7E97-DC43-9154-162C8CEEDC85}" srcOrd="3" destOrd="0" parTransId="{0F6244D1-5E77-AF4D-9C62-0FD0F6A04170}" sibTransId="{431EF8A3-199A-7446-B58D-368C28CE0E1A}"/>
    <dgm:cxn modelId="{3A997207-D25B-4658-A30D-43A75BE6C14B}" type="presOf" srcId="{1A39AEC4-A355-DE48-BC9B-B480AEAB14BC}" destId="{A0EA32F5-7F91-274E-BE53-CBD8011CE0D0}" srcOrd="0" destOrd="0" presId="urn:microsoft.com/office/officeart/2009/3/layout/StepUpProcess"/>
    <dgm:cxn modelId="{6EF1CAA3-DE9D-2240-8F95-7D538B971530}" srcId="{900E6AE8-A38D-A74A-88DE-727345719208}" destId="{1A39AEC4-A355-DE48-BC9B-B480AEAB14BC}" srcOrd="2" destOrd="0" parTransId="{07541498-FA41-4340-85E8-FC6ACB90AA87}" sibTransId="{21EB342C-E5A0-814E-95A8-28667A6C0618}"/>
    <dgm:cxn modelId="{059BEF09-D259-224D-9595-59F7C97CA9CF}" srcId="{900E6AE8-A38D-A74A-88DE-727345719208}" destId="{DD9990F6-448E-2948-A157-FB595CBD559C}" srcOrd="1" destOrd="0" parTransId="{6E900045-B228-D24F-941C-1849D7AB1660}" sibTransId="{22B8477F-110A-7649-BE51-3D892DCFCED4}"/>
    <dgm:cxn modelId="{4EDF607E-5917-4AA4-B54B-EAF6A93FE5F1}" type="presOf" srcId="{DD9990F6-448E-2948-A157-FB595CBD559C}" destId="{92B489F1-A707-8448-9958-DAA66D7F3F46}" srcOrd="0" destOrd="0" presId="urn:microsoft.com/office/officeart/2009/3/layout/StepUpProcess"/>
    <dgm:cxn modelId="{5225CF8E-8633-4E30-B84A-C9C76B3291E8}" type="presOf" srcId="{A3DB693F-E5DD-8A46-AE8E-09FCD96EB473}" destId="{B7F617D2-CC29-AF40-8660-89847290AD41}" srcOrd="0" destOrd="0" presId="urn:microsoft.com/office/officeart/2009/3/layout/StepUpProcess"/>
    <dgm:cxn modelId="{0B9FF9CD-FED7-47BA-AC30-B78DE94BACA5}" type="presParOf" srcId="{AE610CD3-7CA3-BA41-B0AD-D2EEDC5E0941}" destId="{FC113030-E40F-754C-AB22-D288D47FAF46}" srcOrd="0" destOrd="0" presId="urn:microsoft.com/office/officeart/2009/3/layout/StepUpProcess"/>
    <dgm:cxn modelId="{E3BDC835-73CB-4A0E-92DD-43EA8DA48EE4}" type="presParOf" srcId="{FC113030-E40F-754C-AB22-D288D47FAF46}" destId="{525A3CD5-3F24-1D4F-8D59-0691ECE7EFDB}" srcOrd="0" destOrd="0" presId="urn:microsoft.com/office/officeart/2009/3/layout/StepUpProcess"/>
    <dgm:cxn modelId="{1651CA91-F201-460F-996C-73A8A8DCCAC6}" type="presParOf" srcId="{FC113030-E40F-754C-AB22-D288D47FAF46}" destId="{B7F617D2-CC29-AF40-8660-89847290AD41}" srcOrd="1" destOrd="0" presId="urn:microsoft.com/office/officeart/2009/3/layout/StepUpProcess"/>
    <dgm:cxn modelId="{3BAA0F04-4D58-420E-8B0E-7B292B8EAEC2}" type="presParOf" srcId="{FC113030-E40F-754C-AB22-D288D47FAF46}" destId="{29BB4E41-D843-604F-AE93-0ABB713096D6}" srcOrd="2" destOrd="0" presId="urn:microsoft.com/office/officeart/2009/3/layout/StepUpProcess"/>
    <dgm:cxn modelId="{E76CC3A6-4288-4046-BCC7-539A56FF3AB2}" type="presParOf" srcId="{AE610CD3-7CA3-BA41-B0AD-D2EEDC5E0941}" destId="{983BF9B2-77CD-2C4D-87B9-6ED6F4C5AEFC}" srcOrd="1" destOrd="0" presId="urn:microsoft.com/office/officeart/2009/3/layout/StepUpProcess"/>
    <dgm:cxn modelId="{CD7FB0C6-8263-4FB2-808A-9399335D2229}" type="presParOf" srcId="{983BF9B2-77CD-2C4D-87B9-6ED6F4C5AEFC}" destId="{3D469BEA-D39E-2547-8533-BCD706EC2E98}" srcOrd="0" destOrd="0" presId="urn:microsoft.com/office/officeart/2009/3/layout/StepUpProcess"/>
    <dgm:cxn modelId="{82410E63-6D24-44F5-8C16-8AF87830989E}" type="presParOf" srcId="{AE610CD3-7CA3-BA41-B0AD-D2EEDC5E0941}" destId="{49467501-A196-AA42-9EAD-66347FD29980}" srcOrd="2" destOrd="0" presId="urn:microsoft.com/office/officeart/2009/3/layout/StepUpProcess"/>
    <dgm:cxn modelId="{5D6508B9-B54F-4592-94F9-EB19318ED9F4}" type="presParOf" srcId="{49467501-A196-AA42-9EAD-66347FD29980}" destId="{A3130864-F528-EF42-A93B-37FB83445C3A}" srcOrd="0" destOrd="0" presId="urn:microsoft.com/office/officeart/2009/3/layout/StepUpProcess"/>
    <dgm:cxn modelId="{0B102FE8-7385-4E8C-B8C9-341E36D83B98}" type="presParOf" srcId="{49467501-A196-AA42-9EAD-66347FD29980}" destId="{92B489F1-A707-8448-9958-DAA66D7F3F46}" srcOrd="1" destOrd="0" presId="urn:microsoft.com/office/officeart/2009/3/layout/StepUpProcess"/>
    <dgm:cxn modelId="{FAEA0EE4-CECE-4D7B-BCAC-866F6D70B2C2}" type="presParOf" srcId="{49467501-A196-AA42-9EAD-66347FD29980}" destId="{08CE327B-7B11-D141-838D-287B22DAFCE8}" srcOrd="2" destOrd="0" presId="urn:microsoft.com/office/officeart/2009/3/layout/StepUpProcess"/>
    <dgm:cxn modelId="{1C56C215-4270-45AF-9D1C-C7D18F987FCD}" type="presParOf" srcId="{AE610CD3-7CA3-BA41-B0AD-D2EEDC5E0941}" destId="{F211B4EC-33F9-DD43-B5E8-E701C1A1257E}" srcOrd="3" destOrd="0" presId="urn:microsoft.com/office/officeart/2009/3/layout/StepUpProcess"/>
    <dgm:cxn modelId="{1510141D-9373-4D46-BA45-D2F71661987E}" type="presParOf" srcId="{F211B4EC-33F9-DD43-B5E8-E701C1A1257E}" destId="{664D96F7-F10B-5840-9714-3A8A30EE8EB7}" srcOrd="0" destOrd="0" presId="urn:microsoft.com/office/officeart/2009/3/layout/StepUpProcess"/>
    <dgm:cxn modelId="{774432A1-8393-4183-AF3B-009FF025A21E}" type="presParOf" srcId="{AE610CD3-7CA3-BA41-B0AD-D2EEDC5E0941}" destId="{6ADFDB54-16D1-3142-A1FB-26FAD52F2310}" srcOrd="4" destOrd="0" presId="urn:microsoft.com/office/officeart/2009/3/layout/StepUpProcess"/>
    <dgm:cxn modelId="{4E8A6C57-8A59-4C98-ABF9-F57FDB3504B8}" type="presParOf" srcId="{6ADFDB54-16D1-3142-A1FB-26FAD52F2310}" destId="{73CA07E6-6173-C743-9E75-1DC2D8058C52}" srcOrd="0" destOrd="0" presId="urn:microsoft.com/office/officeart/2009/3/layout/StepUpProcess"/>
    <dgm:cxn modelId="{E6DF1044-D171-450D-B93B-2F67B959156C}" type="presParOf" srcId="{6ADFDB54-16D1-3142-A1FB-26FAD52F2310}" destId="{A0EA32F5-7F91-274E-BE53-CBD8011CE0D0}" srcOrd="1" destOrd="0" presId="urn:microsoft.com/office/officeart/2009/3/layout/StepUpProcess"/>
    <dgm:cxn modelId="{EB7C7905-826D-4783-ABF4-BA88365D5A12}" type="presParOf" srcId="{6ADFDB54-16D1-3142-A1FB-26FAD52F2310}" destId="{26A0E8A5-BCC8-494F-A191-6826316D948D}" srcOrd="2" destOrd="0" presId="urn:microsoft.com/office/officeart/2009/3/layout/StepUpProcess"/>
    <dgm:cxn modelId="{304B754C-1E90-47F7-8001-FF008DF26A13}" type="presParOf" srcId="{AE610CD3-7CA3-BA41-B0AD-D2EEDC5E0941}" destId="{75421B45-F836-304E-A853-7AB09B06CF9E}" srcOrd="5" destOrd="0" presId="urn:microsoft.com/office/officeart/2009/3/layout/StepUpProcess"/>
    <dgm:cxn modelId="{CFC0A355-1F31-4EDE-8756-206726172136}" type="presParOf" srcId="{75421B45-F836-304E-A853-7AB09B06CF9E}" destId="{BBEF77C4-66DA-0747-AD1E-61A727B435BD}" srcOrd="0" destOrd="0" presId="urn:microsoft.com/office/officeart/2009/3/layout/StepUpProcess"/>
    <dgm:cxn modelId="{5C66879D-E3EE-475C-8512-187C2EB51867}" type="presParOf" srcId="{AE610CD3-7CA3-BA41-B0AD-D2EEDC5E0941}" destId="{0E0B15A8-2963-0C47-B5C1-49CCF77C5262}" srcOrd="6" destOrd="0" presId="urn:microsoft.com/office/officeart/2009/3/layout/StepUpProcess"/>
    <dgm:cxn modelId="{008BD797-61F0-4D11-BC86-03B29F1EC738}" type="presParOf" srcId="{0E0B15A8-2963-0C47-B5C1-49CCF77C5262}" destId="{28B10A2A-48D0-4946-A259-E58E8746B51C}" srcOrd="0" destOrd="0" presId="urn:microsoft.com/office/officeart/2009/3/layout/StepUpProcess"/>
    <dgm:cxn modelId="{01949A20-D00D-4118-85EE-9A35C108B6C7}" type="presParOf" srcId="{0E0B15A8-2963-0C47-B5C1-49CCF77C5262}" destId="{2D7B4296-8570-D044-B538-E2B565F8A35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A3CD5-3F24-1D4F-8D59-0691ECE7EFDB}">
      <dsp:nvSpPr>
        <dsp:cNvPr id="0" name=""/>
        <dsp:cNvSpPr/>
      </dsp:nvSpPr>
      <dsp:spPr>
        <a:xfrm rot="5400000">
          <a:off x="381244" y="1281143"/>
          <a:ext cx="1145179" cy="190555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F617D2-CC29-AF40-8660-89847290AD41}">
      <dsp:nvSpPr>
        <dsp:cNvPr id="0" name=""/>
        <dsp:cNvSpPr/>
      </dsp:nvSpPr>
      <dsp:spPr>
        <a:xfrm>
          <a:off x="190085" y="1850493"/>
          <a:ext cx="1720344" cy="150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ALMA ATA </a:t>
          </a:r>
          <a:r>
            <a:rPr lang="es-ES" sz="1800" kern="1200" dirty="0" smtClean="0"/>
            <a:t>“Salud Para todos”</a:t>
          </a:r>
          <a:endParaRPr lang="es-ES" sz="1800" kern="1200" dirty="0"/>
        </a:p>
      </dsp:txBody>
      <dsp:txXfrm>
        <a:off x="190085" y="1850493"/>
        <a:ext cx="1720344" cy="1507982"/>
      </dsp:txXfrm>
    </dsp:sp>
    <dsp:sp modelId="{29BB4E41-D843-604F-AE93-0ABB713096D6}">
      <dsp:nvSpPr>
        <dsp:cNvPr id="0" name=""/>
        <dsp:cNvSpPr/>
      </dsp:nvSpPr>
      <dsp:spPr>
        <a:xfrm>
          <a:off x="1585836" y="1140854"/>
          <a:ext cx="324593" cy="32459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130864-F528-EF42-A93B-37FB83445C3A}">
      <dsp:nvSpPr>
        <dsp:cNvPr id="0" name=""/>
        <dsp:cNvSpPr/>
      </dsp:nvSpPr>
      <dsp:spPr>
        <a:xfrm rot="5400000">
          <a:off x="2487282" y="760002"/>
          <a:ext cx="1145179" cy="190555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B489F1-A707-8448-9958-DAA66D7F3F46}">
      <dsp:nvSpPr>
        <dsp:cNvPr id="0" name=""/>
        <dsp:cNvSpPr/>
      </dsp:nvSpPr>
      <dsp:spPr>
        <a:xfrm>
          <a:off x="2296123" y="1329352"/>
          <a:ext cx="1720344" cy="150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SILOS</a:t>
          </a:r>
          <a:endParaRPr lang="es-ES" sz="1800" b="1" kern="1200" dirty="0"/>
        </a:p>
      </dsp:txBody>
      <dsp:txXfrm>
        <a:off x="2296123" y="1329352"/>
        <a:ext cx="1720344" cy="1507982"/>
      </dsp:txXfrm>
    </dsp:sp>
    <dsp:sp modelId="{08CE327B-7B11-D141-838D-287B22DAFCE8}">
      <dsp:nvSpPr>
        <dsp:cNvPr id="0" name=""/>
        <dsp:cNvSpPr/>
      </dsp:nvSpPr>
      <dsp:spPr>
        <a:xfrm>
          <a:off x="3691874" y="619713"/>
          <a:ext cx="324593" cy="32459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CA07E6-6173-C743-9E75-1DC2D8058C52}">
      <dsp:nvSpPr>
        <dsp:cNvPr id="0" name=""/>
        <dsp:cNvSpPr/>
      </dsp:nvSpPr>
      <dsp:spPr>
        <a:xfrm rot="5400000">
          <a:off x="4593319" y="238861"/>
          <a:ext cx="1145179" cy="190555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EA32F5-7F91-274E-BE53-CBD8011CE0D0}">
      <dsp:nvSpPr>
        <dsp:cNvPr id="0" name=""/>
        <dsp:cNvSpPr/>
      </dsp:nvSpPr>
      <dsp:spPr>
        <a:xfrm>
          <a:off x="4402160" y="808211"/>
          <a:ext cx="1720344" cy="150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APS RENOVADA</a:t>
          </a:r>
          <a:endParaRPr lang="es-ES" sz="1800" b="1" kern="1200" dirty="0"/>
        </a:p>
      </dsp:txBody>
      <dsp:txXfrm>
        <a:off x="4402160" y="808211"/>
        <a:ext cx="1720344" cy="1507982"/>
      </dsp:txXfrm>
    </dsp:sp>
    <dsp:sp modelId="{26A0E8A5-BCC8-494F-A191-6826316D948D}">
      <dsp:nvSpPr>
        <dsp:cNvPr id="0" name=""/>
        <dsp:cNvSpPr/>
      </dsp:nvSpPr>
      <dsp:spPr>
        <a:xfrm>
          <a:off x="5797911" y="98572"/>
          <a:ext cx="324593" cy="32459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B10A2A-48D0-4946-A259-E58E8746B51C}">
      <dsp:nvSpPr>
        <dsp:cNvPr id="0" name=""/>
        <dsp:cNvSpPr/>
      </dsp:nvSpPr>
      <dsp:spPr>
        <a:xfrm rot="5400000">
          <a:off x="6699356" y="-282279"/>
          <a:ext cx="1145179" cy="190555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7B4296-8570-D044-B538-E2B565F8A351}">
      <dsp:nvSpPr>
        <dsp:cNvPr id="0" name=""/>
        <dsp:cNvSpPr/>
      </dsp:nvSpPr>
      <dsp:spPr>
        <a:xfrm>
          <a:off x="6508197" y="287070"/>
          <a:ext cx="1720344" cy="150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kern="1200" dirty="0" smtClean="0"/>
            <a:t>SALUD UNIVERSAL</a:t>
          </a:r>
          <a:endParaRPr lang="es-ES" sz="18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“Acceso y Cobertura Universal”</a:t>
          </a:r>
          <a:endParaRPr lang="es-ES" sz="1800" kern="1200" dirty="0"/>
        </a:p>
      </dsp:txBody>
      <dsp:txXfrm>
        <a:off x="6508197" y="287070"/>
        <a:ext cx="1720344" cy="1507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9825F0-B81D-44BC-947E-AC85946AFB08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777514-69CF-4349-89F5-6F34AE8E7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24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-5304" y="-1"/>
            <a:ext cx="9149304" cy="6879531"/>
            <a:chOff x="-5304" y="-1"/>
            <a:chExt cx="9149304" cy="6879531"/>
          </a:xfrm>
        </p:grpSpPr>
        <p:grpSp>
          <p:nvGrpSpPr>
            <p:cNvPr id="8" name="7 Grupo"/>
            <p:cNvGrpSpPr/>
            <p:nvPr/>
          </p:nvGrpSpPr>
          <p:grpSpPr>
            <a:xfrm>
              <a:off x="-5304" y="21530"/>
              <a:ext cx="2450129" cy="6858000"/>
              <a:chOff x="11320" y="0"/>
              <a:chExt cx="2999067" cy="685800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62" t="32500" r="1149" b="6073"/>
              <a:stretch/>
            </p:blipFill>
            <p:spPr bwMode="auto">
              <a:xfrm>
                <a:off x="11320" y="0"/>
                <a:ext cx="1507764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62" t="32500" r="1149" b="6073"/>
              <a:stretch/>
            </p:blipFill>
            <p:spPr bwMode="auto">
              <a:xfrm>
                <a:off x="1502623" y="0"/>
                <a:ext cx="1507764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8 Grupo"/>
            <p:cNvGrpSpPr/>
            <p:nvPr/>
          </p:nvGrpSpPr>
          <p:grpSpPr>
            <a:xfrm>
              <a:off x="2371583" y="15664"/>
              <a:ext cx="2450129" cy="6858000"/>
              <a:chOff x="11320" y="0"/>
              <a:chExt cx="2999067" cy="6858000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62" t="32500" r="1149" b="6073"/>
              <a:stretch/>
            </p:blipFill>
            <p:spPr bwMode="auto">
              <a:xfrm>
                <a:off x="11320" y="0"/>
                <a:ext cx="1507764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62" t="32500" r="1149" b="6073"/>
              <a:stretch/>
            </p:blipFill>
            <p:spPr bwMode="auto">
              <a:xfrm>
                <a:off x="1502623" y="0"/>
                <a:ext cx="1507764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9 Grupo"/>
            <p:cNvGrpSpPr/>
            <p:nvPr/>
          </p:nvGrpSpPr>
          <p:grpSpPr>
            <a:xfrm>
              <a:off x="4762884" y="15664"/>
              <a:ext cx="2450129" cy="6858000"/>
              <a:chOff x="11320" y="0"/>
              <a:chExt cx="2999067" cy="685800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62" t="32500" r="1149" b="6073"/>
              <a:stretch/>
            </p:blipFill>
            <p:spPr bwMode="auto">
              <a:xfrm>
                <a:off x="11320" y="0"/>
                <a:ext cx="1507764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62" t="32500" r="1149" b="6073"/>
              <a:stretch/>
            </p:blipFill>
            <p:spPr bwMode="auto">
              <a:xfrm>
                <a:off x="1502623" y="0"/>
                <a:ext cx="1507764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10 Grupo"/>
            <p:cNvGrpSpPr/>
            <p:nvPr/>
          </p:nvGrpSpPr>
          <p:grpSpPr>
            <a:xfrm>
              <a:off x="7050449" y="-1"/>
              <a:ext cx="2093551" cy="6874625"/>
              <a:chOff x="11320" y="0"/>
              <a:chExt cx="2999067" cy="685800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62" t="32500" r="1149" b="6073"/>
              <a:stretch/>
            </p:blipFill>
            <p:spPr bwMode="auto">
              <a:xfrm>
                <a:off x="11320" y="0"/>
                <a:ext cx="1507765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62" t="32500" r="1149" b="6073"/>
              <a:stretch/>
            </p:blipFill>
            <p:spPr bwMode="auto">
              <a:xfrm>
                <a:off x="1502623" y="0"/>
                <a:ext cx="1507764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19 Imagen" descr="UnamAzul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-5724"/>
            <a:ext cx="783074" cy="914444"/>
          </a:xfrm>
          <a:prstGeom prst="rect">
            <a:avLst/>
          </a:prstGeom>
        </p:spPr>
      </p:pic>
      <p:pic>
        <p:nvPicPr>
          <p:cNvPr id="21" name="Imagen 1" descr="https://encrypted-tbn3.gstatic.com/images?q=tbn:ANd9GcT7lPJT_XLZu5oxUfxJwqmo04TOFE_Nu07qDMdT8OWVU-D6mUqBl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77" y="44624"/>
            <a:ext cx="1623827" cy="61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3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4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7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6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6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9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7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DF74-9AC9-42A8-955F-3EC341C165B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02FA-AB6E-4A9D-88F0-9186E61825C3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6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DF74-9AC9-42A8-955F-3EC341C165B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MX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02FA-AB6E-4A9D-88F0-9186E61825C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1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97344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  <a:latin typeface="+mj-lt"/>
              </a:rPr>
              <a:t>Mayo de 2016</a:t>
            </a:r>
            <a:endParaRPr lang="es-MX" sz="1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3284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Francisco Hernández Torres</a:t>
            </a:r>
            <a:endParaRPr lang="es-MX" sz="2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77531" y="1700808"/>
            <a:ext cx="51298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s-MX"/>
            </a:defPPr>
            <a:lvl1pPr algn="ctr">
              <a:defRPr sz="2800" b="1" spc="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320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  <a:t>“</a:t>
            </a:r>
            <a:r>
              <a:rPr lang="es-MX" altLang="es-MX" sz="3200" dirty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Arial" pitchFamily="34" charset="0"/>
              </a:rPr>
              <a:t>El hospital mexicano </a:t>
            </a:r>
            <a:r>
              <a:rPr lang="es-MX" altLang="es-MX" sz="320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Arial" pitchFamily="34" charset="0"/>
              </a:rPr>
              <a:t>2030</a:t>
            </a:r>
            <a:r>
              <a:rPr lang="es-MX" sz="320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  <a:t>”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304256" y="22048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Visión de la Asociación Mexicana de Hospitales.</a:t>
            </a:r>
          </a:p>
        </p:txBody>
      </p:sp>
    </p:spTree>
    <p:extLst>
      <p:ext uri="{BB962C8B-B14F-4D97-AF65-F5344CB8AC3E}">
        <p14:creationId xmlns:p14="http://schemas.microsoft.com/office/powerpoint/2010/main" val="1358094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051720" y="260648"/>
            <a:ext cx="4912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Reorganización del Sector </a:t>
            </a:r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endParaRPr lang="es-MX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95536" y="1216573"/>
            <a:ext cx="8352928" cy="5380779"/>
            <a:chOff x="395536" y="1216573"/>
            <a:chExt cx="8352928" cy="538077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1" t="21586" r="54028" b="11529"/>
            <a:stretch/>
          </p:blipFill>
          <p:spPr bwMode="auto">
            <a:xfrm>
              <a:off x="395536" y="1216573"/>
              <a:ext cx="8352928" cy="538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2555776" y="364502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chemeClr val="accent1">
                      <a:lumMod val="50000"/>
                    </a:schemeClr>
                  </a:solidFill>
                </a:rPr>
                <a:t>SPS</a:t>
              </a:r>
              <a:endParaRPr lang="es-MX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804248" y="36357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chemeClr val="accent1">
                      <a:lumMod val="50000"/>
                    </a:schemeClr>
                  </a:solidFill>
                </a:rPr>
                <a:t>SPS</a:t>
              </a:r>
              <a:endParaRPr lang="es-MX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5 Flecha izquierda y derecha"/>
            <p:cNvSpPr/>
            <p:nvPr/>
          </p:nvSpPr>
          <p:spPr>
            <a:xfrm>
              <a:off x="3156554" y="2636912"/>
              <a:ext cx="2952328" cy="998820"/>
            </a:xfrm>
            <a:prstGeom prst="leftRight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876634" y="2924944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SSSUS</a:t>
              </a:r>
              <a:endPara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2615427" y="5276494"/>
              <a:ext cx="5267874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7076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8725" y="1026438"/>
            <a:ext cx="8675687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914400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s-MX" sz="25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marL="342900" indent="-342900" algn="just" defTabSz="914400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s-MX" sz="25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Atención empobrecedora</a:t>
            </a:r>
            <a:r>
              <a:rPr lang="es-MX" sz="2500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. Las personas más pobres, enfrentan gastos catastróficos y </a:t>
            </a:r>
            <a:r>
              <a:rPr lang="es-MX" sz="25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empobrecedores.</a:t>
            </a:r>
            <a:endParaRPr lang="es-MX" sz="25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marL="342900" indent="-342900" algn="just" defTabSz="914400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s-MX" sz="25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marL="342900" indent="-342900" algn="just" defTabSz="914400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s-MX" sz="25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Atención </a:t>
            </a:r>
            <a:r>
              <a:rPr lang="es-MX" sz="25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fragmentada</a:t>
            </a:r>
            <a:r>
              <a:rPr lang="es-MX" sz="2500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. Excesiva especialización, falta de integralidad y  focalización programática de la salud </a:t>
            </a:r>
            <a:r>
              <a:rPr lang="es-MX" sz="25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pública.</a:t>
            </a:r>
            <a:endParaRPr lang="es-MX" sz="25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marL="342900" indent="-342900" algn="just" defTabSz="914400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s-MX" sz="25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marL="342900" indent="-342900" algn="just" defTabSz="914400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s-MX" sz="25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En hospitales públicos o privados existe atención </a:t>
            </a:r>
            <a:r>
              <a:rPr lang="es-MX" sz="25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peligrosa y carente de calidad</a:t>
            </a:r>
            <a:r>
              <a:rPr lang="es-MX" sz="2500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. La tasa de eventos adversos en pacientes hospitalizados es del orden del 10</a:t>
            </a:r>
            <a:r>
              <a:rPr lang="es-MX" sz="25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%.</a:t>
            </a:r>
            <a:endParaRPr lang="es-MX" sz="25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marL="342900" indent="-342900" algn="just" defTabSz="914400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s-MX" sz="25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marL="342900" indent="-342900" algn="just" defTabSz="914400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s-MX" sz="25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Orientación </a:t>
            </a:r>
            <a:r>
              <a:rPr lang="es-MX" sz="25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inadecuada de la atención</a:t>
            </a:r>
            <a:r>
              <a:rPr lang="es-MX" sz="2500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. La asignación de recursos se concentra en servicios curativos.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51720" y="260648"/>
            <a:ext cx="4912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Reorganización del Sector </a:t>
            </a:r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endParaRPr lang="es-MX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46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458669"/>
            <a:ext cx="8368224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2800" dirty="0" smtClean="0">
                <a:latin typeface="+mn-lt"/>
              </a:rPr>
              <a:t>Para 2030 las </a:t>
            </a:r>
            <a:r>
              <a:rPr lang="es-MX" sz="2800" dirty="0">
                <a:latin typeface="+mn-lt"/>
              </a:rPr>
              <a:t>redes de servicios </a:t>
            </a:r>
            <a:r>
              <a:rPr lang="es-MX" sz="2800" dirty="0" smtClean="0">
                <a:latin typeface="+mn-lt"/>
              </a:rPr>
              <a:t>enfrentan</a:t>
            </a:r>
          </a:p>
          <a:p>
            <a:r>
              <a:rPr lang="es-MX" sz="2800" dirty="0" smtClean="0">
                <a:latin typeface="+mn-lt"/>
              </a:rPr>
              <a:t>diversos </a:t>
            </a:r>
            <a:r>
              <a:rPr lang="es-MX" sz="2800" dirty="0">
                <a:latin typeface="+mn-lt"/>
              </a:rPr>
              <a:t>desafíos; tres son </a:t>
            </a:r>
            <a:r>
              <a:rPr lang="es-MX" sz="2800" dirty="0" smtClean="0">
                <a:latin typeface="+mn-lt"/>
              </a:rPr>
              <a:t>claves (1/3).</a:t>
            </a:r>
            <a:endParaRPr lang="es-ES" sz="2800" dirty="0">
              <a:latin typeface="+mn-lt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2281255" y="2221271"/>
            <a:ext cx="2227546" cy="1754741"/>
          </a:xfrm>
          <a:prstGeom prst="ellipse">
            <a:avLst/>
          </a:prstGeom>
          <a:solidFill>
            <a:srgbClr val="CC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1F497D">
                    <a:lumMod val="50000"/>
                  </a:srgbClr>
                </a:solidFill>
              </a:rPr>
              <a:t>Nuevas tecnologías</a:t>
            </a:r>
            <a:endParaRPr lang="es-ES" sz="2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164395" y="2221271"/>
            <a:ext cx="2227546" cy="175474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en preferencia y necesidades de usuarios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1238652" y="3690483"/>
            <a:ext cx="2227546" cy="1754741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de costos 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94" y="2088066"/>
            <a:ext cx="4388774" cy="334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35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0653" r="52084" b="16882"/>
          <a:stretch/>
        </p:blipFill>
        <p:spPr bwMode="auto">
          <a:xfrm>
            <a:off x="395536" y="1225298"/>
            <a:ext cx="8362164" cy="508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116632"/>
            <a:ext cx="8368224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 smtClean="0"/>
              <a:t>Para 2030 las </a:t>
            </a:r>
            <a:r>
              <a:rPr lang="es-MX" dirty="0"/>
              <a:t>redes de servicios </a:t>
            </a:r>
            <a:r>
              <a:rPr lang="es-MX" dirty="0" smtClean="0"/>
              <a:t>enfrentan</a:t>
            </a:r>
          </a:p>
          <a:p>
            <a:r>
              <a:rPr lang="es-MX" dirty="0" smtClean="0"/>
              <a:t>diversos </a:t>
            </a:r>
            <a:r>
              <a:rPr lang="es-MX" dirty="0"/>
              <a:t>desafíos; tres son </a:t>
            </a:r>
            <a:r>
              <a:rPr lang="es-MX" dirty="0" smtClean="0"/>
              <a:t>claves (2/3).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1522950" y="2817999"/>
            <a:ext cx="4345194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545530" y="4017421"/>
            <a:ext cx="7002206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540016" y="4365104"/>
            <a:ext cx="2887968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35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 r="53447" b="24361"/>
          <a:stretch/>
        </p:blipFill>
        <p:spPr bwMode="auto">
          <a:xfrm>
            <a:off x="323528" y="1391610"/>
            <a:ext cx="8543053" cy="470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116632"/>
            <a:ext cx="8368224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 smtClean="0"/>
              <a:t>Para 2030 las </a:t>
            </a:r>
            <a:r>
              <a:rPr lang="es-MX" dirty="0"/>
              <a:t>redes de servicios </a:t>
            </a:r>
            <a:r>
              <a:rPr lang="es-MX" dirty="0" smtClean="0"/>
              <a:t>enfrentan</a:t>
            </a:r>
          </a:p>
          <a:p>
            <a:r>
              <a:rPr lang="es-MX" dirty="0" smtClean="0"/>
              <a:t>diversos </a:t>
            </a:r>
            <a:r>
              <a:rPr lang="es-MX" dirty="0"/>
              <a:t>desafíos; tres son </a:t>
            </a:r>
            <a:r>
              <a:rPr lang="es-MX" dirty="0" smtClean="0"/>
              <a:t>claves (3/3).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038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Título"/>
          <p:cNvSpPr txBox="1">
            <a:spLocks/>
          </p:cNvSpPr>
          <p:nvPr/>
        </p:nvSpPr>
        <p:spPr>
          <a:xfrm>
            <a:off x="278342" y="4565104"/>
            <a:ext cx="866502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smtClean="0"/>
              <a:t>Reunión de gerentes hospitalarios</a:t>
            </a:r>
            <a:br>
              <a:rPr lang="es-MX" sz="2800" smtClean="0"/>
            </a:br>
            <a:r>
              <a:rPr lang="es-MX" sz="2800" smtClean="0"/>
              <a:t>México, Abril 2013.</a:t>
            </a:r>
            <a:br>
              <a:rPr lang="es-MX" sz="2800" smtClean="0"/>
            </a:br>
            <a:r>
              <a:rPr lang="es-MX" sz="2800" smtClean="0"/>
              <a:t>Ejes para la renovación hospitalaria 2030</a:t>
            </a:r>
            <a:br>
              <a:rPr lang="es-MX" sz="2800" smtClean="0"/>
            </a:br>
            <a:endParaRPr lang="en-US" sz="2800" dirty="0"/>
          </a:p>
        </p:txBody>
      </p:sp>
      <p:pic>
        <p:nvPicPr>
          <p:cNvPr id="12" name="Picture 2" descr="T:\@Compartida\RISS\taller hospitales\foto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351432"/>
            <a:ext cx="8839199" cy="29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69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contenido"/>
          <p:cNvSpPr txBox="1">
            <a:spLocks/>
          </p:cNvSpPr>
          <p:nvPr/>
        </p:nvSpPr>
        <p:spPr>
          <a:xfrm>
            <a:off x="374848" y="2074233"/>
            <a:ext cx="8229600" cy="47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son componentes de </a:t>
            </a:r>
            <a:r>
              <a:rPr lang="es-ES" sz="2400" b="1" dirty="0" smtClean="0">
                <a:solidFill>
                  <a:srgbClr val="C00000"/>
                </a:solidFill>
              </a:rPr>
              <a:t>redes integradas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de servicios de salud que apoyan la capacidad resolutiva del primer nivel de atención.</a:t>
            </a:r>
          </a:p>
          <a:p>
            <a:pPr marL="628650" lvl="1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privilegian realizar actividades y procedimientos de modo </a:t>
            </a:r>
            <a:r>
              <a:rPr lang="es-ES" sz="2400" b="1" dirty="0" smtClean="0">
                <a:solidFill>
                  <a:srgbClr val="C00000"/>
                </a:solidFill>
              </a:rPr>
              <a:t>ambulatorio</a:t>
            </a:r>
            <a:r>
              <a:rPr lang="es-ES" sz="2400" dirty="0" smtClean="0">
                <a:solidFill>
                  <a:srgbClr val="C00000"/>
                </a:solidFill>
              </a:rPr>
              <a:t>,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evitando así hospitalizaciones innecesarias.</a:t>
            </a:r>
          </a:p>
          <a:p>
            <a:pPr marL="628650" lvl="1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organizan sus actividades –procesos- teniendo como eje </a:t>
            </a:r>
            <a:r>
              <a:rPr lang="es-ES" sz="2400" b="1" dirty="0" smtClean="0">
                <a:solidFill>
                  <a:srgbClr val="C00000"/>
                </a:solidFill>
              </a:rPr>
              <a:t>medular a las personas</a:t>
            </a:r>
          </a:p>
          <a:p>
            <a:pPr marL="628650" lvl="1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1000" b="1" dirty="0" smtClean="0">
              <a:solidFill>
                <a:srgbClr val="C00000"/>
              </a:solidFill>
            </a:endParaRP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son </a:t>
            </a:r>
            <a:r>
              <a:rPr lang="es-ES" sz="2400" b="1" dirty="0" smtClean="0">
                <a:solidFill>
                  <a:srgbClr val="C00000"/>
                </a:solidFill>
              </a:rPr>
              <a:t>seguros para sus usuarios y amigables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con el medio ambiente.</a:t>
            </a:r>
          </a:p>
        </p:txBody>
      </p:sp>
      <p:pic>
        <p:nvPicPr>
          <p:cNvPr id="3" name="Picture 2" descr="T:\@Compartida\RISS\taller hospitales\foto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62"/>
            <a:ext cx="5448920" cy="18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3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contenido"/>
          <p:cNvSpPr txBox="1">
            <a:spLocks/>
          </p:cNvSpPr>
          <p:nvPr/>
        </p:nvSpPr>
        <p:spPr>
          <a:xfrm>
            <a:off x="395536" y="2060848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se preocupan de la salud, el bienestar y el desarrollo de competencias de </a:t>
            </a:r>
            <a:r>
              <a:rPr lang="es-ES" sz="2400" b="1" dirty="0" smtClean="0">
                <a:solidFill>
                  <a:srgbClr val="C00000"/>
                </a:solidFill>
              </a:rPr>
              <a:t>sus trabajadores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, ya que ellos son su principal recurso.</a:t>
            </a: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utilizan sólo </a:t>
            </a:r>
            <a:r>
              <a:rPr lang="es-ES" sz="2400" b="1" dirty="0" smtClean="0">
                <a:solidFill>
                  <a:srgbClr val="C00000"/>
                </a:solidFill>
              </a:rPr>
              <a:t>tecnología costo efectiva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y se basan en la medicina basada en evidencia científica para modificar y perfeccionar sus prácticas.</a:t>
            </a: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son </a:t>
            </a:r>
            <a:r>
              <a:rPr lang="es-ES" sz="2400" b="1" dirty="0" smtClean="0">
                <a:solidFill>
                  <a:srgbClr val="C00000"/>
                </a:solidFill>
              </a:rPr>
              <a:t>eficientes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 en el uso de sus recursos y contienen costos para contribuir a la equidad.</a:t>
            </a: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incorporan a la </a:t>
            </a:r>
            <a:r>
              <a:rPr lang="es-ES" sz="2400" b="1" dirty="0" smtClean="0">
                <a:solidFill>
                  <a:srgbClr val="C00000"/>
                </a:solidFill>
              </a:rPr>
              <a:t>evaluación y a la rendición de cuentas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como parte de un ciclo de mejora continua.</a:t>
            </a:r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T:\@Compartida\RISS\taller hospitales\foto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62"/>
            <a:ext cx="5448920" cy="18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3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1619250" y="2980437"/>
            <a:ext cx="5947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MX" sz="3200" b="1" dirty="0">
                <a:solidFill>
                  <a:srgbClr val="1F497D">
                    <a:lumMod val="50000"/>
                  </a:srgbClr>
                </a:solidFill>
              </a:rPr>
              <a:t>Francisco Hernández </a:t>
            </a:r>
            <a:r>
              <a:rPr lang="es-MX" sz="3200" b="1" dirty="0" smtClean="0">
                <a:solidFill>
                  <a:srgbClr val="1F497D">
                    <a:lumMod val="50000"/>
                  </a:srgbClr>
                </a:solidFill>
              </a:rPr>
              <a:t>Torres</a:t>
            </a:r>
          </a:p>
          <a:p>
            <a:pPr algn="ctr" defTabSz="914400"/>
            <a:r>
              <a:rPr lang="es-MX" sz="2000" b="1" dirty="0" smtClean="0">
                <a:solidFill>
                  <a:srgbClr val="5C0000"/>
                </a:solidFill>
              </a:rPr>
              <a:t>Presidente de la Asociación Mexicana de Hospitales</a:t>
            </a:r>
          </a:p>
          <a:p>
            <a:pPr algn="ctr"/>
            <a:r>
              <a:rPr lang="es-MX" sz="2000" b="1" dirty="0" smtClean="0">
                <a:solidFill>
                  <a:srgbClr val="5C0000"/>
                </a:solidFill>
              </a:rPr>
              <a:t>www.amhospitales.org.mx</a:t>
            </a:r>
            <a:endParaRPr lang="es-MX" sz="2000" b="1" dirty="0">
              <a:solidFill>
                <a:srgbClr val="5C00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19802" y="1763525"/>
            <a:ext cx="51444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s-ES" sz="4000" b="1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por su atención</a:t>
            </a:r>
            <a:endParaRPr lang="es-ES" sz="4000" b="1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966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315813"/>
            <a:ext cx="6085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El contexto nacional requiere que el hospital tenga una reformulación para 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enfrentar los </a:t>
            </a:r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retos en 2030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8731" y="2100912"/>
            <a:ext cx="6229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¿Como será el hospital del futuro  en 2030?</a:t>
            </a:r>
          </a:p>
          <a:p>
            <a:pPr marL="457200" indent="-4572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Quien y como serán atendidos en la universalidad de servicios?</a:t>
            </a:r>
          </a:p>
          <a:p>
            <a:pPr marL="457200" indent="-4572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legal y financiero tendrá?</a:t>
            </a:r>
          </a:p>
          <a:p>
            <a:pPr marL="457200" indent="-4572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papel jugará en el SNS?</a:t>
            </a:r>
          </a:p>
        </p:txBody>
      </p:sp>
    </p:spTree>
    <p:extLst>
      <p:ext uri="{BB962C8B-B14F-4D97-AF65-F5344CB8AC3E}">
        <p14:creationId xmlns:p14="http://schemas.microsoft.com/office/powerpoint/2010/main" val="3181608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3092" y="620688"/>
            <a:ext cx="5227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s-ES" sz="3200" dirty="0"/>
              <a:t>De Alma Ata a </a:t>
            </a:r>
            <a:r>
              <a:rPr lang="es-ES" sz="3200" dirty="0" smtClean="0"/>
              <a:t>salud universal</a:t>
            </a:r>
            <a:endParaRPr lang="es-ES" sz="3200" dirty="0"/>
          </a:p>
        </p:txBody>
      </p:sp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37818"/>
              </p:ext>
            </p:extLst>
          </p:nvPr>
        </p:nvGraphicFramePr>
        <p:xfrm>
          <a:off x="508691" y="2276872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983148" y="2093947"/>
            <a:ext cx="517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Una misma búsqueda en contextos cambiantes…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3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99592" y="581779"/>
            <a:ext cx="6894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es-ES_tradnl" dirty="0"/>
              <a:t>Objetivo 3. Garantizar una vida sana y promover el </a:t>
            </a:r>
          </a:p>
          <a:p>
            <a:pPr algn="ctr"/>
            <a:r>
              <a:rPr lang="es-ES_tradnl" dirty="0"/>
              <a:t>bienestar para todos en todas las edades (ODS 2030)</a:t>
            </a:r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1506470"/>
            <a:ext cx="8229600" cy="4442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3.1   Para 2030,</a:t>
            </a:r>
            <a:r>
              <a:rPr lang="es-ES_tradnl" sz="3500" b="1" dirty="0" smtClean="0">
                <a:solidFill>
                  <a:schemeClr val="bg1">
                    <a:lumMod val="65000"/>
                  </a:schemeClr>
                </a:solidFill>
              </a:rPr>
              <a:t> reducir la tasa mundial</a:t>
            </a:r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 de mortalidad materna a menos de 70 por cada 100.000 nacidos vivos</a:t>
            </a:r>
            <a:endParaRPr lang="en-US" sz="35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3.2   Para 2030, poner fin a las muertes evitables de recién nacidos y de niños menores de 5 años, </a:t>
            </a:r>
            <a:r>
              <a:rPr lang="es-ES_tradnl" sz="3500" b="1" dirty="0" smtClean="0">
                <a:solidFill>
                  <a:schemeClr val="bg1">
                    <a:lumMod val="65000"/>
                  </a:schemeClr>
                </a:solidFill>
              </a:rPr>
              <a:t>logrando que todos los países</a:t>
            </a:r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 intenten </a:t>
            </a:r>
            <a:r>
              <a:rPr lang="es-ES_tradnl" sz="3500" u="sng" dirty="0" smtClean="0">
                <a:solidFill>
                  <a:schemeClr val="bg1">
                    <a:lumMod val="65000"/>
                  </a:schemeClr>
                </a:solidFill>
              </a:rPr>
              <a:t>reducir la mortalidad neonatal al menos hasta 12 por cada 1.000 nacidos vivos, y la mortalidad de niños menores de 5 años al menos hasta 25 por cada 1.000 nacidos vivos </a:t>
            </a:r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35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3.3 Para 2030, </a:t>
            </a:r>
            <a:r>
              <a:rPr lang="es-ES_tradnl" sz="3500" u="sng" dirty="0" smtClean="0">
                <a:solidFill>
                  <a:schemeClr val="bg1">
                    <a:lumMod val="65000"/>
                  </a:schemeClr>
                </a:solidFill>
              </a:rPr>
              <a:t>poner fin a las epidemias </a:t>
            </a:r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del SIDA, la tuberculosis, la malaria y las enfermedades tropicales desatendidas y </a:t>
            </a:r>
            <a:r>
              <a:rPr lang="es-ES_tradnl" sz="3500" u="sng" dirty="0" smtClean="0">
                <a:solidFill>
                  <a:schemeClr val="bg1">
                    <a:lumMod val="65000"/>
                  </a:schemeClr>
                </a:solidFill>
              </a:rPr>
              <a:t>combatir</a:t>
            </a:r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 la hepatitis, las enfermedades transmitidas por el agua y otras enfermedades transmisibles</a:t>
            </a:r>
            <a:endParaRPr lang="en-US" sz="35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3.4  Para 2030,</a:t>
            </a:r>
            <a:r>
              <a:rPr lang="es-ES_tradnl" sz="3500" u="sng" dirty="0" smtClean="0">
                <a:solidFill>
                  <a:schemeClr val="bg1">
                    <a:lumMod val="65000"/>
                  </a:schemeClr>
                </a:solidFill>
              </a:rPr>
              <a:t> reducir en un tercio la mortalidad prematura por enfermedades no transmisible</a:t>
            </a:r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s mediante la prevención y el tratamiento y promover la salud mental y el bienestar</a:t>
            </a:r>
            <a:endParaRPr lang="en-US" sz="35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3.5 </a:t>
            </a:r>
            <a:r>
              <a:rPr lang="es-ES_tradnl" sz="3500" b="1" dirty="0" smtClean="0">
                <a:solidFill>
                  <a:schemeClr val="bg1">
                    <a:lumMod val="65000"/>
                  </a:schemeClr>
                </a:solidFill>
              </a:rPr>
              <a:t>Fortalecer la prevención y el tratamiento </a:t>
            </a:r>
            <a:r>
              <a:rPr lang="es-ES_tradnl" sz="3500" u="sng" dirty="0" smtClean="0">
                <a:solidFill>
                  <a:schemeClr val="bg1">
                    <a:lumMod val="65000"/>
                  </a:schemeClr>
                </a:solidFill>
              </a:rPr>
              <a:t>del abuso de sustancias adictivas, incluido el uso indebido de estupefacientes y el consumo nocivo de alcohol</a:t>
            </a:r>
            <a:endParaRPr lang="en-US" sz="3500" u="sng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3.6 </a:t>
            </a:r>
            <a:r>
              <a:rPr lang="es-ES_tradnl" sz="3500" b="1" dirty="0" smtClean="0">
                <a:solidFill>
                  <a:schemeClr val="bg1">
                    <a:lumMod val="65000"/>
                  </a:schemeClr>
                </a:solidFill>
              </a:rPr>
              <a:t>Para 2020, </a:t>
            </a:r>
            <a:r>
              <a:rPr lang="es-ES_tradnl" sz="3500" u="sng" dirty="0" smtClean="0">
                <a:solidFill>
                  <a:schemeClr val="bg1">
                    <a:lumMod val="65000"/>
                  </a:schemeClr>
                </a:solidFill>
              </a:rPr>
              <a:t>reducir a la mitad el número de muertes y lesiones causadas por accidentes de tráfico </a:t>
            </a:r>
            <a:r>
              <a:rPr lang="es-ES_tradnl" sz="3500" b="1" u="sng" dirty="0" smtClean="0">
                <a:solidFill>
                  <a:schemeClr val="bg1">
                    <a:lumMod val="65000"/>
                  </a:schemeClr>
                </a:solidFill>
              </a:rPr>
              <a:t>en el mundo</a:t>
            </a:r>
            <a:endParaRPr lang="en-US" sz="35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s-ES_tradnl" sz="4000" dirty="0" smtClean="0">
                <a:solidFill>
                  <a:schemeClr val="bg1">
                    <a:lumMod val="65000"/>
                  </a:schemeClr>
                </a:solidFill>
              </a:rPr>
              <a:t>3.7 Para 2030, </a:t>
            </a:r>
            <a:r>
              <a:rPr lang="es-ES_tradnl" sz="3500" u="sng" dirty="0" smtClean="0">
                <a:solidFill>
                  <a:schemeClr val="bg1">
                    <a:lumMod val="65000"/>
                  </a:schemeClr>
                </a:solidFill>
              </a:rPr>
              <a:t>garantizar el acceso universal a los servicios de salud sexual y reproductiva</a:t>
            </a:r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, i</a:t>
            </a:r>
            <a:r>
              <a:rPr lang="es-ES_tradnl" sz="4000" dirty="0" smtClean="0">
                <a:solidFill>
                  <a:schemeClr val="bg1">
                    <a:lumMod val="65000"/>
                  </a:schemeClr>
                </a:solidFill>
              </a:rPr>
              <a:t>ncluidos los de planificación de la familia,  información y educación, y la integración de la salud reproductiva en las estrategias y los programas nacionales</a:t>
            </a: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s-ES_tradnl" sz="7400" dirty="0" smtClean="0">
                <a:solidFill>
                  <a:srgbClr val="C00000"/>
                </a:solidFill>
              </a:rPr>
              <a:t/>
            </a:r>
            <a:br>
              <a:rPr lang="es-ES_tradnl" sz="7400" dirty="0" smtClean="0">
                <a:solidFill>
                  <a:srgbClr val="C00000"/>
                </a:solidFill>
              </a:rPr>
            </a:br>
            <a:r>
              <a:rPr lang="es-ES_tradnl" sz="7400" dirty="0" smtClean="0">
                <a:solidFill>
                  <a:srgbClr val="C00000"/>
                </a:solidFill>
              </a:rPr>
              <a:t>3.8  </a:t>
            </a:r>
            <a:r>
              <a:rPr lang="es-ES_tradnl" sz="7400" b="1" u="sng" dirty="0" smtClean="0">
                <a:solidFill>
                  <a:srgbClr val="C00000"/>
                </a:solidFill>
              </a:rPr>
              <a:t>Lograr la cobertura sanitaria universal</a:t>
            </a:r>
            <a:r>
              <a:rPr lang="es-ES_tradnl" sz="7400" dirty="0" smtClean="0">
                <a:solidFill>
                  <a:srgbClr val="C00000"/>
                </a:solidFill>
              </a:rPr>
              <a:t>, en particular la protección contra los riesgos financieros, el acceso a servicios de salud esenciales de calidad y el acceso a medicamentos y vacunas seguros, eficaces, asequibles y de calidad para todos.</a:t>
            </a:r>
          </a:p>
          <a:p>
            <a:pPr algn="just"/>
            <a:endParaRPr lang="en-US" sz="7400" dirty="0" smtClean="0">
              <a:solidFill>
                <a:srgbClr val="C00000"/>
              </a:solidFill>
            </a:endParaRPr>
          </a:p>
          <a:p>
            <a:pPr algn="just"/>
            <a:r>
              <a:rPr lang="es-ES_tradnl" sz="3500" dirty="0" smtClean="0">
                <a:solidFill>
                  <a:schemeClr val="bg1">
                    <a:lumMod val="65000"/>
                  </a:schemeClr>
                </a:solidFill>
              </a:rPr>
              <a:t>3.9 Para 2030,</a:t>
            </a:r>
            <a:r>
              <a:rPr lang="es-ES_tradnl" sz="35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_tradnl" sz="3500" u="sng" dirty="0" smtClean="0">
                <a:solidFill>
                  <a:schemeClr val="bg1">
                    <a:lumMod val="65000"/>
                  </a:schemeClr>
                </a:solidFill>
              </a:rPr>
              <a:t>reducir sustancialmente el número de muertes y enfermedades producidas por productos químicos peligrosos y la contaminación del aire, el agua y el suelo</a:t>
            </a:r>
            <a:endParaRPr lang="en-US" sz="3500" u="sng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51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070595"/>
              </p:ext>
            </p:extLst>
          </p:nvPr>
        </p:nvGraphicFramePr>
        <p:xfrm>
          <a:off x="611560" y="1555266"/>
          <a:ext cx="7920880" cy="4366590"/>
        </p:xfrm>
        <a:graphic>
          <a:graphicData uri="http://schemas.openxmlformats.org/drawingml/2006/table">
            <a:tbl>
              <a:tblPr/>
              <a:tblGrid>
                <a:gridCol w="880098"/>
                <a:gridCol w="3872430"/>
                <a:gridCol w="3168352"/>
              </a:tblGrid>
              <a:tr h="222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Año</a:t>
                      </a:r>
                      <a:endParaRPr lang="es-MX" sz="20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Propuesta</a:t>
                      </a:r>
                      <a:endParaRPr lang="es-MX" sz="20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Componentes</a:t>
                      </a:r>
                      <a:endParaRPr lang="es-MX" sz="20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57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6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1983</a:t>
                      </a: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16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Hacia un Sistema</a:t>
                      </a:r>
                      <a:r>
                        <a:rPr lang="es-MX" sz="16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Nacional de Salud (1983)</a:t>
                      </a: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Descentralización,</a:t>
                      </a:r>
                      <a:r>
                        <a:rPr lang="es-MX" sz="16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Sectorización, Modernización Administrativa, Coordinación Intersectorial y Participación comunitaria.</a:t>
                      </a: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6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1996</a:t>
                      </a: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ACUERDO nacional para la descentralización de los servicios de salud (SILOS).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Descentralización de los servicios de salud en las 32</a:t>
                      </a:r>
                      <a:r>
                        <a:rPr lang="es-MX" sz="16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entidades federativas.</a:t>
                      </a: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6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2003</a:t>
                      </a: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Creación del Sistema Nacional de Protección Social</a:t>
                      </a:r>
                      <a:r>
                        <a:rPr lang="es-MX" sz="16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en Salud (SPS).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6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Seguro Popular de Salud (REPSS)</a:t>
                      </a: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2010</a:t>
                      </a:r>
                      <a:endParaRPr lang="pt-BR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Hacia</a:t>
                      </a:r>
                      <a:r>
                        <a:rPr lang="pt-BR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pt-BR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Integración</a:t>
                      </a:r>
                      <a:r>
                        <a:rPr lang="pt-BR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del</a:t>
                      </a:r>
                      <a:r>
                        <a:rPr lang="pt-BR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Sistema Nacional de </a:t>
                      </a:r>
                      <a:r>
                        <a:rPr lang="pt-BR" sz="16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Salud</a:t>
                      </a:r>
                      <a:r>
                        <a:rPr lang="pt-BR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Intercambio de Servicios: IMSS, ISSSTE</a:t>
                      </a:r>
                      <a:r>
                        <a:rPr lang="es-MX" sz="16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MX" sz="1600" baseline="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SSa</a:t>
                      </a:r>
                      <a:r>
                        <a:rPr lang="es-MX" sz="16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en 2 Estados.</a:t>
                      </a: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1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600" b="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2016</a:t>
                      </a:r>
                      <a:endParaRPr lang="es-MX" sz="1600" b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CONVENIO GENERAL de Coordinación para avanzar hacia  la Universalización de los Servicios de Salud.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Intercambio de Servicios</a:t>
                      </a:r>
                      <a:r>
                        <a:rPr lang="es-MX" sz="16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: IMSS, ISSSTE y </a:t>
                      </a:r>
                      <a:r>
                        <a:rPr lang="es-MX" sz="1600" baseline="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SSa</a:t>
                      </a:r>
                      <a:r>
                        <a:rPr lang="es-MX" sz="16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en 32 entidades federativas.</a:t>
                      </a:r>
                      <a:endParaRPr lang="es-MX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979712" y="260648"/>
            <a:ext cx="500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s-MX" dirty="0"/>
              <a:t>Sistema Nacional de Salud de México.</a:t>
            </a:r>
          </a:p>
          <a:p>
            <a:r>
              <a:rPr lang="es-MX" dirty="0"/>
              <a:t>Propuestas de avance.</a:t>
            </a:r>
          </a:p>
        </p:txBody>
      </p:sp>
    </p:spTree>
    <p:extLst>
      <p:ext uri="{BB962C8B-B14F-4D97-AF65-F5344CB8AC3E}">
        <p14:creationId xmlns:p14="http://schemas.microsoft.com/office/powerpoint/2010/main" val="2388405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25577" r="52736" b="18811"/>
          <a:stretch/>
        </p:blipFill>
        <p:spPr bwMode="auto">
          <a:xfrm>
            <a:off x="683568" y="908720"/>
            <a:ext cx="760987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89815" y="188640"/>
            <a:ext cx="571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Sistema Nacional de Salud de México</a:t>
            </a:r>
            <a:endParaRPr lang="es-MX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06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/>
          <p:cNvSpPr txBox="1"/>
          <p:nvPr/>
        </p:nvSpPr>
        <p:spPr>
          <a:xfrm>
            <a:off x="1843466" y="1811319"/>
            <a:ext cx="4495800" cy="46166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25,000 unidades de salud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 recto de flecha 6"/>
          <p:cNvCxnSpPr>
            <a:stCxn id="3" idx="2"/>
          </p:cNvCxnSpPr>
          <p:nvPr/>
        </p:nvCxnSpPr>
        <p:spPr bwMode="auto">
          <a:xfrm flipH="1">
            <a:off x="2477130" y="2272984"/>
            <a:ext cx="1614236" cy="907704"/>
          </a:xfrm>
          <a:prstGeom prst="straightConnector1">
            <a:avLst/>
          </a:prstGeom>
          <a:solidFill>
            <a:schemeClr val="hlink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" name="Conector recto de flecha 8"/>
          <p:cNvCxnSpPr>
            <a:stCxn id="3" idx="2"/>
          </p:cNvCxnSpPr>
          <p:nvPr/>
        </p:nvCxnSpPr>
        <p:spPr bwMode="auto">
          <a:xfrm>
            <a:off x="4091366" y="2272984"/>
            <a:ext cx="1578142" cy="907704"/>
          </a:xfrm>
          <a:prstGeom prst="straightConnector1">
            <a:avLst/>
          </a:prstGeom>
          <a:solidFill>
            <a:schemeClr val="hlink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" name="Rectángulo 10"/>
          <p:cNvSpPr/>
          <p:nvPr/>
        </p:nvSpPr>
        <p:spPr bwMode="auto">
          <a:xfrm>
            <a:off x="953130" y="3180688"/>
            <a:ext cx="2667000" cy="633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chemeClr val="bg1"/>
                </a:solidFill>
                <a:latin typeface="Arial" charset="0"/>
              </a:rPr>
              <a:t>20,500 Unidades de Primer Nivel</a:t>
            </a:r>
          </a:p>
        </p:txBody>
      </p:sp>
      <p:sp>
        <p:nvSpPr>
          <p:cNvPr id="7" name="Rectángulo 12"/>
          <p:cNvSpPr/>
          <p:nvPr/>
        </p:nvSpPr>
        <p:spPr bwMode="auto">
          <a:xfrm>
            <a:off x="4479386" y="3180688"/>
            <a:ext cx="3419318" cy="633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chemeClr val="bg1"/>
                </a:solidFill>
                <a:latin typeface="Arial" charset="0"/>
              </a:rPr>
              <a:t>4,500 Hospitales</a:t>
            </a:r>
          </a:p>
        </p:txBody>
      </p:sp>
      <p:cxnSp>
        <p:nvCxnSpPr>
          <p:cNvPr id="8" name="Conector recto de flecha 13"/>
          <p:cNvCxnSpPr/>
          <p:nvPr/>
        </p:nvCxnSpPr>
        <p:spPr bwMode="auto">
          <a:xfrm>
            <a:off x="6068054" y="3813896"/>
            <a:ext cx="1057276" cy="844361"/>
          </a:xfrm>
          <a:prstGeom prst="straightConnector1">
            <a:avLst/>
          </a:prstGeom>
          <a:solidFill>
            <a:schemeClr val="hlink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9" name="Conector recto de flecha 14"/>
          <p:cNvCxnSpPr/>
          <p:nvPr/>
        </p:nvCxnSpPr>
        <p:spPr bwMode="auto">
          <a:xfrm flipH="1">
            <a:off x="4948115" y="3813896"/>
            <a:ext cx="1119939" cy="844361"/>
          </a:xfrm>
          <a:prstGeom prst="straightConnector1">
            <a:avLst/>
          </a:prstGeom>
          <a:solidFill>
            <a:schemeClr val="hlink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" name="Rectángulo 18"/>
          <p:cNvSpPr/>
          <p:nvPr/>
        </p:nvSpPr>
        <p:spPr bwMode="auto">
          <a:xfrm>
            <a:off x="6439530" y="4658257"/>
            <a:ext cx="2057400" cy="3558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3,300 privados</a:t>
            </a:r>
          </a:p>
        </p:txBody>
      </p:sp>
      <p:sp>
        <p:nvSpPr>
          <p:cNvPr id="11" name="Rectángulo 20"/>
          <p:cNvSpPr/>
          <p:nvPr/>
        </p:nvSpPr>
        <p:spPr bwMode="auto">
          <a:xfrm>
            <a:off x="3191744" y="4658257"/>
            <a:ext cx="2875068" cy="3558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1,200 públicos</a:t>
            </a:r>
          </a:p>
        </p:txBody>
      </p:sp>
      <p:cxnSp>
        <p:nvCxnSpPr>
          <p:cNvPr id="12" name="Conector recto de flecha 21"/>
          <p:cNvCxnSpPr/>
          <p:nvPr/>
        </p:nvCxnSpPr>
        <p:spPr bwMode="auto">
          <a:xfrm rot="10800000" flipV="1">
            <a:off x="3509339" y="5062144"/>
            <a:ext cx="1119940" cy="675369"/>
          </a:xfrm>
          <a:prstGeom prst="straightConnector1">
            <a:avLst/>
          </a:prstGeom>
          <a:solidFill>
            <a:schemeClr val="hlink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Conector recto de flecha 22"/>
          <p:cNvCxnSpPr/>
          <p:nvPr/>
        </p:nvCxnSpPr>
        <p:spPr bwMode="auto">
          <a:xfrm>
            <a:off x="4616213" y="5062144"/>
            <a:ext cx="1053295" cy="675370"/>
          </a:xfrm>
          <a:prstGeom prst="straightConnector1">
            <a:avLst/>
          </a:prstGeom>
          <a:solidFill>
            <a:schemeClr val="hlink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Rectángulo 26"/>
          <p:cNvSpPr/>
          <p:nvPr/>
        </p:nvSpPr>
        <p:spPr bwMode="auto">
          <a:xfrm>
            <a:off x="4892469" y="5737514"/>
            <a:ext cx="2785312" cy="704808"/>
          </a:xfrm>
          <a:prstGeom prst="rect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chemeClr val="bg1"/>
                </a:solidFill>
              </a:rPr>
              <a:t>740 para población sin seguridad social</a:t>
            </a:r>
          </a:p>
        </p:txBody>
      </p:sp>
      <p:sp>
        <p:nvSpPr>
          <p:cNvPr id="15" name="Rectángulo 27"/>
          <p:cNvSpPr/>
          <p:nvPr/>
        </p:nvSpPr>
        <p:spPr bwMode="auto">
          <a:xfrm>
            <a:off x="1694073" y="5737514"/>
            <a:ext cx="2785312" cy="704808"/>
          </a:xfrm>
          <a:prstGeom prst="rect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chemeClr val="bg1"/>
                </a:solidFill>
              </a:rPr>
              <a:t>460 para población con seguridad social</a:t>
            </a:r>
          </a:p>
        </p:txBody>
      </p:sp>
      <p:sp>
        <p:nvSpPr>
          <p:cNvPr id="16" name="CuadroTexto 2"/>
          <p:cNvSpPr txBox="1"/>
          <p:nvPr/>
        </p:nvSpPr>
        <p:spPr>
          <a:xfrm>
            <a:off x="35496" y="260648"/>
            <a:ext cx="86936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2400" b="1" spc="5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MX" sz="2800" dirty="0">
                <a:effectLst/>
              </a:rPr>
              <a:t>La red de servicios de salud tiene </a:t>
            </a:r>
            <a:endParaRPr lang="es-MX" sz="2800" dirty="0" smtClean="0">
              <a:effectLst/>
            </a:endParaRPr>
          </a:p>
          <a:p>
            <a:r>
              <a:rPr lang="es-MX" sz="2800" dirty="0" smtClean="0">
                <a:effectLst/>
              </a:rPr>
              <a:t>duplicidades </a:t>
            </a:r>
            <a:r>
              <a:rPr lang="es-MX" sz="2800" dirty="0">
                <a:effectLst/>
              </a:rPr>
              <a:t>y vacíos  </a:t>
            </a:r>
          </a:p>
        </p:txBody>
      </p:sp>
    </p:spTree>
    <p:extLst>
      <p:ext uri="{BB962C8B-B14F-4D97-AF65-F5344CB8AC3E}">
        <p14:creationId xmlns:p14="http://schemas.microsoft.com/office/powerpoint/2010/main" val="1741470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53883" r="52147" b="9042"/>
          <a:stretch/>
        </p:blipFill>
        <p:spPr bwMode="auto">
          <a:xfrm>
            <a:off x="107505" y="1196752"/>
            <a:ext cx="8890314" cy="36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44624"/>
            <a:ext cx="5718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Sistema Nacional de Salud de México</a:t>
            </a:r>
          </a:p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Universalidad (2016)</a:t>
            </a:r>
            <a:endParaRPr lang="es-MX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47664" y="4760610"/>
            <a:ext cx="16561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" name="4 Grupo"/>
          <p:cNvGrpSpPr/>
          <p:nvPr/>
        </p:nvGrpSpPr>
        <p:grpSpPr>
          <a:xfrm>
            <a:off x="1592135" y="4653137"/>
            <a:ext cx="3987977" cy="1944216"/>
            <a:chOff x="1384932" y="4658863"/>
            <a:chExt cx="4267188" cy="2082505"/>
          </a:xfrm>
        </p:grpSpPr>
        <p:pic>
          <p:nvPicPr>
            <p:cNvPr id="6" name="Picture 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84" y="4852911"/>
              <a:ext cx="254620" cy="469720"/>
            </a:xfrm>
            <a:prstGeom prst="rect">
              <a:avLst/>
            </a:prstGeom>
          </p:spPr>
        </p:pic>
        <p:grpSp>
          <p:nvGrpSpPr>
            <p:cNvPr id="7" name="6 Grupo"/>
            <p:cNvGrpSpPr/>
            <p:nvPr/>
          </p:nvGrpSpPr>
          <p:grpSpPr>
            <a:xfrm>
              <a:off x="1384932" y="4658863"/>
              <a:ext cx="4267188" cy="2082505"/>
              <a:chOff x="1423560" y="4581128"/>
              <a:chExt cx="4267188" cy="2082505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2843808" y="4581128"/>
                <a:ext cx="2846940" cy="2082505"/>
                <a:chOff x="3100531" y="4802878"/>
                <a:chExt cx="2846940" cy="2082505"/>
              </a:xfrm>
            </p:grpSpPr>
            <p:grpSp>
              <p:nvGrpSpPr>
                <p:cNvPr id="11" name="10 Grupo"/>
                <p:cNvGrpSpPr/>
                <p:nvPr/>
              </p:nvGrpSpPr>
              <p:grpSpPr>
                <a:xfrm>
                  <a:off x="3100531" y="5447224"/>
                  <a:ext cx="2846940" cy="783385"/>
                  <a:chOff x="183910" y="2457959"/>
                  <a:chExt cx="2846940" cy="783385"/>
                </a:xfrm>
              </p:grpSpPr>
              <p:pic>
                <p:nvPicPr>
                  <p:cNvPr id="17" name="Picture 4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83910" y="2553472"/>
                    <a:ext cx="552930" cy="687872"/>
                  </a:xfrm>
                  <a:prstGeom prst="rect">
                    <a:avLst/>
                  </a:prstGeom>
                  <a:solidFill>
                    <a:srgbClr val="E1E1E1"/>
                  </a:solidFill>
                </p:spPr>
              </p:pic>
              <p:grpSp>
                <p:nvGrpSpPr>
                  <p:cNvPr id="18" name="17 Grupo"/>
                  <p:cNvGrpSpPr/>
                  <p:nvPr/>
                </p:nvGrpSpPr>
                <p:grpSpPr>
                  <a:xfrm>
                    <a:off x="2339752" y="2457959"/>
                    <a:ext cx="691098" cy="704575"/>
                    <a:chOff x="8928485" y="1508242"/>
                    <a:chExt cx="991419" cy="893519"/>
                  </a:xfrm>
                </p:grpSpPr>
                <p:pic>
                  <p:nvPicPr>
                    <p:cNvPr id="21" name="Picture 9"/>
                    <p:cNvPicPr>
                      <a:picLocks noChangeAspect="1"/>
                    </p:cNvPicPr>
                    <p:nvPr/>
                  </p:nvPicPr>
                  <p:blipFill rotWithShape="1">
                    <a:blip r:embed="rId8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ackgroundRemoval t="0" b="100000" l="0" r="100000">
                                  <a14:foregroundMark x1="88525" y1="88158" x2="88525" y2="88158"/>
                                  <a14:foregroundMark x1="85246" y1="84211" x2="85246" y2="84211"/>
                                  <a14:backgroundMark x1="75410" y1="63158" x2="93443" y2="53947"/>
                                  <a14:backgroundMark x1="4918" y1="65132" x2="40984" y2="69079"/>
                                  <a14:backgroundMark x1="81967" y1="14474" x2="39344" y2="1974"/>
                                </a14:backgroundRemoval>
                              </a14:imgEffect>
                              <a14:imgEffect>
                                <a14:brightnessContrast bright="14000" contrast="10000"/>
                              </a14:imgEffect>
                            </a14:imgLayer>
                          </a14:imgProps>
                        </a:ext>
                      </a:extLst>
                    </a:blip>
                    <a:srcRect t="6064" b="26721"/>
                    <a:stretch/>
                  </p:blipFill>
                  <p:spPr>
                    <a:xfrm>
                      <a:off x="9002862" y="1508242"/>
                      <a:ext cx="842664" cy="62461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10" descr="http://atenea.biz/includes/images/clientes/issste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120" t="73222" r="15489" b="8841"/>
                    <a:stretch/>
                  </p:blipFill>
                  <p:spPr bwMode="auto">
                    <a:xfrm>
                      <a:off x="8928485" y="2145486"/>
                      <a:ext cx="991419" cy="25627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19" name="18 Rectángulo"/>
                  <p:cNvSpPr/>
                  <p:nvPr/>
                </p:nvSpPr>
                <p:spPr>
                  <a:xfrm>
                    <a:off x="919504" y="2898007"/>
                    <a:ext cx="125444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s-MX" sz="1200" dirty="0" smtClean="0">
                        <a:solidFill>
                          <a:schemeClr val="bg1"/>
                        </a:solidFill>
                      </a:rPr>
                      <a:t>Solicitud de pago</a:t>
                    </a:r>
                    <a:endParaRPr lang="es-MX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19 Rectángulo"/>
                  <p:cNvSpPr/>
                  <p:nvPr/>
                </p:nvSpPr>
                <p:spPr>
                  <a:xfrm>
                    <a:off x="730594" y="2545133"/>
                    <a:ext cx="160915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</a:rPr>
                      <a:t>Se refiere al asegurado</a:t>
                    </a:r>
                  </a:p>
                </p:txBody>
              </p:sp>
            </p:grpSp>
            <p:sp>
              <p:nvSpPr>
                <p:cNvPr id="12" name="11 Flecha curvada hacia abajo"/>
                <p:cNvSpPr/>
                <p:nvPr/>
              </p:nvSpPr>
              <p:spPr>
                <a:xfrm>
                  <a:off x="3313266" y="4802878"/>
                  <a:ext cx="2410862" cy="644346"/>
                </a:xfrm>
                <a:prstGeom prst="curvedDownArrow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12 Flecha curvada hacia abajo"/>
                <p:cNvSpPr/>
                <p:nvPr/>
              </p:nvSpPr>
              <p:spPr>
                <a:xfrm rot="10800000">
                  <a:off x="3241258" y="6241037"/>
                  <a:ext cx="2410862" cy="644346"/>
                </a:xfrm>
                <a:prstGeom prst="curvedDownArrow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13 CuadroTexto"/>
                <p:cNvSpPr txBox="1"/>
                <p:nvPr/>
              </p:nvSpPr>
              <p:spPr>
                <a:xfrm>
                  <a:off x="3984539" y="4941168"/>
                  <a:ext cx="142024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000" b="1" dirty="0" smtClean="0"/>
                    <a:t>El IMSS manda a un paciente al ISSSTE para una intervención</a:t>
                  </a:r>
                  <a:endParaRPr lang="es-MX" sz="1000" b="1" dirty="0"/>
                </a:p>
              </p:txBody>
            </p:sp>
            <p:sp>
              <p:nvSpPr>
                <p:cNvPr id="15" name="14 CuadroTexto"/>
                <p:cNvSpPr txBox="1"/>
                <p:nvPr/>
              </p:nvSpPr>
              <p:spPr>
                <a:xfrm>
                  <a:off x="3995936" y="6268343"/>
                  <a:ext cx="1512168" cy="428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000" b="1" dirty="0" smtClean="0"/>
                    <a:t>El IMSS paga al ISSSTE a través de Caja.</a:t>
                  </a:r>
                  <a:endParaRPr lang="es-MX" sz="1000" b="1" dirty="0"/>
                </a:p>
              </p:txBody>
            </p:sp>
            <p:sp>
              <p:nvSpPr>
                <p:cNvPr id="16" name="15 CuadroTexto"/>
                <p:cNvSpPr txBox="1"/>
                <p:nvPr/>
              </p:nvSpPr>
              <p:spPr>
                <a:xfrm>
                  <a:off x="3701244" y="6230609"/>
                  <a:ext cx="10081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2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Arial Black" panose="020B0A04020102020204" pitchFamily="34" charset="0"/>
                    </a:rPr>
                    <a:t>$</a:t>
                  </a:r>
                  <a:endParaRPr lang="es-MX" sz="2200" dirty="0">
                    <a:solidFill>
                      <a:schemeClr val="accent3">
                        <a:lumMod val="50000"/>
                      </a:schemeClr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9" name="8 CuadroTexto"/>
              <p:cNvSpPr txBox="1"/>
              <p:nvPr/>
            </p:nvSpPr>
            <p:spPr>
              <a:xfrm>
                <a:off x="1423560" y="5949280"/>
                <a:ext cx="14202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b="1" dirty="0" smtClean="0"/>
                  <a:t>Al terminar la intervención el paciente regresa a su clínica del IMSS</a:t>
                </a:r>
                <a:endParaRPr lang="es-MX" sz="1000" b="1" dirty="0"/>
              </a:p>
            </p:txBody>
          </p:sp>
          <p:pic>
            <p:nvPicPr>
              <p:cNvPr id="10" name="Picture 15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5737394"/>
                <a:ext cx="294304" cy="542929"/>
              </a:xfrm>
              <a:prstGeom prst="rect">
                <a:avLst/>
              </a:prstGeom>
            </p:spPr>
          </p:pic>
        </p:grpSp>
      </p:grpSp>
      <p:sp>
        <p:nvSpPr>
          <p:cNvPr id="23" name="22 Flecha doblada"/>
          <p:cNvSpPr/>
          <p:nvPr/>
        </p:nvSpPr>
        <p:spPr>
          <a:xfrm rot="10800000">
            <a:off x="6156176" y="4806502"/>
            <a:ext cx="936104" cy="1502815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76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25501" y="-27384"/>
            <a:ext cx="4920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Sistema Nacional de Salud de México</a:t>
            </a:r>
          </a:p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Universalidad: pasos A-B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40" y="3649339"/>
            <a:ext cx="3707904" cy="258971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724728" y="6167045"/>
            <a:ext cx="209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Integración del SNS.</a:t>
            </a:r>
          </a:p>
          <a:p>
            <a:pPr algn="ctr"/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Colaboración PP</a:t>
            </a:r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27984" y="3429000"/>
            <a:ext cx="324128" cy="338554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324544" y="3789040"/>
            <a:ext cx="4572000" cy="2851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7713" lvl="1">
              <a:lnSpc>
                <a:spcPct val="110000"/>
              </a:lnSpc>
            </a:pPr>
            <a:r>
              <a:rPr lang="es-ES" alt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Unificar tipos </a:t>
            </a:r>
            <a:r>
              <a:rPr lang="es-ES" alt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 aseguramiento</a:t>
            </a:r>
          </a:p>
          <a:p>
            <a:pPr marL="927100" lvl="2" indent="0">
              <a:lnSpc>
                <a:spcPct val="110000"/>
              </a:lnSpc>
            </a:pPr>
            <a:r>
              <a:rPr lang="es-ES" alt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En la población beneficiaria </a:t>
            </a:r>
          </a:p>
          <a:p>
            <a:pPr marL="927100" lvl="2" indent="0">
              <a:lnSpc>
                <a:spcPct val="110000"/>
              </a:lnSpc>
            </a:pP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Cartera </a:t>
            </a:r>
            <a:r>
              <a:rPr lang="es-ES" alt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de servicios que cubra </a:t>
            </a: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forma integral</a:t>
            </a:r>
          </a:p>
          <a:p>
            <a:pPr marL="927100" lvl="2" indent="0">
              <a:lnSpc>
                <a:spcPct val="110000"/>
              </a:lnSpc>
            </a:pPr>
            <a:r>
              <a:rPr lang="es-ES" alt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Generar </a:t>
            </a: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condiciones </a:t>
            </a:r>
            <a:r>
              <a:rPr lang="es-ES" alt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</a:p>
          <a:p>
            <a:pPr marL="927100" lvl="2" indent="0">
              <a:lnSpc>
                <a:spcPct val="110000"/>
              </a:lnSpc>
            </a:pPr>
            <a:endParaRPr lang="es-ES" altLang="es-MX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1">
              <a:lnSpc>
                <a:spcPct val="110000"/>
              </a:lnSpc>
            </a:pPr>
            <a:r>
              <a:rPr lang="es-ES" alt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Financiación</a:t>
            </a:r>
            <a:endParaRPr lang="es-ES" alt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lvl="2" indent="0">
              <a:lnSpc>
                <a:spcPct val="110000"/>
              </a:lnSpc>
            </a:pP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Suficiente</a:t>
            </a:r>
            <a:r>
              <a:rPr lang="es-ES" alt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, equitativo y eficiente</a:t>
            </a:r>
          </a:p>
          <a:p>
            <a:pPr marL="927100" lvl="2" indent="0">
              <a:lnSpc>
                <a:spcPct val="110000"/>
              </a:lnSpc>
            </a:pPr>
            <a:r>
              <a:rPr lang="es-ES" alt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Garantizar recursos humanos para la salud </a:t>
            </a: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suficientes</a:t>
            </a:r>
          </a:p>
          <a:p>
            <a:pPr marL="927100" lvl="2" indent="0">
              <a:lnSpc>
                <a:spcPct val="110000"/>
              </a:lnSpc>
            </a:pPr>
            <a:endParaRPr lang="es-ES" altLang="es-MX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1">
              <a:lnSpc>
                <a:spcPct val="110000"/>
              </a:lnSpc>
            </a:pPr>
            <a:r>
              <a:rPr lang="es-ES" alt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Modelo de Atención</a:t>
            </a:r>
          </a:p>
          <a:p>
            <a:pPr marL="927100" lvl="2" indent="0">
              <a:lnSpc>
                <a:spcPct val="110000"/>
              </a:lnSpc>
            </a:pP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</a:t>
            </a:r>
            <a:r>
              <a:rPr lang="es-ES" alt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de atención basado en </a:t>
            </a: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APS</a:t>
            </a:r>
            <a:endParaRPr lang="es-ES" altLang="es-MX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lvl="2" indent="0">
              <a:lnSpc>
                <a:spcPct val="110000"/>
              </a:lnSpc>
            </a:pP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Redes </a:t>
            </a:r>
            <a:r>
              <a:rPr lang="es-ES" alt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de servicios hospitalarios de </a:t>
            </a: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2º y 3er</a:t>
            </a:r>
          </a:p>
          <a:p>
            <a:pPr marL="927100" lvl="2" indent="0">
              <a:lnSpc>
                <a:spcPct val="110000"/>
              </a:lnSpc>
            </a:pPr>
            <a:r>
              <a:rPr lang="es-ES" alt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Homologación de calidad</a:t>
            </a:r>
            <a:endParaRPr lang="es-ES" altLang="es-MX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683568" y="881655"/>
            <a:ext cx="7560838" cy="2485190"/>
            <a:chOff x="683568" y="881655"/>
            <a:chExt cx="7560838" cy="248519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8" t="53883" r="52147" b="9042"/>
            <a:stretch/>
          </p:blipFill>
          <p:spPr bwMode="auto">
            <a:xfrm>
              <a:off x="683568" y="881655"/>
              <a:ext cx="6120679" cy="248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Flecha doblada"/>
            <p:cNvSpPr/>
            <p:nvPr/>
          </p:nvSpPr>
          <p:spPr>
            <a:xfrm rot="5400000">
              <a:off x="6874968" y="1558080"/>
              <a:ext cx="1370726" cy="1368150"/>
            </a:xfrm>
            <a:prstGeom prst="ben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383776" y="2204864"/>
              <a:ext cx="324128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7740352" y="2996952"/>
              <a:ext cx="31451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360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KvVX53s0mX9nyGJ3jh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KvVX53s0mX9nyGJ3jhbQ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980</Words>
  <Application>Microsoft Office PowerPoint</Application>
  <PresentationFormat>Presentación en pantalla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Invitado</dc:creator>
  <cp:lastModifiedBy>FRANCISCO HERNÁNDEZ TORRES</cp:lastModifiedBy>
  <cp:revision>318</cp:revision>
  <cp:lastPrinted>2016-05-11T22:31:10Z</cp:lastPrinted>
  <dcterms:created xsi:type="dcterms:W3CDTF">2015-01-28T14:39:57Z</dcterms:created>
  <dcterms:modified xsi:type="dcterms:W3CDTF">2016-05-11T22:34:49Z</dcterms:modified>
</cp:coreProperties>
</file>