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MX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MX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MX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08.jpg"/><Relationship Id="rId10" Type="http://schemas.openxmlformats.org/officeDocument/2006/relationships/image" Target="../media/image15.jpg"/><Relationship Id="rId13" Type="http://schemas.openxmlformats.org/officeDocument/2006/relationships/image" Target="../media/image10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9" Type="http://schemas.openxmlformats.org/officeDocument/2006/relationships/image" Target="../media/image19.jpg"/><Relationship Id="rId15" Type="http://schemas.openxmlformats.org/officeDocument/2006/relationships/image" Target="../media/image13.jpg"/><Relationship Id="rId14" Type="http://schemas.openxmlformats.org/officeDocument/2006/relationships/image" Target="../media/image07.jpg"/><Relationship Id="rId17" Type="http://schemas.openxmlformats.org/officeDocument/2006/relationships/image" Target="../media/image16.jpg"/><Relationship Id="rId16" Type="http://schemas.openxmlformats.org/officeDocument/2006/relationships/image" Target="../media/image11.jpg"/><Relationship Id="rId5" Type="http://schemas.openxmlformats.org/officeDocument/2006/relationships/image" Target="../media/image09.png"/><Relationship Id="rId19" Type="http://schemas.openxmlformats.org/officeDocument/2006/relationships/image" Target="../media/image17.jpg"/><Relationship Id="rId6" Type="http://schemas.openxmlformats.org/officeDocument/2006/relationships/image" Target="../media/image05.jpg"/><Relationship Id="rId18" Type="http://schemas.openxmlformats.org/officeDocument/2006/relationships/image" Target="../media/image14.jpg"/><Relationship Id="rId7" Type="http://schemas.openxmlformats.org/officeDocument/2006/relationships/image" Target="../media/image03.jpg"/><Relationship Id="rId8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13700" l="24523" r="52541" t="26618"/>
          <a:stretch/>
        </p:blipFill>
        <p:spPr>
          <a:xfrm>
            <a:off x="7322539" y="255161"/>
            <a:ext cx="4708371" cy="64333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0" y="5857476"/>
            <a:ext cx="12192000" cy="8309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s-MX" sz="4800" u="none" cap="none" strike="noStrike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SIMPOSIO:  </a:t>
            </a:r>
            <a:r>
              <a:rPr b="0" i="0" lang="es-MX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HOSPITAL MEXICANO 2030</a:t>
            </a:r>
          </a:p>
        </p:txBody>
      </p:sp>
      <p:sp>
        <p:nvSpPr>
          <p:cNvPr id="90" name="Shape 90"/>
          <p:cNvSpPr/>
          <p:nvPr/>
        </p:nvSpPr>
        <p:spPr>
          <a:xfrm>
            <a:off x="8783907" y="255162"/>
            <a:ext cx="3247002" cy="4308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s-MX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MAYO</a:t>
            </a:r>
            <a:r>
              <a:rPr b="0" i="0" lang="es-MX" sz="2200" u="none" cap="none" strike="noStrike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</a:p>
        </p:txBody>
      </p:sp>
      <p:cxnSp>
        <p:nvCxnSpPr>
          <p:cNvPr id="91" name="Shape 91"/>
          <p:cNvCxnSpPr/>
          <p:nvPr/>
        </p:nvCxnSpPr>
        <p:spPr>
          <a:xfrm flipH="1" rot="10800000">
            <a:off x="0" y="255162"/>
            <a:ext cx="12192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212" y="609447"/>
            <a:ext cx="4524232" cy="45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328532" y="2644194"/>
            <a:ext cx="10045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s-MX" sz="9600" u="none" cap="none" strike="noStrike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¿Por qué 2030?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875200" y="3631475"/>
            <a:ext cx="10333500" cy="784800"/>
          </a:xfrm>
          <a:prstGeom prst="roundRect">
            <a:avLst>
              <a:gd fmla="val 45021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“OBJETIVOS DEL DESARROLLO DEL MILENIO 2000”</a:t>
            </a:r>
          </a:p>
        </p:txBody>
      </p:sp>
      <p:sp>
        <p:nvSpPr>
          <p:cNvPr id="103" name="Shape 103"/>
          <p:cNvSpPr/>
          <p:nvPr/>
        </p:nvSpPr>
        <p:spPr>
          <a:xfrm>
            <a:off x="958224" y="2204200"/>
            <a:ext cx="3325800" cy="784800"/>
          </a:xfrm>
          <a:prstGeom prst="roundRect">
            <a:avLst>
              <a:gd fmla="val 394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SzPct val="25000"/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ANTECEDENTE: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875211" y="3631475"/>
            <a:ext cx="11064240" cy="871358"/>
          </a:xfrm>
          <a:prstGeom prst="roundRect">
            <a:avLst>
              <a:gd fmla="val 45021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“AGENDA 2030 PARA EL DESARROLLO SOSTENIBLE”</a:t>
            </a:r>
          </a:p>
        </p:txBody>
      </p:sp>
      <p:sp>
        <p:nvSpPr>
          <p:cNvPr id="109" name="Shape 109"/>
          <p:cNvSpPr/>
          <p:nvPr/>
        </p:nvSpPr>
        <p:spPr>
          <a:xfrm>
            <a:off x="875199" y="2349800"/>
            <a:ext cx="8975700" cy="677100"/>
          </a:xfrm>
          <a:prstGeom prst="roundRect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ONU ADOPTÓ EN SEPTIEMBRE DE 2015: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3144077" y="136690"/>
            <a:ext cx="6331226" cy="773504"/>
          </a:xfrm>
          <a:prstGeom prst="round2DiagRect">
            <a:avLst>
              <a:gd fmla="val 50000" name="adj1"/>
              <a:gd fmla="val 50000" name="adj2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MX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SOSTENIBLE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1081293" y="1072746"/>
            <a:ext cx="2792250" cy="4344805"/>
            <a:chOff x="439606" y="3265"/>
            <a:chExt cx="2792250" cy="4344805"/>
          </a:xfrm>
        </p:grpSpPr>
        <p:sp>
          <p:nvSpPr>
            <p:cNvPr id="116" name="Shape 116"/>
            <p:cNvSpPr/>
            <p:nvPr/>
          </p:nvSpPr>
          <p:spPr>
            <a:xfrm rot="10800000">
              <a:off x="790333" y="3266"/>
              <a:ext cx="2441524" cy="70145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965695" y="3265"/>
              <a:ext cx="2266161" cy="70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30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1. POBREZA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439606" y="3265"/>
              <a:ext cx="701450" cy="70145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790333" y="914103"/>
              <a:ext cx="2441524" cy="70145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965695" y="914104"/>
              <a:ext cx="2266161" cy="70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30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4. EDUCACION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439606" y="914104"/>
              <a:ext cx="701450" cy="70145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10800000">
              <a:off x="790333" y="1824942"/>
              <a:ext cx="2441524" cy="70145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965695" y="1824942"/>
              <a:ext cx="2266161" cy="70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30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7. ENERGIA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439606" y="1824942"/>
              <a:ext cx="701450" cy="70145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0800000">
              <a:off x="790333" y="2735782"/>
              <a:ext cx="2441524" cy="70145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965695" y="2735782"/>
              <a:ext cx="2266161" cy="70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30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10. DESIGUALDAD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439606" y="2735782"/>
              <a:ext cx="701450" cy="70145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0800000">
              <a:off x="790333" y="3646621"/>
              <a:ext cx="2441524" cy="701450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965695" y="3646621"/>
              <a:ext cx="2266161" cy="701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30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13. CLIMA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439606" y="3646621"/>
              <a:ext cx="701450" cy="70145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4720659" y="1062253"/>
            <a:ext cx="2702856" cy="4349825"/>
            <a:chOff x="416785" y="754"/>
            <a:chExt cx="2702856" cy="4349825"/>
          </a:xfrm>
        </p:grpSpPr>
        <p:sp>
          <p:nvSpPr>
            <p:cNvPr id="132" name="Shape 132"/>
            <p:cNvSpPr/>
            <p:nvPr/>
          </p:nvSpPr>
          <p:spPr>
            <a:xfrm rot="10800000">
              <a:off x="767917" y="754"/>
              <a:ext cx="2351724" cy="702261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943482" y="755"/>
              <a:ext cx="2176160" cy="70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675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2. HAMBRE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416785" y="755"/>
              <a:ext cx="702261" cy="702261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63999" r="-63999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10800000">
              <a:off x="767917" y="912646"/>
              <a:ext cx="2351724" cy="702261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943482" y="912646"/>
              <a:ext cx="2176160" cy="70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675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5. GENERO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416785" y="912646"/>
              <a:ext cx="702261" cy="702261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-20998" l="0" r="0" t="-20998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767917" y="1824538"/>
              <a:ext cx="2351724" cy="702261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943482" y="1824538"/>
              <a:ext cx="2176160" cy="70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675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8. TRABAJO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416785" y="1824538"/>
              <a:ext cx="702261" cy="702261"/>
            </a:xfrm>
            <a:prstGeom prst="ellipse">
              <a:avLst/>
            </a:prstGeom>
            <a:blipFill rotWithShape="1">
              <a:blip r:embed="rId10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10800000">
              <a:off x="767917" y="2736428"/>
              <a:ext cx="2351724" cy="702261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943482" y="2736428"/>
              <a:ext cx="2176160" cy="70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675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11. CIUDADES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416785" y="2736428"/>
              <a:ext cx="702261" cy="702261"/>
            </a:xfrm>
            <a:prstGeom prst="ellipse">
              <a:avLst/>
            </a:prstGeom>
            <a:blipFill rotWithShape="1">
              <a:blip r:embed="rId11">
                <a:alphaModFix/>
              </a:blip>
              <a:stretch>
                <a:fillRect b="-1999" l="0" r="0" t="-1998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10800000">
              <a:off x="767917" y="3648319"/>
              <a:ext cx="2351724" cy="702261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943482" y="3648319"/>
              <a:ext cx="2176160" cy="70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09675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14. VIDA SUBMARINA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416785" y="3648319"/>
              <a:ext cx="702261" cy="702261"/>
            </a:xfrm>
            <a:prstGeom prst="ellipse">
              <a:avLst/>
            </a:prstGeom>
            <a:blipFill rotWithShape="1">
              <a:blip r:embed="rId12">
                <a:alphaModFix/>
              </a:blip>
              <a:stretch>
                <a:fillRect b="0" l="-38998" r="-38997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8488038" y="1062580"/>
            <a:ext cx="2786541" cy="4432990"/>
            <a:chOff x="432816" y="1081"/>
            <a:chExt cx="2786541" cy="4432990"/>
          </a:xfrm>
        </p:grpSpPr>
        <p:sp>
          <p:nvSpPr>
            <p:cNvPr id="148" name="Shape 148"/>
            <p:cNvSpPr/>
            <p:nvPr/>
          </p:nvSpPr>
          <p:spPr>
            <a:xfrm rot="10800000">
              <a:off x="790660" y="1082"/>
              <a:ext cx="2428698" cy="71568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969583" y="1081"/>
              <a:ext cx="2249775" cy="71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15575" rIns="128000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3. SALUD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432816" y="1081"/>
              <a:ext cx="715686" cy="715686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 b="0" l="-6998" r="-6999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10800000">
              <a:off x="790660" y="930407"/>
              <a:ext cx="2428698" cy="71568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969583" y="930408"/>
              <a:ext cx="2249775" cy="71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15575" rIns="128000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6. SANEAMIENTO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432816" y="930408"/>
              <a:ext cx="715686" cy="715686"/>
            </a:xfrm>
            <a:prstGeom prst="ellipse">
              <a:avLst/>
            </a:prstGeom>
            <a:blipFill rotWithShape="1">
              <a:blip r:embed="rId14">
                <a:alphaModFix/>
              </a:blip>
              <a:stretch>
                <a:fillRect b="0" l="-24998" r="-24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0800000">
              <a:off x="790660" y="1859734"/>
              <a:ext cx="2428698" cy="71568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969583" y="1859733"/>
              <a:ext cx="2249775" cy="71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15575" rIns="128000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9. INDUSTRIA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32816" y="1859733"/>
              <a:ext cx="715686" cy="715686"/>
            </a:xfrm>
            <a:prstGeom prst="ellipse">
              <a:avLst/>
            </a:prstGeom>
            <a:blipFill rotWithShape="1">
              <a:blip r:embed="rId15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0800000">
              <a:off x="790660" y="2789059"/>
              <a:ext cx="2428698" cy="71568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969583" y="2789059"/>
              <a:ext cx="2249775" cy="71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15575" rIns="128000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12. CONSUMO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432816" y="2789059"/>
              <a:ext cx="715686" cy="715686"/>
            </a:xfrm>
            <a:prstGeom prst="ellipse">
              <a:avLst/>
            </a:prstGeom>
            <a:blipFill rotWithShape="1">
              <a:blip r:embed="rId16">
                <a:alphaModFix/>
              </a:blip>
              <a:stretch>
                <a:fillRect b="0" l="-10999" r="-10999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10800000">
              <a:off x="790660" y="3718384"/>
              <a:ext cx="2428698" cy="71568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969583" y="3718385"/>
              <a:ext cx="2249775" cy="715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315575" rIns="128000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15. ECOSISTEMAS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432816" y="3718385"/>
              <a:ext cx="715686" cy="715686"/>
            </a:xfrm>
            <a:prstGeom prst="ellipse">
              <a:avLst/>
            </a:prstGeom>
            <a:blipFill rotWithShape="1">
              <a:blip r:embed="rId17">
                <a:alphaModFix/>
              </a:blip>
              <a:stretch>
                <a:fillRect b="0" l="-29999" r="-29997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2344038" y="5580105"/>
            <a:ext cx="3155706" cy="539646"/>
            <a:chOff x="591983" y="0"/>
            <a:chExt cx="3155706" cy="539646"/>
          </a:xfrm>
        </p:grpSpPr>
        <p:sp>
          <p:nvSpPr>
            <p:cNvPr id="164" name="Shape 164"/>
            <p:cNvSpPr/>
            <p:nvPr/>
          </p:nvSpPr>
          <p:spPr>
            <a:xfrm rot="10800000">
              <a:off x="861806" y="0"/>
              <a:ext cx="2885882" cy="53964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996716" y="0"/>
              <a:ext cx="2750971" cy="53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23795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16. JUSTICIA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591983" y="0"/>
              <a:ext cx="539646" cy="539646"/>
            </a:xfrm>
            <a:prstGeom prst="ellipse">
              <a:avLst/>
            </a:prstGeom>
            <a:blipFill rotWithShape="1">
              <a:blip r:embed="rId18">
                <a:alphaModFix/>
              </a:blip>
              <a:stretch>
                <a:fillRect b="-5998" l="0" r="0" t="-5999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6205229" y="5580105"/>
            <a:ext cx="3270145" cy="539646"/>
            <a:chOff x="620808" y="0"/>
            <a:chExt cx="3270145" cy="539646"/>
          </a:xfrm>
        </p:grpSpPr>
        <p:sp>
          <p:nvSpPr>
            <p:cNvPr id="168" name="Shape 168"/>
            <p:cNvSpPr/>
            <p:nvPr/>
          </p:nvSpPr>
          <p:spPr>
            <a:xfrm rot="10800000">
              <a:off x="890631" y="0"/>
              <a:ext cx="3000321" cy="539646"/>
            </a:xfrm>
            <a:prstGeom prst="homePlate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rgbClr val="E9B52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1025541" y="0"/>
              <a:ext cx="2865411" cy="53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237950" rIns="128000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MX" sz="1800">
                  <a:latin typeface="Calibri"/>
                  <a:ea typeface="Calibri"/>
                  <a:cs typeface="Calibri"/>
                  <a:sym typeface="Calibri"/>
                </a:rPr>
                <a:t>17. INTERCONEXIONES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620808" y="0"/>
              <a:ext cx="539646" cy="539646"/>
            </a:xfrm>
            <a:prstGeom prst="ellipse">
              <a:avLst/>
            </a:prstGeom>
            <a:blipFill rotWithShape="1">
              <a:blip r:embed="rId19">
                <a:alphaModFix/>
              </a:blip>
              <a:stretch>
                <a:fillRect b="0" l="-45998" r="-45998" t="0"/>
              </a:stretch>
            </a:blipFill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328525" y="1909624"/>
            <a:ext cx="10045200" cy="28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MX" sz="6000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PARTICIPACIÓN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MX" sz="6000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MX" sz="6000">
                <a:solidFill>
                  <a:srgbClr val="E9B52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838200" y="163646"/>
            <a:ext cx="10515599" cy="874738"/>
          </a:xfrm>
          <a:prstGeom prst="round2DiagRect">
            <a:avLst>
              <a:gd fmla="val 50000" name="adj1"/>
              <a:gd fmla="val 50000" name="adj2"/>
            </a:avLst>
          </a:prstGeom>
          <a:solidFill>
            <a:srgbClr val="E9B52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s-MX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PARTICIPANTES</a:t>
            </a:r>
          </a:p>
        </p:txBody>
      </p:sp>
      <p:sp>
        <p:nvSpPr>
          <p:cNvPr id="181" name="Shape 181"/>
          <p:cNvSpPr/>
          <p:nvPr>
            <p:ph idx="1" type="body"/>
          </p:nvPr>
        </p:nvSpPr>
        <p:spPr>
          <a:xfrm>
            <a:off x="1633925" y="1244174"/>
            <a:ext cx="8814300" cy="48195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98000"/>
              <a:buFont typeface="Arial"/>
              <a:buChar char="•"/>
            </a:pPr>
            <a:r>
              <a:rPr lang="es-MX" sz="1960">
                <a:solidFill>
                  <a:srgbClr val="323F4F"/>
                </a:solidFill>
              </a:rPr>
              <a:t>El Hospital y los Objetivos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960">
                <a:solidFill>
                  <a:srgbClr val="323F4F"/>
                </a:solidFill>
              </a:rPr>
              <a:t>    de Desarrollo Sostenible</a:t>
            </a:r>
            <a:r>
              <a:rPr b="0" i="0" lang="es-MX" sz="196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:		</a:t>
            </a:r>
            <a:r>
              <a:rPr lang="es-MX" sz="1960">
                <a:solidFill>
                  <a:srgbClr val="323F4F"/>
                </a:solidFill>
              </a:rPr>
              <a:t>Lic. Begoña Sagastuy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98000"/>
              <a:buFont typeface="Arial"/>
              <a:buChar char="•"/>
            </a:pPr>
            <a:r>
              <a:rPr b="0" i="0" lang="es-MX" sz="196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Visión de la Asociación 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25000"/>
              <a:buFont typeface="Arial"/>
              <a:buNone/>
            </a:pPr>
            <a:r>
              <a:rPr b="0" i="0" lang="es-MX" sz="196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   Mexicana de Hospitales:			Dr. Francisco Hernández Torres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98000"/>
              <a:buFont typeface="Arial"/>
              <a:buChar char="•"/>
            </a:pPr>
            <a:r>
              <a:rPr b="0" i="0" lang="es-MX" sz="196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Gerencia Hospitalaria:       		Dr. Héctor Robledo Galván</a:t>
            </a: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ct val="98000"/>
              <a:buFont typeface="Arial"/>
              <a:buChar char="•"/>
            </a:pPr>
            <a:r>
              <a:rPr b="0" i="0" lang="es-MX" sz="196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Infraestructura Hospitalaria: 		Arq. Susana Miranda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98000"/>
              <a:buFont typeface="Arial"/>
              <a:buNone/>
            </a:pPr>
            <a:r>
              <a:t/>
            </a:r>
            <a:endParaRPr b="0" i="0" sz="1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