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70" r:id="rId3"/>
    <p:sldId id="304" r:id="rId4"/>
    <p:sldId id="305" r:id="rId5"/>
    <p:sldId id="282" r:id="rId6"/>
    <p:sldId id="283" r:id="rId7"/>
    <p:sldId id="285" r:id="rId8"/>
    <p:sldId id="286" r:id="rId9"/>
    <p:sldId id="287" r:id="rId10"/>
    <p:sldId id="288" r:id="rId11"/>
    <p:sldId id="348" r:id="rId12"/>
    <p:sldId id="349" r:id="rId13"/>
    <p:sldId id="306" r:id="rId14"/>
    <p:sldId id="321" r:id="rId15"/>
    <p:sldId id="322" r:id="rId16"/>
    <p:sldId id="324" r:id="rId17"/>
    <p:sldId id="323" r:id="rId18"/>
    <p:sldId id="312" r:id="rId19"/>
    <p:sldId id="339" r:id="rId20"/>
    <p:sldId id="340" r:id="rId21"/>
    <p:sldId id="311" r:id="rId22"/>
    <p:sldId id="276" r:id="rId23"/>
    <p:sldId id="277" r:id="rId24"/>
    <p:sldId id="280" r:id="rId25"/>
    <p:sldId id="293" r:id="rId26"/>
    <p:sldId id="315" r:id="rId27"/>
    <p:sldId id="263" r:id="rId28"/>
    <p:sldId id="264" r:id="rId29"/>
    <p:sldId id="326" r:id="rId30"/>
    <p:sldId id="347" r:id="rId31"/>
    <p:sldId id="316" r:id="rId32"/>
    <p:sldId id="317" r:id="rId33"/>
    <p:sldId id="331" r:id="rId34"/>
    <p:sldId id="328" r:id="rId35"/>
    <p:sldId id="346" r:id="rId36"/>
    <p:sldId id="294" r:id="rId37"/>
    <p:sldId id="275" r:id="rId38"/>
    <p:sldId id="274" r:id="rId39"/>
    <p:sldId id="273" r:id="rId40"/>
    <p:sldId id="292" r:id="rId41"/>
    <p:sldId id="334" r:id="rId42"/>
    <p:sldId id="332" r:id="rId43"/>
    <p:sldId id="333" r:id="rId44"/>
    <p:sldId id="290" r:id="rId45"/>
    <p:sldId id="279" r:id="rId46"/>
    <p:sldId id="345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202"/>
    <a:srgbClr val="750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0" autoAdjust="0"/>
    <p:restoredTop sz="97576" autoAdjust="0"/>
  </p:normalViewPr>
  <p:slideViewPr>
    <p:cSldViewPr snapToGrid="0" snapToObjects="1">
      <p:cViewPr>
        <p:scale>
          <a:sx n="76" d="100"/>
          <a:sy n="76" d="100"/>
        </p:scale>
        <p:origin x="-235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67233-03A7-A945-A225-445748E53B9C}" type="datetimeFigureOut">
              <a:rPr lang="es-ES" smtClean="0"/>
              <a:t>11/05/16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D6B49-C725-924D-BE0E-AD6CFA491937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054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BD1A7-0136-B643-9E71-18959418ED77}" type="datetimeFigureOut">
              <a:rPr lang="es-ES" smtClean="0"/>
              <a:t>11/05/16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21A49-26FF-1144-975A-DEC01D9D679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2773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F2BF-66FD-D34D-9511-4A9C7B24562F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638A3E73-B7D7-6641-9218-52B7B3A2BA68}" type="datetime1">
              <a:rPr lang="es-MX" smtClean="0"/>
              <a:t>11/05/16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AC49A-ED75-E149-802B-77F4F5695AB0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C23451D-1205-074C-ACB4-081A590EC979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9DD7C5CE-D876-4648-802B-64B8E5DE0D40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72DB-9D8B-E741-BA03-49C2AD9C9EA5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C7BD-1E64-2645-ACFC-21898182F6BA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722E1-723B-E14E-9BAD-B5D4E79CFFB4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88B11-B927-A041-8AA6-45C29D1BF07B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1F668-AA84-F042-864C-283F5D511379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ABA5509F-D878-E444-B5B9-422BFF97E86B}" type="datetime1">
              <a:rPr lang="es-MX" smtClean="0"/>
              <a:t>11/05/16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F7D3EA2-F45B-0444-AB6D-B2A7A6A61460}" type="datetime1">
              <a:rPr lang="es-MX" smtClean="0"/>
              <a:t>11/05/16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2996-9A97-6A43-94F1-A25F866CD976}" type="datetime1">
              <a:rPr lang="es-MX" smtClean="0"/>
              <a:t>11/05/16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E532E-6A41-3F47-B84D-337C544C18B7}" type="datetime1">
              <a:rPr lang="es-MX" smtClean="0"/>
              <a:t>11/05/16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14C052D1-DE31-5147-B4DD-D792B554FBE6}" type="datetime1">
              <a:rPr lang="es-MX" smtClean="0"/>
              <a:t>11/05/16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6B649B-378F-B043-98C5-A35B14CAD79B}" type="datetime1">
              <a:rPr lang="es-MX" smtClean="0"/>
              <a:t>11/05/16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g"/><Relationship Id="rId9" Type="http://schemas.openxmlformats.org/officeDocument/2006/relationships/image" Target="../media/image32.jpg"/><Relationship Id="rId10" Type="http://schemas.openxmlformats.org/officeDocument/2006/relationships/image" Target="../media/image33.jpeg"/><Relationship Id="rId11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4" Type="http://schemas.openxmlformats.org/officeDocument/2006/relationships/slide" Target="slide9.xml"/><Relationship Id="rId5" Type="http://schemas.openxmlformats.org/officeDocument/2006/relationships/slide" Target="slide6.xml"/><Relationship Id="rId6" Type="http://schemas.openxmlformats.org/officeDocument/2006/relationships/slide" Target="slide3.xml"/><Relationship Id="rId7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 GERENCIA HOSPITALARIA</a:t>
            </a:r>
            <a:br>
              <a:rPr lang="es-ES" dirty="0" smtClean="0"/>
            </a:br>
            <a:r>
              <a:rPr lang="es-ES" dirty="0" smtClean="0"/>
              <a:t>MÉXICO 2030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 algn="r"/>
            <a:r>
              <a:rPr lang="es-ES" dirty="0" smtClean="0"/>
              <a:t>Dr. Héctor Robledo Galván</a:t>
            </a:r>
          </a:p>
          <a:p>
            <a:pPr algn="r"/>
            <a:r>
              <a:rPr lang="es-ES" dirty="0" smtClean="0"/>
              <a:t>Mayo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941998" y="3673055"/>
            <a:ext cx="7847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12 Temas de REFLEXIÓN y ANÁLISIS</a:t>
            </a:r>
            <a:endParaRPr lang="es-E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864145" cy="186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0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397000"/>
            <a:ext cx="8128000" cy="4064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93353" y="604999"/>
            <a:ext cx="3372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FUTURO O PRESENTE??</a:t>
            </a:r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0" y="402322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041262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ángulo 43"/>
          <p:cNvSpPr/>
          <p:nvPr/>
        </p:nvSpPr>
        <p:spPr>
          <a:xfrm>
            <a:off x="0" y="1581056"/>
            <a:ext cx="9144000" cy="4988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95358"/>
            <a:ext cx="8913813" cy="914400"/>
          </a:xfrm>
        </p:spPr>
        <p:txBody>
          <a:bodyPr/>
          <a:lstStyle/>
          <a:p>
            <a:r>
              <a:rPr lang="es-ES" dirty="0" smtClean="0"/>
              <a:t>Avances en la Telemedicina…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7203"/>
          <a:stretch/>
        </p:blipFill>
        <p:spPr>
          <a:xfrm>
            <a:off x="3482341" y="2555436"/>
            <a:ext cx="2406244" cy="1289509"/>
          </a:xfrm>
          <a:prstGeom prst="rect">
            <a:avLst/>
          </a:prstGeom>
          <a:solidFill>
            <a:schemeClr val="accent3"/>
          </a:solidFill>
        </p:spPr>
      </p:pic>
      <p:grpSp>
        <p:nvGrpSpPr>
          <p:cNvPr id="7" name="Grupo 3"/>
          <p:cNvGrpSpPr/>
          <p:nvPr/>
        </p:nvGrpSpPr>
        <p:grpSpPr>
          <a:xfrm>
            <a:off x="7103574" y="2347376"/>
            <a:ext cx="1357825" cy="1524565"/>
            <a:chOff x="6926444" y="2449069"/>
            <a:chExt cx="1357825" cy="1143424"/>
          </a:xfrm>
          <a:solidFill>
            <a:schemeClr val="accent3"/>
          </a:solidFill>
        </p:grpSpPr>
        <p:grpSp>
          <p:nvGrpSpPr>
            <p:cNvPr id="39" name="Grupo 31"/>
            <p:cNvGrpSpPr/>
            <p:nvPr/>
          </p:nvGrpSpPr>
          <p:grpSpPr>
            <a:xfrm>
              <a:off x="7782525" y="2570396"/>
              <a:ext cx="454042" cy="528981"/>
              <a:chOff x="7366316" y="3301464"/>
              <a:chExt cx="981212" cy="1143160"/>
            </a:xfrm>
            <a:grpFill/>
          </p:grpSpPr>
          <p:pic>
            <p:nvPicPr>
              <p:cNvPr id="42" name="Imagen 4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66316" y="3301464"/>
                <a:ext cx="981212" cy="1143160"/>
              </a:xfrm>
              <a:prstGeom prst="rect">
                <a:avLst/>
              </a:prstGeom>
              <a:grpFill/>
            </p:spPr>
          </p:pic>
          <p:pic>
            <p:nvPicPr>
              <p:cNvPr id="43" name="Imagen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6708" y="3639842"/>
                <a:ext cx="543131" cy="543131"/>
              </a:xfrm>
              <a:prstGeom prst="rect">
                <a:avLst/>
              </a:prstGeom>
              <a:grpFill/>
            </p:spPr>
          </p:pic>
        </p:grp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26444" y="2449069"/>
              <a:ext cx="771633" cy="771633"/>
            </a:xfrm>
            <a:prstGeom prst="rect">
              <a:avLst/>
            </a:prstGeom>
            <a:grpFill/>
          </p:spPr>
        </p:pic>
        <p:sp>
          <p:nvSpPr>
            <p:cNvPr id="41" name="CuadroTexto 40"/>
            <p:cNvSpPr txBox="1"/>
            <p:nvPr/>
          </p:nvSpPr>
          <p:spPr>
            <a:xfrm>
              <a:off x="7196333" y="3292410"/>
              <a:ext cx="1087936" cy="3000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>
                  <a:solidFill>
                    <a:srgbClr val="003963"/>
                  </a:solidFill>
                  <a:latin typeface="MaxOT" panose="020B0504020101020102" pitchFamily="34" charset="0"/>
                </a:rPr>
                <a:t>Casas de Pacientes</a:t>
              </a:r>
              <a:endParaRPr lang="es-MX" sz="1000" dirty="0">
                <a:solidFill>
                  <a:srgbClr val="003963"/>
                </a:solidFill>
                <a:latin typeface="MaxOT" panose="020B0504020101020102" pitchFamily="34" charset="0"/>
              </a:endParaRPr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t="25433" r="48341" b="21014"/>
          <a:stretch/>
        </p:blipFill>
        <p:spPr>
          <a:xfrm>
            <a:off x="2137689" y="5198793"/>
            <a:ext cx="655707" cy="961955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922" y="2237309"/>
            <a:ext cx="1129144" cy="1432844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870" y="2526783"/>
            <a:ext cx="229019" cy="305359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1" name="Imagen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520" y="4517161"/>
            <a:ext cx="416276" cy="1236823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2" name="Imagen 11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0" y="4662901"/>
            <a:ext cx="714375" cy="106680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3" name="Imagen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14" y="4196865"/>
            <a:ext cx="838200" cy="95250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4" name="Imagen 13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984" y="4190938"/>
            <a:ext cx="628650" cy="889000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15" name="CuadroTexto 14"/>
          <p:cNvSpPr txBox="1"/>
          <p:nvPr/>
        </p:nvSpPr>
        <p:spPr>
          <a:xfrm>
            <a:off x="7484902" y="5147475"/>
            <a:ext cx="783227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solidFill>
                  <a:srgbClr val="003963"/>
                </a:solidFill>
                <a:latin typeface="MaxOT" panose="020B0504020101020102" pitchFamily="34" charset="0"/>
              </a:rPr>
              <a:t>Unidades móviles</a:t>
            </a:r>
            <a:endParaRPr lang="es-MX" sz="1000" dirty="0">
              <a:solidFill>
                <a:srgbClr val="003963"/>
              </a:solidFill>
              <a:latin typeface="MaxOT" panose="020B0504020101020102" pitchFamily="34" charset="0"/>
            </a:endParaRPr>
          </a:p>
        </p:txBody>
      </p:sp>
      <p:grpSp>
        <p:nvGrpSpPr>
          <p:cNvPr id="16" name="Grupo 18"/>
          <p:cNvGrpSpPr/>
          <p:nvPr/>
        </p:nvGrpSpPr>
        <p:grpSpPr>
          <a:xfrm>
            <a:off x="3893266" y="5170703"/>
            <a:ext cx="1567122" cy="1542585"/>
            <a:chOff x="3851768" y="3571562"/>
            <a:chExt cx="1567122" cy="1156939"/>
          </a:xfrm>
          <a:solidFill>
            <a:schemeClr val="accent3"/>
          </a:solidFill>
        </p:grpSpPr>
        <p:pic>
          <p:nvPicPr>
            <p:cNvPr id="34" name="Imagen 33"/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768" y="3597915"/>
              <a:ext cx="914400" cy="752475"/>
            </a:xfrm>
            <a:prstGeom prst="rect">
              <a:avLst/>
            </a:prstGeom>
            <a:grpFill/>
          </p:spPr>
        </p:pic>
        <p:grpSp>
          <p:nvGrpSpPr>
            <p:cNvPr id="35" name="Grupo 4"/>
            <p:cNvGrpSpPr/>
            <p:nvPr/>
          </p:nvGrpSpPr>
          <p:grpSpPr>
            <a:xfrm>
              <a:off x="4733090" y="3571562"/>
              <a:ext cx="685800" cy="805180"/>
              <a:chOff x="7322341" y="3627285"/>
              <a:chExt cx="685800" cy="805180"/>
            </a:xfrm>
            <a:grpFill/>
          </p:grpSpPr>
          <p:pic>
            <p:nvPicPr>
              <p:cNvPr id="37" name="Imagen 36"/>
              <p:cNvPicPr/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2341" y="3627285"/>
                <a:ext cx="685800" cy="805180"/>
              </a:xfrm>
              <a:prstGeom prst="rect">
                <a:avLst/>
              </a:prstGeom>
              <a:grpFill/>
            </p:spPr>
          </p:pic>
          <p:pic>
            <p:nvPicPr>
              <p:cNvPr id="38" name="Imagen 37"/>
              <p:cNvPicPr/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279" t="13515" r="17413" b="39623"/>
              <a:stretch/>
            </p:blipFill>
            <p:spPr bwMode="auto">
              <a:xfrm>
                <a:off x="7471566" y="3841915"/>
                <a:ext cx="341630" cy="197485"/>
              </a:xfrm>
              <a:prstGeom prst="rect">
                <a:avLst/>
              </a:prstGeom>
              <a:grp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36" name="CuadroTexto 35"/>
            <p:cNvSpPr txBox="1"/>
            <p:nvPr/>
          </p:nvSpPr>
          <p:spPr>
            <a:xfrm>
              <a:off x="3974344" y="4428418"/>
              <a:ext cx="1212350" cy="3000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>
                  <a:solidFill>
                    <a:srgbClr val="003963"/>
                  </a:solidFill>
                  <a:latin typeface="MaxOT" panose="020B0504020101020102" pitchFamily="34" charset="0"/>
                </a:rPr>
                <a:t>Unidades de campaña</a:t>
              </a:r>
              <a:endParaRPr lang="es-MX" sz="1000" dirty="0">
                <a:solidFill>
                  <a:srgbClr val="003963"/>
                </a:solidFill>
                <a:latin typeface="MaxOT" panose="020B0504020101020102" pitchFamily="34" charset="0"/>
              </a:endParaRPr>
            </a:p>
          </p:txBody>
        </p:sp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5"/>
          <a:srcRect l="18553" t="13208" r="50543" b="31874"/>
          <a:stretch/>
        </p:blipFill>
        <p:spPr>
          <a:xfrm>
            <a:off x="457200" y="2322940"/>
            <a:ext cx="621530" cy="1348749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91954" y="5217371"/>
            <a:ext cx="747571" cy="892931"/>
          </a:xfrm>
          <a:prstGeom prst="rect">
            <a:avLst/>
          </a:prstGeom>
          <a:solidFill>
            <a:schemeClr val="accent3"/>
          </a:solidFill>
        </p:spPr>
      </p:pic>
      <p:sp>
        <p:nvSpPr>
          <p:cNvPr id="19" name="CuadroTexto 18"/>
          <p:cNvSpPr txBox="1"/>
          <p:nvPr/>
        </p:nvSpPr>
        <p:spPr>
          <a:xfrm>
            <a:off x="776429" y="3755784"/>
            <a:ext cx="12123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solidFill>
                  <a:srgbClr val="003963"/>
                </a:solidFill>
                <a:latin typeface="MaxOT" panose="020B0504020101020102" pitchFamily="34" charset="0"/>
              </a:rPr>
              <a:t>Hospital General</a:t>
            </a:r>
            <a:endParaRPr lang="es-MX" sz="1000" dirty="0">
              <a:solidFill>
                <a:srgbClr val="003963"/>
              </a:solidFill>
              <a:latin typeface="MaxOT" panose="020B0504020101020102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525844" y="5791238"/>
            <a:ext cx="1212350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solidFill>
                  <a:srgbClr val="003963"/>
                </a:solidFill>
                <a:latin typeface="MaxOT" panose="020B0504020101020102" pitchFamily="34" charset="0"/>
              </a:rPr>
              <a:t>Unidades de Superficie</a:t>
            </a:r>
            <a:endParaRPr lang="es-MX" sz="1000" dirty="0">
              <a:solidFill>
                <a:srgbClr val="003963"/>
              </a:solidFill>
              <a:latin typeface="MaxOT" panose="020B0504020101020102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2236017" y="6183427"/>
            <a:ext cx="1212350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solidFill>
                  <a:srgbClr val="003963"/>
                </a:solidFill>
                <a:latin typeface="MaxOT" panose="020B0504020101020102" pitchFamily="34" charset="0"/>
              </a:rPr>
              <a:t>Clínica</a:t>
            </a:r>
            <a:endParaRPr lang="es-MX" sz="1000" dirty="0">
              <a:solidFill>
                <a:srgbClr val="003963"/>
              </a:solidFill>
              <a:latin typeface="MaxOT" panose="020B0504020101020102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899357" y="2066991"/>
            <a:ext cx="1572212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000" dirty="0" smtClean="0">
                <a:solidFill>
                  <a:srgbClr val="003963"/>
                </a:solidFill>
                <a:latin typeface="MaxOT" panose="020B0504020101020102" pitchFamily="34" charset="0"/>
              </a:rPr>
              <a:t>Hospital de Alta Especialidad</a:t>
            </a:r>
            <a:endParaRPr lang="es-MX" sz="1000" dirty="0">
              <a:solidFill>
                <a:srgbClr val="003963"/>
              </a:solidFill>
              <a:latin typeface="MaxOT" panose="020B0504020101020102" pitchFamily="34" charset="0"/>
            </a:endParaRPr>
          </a:p>
        </p:txBody>
      </p:sp>
      <p:grpSp>
        <p:nvGrpSpPr>
          <p:cNvPr id="23" name="Grupo 20"/>
          <p:cNvGrpSpPr/>
          <p:nvPr/>
        </p:nvGrpSpPr>
        <p:grpSpPr>
          <a:xfrm>
            <a:off x="5862310" y="5301090"/>
            <a:ext cx="1220668" cy="1438929"/>
            <a:chOff x="6033975" y="3511624"/>
            <a:chExt cx="1220668" cy="1079197"/>
          </a:xfrm>
          <a:solidFill>
            <a:schemeClr val="accent3"/>
          </a:solidFill>
        </p:grpSpPr>
        <p:sp>
          <p:nvSpPr>
            <p:cNvPr id="31" name="CuadroTexto 30"/>
            <p:cNvSpPr txBox="1"/>
            <p:nvPr/>
          </p:nvSpPr>
          <p:spPr>
            <a:xfrm>
              <a:off x="6042293" y="4290738"/>
              <a:ext cx="1212350" cy="3000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000" dirty="0" smtClean="0">
                  <a:solidFill>
                    <a:srgbClr val="003963"/>
                  </a:solidFill>
                  <a:latin typeface="MaxOT" panose="020B0504020101020102" pitchFamily="34" charset="0"/>
                </a:rPr>
                <a:t>Operativos Militares</a:t>
              </a:r>
              <a:endParaRPr lang="es-MX" sz="1000" dirty="0">
                <a:solidFill>
                  <a:srgbClr val="003963"/>
                </a:solidFill>
                <a:latin typeface="MaxOT" panose="020B0504020101020102" pitchFamily="34" charset="0"/>
              </a:endParaRPr>
            </a:p>
          </p:txBody>
        </p:sp>
        <p:pic>
          <p:nvPicPr>
            <p:cNvPr id="32" name="Imagen 31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3017" y="3511624"/>
              <a:ext cx="628650" cy="666750"/>
            </a:xfrm>
            <a:prstGeom prst="rect">
              <a:avLst/>
            </a:prstGeom>
            <a:grpFill/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033975" y="3571562"/>
              <a:ext cx="568233" cy="611118"/>
            </a:xfrm>
            <a:prstGeom prst="rect">
              <a:avLst/>
            </a:prstGeom>
            <a:grpFill/>
          </p:spPr>
        </p:pic>
      </p:grpSp>
      <p:cxnSp>
        <p:nvCxnSpPr>
          <p:cNvPr id="24" name="Conector recto 23"/>
          <p:cNvCxnSpPr/>
          <p:nvPr/>
        </p:nvCxnSpPr>
        <p:spPr>
          <a:xfrm>
            <a:off x="2419350" y="3197422"/>
            <a:ext cx="909084" cy="0"/>
          </a:xfrm>
          <a:prstGeom prst="line">
            <a:avLst/>
          </a:prstGeom>
          <a:solidFill>
            <a:schemeClr val="accent3"/>
          </a:solidFill>
          <a:ln>
            <a:solidFill>
              <a:srgbClr val="00B3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V="1">
            <a:off x="2116084" y="3807398"/>
            <a:ext cx="1212350" cy="709763"/>
          </a:xfrm>
          <a:prstGeom prst="line">
            <a:avLst/>
          </a:prstGeom>
          <a:solidFill>
            <a:schemeClr val="accent3"/>
          </a:solidFill>
          <a:ln>
            <a:solidFill>
              <a:srgbClr val="00B3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3048337" y="4185387"/>
            <a:ext cx="666978" cy="809801"/>
          </a:xfrm>
          <a:prstGeom prst="line">
            <a:avLst/>
          </a:prstGeom>
          <a:solidFill>
            <a:schemeClr val="accent3"/>
          </a:solidFill>
          <a:ln>
            <a:solidFill>
              <a:srgbClr val="00B3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4616825" y="4196865"/>
            <a:ext cx="0" cy="859752"/>
          </a:xfrm>
          <a:prstGeom prst="line">
            <a:avLst/>
          </a:prstGeom>
          <a:solidFill>
            <a:schemeClr val="accent3"/>
          </a:solidFill>
          <a:ln>
            <a:solidFill>
              <a:srgbClr val="00B3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 flipV="1">
            <a:off x="5754577" y="4139894"/>
            <a:ext cx="495325" cy="904741"/>
          </a:xfrm>
          <a:prstGeom prst="line">
            <a:avLst/>
          </a:prstGeom>
          <a:solidFill>
            <a:schemeClr val="accent3"/>
          </a:solidFill>
          <a:ln>
            <a:solidFill>
              <a:srgbClr val="00B3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6141458" y="3670153"/>
            <a:ext cx="924845" cy="613496"/>
          </a:xfrm>
          <a:prstGeom prst="line">
            <a:avLst/>
          </a:prstGeom>
          <a:solidFill>
            <a:schemeClr val="accent3"/>
          </a:solidFill>
          <a:ln>
            <a:solidFill>
              <a:srgbClr val="00B3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6249902" y="3119937"/>
            <a:ext cx="724437" cy="0"/>
          </a:xfrm>
          <a:prstGeom prst="line">
            <a:avLst/>
          </a:prstGeom>
          <a:solidFill>
            <a:schemeClr val="accent3"/>
          </a:solidFill>
          <a:ln>
            <a:solidFill>
              <a:srgbClr val="00B3DC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uadroTexto 45"/>
          <p:cNvSpPr txBox="1"/>
          <p:nvPr/>
        </p:nvSpPr>
        <p:spPr>
          <a:xfrm>
            <a:off x="-39538" y="296476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57780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7294"/>
            <a:ext cx="9144000" cy="2369942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2568996" y="4075551"/>
            <a:ext cx="4242643" cy="400110"/>
          </a:xfrm>
          <a:prstGeom prst="rect">
            <a:avLst/>
          </a:prstGeom>
          <a:solidFill>
            <a:srgbClr val="E5F3FC"/>
          </a:solidFill>
        </p:spPr>
        <p:txBody>
          <a:bodyPr wrap="none" rtlCol="0">
            <a:spAutoFit/>
          </a:bodyPr>
          <a:lstStyle/>
          <a:p>
            <a:r>
              <a:rPr lang="es-ES" sz="2000" dirty="0"/>
              <a:t>Centro de control </a:t>
            </a:r>
            <a:r>
              <a:rPr lang="es-ES" sz="2000" dirty="0" err="1"/>
              <a:t>telemédico</a:t>
            </a:r>
            <a:r>
              <a:rPr lang="es-ES" sz="2000" dirty="0"/>
              <a:t>…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2392439" y="3048639"/>
            <a:ext cx="4422590" cy="400110"/>
          </a:xfrm>
          <a:prstGeom prst="rect">
            <a:avLst/>
          </a:prstGeom>
          <a:solidFill>
            <a:srgbClr val="E5F3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10, 100, 1000 </a:t>
            </a:r>
            <a:r>
              <a:rPr lang="es-ES" sz="2000" b="1" dirty="0" err="1"/>
              <a:t>kms</a:t>
            </a:r>
            <a:r>
              <a:rPr lang="es-ES" sz="2000" b="1" dirty="0"/>
              <a:t>. de distancia</a:t>
            </a:r>
            <a:r>
              <a:rPr lang="es-ES" sz="2000" b="1" dirty="0" smtClean="0"/>
              <a:t>…</a:t>
            </a:r>
            <a:endParaRPr lang="es-ES" sz="2000" b="1" dirty="0"/>
          </a:p>
        </p:txBody>
      </p:sp>
      <p:sp>
        <p:nvSpPr>
          <p:cNvPr id="33" name="Flecha abajo 32"/>
          <p:cNvSpPr/>
          <p:nvPr/>
        </p:nvSpPr>
        <p:spPr>
          <a:xfrm>
            <a:off x="4080702" y="3541059"/>
            <a:ext cx="1010439" cy="52230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4023223" y="937671"/>
            <a:ext cx="108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1399C3"/>
                </a:solidFill>
              </a:rPr>
              <a:t>Cámara Multipuntas </a:t>
            </a:r>
            <a:endParaRPr lang="es-ES" sz="1000" dirty="0">
              <a:solidFill>
                <a:srgbClr val="014263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7358" y="152156"/>
            <a:ext cx="1042141" cy="6773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0266" y="176040"/>
            <a:ext cx="947130" cy="61563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038" y="1375203"/>
            <a:ext cx="957232" cy="62220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223" y="1360595"/>
            <a:ext cx="1115034" cy="72477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8" y="1122004"/>
            <a:ext cx="1286112" cy="835973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019501" y="939330"/>
            <a:ext cx="108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1399C3"/>
                </a:solidFill>
              </a:rPr>
              <a:t>Estetoscopio</a:t>
            </a:r>
          </a:p>
          <a:p>
            <a:pPr algn="ctr"/>
            <a:r>
              <a:rPr lang="es-ES" sz="1000" b="1" dirty="0" smtClean="0">
                <a:solidFill>
                  <a:srgbClr val="1399C3"/>
                </a:solidFill>
              </a:rPr>
              <a:t>digital</a:t>
            </a:r>
            <a:endParaRPr lang="es-ES" sz="1000" dirty="0">
              <a:solidFill>
                <a:srgbClr val="014263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5215189" y="2105528"/>
            <a:ext cx="1220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1399C3"/>
                </a:solidFill>
              </a:rPr>
              <a:t>Ultrasonido de especialidad</a:t>
            </a:r>
            <a:endParaRPr lang="es-ES" sz="1000" dirty="0">
              <a:solidFill>
                <a:srgbClr val="014263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923641" y="2193491"/>
            <a:ext cx="13745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rgbClr val="1399C3"/>
                </a:solidFill>
              </a:rPr>
              <a:t>Electrocardiógrafo</a:t>
            </a:r>
            <a:endParaRPr lang="es-ES" sz="1000" dirty="0">
              <a:solidFill>
                <a:srgbClr val="014263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67" y="2075173"/>
            <a:ext cx="122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1399C3"/>
                </a:solidFill>
              </a:rPr>
              <a:t>Monitor de signos vitales</a:t>
            </a:r>
            <a:endParaRPr lang="es-ES" sz="1000" dirty="0">
              <a:solidFill>
                <a:srgbClr val="014263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032345" y="2201129"/>
            <a:ext cx="1084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rgbClr val="1399C3"/>
                </a:solidFill>
              </a:rPr>
              <a:t>Espirómetro</a:t>
            </a:r>
            <a:endParaRPr lang="es-ES" sz="1000" dirty="0">
              <a:solidFill>
                <a:srgbClr val="014263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129005" y="2193268"/>
            <a:ext cx="849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 smtClean="0">
                <a:solidFill>
                  <a:srgbClr val="1399C3"/>
                </a:solidFill>
              </a:rPr>
              <a:t>Báscula</a:t>
            </a:r>
            <a:endParaRPr lang="es-ES" sz="1000" dirty="0">
              <a:solidFill>
                <a:srgbClr val="014263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114813" y="2086001"/>
            <a:ext cx="121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smtClean="0">
                <a:solidFill>
                  <a:srgbClr val="1399C3"/>
                </a:solidFill>
              </a:rPr>
              <a:t>Analizador de química seca</a:t>
            </a:r>
            <a:endParaRPr lang="es-ES" sz="1000" dirty="0">
              <a:solidFill>
                <a:srgbClr val="014263"/>
              </a:solidFill>
            </a:endParaRPr>
          </a:p>
        </p:txBody>
      </p:sp>
      <p:grpSp>
        <p:nvGrpSpPr>
          <p:cNvPr id="21" name="Grupo 7"/>
          <p:cNvGrpSpPr/>
          <p:nvPr/>
        </p:nvGrpSpPr>
        <p:grpSpPr>
          <a:xfrm>
            <a:off x="2997654" y="1333213"/>
            <a:ext cx="946818" cy="867916"/>
            <a:chOff x="234556" y="4346825"/>
            <a:chExt cx="1489252" cy="1365146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56" y="4346825"/>
              <a:ext cx="1489252" cy="1365146"/>
            </a:xfrm>
            <a:prstGeom prst="rect">
              <a:avLst/>
            </a:prstGeom>
          </p:spPr>
        </p:pic>
        <p:sp>
          <p:nvSpPr>
            <p:cNvPr id="23" name="Rectángulo 22"/>
            <p:cNvSpPr/>
            <p:nvPr/>
          </p:nvSpPr>
          <p:spPr>
            <a:xfrm>
              <a:off x="830639" y="5502333"/>
              <a:ext cx="893169" cy="1774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pic>
        <p:nvPicPr>
          <p:cNvPr id="24" name="Imagen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17" y="1485585"/>
            <a:ext cx="733760" cy="576794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834" y="1191389"/>
            <a:ext cx="1335862" cy="868310"/>
          </a:xfrm>
          <a:prstGeom prst="rect">
            <a:avLst/>
          </a:prstGeom>
        </p:spPr>
      </p:pic>
      <p:pic>
        <p:nvPicPr>
          <p:cNvPr id="34" name="Marcador de posición de imagen 10" descr="LUM_Lumed Start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6453082" y="0"/>
            <a:ext cx="2548786" cy="2548786"/>
          </a:xfrm>
          <a:prstGeom prst="rect">
            <a:avLst/>
          </a:prstGeom>
        </p:spPr>
      </p:pic>
      <p:sp>
        <p:nvSpPr>
          <p:cNvPr id="30" name="Cerrar llave 29"/>
          <p:cNvSpPr/>
          <p:nvPr/>
        </p:nvSpPr>
        <p:spPr>
          <a:xfrm rot="5400000">
            <a:off x="4311578" y="-1834320"/>
            <a:ext cx="599332" cy="8904973"/>
          </a:xfrm>
          <a:prstGeom prst="righ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CuadroTexto 35"/>
          <p:cNvSpPr txBox="1"/>
          <p:nvPr/>
        </p:nvSpPr>
        <p:spPr>
          <a:xfrm>
            <a:off x="0" y="332035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008248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¿De qué hospitales estamos hablando?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" sz="3200" dirty="0" smtClean="0">
                <a:solidFill>
                  <a:schemeClr val="tx1"/>
                </a:solidFill>
              </a:rPr>
              <a:t>Hay diferencia entre la Gerencia de los Hospitales Públicos y los Hospitales Privados…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13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0" y="374167"/>
            <a:ext cx="3520916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2</a:t>
            </a:r>
          </a:p>
          <a:p>
            <a:r>
              <a:rPr lang="es-ES" sz="1200" dirty="0" smtClean="0"/>
              <a:t>Hospital. Público vs. Privado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443820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EL TEMA ES LA OFERTA Y LA DEMANDA…</a:t>
            </a:r>
            <a:endParaRPr lang="es-ES" sz="2800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1"/>
          </p:nvPr>
        </p:nvSpPr>
        <p:spPr>
          <a:xfrm>
            <a:off x="427781" y="2085296"/>
            <a:ext cx="3961965" cy="42303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 smtClean="0"/>
              <a:t>HOSPITAL PÚBLICO</a:t>
            </a:r>
          </a:p>
          <a:p>
            <a:r>
              <a:rPr lang="es-ES" dirty="0" smtClean="0"/>
              <a:t>LA DEMANDA NO DETERMINA EL </a:t>
            </a:r>
            <a:r>
              <a:rPr lang="es-ES" b="1" dirty="0" smtClean="0"/>
              <a:t>ÉXITO</a:t>
            </a:r>
            <a:r>
              <a:rPr lang="es-ES" dirty="0" smtClean="0"/>
              <a:t> DEL HOSPITAL…</a:t>
            </a:r>
          </a:p>
          <a:p>
            <a:r>
              <a:rPr lang="es-ES" dirty="0" smtClean="0"/>
              <a:t>EL </a:t>
            </a:r>
            <a:r>
              <a:rPr lang="es-ES" b="1" dirty="0" smtClean="0"/>
              <a:t>EXCESO DE DEMANDA </a:t>
            </a:r>
            <a:r>
              <a:rPr lang="es-ES" dirty="0" smtClean="0"/>
              <a:t>SE TRADUCE EN SERVICIOS INEFICIENTES Y A VECES EN PACIENTES REFERIDOS A OTRAS UNIDADES…</a:t>
            </a:r>
          </a:p>
          <a:p>
            <a:r>
              <a:rPr lang="es-ES" dirty="0" smtClean="0"/>
              <a:t>LA </a:t>
            </a:r>
            <a:r>
              <a:rPr lang="es-ES" b="1" dirty="0" smtClean="0"/>
              <a:t>FALTA DE DEMANDA </a:t>
            </a:r>
            <a:r>
              <a:rPr lang="es-ES" dirty="0" smtClean="0"/>
              <a:t>NO AFECTA INGRESOS NI AFECTA LA OPERACIÓN…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half" idx="2"/>
          </p:nvPr>
        </p:nvSpPr>
        <p:spPr>
          <a:xfrm>
            <a:off x="4698129" y="2058949"/>
            <a:ext cx="3940266" cy="43507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b="1" dirty="0" smtClean="0"/>
              <a:t>HOSPITAL PRIVADO</a:t>
            </a:r>
          </a:p>
          <a:p>
            <a:r>
              <a:rPr lang="es-ES" dirty="0" smtClean="0"/>
              <a:t>LA DEMANDA DE ATENCIÓN SÍ DETERMINA EL </a:t>
            </a:r>
            <a:r>
              <a:rPr lang="es-ES" b="1" dirty="0" smtClean="0"/>
              <a:t>ÉXITO</a:t>
            </a:r>
            <a:r>
              <a:rPr lang="es-ES" dirty="0" smtClean="0"/>
              <a:t> DEL HOSPITAL…</a:t>
            </a:r>
          </a:p>
          <a:p>
            <a:r>
              <a:rPr lang="es-ES" dirty="0" smtClean="0"/>
              <a:t>EL </a:t>
            </a:r>
            <a:r>
              <a:rPr lang="es-ES" b="1" dirty="0" smtClean="0"/>
              <a:t>EXCESO DE DEMANDA </a:t>
            </a:r>
            <a:r>
              <a:rPr lang="es-ES" dirty="0" smtClean="0"/>
              <a:t>SE REGULA CON EL PRECIO DE LA OFERTA DEL SERVICIO.</a:t>
            </a:r>
          </a:p>
          <a:p>
            <a:r>
              <a:rPr lang="es-ES" dirty="0" smtClean="0"/>
              <a:t>LA </a:t>
            </a:r>
            <a:r>
              <a:rPr lang="es-ES" b="1" dirty="0" smtClean="0"/>
              <a:t>FALTA DE DEMANDA </a:t>
            </a:r>
            <a:r>
              <a:rPr lang="es-ES" dirty="0" smtClean="0"/>
              <a:t>OBLIGA A LA REDUCCIÓN DE PRECIOS Y A INCREMENTAR LA PROMOCIÓN Y DIFUSIÓN.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14</a:t>
            </a:fld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2814641" y="6243418"/>
            <a:ext cx="3150209" cy="369332"/>
          </a:xfrm>
          <a:prstGeom prst="rect">
            <a:avLst/>
          </a:prstGeom>
          <a:solidFill>
            <a:srgbClr val="E0760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LA ACTITUD DEL PERSONAL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374167"/>
            <a:ext cx="3520916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2</a:t>
            </a:r>
          </a:p>
          <a:p>
            <a:r>
              <a:rPr lang="es-ES" sz="1200" dirty="0" smtClean="0"/>
              <a:t>Hospital. Público vs. Privado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10457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40" y="1063346"/>
            <a:ext cx="9168139" cy="5822038"/>
          </a:xfrm>
          <a:prstGeom prst="rect">
            <a:avLst/>
          </a:prstGeom>
        </p:spPr>
      </p:pic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1" y="8952"/>
            <a:ext cx="9143999" cy="1054394"/>
          </a:xfrm>
        </p:spPr>
        <p:txBody>
          <a:bodyPr/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1852" y="156616"/>
            <a:ext cx="905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EN EL HOSPITAL PÚBLICO </a:t>
            </a:r>
            <a:r>
              <a:rPr lang="es-ES" sz="2400" dirty="0" smtClean="0">
                <a:solidFill>
                  <a:schemeClr val="bg1"/>
                </a:solidFill>
              </a:rPr>
              <a:t>LA </a:t>
            </a:r>
            <a:r>
              <a:rPr lang="es-ES" sz="2400" dirty="0">
                <a:solidFill>
                  <a:schemeClr val="bg1"/>
                </a:solidFill>
              </a:rPr>
              <a:t>DEMANDA </a:t>
            </a:r>
            <a:r>
              <a:rPr lang="es-ES" sz="2400" dirty="0" smtClean="0">
                <a:solidFill>
                  <a:schemeClr val="bg1"/>
                </a:solidFill>
              </a:rPr>
              <a:t>EXCESIVA NO GENERA MAYOR </a:t>
            </a:r>
            <a:r>
              <a:rPr lang="es-ES" sz="2400" dirty="0">
                <a:solidFill>
                  <a:schemeClr val="bg1"/>
                </a:solidFill>
              </a:rPr>
              <a:t>ÉXITO A</a:t>
            </a:r>
            <a:r>
              <a:rPr lang="es-ES" sz="2400" dirty="0" smtClean="0">
                <a:solidFill>
                  <a:schemeClr val="bg1"/>
                </a:solidFill>
              </a:rPr>
              <a:t>L </a:t>
            </a:r>
            <a:r>
              <a:rPr lang="es-ES" sz="2400" dirty="0">
                <a:solidFill>
                  <a:schemeClr val="bg1"/>
                </a:solidFill>
              </a:rPr>
              <a:t>HOSPITAL</a:t>
            </a:r>
            <a:r>
              <a:rPr lang="es-ES" sz="2400" dirty="0" smtClean="0">
                <a:solidFill>
                  <a:schemeClr val="bg1"/>
                </a:solidFill>
              </a:rPr>
              <a:t>…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3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535"/>
            <a:ext cx="9144000" cy="5952465"/>
          </a:xfrm>
          <a:prstGeom prst="rect">
            <a:avLst/>
          </a:prstGeom>
        </p:spPr>
      </p:pic>
      <p:sp>
        <p:nvSpPr>
          <p:cNvPr id="5" name="Título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9153"/>
          </a:xfrm>
        </p:spPr>
        <p:txBody>
          <a:bodyPr>
            <a:normAutofit fontScale="90000"/>
          </a:bodyPr>
          <a:lstStyle/>
          <a:p>
            <a:r>
              <a:rPr lang="es-ES" sz="2800" b="1" dirty="0" smtClean="0"/>
              <a:t>EN EL HOSPITAL PRIVADO </a:t>
            </a:r>
            <a:r>
              <a:rPr lang="es-ES" sz="2800" dirty="0" smtClean="0"/>
              <a:t>LA </a:t>
            </a:r>
            <a:r>
              <a:rPr lang="es-ES" sz="2800" dirty="0"/>
              <a:t>DEMANDA DE ATENCIÓN </a:t>
            </a:r>
            <a:r>
              <a:rPr lang="es-ES" sz="2800" dirty="0" smtClean="0"/>
              <a:t>SÍ ES FACTOR DETERMINANTE EN </a:t>
            </a:r>
            <a:r>
              <a:rPr lang="es-ES" sz="2800" dirty="0"/>
              <a:t>EL ÉXITO O </a:t>
            </a:r>
            <a:r>
              <a:rPr lang="es-ES" sz="2800" dirty="0" smtClean="0"/>
              <a:t>FRACASO DEL </a:t>
            </a:r>
            <a:r>
              <a:rPr lang="es-ES" sz="2800" dirty="0"/>
              <a:t>HOSPITAL…</a:t>
            </a:r>
          </a:p>
        </p:txBody>
      </p:sp>
    </p:spTree>
    <p:extLst>
      <p:ext uri="{BB962C8B-B14F-4D97-AF65-F5344CB8AC3E}">
        <p14:creationId xmlns:p14="http://schemas.microsoft.com/office/powerpoint/2010/main" val="5764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" y="44943"/>
            <a:ext cx="9144000" cy="68151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7595"/>
            <a:ext cx="9127639" cy="12003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EN EL HOSPITAL PÚBLICO EL </a:t>
            </a:r>
            <a:r>
              <a:rPr lang="es-ES" sz="2400" b="1" dirty="0">
                <a:solidFill>
                  <a:srgbClr val="FFFFFF"/>
                </a:solidFill>
              </a:rPr>
              <a:t>EXCESO DE DEMANDA </a:t>
            </a:r>
            <a:r>
              <a:rPr lang="es-ES" sz="2400" dirty="0">
                <a:solidFill>
                  <a:srgbClr val="FFFFFF"/>
                </a:solidFill>
              </a:rPr>
              <a:t>SE TRADUCE EN SERVICIOS </a:t>
            </a:r>
            <a:r>
              <a:rPr lang="es-ES" sz="2400" dirty="0" smtClean="0">
                <a:solidFill>
                  <a:srgbClr val="FFFFFF"/>
                </a:solidFill>
              </a:rPr>
              <a:t>INEFICIENTES, DE MALA CALIDAD </a:t>
            </a:r>
            <a:r>
              <a:rPr lang="es-ES" sz="2400" dirty="0">
                <a:solidFill>
                  <a:srgbClr val="FFFFFF"/>
                </a:solidFill>
              </a:rPr>
              <a:t>Y </a:t>
            </a:r>
            <a:r>
              <a:rPr lang="es-ES" sz="2400" dirty="0" smtClean="0">
                <a:solidFill>
                  <a:srgbClr val="FFFFFF"/>
                </a:solidFill>
              </a:rPr>
              <a:t>EN CONSECUENCIA, DE MAYOR RIESGO AL PACIENTE…</a:t>
            </a:r>
            <a:endParaRPr lang="es-E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9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8003"/>
            <a:ext cx="9180512" cy="683999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-36512" y="27189"/>
            <a:ext cx="9247094" cy="8309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EN EL HOSPITAL PRIVADO</a:t>
            </a:r>
            <a:r>
              <a:rPr lang="es-ES" sz="2400" dirty="0" smtClean="0">
                <a:solidFill>
                  <a:schemeClr val="bg1"/>
                </a:solidFill>
              </a:rPr>
              <a:t> </a:t>
            </a:r>
            <a:r>
              <a:rPr lang="es-ES" sz="2400" dirty="0">
                <a:solidFill>
                  <a:schemeClr val="bg1"/>
                </a:solidFill>
              </a:rPr>
              <a:t>EL EXCESO DE DEMANDA SE REGULA CON EL </a:t>
            </a:r>
            <a:r>
              <a:rPr lang="es-ES" sz="2400" dirty="0" smtClean="0">
                <a:solidFill>
                  <a:schemeClr val="bg1"/>
                </a:solidFill>
              </a:rPr>
              <a:t>PRECIO DE LA OFERTA DE LOS SERVICIOS...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4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19" y="1218331"/>
            <a:ext cx="9164718" cy="554317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flipH="1">
            <a:off x="-1" y="18003"/>
            <a:ext cx="9144000" cy="1200328"/>
          </a:xfrm>
          <a:prstGeom prst="rect">
            <a:avLst/>
          </a:prstGeom>
          <a:solidFill>
            <a:srgbClr val="40404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solidFill>
                  <a:srgbClr val="FFFFFF"/>
                </a:solidFill>
              </a:rPr>
              <a:t>EN EL HOSPITAL PÚBLICO LA </a:t>
            </a:r>
            <a:r>
              <a:rPr lang="es-ES" sz="2400" dirty="0">
                <a:solidFill>
                  <a:srgbClr val="FFFFFF"/>
                </a:solidFill>
              </a:rPr>
              <a:t>FALTA DE </a:t>
            </a:r>
            <a:r>
              <a:rPr lang="es-ES" sz="2400" dirty="0" smtClean="0">
                <a:solidFill>
                  <a:srgbClr val="FFFFFF"/>
                </a:solidFill>
              </a:rPr>
              <a:t>DEMANDA (EXCEPCIONAL) </a:t>
            </a:r>
            <a:r>
              <a:rPr lang="es-ES" sz="2400" dirty="0">
                <a:solidFill>
                  <a:srgbClr val="FFFFFF"/>
                </a:solidFill>
              </a:rPr>
              <a:t>NO AFECTA </a:t>
            </a:r>
            <a:r>
              <a:rPr lang="es-ES" sz="2400" dirty="0" smtClean="0">
                <a:solidFill>
                  <a:srgbClr val="FFFFFF"/>
                </a:solidFill>
              </a:rPr>
              <a:t>LOS INGRESOS (ASIGNACIÓN PRESUPUESTAL) </a:t>
            </a:r>
            <a:r>
              <a:rPr lang="es-ES" sz="2400" dirty="0">
                <a:solidFill>
                  <a:srgbClr val="FFFFFF"/>
                </a:solidFill>
              </a:rPr>
              <a:t>NI AFECTA LA OPERACIÓN</a:t>
            </a:r>
            <a:r>
              <a:rPr lang="es-ES" sz="2400" dirty="0" smtClean="0">
                <a:solidFill>
                  <a:srgbClr val="FFFFFF"/>
                </a:solidFill>
              </a:rPr>
              <a:t>…</a:t>
            </a:r>
            <a:endParaRPr lang="es-E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91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tabLst>
                <a:tab pos="7450138" algn="l"/>
              </a:tabLst>
            </a:pPr>
            <a:r>
              <a:rPr lang="es-ES" sz="2000" dirty="0" smtClean="0"/>
              <a:t>12 componentes a considerar en la reflexión y análisis de la gerencia hospitalaria del México 2030…</a:t>
            </a:r>
            <a:endParaRPr lang="es-ES" sz="2000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4589" y="2206208"/>
            <a:ext cx="4489588" cy="4262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" sz="2400" dirty="0" smtClean="0"/>
              <a:t>Hablando del futuro…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" sz="2400" dirty="0" smtClean="0"/>
              <a:t>Hospital Público vs Hospital Privado…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" sz="2400" dirty="0" smtClean="0"/>
              <a:t>Alineación de procesos.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" sz="2400" dirty="0"/>
              <a:t>La mente del </a:t>
            </a:r>
            <a:r>
              <a:rPr lang="es-ES" sz="2400" dirty="0" smtClean="0"/>
              <a:t>Gerente.</a:t>
            </a:r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" sz="2400" dirty="0" smtClean="0"/>
              <a:t>Planeación estructurada.</a:t>
            </a:r>
            <a:endParaRPr lang="es-ES" sz="2400" dirty="0"/>
          </a:p>
          <a:p>
            <a:pPr marL="457200" indent="-457200"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es-ES" sz="2400" dirty="0" smtClean="0"/>
              <a:t>La calidad como principio.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4781176" y="2216947"/>
            <a:ext cx="4132637" cy="425169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457200" indent="-457200">
              <a:buClr>
                <a:schemeClr val="tx2">
                  <a:lumMod val="90000"/>
                  <a:lumOff val="10000"/>
                </a:schemeClr>
              </a:buClr>
              <a:buFont typeface="+mj-lt"/>
              <a:buAutoNum type="arabicPeriod" startAt="7"/>
            </a:pPr>
            <a:r>
              <a:rPr lang="es-ES" sz="2400" dirty="0" smtClean="0"/>
              <a:t>El recurso humano.</a:t>
            </a:r>
          </a:p>
          <a:p>
            <a:pPr marL="457200" indent="-457200">
              <a:buClr>
                <a:schemeClr val="tx2">
                  <a:lumMod val="90000"/>
                  <a:lumOff val="10000"/>
                </a:schemeClr>
              </a:buClr>
              <a:buFont typeface="+mj-lt"/>
              <a:buAutoNum type="arabicPeriod" startAt="7"/>
            </a:pPr>
            <a:r>
              <a:rPr lang="es-ES" sz="2400" dirty="0" smtClean="0"/>
              <a:t>El recurso financiero.</a:t>
            </a:r>
          </a:p>
          <a:p>
            <a:pPr marL="457200" indent="-457200">
              <a:buClr>
                <a:schemeClr val="tx2">
                  <a:lumMod val="90000"/>
                  <a:lumOff val="10000"/>
                </a:schemeClr>
              </a:buClr>
              <a:buFont typeface="+mj-lt"/>
              <a:buAutoNum type="arabicPeriod" startAt="7"/>
            </a:pPr>
            <a:r>
              <a:rPr lang="es-ES" sz="2400" dirty="0" smtClean="0"/>
              <a:t>El recurso tecnológico.</a:t>
            </a:r>
          </a:p>
          <a:p>
            <a:pPr marL="457200" indent="-457200">
              <a:buClr>
                <a:schemeClr val="tx2">
                  <a:lumMod val="90000"/>
                  <a:lumOff val="10000"/>
                </a:schemeClr>
              </a:buClr>
              <a:buFont typeface="+mj-lt"/>
              <a:buAutoNum type="arabicPeriod" startAt="7"/>
            </a:pPr>
            <a:r>
              <a:rPr lang="es-ES" sz="2400" dirty="0"/>
              <a:t>La Innovación</a:t>
            </a:r>
            <a:r>
              <a:rPr lang="es-ES" sz="2400" dirty="0" smtClean="0"/>
              <a:t>.</a:t>
            </a:r>
          </a:p>
          <a:p>
            <a:pPr marL="457200" indent="-457200">
              <a:buClr>
                <a:schemeClr val="tx2">
                  <a:lumMod val="90000"/>
                  <a:lumOff val="10000"/>
                </a:schemeClr>
              </a:buClr>
              <a:buFont typeface="+mj-lt"/>
              <a:buAutoNum type="arabicPeriod" startAt="7"/>
            </a:pPr>
            <a:r>
              <a:rPr lang="es-ES" sz="2400" dirty="0" smtClean="0"/>
              <a:t>Control del proceso.</a:t>
            </a:r>
          </a:p>
          <a:p>
            <a:pPr marL="457200" indent="-457200">
              <a:buClr>
                <a:schemeClr val="tx2">
                  <a:lumMod val="90000"/>
                  <a:lumOff val="10000"/>
                </a:schemeClr>
              </a:buClr>
              <a:buFont typeface="+mj-lt"/>
              <a:buAutoNum type="arabicPeriod" startAt="7"/>
            </a:pPr>
            <a:r>
              <a:rPr lang="es-ES" sz="2400" dirty="0" smtClean="0"/>
              <a:t>La vocación.</a:t>
            </a:r>
            <a:endParaRPr lang="es-ES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l="5884" r="5884"/>
          <a:stretch>
            <a:fillRect/>
          </a:stretch>
        </p:blipFill>
        <p:spPr>
          <a:xfrm>
            <a:off x="0" y="2397843"/>
            <a:ext cx="9247094" cy="4460158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20</a:t>
            </a:fld>
            <a:endParaRPr lang="en-U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740"/>
            <a:ext cx="4588634" cy="304816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34" y="350575"/>
            <a:ext cx="4658460" cy="312116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" y="0"/>
            <a:ext cx="9247094" cy="12003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FFFFFF"/>
                </a:solidFill>
              </a:rPr>
              <a:t>EN EL HOSPITAL PRIVADO LA </a:t>
            </a:r>
            <a:r>
              <a:rPr lang="es-ES" sz="2400" dirty="0">
                <a:solidFill>
                  <a:srgbClr val="FFFFFF"/>
                </a:solidFill>
              </a:rPr>
              <a:t>FALTA DE DEMANDA OBLIGA A LA REDUCCIÓN DE PRECIOS Y A INCREMENTAR </a:t>
            </a:r>
            <a:r>
              <a:rPr lang="es-ES" sz="2400" dirty="0" smtClean="0">
                <a:solidFill>
                  <a:srgbClr val="FFFFFF"/>
                </a:solidFill>
              </a:rPr>
              <a:t>LA PROMOCIÓN </a:t>
            </a:r>
            <a:r>
              <a:rPr lang="es-ES" sz="2400" dirty="0">
                <a:solidFill>
                  <a:srgbClr val="FFFFFF"/>
                </a:solidFill>
              </a:rPr>
              <a:t>Y </a:t>
            </a:r>
            <a:r>
              <a:rPr lang="es-ES" sz="2400" dirty="0" smtClean="0">
                <a:solidFill>
                  <a:srgbClr val="FFFFFF"/>
                </a:solidFill>
              </a:rPr>
              <a:t>DIFUSIÓN…</a:t>
            </a:r>
            <a:endParaRPr lang="es-E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1628800"/>
            <a:ext cx="5580112" cy="37051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4757"/>
            <a:ext cx="4067944" cy="27090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6792"/>
            <a:ext cx="4229100" cy="26710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23856"/>
            <a:ext cx="8999984" cy="914400"/>
          </a:xfrm>
        </p:spPr>
        <p:txBody>
          <a:bodyPr/>
          <a:lstStyle/>
          <a:p>
            <a:r>
              <a:rPr lang="es-ES" dirty="0"/>
              <a:t>La Actitud del personal...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067944" y="5363877"/>
            <a:ext cx="4628448" cy="1323439"/>
          </a:xfrm>
          <a:prstGeom prst="rect">
            <a:avLst/>
          </a:prstGeom>
          <a:solidFill>
            <a:srgbClr val="FFF7C7"/>
          </a:solidFill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Sin importar si es público o privado, </a:t>
            </a:r>
          </a:p>
          <a:p>
            <a:r>
              <a:rPr lang="es-ES" sz="2000" dirty="0" smtClean="0"/>
              <a:t>la actitud del personal del hospital siempre debe ser la mejor ante el paciente…</a:t>
            </a:r>
            <a:endParaRPr lang="es-ES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374167"/>
            <a:ext cx="3520916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2</a:t>
            </a:r>
          </a:p>
          <a:p>
            <a:r>
              <a:rPr lang="es-ES" sz="1200" dirty="0" smtClean="0"/>
              <a:t>Hospital. Público vs. Privado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42364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Alineación de procesos…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7985" y="2444380"/>
            <a:ext cx="7610476" cy="10980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400" dirty="0" smtClean="0"/>
              <a:t>La gerencia hospitalaria exitosa, del México 2030 o del México 2050 Y DEL MÉXICO DE HOY está sustentada en una sola expresión: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607985" y="4491210"/>
            <a:ext cx="7799389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 smtClean="0"/>
              <a:t>…EL </a:t>
            </a:r>
            <a:r>
              <a:rPr lang="es-ES" sz="2400" b="1" dirty="0"/>
              <a:t>PACIENTE DEBE ESTAR AL CENTRO DE NUESTRA ATENCIÓN, </a:t>
            </a:r>
            <a:r>
              <a:rPr lang="es-ES" sz="2400" b="1" dirty="0" smtClean="0"/>
              <a:t>ES </a:t>
            </a:r>
            <a:r>
              <a:rPr lang="es-ES" sz="2400" b="1" dirty="0"/>
              <a:t>LA RAZÓN DE SER DE TODOS LOS QUE TRABAJAMOS EN </a:t>
            </a:r>
            <a:r>
              <a:rPr lang="es-ES" sz="2400" b="1" dirty="0" smtClean="0"/>
              <a:t>EL HOSPITAL…</a:t>
            </a:r>
            <a:endParaRPr lang="es-ES" sz="2400" b="1" dirty="0"/>
          </a:p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3</a:t>
            </a:r>
          </a:p>
          <a:p>
            <a:r>
              <a:rPr lang="es-ES" sz="1200" dirty="0" smtClean="0"/>
              <a:t>Alineación de procesos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63169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23</a:t>
            </a:fld>
            <a:endParaRPr lang="en-US"/>
          </a:p>
        </p:txBody>
      </p:sp>
      <p:sp>
        <p:nvSpPr>
          <p:cNvPr id="3" name="Elipse 2"/>
          <p:cNvSpPr/>
          <p:nvPr/>
        </p:nvSpPr>
        <p:spPr>
          <a:xfrm>
            <a:off x="1313845" y="1153813"/>
            <a:ext cx="6231888" cy="495427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2162769" y="1926954"/>
            <a:ext cx="4471107" cy="349408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3146751" y="2773722"/>
            <a:ext cx="2662542" cy="180324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PACIENTE</a:t>
            </a:r>
            <a:endParaRPr lang="es-ES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2780172" y="2025101"/>
            <a:ext cx="3222058" cy="15311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0946990"/>
                <a:gd name="adj2" fmla="val 56039"/>
              </a:avLst>
            </a:prstTxWarp>
            <a:spAutoFit/>
          </a:bodyPr>
          <a:lstStyle/>
          <a:p>
            <a:pPr algn="ctr"/>
            <a:r>
              <a:rPr lang="es-ES_tradnl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Servicios de consulta</a:t>
            </a:r>
            <a:endParaRPr lang="es-ES_tradnl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65752" y="4301653"/>
            <a:ext cx="2681835" cy="1040375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>
                <a:gd name="adj1" fmla="val 21445839"/>
                <a:gd name="adj2" fmla="val 30408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1200" b="1" spc="50" dirty="0" smtClean="0">
                <a:ln w="11430"/>
                <a:solidFill>
                  <a:srgbClr val="21449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Cirugía</a:t>
            </a:r>
            <a:endParaRPr lang="es-ES" sz="1200" b="1" spc="50" dirty="0">
              <a:ln w="11430"/>
              <a:solidFill>
                <a:srgbClr val="21449B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 rot="15789620">
            <a:off x="1942259" y="3093555"/>
            <a:ext cx="2147496" cy="1474956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err="1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Aux</a:t>
            </a:r>
            <a:r>
              <a:rPr lang="es-ES" b="1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s-ES" b="1" dirty="0" err="1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Dx</a:t>
            </a:r>
            <a:r>
              <a:rPr lang="es-ES" b="1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y </a:t>
            </a:r>
            <a:r>
              <a:rPr lang="es-ES" b="1" dirty="0" err="1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Tx</a:t>
            </a:r>
            <a:r>
              <a:rPr lang="es-ES" b="1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s-ES" b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CuadroTexto 9"/>
          <p:cNvSpPr txBox="1"/>
          <p:nvPr/>
        </p:nvSpPr>
        <p:spPr>
          <a:xfrm rot="6169948">
            <a:off x="4661791" y="3170335"/>
            <a:ext cx="2236893" cy="124146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UpPour">
              <a:avLst>
                <a:gd name="adj1" fmla="val 11290883"/>
                <a:gd name="adj2" fmla="val 42599"/>
              </a:avLst>
            </a:prstTxWarp>
            <a:spAutoFit/>
          </a:bodyPr>
          <a:lstStyle/>
          <a:p>
            <a:pPr algn="ctr"/>
            <a:r>
              <a:rPr lang="es-E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6820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Serv</a:t>
            </a:r>
            <a:r>
              <a:rPr lang="es-E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6820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de apoyo</a:t>
            </a:r>
          </a:p>
          <a:p>
            <a:pPr algn="ctr"/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6820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Médico</a:t>
            </a:r>
            <a:endParaRPr lang="es-E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6820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CuadroTexto 10"/>
          <p:cNvSpPr txBox="1"/>
          <p:nvPr/>
        </p:nvSpPr>
        <p:spPr>
          <a:xfrm rot="5898062">
            <a:off x="4410776" y="2736980"/>
            <a:ext cx="3871288" cy="1859191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/>
            </a:prstTxWarp>
            <a:spAutoFit/>
          </a:bodyPr>
          <a:lstStyle/>
          <a:p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5041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Administración</a:t>
            </a:r>
            <a:endParaRPr lang="es-E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5041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CuadroTexto 11"/>
          <p:cNvSpPr txBox="1"/>
          <p:nvPr/>
        </p:nvSpPr>
        <p:spPr>
          <a:xfrm rot="16200000">
            <a:off x="609895" y="2853402"/>
            <a:ext cx="3722659" cy="1775924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/>
            </a:prstTxWarp>
            <a:spAutoFit/>
          </a:bodyPr>
          <a:lstStyle/>
          <a:p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5041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Tecnología</a:t>
            </a:r>
            <a:endParaRPr lang="es-E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5041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238102" y="1317252"/>
            <a:ext cx="4471106" cy="1792156"/>
          </a:xfrm>
          <a:prstGeom prst="rect">
            <a:avLst/>
          </a:prstGeom>
          <a:noFill/>
        </p:spPr>
        <p:txBody>
          <a:bodyPr wrap="none" rtlCol="0">
            <a:prstTxWarp prst="textArchUpPour">
              <a:avLst>
                <a:gd name="adj1" fmla="val 10800000"/>
                <a:gd name="adj2" fmla="val 66327"/>
              </a:avLst>
            </a:prstTxWarp>
            <a:spAutoFit/>
          </a:bodyPr>
          <a:lstStyle/>
          <a:p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E0760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Enseñanza e</a:t>
            </a:r>
          </a:p>
          <a:p>
            <a:r>
              <a:rPr lang="es-E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E0760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Investigación</a:t>
            </a:r>
            <a:endParaRPr lang="es-E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E0760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780172" y="4871648"/>
            <a:ext cx="3222057" cy="10612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Pour">
              <a:avLst>
                <a:gd name="adj1" fmla="val 570432"/>
                <a:gd name="adj2" fmla="val 29415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_tradn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Enfermería</a:t>
            </a:r>
            <a:endParaRPr lang="es-ES_tradn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313845" y="6257808"/>
            <a:ext cx="644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PACIENTE DEBE ESTAR AL CENTRO DE NUESTRA ATENCIÓN</a:t>
            </a:r>
            <a:endParaRPr lang="es-ES" dirty="0"/>
          </a:p>
        </p:txBody>
      </p:sp>
      <p:grpSp>
        <p:nvGrpSpPr>
          <p:cNvPr id="27" name="Agrupar 26"/>
          <p:cNvGrpSpPr/>
          <p:nvPr/>
        </p:nvGrpSpPr>
        <p:grpSpPr>
          <a:xfrm>
            <a:off x="636627" y="624972"/>
            <a:ext cx="7641404" cy="5944103"/>
            <a:chOff x="636627" y="624972"/>
            <a:chExt cx="7641404" cy="5944103"/>
          </a:xfrm>
        </p:grpSpPr>
        <p:sp>
          <p:nvSpPr>
            <p:cNvPr id="18" name="Flecha a la derecha con bandas 17"/>
            <p:cNvSpPr/>
            <p:nvPr/>
          </p:nvSpPr>
          <p:spPr>
            <a:xfrm rot="16200000">
              <a:off x="3172009" y="5118107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rgbClr val="E076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Flecha a la derecha con bandas 18"/>
            <p:cNvSpPr/>
            <p:nvPr/>
          </p:nvSpPr>
          <p:spPr>
            <a:xfrm rot="13579069">
              <a:off x="5145836" y="5035151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rgbClr val="E076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Flecha a la derecha con bandas 19"/>
            <p:cNvSpPr/>
            <p:nvPr/>
          </p:nvSpPr>
          <p:spPr>
            <a:xfrm rot="5400000">
              <a:off x="3172009" y="1684128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rgbClr val="E076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Flecha a la derecha con bandas 20"/>
            <p:cNvSpPr/>
            <p:nvPr/>
          </p:nvSpPr>
          <p:spPr>
            <a:xfrm rot="10800000">
              <a:off x="5767907" y="3409437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Flecha a la derecha con bandas 21"/>
            <p:cNvSpPr/>
            <p:nvPr/>
          </p:nvSpPr>
          <p:spPr>
            <a:xfrm>
              <a:off x="636627" y="3345591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Flecha a la derecha con bandas 22"/>
            <p:cNvSpPr/>
            <p:nvPr/>
          </p:nvSpPr>
          <p:spPr>
            <a:xfrm rot="8344744">
              <a:off x="5214007" y="1993409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rgbClr val="E076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Flecha a la derecha con bandas 23"/>
            <p:cNvSpPr/>
            <p:nvPr/>
          </p:nvSpPr>
          <p:spPr>
            <a:xfrm rot="19483896">
              <a:off x="1196603" y="4852361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rgbClr val="E076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Flecha a la derecha con bandas 24"/>
            <p:cNvSpPr/>
            <p:nvPr/>
          </p:nvSpPr>
          <p:spPr>
            <a:xfrm rot="2497789">
              <a:off x="1348546" y="2003481"/>
              <a:ext cx="2510124" cy="391812"/>
            </a:xfrm>
            <a:prstGeom prst="stripedRightArrow">
              <a:avLst>
                <a:gd name="adj1" fmla="val 38504"/>
                <a:gd name="adj2" fmla="val 156126"/>
              </a:avLst>
            </a:prstGeom>
            <a:solidFill>
              <a:srgbClr val="E076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6" name="CuadroTexto 25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3</a:t>
            </a:r>
          </a:p>
          <a:p>
            <a:r>
              <a:rPr lang="es-ES" sz="1200" dirty="0" smtClean="0"/>
              <a:t>Alineación de procesos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77543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No es tan obvio…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24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105060" y="2449114"/>
            <a:ext cx="880875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De no tener al paciente explícitamente al centro de los proyectos y los procesos de toda la organización se presentan situaciones como: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46162" y="3972291"/>
            <a:ext cx="6763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dirty="0" smtClean="0"/>
              <a:t>Horas de espera para ingresar al servicio…</a:t>
            </a:r>
            <a:endParaRPr lang="es-E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46162" y="4925486"/>
            <a:ext cx="5468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dirty="0" smtClean="0"/>
              <a:t>Horas de espera para egresarlo…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46162" y="4466962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dirty="0" smtClean="0"/>
              <a:t>Largas filas para ser recibido en el servicio…</a:t>
            </a:r>
            <a:endParaRPr lang="es-ES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6162" y="5432048"/>
            <a:ext cx="581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dirty="0" smtClean="0"/>
              <a:t>Trato frio, duro, déspota, agresivo,… </a:t>
            </a:r>
            <a:endParaRPr lang="es-ES" sz="2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3</a:t>
            </a:r>
          </a:p>
          <a:p>
            <a:r>
              <a:rPr lang="es-ES" sz="1200" dirty="0" smtClean="0"/>
              <a:t>Alineación de procesos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78254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… en las áreas no médicas…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25</a:t>
            </a:fld>
            <a:endParaRPr lang="en-US"/>
          </a:p>
        </p:txBody>
      </p:sp>
      <p:grpSp>
        <p:nvGrpSpPr>
          <p:cNvPr id="50" name="Agrupar 49"/>
          <p:cNvGrpSpPr/>
          <p:nvPr/>
        </p:nvGrpSpPr>
        <p:grpSpPr>
          <a:xfrm>
            <a:off x="7004580" y="2214951"/>
            <a:ext cx="1909233" cy="4639347"/>
            <a:chOff x="7004580" y="2214951"/>
            <a:chExt cx="1909233" cy="4639347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4580" y="3275636"/>
              <a:ext cx="1848556" cy="103953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4580" y="2214951"/>
              <a:ext cx="1909233" cy="1060685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4580" y="4315175"/>
              <a:ext cx="1909233" cy="1107199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4580" y="5422374"/>
              <a:ext cx="1909233" cy="1431924"/>
            </a:xfrm>
            <a:prstGeom prst="rect">
              <a:avLst/>
            </a:prstGeom>
          </p:spPr>
        </p:pic>
      </p:grpSp>
      <p:grpSp>
        <p:nvGrpSpPr>
          <p:cNvPr id="52" name="Agrupar 51"/>
          <p:cNvGrpSpPr/>
          <p:nvPr/>
        </p:nvGrpSpPr>
        <p:grpSpPr>
          <a:xfrm>
            <a:off x="379538" y="2038256"/>
            <a:ext cx="2233467" cy="4824768"/>
            <a:chOff x="379538" y="2038256"/>
            <a:chExt cx="2233467" cy="482476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5535" y="4419526"/>
              <a:ext cx="2000556" cy="1405391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204" y="2922690"/>
              <a:ext cx="2107689" cy="1502481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322" y="2038256"/>
              <a:ext cx="1923769" cy="1237380"/>
            </a:xfrm>
            <a:prstGeom prst="rect">
              <a:avLst/>
            </a:prstGeom>
          </p:spPr>
        </p:pic>
        <p:sp>
          <p:nvSpPr>
            <p:cNvPr id="21" name="CuadroTexto 20"/>
            <p:cNvSpPr txBox="1"/>
            <p:nvPr/>
          </p:nvSpPr>
          <p:spPr>
            <a:xfrm>
              <a:off x="1163749" y="3251584"/>
              <a:ext cx="608433" cy="18466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600" dirty="0" smtClean="0"/>
                <a:t>Hospital</a:t>
              </a:r>
              <a:endParaRPr lang="es-ES" sz="600" dirty="0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1472794" y="3425758"/>
              <a:ext cx="299388" cy="49263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163749" y="3429302"/>
              <a:ext cx="169009" cy="457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26" name="Conector recto 25"/>
            <p:cNvCxnSpPr>
              <a:endCxn id="22" idx="0"/>
            </p:cNvCxnSpPr>
            <p:nvPr/>
          </p:nvCxnSpPr>
          <p:spPr>
            <a:xfrm flipV="1">
              <a:off x="1347244" y="3425758"/>
              <a:ext cx="275244" cy="8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/>
            <p:cNvCxnSpPr/>
            <p:nvPr/>
          </p:nvCxnSpPr>
          <p:spPr>
            <a:xfrm>
              <a:off x="1163749" y="3425758"/>
              <a:ext cx="622207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Imagen 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9670" y="5692834"/>
              <a:ext cx="1072505" cy="1013279"/>
            </a:xfrm>
            <a:prstGeom prst="rect">
              <a:avLst/>
            </a:prstGeom>
          </p:spPr>
        </p:pic>
        <p:cxnSp>
          <p:nvCxnSpPr>
            <p:cNvPr id="45" name="Conector recto 44"/>
            <p:cNvCxnSpPr/>
            <p:nvPr/>
          </p:nvCxnSpPr>
          <p:spPr>
            <a:xfrm>
              <a:off x="1077519" y="6605003"/>
              <a:ext cx="106347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Imagen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9538" y="5677410"/>
              <a:ext cx="784211" cy="1185614"/>
            </a:xfrm>
            <a:prstGeom prst="rect">
              <a:avLst/>
            </a:prstGeom>
          </p:spPr>
        </p:pic>
        <p:sp>
          <p:nvSpPr>
            <p:cNvPr id="48" name="Rectángulo 47"/>
            <p:cNvSpPr/>
            <p:nvPr/>
          </p:nvSpPr>
          <p:spPr>
            <a:xfrm>
              <a:off x="1077519" y="6648995"/>
              <a:ext cx="1535486" cy="150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2613005" y="2223840"/>
            <a:ext cx="4391575" cy="4403460"/>
            <a:chOff x="2613005" y="2223840"/>
            <a:chExt cx="4391575" cy="4403460"/>
          </a:xfrm>
        </p:grpSpPr>
        <p:sp>
          <p:nvSpPr>
            <p:cNvPr id="36" name="CuadroTexto 35"/>
            <p:cNvSpPr txBox="1"/>
            <p:nvPr/>
          </p:nvSpPr>
          <p:spPr>
            <a:xfrm>
              <a:off x="3961070" y="2223840"/>
              <a:ext cx="141907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Recepción</a:t>
              </a:r>
              <a:endParaRPr lang="es-ES" dirty="0"/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3961070" y="3416397"/>
              <a:ext cx="12040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Admisión</a:t>
              </a:r>
              <a:endParaRPr lang="es-ES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3961070" y="4519929"/>
              <a:ext cx="1670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Contabilidad</a:t>
              </a:r>
              <a:endParaRPr lang="es-ES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961070" y="5723660"/>
              <a:ext cx="1745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Trabajo Social</a:t>
              </a:r>
              <a:endParaRPr lang="es-ES" dirty="0"/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3113504" y="3929691"/>
              <a:ext cx="32313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Preparar rápido la cuenta..</a:t>
              </a:r>
              <a:endParaRPr lang="es-ES" dirty="0"/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2814920" y="2715861"/>
              <a:ext cx="363328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Sonrisa, orientación, asesoría…</a:t>
              </a:r>
              <a:endParaRPr lang="es-ES" dirty="0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2824529" y="6257968"/>
              <a:ext cx="4180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Orientación amable, clara, cortés…</a:t>
              </a:r>
              <a:endParaRPr lang="es-ES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613005" y="5052110"/>
              <a:ext cx="4308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No son sólo cuentas, son pacientes…</a:t>
              </a:r>
              <a:endParaRPr lang="es-ES" dirty="0"/>
            </a:p>
          </p:txBody>
        </p:sp>
        <p:sp>
          <p:nvSpPr>
            <p:cNvPr id="9" name="Flecha derecha 8"/>
            <p:cNvSpPr/>
            <p:nvPr/>
          </p:nvSpPr>
          <p:spPr>
            <a:xfrm>
              <a:off x="3113504" y="6015896"/>
              <a:ext cx="3129583" cy="31676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Flecha derecha 45"/>
            <p:cNvSpPr/>
            <p:nvPr/>
          </p:nvSpPr>
          <p:spPr>
            <a:xfrm>
              <a:off x="3095419" y="4828712"/>
              <a:ext cx="3129583" cy="31676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7" name="Flecha derecha 46"/>
            <p:cNvSpPr/>
            <p:nvPr/>
          </p:nvSpPr>
          <p:spPr>
            <a:xfrm>
              <a:off x="3115103" y="3733959"/>
              <a:ext cx="3129583" cy="31676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Flecha derecha 48"/>
            <p:cNvSpPr/>
            <p:nvPr/>
          </p:nvSpPr>
          <p:spPr>
            <a:xfrm>
              <a:off x="3086682" y="2511137"/>
              <a:ext cx="3129583" cy="31676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1" name="CuadroTexto 50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3</a:t>
            </a:r>
          </a:p>
          <a:p>
            <a:r>
              <a:rPr lang="es-ES" sz="1200" dirty="0" smtClean="0"/>
              <a:t>Alineación de procesos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26454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6989" y="379383"/>
            <a:ext cx="6521587" cy="458213"/>
          </a:xfrm>
          <a:solidFill>
            <a:srgbClr val="FFF0CC"/>
          </a:solidFill>
        </p:spPr>
        <p:txBody>
          <a:bodyPr>
            <a:normAutofit fontScale="90000"/>
          </a:bodyPr>
          <a:lstStyle/>
          <a:p>
            <a:r>
              <a:rPr lang="es-ES" sz="2400" b="1" dirty="0" smtClean="0">
                <a:solidFill>
                  <a:schemeClr val="tx1"/>
                </a:solidFill>
              </a:rPr>
              <a:t>Modelo de Alineación de Procesos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0C58-A086-AE46-BECC-B98541105955}" type="slidenum">
              <a:rPr lang="es-ES" smtClean="0"/>
              <a:t>26</a:t>
            </a:fld>
            <a:endParaRPr lang="es-ES"/>
          </a:p>
        </p:txBody>
      </p:sp>
      <p:grpSp>
        <p:nvGrpSpPr>
          <p:cNvPr id="505" name="Agrupar 504"/>
          <p:cNvGrpSpPr/>
          <p:nvPr/>
        </p:nvGrpSpPr>
        <p:grpSpPr>
          <a:xfrm>
            <a:off x="226651" y="4047795"/>
            <a:ext cx="8565441" cy="2432530"/>
            <a:chOff x="226651" y="4047795"/>
            <a:chExt cx="8565441" cy="2432530"/>
          </a:xfrm>
        </p:grpSpPr>
        <p:sp>
          <p:nvSpPr>
            <p:cNvPr id="261" name="Rectángulo 260"/>
            <p:cNvSpPr/>
            <p:nvPr/>
          </p:nvSpPr>
          <p:spPr>
            <a:xfrm>
              <a:off x="1672394" y="4047795"/>
              <a:ext cx="5645896" cy="243253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62" name="CuadroTexto 261"/>
            <p:cNvSpPr txBox="1"/>
            <p:nvPr/>
          </p:nvSpPr>
          <p:spPr>
            <a:xfrm>
              <a:off x="3210512" y="4067835"/>
              <a:ext cx="2646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ESTRUCTURA </a:t>
              </a:r>
              <a:r>
                <a:rPr lang="es-ES" sz="1600" b="1" dirty="0" smtClean="0"/>
                <a:t>ALINEADA</a:t>
              </a:r>
              <a:endParaRPr lang="es-ES" sz="1600" b="1" dirty="0"/>
            </a:p>
          </p:txBody>
        </p:sp>
        <p:sp>
          <p:nvSpPr>
            <p:cNvPr id="263" name="Redondear rectángulo de esquina del mismo lado 262"/>
            <p:cNvSpPr/>
            <p:nvPr/>
          </p:nvSpPr>
          <p:spPr>
            <a:xfrm>
              <a:off x="1774312" y="4374686"/>
              <a:ext cx="5476031" cy="944245"/>
            </a:xfrm>
            <a:prstGeom prst="round2Same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64" name="Redondear rectángulo de esquina del mismo lado 263"/>
            <p:cNvSpPr/>
            <p:nvPr/>
          </p:nvSpPr>
          <p:spPr>
            <a:xfrm>
              <a:off x="1774312" y="5358041"/>
              <a:ext cx="5476031" cy="1014979"/>
            </a:xfrm>
            <a:prstGeom prst="round2Same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265" name="CuadroTexto 264"/>
            <p:cNvSpPr txBox="1"/>
            <p:nvPr/>
          </p:nvSpPr>
          <p:spPr>
            <a:xfrm>
              <a:off x="2363182" y="4374239"/>
              <a:ext cx="3948002" cy="2812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PROCESOS SUSTANTIVOS: ACTO MÉDICO</a:t>
              </a:r>
              <a:endParaRPr lang="es-ES" sz="1600" dirty="0"/>
            </a:p>
          </p:txBody>
        </p:sp>
        <p:sp>
          <p:nvSpPr>
            <p:cNvPr id="267" name="Recortar rectángulo de esquina del mismo lado 266"/>
            <p:cNvSpPr/>
            <p:nvPr/>
          </p:nvSpPr>
          <p:spPr>
            <a:xfrm rot="16200000">
              <a:off x="293699" y="4471915"/>
              <a:ext cx="1311647" cy="1445743"/>
            </a:xfrm>
            <a:prstGeom prst="snip2Same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ES" sz="1600" dirty="0" smtClean="0">
                  <a:solidFill>
                    <a:srgbClr val="000000"/>
                  </a:solidFill>
                </a:rPr>
                <a:t>INSUMOS</a:t>
              </a:r>
              <a:endParaRPr lang="es-ES" sz="1600" dirty="0">
                <a:solidFill>
                  <a:srgbClr val="000000"/>
                </a:solidFill>
              </a:endParaRPr>
            </a:p>
          </p:txBody>
        </p:sp>
        <p:sp>
          <p:nvSpPr>
            <p:cNvPr id="268" name="Flecha derecha 267"/>
            <p:cNvSpPr/>
            <p:nvPr/>
          </p:nvSpPr>
          <p:spPr>
            <a:xfrm>
              <a:off x="1094850" y="5348692"/>
              <a:ext cx="577545" cy="297055"/>
            </a:xfrm>
            <a:prstGeom prst="rightArrow">
              <a:avLst/>
            </a:prstGeom>
            <a:solidFill>
              <a:srgbClr val="E0760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365" name="Redondear rectángulo de esquina del mismo lado 364"/>
            <p:cNvSpPr/>
            <p:nvPr/>
          </p:nvSpPr>
          <p:spPr>
            <a:xfrm rot="5400000">
              <a:off x="7412970" y="4475332"/>
              <a:ext cx="1309766" cy="1448478"/>
            </a:xfrm>
            <a:prstGeom prst="round2Same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366" name="CuadroTexto 365"/>
            <p:cNvSpPr txBox="1"/>
            <p:nvPr/>
          </p:nvSpPr>
          <p:spPr>
            <a:xfrm>
              <a:off x="7318291" y="5033149"/>
              <a:ext cx="1378923" cy="281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RESULTADOS</a:t>
              </a:r>
              <a:endParaRPr lang="es-ES" sz="1600" dirty="0"/>
            </a:p>
          </p:txBody>
        </p:sp>
        <p:grpSp>
          <p:nvGrpSpPr>
            <p:cNvPr id="485" name="Agrupar 484"/>
            <p:cNvGrpSpPr/>
            <p:nvPr/>
          </p:nvGrpSpPr>
          <p:grpSpPr>
            <a:xfrm>
              <a:off x="1889936" y="6269053"/>
              <a:ext cx="4954413" cy="6615"/>
              <a:chOff x="1889936" y="6269053"/>
              <a:chExt cx="4954413" cy="6615"/>
            </a:xfrm>
          </p:grpSpPr>
          <p:cxnSp>
            <p:nvCxnSpPr>
              <p:cNvPr id="432" name="Conector recto de flecha 431"/>
              <p:cNvCxnSpPr/>
              <p:nvPr/>
            </p:nvCxnSpPr>
            <p:spPr>
              <a:xfrm flipV="1">
                <a:off x="1889936" y="6269053"/>
                <a:ext cx="445658" cy="6615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ector recto de flecha 432"/>
              <p:cNvCxnSpPr/>
              <p:nvPr/>
            </p:nvCxnSpPr>
            <p:spPr>
              <a:xfrm>
                <a:off x="2335594" y="6269053"/>
                <a:ext cx="434098" cy="6615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Conector recto de flecha 433"/>
              <p:cNvCxnSpPr/>
              <p:nvPr/>
            </p:nvCxnSpPr>
            <p:spPr>
              <a:xfrm>
                <a:off x="2769692" y="6275668"/>
                <a:ext cx="461477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Conector recto de flecha 434"/>
              <p:cNvCxnSpPr/>
              <p:nvPr/>
            </p:nvCxnSpPr>
            <p:spPr>
              <a:xfrm>
                <a:off x="3231169" y="6275668"/>
                <a:ext cx="316136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Conector recto de flecha 435"/>
              <p:cNvCxnSpPr/>
              <p:nvPr/>
            </p:nvCxnSpPr>
            <p:spPr>
              <a:xfrm>
                <a:off x="3547305" y="6275668"/>
                <a:ext cx="506464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Conector recto de flecha 436"/>
              <p:cNvCxnSpPr/>
              <p:nvPr/>
            </p:nvCxnSpPr>
            <p:spPr>
              <a:xfrm>
                <a:off x="4053769" y="6269053"/>
                <a:ext cx="600193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Conector recto de flecha 437"/>
              <p:cNvCxnSpPr/>
              <p:nvPr/>
            </p:nvCxnSpPr>
            <p:spPr>
              <a:xfrm>
                <a:off x="4653962" y="6269053"/>
                <a:ext cx="233569" cy="6615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ector recto de flecha 438"/>
              <p:cNvCxnSpPr/>
              <p:nvPr/>
            </p:nvCxnSpPr>
            <p:spPr>
              <a:xfrm>
                <a:off x="4887531" y="6275668"/>
                <a:ext cx="480813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ector recto de flecha 439"/>
              <p:cNvCxnSpPr/>
              <p:nvPr/>
            </p:nvCxnSpPr>
            <p:spPr>
              <a:xfrm>
                <a:off x="5368344" y="6275668"/>
                <a:ext cx="436463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ector recto de flecha 440"/>
              <p:cNvCxnSpPr/>
              <p:nvPr/>
            </p:nvCxnSpPr>
            <p:spPr>
              <a:xfrm>
                <a:off x="5804807" y="6275668"/>
                <a:ext cx="243001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Conector recto de flecha 441"/>
              <p:cNvCxnSpPr/>
              <p:nvPr/>
            </p:nvCxnSpPr>
            <p:spPr>
              <a:xfrm>
                <a:off x="6047808" y="6269053"/>
                <a:ext cx="475036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Conector recto de flecha 442"/>
              <p:cNvCxnSpPr/>
              <p:nvPr/>
            </p:nvCxnSpPr>
            <p:spPr>
              <a:xfrm>
                <a:off x="6522844" y="6269053"/>
                <a:ext cx="321505" cy="0"/>
              </a:xfrm>
              <a:prstGeom prst="straightConnector1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6" name="Agrupar 485"/>
            <p:cNvGrpSpPr/>
            <p:nvPr/>
          </p:nvGrpSpPr>
          <p:grpSpPr>
            <a:xfrm>
              <a:off x="1856282" y="6090074"/>
              <a:ext cx="5153385" cy="6615"/>
              <a:chOff x="1856282" y="6046278"/>
              <a:chExt cx="5153385" cy="6615"/>
            </a:xfrm>
          </p:grpSpPr>
          <p:cxnSp>
            <p:nvCxnSpPr>
              <p:cNvPr id="444" name="Conector recto de flecha 443"/>
              <p:cNvCxnSpPr/>
              <p:nvPr/>
            </p:nvCxnSpPr>
            <p:spPr>
              <a:xfrm>
                <a:off x="4219087" y="6046278"/>
                <a:ext cx="60019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Conector recto de flecha 444"/>
              <p:cNvCxnSpPr/>
              <p:nvPr/>
            </p:nvCxnSpPr>
            <p:spPr>
              <a:xfrm>
                <a:off x="4819280" y="6046278"/>
                <a:ext cx="233569" cy="6615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Conector recto de flecha 445"/>
              <p:cNvCxnSpPr/>
              <p:nvPr/>
            </p:nvCxnSpPr>
            <p:spPr>
              <a:xfrm>
                <a:off x="5052849" y="6052893"/>
                <a:ext cx="48081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Conector recto de flecha 446"/>
              <p:cNvCxnSpPr/>
              <p:nvPr/>
            </p:nvCxnSpPr>
            <p:spPr>
              <a:xfrm>
                <a:off x="5533662" y="6052893"/>
                <a:ext cx="43646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Conector recto de flecha 447"/>
              <p:cNvCxnSpPr/>
              <p:nvPr/>
            </p:nvCxnSpPr>
            <p:spPr>
              <a:xfrm>
                <a:off x="5970125" y="6052893"/>
                <a:ext cx="243001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ector recto de flecha 448"/>
              <p:cNvCxnSpPr/>
              <p:nvPr/>
            </p:nvCxnSpPr>
            <p:spPr>
              <a:xfrm>
                <a:off x="6213126" y="6046278"/>
                <a:ext cx="475036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ector recto de flecha 449"/>
              <p:cNvCxnSpPr/>
              <p:nvPr/>
            </p:nvCxnSpPr>
            <p:spPr>
              <a:xfrm>
                <a:off x="6688162" y="6046278"/>
                <a:ext cx="321505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Conector recto de flecha 456"/>
              <p:cNvCxnSpPr/>
              <p:nvPr/>
            </p:nvCxnSpPr>
            <p:spPr>
              <a:xfrm flipV="1">
                <a:off x="1856282" y="6046278"/>
                <a:ext cx="445658" cy="6615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Conector recto de flecha 457"/>
              <p:cNvCxnSpPr/>
              <p:nvPr/>
            </p:nvCxnSpPr>
            <p:spPr>
              <a:xfrm>
                <a:off x="2301940" y="6046278"/>
                <a:ext cx="434098" cy="6615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Conector recto de flecha 458"/>
              <p:cNvCxnSpPr/>
              <p:nvPr/>
            </p:nvCxnSpPr>
            <p:spPr>
              <a:xfrm>
                <a:off x="2736038" y="6052893"/>
                <a:ext cx="461477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Conector recto de flecha 459"/>
              <p:cNvCxnSpPr/>
              <p:nvPr/>
            </p:nvCxnSpPr>
            <p:spPr>
              <a:xfrm>
                <a:off x="3197515" y="6052893"/>
                <a:ext cx="316136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Conector recto de flecha 460"/>
              <p:cNvCxnSpPr/>
              <p:nvPr/>
            </p:nvCxnSpPr>
            <p:spPr>
              <a:xfrm>
                <a:off x="3513651" y="6052893"/>
                <a:ext cx="506464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Conector recto de flecha 461"/>
              <p:cNvCxnSpPr/>
              <p:nvPr/>
            </p:nvCxnSpPr>
            <p:spPr>
              <a:xfrm>
                <a:off x="4020115" y="6046278"/>
                <a:ext cx="60019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6" name="CuadroTexto 265"/>
            <p:cNvSpPr txBox="1"/>
            <p:nvPr/>
          </p:nvSpPr>
          <p:spPr>
            <a:xfrm>
              <a:off x="2446534" y="5359159"/>
              <a:ext cx="462969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PROCESOS ADJETIVOS</a:t>
              </a:r>
              <a:r>
                <a:rPr lang="es-ES" sz="1600" dirty="0"/>
                <a:t>: Apoyo administrativo</a:t>
              </a:r>
            </a:p>
            <a:p>
              <a:endParaRPr lang="es-ES" sz="1600" dirty="0"/>
            </a:p>
          </p:txBody>
        </p:sp>
        <p:grpSp>
          <p:nvGrpSpPr>
            <p:cNvPr id="484" name="Agrupar 483"/>
            <p:cNvGrpSpPr/>
            <p:nvPr/>
          </p:nvGrpSpPr>
          <p:grpSpPr>
            <a:xfrm>
              <a:off x="2176755" y="5724942"/>
              <a:ext cx="4954413" cy="6615"/>
              <a:chOff x="2176755" y="5735891"/>
              <a:chExt cx="4954413" cy="6615"/>
            </a:xfrm>
          </p:grpSpPr>
          <p:cxnSp>
            <p:nvCxnSpPr>
              <p:cNvPr id="419" name="Conector recto de flecha 418"/>
              <p:cNvCxnSpPr/>
              <p:nvPr/>
            </p:nvCxnSpPr>
            <p:spPr>
              <a:xfrm flipV="1">
                <a:off x="2176755" y="5735891"/>
                <a:ext cx="445658" cy="661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Conector recto de flecha 419"/>
              <p:cNvCxnSpPr/>
              <p:nvPr/>
            </p:nvCxnSpPr>
            <p:spPr>
              <a:xfrm>
                <a:off x="2622413" y="5735891"/>
                <a:ext cx="434098" cy="661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Conector recto de flecha 420"/>
              <p:cNvCxnSpPr/>
              <p:nvPr/>
            </p:nvCxnSpPr>
            <p:spPr>
              <a:xfrm>
                <a:off x="3056511" y="5742506"/>
                <a:ext cx="461477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Conector recto de flecha 421"/>
              <p:cNvCxnSpPr/>
              <p:nvPr/>
            </p:nvCxnSpPr>
            <p:spPr>
              <a:xfrm>
                <a:off x="3517988" y="5742506"/>
                <a:ext cx="316136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ector recto de flecha 422"/>
              <p:cNvCxnSpPr/>
              <p:nvPr/>
            </p:nvCxnSpPr>
            <p:spPr>
              <a:xfrm>
                <a:off x="3834124" y="5742506"/>
                <a:ext cx="506464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ector recto de flecha 423"/>
              <p:cNvCxnSpPr/>
              <p:nvPr/>
            </p:nvCxnSpPr>
            <p:spPr>
              <a:xfrm>
                <a:off x="4340588" y="5735891"/>
                <a:ext cx="600193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ector recto de flecha 424"/>
              <p:cNvCxnSpPr/>
              <p:nvPr/>
            </p:nvCxnSpPr>
            <p:spPr>
              <a:xfrm>
                <a:off x="4940781" y="5735891"/>
                <a:ext cx="233569" cy="661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ector recto de flecha 425"/>
              <p:cNvCxnSpPr/>
              <p:nvPr/>
            </p:nvCxnSpPr>
            <p:spPr>
              <a:xfrm>
                <a:off x="5174350" y="5742506"/>
                <a:ext cx="480813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ector recto de flecha 426"/>
              <p:cNvCxnSpPr/>
              <p:nvPr/>
            </p:nvCxnSpPr>
            <p:spPr>
              <a:xfrm>
                <a:off x="5655163" y="5742506"/>
                <a:ext cx="436463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ector recto de flecha 427"/>
              <p:cNvCxnSpPr/>
              <p:nvPr/>
            </p:nvCxnSpPr>
            <p:spPr>
              <a:xfrm>
                <a:off x="6091626" y="5742506"/>
                <a:ext cx="24300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ector recto de flecha 428"/>
              <p:cNvCxnSpPr/>
              <p:nvPr/>
            </p:nvCxnSpPr>
            <p:spPr>
              <a:xfrm>
                <a:off x="6334627" y="5735891"/>
                <a:ext cx="475036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ector recto de flecha 429"/>
              <p:cNvCxnSpPr/>
              <p:nvPr/>
            </p:nvCxnSpPr>
            <p:spPr>
              <a:xfrm>
                <a:off x="6809663" y="5735891"/>
                <a:ext cx="321505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4" name="Agrupar 503"/>
            <p:cNvGrpSpPr/>
            <p:nvPr/>
          </p:nvGrpSpPr>
          <p:grpSpPr>
            <a:xfrm>
              <a:off x="1827993" y="5892556"/>
              <a:ext cx="4938770" cy="8232"/>
              <a:chOff x="1827993" y="5892556"/>
              <a:chExt cx="4938770" cy="8232"/>
            </a:xfrm>
          </p:grpSpPr>
          <p:cxnSp>
            <p:nvCxnSpPr>
              <p:cNvPr id="398" name="Conector recto de flecha 397"/>
              <p:cNvCxnSpPr/>
              <p:nvPr/>
            </p:nvCxnSpPr>
            <p:spPr>
              <a:xfrm>
                <a:off x="1827993" y="5894173"/>
                <a:ext cx="60019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Conector recto de flecha 398"/>
              <p:cNvCxnSpPr/>
              <p:nvPr/>
            </p:nvCxnSpPr>
            <p:spPr>
              <a:xfrm>
                <a:off x="2428186" y="5894173"/>
                <a:ext cx="233569" cy="661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Conector recto de flecha 399"/>
              <p:cNvCxnSpPr/>
              <p:nvPr/>
            </p:nvCxnSpPr>
            <p:spPr>
              <a:xfrm>
                <a:off x="2661755" y="5900788"/>
                <a:ext cx="48081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Conector recto de flecha 400"/>
              <p:cNvCxnSpPr/>
              <p:nvPr/>
            </p:nvCxnSpPr>
            <p:spPr>
              <a:xfrm>
                <a:off x="3142568" y="5900788"/>
                <a:ext cx="43646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Conector recto de flecha 401"/>
              <p:cNvCxnSpPr/>
              <p:nvPr/>
            </p:nvCxnSpPr>
            <p:spPr>
              <a:xfrm>
                <a:off x="3579031" y="5900788"/>
                <a:ext cx="243001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Conector recto de flecha 402"/>
              <p:cNvCxnSpPr/>
              <p:nvPr/>
            </p:nvCxnSpPr>
            <p:spPr>
              <a:xfrm>
                <a:off x="3822032" y="5894173"/>
                <a:ext cx="47503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Conector recto de flecha 403"/>
              <p:cNvCxnSpPr/>
              <p:nvPr/>
            </p:nvCxnSpPr>
            <p:spPr>
              <a:xfrm>
                <a:off x="4297068" y="5894173"/>
                <a:ext cx="321505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Conector recto de flecha 462"/>
              <p:cNvCxnSpPr/>
              <p:nvPr/>
            </p:nvCxnSpPr>
            <p:spPr>
              <a:xfrm flipV="1">
                <a:off x="4602930" y="5892556"/>
                <a:ext cx="445658" cy="661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ector recto de flecha 463"/>
              <p:cNvCxnSpPr/>
              <p:nvPr/>
            </p:nvCxnSpPr>
            <p:spPr>
              <a:xfrm>
                <a:off x="5048588" y="5892556"/>
                <a:ext cx="434098" cy="661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Conector recto de flecha 464"/>
              <p:cNvCxnSpPr/>
              <p:nvPr/>
            </p:nvCxnSpPr>
            <p:spPr>
              <a:xfrm>
                <a:off x="5482686" y="5899171"/>
                <a:ext cx="461477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ector recto de flecha 465"/>
              <p:cNvCxnSpPr/>
              <p:nvPr/>
            </p:nvCxnSpPr>
            <p:spPr>
              <a:xfrm>
                <a:off x="5944163" y="5899171"/>
                <a:ext cx="31613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Conector recto de flecha 466"/>
              <p:cNvCxnSpPr/>
              <p:nvPr/>
            </p:nvCxnSpPr>
            <p:spPr>
              <a:xfrm>
                <a:off x="6260299" y="5899171"/>
                <a:ext cx="506464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1" name="Agrupar 390"/>
            <p:cNvGrpSpPr/>
            <p:nvPr/>
          </p:nvGrpSpPr>
          <p:grpSpPr>
            <a:xfrm>
              <a:off x="1951337" y="4709810"/>
              <a:ext cx="4954413" cy="6615"/>
              <a:chOff x="1951337" y="4709810"/>
              <a:chExt cx="4954413" cy="6615"/>
            </a:xfrm>
          </p:grpSpPr>
          <p:cxnSp>
            <p:nvCxnSpPr>
              <p:cNvPr id="368" name="Conector recto de flecha 367"/>
              <p:cNvCxnSpPr/>
              <p:nvPr/>
            </p:nvCxnSpPr>
            <p:spPr>
              <a:xfrm flipV="1">
                <a:off x="1951337" y="4709810"/>
                <a:ext cx="445658" cy="661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Conector recto de flecha 369"/>
              <p:cNvCxnSpPr/>
              <p:nvPr/>
            </p:nvCxnSpPr>
            <p:spPr>
              <a:xfrm>
                <a:off x="2396995" y="4709810"/>
                <a:ext cx="434098" cy="661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Conector recto de flecha 371"/>
              <p:cNvCxnSpPr/>
              <p:nvPr/>
            </p:nvCxnSpPr>
            <p:spPr>
              <a:xfrm>
                <a:off x="2831093" y="4716425"/>
                <a:ext cx="461477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Conector recto de flecha 373"/>
              <p:cNvCxnSpPr/>
              <p:nvPr/>
            </p:nvCxnSpPr>
            <p:spPr>
              <a:xfrm>
                <a:off x="3292570" y="4716425"/>
                <a:ext cx="316136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Conector recto de flecha 375"/>
              <p:cNvCxnSpPr/>
              <p:nvPr/>
            </p:nvCxnSpPr>
            <p:spPr>
              <a:xfrm>
                <a:off x="3608706" y="4716425"/>
                <a:ext cx="506464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Conector recto de flecha 377"/>
              <p:cNvCxnSpPr/>
              <p:nvPr/>
            </p:nvCxnSpPr>
            <p:spPr>
              <a:xfrm>
                <a:off x="4115170" y="4709810"/>
                <a:ext cx="600193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Conector recto de flecha 379"/>
              <p:cNvCxnSpPr/>
              <p:nvPr/>
            </p:nvCxnSpPr>
            <p:spPr>
              <a:xfrm>
                <a:off x="4715363" y="4709810"/>
                <a:ext cx="233569" cy="661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Conector recto de flecha 381"/>
              <p:cNvCxnSpPr/>
              <p:nvPr/>
            </p:nvCxnSpPr>
            <p:spPr>
              <a:xfrm>
                <a:off x="4948932" y="4716425"/>
                <a:ext cx="480813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Conector recto de flecha 383"/>
              <p:cNvCxnSpPr/>
              <p:nvPr/>
            </p:nvCxnSpPr>
            <p:spPr>
              <a:xfrm>
                <a:off x="5429745" y="4716425"/>
                <a:ext cx="436463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Conector recto de flecha 385"/>
              <p:cNvCxnSpPr/>
              <p:nvPr/>
            </p:nvCxnSpPr>
            <p:spPr>
              <a:xfrm>
                <a:off x="5866208" y="4716425"/>
                <a:ext cx="243001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Conector recto de flecha 387"/>
              <p:cNvCxnSpPr/>
              <p:nvPr/>
            </p:nvCxnSpPr>
            <p:spPr>
              <a:xfrm>
                <a:off x="6109209" y="4709810"/>
                <a:ext cx="475036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Conector recto de flecha 389"/>
              <p:cNvCxnSpPr/>
              <p:nvPr/>
            </p:nvCxnSpPr>
            <p:spPr>
              <a:xfrm>
                <a:off x="6584245" y="4709810"/>
                <a:ext cx="321505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1" name="Agrupar 500"/>
            <p:cNvGrpSpPr/>
            <p:nvPr/>
          </p:nvGrpSpPr>
          <p:grpSpPr>
            <a:xfrm>
              <a:off x="2218803" y="4868824"/>
              <a:ext cx="4889747" cy="11613"/>
              <a:chOff x="2218803" y="4868824"/>
              <a:chExt cx="4889747" cy="11613"/>
            </a:xfrm>
          </p:grpSpPr>
          <p:cxnSp>
            <p:nvCxnSpPr>
              <p:cNvPr id="393" name="Conector recto de flecha 392"/>
              <p:cNvCxnSpPr/>
              <p:nvPr/>
            </p:nvCxnSpPr>
            <p:spPr>
              <a:xfrm flipV="1">
                <a:off x="2218803" y="4868824"/>
                <a:ext cx="445658" cy="66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Conector recto de flecha 393"/>
              <p:cNvCxnSpPr/>
              <p:nvPr/>
            </p:nvCxnSpPr>
            <p:spPr>
              <a:xfrm>
                <a:off x="2664461" y="4868824"/>
                <a:ext cx="434098" cy="66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Conector recto de flecha 394"/>
              <p:cNvCxnSpPr/>
              <p:nvPr/>
            </p:nvCxnSpPr>
            <p:spPr>
              <a:xfrm>
                <a:off x="3098559" y="4875439"/>
                <a:ext cx="46147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Conector recto de flecha 395"/>
              <p:cNvCxnSpPr/>
              <p:nvPr/>
            </p:nvCxnSpPr>
            <p:spPr>
              <a:xfrm>
                <a:off x="3560036" y="4875439"/>
                <a:ext cx="31613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Conector recto de flecha 396"/>
              <p:cNvCxnSpPr/>
              <p:nvPr/>
            </p:nvCxnSpPr>
            <p:spPr>
              <a:xfrm>
                <a:off x="3876172" y="4875439"/>
                <a:ext cx="50646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ector recto de flecha 450"/>
              <p:cNvCxnSpPr/>
              <p:nvPr/>
            </p:nvCxnSpPr>
            <p:spPr>
              <a:xfrm flipV="1">
                <a:off x="4344524" y="4873822"/>
                <a:ext cx="445658" cy="66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ector recto de flecha 451"/>
              <p:cNvCxnSpPr/>
              <p:nvPr/>
            </p:nvCxnSpPr>
            <p:spPr>
              <a:xfrm>
                <a:off x="4790182" y="4873822"/>
                <a:ext cx="434098" cy="66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ector recto de flecha 452"/>
              <p:cNvCxnSpPr/>
              <p:nvPr/>
            </p:nvCxnSpPr>
            <p:spPr>
              <a:xfrm>
                <a:off x="5224280" y="4880437"/>
                <a:ext cx="461477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ector recto de flecha 453"/>
              <p:cNvCxnSpPr/>
              <p:nvPr/>
            </p:nvCxnSpPr>
            <p:spPr>
              <a:xfrm>
                <a:off x="5685757" y="4880437"/>
                <a:ext cx="316136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ector recto de flecha 454"/>
              <p:cNvCxnSpPr/>
              <p:nvPr/>
            </p:nvCxnSpPr>
            <p:spPr>
              <a:xfrm>
                <a:off x="6001893" y="4880437"/>
                <a:ext cx="506464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ector recto de flecha 455"/>
              <p:cNvCxnSpPr/>
              <p:nvPr/>
            </p:nvCxnSpPr>
            <p:spPr>
              <a:xfrm>
                <a:off x="6508357" y="4873822"/>
                <a:ext cx="60019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2" name="Agrupar 501"/>
            <p:cNvGrpSpPr/>
            <p:nvPr/>
          </p:nvGrpSpPr>
          <p:grpSpPr>
            <a:xfrm>
              <a:off x="1799699" y="5132440"/>
              <a:ext cx="4954413" cy="6615"/>
              <a:chOff x="1799699" y="5132440"/>
              <a:chExt cx="4954413" cy="6615"/>
            </a:xfrm>
          </p:grpSpPr>
          <p:cxnSp>
            <p:nvCxnSpPr>
              <p:cNvPr id="406" name="Conector recto de flecha 405"/>
              <p:cNvCxnSpPr/>
              <p:nvPr/>
            </p:nvCxnSpPr>
            <p:spPr>
              <a:xfrm flipV="1">
                <a:off x="1799699" y="5132440"/>
                <a:ext cx="445658" cy="661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Conector recto de flecha 406"/>
              <p:cNvCxnSpPr/>
              <p:nvPr/>
            </p:nvCxnSpPr>
            <p:spPr>
              <a:xfrm>
                <a:off x="2245357" y="5132440"/>
                <a:ext cx="434098" cy="661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Conector recto de flecha 407"/>
              <p:cNvCxnSpPr/>
              <p:nvPr/>
            </p:nvCxnSpPr>
            <p:spPr>
              <a:xfrm>
                <a:off x="2679455" y="5139055"/>
                <a:ext cx="461477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Conector recto de flecha 408"/>
              <p:cNvCxnSpPr/>
              <p:nvPr/>
            </p:nvCxnSpPr>
            <p:spPr>
              <a:xfrm>
                <a:off x="3140932" y="5139055"/>
                <a:ext cx="31613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Conector recto de flecha 409"/>
              <p:cNvCxnSpPr/>
              <p:nvPr/>
            </p:nvCxnSpPr>
            <p:spPr>
              <a:xfrm>
                <a:off x="3457068" y="5139055"/>
                <a:ext cx="506464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Conector recto de flecha 410"/>
              <p:cNvCxnSpPr/>
              <p:nvPr/>
            </p:nvCxnSpPr>
            <p:spPr>
              <a:xfrm>
                <a:off x="3963532" y="5132440"/>
                <a:ext cx="60019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Conector recto de flecha 411"/>
              <p:cNvCxnSpPr/>
              <p:nvPr/>
            </p:nvCxnSpPr>
            <p:spPr>
              <a:xfrm>
                <a:off x="4563725" y="5132440"/>
                <a:ext cx="233569" cy="661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Conector recto de flecha 412"/>
              <p:cNvCxnSpPr/>
              <p:nvPr/>
            </p:nvCxnSpPr>
            <p:spPr>
              <a:xfrm>
                <a:off x="4797294" y="5139055"/>
                <a:ext cx="48081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Conector recto de flecha 413"/>
              <p:cNvCxnSpPr/>
              <p:nvPr/>
            </p:nvCxnSpPr>
            <p:spPr>
              <a:xfrm>
                <a:off x="5278107" y="5139055"/>
                <a:ext cx="436463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Conector recto de flecha 414"/>
              <p:cNvCxnSpPr/>
              <p:nvPr/>
            </p:nvCxnSpPr>
            <p:spPr>
              <a:xfrm>
                <a:off x="5714570" y="5139055"/>
                <a:ext cx="243001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Conector recto de flecha 415"/>
              <p:cNvCxnSpPr/>
              <p:nvPr/>
            </p:nvCxnSpPr>
            <p:spPr>
              <a:xfrm>
                <a:off x="5957571" y="5132440"/>
                <a:ext cx="47503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Conector recto de flecha 416"/>
              <p:cNvCxnSpPr/>
              <p:nvPr/>
            </p:nvCxnSpPr>
            <p:spPr>
              <a:xfrm>
                <a:off x="6432607" y="5132440"/>
                <a:ext cx="321505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1" name="Conector recto de flecha 470"/>
            <p:cNvCxnSpPr/>
            <p:nvPr/>
          </p:nvCxnSpPr>
          <p:spPr>
            <a:xfrm flipV="1">
              <a:off x="2103742" y="5257230"/>
              <a:ext cx="445658" cy="66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Conector recto de flecha 471"/>
            <p:cNvCxnSpPr/>
            <p:nvPr/>
          </p:nvCxnSpPr>
          <p:spPr>
            <a:xfrm>
              <a:off x="2549400" y="5257230"/>
              <a:ext cx="434098" cy="66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onector recto de flecha 472"/>
            <p:cNvCxnSpPr/>
            <p:nvPr/>
          </p:nvCxnSpPr>
          <p:spPr>
            <a:xfrm>
              <a:off x="2983498" y="5263845"/>
              <a:ext cx="4614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Conector recto de flecha 473"/>
            <p:cNvCxnSpPr/>
            <p:nvPr/>
          </p:nvCxnSpPr>
          <p:spPr>
            <a:xfrm>
              <a:off x="3444975" y="5263845"/>
              <a:ext cx="316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Conector recto de flecha 474"/>
            <p:cNvCxnSpPr/>
            <p:nvPr/>
          </p:nvCxnSpPr>
          <p:spPr>
            <a:xfrm>
              <a:off x="3761111" y="5263845"/>
              <a:ext cx="5064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Conector recto de flecha 475"/>
            <p:cNvCxnSpPr/>
            <p:nvPr/>
          </p:nvCxnSpPr>
          <p:spPr>
            <a:xfrm>
              <a:off x="4267575" y="5257230"/>
              <a:ext cx="60019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Conector recto de flecha 476"/>
            <p:cNvCxnSpPr/>
            <p:nvPr/>
          </p:nvCxnSpPr>
          <p:spPr>
            <a:xfrm>
              <a:off x="4867768" y="5257230"/>
              <a:ext cx="233569" cy="661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Conector recto de flecha 477"/>
            <p:cNvCxnSpPr/>
            <p:nvPr/>
          </p:nvCxnSpPr>
          <p:spPr>
            <a:xfrm>
              <a:off x="5101337" y="5263845"/>
              <a:ext cx="48081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Conector recto de flecha 478"/>
            <p:cNvCxnSpPr/>
            <p:nvPr/>
          </p:nvCxnSpPr>
          <p:spPr>
            <a:xfrm>
              <a:off x="5582150" y="5263845"/>
              <a:ext cx="4364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Conector recto de flecha 479"/>
            <p:cNvCxnSpPr/>
            <p:nvPr/>
          </p:nvCxnSpPr>
          <p:spPr>
            <a:xfrm>
              <a:off x="6018613" y="5263845"/>
              <a:ext cx="24300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Conector recto de flecha 480"/>
            <p:cNvCxnSpPr/>
            <p:nvPr/>
          </p:nvCxnSpPr>
          <p:spPr>
            <a:xfrm>
              <a:off x="6261614" y="5257230"/>
              <a:ext cx="4750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Conector recto de flecha 481"/>
            <p:cNvCxnSpPr/>
            <p:nvPr/>
          </p:nvCxnSpPr>
          <p:spPr>
            <a:xfrm>
              <a:off x="6736650" y="5257230"/>
              <a:ext cx="32150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7" name="Agrupar 486"/>
            <p:cNvGrpSpPr/>
            <p:nvPr/>
          </p:nvGrpSpPr>
          <p:grpSpPr>
            <a:xfrm>
              <a:off x="1996641" y="5020724"/>
              <a:ext cx="5153385" cy="6615"/>
              <a:chOff x="1856282" y="6046278"/>
              <a:chExt cx="5153385" cy="6615"/>
            </a:xfrm>
          </p:grpSpPr>
          <p:cxnSp>
            <p:nvCxnSpPr>
              <p:cNvPr id="488" name="Conector recto de flecha 487"/>
              <p:cNvCxnSpPr/>
              <p:nvPr/>
            </p:nvCxnSpPr>
            <p:spPr>
              <a:xfrm>
                <a:off x="4219087" y="6046278"/>
                <a:ext cx="60019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ector recto de flecha 488"/>
              <p:cNvCxnSpPr/>
              <p:nvPr/>
            </p:nvCxnSpPr>
            <p:spPr>
              <a:xfrm>
                <a:off x="4819280" y="6046278"/>
                <a:ext cx="233569" cy="6615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ector recto de flecha 489"/>
              <p:cNvCxnSpPr/>
              <p:nvPr/>
            </p:nvCxnSpPr>
            <p:spPr>
              <a:xfrm>
                <a:off x="5052849" y="6052893"/>
                <a:ext cx="48081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ector recto de flecha 490"/>
              <p:cNvCxnSpPr/>
              <p:nvPr/>
            </p:nvCxnSpPr>
            <p:spPr>
              <a:xfrm>
                <a:off x="5533662" y="6052893"/>
                <a:ext cx="43646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Conector recto de flecha 491"/>
              <p:cNvCxnSpPr/>
              <p:nvPr/>
            </p:nvCxnSpPr>
            <p:spPr>
              <a:xfrm>
                <a:off x="5970125" y="6052893"/>
                <a:ext cx="243001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Conector recto de flecha 492"/>
              <p:cNvCxnSpPr/>
              <p:nvPr/>
            </p:nvCxnSpPr>
            <p:spPr>
              <a:xfrm>
                <a:off x="6213126" y="6046278"/>
                <a:ext cx="475036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ector recto de flecha 493"/>
              <p:cNvCxnSpPr/>
              <p:nvPr/>
            </p:nvCxnSpPr>
            <p:spPr>
              <a:xfrm>
                <a:off x="6688162" y="6046278"/>
                <a:ext cx="321505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Conector recto de flecha 494"/>
              <p:cNvCxnSpPr/>
              <p:nvPr/>
            </p:nvCxnSpPr>
            <p:spPr>
              <a:xfrm flipV="1">
                <a:off x="1856282" y="6046278"/>
                <a:ext cx="445658" cy="6615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Conector recto de flecha 495"/>
              <p:cNvCxnSpPr/>
              <p:nvPr/>
            </p:nvCxnSpPr>
            <p:spPr>
              <a:xfrm>
                <a:off x="2301940" y="6046278"/>
                <a:ext cx="434098" cy="6615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Conector recto de flecha 496"/>
              <p:cNvCxnSpPr/>
              <p:nvPr/>
            </p:nvCxnSpPr>
            <p:spPr>
              <a:xfrm>
                <a:off x="2736038" y="6052893"/>
                <a:ext cx="461477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Conector recto de flecha 497"/>
              <p:cNvCxnSpPr/>
              <p:nvPr/>
            </p:nvCxnSpPr>
            <p:spPr>
              <a:xfrm>
                <a:off x="3197515" y="6052893"/>
                <a:ext cx="316136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Conector recto de flecha 498"/>
              <p:cNvCxnSpPr/>
              <p:nvPr/>
            </p:nvCxnSpPr>
            <p:spPr>
              <a:xfrm>
                <a:off x="3513651" y="6052893"/>
                <a:ext cx="506464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Conector recto de flecha 499"/>
              <p:cNvCxnSpPr/>
              <p:nvPr/>
            </p:nvCxnSpPr>
            <p:spPr>
              <a:xfrm>
                <a:off x="4020115" y="6046278"/>
                <a:ext cx="600193" cy="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Agrupar 15"/>
          <p:cNvGrpSpPr/>
          <p:nvPr/>
        </p:nvGrpSpPr>
        <p:grpSpPr>
          <a:xfrm>
            <a:off x="227707" y="986138"/>
            <a:ext cx="8565441" cy="2880878"/>
            <a:chOff x="227707" y="986138"/>
            <a:chExt cx="8565441" cy="2880878"/>
          </a:xfrm>
        </p:grpSpPr>
        <p:sp>
          <p:nvSpPr>
            <p:cNvPr id="5" name="Rectángulo 4"/>
            <p:cNvSpPr/>
            <p:nvPr/>
          </p:nvSpPr>
          <p:spPr>
            <a:xfrm>
              <a:off x="1673450" y="986138"/>
              <a:ext cx="5645896" cy="28808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3016023" y="1006178"/>
              <a:ext cx="30187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ESTRUCTURA DESALINEADA</a:t>
              </a:r>
              <a:endParaRPr lang="es-ES" sz="1600" dirty="0"/>
            </a:p>
          </p:txBody>
        </p:sp>
        <p:sp>
          <p:nvSpPr>
            <p:cNvPr id="7" name="Redondear rectángulo de esquina del mismo lado 6"/>
            <p:cNvSpPr/>
            <p:nvPr/>
          </p:nvSpPr>
          <p:spPr>
            <a:xfrm>
              <a:off x="1775368" y="1313029"/>
              <a:ext cx="5476031" cy="944245"/>
            </a:xfrm>
            <a:prstGeom prst="round2Same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8" name="Redondear rectángulo de esquina del mismo lado 7"/>
            <p:cNvSpPr/>
            <p:nvPr/>
          </p:nvSpPr>
          <p:spPr>
            <a:xfrm>
              <a:off x="1790815" y="2776570"/>
              <a:ext cx="5476031" cy="1014979"/>
            </a:xfrm>
            <a:prstGeom prst="round2Same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2364238" y="1312582"/>
              <a:ext cx="3948002" cy="281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PROCESOS SUSTANTIVOS: ACTO MÉDICO</a:t>
              </a:r>
              <a:endParaRPr lang="es-ES" sz="16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447590" y="2773782"/>
              <a:ext cx="4629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PROCESOS ADJETIVOS: Apoyo administrativo</a:t>
              </a:r>
              <a:endParaRPr lang="es-ES" sz="1600" dirty="0"/>
            </a:p>
          </p:txBody>
        </p:sp>
        <p:sp>
          <p:nvSpPr>
            <p:cNvPr id="11" name="Recortar rectángulo de esquina del mismo lado 10"/>
            <p:cNvSpPr/>
            <p:nvPr/>
          </p:nvSpPr>
          <p:spPr>
            <a:xfrm rot="16200000">
              <a:off x="294755" y="1410258"/>
              <a:ext cx="1311647" cy="1445743"/>
            </a:xfrm>
            <a:prstGeom prst="snip2Same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s-ES" sz="1600" dirty="0" smtClean="0">
                  <a:solidFill>
                    <a:srgbClr val="000000"/>
                  </a:solidFill>
                </a:rPr>
                <a:t>INSUMOS</a:t>
              </a:r>
              <a:endParaRPr lang="es-ES" sz="1600" dirty="0">
                <a:solidFill>
                  <a:srgbClr val="000000"/>
                </a:solidFill>
              </a:endParaRPr>
            </a:p>
          </p:txBody>
        </p:sp>
        <p:sp>
          <p:nvSpPr>
            <p:cNvPr id="12" name="Flecha derecha 11"/>
            <p:cNvSpPr/>
            <p:nvPr/>
          </p:nvSpPr>
          <p:spPr>
            <a:xfrm>
              <a:off x="1095906" y="2287035"/>
              <a:ext cx="577545" cy="297055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cxnSp>
          <p:nvCxnSpPr>
            <p:cNvPr id="14" name="Conector recto de flecha 13"/>
            <p:cNvCxnSpPr/>
            <p:nvPr/>
          </p:nvCxnSpPr>
          <p:spPr>
            <a:xfrm>
              <a:off x="2715133" y="1685212"/>
              <a:ext cx="203840" cy="215333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/>
            <p:nvPr/>
          </p:nvCxnSpPr>
          <p:spPr>
            <a:xfrm>
              <a:off x="2918972" y="1900545"/>
              <a:ext cx="475624" cy="194623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/>
            <p:cNvCxnSpPr/>
            <p:nvPr/>
          </p:nvCxnSpPr>
          <p:spPr>
            <a:xfrm flipV="1">
              <a:off x="3394597" y="1632432"/>
              <a:ext cx="215164" cy="462736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/>
            <p:nvPr/>
          </p:nvCxnSpPr>
          <p:spPr>
            <a:xfrm>
              <a:off x="6388185" y="3070034"/>
              <a:ext cx="317083" cy="268113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de flecha 22"/>
            <p:cNvCxnSpPr/>
            <p:nvPr/>
          </p:nvCxnSpPr>
          <p:spPr>
            <a:xfrm flipV="1">
              <a:off x="6705268" y="3153767"/>
              <a:ext cx="396354" cy="184379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/>
            <p:nvPr/>
          </p:nvCxnSpPr>
          <p:spPr>
            <a:xfrm>
              <a:off x="6705268" y="3532770"/>
              <a:ext cx="396354" cy="112675"/>
            </a:xfrm>
            <a:prstGeom prst="straightConnector1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de flecha 26"/>
            <p:cNvCxnSpPr/>
            <p:nvPr/>
          </p:nvCxnSpPr>
          <p:spPr>
            <a:xfrm flipV="1">
              <a:off x="3972303" y="1805600"/>
              <a:ext cx="135893" cy="3892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de flecha 28"/>
            <p:cNvCxnSpPr/>
            <p:nvPr/>
          </p:nvCxnSpPr>
          <p:spPr>
            <a:xfrm>
              <a:off x="4108195" y="1805600"/>
              <a:ext cx="430327" cy="27657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>
              <a:endCxn id="9" idx="2"/>
            </p:cNvCxnSpPr>
            <p:nvPr/>
          </p:nvCxnSpPr>
          <p:spPr>
            <a:xfrm flipH="1" flipV="1">
              <a:off x="4338239" y="1593863"/>
              <a:ext cx="200284" cy="4883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/>
            <p:cNvCxnSpPr/>
            <p:nvPr/>
          </p:nvCxnSpPr>
          <p:spPr>
            <a:xfrm>
              <a:off x="4574389" y="1619434"/>
              <a:ext cx="496381" cy="3398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de flecha 34"/>
            <p:cNvCxnSpPr/>
            <p:nvPr/>
          </p:nvCxnSpPr>
          <p:spPr>
            <a:xfrm>
              <a:off x="5070769" y="1959250"/>
              <a:ext cx="113244" cy="23559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cto de flecha 37"/>
            <p:cNvCxnSpPr/>
            <p:nvPr/>
          </p:nvCxnSpPr>
          <p:spPr>
            <a:xfrm flipV="1">
              <a:off x="5184013" y="1703167"/>
              <a:ext cx="305758" cy="49167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cto de flecha 39"/>
            <p:cNvCxnSpPr/>
            <p:nvPr/>
          </p:nvCxnSpPr>
          <p:spPr>
            <a:xfrm>
              <a:off x="1881370" y="3529420"/>
              <a:ext cx="339732" cy="11267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cto de flecha 41"/>
            <p:cNvCxnSpPr/>
            <p:nvPr/>
          </p:nvCxnSpPr>
          <p:spPr>
            <a:xfrm flipV="1">
              <a:off x="2221102" y="3252850"/>
              <a:ext cx="226487" cy="3892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cto de flecha 43"/>
            <p:cNvCxnSpPr/>
            <p:nvPr/>
          </p:nvCxnSpPr>
          <p:spPr>
            <a:xfrm>
              <a:off x="2447590" y="3252850"/>
              <a:ext cx="169867" cy="3892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/>
            <p:cNvCxnSpPr/>
            <p:nvPr/>
          </p:nvCxnSpPr>
          <p:spPr>
            <a:xfrm flipV="1">
              <a:off x="2617456" y="3252850"/>
              <a:ext cx="328407" cy="3892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de flecha 47"/>
            <p:cNvCxnSpPr/>
            <p:nvPr/>
          </p:nvCxnSpPr>
          <p:spPr>
            <a:xfrm>
              <a:off x="2945863" y="3252850"/>
              <a:ext cx="138260" cy="276570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/>
            <p:cNvCxnSpPr/>
            <p:nvPr/>
          </p:nvCxnSpPr>
          <p:spPr>
            <a:xfrm flipV="1">
              <a:off x="3258866" y="3479544"/>
              <a:ext cx="396354" cy="18437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de flecha 49"/>
            <p:cNvCxnSpPr/>
            <p:nvPr/>
          </p:nvCxnSpPr>
          <p:spPr>
            <a:xfrm>
              <a:off x="2153156" y="2113647"/>
              <a:ext cx="396354" cy="11267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de flecha 50"/>
            <p:cNvCxnSpPr/>
            <p:nvPr/>
          </p:nvCxnSpPr>
          <p:spPr>
            <a:xfrm flipV="1">
              <a:off x="2549510" y="1837077"/>
              <a:ext cx="135893" cy="3892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de flecha 51"/>
            <p:cNvCxnSpPr/>
            <p:nvPr/>
          </p:nvCxnSpPr>
          <p:spPr>
            <a:xfrm>
              <a:off x="2685403" y="1837077"/>
              <a:ext cx="430327" cy="27657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de flecha 52"/>
            <p:cNvCxnSpPr/>
            <p:nvPr/>
          </p:nvCxnSpPr>
          <p:spPr>
            <a:xfrm flipV="1">
              <a:off x="3115730" y="1650911"/>
              <a:ext cx="35866" cy="46273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de flecha 53"/>
            <p:cNvCxnSpPr/>
            <p:nvPr/>
          </p:nvCxnSpPr>
          <p:spPr>
            <a:xfrm>
              <a:off x="3151596" y="1650911"/>
              <a:ext cx="496381" cy="33981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de flecha 54"/>
            <p:cNvCxnSpPr/>
            <p:nvPr/>
          </p:nvCxnSpPr>
          <p:spPr>
            <a:xfrm>
              <a:off x="3647977" y="1990726"/>
              <a:ext cx="113244" cy="23559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de flecha 55"/>
            <p:cNvCxnSpPr/>
            <p:nvPr/>
          </p:nvCxnSpPr>
          <p:spPr>
            <a:xfrm flipV="1">
              <a:off x="6539646" y="3172246"/>
              <a:ext cx="305758" cy="49167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de flecha 57"/>
            <p:cNvCxnSpPr/>
            <p:nvPr/>
          </p:nvCxnSpPr>
          <p:spPr>
            <a:xfrm flipH="1" flipV="1">
              <a:off x="3575949" y="3088511"/>
              <a:ext cx="79271" cy="39103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de flecha 59"/>
            <p:cNvCxnSpPr/>
            <p:nvPr/>
          </p:nvCxnSpPr>
          <p:spPr>
            <a:xfrm>
              <a:off x="3575949" y="3088511"/>
              <a:ext cx="305759" cy="266772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de flecha 61"/>
            <p:cNvCxnSpPr/>
            <p:nvPr/>
          </p:nvCxnSpPr>
          <p:spPr>
            <a:xfrm>
              <a:off x="3881708" y="3355283"/>
              <a:ext cx="0" cy="30864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de flecha 63"/>
            <p:cNvCxnSpPr/>
            <p:nvPr/>
          </p:nvCxnSpPr>
          <p:spPr>
            <a:xfrm flipV="1">
              <a:off x="3881708" y="3551248"/>
              <a:ext cx="373705" cy="112675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de flecha 65"/>
            <p:cNvCxnSpPr/>
            <p:nvPr/>
          </p:nvCxnSpPr>
          <p:spPr>
            <a:xfrm flipV="1">
              <a:off x="4255413" y="3141515"/>
              <a:ext cx="192515" cy="40973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de flecha 66"/>
            <p:cNvCxnSpPr/>
            <p:nvPr/>
          </p:nvCxnSpPr>
          <p:spPr>
            <a:xfrm flipV="1">
              <a:off x="5550180" y="2063247"/>
              <a:ext cx="396354" cy="184379"/>
            </a:xfrm>
            <a:prstGeom prst="straightConnector1">
              <a:avLst/>
            </a:prstGeom>
            <a:ln>
              <a:solidFill>
                <a:srgbClr val="0D0D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de flecha 67"/>
            <p:cNvCxnSpPr/>
            <p:nvPr/>
          </p:nvCxnSpPr>
          <p:spPr>
            <a:xfrm flipH="1" flipV="1">
              <a:off x="5867263" y="1672214"/>
              <a:ext cx="79271" cy="391033"/>
            </a:xfrm>
            <a:prstGeom prst="straightConnector1">
              <a:avLst/>
            </a:prstGeom>
            <a:ln>
              <a:solidFill>
                <a:srgbClr val="0D0D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de flecha 68"/>
            <p:cNvCxnSpPr/>
            <p:nvPr/>
          </p:nvCxnSpPr>
          <p:spPr>
            <a:xfrm>
              <a:off x="5867263" y="1672214"/>
              <a:ext cx="305759" cy="266772"/>
            </a:xfrm>
            <a:prstGeom prst="straightConnector1">
              <a:avLst/>
            </a:prstGeom>
            <a:ln>
              <a:solidFill>
                <a:srgbClr val="0D0D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de flecha 69"/>
            <p:cNvCxnSpPr/>
            <p:nvPr/>
          </p:nvCxnSpPr>
          <p:spPr>
            <a:xfrm>
              <a:off x="6173023" y="1938986"/>
              <a:ext cx="0" cy="308640"/>
            </a:xfrm>
            <a:prstGeom prst="straightConnector1">
              <a:avLst/>
            </a:prstGeom>
            <a:ln>
              <a:solidFill>
                <a:srgbClr val="0D0D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de flecha 70"/>
            <p:cNvCxnSpPr/>
            <p:nvPr/>
          </p:nvCxnSpPr>
          <p:spPr>
            <a:xfrm flipV="1">
              <a:off x="6173023" y="2134951"/>
              <a:ext cx="373705" cy="112675"/>
            </a:xfrm>
            <a:prstGeom prst="straightConnector1">
              <a:avLst/>
            </a:prstGeom>
            <a:ln>
              <a:solidFill>
                <a:srgbClr val="0D0D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de flecha 71"/>
            <p:cNvCxnSpPr/>
            <p:nvPr/>
          </p:nvCxnSpPr>
          <p:spPr>
            <a:xfrm flipV="1">
              <a:off x="6546727" y="1725218"/>
              <a:ext cx="192515" cy="409733"/>
            </a:xfrm>
            <a:prstGeom prst="straightConnector1">
              <a:avLst/>
            </a:prstGeom>
            <a:ln>
              <a:solidFill>
                <a:srgbClr val="0D0D0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de flecha 73"/>
            <p:cNvCxnSpPr/>
            <p:nvPr/>
          </p:nvCxnSpPr>
          <p:spPr>
            <a:xfrm>
              <a:off x="2035831" y="3172246"/>
              <a:ext cx="185271" cy="1830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de flecha 75"/>
            <p:cNvCxnSpPr/>
            <p:nvPr/>
          </p:nvCxnSpPr>
          <p:spPr>
            <a:xfrm>
              <a:off x="2221102" y="3355283"/>
              <a:ext cx="143136" cy="3086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de flecha 77"/>
            <p:cNvCxnSpPr/>
            <p:nvPr/>
          </p:nvCxnSpPr>
          <p:spPr>
            <a:xfrm flipV="1">
              <a:off x="2364238" y="3141515"/>
              <a:ext cx="373706" cy="5224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de flecha 79"/>
            <p:cNvCxnSpPr/>
            <p:nvPr/>
          </p:nvCxnSpPr>
          <p:spPr>
            <a:xfrm>
              <a:off x="2737944" y="3172246"/>
              <a:ext cx="43032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de flecha 80"/>
            <p:cNvCxnSpPr/>
            <p:nvPr/>
          </p:nvCxnSpPr>
          <p:spPr>
            <a:xfrm>
              <a:off x="2545266" y="2042166"/>
              <a:ext cx="339732" cy="112675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de flecha 81"/>
            <p:cNvCxnSpPr/>
            <p:nvPr/>
          </p:nvCxnSpPr>
          <p:spPr>
            <a:xfrm flipV="1">
              <a:off x="2901985" y="1654262"/>
              <a:ext cx="373706" cy="522409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de flecha 82"/>
            <p:cNvCxnSpPr/>
            <p:nvPr/>
          </p:nvCxnSpPr>
          <p:spPr>
            <a:xfrm>
              <a:off x="3275691" y="1632433"/>
              <a:ext cx="430327" cy="52559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de flecha 87"/>
            <p:cNvCxnSpPr/>
            <p:nvPr/>
          </p:nvCxnSpPr>
          <p:spPr>
            <a:xfrm>
              <a:off x="4697065" y="1916936"/>
              <a:ext cx="0" cy="308640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de flecha 88"/>
            <p:cNvCxnSpPr/>
            <p:nvPr/>
          </p:nvCxnSpPr>
          <p:spPr>
            <a:xfrm flipV="1">
              <a:off x="4697065" y="2112901"/>
              <a:ext cx="373705" cy="112675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de flecha 89"/>
            <p:cNvCxnSpPr/>
            <p:nvPr/>
          </p:nvCxnSpPr>
          <p:spPr>
            <a:xfrm flipV="1">
              <a:off x="5070769" y="1703167"/>
              <a:ext cx="192515" cy="409733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de flecha 95"/>
            <p:cNvCxnSpPr/>
            <p:nvPr/>
          </p:nvCxnSpPr>
          <p:spPr>
            <a:xfrm flipV="1">
              <a:off x="3719870" y="3429892"/>
              <a:ext cx="396354" cy="184379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cto de flecha 96"/>
            <p:cNvCxnSpPr/>
            <p:nvPr/>
          </p:nvCxnSpPr>
          <p:spPr>
            <a:xfrm flipH="1" flipV="1">
              <a:off x="4036954" y="3038859"/>
              <a:ext cx="79271" cy="39103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de flecha 97"/>
            <p:cNvCxnSpPr/>
            <p:nvPr/>
          </p:nvCxnSpPr>
          <p:spPr>
            <a:xfrm>
              <a:off x="4036954" y="3038859"/>
              <a:ext cx="305759" cy="266772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de flecha 98"/>
            <p:cNvCxnSpPr/>
            <p:nvPr/>
          </p:nvCxnSpPr>
          <p:spPr>
            <a:xfrm>
              <a:off x="4342713" y="3305631"/>
              <a:ext cx="0" cy="30864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cto de flecha 99"/>
            <p:cNvCxnSpPr/>
            <p:nvPr/>
          </p:nvCxnSpPr>
          <p:spPr>
            <a:xfrm flipV="1">
              <a:off x="4342713" y="3501596"/>
              <a:ext cx="373705" cy="112675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cto de flecha 100"/>
            <p:cNvCxnSpPr/>
            <p:nvPr/>
          </p:nvCxnSpPr>
          <p:spPr>
            <a:xfrm flipV="1">
              <a:off x="4553633" y="3510497"/>
              <a:ext cx="396354" cy="1843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cto de flecha 101"/>
            <p:cNvCxnSpPr/>
            <p:nvPr/>
          </p:nvCxnSpPr>
          <p:spPr>
            <a:xfrm flipH="1" flipV="1">
              <a:off x="2092291" y="1681863"/>
              <a:ext cx="79271" cy="3910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de flecha 102"/>
            <p:cNvCxnSpPr/>
            <p:nvPr/>
          </p:nvCxnSpPr>
          <p:spPr>
            <a:xfrm>
              <a:off x="2092291" y="1681863"/>
              <a:ext cx="305759" cy="2667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de flecha 103"/>
            <p:cNvCxnSpPr/>
            <p:nvPr/>
          </p:nvCxnSpPr>
          <p:spPr>
            <a:xfrm>
              <a:off x="2398050" y="1948634"/>
              <a:ext cx="0" cy="3086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de flecha 104"/>
            <p:cNvCxnSpPr/>
            <p:nvPr/>
          </p:nvCxnSpPr>
          <p:spPr>
            <a:xfrm flipV="1">
              <a:off x="2737944" y="3199724"/>
              <a:ext cx="396354" cy="18437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de flecha 105"/>
            <p:cNvCxnSpPr/>
            <p:nvPr/>
          </p:nvCxnSpPr>
          <p:spPr>
            <a:xfrm>
              <a:off x="2737944" y="3578727"/>
              <a:ext cx="396354" cy="1126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de flecha 106"/>
            <p:cNvCxnSpPr/>
            <p:nvPr/>
          </p:nvCxnSpPr>
          <p:spPr>
            <a:xfrm flipV="1">
              <a:off x="3134298" y="3302157"/>
              <a:ext cx="135893" cy="3892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cto de flecha 107"/>
            <p:cNvCxnSpPr/>
            <p:nvPr/>
          </p:nvCxnSpPr>
          <p:spPr>
            <a:xfrm>
              <a:off x="3270190" y="3302157"/>
              <a:ext cx="430327" cy="2765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cto de flecha 108"/>
            <p:cNvCxnSpPr/>
            <p:nvPr/>
          </p:nvCxnSpPr>
          <p:spPr>
            <a:xfrm flipV="1">
              <a:off x="3700517" y="3115991"/>
              <a:ext cx="35866" cy="4627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de flecha 109"/>
            <p:cNvCxnSpPr/>
            <p:nvPr/>
          </p:nvCxnSpPr>
          <p:spPr>
            <a:xfrm>
              <a:off x="4196878" y="3058234"/>
              <a:ext cx="0" cy="3086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de flecha 125"/>
            <p:cNvCxnSpPr/>
            <p:nvPr/>
          </p:nvCxnSpPr>
          <p:spPr>
            <a:xfrm>
              <a:off x="5430800" y="3126879"/>
              <a:ext cx="203840" cy="215333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ector recto de flecha 126"/>
            <p:cNvCxnSpPr/>
            <p:nvPr/>
          </p:nvCxnSpPr>
          <p:spPr>
            <a:xfrm>
              <a:off x="5634640" y="3342212"/>
              <a:ext cx="475624" cy="194623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ector recto de flecha 127"/>
            <p:cNvCxnSpPr/>
            <p:nvPr/>
          </p:nvCxnSpPr>
          <p:spPr>
            <a:xfrm flipV="1">
              <a:off x="6110264" y="3074099"/>
              <a:ext cx="215164" cy="462736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ector recto de flecha 128"/>
            <p:cNvCxnSpPr/>
            <p:nvPr/>
          </p:nvCxnSpPr>
          <p:spPr>
            <a:xfrm>
              <a:off x="4868823" y="3555313"/>
              <a:ext cx="396354" cy="11267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cto de flecha 129"/>
            <p:cNvCxnSpPr/>
            <p:nvPr/>
          </p:nvCxnSpPr>
          <p:spPr>
            <a:xfrm flipV="1">
              <a:off x="5265177" y="3278744"/>
              <a:ext cx="135893" cy="38924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cto de flecha 130"/>
            <p:cNvCxnSpPr/>
            <p:nvPr/>
          </p:nvCxnSpPr>
          <p:spPr>
            <a:xfrm>
              <a:off x="5401070" y="3278744"/>
              <a:ext cx="430327" cy="27657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cto de flecha 131"/>
            <p:cNvCxnSpPr/>
            <p:nvPr/>
          </p:nvCxnSpPr>
          <p:spPr>
            <a:xfrm flipV="1">
              <a:off x="5831397" y="3092577"/>
              <a:ext cx="35866" cy="46273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cto de flecha 132"/>
            <p:cNvCxnSpPr/>
            <p:nvPr/>
          </p:nvCxnSpPr>
          <p:spPr>
            <a:xfrm>
              <a:off x="5867263" y="3092577"/>
              <a:ext cx="496381" cy="33981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ector recto de flecha 133"/>
            <p:cNvCxnSpPr/>
            <p:nvPr/>
          </p:nvCxnSpPr>
          <p:spPr>
            <a:xfrm>
              <a:off x="6363644" y="3432393"/>
              <a:ext cx="113244" cy="23559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ector recto de flecha 134"/>
            <p:cNvCxnSpPr/>
            <p:nvPr/>
          </p:nvCxnSpPr>
          <p:spPr>
            <a:xfrm>
              <a:off x="5260933" y="3483833"/>
              <a:ext cx="339732" cy="112675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ector recto de flecha 135"/>
            <p:cNvCxnSpPr/>
            <p:nvPr/>
          </p:nvCxnSpPr>
          <p:spPr>
            <a:xfrm flipV="1">
              <a:off x="5617653" y="3095928"/>
              <a:ext cx="373706" cy="522409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ector recto de flecha 136"/>
            <p:cNvCxnSpPr/>
            <p:nvPr/>
          </p:nvCxnSpPr>
          <p:spPr>
            <a:xfrm>
              <a:off x="5957859" y="3044212"/>
              <a:ext cx="430327" cy="52559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ector recto de flecha 137"/>
            <p:cNvCxnSpPr/>
            <p:nvPr/>
          </p:nvCxnSpPr>
          <p:spPr>
            <a:xfrm flipH="1" flipV="1">
              <a:off x="4807958" y="3123529"/>
              <a:ext cx="79271" cy="3910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ector recto de flecha 138"/>
            <p:cNvCxnSpPr/>
            <p:nvPr/>
          </p:nvCxnSpPr>
          <p:spPr>
            <a:xfrm>
              <a:off x="4807958" y="3123529"/>
              <a:ext cx="305759" cy="2667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de flecha 139"/>
            <p:cNvCxnSpPr/>
            <p:nvPr/>
          </p:nvCxnSpPr>
          <p:spPr>
            <a:xfrm>
              <a:off x="5113718" y="3390301"/>
              <a:ext cx="0" cy="3086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cto de flecha 141"/>
            <p:cNvCxnSpPr/>
            <p:nvPr/>
          </p:nvCxnSpPr>
          <p:spPr>
            <a:xfrm flipV="1">
              <a:off x="3719870" y="3070034"/>
              <a:ext cx="535542" cy="496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cto de flecha 142"/>
            <p:cNvCxnSpPr/>
            <p:nvPr/>
          </p:nvCxnSpPr>
          <p:spPr>
            <a:xfrm flipV="1">
              <a:off x="3418193" y="2017815"/>
              <a:ext cx="396354" cy="184379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ector recto de flecha 143"/>
            <p:cNvCxnSpPr/>
            <p:nvPr/>
          </p:nvCxnSpPr>
          <p:spPr>
            <a:xfrm flipH="1" flipV="1">
              <a:off x="3735276" y="1626782"/>
              <a:ext cx="79271" cy="391033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cto de flecha 144"/>
            <p:cNvCxnSpPr/>
            <p:nvPr/>
          </p:nvCxnSpPr>
          <p:spPr>
            <a:xfrm>
              <a:off x="3735276" y="1626782"/>
              <a:ext cx="305759" cy="266772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ector recto de flecha 145"/>
            <p:cNvCxnSpPr/>
            <p:nvPr/>
          </p:nvCxnSpPr>
          <p:spPr>
            <a:xfrm>
              <a:off x="4041035" y="1893554"/>
              <a:ext cx="0" cy="308640"/>
            </a:xfrm>
            <a:prstGeom prst="straightConnector1">
              <a:avLst/>
            </a:prstGeom>
            <a:ln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cto de flecha 146"/>
            <p:cNvCxnSpPr/>
            <p:nvPr/>
          </p:nvCxnSpPr>
          <p:spPr>
            <a:xfrm flipV="1">
              <a:off x="3879198" y="1968163"/>
              <a:ext cx="396354" cy="184379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ector recto de flecha 147"/>
            <p:cNvCxnSpPr/>
            <p:nvPr/>
          </p:nvCxnSpPr>
          <p:spPr>
            <a:xfrm flipH="1" flipV="1">
              <a:off x="4196281" y="1577130"/>
              <a:ext cx="79271" cy="391033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ector recto de flecha 148"/>
            <p:cNvCxnSpPr/>
            <p:nvPr/>
          </p:nvCxnSpPr>
          <p:spPr>
            <a:xfrm flipV="1">
              <a:off x="3293625" y="1840428"/>
              <a:ext cx="135893" cy="38924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cto de flecha 149"/>
            <p:cNvCxnSpPr/>
            <p:nvPr/>
          </p:nvCxnSpPr>
          <p:spPr>
            <a:xfrm>
              <a:off x="3429518" y="1840428"/>
              <a:ext cx="430327" cy="2765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cto de flecha 150"/>
            <p:cNvCxnSpPr/>
            <p:nvPr/>
          </p:nvCxnSpPr>
          <p:spPr>
            <a:xfrm flipV="1">
              <a:off x="3859845" y="1654262"/>
              <a:ext cx="35866" cy="4627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cto de flecha 151"/>
            <p:cNvCxnSpPr/>
            <p:nvPr/>
          </p:nvCxnSpPr>
          <p:spPr>
            <a:xfrm>
              <a:off x="6019080" y="1967113"/>
              <a:ext cx="339732" cy="11267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ector recto de flecha 152"/>
            <p:cNvCxnSpPr/>
            <p:nvPr/>
          </p:nvCxnSpPr>
          <p:spPr>
            <a:xfrm flipV="1">
              <a:off x="6358813" y="1690543"/>
              <a:ext cx="226487" cy="3892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ector recto de flecha 153"/>
            <p:cNvCxnSpPr/>
            <p:nvPr/>
          </p:nvCxnSpPr>
          <p:spPr>
            <a:xfrm>
              <a:off x="6585300" y="1690543"/>
              <a:ext cx="169867" cy="3892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cto de flecha 154"/>
            <p:cNvCxnSpPr/>
            <p:nvPr/>
          </p:nvCxnSpPr>
          <p:spPr>
            <a:xfrm>
              <a:off x="6173541" y="1609938"/>
              <a:ext cx="185271" cy="1830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cto de flecha 155"/>
            <p:cNvCxnSpPr/>
            <p:nvPr/>
          </p:nvCxnSpPr>
          <p:spPr>
            <a:xfrm>
              <a:off x="6358813" y="1792976"/>
              <a:ext cx="143136" cy="3086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cto de flecha 156"/>
            <p:cNvCxnSpPr/>
            <p:nvPr/>
          </p:nvCxnSpPr>
          <p:spPr>
            <a:xfrm flipV="1">
              <a:off x="5425609" y="1653736"/>
              <a:ext cx="215164" cy="462736"/>
            </a:xfrm>
            <a:prstGeom prst="straightConnector1">
              <a:avLst/>
            </a:prstGeom>
            <a:ln>
              <a:solidFill>
                <a:srgbClr val="FF6FC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ector recto de flecha 157"/>
            <p:cNvCxnSpPr/>
            <p:nvPr/>
          </p:nvCxnSpPr>
          <p:spPr>
            <a:xfrm flipV="1">
              <a:off x="5146743" y="1672214"/>
              <a:ext cx="35866" cy="46273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ector recto de flecha 158"/>
            <p:cNvCxnSpPr/>
            <p:nvPr/>
          </p:nvCxnSpPr>
          <p:spPr>
            <a:xfrm>
              <a:off x="5182609" y="1672214"/>
              <a:ext cx="496381" cy="33981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ector recto de flecha 159"/>
            <p:cNvCxnSpPr/>
            <p:nvPr/>
          </p:nvCxnSpPr>
          <p:spPr>
            <a:xfrm>
              <a:off x="5678990" y="2012030"/>
              <a:ext cx="113244" cy="235596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ector recto de flecha 160"/>
            <p:cNvCxnSpPr/>
            <p:nvPr/>
          </p:nvCxnSpPr>
          <p:spPr>
            <a:xfrm>
              <a:off x="5273205" y="1623848"/>
              <a:ext cx="430327" cy="52559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dondear rectángulo de esquina del mismo lado 161"/>
            <p:cNvSpPr/>
            <p:nvPr/>
          </p:nvSpPr>
          <p:spPr>
            <a:xfrm rot="5400000">
              <a:off x="7414026" y="1413675"/>
              <a:ext cx="1309766" cy="1448478"/>
            </a:xfrm>
            <a:prstGeom prst="round2Same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/>
            </a:p>
          </p:txBody>
        </p:sp>
        <p:sp>
          <p:nvSpPr>
            <p:cNvPr id="163" name="CuadroTexto 162"/>
            <p:cNvSpPr txBox="1"/>
            <p:nvPr/>
          </p:nvSpPr>
          <p:spPr>
            <a:xfrm>
              <a:off x="7319347" y="2070269"/>
              <a:ext cx="1378923" cy="281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RESULTADOS</a:t>
              </a:r>
              <a:endParaRPr lang="es-ES" sz="1600" dirty="0"/>
            </a:p>
          </p:txBody>
        </p:sp>
        <p:sp>
          <p:nvSpPr>
            <p:cNvPr id="3" name="Flecha arriba y abajo 2"/>
            <p:cNvSpPr/>
            <p:nvPr/>
          </p:nvSpPr>
          <p:spPr>
            <a:xfrm>
              <a:off x="3009394" y="2247626"/>
              <a:ext cx="249472" cy="558574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0" name="Flecha arriba y abajo 239"/>
            <p:cNvSpPr/>
            <p:nvPr/>
          </p:nvSpPr>
          <p:spPr>
            <a:xfrm>
              <a:off x="4192247" y="2229188"/>
              <a:ext cx="249472" cy="558574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1" name="Flecha arriba y abajo 240"/>
            <p:cNvSpPr/>
            <p:nvPr/>
          </p:nvSpPr>
          <p:spPr>
            <a:xfrm>
              <a:off x="5366660" y="2240157"/>
              <a:ext cx="249472" cy="558574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2" name="Flecha arriba y abajo 241"/>
            <p:cNvSpPr/>
            <p:nvPr/>
          </p:nvSpPr>
          <p:spPr>
            <a:xfrm>
              <a:off x="6549429" y="2234937"/>
              <a:ext cx="249472" cy="558574"/>
            </a:xfrm>
            <a:prstGeom prst="upDown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15" name="Conector recto 14"/>
            <p:cNvCxnSpPr/>
            <p:nvPr/>
          </p:nvCxnSpPr>
          <p:spPr>
            <a:xfrm flipH="1">
              <a:off x="3014970" y="2432113"/>
              <a:ext cx="255195" cy="205386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ector recto 244"/>
            <p:cNvCxnSpPr/>
            <p:nvPr/>
          </p:nvCxnSpPr>
          <p:spPr>
            <a:xfrm flipH="1">
              <a:off x="4180690" y="2405043"/>
              <a:ext cx="255195" cy="205386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ector recto 245"/>
            <p:cNvCxnSpPr/>
            <p:nvPr/>
          </p:nvCxnSpPr>
          <p:spPr>
            <a:xfrm flipH="1">
              <a:off x="5345470" y="2413513"/>
              <a:ext cx="255195" cy="205386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ector recto 246"/>
            <p:cNvCxnSpPr/>
            <p:nvPr/>
          </p:nvCxnSpPr>
          <p:spPr>
            <a:xfrm flipH="1">
              <a:off x="6546727" y="2432113"/>
              <a:ext cx="255195" cy="205386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CuadroTexto 247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3</a:t>
            </a:r>
          </a:p>
          <a:p>
            <a:r>
              <a:rPr lang="es-ES" sz="1200" dirty="0" smtClean="0"/>
              <a:t>Alineación de procesos</a:t>
            </a:r>
            <a:endParaRPr lang="es-ES" sz="1200" dirty="0"/>
          </a:p>
        </p:txBody>
      </p:sp>
      <p:grpSp>
        <p:nvGrpSpPr>
          <p:cNvPr id="20" name="Agrupar 19"/>
          <p:cNvGrpSpPr/>
          <p:nvPr/>
        </p:nvGrpSpPr>
        <p:grpSpPr>
          <a:xfrm>
            <a:off x="5787248" y="2399424"/>
            <a:ext cx="3427386" cy="801927"/>
            <a:chOff x="5787248" y="2399424"/>
            <a:chExt cx="3427386" cy="801927"/>
          </a:xfrm>
        </p:grpSpPr>
        <p:sp>
          <p:nvSpPr>
            <p:cNvPr id="13" name="CuadroTexto 12"/>
            <p:cNvSpPr txBox="1"/>
            <p:nvPr/>
          </p:nvSpPr>
          <p:spPr>
            <a:xfrm>
              <a:off x="7009667" y="2399424"/>
              <a:ext cx="2204967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Desvinculación…</a:t>
              </a:r>
              <a:endParaRPr lang="es-ES" dirty="0"/>
            </a:p>
          </p:txBody>
        </p:sp>
        <p:sp>
          <p:nvSpPr>
            <p:cNvPr id="18" name="Flecha curvada hacia abajo 17"/>
            <p:cNvSpPr/>
            <p:nvPr/>
          </p:nvSpPr>
          <p:spPr>
            <a:xfrm rot="10800000">
              <a:off x="5787248" y="2678029"/>
              <a:ext cx="1331812" cy="523322"/>
            </a:xfrm>
            <a:prstGeom prst="curvedDownArrow">
              <a:avLst>
                <a:gd name="adj1" fmla="val 18201"/>
                <a:gd name="adj2" fmla="val 53181"/>
                <a:gd name="adj3" fmla="val 2747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116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mente del gerente….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z="1600" smtClean="0"/>
              <a:t>27</a:t>
            </a:fld>
            <a:endParaRPr lang="en-US" sz="160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47" y="2038257"/>
            <a:ext cx="4819743" cy="4819743"/>
          </a:xfrm>
          <a:prstGeom prst="rect">
            <a:avLst/>
          </a:prstGeom>
          <a:ln w="3175" cmpd="sng">
            <a:noFill/>
          </a:ln>
        </p:spPr>
      </p:pic>
      <p:grpSp>
        <p:nvGrpSpPr>
          <p:cNvPr id="12" name="Agrupar 11"/>
          <p:cNvGrpSpPr/>
          <p:nvPr/>
        </p:nvGrpSpPr>
        <p:grpSpPr>
          <a:xfrm>
            <a:off x="-23802" y="2181414"/>
            <a:ext cx="3714273" cy="4641884"/>
            <a:chOff x="-23802" y="2181414"/>
            <a:chExt cx="3714273" cy="4641884"/>
          </a:xfrm>
        </p:grpSpPr>
        <p:sp>
          <p:nvSpPr>
            <p:cNvPr id="7" name="CuadroTexto 6"/>
            <p:cNvSpPr txBox="1"/>
            <p:nvPr/>
          </p:nvSpPr>
          <p:spPr>
            <a:xfrm>
              <a:off x="0" y="3062947"/>
              <a:ext cx="1222911" cy="584776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Riesgos y</a:t>
              </a:r>
            </a:p>
            <a:p>
              <a:r>
                <a:rPr lang="es-ES" sz="1600" dirty="0" smtClean="0"/>
                <a:t>amenazas</a:t>
              </a:r>
              <a:endParaRPr lang="es-ES" sz="1600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-14939" y="4960471"/>
              <a:ext cx="1491714" cy="584776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Proyectos de </a:t>
              </a:r>
            </a:p>
            <a:p>
              <a:r>
                <a:rPr lang="es-ES" sz="1600" dirty="0" smtClean="0"/>
                <a:t>expansión</a:t>
              </a:r>
              <a:endParaRPr lang="es-ES" sz="1600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-23802" y="3694325"/>
              <a:ext cx="1703511" cy="584776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Ideas nuevas…</a:t>
              </a:r>
            </a:p>
            <a:p>
              <a:r>
                <a:rPr lang="es-ES" sz="1600" dirty="0" smtClean="0"/>
                <a:t>Innovaciones</a:t>
              </a:r>
              <a:endParaRPr lang="es-ES" sz="1600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-14939" y="6238522"/>
              <a:ext cx="1380306" cy="584776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Propuestas</a:t>
              </a:r>
            </a:p>
            <a:p>
              <a:r>
                <a:rPr lang="es-ES" sz="1600" dirty="0" smtClean="0"/>
                <a:t>Estratégicas</a:t>
              </a:r>
              <a:endParaRPr lang="es-ES" sz="1600" dirty="0"/>
            </a:p>
          </p:txBody>
        </p:sp>
        <p:cxnSp>
          <p:nvCxnSpPr>
            <p:cNvPr id="15" name="Conector recto de flecha 14"/>
            <p:cNvCxnSpPr>
              <a:stCxn id="7" idx="3"/>
            </p:cNvCxnSpPr>
            <p:nvPr/>
          </p:nvCxnSpPr>
          <p:spPr>
            <a:xfrm>
              <a:off x="1222911" y="3355335"/>
              <a:ext cx="1242383" cy="213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/>
            <p:cNvCxnSpPr>
              <a:stCxn id="8" idx="3"/>
            </p:cNvCxnSpPr>
            <p:nvPr/>
          </p:nvCxnSpPr>
          <p:spPr>
            <a:xfrm>
              <a:off x="1476775" y="5252859"/>
              <a:ext cx="988519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de flecha 20"/>
            <p:cNvCxnSpPr>
              <a:stCxn id="11" idx="3"/>
            </p:cNvCxnSpPr>
            <p:nvPr/>
          </p:nvCxnSpPr>
          <p:spPr>
            <a:xfrm flipV="1">
              <a:off x="1365367" y="6524252"/>
              <a:ext cx="1099927" cy="665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uadroTexto 21"/>
            <p:cNvSpPr txBox="1"/>
            <p:nvPr/>
          </p:nvSpPr>
          <p:spPr>
            <a:xfrm>
              <a:off x="-14939" y="2181414"/>
              <a:ext cx="1480293" cy="830997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Pensamiento</a:t>
              </a:r>
            </a:p>
            <a:p>
              <a:r>
                <a:rPr lang="es-ES" sz="1600" dirty="0" smtClean="0"/>
                <a:t>Maduro y </a:t>
              </a:r>
            </a:p>
            <a:p>
              <a:r>
                <a:rPr lang="es-ES" sz="1600" dirty="0" smtClean="0"/>
                <a:t>reflexivo</a:t>
              </a:r>
              <a:endParaRPr lang="es-ES" sz="1600" dirty="0"/>
            </a:p>
          </p:txBody>
        </p:sp>
        <p:cxnSp>
          <p:nvCxnSpPr>
            <p:cNvPr id="26" name="Conector recto de flecha 25"/>
            <p:cNvCxnSpPr>
              <a:stCxn id="9" idx="3"/>
            </p:cNvCxnSpPr>
            <p:nvPr/>
          </p:nvCxnSpPr>
          <p:spPr>
            <a:xfrm>
              <a:off x="1679709" y="3986713"/>
              <a:ext cx="1801585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uadroTexto 37"/>
            <p:cNvSpPr txBox="1"/>
            <p:nvPr/>
          </p:nvSpPr>
          <p:spPr>
            <a:xfrm>
              <a:off x="0" y="4346030"/>
              <a:ext cx="1319692" cy="584776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Manejo del</a:t>
              </a:r>
            </a:p>
            <a:p>
              <a:r>
                <a:rPr lang="es-ES" sz="1600" dirty="0" smtClean="0"/>
                <a:t>tiempo</a:t>
              </a:r>
              <a:endParaRPr lang="es-ES" sz="1600" dirty="0"/>
            </a:p>
          </p:txBody>
        </p:sp>
        <p:cxnSp>
          <p:nvCxnSpPr>
            <p:cNvPr id="40" name="Conector recto de flecha 39"/>
            <p:cNvCxnSpPr>
              <a:stCxn id="38" idx="3"/>
            </p:cNvCxnSpPr>
            <p:nvPr/>
          </p:nvCxnSpPr>
          <p:spPr>
            <a:xfrm>
              <a:off x="1319692" y="4638418"/>
              <a:ext cx="2370779" cy="2993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uadroTexto 41"/>
            <p:cNvSpPr txBox="1"/>
            <p:nvPr/>
          </p:nvSpPr>
          <p:spPr>
            <a:xfrm>
              <a:off x="-14939" y="5607132"/>
              <a:ext cx="1378102" cy="584776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Solidez</a:t>
              </a:r>
            </a:p>
            <a:p>
              <a:r>
                <a:rPr lang="es-ES" sz="1600" dirty="0" smtClean="0"/>
                <a:t>académica</a:t>
              </a:r>
              <a:endParaRPr lang="es-ES" sz="1600" dirty="0"/>
            </a:p>
          </p:txBody>
        </p:sp>
        <p:cxnSp>
          <p:nvCxnSpPr>
            <p:cNvPr id="45" name="Conector recto de flecha 44"/>
            <p:cNvCxnSpPr>
              <a:stCxn id="42" idx="3"/>
            </p:cNvCxnSpPr>
            <p:nvPr/>
          </p:nvCxnSpPr>
          <p:spPr>
            <a:xfrm>
              <a:off x="1363163" y="5899520"/>
              <a:ext cx="2222719" cy="73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de flecha 48"/>
            <p:cNvCxnSpPr>
              <a:stCxn id="22" idx="3"/>
            </p:cNvCxnSpPr>
            <p:nvPr/>
          </p:nvCxnSpPr>
          <p:spPr>
            <a:xfrm>
              <a:off x="1465354" y="2596913"/>
              <a:ext cx="1149352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Agrupar 15"/>
          <p:cNvGrpSpPr/>
          <p:nvPr/>
        </p:nvGrpSpPr>
        <p:grpSpPr>
          <a:xfrm>
            <a:off x="3585882" y="2091766"/>
            <a:ext cx="5566276" cy="4654425"/>
            <a:chOff x="3585882" y="2091766"/>
            <a:chExt cx="5566276" cy="4654425"/>
          </a:xfrm>
        </p:grpSpPr>
        <p:sp>
          <p:nvSpPr>
            <p:cNvPr id="6" name="CuadroTexto 5"/>
            <p:cNvSpPr txBox="1"/>
            <p:nvPr/>
          </p:nvSpPr>
          <p:spPr>
            <a:xfrm>
              <a:off x="6902824" y="5915194"/>
              <a:ext cx="1667243" cy="830997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Crecimiento y</a:t>
              </a:r>
            </a:p>
            <a:p>
              <a:r>
                <a:rPr lang="es-ES" sz="1600" dirty="0" smtClean="0"/>
                <a:t>Desarrollo</a:t>
              </a:r>
            </a:p>
            <a:p>
              <a:r>
                <a:rPr lang="es-ES" sz="1600" dirty="0" smtClean="0"/>
                <a:t>organizacional</a:t>
              </a:r>
              <a:endParaRPr lang="es-ES" sz="1600" dirty="0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6902824" y="4676584"/>
              <a:ext cx="1973818" cy="3385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Cuida los recursos</a:t>
              </a:r>
              <a:endParaRPr lang="es-ES" sz="16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6902824" y="2091766"/>
              <a:ext cx="1215196" cy="584776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Mejora de</a:t>
              </a:r>
            </a:p>
            <a:p>
              <a:r>
                <a:rPr lang="es-ES" sz="1600" dirty="0" smtClean="0"/>
                <a:t>Procesos</a:t>
              </a:r>
              <a:endParaRPr lang="es-ES" sz="1600" dirty="0"/>
            </a:p>
          </p:txBody>
        </p:sp>
        <p:cxnSp>
          <p:nvCxnSpPr>
            <p:cNvPr id="13" name="Conector recto de flecha 12"/>
            <p:cNvCxnSpPr>
              <a:stCxn id="10" idx="1"/>
            </p:cNvCxnSpPr>
            <p:nvPr/>
          </p:nvCxnSpPr>
          <p:spPr>
            <a:xfrm flipH="1">
              <a:off x="3585882" y="2384154"/>
              <a:ext cx="3316942" cy="307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uadroTexto 26"/>
            <p:cNvSpPr txBox="1"/>
            <p:nvPr/>
          </p:nvSpPr>
          <p:spPr>
            <a:xfrm>
              <a:off x="6902824" y="5043071"/>
              <a:ext cx="1873029" cy="830997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Social y</a:t>
              </a:r>
            </a:p>
            <a:p>
              <a:r>
                <a:rPr lang="es-ES" sz="1600" dirty="0" smtClean="0"/>
                <a:t>Ambientalmente</a:t>
              </a:r>
            </a:p>
            <a:p>
              <a:r>
                <a:rPr lang="es-ES" sz="1600" dirty="0" smtClean="0"/>
                <a:t>responsable</a:t>
              </a:r>
              <a:endParaRPr lang="es-ES" sz="1600" dirty="0"/>
            </a:p>
          </p:txBody>
        </p:sp>
        <p:cxnSp>
          <p:nvCxnSpPr>
            <p:cNvPr id="29" name="Conector recto de flecha 28"/>
            <p:cNvCxnSpPr>
              <a:stCxn id="3" idx="1"/>
            </p:cNvCxnSpPr>
            <p:nvPr/>
          </p:nvCxnSpPr>
          <p:spPr>
            <a:xfrm flipH="1">
              <a:off x="4646706" y="4845861"/>
              <a:ext cx="2256118" cy="1538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de flecha 30"/>
            <p:cNvCxnSpPr>
              <a:stCxn id="27" idx="1"/>
            </p:cNvCxnSpPr>
            <p:nvPr/>
          </p:nvCxnSpPr>
          <p:spPr>
            <a:xfrm flipH="1">
              <a:off x="5842000" y="5458570"/>
              <a:ext cx="1060824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/>
            <p:cNvCxnSpPr>
              <a:stCxn id="6" idx="1"/>
            </p:cNvCxnSpPr>
            <p:nvPr/>
          </p:nvCxnSpPr>
          <p:spPr>
            <a:xfrm flipH="1">
              <a:off x="5842000" y="6330693"/>
              <a:ext cx="1060824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uadroTexto 45"/>
            <p:cNvSpPr txBox="1"/>
            <p:nvPr/>
          </p:nvSpPr>
          <p:spPr>
            <a:xfrm>
              <a:off x="6902824" y="2738547"/>
              <a:ext cx="2249334" cy="338554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Rompe paradigmas</a:t>
              </a:r>
              <a:endParaRPr lang="es-ES" sz="1600" dirty="0"/>
            </a:p>
          </p:txBody>
        </p:sp>
        <p:sp>
          <p:nvSpPr>
            <p:cNvPr id="54" name="CuadroTexto 53"/>
            <p:cNvSpPr txBox="1"/>
            <p:nvPr/>
          </p:nvSpPr>
          <p:spPr>
            <a:xfrm>
              <a:off x="6902824" y="3152592"/>
              <a:ext cx="1351051" cy="584776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Solución de</a:t>
              </a:r>
            </a:p>
            <a:p>
              <a:r>
                <a:rPr lang="es-ES" sz="1600" dirty="0" smtClean="0"/>
                <a:t>conflictos</a:t>
              </a:r>
              <a:endParaRPr lang="es-ES" sz="1600" dirty="0"/>
            </a:p>
          </p:txBody>
        </p:sp>
        <p:cxnSp>
          <p:nvCxnSpPr>
            <p:cNvPr id="56" name="Conector recto de flecha 55"/>
            <p:cNvCxnSpPr>
              <a:stCxn id="54" idx="1"/>
            </p:cNvCxnSpPr>
            <p:nvPr/>
          </p:nvCxnSpPr>
          <p:spPr>
            <a:xfrm flipH="1">
              <a:off x="4646706" y="3444980"/>
              <a:ext cx="2256118" cy="2988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de flecha 57"/>
            <p:cNvCxnSpPr>
              <a:stCxn id="46" idx="1"/>
            </p:cNvCxnSpPr>
            <p:nvPr/>
          </p:nvCxnSpPr>
          <p:spPr>
            <a:xfrm flipH="1">
              <a:off x="5842000" y="2907824"/>
              <a:ext cx="1060824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uadroTexto 63"/>
            <p:cNvSpPr txBox="1"/>
            <p:nvPr/>
          </p:nvSpPr>
          <p:spPr>
            <a:xfrm>
              <a:off x="6902824" y="3804840"/>
              <a:ext cx="1831952" cy="830997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sz="1600" dirty="0" smtClean="0"/>
                <a:t>Propicia el clima</a:t>
              </a:r>
            </a:p>
            <a:p>
              <a:r>
                <a:rPr lang="es-ES" sz="1600" dirty="0" smtClean="0"/>
                <a:t>organizacional</a:t>
              </a:r>
            </a:p>
            <a:p>
              <a:r>
                <a:rPr lang="es-ES" sz="1600" dirty="0" smtClean="0"/>
                <a:t>saludable</a:t>
              </a:r>
              <a:endParaRPr lang="es-ES" sz="1600" dirty="0"/>
            </a:p>
          </p:txBody>
        </p:sp>
        <p:cxnSp>
          <p:nvCxnSpPr>
            <p:cNvPr id="66" name="Conector recto de flecha 65"/>
            <p:cNvCxnSpPr>
              <a:stCxn id="64" idx="1"/>
            </p:cNvCxnSpPr>
            <p:nvPr/>
          </p:nvCxnSpPr>
          <p:spPr>
            <a:xfrm flipH="1">
              <a:off x="5722471" y="4220339"/>
              <a:ext cx="1180353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CuadroTexto 34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4</a:t>
            </a:r>
          </a:p>
          <a:p>
            <a:r>
              <a:rPr lang="es-ES" sz="1200" dirty="0" smtClean="0"/>
              <a:t>La mente del gerente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543508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Competente y competitivo…</a:t>
            </a:r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t="15692" b="15692"/>
          <a:stretch>
            <a:fillRect/>
          </a:stretch>
        </p:blipFill>
        <p:spPr>
          <a:xfrm>
            <a:off x="1009835" y="2659529"/>
            <a:ext cx="7610476" cy="3909546"/>
          </a:xfr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28</a:t>
            </a:fld>
            <a:endParaRPr lang="en-US"/>
          </a:p>
        </p:txBody>
      </p:sp>
      <p:grpSp>
        <p:nvGrpSpPr>
          <p:cNvPr id="10" name="Agrupar 9"/>
          <p:cNvGrpSpPr/>
          <p:nvPr/>
        </p:nvGrpSpPr>
        <p:grpSpPr>
          <a:xfrm>
            <a:off x="2898588" y="2828077"/>
            <a:ext cx="4258836" cy="4016142"/>
            <a:chOff x="2898588" y="2828077"/>
            <a:chExt cx="4258836" cy="4016142"/>
          </a:xfrm>
        </p:grpSpPr>
        <p:sp>
          <p:nvSpPr>
            <p:cNvPr id="3" name="CuadroTexto 2"/>
            <p:cNvSpPr txBox="1"/>
            <p:nvPr/>
          </p:nvSpPr>
          <p:spPr>
            <a:xfrm>
              <a:off x="3810001" y="4591136"/>
              <a:ext cx="2237587" cy="369332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Trabajo en equipo</a:t>
              </a:r>
              <a:endParaRPr lang="es-ES" dirty="0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4243294" y="5329800"/>
              <a:ext cx="1155109" cy="369332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Sinergias</a:t>
              </a:r>
              <a:endParaRPr lang="es-ES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3959413" y="6474887"/>
              <a:ext cx="1796886" cy="369332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Ganar - ganar</a:t>
              </a:r>
              <a:endParaRPr lang="es-ES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898588" y="2828077"/>
              <a:ext cx="4258836" cy="369332"/>
            </a:xfrm>
            <a:prstGeom prst="rect">
              <a:avLst/>
            </a:prstGeom>
            <a:solidFill>
              <a:srgbClr val="E07602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Intercambio de ideas y experiencias</a:t>
              </a:r>
              <a:endParaRPr lang="es-ES" dirty="0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4</a:t>
            </a:r>
          </a:p>
          <a:p>
            <a:r>
              <a:rPr lang="es-ES" sz="1200" dirty="0" smtClean="0"/>
              <a:t>La mente del gerente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99695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7649339" y="6470075"/>
            <a:ext cx="990600" cy="365125"/>
          </a:xfrm>
          <a:ln>
            <a:noFill/>
          </a:ln>
        </p:spPr>
        <p:txBody>
          <a:bodyPr/>
          <a:lstStyle/>
          <a:p>
            <a:fld id="{40FA0C58-A086-AE46-BECC-B98541105955}" type="slidenum">
              <a:rPr lang="es-ES" sz="1600" smtClean="0"/>
              <a:t>29</a:t>
            </a:fld>
            <a:endParaRPr lang="es-ES" sz="16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493" y="2392726"/>
            <a:ext cx="2554929" cy="2299436"/>
          </a:xfrm>
          <a:prstGeom prst="rect">
            <a:avLst/>
          </a:prstGeom>
        </p:spPr>
      </p:pic>
      <p:grpSp>
        <p:nvGrpSpPr>
          <p:cNvPr id="33" name="Agrupar 32"/>
          <p:cNvGrpSpPr/>
          <p:nvPr/>
        </p:nvGrpSpPr>
        <p:grpSpPr>
          <a:xfrm>
            <a:off x="0" y="25656"/>
            <a:ext cx="3090856" cy="2259139"/>
            <a:chOff x="0" y="25656"/>
            <a:chExt cx="3090856" cy="2259139"/>
          </a:xfrm>
        </p:grpSpPr>
        <p:sp>
          <p:nvSpPr>
            <p:cNvPr id="14" name="CuadroTexto 13">
              <a:hlinkClick r:id="" action="ppaction://noaction"/>
            </p:cNvPr>
            <p:cNvSpPr txBox="1"/>
            <p:nvPr/>
          </p:nvSpPr>
          <p:spPr>
            <a:xfrm>
              <a:off x="507871" y="1700019"/>
              <a:ext cx="1616598" cy="58477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87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royectos</a:t>
              </a:r>
            </a:p>
            <a:p>
              <a:pPr algn="ctr"/>
              <a:r>
                <a:rPr lang="es-ES" sz="1600" dirty="0" smtClean="0"/>
                <a:t>Inmediatos </a:t>
              </a:r>
              <a:r>
                <a:rPr lang="es-ES" sz="1100" dirty="0" smtClean="0"/>
                <a:t>(23)</a:t>
              </a:r>
              <a:endParaRPr lang="es-ES" sz="1100" dirty="0"/>
            </a:p>
          </p:txBody>
        </p:sp>
        <p:sp>
          <p:nvSpPr>
            <p:cNvPr id="3" name="Rectángulo 2"/>
            <p:cNvSpPr/>
            <p:nvPr/>
          </p:nvSpPr>
          <p:spPr>
            <a:xfrm>
              <a:off x="0" y="25656"/>
              <a:ext cx="3090856" cy="9535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0" name="CuadroTexto 199">
              <a:hlinkClick r:id="rId3" action="ppaction://hlinksldjump"/>
            </p:cNvPr>
            <p:cNvSpPr txBox="1"/>
            <p:nvPr/>
          </p:nvSpPr>
          <p:spPr>
            <a:xfrm>
              <a:off x="1103414" y="229514"/>
              <a:ext cx="1656373" cy="58477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87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royectos</a:t>
              </a:r>
            </a:p>
            <a:p>
              <a:pPr algn="ctr"/>
              <a:r>
                <a:rPr lang="es-ES" sz="1600" dirty="0" smtClean="0"/>
                <a:t>Largo plazo </a:t>
              </a:r>
              <a:r>
                <a:rPr lang="es-ES" sz="1100" dirty="0" smtClean="0"/>
                <a:t>(25)</a:t>
              </a:r>
              <a:endParaRPr lang="es-ES" sz="1100" dirty="0"/>
            </a:p>
          </p:txBody>
        </p:sp>
        <p:cxnSp>
          <p:nvCxnSpPr>
            <p:cNvPr id="47" name="Conector curvado 46"/>
            <p:cNvCxnSpPr>
              <a:stCxn id="32" idx="1"/>
              <a:endCxn id="200" idx="1"/>
            </p:cNvCxnSpPr>
            <p:nvPr/>
          </p:nvCxnSpPr>
          <p:spPr>
            <a:xfrm rot="10800000" flipH="1">
              <a:off x="854764" y="521903"/>
              <a:ext cx="248650" cy="711481"/>
            </a:xfrm>
            <a:prstGeom prst="curvedConnector3">
              <a:avLst>
                <a:gd name="adj1" fmla="val -91936"/>
              </a:avLst>
            </a:prstGeom>
            <a:ln w="381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curvado 48"/>
            <p:cNvCxnSpPr>
              <a:stCxn id="14" idx="1"/>
              <a:endCxn id="32" idx="1"/>
            </p:cNvCxnSpPr>
            <p:nvPr/>
          </p:nvCxnSpPr>
          <p:spPr>
            <a:xfrm rot="10800000" flipH="1">
              <a:off x="507870" y="1233383"/>
              <a:ext cx="346893" cy="759024"/>
            </a:xfrm>
            <a:prstGeom prst="curvedConnector3">
              <a:avLst>
                <a:gd name="adj1" fmla="val -65899"/>
              </a:avLst>
            </a:prstGeom>
            <a:ln w="381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>
              <a:hlinkClick r:id="rId4" action="ppaction://hlinksldjump"/>
            </p:cNvPr>
            <p:cNvSpPr txBox="1"/>
            <p:nvPr/>
          </p:nvSpPr>
          <p:spPr>
            <a:xfrm>
              <a:off x="854764" y="940995"/>
              <a:ext cx="1417425" cy="584776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20000"/>
                    <a:lumOff val="80000"/>
                  </a:schemeClr>
                </a:gs>
                <a:gs pos="87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royectos</a:t>
              </a:r>
            </a:p>
            <a:p>
              <a:pPr algn="ctr"/>
              <a:r>
                <a:rPr lang="es-ES" sz="1600" dirty="0"/>
                <a:t>M</a:t>
              </a:r>
              <a:r>
                <a:rPr lang="es-ES" sz="1600" dirty="0" smtClean="0"/>
                <a:t>ediatos </a:t>
              </a:r>
              <a:r>
                <a:rPr lang="es-ES" sz="1100" dirty="0" smtClean="0"/>
                <a:t>(24)</a:t>
              </a:r>
              <a:endParaRPr lang="es-ES" sz="1100" dirty="0"/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205267" y="1943940"/>
            <a:ext cx="2862416" cy="3069821"/>
            <a:chOff x="205267" y="1943940"/>
            <a:chExt cx="2862416" cy="3069821"/>
          </a:xfrm>
        </p:grpSpPr>
        <p:sp>
          <p:nvSpPr>
            <p:cNvPr id="8" name="CuadroTexto 7">
              <a:hlinkClick r:id="" action="ppaction://noaction"/>
            </p:cNvPr>
            <p:cNvSpPr txBox="1"/>
            <p:nvPr/>
          </p:nvSpPr>
          <p:spPr>
            <a:xfrm>
              <a:off x="2000714" y="3542444"/>
              <a:ext cx="1066969" cy="338554"/>
            </a:xfrm>
            <a:prstGeom prst="rect">
              <a:avLst/>
            </a:prstGeom>
            <a:gradFill flip="none" rotWithShape="1">
              <a:gsLst>
                <a:gs pos="0">
                  <a:srgbClr val="8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laza </a:t>
              </a:r>
              <a:r>
                <a:rPr lang="es-ES" sz="1100" dirty="0" smtClean="0"/>
                <a:t>(19)</a:t>
              </a:r>
              <a:endParaRPr lang="es-ES" sz="1100" dirty="0"/>
            </a:p>
          </p:txBody>
        </p:sp>
        <p:sp>
          <p:nvSpPr>
            <p:cNvPr id="10" name="Flecha curvada hacia abajo 9"/>
            <p:cNvSpPr/>
            <p:nvPr/>
          </p:nvSpPr>
          <p:spPr>
            <a:xfrm rot="13874738">
              <a:off x="2307186" y="4335590"/>
              <a:ext cx="998861" cy="357481"/>
            </a:xfrm>
            <a:prstGeom prst="curvedDownArrow">
              <a:avLst/>
            </a:prstGeom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tx1"/>
                </a:solidFill>
              </a:endParaRPr>
            </a:p>
          </p:txBody>
        </p:sp>
        <p:sp>
          <p:nvSpPr>
            <p:cNvPr id="12" name="Flecha curvada hacia abajo 11"/>
            <p:cNvSpPr/>
            <p:nvPr/>
          </p:nvSpPr>
          <p:spPr>
            <a:xfrm rot="17719547">
              <a:off x="2298277" y="2278838"/>
              <a:ext cx="1083414" cy="413618"/>
            </a:xfrm>
            <a:prstGeom prst="curvedDownArrow">
              <a:avLst/>
            </a:prstGeom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tx1"/>
                </a:solidFill>
              </a:endParaRPr>
            </a:p>
          </p:txBody>
        </p:sp>
        <p:sp>
          <p:nvSpPr>
            <p:cNvPr id="22" name="CuadroTexto 21">
              <a:hlinkClick r:id="" action="ppaction://noaction"/>
            </p:cNvPr>
            <p:cNvSpPr txBox="1"/>
            <p:nvPr/>
          </p:nvSpPr>
          <p:spPr>
            <a:xfrm>
              <a:off x="361432" y="2739285"/>
              <a:ext cx="2101407" cy="584776"/>
            </a:xfrm>
            <a:prstGeom prst="rect">
              <a:avLst/>
            </a:prstGeom>
            <a:gradFill flip="none" rotWithShape="1">
              <a:gsLst>
                <a:gs pos="0">
                  <a:srgbClr val="8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recios de venta</a:t>
              </a:r>
            </a:p>
            <a:p>
              <a:pPr algn="ctr"/>
              <a:r>
                <a:rPr lang="es-ES" sz="1600" dirty="0" smtClean="0"/>
                <a:t>Benchmarking </a:t>
              </a:r>
              <a:r>
                <a:rPr lang="es-ES" sz="1100" dirty="0" smtClean="0"/>
                <a:t>(20)</a:t>
              </a:r>
              <a:endParaRPr lang="es-ES" sz="1100" dirty="0"/>
            </a:p>
          </p:txBody>
        </p:sp>
        <p:sp>
          <p:nvSpPr>
            <p:cNvPr id="23" name="CuadroTexto 22">
              <a:hlinkClick r:id="" action="ppaction://noaction"/>
            </p:cNvPr>
            <p:cNvSpPr txBox="1"/>
            <p:nvPr/>
          </p:nvSpPr>
          <p:spPr>
            <a:xfrm>
              <a:off x="205381" y="4223515"/>
              <a:ext cx="1995264" cy="769441"/>
            </a:xfrm>
            <a:prstGeom prst="rect">
              <a:avLst/>
            </a:prstGeom>
            <a:gradFill flip="none" rotWithShape="1">
              <a:gsLst>
                <a:gs pos="0">
                  <a:srgbClr val="8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acientes </a:t>
              </a:r>
              <a:r>
                <a:rPr lang="es-ES" sz="1600" dirty="0"/>
                <a:t>por </a:t>
              </a:r>
              <a:r>
                <a:rPr lang="es-ES" sz="1600" dirty="0" smtClean="0"/>
                <a:t>atender </a:t>
              </a:r>
              <a:r>
                <a:rPr lang="es-ES" sz="1100" dirty="0" smtClean="0"/>
                <a:t>(21)</a:t>
              </a:r>
            </a:p>
            <a:p>
              <a:pPr algn="ctr"/>
              <a:r>
                <a:rPr lang="es-ES" sz="1200" dirty="0" smtClean="0"/>
                <a:t>Segmento de mercado</a:t>
              </a:r>
              <a:endParaRPr lang="es-ES" sz="1000" dirty="0"/>
            </a:p>
          </p:txBody>
        </p:sp>
        <p:cxnSp>
          <p:nvCxnSpPr>
            <p:cNvPr id="26" name="Conector recto de flecha 25"/>
            <p:cNvCxnSpPr>
              <a:stCxn id="8" idx="1"/>
              <a:endCxn id="23" idx="0"/>
            </p:cNvCxnSpPr>
            <p:nvPr/>
          </p:nvCxnSpPr>
          <p:spPr>
            <a:xfrm flipH="1">
              <a:off x="1203013" y="3711721"/>
              <a:ext cx="797701" cy="511794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/>
            <p:cNvCxnSpPr>
              <a:stCxn id="8" idx="1"/>
              <a:endCxn id="22" idx="2"/>
            </p:cNvCxnSpPr>
            <p:nvPr/>
          </p:nvCxnSpPr>
          <p:spPr>
            <a:xfrm flipH="1" flipV="1">
              <a:off x="1412136" y="3324061"/>
              <a:ext cx="588578" cy="387660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lecha arriba 49"/>
            <p:cNvSpPr/>
            <p:nvPr/>
          </p:nvSpPr>
          <p:spPr>
            <a:xfrm>
              <a:off x="1120092" y="2326895"/>
              <a:ext cx="423660" cy="344382"/>
            </a:xfrm>
            <a:prstGeom prst="upArrow">
              <a:avLst/>
            </a:prstGeom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0" name="Rectángulo 169">
              <a:hlinkClick r:id="" action="ppaction://noaction"/>
            </p:cNvPr>
            <p:cNvSpPr/>
            <p:nvPr/>
          </p:nvSpPr>
          <p:spPr>
            <a:xfrm>
              <a:off x="205267" y="3430094"/>
              <a:ext cx="1177352" cy="560793"/>
            </a:xfrm>
            <a:prstGeom prst="rect">
              <a:avLst/>
            </a:prstGeom>
            <a:gradFill flip="none" rotWithShape="1">
              <a:gsLst>
                <a:gs pos="0">
                  <a:srgbClr val="8080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="1" dirty="0" smtClean="0">
                  <a:solidFill>
                    <a:schemeClr val="tx1"/>
                  </a:solidFill>
                </a:rPr>
                <a:t>P</a:t>
              </a:r>
              <a:r>
                <a:rPr lang="es-ES" sz="1600" dirty="0" smtClean="0">
                  <a:solidFill>
                    <a:schemeClr val="tx1"/>
                  </a:solidFill>
                </a:rPr>
                <a:t>eligros</a:t>
              </a:r>
            </a:p>
            <a:p>
              <a:pPr algn="ctr"/>
              <a:r>
                <a:rPr lang="es-ES" sz="1100" dirty="0" smtClean="0">
                  <a:solidFill>
                    <a:schemeClr val="tx1"/>
                  </a:solidFill>
                </a:rPr>
                <a:t>Amenazas (22)</a:t>
              </a:r>
              <a:endParaRPr lang="es-E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72" name="Conector recto de flecha 171"/>
            <p:cNvCxnSpPr>
              <a:stCxn id="8" idx="1"/>
              <a:endCxn id="170" idx="3"/>
            </p:cNvCxnSpPr>
            <p:nvPr/>
          </p:nvCxnSpPr>
          <p:spPr>
            <a:xfrm flipH="1" flipV="1">
              <a:off x="1382619" y="3710491"/>
              <a:ext cx="618095" cy="1230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Agrupar 3"/>
          <p:cNvGrpSpPr/>
          <p:nvPr/>
        </p:nvGrpSpPr>
        <p:grpSpPr>
          <a:xfrm>
            <a:off x="2992099" y="94285"/>
            <a:ext cx="1650662" cy="1831605"/>
            <a:chOff x="2992099" y="94285"/>
            <a:chExt cx="1650662" cy="1831605"/>
          </a:xfrm>
        </p:grpSpPr>
        <p:sp>
          <p:nvSpPr>
            <p:cNvPr id="36" name="CuadroTexto 35">
              <a:hlinkClick r:id="rId5" action="ppaction://hlinksldjump"/>
            </p:cNvPr>
            <p:cNvSpPr txBox="1"/>
            <p:nvPr/>
          </p:nvSpPr>
          <p:spPr>
            <a:xfrm>
              <a:off x="2992099" y="1141086"/>
              <a:ext cx="1650662" cy="369332"/>
            </a:xfrm>
            <a:prstGeom prst="rect">
              <a:avLst/>
            </a:prstGeom>
            <a:gradFill flip="none" rotWithShape="1">
              <a:gsLst>
                <a:gs pos="0">
                  <a:srgbClr val="FF0080"/>
                </a:gs>
                <a:gs pos="89000">
                  <a:srgbClr val="FFFFFF"/>
                </a:gs>
              </a:gsLst>
              <a:lin ang="0" scaled="1"/>
              <a:tileRect/>
            </a:gradFill>
            <a:ln>
              <a:solidFill>
                <a:srgbClr val="FFFFFF"/>
              </a:solidFill>
            </a:ln>
            <a:effectLst>
              <a:outerShdw blurRad="70485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b="1" u="sng" dirty="0" smtClean="0">
                  <a:solidFill>
                    <a:srgbClr val="000000"/>
                  </a:solidFill>
                </a:rPr>
                <a:t>P</a:t>
              </a:r>
              <a:r>
                <a:rPr lang="es-ES" u="sng" dirty="0" smtClean="0">
                  <a:solidFill>
                    <a:srgbClr val="000000"/>
                  </a:solidFill>
                </a:rPr>
                <a:t>REMISAS </a:t>
              </a:r>
              <a:r>
                <a:rPr lang="es-ES" sz="1200" u="sng" dirty="0" smtClean="0">
                  <a:solidFill>
                    <a:srgbClr val="000000"/>
                  </a:solidFill>
                </a:rPr>
                <a:t>(</a:t>
              </a:r>
              <a:r>
                <a:rPr lang="es-ES" sz="1200" dirty="0" smtClean="0">
                  <a:solidFill>
                    <a:srgbClr val="000000"/>
                  </a:solidFill>
                </a:rPr>
                <a:t>2)</a:t>
              </a:r>
              <a:endParaRPr lang="es-ES" sz="1200" dirty="0">
                <a:solidFill>
                  <a:srgbClr val="000000"/>
                </a:solidFill>
              </a:endParaRPr>
            </a:p>
          </p:txBody>
        </p:sp>
        <p:sp>
          <p:nvSpPr>
            <p:cNvPr id="38" name="CuadroTexto 37">
              <a:hlinkClick r:id="rId5" action="ppaction://hlinksldjump"/>
            </p:cNvPr>
            <p:cNvSpPr txBox="1"/>
            <p:nvPr/>
          </p:nvSpPr>
          <p:spPr>
            <a:xfrm>
              <a:off x="2992099" y="94285"/>
              <a:ext cx="1531113" cy="553998"/>
            </a:xfrm>
            <a:prstGeom prst="rect">
              <a:avLst/>
            </a:prstGeom>
            <a:gradFill flip="none" rotWithShape="1">
              <a:gsLst>
                <a:gs pos="0">
                  <a:srgbClr val="FF0080"/>
                </a:gs>
                <a:gs pos="89000">
                  <a:srgbClr val="FFFFFF"/>
                </a:gs>
              </a:gsLst>
              <a:lin ang="0" scaled="1"/>
              <a:tileRect/>
            </a:gradFill>
            <a:ln>
              <a:solidFill>
                <a:srgbClr val="FFFFFF"/>
              </a:solidFill>
            </a:ln>
            <a:effectLst>
              <a:outerShdw blurRad="70485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b="1" smtClean="0"/>
                <a:t>P</a:t>
              </a:r>
              <a:r>
                <a:rPr lang="es-ES" smtClean="0"/>
                <a:t>RINCIPIOS </a:t>
              </a:r>
              <a:endParaRPr lang="es-ES" dirty="0" smtClean="0"/>
            </a:p>
            <a:p>
              <a:pPr algn="ctr"/>
              <a:r>
                <a:rPr lang="es-ES" sz="1200" dirty="0" smtClean="0">
                  <a:hlinkClick r:id="" action="ppaction://hlinkshowjump?jump=nextslide"/>
                </a:rPr>
                <a:t>Y</a:t>
              </a:r>
              <a:r>
                <a:rPr lang="es-ES" sz="1200" dirty="0" smtClean="0"/>
                <a:t> VALORES (1)</a:t>
              </a:r>
              <a:endParaRPr lang="es-ES" sz="1200" dirty="0"/>
            </a:p>
          </p:txBody>
        </p:sp>
        <p:sp>
          <p:nvSpPr>
            <p:cNvPr id="178" name="Flecha abajo 177"/>
            <p:cNvSpPr/>
            <p:nvPr/>
          </p:nvSpPr>
          <p:spPr>
            <a:xfrm>
              <a:off x="3666762" y="647015"/>
              <a:ext cx="236902" cy="494071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4" name="Flecha abajo 63"/>
            <p:cNvSpPr/>
            <p:nvPr/>
          </p:nvSpPr>
          <p:spPr>
            <a:xfrm>
              <a:off x="4130282" y="1519033"/>
              <a:ext cx="222096" cy="40685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3530510" y="288041"/>
            <a:ext cx="5477876" cy="2157407"/>
            <a:chOff x="3530510" y="288041"/>
            <a:chExt cx="5477876" cy="2157407"/>
          </a:xfrm>
        </p:grpSpPr>
        <p:sp>
          <p:nvSpPr>
            <p:cNvPr id="5" name="CuadroTexto 4">
              <a:hlinkClick r:id="rId3" action="ppaction://hlinksldjump"/>
            </p:cNvPr>
            <p:cNvSpPr txBox="1"/>
            <p:nvPr/>
          </p:nvSpPr>
          <p:spPr>
            <a:xfrm>
              <a:off x="3530510" y="1860672"/>
              <a:ext cx="1854895" cy="584776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ersonal</a:t>
              </a:r>
              <a:r>
                <a:rPr lang="es-ES" sz="1100" dirty="0" smtClean="0"/>
                <a:t> (3)</a:t>
              </a:r>
            </a:p>
            <a:p>
              <a:pPr algn="ctr"/>
              <a:r>
                <a:rPr lang="es-ES" sz="1600" dirty="0" smtClean="0"/>
                <a:t>-Capital humano-</a:t>
              </a:r>
              <a:endParaRPr lang="es-ES" sz="1600" dirty="0"/>
            </a:p>
          </p:txBody>
        </p:sp>
        <p:sp>
          <p:nvSpPr>
            <p:cNvPr id="18" name="CuadroTexto 17">
              <a:hlinkClick r:id="rId6" action="ppaction://hlinksldjump"/>
            </p:cNvPr>
            <p:cNvSpPr txBox="1"/>
            <p:nvPr/>
          </p:nvSpPr>
          <p:spPr>
            <a:xfrm>
              <a:off x="7212752" y="648109"/>
              <a:ext cx="1795634" cy="338554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12700" cmpd="sng"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roductividad </a:t>
              </a:r>
              <a:r>
                <a:rPr lang="es-ES" sz="1100" dirty="0" smtClean="0"/>
                <a:t>(6)</a:t>
              </a:r>
              <a:endParaRPr lang="es-ES" sz="1100" dirty="0"/>
            </a:p>
          </p:txBody>
        </p:sp>
        <p:sp>
          <p:nvSpPr>
            <p:cNvPr id="43" name="CuadroTexto 42">
              <a:hlinkClick r:id="" action="ppaction://noaction"/>
            </p:cNvPr>
            <p:cNvSpPr txBox="1"/>
            <p:nvPr/>
          </p:nvSpPr>
          <p:spPr>
            <a:xfrm>
              <a:off x="5141613" y="288041"/>
              <a:ext cx="1812894" cy="523220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200" dirty="0" smtClean="0"/>
                <a:t>Sentido de </a:t>
              </a:r>
              <a:r>
                <a:rPr lang="es-ES" sz="1600" b="1" dirty="0" smtClean="0"/>
                <a:t>P</a:t>
              </a:r>
              <a:r>
                <a:rPr lang="es-ES" sz="1600" dirty="0" smtClean="0"/>
                <a:t>ertenencia </a:t>
              </a:r>
              <a:r>
                <a:rPr lang="es-ES" sz="1100" dirty="0" smtClean="0"/>
                <a:t>(5)</a:t>
              </a:r>
              <a:endParaRPr lang="es-ES" sz="1100" dirty="0"/>
            </a:p>
          </p:txBody>
        </p:sp>
        <p:sp>
          <p:nvSpPr>
            <p:cNvPr id="45" name="CuadroTexto 44">
              <a:hlinkClick r:id="rId7" action="ppaction://hlinksldjump"/>
            </p:cNvPr>
            <p:cNvSpPr txBox="1"/>
            <p:nvPr/>
          </p:nvSpPr>
          <p:spPr>
            <a:xfrm>
              <a:off x="5212261" y="1152034"/>
              <a:ext cx="1661257" cy="523220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reparación </a:t>
              </a:r>
              <a:r>
                <a:rPr lang="es-ES" sz="1100" dirty="0" smtClean="0"/>
                <a:t>(4)</a:t>
              </a:r>
            </a:p>
            <a:p>
              <a:pPr algn="ctr"/>
              <a:r>
                <a:rPr lang="es-ES" sz="1200" dirty="0" smtClean="0"/>
                <a:t>Académica y laboral</a:t>
              </a:r>
              <a:endParaRPr lang="es-ES" sz="1200" dirty="0"/>
            </a:p>
          </p:txBody>
        </p:sp>
        <p:cxnSp>
          <p:nvCxnSpPr>
            <p:cNvPr id="191" name="Conector recto de flecha 190"/>
            <p:cNvCxnSpPr>
              <a:stCxn id="5" idx="0"/>
              <a:endCxn id="45" idx="1"/>
            </p:cNvCxnSpPr>
            <p:nvPr/>
          </p:nvCxnSpPr>
          <p:spPr>
            <a:xfrm flipV="1">
              <a:off x="4457958" y="1413644"/>
              <a:ext cx="754303" cy="4470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de flecha 66"/>
            <p:cNvCxnSpPr>
              <a:stCxn id="45" idx="3"/>
              <a:endCxn id="18" idx="1"/>
            </p:cNvCxnSpPr>
            <p:nvPr/>
          </p:nvCxnSpPr>
          <p:spPr>
            <a:xfrm flipV="1">
              <a:off x="6873518" y="817386"/>
              <a:ext cx="339234" cy="5962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de flecha 68"/>
            <p:cNvCxnSpPr>
              <a:stCxn id="43" idx="3"/>
              <a:endCxn id="18" idx="1"/>
            </p:cNvCxnSpPr>
            <p:nvPr/>
          </p:nvCxnSpPr>
          <p:spPr>
            <a:xfrm>
              <a:off x="6954507" y="549651"/>
              <a:ext cx="258245" cy="2677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Flecha abajo 105"/>
            <p:cNvSpPr/>
            <p:nvPr/>
          </p:nvSpPr>
          <p:spPr>
            <a:xfrm>
              <a:off x="7944597" y="954771"/>
              <a:ext cx="205322" cy="26161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Flecha arriba y abajo 71"/>
            <p:cNvSpPr/>
            <p:nvPr/>
          </p:nvSpPr>
          <p:spPr>
            <a:xfrm>
              <a:off x="5949420" y="814290"/>
              <a:ext cx="197275" cy="337744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Agrupar 29"/>
          <p:cNvGrpSpPr/>
          <p:nvPr/>
        </p:nvGrpSpPr>
        <p:grpSpPr>
          <a:xfrm>
            <a:off x="188197" y="4577343"/>
            <a:ext cx="8697329" cy="2010251"/>
            <a:chOff x="188197" y="4577343"/>
            <a:chExt cx="8697329" cy="2010251"/>
          </a:xfrm>
        </p:grpSpPr>
        <p:sp>
          <p:nvSpPr>
            <p:cNvPr id="7" name="CuadroTexto 6">
              <a:hlinkClick r:id="" action="ppaction://noaction"/>
            </p:cNvPr>
            <p:cNvSpPr txBox="1"/>
            <p:nvPr/>
          </p:nvSpPr>
          <p:spPr>
            <a:xfrm>
              <a:off x="3357890" y="4577343"/>
              <a:ext cx="2264722" cy="507831"/>
            </a:xfrm>
            <a:prstGeom prst="rect">
              <a:avLst/>
            </a:prstGeom>
            <a:gradFill flip="none" rotWithShape="1">
              <a:gsLst>
                <a:gs pos="12000">
                  <a:schemeClr val="accent4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roductos </a:t>
              </a:r>
              <a:r>
                <a:rPr lang="es-ES" sz="1100" dirty="0" smtClean="0"/>
                <a:t>(12)</a:t>
              </a:r>
            </a:p>
            <a:p>
              <a:pPr algn="ctr"/>
              <a:r>
                <a:rPr lang="es-ES" sz="1100" dirty="0" smtClean="0"/>
                <a:t>Cirugía, CE, investigaciones</a:t>
              </a:r>
              <a:endParaRPr lang="es-ES" sz="1100" dirty="0"/>
            </a:p>
          </p:txBody>
        </p:sp>
        <p:sp>
          <p:nvSpPr>
            <p:cNvPr id="15" name="CuadroTexto 14">
              <a:hlinkClick r:id="" action="ppaction://noaction"/>
            </p:cNvPr>
            <p:cNvSpPr txBox="1"/>
            <p:nvPr/>
          </p:nvSpPr>
          <p:spPr>
            <a:xfrm>
              <a:off x="2299555" y="5155111"/>
              <a:ext cx="1604109" cy="584776"/>
            </a:xfrm>
            <a:prstGeom prst="rect">
              <a:avLst/>
            </a:prstGeom>
            <a:gradFill flip="none" rotWithShape="1">
              <a:gsLst>
                <a:gs pos="12000">
                  <a:schemeClr val="accent4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P</a:t>
              </a:r>
              <a:r>
                <a:rPr lang="es-ES" sz="1600" dirty="0" smtClean="0"/>
                <a:t>romoción y</a:t>
              </a:r>
            </a:p>
            <a:p>
              <a:r>
                <a:rPr lang="es-ES" sz="1600" b="1" dirty="0" smtClean="0"/>
                <a:t>P</a:t>
              </a:r>
              <a:r>
                <a:rPr lang="es-ES" sz="1600" dirty="0" smtClean="0"/>
                <a:t>ublicidad </a:t>
              </a:r>
              <a:r>
                <a:rPr lang="es-ES" sz="1100" dirty="0" smtClean="0"/>
                <a:t>(17)</a:t>
              </a:r>
              <a:endParaRPr lang="es-ES" sz="1100" dirty="0"/>
            </a:p>
          </p:txBody>
        </p:sp>
        <p:sp>
          <p:nvSpPr>
            <p:cNvPr id="16" name="CuadroTexto 15">
              <a:hlinkClick r:id="" action="ppaction://noaction"/>
            </p:cNvPr>
            <p:cNvSpPr txBox="1"/>
            <p:nvPr/>
          </p:nvSpPr>
          <p:spPr>
            <a:xfrm>
              <a:off x="5134894" y="5180662"/>
              <a:ext cx="1819613" cy="584776"/>
            </a:xfrm>
            <a:prstGeom prst="rect">
              <a:avLst/>
            </a:prstGeom>
            <a:gradFill flip="none" rotWithShape="1">
              <a:gsLst>
                <a:gs pos="12000">
                  <a:schemeClr val="accent4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P</a:t>
              </a:r>
              <a:r>
                <a:rPr lang="es-ES" sz="1600" dirty="0" smtClean="0"/>
                <a:t>restigio   </a:t>
              </a:r>
              <a:r>
                <a:rPr lang="es-ES" sz="1100" dirty="0" smtClean="0"/>
                <a:t> (16)</a:t>
              </a:r>
            </a:p>
            <a:p>
              <a:r>
                <a:rPr lang="es-ES" sz="1600" b="1" dirty="0" smtClean="0"/>
                <a:t>P</a:t>
              </a:r>
              <a:r>
                <a:rPr lang="es-ES" sz="1600" dirty="0" smtClean="0"/>
                <a:t>osicionamiento</a:t>
              </a:r>
              <a:endParaRPr lang="es-ES" sz="1600" dirty="0"/>
            </a:p>
          </p:txBody>
        </p:sp>
        <p:sp>
          <p:nvSpPr>
            <p:cNvPr id="17" name="CuadroTexto 16">
              <a:hlinkClick r:id="" action="ppaction://noaction"/>
            </p:cNvPr>
            <p:cNvSpPr txBox="1"/>
            <p:nvPr/>
          </p:nvSpPr>
          <p:spPr>
            <a:xfrm>
              <a:off x="3071339" y="6002818"/>
              <a:ext cx="2842630" cy="584776"/>
            </a:xfrm>
            <a:prstGeom prst="rect">
              <a:avLst/>
            </a:prstGeom>
            <a:gradFill flip="none" rotWithShape="1">
              <a:gsLst>
                <a:gs pos="12000">
                  <a:schemeClr val="accent4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P</a:t>
              </a:r>
              <a:r>
                <a:rPr lang="es-ES" sz="1600" dirty="0" smtClean="0"/>
                <a:t>ercepción de trato y</a:t>
              </a:r>
              <a:r>
                <a:rPr lang="es-ES" sz="1600" dirty="0"/>
                <a:t> </a:t>
              </a:r>
              <a:r>
                <a:rPr lang="es-ES" sz="1600" dirty="0" smtClean="0"/>
                <a:t>de calidad de servicio </a:t>
              </a:r>
              <a:r>
                <a:rPr lang="es-ES" sz="1100" dirty="0" smtClean="0"/>
                <a:t>(13)</a:t>
              </a:r>
              <a:endParaRPr lang="es-ES" sz="1100" dirty="0"/>
            </a:p>
          </p:txBody>
        </p:sp>
        <p:cxnSp>
          <p:nvCxnSpPr>
            <p:cNvPr id="35" name="Conector recto de flecha 34"/>
            <p:cNvCxnSpPr>
              <a:stCxn id="7" idx="2"/>
              <a:endCxn id="17" idx="0"/>
            </p:cNvCxnSpPr>
            <p:nvPr/>
          </p:nvCxnSpPr>
          <p:spPr>
            <a:xfrm>
              <a:off x="4490251" y="5085174"/>
              <a:ext cx="2403" cy="917644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de flecha 36"/>
            <p:cNvCxnSpPr>
              <a:stCxn id="7" idx="2"/>
              <a:endCxn id="15" idx="3"/>
            </p:cNvCxnSpPr>
            <p:nvPr/>
          </p:nvCxnSpPr>
          <p:spPr>
            <a:xfrm flipH="1">
              <a:off x="3903664" y="5085174"/>
              <a:ext cx="586587" cy="362325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cto de flecha 38"/>
            <p:cNvCxnSpPr>
              <a:stCxn id="7" idx="2"/>
              <a:endCxn id="16" idx="1"/>
            </p:cNvCxnSpPr>
            <p:nvPr/>
          </p:nvCxnSpPr>
          <p:spPr>
            <a:xfrm>
              <a:off x="4490251" y="5085174"/>
              <a:ext cx="644643" cy="387876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uadroTexto 43">
              <a:hlinkClick r:id="" action="ppaction://noaction"/>
            </p:cNvPr>
            <p:cNvSpPr txBox="1"/>
            <p:nvPr/>
          </p:nvSpPr>
          <p:spPr>
            <a:xfrm>
              <a:off x="6572638" y="6106979"/>
              <a:ext cx="2312888" cy="338554"/>
            </a:xfrm>
            <a:prstGeom prst="rect">
              <a:avLst/>
            </a:prstGeom>
            <a:gradFill flip="none" rotWithShape="1">
              <a:gsLst>
                <a:gs pos="12000">
                  <a:schemeClr val="accent4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T</a:t>
              </a:r>
              <a:r>
                <a:rPr lang="es-ES" sz="1600" dirty="0" smtClean="0"/>
                <a:t>iempo de espera </a:t>
              </a:r>
              <a:r>
                <a:rPr lang="es-ES" sz="1100" dirty="0" smtClean="0"/>
                <a:t>(15)</a:t>
              </a:r>
              <a:endParaRPr lang="es-ES" sz="1100" dirty="0"/>
            </a:p>
          </p:txBody>
        </p:sp>
        <p:sp>
          <p:nvSpPr>
            <p:cNvPr id="46" name="CuadroTexto 45">
              <a:hlinkClick r:id="" action="ppaction://noaction"/>
            </p:cNvPr>
            <p:cNvSpPr txBox="1"/>
            <p:nvPr/>
          </p:nvSpPr>
          <p:spPr>
            <a:xfrm>
              <a:off x="188197" y="5946189"/>
              <a:ext cx="2424050" cy="507831"/>
            </a:xfrm>
            <a:prstGeom prst="rect">
              <a:avLst/>
            </a:prstGeom>
            <a:gradFill flip="none" rotWithShape="1">
              <a:gsLst>
                <a:gs pos="12000">
                  <a:schemeClr val="accent4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C</a:t>
              </a:r>
              <a:r>
                <a:rPr lang="es-ES" sz="1600" dirty="0" smtClean="0"/>
                <a:t>alidad del producto </a:t>
              </a:r>
            </a:p>
            <a:p>
              <a:r>
                <a:rPr lang="es-ES" sz="1100" dirty="0" smtClean="0"/>
                <a:t>(servicio, mejoría a la salud) (14)</a:t>
              </a:r>
              <a:endParaRPr lang="es-ES" sz="1100" dirty="0"/>
            </a:p>
          </p:txBody>
        </p:sp>
        <p:cxnSp>
          <p:nvCxnSpPr>
            <p:cNvPr id="40" name="Conector recto de flecha 39"/>
            <p:cNvCxnSpPr>
              <a:stCxn id="17" idx="3"/>
              <a:endCxn id="44" idx="1"/>
            </p:cNvCxnSpPr>
            <p:nvPr/>
          </p:nvCxnSpPr>
          <p:spPr>
            <a:xfrm flipV="1">
              <a:off x="5913969" y="6276256"/>
              <a:ext cx="658669" cy="18950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de flecha 23"/>
            <p:cNvCxnSpPr>
              <a:stCxn id="17" idx="3"/>
              <a:endCxn id="16" idx="2"/>
            </p:cNvCxnSpPr>
            <p:nvPr/>
          </p:nvCxnSpPr>
          <p:spPr>
            <a:xfrm flipV="1">
              <a:off x="5913969" y="5765438"/>
              <a:ext cx="130732" cy="529768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uadroTexto 53">
              <a:hlinkClick r:id="" action="ppaction://noaction"/>
            </p:cNvPr>
            <p:cNvSpPr txBox="1"/>
            <p:nvPr/>
          </p:nvSpPr>
          <p:spPr>
            <a:xfrm>
              <a:off x="208775" y="5164102"/>
              <a:ext cx="1419247" cy="584776"/>
            </a:xfrm>
            <a:prstGeom prst="rect">
              <a:avLst/>
            </a:prstGeom>
            <a:gradFill flip="none" rotWithShape="1">
              <a:gsLst>
                <a:gs pos="12000">
                  <a:schemeClr val="accent4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b="1" dirty="0" smtClean="0"/>
                <a:t>P</a:t>
              </a:r>
              <a:r>
                <a:rPr lang="es-ES" sz="1600" dirty="0"/>
                <a:t>ortal </a:t>
              </a:r>
              <a:r>
                <a:rPr lang="es-ES" sz="1600" dirty="0" smtClean="0"/>
                <a:t>y  </a:t>
              </a:r>
              <a:r>
                <a:rPr lang="es-ES" sz="1100" dirty="0" smtClean="0"/>
                <a:t>(18)</a:t>
              </a:r>
              <a:endParaRPr lang="es-ES" sz="1600" dirty="0" smtClean="0"/>
            </a:p>
            <a:p>
              <a:r>
                <a:rPr lang="es-ES" sz="1600" b="1" dirty="0" smtClean="0"/>
                <a:t>P</a:t>
              </a:r>
              <a:r>
                <a:rPr lang="es-ES" sz="1600" dirty="0" smtClean="0"/>
                <a:t>ágina WEB</a:t>
              </a:r>
              <a:endParaRPr lang="es-ES" sz="1100" dirty="0"/>
            </a:p>
          </p:txBody>
        </p:sp>
        <p:sp>
          <p:nvSpPr>
            <p:cNvPr id="168" name="Flecha izquierda y derecha 167"/>
            <p:cNvSpPr/>
            <p:nvPr/>
          </p:nvSpPr>
          <p:spPr>
            <a:xfrm>
              <a:off x="1585639" y="5363110"/>
              <a:ext cx="493187" cy="277935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8" name="Flecha izquierda y derecha 107"/>
            <p:cNvSpPr/>
            <p:nvPr/>
          </p:nvSpPr>
          <p:spPr>
            <a:xfrm>
              <a:off x="2584400" y="6173701"/>
              <a:ext cx="493187" cy="247872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5812270" y="1245509"/>
            <a:ext cx="3293243" cy="4494378"/>
            <a:chOff x="5812270" y="1245509"/>
            <a:chExt cx="3293243" cy="4494378"/>
          </a:xfrm>
        </p:grpSpPr>
        <p:sp>
          <p:nvSpPr>
            <p:cNvPr id="6" name="CuadroTexto 5">
              <a:hlinkClick r:id="" action="ppaction://noaction"/>
            </p:cNvPr>
            <p:cNvSpPr txBox="1"/>
            <p:nvPr/>
          </p:nvSpPr>
          <p:spPr>
            <a:xfrm>
              <a:off x="5812270" y="3061103"/>
              <a:ext cx="1075735" cy="84638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S" sz="1600" b="1" dirty="0" smtClean="0"/>
                <a:t>P</a:t>
              </a:r>
              <a:r>
                <a:rPr lang="es-ES" sz="1600" dirty="0" smtClean="0"/>
                <a:t>rocesos</a:t>
              </a:r>
            </a:p>
            <a:p>
              <a:pPr algn="ctr"/>
              <a:r>
                <a:rPr lang="es-ES" sz="1100" dirty="0" smtClean="0"/>
                <a:t>Análisis,</a:t>
              </a:r>
            </a:p>
            <a:p>
              <a:pPr algn="ctr"/>
              <a:r>
                <a:rPr lang="es-ES" sz="1100" dirty="0" smtClean="0"/>
                <a:t>evaluación y</a:t>
              </a:r>
            </a:p>
            <a:p>
              <a:pPr algn="ctr"/>
              <a:r>
                <a:rPr lang="es-ES" sz="1100" dirty="0" smtClean="0"/>
                <a:t> mejora (7)</a:t>
              </a:r>
              <a:endParaRPr lang="es-ES" sz="1100" dirty="0"/>
            </a:p>
          </p:txBody>
        </p:sp>
        <p:sp>
          <p:nvSpPr>
            <p:cNvPr id="9" name="Flecha curvada hacia abajo 8"/>
            <p:cNvSpPr/>
            <p:nvPr/>
          </p:nvSpPr>
          <p:spPr>
            <a:xfrm rot="3714110">
              <a:off x="5791926" y="2369925"/>
              <a:ext cx="928080" cy="324500"/>
            </a:xfrm>
            <a:prstGeom prst="curvedDownArrow">
              <a:avLst/>
            </a:prstGeom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tx1"/>
                </a:solidFill>
              </a:endParaRPr>
            </a:p>
          </p:txBody>
        </p:sp>
        <p:sp>
          <p:nvSpPr>
            <p:cNvPr id="11" name="Flecha curvada hacia abajo 10"/>
            <p:cNvSpPr/>
            <p:nvPr/>
          </p:nvSpPr>
          <p:spPr>
            <a:xfrm rot="7236804">
              <a:off x="5711514" y="4323051"/>
              <a:ext cx="908763" cy="396817"/>
            </a:xfrm>
            <a:prstGeom prst="curvedDownArrow">
              <a:avLst/>
            </a:prstGeom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tx1"/>
                </a:solidFill>
              </a:endParaRPr>
            </a:p>
          </p:txBody>
        </p:sp>
        <p:grpSp>
          <p:nvGrpSpPr>
            <p:cNvPr id="27" name="Agrupar 26"/>
            <p:cNvGrpSpPr/>
            <p:nvPr/>
          </p:nvGrpSpPr>
          <p:grpSpPr>
            <a:xfrm>
              <a:off x="7158684" y="1245509"/>
              <a:ext cx="1946829" cy="4494378"/>
              <a:chOff x="7158684" y="1245509"/>
              <a:chExt cx="1946829" cy="4494378"/>
            </a:xfrm>
          </p:grpSpPr>
          <p:sp>
            <p:nvSpPr>
              <p:cNvPr id="166" name="Rectángulo 165"/>
              <p:cNvSpPr/>
              <p:nvPr/>
            </p:nvSpPr>
            <p:spPr>
              <a:xfrm>
                <a:off x="7158684" y="1245509"/>
                <a:ext cx="1946829" cy="4494378"/>
              </a:xfrm>
              <a:prstGeom prst="rect">
                <a:avLst/>
              </a:prstGeom>
              <a:gradFill flip="none" rotWithShape="1">
                <a:gsLst>
                  <a:gs pos="21000">
                    <a:srgbClr val="B3B3B3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3" name="CuadroTexto 172">
                <a:hlinkClick r:id="" action="ppaction://noaction"/>
              </p:cNvPr>
              <p:cNvSpPr txBox="1"/>
              <p:nvPr/>
            </p:nvSpPr>
            <p:spPr>
              <a:xfrm>
                <a:off x="7456930" y="2144756"/>
                <a:ext cx="1232329" cy="5847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/>
                  <a:t>Médico</a:t>
                </a:r>
                <a:r>
                  <a:rPr lang="es-ES" sz="1100" dirty="0" smtClean="0"/>
                  <a:t> (8)</a:t>
                </a:r>
              </a:p>
              <a:p>
                <a:r>
                  <a:rPr lang="es-ES" sz="1600" dirty="0" smtClean="0"/>
                  <a:t>asistencial</a:t>
                </a:r>
                <a:endParaRPr lang="es-ES" sz="1600" dirty="0"/>
              </a:p>
            </p:txBody>
          </p:sp>
          <p:sp>
            <p:nvSpPr>
              <p:cNvPr id="174" name="CuadroTexto 173">
                <a:hlinkClick r:id="" action="ppaction://noaction"/>
              </p:cNvPr>
              <p:cNvSpPr txBox="1"/>
              <p:nvPr/>
            </p:nvSpPr>
            <p:spPr>
              <a:xfrm>
                <a:off x="7460024" y="3421889"/>
                <a:ext cx="1589397" cy="5847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/>
                  <a:t>Administrativo</a:t>
                </a:r>
                <a:endParaRPr lang="es-ES" sz="1600" dirty="0"/>
              </a:p>
              <a:p>
                <a:r>
                  <a:rPr lang="es-ES" sz="1600" dirty="0" smtClean="0"/>
                  <a:t>asistencial </a:t>
                </a:r>
                <a:r>
                  <a:rPr lang="es-ES" sz="1100" dirty="0" smtClean="0"/>
                  <a:t>(10)</a:t>
                </a:r>
              </a:p>
            </p:txBody>
          </p:sp>
          <p:sp>
            <p:nvSpPr>
              <p:cNvPr id="175" name="CuadroTexto 174">
                <a:hlinkClick r:id="" action="ppaction://noaction"/>
              </p:cNvPr>
              <p:cNvSpPr txBox="1"/>
              <p:nvPr/>
            </p:nvSpPr>
            <p:spPr>
              <a:xfrm>
                <a:off x="7468309" y="4075906"/>
                <a:ext cx="1589397" cy="5847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/>
                  <a:t>Administrativo</a:t>
                </a:r>
                <a:endParaRPr lang="es-ES" sz="1600" dirty="0"/>
              </a:p>
              <a:p>
                <a:r>
                  <a:rPr lang="es-ES" sz="1600" dirty="0" smtClean="0"/>
                  <a:t>Operativo</a:t>
                </a:r>
                <a:r>
                  <a:rPr lang="es-ES" sz="1100" dirty="0" smtClean="0"/>
                  <a:t> (11)</a:t>
                </a:r>
              </a:p>
            </p:txBody>
          </p:sp>
          <p:sp>
            <p:nvSpPr>
              <p:cNvPr id="51" name="CuadroTexto 50">
                <a:hlinkClick r:id="" action="ppaction://noaction"/>
              </p:cNvPr>
              <p:cNvSpPr txBox="1"/>
              <p:nvPr/>
            </p:nvSpPr>
            <p:spPr>
              <a:xfrm>
                <a:off x="7456930" y="2780320"/>
                <a:ext cx="1428596" cy="5847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FFFFFF"/>
                </a:solidFill>
              </a:ln>
              <a:effectLst>
                <a:outerShdw blurRad="50800" dist="38100" dir="2700000" algn="tl" rotWithShape="0">
                  <a:scrgbClr r="0" g="0" b="0">
                    <a:alpha val="43000"/>
                  </a:sc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/>
                  <a:t>Enfermería y</a:t>
                </a:r>
                <a:r>
                  <a:rPr lang="es-ES" sz="1100" dirty="0" smtClean="0"/>
                  <a:t> </a:t>
                </a:r>
              </a:p>
              <a:p>
                <a:r>
                  <a:rPr lang="es-ES" sz="1600" dirty="0" smtClean="0"/>
                  <a:t>Técnicos </a:t>
                </a:r>
                <a:r>
                  <a:rPr lang="es-ES" sz="1100" dirty="0" smtClean="0"/>
                  <a:t>(</a:t>
                </a:r>
                <a:r>
                  <a:rPr lang="es-ES" sz="1100" dirty="0"/>
                  <a:t>9</a:t>
                </a:r>
                <a:r>
                  <a:rPr lang="es-ES" sz="1100" dirty="0" smtClean="0"/>
                  <a:t>)</a:t>
                </a:r>
                <a:endParaRPr lang="es-ES" sz="1100" dirty="0"/>
              </a:p>
            </p:txBody>
          </p:sp>
          <p:sp>
            <p:nvSpPr>
              <p:cNvPr id="167" name="CuadroTexto 166"/>
              <p:cNvSpPr txBox="1"/>
              <p:nvPr/>
            </p:nvSpPr>
            <p:spPr>
              <a:xfrm>
                <a:off x="7274146" y="1330687"/>
                <a:ext cx="1580017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400" dirty="0" smtClean="0"/>
                  <a:t>A) Tecnología de</a:t>
                </a:r>
              </a:p>
              <a:p>
                <a:pPr algn="ctr"/>
                <a:r>
                  <a:rPr lang="es-ES" sz="1400" dirty="0" smtClean="0"/>
                  <a:t>Información y</a:t>
                </a:r>
              </a:p>
              <a:p>
                <a:pPr algn="ctr"/>
                <a:r>
                  <a:rPr lang="es-ES" sz="1400" dirty="0" smtClean="0"/>
                  <a:t>Comunicaciones</a:t>
                </a:r>
                <a:endParaRPr lang="es-ES" sz="1400" dirty="0"/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7212752" y="4777582"/>
                <a:ext cx="183136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400" dirty="0" smtClean="0"/>
                  <a:t>B) Incrementar la</a:t>
                </a:r>
              </a:p>
              <a:p>
                <a:pPr algn="ctr"/>
                <a:r>
                  <a:rPr lang="es-ES" sz="1400" dirty="0"/>
                  <a:t>e</a:t>
                </a:r>
                <a:r>
                  <a:rPr lang="es-ES" sz="1400" dirty="0" smtClean="0"/>
                  <a:t>ficiencia y la</a:t>
                </a:r>
              </a:p>
              <a:p>
                <a:pPr algn="ctr"/>
                <a:r>
                  <a:rPr lang="es-ES" sz="1400" dirty="0"/>
                  <a:t>r</a:t>
                </a:r>
                <a:r>
                  <a:rPr lang="es-ES" sz="1400" dirty="0" smtClean="0"/>
                  <a:t>entabilidad del</a:t>
                </a:r>
              </a:p>
              <a:p>
                <a:pPr algn="ctr"/>
                <a:r>
                  <a:rPr lang="es-ES" sz="1400" dirty="0" smtClean="0"/>
                  <a:t>Hospital</a:t>
                </a:r>
                <a:endParaRPr lang="es-ES" sz="1400" dirty="0"/>
              </a:p>
            </p:txBody>
          </p:sp>
        </p:grpSp>
        <p:cxnSp>
          <p:nvCxnSpPr>
            <p:cNvPr id="180" name="Conector recto de flecha 179"/>
            <p:cNvCxnSpPr>
              <a:stCxn id="6" idx="3"/>
              <a:endCxn id="174" idx="1"/>
            </p:cNvCxnSpPr>
            <p:nvPr/>
          </p:nvCxnSpPr>
          <p:spPr>
            <a:xfrm>
              <a:off x="6888005" y="3484296"/>
              <a:ext cx="572019" cy="229981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ector recto de flecha 181"/>
            <p:cNvCxnSpPr>
              <a:stCxn id="6" idx="3"/>
              <a:endCxn id="173" idx="1"/>
            </p:cNvCxnSpPr>
            <p:nvPr/>
          </p:nvCxnSpPr>
          <p:spPr>
            <a:xfrm flipV="1">
              <a:off x="6888005" y="2437144"/>
              <a:ext cx="568925" cy="1047152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ector recto de flecha 183"/>
            <p:cNvCxnSpPr>
              <a:stCxn id="6" idx="3"/>
              <a:endCxn id="175" idx="1"/>
            </p:cNvCxnSpPr>
            <p:nvPr/>
          </p:nvCxnSpPr>
          <p:spPr>
            <a:xfrm>
              <a:off x="6888005" y="3484296"/>
              <a:ext cx="580304" cy="883998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de flecha 24"/>
            <p:cNvCxnSpPr>
              <a:stCxn id="6" idx="3"/>
              <a:endCxn id="51" idx="1"/>
            </p:cNvCxnSpPr>
            <p:nvPr/>
          </p:nvCxnSpPr>
          <p:spPr>
            <a:xfrm flipV="1">
              <a:off x="6888005" y="3072708"/>
              <a:ext cx="568925" cy="411588"/>
            </a:xfrm>
            <a:prstGeom prst="straightConnector1">
              <a:avLst/>
            </a:prstGeom>
            <a:ln w="12700" cmpd="sng">
              <a:solidFill>
                <a:srgbClr val="3366FF"/>
              </a:solidFill>
              <a:tailEnd type="arrow"/>
            </a:ln>
            <a:effectLst>
              <a:outerShdw blurRad="50800" dist="38100" dir="2700000" algn="tl" rotWithShape="0">
                <a:scrgbClr r="0" g="0" b="0">
                  <a:alpha val="43000"/>
                </a:sc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084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PARA ABRIR LA SESIÓN…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9537" y="2595562"/>
            <a:ext cx="8295363" cy="3670767"/>
          </a:xfrm>
        </p:spPr>
        <p:txBody>
          <a:bodyPr/>
          <a:lstStyle/>
          <a:p>
            <a:pPr marL="0" indent="0">
              <a:buNone/>
            </a:pPr>
            <a:r>
              <a:rPr lang="es-ES" b="1" dirty="0" smtClean="0"/>
              <a:t>LA GERENCIA HOSPITALARIA DEL FUTURO</a:t>
            </a:r>
            <a:r>
              <a:rPr lang="es-ES" dirty="0" smtClean="0"/>
              <a:t>… ¿DE QUÉ FUTURO ESTAMOS HABLANDO?… DIFERENCIA EN EL TIEMPO… 2030, 2050?</a:t>
            </a:r>
          </a:p>
          <a:p>
            <a:pPr marL="0" indent="0">
              <a:buNone/>
            </a:pPr>
            <a:r>
              <a:rPr lang="es-ES" sz="2400" b="1" dirty="0" smtClean="0"/>
              <a:t>4 </a:t>
            </a:r>
            <a:r>
              <a:rPr lang="es-ES" dirty="0" smtClean="0"/>
              <a:t>PREGUNTAS:</a:t>
            </a:r>
          </a:p>
          <a:p>
            <a:pPr marL="806450" lvl="1" indent="-457200">
              <a:buFont typeface="+mj-lt"/>
              <a:buAutoNum type="arabicPeriod"/>
            </a:pPr>
            <a:r>
              <a:rPr lang="es-ES" sz="2000" dirty="0" smtClean="0"/>
              <a:t>LOS HOSPITALES Y SERVICIOS DE SALUD ESTÁN EN FUNCIÓN DE LAS ENFERMEDADES DE LA POBLACIÓN, ¿QUÉ SITUACIÓN </a:t>
            </a:r>
            <a:r>
              <a:rPr lang="es-ES" sz="2000" b="1" dirty="0" smtClean="0"/>
              <a:t>EPIDEMIOLÓGICA</a:t>
            </a:r>
            <a:r>
              <a:rPr lang="es-ES" sz="2000" dirty="0" smtClean="0"/>
              <a:t> HABRÁ EN ESE FUTURO?</a:t>
            </a:r>
          </a:p>
          <a:p>
            <a:pPr lvl="1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0" y="374167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73590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Radar siempre alerta!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30</a:t>
            </a:fld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471" y="2099235"/>
            <a:ext cx="4743824" cy="47438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65924" y="5950785"/>
            <a:ext cx="3807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  <a:latin typeface="Arial"/>
                <a:cs typeface="Arial"/>
              </a:rPr>
              <a:t>Identificación </a:t>
            </a:r>
            <a:r>
              <a:rPr lang="es-ES" b="1" dirty="0" smtClean="0">
                <a:latin typeface="Arial"/>
                <a:cs typeface="Arial"/>
              </a:rPr>
              <a:t>de oportunidades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03412" y="3795059"/>
            <a:ext cx="1023124" cy="369332"/>
          </a:xfrm>
          <a:prstGeom prst="rect">
            <a:avLst/>
          </a:prstGeom>
          <a:solidFill>
            <a:srgbClr val="FFF7C7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Ideas…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83882" y="6155765"/>
            <a:ext cx="1634695" cy="369332"/>
          </a:xfrm>
          <a:prstGeom prst="rect">
            <a:avLst/>
          </a:prstGeom>
          <a:solidFill>
            <a:srgbClr val="FFF7C7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Propuestas…</a:t>
            </a:r>
            <a:endParaRPr lang="es-ES" dirty="0"/>
          </a:p>
        </p:txBody>
      </p:sp>
      <p:cxnSp>
        <p:nvCxnSpPr>
          <p:cNvPr id="11" name="Conector recto de flecha 10"/>
          <p:cNvCxnSpPr>
            <a:stCxn id="7" idx="3"/>
          </p:cNvCxnSpPr>
          <p:nvPr/>
        </p:nvCxnSpPr>
        <p:spPr>
          <a:xfrm>
            <a:off x="1426536" y="3979725"/>
            <a:ext cx="2473111" cy="338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8" idx="3"/>
          </p:cNvCxnSpPr>
          <p:nvPr/>
        </p:nvCxnSpPr>
        <p:spPr>
          <a:xfrm flipV="1">
            <a:off x="1918577" y="5244353"/>
            <a:ext cx="2220129" cy="1096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>
            <a:stCxn id="7" idx="3"/>
          </p:cNvCxnSpPr>
          <p:nvPr/>
        </p:nvCxnSpPr>
        <p:spPr>
          <a:xfrm>
            <a:off x="1426536" y="3979725"/>
            <a:ext cx="1322640" cy="681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4</a:t>
            </a:r>
          </a:p>
          <a:p>
            <a:r>
              <a:rPr lang="es-ES" sz="1200" dirty="0" smtClean="0"/>
              <a:t>La mente del gerente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70247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6891"/>
            <a:ext cx="9144000" cy="5268777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0C58-A086-AE46-BECC-B98541105955}" type="slidenum">
              <a:rPr lang="es-ES" smtClean="0"/>
              <a:t>31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3618742" y="6211669"/>
            <a:ext cx="5525258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No hay nada más práctico, que una buena teoría</a:t>
            </a:r>
          </a:p>
          <a:p>
            <a:pPr algn="r"/>
            <a:r>
              <a:rPr lang="es-ES_tradnl" i="1" dirty="0"/>
              <a:t>James Clerk </a:t>
            </a:r>
            <a:r>
              <a:rPr lang="es-ES_tradnl" i="1" dirty="0" smtClean="0"/>
              <a:t>Maxwell</a:t>
            </a:r>
            <a:endParaRPr lang="es-ES_tradnl" i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4231750" y="442530"/>
            <a:ext cx="4128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FORMACIÓN ACADÉMICA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4</a:t>
            </a:r>
          </a:p>
          <a:p>
            <a:r>
              <a:rPr lang="es-ES" sz="1200" dirty="0" smtClean="0"/>
              <a:t>La mente del gerente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17167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32</a:t>
            </a:fld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256"/>
            <a:ext cx="9144000" cy="385427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31322" y="442530"/>
            <a:ext cx="4128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FORMACIÓN ACADÉMICA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4</a:t>
            </a:r>
          </a:p>
          <a:p>
            <a:r>
              <a:rPr lang="es-ES" sz="1200" dirty="0" smtClean="0"/>
              <a:t>La mente del gerente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98098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724"/>
            <a:ext cx="9144000" cy="1266276"/>
          </a:xfrm>
        </p:spPr>
        <p:txBody>
          <a:bodyPr>
            <a:noAutofit/>
          </a:bodyPr>
          <a:lstStyle/>
          <a:p>
            <a:pPr marL="1435100" algn="r"/>
            <a:r>
              <a:rPr lang="es-ES" sz="2400" dirty="0" smtClean="0"/>
              <a:t>Sistematización de procesos para la conformación de un programa de trabajo estructurado.</a:t>
            </a:r>
            <a:endParaRPr lang="es-ES" sz="2400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0" y="1861415"/>
            <a:ext cx="821878" cy="47512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 rot="16200000">
            <a:off x="-1644451" y="3904569"/>
            <a:ext cx="413116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Diagnóstico Situacional por servicio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52395" y="1413089"/>
            <a:ext cx="73037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ES" sz="1400" dirty="0" smtClean="0"/>
              <a:t>Etapa 1</a:t>
            </a:r>
            <a:endParaRPr lang="es-ES" sz="1400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962316" y="1861415"/>
            <a:ext cx="773249" cy="475129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885395" y="1409782"/>
            <a:ext cx="73037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ES" sz="1400" dirty="0" smtClean="0"/>
              <a:t>Etapa 2</a:t>
            </a:r>
            <a:endParaRPr lang="es-ES" sz="1400" dirty="0"/>
          </a:p>
        </p:txBody>
      </p:sp>
      <p:sp>
        <p:nvSpPr>
          <p:cNvPr id="20" name="CuadroTexto 19"/>
          <p:cNvSpPr txBox="1"/>
          <p:nvPr/>
        </p:nvSpPr>
        <p:spPr>
          <a:xfrm rot="16200000">
            <a:off x="-607937" y="3944293"/>
            <a:ext cx="390600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Generación de</a:t>
            </a:r>
            <a:r>
              <a:rPr lang="es-ES" dirty="0"/>
              <a:t> </a:t>
            </a:r>
            <a:r>
              <a:rPr lang="es-ES" dirty="0" smtClean="0"/>
              <a:t>ideas y diseño consensuado de proyectos…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2654053" y="1389907"/>
            <a:ext cx="73037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ES" sz="1400" dirty="0" smtClean="0"/>
              <a:t>Etapa 3</a:t>
            </a:r>
            <a:endParaRPr lang="es-ES" sz="1400" dirty="0"/>
          </a:p>
        </p:txBody>
      </p:sp>
      <p:sp>
        <p:nvSpPr>
          <p:cNvPr id="21" name="Rectángulo 20"/>
          <p:cNvSpPr/>
          <p:nvPr/>
        </p:nvSpPr>
        <p:spPr>
          <a:xfrm>
            <a:off x="1830584" y="1847746"/>
            <a:ext cx="7230143" cy="47415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6" name="CuadroTexto 35"/>
          <p:cNvSpPr txBox="1"/>
          <p:nvPr/>
        </p:nvSpPr>
        <p:spPr>
          <a:xfrm>
            <a:off x="4522769" y="1400260"/>
            <a:ext cx="73037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ES" sz="1400" dirty="0" smtClean="0"/>
              <a:t>Etapa 4</a:t>
            </a:r>
            <a:endParaRPr lang="es-ES" sz="1400" dirty="0"/>
          </a:p>
        </p:txBody>
      </p:sp>
      <p:sp>
        <p:nvSpPr>
          <p:cNvPr id="37" name="CuadroTexto 36"/>
          <p:cNvSpPr txBox="1"/>
          <p:nvPr/>
        </p:nvSpPr>
        <p:spPr>
          <a:xfrm rot="16200000">
            <a:off x="2648921" y="3773396"/>
            <a:ext cx="457869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Estructuración del </a:t>
            </a:r>
          </a:p>
          <a:p>
            <a:pPr algn="ctr"/>
            <a:r>
              <a:rPr lang="es-ES" sz="2400" dirty="0" smtClean="0"/>
              <a:t>Programa  </a:t>
            </a:r>
            <a:r>
              <a:rPr lang="es-ES" sz="2400" dirty="0"/>
              <a:t>de T</a:t>
            </a:r>
            <a:r>
              <a:rPr lang="es-ES" sz="2400" dirty="0" smtClean="0"/>
              <a:t>rabajo</a:t>
            </a:r>
            <a:endParaRPr lang="es-ES" sz="2400" dirty="0"/>
          </a:p>
        </p:txBody>
      </p:sp>
      <p:sp>
        <p:nvSpPr>
          <p:cNvPr id="38" name="Cerrar llave 37"/>
          <p:cNvSpPr/>
          <p:nvPr/>
        </p:nvSpPr>
        <p:spPr>
          <a:xfrm>
            <a:off x="3940228" y="1986832"/>
            <a:ext cx="443147" cy="4457308"/>
          </a:xfrm>
          <a:prstGeom prst="rightBrace">
            <a:avLst>
              <a:gd name="adj1" fmla="val 8333"/>
              <a:gd name="adj2" fmla="val 5014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 rot="16200000">
            <a:off x="1699158" y="5548704"/>
            <a:ext cx="90852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Servicio A</a:t>
            </a:r>
            <a:endParaRPr lang="es-ES" sz="1400" dirty="0"/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1682233" y="4518015"/>
            <a:ext cx="9303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Servicio B</a:t>
            </a:r>
            <a:endParaRPr lang="es-ES" sz="1400" dirty="0"/>
          </a:p>
        </p:txBody>
      </p:sp>
      <p:sp>
        <p:nvSpPr>
          <p:cNvPr id="48" name="CuadroTexto 47"/>
          <p:cNvSpPr txBox="1"/>
          <p:nvPr/>
        </p:nvSpPr>
        <p:spPr>
          <a:xfrm rot="16200000">
            <a:off x="3718717" y="3742171"/>
            <a:ext cx="457869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Implementación y puesta en operación de los </a:t>
            </a:r>
            <a:r>
              <a:rPr lang="es-ES" b="1" dirty="0" smtClean="0"/>
              <a:t>proyectos</a:t>
            </a:r>
            <a:r>
              <a:rPr lang="es-ES" dirty="0" smtClean="0"/>
              <a:t> del </a:t>
            </a:r>
          </a:p>
          <a:p>
            <a:pPr algn="ctr"/>
            <a:r>
              <a:rPr lang="es-ES" dirty="0" smtClean="0"/>
              <a:t>Programa  </a:t>
            </a:r>
            <a:r>
              <a:rPr lang="es-ES" dirty="0"/>
              <a:t>de T</a:t>
            </a:r>
            <a:r>
              <a:rPr lang="es-ES" dirty="0" smtClean="0"/>
              <a:t>rabajo</a:t>
            </a:r>
            <a:endParaRPr lang="es-ES" dirty="0"/>
          </a:p>
        </p:txBody>
      </p:sp>
      <p:sp>
        <p:nvSpPr>
          <p:cNvPr id="49" name="CuadroTexto 48"/>
          <p:cNvSpPr txBox="1"/>
          <p:nvPr/>
        </p:nvSpPr>
        <p:spPr>
          <a:xfrm>
            <a:off x="5546399" y="1406475"/>
            <a:ext cx="73037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ES" sz="1400" dirty="0" smtClean="0"/>
              <a:t>Etapa 5</a:t>
            </a:r>
            <a:endParaRPr lang="es-E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554963" y="2023653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1</a:t>
            </a:r>
            <a:endParaRPr lang="es-ES" dirty="0"/>
          </a:p>
        </p:txBody>
      </p:sp>
      <p:sp>
        <p:nvSpPr>
          <p:cNvPr id="40" name="CuadroTexto 39"/>
          <p:cNvSpPr txBox="1"/>
          <p:nvPr/>
        </p:nvSpPr>
        <p:spPr>
          <a:xfrm>
            <a:off x="2554963" y="2493810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2</a:t>
            </a:r>
            <a:endParaRPr lang="es-ES" dirty="0"/>
          </a:p>
        </p:txBody>
      </p:sp>
      <p:sp>
        <p:nvSpPr>
          <p:cNvPr id="42" name="CuadroTexto 41"/>
          <p:cNvSpPr txBox="1"/>
          <p:nvPr/>
        </p:nvSpPr>
        <p:spPr>
          <a:xfrm>
            <a:off x="2554963" y="2940844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3</a:t>
            </a:r>
            <a:endParaRPr lang="es-ES" dirty="0"/>
          </a:p>
        </p:txBody>
      </p:sp>
      <p:sp>
        <p:nvSpPr>
          <p:cNvPr id="51" name="CuadroTexto 50"/>
          <p:cNvSpPr txBox="1"/>
          <p:nvPr/>
        </p:nvSpPr>
        <p:spPr>
          <a:xfrm>
            <a:off x="2554963" y="3383981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4</a:t>
            </a:r>
            <a:endParaRPr lang="es-ES" dirty="0"/>
          </a:p>
        </p:txBody>
      </p:sp>
      <p:sp>
        <p:nvSpPr>
          <p:cNvPr id="52" name="CuadroTexto 51"/>
          <p:cNvSpPr txBox="1"/>
          <p:nvPr/>
        </p:nvSpPr>
        <p:spPr>
          <a:xfrm rot="16200000">
            <a:off x="1696133" y="2435577"/>
            <a:ext cx="9303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Servicio D</a:t>
            </a:r>
            <a:endParaRPr lang="es-ES" sz="1400" dirty="0"/>
          </a:p>
        </p:txBody>
      </p:sp>
      <p:sp>
        <p:nvSpPr>
          <p:cNvPr id="53" name="CuadroTexto 52"/>
          <p:cNvSpPr txBox="1"/>
          <p:nvPr/>
        </p:nvSpPr>
        <p:spPr>
          <a:xfrm rot="16200000">
            <a:off x="1696134" y="3448827"/>
            <a:ext cx="9303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Servicio c</a:t>
            </a:r>
            <a:endParaRPr lang="es-ES" sz="1400" dirty="0"/>
          </a:p>
        </p:txBody>
      </p:sp>
      <p:sp>
        <p:nvSpPr>
          <p:cNvPr id="54" name="CuadroTexto 53"/>
          <p:cNvSpPr txBox="1"/>
          <p:nvPr/>
        </p:nvSpPr>
        <p:spPr>
          <a:xfrm>
            <a:off x="2554963" y="3849177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5</a:t>
            </a:r>
            <a:endParaRPr lang="es-ES" dirty="0"/>
          </a:p>
        </p:txBody>
      </p:sp>
      <p:sp>
        <p:nvSpPr>
          <p:cNvPr id="55" name="CuadroTexto 54"/>
          <p:cNvSpPr txBox="1"/>
          <p:nvPr/>
        </p:nvSpPr>
        <p:spPr>
          <a:xfrm>
            <a:off x="2554963" y="4319334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6</a:t>
            </a:r>
            <a:endParaRPr lang="es-ES" dirty="0"/>
          </a:p>
        </p:txBody>
      </p:sp>
      <p:sp>
        <p:nvSpPr>
          <p:cNvPr id="56" name="CuadroTexto 55"/>
          <p:cNvSpPr txBox="1"/>
          <p:nvPr/>
        </p:nvSpPr>
        <p:spPr>
          <a:xfrm>
            <a:off x="2554963" y="4766368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7</a:t>
            </a:r>
            <a:endParaRPr lang="es-ES" dirty="0"/>
          </a:p>
        </p:txBody>
      </p:sp>
      <p:sp>
        <p:nvSpPr>
          <p:cNvPr id="57" name="CuadroTexto 56"/>
          <p:cNvSpPr txBox="1"/>
          <p:nvPr/>
        </p:nvSpPr>
        <p:spPr>
          <a:xfrm>
            <a:off x="2554963" y="5236525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8</a:t>
            </a:r>
            <a:endParaRPr lang="es-ES" dirty="0"/>
          </a:p>
        </p:txBody>
      </p:sp>
      <p:sp>
        <p:nvSpPr>
          <p:cNvPr id="58" name="CuadroTexto 57"/>
          <p:cNvSpPr txBox="1"/>
          <p:nvPr/>
        </p:nvSpPr>
        <p:spPr>
          <a:xfrm>
            <a:off x="2554963" y="5668151"/>
            <a:ext cx="1385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9</a:t>
            </a:r>
            <a:endParaRPr lang="es-ES" dirty="0"/>
          </a:p>
        </p:txBody>
      </p:sp>
      <p:sp>
        <p:nvSpPr>
          <p:cNvPr id="59" name="CuadroTexto 58"/>
          <p:cNvSpPr txBox="1"/>
          <p:nvPr/>
        </p:nvSpPr>
        <p:spPr>
          <a:xfrm>
            <a:off x="2554963" y="6111288"/>
            <a:ext cx="14280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Proyecto N</a:t>
            </a:r>
            <a:endParaRPr lang="es-ES" dirty="0"/>
          </a:p>
        </p:txBody>
      </p:sp>
      <p:sp>
        <p:nvSpPr>
          <p:cNvPr id="60" name="CuadroTexto 59"/>
          <p:cNvSpPr txBox="1"/>
          <p:nvPr/>
        </p:nvSpPr>
        <p:spPr>
          <a:xfrm rot="16200000">
            <a:off x="4945921" y="3603672"/>
            <a:ext cx="457869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Implementación y puesta en operación de los procesos de </a:t>
            </a:r>
            <a:r>
              <a:rPr lang="es-ES" b="1" dirty="0" smtClean="0"/>
              <a:t>monitoreo, supervisión y evaluación </a:t>
            </a:r>
            <a:r>
              <a:rPr lang="es-ES" dirty="0" smtClean="0"/>
              <a:t>de avance y resultados…</a:t>
            </a:r>
            <a:endParaRPr lang="es-ES" dirty="0"/>
          </a:p>
        </p:txBody>
      </p:sp>
      <p:sp>
        <p:nvSpPr>
          <p:cNvPr id="61" name="CuadroTexto 60"/>
          <p:cNvSpPr txBox="1"/>
          <p:nvPr/>
        </p:nvSpPr>
        <p:spPr>
          <a:xfrm rot="16200000">
            <a:off x="6174085" y="3784632"/>
            <a:ext cx="457869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Implementación y puesta en operación de los procesos de </a:t>
            </a:r>
            <a:r>
              <a:rPr lang="es-ES" b="1" dirty="0" smtClean="0"/>
              <a:t>ajuste y adecuación</a:t>
            </a:r>
            <a:r>
              <a:rPr lang="es-ES" dirty="0"/>
              <a:t>.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2" name="CuadroTexto 61"/>
          <p:cNvSpPr txBox="1"/>
          <p:nvPr/>
        </p:nvSpPr>
        <p:spPr>
          <a:xfrm>
            <a:off x="6635103" y="1389907"/>
            <a:ext cx="85871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ES" sz="1400" dirty="0" smtClean="0"/>
              <a:t>Etapa 6</a:t>
            </a:r>
            <a:endParaRPr lang="es-ES" sz="1400" dirty="0"/>
          </a:p>
        </p:txBody>
      </p:sp>
      <p:sp>
        <p:nvSpPr>
          <p:cNvPr id="63" name="CuadroTexto 62"/>
          <p:cNvSpPr txBox="1"/>
          <p:nvPr/>
        </p:nvSpPr>
        <p:spPr>
          <a:xfrm>
            <a:off x="8001767" y="1377892"/>
            <a:ext cx="85871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s-ES" sz="1400" dirty="0" smtClean="0"/>
              <a:t>Etapa 7</a:t>
            </a:r>
            <a:endParaRPr lang="es-ES" sz="1400" dirty="0"/>
          </a:p>
        </p:txBody>
      </p:sp>
      <p:sp>
        <p:nvSpPr>
          <p:cNvPr id="64" name="CuadroTexto 63"/>
          <p:cNvSpPr txBox="1"/>
          <p:nvPr/>
        </p:nvSpPr>
        <p:spPr>
          <a:xfrm>
            <a:off x="0" y="414706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</a:t>
            </a:r>
            <a:r>
              <a:rPr lang="es-ES" dirty="0"/>
              <a:t>5</a:t>
            </a:r>
            <a:endParaRPr lang="es-ES" dirty="0" smtClean="0"/>
          </a:p>
          <a:p>
            <a:r>
              <a:rPr lang="es-ES" sz="1200" dirty="0" smtClean="0"/>
              <a:t>La planeación estructurada…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71713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z="700" smtClean="0"/>
              <a:t>34</a:t>
            </a:fld>
            <a:endParaRPr lang="en-US" sz="700"/>
          </a:p>
        </p:txBody>
      </p:sp>
      <p:sp>
        <p:nvSpPr>
          <p:cNvPr id="5" name="CuadroTexto 4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</a:t>
            </a:r>
            <a:r>
              <a:rPr lang="es-ES" dirty="0"/>
              <a:t>6</a:t>
            </a:r>
            <a:endParaRPr lang="es-ES" dirty="0" smtClean="0"/>
          </a:p>
          <a:p>
            <a:r>
              <a:rPr lang="es-ES" sz="1200" dirty="0" smtClean="0"/>
              <a:t>Calidad como principio…</a:t>
            </a:r>
            <a:endParaRPr lang="es-ES" sz="1200" dirty="0"/>
          </a:p>
        </p:txBody>
      </p:sp>
      <p:grpSp>
        <p:nvGrpSpPr>
          <p:cNvPr id="6" name="11 Grupo"/>
          <p:cNvGrpSpPr/>
          <p:nvPr/>
        </p:nvGrpSpPr>
        <p:grpSpPr>
          <a:xfrm>
            <a:off x="1267368" y="0"/>
            <a:ext cx="7425504" cy="6831104"/>
            <a:chOff x="715232" y="26896"/>
            <a:chExt cx="7425504" cy="6831104"/>
          </a:xfrm>
        </p:grpSpPr>
        <p:sp>
          <p:nvSpPr>
            <p:cNvPr id="7" name="1 Hexágono"/>
            <p:cNvSpPr/>
            <p:nvPr/>
          </p:nvSpPr>
          <p:spPr>
            <a:xfrm>
              <a:off x="3004671" y="2291133"/>
              <a:ext cx="2851643" cy="2278118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000" b="1" dirty="0">
                  <a:solidFill>
                    <a:schemeClr val="tx1"/>
                  </a:solidFill>
                </a:rPr>
                <a:t>Hexágono</a:t>
              </a:r>
            </a:p>
            <a:p>
              <a:pPr algn="ctr"/>
              <a:r>
                <a:rPr lang="es-MX" sz="2000" b="1" dirty="0">
                  <a:solidFill>
                    <a:schemeClr val="tx1"/>
                  </a:solidFill>
                </a:rPr>
                <a:t>de la calidad en la atención al </a:t>
              </a:r>
              <a:r>
                <a:rPr lang="es-MX" sz="2000" b="1" dirty="0" smtClean="0">
                  <a:solidFill>
                    <a:schemeClr val="tx1"/>
                  </a:solidFill>
                </a:rPr>
                <a:t>paciente</a:t>
              </a:r>
              <a:endParaRPr lang="es-MX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2 Hexágono"/>
            <p:cNvSpPr/>
            <p:nvPr/>
          </p:nvSpPr>
          <p:spPr>
            <a:xfrm>
              <a:off x="3003688" y="4579882"/>
              <a:ext cx="2851643" cy="2278118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MX" sz="1600" b="1" dirty="0">
                  <a:solidFill>
                    <a:schemeClr val="tx1"/>
                  </a:solidFill>
                </a:rPr>
                <a:t>4. Dimensión Estructural:</a:t>
              </a:r>
            </a:p>
            <a:p>
              <a:r>
                <a:rPr lang="es-MX" sz="1600" b="1" dirty="0">
                  <a:solidFill>
                    <a:schemeClr val="tx1"/>
                  </a:solidFill>
                </a:rPr>
                <a:t>Rec. Humanos.</a:t>
              </a:r>
            </a:p>
            <a:p>
              <a:r>
                <a:rPr lang="es-MX" sz="1600" b="1" dirty="0">
                  <a:solidFill>
                    <a:schemeClr val="tx1"/>
                  </a:solidFill>
                </a:rPr>
                <a:t>Rec. Financieros.</a:t>
              </a:r>
            </a:p>
            <a:p>
              <a:r>
                <a:rPr lang="es-MX" sz="1600" b="1" dirty="0">
                  <a:solidFill>
                    <a:schemeClr val="tx1"/>
                  </a:solidFill>
                </a:rPr>
                <a:t>Rec. Materiales.</a:t>
              </a:r>
            </a:p>
            <a:p>
              <a:r>
                <a:rPr lang="es-MX" sz="1600" b="1" dirty="0">
                  <a:solidFill>
                    <a:schemeClr val="tx1"/>
                  </a:solidFill>
                </a:rPr>
                <a:t>Rec. Físicos.</a:t>
              </a:r>
            </a:p>
            <a:p>
              <a:r>
                <a:rPr lang="es-MX" sz="1600" b="1" dirty="0">
                  <a:solidFill>
                    <a:schemeClr val="tx1"/>
                  </a:solidFill>
                </a:rPr>
                <a:t>Rec. </a:t>
              </a:r>
              <a:r>
                <a:rPr lang="es-MX" sz="1400" b="1" dirty="0">
                  <a:solidFill>
                    <a:schemeClr val="tx1"/>
                  </a:solidFill>
                </a:rPr>
                <a:t>Tecnológicos</a:t>
              </a:r>
              <a:r>
                <a:rPr lang="es-MX" sz="1200" b="1" dirty="0" smtClean="0">
                  <a:solidFill>
                    <a:schemeClr val="tx1"/>
                  </a:solidFill>
                </a:rPr>
                <a:t>.</a:t>
              </a:r>
              <a:endParaRPr lang="es-MX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3 Hexágono"/>
            <p:cNvSpPr/>
            <p:nvPr/>
          </p:nvSpPr>
          <p:spPr>
            <a:xfrm>
              <a:off x="3003688" y="26896"/>
              <a:ext cx="2851643" cy="2278118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b="1" dirty="0">
                  <a:solidFill>
                    <a:schemeClr val="tx1"/>
                  </a:solidFill>
                </a:rPr>
                <a:t>1. Dimensión Técnica</a:t>
              </a:r>
            </a:p>
            <a:p>
              <a:pPr algn="ctr"/>
              <a:r>
                <a:rPr lang="es-MX" sz="1600" b="1" dirty="0">
                  <a:solidFill>
                    <a:schemeClr val="tx1"/>
                  </a:solidFill>
                </a:rPr>
                <a:t>en procesos:</a:t>
              </a:r>
            </a:p>
            <a:p>
              <a:pPr marL="285750" indent="-285750">
                <a:buFont typeface="Arial"/>
                <a:buChar char="•"/>
              </a:pPr>
              <a:r>
                <a:rPr lang="es-MX" sz="1600" b="1" dirty="0">
                  <a:solidFill>
                    <a:schemeClr val="tx1"/>
                  </a:solidFill>
                </a:rPr>
                <a:t>Diagnósticos,</a:t>
              </a:r>
            </a:p>
            <a:p>
              <a:pPr marL="285750" indent="-285750">
                <a:buFont typeface="Arial"/>
                <a:buChar char="•"/>
              </a:pPr>
              <a:r>
                <a:rPr lang="es-MX" sz="1600" b="1" dirty="0">
                  <a:solidFill>
                    <a:schemeClr val="tx1"/>
                  </a:solidFill>
                </a:rPr>
                <a:t>Terapéuticos,</a:t>
              </a:r>
            </a:p>
            <a:p>
              <a:pPr marL="285750" indent="-285750">
                <a:buFont typeface="Arial"/>
                <a:buChar char="•"/>
              </a:pPr>
              <a:r>
                <a:rPr lang="es-MX" sz="1600" b="1" dirty="0" smtClean="0">
                  <a:solidFill>
                    <a:schemeClr val="tx1"/>
                  </a:solidFill>
                </a:rPr>
                <a:t>Rehabilitatorios</a:t>
              </a:r>
              <a:endParaRPr lang="es-MX" sz="1600" b="1" dirty="0">
                <a:solidFill>
                  <a:schemeClr val="tx1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s-MX" sz="1600" b="1" dirty="0">
                  <a:solidFill>
                    <a:schemeClr val="tx1"/>
                  </a:solidFill>
                </a:rPr>
                <a:t>Paliativos</a:t>
              </a:r>
              <a:r>
                <a:rPr lang="es-MX" sz="1600" b="1" dirty="0" smtClean="0">
                  <a:solidFill>
                    <a:schemeClr val="tx1"/>
                  </a:solidFill>
                </a:rPr>
                <a:t>.</a:t>
              </a:r>
              <a:endParaRPr lang="es-MX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4 Hexágono"/>
            <p:cNvSpPr/>
            <p:nvPr/>
          </p:nvSpPr>
          <p:spPr>
            <a:xfrm>
              <a:off x="717196" y="1157603"/>
              <a:ext cx="2851643" cy="2278118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b="1" dirty="0">
                  <a:solidFill>
                    <a:schemeClr val="tx1"/>
                  </a:solidFill>
                </a:rPr>
                <a:t>6. Dimensión </a:t>
              </a:r>
            </a:p>
            <a:p>
              <a:pPr algn="ctr"/>
              <a:r>
                <a:rPr lang="es-MX" sz="1600" b="1" dirty="0">
                  <a:solidFill>
                    <a:schemeClr val="tx1"/>
                  </a:solidFill>
                </a:rPr>
                <a:t>Eficiencia:</a:t>
              </a:r>
            </a:p>
            <a:p>
              <a:r>
                <a:rPr lang="es-MX" sz="1600" b="1" dirty="0">
                  <a:solidFill>
                    <a:schemeClr val="tx1"/>
                  </a:solidFill>
                </a:rPr>
                <a:t>Costo/beneficio</a:t>
              </a:r>
            </a:p>
            <a:p>
              <a:pPr algn="ctr"/>
              <a:endParaRPr lang="es-MX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5 Hexágono"/>
            <p:cNvSpPr/>
            <p:nvPr/>
          </p:nvSpPr>
          <p:spPr>
            <a:xfrm>
              <a:off x="715232" y="3440823"/>
              <a:ext cx="2851643" cy="2278118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6 Hexágono"/>
            <p:cNvSpPr/>
            <p:nvPr/>
          </p:nvSpPr>
          <p:spPr>
            <a:xfrm>
              <a:off x="5289093" y="3437349"/>
              <a:ext cx="2851643" cy="2278118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400" b="1" dirty="0" smtClean="0">
                  <a:solidFill>
                    <a:schemeClr val="tx1"/>
                  </a:solidFill>
                </a:rPr>
                <a:t> </a:t>
              </a:r>
              <a:endParaRPr lang="es-MX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7 Hexágono"/>
            <p:cNvSpPr/>
            <p:nvPr/>
          </p:nvSpPr>
          <p:spPr>
            <a:xfrm>
              <a:off x="5289093" y="1159231"/>
              <a:ext cx="2851643" cy="2278118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8 CuadroTexto"/>
            <p:cNvSpPr txBox="1"/>
            <p:nvPr/>
          </p:nvSpPr>
          <p:spPr>
            <a:xfrm>
              <a:off x="799203" y="3429000"/>
              <a:ext cx="2683698" cy="1754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b="1" dirty="0"/>
                <a:t>5. Dimensión </a:t>
              </a:r>
            </a:p>
            <a:p>
              <a:pPr algn="ctr"/>
              <a:r>
                <a:rPr lang="es-MX" sz="1600" b="1" dirty="0"/>
                <a:t>Desarrollo </a:t>
              </a:r>
            </a:p>
            <a:p>
              <a:pPr algn="ctr"/>
              <a:r>
                <a:rPr lang="es-MX" sz="1600" b="1" dirty="0"/>
                <a:t>Organizacional:</a:t>
              </a:r>
            </a:p>
            <a:p>
              <a:r>
                <a:rPr lang="es-MX" sz="1200" b="1" dirty="0" smtClean="0"/>
                <a:t>  Aprendizaje Organizacional,</a:t>
              </a:r>
              <a:endParaRPr lang="es-MX" sz="1200" b="1" dirty="0"/>
            </a:p>
            <a:p>
              <a:r>
                <a:rPr lang="es-MX" sz="1200" b="1" dirty="0"/>
                <a:t>Identificación de </a:t>
              </a:r>
              <a:r>
                <a:rPr lang="es-MX" sz="1200" b="1" dirty="0" smtClean="0"/>
                <a:t>incidencias,</a:t>
              </a:r>
              <a:endParaRPr lang="es-MX" sz="1200" b="1" dirty="0"/>
            </a:p>
            <a:p>
              <a:r>
                <a:rPr lang="es-MX" sz="1200" b="1" dirty="0"/>
                <a:t>Cambios, ajustes e </a:t>
              </a:r>
              <a:r>
                <a:rPr lang="es-MX" sz="1200" b="1" dirty="0" smtClean="0"/>
                <a:t>innovaciones,</a:t>
              </a:r>
              <a:endParaRPr lang="es-MX" sz="1200" b="1" dirty="0"/>
            </a:p>
            <a:p>
              <a:r>
                <a:rPr lang="es-MX" sz="1200" b="1" dirty="0" smtClean="0"/>
                <a:t>     Evaluación </a:t>
              </a:r>
              <a:r>
                <a:rPr lang="es-MX" sz="1200" b="1" dirty="0"/>
                <a:t>de </a:t>
              </a:r>
              <a:r>
                <a:rPr lang="es-MX" sz="1200" b="1" dirty="0" smtClean="0"/>
                <a:t>mejoras,</a:t>
              </a:r>
              <a:endParaRPr lang="es-MX" sz="1200" b="1" dirty="0"/>
            </a:p>
            <a:p>
              <a:r>
                <a:rPr lang="es-MX" sz="1200" b="1" dirty="0" smtClean="0"/>
                <a:t>      Certificaciones </a:t>
              </a:r>
              <a:r>
                <a:rPr lang="es-MX" sz="1200" b="1" dirty="0"/>
                <a:t>ISO y otras</a:t>
              </a:r>
              <a:r>
                <a:rPr lang="es-MX" sz="1100" b="1" dirty="0" smtClean="0"/>
                <a:t>.</a:t>
              </a:r>
              <a:endParaRPr lang="es-MX" sz="1100" b="1" dirty="0"/>
            </a:p>
          </p:txBody>
        </p:sp>
        <p:sp>
          <p:nvSpPr>
            <p:cNvPr id="15" name="9 CuadroTexto"/>
            <p:cNvSpPr txBox="1"/>
            <p:nvPr/>
          </p:nvSpPr>
          <p:spPr>
            <a:xfrm>
              <a:off x="5580112" y="1196752"/>
              <a:ext cx="2448271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/>
                <a:t>2. Dimensión </a:t>
              </a:r>
              <a:endParaRPr lang="es-MX" sz="1600" b="1" dirty="0" smtClean="0"/>
            </a:p>
            <a:p>
              <a:pPr algn="ctr"/>
              <a:r>
                <a:rPr lang="es-MX" sz="1600" b="1" dirty="0" smtClean="0"/>
                <a:t>Interpersonal</a:t>
              </a:r>
              <a:endParaRPr lang="es-MX" sz="1600" b="1" dirty="0"/>
            </a:p>
            <a:p>
              <a:r>
                <a:rPr lang="es-MX" sz="1600" b="1" dirty="0"/>
                <a:t>Percepción del trato </a:t>
              </a:r>
              <a:endParaRPr lang="es-MX" sz="1600" b="1" dirty="0" smtClean="0"/>
            </a:p>
            <a:p>
              <a:r>
                <a:rPr lang="es-MX" sz="1600" b="1" dirty="0" smtClean="0"/>
                <a:t>recibido: Al </a:t>
              </a:r>
              <a:r>
                <a:rPr lang="es-MX" sz="1600" b="1" dirty="0"/>
                <a:t>paciente y al </a:t>
              </a:r>
              <a:r>
                <a:rPr lang="es-MX" sz="1600" b="1" dirty="0" smtClean="0"/>
                <a:t>familiar,… al </a:t>
              </a:r>
              <a:r>
                <a:rPr lang="es-MX" sz="1600" b="1" dirty="0"/>
                <a:t>llegar, durante su estancia </a:t>
              </a:r>
              <a:r>
                <a:rPr lang="es-MX" sz="1600" b="1" dirty="0" smtClean="0"/>
                <a:t> y   </a:t>
              </a:r>
            </a:p>
            <a:p>
              <a:r>
                <a:rPr lang="es-MX" sz="1600" b="1" dirty="0"/>
                <a:t> </a:t>
              </a:r>
              <a:r>
                <a:rPr lang="es-MX" sz="1600" b="1" dirty="0" smtClean="0"/>
                <a:t> al salir</a:t>
              </a:r>
              <a:endParaRPr lang="es-MX" sz="1600" b="1" dirty="0"/>
            </a:p>
          </p:txBody>
        </p:sp>
        <p:sp>
          <p:nvSpPr>
            <p:cNvPr id="16" name="10 CuadroTexto"/>
            <p:cNvSpPr txBox="1"/>
            <p:nvPr/>
          </p:nvSpPr>
          <p:spPr>
            <a:xfrm>
              <a:off x="5508104" y="3501008"/>
              <a:ext cx="244923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/>
                <a:t>3. Dimensión </a:t>
              </a:r>
              <a:endParaRPr lang="es-MX" sz="1600" b="1" dirty="0" smtClean="0"/>
            </a:p>
            <a:p>
              <a:pPr algn="ctr"/>
              <a:r>
                <a:rPr lang="es-MX" sz="1600" b="1" dirty="0" smtClean="0"/>
                <a:t>Política</a:t>
              </a:r>
              <a:r>
                <a:rPr lang="es-MX" sz="1600" b="1" dirty="0"/>
                <a:t>:</a:t>
              </a:r>
            </a:p>
            <a:p>
              <a:r>
                <a:rPr lang="es-MX" sz="1600" b="1" dirty="0"/>
                <a:t>Políticas Públicas en Salud</a:t>
              </a:r>
            </a:p>
            <a:p>
              <a:r>
                <a:rPr lang="es-MX" sz="1600" b="1" dirty="0"/>
                <a:t>Programa  Sectorial.</a:t>
              </a:r>
            </a:p>
            <a:p>
              <a:r>
                <a:rPr lang="es-MX" sz="1600" b="1" dirty="0"/>
                <a:t>Programas específicos</a:t>
              </a:r>
              <a:r>
                <a:rPr lang="es-MX" sz="1600" b="1" dirty="0" smtClean="0"/>
                <a:t>.</a:t>
              </a:r>
              <a:endParaRPr lang="es-MX" sz="1600" b="1" dirty="0"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2462347" y="1369765"/>
            <a:ext cx="5271400" cy="4695195"/>
            <a:chOff x="1910212" y="1157603"/>
            <a:chExt cx="5271400" cy="4695195"/>
          </a:xfrm>
        </p:grpSpPr>
        <p:sp>
          <p:nvSpPr>
            <p:cNvPr id="17" name="13 Flecha curvada hacia abajo"/>
            <p:cNvSpPr/>
            <p:nvPr/>
          </p:nvSpPr>
          <p:spPr>
            <a:xfrm>
              <a:off x="2141052" y="1157603"/>
              <a:ext cx="5040560" cy="2271397"/>
            </a:xfrm>
            <a:prstGeom prst="curved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>
                <a:solidFill>
                  <a:schemeClr val="tx1"/>
                </a:solidFill>
              </a:endParaRPr>
            </a:p>
          </p:txBody>
        </p:sp>
        <p:sp>
          <p:nvSpPr>
            <p:cNvPr id="18" name="14 Flecha curvada hacia abajo"/>
            <p:cNvSpPr/>
            <p:nvPr/>
          </p:nvSpPr>
          <p:spPr>
            <a:xfrm rot="10800000">
              <a:off x="1910212" y="3581401"/>
              <a:ext cx="5040560" cy="2271397"/>
            </a:xfrm>
            <a:prstGeom prst="curved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>
                <a:solidFill>
                  <a:schemeClr val="tx1"/>
                </a:solidFill>
              </a:endParaRPr>
            </a:p>
          </p:txBody>
        </p:sp>
        <p:sp>
          <p:nvSpPr>
            <p:cNvPr id="19" name="15 CuadroTexto"/>
            <p:cNvSpPr txBox="1"/>
            <p:nvPr/>
          </p:nvSpPr>
          <p:spPr>
            <a:xfrm>
              <a:off x="2899045" y="2524073"/>
              <a:ext cx="3297748" cy="147732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3600" dirty="0" smtClean="0"/>
                <a:t>INDICADORES</a:t>
              </a:r>
            </a:p>
            <a:p>
              <a:pPr algn="ctr"/>
              <a:r>
                <a:rPr lang="es-MX" sz="5400" dirty="0" smtClean="0"/>
                <a:t>GESTIÓN</a:t>
              </a:r>
              <a:endParaRPr lang="es-MX" sz="5400" dirty="0"/>
            </a:p>
          </p:txBody>
        </p:sp>
      </p:grpSp>
      <p:sp>
        <p:nvSpPr>
          <p:cNvPr id="20" name="Hexágono 19"/>
          <p:cNvSpPr/>
          <p:nvPr/>
        </p:nvSpPr>
        <p:spPr>
          <a:xfrm>
            <a:off x="2895249" y="1904138"/>
            <a:ext cx="4373165" cy="3474047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tx1"/>
                </a:solidFill>
              </a:rPr>
              <a:t>EN LA GESTIÓN</a:t>
            </a: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ÓPTIMA</a:t>
            </a: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LA</a:t>
            </a: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 </a:t>
            </a:r>
            <a:r>
              <a:rPr lang="es-ES" sz="3600" b="1" dirty="0">
                <a:solidFill>
                  <a:schemeClr val="tx1"/>
                </a:solidFill>
              </a:rPr>
              <a:t>CALIDAD</a:t>
            </a: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ES UNA </a:t>
            </a:r>
          </a:p>
          <a:p>
            <a:pPr algn="ctr"/>
            <a:r>
              <a:rPr lang="es-ES" sz="2800" dirty="0">
                <a:solidFill>
                  <a:schemeClr val="tx1"/>
                </a:solidFill>
              </a:rPr>
              <a:t>CONSECUENCIA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56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255"/>
            <a:ext cx="2749176" cy="433869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54" y="2038256"/>
            <a:ext cx="3279257" cy="44566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Las personas son el recurso más valioso de cualquier organización !!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35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</a:t>
            </a:r>
            <a:r>
              <a:rPr lang="es-ES" dirty="0"/>
              <a:t>7</a:t>
            </a:r>
            <a:endParaRPr lang="es-ES" dirty="0" smtClean="0"/>
          </a:p>
          <a:p>
            <a:r>
              <a:rPr lang="es-ES" sz="1200" dirty="0" smtClean="0"/>
              <a:t>El Recurso Humano…</a:t>
            </a:r>
            <a:endParaRPr lang="es-ES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557311" y="2135415"/>
            <a:ext cx="2753353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2C816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Liderazgo ADECUADO.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57311" y="2603964"/>
            <a:ext cx="269913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A2C816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Solución de conflictos.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557310" y="3908207"/>
            <a:ext cx="3202845" cy="646331"/>
          </a:xfrm>
          <a:prstGeom prst="rect">
            <a:avLst/>
          </a:prstGeom>
          <a:solidFill>
            <a:srgbClr val="EFF9CB"/>
          </a:solidFill>
          <a:ln>
            <a:solidFill>
              <a:srgbClr val="A2C816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Propiciar un clima</a:t>
            </a:r>
          </a:p>
          <a:p>
            <a:r>
              <a:rPr lang="es-ES" dirty="0" smtClean="0"/>
              <a:t>organizacional adecuado. 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2557310" y="5407089"/>
            <a:ext cx="4234715" cy="646331"/>
          </a:xfrm>
          <a:prstGeom prst="rect">
            <a:avLst/>
          </a:prstGeom>
          <a:solidFill>
            <a:srgbClr val="EFF9CB"/>
          </a:solidFill>
          <a:ln>
            <a:solidFill>
              <a:srgbClr val="A2C816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Trato humano, respetuoso y amable</a:t>
            </a:r>
          </a:p>
          <a:p>
            <a:r>
              <a:rPr lang="es-ES" dirty="0" smtClean="0"/>
              <a:t> al empleado.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2557310" y="4664049"/>
            <a:ext cx="390774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2C816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Programas de  profesionalización</a:t>
            </a:r>
          </a:p>
          <a:p>
            <a:r>
              <a:rPr lang="es-ES" dirty="0" smtClean="0"/>
              <a:t>y capacitación continua.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557311" y="3132278"/>
            <a:ext cx="2776346" cy="646331"/>
          </a:xfrm>
          <a:prstGeom prst="rect">
            <a:avLst/>
          </a:prstGeom>
          <a:solidFill>
            <a:srgbClr val="FFF7C7"/>
          </a:solidFill>
          <a:ln>
            <a:solidFill>
              <a:srgbClr val="A2C816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/>
              <a:t>Reducir en lo posible el</a:t>
            </a:r>
          </a:p>
          <a:p>
            <a:r>
              <a:rPr lang="es-ES" dirty="0" smtClean="0"/>
              <a:t>estrés laboral.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439768" y="6184802"/>
            <a:ext cx="6822702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A2C816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Programas de motivación y reconocimiento al desempeño.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909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En materia de Recursos financieros…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1836" y="2038256"/>
            <a:ext cx="3323105" cy="1677614"/>
          </a:xfrm>
          <a:solidFill>
            <a:schemeClr val="accent3"/>
          </a:solidFill>
        </p:spPr>
        <p:txBody>
          <a:bodyPr/>
          <a:lstStyle/>
          <a:p>
            <a:pPr>
              <a:buClr>
                <a:schemeClr val="accent5"/>
              </a:buClr>
            </a:pPr>
            <a:r>
              <a:rPr lang="es-ES" b="1" dirty="0" smtClean="0">
                <a:latin typeface="Arial"/>
                <a:cs typeface="Arial"/>
              </a:rPr>
              <a:t>Estado de Resultados</a:t>
            </a:r>
          </a:p>
          <a:p>
            <a:pPr>
              <a:buClr>
                <a:schemeClr val="accent5"/>
              </a:buClr>
            </a:pPr>
            <a:r>
              <a:rPr lang="es-ES" b="1" dirty="0" smtClean="0">
                <a:latin typeface="Arial"/>
                <a:cs typeface="Arial"/>
              </a:rPr>
              <a:t>Flujo de Efectivo</a:t>
            </a:r>
          </a:p>
          <a:p>
            <a:pPr>
              <a:buClr>
                <a:schemeClr val="accent5"/>
              </a:buClr>
            </a:pPr>
            <a:r>
              <a:rPr lang="es-ES" b="1" dirty="0" smtClean="0">
                <a:latin typeface="Arial"/>
                <a:cs typeface="Arial"/>
              </a:rPr>
              <a:t>Balance General…</a:t>
            </a:r>
            <a:endParaRPr lang="es-ES" b="1" dirty="0">
              <a:latin typeface="Arial"/>
              <a:cs typeface="Arial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36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338752" y="4826001"/>
            <a:ext cx="2703084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s-ES" dirty="0" smtClean="0"/>
              <a:t>Reducción de costos </a:t>
            </a:r>
          </a:p>
          <a:p>
            <a:pPr algn="just"/>
            <a:r>
              <a:rPr lang="es-ES" dirty="0"/>
              <a:t>d</a:t>
            </a:r>
            <a:r>
              <a:rPr lang="es-ES" dirty="0" smtClean="0"/>
              <a:t>e operación y gastos</a:t>
            </a:r>
          </a:p>
          <a:p>
            <a:pPr algn="just"/>
            <a:r>
              <a:rPr lang="es-ES" dirty="0"/>
              <a:t>a</a:t>
            </a:r>
            <a:r>
              <a:rPr lang="es-ES" dirty="0" smtClean="0"/>
              <a:t>dministración…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364941" y="4826001"/>
            <a:ext cx="226328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Ideas, propuestas</a:t>
            </a:r>
          </a:p>
          <a:p>
            <a:r>
              <a:rPr lang="es-ES" dirty="0"/>
              <a:t>y</a:t>
            </a:r>
            <a:r>
              <a:rPr lang="es-ES" dirty="0" smtClean="0"/>
              <a:t> proyectos para</a:t>
            </a:r>
          </a:p>
          <a:p>
            <a:r>
              <a:rPr lang="es-ES" dirty="0"/>
              <a:t>g</a:t>
            </a:r>
            <a:r>
              <a:rPr lang="es-ES" dirty="0" smtClean="0"/>
              <a:t>enerar ingresos…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836" y="4104338"/>
            <a:ext cx="3323105" cy="27471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59411" y="3701214"/>
            <a:ext cx="149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ECUACIÓN:</a:t>
            </a:r>
            <a:endParaRPr lang="es-ES" dirty="0"/>
          </a:p>
        </p:txBody>
      </p:sp>
      <p:sp>
        <p:nvSpPr>
          <p:cNvPr id="9" name="Flecha abajo 8"/>
          <p:cNvSpPr/>
          <p:nvPr/>
        </p:nvSpPr>
        <p:spPr>
          <a:xfrm>
            <a:off x="1150472" y="3869765"/>
            <a:ext cx="732118" cy="8367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abajo 9"/>
          <p:cNvSpPr/>
          <p:nvPr/>
        </p:nvSpPr>
        <p:spPr>
          <a:xfrm rot="10800000">
            <a:off x="7129930" y="3869765"/>
            <a:ext cx="732118" cy="8367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8</a:t>
            </a:r>
          </a:p>
          <a:p>
            <a:r>
              <a:rPr lang="es-ES" sz="1200" dirty="0" smtClean="0"/>
              <a:t>El recurso financiero…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43497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Problemas!!!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37</a:t>
            </a:fld>
            <a:endParaRPr lang="en-US"/>
          </a:p>
        </p:txBody>
      </p:sp>
      <p:grpSp>
        <p:nvGrpSpPr>
          <p:cNvPr id="13" name="Agrupar 12"/>
          <p:cNvGrpSpPr/>
          <p:nvPr/>
        </p:nvGrpSpPr>
        <p:grpSpPr>
          <a:xfrm>
            <a:off x="220659" y="2097174"/>
            <a:ext cx="7042282" cy="4602836"/>
            <a:chOff x="220659" y="2097174"/>
            <a:chExt cx="7042282" cy="460283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612915" y="2589585"/>
              <a:ext cx="5650026" cy="4110425"/>
            </a:xfrm>
            <a:prstGeom prst="rect">
              <a:avLst/>
            </a:prstGeom>
          </p:spPr>
        </p:pic>
        <p:grpSp>
          <p:nvGrpSpPr>
            <p:cNvPr id="16" name="Agrupar 15"/>
            <p:cNvGrpSpPr/>
            <p:nvPr/>
          </p:nvGrpSpPr>
          <p:grpSpPr>
            <a:xfrm>
              <a:off x="1002997" y="4151199"/>
              <a:ext cx="5448901" cy="1108603"/>
              <a:chOff x="1002997" y="4151199"/>
              <a:chExt cx="5448901" cy="1108603"/>
            </a:xfrm>
          </p:grpSpPr>
          <p:sp>
            <p:nvSpPr>
              <p:cNvPr id="7" name="CuadroTexto 6"/>
              <p:cNvSpPr txBox="1"/>
              <p:nvPr/>
            </p:nvSpPr>
            <p:spPr>
              <a:xfrm>
                <a:off x="1002997" y="4613471"/>
                <a:ext cx="33137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s-ES" dirty="0" smtClean="0"/>
                  <a:t>Costos de operación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s-ES" dirty="0" smtClean="0"/>
                  <a:t>Gastos de administración</a:t>
                </a:r>
                <a:endParaRPr lang="es-ES" dirty="0"/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5370051" y="4151199"/>
                <a:ext cx="1081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dirty="0" smtClean="0"/>
                  <a:t>Ingresos</a:t>
                </a:r>
                <a:endParaRPr lang="es-ES" dirty="0"/>
              </a:p>
            </p:txBody>
          </p:sp>
        </p:grp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4375" y="2097174"/>
              <a:ext cx="2044700" cy="1536700"/>
            </a:xfrm>
            <a:prstGeom prst="rect">
              <a:avLst/>
            </a:prstGeom>
          </p:spPr>
        </p:pic>
        <p:cxnSp>
          <p:nvCxnSpPr>
            <p:cNvPr id="10" name="Conector recto 9"/>
            <p:cNvCxnSpPr/>
            <p:nvPr/>
          </p:nvCxnSpPr>
          <p:spPr>
            <a:xfrm flipV="1">
              <a:off x="2989273" y="2788121"/>
              <a:ext cx="3082204" cy="68154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/>
            <p:cNvSpPr txBox="1"/>
            <p:nvPr/>
          </p:nvSpPr>
          <p:spPr>
            <a:xfrm>
              <a:off x="1310761" y="4290609"/>
              <a:ext cx="101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E</a:t>
              </a:r>
              <a:r>
                <a:rPr lang="es-ES" dirty="0" smtClean="0"/>
                <a:t>gresos</a:t>
              </a:r>
              <a:endParaRPr lang="es-ES" dirty="0"/>
            </a:p>
          </p:txBody>
        </p:sp>
        <p:sp>
          <p:nvSpPr>
            <p:cNvPr id="6" name="Flecha arriba 5"/>
            <p:cNvSpPr/>
            <p:nvPr/>
          </p:nvSpPr>
          <p:spPr>
            <a:xfrm rot="18934562">
              <a:off x="3977439" y="2457038"/>
              <a:ext cx="244428" cy="727057"/>
            </a:xfrm>
            <a:prstGeom prst="upArrow">
              <a:avLst/>
            </a:prstGeom>
            <a:solidFill>
              <a:srgbClr val="00000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220659" y="2297197"/>
              <a:ext cx="218020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dirty="0" smtClean="0"/>
                <a:t>Ecuación:</a:t>
              </a:r>
              <a:endParaRPr lang="es-ES" sz="3200" dirty="0"/>
            </a:p>
          </p:txBody>
        </p:sp>
        <p:sp>
          <p:nvSpPr>
            <p:cNvPr id="9" name="Triángulo isósceles 8"/>
            <p:cNvSpPr/>
            <p:nvPr/>
          </p:nvSpPr>
          <p:spPr>
            <a:xfrm>
              <a:off x="4266766" y="3194491"/>
              <a:ext cx="158750" cy="455083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rapecio 10"/>
            <p:cNvSpPr/>
            <p:nvPr/>
          </p:nvSpPr>
          <p:spPr>
            <a:xfrm>
              <a:off x="4196292" y="3633874"/>
              <a:ext cx="291041" cy="197293"/>
            </a:xfrm>
            <a:prstGeom prst="trapezoid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7" name="CuadroTexto 16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8</a:t>
            </a:r>
          </a:p>
          <a:p>
            <a:r>
              <a:rPr lang="es-ES" sz="1200" dirty="0" smtClean="0"/>
              <a:t>El recurso financiero…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60319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Equilibrio…¿?.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38</a:t>
            </a:fld>
            <a:endParaRPr lang="en-US"/>
          </a:p>
        </p:txBody>
      </p:sp>
      <p:grpSp>
        <p:nvGrpSpPr>
          <p:cNvPr id="19" name="Agrupar 18"/>
          <p:cNvGrpSpPr/>
          <p:nvPr/>
        </p:nvGrpSpPr>
        <p:grpSpPr>
          <a:xfrm>
            <a:off x="1006259" y="2100840"/>
            <a:ext cx="5885392" cy="4624063"/>
            <a:chOff x="1006259" y="2100840"/>
            <a:chExt cx="5885392" cy="462406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2191" y="2824128"/>
              <a:ext cx="5299460" cy="3900775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1006259" y="4822551"/>
              <a:ext cx="3313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s-ES" dirty="0" smtClean="0"/>
                <a:t>Costos de operación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dirty="0" smtClean="0"/>
                <a:t>Gastos de administración</a:t>
              </a:r>
              <a:endParaRPr lang="es-ES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5205233" y="5060128"/>
              <a:ext cx="1081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Ingresos</a:t>
              </a:r>
              <a:endParaRPr lang="es-ES" dirty="0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7637" y="2100840"/>
              <a:ext cx="2044700" cy="1536700"/>
            </a:xfrm>
            <a:prstGeom prst="rect">
              <a:avLst/>
            </a:prstGeom>
          </p:spPr>
        </p:pic>
        <p:sp>
          <p:nvSpPr>
            <p:cNvPr id="15" name="CuadroTexto 14"/>
            <p:cNvSpPr txBox="1"/>
            <p:nvPr/>
          </p:nvSpPr>
          <p:spPr>
            <a:xfrm>
              <a:off x="1314023" y="4499689"/>
              <a:ext cx="101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E</a:t>
              </a:r>
              <a:r>
                <a:rPr lang="es-ES" dirty="0" smtClean="0"/>
                <a:t>gresos</a:t>
              </a:r>
              <a:endParaRPr lang="es-ES" dirty="0"/>
            </a:p>
          </p:txBody>
        </p:sp>
        <p:sp>
          <p:nvSpPr>
            <p:cNvPr id="7" name="Rectángulo 6"/>
            <p:cNvSpPr/>
            <p:nvPr/>
          </p:nvSpPr>
          <p:spPr>
            <a:xfrm rot="18914502">
              <a:off x="4010660" y="2440526"/>
              <a:ext cx="224253" cy="7170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6" name="Conector recto 5"/>
            <p:cNvCxnSpPr/>
            <p:nvPr/>
          </p:nvCxnSpPr>
          <p:spPr>
            <a:xfrm>
              <a:off x="3186153" y="3253631"/>
              <a:ext cx="2267667" cy="0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lecha arriba 8"/>
            <p:cNvSpPr/>
            <p:nvPr/>
          </p:nvSpPr>
          <p:spPr>
            <a:xfrm>
              <a:off x="4211046" y="2391591"/>
              <a:ext cx="229838" cy="784762"/>
            </a:xfrm>
            <a:prstGeom prst="upArrow">
              <a:avLst/>
            </a:prstGeom>
            <a:solidFill>
              <a:schemeClr val="tx1"/>
            </a:solidFill>
            <a:ln>
              <a:solidFill>
                <a:srgbClr val="1933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>
              <a:off x="4185914" y="3181824"/>
              <a:ext cx="268237" cy="453146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1" name="CuadroTexto 20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8</a:t>
            </a:r>
          </a:p>
          <a:p>
            <a:r>
              <a:rPr lang="es-ES" sz="1200" dirty="0" smtClean="0"/>
              <a:t>El recurso financiero…</a:t>
            </a:r>
            <a:endParaRPr lang="es-ES" sz="1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743009" y="1093950"/>
            <a:ext cx="25338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HOSPITAL PÚBLICO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VS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HOSPITAL PRIVADO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1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¿Cuál es la estrategia de inclinar la balanza a favor de los ingresos?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39</a:t>
            </a:fld>
            <a:endParaRPr lang="en-US"/>
          </a:p>
        </p:txBody>
      </p:sp>
      <p:grpSp>
        <p:nvGrpSpPr>
          <p:cNvPr id="5" name="Agrupar 4"/>
          <p:cNvGrpSpPr/>
          <p:nvPr/>
        </p:nvGrpSpPr>
        <p:grpSpPr>
          <a:xfrm>
            <a:off x="894295" y="2115094"/>
            <a:ext cx="6034142" cy="4415958"/>
            <a:chOff x="894295" y="2115094"/>
            <a:chExt cx="6034142" cy="4415958"/>
          </a:xfrm>
        </p:grpSpPr>
        <p:sp>
          <p:nvSpPr>
            <p:cNvPr id="6" name="CuadroTexto 5"/>
            <p:cNvSpPr txBox="1"/>
            <p:nvPr/>
          </p:nvSpPr>
          <p:spPr>
            <a:xfrm>
              <a:off x="5497275" y="4830237"/>
              <a:ext cx="1363122" cy="50589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Ingresos</a:t>
              </a:r>
              <a:endParaRPr lang="es-ES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894295" y="3506661"/>
              <a:ext cx="3313728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     Egresos</a:t>
              </a:r>
            </a:p>
            <a:p>
              <a:pPr marL="285750" indent="-285750">
                <a:buFontTx/>
                <a:buChar char="-"/>
              </a:pPr>
              <a:r>
                <a:rPr lang="es-ES" dirty="0" smtClean="0"/>
                <a:t>Costos de operación</a:t>
              </a:r>
            </a:p>
            <a:p>
              <a:pPr marL="285750" indent="-285750">
                <a:buFontTx/>
                <a:buChar char="-"/>
              </a:pPr>
              <a:r>
                <a:rPr lang="es-ES" dirty="0" smtClean="0"/>
                <a:t>Gastos de administración</a:t>
              </a:r>
              <a:endParaRPr lang="es-ES" dirty="0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6946" y="2667904"/>
              <a:ext cx="5261491" cy="3863148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940" y="2115094"/>
              <a:ext cx="2044700" cy="1536700"/>
            </a:xfrm>
            <a:prstGeom prst="rect">
              <a:avLst/>
            </a:prstGeom>
          </p:spPr>
        </p:pic>
        <p:cxnSp>
          <p:nvCxnSpPr>
            <p:cNvPr id="10" name="Conector recto 9"/>
            <p:cNvCxnSpPr/>
            <p:nvPr/>
          </p:nvCxnSpPr>
          <p:spPr>
            <a:xfrm>
              <a:off x="3241668" y="2923337"/>
              <a:ext cx="2323647" cy="492126"/>
            </a:xfrm>
            <a:prstGeom prst="line">
              <a:avLst/>
            </a:prstGeom>
            <a:ln w="571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ángulo 13"/>
            <p:cNvSpPr/>
            <p:nvPr/>
          </p:nvSpPr>
          <p:spPr>
            <a:xfrm rot="18781305">
              <a:off x="4063651" y="2500206"/>
              <a:ext cx="141294" cy="6746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Flecha arriba 14"/>
            <p:cNvSpPr/>
            <p:nvPr/>
          </p:nvSpPr>
          <p:spPr>
            <a:xfrm rot="3468976">
              <a:off x="4562803" y="2532053"/>
              <a:ext cx="154781" cy="731229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>
              <a:off x="4279536" y="3167906"/>
              <a:ext cx="99796" cy="493888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rapecio 2"/>
            <p:cNvSpPr/>
            <p:nvPr/>
          </p:nvSpPr>
          <p:spPr>
            <a:xfrm>
              <a:off x="4140273" y="3578022"/>
              <a:ext cx="388471" cy="244569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8</a:t>
            </a:r>
          </a:p>
          <a:p>
            <a:r>
              <a:rPr lang="es-ES" sz="1200" dirty="0" smtClean="0"/>
              <a:t>El recurso financiero…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74958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6888" y="2595562"/>
            <a:ext cx="7921852" cy="3670767"/>
          </a:xfrm>
        </p:spPr>
        <p:txBody>
          <a:bodyPr>
            <a:normAutofit/>
          </a:bodyPr>
          <a:lstStyle/>
          <a:p>
            <a:pPr marL="457200" lvl="1" indent="-457200" algn="just">
              <a:spcBef>
                <a:spcPts val="2000"/>
              </a:spcBef>
              <a:buClr>
                <a:schemeClr val="accent1"/>
              </a:buClr>
              <a:buFont typeface="+mj-lt"/>
              <a:buAutoNum type="arabicPeriod" startAt="2"/>
            </a:pPr>
            <a:r>
              <a:rPr lang="es-ES" sz="2000" dirty="0"/>
              <a:t>¿QUÉ PORCENTAJE DE LA </a:t>
            </a:r>
            <a:r>
              <a:rPr lang="es-ES" sz="2000" b="1" dirty="0"/>
              <a:t>MORBILIDAD SERÁ ATENDIDA EN HOSPITALES</a:t>
            </a:r>
            <a:r>
              <a:rPr lang="es-ES" sz="2000" dirty="0"/>
              <a:t> Y QUÉ PORCENTAJE EN DOMICILIOS O EN UNIDADES DE CUIDADO Y RECUPERACIÓN DE LA SALUD DIFERENTES AL CONCEPTO ACTUAL? </a:t>
            </a:r>
            <a:endParaRPr lang="es-ES" sz="2000" dirty="0" smtClean="0"/>
          </a:p>
          <a:p>
            <a:pPr marL="457200" lvl="1" indent="-457200" algn="just">
              <a:spcBef>
                <a:spcPts val="2000"/>
              </a:spcBef>
              <a:buClr>
                <a:schemeClr val="accent1"/>
              </a:buClr>
              <a:buFont typeface="+mj-lt"/>
              <a:buAutoNum type="arabicPeriod" startAt="2"/>
            </a:pPr>
            <a:r>
              <a:rPr lang="es-ES" sz="2000" dirty="0" smtClean="0"/>
              <a:t>¿CUÁNTO SE ATENDERÁ POR MEDIO DE LA </a:t>
            </a:r>
            <a:r>
              <a:rPr lang="es-ES" sz="2000" b="1" dirty="0" smtClean="0"/>
              <a:t>TELEMEDICINA</a:t>
            </a:r>
            <a:r>
              <a:rPr lang="es-ES" sz="2000" dirty="0" smtClean="0"/>
              <a:t> Y OTRAS ESTRATEGIAS BASADAS EN LA TECNOLOGÍA?</a:t>
            </a:r>
          </a:p>
          <a:p>
            <a:pPr marL="457200" lvl="1" indent="-457200" algn="just">
              <a:spcBef>
                <a:spcPts val="2000"/>
              </a:spcBef>
              <a:buClr>
                <a:schemeClr val="accent1"/>
              </a:buClr>
              <a:buFont typeface="+mj-lt"/>
              <a:buAutoNum type="arabicPeriod" startAt="2"/>
            </a:pPr>
            <a:r>
              <a:rPr lang="es-ES" sz="2000" dirty="0" smtClean="0"/>
              <a:t>¿CUÁL SERÁ EL </a:t>
            </a:r>
            <a:r>
              <a:rPr lang="es-ES" sz="2000" b="1" dirty="0" smtClean="0"/>
              <a:t>PERFIL IDEAL DE LOS NUEVOS GERENTES </a:t>
            </a:r>
            <a:r>
              <a:rPr lang="es-ES" sz="2000" dirty="0" smtClean="0"/>
              <a:t>PARA OPERAR EFICIENTEMENTE EN ESTOS ESCENARIOS?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</a:t>
            </a:fld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0" y="374167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76334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Mayor diferencia a favor de los ingresos…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40</a:t>
            </a:fld>
            <a:endParaRPr lang="en-US"/>
          </a:p>
        </p:txBody>
      </p:sp>
      <p:grpSp>
        <p:nvGrpSpPr>
          <p:cNvPr id="28" name="Agrupar 27"/>
          <p:cNvGrpSpPr/>
          <p:nvPr/>
        </p:nvGrpSpPr>
        <p:grpSpPr>
          <a:xfrm>
            <a:off x="970010" y="2122507"/>
            <a:ext cx="6241711" cy="4610266"/>
            <a:chOff x="925187" y="2152389"/>
            <a:chExt cx="6241711" cy="4610266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72808" y="3201864"/>
              <a:ext cx="1829175" cy="3560791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3188748" y="4789684"/>
              <a:ext cx="851233" cy="1405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4503142" y="4654584"/>
              <a:ext cx="517456" cy="1405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3372808" y="3384646"/>
              <a:ext cx="667173" cy="5062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506908" y="3201864"/>
              <a:ext cx="851233" cy="14050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8110" y="2569614"/>
              <a:ext cx="2146300" cy="2260600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0598" y="4080012"/>
              <a:ext cx="2146300" cy="2260600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925187" y="3822811"/>
              <a:ext cx="3313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s-ES" dirty="0" smtClean="0"/>
                <a:t>Costos de operación</a:t>
              </a:r>
            </a:p>
            <a:p>
              <a:pPr marL="285750" indent="-285750">
                <a:buFont typeface="Arial"/>
                <a:buChar char="•"/>
              </a:pPr>
              <a:r>
                <a:rPr lang="es-ES" dirty="0" smtClean="0"/>
                <a:t>Gastos de administración</a:t>
              </a:r>
              <a:endParaRPr lang="es-ES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1192415" y="3540479"/>
              <a:ext cx="101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E</a:t>
              </a:r>
              <a:r>
                <a:rPr lang="es-ES" dirty="0" smtClean="0"/>
                <a:t>gresos</a:t>
              </a:r>
              <a:endParaRPr lang="es-ES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552824" y="5549501"/>
              <a:ext cx="10818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Ingresos</a:t>
              </a:r>
              <a:endParaRPr lang="es-ES" dirty="0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8479" y="2152389"/>
              <a:ext cx="2044700" cy="1536700"/>
            </a:xfrm>
            <a:prstGeom prst="rect">
              <a:avLst/>
            </a:prstGeom>
          </p:spPr>
        </p:pic>
        <p:cxnSp>
          <p:nvCxnSpPr>
            <p:cNvPr id="14" name="Conector recto de flecha 13"/>
            <p:cNvCxnSpPr/>
            <p:nvPr/>
          </p:nvCxnSpPr>
          <p:spPr>
            <a:xfrm>
              <a:off x="2526676" y="2526365"/>
              <a:ext cx="3567072" cy="1553647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ángulo 22"/>
            <p:cNvSpPr/>
            <p:nvPr/>
          </p:nvSpPr>
          <p:spPr>
            <a:xfrm rot="18885423">
              <a:off x="4032249" y="2511515"/>
              <a:ext cx="174818" cy="83054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Flecha arriba 23"/>
            <p:cNvSpPr/>
            <p:nvPr/>
          </p:nvSpPr>
          <p:spPr>
            <a:xfrm rot="5881386">
              <a:off x="4558246" y="2966500"/>
              <a:ext cx="153810" cy="639222"/>
            </a:xfrm>
            <a:prstGeom prst="up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Triángulo isósceles 26"/>
            <p:cNvSpPr/>
            <p:nvPr/>
          </p:nvSpPr>
          <p:spPr>
            <a:xfrm>
              <a:off x="4216940" y="3332374"/>
              <a:ext cx="136485" cy="356716"/>
            </a:xfrm>
            <a:prstGeom prst="triangl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0" name="CuadroTexto 29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8</a:t>
            </a:r>
          </a:p>
          <a:p>
            <a:r>
              <a:rPr lang="es-ES" sz="1200" dirty="0" smtClean="0"/>
              <a:t>El recurso financiero…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08073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41</a:t>
            </a:fld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850"/>
            <a:ext cx="9144000" cy="497383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25438" y="343141"/>
            <a:ext cx="2999339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/>
              <a:t>Reportes automatizados de: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Indicadores estratégicos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Estado de Resultados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Flujo de Efectivo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Balance General</a:t>
            </a:r>
            <a:endParaRPr lang="es-ES" sz="1600" dirty="0"/>
          </a:p>
        </p:txBody>
      </p:sp>
      <p:sp>
        <p:nvSpPr>
          <p:cNvPr id="6" name="Flecha curvada hacia abajo 5"/>
          <p:cNvSpPr/>
          <p:nvPr/>
        </p:nvSpPr>
        <p:spPr>
          <a:xfrm rot="18486039">
            <a:off x="3209264" y="852968"/>
            <a:ext cx="1167982" cy="44226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810131" y="351547"/>
            <a:ext cx="1225616" cy="58477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/>
              <a:t>Toma de</a:t>
            </a:r>
          </a:p>
          <a:p>
            <a:r>
              <a:rPr lang="es-ES" sz="1600" dirty="0" smtClean="0"/>
              <a:t>decisiones</a:t>
            </a:r>
            <a:endParaRPr lang="es-ES" sz="1600" dirty="0"/>
          </a:p>
        </p:txBody>
      </p:sp>
      <p:sp>
        <p:nvSpPr>
          <p:cNvPr id="8" name="Flecha derecha 7"/>
          <p:cNvSpPr/>
          <p:nvPr/>
        </p:nvSpPr>
        <p:spPr>
          <a:xfrm>
            <a:off x="7548964" y="567011"/>
            <a:ext cx="261167" cy="22680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/>
          </a:p>
        </p:txBody>
      </p:sp>
      <p:sp>
        <p:nvSpPr>
          <p:cNvPr id="9" name="CuadroTexto 8"/>
          <p:cNvSpPr txBox="1"/>
          <p:nvPr/>
        </p:nvSpPr>
        <p:spPr>
          <a:xfrm>
            <a:off x="0" y="374167"/>
            <a:ext cx="3533990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9</a:t>
            </a:r>
          </a:p>
          <a:p>
            <a:r>
              <a:rPr lang="es-ES" sz="1200" dirty="0" smtClean="0"/>
              <a:t>El Recurso tecnológico…</a:t>
            </a:r>
            <a:endParaRPr lang="es-ES" sz="12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068960" y="6519446"/>
            <a:ext cx="3053640" cy="338554"/>
          </a:xfrm>
          <a:prstGeom prst="rect">
            <a:avLst/>
          </a:prstGeom>
          <a:solidFill>
            <a:srgbClr val="EFF9CB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/>
              <a:t>Sistematización  de procesos</a:t>
            </a:r>
            <a:endParaRPr lang="es-ES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0" y="5915680"/>
            <a:ext cx="2698175" cy="954107"/>
          </a:xfrm>
          <a:prstGeom prst="rect">
            <a:avLst/>
          </a:prstGeom>
          <a:solidFill>
            <a:srgbClr val="EFF9CB"/>
          </a:solidFill>
        </p:spPr>
        <p:txBody>
          <a:bodyPr wrap="none" rtlCol="0">
            <a:spAutoFit/>
          </a:bodyPr>
          <a:lstStyle/>
          <a:p>
            <a:r>
              <a:rPr lang="es-ES" sz="1400" dirty="0" smtClean="0"/>
              <a:t>Estadísticas de la operación: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No. De cirugías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Tipo de cirugías</a:t>
            </a:r>
          </a:p>
          <a:p>
            <a:pPr marL="285750" indent="-285750">
              <a:buFontTx/>
              <a:buChar char="-"/>
            </a:pPr>
            <a:r>
              <a:rPr lang="es-ES" sz="1400" dirty="0" smtClean="0"/>
              <a:t>Consultas otorgadas, etc.</a:t>
            </a:r>
            <a:endParaRPr lang="es-ES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482308" y="5423647"/>
            <a:ext cx="3661692" cy="369332"/>
          </a:xfrm>
          <a:prstGeom prst="rect">
            <a:avLst/>
          </a:prstGeom>
          <a:solidFill>
            <a:srgbClr val="EFF9CB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Conexión de todos los servicios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531389" y="3212353"/>
            <a:ext cx="1608133" cy="1107996"/>
          </a:xfrm>
          <a:prstGeom prst="rect">
            <a:avLst/>
          </a:prstGeom>
          <a:solidFill>
            <a:srgbClr val="EFF9CB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/>
              <a:t>Información: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Confiable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Consistente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Oportuna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11043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Innovación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42</a:t>
            </a:fld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0" y="374167"/>
            <a:ext cx="3661917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10</a:t>
            </a:r>
          </a:p>
          <a:p>
            <a:r>
              <a:rPr lang="es-ES" sz="1200" dirty="0" smtClean="0"/>
              <a:t>La Innovación</a:t>
            </a:r>
            <a:endParaRPr lang="es-ES" sz="1200" dirty="0"/>
          </a:p>
        </p:txBody>
      </p:sp>
      <p:grpSp>
        <p:nvGrpSpPr>
          <p:cNvPr id="12" name="Agrupar 11"/>
          <p:cNvGrpSpPr/>
          <p:nvPr/>
        </p:nvGrpSpPr>
        <p:grpSpPr>
          <a:xfrm>
            <a:off x="1295934" y="2038256"/>
            <a:ext cx="6919165" cy="4844226"/>
            <a:chOff x="1295934" y="2038256"/>
            <a:chExt cx="6919165" cy="484422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934" y="2038256"/>
              <a:ext cx="6558578" cy="4844226"/>
            </a:xfrm>
            <a:prstGeom prst="rect">
              <a:avLst/>
            </a:prstGeom>
          </p:spPr>
        </p:pic>
        <p:sp>
          <p:nvSpPr>
            <p:cNvPr id="8" name="Llamada ovalada 7"/>
            <p:cNvSpPr/>
            <p:nvPr/>
          </p:nvSpPr>
          <p:spPr>
            <a:xfrm>
              <a:off x="5675316" y="2299936"/>
              <a:ext cx="2539783" cy="1099744"/>
            </a:xfrm>
            <a:prstGeom prst="wedgeEllipseCallo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6194638" y="2331296"/>
              <a:ext cx="147565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 smtClean="0"/>
                <a:t>Estamos </a:t>
              </a:r>
            </a:p>
            <a:p>
              <a:pPr algn="ctr"/>
              <a:r>
                <a:rPr lang="es-ES" dirty="0" smtClean="0"/>
                <a:t>muy</a:t>
              </a:r>
            </a:p>
            <a:p>
              <a:pPr algn="ctr"/>
              <a:r>
                <a:rPr lang="es-ES" dirty="0"/>
                <a:t>o</a:t>
              </a:r>
              <a:r>
                <a:rPr lang="es-ES" dirty="0" smtClean="0"/>
                <a:t>cupados!!</a:t>
              </a:r>
              <a:endParaRPr lang="es-ES" dirty="0"/>
            </a:p>
          </p:txBody>
        </p:sp>
        <p:sp>
          <p:nvSpPr>
            <p:cNvPr id="10" name="Llamada ovalada 9"/>
            <p:cNvSpPr/>
            <p:nvPr/>
          </p:nvSpPr>
          <p:spPr>
            <a:xfrm>
              <a:off x="3621544" y="2237650"/>
              <a:ext cx="1991064" cy="786211"/>
            </a:xfrm>
            <a:prstGeom prst="wedgeEllipseCallout">
              <a:avLst>
                <a:gd name="adj1" fmla="val -9603"/>
                <a:gd name="adj2" fmla="val 7910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3870284" y="2373089"/>
              <a:ext cx="1305715" cy="50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No gracias!!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60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Innovación…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sz="2400" b="1" dirty="0" smtClean="0">
                <a:latin typeface="Arial"/>
                <a:cs typeface="Arial"/>
              </a:rPr>
              <a:t>Concepto: </a:t>
            </a:r>
            <a:r>
              <a:rPr lang="es-ES" sz="2400" dirty="0" smtClean="0">
                <a:latin typeface="Arial"/>
                <a:cs typeface="Arial"/>
              </a:rPr>
              <a:t>Es cuando la mejora continua de un producto o un proceso llegó a su límite y surge un cambio de fondo, sustentado en </a:t>
            </a:r>
            <a:r>
              <a:rPr lang="es-MX" sz="2400" dirty="0" smtClean="0">
                <a:latin typeface="Arial"/>
                <a:cs typeface="Arial"/>
              </a:rPr>
              <a:t>nuevas </a:t>
            </a:r>
            <a:r>
              <a:rPr lang="es-MX" sz="2400" dirty="0">
                <a:latin typeface="Arial"/>
                <a:cs typeface="Arial"/>
              </a:rPr>
              <a:t>ideas, </a:t>
            </a:r>
            <a:r>
              <a:rPr lang="es-MX" sz="2400" dirty="0" smtClean="0">
                <a:latin typeface="Arial"/>
                <a:cs typeface="Arial"/>
              </a:rPr>
              <a:t>conceptos, productos, </a:t>
            </a:r>
            <a:r>
              <a:rPr lang="es-MX" sz="2400" dirty="0">
                <a:latin typeface="Arial"/>
                <a:cs typeface="Arial"/>
              </a:rPr>
              <a:t>servicios </a:t>
            </a:r>
            <a:r>
              <a:rPr lang="es-MX" sz="2400" dirty="0" smtClean="0">
                <a:latin typeface="Arial"/>
                <a:cs typeface="Arial"/>
              </a:rPr>
              <a:t>o procesos para </a:t>
            </a:r>
            <a:r>
              <a:rPr lang="es-MX" sz="2400" dirty="0">
                <a:latin typeface="Arial"/>
                <a:cs typeface="Arial"/>
              </a:rPr>
              <a:t>una determinada cuestión, actividad o negocio, con la intención de </a:t>
            </a:r>
            <a:r>
              <a:rPr lang="es-MX" sz="2400" dirty="0" smtClean="0">
                <a:latin typeface="Arial"/>
                <a:cs typeface="Arial"/>
              </a:rPr>
              <a:t>incrementar </a:t>
            </a:r>
            <a:r>
              <a:rPr lang="es-MX" sz="2400" dirty="0">
                <a:latin typeface="Arial"/>
                <a:cs typeface="Arial"/>
              </a:rPr>
              <a:t>la </a:t>
            </a:r>
            <a:r>
              <a:rPr lang="es-MX" sz="2400" dirty="0" smtClean="0">
                <a:latin typeface="Arial"/>
                <a:cs typeface="Arial"/>
              </a:rPr>
              <a:t>productividad…</a:t>
            </a:r>
            <a:endParaRPr lang="es-MX" sz="2400" dirty="0">
              <a:latin typeface="Arial"/>
              <a:cs typeface="Arial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43</a:t>
            </a:fld>
            <a:endParaRPr lang="en-US"/>
          </a:p>
        </p:txBody>
      </p:sp>
      <p:grpSp>
        <p:nvGrpSpPr>
          <p:cNvPr id="8" name="Agrupar 7"/>
          <p:cNvGrpSpPr/>
          <p:nvPr/>
        </p:nvGrpSpPr>
        <p:grpSpPr>
          <a:xfrm>
            <a:off x="224115" y="2018709"/>
            <a:ext cx="8919885" cy="4819744"/>
            <a:chOff x="224115" y="2018709"/>
            <a:chExt cx="8919885" cy="481974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115" y="2018709"/>
              <a:ext cx="5889812" cy="4800197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7438" y="2018709"/>
              <a:ext cx="3066562" cy="4819744"/>
            </a:xfrm>
            <a:prstGeom prst="rect">
              <a:avLst/>
            </a:prstGeom>
          </p:spPr>
        </p:pic>
      </p:grpSp>
      <p:sp>
        <p:nvSpPr>
          <p:cNvPr id="10" name="Elipse 9"/>
          <p:cNvSpPr/>
          <p:nvPr/>
        </p:nvSpPr>
        <p:spPr>
          <a:xfrm>
            <a:off x="418353" y="2038256"/>
            <a:ext cx="2405529" cy="1965979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Llamada ovalada 10"/>
          <p:cNvSpPr/>
          <p:nvPr/>
        </p:nvSpPr>
        <p:spPr>
          <a:xfrm>
            <a:off x="3365715" y="374166"/>
            <a:ext cx="3436471" cy="2748539"/>
          </a:xfrm>
          <a:prstGeom prst="wedgeEllipseCallout">
            <a:avLst>
              <a:gd name="adj1" fmla="val -72572"/>
              <a:gd name="adj2" fmla="val 481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Si tenemos al paciente al centro de nuestro pensamiento, tendremos ideas y propuestas para mejorar e innovar procesos a su favor…</a:t>
            </a:r>
            <a:endParaRPr lang="es-ES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0" y="374167"/>
            <a:ext cx="3661917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10</a:t>
            </a:r>
          </a:p>
          <a:p>
            <a:r>
              <a:rPr lang="es-ES" sz="1200" dirty="0" smtClean="0"/>
              <a:t>La Innovación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94420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… una clave para el éxito….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tx1"/>
                </a:solidFill>
              </a:rPr>
              <a:t>Seguimiento</a:t>
            </a:r>
          </a:p>
          <a:p>
            <a:r>
              <a:rPr lang="es-ES" sz="2800" dirty="0" smtClean="0">
                <a:solidFill>
                  <a:schemeClr val="tx1"/>
                </a:solidFill>
              </a:rPr>
              <a:t>Control del proceso (monitorear, supervisar, evaluar)</a:t>
            </a:r>
          </a:p>
          <a:p>
            <a:r>
              <a:rPr lang="es-ES" sz="2800" b="1" dirty="0" smtClean="0">
                <a:solidFill>
                  <a:schemeClr val="tx1"/>
                </a:solidFill>
              </a:rPr>
              <a:t>Asegurarse de las cosas se hagan!</a:t>
            </a:r>
            <a:endParaRPr lang="es-ES" sz="2800" b="1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44</a:t>
            </a:fld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0" y="374167"/>
            <a:ext cx="3661917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11</a:t>
            </a:r>
          </a:p>
          <a:p>
            <a:r>
              <a:rPr lang="es-ES" sz="1200" dirty="0" smtClean="0"/>
              <a:t>Control de procesos.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48054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…. Es cuestión de vocación…!!!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80498" y="2980418"/>
            <a:ext cx="7610476" cy="34048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 smtClean="0">
                <a:solidFill>
                  <a:schemeClr val="tx1"/>
                </a:solidFill>
              </a:rPr>
              <a:t>…No puede lograrse la </a:t>
            </a:r>
            <a:r>
              <a:rPr lang="es-ES" sz="2400" u="sng" dirty="0" smtClean="0">
                <a:solidFill>
                  <a:schemeClr val="tx1"/>
                </a:solidFill>
              </a:rPr>
              <a:t>excelencia</a:t>
            </a:r>
            <a:r>
              <a:rPr lang="es-ES" sz="2400" dirty="0" smtClean="0">
                <a:solidFill>
                  <a:schemeClr val="tx1"/>
                </a:solidFill>
              </a:rPr>
              <a:t> si no hay detrás de cada acción, de cada decisión, de cada estrategia, la total alineación de procesos con la claridad y certeza de que </a:t>
            </a:r>
            <a:r>
              <a:rPr lang="es-ES" sz="2400" u="sng" dirty="0" smtClean="0">
                <a:solidFill>
                  <a:schemeClr val="tx1"/>
                </a:solidFill>
              </a:rPr>
              <a:t>el paciente es la razón de ser de nuestro actuar </a:t>
            </a:r>
            <a:r>
              <a:rPr lang="es-ES" sz="2400" dirty="0" smtClean="0">
                <a:solidFill>
                  <a:schemeClr val="tx1"/>
                </a:solidFill>
              </a:rPr>
              <a:t>y en consecuencia, el trabajo personal y del equipo deberá mostrar siempre </a:t>
            </a:r>
            <a:r>
              <a:rPr lang="es-ES" sz="2400" b="1" dirty="0" smtClean="0">
                <a:solidFill>
                  <a:schemeClr val="tx1"/>
                </a:solidFill>
              </a:rPr>
              <a:t>PASIÓN, COMPROMISO Y CONVICCIÓN</a:t>
            </a:r>
            <a:r>
              <a:rPr lang="es-ES" sz="2400" dirty="0" smtClean="0">
                <a:solidFill>
                  <a:schemeClr val="tx1"/>
                </a:solidFill>
              </a:rPr>
              <a:t> de querer ofrecer cada día, un mejor servicio al paciente…. 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45</a:t>
            </a:fld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0" y="374167"/>
            <a:ext cx="3661917" cy="553998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Tema de Reflexión y Análisis: 12</a:t>
            </a:r>
          </a:p>
          <a:p>
            <a:r>
              <a:rPr lang="es-ES" sz="1200" dirty="0" smtClean="0"/>
              <a:t>La vocación</a:t>
            </a:r>
            <a:endParaRPr lang="es-ES" sz="1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880498" y="2277262"/>
            <a:ext cx="74926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SIN IMPORTAR SI EL HOSPITAL ES PÚBLICO O PRIVADO…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84782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Por su atención…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0371" y="3292173"/>
            <a:ext cx="7610476" cy="26900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000" dirty="0" smtClean="0"/>
              <a:t>!GRACIAS</a:t>
            </a:r>
            <a:r>
              <a:rPr lang="es-ES" sz="6000" dirty="0"/>
              <a:t>!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0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2637078" y="372376"/>
            <a:ext cx="6643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EVENTOS PORTADORES DEL FUTURO…</a:t>
            </a:r>
            <a:endParaRPr lang="es-ES" sz="2800" dirty="0"/>
          </a:p>
        </p:txBody>
      </p:sp>
      <p:grpSp>
        <p:nvGrpSpPr>
          <p:cNvPr id="3" name="Agrupar 2"/>
          <p:cNvGrpSpPr/>
          <p:nvPr/>
        </p:nvGrpSpPr>
        <p:grpSpPr>
          <a:xfrm>
            <a:off x="535420" y="1082593"/>
            <a:ext cx="8107625" cy="5491528"/>
            <a:chOff x="535420" y="1082593"/>
            <a:chExt cx="8107625" cy="549152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0728" y="1519750"/>
              <a:ext cx="7042727" cy="5054371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3863108" y="1082593"/>
              <a:ext cx="47507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S_tradnl" dirty="0" smtClean="0"/>
                <a:t>En 2003</a:t>
              </a:r>
              <a:r>
                <a:rPr lang="es-ES_tradnl" dirty="0"/>
                <a:t>, el 24 de abril se completa la </a:t>
              </a:r>
              <a:r>
                <a:rPr lang="es-ES_tradnl" b="1" dirty="0"/>
                <a:t>secuencia del genoma humano</a:t>
              </a:r>
              <a:r>
                <a:rPr lang="es-ES_tradnl" b="1" dirty="0" smtClean="0"/>
                <a:t>.</a:t>
              </a:r>
              <a:endParaRPr lang="es-ES_tradnl" b="1" dirty="0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535420" y="1812808"/>
              <a:ext cx="8107625" cy="63094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s-ES" sz="11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" sz="2400" dirty="0" smtClean="0">
                  <a:solidFill>
                    <a:schemeClr val="bg1"/>
                  </a:solidFill>
                </a:rPr>
                <a:t>Secuenciación del genoma humano: costo y tiempo</a:t>
              </a:r>
            </a:p>
          </p:txBody>
        </p:sp>
        <p:sp>
          <p:nvSpPr>
            <p:cNvPr id="2" name="Rectángulo 1"/>
            <p:cNvSpPr/>
            <p:nvPr/>
          </p:nvSpPr>
          <p:spPr>
            <a:xfrm>
              <a:off x="8142948" y="1314824"/>
              <a:ext cx="283882" cy="483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0" y="956320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40614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62" y="2316076"/>
            <a:ext cx="5638800" cy="4191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10229" y="2878000"/>
            <a:ext cx="2230582" cy="35394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s-ES" sz="3200" dirty="0" smtClean="0">
              <a:solidFill>
                <a:srgbClr val="000000"/>
              </a:solidFill>
            </a:endParaRPr>
          </a:p>
          <a:p>
            <a:r>
              <a:rPr lang="es-ES" sz="3200" dirty="0" smtClean="0">
                <a:solidFill>
                  <a:srgbClr val="000000"/>
                </a:solidFill>
              </a:rPr>
              <a:t>X 3 VECES</a:t>
            </a:r>
          </a:p>
          <a:p>
            <a:endParaRPr lang="es-ES" sz="3200" dirty="0" smtClean="0">
              <a:solidFill>
                <a:srgbClr val="000000"/>
              </a:solidFill>
            </a:endParaRPr>
          </a:p>
          <a:p>
            <a:r>
              <a:rPr lang="es-ES" sz="3200" dirty="0" smtClean="0">
                <a:solidFill>
                  <a:srgbClr val="000000"/>
                </a:solidFill>
              </a:rPr>
              <a:t>X 4 VECES</a:t>
            </a:r>
          </a:p>
          <a:p>
            <a:endParaRPr lang="es-ES" sz="3200" dirty="0" smtClean="0">
              <a:solidFill>
                <a:srgbClr val="000000"/>
              </a:solidFill>
            </a:endParaRPr>
          </a:p>
          <a:p>
            <a:r>
              <a:rPr lang="es-ES" sz="3200" dirty="0" smtClean="0">
                <a:solidFill>
                  <a:srgbClr val="000000"/>
                </a:solidFill>
              </a:rPr>
              <a:t>X 6 VECES</a:t>
            </a:r>
          </a:p>
          <a:p>
            <a:endParaRPr lang="es-ES" sz="3200" dirty="0">
              <a:solidFill>
                <a:srgbClr val="000000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58876"/>
            <a:ext cx="8913813" cy="914400"/>
          </a:xfrm>
        </p:spPr>
        <p:txBody>
          <a:bodyPr>
            <a:normAutofit/>
          </a:bodyPr>
          <a:lstStyle/>
          <a:p>
            <a:r>
              <a:rPr lang="es-ES" sz="2400" dirty="0" smtClean="0"/>
              <a:t>EXTENSIÓN DE LA VIDA MANIPULADA GENÉTICAMENTE</a:t>
            </a:r>
            <a:endParaRPr lang="es-E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956320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35611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27" y="1515911"/>
            <a:ext cx="5638800" cy="42291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44411"/>
            <a:ext cx="9144000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EL ENVEJECIMIENTO ES UNA ENFERMEDAD…. CURABLE???</a:t>
            </a:r>
            <a:r>
              <a:rPr lang="es-ES" dirty="0" smtClean="0"/>
              <a:t>?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4923349" y="4437066"/>
            <a:ext cx="3243396" cy="156966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rgbClr val="000000"/>
                </a:solidFill>
              </a:rPr>
              <a:t>ENVEJECER SERÁ</a:t>
            </a:r>
          </a:p>
          <a:p>
            <a:r>
              <a:rPr lang="es-ES" sz="3200" dirty="0" smtClean="0">
                <a:solidFill>
                  <a:srgbClr val="000000"/>
                </a:solidFill>
              </a:rPr>
              <a:t>UNA DECISIÓN </a:t>
            </a:r>
          </a:p>
          <a:p>
            <a:r>
              <a:rPr lang="es-ES" sz="3200" dirty="0" smtClean="0">
                <a:solidFill>
                  <a:srgbClr val="000000"/>
                </a:solidFill>
              </a:rPr>
              <a:t>INDIVIDUAL???!!!</a:t>
            </a:r>
            <a:endParaRPr lang="es-ES" sz="3200" dirty="0">
              <a:solidFill>
                <a:srgbClr val="0000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341187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91478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30" y="1024577"/>
            <a:ext cx="7168029" cy="277618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162" y="3834408"/>
            <a:ext cx="4924136" cy="30235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11810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78861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38" y="905762"/>
            <a:ext cx="8085471" cy="56520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628763"/>
            <a:ext cx="3492668" cy="55399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Tema de reflexión y </a:t>
            </a:r>
            <a:r>
              <a:rPr lang="es-ES" dirty="0" smtClean="0"/>
              <a:t>análisis: 1</a:t>
            </a:r>
          </a:p>
          <a:p>
            <a:r>
              <a:rPr lang="es-ES" sz="1200" dirty="0"/>
              <a:t>Hablando del futuro</a:t>
            </a:r>
            <a:r>
              <a:rPr lang="es-ES" sz="1200" dirty="0" smtClean="0"/>
              <a:t>…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67857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ció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Cuadrícula.thmx</Template>
  <TotalTime>6121</TotalTime>
  <Words>2209</Words>
  <Application>Microsoft Macintosh PowerPoint</Application>
  <PresentationFormat>Presentación en pantalla (4:3)</PresentationFormat>
  <Paragraphs>483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Percepción</vt:lpstr>
      <vt:lpstr>LA GERENCIA HOSPITALARIA MÉXICO 2030</vt:lpstr>
      <vt:lpstr>12 componentes a considerar en la reflexión y análisis de la gerencia hospitalaria del México 2030…</vt:lpstr>
      <vt:lpstr>PARA ABRIR LA SESIÓN…</vt:lpstr>
      <vt:lpstr>Presentación de PowerPoint</vt:lpstr>
      <vt:lpstr>Presentación de PowerPoint</vt:lpstr>
      <vt:lpstr>EXTENSIÓN DE LA VIDA MANIPULADA GENÉTICAMENTE</vt:lpstr>
      <vt:lpstr>EL ENVEJECIMIENTO ES UNA ENFERMEDAD…. CURABLE????</vt:lpstr>
      <vt:lpstr>Presentación de PowerPoint</vt:lpstr>
      <vt:lpstr>Presentación de PowerPoint</vt:lpstr>
      <vt:lpstr>Presentación de PowerPoint</vt:lpstr>
      <vt:lpstr>Avances en la Telemedicina…</vt:lpstr>
      <vt:lpstr>Presentación de PowerPoint</vt:lpstr>
      <vt:lpstr>¿De qué hospitales estamos hablando? </vt:lpstr>
      <vt:lpstr>EL TEMA ES LA OFERTA Y LA DEMANDA…</vt:lpstr>
      <vt:lpstr> </vt:lpstr>
      <vt:lpstr>EN EL HOSPITAL PRIVADO LA DEMANDA DE ATENCIÓN SÍ ES FACTOR DETERMINANTE EN EL ÉXITO O FRACASO DEL HOSPITAL…</vt:lpstr>
      <vt:lpstr>Presentación de PowerPoint</vt:lpstr>
      <vt:lpstr>Presentación de PowerPoint</vt:lpstr>
      <vt:lpstr>Presentación de PowerPoint</vt:lpstr>
      <vt:lpstr>Presentación de PowerPoint</vt:lpstr>
      <vt:lpstr>La Actitud del personal...</vt:lpstr>
      <vt:lpstr>Alineación de procesos…</vt:lpstr>
      <vt:lpstr>Presentación de PowerPoint</vt:lpstr>
      <vt:lpstr>No es tan obvio…</vt:lpstr>
      <vt:lpstr>… en las áreas no médicas…</vt:lpstr>
      <vt:lpstr>Modelo de Alineación de Procesos</vt:lpstr>
      <vt:lpstr>La mente del gerente….</vt:lpstr>
      <vt:lpstr>Competente y competitivo…</vt:lpstr>
      <vt:lpstr>Presentación de PowerPoint</vt:lpstr>
      <vt:lpstr>Radar siempre alerta!</vt:lpstr>
      <vt:lpstr>Presentación de PowerPoint</vt:lpstr>
      <vt:lpstr>Presentación de PowerPoint</vt:lpstr>
      <vt:lpstr>Sistematización de procesos para la conformación de un programa de trabajo estructurado.</vt:lpstr>
      <vt:lpstr>Presentación de PowerPoint</vt:lpstr>
      <vt:lpstr>Las personas son el recurso más valioso de cualquier organización !!</vt:lpstr>
      <vt:lpstr>En materia de Recursos financieros…</vt:lpstr>
      <vt:lpstr>Problemas!!!</vt:lpstr>
      <vt:lpstr>Equilibrio…¿?. </vt:lpstr>
      <vt:lpstr>¿Cuál es la estrategia de inclinar la balanza a favor de los ingresos?</vt:lpstr>
      <vt:lpstr>Mayor diferencia a favor de los ingresos…</vt:lpstr>
      <vt:lpstr>Presentación de PowerPoint</vt:lpstr>
      <vt:lpstr>Innovación</vt:lpstr>
      <vt:lpstr>Innovación…</vt:lpstr>
      <vt:lpstr>… una clave para el éxito….</vt:lpstr>
      <vt:lpstr>…. Es cuestión de vocación…!!!</vt:lpstr>
      <vt:lpstr>Por su atención…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GERENCIA HOSPITALARIA MÉXICO 2030</dc:title>
  <dc:creator>HECTOR ROBLEDO GALVAN</dc:creator>
  <cp:lastModifiedBy>HECTOR ROBLEDO GALVAN</cp:lastModifiedBy>
  <cp:revision>148</cp:revision>
  <dcterms:created xsi:type="dcterms:W3CDTF">2016-04-29T00:18:02Z</dcterms:created>
  <dcterms:modified xsi:type="dcterms:W3CDTF">2016-05-11T16:32:18Z</dcterms:modified>
</cp:coreProperties>
</file>