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6"/>
  </p:notesMasterIdLst>
  <p:sldIdLst>
    <p:sldId id="293" r:id="rId2"/>
    <p:sldId id="292" r:id="rId3"/>
    <p:sldId id="283" r:id="rId4"/>
    <p:sldId id="271" r:id="rId5"/>
    <p:sldId id="263" r:id="rId6"/>
    <p:sldId id="279" r:id="rId7"/>
    <p:sldId id="280" r:id="rId8"/>
    <p:sldId id="273" r:id="rId9"/>
    <p:sldId id="256" r:id="rId10"/>
    <p:sldId id="284" r:id="rId11"/>
    <p:sldId id="285" r:id="rId12"/>
    <p:sldId id="282" r:id="rId13"/>
    <p:sldId id="295" r:id="rId14"/>
    <p:sldId id="294" r:id="rId15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9" d="100"/>
          <a:sy n="59" d="100"/>
        </p:scale>
        <p:origin x="-1710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5CFB8F-5DDF-4B4F-A9D0-B90602B1DA52}" type="datetimeFigureOut">
              <a:rPr lang="es-MX" smtClean="0"/>
              <a:pPr/>
              <a:t>11/05/2016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426D2A-3AAB-4897-89F3-F7376B99F17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CC64-93A5-4F87-835E-E2793844F6E0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91224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A6BB-5A5C-42BD-B4EB-C9CCED8B1D44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06246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010C-EC7D-46A6-BF66-F8FE1C328DC5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1918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5116F-DE8E-473A-9DD9-C594DEEEDD61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78120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9358-94DD-4DA2-9ECE-07C0D2F9CB39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284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9B48-8D81-4410-B84D-835CFB1AC1C2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489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A324-CD35-4D22-B430-41706019E22A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01205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5E2C-C3C6-4F02-8A2D-04C6DB6E670F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1918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53EAE-55A2-4B48-9F07-AE3F2C656432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7728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E9003-1291-4060-900E-448B8B46F3CD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948465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2C7AE-D565-40CC-BCBC-83B78FC65963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5820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6ED9D-599D-4DDC-B9F1-188485AF8061}" type="datetime1">
              <a:rPr lang="es-MX" smtClean="0"/>
              <a:pPr/>
              <a:t>11/05/2016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53E38-7D3E-45BB-9C6E-D87D1CBCC5C4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955134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70698" y="3199044"/>
            <a:ext cx="76101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El  Hospital  Mexicano 2030  </a:t>
            </a:r>
          </a:p>
          <a:p>
            <a:pPr algn="just">
              <a:lnSpc>
                <a:spcPct val="150000"/>
              </a:lnSpc>
            </a:pPr>
            <a:r>
              <a:rPr lang="es-MX" sz="2400" b="1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Sustentable</a:t>
            </a:r>
          </a:p>
          <a:p>
            <a:pPr algn="just">
              <a:lnSpc>
                <a:spcPct val="150000"/>
              </a:lnSpc>
            </a:pPr>
            <a:endParaRPr lang="es-MX" sz="24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5" name="Conector recto 4"/>
          <p:cNvCxnSpPr/>
          <p:nvPr/>
        </p:nvCxnSpPr>
        <p:spPr>
          <a:xfrm>
            <a:off x="0" y="708617"/>
            <a:ext cx="62859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0" name="Rectángulo 9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9" name="Picture 4" descr="Logo SMA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14" y="679420"/>
            <a:ext cx="820301" cy="980794"/>
          </a:xfrm>
          <a:prstGeom prst="rect">
            <a:avLst/>
          </a:prstGeom>
        </p:spPr>
      </p:pic>
      <p:pic>
        <p:nvPicPr>
          <p:cNvPr id="12" name="Picture 2" descr="http://www.conamed.gob.mx/prensa/2008/imagenes/logo_a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589" y="673769"/>
            <a:ext cx="1010654" cy="1010654"/>
          </a:xfrm>
          <a:prstGeom prst="rect">
            <a:avLst/>
          </a:prstGeom>
          <a:noFill/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14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448"/>
          <a:stretch/>
        </p:blipFill>
        <p:spPr>
          <a:xfrm>
            <a:off x="231764" y="2606296"/>
            <a:ext cx="4955803" cy="3216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2" y="743741"/>
            <a:ext cx="3671249" cy="275343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561" b="10885"/>
          <a:stretch/>
        </p:blipFill>
        <p:spPr>
          <a:xfrm>
            <a:off x="5278761" y="3602864"/>
            <a:ext cx="3694585" cy="220437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1" name="Rectángulo 10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cxnSp>
        <p:nvCxnSpPr>
          <p:cNvPr id="14" name="Conector recto 13"/>
          <p:cNvCxnSpPr/>
          <p:nvPr/>
        </p:nvCxnSpPr>
        <p:spPr>
          <a:xfrm>
            <a:off x="0" y="708617"/>
            <a:ext cx="569150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7138412" y="5869155"/>
            <a:ext cx="1488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Muros verdes</a:t>
            </a:r>
            <a:endParaRPr lang="es-MX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451586" y="5869155"/>
            <a:ext cx="2263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Motor lobby principal</a:t>
            </a:r>
            <a:endParaRPr lang="es-MX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135389" y="980972"/>
            <a:ext cx="2106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Jardineras colgantes</a:t>
            </a:r>
            <a:endParaRPr lang="es-MX" b="1" dirty="0"/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5897405" y="352927"/>
            <a:ext cx="21396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LA  IMAGEN</a:t>
            </a:r>
            <a:r>
              <a:rPr lang="es-MX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 </a:t>
            </a:r>
          </a:p>
          <a:p>
            <a:endParaRPr lang="es-MX" b="1" dirty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01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/>
          <p:nvPr/>
        </p:nvSpPr>
        <p:spPr>
          <a:xfrm>
            <a:off x="6287699" y="1024508"/>
            <a:ext cx="2214449" cy="26837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14"/>
          <p:cNvSpPr/>
          <p:nvPr/>
        </p:nvSpPr>
        <p:spPr>
          <a:xfrm>
            <a:off x="0" y="6289288"/>
            <a:ext cx="9144000" cy="146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Rectángulo 15"/>
          <p:cNvSpPr/>
          <p:nvPr/>
        </p:nvSpPr>
        <p:spPr>
          <a:xfrm>
            <a:off x="0" y="6333418"/>
            <a:ext cx="9144000" cy="51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4118629" y="477784"/>
            <a:ext cx="4112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PREMIOS Y RECONOCIMIENTOS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8" name="Conector recto 17"/>
          <p:cNvCxnSpPr>
            <a:endCxn id="17" idx="1"/>
          </p:cNvCxnSpPr>
          <p:nvPr/>
        </p:nvCxnSpPr>
        <p:spPr>
          <a:xfrm>
            <a:off x="0" y="708617"/>
            <a:ext cx="4118629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upo 32"/>
          <p:cNvGrpSpPr/>
          <p:nvPr/>
        </p:nvGrpSpPr>
        <p:grpSpPr>
          <a:xfrm>
            <a:off x="6494693" y="3877663"/>
            <a:ext cx="1794805" cy="2277472"/>
            <a:chOff x="6613762" y="3793271"/>
            <a:chExt cx="1794805" cy="2277472"/>
          </a:xfrm>
        </p:grpSpPr>
        <p:sp>
          <p:nvSpPr>
            <p:cNvPr id="32" name="Rectángulo 31"/>
            <p:cNvSpPr/>
            <p:nvPr/>
          </p:nvSpPr>
          <p:spPr>
            <a:xfrm>
              <a:off x="6613762" y="3793271"/>
              <a:ext cx="1794805" cy="22774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6613763" y="3879273"/>
              <a:ext cx="1794804" cy="2179184"/>
              <a:chOff x="7091974" y="4007804"/>
              <a:chExt cx="1794804" cy="2179184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t="6423"/>
              <a:stretch/>
            </p:blipFill>
            <p:spPr bwMode="auto">
              <a:xfrm>
                <a:off x="7418937" y="4007804"/>
                <a:ext cx="1140877" cy="17519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3" name="28 CuadroTexto"/>
              <p:cNvSpPr txBox="1"/>
              <p:nvPr/>
            </p:nvSpPr>
            <p:spPr>
              <a:xfrm>
                <a:off x="7091974" y="5602213"/>
                <a:ext cx="17948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Swis721 Cn BT" panose="020B0506020202030204" pitchFamily="34" charset="0"/>
                  </a:rPr>
                  <a:t>Premio Nacional </a:t>
                </a:r>
              </a:p>
              <a:p>
                <a:pPr algn="ctr"/>
                <a:r>
                  <a:rPr lang="es-MX" sz="1600" b="1" dirty="0" smtClean="0">
                    <a:solidFill>
                      <a:schemeClr val="bg2">
                        <a:lumMod val="25000"/>
                      </a:schemeClr>
                    </a:solidFill>
                    <a:latin typeface="Swis721 Cn BT" panose="020B0506020202030204" pitchFamily="34" charset="0"/>
                  </a:rPr>
                  <a:t>de Calidad 2011</a:t>
                </a:r>
              </a:p>
            </p:txBody>
          </p:sp>
        </p:grpSp>
      </p:grpSp>
      <p:grpSp>
        <p:nvGrpSpPr>
          <p:cNvPr id="23" name="Grupo 22"/>
          <p:cNvGrpSpPr/>
          <p:nvPr/>
        </p:nvGrpSpPr>
        <p:grpSpPr>
          <a:xfrm>
            <a:off x="6287700" y="1193959"/>
            <a:ext cx="2208792" cy="2456984"/>
            <a:chOff x="6831963" y="1069589"/>
            <a:chExt cx="2208792" cy="2456984"/>
          </a:xfrm>
        </p:grpSpPr>
        <p:pic>
          <p:nvPicPr>
            <p:cNvPr id="11" name="Picture 4" descr="log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8026" y="1069589"/>
              <a:ext cx="1556667" cy="187220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29 CuadroTexto"/>
            <p:cNvSpPr txBox="1"/>
            <p:nvPr/>
          </p:nvSpPr>
          <p:spPr>
            <a:xfrm>
              <a:off x="6831963" y="2941798"/>
              <a:ext cx="22087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>
                  <a:solidFill>
                    <a:schemeClr val="bg2">
                      <a:lumMod val="25000"/>
                    </a:schemeClr>
                  </a:solidFill>
                  <a:latin typeface="Swis721 Cn BT" panose="020B0506020202030204" pitchFamily="34" charset="0"/>
                </a:rPr>
                <a:t>Premio Ibero Americano de Calidad 2011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67402" y="1018623"/>
            <a:ext cx="5336088" cy="5118341"/>
            <a:chOff x="250520" y="1024507"/>
            <a:chExt cx="5336088" cy="5118341"/>
          </a:xfrm>
        </p:grpSpPr>
        <p:sp>
          <p:nvSpPr>
            <p:cNvPr id="30" name="Rectángulo 29"/>
            <p:cNvSpPr/>
            <p:nvPr/>
          </p:nvSpPr>
          <p:spPr>
            <a:xfrm>
              <a:off x="250520" y="1024507"/>
              <a:ext cx="5336088" cy="51183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 cstate="print"/>
            <a:srcRect l="85333"/>
            <a:stretch/>
          </p:blipFill>
          <p:spPr>
            <a:xfrm>
              <a:off x="4515027" y="1123942"/>
              <a:ext cx="896786" cy="919931"/>
            </a:xfrm>
            <a:prstGeom prst="rect">
              <a:avLst/>
            </a:prstGeom>
          </p:spPr>
        </p:pic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4" cstate="print"/>
            <a:srcRect r="33925"/>
            <a:stretch/>
          </p:blipFill>
          <p:spPr>
            <a:xfrm>
              <a:off x="406872" y="1123942"/>
              <a:ext cx="4039868" cy="919931"/>
            </a:xfrm>
            <a:prstGeom prst="rect">
              <a:avLst/>
            </a:prstGeom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 rotWithShape="1">
            <a:blip r:embed="rId5" cstate="print"/>
            <a:srcRect t="49709" r="34804"/>
            <a:stretch/>
          </p:blipFill>
          <p:spPr>
            <a:xfrm>
              <a:off x="450107" y="2411782"/>
              <a:ext cx="4064920" cy="1950515"/>
            </a:xfrm>
            <a:prstGeom prst="rect">
              <a:avLst/>
            </a:prstGeom>
          </p:spPr>
        </p:pic>
        <p:pic>
          <p:nvPicPr>
            <p:cNvPr id="28" name="Imagen 27"/>
            <p:cNvPicPr>
              <a:picLocks noChangeAspect="1"/>
            </p:cNvPicPr>
            <p:nvPr/>
          </p:nvPicPr>
          <p:blipFill rotWithShape="1">
            <a:blip r:embed="rId5" cstate="print"/>
            <a:srcRect l="65433" t="61974" r="5162" b="20808"/>
            <a:stretch/>
          </p:blipFill>
          <p:spPr>
            <a:xfrm>
              <a:off x="450106" y="4516581"/>
              <a:ext cx="4108039" cy="1496291"/>
            </a:xfrm>
            <a:prstGeom prst="rect">
              <a:avLst/>
            </a:prstGeom>
          </p:spPr>
        </p:pic>
      </p:grpSp>
      <p:sp>
        <p:nvSpPr>
          <p:cNvPr id="22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9266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E:\PREMIOS\observatorio joint commi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482" y="1593363"/>
            <a:ext cx="1690075" cy="259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E:\PREMIOS\santa fe joint commi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2833" y="1603082"/>
            <a:ext cx="1689119" cy="2594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E:\PREMIOS\A_OB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316" y="1606833"/>
            <a:ext cx="1936829" cy="258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E:\PREMIOS\AM_S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109" y="1603081"/>
            <a:ext cx="1948043" cy="25948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9 CuadroTexto"/>
          <p:cNvSpPr txBox="1"/>
          <p:nvPr/>
        </p:nvSpPr>
        <p:spPr>
          <a:xfrm>
            <a:off x="671069" y="4556715"/>
            <a:ext cx="3283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Recertificación de la</a:t>
            </a:r>
          </a:p>
          <a:p>
            <a:pPr algn="ctr">
              <a:lnSpc>
                <a:spcPct val="150000"/>
              </a:lnSpc>
            </a:pPr>
            <a:r>
              <a:rPr lang="es-MX" sz="1600" b="1" dirty="0" err="1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Joint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</a:t>
            </a:r>
            <a:r>
              <a:rPr lang="es-MX" sz="1600" b="1" dirty="0" err="1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Commission</a:t>
            </a: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 International 2015</a:t>
            </a:r>
          </a:p>
        </p:txBody>
      </p:sp>
      <p:sp>
        <p:nvSpPr>
          <p:cNvPr id="12" name="27 CuadroTexto"/>
          <p:cNvSpPr txBox="1"/>
          <p:nvPr/>
        </p:nvSpPr>
        <p:spPr>
          <a:xfrm>
            <a:off x="5228832" y="4556715"/>
            <a:ext cx="2880320" cy="78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Re certificación del </a:t>
            </a:r>
          </a:p>
          <a:p>
            <a:pPr algn="ctr">
              <a:lnSpc>
                <a:spcPct val="150000"/>
              </a:lnSpc>
            </a:pPr>
            <a:r>
              <a:rPr lang="es-MX" sz="16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Consejo General de Salud 2015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5" name="Rectángulo 14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7" name="CuadroTexto 16"/>
          <p:cNvSpPr txBox="1"/>
          <p:nvPr/>
        </p:nvSpPr>
        <p:spPr>
          <a:xfrm>
            <a:off x="5691502" y="477784"/>
            <a:ext cx="2417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CERTIFICACIONES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18" name="Conector recto 17"/>
          <p:cNvCxnSpPr>
            <a:endCxn id="17" idx="1"/>
          </p:cNvCxnSpPr>
          <p:nvPr/>
        </p:nvCxnSpPr>
        <p:spPr>
          <a:xfrm>
            <a:off x="0" y="708617"/>
            <a:ext cx="569150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742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HOSPITAL  MEXICANO  2030</a:t>
            </a:r>
            <a:endParaRPr lang="es-MX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29852" y="1825625"/>
            <a:ext cx="6285497" cy="4351338"/>
          </a:xfrm>
        </p:spPr>
        <p:txBody>
          <a:bodyPr>
            <a:normAutofit/>
          </a:bodyPr>
          <a:lstStyle/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Funcional 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Medio Ambiente (</a:t>
            </a:r>
            <a:r>
              <a:rPr lang="es-MX" sz="3600" dirty="0" err="1" smtClean="0">
                <a:latin typeface="Arial" pitchFamily="34" charset="0"/>
                <a:cs typeface="Arial" pitchFamily="34" charset="0"/>
              </a:rPr>
              <a:t>n,r,u</a:t>
            </a:r>
            <a:r>
              <a:rPr lang="es-MX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es-MX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Medio Cultural 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Competitivo/ tecnología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Competitivo/ atención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Redituable y seguro</a:t>
            </a:r>
          </a:p>
          <a:p>
            <a:r>
              <a:rPr lang="es-MX" sz="3600" dirty="0" smtClean="0">
                <a:latin typeface="Arial" pitchFamily="34" charset="0"/>
                <a:cs typeface="Arial" pitchFamily="34" charset="0"/>
              </a:rPr>
              <a:t>Estético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248215" y="3054666"/>
            <a:ext cx="7238059" cy="22467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Gracias… </a:t>
            </a:r>
          </a:p>
          <a:p>
            <a:endParaRPr lang="es-MX" sz="2400" dirty="0" smtClean="0"/>
          </a:p>
          <a:p>
            <a:r>
              <a:rPr lang="es-MX" sz="2400" dirty="0" smtClean="0"/>
              <a:t>Arq. Susana Miranda Ruiz</a:t>
            </a:r>
          </a:p>
          <a:p>
            <a:r>
              <a:rPr lang="es-MX" sz="2400" dirty="0" smtClean="0"/>
              <a:t>mirsu01@hotmail.com </a:t>
            </a:r>
          </a:p>
          <a:p>
            <a:endParaRPr lang="es-MX" sz="2400" dirty="0" smtClean="0"/>
          </a:p>
        </p:txBody>
      </p:sp>
      <p:cxnSp>
        <p:nvCxnSpPr>
          <p:cNvPr id="5" name="Conector recto 4"/>
          <p:cNvCxnSpPr/>
          <p:nvPr/>
        </p:nvCxnSpPr>
        <p:spPr>
          <a:xfrm>
            <a:off x="0" y="708617"/>
            <a:ext cx="62859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0" name="Rectángulo 9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9" name="Picture 4" descr="Logo SMA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814" y="679420"/>
            <a:ext cx="820301" cy="980794"/>
          </a:xfrm>
          <a:prstGeom prst="rect">
            <a:avLst/>
          </a:prstGeom>
        </p:spPr>
      </p:pic>
      <p:pic>
        <p:nvPicPr>
          <p:cNvPr id="12" name="Picture 2" descr="http://www.conamed.gob.mx/prensa/2008/imagenes/logo_an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0589" y="673769"/>
            <a:ext cx="914400" cy="914400"/>
          </a:xfrm>
          <a:prstGeom prst="rect">
            <a:avLst/>
          </a:prstGeom>
          <a:noFill/>
        </p:spPr>
      </p:pic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14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85961" y="477784"/>
            <a:ext cx="1876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EL HOSPITAL 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5" name="Conector recto 4"/>
          <p:cNvCxnSpPr>
            <a:endCxn id="4" idx="1"/>
          </p:cNvCxnSpPr>
          <p:nvPr/>
        </p:nvCxnSpPr>
        <p:spPr>
          <a:xfrm>
            <a:off x="0" y="708617"/>
            <a:ext cx="62859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8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0" name="Rectángulo 9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40633" y="962524"/>
            <a:ext cx="890336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El Arquitecto y La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Arquitecta mas inter disciplina     </a:t>
            </a:r>
            <a:endParaRPr lang="es-MX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sz="2400" dirty="0" smtClean="0">
                <a:latin typeface="Arial" pitchFamily="34" charset="0"/>
                <a:cs typeface="Arial" pitchFamily="34" charset="0"/>
              </a:rPr>
              <a:t>              </a:t>
            </a:r>
            <a:r>
              <a:rPr lang="es-MX" dirty="0" smtClean="0">
                <a:latin typeface="Arial" pitchFamily="34" charset="0"/>
                <a:cs typeface="Arial" pitchFamily="34" charset="0"/>
              </a:rPr>
              <a:t>Actualización y Desarrollo Profesional Continuo</a:t>
            </a:r>
          </a:p>
          <a:p>
            <a:pPr>
              <a:buNone/>
            </a:pPr>
            <a:endParaRPr lang="es-MX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“CONSTRUIR” Un proyecto integral en afinidad con su entorno….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              Conocerlo - Potenciarlo - Evitar Impactos Negativos.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MX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s-MX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Objetivo.- lograr alto nivel de bienestar con el menor uso posible de energía.</a:t>
            </a:r>
          </a:p>
          <a:p>
            <a:pPr>
              <a:buNone/>
            </a:pPr>
            <a:endParaRPr lang="es-MX" b="1" dirty="0" smtClean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HIDRÓSFERA: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aguas freáticas, captación, ahorro, tratamiento y reciclaje de agua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GEÓSFERA: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estudios de suelo, tratamiento de escombros, geotérmica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ATMOSFERA: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calidad de aire, ventilación natural, iluminación, acústica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SOCIO ECONÓMICO: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educación, equidad, bienestar</a:t>
            </a:r>
          </a:p>
          <a:p>
            <a:pPr marL="285750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ENERGÍA: </a:t>
            </a:r>
            <a:r>
              <a:rPr lang="es-MX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ahorro energético y uso de energías renovables</a:t>
            </a: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2</a:t>
            </a:fld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368968" y="0"/>
            <a:ext cx="18966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2030</a:t>
            </a:r>
            <a:endParaRPr lang="es-MX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285961" y="477784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   Identidad 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cxnSp>
        <p:nvCxnSpPr>
          <p:cNvPr id="5" name="Conector recto 4"/>
          <p:cNvCxnSpPr>
            <a:endCxn id="4" idx="1"/>
          </p:cNvCxnSpPr>
          <p:nvPr/>
        </p:nvCxnSpPr>
        <p:spPr>
          <a:xfrm>
            <a:off x="0" y="708617"/>
            <a:ext cx="62859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0" name="Rectángulo 9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Rectángulo 10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pic>
        <p:nvPicPr>
          <p:cNvPr id="12" name="Imagen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127" y="2407448"/>
            <a:ext cx="6799841" cy="3824910"/>
          </a:xfrm>
          <a:prstGeom prst="ellipse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601579" y="1068488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 smtClean="0"/>
              <a:t>Inversión Publica/ Inversión Privada/ Inversión Publica – Privada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802646" y="1896797"/>
            <a:ext cx="3866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smtClean="0">
                <a:latin typeface="Arial" pitchFamily="34" charset="0"/>
                <a:cs typeface="Arial" pitchFamily="34" charset="0"/>
              </a:rPr>
              <a:t>Identidad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MX" sz="2400" dirty="0" smtClean="0">
                <a:latin typeface="Arial" pitchFamily="34" charset="0"/>
                <a:cs typeface="Arial" pitchFamily="34" charset="0"/>
              </a:rPr>
              <a:t>la Edificación </a:t>
            </a:r>
            <a:endParaRPr lang="es-MX" sz="2400" dirty="0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3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1410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15378" y="1095280"/>
            <a:ext cx="8049987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s-MX" sz="2000" b="1" dirty="0" smtClean="0">
                <a:solidFill>
                  <a:schemeClr val="bg2">
                    <a:lumMod val="25000"/>
                  </a:schemeClr>
                </a:solidFill>
                <a:latin typeface="Swis721 Cn BT" panose="020B0506020202030204" pitchFamily="34" charset="0"/>
              </a:rPr>
              <a:t>PLANEACIÓN, EVALUACIÓN, DIAGNOSTICO Y ESTRATEGIAS</a:t>
            </a:r>
            <a:endParaRPr lang="es-MX" sz="2000" b="1" dirty="0">
              <a:solidFill>
                <a:schemeClr val="bg2">
                  <a:lumMod val="25000"/>
                </a:schemeClr>
              </a:solidFill>
              <a:latin typeface="Swis721 Cn BT" panose="020B0506020202030204" pitchFamily="34" charset="0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12" name="Rectángulo 11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3" name="Rectángulo 12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6483652" y="121900"/>
            <a:ext cx="2417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BIO CLIMATICA</a:t>
            </a:r>
            <a:endParaRPr lang="es-MX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APLICADA</a:t>
            </a:r>
            <a:endParaRPr lang="es-MX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Dotum" panose="020B0600000101010101" pitchFamily="34" charset="-127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708617"/>
            <a:ext cx="644331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217712" y="264386"/>
            <a:ext cx="211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Swis721 Cn BT" panose="020B0506020202030204" pitchFamily="34" charset="0"/>
              </a:rPr>
              <a:t>COSTO  BENEFICIO</a:t>
            </a:r>
            <a:endParaRPr lang="es-MX" sz="2000" b="1" dirty="0">
              <a:solidFill>
                <a:srgbClr val="0070C0"/>
              </a:solidFill>
              <a:latin typeface="Swis721 Cn BT" panose="020B0506020202030204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0" y="177968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400" dirty="0" smtClean="0"/>
              <a:t>1.- Elección de Materiales de Construcción  ($1´300,000 año)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2.- Precalentamiento del Agua       ($783,000 año)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3.- Captación de Agua de lluvia      (30% del requerimiento)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4.- Reutilizar el Agua una vez           ($174,000 año)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5.- Reducir en 25% área de ventanas  10% de consumo de energía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6.- Invertir en paneles solares fotovoltaicos  $8´705 = $104´460 v </a:t>
            </a:r>
            <a:r>
              <a:rPr lang="es-MX" sz="2400" dirty="0" err="1" smtClean="0"/>
              <a:t>util</a:t>
            </a:r>
            <a:endParaRPr lang="es-MX" sz="2400" dirty="0" smtClean="0"/>
          </a:p>
          <a:p>
            <a:pPr>
              <a:lnSpc>
                <a:spcPct val="150000"/>
              </a:lnSpc>
            </a:pPr>
            <a:r>
              <a:rPr lang="es-MX" sz="2400" dirty="0" smtClean="0"/>
              <a:t>7.- Uso de tecnologías pasivas como Geotermia ahorros de un 70%</a:t>
            </a:r>
          </a:p>
          <a:p>
            <a:pPr>
              <a:lnSpc>
                <a:spcPct val="150000"/>
              </a:lnSpc>
            </a:pPr>
            <a:r>
              <a:rPr lang="es-MX" sz="2400" dirty="0" smtClean="0"/>
              <a:t>8.-Protecciones solares con vegetación natural /climatización artificial</a:t>
            </a:r>
          </a:p>
        </p:txBody>
      </p:sp>
      <p:sp>
        <p:nvSpPr>
          <p:cNvPr id="19" name="1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4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15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11015" y="5283802"/>
            <a:ext cx="4927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Sistema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BMS </a:t>
            </a:r>
            <a:endParaRPr lang="es-MX" b="1" dirty="0" smtClean="0">
              <a:solidFill>
                <a:schemeClr val="accent1">
                  <a:lumMod val="50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Iluminación exterior de celdas solares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Planta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de tratamiento de aguas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negras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Paneles solares para precalentamiento de agua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/>
          <a:srcRect l="11509" t="16779" r="9671" b="7260"/>
          <a:stretch/>
        </p:blipFill>
        <p:spPr>
          <a:xfrm>
            <a:off x="0" y="54901"/>
            <a:ext cx="9144000" cy="49545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691766" y="5283801"/>
            <a:ext cx="30338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Sistema </a:t>
            </a:r>
            <a:r>
              <a:rPr lang="es-MX" b="1" dirty="0" err="1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Douvent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 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Iluminación led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Separación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de aguas </a:t>
            </a:r>
            <a:endParaRPr lang="es-MX" b="1" dirty="0" smtClean="0">
              <a:solidFill>
                <a:schemeClr val="accent1">
                  <a:lumMod val="50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Swis721 Cn BT" panose="020B0506020202030204" pitchFamily="34" charset="0"/>
              </a:rPr>
              <a:t>Áreas verdes</a:t>
            </a:r>
            <a:endParaRPr lang="es-MX" dirty="0">
              <a:solidFill>
                <a:schemeClr val="accent1">
                  <a:lumMod val="50000"/>
                </a:schemeClr>
              </a:solidFill>
              <a:latin typeface="Swis721 Cn BT" panose="020B0506020202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753564" y="1675996"/>
            <a:ext cx="20535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SISTEMA DE</a:t>
            </a:r>
          </a:p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AHORRO DE</a:t>
            </a:r>
          </a:p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ENERGÍA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5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3104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8224" y="1369338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Equipado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con un sistema </a:t>
            </a: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de gestión BMS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(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Building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 Management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System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) que controla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y monitorea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los sistemas contra incendio, aire acondicionado, bombeo e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iluminación, optimizando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el desempeño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y funcionamiento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los equipos, aumentando su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tiempo de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vida y promoviendo el ahorro en el consumo de energía y combustibles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Iluminación exterior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foto celdas para el control de encendido y de acuerdo 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la luz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natural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Planta de tratamiento de aguas negras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diseñada para reutilizar el agua tratada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para el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100% del consumo de los WC de todo el complejo, logrando un ahorro del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30% del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gasto total de agua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Sistema hidráulico equipado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paneles solares para el pre-calentamiento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agua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, elevando la temperatura del agua hasta los 50°C, lo requerido para el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servicio. Ahorro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en el consumo de combustibles y reducción de los contaminantes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por combustión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los equipos que calientan el agua.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Fachadas de cristal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Sistema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Douvent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, con control térmico para el ahorro en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el consumo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aire acondicionado y control acústico para la reducción del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ruido del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exterior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0" y="6289288"/>
            <a:ext cx="9144000" cy="146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/>
          <p:cNvSpPr/>
          <p:nvPr/>
        </p:nvSpPr>
        <p:spPr>
          <a:xfrm>
            <a:off x="0" y="6333418"/>
            <a:ext cx="9144000" cy="51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6483652" y="121900"/>
            <a:ext cx="2030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SISTEMA DE</a:t>
            </a:r>
          </a:p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AHORRO DE</a:t>
            </a:r>
          </a:p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ENERGÍA</a:t>
            </a:r>
          </a:p>
        </p:txBody>
      </p:sp>
      <p:cxnSp>
        <p:nvCxnSpPr>
          <p:cNvPr id="22" name="Conector recto 21"/>
          <p:cNvCxnSpPr/>
          <p:nvPr/>
        </p:nvCxnSpPr>
        <p:spPr>
          <a:xfrm>
            <a:off x="0" y="708617"/>
            <a:ext cx="644331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217712" y="264386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Swis721 Cn BT" panose="020B0506020202030204" pitchFamily="34" charset="0"/>
              </a:rPr>
              <a:t>APLICACIÓN</a:t>
            </a:r>
            <a:endParaRPr lang="es-MX" sz="2000" b="1" dirty="0">
              <a:solidFill>
                <a:srgbClr val="0070C0"/>
              </a:solidFill>
              <a:latin typeface="Swis721 Cn BT" panose="020B0506020202030204" pitchFamily="34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8801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8857" y="1337154"/>
            <a:ext cx="792011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Lámparas </a:t>
            </a: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tipo leed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un ahorro de más del 90% de consumo de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energía, comparado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una lámpara convencional de tipo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incandescente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Captación de aguas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dividida en dos sistemas de canalización para evitar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la contaminación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entre las aguas pluviales y el drenaje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Equipamiento de ahorro de energía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como mezcladoras de regaderas de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bajo consumo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, mingitorios secos, WC de bajo consumo, detectores de presencia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y censores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para el encendido de luminarias.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Áreas verdes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con jardines exteriores sobre terreno natural y jardineras para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la obtención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superficies permeables para la filtración de agua pluvial al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subsuelo, logrando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la eliminación de calor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El sistema de captación pluvial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recolecta toda el agua de lluvia que se envía a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un tanque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de tormentas para su posterior captación al subsuelo por medio de un 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pozo a 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mas de 150 </a:t>
            </a:r>
            <a:r>
              <a:rPr lang="es-MX" sz="1600" dirty="0" err="1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mts</a:t>
            </a:r>
            <a:r>
              <a:rPr lang="es-MX" sz="1600" dirty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 de profundidad, con esto se recargan los mantos acuíferos.</a:t>
            </a: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endParaRPr lang="es-MX" sz="1600" b="1" dirty="0" smtClean="0">
              <a:solidFill>
                <a:schemeClr val="accent1">
                  <a:lumMod val="75000"/>
                </a:schemeClr>
              </a:solidFill>
              <a:latin typeface="Swis721 Cn BT" panose="020B0506020202030204" pitchFamily="34" charset="0"/>
            </a:endParaRPr>
          </a:p>
          <a:p>
            <a: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s-MX" sz="16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Arboles muy importante</a:t>
            </a:r>
            <a:r>
              <a:rPr lang="es-MX" sz="1600" dirty="0" smtClean="0">
                <a:solidFill>
                  <a:schemeClr val="tx2">
                    <a:lumMod val="75000"/>
                  </a:schemeClr>
                </a:solidFill>
                <a:latin typeface="Swis721 Cn BT" panose="020B0506020202030204" pitchFamily="34" charset="0"/>
              </a:rPr>
              <a:t>.</a:t>
            </a:r>
            <a:endParaRPr lang="es-MX" sz="1600" dirty="0">
              <a:solidFill>
                <a:schemeClr val="tx2">
                  <a:lumMod val="75000"/>
                </a:schemeClr>
              </a:solidFill>
              <a:latin typeface="Swis721 Cn BT" panose="020B0506020202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6" name="Rectángulo 5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6483652" y="121900"/>
            <a:ext cx="20303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SISTEMA DE</a:t>
            </a:r>
          </a:p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AHORRO DE</a:t>
            </a:r>
          </a:p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ENERGÍA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708617"/>
            <a:ext cx="644331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17712" y="264386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0070C0"/>
                </a:solidFill>
                <a:latin typeface="Swis721 Cn BT" panose="020B0506020202030204" pitchFamily="34" charset="0"/>
              </a:rPr>
              <a:t>APLICACIÓN</a:t>
            </a:r>
            <a:endParaRPr lang="es-MX" sz="2000" b="1" dirty="0">
              <a:solidFill>
                <a:srgbClr val="0070C0"/>
              </a:solidFill>
              <a:latin typeface="Swis721 Cn BT" panose="020B0506020202030204" pitchFamily="34" charset="0"/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61853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60945" y="3448973"/>
            <a:ext cx="83412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  <a:defRPr sz="1600" b="1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defRPr>
            </a:lvl1pPr>
          </a:lstStyle>
          <a:p>
            <a:pPr marL="0" indent="0">
              <a:buNone/>
            </a:pPr>
            <a:r>
              <a:rPr lang="es-MX" sz="2400" dirty="0" smtClean="0">
                <a:solidFill>
                  <a:srgbClr val="0070C0"/>
                </a:solidFill>
              </a:rPr>
              <a:t>COMODIDAD PARA EL PACIENTE</a:t>
            </a:r>
          </a:p>
          <a:p>
            <a:pPr marL="0" indent="0">
              <a:buNone/>
            </a:pPr>
            <a:endParaRPr lang="es-MX" dirty="0">
              <a:solidFill>
                <a:srgbClr val="0070C0"/>
              </a:solidFill>
            </a:endParaRP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Habitaciones </a:t>
            </a:r>
            <a:r>
              <a:rPr lang="es-MX" sz="1800" b="0" dirty="0" smtClean="0">
                <a:solidFill>
                  <a:schemeClr val="tx2">
                    <a:lumMod val="75000"/>
                  </a:schemeClr>
                </a:solidFill>
              </a:rPr>
              <a:t>con </a:t>
            </a:r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iluminación natural</a:t>
            </a: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Vistas de habitación a zonas verdes ó </a:t>
            </a:r>
            <a:r>
              <a:rPr lang="es-MX" sz="1800" b="0" dirty="0" smtClean="0">
                <a:solidFill>
                  <a:schemeClr val="tx2">
                    <a:lumMod val="75000"/>
                  </a:schemeClr>
                </a:solidFill>
              </a:rPr>
              <a:t>jardineras</a:t>
            </a:r>
            <a:endParaRPr lang="es-MX" sz="1800" b="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Colores neutros y cálidos con simulación de texturas naturales</a:t>
            </a: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Cristales en fachada </a:t>
            </a:r>
            <a:r>
              <a:rPr lang="es-MX" sz="1800" b="0" dirty="0" err="1" smtClean="0">
                <a:solidFill>
                  <a:schemeClr val="tx2">
                    <a:lumMod val="75000"/>
                  </a:schemeClr>
                </a:solidFill>
              </a:rPr>
              <a:t>duo</a:t>
            </a:r>
            <a:r>
              <a:rPr lang="es-MX" sz="1800" b="0" dirty="0" err="1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es-MX" sz="1800" b="0" dirty="0" err="1" smtClean="0">
                <a:solidFill>
                  <a:schemeClr val="tx2">
                    <a:lumMod val="75000"/>
                  </a:schemeClr>
                </a:solidFill>
              </a:rPr>
              <a:t>vent</a:t>
            </a:r>
            <a:r>
              <a:rPr lang="es-MX" sz="1800" b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para reducción de ruido y de alta eficiencia térmica</a:t>
            </a: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Pisos y plafones con aislante acústico</a:t>
            </a:r>
          </a:p>
          <a:p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Arte en áreas publicas y privadas</a:t>
            </a:r>
          </a:p>
          <a:p>
            <a:r>
              <a:rPr lang="es-MX" sz="1800" b="0" dirty="0" smtClean="0">
                <a:solidFill>
                  <a:schemeClr val="tx2">
                    <a:lumMod val="75000"/>
                  </a:schemeClr>
                </a:solidFill>
              </a:rPr>
              <a:t>Habitaciones equipadas </a:t>
            </a:r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con </a:t>
            </a:r>
            <a:r>
              <a:rPr lang="es-MX" sz="1800" b="0" dirty="0" err="1">
                <a:solidFill>
                  <a:schemeClr val="tx2">
                    <a:lumMod val="75000"/>
                  </a:schemeClr>
                </a:solidFill>
              </a:rPr>
              <a:t>reposet</a:t>
            </a:r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s-MX" sz="1800" b="0" dirty="0" smtClean="0">
                <a:solidFill>
                  <a:schemeClr val="tx2">
                    <a:lumMod val="75000"/>
                  </a:schemeClr>
                </a:solidFill>
              </a:rPr>
              <a:t>TV, </a:t>
            </a:r>
            <a:r>
              <a:rPr lang="es-MX" sz="1800" b="0" dirty="0">
                <a:solidFill>
                  <a:schemeClr val="tx2">
                    <a:lumMod val="75000"/>
                  </a:schemeClr>
                </a:solidFill>
              </a:rPr>
              <a:t>Internet inalámbrico, teléfono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0" y="6289288"/>
            <a:ext cx="9144000" cy="14668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 5"/>
          <p:cNvSpPr/>
          <p:nvPr/>
        </p:nvSpPr>
        <p:spPr>
          <a:xfrm>
            <a:off x="0" y="6333418"/>
            <a:ext cx="9144000" cy="51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6483652" y="121900"/>
            <a:ext cx="22525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Dotum" panose="020B0600000101010101" pitchFamily="34" charset="-127"/>
                <a:cs typeface="Arial" panose="020B0604020202020204" pitchFamily="34" charset="0"/>
              </a:rPr>
              <a:t>SISTEMAS DE</a:t>
            </a:r>
          </a:p>
          <a:p>
            <a:r>
              <a:rPr lang="es-MX" sz="2400" b="1" dirty="0" smtClean="0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rPr>
              <a:t>SEGURIDAD</a:t>
            </a:r>
          </a:p>
        </p:txBody>
      </p:sp>
      <p:cxnSp>
        <p:nvCxnSpPr>
          <p:cNvPr id="8" name="Conector recto 7"/>
          <p:cNvCxnSpPr/>
          <p:nvPr/>
        </p:nvCxnSpPr>
        <p:spPr>
          <a:xfrm>
            <a:off x="0" y="708617"/>
            <a:ext cx="644331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4937068" y="1193434"/>
            <a:ext cx="3765176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MX"/>
            </a:defPPr>
            <a:lvl1pPr marL="285750" indent="-285750" algn="just">
              <a:buClr>
                <a:srgbClr val="92D050"/>
              </a:buClr>
              <a:buFont typeface="Wingdings" panose="05000000000000000000" pitchFamily="2" charset="2"/>
              <a:buChar char="ü"/>
              <a:defRPr sz="1600" b="1">
                <a:solidFill>
                  <a:schemeClr val="accent1">
                    <a:lumMod val="75000"/>
                  </a:schemeClr>
                </a:solidFill>
                <a:latin typeface="Swis721 Cn BT" panose="020B0506020202030204" pitchFamily="34" charset="0"/>
              </a:defRPr>
            </a:lvl1pPr>
          </a:lstStyle>
          <a:p>
            <a:pPr algn="l"/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Compartimentaciones 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contra fuego</a:t>
            </a:r>
          </a:p>
          <a:p>
            <a:pPr algn="l"/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Puertas contra fuego</a:t>
            </a:r>
          </a:p>
          <a:p>
            <a:pPr algn="l"/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Detectores 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humo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y rociadores</a:t>
            </a:r>
            <a:endParaRPr lang="es-MX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Muros y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plafones 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con retardarte a fuego</a:t>
            </a:r>
          </a:p>
          <a:p>
            <a:pPr algn="l"/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Sellos </a:t>
            </a:r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contra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fuego y humo</a:t>
            </a:r>
            <a:endParaRPr lang="es-MX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Estaciones manuales de emergencia</a:t>
            </a:r>
          </a:p>
          <a:p>
            <a:pPr algn="l"/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Sistemas de alarmas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y voceo</a:t>
            </a:r>
            <a:endParaRPr lang="es-MX" b="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es-MX" b="0" dirty="0">
                <a:solidFill>
                  <a:schemeClr val="tx2">
                    <a:lumMod val="75000"/>
                  </a:schemeClr>
                </a:solidFill>
              </a:rPr>
              <a:t>Sistemas de </a:t>
            </a:r>
            <a:r>
              <a:rPr lang="es-MX" b="0" dirty="0" smtClean="0">
                <a:solidFill>
                  <a:schemeClr val="tx2">
                    <a:lumMod val="75000"/>
                  </a:schemeClr>
                </a:solidFill>
              </a:rPr>
              <a:t>CCTV</a:t>
            </a:r>
            <a:endParaRPr lang="es-MX" b="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4531594" y="3652233"/>
            <a:ext cx="4612406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293"/>
          <a:stretch/>
        </p:blipFill>
        <p:spPr>
          <a:xfrm>
            <a:off x="478396" y="823285"/>
            <a:ext cx="4365526" cy="2609725"/>
          </a:xfrm>
          <a:prstGeom prst="rect">
            <a:avLst/>
          </a:prstGeom>
        </p:spPr>
      </p:pic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5490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3276579"/>
            <a:ext cx="4612791" cy="259469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87" t="18957" r="10829" b="17247"/>
          <a:stretch/>
        </p:blipFill>
        <p:spPr>
          <a:xfrm>
            <a:off x="435565" y="224590"/>
            <a:ext cx="3446624" cy="6052627"/>
          </a:xfrm>
          <a:prstGeom prst="rect">
            <a:avLst/>
          </a:prstGeom>
        </p:spPr>
      </p:pic>
      <p:cxnSp>
        <p:nvCxnSpPr>
          <p:cNvPr id="18" name="Conector recto 17"/>
          <p:cNvCxnSpPr/>
          <p:nvPr/>
        </p:nvCxnSpPr>
        <p:spPr>
          <a:xfrm>
            <a:off x="0" y="708617"/>
            <a:ext cx="5691502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8109152" y="708617"/>
            <a:ext cx="1034848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o 20"/>
          <p:cNvGrpSpPr/>
          <p:nvPr/>
        </p:nvGrpSpPr>
        <p:grpSpPr>
          <a:xfrm>
            <a:off x="0" y="6289288"/>
            <a:ext cx="9144000" cy="146681"/>
            <a:chOff x="0" y="6289288"/>
            <a:chExt cx="9144000" cy="146681"/>
          </a:xfrm>
        </p:grpSpPr>
        <p:sp>
          <p:nvSpPr>
            <p:cNvPr id="22" name="Rectángulo 21"/>
            <p:cNvSpPr/>
            <p:nvPr/>
          </p:nvSpPr>
          <p:spPr>
            <a:xfrm>
              <a:off x="0" y="6289288"/>
              <a:ext cx="9144000" cy="14668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0" y="6333418"/>
              <a:ext cx="9144000" cy="5175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24" name="CuadroTexto 23"/>
          <p:cNvSpPr txBox="1"/>
          <p:nvPr/>
        </p:nvSpPr>
        <p:spPr>
          <a:xfrm>
            <a:off x="5178981" y="5869155"/>
            <a:ext cx="3648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Celdas de precalentamiento de agua</a:t>
            </a:r>
            <a:endParaRPr lang="es-MX" b="1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916681" y="224226"/>
            <a:ext cx="2208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Jardines terapéuticos</a:t>
            </a:r>
            <a:endParaRPr lang="es-MX" b="1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066" y="929913"/>
            <a:ext cx="3908082" cy="2198297"/>
          </a:xfrm>
          <a:prstGeom prst="rect">
            <a:avLst/>
          </a:prstGeom>
        </p:spPr>
      </p:pic>
      <p:sp>
        <p:nvSpPr>
          <p:cNvPr id="27" name="CuadroTexto 26"/>
          <p:cNvSpPr txBox="1"/>
          <p:nvPr/>
        </p:nvSpPr>
        <p:spPr>
          <a:xfrm>
            <a:off x="6097344" y="500013"/>
            <a:ext cx="1945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Áreas de descanso</a:t>
            </a:r>
            <a:endParaRPr lang="es-MX" b="1" dirty="0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53E38-7D3E-45BB-9C6E-D87D1CBCC5C4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170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2489</TotalTime>
  <Words>821</Words>
  <Application>Microsoft Office PowerPoint</Application>
  <PresentationFormat>Presentación en pantalla (4:3)</PresentationFormat>
  <Paragraphs>132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HOSPITAL  MEXICANO  2030</vt:lpstr>
      <vt:lpstr>Diapositiva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Max S. Ruedas</dc:creator>
  <cp:lastModifiedBy>SMR</cp:lastModifiedBy>
  <cp:revision>101</cp:revision>
  <dcterms:created xsi:type="dcterms:W3CDTF">2016-04-14T20:37:44Z</dcterms:created>
  <dcterms:modified xsi:type="dcterms:W3CDTF">2016-05-11T22:04:01Z</dcterms:modified>
</cp:coreProperties>
</file>