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69" r:id="rId4"/>
    <p:sldId id="268" r:id="rId5"/>
    <p:sldId id="275" r:id="rId6"/>
    <p:sldId id="278" r:id="rId7"/>
    <p:sldId id="264" r:id="rId8"/>
    <p:sldId id="258" r:id="rId9"/>
    <p:sldId id="279" r:id="rId10"/>
    <p:sldId id="272" r:id="rId11"/>
    <p:sldId id="266" r:id="rId12"/>
    <p:sldId id="271" r:id="rId13"/>
    <p:sldId id="281" r:id="rId14"/>
    <p:sldId id="280" r:id="rId15"/>
  </p:sldIdLst>
  <p:sldSz cx="9144000" cy="6858000" type="screen4x3"/>
  <p:notesSz cx="7053263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79" autoAdjust="0"/>
  </p:normalViewPr>
  <p:slideViewPr>
    <p:cSldViewPr>
      <p:cViewPr varScale="1">
        <p:scale>
          <a:sx n="73" d="100"/>
          <a:sy n="73" d="100"/>
        </p:scale>
        <p:origin x="-34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488043161271508"/>
          <c:y val="3.64784245916283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9885535141440653E-2"/>
          <c:y val="0.1440968474554476"/>
          <c:w val="0.41580125400991547"/>
          <c:h val="0.74393780947833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Riesgo Relativo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Muerte natural</c:v>
                </c:pt>
                <c:pt idx="1">
                  <c:v>Muerte por causa no natural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1.8</c:v>
                </c:pt>
                <c:pt idx="1">
                  <c:v>7.22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08864"/>
        <c:axId val="29426048"/>
      </c:barChart>
      <c:catAx>
        <c:axId val="29108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29426048"/>
        <c:crosses val="autoZero"/>
        <c:auto val="1"/>
        <c:lblAlgn val="ctr"/>
        <c:lblOffset val="100"/>
        <c:noMultiLvlLbl val="0"/>
      </c:catAx>
      <c:valAx>
        <c:axId val="29426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10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todas las muertes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Hoja1!$A$2:$A$3</c:f>
              <c:strCache>
                <c:ptCount val="2"/>
                <c:pt idx="0">
                  <c:v>Muerte natural</c:v>
                </c:pt>
                <c:pt idx="1">
                  <c:v>Muerte por causa no natural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67.3</c:v>
                </c:pt>
                <c:pt idx="1">
                  <c:v>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34816"/>
        <c:axId val="36270464"/>
      </c:barChart>
      <c:catAx>
        <c:axId val="36034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36270464"/>
        <c:crosses val="autoZero"/>
        <c:auto val="1"/>
        <c:lblAlgn val="ctr"/>
        <c:lblOffset val="100"/>
        <c:noMultiLvlLbl val="0"/>
      </c:catAx>
      <c:valAx>
        <c:axId val="36270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034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592446777486142E-2"/>
          <c:y val="3.9249326607398251E-2"/>
          <c:w val="0.91246342471079989"/>
          <c:h val="0.798795306103916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Psychiatric patients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Hoja1!$A$2:$A$5</c:f>
              <c:strCache>
                <c:ptCount val="4"/>
                <c:pt idx="0">
                  <c:v>Hombres 1987-1991</c:v>
                </c:pt>
                <c:pt idx="1">
                  <c:v>Hombres 2002-2006</c:v>
                </c:pt>
                <c:pt idx="2">
                  <c:v>Mujeres 1987-1991</c:v>
                </c:pt>
                <c:pt idx="3">
                  <c:v>Mujeres 2002-2006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33</c:v>
                </c:pt>
                <c:pt idx="1">
                  <c:v>40</c:v>
                </c:pt>
                <c:pt idx="2">
                  <c:v>62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Hoja1!$A$2:$A$5</c:f>
              <c:strCache>
                <c:ptCount val="4"/>
                <c:pt idx="0">
                  <c:v>Hombres 1987-1991</c:v>
                </c:pt>
                <c:pt idx="1">
                  <c:v>Hombres 2002-2006</c:v>
                </c:pt>
                <c:pt idx="2">
                  <c:v>Mujeres 1987-1991</c:v>
                </c:pt>
                <c:pt idx="3">
                  <c:v>Mujeres 2002-2006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59</c:v>
                </c:pt>
                <c:pt idx="1">
                  <c:v>60</c:v>
                </c:pt>
                <c:pt idx="2">
                  <c:v>39</c:v>
                </c:pt>
                <c:pt idx="3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247360"/>
        <c:axId val="29248896"/>
      </c:barChart>
      <c:catAx>
        <c:axId val="29247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MX"/>
          </a:p>
        </c:txPr>
        <c:crossAx val="29248896"/>
        <c:crosses val="autoZero"/>
        <c:auto val="1"/>
        <c:lblAlgn val="ctr"/>
        <c:lblOffset val="100"/>
        <c:noMultiLvlLbl val="0"/>
      </c:catAx>
      <c:valAx>
        <c:axId val="29248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24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0.24188</cdr:x>
      <cdr:y>0.03814</cdr:y>
    </cdr:from>
    <cdr:to>
      <cdr:x>0.75812</cdr:x>
      <cdr:y>0.08587</cdr:y>
    </cdr:to>
    <cdr:grpSp>
      <cdr:nvGrpSpPr>
        <cdr:cNvPr id="6" name="5 Grupo"/>
        <cdr:cNvGrpSpPr/>
      </cdr:nvGrpSpPr>
      <cdr:grpSpPr>
        <a:xfrm xmlns:a="http://schemas.openxmlformats.org/drawingml/2006/main">
          <a:off x="1990564" y="172616"/>
          <a:ext cx="4248472" cy="216024"/>
          <a:chOff x="658416" y="244624"/>
          <a:chExt cx="4248472" cy="216024"/>
        </a:xfrm>
      </cdr:grpSpPr>
      <cdr:sp macro="" textlink="">
        <cdr:nvSpPr>
          <cdr:cNvPr id="2" name="1 Rectángulo"/>
          <cdr:cNvSpPr/>
        </cdr:nvSpPr>
        <cdr:spPr>
          <a:xfrm xmlns:a="http://schemas.openxmlformats.org/drawingml/2006/main">
            <a:off x="658416" y="244624"/>
            <a:ext cx="288032" cy="21602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2">
              <a:lumMod val="20000"/>
              <a:lumOff val="80000"/>
            </a:schemeClr>
          </a:solidFill>
          <a:ln xmlns:a="http://schemas.openxmlformats.org/drawingml/2006/main">
            <a:solidFill>
              <a:schemeClr val="accent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s-MX"/>
          </a:p>
        </cdr:txBody>
      </cdr:sp>
      <cdr:sp macro="" textlink="">
        <cdr:nvSpPr>
          <cdr:cNvPr id="3" name="1 Rectángulo"/>
          <cdr:cNvSpPr/>
        </cdr:nvSpPr>
        <cdr:spPr>
          <a:xfrm xmlns:a="http://schemas.openxmlformats.org/drawingml/2006/main">
            <a:off x="2746648" y="244624"/>
            <a:ext cx="288032" cy="21602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2">
              <a:lumMod val="60000"/>
              <a:lumOff val="4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s-MX"/>
          </a:p>
        </cdr:txBody>
      </cdr:sp>
      <cdr:sp macro="" textlink="">
        <cdr:nvSpPr>
          <cdr:cNvPr id="4" name="3 CuadroTexto"/>
          <cdr:cNvSpPr txBox="1"/>
        </cdr:nvSpPr>
        <cdr:spPr>
          <a:xfrm xmlns:a="http://schemas.openxmlformats.org/drawingml/2006/main">
            <a:off x="1018456" y="244624"/>
            <a:ext cx="1656184" cy="21602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s-MX" sz="1200" dirty="0" smtClean="0"/>
              <a:t>General </a:t>
            </a:r>
            <a:r>
              <a:rPr lang="es-MX" sz="1200" dirty="0" err="1" smtClean="0"/>
              <a:t>Population</a:t>
            </a:r>
            <a:endParaRPr lang="es-MX" sz="1200" dirty="0"/>
          </a:p>
        </cdr:txBody>
      </cdr:sp>
      <cdr:sp macro="" textlink="">
        <cdr:nvSpPr>
          <cdr:cNvPr id="5" name="4 CuadroTexto"/>
          <cdr:cNvSpPr txBox="1"/>
        </cdr:nvSpPr>
        <cdr:spPr>
          <a:xfrm xmlns:a="http://schemas.openxmlformats.org/drawingml/2006/main">
            <a:off x="3178696" y="244624"/>
            <a:ext cx="1728192" cy="21602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s-MX" sz="1200" dirty="0" err="1" smtClean="0"/>
              <a:t>Psychiatric</a:t>
            </a:r>
            <a:r>
              <a:rPr lang="es-MX" sz="1200" dirty="0" smtClean="0"/>
              <a:t> </a:t>
            </a:r>
            <a:r>
              <a:rPr lang="es-MX" sz="1200" dirty="0" err="1" smtClean="0"/>
              <a:t>Patients</a:t>
            </a:r>
            <a:endParaRPr lang="es-MX" sz="1200" dirty="0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2054906-316F-4C46-B2FC-E70001BAFC14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0B2BD5D-3678-4D6A-9617-5D2C3EB586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571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AE2B3F-92BF-475A-8565-7F736FA3FE85}" type="slidenum">
              <a:rPr lang="en-US" altLang="es-MX"/>
              <a:pPr/>
              <a:t>3</a:t>
            </a:fld>
            <a:endParaRPr lang="en-US" altLang="es-MX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706438"/>
            <a:ext cx="4654550" cy="3490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5905" y="4420943"/>
            <a:ext cx="5641457" cy="14986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7284" rIns="0" bIns="0"/>
          <a:lstStyle/>
          <a:p>
            <a:pPr marL="198108" indent="-196651">
              <a:lnSpc>
                <a:spcPct val="93000"/>
              </a:lnSpc>
              <a:spcBef>
                <a:spcPct val="0"/>
              </a:spcBef>
              <a:tabLst>
                <a:tab pos="664245" algn="l"/>
                <a:tab pos="1328489" algn="l"/>
                <a:tab pos="1992734" algn="l"/>
                <a:tab pos="2656977" algn="l"/>
                <a:tab pos="3321222" algn="l"/>
                <a:tab pos="3985467" algn="l"/>
                <a:tab pos="4649711" algn="l"/>
                <a:tab pos="5313956" algn="l"/>
              </a:tabLst>
            </a:pPr>
            <a:r>
              <a:rPr lang="en-US" altLang="es-MX" sz="800">
                <a:latin typeface="Arial" pitchFamily="34" charset="0"/>
                <a:ea typeface="IPAMincho" charset="0"/>
                <a:cs typeface="IPAMincho" charset="0"/>
              </a:rPr>
              <a:t>Proportion of global YLDs and YLLs attributable to mental, neurological, and substance use disorders, 2010</a:t>
            </a:r>
          </a:p>
          <a:p>
            <a:pPr marL="198108" indent="-196651">
              <a:lnSpc>
                <a:spcPct val="93000"/>
              </a:lnSpc>
              <a:spcBef>
                <a:spcPct val="0"/>
              </a:spcBef>
              <a:tabLst>
                <a:tab pos="664245" algn="l"/>
                <a:tab pos="1328489" algn="l"/>
                <a:tab pos="1992734" algn="l"/>
                <a:tab pos="2656977" algn="l"/>
                <a:tab pos="3321222" algn="l"/>
                <a:tab pos="3985467" algn="l"/>
                <a:tab pos="4649711" algn="l"/>
                <a:tab pos="5313956" algn="l"/>
              </a:tabLst>
            </a:pPr>
            <a:endParaRPr lang="en-US" altLang="es-MX" sz="1800">
              <a:latin typeface="Arial" pitchFamily="34" charset="0"/>
              <a:ea typeface="IPAMincho" charset="0"/>
              <a:cs typeface="IPAMincho" charset="0"/>
            </a:endParaRPr>
          </a:p>
          <a:p>
            <a:pPr marL="198108" indent="-196651">
              <a:lnSpc>
                <a:spcPct val="93000"/>
              </a:lnSpc>
              <a:spcBef>
                <a:spcPct val="0"/>
              </a:spcBef>
              <a:tabLst>
                <a:tab pos="664245" algn="l"/>
                <a:tab pos="1328489" algn="l"/>
                <a:tab pos="1992734" algn="l"/>
                <a:tab pos="2656977" algn="l"/>
                <a:tab pos="3321222" algn="l"/>
                <a:tab pos="3985467" algn="l"/>
                <a:tab pos="4649711" algn="l"/>
                <a:tab pos="5313956" algn="l"/>
              </a:tabLst>
            </a:pPr>
            <a:r>
              <a:rPr lang="en-US" altLang="es-MX" sz="800">
                <a:latin typeface="Arial" pitchFamily="34" charset="0"/>
                <a:ea typeface="IPAMincho" charset="0"/>
                <a:cs typeface="IPAMincho" charset="0"/>
              </a:rPr>
              <a:t>YLLs=years lost to premature mortality. YLDs=years lived with disability. In GBD 2010 injuries included deaths and YLLs due to suicide. Mental and substance use disorders explained 22·5 million suicide YLLs, equivalent to 62·1% of suicide YLLs or 1·3% of total all cause YLLs.</a:t>
            </a:r>
            <a:r>
              <a:rPr lang="en-US" altLang="es-MX" sz="800" baseline="33000">
                <a:latin typeface="Arial" pitchFamily="34" charset="0"/>
                <a:ea typeface="IPAMincho" charset="0"/>
                <a:cs typeface="IPAMincho" charset="0"/>
              </a:rPr>
              <a:t>6</a:t>
            </a:r>
            <a:r>
              <a:rPr lang="en-US" altLang="es-MX" sz="800">
                <a:latin typeface="Arial" pitchFamily="34" charset="0"/>
                <a:ea typeface="IPAMincho" charset="0"/>
                <a:cs typeface="IPAMincho" charset="0"/>
              </a:rPr>
              <a:t> Source: Whiteford et al (2015)</a:t>
            </a:r>
            <a:r>
              <a:rPr lang="en-US" altLang="es-MX" sz="800" baseline="33000">
                <a:latin typeface="Arial" pitchFamily="34" charset="0"/>
                <a:ea typeface="IPAMincho" charset="0"/>
                <a:cs typeface="IPAMincho" charset="0"/>
              </a:rPr>
              <a:t>7</a:t>
            </a:r>
            <a:r>
              <a:rPr lang="en-US" altLang="es-MX" sz="800">
                <a:latin typeface="Arial" pitchFamily="34" charset="0"/>
                <a:ea typeface="IPAMincho" charset="0"/>
                <a:cs typeface="IPAMincho" charset="0"/>
              </a:rPr>
              <a:t> and http://vizhub.healthdata.org/gbd-compare/</a:t>
            </a:r>
          </a:p>
          <a:p>
            <a:pPr marL="198108" indent="-196651">
              <a:lnSpc>
                <a:spcPct val="93000"/>
              </a:lnSpc>
              <a:spcBef>
                <a:spcPct val="0"/>
              </a:spcBef>
              <a:tabLst>
                <a:tab pos="664245" algn="l"/>
                <a:tab pos="1328489" algn="l"/>
                <a:tab pos="1992734" algn="l"/>
                <a:tab pos="2656977" algn="l"/>
                <a:tab pos="3321222" algn="l"/>
                <a:tab pos="3985467" algn="l"/>
                <a:tab pos="4649711" algn="l"/>
                <a:tab pos="5313956" algn="l"/>
              </a:tabLst>
            </a:pPr>
            <a:endParaRPr lang="en-US" altLang="es-MX" sz="1800">
              <a:latin typeface="Arial" pitchFamily="34" charset="0"/>
              <a:ea typeface="IPAMincho" charset="0"/>
              <a:cs typeface="IPAMincho" charset="0"/>
            </a:endParaRPr>
          </a:p>
          <a:p>
            <a:pPr marL="198108" indent="-196651">
              <a:lnSpc>
                <a:spcPct val="93000"/>
              </a:lnSpc>
              <a:spcBef>
                <a:spcPct val="0"/>
              </a:spcBef>
              <a:tabLst>
                <a:tab pos="664245" algn="l"/>
                <a:tab pos="1328489" algn="l"/>
                <a:tab pos="1992734" algn="l"/>
                <a:tab pos="2656977" algn="l"/>
                <a:tab pos="3321222" algn="l"/>
                <a:tab pos="3985467" algn="l"/>
                <a:tab pos="4649711" algn="l"/>
                <a:tab pos="5313956" algn="l"/>
              </a:tabLst>
            </a:pPr>
            <a:endParaRPr lang="en-US" altLang="es-MX" sz="1800">
              <a:latin typeface="Arial" pitchFamily="34" charset="0"/>
              <a:ea typeface="IPAMincho" charset="0"/>
              <a:cs typeface="IPAMincho" charset="0"/>
            </a:endParaRPr>
          </a:p>
          <a:p>
            <a:pPr marL="198108" indent="-196651">
              <a:lnSpc>
                <a:spcPct val="93000"/>
              </a:lnSpc>
              <a:spcBef>
                <a:spcPct val="0"/>
              </a:spcBef>
              <a:tabLst>
                <a:tab pos="664245" algn="l"/>
                <a:tab pos="1328489" algn="l"/>
                <a:tab pos="1992734" algn="l"/>
                <a:tab pos="2656977" algn="l"/>
                <a:tab pos="3321222" algn="l"/>
                <a:tab pos="3985467" algn="l"/>
                <a:tab pos="4649711" algn="l"/>
                <a:tab pos="5313956" algn="l"/>
              </a:tabLst>
            </a:pPr>
            <a:endParaRPr lang="en-US" altLang="es-MX" sz="800">
              <a:latin typeface="Arial" pitchFamily="34" charset="0"/>
              <a:ea typeface="IPAMincho" charset="0"/>
              <a:cs typeface="IPAMincho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r>
              <a:rPr lang="en-US" dirty="0"/>
              <a:t>Estimates of excess deaths include deaths from both causal and non-causal origins. CRA have also highlighted mental and substance use disorders as significant risk factors for some premature deaths; for example around 60% of suicide deaths can be re-attributed to mental and substance use disorders, elevating them from the fifth to third leading cause of burden of disease. </a:t>
            </a:r>
            <a:endParaRPr lang="en-AU" dirty="0" smtClean="0">
              <a:effectLst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036F-A852-4A94-9FED-83A4651F4D3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802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1C0A35-83E8-4B13-AD50-402E8F68BB55}" type="slidenum">
              <a:rPr lang="en-GB" smtClean="0">
                <a:latin typeface="Arial" charset="0"/>
              </a:rPr>
              <a:pPr/>
              <a:t>14</a:t>
            </a:fld>
            <a:endParaRPr lang="en-GB" smtClean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17A-B256-4C24-87C2-D01427351ACB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EC-7D7F-440E-8A9E-F019CF429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380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17A-B256-4C24-87C2-D01427351ACB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EC-7D7F-440E-8A9E-F019CF429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772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17A-B256-4C24-87C2-D01427351ACB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EC-7D7F-440E-8A9E-F019CF429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491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17A-B256-4C24-87C2-D01427351ACB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EC-7D7F-440E-8A9E-F019CF429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96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17A-B256-4C24-87C2-D01427351ACB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EC-7D7F-440E-8A9E-F019CF429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577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17A-B256-4C24-87C2-D01427351ACB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EC-7D7F-440E-8A9E-F019CF429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91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17A-B256-4C24-87C2-D01427351ACB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EC-7D7F-440E-8A9E-F019CF429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80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17A-B256-4C24-87C2-D01427351ACB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EC-7D7F-440E-8A9E-F019CF429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743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17A-B256-4C24-87C2-D01427351ACB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EC-7D7F-440E-8A9E-F019CF429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309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17A-B256-4C24-87C2-D01427351ACB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EC-7D7F-440E-8A9E-F019CF429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021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417A-B256-4C24-87C2-D01427351ACB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EC-7D7F-440E-8A9E-F019CF429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812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6417A-B256-4C24-87C2-D01427351ACB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9DEC-7D7F-440E-8A9E-F019CF429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204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/>
          <a:p>
            <a:r>
              <a:rPr lang="es-MX" sz="3200" dirty="0" smtClean="0"/>
              <a:t>La mortalidad prematura de las personas con enfermedad mental grave</a:t>
            </a:r>
            <a:endParaRPr lang="es-MX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María Elena Medina Mora</a:t>
            </a:r>
          </a:p>
          <a:p>
            <a:r>
              <a:rPr lang="es-MX" dirty="0" smtClean="0"/>
              <a:t>Instituto Nacional de Psiquiatría Ramón de la Fuente Muñiz</a:t>
            </a:r>
            <a:endParaRPr lang="es-MX" dirty="0"/>
          </a:p>
        </p:txBody>
      </p:sp>
      <p:sp>
        <p:nvSpPr>
          <p:cNvPr id="4" name="Rectangle 6"/>
          <p:cNvSpPr/>
          <p:nvPr/>
        </p:nvSpPr>
        <p:spPr>
          <a:xfrm>
            <a:off x="0" y="6449883"/>
            <a:ext cx="9144000" cy="358775"/>
          </a:xfrm>
          <a:prstGeom prst="rect">
            <a:avLst/>
          </a:prstGeom>
          <a:solidFill>
            <a:schemeClr val="accent2"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altLang="es-MX">
              <a:solidFill>
                <a:srgbClr val="FFFFFF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1241630" y="3429000"/>
            <a:ext cx="6660740" cy="36004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827584" y="404664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Academia Nacional de Medicina</a:t>
            </a:r>
          </a:p>
          <a:p>
            <a:pPr algn="ctr"/>
            <a:r>
              <a:rPr lang="es-MX" sz="1400" i="1" dirty="0" smtClean="0"/>
              <a:t>La comorbilidad en psiquiatría es la regla y no la excepción</a:t>
            </a:r>
          </a:p>
          <a:p>
            <a:pPr algn="ctr"/>
            <a:r>
              <a:rPr lang="es-MX" sz="1400" dirty="0" smtClean="0"/>
              <a:t>12/10/2016</a:t>
            </a:r>
            <a:endParaRPr lang="es-MX" sz="1400" dirty="0"/>
          </a:p>
        </p:txBody>
      </p:sp>
      <p:pic>
        <p:nvPicPr>
          <p:cNvPr id="7" name="Imagen 1" descr="C:\Users\Ghernandez\AppData\Local\Microsoft\Windows\Temporary Internet Files\Content.Outlook\1414593G\LogotipoInstitut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9578"/>
            <a:ext cx="1584176" cy="108235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5282"/>
            <a:ext cx="1691680" cy="159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716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Metas sustentables para 2030 (</a:t>
            </a:r>
            <a:r>
              <a:rPr lang="es-MX" dirty="0" err="1" smtClean="0"/>
              <a:t>SDGs</a:t>
            </a:r>
            <a:r>
              <a:rPr lang="es-MX" dirty="0" smtClean="0"/>
              <a:t>)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 smtClean="0"/>
              <a:t>Aspiran a un enfoque centrado en los derechos humanos para asegurar la salud y bienestar de toda la población</a:t>
            </a:r>
            <a:endParaRPr lang="es-MX" dirty="0"/>
          </a:p>
        </p:txBody>
      </p:sp>
      <p:pic>
        <p:nvPicPr>
          <p:cNvPr id="4" name="Picture 2" descr="C:\Dropbox\mdg nicole\Wheel-transp-resiz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4077640" cy="34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1083420" y="1295873"/>
            <a:ext cx="7058120" cy="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4612480" y="3429000"/>
            <a:ext cx="3703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s-MX" sz="2400" dirty="0" smtClean="0">
                <a:latin typeface="+mj-lt"/>
              </a:rPr>
              <a:t>Reducir una tercera parte de muertes prematuras – promover SM y bienestar </a:t>
            </a:r>
          </a:p>
          <a:p>
            <a:pPr marL="342900" indent="-342900">
              <a:buBlip>
                <a:blip r:embed="rId3"/>
              </a:buBlip>
            </a:pPr>
            <a:r>
              <a:rPr lang="es-MX" sz="2400" dirty="0" smtClean="0">
                <a:latin typeface="+mj-lt"/>
              </a:rPr>
              <a:t>Prevención y tratamiento de abuso de sustancias</a:t>
            </a:r>
          </a:p>
          <a:p>
            <a:pPr marL="342900" indent="-342900">
              <a:buBlip>
                <a:blip r:embed="rId3"/>
              </a:buBlip>
            </a:pPr>
            <a:r>
              <a:rPr lang="es-MX" sz="2400" dirty="0">
                <a:latin typeface="+mj-lt"/>
                <a:cs typeface="Arial" panose="020B0604020202020204" pitchFamily="34" charset="0"/>
              </a:rPr>
              <a:t>Lograr cobertura universal de salud</a:t>
            </a:r>
            <a:endParaRPr lang="es-MX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75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Paquetes de intervenciones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/>
              <a:t>Nutrición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Prevención y atención de la violencia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Prevención de accidentes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Prevención y atención por abuso de sustancias</a:t>
            </a: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Capacitación </a:t>
            </a:r>
            <a:r>
              <a:rPr lang="es-MX" dirty="0" err="1" smtClean="0"/>
              <a:t>mhGAP</a:t>
            </a: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Reducción del estigma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Promover uso de servicios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Servicios comunitarios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Paquetes de atención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Guías de atención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Modelos para primer nivel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Desinstitucionalización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Servicios para riesgos de salud – síndrome metabólico</a:t>
            </a:r>
            <a:endParaRPr lang="es-MX" dirty="0"/>
          </a:p>
        </p:txBody>
      </p:sp>
      <p:sp>
        <p:nvSpPr>
          <p:cNvPr id="4" name="Rectangle 6"/>
          <p:cNvSpPr/>
          <p:nvPr/>
        </p:nvSpPr>
        <p:spPr>
          <a:xfrm>
            <a:off x="0" y="6449883"/>
            <a:ext cx="9144000" cy="358775"/>
          </a:xfrm>
          <a:prstGeom prst="rect">
            <a:avLst/>
          </a:prstGeom>
          <a:solidFill>
            <a:schemeClr val="accent2"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altLang="es-MX">
              <a:solidFill>
                <a:srgbClr val="FFFFFF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1619672" y="1196752"/>
            <a:ext cx="6660740" cy="36004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832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Desinstitucionalización de pacientes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Los</a:t>
            </a:r>
            <a:r>
              <a:rPr lang="es-MX" dirty="0"/>
              <a:t> Hospitales Psiquiátricos en el país  cuentan con unidades asilares en las que habitan personas con enfermedades crónicas y deterioro cognitivo grave.  </a:t>
            </a:r>
            <a:endParaRPr lang="es-MX" dirty="0" smtClean="0"/>
          </a:p>
          <a:p>
            <a:r>
              <a:rPr lang="es-MX" dirty="0" smtClean="0"/>
              <a:t>Los </a:t>
            </a:r>
            <a:r>
              <a:rPr lang="es-MX" dirty="0"/>
              <a:t>enfermos con afecciones crónicas que tienen necesidad de estancias hospitalarias de mediana estancia están en riesgo de abandono y se han recibido quejas de violaciones de sus derechos humanos,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Es </a:t>
            </a:r>
            <a:r>
              <a:rPr lang="es-MX" dirty="0"/>
              <a:t>necesario financiar un programa de desinstitucionalización de estas antiguas </a:t>
            </a:r>
            <a:r>
              <a:rPr lang="es-MX" dirty="0" smtClean="0"/>
              <a:t>instalaciones</a:t>
            </a:r>
          </a:p>
          <a:p>
            <a:r>
              <a:rPr lang="es-MX" dirty="0" smtClean="0"/>
              <a:t>Preparar </a:t>
            </a:r>
            <a:r>
              <a:rPr lang="es-MX" dirty="0"/>
              <a:t>la salida del paciente desde el inicio del internamiento, </a:t>
            </a:r>
            <a:endParaRPr lang="es-MX" dirty="0" smtClean="0"/>
          </a:p>
          <a:p>
            <a:r>
              <a:rPr lang="es-MX" dirty="0"/>
              <a:t>F</a:t>
            </a:r>
            <a:r>
              <a:rPr lang="es-MX" dirty="0" smtClean="0"/>
              <a:t>ortalecer </a:t>
            </a:r>
            <a:r>
              <a:rPr lang="es-MX" dirty="0"/>
              <a:t>los programas de rehabilitación en hospitales de pacientes agudos y crónicos, </a:t>
            </a:r>
            <a:endParaRPr lang="es-MX" dirty="0" smtClean="0"/>
          </a:p>
          <a:p>
            <a:r>
              <a:rPr lang="es-MX" dirty="0" smtClean="0"/>
              <a:t>Establecer  </a:t>
            </a:r>
            <a:r>
              <a:rPr lang="es-MX" dirty="0"/>
              <a:t>hospitales de día, villas de transición, casas de medio camino y hogares protegidos. </a:t>
            </a:r>
            <a:endParaRPr lang="es-MX" dirty="0" smtClean="0"/>
          </a:p>
        </p:txBody>
      </p:sp>
      <p:sp>
        <p:nvSpPr>
          <p:cNvPr id="4" name="Rectangle 6"/>
          <p:cNvSpPr/>
          <p:nvPr/>
        </p:nvSpPr>
        <p:spPr>
          <a:xfrm>
            <a:off x="0" y="6449883"/>
            <a:ext cx="9144000" cy="358775"/>
          </a:xfrm>
          <a:prstGeom prst="rect">
            <a:avLst/>
          </a:prstGeom>
          <a:solidFill>
            <a:schemeClr val="accent2"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altLang="es-MX">
              <a:solidFill>
                <a:srgbClr val="FFFFFF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1619672" y="1196752"/>
            <a:ext cx="6660740" cy="36004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9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719192" cy="706090"/>
          </a:xfrm>
        </p:spPr>
        <p:txBody>
          <a:bodyPr>
            <a:noAutofit/>
          </a:bodyPr>
          <a:lstStyle/>
          <a:p>
            <a:pPr algn="ctr"/>
            <a:r>
              <a:rPr lang="en-AU" sz="3600" dirty="0" smtClean="0"/>
              <a:t>GBD cause-specific </a:t>
            </a:r>
            <a:r>
              <a:rPr lang="en-AU" sz="3600" dirty="0"/>
              <a:t>vs n</a:t>
            </a:r>
            <a:r>
              <a:rPr lang="en-AU" sz="3600" dirty="0" smtClean="0"/>
              <a:t>atural history excess deaths, 2010 </a:t>
            </a:r>
            <a:endParaRPr lang="en-A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55593"/>
            <a:ext cx="2133600" cy="365125"/>
          </a:xfrm>
          <a:prstGeom prst="rect">
            <a:avLst/>
          </a:prstGeom>
        </p:spPr>
        <p:txBody>
          <a:bodyPr/>
          <a:lstStyle/>
          <a:p>
            <a:fld id="{6F65C64A-24AE-46C5-80C4-90890BEF4E45}" type="slidenum">
              <a:rPr lang="en-AU" smtClean="0"/>
              <a:pPr/>
              <a:t>13</a:t>
            </a:fld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1000" y="1752600"/>
          <a:ext cx="8352927" cy="466286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94931"/>
                <a:gridCol w="2431865"/>
                <a:gridCol w="2326131"/>
              </a:tblGrid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Disorder</a:t>
                      </a:r>
                      <a:endParaRPr lang="en-AU" sz="1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901" marR="45901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dirty="0" smtClean="0">
                          <a:effectLst/>
                        </a:rPr>
                        <a:t>Cause-specific </a:t>
                      </a:r>
                      <a:r>
                        <a:rPr lang="en-AU" sz="1700" dirty="0">
                          <a:effectLst/>
                        </a:rPr>
                        <a:t>deaths </a:t>
                      </a:r>
                      <a:endParaRPr lang="en-AU" sz="1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901" marR="45901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dirty="0">
                          <a:effectLst/>
                        </a:rPr>
                        <a:t>Excess deaths</a:t>
                      </a:r>
                      <a:endParaRPr lang="en-AU" sz="1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901" marR="45901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30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b="1" dirty="0">
                          <a:effectLst/>
                        </a:rPr>
                        <a:t>Dementia</a:t>
                      </a:r>
                      <a:endParaRPr lang="en-AU" sz="1700" b="1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901" marR="4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dirty="0">
                          <a:effectLst/>
                        </a:rPr>
                        <a:t>486,000 </a:t>
                      </a:r>
                    </a:p>
                  </a:txBody>
                  <a:tcPr marL="45901" marR="4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dirty="0" smtClean="0">
                          <a:effectLst/>
                        </a:rPr>
                        <a:t>2,114,000</a:t>
                      </a:r>
                      <a:endParaRPr lang="en-AU" sz="1700" dirty="0">
                        <a:effectLst/>
                      </a:endParaRPr>
                    </a:p>
                  </a:txBody>
                  <a:tcPr marL="45901" marR="45901" marT="0" marB="0"/>
                </a:tc>
              </a:tr>
              <a:tr h="4230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b="1" dirty="0">
                          <a:effectLst/>
                        </a:rPr>
                        <a:t>Epilepsy</a:t>
                      </a:r>
                      <a:endParaRPr lang="en-AU" sz="1700" b="1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901" marR="4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dirty="0" smtClean="0">
                          <a:effectLst/>
                        </a:rPr>
                        <a:t>178,000</a:t>
                      </a:r>
                      <a:endParaRPr lang="en-AU" sz="1700" dirty="0">
                        <a:effectLst/>
                      </a:endParaRPr>
                    </a:p>
                  </a:txBody>
                  <a:tcPr marL="45901" marR="4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dirty="0" smtClean="0">
                          <a:effectLst/>
                        </a:rPr>
                        <a:t>296,000</a:t>
                      </a:r>
                      <a:endParaRPr lang="en-AU" sz="1700" dirty="0">
                        <a:effectLst/>
                      </a:endParaRPr>
                    </a:p>
                  </a:txBody>
                  <a:tcPr marL="45901" marR="45901" marT="0" marB="0"/>
                </a:tc>
              </a:tr>
              <a:tr h="4230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b="1" dirty="0">
                          <a:effectLst/>
                        </a:rPr>
                        <a:t>Alcohol use disorders</a:t>
                      </a:r>
                      <a:endParaRPr lang="en-AU" sz="1700" b="1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901" marR="4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dirty="0" smtClean="0">
                          <a:effectLst/>
                        </a:rPr>
                        <a:t>111,000</a:t>
                      </a:r>
                      <a:endParaRPr lang="en-AU" sz="1700" dirty="0">
                        <a:effectLst/>
                      </a:endParaRPr>
                    </a:p>
                  </a:txBody>
                  <a:tcPr marL="45901" marR="4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1,954,000</a:t>
                      </a:r>
                      <a:endParaRPr lang="en-AU" sz="1700" dirty="0">
                        <a:effectLst/>
                      </a:endParaRPr>
                    </a:p>
                  </a:txBody>
                  <a:tcPr marL="45901" marR="45901" marT="0" marB="0"/>
                </a:tc>
              </a:tr>
              <a:tr h="4230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b="1">
                          <a:effectLst/>
                        </a:rPr>
                        <a:t>Opioid dependence</a:t>
                      </a:r>
                      <a:endParaRPr lang="en-AU" sz="1700" b="1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901" marR="4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dirty="0" smtClean="0">
                          <a:effectLst/>
                        </a:rPr>
                        <a:t>43,000</a:t>
                      </a:r>
                      <a:endParaRPr lang="en-AU" sz="1700" dirty="0">
                        <a:effectLst/>
                      </a:endParaRPr>
                    </a:p>
                  </a:txBody>
                  <a:tcPr marL="45901" marR="4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dirty="0" smtClean="0">
                          <a:effectLst/>
                        </a:rPr>
                        <a:t>404,000</a:t>
                      </a:r>
                      <a:endParaRPr lang="en-AU" sz="1700" dirty="0">
                        <a:effectLst/>
                      </a:endParaRPr>
                    </a:p>
                  </a:txBody>
                  <a:tcPr marL="45901" marR="45901" marT="0" marB="0"/>
                </a:tc>
              </a:tr>
              <a:tr h="4230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b="1">
                          <a:effectLst/>
                        </a:rPr>
                        <a:t>Cocaine dependence</a:t>
                      </a:r>
                      <a:endParaRPr lang="en-AU" sz="1700" b="1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901" marR="4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dirty="0" smtClean="0">
                          <a:effectLst/>
                        </a:rPr>
                        <a:t>500</a:t>
                      </a:r>
                      <a:endParaRPr lang="en-AU" sz="1700" dirty="0">
                        <a:effectLst/>
                      </a:endParaRPr>
                    </a:p>
                  </a:txBody>
                  <a:tcPr marL="45901" marR="4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dirty="0" smtClean="0">
                          <a:effectLst/>
                        </a:rPr>
                        <a:t>96,000</a:t>
                      </a:r>
                      <a:endParaRPr lang="en-AU" sz="1700" dirty="0">
                        <a:effectLst/>
                      </a:endParaRPr>
                    </a:p>
                  </a:txBody>
                  <a:tcPr marL="45901" marR="45901" marT="0" marB="0"/>
                </a:tc>
              </a:tr>
              <a:tr h="4230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b="1">
                          <a:effectLst/>
                        </a:rPr>
                        <a:t>Amphetamine dependence</a:t>
                      </a:r>
                      <a:endParaRPr lang="en-AU" sz="1700" b="1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901" marR="4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dirty="0" smtClean="0">
                          <a:effectLst/>
                        </a:rPr>
                        <a:t>500</a:t>
                      </a:r>
                      <a:endParaRPr lang="en-AU" sz="1700" dirty="0">
                        <a:effectLst/>
                      </a:endParaRPr>
                    </a:p>
                  </a:txBody>
                  <a:tcPr marL="45901" marR="4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dirty="0" smtClean="0">
                          <a:effectLst/>
                        </a:rPr>
                        <a:t>202,000</a:t>
                      </a:r>
                      <a:endParaRPr lang="en-AU" sz="1700" dirty="0">
                        <a:effectLst/>
                      </a:endParaRPr>
                    </a:p>
                  </a:txBody>
                  <a:tcPr marL="45901" marR="45901" marT="0" marB="0"/>
                </a:tc>
              </a:tr>
              <a:tr h="4230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b="1" dirty="0">
                          <a:effectLst/>
                        </a:rPr>
                        <a:t>Schizophrenia</a:t>
                      </a:r>
                      <a:endParaRPr lang="en-AU" sz="1700" b="1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901" marR="4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dirty="0" smtClean="0">
                          <a:effectLst/>
                        </a:rPr>
                        <a:t>20,000</a:t>
                      </a:r>
                      <a:endParaRPr lang="en-AU" sz="1700" dirty="0">
                        <a:effectLst/>
                      </a:endParaRPr>
                    </a:p>
                  </a:txBody>
                  <a:tcPr marL="45901" marR="4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dirty="0" smtClean="0">
                          <a:effectLst/>
                        </a:rPr>
                        <a:t>699,000</a:t>
                      </a:r>
                      <a:endParaRPr lang="en-AU" sz="1700" dirty="0">
                        <a:effectLst/>
                      </a:endParaRPr>
                    </a:p>
                  </a:txBody>
                  <a:tcPr marL="45901" marR="45901" marT="0" marB="0"/>
                </a:tc>
              </a:tr>
              <a:tr h="4230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b="1" dirty="0">
                          <a:effectLst/>
                        </a:rPr>
                        <a:t>Major depressive disorder</a:t>
                      </a:r>
                      <a:endParaRPr lang="en-AU" sz="1700" b="1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901" marR="4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0</a:t>
                      </a:r>
                      <a:endParaRPr lang="en-AU" sz="1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901" marR="4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2,224,000</a:t>
                      </a:r>
                      <a:endParaRPr lang="en-AU" sz="1700" dirty="0">
                        <a:effectLst/>
                      </a:endParaRPr>
                    </a:p>
                  </a:txBody>
                  <a:tcPr marL="45901" marR="45901" marT="0" marB="0"/>
                </a:tc>
              </a:tr>
              <a:tr h="4230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b="1" dirty="0">
                          <a:effectLst/>
                        </a:rPr>
                        <a:t>Bipolar disorder</a:t>
                      </a:r>
                      <a:endParaRPr lang="en-AU" sz="1700" b="1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901" marR="4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0</a:t>
                      </a:r>
                      <a:endParaRPr lang="en-AU" sz="1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901" marR="4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1,320,000</a:t>
                      </a:r>
                      <a:endParaRPr lang="en-AU" sz="1700" dirty="0">
                        <a:effectLst/>
                      </a:endParaRPr>
                    </a:p>
                  </a:txBody>
                  <a:tcPr marL="45901" marR="45901" marT="0" marB="0"/>
                </a:tc>
              </a:tr>
              <a:tr h="4230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700" b="1" dirty="0">
                          <a:effectLst/>
                        </a:rPr>
                        <a:t>Autistic spectrum disorders </a:t>
                      </a:r>
                      <a:endParaRPr lang="en-AU" sz="1700" b="1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901" marR="4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0</a:t>
                      </a:r>
                      <a:endParaRPr lang="en-AU" sz="17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901" marR="4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109,000</a:t>
                      </a:r>
                      <a:endParaRPr lang="en-AU" sz="1700" dirty="0">
                        <a:effectLst/>
                      </a:endParaRPr>
                    </a:p>
                  </a:txBody>
                  <a:tcPr marL="45901" marR="45901" marT="0" marB="0"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1080119" cy="1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642938" y="1193850"/>
            <a:ext cx="7817494" cy="31067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100" i="1" dirty="0" smtClean="0"/>
              <a:t>Centro de Información en Salud Mental y Adicciones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1844824"/>
            <a:ext cx="64008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>
                <a:solidFill>
                  <a:schemeClr val="tx2"/>
                </a:solidFill>
              </a:rPr>
              <a:t>cisma@imp.edu.mx</a:t>
            </a:r>
          </a:p>
          <a:p>
            <a:pPr eaLnBrk="1" hangingPunct="1"/>
            <a:r>
              <a:rPr lang="en-GB" dirty="0" smtClean="0">
                <a:solidFill>
                  <a:schemeClr val="tx2"/>
                </a:solidFill>
              </a:rPr>
              <a:t>www.inprfm.org.mx</a:t>
            </a:r>
          </a:p>
        </p:txBody>
      </p:sp>
      <p:grpSp>
        <p:nvGrpSpPr>
          <p:cNvPr id="2" name="32 Grupo"/>
          <p:cNvGrpSpPr>
            <a:grpSpLocks/>
          </p:cNvGrpSpPr>
          <p:nvPr/>
        </p:nvGrpSpPr>
        <p:grpSpPr bwMode="auto">
          <a:xfrm>
            <a:off x="179512" y="116632"/>
            <a:ext cx="1565275" cy="860425"/>
            <a:chOff x="0" y="5586402"/>
            <a:chExt cx="1565275" cy="1054100"/>
          </a:xfrm>
        </p:grpSpPr>
        <p:sp>
          <p:nvSpPr>
            <p:cNvPr id="47110" name="AutoShape 17"/>
            <p:cNvSpPr>
              <a:spLocks noChangeAspect="1" noChangeArrowheads="1" noTextEdit="1"/>
            </p:cNvSpPr>
            <p:nvPr/>
          </p:nvSpPr>
          <p:spPr bwMode="auto">
            <a:xfrm>
              <a:off x="0" y="5586402"/>
              <a:ext cx="1565275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7111" name="Freeform 19"/>
            <p:cNvSpPr>
              <a:spLocks noEditPoints="1"/>
            </p:cNvSpPr>
            <p:nvPr/>
          </p:nvSpPr>
          <p:spPr bwMode="auto">
            <a:xfrm>
              <a:off x="1587" y="5588347"/>
              <a:ext cx="1562100" cy="1050210"/>
            </a:xfrm>
            <a:custGeom>
              <a:avLst/>
              <a:gdLst>
                <a:gd name="T0" fmla="*/ 2147483647 w 1330"/>
                <a:gd name="T1" fmla="*/ 0 h 896"/>
                <a:gd name="T2" fmla="*/ 2147483647 w 1330"/>
                <a:gd name="T3" fmla="*/ 2147483647 h 896"/>
                <a:gd name="T4" fmla="*/ 2147483647 w 1330"/>
                <a:gd name="T5" fmla="*/ 0 h 896"/>
                <a:gd name="T6" fmla="*/ 2147483647 w 1330"/>
                <a:gd name="T7" fmla="*/ 2147483647 h 896"/>
                <a:gd name="T8" fmla="*/ 2147483647 w 1330"/>
                <a:gd name="T9" fmla="*/ 0 h 896"/>
                <a:gd name="T10" fmla="*/ 2147483647 w 1330"/>
                <a:gd name="T11" fmla="*/ 2147483647 h 896"/>
                <a:gd name="T12" fmla="*/ 2147483647 w 1330"/>
                <a:gd name="T13" fmla="*/ 2147483647 h 896"/>
                <a:gd name="T14" fmla="*/ 2147483647 w 1330"/>
                <a:gd name="T15" fmla="*/ 2147483647 h 896"/>
                <a:gd name="T16" fmla="*/ 2147483647 w 1330"/>
                <a:gd name="T17" fmla="*/ 2147483647 h 896"/>
                <a:gd name="T18" fmla="*/ 2147483647 w 1330"/>
                <a:gd name="T19" fmla="*/ 2147483647 h 896"/>
                <a:gd name="T20" fmla="*/ 2147483647 w 1330"/>
                <a:gd name="T21" fmla="*/ 2147483647 h 896"/>
                <a:gd name="T22" fmla="*/ 2147483647 w 1330"/>
                <a:gd name="T23" fmla="*/ 2147483647 h 896"/>
                <a:gd name="T24" fmla="*/ 2147483647 w 1330"/>
                <a:gd name="T25" fmla="*/ 2147483647 h 896"/>
                <a:gd name="T26" fmla="*/ 2147483647 w 1330"/>
                <a:gd name="T27" fmla="*/ 2147483647 h 896"/>
                <a:gd name="T28" fmla="*/ 2147483647 w 1330"/>
                <a:gd name="T29" fmla="*/ 2147483647 h 896"/>
                <a:gd name="T30" fmla="*/ 2147483647 w 1330"/>
                <a:gd name="T31" fmla="*/ 2147483647 h 896"/>
                <a:gd name="T32" fmla="*/ 2147483647 w 1330"/>
                <a:gd name="T33" fmla="*/ 2147483647 h 896"/>
                <a:gd name="T34" fmla="*/ 2147483647 w 1330"/>
                <a:gd name="T35" fmla="*/ 2147483647 h 896"/>
                <a:gd name="T36" fmla="*/ 2147483647 w 1330"/>
                <a:gd name="T37" fmla="*/ 2147483647 h 896"/>
                <a:gd name="T38" fmla="*/ 2147483647 w 1330"/>
                <a:gd name="T39" fmla="*/ 2147483647 h 896"/>
                <a:gd name="T40" fmla="*/ 2147483647 w 1330"/>
                <a:gd name="T41" fmla="*/ 2147483647 h 896"/>
                <a:gd name="T42" fmla="*/ 2147483647 w 1330"/>
                <a:gd name="T43" fmla="*/ 2147483647 h 896"/>
                <a:gd name="T44" fmla="*/ 2147483647 w 1330"/>
                <a:gd name="T45" fmla="*/ 2147483647 h 896"/>
                <a:gd name="T46" fmla="*/ 2147483647 w 1330"/>
                <a:gd name="T47" fmla="*/ 2147483647 h 896"/>
                <a:gd name="T48" fmla="*/ 2147483647 w 1330"/>
                <a:gd name="T49" fmla="*/ 2147483647 h 896"/>
                <a:gd name="T50" fmla="*/ 2147483647 w 1330"/>
                <a:gd name="T51" fmla="*/ 2147483647 h 896"/>
                <a:gd name="T52" fmla="*/ 2147483647 w 1330"/>
                <a:gd name="T53" fmla="*/ 2147483647 h 896"/>
                <a:gd name="T54" fmla="*/ 2147483647 w 1330"/>
                <a:gd name="T55" fmla="*/ 2147483647 h 896"/>
                <a:gd name="T56" fmla="*/ 2147483647 w 1330"/>
                <a:gd name="T57" fmla="*/ 2147483647 h 896"/>
                <a:gd name="T58" fmla="*/ 2147483647 w 1330"/>
                <a:gd name="T59" fmla="*/ 2147483647 h 896"/>
                <a:gd name="T60" fmla="*/ 2147483647 w 1330"/>
                <a:gd name="T61" fmla="*/ 2147483647 h 896"/>
                <a:gd name="T62" fmla="*/ 2147483647 w 1330"/>
                <a:gd name="T63" fmla="*/ 2147483647 h 896"/>
                <a:gd name="T64" fmla="*/ 2147483647 w 1330"/>
                <a:gd name="T65" fmla="*/ 2147483647 h 896"/>
                <a:gd name="T66" fmla="*/ 2147483647 w 1330"/>
                <a:gd name="T67" fmla="*/ 2147483647 h 896"/>
                <a:gd name="T68" fmla="*/ 2147483647 w 1330"/>
                <a:gd name="T69" fmla="*/ 2147483647 h 896"/>
                <a:gd name="T70" fmla="*/ 0 w 1330"/>
                <a:gd name="T71" fmla="*/ 2147483647 h 896"/>
                <a:gd name="T72" fmla="*/ 2147483647 w 1330"/>
                <a:gd name="T73" fmla="*/ 2147483647 h 896"/>
                <a:gd name="T74" fmla="*/ 0 w 1330"/>
                <a:gd name="T75" fmla="*/ 2147483647 h 896"/>
                <a:gd name="T76" fmla="*/ 2147483647 w 1330"/>
                <a:gd name="T77" fmla="*/ 2147483647 h 896"/>
                <a:gd name="T78" fmla="*/ 0 w 1330"/>
                <a:gd name="T79" fmla="*/ 2147483647 h 896"/>
                <a:gd name="T80" fmla="*/ 0 w 1330"/>
                <a:gd name="T81" fmla="*/ 2147483647 h 896"/>
                <a:gd name="T82" fmla="*/ 2147483647 w 1330"/>
                <a:gd name="T83" fmla="*/ 2147483647 h 896"/>
                <a:gd name="T84" fmla="*/ 0 w 1330"/>
                <a:gd name="T85" fmla="*/ 2147483647 h 896"/>
                <a:gd name="T86" fmla="*/ 2147483647 w 1330"/>
                <a:gd name="T87" fmla="*/ 2147483647 h 896"/>
                <a:gd name="T88" fmla="*/ 0 w 1330"/>
                <a:gd name="T89" fmla="*/ 2147483647 h 896"/>
                <a:gd name="T90" fmla="*/ 2147483647 w 1330"/>
                <a:gd name="T91" fmla="*/ 0 h 896"/>
                <a:gd name="T92" fmla="*/ 2147483647 w 1330"/>
                <a:gd name="T93" fmla="*/ 2147483647 h 896"/>
                <a:gd name="T94" fmla="*/ 2147483647 w 1330"/>
                <a:gd name="T95" fmla="*/ 0 h 896"/>
                <a:gd name="T96" fmla="*/ 2147483647 w 1330"/>
                <a:gd name="T97" fmla="*/ 2147483647 h 896"/>
                <a:gd name="T98" fmla="*/ 2147483647 w 1330"/>
                <a:gd name="T99" fmla="*/ 0 h 8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30"/>
                <a:gd name="T151" fmla="*/ 0 h 896"/>
                <a:gd name="T152" fmla="*/ 1330 w 1330"/>
                <a:gd name="T153" fmla="*/ 896 h 8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30" h="896">
                  <a:moveTo>
                    <a:pt x="31" y="0"/>
                  </a:moveTo>
                  <a:lnTo>
                    <a:pt x="1299" y="0"/>
                  </a:lnTo>
                  <a:lnTo>
                    <a:pt x="1299" y="20"/>
                  </a:lnTo>
                  <a:lnTo>
                    <a:pt x="31" y="20"/>
                  </a:lnTo>
                  <a:lnTo>
                    <a:pt x="31" y="0"/>
                  </a:lnTo>
                  <a:close/>
                  <a:moveTo>
                    <a:pt x="1299" y="0"/>
                  </a:moveTo>
                  <a:lnTo>
                    <a:pt x="1299" y="0"/>
                  </a:lnTo>
                  <a:lnTo>
                    <a:pt x="1299" y="20"/>
                  </a:lnTo>
                  <a:lnTo>
                    <a:pt x="1299" y="0"/>
                  </a:lnTo>
                  <a:close/>
                  <a:moveTo>
                    <a:pt x="1299" y="0"/>
                  </a:moveTo>
                  <a:cubicBezTo>
                    <a:pt x="1309" y="0"/>
                    <a:pt x="1317" y="7"/>
                    <a:pt x="1322" y="17"/>
                  </a:cubicBezTo>
                  <a:lnTo>
                    <a:pt x="1305" y="26"/>
                  </a:lnTo>
                  <a:cubicBezTo>
                    <a:pt x="1303" y="22"/>
                    <a:pt x="1301" y="20"/>
                    <a:pt x="1299" y="20"/>
                  </a:cubicBezTo>
                  <a:lnTo>
                    <a:pt x="1299" y="0"/>
                  </a:lnTo>
                  <a:close/>
                  <a:moveTo>
                    <a:pt x="1322" y="17"/>
                  </a:moveTo>
                  <a:cubicBezTo>
                    <a:pt x="1327" y="25"/>
                    <a:pt x="1330" y="37"/>
                    <a:pt x="1330" y="50"/>
                  </a:cubicBezTo>
                  <a:lnTo>
                    <a:pt x="1310" y="50"/>
                  </a:lnTo>
                  <a:cubicBezTo>
                    <a:pt x="1310" y="40"/>
                    <a:pt x="1308" y="32"/>
                    <a:pt x="1305" y="26"/>
                  </a:cubicBezTo>
                  <a:lnTo>
                    <a:pt x="1322" y="17"/>
                  </a:lnTo>
                  <a:close/>
                  <a:moveTo>
                    <a:pt x="1330" y="50"/>
                  </a:moveTo>
                  <a:lnTo>
                    <a:pt x="1330" y="50"/>
                  </a:lnTo>
                  <a:lnTo>
                    <a:pt x="1310" y="50"/>
                  </a:lnTo>
                  <a:lnTo>
                    <a:pt x="1330" y="50"/>
                  </a:lnTo>
                  <a:close/>
                  <a:moveTo>
                    <a:pt x="1330" y="50"/>
                  </a:moveTo>
                  <a:lnTo>
                    <a:pt x="1330" y="846"/>
                  </a:lnTo>
                  <a:lnTo>
                    <a:pt x="1310" y="846"/>
                  </a:lnTo>
                  <a:lnTo>
                    <a:pt x="1310" y="50"/>
                  </a:lnTo>
                  <a:lnTo>
                    <a:pt x="1330" y="50"/>
                  </a:lnTo>
                  <a:close/>
                  <a:moveTo>
                    <a:pt x="1330" y="846"/>
                  </a:moveTo>
                  <a:lnTo>
                    <a:pt x="1330" y="846"/>
                  </a:lnTo>
                  <a:lnTo>
                    <a:pt x="1310" y="846"/>
                  </a:lnTo>
                  <a:lnTo>
                    <a:pt x="1330" y="846"/>
                  </a:lnTo>
                  <a:close/>
                  <a:moveTo>
                    <a:pt x="1330" y="846"/>
                  </a:moveTo>
                  <a:cubicBezTo>
                    <a:pt x="1330" y="859"/>
                    <a:pt x="1327" y="871"/>
                    <a:pt x="1322" y="879"/>
                  </a:cubicBezTo>
                  <a:lnTo>
                    <a:pt x="1305" y="870"/>
                  </a:lnTo>
                  <a:cubicBezTo>
                    <a:pt x="1308" y="864"/>
                    <a:pt x="1310" y="856"/>
                    <a:pt x="1310" y="846"/>
                  </a:cubicBezTo>
                  <a:lnTo>
                    <a:pt x="1330" y="846"/>
                  </a:lnTo>
                  <a:close/>
                  <a:moveTo>
                    <a:pt x="1322" y="879"/>
                  </a:moveTo>
                  <a:cubicBezTo>
                    <a:pt x="1317" y="889"/>
                    <a:pt x="1309" y="896"/>
                    <a:pt x="1299" y="896"/>
                  </a:cubicBezTo>
                  <a:lnTo>
                    <a:pt x="1299" y="876"/>
                  </a:lnTo>
                  <a:cubicBezTo>
                    <a:pt x="1301" y="876"/>
                    <a:pt x="1303" y="874"/>
                    <a:pt x="1305" y="870"/>
                  </a:cubicBezTo>
                  <a:lnTo>
                    <a:pt x="1322" y="879"/>
                  </a:lnTo>
                  <a:close/>
                  <a:moveTo>
                    <a:pt x="1299" y="896"/>
                  </a:moveTo>
                  <a:lnTo>
                    <a:pt x="1299" y="896"/>
                  </a:lnTo>
                  <a:lnTo>
                    <a:pt x="1299" y="876"/>
                  </a:lnTo>
                  <a:lnTo>
                    <a:pt x="1299" y="896"/>
                  </a:lnTo>
                  <a:close/>
                  <a:moveTo>
                    <a:pt x="1299" y="896"/>
                  </a:moveTo>
                  <a:lnTo>
                    <a:pt x="31" y="896"/>
                  </a:lnTo>
                  <a:lnTo>
                    <a:pt x="31" y="876"/>
                  </a:lnTo>
                  <a:lnTo>
                    <a:pt x="1299" y="876"/>
                  </a:lnTo>
                  <a:lnTo>
                    <a:pt x="1299" y="896"/>
                  </a:lnTo>
                  <a:close/>
                  <a:moveTo>
                    <a:pt x="31" y="896"/>
                  </a:moveTo>
                  <a:lnTo>
                    <a:pt x="31" y="896"/>
                  </a:lnTo>
                  <a:lnTo>
                    <a:pt x="31" y="876"/>
                  </a:lnTo>
                  <a:lnTo>
                    <a:pt x="31" y="896"/>
                  </a:lnTo>
                  <a:close/>
                  <a:moveTo>
                    <a:pt x="31" y="896"/>
                  </a:moveTo>
                  <a:cubicBezTo>
                    <a:pt x="21" y="896"/>
                    <a:pt x="13" y="889"/>
                    <a:pt x="8" y="879"/>
                  </a:cubicBezTo>
                  <a:lnTo>
                    <a:pt x="25" y="870"/>
                  </a:lnTo>
                  <a:cubicBezTo>
                    <a:pt x="27" y="874"/>
                    <a:pt x="29" y="876"/>
                    <a:pt x="31" y="876"/>
                  </a:cubicBezTo>
                  <a:lnTo>
                    <a:pt x="31" y="896"/>
                  </a:lnTo>
                  <a:close/>
                  <a:moveTo>
                    <a:pt x="8" y="879"/>
                  </a:moveTo>
                  <a:cubicBezTo>
                    <a:pt x="3" y="871"/>
                    <a:pt x="0" y="859"/>
                    <a:pt x="0" y="846"/>
                  </a:cubicBezTo>
                  <a:lnTo>
                    <a:pt x="20" y="846"/>
                  </a:lnTo>
                  <a:cubicBezTo>
                    <a:pt x="20" y="856"/>
                    <a:pt x="22" y="864"/>
                    <a:pt x="25" y="870"/>
                  </a:cubicBezTo>
                  <a:lnTo>
                    <a:pt x="8" y="879"/>
                  </a:lnTo>
                  <a:close/>
                  <a:moveTo>
                    <a:pt x="0" y="846"/>
                  </a:moveTo>
                  <a:lnTo>
                    <a:pt x="0" y="846"/>
                  </a:lnTo>
                  <a:lnTo>
                    <a:pt x="20" y="846"/>
                  </a:lnTo>
                  <a:lnTo>
                    <a:pt x="0" y="846"/>
                  </a:lnTo>
                  <a:close/>
                  <a:moveTo>
                    <a:pt x="0" y="846"/>
                  </a:moveTo>
                  <a:lnTo>
                    <a:pt x="0" y="50"/>
                  </a:lnTo>
                  <a:lnTo>
                    <a:pt x="20" y="50"/>
                  </a:lnTo>
                  <a:lnTo>
                    <a:pt x="20" y="846"/>
                  </a:lnTo>
                  <a:lnTo>
                    <a:pt x="0" y="846"/>
                  </a:lnTo>
                  <a:close/>
                  <a:moveTo>
                    <a:pt x="0" y="50"/>
                  </a:moveTo>
                  <a:lnTo>
                    <a:pt x="0" y="50"/>
                  </a:lnTo>
                  <a:lnTo>
                    <a:pt x="20" y="50"/>
                  </a:lnTo>
                  <a:lnTo>
                    <a:pt x="0" y="50"/>
                  </a:lnTo>
                  <a:close/>
                  <a:moveTo>
                    <a:pt x="0" y="50"/>
                  </a:moveTo>
                  <a:cubicBezTo>
                    <a:pt x="0" y="37"/>
                    <a:pt x="3" y="25"/>
                    <a:pt x="8" y="17"/>
                  </a:cubicBezTo>
                  <a:lnTo>
                    <a:pt x="25" y="26"/>
                  </a:lnTo>
                  <a:cubicBezTo>
                    <a:pt x="22" y="32"/>
                    <a:pt x="20" y="40"/>
                    <a:pt x="20" y="50"/>
                  </a:cubicBezTo>
                  <a:lnTo>
                    <a:pt x="0" y="50"/>
                  </a:lnTo>
                  <a:close/>
                  <a:moveTo>
                    <a:pt x="8" y="17"/>
                  </a:moveTo>
                  <a:cubicBezTo>
                    <a:pt x="13" y="7"/>
                    <a:pt x="21" y="0"/>
                    <a:pt x="31" y="0"/>
                  </a:cubicBezTo>
                  <a:lnTo>
                    <a:pt x="31" y="20"/>
                  </a:lnTo>
                  <a:cubicBezTo>
                    <a:pt x="29" y="20"/>
                    <a:pt x="27" y="22"/>
                    <a:pt x="25" y="26"/>
                  </a:cubicBezTo>
                  <a:lnTo>
                    <a:pt x="8" y="17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2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69850" y="5656263"/>
              <a:ext cx="1420813" cy="439739"/>
              <a:chOff x="883" y="1388"/>
              <a:chExt cx="895" cy="277"/>
            </a:xfrm>
          </p:grpSpPr>
          <p:sp>
            <p:nvSpPr>
              <p:cNvPr id="47116" name="Freeform 20"/>
              <p:cNvSpPr>
                <a:spLocks/>
              </p:cNvSpPr>
              <p:nvPr/>
            </p:nvSpPr>
            <p:spPr bwMode="auto">
              <a:xfrm>
                <a:off x="1260" y="1595"/>
                <a:ext cx="148" cy="69"/>
              </a:xfrm>
              <a:custGeom>
                <a:avLst/>
                <a:gdLst>
                  <a:gd name="T0" fmla="*/ 5 w 200"/>
                  <a:gd name="T1" fmla="*/ 2 h 94"/>
                  <a:gd name="T2" fmla="*/ 5 w 200"/>
                  <a:gd name="T3" fmla="*/ 1 h 94"/>
                  <a:gd name="T4" fmla="*/ 0 w 200"/>
                  <a:gd name="T5" fmla="*/ 0 h 94"/>
                  <a:gd name="T6" fmla="*/ 1 w 200"/>
                  <a:gd name="T7" fmla="*/ 2 h 94"/>
                  <a:gd name="T8" fmla="*/ 5 w 200"/>
                  <a:gd name="T9" fmla="*/ 2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"/>
                  <a:gd name="T16" fmla="*/ 0 h 94"/>
                  <a:gd name="T17" fmla="*/ 200 w 200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" h="94">
                    <a:moveTo>
                      <a:pt x="200" y="94"/>
                    </a:moveTo>
                    <a:lnTo>
                      <a:pt x="200" y="1"/>
                    </a:lnTo>
                    <a:lnTo>
                      <a:pt x="0" y="0"/>
                    </a:lnTo>
                    <a:lnTo>
                      <a:pt x="1" y="94"/>
                    </a:lnTo>
                    <a:lnTo>
                      <a:pt x="200" y="94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117" name="Freeform 21"/>
              <p:cNvSpPr>
                <a:spLocks/>
              </p:cNvSpPr>
              <p:nvPr/>
            </p:nvSpPr>
            <p:spPr bwMode="auto">
              <a:xfrm>
                <a:off x="883" y="1400"/>
                <a:ext cx="224" cy="265"/>
              </a:xfrm>
              <a:custGeom>
                <a:avLst/>
                <a:gdLst>
                  <a:gd name="T0" fmla="*/ 8 w 303"/>
                  <a:gd name="T1" fmla="*/ 10 h 359"/>
                  <a:gd name="T2" fmla="*/ 8 w 303"/>
                  <a:gd name="T3" fmla="*/ 7 h 359"/>
                  <a:gd name="T4" fmla="*/ 7 w 303"/>
                  <a:gd name="T5" fmla="*/ 7 h 359"/>
                  <a:gd name="T6" fmla="*/ 7 w 303"/>
                  <a:gd name="T7" fmla="*/ 6 h 359"/>
                  <a:gd name="T8" fmla="*/ 7 w 303"/>
                  <a:gd name="T9" fmla="*/ 6 h 359"/>
                  <a:gd name="T10" fmla="*/ 5 w 303"/>
                  <a:gd name="T11" fmla="*/ 5 h 359"/>
                  <a:gd name="T12" fmla="*/ 5 w 303"/>
                  <a:gd name="T13" fmla="*/ 5 h 359"/>
                  <a:gd name="T14" fmla="*/ 5 w 303"/>
                  <a:gd name="T15" fmla="*/ 5 h 359"/>
                  <a:gd name="T16" fmla="*/ 4 w 303"/>
                  <a:gd name="T17" fmla="*/ 5 h 359"/>
                  <a:gd name="T18" fmla="*/ 4 w 303"/>
                  <a:gd name="T19" fmla="*/ 4 h 359"/>
                  <a:gd name="T20" fmla="*/ 3 w 303"/>
                  <a:gd name="T21" fmla="*/ 4 h 359"/>
                  <a:gd name="T22" fmla="*/ 2 w 303"/>
                  <a:gd name="T23" fmla="*/ 4 h 359"/>
                  <a:gd name="T24" fmla="*/ 2 w 303"/>
                  <a:gd name="T25" fmla="*/ 3 h 359"/>
                  <a:gd name="T26" fmla="*/ 1 w 303"/>
                  <a:gd name="T27" fmla="*/ 2 h 359"/>
                  <a:gd name="T28" fmla="*/ 1 w 303"/>
                  <a:gd name="T29" fmla="*/ 2 h 359"/>
                  <a:gd name="T30" fmla="*/ 1 w 303"/>
                  <a:gd name="T31" fmla="*/ 1 h 359"/>
                  <a:gd name="T32" fmla="*/ 1 w 303"/>
                  <a:gd name="T33" fmla="*/ 1 h 359"/>
                  <a:gd name="T34" fmla="*/ 0 w 303"/>
                  <a:gd name="T35" fmla="*/ 0 h 359"/>
                  <a:gd name="T36" fmla="*/ 0 w 303"/>
                  <a:gd name="T37" fmla="*/ 10 h 359"/>
                  <a:gd name="T38" fmla="*/ 8 w 303"/>
                  <a:gd name="T39" fmla="*/ 10 h 3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3"/>
                  <a:gd name="T61" fmla="*/ 0 h 359"/>
                  <a:gd name="T62" fmla="*/ 303 w 303"/>
                  <a:gd name="T63" fmla="*/ 359 h 3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3" h="359">
                    <a:moveTo>
                      <a:pt x="303" y="358"/>
                    </a:moveTo>
                    <a:lnTo>
                      <a:pt x="303" y="240"/>
                    </a:lnTo>
                    <a:lnTo>
                      <a:pt x="282" y="235"/>
                    </a:lnTo>
                    <a:lnTo>
                      <a:pt x="261" y="228"/>
                    </a:lnTo>
                    <a:lnTo>
                      <a:pt x="240" y="221"/>
                    </a:lnTo>
                    <a:lnTo>
                      <a:pt x="218" y="211"/>
                    </a:lnTo>
                    <a:lnTo>
                      <a:pt x="196" y="201"/>
                    </a:lnTo>
                    <a:lnTo>
                      <a:pt x="175" y="189"/>
                    </a:lnTo>
                    <a:lnTo>
                      <a:pt x="154" y="176"/>
                    </a:lnTo>
                    <a:lnTo>
                      <a:pt x="132" y="161"/>
                    </a:lnTo>
                    <a:lnTo>
                      <a:pt x="112" y="145"/>
                    </a:lnTo>
                    <a:lnTo>
                      <a:pt x="92" y="128"/>
                    </a:lnTo>
                    <a:lnTo>
                      <a:pt x="74" y="110"/>
                    </a:lnTo>
                    <a:lnTo>
                      <a:pt x="56" y="90"/>
                    </a:lnTo>
                    <a:lnTo>
                      <a:pt x="39" y="70"/>
                    </a:lnTo>
                    <a:lnTo>
                      <a:pt x="25" y="48"/>
                    </a:lnTo>
                    <a:lnTo>
                      <a:pt x="11" y="24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303" y="358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118" name="Freeform 22"/>
              <p:cNvSpPr>
                <a:spLocks/>
              </p:cNvSpPr>
              <p:nvPr/>
            </p:nvSpPr>
            <p:spPr bwMode="auto">
              <a:xfrm>
                <a:off x="1559" y="1400"/>
                <a:ext cx="219" cy="262"/>
              </a:xfrm>
              <a:custGeom>
                <a:avLst/>
                <a:gdLst>
                  <a:gd name="T0" fmla="*/ 0 w 296"/>
                  <a:gd name="T1" fmla="*/ 9 h 357"/>
                  <a:gd name="T2" fmla="*/ 8 w 296"/>
                  <a:gd name="T3" fmla="*/ 9 h 357"/>
                  <a:gd name="T4" fmla="*/ 8 w 296"/>
                  <a:gd name="T5" fmla="*/ 0 h 357"/>
                  <a:gd name="T6" fmla="*/ 7 w 296"/>
                  <a:gd name="T7" fmla="*/ 1 h 357"/>
                  <a:gd name="T8" fmla="*/ 7 w 296"/>
                  <a:gd name="T9" fmla="*/ 1 h 357"/>
                  <a:gd name="T10" fmla="*/ 7 w 296"/>
                  <a:gd name="T11" fmla="*/ 1 h 357"/>
                  <a:gd name="T12" fmla="*/ 7 w 296"/>
                  <a:gd name="T13" fmla="*/ 2 h 357"/>
                  <a:gd name="T14" fmla="*/ 7 w 296"/>
                  <a:gd name="T15" fmla="*/ 3 h 357"/>
                  <a:gd name="T16" fmla="*/ 5 w 296"/>
                  <a:gd name="T17" fmla="*/ 3 h 357"/>
                  <a:gd name="T18" fmla="*/ 5 w 296"/>
                  <a:gd name="T19" fmla="*/ 4 h 357"/>
                  <a:gd name="T20" fmla="*/ 5 w 296"/>
                  <a:gd name="T21" fmla="*/ 4 h 357"/>
                  <a:gd name="T22" fmla="*/ 4 w 296"/>
                  <a:gd name="T23" fmla="*/ 4 h 357"/>
                  <a:gd name="T24" fmla="*/ 4 w 296"/>
                  <a:gd name="T25" fmla="*/ 5 h 357"/>
                  <a:gd name="T26" fmla="*/ 3 w 296"/>
                  <a:gd name="T27" fmla="*/ 5 h 357"/>
                  <a:gd name="T28" fmla="*/ 2 w 296"/>
                  <a:gd name="T29" fmla="*/ 5 h 357"/>
                  <a:gd name="T30" fmla="*/ 1 w 296"/>
                  <a:gd name="T31" fmla="*/ 5 h 357"/>
                  <a:gd name="T32" fmla="*/ 1 w 296"/>
                  <a:gd name="T33" fmla="*/ 6 h 357"/>
                  <a:gd name="T34" fmla="*/ 1 w 296"/>
                  <a:gd name="T35" fmla="*/ 6 h 357"/>
                  <a:gd name="T36" fmla="*/ 0 w 296"/>
                  <a:gd name="T37" fmla="*/ 6 h 357"/>
                  <a:gd name="T38" fmla="*/ 0 w 296"/>
                  <a:gd name="T39" fmla="*/ 9 h 3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96"/>
                  <a:gd name="T61" fmla="*/ 0 h 357"/>
                  <a:gd name="T62" fmla="*/ 296 w 296"/>
                  <a:gd name="T63" fmla="*/ 357 h 35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96" h="357">
                    <a:moveTo>
                      <a:pt x="0" y="357"/>
                    </a:moveTo>
                    <a:lnTo>
                      <a:pt x="296" y="357"/>
                    </a:lnTo>
                    <a:lnTo>
                      <a:pt x="296" y="0"/>
                    </a:lnTo>
                    <a:lnTo>
                      <a:pt x="287" y="21"/>
                    </a:lnTo>
                    <a:lnTo>
                      <a:pt x="276" y="42"/>
                    </a:lnTo>
                    <a:lnTo>
                      <a:pt x="263" y="63"/>
                    </a:lnTo>
                    <a:lnTo>
                      <a:pt x="249" y="83"/>
                    </a:lnTo>
                    <a:lnTo>
                      <a:pt x="232" y="102"/>
                    </a:lnTo>
                    <a:lnTo>
                      <a:pt x="215" y="120"/>
                    </a:lnTo>
                    <a:lnTo>
                      <a:pt x="196" y="137"/>
                    </a:lnTo>
                    <a:lnTo>
                      <a:pt x="177" y="154"/>
                    </a:lnTo>
                    <a:lnTo>
                      <a:pt x="156" y="169"/>
                    </a:lnTo>
                    <a:lnTo>
                      <a:pt x="135" y="183"/>
                    </a:lnTo>
                    <a:lnTo>
                      <a:pt x="113" y="197"/>
                    </a:lnTo>
                    <a:lnTo>
                      <a:pt x="91" y="209"/>
                    </a:lnTo>
                    <a:lnTo>
                      <a:pt x="68" y="219"/>
                    </a:lnTo>
                    <a:lnTo>
                      <a:pt x="45" y="227"/>
                    </a:lnTo>
                    <a:lnTo>
                      <a:pt x="23" y="234"/>
                    </a:lnTo>
                    <a:lnTo>
                      <a:pt x="0" y="240"/>
                    </a:lnTo>
                    <a:lnTo>
                      <a:pt x="0" y="357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119" name="Freeform 23"/>
              <p:cNvSpPr>
                <a:spLocks/>
              </p:cNvSpPr>
              <p:nvPr/>
            </p:nvSpPr>
            <p:spPr bwMode="auto">
              <a:xfrm>
                <a:off x="884" y="1388"/>
                <a:ext cx="894" cy="200"/>
              </a:xfrm>
              <a:custGeom>
                <a:avLst/>
                <a:gdLst>
                  <a:gd name="T0" fmla="*/ 19 w 1208"/>
                  <a:gd name="T1" fmla="*/ 7 h 270"/>
                  <a:gd name="T2" fmla="*/ 21 w 1208"/>
                  <a:gd name="T3" fmla="*/ 7 h 270"/>
                  <a:gd name="T4" fmla="*/ 22 w 1208"/>
                  <a:gd name="T5" fmla="*/ 7 h 270"/>
                  <a:gd name="T6" fmla="*/ 24 w 1208"/>
                  <a:gd name="T7" fmla="*/ 7 h 270"/>
                  <a:gd name="T8" fmla="*/ 24 w 1208"/>
                  <a:gd name="T9" fmla="*/ 7 h 270"/>
                  <a:gd name="T10" fmla="*/ 26 w 1208"/>
                  <a:gd name="T11" fmla="*/ 7 h 270"/>
                  <a:gd name="T12" fmla="*/ 27 w 1208"/>
                  <a:gd name="T13" fmla="*/ 6 h 270"/>
                  <a:gd name="T14" fmla="*/ 27 w 1208"/>
                  <a:gd name="T15" fmla="*/ 5 h 270"/>
                  <a:gd name="T16" fmla="*/ 28 w 1208"/>
                  <a:gd name="T17" fmla="*/ 5 h 270"/>
                  <a:gd name="T18" fmla="*/ 30 w 1208"/>
                  <a:gd name="T19" fmla="*/ 4 h 270"/>
                  <a:gd name="T20" fmla="*/ 30 w 1208"/>
                  <a:gd name="T21" fmla="*/ 4 h 270"/>
                  <a:gd name="T22" fmla="*/ 30 w 1208"/>
                  <a:gd name="T23" fmla="*/ 3 h 270"/>
                  <a:gd name="T24" fmla="*/ 31 w 1208"/>
                  <a:gd name="T25" fmla="*/ 3 h 270"/>
                  <a:gd name="T26" fmla="*/ 32 w 1208"/>
                  <a:gd name="T27" fmla="*/ 2 h 270"/>
                  <a:gd name="T28" fmla="*/ 32 w 1208"/>
                  <a:gd name="T29" fmla="*/ 1 h 270"/>
                  <a:gd name="T30" fmla="*/ 33 w 1208"/>
                  <a:gd name="T31" fmla="*/ 1 h 270"/>
                  <a:gd name="T32" fmla="*/ 33 w 1208"/>
                  <a:gd name="T33" fmla="*/ 0 h 270"/>
                  <a:gd name="T34" fmla="*/ 24 w 1208"/>
                  <a:gd name="T35" fmla="*/ 1 h 270"/>
                  <a:gd name="T36" fmla="*/ 24 w 1208"/>
                  <a:gd name="T37" fmla="*/ 1 h 270"/>
                  <a:gd name="T38" fmla="*/ 24 w 1208"/>
                  <a:gd name="T39" fmla="*/ 3 h 270"/>
                  <a:gd name="T40" fmla="*/ 24 w 1208"/>
                  <a:gd name="T41" fmla="*/ 4 h 270"/>
                  <a:gd name="T42" fmla="*/ 22 w 1208"/>
                  <a:gd name="T43" fmla="*/ 4 h 270"/>
                  <a:gd name="T44" fmla="*/ 22 w 1208"/>
                  <a:gd name="T45" fmla="*/ 5 h 270"/>
                  <a:gd name="T46" fmla="*/ 21 w 1208"/>
                  <a:gd name="T47" fmla="*/ 5 h 270"/>
                  <a:gd name="T48" fmla="*/ 20 w 1208"/>
                  <a:gd name="T49" fmla="*/ 5 h 270"/>
                  <a:gd name="T50" fmla="*/ 19 w 1208"/>
                  <a:gd name="T51" fmla="*/ 6 h 270"/>
                  <a:gd name="T52" fmla="*/ 18 w 1208"/>
                  <a:gd name="T53" fmla="*/ 6 h 270"/>
                  <a:gd name="T54" fmla="*/ 18 w 1208"/>
                  <a:gd name="T55" fmla="*/ 7 h 270"/>
                  <a:gd name="T56" fmla="*/ 16 w 1208"/>
                  <a:gd name="T57" fmla="*/ 7 h 270"/>
                  <a:gd name="T58" fmla="*/ 16 w 1208"/>
                  <a:gd name="T59" fmla="*/ 7 h 270"/>
                  <a:gd name="T60" fmla="*/ 16 w 1208"/>
                  <a:gd name="T61" fmla="*/ 7 h 270"/>
                  <a:gd name="T62" fmla="*/ 15 w 1208"/>
                  <a:gd name="T63" fmla="*/ 6 h 270"/>
                  <a:gd name="T64" fmla="*/ 14 w 1208"/>
                  <a:gd name="T65" fmla="*/ 6 h 270"/>
                  <a:gd name="T66" fmla="*/ 13 w 1208"/>
                  <a:gd name="T67" fmla="*/ 5 h 270"/>
                  <a:gd name="T68" fmla="*/ 12 w 1208"/>
                  <a:gd name="T69" fmla="*/ 5 h 270"/>
                  <a:gd name="T70" fmla="*/ 11 w 1208"/>
                  <a:gd name="T71" fmla="*/ 5 h 270"/>
                  <a:gd name="T72" fmla="*/ 10 w 1208"/>
                  <a:gd name="T73" fmla="*/ 4 h 270"/>
                  <a:gd name="T74" fmla="*/ 9 w 1208"/>
                  <a:gd name="T75" fmla="*/ 4 h 270"/>
                  <a:gd name="T76" fmla="*/ 9 w 1208"/>
                  <a:gd name="T77" fmla="*/ 3 h 270"/>
                  <a:gd name="T78" fmla="*/ 8 w 1208"/>
                  <a:gd name="T79" fmla="*/ 1 h 270"/>
                  <a:gd name="T80" fmla="*/ 8 w 1208"/>
                  <a:gd name="T81" fmla="*/ 1 h 270"/>
                  <a:gd name="T82" fmla="*/ 0 w 1208"/>
                  <a:gd name="T83" fmla="*/ 0 h 270"/>
                  <a:gd name="T84" fmla="*/ 1 w 1208"/>
                  <a:gd name="T85" fmla="*/ 1 h 270"/>
                  <a:gd name="T86" fmla="*/ 1 w 1208"/>
                  <a:gd name="T87" fmla="*/ 1 h 270"/>
                  <a:gd name="T88" fmla="*/ 1 w 1208"/>
                  <a:gd name="T89" fmla="*/ 2 h 270"/>
                  <a:gd name="T90" fmla="*/ 1 w 1208"/>
                  <a:gd name="T91" fmla="*/ 3 h 270"/>
                  <a:gd name="T92" fmla="*/ 2 w 1208"/>
                  <a:gd name="T93" fmla="*/ 3 h 270"/>
                  <a:gd name="T94" fmla="*/ 3 w 1208"/>
                  <a:gd name="T95" fmla="*/ 4 h 270"/>
                  <a:gd name="T96" fmla="*/ 4 w 1208"/>
                  <a:gd name="T97" fmla="*/ 4 h 270"/>
                  <a:gd name="T98" fmla="*/ 4 w 1208"/>
                  <a:gd name="T99" fmla="*/ 5 h 270"/>
                  <a:gd name="T100" fmla="*/ 5 w 1208"/>
                  <a:gd name="T101" fmla="*/ 5 h 270"/>
                  <a:gd name="T102" fmla="*/ 6 w 1208"/>
                  <a:gd name="T103" fmla="*/ 6 h 270"/>
                  <a:gd name="T104" fmla="*/ 7 w 1208"/>
                  <a:gd name="T105" fmla="*/ 7 h 270"/>
                  <a:gd name="T106" fmla="*/ 8 w 1208"/>
                  <a:gd name="T107" fmla="*/ 7 h 270"/>
                  <a:gd name="T108" fmla="*/ 10 w 1208"/>
                  <a:gd name="T109" fmla="*/ 7 h 270"/>
                  <a:gd name="T110" fmla="*/ 11 w 1208"/>
                  <a:gd name="T111" fmla="*/ 7 h 270"/>
                  <a:gd name="T112" fmla="*/ 12 w 1208"/>
                  <a:gd name="T113" fmla="*/ 7 h 270"/>
                  <a:gd name="T114" fmla="*/ 13 w 1208"/>
                  <a:gd name="T115" fmla="*/ 7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08"/>
                  <a:gd name="T175" fmla="*/ 0 h 270"/>
                  <a:gd name="T176" fmla="*/ 1208 w 120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08" h="270">
                    <a:moveTo>
                      <a:pt x="507" y="270"/>
                    </a:moveTo>
                    <a:lnTo>
                      <a:pt x="706" y="270"/>
                    </a:lnTo>
                    <a:lnTo>
                      <a:pt x="735" y="270"/>
                    </a:lnTo>
                    <a:lnTo>
                      <a:pt x="763" y="269"/>
                    </a:lnTo>
                    <a:lnTo>
                      <a:pt x="790" y="267"/>
                    </a:lnTo>
                    <a:lnTo>
                      <a:pt x="815" y="265"/>
                    </a:lnTo>
                    <a:lnTo>
                      <a:pt x="840" y="261"/>
                    </a:lnTo>
                    <a:lnTo>
                      <a:pt x="864" y="258"/>
                    </a:lnTo>
                    <a:lnTo>
                      <a:pt x="887" y="253"/>
                    </a:lnTo>
                    <a:lnTo>
                      <a:pt x="909" y="247"/>
                    </a:lnTo>
                    <a:lnTo>
                      <a:pt x="930" y="241"/>
                    </a:lnTo>
                    <a:lnTo>
                      <a:pt x="950" y="234"/>
                    </a:lnTo>
                    <a:lnTo>
                      <a:pt x="969" y="228"/>
                    </a:lnTo>
                    <a:lnTo>
                      <a:pt x="987" y="220"/>
                    </a:lnTo>
                    <a:lnTo>
                      <a:pt x="1005" y="212"/>
                    </a:lnTo>
                    <a:lnTo>
                      <a:pt x="1021" y="203"/>
                    </a:lnTo>
                    <a:lnTo>
                      <a:pt x="1037" y="194"/>
                    </a:lnTo>
                    <a:lnTo>
                      <a:pt x="1053" y="183"/>
                    </a:lnTo>
                    <a:lnTo>
                      <a:pt x="1067" y="174"/>
                    </a:lnTo>
                    <a:lnTo>
                      <a:pt x="1081" y="163"/>
                    </a:lnTo>
                    <a:lnTo>
                      <a:pt x="1094" y="153"/>
                    </a:lnTo>
                    <a:lnTo>
                      <a:pt x="1106" y="142"/>
                    </a:lnTo>
                    <a:lnTo>
                      <a:pt x="1118" y="130"/>
                    </a:lnTo>
                    <a:lnTo>
                      <a:pt x="1129" y="119"/>
                    </a:lnTo>
                    <a:lnTo>
                      <a:pt x="1139" y="107"/>
                    </a:lnTo>
                    <a:lnTo>
                      <a:pt x="1149" y="95"/>
                    </a:lnTo>
                    <a:lnTo>
                      <a:pt x="1159" y="84"/>
                    </a:lnTo>
                    <a:lnTo>
                      <a:pt x="1167" y="72"/>
                    </a:lnTo>
                    <a:lnTo>
                      <a:pt x="1175" y="60"/>
                    </a:lnTo>
                    <a:lnTo>
                      <a:pt x="1182" y="48"/>
                    </a:lnTo>
                    <a:lnTo>
                      <a:pt x="1190" y="35"/>
                    </a:lnTo>
                    <a:lnTo>
                      <a:pt x="1196" y="24"/>
                    </a:lnTo>
                    <a:lnTo>
                      <a:pt x="1203" y="12"/>
                    </a:lnTo>
                    <a:lnTo>
                      <a:pt x="1208" y="0"/>
                    </a:lnTo>
                    <a:lnTo>
                      <a:pt x="912" y="0"/>
                    </a:lnTo>
                    <a:lnTo>
                      <a:pt x="913" y="24"/>
                    </a:lnTo>
                    <a:lnTo>
                      <a:pt x="912" y="45"/>
                    </a:lnTo>
                    <a:lnTo>
                      <a:pt x="908" y="66"/>
                    </a:lnTo>
                    <a:lnTo>
                      <a:pt x="901" y="86"/>
                    </a:lnTo>
                    <a:lnTo>
                      <a:pt x="891" y="103"/>
                    </a:lnTo>
                    <a:lnTo>
                      <a:pt x="880" y="120"/>
                    </a:lnTo>
                    <a:lnTo>
                      <a:pt x="866" y="135"/>
                    </a:lnTo>
                    <a:lnTo>
                      <a:pt x="852" y="150"/>
                    </a:lnTo>
                    <a:lnTo>
                      <a:pt x="835" y="162"/>
                    </a:lnTo>
                    <a:lnTo>
                      <a:pt x="818" y="174"/>
                    </a:lnTo>
                    <a:lnTo>
                      <a:pt x="800" y="184"/>
                    </a:lnTo>
                    <a:lnTo>
                      <a:pt x="781" y="194"/>
                    </a:lnTo>
                    <a:lnTo>
                      <a:pt x="762" y="202"/>
                    </a:lnTo>
                    <a:lnTo>
                      <a:pt x="743" y="209"/>
                    </a:lnTo>
                    <a:lnTo>
                      <a:pt x="724" y="215"/>
                    </a:lnTo>
                    <a:lnTo>
                      <a:pt x="706" y="219"/>
                    </a:lnTo>
                    <a:lnTo>
                      <a:pt x="698" y="221"/>
                    </a:lnTo>
                    <a:lnTo>
                      <a:pt x="688" y="223"/>
                    </a:lnTo>
                    <a:lnTo>
                      <a:pt x="677" y="226"/>
                    </a:lnTo>
                    <a:lnTo>
                      <a:pt x="664" y="227"/>
                    </a:lnTo>
                    <a:lnTo>
                      <a:pt x="651" y="228"/>
                    </a:lnTo>
                    <a:lnTo>
                      <a:pt x="637" y="228"/>
                    </a:lnTo>
                    <a:lnTo>
                      <a:pt x="624" y="229"/>
                    </a:lnTo>
                    <a:lnTo>
                      <a:pt x="609" y="229"/>
                    </a:lnTo>
                    <a:lnTo>
                      <a:pt x="595" y="229"/>
                    </a:lnTo>
                    <a:lnTo>
                      <a:pt x="580" y="228"/>
                    </a:lnTo>
                    <a:lnTo>
                      <a:pt x="566" y="228"/>
                    </a:lnTo>
                    <a:lnTo>
                      <a:pt x="553" y="226"/>
                    </a:lnTo>
                    <a:lnTo>
                      <a:pt x="540" y="225"/>
                    </a:lnTo>
                    <a:lnTo>
                      <a:pt x="527" y="223"/>
                    </a:lnTo>
                    <a:lnTo>
                      <a:pt x="516" y="221"/>
                    </a:lnTo>
                    <a:lnTo>
                      <a:pt x="507" y="219"/>
                    </a:lnTo>
                    <a:lnTo>
                      <a:pt x="486" y="215"/>
                    </a:lnTo>
                    <a:lnTo>
                      <a:pt x="467" y="209"/>
                    </a:lnTo>
                    <a:lnTo>
                      <a:pt x="446" y="201"/>
                    </a:lnTo>
                    <a:lnTo>
                      <a:pt x="427" y="194"/>
                    </a:lnTo>
                    <a:lnTo>
                      <a:pt x="408" y="184"/>
                    </a:lnTo>
                    <a:lnTo>
                      <a:pt x="390" y="174"/>
                    </a:lnTo>
                    <a:lnTo>
                      <a:pt x="373" y="162"/>
                    </a:lnTo>
                    <a:lnTo>
                      <a:pt x="358" y="150"/>
                    </a:lnTo>
                    <a:lnTo>
                      <a:pt x="343" y="136"/>
                    </a:lnTo>
                    <a:lnTo>
                      <a:pt x="331" y="120"/>
                    </a:lnTo>
                    <a:lnTo>
                      <a:pt x="320" y="104"/>
                    </a:lnTo>
                    <a:lnTo>
                      <a:pt x="311" y="86"/>
                    </a:lnTo>
                    <a:lnTo>
                      <a:pt x="305" y="66"/>
                    </a:lnTo>
                    <a:lnTo>
                      <a:pt x="302" y="46"/>
                    </a:lnTo>
                    <a:lnTo>
                      <a:pt x="300" y="24"/>
                    </a:lnTo>
                    <a:lnTo>
                      <a:pt x="302" y="0"/>
                    </a:lnTo>
                    <a:lnTo>
                      <a:pt x="0" y="0"/>
                    </a:lnTo>
                    <a:lnTo>
                      <a:pt x="5" y="12"/>
                    </a:lnTo>
                    <a:lnTo>
                      <a:pt x="11" y="24"/>
                    </a:lnTo>
                    <a:lnTo>
                      <a:pt x="17" y="35"/>
                    </a:lnTo>
                    <a:lnTo>
                      <a:pt x="24" y="47"/>
                    </a:lnTo>
                    <a:lnTo>
                      <a:pt x="31" y="59"/>
                    </a:lnTo>
                    <a:lnTo>
                      <a:pt x="39" y="71"/>
                    </a:lnTo>
                    <a:lnTo>
                      <a:pt x="48" y="83"/>
                    </a:lnTo>
                    <a:lnTo>
                      <a:pt x="57" y="94"/>
                    </a:lnTo>
                    <a:lnTo>
                      <a:pt x="67" y="106"/>
                    </a:lnTo>
                    <a:lnTo>
                      <a:pt x="78" y="118"/>
                    </a:lnTo>
                    <a:lnTo>
                      <a:pt x="89" y="130"/>
                    </a:lnTo>
                    <a:lnTo>
                      <a:pt x="101" y="141"/>
                    </a:lnTo>
                    <a:lnTo>
                      <a:pt x="114" y="152"/>
                    </a:lnTo>
                    <a:lnTo>
                      <a:pt x="127" y="162"/>
                    </a:lnTo>
                    <a:lnTo>
                      <a:pt x="141" y="172"/>
                    </a:lnTo>
                    <a:lnTo>
                      <a:pt x="156" y="183"/>
                    </a:lnTo>
                    <a:lnTo>
                      <a:pt x="171" y="192"/>
                    </a:lnTo>
                    <a:lnTo>
                      <a:pt x="188" y="202"/>
                    </a:lnTo>
                    <a:lnTo>
                      <a:pt x="205" y="211"/>
                    </a:lnTo>
                    <a:lnTo>
                      <a:pt x="224" y="219"/>
                    </a:lnTo>
                    <a:lnTo>
                      <a:pt x="242" y="228"/>
                    </a:lnTo>
                    <a:lnTo>
                      <a:pt x="261" y="234"/>
                    </a:lnTo>
                    <a:lnTo>
                      <a:pt x="282" y="241"/>
                    </a:lnTo>
                    <a:lnTo>
                      <a:pt x="303" y="247"/>
                    </a:lnTo>
                    <a:lnTo>
                      <a:pt x="326" y="252"/>
                    </a:lnTo>
                    <a:lnTo>
                      <a:pt x="349" y="257"/>
                    </a:lnTo>
                    <a:lnTo>
                      <a:pt x="373" y="261"/>
                    </a:lnTo>
                    <a:lnTo>
                      <a:pt x="398" y="265"/>
                    </a:lnTo>
                    <a:lnTo>
                      <a:pt x="424" y="267"/>
                    </a:lnTo>
                    <a:lnTo>
                      <a:pt x="451" y="270"/>
                    </a:lnTo>
                    <a:lnTo>
                      <a:pt x="478" y="270"/>
                    </a:lnTo>
                    <a:lnTo>
                      <a:pt x="507" y="270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120" name="Freeform 24"/>
              <p:cNvSpPr>
                <a:spLocks/>
              </p:cNvSpPr>
              <p:nvPr/>
            </p:nvSpPr>
            <p:spPr bwMode="auto">
              <a:xfrm>
                <a:off x="1259" y="1465"/>
                <a:ext cx="148" cy="85"/>
              </a:xfrm>
              <a:custGeom>
                <a:avLst/>
                <a:gdLst>
                  <a:gd name="T0" fmla="*/ 5 w 200"/>
                  <a:gd name="T1" fmla="*/ 3 h 115"/>
                  <a:gd name="T2" fmla="*/ 5 w 200"/>
                  <a:gd name="T3" fmla="*/ 0 h 115"/>
                  <a:gd name="T4" fmla="*/ 0 w 200"/>
                  <a:gd name="T5" fmla="*/ 0 h 115"/>
                  <a:gd name="T6" fmla="*/ 0 w 200"/>
                  <a:gd name="T7" fmla="*/ 3 h 115"/>
                  <a:gd name="T8" fmla="*/ 1 w 200"/>
                  <a:gd name="T9" fmla="*/ 3 h 115"/>
                  <a:gd name="T10" fmla="*/ 1 w 200"/>
                  <a:gd name="T11" fmla="*/ 3 h 115"/>
                  <a:gd name="T12" fmla="*/ 1 w 200"/>
                  <a:gd name="T13" fmla="*/ 3 h 115"/>
                  <a:gd name="T14" fmla="*/ 1 w 200"/>
                  <a:gd name="T15" fmla="*/ 3 h 115"/>
                  <a:gd name="T16" fmla="*/ 1 w 200"/>
                  <a:gd name="T17" fmla="*/ 3 h 115"/>
                  <a:gd name="T18" fmla="*/ 2 w 200"/>
                  <a:gd name="T19" fmla="*/ 3 h 115"/>
                  <a:gd name="T20" fmla="*/ 2 w 200"/>
                  <a:gd name="T21" fmla="*/ 3 h 115"/>
                  <a:gd name="T22" fmla="*/ 3 w 200"/>
                  <a:gd name="T23" fmla="*/ 3 h 115"/>
                  <a:gd name="T24" fmla="*/ 3 w 200"/>
                  <a:gd name="T25" fmla="*/ 3 h 115"/>
                  <a:gd name="T26" fmla="*/ 4 w 200"/>
                  <a:gd name="T27" fmla="*/ 3 h 115"/>
                  <a:gd name="T28" fmla="*/ 4 w 200"/>
                  <a:gd name="T29" fmla="*/ 3 h 115"/>
                  <a:gd name="T30" fmla="*/ 4 w 200"/>
                  <a:gd name="T31" fmla="*/ 3 h 115"/>
                  <a:gd name="T32" fmla="*/ 4 w 200"/>
                  <a:gd name="T33" fmla="*/ 3 h 115"/>
                  <a:gd name="T34" fmla="*/ 5 w 200"/>
                  <a:gd name="T35" fmla="*/ 3 h 115"/>
                  <a:gd name="T36" fmla="*/ 5 w 200"/>
                  <a:gd name="T37" fmla="*/ 3 h 115"/>
                  <a:gd name="T38" fmla="*/ 5 w 200"/>
                  <a:gd name="T39" fmla="*/ 3 h 1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115"/>
                  <a:gd name="T62" fmla="*/ 200 w 200"/>
                  <a:gd name="T63" fmla="*/ 115 h 11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115">
                    <a:moveTo>
                      <a:pt x="200" y="107"/>
                    </a:moveTo>
                    <a:lnTo>
                      <a:pt x="200" y="0"/>
                    </a:lnTo>
                    <a:lnTo>
                      <a:pt x="0" y="0"/>
                    </a:lnTo>
                    <a:lnTo>
                      <a:pt x="0" y="107"/>
                    </a:lnTo>
                    <a:lnTo>
                      <a:pt x="12" y="109"/>
                    </a:lnTo>
                    <a:lnTo>
                      <a:pt x="23" y="111"/>
                    </a:lnTo>
                    <a:lnTo>
                      <a:pt x="36" y="112"/>
                    </a:lnTo>
                    <a:lnTo>
                      <a:pt x="49" y="113"/>
                    </a:lnTo>
                    <a:lnTo>
                      <a:pt x="61" y="115"/>
                    </a:lnTo>
                    <a:lnTo>
                      <a:pt x="74" y="115"/>
                    </a:lnTo>
                    <a:lnTo>
                      <a:pt x="87" y="115"/>
                    </a:lnTo>
                    <a:lnTo>
                      <a:pt x="100" y="115"/>
                    </a:lnTo>
                    <a:lnTo>
                      <a:pt x="114" y="115"/>
                    </a:lnTo>
                    <a:lnTo>
                      <a:pt x="127" y="115"/>
                    </a:lnTo>
                    <a:lnTo>
                      <a:pt x="140" y="115"/>
                    </a:lnTo>
                    <a:lnTo>
                      <a:pt x="152" y="113"/>
                    </a:lnTo>
                    <a:lnTo>
                      <a:pt x="165" y="112"/>
                    </a:lnTo>
                    <a:lnTo>
                      <a:pt x="177" y="111"/>
                    </a:lnTo>
                    <a:lnTo>
                      <a:pt x="189" y="109"/>
                    </a:lnTo>
                    <a:lnTo>
                      <a:pt x="200" y="107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47113" name="Freeform 25"/>
            <p:cNvSpPr>
              <a:spLocks noEditPoints="1"/>
            </p:cNvSpPr>
            <p:nvPr/>
          </p:nvSpPr>
          <p:spPr bwMode="auto">
            <a:xfrm>
              <a:off x="80962" y="6171798"/>
              <a:ext cx="1412875" cy="118634"/>
            </a:xfrm>
            <a:custGeom>
              <a:avLst/>
              <a:gdLst>
                <a:gd name="T0" fmla="*/ 2147483647 w 1202"/>
                <a:gd name="T1" fmla="*/ 2147483647 h 101"/>
                <a:gd name="T2" fmla="*/ 2147483647 w 1202"/>
                <a:gd name="T3" fmla="*/ 2147483647 h 101"/>
                <a:gd name="T4" fmla="*/ 2147483647 w 1202"/>
                <a:gd name="T5" fmla="*/ 2147483647 h 101"/>
                <a:gd name="T6" fmla="*/ 2147483647 w 1202"/>
                <a:gd name="T7" fmla="*/ 2147483647 h 101"/>
                <a:gd name="T8" fmla="*/ 2147483647 w 1202"/>
                <a:gd name="T9" fmla="*/ 2147483647 h 101"/>
                <a:gd name="T10" fmla="*/ 2147483647 w 1202"/>
                <a:gd name="T11" fmla="*/ 2147483647 h 101"/>
                <a:gd name="T12" fmla="*/ 2147483647 w 1202"/>
                <a:gd name="T13" fmla="*/ 2147483647 h 101"/>
                <a:gd name="T14" fmla="*/ 2147483647 w 1202"/>
                <a:gd name="T15" fmla="*/ 2147483647 h 101"/>
                <a:gd name="T16" fmla="*/ 2147483647 w 1202"/>
                <a:gd name="T17" fmla="*/ 2147483647 h 101"/>
                <a:gd name="T18" fmla="*/ 2147483647 w 1202"/>
                <a:gd name="T19" fmla="*/ 2147483647 h 101"/>
                <a:gd name="T20" fmla="*/ 2147483647 w 1202"/>
                <a:gd name="T21" fmla="*/ 2147483647 h 101"/>
                <a:gd name="T22" fmla="*/ 2147483647 w 1202"/>
                <a:gd name="T23" fmla="*/ 2147483647 h 101"/>
                <a:gd name="T24" fmla="*/ 2147483647 w 1202"/>
                <a:gd name="T25" fmla="*/ 2147483647 h 101"/>
                <a:gd name="T26" fmla="*/ 2147483647 w 1202"/>
                <a:gd name="T27" fmla="*/ 2147483647 h 101"/>
                <a:gd name="T28" fmla="*/ 2147483647 w 1202"/>
                <a:gd name="T29" fmla="*/ 2147483647 h 101"/>
                <a:gd name="T30" fmla="*/ 2147483647 w 1202"/>
                <a:gd name="T31" fmla="*/ 2147483647 h 101"/>
                <a:gd name="T32" fmla="*/ 2147483647 w 1202"/>
                <a:gd name="T33" fmla="*/ 2147483647 h 101"/>
                <a:gd name="T34" fmla="*/ 2147483647 w 1202"/>
                <a:gd name="T35" fmla="*/ 2147483647 h 101"/>
                <a:gd name="T36" fmla="*/ 2147483647 w 1202"/>
                <a:gd name="T37" fmla="*/ 2147483647 h 101"/>
                <a:gd name="T38" fmla="*/ 2147483647 w 1202"/>
                <a:gd name="T39" fmla="*/ 2147483647 h 101"/>
                <a:gd name="T40" fmla="*/ 2147483647 w 1202"/>
                <a:gd name="T41" fmla="*/ 2147483647 h 101"/>
                <a:gd name="T42" fmla="*/ 2147483647 w 1202"/>
                <a:gd name="T43" fmla="*/ 2147483647 h 101"/>
                <a:gd name="T44" fmla="*/ 2147483647 w 1202"/>
                <a:gd name="T45" fmla="*/ 2147483647 h 101"/>
                <a:gd name="T46" fmla="*/ 2147483647 w 1202"/>
                <a:gd name="T47" fmla="*/ 2147483647 h 101"/>
                <a:gd name="T48" fmla="*/ 2147483647 w 1202"/>
                <a:gd name="T49" fmla="*/ 2147483647 h 101"/>
                <a:gd name="T50" fmla="*/ 2147483647 w 1202"/>
                <a:gd name="T51" fmla="*/ 2147483647 h 101"/>
                <a:gd name="T52" fmla="*/ 2147483647 w 1202"/>
                <a:gd name="T53" fmla="*/ 2147483647 h 101"/>
                <a:gd name="T54" fmla="*/ 2147483647 w 1202"/>
                <a:gd name="T55" fmla="*/ 2147483647 h 101"/>
                <a:gd name="T56" fmla="*/ 2147483647 w 1202"/>
                <a:gd name="T57" fmla="*/ 2147483647 h 101"/>
                <a:gd name="T58" fmla="*/ 2147483647 w 1202"/>
                <a:gd name="T59" fmla="*/ 2147483647 h 101"/>
                <a:gd name="T60" fmla="*/ 2147483647 w 1202"/>
                <a:gd name="T61" fmla="*/ 2147483647 h 101"/>
                <a:gd name="T62" fmla="*/ 2147483647 w 1202"/>
                <a:gd name="T63" fmla="*/ 2147483647 h 101"/>
                <a:gd name="T64" fmla="*/ 2147483647 w 1202"/>
                <a:gd name="T65" fmla="*/ 2147483647 h 101"/>
                <a:gd name="T66" fmla="*/ 2147483647 w 1202"/>
                <a:gd name="T67" fmla="*/ 2147483647 h 101"/>
                <a:gd name="T68" fmla="*/ 2147483647 w 1202"/>
                <a:gd name="T69" fmla="*/ 2147483647 h 101"/>
                <a:gd name="T70" fmla="*/ 2147483647 w 1202"/>
                <a:gd name="T71" fmla="*/ 2147483647 h 101"/>
                <a:gd name="T72" fmla="*/ 2147483647 w 1202"/>
                <a:gd name="T73" fmla="*/ 2147483647 h 101"/>
                <a:gd name="T74" fmla="*/ 2147483647 w 1202"/>
                <a:gd name="T75" fmla="*/ 2147483647 h 101"/>
                <a:gd name="T76" fmla="*/ 2147483647 w 1202"/>
                <a:gd name="T77" fmla="*/ 2147483647 h 101"/>
                <a:gd name="T78" fmla="*/ 2147483647 w 1202"/>
                <a:gd name="T79" fmla="*/ 0 h 101"/>
                <a:gd name="T80" fmla="*/ 2147483647 w 1202"/>
                <a:gd name="T81" fmla="*/ 2147483647 h 101"/>
                <a:gd name="T82" fmla="*/ 2147483647 w 1202"/>
                <a:gd name="T83" fmla="*/ 2147483647 h 101"/>
                <a:gd name="T84" fmla="*/ 2147483647 w 1202"/>
                <a:gd name="T85" fmla="*/ 2147483647 h 101"/>
                <a:gd name="T86" fmla="*/ 2147483647 w 1202"/>
                <a:gd name="T87" fmla="*/ 2147483647 h 101"/>
                <a:gd name="T88" fmla="*/ 2147483647 w 1202"/>
                <a:gd name="T89" fmla="*/ 2147483647 h 101"/>
                <a:gd name="T90" fmla="*/ 2147483647 w 1202"/>
                <a:gd name="T91" fmla="*/ 2147483647 h 101"/>
                <a:gd name="T92" fmla="*/ 2147483647 w 1202"/>
                <a:gd name="T93" fmla="*/ 2147483647 h 101"/>
                <a:gd name="T94" fmla="*/ 2147483647 w 1202"/>
                <a:gd name="T95" fmla="*/ 2147483647 h 101"/>
                <a:gd name="T96" fmla="*/ 2147483647 w 1202"/>
                <a:gd name="T97" fmla="*/ 2147483647 h 101"/>
                <a:gd name="T98" fmla="*/ 2147483647 w 1202"/>
                <a:gd name="T99" fmla="*/ 2147483647 h 101"/>
                <a:gd name="T100" fmla="*/ 2147483647 w 1202"/>
                <a:gd name="T101" fmla="*/ 2147483647 h 101"/>
                <a:gd name="T102" fmla="*/ 2147483647 w 1202"/>
                <a:gd name="T103" fmla="*/ 2147483647 h 101"/>
                <a:gd name="T104" fmla="*/ 2147483647 w 1202"/>
                <a:gd name="T105" fmla="*/ 2147483647 h 101"/>
                <a:gd name="T106" fmla="*/ 2147483647 w 1202"/>
                <a:gd name="T107" fmla="*/ 2147483647 h 101"/>
                <a:gd name="T108" fmla="*/ 2147483647 w 1202"/>
                <a:gd name="T109" fmla="*/ 2147483647 h 101"/>
                <a:gd name="T110" fmla="*/ 2147483647 w 1202"/>
                <a:gd name="T111" fmla="*/ 2147483647 h 101"/>
                <a:gd name="T112" fmla="*/ 2147483647 w 1202"/>
                <a:gd name="T113" fmla="*/ 2147483647 h 101"/>
                <a:gd name="T114" fmla="*/ 2147483647 w 1202"/>
                <a:gd name="T115" fmla="*/ 2147483647 h 1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02"/>
                <a:gd name="T175" fmla="*/ 0 h 101"/>
                <a:gd name="T176" fmla="*/ 1202 w 1202"/>
                <a:gd name="T177" fmla="*/ 101 h 1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02" h="101">
                  <a:moveTo>
                    <a:pt x="0" y="99"/>
                  </a:moveTo>
                  <a:lnTo>
                    <a:pt x="0" y="1"/>
                  </a:lnTo>
                  <a:lnTo>
                    <a:pt x="10" y="1"/>
                  </a:lnTo>
                  <a:lnTo>
                    <a:pt x="10" y="99"/>
                  </a:lnTo>
                  <a:lnTo>
                    <a:pt x="0" y="99"/>
                  </a:lnTo>
                  <a:close/>
                  <a:moveTo>
                    <a:pt x="32" y="99"/>
                  </a:moveTo>
                  <a:lnTo>
                    <a:pt x="32" y="1"/>
                  </a:lnTo>
                  <a:lnTo>
                    <a:pt x="42" y="1"/>
                  </a:lnTo>
                  <a:lnTo>
                    <a:pt x="84" y="78"/>
                  </a:lnTo>
                  <a:lnTo>
                    <a:pt x="84" y="1"/>
                  </a:lnTo>
                  <a:lnTo>
                    <a:pt x="94" y="1"/>
                  </a:lnTo>
                  <a:lnTo>
                    <a:pt x="94" y="99"/>
                  </a:lnTo>
                  <a:lnTo>
                    <a:pt x="83" y="99"/>
                  </a:lnTo>
                  <a:lnTo>
                    <a:pt x="42" y="22"/>
                  </a:lnTo>
                  <a:lnTo>
                    <a:pt x="42" y="99"/>
                  </a:lnTo>
                  <a:lnTo>
                    <a:pt x="32" y="99"/>
                  </a:lnTo>
                  <a:close/>
                  <a:moveTo>
                    <a:pt x="111" y="68"/>
                  </a:moveTo>
                  <a:lnTo>
                    <a:pt x="121" y="66"/>
                  </a:lnTo>
                  <a:cubicBezTo>
                    <a:pt x="121" y="71"/>
                    <a:pt x="122" y="75"/>
                    <a:pt x="124" y="78"/>
                  </a:cubicBezTo>
                  <a:cubicBezTo>
                    <a:pt x="125" y="82"/>
                    <a:pt x="128" y="84"/>
                    <a:pt x="132" y="86"/>
                  </a:cubicBezTo>
                  <a:cubicBezTo>
                    <a:pt x="135" y="88"/>
                    <a:pt x="139" y="89"/>
                    <a:pt x="144" y="89"/>
                  </a:cubicBezTo>
                  <a:cubicBezTo>
                    <a:pt x="148" y="89"/>
                    <a:pt x="151" y="88"/>
                    <a:pt x="154" y="87"/>
                  </a:cubicBezTo>
                  <a:cubicBezTo>
                    <a:pt x="157" y="85"/>
                    <a:pt x="159" y="83"/>
                    <a:pt x="161" y="81"/>
                  </a:cubicBezTo>
                  <a:cubicBezTo>
                    <a:pt x="162" y="78"/>
                    <a:pt x="163" y="75"/>
                    <a:pt x="163" y="72"/>
                  </a:cubicBezTo>
                  <a:cubicBezTo>
                    <a:pt x="163" y="69"/>
                    <a:pt x="162" y="67"/>
                    <a:pt x="161" y="64"/>
                  </a:cubicBezTo>
                  <a:cubicBezTo>
                    <a:pt x="160" y="62"/>
                    <a:pt x="157" y="60"/>
                    <a:pt x="154" y="59"/>
                  </a:cubicBezTo>
                  <a:cubicBezTo>
                    <a:pt x="152" y="58"/>
                    <a:pt x="147" y="56"/>
                    <a:pt x="140" y="54"/>
                  </a:cubicBezTo>
                  <a:cubicBezTo>
                    <a:pt x="133" y="52"/>
                    <a:pt x="128" y="50"/>
                    <a:pt x="125" y="48"/>
                  </a:cubicBezTo>
                  <a:cubicBezTo>
                    <a:pt x="121" y="45"/>
                    <a:pt x="118" y="42"/>
                    <a:pt x="116" y="39"/>
                  </a:cubicBezTo>
                  <a:cubicBezTo>
                    <a:pt x="115" y="35"/>
                    <a:pt x="114" y="31"/>
                    <a:pt x="114" y="27"/>
                  </a:cubicBezTo>
                  <a:cubicBezTo>
                    <a:pt x="114" y="22"/>
                    <a:pt x="115" y="17"/>
                    <a:pt x="117" y="13"/>
                  </a:cubicBezTo>
                  <a:cubicBezTo>
                    <a:pt x="119" y="8"/>
                    <a:pt x="123" y="5"/>
                    <a:pt x="127" y="3"/>
                  </a:cubicBezTo>
                  <a:cubicBezTo>
                    <a:pt x="131" y="1"/>
                    <a:pt x="136" y="0"/>
                    <a:pt x="141" y="0"/>
                  </a:cubicBezTo>
                  <a:cubicBezTo>
                    <a:pt x="147" y="0"/>
                    <a:pt x="152" y="1"/>
                    <a:pt x="157" y="3"/>
                  </a:cubicBezTo>
                  <a:cubicBezTo>
                    <a:pt x="161" y="5"/>
                    <a:pt x="165" y="9"/>
                    <a:pt x="167" y="13"/>
                  </a:cubicBezTo>
                  <a:cubicBezTo>
                    <a:pt x="169" y="18"/>
                    <a:pt x="171" y="23"/>
                    <a:pt x="171" y="29"/>
                  </a:cubicBezTo>
                  <a:lnTo>
                    <a:pt x="161" y="30"/>
                  </a:lnTo>
                  <a:cubicBezTo>
                    <a:pt x="160" y="24"/>
                    <a:pt x="158" y="19"/>
                    <a:pt x="155" y="16"/>
                  </a:cubicBezTo>
                  <a:cubicBezTo>
                    <a:pt x="152" y="13"/>
                    <a:pt x="148" y="11"/>
                    <a:pt x="142" y="11"/>
                  </a:cubicBezTo>
                  <a:cubicBezTo>
                    <a:pt x="135" y="11"/>
                    <a:pt x="131" y="12"/>
                    <a:pt x="128" y="15"/>
                  </a:cubicBezTo>
                  <a:cubicBezTo>
                    <a:pt x="125" y="18"/>
                    <a:pt x="124" y="22"/>
                    <a:pt x="124" y="26"/>
                  </a:cubicBezTo>
                  <a:cubicBezTo>
                    <a:pt x="124" y="29"/>
                    <a:pt x="125" y="32"/>
                    <a:pt x="127" y="34"/>
                  </a:cubicBezTo>
                  <a:cubicBezTo>
                    <a:pt x="129" y="37"/>
                    <a:pt x="134" y="39"/>
                    <a:pt x="142" y="41"/>
                  </a:cubicBezTo>
                  <a:cubicBezTo>
                    <a:pt x="151" y="44"/>
                    <a:pt x="157" y="46"/>
                    <a:pt x="160" y="47"/>
                  </a:cubicBezTo>
                  <a:cubicBezTo>
                    <a:pt x="164" y="50"/>
                    <a:pt x="168" y="53"/>
                    <a:pt x="170" y="57"/>
                  </a:cubicBezTo>
                  <a:cubicBezTo>
                    <a:pt x="172" y="61"/>
                    <a:pt x="173" y="66"/>
                    <a:pt x="173" y="71"/>
                  </a:cubicBezTo>
                  <a:cubicBezTo>
                    <a:pt x="173" y="77"/>
                    <a:pt x="172" y="81"/>
                    <a:pt x="170" y="86"/>
                  </a:cubicBezTo>
                  <a:cubicBezTo>
                    <a:pt x="167" y="91"/>
                    <a:pt x="164" y="94"/>
                    <a:pt x="159" y="97"/>
                  </a:cubicBezTo>
                  <a:cubicBezTo>
                    <a:pt x="155" y="99"/>
                    <a:pt x="150" y="101"/>
                    <a:pt x="144" y="101"/>
                  </a:cubicBezTo>
                  <a:cubicBezTo>
                    <a:pt x="137" y="101"/>
                    <a:pt x="131" y="99"/>
                    <a:pt x="126" y="97"/>
                  </a:cubicBezTo>
                  <a:cubicBezTo>
                    <a:pt x="122" y="94"/>
                    <a:pt x="118" y="90"/>
                    <a:pt x="115" y="85"/>
                  </a:cubicBezTo>
                  <a:cubicBezTo>
                    <a:pt x="112" y="80"/>
                    <a:pt x="111" y="74"/>
                    <a:pt x="111" y="68"/>
                  </a:cubicBezTo>
                  <a:close/>
                  <a:moveTo>
                    <a:pt x="211" y="99"/>
                  </a:moveTo>
                  <a:lnTo>
                    <a:pt x="211" y="13"/>
                  </a:lnTo>
                  <a:lnTo>
                    <a:pt x="185" y="13"/>
                  </a:lnTo>
                  <a:lnTo>
                    <a:pt x="185" y="1"/>
                  </a:lnTo>
                  <a:lnTo>
                    <a:pt x="247" y="1"/>
                  </a:lnTo>
                  <a:lnTo>
                    <a:pt x="247" y="13"/>
                  </a:lnTo>
                  <a:lnTo>
                    <a:pt x="221" y="13"/>
                  </a:lnTo>
                  <a:lnTo>
                    <a:pt x="221" y="99"/>
                  </a:lnTo>
                  <a:lnTo>
                    <a:pt x="211" y="99"/>
                  </a:lnTo>
                  <a:close/>
                  <a:moveTo>
                    <a:pt x="263" y="99"/>
                  </a:moveTo>
                  <a:lnTo>
                    <a:pt x="263" y="1"/>
                  </a:lnTo>
                  <a:lnTo>
                    <a:pt x="273" y="1"/>
                  </a:lnTo>
                  <a:lnTo>
                    <a:pt x="273" y="99"/>
                  </a:lnTo>
                  <a:lnTo>
                    <a:pt x="263" y="99"/>
                  </a:lnTo>
                  <a:close/>
                  <a:moveTo>
                    <a:pt x="315" y="99"/>
                  </a:moveTo>
                  <a:lnTo>
                    <a:pt x="315" y="13"/>
                  </a:lnTo>
                  <a:lnTo>
                    <a:pt x="289" y="13"/>
                  </a:lnTo>
                  <a:lnTo>
                    <a:pt x="289" y="1"/>
                  </a:lnTo>
                  <a:lnTo>
                    <a:pt x="351" y="1"/>
                  </a:lnTo>
                  <a:lnTo>
                    <a:pt x="351" y="13"/>
                  </a:lnTo>
                  <a:lnTo>
                    <a:pt x="325" y="13"/>
                  </a:lnTo>
                  <a:lnTo>
                    <a:pt x="325" y="99"/>
                  </a:lnTo>
                  <a:lnTo>
                    <a:pt x="315" y="99"/>
                  </a:lnTo>
                  <a:close/>
                  <a:moveTo>
                    <a:pt x="416" y="1"/>
                  </a:moveTo>
                  <a:lnTo>
                    <a:pt x="427" y="1"/>
                  </a:lnTo>
                  <a:lnTo>
                    <a:pt x="427" y="58"/>
                  </a:lnTo>
                  <a:cubicBezTo>
                    <a:pt x="427" y="67"/>
                    <a:pt x="426" y="75"/>
                    <a:pt x="424" y="81"/>
                  </a:cubicBezTo>
                  <a:cubicBezTo>
                    <a:pt x="422" y="87"/>
                    <a:pt x="419" y="91"/>
                    <a:pt x="414" y="95"/>
                  </a:cubicBezTo>
                  <a:cubicBezTo>
                    <a:pt x="410" y="99"/>
                    <a:pt x="404" y="101"/>
                    <a:pt x="396" y="101"/>
                  </a:cubicBezTo>
                  <a:cubicBezTo>
                    <a:pt x="389" y="101"/>
                    <a:pt x="383" y="99"/>
                    <a:pt x="378" y="96"/>
                  </a:cubicBezTo>
                  <a:cubicBezTo>
                    <a:pt x="373" y="93"/>
                    <a:pt x="370" y="88"/>
                    <a:pt x="368" y="82"/>
                  </a:cubicBezTo>
                  <a:cubicBezTo>
                    <a:pt x="366" y="76"/>
                    <a:pt x="365" y="68"/>
                    <a:pt x="365" y="58"/>
                  </a:cubicBezTo>
                  <a:lnTo>
                    <a:pt x="365" y="1"/>
                  </a:lnTo>
                  <a:lnTo>
                    <a:pt x="375" y="1"/>
                  </a:lnTo>
                  <a:lnTo>
                    <a:pt x="375" y="58"/>
                  </a:lnTo>
                  <a:cubicBezTo>
                    <a:pt x="375" y="66"/>
                    <a:pt x="376" y="72"/>
                    <a:pt x="377" y="76"/>
                  </a:cubicBezTo>
                  <a:cubicBezTo>
                    <a:pt x="379" y="80"/>
                    <a:pt x="381" y="83"/>
                    <a:pt x="384" y="86"/>
                  </a:cubicBezTo>
                  <a:cubicBezTo>
                    <a:pt x="387" y="88"/>
                    <a:pt x="391" y="89"/>
                    <a:pt x="395" y="89"/>
                  </a:cubicBezTo>
                  <a:cubicBezTo>
                    <a:pt x="403" y="89"/>
                    <a:pt x="408" y="87"/>
                    <a:pt x="411" y="82"/>
                  </a:cubicBezTo>
                  <a:cubicBezTo>
                    <a:pt x="415" y="78"/>
                    <a:pt x="416" y="70"/>
                    <a:pt x="416" y="58"/>
                  </a:cubicBezTo>
                  <a:lnTo>
                    <a:pt x="416" y="1"/>
                  </a:lnTo>
                  <a:close/>
                  <a:moveTo>
                    <a:pt x="467" y="99"/>
                  </a:moveTo>
                  <a:lnTo>
                    <a:pt x="467" y="13"/>
                  </a:lnTo>
                  <a:lnTo>
                    <a:pt x="441" y="13"/>
                  </a:lnTo>
                  <a:lnTo>
                    <a:pt x="441" y="1"/>
                  </a:lnTo>
                  <a:lnTo>
                    <a:pt x="503" y="1"/>
                  </a:lnTo>
                  <a:lnTo>
                    <a:pt x="503" y="13"/>
                  </a:lnTo>
                  <a:lnTo>
                    <a:pt x="478" y="13"/>
                  </a:lnTo>
                  <a:lnTo>
                    <a:pt x="478" y="99"/>
                  </a:lnTo>
                  <a:lnTo>
                    <a:pt x="467" y="99"/>
                  </a:lnTo>
                  <a:close/>
                  <a:moveTo>
                    <a:pt x="512" y="51"/>
                  </a:moveTo>
                  <a:cubicBezTo>
                    <a:pt x="512" y="35"/>
                    <a:pt x="516" y="22"/>
                    <a:pt x="523" y="13"/>
                  </a:cubicBezTo>
                  <a:cubicBezTo>
                    <a:pt x="530" y="4"/>
                    <a:pt x="539" y="0"/>
                    <a:pt x="550" y="0"/>
                  </a:cubicBezTo>
                  <a:cubicBezTo>
                    <a:pt x="557" y="0"/>
                    <a:pt x="564" y="2"/>
                    <a:pt x="569" y="6"/>
                  </a:cubicBezTo>
                  <a:cubicBezTo>
                    <a:pt x="575" y="10"/>
                    <a:pt x="580" y="16"/>
                    <a:pt x="583" y="24"/>
                  </a:cubicBezTo>
                  <a:cubicBezTo>
                    <a:pt x="586" y="32"/>
                    <a:pt x="587" y="40"/>
                    <a:pt x="587" y="50"/>
                  </a:cubicBezTo>
                  <a:cubicBezTo>
                    <a:pt x="587" y="60"/>
                    <a:pt x="586" y="69"/>
                    <a:pt x="582" y="77"/>
                  </a:cubicBezTo>
                  <a:cubicBezTo>
                    <a:pt x="579" y="85"/>
                    <a:pt x="575" y="90"/>
                    <a:pt x="569" y="95"/>
                  </a:cubicBezTo>
                  <a:cubicBezTo>
                    <a:pt x="563" y="99"/>
                    <a:pt x="557" y="101"/>
                    <a:pt x="550" y="101"/>
                  </a:cubicBezTo>
                  <a:cubicBezTo>
                    <a:pt x="542" y="101"/>
                    <a:pt x="536" y="98"/>
                    <a:pt x="530" y="94"/>
                  </a:cubicBezTo>
                  <a:cubicBezTo>
                    <a:pt x="524" y="89"/>
                    <a:pt x="520" y="83"/>
                    <a:pt x="517" y="76"/>
                  </a:cubicBezTo>
                  <a:cubicBezTo>
                    <a:pt x="514" y="68"/>
                    <a:pt x="512" y="60"/>
                    <a:pt x="512" y="51"/>
                  </a:cubicBezTo>
                  <a:close/>
                  <a:moveTo>
                    <a:pt x="523" y="52"/>
                  </a:moveTo>
                  <a:cubicBezTo>
                    <a:pt x="523" y="63"/>
                    <a:pt x="526" y="73"/>
                    <a:pt x="531" y="79"/>
                  </a:cubicBezTo>
                  <a:cubicBezTo>
                    <a:pt x="536" y="86"/>
                    <a:pt x="542" y="89"/>
                    <a:pt x="550" y="89"/>
                  </a:cubicBezTo>
                  <a:cubicBezTo>
                    <a:pt x="558" y="89"/>
                    <a:pt x="564" y="86"/>
                    <a:pt x="569" y="79"/>
                  </a:cubicBezTo>
                  <a:cubicBezTo>
                    <a:pt x="574" y="72"/>
                    <a:pt x="577" y="63"/>
                    <a:pt x="577" y="50"/>
                  </a:cubicBezTo>
                  <a:cubicBezTo>
                    <a:pt x="577" y="42"/>
                    <a:pt x="575" y="35"/>
                    <a:pt x="573" y="29"/>
                  </a:cubicBezTo>
                  <a:cubicBezTo>
                    <a:pt x="571" y="23"/>
                    <a:pt x="568" y="19"/>
                    <a:pt x="564" y="16"/>
                  </a:cubicBezTo>
                  <a:cubicBezTo>
                    <a:pt x="560" y="12"/>
                    <a:pt x="555" y="11"/>
                    <a:pt x="550" y="11"/>
                  </a:cubicBezTo>
                  <a:cubicBezTo>
                    <a:pt x="543" y="11"/>
                    <a:pt x="536" y="14"/>
                    <a:pt x="531" y="20"/>
                  </a:cubicBezTo>
                  <a:cubicBezTo>
                    <a:pt x="526" y="26"/>
                    <a:pt x="523" y="37"/>
                    <a:pt x="523" y="52"/>
                  </a:cubicBezTo>
                  <a:close/>
                  <a:moveTo>
                    <a:pt x="631" y="99"/>
                  </a:moveTo>
                  <a:lnTo>
                    <a:pt x="631" y="1"/>
                  </a:lnTo>
                  <a:lnTo>
                    <a:pt x="642" y="1"/>
                  </a:lnTo>
                  <a:lnTo>
                    <a:pt x="683" y="78"/>
                  </a:lnTo>
                  <a:lnTo>
                    <a:pt x="683" y="1"/>
                  </a:lnTo>
                  <a:lnTo>
                    <a:pt x="693" y="1"/>
                  </a:lnTo>
                  <a:lnTo>
                    <a:pt x="693" y="99"/>
                  </a:lnTo>
                  <a:lnTo>
                    <a:pt x="682" y="99"/>
                  </a:lnTo>
                  <a:lnTo>
                    <a:pt x="641" y="22"/>
                  </a:lnTo>
                  <a:lnTo>
                    <a:pt x="641" y="99"/>
                  </a:lnTo>
                  <a:lnTo>
                    <a:pt x="631" y="99"/>
                  </a:lnTo>
                  <a:close/>
                  <a:moveTo>
                    <a:pt x="705" y="99"/>
                  </a:moveTo>
                  <a:lnTo>
                    <a:pt x="735" y="1"/>
                  </a:lnTo>
                  <a:lnTo>
                    <a:pt x="746" y="1"/>
                  </a:lnTo>
                  <a:lnTo>
                    <a:pt x="778" y="99"/>
                  </a:lnTo>
                  <a:lnTo>
                    <a:pt x="766" y="99"/>
                  </a:lnTo>
                  <a:lnTo>
                    <a:pt x="757" y="69"/>
                  </a:lnTo>
                  <a:lnTo>
                    <a:pt x="724" y="69"/>
                  </a:lnTo>
                  <a:lnTo>
                    <a:pt x="716" y="99"/>
                  </a:lnTo>
                  <a:lnTo>
                    <a:pt x="705" y="99"/>
                  </a:lnTo>
                  <a:close/>
                  <a:moveTo>
                    <a:pt x="727" y="59"/>
                  </a:moveTo>
                  <a:lnTo>
                    <a:pt x="754" y="59"/>
                  </a:lnTo>
                  <a:lnTo>
                    <a:pt x="746" y="32"/>
                  </a:lnTo>
                  <a:cubicBezTo>
                    <a:pt x="743" y="24"/>
                    <a:pt x="741" y="17"/>
                    <a:pt x="740" y="12"/>
                  </a:cubicBezTo>
                  <a:cubicBezTo>
                    <a:pt x="739" y="18"/>
                    <a:pt x="738" y="24"/>
                    <a:pt x="736" y="30"/>
                  </a:cubicBezTo>
                  <a:lnTo>
                    <a:pt x="727" y="59"/>
                  </a:lnTo>
                  <a:close/>
                  <a:moveTo>
                    <a:pt x="846" y="65"/>
                  </a:moveTo>
                  <a:lnTo>
                    <a:pt x="856" y="68"/>
                  </a:lnTo>
                  <a:cubicBezTo>
                    <a:pt x="854" y="79"/>
                    <a:pt x="850" y="87"/>
                    <a:pt x="844" y="92"/>
                  </a:cubicBezTo>
                  <a:cubicBezTo>
                    <a:pt x="839" y="98"/>
                    <a:pt x="832" y="101"/>
                    <a:pt x="824" y="101"/>
                  </a:cubicBezTo>
                  <a:cubicBezTo>
                    <a:pt x="815" y="101"/>
                    <a:pt x="808" y="98"/>
                    <a:pt x="803" y="94"/>
                  </a:cubicBezTo>
                  <a:cubicBezTo>
                    <a:pt x="798" y="90"/>
                    <a:pt x="794" y="84"/>
                    <a:pt x="791" y="76"/>
                  </a:cubicBezTo>
                  <a:cubicBezTo>
                    <a:pt x="788" y="67"/>
                    <a:pt x="787" y="59"/>
                    <a:pt x="787" y="49"/>
                  </a:cubicBezTo>
                  <a:cubicBezTo>
                    <a:pt x="787" y="39"/>
                    <a:pt x="788" y="30"/>
                    <a:pt x="791" y="23"/>
                  </a:cubicBezTo>
                  <a:cubicBezTo>
                    <a:pt x="795" y="15"/>
                    <a:pt x="799" y="9"/>
                    <a:pt x="805" y="6"/>
                  </a:cubicBezTo>
                  <a:cubicBezTo>
                    <a:pt x="811" y="2"/>
                    <a:pt x="817" y="0"/>
                    <a:pt x="824" y="0"/>
                  </a:cubicBezTo>
                  <a:cubicBezTo>
                    <a:pt x="832" y="0"/>
                    <a:pt x="838" y="2"/>
                    <a:pt x="844" y="7"/>
                  </a:cubicBezTo>
                  <a:cubicBezTo>
                    <a:pt x="849" y="12"/>
                    <a:pt x="853" y="19"/>
                    <a:pt x="855" y="28"/>
                  </a:cubicBezTo>
                  <a:lnTo>
                    <a:pt x="845" y="31"/>
                  </a:lnTo>
                  <a:cubicBezTo>
                    <a:pt x="843" y="24"/>
                    <a:pt x="840" y="19"/>
                    <a:pt x="837" y="16"/>
                  </a:cubicBezTo>
                  <a:cubicBezTo>
                    <a:pt x="833" y="12"/>
                    <a:pt x="829" y="11"/>
                    <a:pt x="824" y="11"/>
                  </a:cubicBezTo>
                  <a:cubicBezTo>
                    <a:pt x="818" y="11"/>
                    <a:pt x="813" y="13"/>
                    <a:pt x="809" y="16"/>
                  </a:cubicBezTo>
                  <a:cubicBezTo>
                    <a:pt x="804" y="20"/>
                    <a:pt x="802" y="25"/>
                    <a:pt x="800" y="31"/>
                  </a:cubicBezTo>
                  <a:cubicBezTo>
                    <a:pt x="798" y="37"/>
                    <a:pt x="798" y="43"/>
                    <a:pt x="798" y="49"/>
                  </a:cubicBezTo>
                  <a:cubicBezTo>
                    <a:pt x="798" y="58"/>
                    <a:pt x="798" y="65"/>
                    <a:pt x="800" y="71"/>
                  </a:cubicBezTo>
                  <a:cubicBezTo>
                    <a:pt x="802" y="77"/>
                    <a:pt x="805" y="82"/>
                    <a:pt x="809" y="85"/>
                  </a:cubicBezTo>
                  <a:cubicBezTo>
                    <a:pt x="814" y="88"/>
                    <a:pt x="818" y="89"/>
                    <a:pt x="823" y="89"/>
                  </a:cubicBezTo>
                  <a:cubicBezTo>
                    <a:pt x="829" y="89"/>
                    <a:pt x="834" y="87"/>
                    <a:pt x="838" y="83"/>
                  </a:cubicBezTo>
                  <a:cubicBezTo>
                    <a:pt x="842" y="79"/>
                    <a:pt x="844" y="73"/>
                    <a:pt x="846" y="65"/>
                  </a:cubicBezTo>
                  <a:close/>
                  <a:moveTo>
                    <a:pt x="874" y="99"/>
                  </a:moveTo>
                  <a:lnTo>
                    <a:pt x="874" y="1"/>
                  </a:lnTo>
                  <a:lnTo>
                    <a:pt x="884" y="1"/>
                  </a:lnTo>
                  <a:lnTo>
                    <a:pt x="884" y="99"/>
                  </a:lnTo>
                  <a:lnTo>
                    <a:pt x="874" y="99"/>
                  </a:lnTo>
                  <a:close/>
                  <a:moveTo>
                    <a:pt x="903" y="51"/>
                  </a:moveTo>
                  <a:cubicBezTo>
                    <a:pt x="903" y="35"/>
                    <a:pt x="906" y="22"/>
                    <a:pt x="913" y="13"/>
                  </a:cubicBezTo>
                  <a:cubicBezTo>
                    <a:pt x="920" y="4"/>
                    <a:pt x="929" y="0"/>
                    <a:pt x="940" y="0"/>
                  </a:cubicBezTo>
                  <a:cubicBezTo>
                    <a:pt x="948" y="0"/>
                    <a:pt x="954" y="2"/>
                    <a:pt x="960" y="6"/>
                  </a:cubicBezTo>
                  <a:cubicBezTo>
                    <a:pt x="966" y="10"/>
                    <a:pt x="970" y="16"/>
                    <a:pt x="973" y="24"/>
                  </a:cubicBezTo>
                  <a:cubicBezTo>
                    <a:pt x="976" y="32"/>
                    <a:pt x="978" y="40"/>
                    <a:pt x="978" y="50"/>
                  </a:cubicBezTo>
                  <a:cubicBezTo>
                    <a:pt x="978" y="60"/>
                    <a:pt x="976" y="69"/>
                    <a:pt x="973" y="77"/>
                  </a:cubicBezTo>
                  <a:cubicBezTo>
                    <a:pt x="970" y="85"/>
                    <a:pt x="965" y="90"/>
                    <a:pt x="959" y="95"/>
                  </a:cubicBezTo>
                  <a:cubicBezTo>
                    <a:pt x="953" y="99"/>
                    <a:pt x="947" y="101"/>
                    <a:pt x="940" y="101"/>
                  </a:cubicBezTo>
                  <a:cubicBezTo>
                    <a:pt x="933" y="101"/>
                    <a:pt x="926" y="98"/>
                    <a:pt x="921" y="94"/>
                  </a:cubicBezTo>
                  <a:cubicBezTo>
                    <a:pt x="915" y="89"/>
                    <a:pt x="910" y="83"/>
                    <a:pt x="907" y="76"/>
                  </a:cubicBezTo>
                  <a:cubicBezTo>
                    <a:pt x="904" y="68"/>
                    <a:pt x="903" y="60"/>
                    <a:pt x="903" y="51"/>
                  </a:cubicBezTo>
                  <a:close/>
                  <a:moveTo>
                    <a:pt x="914" y="52"/>
                  </a:moveTo>
                  <a:cubicBezTo>
                    <a:pt x="914" y="63"/>
                    <a:pt x="916" y="73"/>
                    <a:pt x="921" y="79"/>
                  </a:cubicBezTo>
                  <a:cubicBezTo>
                    <a:pt x="926" y="86"/>
                    <a:pt x="933" y="89"/>
                    <a:pt x="940" y="89"/>
                  </a:cubicBezTo>
                  <a:cubicBezTo>
                    <a:pt x="948" y="89"/>
                    <a:pt x="954" y="86"/>
                    <a:pt x="960" y="79"/>
                  </a:cubicBezTo>
                  <a:cubicBezTo>
                    <a:pt x="965" y="72"/>
                    <a:pt x="967" y="63"/>
                    <a:pt x="967" y="50"/>
                  </a:cubicBezTo>
                  <a:cubicBezTo>
                    <a:pt x="967" y="42"/>
                    <a:pt x="966" y="35"/>
                    <a:pt x="964" y="29"/>
                  </a:cubicBezTo>
                  <a:cubicBezTo>
                    <a:pt x="962" y="23"/>
                    <a:pt x="959" y="19"/>
                    <a:pt x="954" y="16"/>
                  </a:cubicBezTo>
                  <a:cubicBezTo>
                    <a:pt x="950" y="12"/>
                    <a:pt x="946" y="11"/>
                    <a:pt x="940" y="11"/>
                  </a:cubicBezTo>
                  <a:cubicBezTo>
                    <a:pt x="933" y="11"/>
                    <a:pt x="927" y="14"/>
                    <a:pt x="921" y="20"/>
                  </a:cubicBezTo>
                  <a:cubicBezTo>
                    <a:pt x="916" y="26"/>
                    <a:pt x="914" y="37"/>
                    <a:pt x="914" y="52"/>
                  </a:cubicBezTo>
                  <a:close/>
                  <a:moveTo>
                    <a:pt x="994" y="99"/>
                  </a:moveTo>
                  <a:lnTo>
                    <a:pt x="994" y="1"/>
                  </a:lnTo>
                  <a:lnTo>
                    <a:pt x="1005" y="1"/>
                  </a:lnTo>
                  <a:lnTo>
                    <a:pt x="1046" y="78"/>
                  </a:lnTo>
                  <a:lnTo>
                    <a:pt x="1046" y="1"/>
                  </a:lnTo>
                  <a:lnTo>
                    <a:pt x="1056" y="1"/>
                  </a:lnTo>
                  <a:lnTo>
                    <a:pt x="1056" y="99"/>
                  </a:lnTo>
                  <a:lnTo>
                    <a:pt x="1045" y="99"/>
                  </a:lnTo>
                  <a:lnTo>
                    <a:pt x="1004" y="22"/>
                  </a:lnTo>
                  <a:lnTo>
                    <a:pt x="1004" y="99"/>
                  </a:lnTo>
                  <a:lnTo>
                    <a:pt x="994" y="99"/>
                  </a:lnTo>
                  <a:close/>
                  <a:moveTo>
                    <a:pt x="1068" y="99"/>
                  </a:moveTo>
                  <a:lnTo>
                    <a:pt x="1098" y="1"/>
                  </a:lnTo>
                  <a:lnTo>
                    <a:pt x="1110" y="1"/>
                  </a:lnTo>
                  <a:lnTo>
                    <a:pt x="1142" y="99"/>
                  </a:lnTo>
                  <a:lnTo>
                    <a:pt x="1130" y="99"/>
                  </a:lnTo>
                  <a:lnTo>
                    <a:pt x="1121" y="69"/>
                  </a:lnTo>
                  <a:lnTo>
                    <a:pt x="1088" y="69"/>
                  </a:lnTo>
                  <a:lnTo>
                    <a:pt x="1079" y="99"/>
                  </a:lnTo>
                  <a:lnTo>
                    <a:pt x="1068" y="99"/>
                  </a:lnTo>
                  <a:close/>
                  <a:moveTo>
                    <a:pt x="1091" y="59"/>
                  </a:moveTo>
                  <a:lnTo>
                    <a:pt x="1117" y="59"/>
                  </a:lnTo>
                  <a:lnTo>
                    <a:pt x="1109" y="32"/>
                  </a:lnTo>
                  <a:cubicBezTo>
                    <a:pt x="1107" y="24"/>
                    <a:pt x="1105" y="17"/>
                    <a:pt x="1104" y="12"/>
                  </a:cubicBezTo>
                  <a:cubicBezTo>
                    <a:pt x="1103" y="18"/>
                    <a:pt x="1101" y="24"/>
                    <a:pt x="1099" y="30"/>
                  </a:cubicBezTo>
                  <a:lnTo>
                    <a:pt x="1091" y="59"/>
                  </a:lnTo>
                  <a:close/>
                  <a:moveTo>
                    <a:pt x="1153" y="99"/>
                  </a:moveTo>
                  <a:lnTo>
                    <a:pt x="1153" y="1"/>
                  </a:lnTo>
                  <a:lnTo>
                    <a:pt x="1163" y="1"/>
                  </a:lnTo>
                  <a:lnTo>
                    <a:pt x="1163" y="87"/>
                  </a:lnTo>
                  <a:lnTo>
                    <a:pt x="1202" y="87"/>
                  </a:lnTo>
                  <a:lnTo>
                    <a:pt x="1202" y="99"/>
                  </a:lnTo>
                  <a:lnTo>
                    <a:pt x="1153" y="99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7114" name="Freeform 26"/>
            <p:cNvSpPr>
              <a:spLocks noEditPoints="1"/>
            </p:cNvSpPr>
            <p:nvPr/>
          </p:nvSpPr>
          <p:spPr bwMode="auto">
            <a:xfrm>
              <a:off x="79375" y="6307936"/>
              <a:ext cx="1423987" cy="126414"/>
            </a:xfrm>
            <a:custGeom>
              <a:avLst/>
              <a:gdLst>
                <a:gd name="T0" fmla="*/ 2147483647 w 1212"/>
                <a:gd name="T1" fmla="*/ 2147483647 h 107"/>
                <a:gd name="T2" fmla="*/ 2147483647 w 1212"/>
                <a:gd name="T3" fmla="*/ 2147483647 h 107"/>
                <a:gd name="T4" fmla="*/ 2147483647 w 1212"/>
                <a:gd name="T5" fmla="*/ 2147483647 h 107"/>
                <a:gd name="T6" fmla="*/ 2147483647 w 1212"/>
                <a:gd name="T7" fmla="*/ 2147483647 h 107"/>
                <a:gd name="T8" fmla="*/ 2147483647 w 1212"/>
                <a:gd name="T9" fmla="*/ 2147483647 h 107"/>
                <a:gd name="T10" fmla="*/ 2147483647 w 1212"/>
                <a:gd name="T11" fmla="*/ 2147483647 h 107"/>
                <a:gd name="T12" fmla="*/ 2147483647 w 1212"/>
                <a:gd name="T13" fmla="*/ 2147483647 h 107"/>
                <a:gd name="T14" fmla="*/ 2147483647 w 1212"/>
                <a:gd name="T15" fmla="*/ 2147483647 h 107"/>
                <a:gd name="T16" fmla="*/ 2147483647 w 1212"/>
                <a:gd name="T17" fmla="*/ 2147483647 h 107"/>
                <a:gd name="T18" fmla="*/ 2147483647 w 1212"/>
                <a:gd name="T19" fmla="*/ 2147483647 h 107"/>
                <a:gd name="T20" fmla="*/ 2147483647 w 1212"/>
                <a:gd name="T21" fmla="*/ 2147483647 h 107"/>
                <a:gd name="T22" fmla="*/ 2147483647 w 1212"/>
                <a:gd name="T23" fmla="*/ 2147483647 h 107"/>
                <a:gd name="T24" fmla="*/ 2147483647 w 1212"/>
                <a:gd name="T25" fmla="*/ 2147483647 h 107"/>
                <a:gd name="T26" fmla="*/ 2147483647 w 1212"/>
                <a:gd name="T27" fmla="*/ 2147483647 h 107"/>
                <a:gd name="T28" fmla="*/ 2147483647 w 1212"/>
                <a:gd name="T29" fmla="*/ 2147483647 h 107"/>
                <a:gd name="T30" fmla="*/ 2147483647 w 1212"/>
                <a:gd name="T31" fmla="*/ 2147483647 h 107"/>
                <a:gd name="T32" fmla="*/ 2147483647 w 1212"/>
                <a:gd name="T33" fmla="*/ 2147483647 h 107"/>
                <a:gd name="T34" fmla="*/ 2147483647 w 1212"/>
                <a:gd name="T35" fmla="*/ 2147483647 h 107"/>
                <a:gd name="T36" fmla="*/ 2147483647 w 1212"/>
                <a:gd name="T37" fmla="*/ 2147483647 h 107"/>
                <a:gd name="T38" fmla="*/ 2147483647 w 1212"/>
                <a:gd name="T39" fmla="*/ 2147483647 h 107"/>
                <a:gd name="T40" fmla="*/ 2147483647 w 1212"/>
                <a:gd name="T41" fmla="*/ 2147483647 h 107"/>
                <a:gd name="T42" fmla="*/ 2147483647 w 1212"/>
                <a:gd name="T43" fmla="*/ 2147483647 h 107"/>
                <a:gd name="T44" fmla="*/ 2147483647 w 1212"/>
                <a:gd name="T45" fmla="*/ 2147483647 h 107"/>
                <a:gd name="T46" fmla="*/ 2147483647 w 1212"/>
                <a:gd name="T47" fmla="*/ 2147483647 h 107"/>
                <a:gd name="T48" fmla="*/ 2147483647 w 1212"/>
                <a:gd name="T49" fmla="*/ 2147483647 h 107"/>
                <a:gd name="T50" fmla="*/ 2147483647 w 1212"/>
                <a:gd name="T51" fmla="*/ 2147483647 h 107"/>
                <a:gd name="T52" fmla="*/ 2147483647 w 1212"/>
                <a:gd name="T53" fmla="*/ 2147483647 h 107"/>
                <a:gd name="T54" fmla="*/ 2147483647 w 1212"/>
                <a:gd name="T55" fmla="*/ 2147483647 h 107"/>
                <a:gd name="T56" fmla="*/ 2147483647 w 1212"/>
                <a:gd name="T57" fmla="*/ 2147483647 h 107"/>
                <a:gd name="T58" fmla="*/ 2147483647 w 1212"/>
                <a:gd name="T59" fmla="*/ 2147483647 h 107"/>
                <a:gd name="T60" fmla="*/ 2147483647 w 1212"/>
                <a:gd name="T61" fmla="*/ 2147483647 h 107"/>
                <a:gd name="T62" fmla="*/ 2147483647 w 1212"/>
                <a:gd name="T63" fmla="*/ 2147483647 h 107"/>
                <a:gd name="T64" fmla="*/ 2147483647 w 1212"/>
                <a:gd name="T65" fmla="*/ 2147483647 h 107"/>
                <a:gd name="T66" fmla="*/ 2147483647 w 1212"/>
                <a:gd name="T67" fmla="*/ 2147483647 h 107"/>
                <a:gd name="T68" fmla="*/ 2147483647 w 1212"/>
                <a:gd name="T69" fmla="*/ 2147483647 h 107"/>
                <a:gd name="T70" fmla="*/ 2147483647 w 1212"/>
                <a:gd name="T71" fmla="*/ 2147483647 h 107"/>
                <a:gd name="T72" fmla="*/ 2147483647 w 1212"/>
                <a:gd name="T73" fmla="*/ 2147483647 h 107"/>
                <a:gd name="T74" fmla="*/ 2147483647 w 1212"/>
                <a:gd name="T75" fmla="*/ 2147483647 h 107"/>
                <a:gd name="T76" fmla="*/ 2147483647 w 1212"/>
                <a:gd name="T77" fmla="*/ 2147483647 h 107"/>
                <a:gd name="T78" fmla="*/ 2147483647 w 1212"/>
                <a:gd name="T79" fmla="*/ 2147483647 h 107"/>
                <a:gd name="T80" fmla="*/ 2147483647 w 1212"/>
                <a:gd name="T81" fmla="*/ 2147483647 h 107"/>
                <a:gd name="T82" fmla="*/ 2147483647 w 1212"/>
                <a:gd name="T83" fmla="*/ 2147483647 h 107"/>
                <a:gd name="T84" fmla="*/ 2147483647 w 1212"/>
                <a:gd name="T85" fmla="*/ 2147483647 h 107"/>
                <a:gd name="T86" fmla="*/ 2147483647 w 1212"/>
                <a:gd name="T87" fmla="*/ 2147483647 h 107"/>
                <a:gd name="T88" fmla="*/ 2147483647 w 1212"/>
                <a:gd name="T89" fmla="*/ 2147483647 h 107"/>
                <a:gd name="T90" fmla="*/ 2147483647 w 1212"/>
                <a:gd name="T91" fmla="*/ 2147483647 h 107"/>
                <a:gd name="T92" fmla="*/ 2147483647 w 1212"/>
                <a:gd name="T93" fmla="*/ 2147483647 h 107"/>
                <a:gd name="T94" fmla="*/ 2147483647 w 1212"/>
                <a:gd name="T95" fmla="*/ 2147483647 h 107"/>
                <a:gd name="T96" fmla="*/ 2147483647 w 1212"/>
                <a:gd name="T97" fmla="*/ 2147483647 h 107"/>
                <a:gd name="T98" fmla="*/ 2147483647 w 1212"/>
                <a:gd name="T99" fmla="*/ 2147483647 h 107"/>
                <a:gd name="T100" fmla="*/ 2147483647 w 1212"/>
                <a:gd name="T101" fmla="*/ 2147483647 h 107"/>
                <a:gd name="T102" fmla="*/ 2147483647 w 1212"/>
                <a:gd name="T103" fmla="*/ 2147483647 h 107"/>
                <a:gd name="T104" fmla="*/ 2147483647 w 1212"/>
                <a:gd name="T105" fmla="*/ 2147483647 h 107"/>
                <a:gd name="T106" fmla="*/ 2147483647 w 1212"/>
                <a:gd name="T107" fmla="*/ 2147483647 h 107"/>
                <a:gd name="T108" fmla="*/ 2147483647 w 1212"/>
                <a:gd name="T109" fmla="*/ 2147483647 h 107"/>
                <a:gd name="T110" fmla="*/ 2147483647 w 1212"/>
                <a:gd name="T111" fmla="*/ 2147483647 h 1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12"/>
                <a:gd name="T169" fmla="*/ 0 h 107"/>
                <a:gd name="T170" fmla="*/ 1212 w 1212"/>
                <a:gd name="T171" fmla="*/ 107 h 1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12" h="107">
                  <a:moveTo>
                    <a:pt x="0" y="99"/>
                  </a:moveTo>
                  <a:lnTo>
                    <a:pt x="0" y="2"/>
                  </a:lnTo>
                  <a:lnTo>
                    <a:pt x="27" y="2"/>
                  </a:lnTo>
                  <a:cubicBezTo>
                    <a:pt x="33" y="2"/>
                    <a:pt x="38" y="2"/>
                    <a:pt x="41" y="3"/>
                  </a:cubicBezTo>
                  <a:cubicBezTo>
                    <a:pt x="46" y="4"/>
                    <a:pt x="49" y="7"/>
                    <a:pt x="53" y="10"/>
                  </a:cubicBezTo>
                  <a:cubicBezTo>
                    <a:pt x="57" y="14"/>
                    <a:pt x="60" y="20"/>
                    <a:pt x="62" y="27"/>
                  </a:cubicBezTo>
                  <a:cubicBezTo>
                    <a:pt x="64" y="33"/>
                    <a:pt x="65" y="41"/>
                    <a:pt x="65" y="50"/>
                  </a:cubicBezTo>
                  <a:cubicBezTo>
                    <a:pt x="65" y="57"/>
                    <a:pt x="64" y="64"/>
                    <a:pt x="63" y="70"/>
                  </a:cubicBezTo>
                  <a:cubicBezTo>
                    <a:pt x="61" y="75"/>
                    <a:pt x="60" y="80"/>
                    <a:pt x="57" y="84"/>
                  </a:cubicBezTo>
                  <a:cubicBezTo>
                    <a:pt x="55" y="88"/>
                    <a:pt x="53" y="90"/>
                    <a:pt x="50" y="93"/>
                  </a:cubicBezTo>
                  <a:cubicBezTo>
                    <a:pt x="48" y="95"/>
                    <a:pt x="45" y="96"/>
                    <a:pt x="41" y="98"/>
                  </a:cubicBezTo>
                  <a:cubicBezTo>
                    <a:pt x="37" y="99"/>
                    <a:pt x="33" y="99"/>
                    <a:pt x="28" y="99"/>
                  </a:cubicBezTo>
                  <a:lnTo>
                    <a:pt x="0" y="99"/>
                  </a:lnTo>
                  <a:close/>
                  <a:moveTo>
                    <a:pt x="10" y="88"/>
                  </a:moveTo>
                  <a:lnTo>
                    <a:pt x="27" y="88"/>
                  </a:lnTo>
                  <a:cubicBezTo>
                    <a:pt x="32" y="88"/>
                    <a:pt x="36" y="87"/>
                    <a:pt x="39" y="86"/>
                  </a:cubicBezTo>
                  <a:cubicBezTo>
                    <a:pt x="42" y="85"/>
                    <a:pt x="45" y="83"/>
                    <a:pt x="46" y="81"/>
                  </a:cubicBezTo>
                  <a:cubicBezTo>
                    <a:pt x="49" y="78"/>
                    <a:pt x="51" y="74"/>
                    <a:pt x="52" y="68"/>
                  </a:cubicBezTo>
                  <a:cubicBezTo>
                    <a:pt x="54" y="63"/>
                    <a:pt x="54" y="57"/>
                    <a:pt x="54" y="50"/>
                  </a:cubicBezTo>
                  <a:cubicBezTo>
                    <a:pt x="54" y="39"/>
                    <a:pt x="53" y="32"/>
                    <a:pt x="50" y="26"/>
                  </a:cubicBezTo>
                  <a:cubicBezTo>
                    <a:pt x="47" y="21"/>
                    <a:pt x="44" y="17"/>
                    <a:pt x="40" y="15"/>
                  </a:cubicBezTo>
                  <a:cubicBezTo>
                    <a:pt x="38" y="14"/>
                    <a:pt x="33" y="13"/>
                    <a:pt x="27" y="13"/>
                  </a:cubicBezTo>
                  <a:lnTo>
                    <a:pt x="10" y="13"/>
                  </a:lnTo>
                  <a:lnTo>
                    <a:pt x="10" y="88"/>
                  </a:lnTo>
                  <a:close/>
                  <a:moveTo>
                    <a:pt x="106" y="99"/>
                  </a:moveTo>
                  <a:lnTo>
                    <a:pt x="106" y="2"/>
                  </a:lnTo>
                  <a:lnTo>
                    <a:pt x="163" y="2"/>
                  </a:lnTo>
                  <a:lnTo>
                    <a:pt x="163" y="13"/>
                  </a:lnTo>
                  <a:lnTo>
                    <a:pt x="116" y="13"/>
                  </a:lnTo>
                  <a:lnTo>
                    <a:pt x="116" y="43"/>
                  </a:lnTo>
                  <a:lnTo>
                    <a:pt x="160" y="43"/>
                  </a:lnTo>
                  <a:lnTo>
                    <a:pt x="160" y="54"/>
                  </a:lnTo>
                  <a:lnTo>
                    <a:pt x="116" y="54"/>
                  </a:lnTo>
                  <a:lnTo>
                    <a:pt x="116" y="88"/>
                  </a:lnTo>
                  <a:lnTo>
                    <a:pt x="164" y="88"/>
                  </a:lnTo>
                  <a:lnTo>
                    <a:pt x="164" y="99"/>
                  </a:lnTo>
                  <a:lnTo>
                    <a:pt x="106" y="99"/>
                  </a:lnTo>
                  <a:close/>
                  <a:moveTo>
                    <a:pt x="270" y="99"/>
                  </a:moveTo>
                  <a:lnTo>
                    <a:pt x="270" y="2"/>
                  </a:lnTo>
                  <a:lnTo>
                    <a:pt x="299" y="2"/>
                  </a:lnTo>
                  <a:cubicBezTo>
                    <a:pt x="305" y="2"/>
                    <a:pt x="309" y="2"/>
                    <a:pt x="311" y="3"/>
                  </a:cubicBezTo>
                  <a:cubicBezTo>
                    <a:pt x="315" y="3"/>
                    <a:pt x="318" y="5"/>
                    <a:pt x="321" y="7"/>
                  </a:cubicBezTo>
                  <a:cubicBezTo>
                    <a:pt x="324" y="9"/>
                    <a:pt x="326" y="13"/>
                    <a:pt x="327" y="17"/>
                  </a:cubicBezTo>
                  <a:cubicBezTo>
                    <a:pt x="329" y="21"/>
                    <a:pt x="330" y="25"/>
                    <a:pt x="330" y="30"/>
                  </a:cubicBezTo>
                  <a:cubicBezTo>
                    <a:pt x="330" y="38"/>
                    <a:pt x="328" y="45"/>
                    <a:pt x="323" y="51"/>
                  </a:cubicBezTo>
                  <a:cubicBezTo>
                    <a:pt x="319" y="57"/>
                    <a:pt x="311" y="60"/>
                    <a:pt x="300" y="60"/>
                  </a:cubicBezTo>
                  <a:lnTo>
                    <a:pt x="280" y="60"/>
                  </a:lnTo>
                  <a:lnTo>
                    <a:pt x="280" y="99"/>
                  </a:lnTo>
                  <a:lnTo>
                    <a:pt x="270" y="99"/>
                  </a:lnTo>
                  <a:close/>
                  <a:moveTo>
                    <a:pt x="280" y="48"/>
                  </a:moveTo>
                  <a:lnTo>
                    <a:pt x="301" y="48"/>
                  </a:lnTo>
                  <a:cubicBezTo>
                    <a:pt x="307" y="48"/>
                    <a:pt x="312" y="46"/>
                    <a:pt x="315" y="43"/>
                  </a:cubicBezTo>
                  <a:cubicBezTo>
                    <a:pt x="318" y="40"/>
                    <a:pt x="319" y="36"/>
                    <a:pt x="319" y="30"/>
                  </a:cubicBezTo>
                  <a:cubicBezTo>
                    <a:pt x="319" y="26"/>
                    <a:pt x="318" y="23"/>
                    <a:pt x="317" y="20"/>
                  </a:cubicBezTo>
                  <a:cubicBezTo>
                    <a:pt x="315" y="17"/>
                    <a:pt x="313" y="15"/>
                    <a:pt x="310" y="14"/>
                  </a:cubicBezTo>
                  <a:cubicBezTo>
                    <a:pt x="308" y="13"/>
                    <a:pt x="305" y="13"/>
                    <a:pt x="300" y="13"/>
                  </a:cubicBezTo>
                  <a:lnTo>
                    <a:pt x="280" y="13"/>
                  </a:lnTo>
                  <a:lnTo>
                    <a:pt x="280" y="48"/>
                  </a:lnTo>
                  <a:close/>
                  <a:moveTo>
                    <a:pt x="366" y="68"/>
                  </a:moveTo>
                  <a:lnTo>
                    <a:pt x="376" y="67"/>
                  </a:lnTo>
                  <a:cubicBezTo>
                    <a:pt x="376" y="72"/>
                    <a:pt x="377" y="76"/>
                    <a:pt x="379" y="79"/>
                  </a:cubicBezTo>
                  <a:cubicBezTo>
                    <a:pt x="381" y="82"/>
                    <a:pt x="383" y="84"/>
                    <a:pt x="387" y="86"/>
                  </a:cubicBezTo>
                  <a:cubicBezTo>
                    <a:pt x="390" y="88"/>
                    <a:pt x="394" y="89"/>
                    <a:pt x="399" y="89"/>
                  </a:cubicBezTo>
                  <a:cubicBezTo>
                    <a:pt x="403" y="89"/>
                    <a:pt x="406" y="89"/>
                    <a:pt x="409" y="87"/>
                  </a:cubicBezTo>
                  <a:cubicBezTo>
                    <a:pt x="412" y="86"/>
                    <a:pt x="415" y="84"/>
                    <a:pt x="416" y="81"/>
                  </a:cubicBezTo>
                  <a:cubicBezTo>
                    <a:pt x="417" y="79"/>
                    <a:pt x="418" y="76"/>
                    <a:pt x="418" y="73"/>
                  </a:cubicBezTo>
                  <a:cubicBezTo>
                    <a:pt x="418" y="70"/>
                    <a:pt x="418" y="67"/>
                    <a:pt x="416" y="65"/>
                  </a:cubicBezTo>
                  <a:cubicBezTo>
                    <a:pt x="415" y="62"/>
                    <a:pt x="412" y="60"/>
                    <a:pt x="409" y="59"/>
                  </a:cubicBezTo>
                  <a:cubicBezTo>
                    <a:pt x="407" y="58"/>
                    <a:pt x="402" y="56"/>
                    <a:pt x="395" y="54"/>
                  </a:cubicBezTo>
                  <a:cubicBezTo>
                    <a:pt x="388" y="52"/>
                    <a:pt x="383" y="50"/>
                    <a:pt x="380" y="48"/>
                  </a:cubicBezTo>
                  <a:cubicBezTo>
                    <a:pt x="376" y="46"/>
                    <a:pt x="373" y="43"/>
                    <a:pt x="372" y="39"/>
                  </a:cubicBezTo>
                  <a:cubicBezTo>
                    <a:pt x="370" y="35"/>
                    <a:pt x="369" y="31"/>
                    <a:pt x="369" y="27"/>
                  </a:cubicBezTo>
                  <a:cubicBezTo>
                    <a:pt x="369" y="22"/>
                    <a:pt x="370" y="17"/>
                    <a:pt x="372" y="13"/>
                  </a:cubicBezTo>
                  <a:cubicBezTo>
                    <a:pt x="374" y="9"/>
                    <a:pt x="378" y="6"/>
                    <a:pt x="382" y="3"/>
                  </a:cubicBezTo>
                  <a:cubicBezTo>
                    <a:pt x="386" y="1"/>
                    <a:pt x="391" y="0"/>
                    <a:pt x="396" y="0"/>
                  </a:cubicBezTo>
                  <a:cubicBezTo>
                    <a:pt x="402" y="0"/>
                    <a:pt x="407" y="1"/>
                    <a:pt x="412" y="3"/>
                  </a:cubicBezTo>
                  <a:cubicBezTo>
                    <a:pt x="416" y="6"/>
                    <a:pt x="420" y="9"/>
                    <a:pt x="422" y="14"/>
                  </a:cubicBezTo>
                  <a:cubicBezTo>
                    <a:pt x="424" y="18"/>
                    <a:pt x="426" y="23"/>
                    <a:pt x="426" y="29"/>
                  </a:cubicBezTo>
                  <a:lnTo>
                    <a:pt x="416" y="30"/>
                  </a:lnTo>
                  <a:cubicBezTo>
                    <a:pt x="415" y="24"/>
                    <a:pt x="414" y="19"/>
                    <a:pt x="411" y="16"/>
                  </a:cubicBezTo>
                  <a:cubicBezTo>
                    <a:pt x="407" y="13"/>
                    <a:pt x="403" y="11"/>
                    <a:pt x="397" y="11"/>
                  </a:cubicBezTo>
                  <a:cubicBezTo>
                    <a:pt x="391" y="11"/>
                    <a:pt x="386" y="13"/>
                    <a:pt x="383" y="16"/>
                  </a:cubicBezTo>
                  <a:cubicBezTo>
                    <a:pt x="380" y="19"/>
                    <a:pt x="379" y="22"/>
                    <a:pt x="379" y="26"/>
                  </a:cubicBezTo>
                  <a:cubicBezTo>
                    <a:pt x="379" y="30"/>
                    <a:pt x="380" y="32"/>
                    <a:pt x="382" y="35"/>
                  </a:cubicBezTo>
                  <a:cubicBezTo>
                    <a:pt x="384" y="37"/>
                    <a:pt x="389" y="39"/>
                    <a:pt x="398" y="42"/>
                  </a:cubicBezTo>
                  <a:cubicBezTo>
                    <a:pt x="406" y="44"/>
                    <a:pt x="412" y="46"/>
                    <a:pt x="415" y="48"/>
                  </a:cubicBezTo>
                  <a:cubicBezTo>
                    <a:pt x="419" y="50"/>
                    <a:pt x="423" y="54"/>
                    <a:pt x="425" y="58"/>
                  </a:cubicBezTo>
                  <a:cubicBezTo>
                    <a:pt x="427" y="62"/>
                    <a:pt x="428" y="66"/>
                    <a:pt x="428" y="72"/>
                  </a:cubicBezTo>
                  <a:cubicBezTo>
                    <a:pt x="428" y="77"/>
                    <a:pt x="427" y="82"/>
                    <a:pt x="425" y="86"/>
                  </a:cubicBezTo>
                  <a:cubicBezTo>
                    <a:pt x="422" y="91"/>
                    <a:pt x="419" y="94"/>
                    <a:pt x="414" y="97"/>
                  </a:cubicBezTo>
                  <a:cubicBezTo>
                    <a:pt x="410" y="100"/>
                    <a:pt x="405" y="101"/>
                    <a:pt x="399" y="101"/>
                  </a:cubicBezTo>
                  <a:cubicBezTo>
                    <a:pt x="392" y="101"/>
                    <a:pt x="386" y="100"/>
                    <a:pt x="381" y="97"/>
                  </a:cubicBezTo>
                  <a:cubicBezTo>
                    <a:pt x="377" y="94"/>
                    <a:pt x="373" y="91"/>
                    <a:pt x="370" y="85"/>
                  </a:cubicBezTo>
                  <a:cubicBezTo>
                    <a:pt x="367" y="80"/>
                    <a:pt x="366" y="74"/>
                    <a:pt x="366" y="68"/>
                  </a:cubicBezTo>
                  <a:close/>
                  <a:moveTo>
                    <a:pt x="471" y="99"/>
                  </a:moveTo>
                  <a:lnTo>
                    <a:pt x="471" y="2"/>
                  </a:lnTo>
                  <a:lnTo>
                    <a:pt x="481" y="2"/>
                  </a:lnTo>
                  <a:lnTo>
                    <a:pt x="481" y="99"/>
                  </a:lnTo>
                  <a:lnTo>
                    <a:pt x="471" y="99"/>
                  </a:lnTo>
                  <a:close/>
                  <a:moveTo>
                    <a:pt x="585" y="89"/>
                  </a:moveTo>
                  <a:cubicBezTo>
                    <a:pt x="590" y="93"/>
                    <a:pt x="594" y="96"/>
                    <a:pt x="598" y="98"/>
                  </a:cubicBezTo>
                  <a:lnTo>
                    <a:pt x="595" y="107"/>
                  </a:lnTo>
                  <a:cubicBezTo>
                    <a:pt x="590" y="104"/>
                    <a:pt x="584" y="100"/>
                    <a:pt x="579" y="95"/>
                  </a:cubicBezTo>
                  <a:cubicBezTo>
                    <a:pt x="573" y="99"/>
                    <a:pt x="566" y="101"/>
                    <a:pt x="559" y="101"/>
                  </a:cubicBezTo>
                  <a:cubicBezTo>
                    <a:pt x="552" y="101"/>
                    <a:pt x="546" y="99"/>
                    <a:pt x="540" y="94"/>
                  </a:cubicBezTo>
                  <a:cubicBezTo>
                    <a:pt x="534" y="90"/>
                    <a:pt x="530" y="84"/>
                    <a:pt x="527" y="77"/>
                  </a:cubicBezTo>
                  <a:cubicBezTo>
                    <a:pt x="524" y="69"/>
                    <a:pt x="522" y="60"/>
                    <a:pt x="522" y="50"/>
                  </a:cubicBezTo>
                  <a:cubicBezTo>
                    <a:pt x="522" y="41"/>
                    <a:pt x="524" y="32"/>
                    <a:pt x="527" y="24"/>
                  </a:cubicBezTo>
                  <a:cubicBezTo>
                    <a:pt x="530" y="16"/>
                    <a:pt x="534" y="10"/>
                    <a:pt x="540" y="6"/>
                  </a:cubicBezTo>
                  <a:cubicBezTo>
                    <a:pt x="546" y="2"/>
                    <a:pt x="552" y="0"/>
                    <a:pt x="560" y="0"/>
                  </a:cubicBezTo>
                  <a:cubicBezTo>
                    <a:pt x="567" y="0"/>
                    <a:pt x="573" y="2"/>
                    <a:pt x="579" y="6"/>
                  </a:cubicBezTo>
                  <a:cubicBezTo>
                    <a:pt x="585" y="11"/>
                    <a:pt x="589" y="17"/>
                    <a:pt x="592" y="24"/>
                  </a:cubicBezTo>
                  <a:cubicBezTo>
                    <a:pt x="595" y="32"/>
                    <a:pt x="597" y="41"/>
                    <a:pt x="597" y="50"/>
                  </a:cubicBezTo>
                  <a:cubicBezTo>
                    <a:pt x="597" y="58"/>
                    <a:pt x="596" y="66"/>
                    <a:pt x="594" y="72"/>
                  </a:cubicBezTo>
                  <a:cubicBezTo>
                    <a:pt x="592" y="78"/>
                    <a:pt x="589" y="84"/>
                    <a:pt x="585" y="89"/>
                  </a:cubicBezTo>
                  <a:close/>
                  <a:moveTo>
                    <a:pt x="562" y="72"/>
                  </a:moveTo>
                  <a:cubicBezTo>
                    <a:pt x="568" y="74"/>
                    <a:pt x="573" y="77"/>
                    <a:pt x="577" y="82"/>
                  </a:cubicBezTo>
                  <a:cubicBezTo>
                    <a:pt x="583" y="75"/>
                    <a:pt x="586" y="64"/>
                    <a:pt x="586" y="50"/>
                  </a:cubicBezTo>
                  <a:cubicBezTo>
                    <a:pt x="586" y="42"/>
                    <a:pt x="585" y="36"/>
                    <a:pt x="583" y="30"/>
                  </a:cubicBezTo>
                  <a:cubicBezTo>
                    <a:pt x="581" y="24"/>
                    <a:pt x="578" y="19"/>
                    <a:pt x="574" y="16"/>
                  </a:cubicBezTo>
                  <a:cubicBezTo>
                    <a:pt x="569" y="13"/>
                    <a:pt x="565" y="11"/>
                    <a:pt x="560" y="11"/>
                  </a:cubicBezTo>
                  <a:cubicBezTo>
                    <a:pt x="552" y="11"/>
                    <a:pt x="545" y="14"/>
                    <a:pt x="540" y="21"/>
                  </a:cubicBezTo>
                  <a:cubicBezTo>
                    <a:pt x="535" y="28"/>
                    <a:pt x="533" y="37"/>
                    <a:pt x="533" y="50"/>
                  </a:cubicBezTo>
                  <a:cubicBezTo>
                    <a:pt x="533" y="63"/>
                    <a:pt x="535" y="73"/>
                    <a:pt x="540" y="80"/>
                  </a:cubicBezTo>
                  <a:cubicBezTo>
                    <a:pt x="545" y="86"/>
                    <a:pt x="552" y="90"/>
                    <a:pt x="560" y="90"/>
                  </a:cubicBezTo>
                  <a:cubicBezTo>
                    <a:pt x="563" y="90"/>
                    <a:pt x="567" y="89"/>
                    <a:pt x="570" y="87"/>
                  </a:cubicBezTo>
                  <a:cubicBezTo>
                    <a:pt x="567" y="85"/>
                    <a:pt x="563" y="83"/>
                    <a:pt x="560" y="82"/>
                  </a:cubicBezTo>
                  <a:lnTo>
                    <a:pt x="562" y="72"/>
                  </a:lnTo>
                  <a:close/>
                  <a:moveTo>
                    <a:pt x="689" y="2"/>
                  </a:moveTo>
                  <a:lnTo>
                    <a:pt x="699" y="2"/>
                  </a:lnTo>
                  <a:lnTo>
                    <a:pt x="699" y="58"/>
                  </a:lnTo>
                  <a:cubicBezTo>
                    <a:pt x="699" y="68"/>
                    <a:pt x="698" y="76"/>
                    <a:pt x="696" y="81"/>
                  </a:cubicBezTo>
                  <a:cubicBezTo>
                    <a:pt x="695" y="87"/>
                    <a:pt x="691" y="92"/>
                    <a:pt x="687" y="95"/>
                  </a:cubicBezTo>
                  <a:cubicBezTo>
                    <a:pt x="682" y="99"/>
                    <a:pt x="676" y="101"/>
                    <a:pt x="669" y="101"/>
                  </a:cubicBezTo>
                  <a:cubicBezTo>
                    <a:pt x="661" y="101"/>
                    <a:pt x="655" y="99"/>
                    <a:pt x="651" y="96"/>
                  </a:cubicBezTo>
                  <a:cubicBezTo>
                    <a:pt x="646" y="93"/>
                    <a:pt x="642" y="88"/>
                    <a:pt x="641" y="82"/>
                  </a:cubicBezTo>
                  <a:cubicBezTo>
                    <a:pt x="638" y="76"/>
                    <a:pt x="638" y="68"/>
                    <a:pt x="638" y="58"/>
                  </a:cubicBezTo>
                  <a:lnTo>
                    <a:pt x="638" y="2"/>
                  </a:lnTo>
                  <a:lnTo>
                    <a:pt x="648" y="2"/>
                  </a:lnTo>
                  <a:lnTo>
                    <a:pt x="648" y="58"/>
                  </a:lnTo>
                  <a:cubicBezTo>
                    <a:pt x="648" y="66"/>
                    <a:pt x="649" y="73"/>
                    <a:pt x="650" y="77"/>
                  </a:cubicBezTo>
                  <a:cubicBezTo>
                    <a:pt x="651" y="81"/>
                    <a:pt x="653" y="84"/>
                    <a:pt x="656" y="86"/>
                  </a:cubicBezTo>
                  <a:cubicBezTo>
                    <a:pt x="659" y="88"/>
                    <a:pt x="663" y="89"/>
                    <a:pt x="668" y="89"/>
                  </a:cubicBezTo>
                  <a:cubicBezTo>
                    <a:pt x="675" y="89"/>
                    <a:pt x="681" y="87"/>
                    <a:pt x="684" y="83"/>
                  </a:cubicBezTo>
                  <a:cubicBezTo>
                    <a:pt x="687" y="78"/>
                    <a:pt x="689" y="70"/>
                    <a:pt x="689" y="58"/>
                  </a:cubicBezTo>
                  <a:lnTo>
                    <a:pt x="689" y="2"/>
                  </a:lnTo>
                  <a:close/>
                  <a:moveTo>
                    <a:pt x="745" y="99"/>
                  </a:moveTo>
                  <a:lnTo>
                    <a:pt x="745" y="2"/>
                  </a:lnTo>
                  <a:lnTo>
                    <a:pt x="755" y="2"/>
                  </a:lnTo>
                  <a:lnTo>
                    <a:pt x="755" y="99"/>
                  </a:lnTo>
                  <a:lnTo>
                    <a:pt x="745" y="99"/>
                  </a:lnTo>
                  <a:close/>
                  <a:moveTo>
                    <a:pt x="791" y="99"/>
                  </a:moveTo>
                  <a:lnTo>
                    <a:pt x="821" y="2"/>
                  </a:lnTo>
                  <a:lnTo>
                    <a:pt x="832" y="2"/>
                  </a:lnTo>
                  <a:lnTo>
                    <a:pt x="864" y="99"/>
                  </a:lnTo>
                  <a:lnTo>
                    <a:pt x="853" y="99"/>
                  </a:lnTo>
                  <a:lnTo>
                    <a:pt x="844" y="70"/>
                  </a:lnTo>
                  <a:lnTo>
                    <a:pt x="811" y="70"/>
                  </a:lnTo>
                  <a:lnTo>
                    <a:pt x="802" y="99"/>
                  </a:lnTo>
                  <a:lnTo>
                    <a:pt x="791" y="99"/>
                  </a:lnTo>
                  <a:close/>
                  <a:moveTo>
                    <a:pt x="814" y="59"/>
                  </a:moveTo>
                  <a:lnTo>
                    <a:pt x="840" y="59"/>
                  </a:lnTo>
                  <a:lnTo>
                    <a:pt x="832" y="32"/>
                  </a:lnTo>
                  <a:cubicBezTo>
                    <a:pt x="830" y="24"/>
                    <a:pt x="828" y="17"/>
                    <a:pt x="827" y="12"/>
                  </a:cubicBezTo>
                  <a:cubicBezTo>
                    <a:pt x="826" y="18"/>
                    <a:pt x="824" y="24"/>
                    <a:pt x="822" y="31"/>
                  </a:cubicBezTo>
                  <a:lnTo>
                    <a:pt x="814" y="59"/>
                  </a:lnTo>
                  <a:close/>
                  <a:moveTo>
                    <a:pt x="911" y="99"/>
                  </a:moveTo>
                  <a:lnTo>
                    <a:pt x="911" y="13"/>
                  </a:lnTo>
                  <a:lnTo>
                    <a:pt x="885" y="13"/>
                  </a:lnTo>
                  <a:lnTo>
                    <a:pt x="885" y="2"/>
                  </a:lnTo>
                  <a:lnTo>
                    <a:pt x="947" y="2"/>
                  </a:lnTo>
                  <a:lnTo>
                    <a:pt x="947" y="13"/>
                  </a:lnTo>
                  <a:lnTo>
                    <a:pt x="921" y="13"/>
                  </a:lnTo>
                  <a:lnTo>
                    <a:pt x="921" y="99"/>
                  </a:lnTo>
                  <a:lnTo>
                    <a:pt x="911" y="99"/>
                  </a:lnTo>
                  <a:close/>
                  <a:moveTo>
                    <a:pt x="985" y="99"/>
                  </a:moveTo>
                  <a:lnTo>
                    <a:pt x="985" y="2"/>
                  </a:lnTo>
                  <a:lnTo>
                    <a:pt x="1019" y="2"/>
                  </a:lnTo>
                  <a:cubicBezTo>
                    <a:pt x="1026" y="2"/>
                    <a:pt x="1032" y="3"/>
                    <a:pt x="1035" y="4"/>
                  </a:cubicBezTo>
                  <a:cubicBezTo>
                    <a:pt x="1039" y="6"/>
                    <a:pt x="1042" y="9"/>
                    <a:pt x="1044" y="14"/>
                  </a:cubicBezTo>
                  <a:cubicBezTo>
                    <a:pt x="1046" y="18"/>
                    <a:pt x="1047" y="23"/>
                    <a:pt x="1047" y="28"/>
                  </a:cubicBezTo>
                  <a:cubicBezTo>
                    <a:pt x="1047" y="35"/>
                    <a:pt x="1045" y="41"/>
                    <a:pt x="1042" y="46"/>
                  </a:cubicBezTo>
                  <a:cubicBezTo>
                    <a:pt x="1038" y="51"/>
                    <a:pt x="1033" y="54"/>
                    <a:pt x="1025" y="55"/>
                  </a:cubicBezTo>
                  <a:cubicBezTo>
                    <a:pt x="1028" y="56"/>
                    <a:pt x="1030" y="58"/>
                    <a:pt x="1031" y="60"/>
                  </a:cubicBezTo>
                  <a:cubicBezTo>
                    <a:pt x="1034" y="63"/>
                    <a:pt x="1037" y="67"/>
                    <a:pt x="1040" y="73"/>
                  </a:cubicBezTo>
                  <a:lnTo>
                    <a:pt x="1054" y="99"/>
                  </a:lnTo>
                  <a:lnTo>
                    <a:pt x="1041" y="99"/>
                  </a:lnTo>
                  <a:lnTo>
                    <a:pt x="1030" y="79"/>
                  </a:lnTo>
                  <a:cubicBezTo>
                    <a:pt x="1027" y="73"/>
                    <a:pt x="1025" y="69"/>
                    <a:pt x="1023" y="65"/>
                  </a:cubicBezTo>
                  <a:cubicBezTo>
                    <a:pt x="1021" y="62"/>
                    <a:pt x="1019" y="60"/>
                    <a:pt x="1017" y="59"/>
                  </a:cubicBezTo>
                  <a:cubicBezTo>
                    <a:pt x="1016" y="58"/>
                    <a:pt x="1014" y="57"/>
                    <a:pt x="1013" y="56"/>
                  </a:cubicBezTo>
                  <a:cubicBezTo>
                    <a:pt x="1012" y="56"/>
                    <a:pt x="1010" y="56"/>
                    <a:pt x="1007" y="56"/>
                  </a:cubicBezTo>
                  <a:lnTo>
                    <a:pt x="995" y="56"/>
                  </a:lnTo>
                  <a:lnTo>
                    <a:pt x="995" y="99"/>
                  </a:lnTo>
                  <a:lnTo>
                    <a:pt x="985" y="99"/>
                  </a:lnTo>
                  <a:close/>
                  <a:moveTo>
                    <a:pt x="995" y="45"/>
                  </a:moveTo>
                  <a:lnTo>
                    <a:pt x="1017" y="45"/>
                  </a:lnTo>
                  <a:cubicBezTo>
                    <a:pt x="1022" y="45"/>
                    <a:pt x="1026" y="44"/>
                    <a:pt x="1028" y="43"/>
                  </a:cubicBezTo>
                  <a:cubicBezTo>
                    <a:pt x="1031" y="42"/>
                    <a:pt x="1033" y="40"/>
                    <a:pt x="1034" y="37"/>
                  </a:cubicBezTo>
                  <a:cubicBezTo>
                    <a:pt x="1036" y="34"/>
                    <a:pt x="1037" y="31"/>
                    <a:pt x="1037" y="28"/>
                  </a:cubicBezTo>
                  <a:cubicBezTo>
                    <a:pt x="1037" y="24"/>
                    <a:pt x="1035" y="20"/>
                    <a:pt x="1033" y="17"/>
                  </a:cubicBezTo>
                  <a:cubicBezTo>
                    <a:pt x="1030" y="14"/>
                    <a:pt x="1026" y="12"/>
                    <a:pt x="1020" y="12"/>
                  </a:cubicBezTo>
                  <a:lnTo>
                    <a:pt x="995" y="12"/>
                  </a:lnTo>
                  <a:lnTo>
                    <a:pt x="995" y="45"/>
                  </a:lnTo>
                  <a:close/>
                  <a:moveTo>
                    <a:pt x="1092" y="99"/>
                  </a:moveTo>
                  <a:lnTo>
                    <a:pt x="1092" y="2"/>
                  </a:lnTo>
                  <a:lnTo>
                    <a:pt x="1102" y="2"/>
                  </a:lnTo>
                  <a:lnTo>
                    <a:pt x="1102" y="99"/>
                  </a:lnTo>
                  <a:lnTo>
                    <a:pt x="1092" y="99"/>
                  </a:lnTo>
                  <a:close/>
                  <a:moveTo>
                    <a:pt x="1138" y="99"/>
                  </a:moveTo>
                  <a:lnTo>
                    <a:pt x="1168" y="2"/>
                  </a:lnTo>
                  <a:lnTo>
                    <a:pt x="1179" y="2"/>
                  </a:lnTo>
                  <a:lnTo>
                    <a:pt x="1212" y="99"/>
                  </a:lnTo>
                  <a:lnTo>
                    <a:pt x="1200" y="99"/>
                  </a:lnTo>
                  <a:lnTo>
                    <a:pt x="1191" y="70"/>
                  </a:lnTo>
                  <a:lnTo>
                    <a:pt x="1158" y="70"/>
                  </a:lnTo>
                  <a:lnTo>
                    <a:pt x="1149" y="99"/>
                  </a:lnTo>
                  <a:lnTo>
                    <a:pt x="1138" y="99"/>
                  </a:lnTo>
                  <a:close/>
                  <a:moveTo>
                    <a:pt x="1161" y="59"/>
                  </a:moveTo>
                  <a:lnTo>
                    <a:pt x="1187" y="59"/>
                  </a:lnTo>
                  <a:lnTo>
                    <a:pt x="1179" y="32"/>
                  </a:lnTo>
                  <a:cubicBezTo>
                    <a:pt x="1177" y="24"/>
                    <a:pt x="1175" y="17"/>
                    <a:pt x="1174" y="12"/>
                  </a:cubicBezTo>
                  <a:cubicBezTo>
                    <a:pt x="1173" y="18"/>
                    <a:pt x="1171" y="24"/>
                    <a:pt x="1169" y="31"/>
                  </a:cubicBezTo>
                  <a:lnTo>
                    <a:pt x="1161" y="59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7115" name="Freeform 27"/>
            <p:cNvSpPr>
              <a:spLocks noEditPoints="1"/>
            </p:cNvSpPr>
            <p:nvPr/>
          </p:nvSpPr>
          <p:spPr bwMode="auto">
            <a:xfrm>
              <a:off x="79375" y="6463523"/>
              <a:ext cx="1411287" cy="118634"/>
            </a:xfrm>
            <a:custGeom>
              <a:avLst/>
              <a:gdLst>
                <a:gd name="T0" fmla="*/ 2147483647 w 1202"/>
                <a:gd name="T1" fmla="*/ 2147483647 h 101"/>
                <a:gd name="T2" fmla="*/ 2147483647 w 1202"/>
                <a:gd name="T3" fmla="*/ 2147483647 h 101"/>
                <a:gd name="T4" fmla="*/ 2147483647 w 1202"/>
                <a:gd name="T5" fmla="*/ 2147483647 h 101"/>
                <a:gd name="T6" fmla="*/ 2147483647 w 1202"/>
                <a:gd name="T7" fmla="*/ 2147483647 h 101"/>
                <a:gd name="T8" fmla="*/ 0 w 1202"/>
                <a:gd name="T9" fmla="*/ 2147483647 h 101"/>
                <a:gd name="T10" fmla="*/ 2147483647 w 1202"/>
                <a:gd name="T11" fmla="*/ 2147483647 h 101"/>
                <a:gd name="T12" fmla="*/ 2147483647 w 1202"/>
                <a:gd name="T13" fmla="*/ 2147483647 h 101"/>
                <a:gd name="T14" fmla="*/ 2147483647 w 1202"/>
                <a:gd name="T15" fmla="*/ 2147483647 h 101"/>
                <a:gd name="T16" fmla="*/ 2147483647 w 1202"/>
                <a:gd name="T17" fmla="*/ 2147483647 h 101"/>
                <a:gd name="T18" fmla="*/ 2147483647 w 1202"/>
                <a:gd name="T19" fmla="*/ 2147483647 h 101"/>
                <a:gd name="T20" fmla="*/ 2147483647 w 1202"/>
                <a:gd name="T21" fmla="*/ 2147483647 h 101"/>
                <a:gd name="T22" fmla="*/ 2147483647 w 1202"/>
                <a:gd name="T23" fmla="*/ 2147483647 h 101"/>
                <a:gd name="T24" fmla="*/ 2147483647 w 1202"/>
                <a:gd name="T25" fmla="*/ 2147483647 h 101"/>
                <a:gd name="T26" fmla="*/ 2147483647 w 1202"/>
                <a:gd name="T27" fmla="*/ 2147483647 h 101"/>
                <a:gd name="T28" fmla="*/ 2147483647 w 1202"/>
                <a:gd name="T29" fmla="*/ 2147483647 h 101"/>
                <a:gd name="T30" fmla="*/ 2147483647 w 1202"/>
                <a:gd name="T31" fmla="*/ 2147483647 h 101"/>
                <a:gd name="T32" fmla="*/ 2147483647 w 1202"/>
                <a:gd name="T33" fmla="*/ 2147483647 h 101"/>
                <a:gd name="T34" fmla="*/ 2147483647 w 1202"/>
                <a:gd name="T35" fmla="*/ 2147483647 h 101"/>
                <a:gd name="T36" fmla="*/ 2147483647 w 1202"/>
                <a:gd name="T37" fmla="*/ 2147483647 h 101"/>
                <a:gd name="T38" fmla="*/ 2147483647 w 1202"/>
                <a:gd name="T39" fmla="*/ 2147483647 h 101"/>
                <a:gd name="T40" fmla="*/ 2147483647 w 1202"/>
                <a:gd name="T41" fmla="*/ 2147483647 h 101"/>
                <a:gd name="T42" fmla="*/ 2147483647 w 1202"/>
                <a:gd name="T43" fmla="*/ 2147483647 h 101"/>
                <a:gd name="T44" fmla="*/ 2147483647 w 1202"/>
                <a:gd name="T45" fmla="*/ 2147483647 h 101"/>
                <a:gd name="T46" fmla="*/ 2147483647 w 1202"/>
                <a:gd name="T47" fmla="*/ 2147483647 h 101"/>
                <a:gd name="T48" fmla="*/ 2147483647 w 1202"/>
                <a:gd name="T49" fmla="*/ 2147483647 h 101"/>
                <a:gd name="T50" fmla="*/ 2147483647 w 1202"/>
                <a:gd name="T51" fmla="*/ 2147483647 h 101"/>
                <a:gd name="T52" fmla="*/ 2147483647 w 1202"/>
                <a:gd name="T53" fmla="*/ 2147483647 h 101"/>
                <a:gd name="T54" fmla="*/ 2147483647 w 1202"/>
                <a:gd name="T55" fmla="*/ 2147483647 h 101"/>
                <a:gd name="T56" fmla="*/ 2147483647 w 1202"/>
                <a:gd name="T57" fmla="*/ 2147483647 h 101"/>
                <a:gd name="T58" fmla="*/ 2147483647 w 1202"/>
                <a:gd name="T59" fmla="*/ 2147483647 h 101"/>
                <a:gd name="T60" fmla="*/ 2147483647 w 1202"/>
                <a:gd name="T61" fmla="*/ 2147483647 h 101"/>
                <a:gd name="T62" fmla="*/ 2147483647 w 1202"/>
                <a:gd name="T63" fmla="*/ 2147483647 h 101"/>
                <a:gd name="T64" fmla="*/ 2147483647 w 1202"/>
                <a:gd name="T65" fmla="*/ 2147483647 h 101"/>
                <a:gd name="T66" fmla="*/ 2147483647 w 1202"/>
                <a:gd name="T67" fmla="*/ 2147483647 h 101"/>
                <a:gd name="T68" fmla="*/ 2147483647 w 1202"/>
                <a:gd name="T69" fmla="*/ 2147483647 h 101"/>
                <a:gd name="T70" fmla="*/ 2147483647 w 1202"/>
                <a:gd name="T71" fmla="*/ 2147483647 h 101"/>
                <a:gd name="T72" fmla="*/ 2147483647 w 1202"/>
                <a:gd name="T73" fmla="*/ 2147483647 h 101"/>
                <a:gd name="T74" fmla="*/ 2147483647 w 1202"/>
                <a:gd name="T75" fmla="*/ 2147483647 h 101"/>
                <a:gd name="T76" fmla="*/ 2147483647 w 1202"/>
                <a:gd name="T77" fmla="*/ 2147483647 h 101"/>
                <a:gd name="T78" fmla="*/ 2147483647 w 1202"/>
                <a:gd name="T79" fmla="*/ 2147483647 h 101"/>
                <a:gd name="T80" fmla="*/ 2147483647 w 1202"/>
                <a:gd name="T81" fmla="*/ 2147483647 h 101"/>
                <a:gd name="T82" fmla="*/ 2147483647 w 1202"/>
                <a:gd name="T83" fmla="*/ 2147483647 h 101"/>
                <a:gd name="T84" fmla="*/ 2147483647 w 1202"/>
                <a:gd name="T85" fmla="*/ 2147483647 h 101"/>
                <a:gd name="T86" fmla="*/ 2147483647 w 1202"/>
                <a:gd name="T87" fmla="*/ 2147483647 h 101"/>
                <a:gd name="T88" fmla="*/ 2147483647 w 1202"/>
                <a:gd name="T89" fmla="*/ 2147483647 h 101"/>
                <a:gd name="T90" fmla="*/ 2147483647 w 1202"/>
                <a:gd name="T91" fmla="*/ 2147483647 h 101"/>
                <a:gd name="T92" fmla="*/ 2147483647 w 1202"/>
                <a:gd name="T93" fmla="*/ 2147483647 h 101"/>
                <a:gd name="T94" fmla="*/ 2147483647 w 1202"/>
                <a:gd name="T95" fmla="*/ 2147483647 h 101"/>
                <a:gd name="T96" fmla="*/ 2147483647 w 1202"/>
                <a:gd name="T97" fmla="*/ 2147483647 h 101"/>
                <a:gd name="T98" fmla="*/ 2147483647 w 1202"/>
                <a:gd name="T99" fmla="*/ 2147483647 h 101"/>
                <a:gd name="T100" fmla="*/ 2147483647 w 1202"/>
                <a:gd name="T101" fmla="*/ 2147483647 h 101"/>
                <a:gd name="T102" fmla="*/ 2147483647 w 1202"/>
                <a:gd name="T103" fmla="*/ 2147483647 h 101"/>
                <a:gd name="T104" fmla="*/ 2147483647 w 1202"/>
                <a:gd name="T105" fmla="*/ 2147483647 h 101"/>
                <a:gd name="T106" fmla="*/ 2147483647 w 1202"/>
                <a:gd name="T107" fmla="*/ 2147483647 h 101"/>
                <a:gd name="T108" fmla="*/ 2147483647 w 1202"/>
                <a:gd name="T109" fmla="*/ 2147483647 h 101"/>
                <a:gd name="T110" fmla="*/ 2147483647 w 1202"/>
                <a:gd name="T111" fmla="*/ 2147483647 h 1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2"/>
                <a:gd name="T169" fmla="*/ 0 h 101"/>
                <a:gd name="T170" fmla="*/ 1202 w 1202"/>
                <a:gd name="T171" fmla="*/ 101 h 1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2" h="101">
                  <a:moveTo>
                    <a:pt x="0" y="100"/>
                  </a:moveTo>
                  <a:lnTo>
                    <a:pt x="0" y="2"/>
                  </a:lnTo>
                  <a:lnTo>
                    <a:pt x="35" y="2"/>
                  </a:lnTo>
                  <a:cubicBezTo>
                    <a:pt x="42" y="2"/>
                    <a:pt x="47" y="3"/>
                    <a:pt x="51" y="5"/>
                  </a:cubicBezTo>
                  <a:cubicBezTo>
                    <a:pt x="55" y="6"/>
                    <a:pt x="57" y="9"/>
                    <a:pt x="60" y="14"/>
                  </a:cubicBezTo>
                  <a:cubicBezTo>
                    <a:pt x="62" y="18"/>
                    <a:pt x="63" y="23"/>
                    <a:pt x="63" y="29"/>
                  </a:cubicBezTo>
                  <a:cubicBezTo>
                    <a:pt x="63" y="36"/>
                    <a:pt x="61" y="41"/>
                    <a:pt x="58" y="46"/>
                  </a:cubicBezTo>
                  <a:cubicBezTo>
                    <a:pt x="54" y="51"/>
                    <a:pt x="48" y="54"/>
                    <a:pt x="41" y="55"/>
                  </a:cubicBezTo>
                  <a:cubicBezTo>
                    <a:pt x="44" y="57"/>
                    <a:pt x="46" y="58"/>
                    <a:pt x="47" y="60"/>
                  </a:cubicBezTo>
                  <a:cubicBezTo>
                    <a:pt x="50" y="63"/>
                    <a:pt x="53" y="68"/>
                    <a:pt x="56" y="73"/>
                  </a:cubicBezTo>
                  <a:lnTo>
                    <a:pt x="69" y="100"/>
                  </a:lnTo>
                  <a:lnTo>
                    <a:pt x="56" y="100"/>
                  </a:lnTo>
                  <a:lnTo>
                    <a:pt x="46" y="79"/>
                  </a:lnTo>
                  <a:cubicBezTo>
                    <a:pt x="43" y="73"/>
                    <a:pt x="40" y="69"/>
                    <a:pt x="38" y="66"/>
                  </a:cubicBezTo>
                  <a:cubicBezTo>
                    <a:pt x="36" y="63"/>
                    <a:pt x="35" y="61"/>
                    <a:pt x="33" y="59"/>
                  </a:cubicBezTo>
                  <a:cubicBezTo>
                    <a:pt x="32" y="58"/>
                    <a:pt x="30" y="57"/>
                    <a:pt x="28" y="57"/>
                  </a:cubicBezTo>
                  <a:cubicBezTo>
                    <a:pt x="27" y="56"/>
                    <a:pt x="25" y="56"/>
                    <a:pt x="23" y="56"/>
                  </a:cubicBezTo>
                  <a:lnTo>
                    <a:pt x="11" y="56"/>
                  </a:lnTo>
                  <a:lnTo>
                    <a:pt x="11" y="100"/>
                  </a:lnTo>
                  <a:lnTo>
                    <a:pt x="0" y="100"/>
                  </a:lnTo>
                  <a:close/>
                  <a:moveTo>
                    <a:pt x="11" y="45"/>
                  </a:moveTo>
                  <a:lnTo>
                    <a:pt x="33" y="45"/>
                  </a:lnTo>
                  <a:cubicBezTo>
                    <a:pt x="38" y="45"/>
                    <a:pt x="41" y="44"/>
                    <a:pt x="44" y="43"/>
                  </a:cubicBezTo>
                  <a:cubicBezTo>
                    <a:pt x="47" y="42"/>
                    <a:pt x="49" y="40"/>
                    <a:pt x="50" y="37"/>
                  </a:cubicBezTo>
                  <a:cubicBezTo>
                    <a:pt x="52" y="35"/>
                    <a:pt x="52" y="32"/>
                    <a:pt x="52" y="29"/>
                  </a:cubicBezTo>
                  <a:cubicBezTo>
                    <a:pt x="52" y="24"/>
                    <a:pt x="51" y="20"/>
                    <a:pt x="48" y="17"/>
                  </a:cubicBezTo>
                  <a:cubicBezTo>
                    <a:pt x="46" y="14"/>
                    <a:pt x="41" y="13"/>
                    <a:pt x="35" y="13"/>
                  </a:cubicBezTo>
                  <a:lnTo>
                    <a:pt x="11" y="13"/>
                  </a:lnTo>
                  <a:lnTo>
                    <a:pt x="11" y="45"/>
                  </a:lnTo>
                  <a:close/>
                  <a:moveTo>
                    <a:pt x="71" y="100"/>
                  </a:moveTo>
                  <a:lnTo>
                    <a:pt x="101" y="2"/>
                  </a:lnTo>
                  <a:lnTo>
                    <a:pt x="112" y="2"/>
                  </a:lnTo>
                  <a:lnTo>
                    <a:pt x="144" y="100"/>
                  </a:lnTo>
                  <a:lnTo>
                    <a:pt x="132" y="100"/>
                  </a:lnTo>
                  <a:lnTo>
                    <a:pt x="123" y="70"/>
                  </a:lnTo>
                  <a:lnTo>
                    <a:pt x="90" y="70"/>
                  </a:lnTo>
                  <a:lnTo>
                    <a:pt x="82" y="100"/>
                  </a:lnTo>
                  <a:lnTo>
                    <a:pt x="71" y="100"/>
                  </a:lnTo>
                  <a:close/>
                  <a:moveTo>
                    <a:pt x="93" y="59"/>
                  </a:moveTo>
                  <a:lnTo>
                    <a:pt x="120" y="59"/>
                  </a:lnTo>
                  <a:lnTo>
                    <a:pt x="112" y="32"/>
                  </a:lnTo>
                  <a:cubicBezTo>
                    <a:pt x="109" y="24"/>
                    <a:pt x="107" y="18"/>
                    <a:pt x="106" y="12"/>
                  </a:cubicBezTo>
                  <a:cubicBezTo>
                    <a:pt x="105" y="18"/>
                    <a:pt x="104" y="25"/>
                    <a:pt x="102" y="31"/>
                  </a:cubicBezTo>
                  <a:lnTo>
                    <a:pt x="93" y="59"/>
                  </a:lnTo>
                  <a:close/>
                  <a:moveTo>
                    <a:pt x="152" y="100"/>
                  </a:moveTo>
                  <a:lnTo>
                    <a:pt x="152" y="2"/>
                  </a:lnTo>
                  <a:lnTo>
                    <a:pt x="167" y="2"/>
                  </a:lnTo>
                  <a:lnTo>
                    <a:pt x="186" y="71"/>
                  </a:lnTo>
                  <a:cubicBezTo>
                    <a:pt x="188" y="77"/>
                    <a:pt x="189" y="82"/>
                    <a:pt x="190" y="85"/>
                  </a:cubicBezTo>
                  <a:cubicBezTo>
                    <a:pt x="191" y="82"/>
                    <a:pt x="192" y="77"/>
                    <a:pt x="194" y="70"/>
                  </a:cubicBezTo>
                  <a:lnTo>
                    <a:pt x="213" y="2"/>
                  </a:lnTo>
                  <a:lnTo>
                    <a:pt x="227" y="2"/>
                  </a:lnTo>
                  <a:lnTo>
                    <a:pt x="227" y="100"/>
                  </a:lnTo>
                  <a:lnTo>
                    <a:pt x="217" y="100"/>
                  </a:lnTo>
                  <a:lnTo>
                    <a:pt x="217" y="18"/>
                  </a:lnTo>
                  <a:lnTo>
                    <a:pt x="194" y="100"/>
                  </a:lnTo>
                  <a:lnTo>
                    <a:pt x="185" y="100"/>
                  </a:lnTo>
                  <a:lnTo>
                    <a:pt x="162" y="16"/>
                  </a:lnTo>
                  <a:lnTo>
                    <a:pt x="162" y="100"/>
                  </a:lnTo>
                  <a:lnTo>
                    <a:pt x="152" y="100"/>
                  </a:lnTo>
                  <a:close/>
                  <a:moveTo>
                    <a:pt x="240" y="52"/>
                  </a:moveTo>
                  <a:cubicBezTo>
                    <a:pt x="240" y="36"/>
                    <a:pt x="244" y="23"/>
                    <a:pt x="251" y="14"/>
                  </a:cubicBezTo>
                  <a:cubicBezTo>
                    <a:pt x="258" y="5"/>
                    <a:pt x="267" y="0"/>
                    <a:pt x="278" y="0"/>
                  </a:cubicBezTo>
                  <a:cubicBezTo>
                    <a:pt x="285" y="0"/>
                    <a:pt x="292" y="2"/>
                    <a:pt x="297" y="7"/>
                  </a:cubicBezTo>
                  <a:cubicBezTo>
                    <a:pt x="303" y="11"/>
                    <a:pt x="308" y="17"/>
                    <a:pt x="311" y="25"/>
                  </a:cubicBezTo>
                  <a:cubicBezTo>
                    <a:pt x="314" y="32"/>
                    <a:pt x="315" y="41"/>
                    <a:pt x="315" y="51"/>
                  </a:cubicBezTo>
                  <a:cubicBezTo>
                    <a:pt x="315" y="61"/>
                    <a:pt x="314" y="70"/>
                    <a:pt x="310" y="77"/>
                  </a:cubicBezTo>
                  <a:cubicBezTo>
                    <a:pt x="307" y="85"/>
                    <a:pt x="303" y="91"/>
                    <a:pt x="297" y="95"/>
                  </a:cubicBezTo>
                  <a:cubicBezTo>
                    <a:pt x="291" y="99"/>
                    <a:pt x="285" y="101"/>
                    <a:pt x="278" y="101"/>
                  </a:cubicBezTo>
                  <a:cubicBezTo>
                    <a:pt x="270" y="101"/>
                    <a:pt x="264" y="99"/>
                    <a:pt x="258" y="95"/>
                  </a:cubicBezTo>
                  <a:cubicBezTo>
                    <a:pt x="252" y="90"/>
                    <a:pt x="248" y="84"/>
                    <a:pt x="245" y="76"/>
                  </a:cubicBezTo>
                  <a:cubicBezTo>
                    <a:pt x="242" y="69"/>
                    <a:pt x="240" y="61"/>
                    <a:pt x="240" y="52"/>
                  </a:cubicBezTo>
                  <a:close/>
                  <a:moveTo>
                    <a:pt x="251" y="52"/>
                  </a:moveTo>
                  <a:cubicBezTo>
                    <a:pt x="251" y="64"/>
                    <a:pt x="253" y="73"/>
                    <a:pt x="259" y="80"/>
                  </a:cubicBezTo>
                  <a:cubicBezTo>
                    <a:pt x="264" y="87"/>
                    <a:pt x="270" y="90"/>
                    <a:pt x="278" y="90"/>
                  </a:cubicBezTo>
                  <a:cubicBezTo>
                    <a:pt x="285" y="90"/>
                    <a:pt x="292" y="87"/>
                    <a:pt x="297" y="80"/>
                  </a:cubicBezTo>
                  <a:cubicBezTo>
                    <a:pt x="302" y="73"/>
                    <a:pt x="304" y="63"/>
                    <a:pt x="304" y="51"/>
                  </a:cubicBezTo>
                  <a:cubicBezTo>
                    <a:pt x="304" y="43"/>
                    <a:pt x="303" y="36"/>
                    <a:pt x="301" y="30"/>
                  </a:cubicBezTo>
                  <a:cubicBezTo>
                    <a:pt x="299" y="24"/>
                    <a:pt x="296" y="20"/>
                    <a:pt x="292" y="16"/>
                  </a:cubicBezTo>
                  <a:cubicBezTo>
                    <a:pt x="288" y="13"/>
                    <a:pt x="283" y="11"/>
                    <a:pt x="278" y="11"/>
                  </a:cubicBezTo>
                  <a:cubicBezTo>
                    <a:pt x="270" y="11"/>
                    <a:pt x="264" y="14"/>
                    <a:pt x="259" y="21"/>
                  </a:cubicBezTo>
                  <a:cubicBezTo>
                    <a:pt x="254" y="27"/>
                    <a:pt x="251" y="38"/>
                    <a:pt x="251" y="52"/>
                  </a:cubicBezTo>
                  <a:close/>
                  <a:moveTo>
                    <a:pt x="328" y="100"/>
                  </a:moveTo>
                  <a:lnTo>
                    <a:pt x="328" y="2"/>
                  </a:lnTo>
                  <a:lnTo>
                    <a:pt x="339" y="2"/>
                  </a:lnTo>
                  <a:lnTo>
                    <a:pt x="380" y="79"/>
                  </a:lnTo>
                  <a:lnTo>
                    <a:pt x="380" y="2"/>
                  </a:lnTo>
                  <a:lnTo>
                    <a:pt x="390" y="2"/>
                  </a:lnTo>
                  <a:lnTo>
                    <a:pt x="390" y="100"/>
                  </a:lnTo>
                  <a:lnTo>
                    <a:pt x="380" y="100"/>
                  </a:lnTo>
                  <a:lnTo>
                    <a:pt x="338" y="23"/>
                  </a:lnTo>
                  <a:lnTo>
                    <a:pt x="338" y="100"/>
                  </a:lnTo>
                  <a:lnTo>
                    <a:pt x="328" y="100"/>
                  </a:lnTo>
                  <a:close/>
                  <a:moveTo>
                    <a:pt x="438" y="100"/>
                  </a:moveTo>
                  <a:lnTo>
                    <a:pt x="438" y="2"/>
                  </a:lnTo>
                  <a:lnTo>
                    <a:pt x="465" y="2"/>
                  </a:lnTo>
                  <a:cubicBezTo>
                    <a:pt x="471" y="2"/>
                    <a:pt x="476" y="2"/>
                    <a:pt x="479" y="3"/>
                  </a:cubicBezTo>
                  <a:cubicBezTo>
                    <a:pt x="483" y="5"/>
                    <a:pt x="487" y="7"/>
                    <a:pt x="490" y="10"/>
                  </a:cubicBezTo>
                  <a:cubicBezTo>
                    <a:pt x="495" y="15"/>
                    <a:pt x="498" y="20"/>
                    <a:pt x="500" y="27"/>
                  </a:cubicBezTo>
                  <a:cubicBezTo>
                    <a:pt x="502" y="34"/>
                    <a:pt x="503" y="42"/>
                    <a:pt x="503" y="50"/>
                  </a:cubicBezTo>
                  <a:cubicBezTo>
                    <a:pt x="503" y="58"/>
                    <a:pt x="502" y="64"/>
                    <a:pt x="501" y="70"/>
                  </a:cubicBezTo>
                  <a:cubicBezTo>
                    <a:pt x="499" y="76"/>
                    <a:pt x="498" y="80"/>
                    <a:pt x="495" y="84"/>
                  </a:cubicBezTo>
                  <a:cubicBezTo>
                    <a:pt x="493" y="88"/>
                    <a:pt x="491" y="91"/>
                    <a:pt x="488" y="93"/>
                  </a:cubicBezTo>
                  <a:cubicBezTo>
                    <a:pt x="486" y="95"/>
                    <a:pt x="483" y="97"/>
                    <a:pt x="479" y="98"/>
                  </a:cubicBezTo>
                  <a:cubicBezTo>
                    <a:pt x="475" y="99"/>
                    <a:pt x="471" y="100"/>
                    <a:pt x="466" y="100"/>
                  </a:cubicBezTo>
                  <a:lnTo>
                    <a:pt x="438" y="100"/>
                  </a:lnTo>
                  <a:close/>
                  <a:moveTo>
                    <a:pt x="448" y="88"/>
                  </a:moveTo>
                  <a:lnTo>
                    <a:pt x="465" y="88"/>
                  </a:lnTo>
                  <a:cubicBezTo>
                    <a:pt x="470" y="88"/>
                    <a:pt x="474" y="87"/>
                    <a:pt x="477" y="86"/>
                  </a:cubicBezTo>
                  <a:cubicBezTo>
                    <a:pt x="480" y="85"/>
                    <a:pt x="483" y="83"/>
                    <a:pt x="484" y="81"/>
                  </a:cubicBezTo>
                  <a:cubicBezTo>
                    <a:pt x="487" y="78"/>
                    <a:pt x="489" y="74"/>
                    <a:pt x="490" y="69"/>
                  </a:cubicBezTo>
                  <a:cubicBezTo>
                    <a:pt x="491" y="64"/>
                    <a:pt x="492" y="57"/>
                    <a:pt x="492" y="50"/>
                  </a:cubicBezTo>
                  <a:cubicBezTo>
                    <a:pt x="492" y="40"/>
                    <a:pt x="491" y="32"/>
                    <a:pt x="488" y="27"/>
                  </a:cubicBezTo>
                  <a:cubicBezTo>
                    <a:pt x="485" y="21"/>
                    <a:pt x="482" y="17"/>
                    <a:pt x="478" y="15"/>
                  </a:cubicBezTo>
                  <a:cubicBezTo>
                    <a:pt x="475" y="14"/>
                    <a:pt x="471" y="13"/>
                    <a:pt x="465" y="13"/>
                  </a:cubicBezTo>
                  <a:lnTo>
                    <a:pt x="448" y="13"/>
                  </a:lnTo>
                  <a:lnTo>
                    <a:pt x="448" y="88"/>
                  </a:lnTo>
                  <a:close/>
                  <a:moveTo>
                    <a:pt x="517" y="100"/>
                  </a:moveTo>
                  <a:lnTo>
                    <a:pt x="517" y="2"/>
                  </a:lnTo>
                  <a:lnTo>
                    <a:pt x="574" y="2"/>
                  </a:lnTo>
                  <a:lnTo>
                    <a:pt x="574" y="13"/>
                  </a:lnTo>
                  <a:lnTo>
                    <a:pt x="528" y="13"/>
                  </a:lnTo>
                  <a:lnTo>
                    <a:pt x="528" y="43"/>
                  </a:lnTo>
                  <a:lnTo>
                    <a:pt x="571" y="43"/>
                  </a:lnTo>
                  <a:lnTo>
                    <a:pt x="571" y="55"/>
                  </a:lnTo>
                  <a:lnTo>
                    <a:pt x="528" y="55"/>
                  </a:lnTo>
                  <a:lnTo>
                    <a:pt x="528" y="88"/>
                  </a:lnTo>
                  <a:lnTo>
                    <a:pt x="576" y="88"/>
                  </a:lnTo>
                  <a:lnTo>
                    <a:pt x="576" y="100"/>
                  </a:lnTo>
                  <a:lnTo>
                    <a:pt x="517" y="100"/>
                  </a:lnTo>
                  <a:close/>
                  <a:moveTo>
                    <a:pt x="620" y="100"/>
                  </a:moveTo>
                  <a:lnTo>
                    <a:pt x="620" y="2"/>
                  </a:lnTo>
                  <a:lnTo>
                    <a:pt x="630" y="2"/>
                  </a:lnTo>
                  <a:lnTo>
                    <a:pt x="630" y="88"/>
                  </a:lnTo>
                  <a:lnTo>
                    <a:pt x="669" y="88"/>
                  </a:lnTo>
                  <a:lnTo>
                    <a:pt x="669" y="100"/>
                  </a:lnTo>
                  <a:lnTo>
                    <a:pt x="620" y="100"/>
                  </a:lnTo>
                  <a:close/>
                  <a:moveTo>
                    <a:pt x="673" y="100"/>
                  </a:moveTo>
                  <a:lnTo>
                    <a:pt x="703" y="2"/>
                  </a:lnTo>
                  <a:lnTo>
                    <a:pt x="714" y="2"/>
                  </a:lnTo>
                  <a:lnTo>
                    <a:pt x="746" y="100"/>
                  </a:lnTo>
                  <a:lnTo>
                    <a:pt x="734" y="100"/>
                  </a:lnTo>
                  <a:lnTo>
                    <a:pt x="725" y="70"/>
                  </a:lnTo>
                  <a:lnTo>
                    <a:pt x="692" y="70"/>
                  </a:lnTo>
                  <a:lnTo>
                    <a:pt x="684" y="100"/>
                  </a:lnTo>
                  <a:lnTo>
                    <a:pt x="673" y="100"/>
                  </a:lnTo>
                  <a:close/>
                  <a:moveTo>
                    <a:pt x="695" y="59"/>
                  </a:moveTo>
                  <a:lnTo>
                    <a:pt x="722" y="59"/>
                  </a:lnTo>
                  <a:lnTo>
                    <a:pt x="714" y="32"/>
                  </a:lnTo>
                  <a:cubicBezTo>
                    <a:pt x="711" y="24"/>
                    <a:pt x="709" y="18"/>
                    <a:pt x="708" y="12"/>
                  </a:cubicBezTo>
                  <a:cubicBezTo>
                    <a:pt x="707" y="18"/>
                    <a:pt x="706" y="25"/>
                    <a:pt x="704" y="31"/>
                  </a:cubicBezTo>
                  <a:lnTo>
                    <a:pt x="695" y="59"/>
                  </a:lnTo>
                  <a:close/>
                  <a:moveTo>
                    <a:pt x="779" y="100"/>
                  </a:moveTo>
                  <a:lnTo>
                    <a:pt x="779" y="2"/>
                  </a:lnTo>
                  <a:lnTo>
                    <a:pt x="832" y="2"/>
                  </a:lnTo>
                  <a:lnTo>
                    <a:pt x="832" y="13"/>
                  </a:lnTo>
                  <a:lnTo>
                    <a:pt x="790" y="13"/>
                  </a:lnTo>
                  <a:lnTo>
                    <a:pt x="790" y="44"/>
                  </a:lnTo>
                  <a:lnTo>
                    <a:pt x="826" y="44"/>
                  </a:lnTo>
                  <a:lnTo>
                    <a:pt x="826" y="55"/>
                  </a:lnTo>
                  <a:lnTo>
                    <a:pt x="790" y="55"/>
                  </a:lnTo>
                  <a:lnTo>
                    <a:pt x="790" y="100"/>
                  </a:lnTo>
                  <a:lnTo>
                    <a:pt x="779" y="100"/>
                  </a:lnTo>
                  <a:close/>
                  <a:moveTo>
                    <a:pt x="897" y="2"/>
                  </a:moveTo>
                  <a:lnTo>
                    <a:pt x="907" y="2"/>
                  </a:lnTo>
                  <a:lnTo>
                    <a:pt x="907" y="58"/>
                  </a:lnTo>
                  <a:cubicBezTo>
                    <a:pt x="907" y="68"/>
                    <a:pt x="907" y="76"/>
                    <a:pt x="905" y="82"/>
                  </a:cubicBezTo>
                  <a:cubicBezTo>
                    <a:pt x="903" y="87"/>
                    <a:pt x="900" y="92"/>
                    <a:pt x="895" y="96"/>
                  </a:cubicBezTo>
                  <a:cubicBezTo>
                    <a:pt x="890" y="99"/>
                    <a:pt x="884" y="101"/>
                    <a:pt x="877" y="101"/>
                  </a:cubicBezTo>
                  <a:cubicBezTo>
                    <a:pt x="869" y="101"/>
                    <a:pt x="863" y="100"/>
                    <a:pt x="859" y="96"/>
                  </a:cubicBezTo>
                  <a:cubicBezTo>
                    <a:pt x="854" y="93"/>
                    <a:pt x="851" y="89"/>
                    <a:pt x="849" y="83"/>
                  </a:cubicBezTo>
                  <a:cubicBezTo>
                    <a:pt x="847" y="77"/>
                    <a:pt x="846" y="69"/>
                    <a:pt x="846" y="58"/>
                  </a:cubicBezTo>
                  <a:lnTo>
                    <a:pt x="846" y="2"/>
                  </a:lnTo>
                  <a:lnTo>
                    <a:pt x="856" y="2"/>
                  </a:lnTo>
                  <a:lnTo>
                    <a:pt x="856" y="58"/>
                  </a:lnTo>
                  <a:cubicBezTo>
                    <a:pt x="856" y="67"/>
                    <a:pt x="857" y="73"/>
                    <a:pt x="858" y="77"/>
                  </a:cubicBezTo>
                  <a:cubicBezTo>
                    <a:pt x="859" y="81"/>
                    <a:pt x="862" y="84"/>
                    <a:pt x="865" y="86"/>
                  </a:cubicBezTo>
                  <a:cubicBezTo>
                    <a:pt x="868" y="88"/>
                    <a:pt x="871" y="90"/>
                    <a:pt x="876" y="90"/>
                  </a:cubicBezTo>
                  <a:cubicBezTo>
                    <a:pt x="884" y="90"/>
                    <a:pt x="889" y="87"/>
                    <a:pt x="892" y="83"/>
                  </a:cubicBezTo>
                  <a:cubicBezTo>
                    <a:pt x="895" y="79"/>
                    <a:pt x="897" y="71"/>
                    <a:pt x="897" y="58"/>
                  </a:cubicBezTo>
                  <a:lnTo>
                    <a:pt x="897" y="2"/>
                  </a:lnTo>
                  <a:close/>
                  <a:moveTo>
                    <a:pt x="925" y="100"/>
                  </a:moveTo>
                  <a:lnTo>
                    <a:pt x="925" y="2"/>
                  </a:lnTo>
                  <a:lnTo>
                    <a:pt x="982" y="2"/>
                  </a:lnTo>
                  <a:lnTo>
                    <a:pt x="982" y="13"/>
                  </a:lnTo>
                  <a:lnTo>
                    <a:pt x="935" y="13"/>
                  </a:lnTo>
                  <a:lnTo>
                    <a:pt x="935" y="43"/>
                  </a:lnTo>
                  <a:lnTo>
                    <a:pt x="979" y="43"/>
                  </a:lnTo>
                  <a:lnTo>
                    <a:pt x="979" y="55"/>
                  </a:lnTo>
                  <a:lnTo>
                    <a:pt x="935" y="55"/>
                  </a:lnTo>
                  <a:lnTo>
                    <a:pt x="935" y="88"/>
                  </a:lnTo>
                  <a:lnTo>
                    <a:pt x="983" y="88"/>
                  </a:lnTo>
                  <a:lnTo>
                    <a:pt x="983" y="100"/>
                  </a:lnTo>
                  <a:lnTo>
                    <a:pt x="925" y="100"/>
                  </a:lnTo>
                  <a:close/>
                  <a:moveTo>
                    <a:pt x="998" y="100"/>
                  </a:moveTo>
                  <a:lnTo>
                    <a:pt x="998" y="2"/>
                  </a:lnTo>
                  <a:lnTo>
                    <a:pt x="1008" y="2"/>
                  </a:lnTo>
                  <a:lnTo>
                    <a:pt x="1049" y="79"/>
                  </a:lnTo>
                  <a:lnTo>
                    <a:pt x="1049" y="2"/>
                  </a:lnTo>
                  <a:lnTo>
                    <a:pt x="1059" y="2"/>
                  </a:lnTo>
                  <a:lnTo>
                    <a:pt x="1059" y="100"/>
                  </a:lnTo>
                  <a:lnTo>
                    <a:pt x="1049" y="100"/>
                  </a:lnTo>
                  <a:lnTo>
                    <a:pt x="1008" y="23"/>
                  </a:lnTo>
                  <a:lnTo>
                    <a:pt x="1008" y="100"/>
                  </a:lnTo>
                  <a:lnTo>
                    <a:pt x="998" y="100"/>
                  </a:lnTo>
                  <a:close/>
                  <a:moveTo>
                    <a:pt x="1097" y="100"/>
                  </a:moveTo>
                  <a:lnTo>
                    <a:pt x="1097" y="13"/>
                  </a:lnTo>
                  <a:lnTo>
                    <a:pt x="1071" y="13"/>
                  </a:lnTo>
                  <a:lnTo>
                    <a:pt x="1071" y="2"/>
                  </a:lnTo>
                  <a:lnTo>
                    <a:pt x="1133" y="2"/>
                  </a:lnTo>
                  <a:lnTo>
                    <a:pt x="1133" y="13"/>
                  </a:lnTo>
                  <a:lnTo>
                    <a:pt x="1107" y="13"/>
                  </a:lnTo>
                  <a:lnTo>
                    <a:pt x="1107" y="100"/>
                  </a:lnTo>
                  <a:lnTo>
                    <a:pt x="1097" y="100"/>
                  </a:lnTo>
                  <a:close/>
                  <a:moveTo>
                    <a:pt x="1144" y="100"/>
                  </a:moveTo>
                  <a:lnTo>
                    <a:pt x="1144" y="2"/>
                  </a:lnTo>
                  <a:lnTo>
                    <a:pt x="1201" y="2"/>
                  </a:lnTo>
                  <a:lnTo>
                    <a:pt x="1201" y="13"/>
                  </a:lnTo>
                  <a:lnTo>
                    <a:pt x="1154" y="13"/>
                  </a:lnTo>
                  <a:lnTo>
                    <a:pt x="1154" y="43"/>
                  </a:lnTo>
                  <a:lnTo>
                    <a:pt x="1198" y="43"/>
                  </a:lnTo>
                  <a:lnTo>
                    <a:pt x="1198" y="55"/>
                  </a:lnTo>
                  <a:lnTo>
                    <a:pt x="1154" y="55"/>
                  </a:lnTo>
                  <a:lnTo>
                    <a:pt x="1154" y="88"/>
                  </a:lnTo>
                  <a:lnTo>
                    <a:pt x="1202" y="88"/>
                  </a:lnTo>
                  <a:lnTo>
                    <a:pt x="1202" y="100"/>
                  </a:lnTo>
                  <a:lnTo>
                    <a:pt x="1144" y="100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365104"/>
            <a:ext cx="7631112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18 Grupo"/>
          <p:cNvGrpSpPr/>
          <p:nvPr/>
        </p:nvGrpSpPr>
        <p:grpSpPr>
          <a:xfrm>
            <a:off x="1211401" y="3284984"/>
            <a:ext cx="6721199" cy="1080120"/>
            <a:chOff x="1211401" y="3942348"/>
            <a:chExt cx="6721199" cy="1080120"/>
          </a:xfrm>
        </p:grpSpPr>
        <p:sp>
          <p:nvSpPr>
            <p:cNvPr id="17" name="16 Rectángulo"/>
            <p:cNvSpPr/>
            <p:nvPr/>
          </p:nvSpPr>
          <p:spPr>
            <a:xfrm>
              <a:off x="1211401" y="3942348"/>
              <a:ext cx="6721199" cy="101566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2800" i="1" dirty="0" smtClean="0"/>
                <a:t>UNIDAD DE ENCUESTAS</a:t>
              </a:r>
            </a:p>
            <a:p>
              <a:r>
                <a:rPr lang="es-MX" sz="3200" dirty="0" smtClean="0">
                  <a:solidFill>
                    <a:schemeClr val="tx2"/>
                  </a:solidFill>
                </a:rPr>
                <a:t>http://www.uade.inpsiquiatria.edu.mx</a:t>
              </a:r>
              <a:r>
                <a:rPr lang="es-MX" dirty="0" smtClean="0"/>
                <a:t>/</a:t>
              </a:r>
              <a:endParaRPr lang="es-MX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3131840" y="4653136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dirty="0"/>
            </a:p>
          </p:txBody>
        </p:sp>
      </p:grpSp>
      <p:sp>
        <p:nvSpPr>
          <p:cNvPr id="21" name="20 Rectángulo"/>
          <p:cNvSpPr/>
          <p:nvPr/>
        </p:nvSpPr>
        <p:spPr>
          <a:xfrm>
            <a:off x="5367278" y="404664"/>
            <a:ext cx="316516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/>
            <a:r>
              <a:rPr lang="es-MX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</a:t>
            </a:r>
            <a:endParaRPr lang="es-MX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1126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3419873" y="4017838"/>
            <a:ext cx="3600400" cy="2435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La mortalidad puede estar subestimada</a:t>
            </a:r>
            <a:endParaRPr lang="es-MX" i="1" dirty="0"/>
          </a:p>
        </p:txBody>
      </p:sp>
      <p:sp>
        <p:nvSpPr>
          <p:cNvPr id="5" name="4 Llamada con línea 3"/>
          <p:cNvSpPr/>
          <p:nvPr/>
        </p:nvSpPr>
        <p:spPr>
          <a:xfrm>
            <a:off x="899592" y="1988840"/>
            <a:ext cx="2304256" cy="1872208"/>
          </a:xfrm>
          <a:prstGeom prst="borderCallout3">
            <a:avLst/>
          </a:prstGeom>
          <a:noFill/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Los trastornos mentales son responsables del </a:t>
            </a:r>
            <a:r>
              <a:rPr lang="es-MX" b="1" dirty="0" smtClean="0">
                <a:solidFill>
                  <a:schemeClr val="tx1"/>
                </a:solidFill>
              </a:rPr>
              <a:t>32% </a:t>
            </a:r>
            <a:r>
              <a:rPr lang="es-MX" dirty="0" smtClean="0">
                <a:solidFill>
                  <a:schemeClr val="tx1"/>
                </a:solidFill>
              </a:rPr>
              <a:t>de todos los </a:t>
            </a:r>
            <a:r>
              <a:rPr lang="es-MX" b="1" dirty="0" smtClean="0">
                <a:solidFill>
                  <a:schemeClr val="tx1"/>
                </a:solidFill>
              </a:rPr>
              <a:t>días vividos sin salud </a:t>
            </a:r>
            <a:r>
              <a:rPr lang="es-MX" dirty="0" smtClean="0">
                <a:solidFill>
                  <a:schemeClr val="tx1"/>
                </a:solidFill>
              </a:rPr>
              <a:t>y solo </a:t>
            </a:r>
            <a:r>
              <a:rPr lang="es-MX" b="1" dirty="0" smtClean="0">
                <a:solidFill>
                  <a:schemeClr val="tx1"/>
                </a:solidFill>
              </a:rPr>
              <a:t>1.4%</a:t>
            </a:r>
            <a:r>
              <a:rPr lang="es-MX" dirty="0" smtClean="0">
                <a:solidFill>
                  <a:schemeClr val="tx1"/>
                </a:solidFill>
              </a:rPr>
              <a:t> por </a:t>
            </a:r>
            <a:r>
              <a:rPr lang="es-MX" b="1" dirty="0" smtClean="0">
                <a:solidFill>
                  <a:schemeClr val="tx1"/>
                </a:solidFill>
              </a:rPr>
              <a:t>mortalidad</a:t>
            </a:r>
            <a:r>
              <a:rPr lang="es-MX" dirty="0" smtClean="0">
                <a:solidFill>
                  <a:schemeClr val="tx1"/>
                </a:solidFill>
              </a:rPr>
              <a:t> prematura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9592" y="4077072"/>
            <a:ext cx="2304256" cy="216024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Subestimación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3491880" y="2132856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La mortalidad es elevada en:</a:t>
            </a:r>
          </a:p>
          <a:p>
            <a:endParaRPr lang="es-MX" b="1" i="1" dirty="0"/>
          </a:p>
        </p:txBody>
      </p:sp>
      <p:sp>
        <p:nvSpPr>
          <p:cNvPr id="8" name="7 Cerrar llave"/>
          <p:cNvSpPr/>
          <p:nvPr/>
        </p:nvSpPr>
        <p:spPr>
          <a:xfrm>
            <a:off x="4715581" y="1988840"/>
            <a:ext cx="432048" cy="1621344"/>
          </a:xfrm>
          <a:prstGeom prst="rightBrace">
            <a:avLst/>
          </a:prstGeom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 redondeado"/>
          <p:cNvSpPr/>
          <p:nvPr/>
        </p:nvSpPr>
        <p:spPr>
          <a:xfrm>
            <a:off x="5219637" y="1844824"/>
            <a:ext cx="1944216" cy="187220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Depresión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Esquizofrenia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Demencia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419872" y="53012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85% de los adolecentes    12-17 años</a:t>
            </a:r>
          </a:p>
          <a:p>
            <a:r>
              <a:rPr lang="es-MX" dirty="0" smtClean="0"/>
              <a:t>75%  de los adultos            18-65 años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419872" y="418508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Tienen un trastorno mental incluido abuso de sustancias</a:t>
            </a:r>
            <a:endParaRPr lang="es-MX" dirty="0"/>
          </a:p>
        </p:txBody>
      </p:sp>
      <p:sp>
        <p:nvSpPr>
          <p:cNvPr id="13" name="12 Flecha derecha"/>
          <p:cNvSpPr/>
          <p:nvPr/>
        </p:nvSpPr>
        <p:spPr>
          <a:xfrm rot="5400000">
            <a:off x="4977480" y="4946959"/>
            <a:ext cx="342038" cy="2151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Pentágono"/>
          <p:cNvSpPr/>
          <p:nvPr/>
        </p:nvSpPr>
        <p:spPr>
          <a:xfrm rot="5400000">
            <a:off x="7614338" y="1970838"/>
            <a:ext cx="1008112" cy="13321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494116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/>
              <a:t>Comorbilidad con otras condiciones </a:t>
            </a:r>
            <a:r>
              <a:rPr lang="es-MX" i="1" dirty="0" smtClean="0"/>
              <a:t>crónicas</a:t>
            </a:r>
            <a:endParaRPr lang="es-MX" i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419872" y="6093296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Que han intentado </a:t>
            </a:r>
            <a:r>
              <a:rPr lang="es-MX" b="1" dirty="0" smtClean="0"/>
              <a:t>suicidarse</a:t>
            </a:r>
            <a:endParaRPr lang="es-MX" b="1" dirty="0"/>
          </a:p>
        </p:txBody>
      </p:sp>
      <p:cxnSp>
        <p:nvCxnSpPr>
          <p:cNvPr id="20" name="19 Conector recto"/>
          <p:cNvCxnSpPr/>
          <p:nvPr/>
        </p:nvCxnSpPr>
        <p:spPr>
          <a:xfrm flipV="1">
            <a:off x="2555776" y="1412776"/>
            <a:ext cx="4572000" cy="4862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472082" y="2219092"/>
            <a:ext cx="1236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err="1" smtClean="0"/>
              <a:t>Condicio-nes</a:t>
            </a:r>
            <a:r>
              <a:rPr lang="es-MX" sz="1600" b="1" dirty="0" smtClean="0"/>
              <a:t> de vida</a:t>
            </a:r>
            <a:endParaRPr lang="es-MX" sz="16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7308304" y="3212976"/>
            <a:ext cx="165618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/>
              <a:t>Enfermedades infecciosas</a:t>
            </a:r>
          </a:p>
          <a:p>
            <a:pPr algn="ctr"/>
            <a:r>
              <a:rPr lang="es-MX" i="1" dirty="0" smtClean="0"/>
              <a:t>Violencia</a:t>
            </a:r>
            <a:endParaRPr lang="es-MX" i="1" dirty="0" smtClean="0"/>
          </a:p>
          <a:p>
            <a:pPr algn="ctr"/>
            <a:r>
              <a:rPr lang="es-MX" i="1" dirty="0" smtClean="0"/>
              <a:t>Tabaquismo</a:t>
            </a:r>
          </a:p>
          <a:p>
            <a:pPr algn="ctr"/>
            <a:r>
              <a:rPr lang="es-MX" i="1" dirty="0" smtClean="0"/>
              <a:t>Alcohol / drogas</a:t>
            </a:r>
          </a:p>
          <a:p>
            <a:pPr algn="ctr"/>
            <a:r>
              <a:rPr lang="es-MX" i="1" dirty="0" smtClean="0"/>
              <a:t>Obesidad /medicinas</a:t>
            </a:r>
          </a:p>
        </p:txBody>
      </p:sp>
      <p:grpSp>
        <p:nvGrpSpPr>
          <p:cNvPr id="24" name="23 Grupo"/>
          <p:cNvGrpSpPr/>
          <p:nvPr/>
        </p:nvGrpSpPr>
        <p:grpSpPr>
          <a:xfrm>
            <a:off x="611560" y="5705396"/>
            <a:ext cx="1656186" cy="956705"/>
            <a:chOff x="611560" y="5705396"/>
            <a:chExt cx="1656186" cy="956705"/>
          </a:xfrm>
        </p:grpSpPr>
        <p:sp>
          <p:nvSpPr>
            <p:cNvPr id="15" name="14 Pentágono"/>
            <p:cNvSpPr/>
            <p:nvPr/>
          </p:nvSpPr>
          <p:spPr>
            <a:xfrm rot="16200000">
              <a:off x="1011678" y="5341284"/>
              <a:ext cx="891955" cy="1620180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i="1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611560" y="6015770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i="1" dirty="0" smtClean="0"/>
                <a:t>Dificultades de comunicación</a:t>
              </a:r>
              <a:endParaRPr lang="es-MX" b="1" i="1" dirty="0"/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7308306" y="5399350"/>
            <a:ext cx="1676066" cy="1225862"/>
            <a:chOff x="467546" y="5705396"/>
            <a:chExt cx="1656184" cy="89195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25 Pentágono"/>
            <p:cNvSpPr/>
            <p:nvPr/>
          </p:nvSpPr>
          <p:spPr>
            <a:xfrm rot="16200000">
              <a:off x="849660" y="5323282"/>
              <a:ext cx="891956" cy="1656184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681005" y="6099195"/>
              <a:ext cx="1224136" cy="4254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i="1" dirty="0" smtClean="0"/>
                <a:t>Síndrome metabólico</a:t>
              </a:r>
              <a:endParaRPr lang="es-MX" sz="16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048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572000" y="1916832"/>
            <a:ext cx="720080" cy="50405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129088" y="79375"/>
            <a:ext cx="884237" cy="3063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s-MX"/>
              <a:t>Figure 1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8713"/>
            <a:ext cx="7776864" cy="474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52500" y="6477000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s-MX" sz="900" i="1"/>
              <a:t>The Lancet</a:t>
            </a:r>
            <a:r>
              <a:rPr lang="en-US" altLang="es-MX" sz="900"/>
              <a:t> DOI: (10.1016/S0140-6736(15)00390-6) </a:t>
            </a:r>
          </a:p>
        </p:txBody>
      </p:sp>
      <p:sp>
        <p:nvSpPr>
          <p:cNvPr id="6" name="4 CuadroTexto"/>
          <p:cNvSpPr txBox="1"/>
          <p:nvPr/>
        </p:nvSpPr>
        <p:spPr>
          <a:xfrm>
            <a:off x="543907" y="6002704"/>
            <a:ext cx="784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i="1" dirty="0" err="1" smtClean="0"/>
              <a:t>Patel</a:t>
            </a:r>
            <a:r>
              <a:rPr lang="es-MX" sz="1400" i="1" dirty="0" smtClean="0"/>
              <a:t>, V, </a:t>
            </a:r>
            <a:r>
              <a:rPr lang="es-MX" sz="1400" i="1" dirty="0" err="1" smtClean="0"/>
              <a:t>Chisholm</a:t>
            </a:r>
            <a:r>
              <a:rPr lang="es-MX" sz="1400" i="1" dirty="0" smtClean="0"/>
              <a:t>, D, </a:t>
            </a:r>
            <a:r>
              <a:rPr lang="es-MX" sz="1400" i="1" dirty="0" err="1" smtClean="0"/>
              <a:t>Parikh</a:t>
            </a:r>
            <a:r>
              <a:rPr lang="es-MX" sz="1400" i="1" dirty="0" smtClean="0"/>
              <a:t>, R., </a:t>
            </a:r>
            <a:r>
              <a:rPr lang="es-MX" sz="1400" i="1" dirty="0" err="1" smtClean="0"/>
              <a:t>Charlson</a:t>
            </a:r>
            <a:r>
              <a:rPr lang="es-MX" sz="1400" i="1" dirty="0" smtClean="0"/>
              <a:t>, F., </a:t>
            </a:r>
            <a:r>
              <a:rPr lang="es-MX" sz="1400" i="1" dirty="0" err="1" smtClean="0"/>
              <a:t>Degenhardt</a:t>
            </a:r>
            <a:r>
              <a:rPr lang="es-MX" sz="1400" i="1" dirty="0" smtClean="0"/>
              <a:t>, L </a:t>
            </a:r>
            <a:r>
              <a:rPr lang="es-MX" sz="1400" i="1" dirty="0" err="1" smtClean="0"/>
              <a:t>Dua</a:t>
            </a:r>
            <a:r>
              <a:rPr lang="es-MX" sz="1400" i="1" dirty="0" smtClean="0"/>
              <a:t>, D., Ferrari, A., </a:t>
            </a:r>
            <a:r>
              <a:rPr lang="es-MX" sz="1400" i="1" dirty="0" err="1" smtClean="0"/>
              <a:t>Hyman</a:t>
            </a:r>
            <a:r>
              <a:rPr lang="es-MX" sz="1400" i="1" dirty="0" smtClean="0"/>
              <a:t>, S., </a:t>
            </a:r>
            <a:r>
              <a:rPr lang="es-MX" sz="1400" i="1" dirty="0" err="1" smtClean="0"/>
              <a:t>Laxminarayan</a:t>
            </a:r>
            <a:r>
              <a:rPr lang="es-MX" sz="1400" i="1" dirty="0"/>
              <a:t>, </a:t>
            </a:r>
            <a:r>
              <a:rPr lang="es-MX" sz="1400" i="1" dirty="0" smtClean="0"/>
              <a:t>R., </a:t>
            </a:r>
            <a:r>
              <a:rPr lang="es-MX" sz="1400" i="1" dirty="0" err="1" smtClean="0"/>
              <a:t>Levin</a:t>
            </a:r>
            <a:r>
              <a:rPr lang="es-MX" sz="1400" i="1" dirty="0" smtClean="0"/>
              <a:t>, C., </a:t>
            </a:r>
            <a:r>
              <a:rPr lang="es-MX" sz="1400" i="1" dirty="0" err="1" smtClean="0"/>
              <a:t>Lund</a:t>
            </a:r>
            <a:r>
              <a:rPr lang="es-MX" sz="1400" i="1" dirty="0" smtClean="0"/>
              <a:t>, C., </a:t>
            </a:r>
            <a:r>
              <a:rPr lang="es-MX" sz="1400" b="1" i="1" dirty="0" smtClean="0"/>
              <a:t>Medina </a:t>
            </a:r>
            <a:r>
              <a:rPr lang="es-MX" sz="1400" b="1" i="1" dirty="0"/>
              <a:t>Mora</a:t>
            </a:r>
            <a:r>
              <a:rPr lang="es-MX" sz="1400" b="1" i="1" dirty="0" smtClean="0"/>
              <a:t>, ME</a:t>
            </a:r>
            <a:r>
              <a:rPr lang="es-MX" sz="1400" i="1" dirty="0" smtClean="0"/>
              <a:t>., and </a:t>
            </a:r>
            <a:r>
              <a:rPr lang="es-MX" sz="1400" i="1" dirty="0" err="1" smtClean="0"/>
              <a:t>other</a:t>
            </a:r>
            <a:r>
              <a:rPr lang="en-US" sz="1400" i="1" dirty="0" smtClean="0"/>
              <a:t> </a:t>
            </a:r>
            <a:r>
              <a:rPr lang="en-US" sz="1400" i="1" dirty="0"/>
              <a:t>on behalf of the DCP MNS Author </a:t>
            </a:r>
            <a:r>
              <a:rPr lang="en-US" sz="1400" i="1" dirty="0" smtClean="0"/>
              <a:t>Group, </a:t>
            </a:r>
            <a:r>
              <a:rPr lang="en-US" sz="1400" dirty="0"/>
              <a:t>Published online October 8, 2015 http://dx.doi.org/10.1016/S0140-6736(15)00390-6</a:t>
            </a:r>
            <a:endParaRPr lang="es-MX" sz="1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611560" y="40466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Mortalidad</a:t>
            </a:r>
            <a:r>
              <a:rPr lang="en-US" sz="2800" dirty="0" smtClean="0"/>
              <a:t> y </a:t>
            </a:r>
            <a:r>
              <a:rPr lang="en-US" sz="2800" dirty="0" err="1" smtClean="0"/>
              <a:t>días</a:t>
            </a:r>
            <a:r>
              <a:rPr lang="en-US" sz="2800" dirty="0" smtClean="0"/>
              <a:t> </a:t>
            </a:r>
            <a:r>
              <a:rPr lang="en-US" sz="2800" dirty="0" err="1" smtClean="0"/>
              <a:t>vividos</a:t>
            </a:r>
            <a:r>
              <a:rPr lang="en-US" sz="2800" dirty="0" smtClean="0"/>
              <a:t> sin </a:t>
            </a:r>
            <a:r>
              <a:rPr lang="en-US" sz="2800" dirty="0" err="1" smtClean="0"/>
              <a:t>salud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Rectángulo 3"/>
          <p:cNvSpPr/>
          <p:nvPr/>
        </p:nvSpPr>
        <p:spPr>
          <a:xfrm>
            <a:off x="4572000" y="1844824"/>
            <a:ext cx="864096" cy="648072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323528" y="1340768"/>
            <a:ext cx="1872208" cy="288032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398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/>
              <a:t>Días vividos sin salud / muerte prematura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sz="2800" dirty="0" smtClean="0"/>
              <a:t>Su </a:t>
            </a:r>
            <a:r>
              <a:rPr lang="es-MX" sz="2800" dirty="0" smtClean="0"/>
              <a:t>carga se debe a los muchos días que la población vive sin </a:t>
            </a:r>
            <a:r>
              <a:rPr lang="es-MX" sz="2800" dirty="0" smtClean="0"/>
              <a:t>salud</a:t>
            </a:r>
            <a:r>
              <a:rPr lang="es-MX" sz="2800" dirty="0"/>
              <a:t>.</a:t>
            </a:r>
            <a:endParaRPr lang="es-MX" sz="2800" dirty="0" smtClean="0"/>
          </a:p>
          <a:p>
            <a:pPr lvl="1"/>
            <a:r>
              <a:rPr lang="es-MX" sz="2400" dirty="0" smtClean="0"/>
              <a:t>Tienen un inicio temprano, 50% de las enfermedades hacen su aparición antes de los 27 años</a:t>
            </a:r>
          </a:p>
          <a:p>
            <a:pPr lvl="1"/>
            <a:r>
              <a:rPr lang="es-MX" sz="2400" dirty="0" smtClean="0"/>
              <a:t>Son enfermedades crónicas que pueden controlarse</a:t>
            </a:r>
          </a:p>
          <a:p>
            <a:r>
              <a:rPr lang="es-MX" sz="2800" dirty="0" smtClean="0"/>
              <a:t>Participan </a:t>
            </a:r>
            <a:r>
              <a:rPr lang="es-MX" sz="2800" dirty="0" smtClean="0"/>
              <a:t>poco en la carga de enfermedad por muerte prematura</a:t>
            </a:r>
          </a:p>
          <a:p>
            <a:pPr lvl="1"/>
            <a:r>
              <a:rPr lang="es-MX" sz="2400" dirty="0"/>
              <a:t>E</a:t>
            </a:r>
            <a:r>
              <a:rPr lang="es-MX" sz="2400" dirty="0" smtClean="0"/>
              <a:t>l </a:t>
            </a:r>
            <a:r>
              <a:rPr lang="es-MX" sz="2400" dirty="0" smtClean="0"/>
              <a:t>suicidio está aumentando, especialmente entre los </a:t>
            </a:r>
            <a:r>
              <a:rPr lang="es-MX" sz="2400" dirty="0" smtClean="0"/>
              <a:t>jóvenes pero no se contabiliza</a:t>
            </a:r>
            <a:endParaRPr lang="es-MX" sz="2400" dirty="0" smtClean="0"/>
          </a:p>
          <a:p>
            <a:pPr lvl="1"/>
            <a:r>
              <a:rPr lang="es-MX" sz="2400" dirty="0" smtClean="0"/>
              <a:t>Esta causa de muerte a pesar de que su mayor predictor (90%) es un trastorno mental, no se ha contabilizado en el capítulo de enfermedad mental</a:t>
            </a:r>
          </a:p>
          <a:p>
            <a:pPr lvl="1"/>
            <a:r>
              <a:rPr lang="es-MX" sz="2400" dirty="0" smtClean="0"/>
              <a:t>Y porque las personas con trastornos graves mueren prematuramente </a:t>
            </a:r>
            <a:endParaRPr lang="es-MX" sz="2400" dirty="0"/>
          </a:p>
        </p:txBody>
      </p:sp>
      <p:sp>
        <p:nvSpPr>
          <p:cNvPr id="4" name="Rectangle 6"/>
          <p:cNvSpPr/>
          <p:nvPr/>
        </p:nvSpPr>
        <p:spPr>
          <a:xfrm>
            <a:off x="179512" y="1196752"/>
            <a:ext cx="9144000" cy="358775"/>
          </a:xfrm>
          <a:prstGeom prst="rect">
            <a:avLst/>
          </a:prstGeom>
          <a:solidFill>
            <a:schemeClr val="accent2"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alt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4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Medidas individuales y poblacionales</a:t>
            </a:r>
            <a:endParaRPr lang="es-MX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7883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300749"/>
              </p:ext>
            </p:extLst>
          </p:nvPr>
        </p:nvGraphicFramePr>
        <p:xfrm>
          <a:off x="4932040" y="1628800"/>
          <a:ext cx="3888432" cy="5030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67544" y="616530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i="1" dirty="0" smtClean="0"/>
              <a:t>Walker et al, 2014</a:t>
            </a:r>
            <a:endParaRPr lang="es-MX" sz="1400" i="1" dirty="0"/>
          </a:p>
        </p:txBody>
      </p:sp>
      <p:cxnSp>
        <p:nvCxnSpPr>
          <p:cNvPr id="7" name="6 Conector recto"/>
          <p:cNvCxnSpPr/>
          <p:nvPr/>
        </p:nvCxnSpPr>
        <p:spPr>
          <a:xfrm flipV="1">
            <a:off x="2555776" y="1268760"/>
            <a:ext cx="4572000" cy="4862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"/>
          <p:cNvSpPr/>
          <p:nvPr/>
        </p:nvSpPr>
        <p:spPr>
          <a:xfrm>
            <a:off x="0" y="0"/>
            <a:ext cx="9144000" cy="358775"/>
          </a:xfrm>
          <a:prstGeom prst="rect">
            <a:avLst/>
          </a:prstGeom>
          <a:solidFill>
            <a:schemeClr val="accent2"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altLang="es-MX">
              <a:solidFill>
                <a:srgbClr val="FFFFFF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1619672" y="-5145119"/>
            <a:ext cx="6660740" cy="36004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91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dirty="0" smtClean="0"/>
              <a:t>Sobre mortalidad en pacientes con enfermedad mental grave</a:t>
            </a:r>
            <a:endParaRPr lang="es-MX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0803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9512" y="1052736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i="1" dirty="0" smtClean="0"/>
              <a:t>Mortalidad 10-15 años de mortalidad prematura, el doble en países en vías de desarrollo </a:t>
            </a:r>
            <a:endParaRPr lang="es-MX" sz="16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491880" y="59492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Dinamarca</a:t>
            </a:r>
            <a:endParaRPr lang="es-MX" dirty="0"/>
          </a:p>
        </p:txBody>
      </p:sp>
      <p:sp>
        <p:nvSpPr>
          <p:cNvPr id="7" name="Rectangle 6"/>
          <p:cNvSpPr/>
          <p:nvPr/>
        </p:nvSpPr>
        <p:spPr>
          <a:xfrm>
            <a:off x="0" y="6449883"/>
            <a:ext cx="9144000" cy="358775"/>
          </a:xfrm>
          <a:prstGeom prst="rect">
            <a:avLst/>
          </a:prstGeom>
          <a:solidFill>
            <a:schemeClr val="accent2"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altLang="es-MX">
              <a:solidFill>
                <a:srgbClr val="FFFFFF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 flipV="1">
            <a:off x="1619672" y="1304764"/>
            <a:ext cx="6660740" cy="36004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57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828576" cy="501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/>
          <p:nvPr/>
        </p:nvSpPr>
        <p:spPr>
          <a:xfrm>
            <a:off x="15708" y="44624"/>
            <a:ext cx="9144000" cy="358775"/>
          </a:xfrm>
          <a:prstGeom prst="rect">
            <a:avLst/>
          </a:prstGeom>
          <a:solidFill>
            <a:schemeClr val="accent2"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altLang="es-MX">
              <a:solidFill>
                <a:srgbClr val="FFFFFF"/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 flipV="1">
            <a:off x="1635380" y="-5100495"/>
            <a:ext cx="6660740" cy="36004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 flipV="1">
            <a:off x="1143410" y="2564904"/>
            <a:ext cx="6660740" cy="36004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80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819150"/>
            <a:ext cx="68516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/>
          <p:nvPr/>
        </p:nvSpPr>
        <p:spPr>
          <a:xfrm>
            <a:off x="-22154" y="6630535"/>
            <a:ext cx="9144000" cy="358775"/>
          </a:xfrm>
          <a:prstGeom prst="rect">
            <a:avLst/>
          </a:prstGeom>
          <a:solidFill>
            <a:schemeClr val="accent2"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altLang="es-MX">
              <a:solidFill>
                <a:srgbClr val="FFFFFF"/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 flipV="1">
            <a:off x="1259632" y="1592796"/>
            <a:ext cx="6660740" cy="36004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60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 smtClean="0"/>
              <a:t>Riegos asociados con estilos de vida y trastornos mentales graves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Fumar (4-60% de los enfermos mentales graves fuman), abuso de alcohol y drogas</a:t>
            </a:r>
          </a:p>
          <a:p>
            <a:r>
              <a:rPr lang="es-MX" dirty="0" smtClean="0"/>
              <a:t>Inactividad física, malos hábitos alimenticios obesidad + efectos secundarios a los medicamentos – síndrome metabólico</a:t>
            </a:r>
          </a:p>
          <a:p>
            <a:r>
              <a:rPr lang="es-MX" dirty="0" smtClean="0"/>
              <a:t>Accidentes, violencia, autolesiones, conductas suicidas</a:t>
            </a:r>
          </a:p>
          <a:p>
            <a:r>
              <a:rPr lang="es-MX" dirty="0" smtClean="0"/>
              <a:t>Menos probabilidad de ser evaluados y recibir tratamiento, dificultades de comunicación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Rectangle 6"/>
          <p:cNvSpPr/>
          <p:nvPr/>
        </p:nvSpPr>
        <p:spPr>
          <a:xfrm>
            <a:off x="0" y="6449883"/>
            <a:ext cx="9144000" cy="358775"/>
          </a:xfrm>
          <a:prstGeom prst="rect">
            <a:avLst/>
          </a:prstGeom>
          <a:solidFill>
            <a:schemeClr val="accent2"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altLang="es-MX">
              <a:solidFill>
                <a:srgbClr val="FFFFFF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1619672" y="1304764"/>
            <a:ext cx="6660740" cy="36004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2611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838</Words>
  <Application>Microsoft Office PowerPoint</Application>
  <PresentationFormat>Presentación en pantalla (4:3)</PresentationFormat>
  <Paragraphs>127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La mortalidad prematura de las personas con enfermedad mental grave</vt:lpstr>
      <vt:lpstr>La mortalidad puede estar subestimada</vt:lpstr>
      <vt:lpstr>Presentación de PowerPoint</vt:lpstr>
      <vt:lpstr>Días vividos sin salud / muerte prematura</vt:lpstr>
      <vt:lpstr>Medidas individuales y poblacionales</vt:lpstr>
      <vt:lpstr>Sobre mortalidad en pacientes con enfermedad mental grave</vt:lpstr>
      <vt:lpstr>Presentación de PowerPoint</vt:lpstr>
      <vt:lpstr>Presentación de PowerPoint</vt:lpstr>
      <vt:lpstr>Riegos asociados con estilos de vida y trastornos mentales graves</vt:lpstr>
      <vt:lpstr>Metas sustentables para 2030 (SDGs) </vt:lpstr>
      <vt:lpstr>Paquetes de intervenciones</vt:lpstr>
      <vt:lpstr>Desinstitucionalización de pacientes </vt:lpstr>
      <vt:lpstr>GBD cause-specific vs natural history excess deaths, 2010 </vt:lpstr>
      <vt:lpstr> Centro de Información en Salud Mental y Adicciones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mortalidad prematura de las personas con enfermedad mental grave</dc:title>
  <dc:creator>Maria Elena</dc:creator>
  <cp:lastModifiedBy>Mar</cp:lastModifiedBy>
  <cp:revision>18</cp:revision>
  <cp:lastPrinted>2016-10-12T22:36:00Z</cp:lastPrinted>
  <dcterms:created xsi:type="dcterms:W3CDTF">2016-10-12T11:06:39Z</dcterms:created>
  <dcterms:modified xsi:type="dcterms:W3CDTF">2016-10-12T22:43:34Z</dcterms:modified>
</cp:coreProperties>
</file>