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6" r:id="rId3"/>
    <p:sldId id="277" r:id="rId4"/>
    <p:sldId id="258" r:id="rId5"/>
    <p:sldId id="278" r:id="rId6"/>
    <p:sldId id="279" r:id="rId7"/>
    <p:sldId id="280" r:id="rId8"/>
    <p:sldId id="287" r:id="rId9"/>
    <p:sldId id="288" r:id="rId10"/>
    <p:sldId id="286" r:id="rId11"/>
    <p:sldId id="290" r:id="rId12"/>
    <p:sldId id="293" r:id="rId13"/>
    <p:sldId id="294" r:id="rId14"/>
    <p:sldId id="295" r:id="rId15"/>
    <p:sldId id="265" r:id="rId1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65461E2-C7B6-48AD-8716-70ACEBD71A8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197FFB5A-A89B-489E-975C-9FC03658CA74}">
      <dgm:prSet phldrT="[Texto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es-MX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Capacitación a capacitadores: Una colaboración                                      INPRFM-UAM-UNAM</a:t>
          </a:r>
        </a:p>
        <a:p>
          <a:r>
            <a:rPr lang="es-MX" sz="1800" b="1" i="1" dirty="0" smtClean="0">
              <a:solidFill>
                <a:schemeClr val="tx1"/>
              </a:solidFill>
            </a:rPr>
            <a:t>Participantes acreditados: </a:t>
          </a:r>
          <a:r>
            <a:rPr lang="es-MX" sz="1800" b="0" i="0" dirty="0" smtClean="0">
              <a:solidFill>
                <a:schemeClr val="tx1"/>
              </a:solidFill>
            </a:rPr>
            <a:t>24 clínicos                                                          </a:t>
          </a:r>
          <a:r>
            <a:rPr lang="es-MX" sz="1400" b="0" i="0" dirty="0" smtClean="0">
              <a:solidFill>
                <a:schemeClr val="tx1"/>
              </a:solidFill>
            </a:rPr>
            <a:t>(DF y Guadalajara)</a:t>
          </a:r>
          <a:endParaRPr lang="es-MX" sz="1800" b="0" i="0" dirty="0" smtClean="0">
            <a:solidFill>
              <a:schemeClr val="tx1"/>
            </a:solidFill>
          </a:endParaRPr>
        </a:p>
        <a:p>
          <a:r>
            <a:rPr lang="es-MX" sz="1800" b="1" i="1" dirty="0" smtClean="0">
              <a:solidFill>
                <a:schemeClr val="tx1"/>
              </a:solidFill>
            </a:rPr>
            <a:t>Tema: </a:t>
          </a:r>
          <a:r>
            <a:rPr lang="es-MX" sz="1800" b="0" i="0" dirty="0" smtClean="0">
              <a:solidFill>
                <a:schemeClr val="tx1"/>
              </a:solidFill>
            </a:rPr>
            <a:t>Identificación y manejo de trastornos mentales comunes en el PN y sistema de referencia de urgencias psiquiátricas </a:t>
          </a:r>
          <a:endParaRPr lang="es-MX" sz="1800" b="0" i="0" dirty="0">
            <a:solidFill>
              <a:schemeClr val="tx1"/>
            </a:solidFill>
          </a:endParaRPr>
        </a:p>
      </dgm:t>
    </dgm:pt>
    <dgm:pt modelId="{ADD3BC06-B5C0-4862-876D-DF624D488AA2}" type="parTrans" cxnId="{145F4635-4896-4626-81AC-0D59EEB44204}">
      <dgm:prSet/>
      <dgm:spPr/>
      <dgm:t>
        <a:bodyPr/>
        <a:lstStyle/>
        <a:p>
          <a:endParaRPr lang="es-MX"/>
        </a:p>
      </dgm:t>
    </dgm:pt>
    <dgm:pt modelId="{648D3EB0-987F-4E2A-B3C1-1DFB78DBDD6C}" type="sibTrans" cxnId="{145F4635-4896-4626-81AC-0D59EEB44204}">
      <dgm:prSet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endParaRPr lang="es-MX"/>
        </a:p>
      </dgm:t>
    </dgm:pt>
    <dgm:pt modelId="{D2DE8770-80DA-4200-83E4-99F80011F5E0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Capacitación a Médicos UNAM e ISSSTE</a:t>
          </a:r>
        </a:p>
        <a:p>
          <a:r>
            <a:rPr lang="es-MX" sz="1800" b="1" i="1" dirty="0" smtClean="0">
              <a:solidFill>
                <a:schemeClr val="tx1"/>
              </a:solidFill>
            </a:rPr>
            <a:t>Segundo estudio: </a:t>
          </a:r>
          <a:r>
            <a:rPr lang="es-MX" sz="1800" dirty="0" smtClean="0">
              <a:solidFill>
                <a:schemeClr val="tx1"/>
              </a:solidFill>
            </a:rPr>
            <a:t>Evaluación de barreras y oportunidades para la implementación del MhGAP en México (Distrito Federal), </a:t>
          </a:r>
          <a:r>
            <a:rPr lang="es-MX" sz="1800" i="1" dirty="0" smtClean="0">
              <a:solidFill>
                <a:schemeClr val="tx1"/>
              </a:solidFill>
            </a:rPr>
            <a:t>análisis en curso. </a:t>
          </a:r>
          <a:endParaRPr lang="es-MX" sz="1800" i="1" dirty="0">
            <a:solidFill>
              <a:schemeClr val="tx1"/>
            </a:solidFill>
          </a:endParaRPr>
        </a:p>
      </dgm:t>
    </dgm:pt>
    <dgm:pt modelId="{F16A51BE-C373-4BB3-B2C2-F84080DEE3E0}" type="parTrans" cxnId="{A121D68F-E928-402B-9126-965B7D859B19}">
      <dgm:prSet/>
      <dgm:spPr/>
      <dgm:t>
        <a:bodyPr/>
        <a:lstStyle/>
        <a:p>
          <a:endParaRPr lang="es-MX"/>
        </a:p>
      </dgm:t>
    </dgm:pt>
    <dgm:pt modelId="{24A7A3D5-E4C1-4789-902F-319904DF6334}" type="sibTrans" cxnId="{A121D68F-E928-402B-9126-965B7D859B19}">
      <dgm:prSet/>
      <dgm:spPr/>
      <dgm:t>
        <a:bodyPr/>
        <a:lstStyle/>
        <a:p>
          <a:endParaRPr lang="es-MX"/>
        </a:p>
      </dgm:t>
    </dgm:pt>
    <dgm:pt modelId="{8D1482EC-565F-4099-94B7-778223115AA6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Réplica por parte de capacitadores                                                       y primer estudio: </a:t>
          </a:r>
          <a:r>
            <a:rPr lang="es-MX" sz="1800" b="0" dirty="0" smtClean="0">
              <a:solidFill>
                <a:schemeClr val="tx1"/>
              </a:solidFill>
            </a:rPr>
            <a:t>Efectividad del                                    entrenamiento para aumentar                                                            la disposición a la identificación                                                                     y manejo de la depresión y el                                                          riesgo suicida en el PN.</a:t>
          </a:r>
          <a:endParaRPr lang="es-MX" sz="1800" b="0" dirty="0">
            <a:solidFill>
              <a:schemeClr val="tx1"/>
            </a:solidFill>
          </a:endParaRPr>
        </a:p>
      </dgm:t>
    </dgm:pt>
    <dgm:pt modelId="{DD9353D3-2BC4-47E7-8415-8AF473376F72}" type="parTrans" cxnId="{B17E3726-C2D8-4FEB-A436-AB6874B634D2}">
      <dgm:prSet/>
      <dgm:spPr/>
      <dgm:t>
        <a:bodyPr/>
        <a:lstStyle/>
        <a:p>
          <a:endParaRPr lang="es-MX"/>
        </a:p>
      </dgm:t>
    </dgm:pt>
    <dgm:pt modelId="{8CE7C944-AD10-4E24-8A74-69C490838643}" type="sibTrans" cxnId="{B17E3726-C2D8-4FEB-A436-AB6874B634D2}">
      <dgm:prSet/>
      <dgm:spPr>
        <a:solidFill>
          <a:schemeClr val="accent3">
            <a:lumMod val="75000"/>
            <a:alpha val="90000"/>
          </a:schemeClr>
        </a:solidFill>
      </dgm:spPr>
      <dgm:t>
        <a:bodyPr/>
        <a:lstStyle/>
        <a:p>
          <a:endParaRPr lang="es-MX"/>
        </a:p>
      </dgm:t>
    </dgm:pt>
    <dgm:pt modelId="{65245AA0-3ECE-43DC-ACA2-2F746D42FDE6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MX" sz="1600" b="1" i="1" dirty="0" smtClean="0">
              <a:solidFill>
                <a:schemeClr val="tx1"/>
              </a:solidFill>
            </a:rPr>
            <a:t>Clínicos entrenados: </a:t>
          </a:r>
          <a:r>
            <a:rPr lang="es-MX" sz="1600" dirty="0" smtClean="0">
              <a:solidFill>
                <a:schemeClr val="tx1"/>
              </a:solidFill>
            </a:rPr>
            <a:t>60                                                                                    (Jalisco, México) </a:t>
          </a:r>
          <a:endParaRPr lang="es-MX" sz="1400" dirty="0">
            <a:solidFill>
              <a:schemeClr val="tx1"/>
            </a:solidFill>
          </a:endParaRPr>
        </a:p>
      </dgm:t>
    </dgm:pt>
    <dgm:pt modelId="{9D643281-9FF4-42C0-B7C4-8A9F1CD5568A}" type="parTrans" cxnId="{AC18C929-D747-4493-B0FD-CD4C4AC537B4}">
      <dgm:prSet/>
      <dgm:spPr/>
      <dgm:t>
        <a:bodyPr/>
        <a:lstStyle/>
        <a:p>
          <a:endParaRPr lang="es-MX"/>
        </a:p>
      </dgm:t>
    </dgm:pt>
    <dgm:pt modelId="{6330540F-7487-4AA5-A28A-C55EA7F88E1D}" type="sibTrans" cxnId="{AC18C929-D747-4493-B0FD-CD4C4AC537B4}">
      <dgm:prSet/>
      <dgm:spPr/>
      <dgm:t>
        <a:bodyPr/>
        <a:lstStyle/>
        <a:p>
          <a:endParaRPr lang="es-MX"/>
        </a:p>
      </dgm:t>
    </dgm:pt>
    <dgm:pt modelId="{FCC45CAE-B6C1-4491-ADFF-24105F524485}" type="pres">
      <dgm:prSet presAssocID="{865461E2-C7B6-48AD-8716-70ACEBD71A81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EF9D2280-DB35-4000-AC59-2C39F9F244FF}" type="pres">
      <dgm:prSet presAssocID="{865461E2-C7B6-48AD-8716-70ACEBD71A81}" presName="dummyMaxCanvas" presStyleCnt="0">
        <dgm:presLayoutVars/>
      </dgm:prSet>
      <dgm:spPr/>
    </dgm:pt>
    <dgm:pt modelId="{E7C70084-9A67-4023-9E42-34EB3299107F}" type="pres">
      <dgm:prSet presAssocID="{865461E2-C7B6-48AD-8716-70ACEBD71A81}" presName="ThreeNodes_1" presStyleLbl="node1" presStyleIdx="0" presStyleCnt="3" custScaleX="117647" custScaleY="110526" custLinFactNeighborX="117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EC14F10-F272-4160-AF27-B05F8CD852CF}" type="pres">
      <dgm:prSet presAssocID="{865461E2-C7B6-48AD-8716-70ACEBD71A81}" presName="ThreeNodes_2" presStyleLbl="node1" presStyleIdx="1" presStyleCnt="3" custScaleX="116726" custScaleY="132246" custLinFactNeighborY="1496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AEF05F36-3D62-4340-A783-1186079411BB}" type="pres">
      <dgm:prSet presAssocID="{865461E2-C7B6-48AD-8716-70ACEBD71A81}" presName="ThreeNodes_3" presStyleLbl="node1" presStyleIdx="2" presStyleCnt="3" custScaleY="73684" custLinFactNeighborX="2124" custLinFactNeighborY="1248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FB1C878-D216-4926-8012-1D439F631194}" type="pres">
      <dgm:prSet presAssocID="{865461E2-C7B6-48AD-8716-70ACEBD71A81}" presName="ThreeConn_1-2" presStyleLbl="fgAccFollowNode1" presStyleIdx="0" presStyleCnt="2" custLinFactNeighborX="-50380" custLinFactNeighborY="-387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D185A995-F259-44E3-95EC-EAC98EE78645}" type="pres">
      <dgm:prSet presAssocID="{865461E2-C7B6-48AD-8716-70ACEBD71A81}" presName="ThreeConn_2-3" presStyleLbl="fgAccFollowNode1" presStyleIdx="1" presStyleCnt="2" custScaleY="100000" custLinFactNeighborX="-41888" custLinFactNeighborY="6519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8AC31A5-5E2C-4943-AFC3-F92B93BCB95D}" type="pres">
      <dgm:prSet presAssocID="{865461E2-C7B6-48AD-8716-70ACEBD71A81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777991C-9DE0-4AF2-A2FF-8AFE902BDB49}" type="pres">
      <dgm:prSet presAssocID="{865461E2-C7B6-48AD-8716-70ACEBD71A81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6951881-B6CA-41BC-83DF-1EE4736E8F0C}" type="pres">
      <dgm:prSet presAssocID="{865461E2-C7B6-48AD-8716-70ACEBD71A81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2D3489C7-01CE-4203-9154-AED2739A8969}" type="presOf" srcId="{8CE7C944-AD10-4E24-8A74-69C490838643}" destId="{D185A995-F259-44E3-95EC-EAC98EE78645}" srcOrd="0" destOrd="0" presId="urn:microsoft.com/office/officeart/2005/8/layout/vProcess5"/>
    <dgm:cxn modelId="{B4E15DC8-31CE-47D6-A2E3-98F569D992D6}" type="presOf" srcId="{65245AA0-3ECE-43DC-ACA2-2F746D42FDE6}" destId="{8777991C-9DE0-4AF2-A2FF-8AFE902BDB49}" srcOrd="1" destOrd="1" presId="urn:microsoft.com/office/officeart/2005/8/layout/vProcess5"/>
    <dgm:cxn modelId="{704E75DF-3C13-4B0E-89A5-77404138944C}" type="presOf" srcId="{D2DE8770-80DA-4200-83E4-99F80011F5E0}" destId="{76951881-B6CA-41BC-83DF-1EE4736E8F0C}" srcOrd="1" destOrd="0" presId="urn:microsoft.com/office/officeart/2005/8/layout/vProcess5"/>
    <dgm:cxn modelId="{0A40A845-D364-407B-A1D0-805B4D53E899}" type="presOf" srcId="{8D1482EC-565F-4099-94B7-778223115AA6}" destId="{3EC14F10-F272-4160-AF27-B05F8CD852CF}" srcOrd="0" destOrd="0" presId="urn:microsoft.com/office/officeart/2005/8/layout/vProcess5"/>
    <dgm:cxn modelId="{2F83EEC9-5EE6-4686-90E3-B1DAC9DC35B2}" type="presOf" srcId="{197FFB5A-A89B-489E-975C-9FC03658CA74}" destId="{18AC31A5-5E2C-4943-AFC3-F92B93BCB95D}" srcOrd="1" destOrd="0" presId="urn:microsoft.com/office/officeart/2005/8/layout/vProcess5"/>
    <dgm:cxn modelId="{3CBD5E54-855F-49C4-A52B-55C48178D678}" type="presOf" srcId="{197FFB5A-A89B-489E-975C-9FC03658CA74}" destId="{E7C70084-9A67-4023-9E42-34EB3299107F}" srcOrd="0" destOrd="0" presId="urn:microsoft.com/office/officeart/2005/8/layout/vProcess5"/>
    <dgm:cxn modelId="{145F4635-4896-4626-81AC-0D59EEB44204}" srcId="{865461E2-C7B6-48AD-8716-70ACEBD71A81}" destId="{197FFB5A-A89B-489E-975C-9FC03658CA74}" srcOrd="0" destOrd="0" parTransId="{ADD3BC06-B5C0-4862-876D-DF624D488AA2}" sibTransId="{648D3EB0-987F-4E2A-B3C1-1DFB78DBDD6C}"/>
    <dgm:cxn modelId="{A121D68F-E928-402B-9126-965B7D859B19}" srcId="{865461E2-C7B6-48AD-8716-70ACEBD71A81}" destId="{D2DE8770-80DA-4200-83E4-99F80011F5E0}" srcOrd="2" destOrd="0" parTransId="{F16A51BE-C373-4BB3-B2C2-F84080DEE3E0}" sibTransId="{24A7A3D5-E4C1-4789-902F-319904DF6334}"/>
    <dgm:cxn modelId="{C53997F2-8782-40AF-9144-F0A77605B66C}" type="presOf" srcId="{648D3EB0-987F-4E2A-B3C1-1DFB78DBDD6C}" destId="{FFB1C878-D216-4926-8012-1D439F631194}" srcOrd="0" destOrd="0" presId="urn:microsoft.com/office/officeart/2005/8/layout/vProcess5"/>
    <dgm:cxn modelId="{B17E3726-C2D8-4FEB-A436-AB6874B634D2}" srcId="{865461E2-C7B6-48AD-8716-70ACEBD71A81}" destId="{8D1482EC-565F-4099-94B7-778223115AA6}" srcOrd="1" destOrd="0" parTransId="{DD9353D3-2BC4-47E7-8415-8AF473376F72}" sibTransId="{8CE7C944-AD10-4E24-8A74-69C490838643}"/>
    <dgm:cxn modelId="{43B2692B-C896-4FE3-A096-CD0B5ADF76A3}" type="presOf" srcId="{8D1482EC-565F-4099-94B7-778223115AA6}" destId="{8777991C-9DE0-4AF2-A2FF-8AFE902BDB49}" srcOrd="1" destOrd="0" presId="urn:microsoft.com/office/officeart/2005/8/layout/vProcess5"/>
    <dgm:cxn modelId="{AC18C929-D747-4493-B0FD-CD4C4AC537B4}" srcId="{8D1482EC-565F-4099-94B7-778223115AA6}" destId="{65245AA0-3ECE-43DC-ACA2-2F746D42FDE6}" srcOrd="0" destOrd="0" parTransId="{9D643281-9FF4-42C0-B7C4-8A9F1CD5568A}" sibTransId="{6330540F-7487-4AA5-A28A-C55EA7F88E1D}"/>
    <dgm:cxn modelId="{B0DD74ED-6265-434D-AB3D-D07CA924E540}" type="presOf" srcId="{65245AA0-3ECE-43DC-ACA2-2F746D42FDE6}" destId="{3EC14F10-F272-4160-AF27-B05F8CD852CF}" srcOrd="0" destOrd="1" presId="urn:microsoft.com/office/officeart/2005/8/layout/vProcess5"/>
    <dgm:cxn modelId="{55239E0C-657E-4533-9818-9E680B8CAB83}" type="presOf" srcId="{865461E2-C7B6-48AD-8716-70ACEBD71A81}" destId="{FCC45CAE-B6C1-4491-ADFF-24105F524485}" srcOrd="0" destOrd="0" presId="urn:microsoft.com/office/officeart/2005/8/layout/vProcess5"/>
    <dgm:cxn modelId="{490C2DA9-1597-4E9C-AC68-97C6CF3C6C7A}" type="presOf" srcId="{D2DE8770-80DA-4200-83E4-99F80011F5E0}" destId="{AEF05F36-3D62-4340-A783-1186079411BB}" srcOrd="0" destOrd="0" presId="urn:microsoft.com/office/officeart/2005/8/layout/vProcess5"/>
    <dgm:cxn modelId="{3A0C4E88-4A11-46FC-A1D0-CC4487027248}" type="presParOf" srcId="{FCC45CAE-B6C1-4491-ADFF-24105F524485}" destId="{EF9D2280-DB35-4000-AC59-2C39F9F244FF}" srcOrd="0" destOrd="0" presId="urn:microsoft.com/office/officeart/2005/8/layout/vProcess5"/>
    <dgm:cxn modelId="{4A1AAEEB-4374-42C9-AA2B-8BA111D5BA57}" type="presParOf" srcId="{FCC45CAE-B6C1-4491-ADFF-24105F524485}" destId="{E7C70084-9A67-4023-9E42-34EB3299107F}" srcOrd="1" destOrd="0" presId="urn:microsoft.com/office/officeart/2005/8/layout/vProcess5"/>
    <dgm:cxn modelId="{77692380-5374-4148-8B5B-AEFC499FD702}" type="presParOf" srcId="{FCC45CAE-B6C1-4491-ADFF-24105F524485}" destId="{3EC14F10-F272-4160-AF27-B05F8CD852CF}" srcOrd="2" destOrd="0" presId="urn:microsoft.com/office/officeart/2005/8/layout/vProcess5"/>
    <dgm:cxn modelId="{DA62A006-5786-4821-A42B-64B730D57825}" type="presParOf" srcId="{FCC45CAE-B6C1-4491-ADFF-24105F524485}" destId="{AEF05F36-3D62-4340-A783-1186079411BB}" srcOrd="3" destOrd="0" presId="urn:microsoft.com/office/officeart/2005/8/layout/vProcess5"/>
    <dgm:cxn modelId="{4C6B56FF-55CA-40BE-A6FE-10D7E89CEEC5}" type="presParOf" srcId="{FCC45CAE-B6C1-4491-ADFF-24105F524485}" destId="{FFB1C878-D216-4926-8012-1D439F631194}" srcOrd="4" destOrd="0" presId="urn:microsoft.com/office/officeart/2005/8/layout/vProcess5"/>
    <dgm:cxn modelId="{25A11568-AAD6-4815-A8D7-A759B1AF5A0E}" type="presParOf" srcId="{FCC45CAE-B6C1-4491-ADFF-24105F524485}" destId="{D185A995-F259-44E3-95EC-EAC98EE78645}" srcOrd="5" destOrd="0" presId="urn:microsoft.com/office/officeart/2005/8/layout/vProcess5"/>
    <dgm:cxn modelId="{5B58A285-9CEE-4267-9BAC-C1D2762AEF02}" type="presParOf" srcId="{FCC45CAE-B6C1-4491-ADFF-24105F524485}" destId="{18AC31A5-5E2C-4943-AFC3-F92B93BCB95D}" srcOrd="6" destOrd="0" presId="urn:microsoft.com/office/officeart/2005/8/layout/vProcess5"/>
    <dgm:cxn modelId="{AEDC9663-5BCA-4808-B2AE-3CE0486BAFB3}" type="presParOf" srcId="{FCC45CAE-B6C1-4491-ADFF-24105F524485}" destId="{8777991C-9DE0-4AF2-A2FF-8AFE902BDB49}" srcOrd="7" destOrd="0" presId="urn:microsoft.com/office/officeart/2005/8/layout/vProcess5"/>
    <dgm:cxn modelId="{DBDD3210-7C0B-4B94-A293-49552B26EE74}" type="presParOf" srcId="{FCC45CAE-B6C1-4491-ADFF-24105F524485}" destId="{76951881-B6CA-41BC-83DF-1EE4736E8F0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C70084-9A67-4023-9E42-34EB3299107F}">
      <dsp:nvSpPr>
        <dsp:cNvPr id="0" name=""/>
        <dsp:cNvSpPr/>
      </dsp:nvSpPr>
      <dsp:spPr>
        <a:xfrm>
          <a:off x="-226275" y="-44908"/>
          <a:ext cx="8229595" cy="1886225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Capacitación a capacitadores: Una colaboración                                      INPRFM-UAM-UNAM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i="1" kern="1200" dirty="0" smtClean="0">
              <a:solidFill>
                <a:schemeClr val="tx1"/>
              </a:solidFill>
            </a:rPr>
            <a:t>Participantes acreditados: </a:t>
          </a:r>
          <a:r>
            <a:rPr lang="es-MX" sz="1800" b="0" i="0" kern="1200" dirty="0" smtClean="0">
              <a:solidFill>
                <a:schemeClr val="tx1"/>
              </a:solidFill>
            </a:rPr>
            <a:t>24 clínicos                                                          </a:t>
          </a:r>
          <a:r>
            <a:rPr lang="es-MX" sz="1400" b="0" i="0" kern="1200" dirty="0" smtClean="0">
              <a:solidFill>
                <a:schemeClr val="tx1"/>
              </a:solidFill>
            </a:rPr>
            <a:t>(DF y Guadalajara)</a:t>
          </a:r>
          <a:endParaRPr lang="es-MX" sz="1800" b="0" i="0" kern="1200" dirty="0" smtClean="0">
            <a:solidFill>
              <a:schemeClr val="tx1"/>
            </a:solidFill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i="1" kern="1200" dirty="0" smtClean="0">
              <a:solidFill>
                <a:schemeClr val="tx1"/>
              </a:solidFill>
            </a:rPr>
            <a:t>Tema: </a:t>
          </a:r>
          <a:r>
            <a:rPr lang="es-MX" sz="1800" b="0" i="0" kern="1200" dirty="0" smtClean="0">
              <a:solidFill>
                <a:schemeClr val="tx1"/>
              </a:solidFill>
            </a:rPr>
            <a:t>Identificación y manejo de trastornos mentales comunes en el PN y sistema de referencia de urgencias psiquiátricas </a:t>
          </a:r>
          <a:endParaRPr lang="es-MX" sz="1800" b="0" i="0" kern="1200" dirty="0">
            <a:solidFill>
              <a:schemeClr val="tx1"/>
            </a:solidFill>
          </a:endParaRPr>
        </a:p>
      </dsp:txBody>
      <dsp:txXfrm>
        <a:off x="-171029" y="10338"/>
        <a:ext cx="6070193" cy="1775733"/>
      </dsp:txXfrm>
    </dsp:sp>
    <dsp:sp modelId="{3EC14F10-F272-4160-AF27-B05F8CD852CF}">
      <dsp:nvSpPr>
        <dsp:cNvPr id="0" name=""/>
        <dsp:cNvSpPr/>
      </dsp:nvSpPr>
      <dsp:spPr>
        <a:xfrm>
          <a:off x="340823" y="2016218"/>
          <a:ext cx="8165170" cy="2256896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Réplica por parte de capacitadores                                                       y primer estudio: </a:t>
          </a:r>
          <a:r>
            <a:rPr lang="es-MX" sz="1800" b="0" kern="1200" dirty="0" smtClean="0">
              <a:solidFill>
                <a:schemeClr val="tx1"/>
              </a:solidFill>
            </a:rPr>
            <a:t>Efectividad del                                    entrenamiento para aumentar                                                            la disposición a la identificación                                                                     y manejo de la depresión y el                                                          riesgo suicida en el PN.</a:t>
          </a:r>
          <a:endParaRPr lang="es-MX" sz="1800" b="0" kern="1200" dirty="0">
            <a:solidFill>
              <a:schemeClr val="tx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i="1" kern="1200" dirty="0" smtClean="0">
              <a:solidFill>
                <a:schemeClr val="tx1"/>
              </a:solidFill>
            </a:rPr>
            <a:t>Clínicos entrenados: </a:t>
          </a:r>
          <a:r>
            <a:rPr lang="es-MX" sz="1600" kern="1200" dirty="0" smtClean="0">
              <a:solidFill>
                <a:schemeClr val="tx1"/>
              </a:solidFill>
            </a:rPr>
            <a:t>60                                                                                    (Jalisco, México) </a:t>
          </a:r>
          <a:endParaRPr lang="es-MX" sz="1400" kern="1200" dirty="0">
            <a:solidFill>
              <a:schemeClr val="tx1"/>
            </a:solidFill>
          </a:endParaRPr>
        </a:p>
      </dsp:txBody>
      <dsp:txXfrm>
        <a:off x="406925" y="2082320"/>
        <a:ext cx="6017688" cy="2124692"/>
      </dsp:txXfrm>
    </dsp:sp>
    <dsp:sp modelId="{AEF05F36-3D62-4340-A783-1186079411BB}">
      <dsp:nvSpPr>
        <dsp:cNvPr id="0" name=""/>
        <dsp:cNvSpPr/>
      </dsp:nvSpPr>
      <dsp:spPr>
        <a:xfrm>
          <a:off x="1543048" y="4431148"/>
          <a:ext cx="6995160" cy="125748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solidFill>
                <a:schemeClr val="tx1"/>
              </a:solidFill>
            </a:rPr>
            <a:t>Capacitación a Médicos UNAM e ISSSTE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i="1" kern="1200" dirty="0" smtClean="0">
              <a:solidFill>
                <a:schemeClr val="tx1"/>
              </a:solidFill>
            </a:rPr>
            <a:t>Segundo estudio: </a:t>
          </a:r>
          <a:r>
            <a:rPr lang="es-MX" sz="1800" kern="1200" dirty="0" smtClean="0">
              <a:solidFill>
                <a:schemeClr val="tx1"/>
              </a:solidFill>
            </a:rPr>
            <a:t>Evaluación de barreras y oportunidades para la implementación del MhGAP en México (Distrito Federal), </a:t>
          </a:r>
          <a:r>
            <a:rPr lang="es-MX" sz="1800" i="1" kern="1200" dirty="0" smtClean="0">
              <a:solidFill>
                <a:schemeClr val="tx1"/>
              </a:solidFill>
            </a:rPr>
            <a:t>análisis en curso. </a:t>
          </a:r>
          <a:endParaRPr lang="es-MX" sz="1800" i="1" kern="1200" dirty="0">
            <a:solidFill>
              <a:schemeClr val="tx1"/>
            </a:solidFill>
          </a:endParaRPr>
        </a:p>
      </dsp:txBody>
      <dsp:txXfrm>
        <a:off x="1579878" y="4467978"/>
        <a:ext cx="5194996" cy="1183823"/>
      </dsp:txXfrm>
    </dsp:sp>
    <dsp:sp modelId="{FFB1C878-D216-4926-8012-1D439F631194}">
      <dsp:nvSpPr>
        <dsp:cNvPr id="0" name=""/>
        <dsp:cNvSpPr/>
      </dsp:nvSpPr>
      <dsp:spPr>
        <a:xfrm>
          <a:off x="5635628" y="1296143"/>
          <a:ext cx="1109283" cy="110928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>
        <a:off x="5885217" y="1296143"/>
        <a:ext cx="610105" cy="834735"/>
      </dsp:txXfrm>
    </dsp:sp>
    <dsp:sp modelId="{D185A995-F259-44E3-95EC-EAC98EE78645}">
      <dsp:nvSpPr>
        <dsp:cNvPr id="0" name=""/>
        <dsp:cNvSpPr/>
      </dsp:nvSpPr>
      <dsp:spPr>
        <a:xfrm>
          <a:off x="6347049" y="4041924"/>
          <a:ext cx="1109283" cy="1109283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lumMod val="75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3600" kern="1200"/>
        </a:p>
      </dsp:txBody>
      <dsp:txXfrm>
        <a:off x="6596638" y="4041924"/>
        <a:ext cx="610105" cy="8347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72A873-892D-461E-9B1B-B603B373A539}" type="datetimeFigureOut">
              <a:rPr lang="es-MX" smtClean="0"/>
              <a:t>12/10/2016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0CF0C-8434-4969-9289-CD5F3EDE73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247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Cierre</a:t>
            </a:r>
            <a:r>
              <a:rPr lang="es-MX" baseline="0" dirty="0" smtClean="0"/>
              <a:t> de ponencia e introducción a la presentación del protocolo. </a:t>
            </a:r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C973E-725E-4C01-A23D-0BBD34AC498A}" type="slidenum">
              <a:rPr lang="es-ES" smtClean="0">
                <a:solidFill>
                  <a:prstClr val="black"/>
                </a:solidFill>
              </a:rPr>
              <a:pPr/>
              <a:t>3</a:t>
            </a:fld>
            <a:endParaRPr lang="es-E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4D82B3-D286-46F9-BBA4-FC70D0D992C0}" type="slidenum">
              <a:rPr lang="es-MX" smtClean="0"/>
              <a:pPr/>
              <a:t>15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12/10/2016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12/10/2016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12/10/2016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t>12/10/2016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47CFC-816F-41D0-AAC0-9BF4FEBC753E}" type="datetimeFigureOut">
              <a:rPr lang="es-ES" smtClean="0"/>
              <a:t>12/10/2016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ADFE-3B8F-471C-ABF0-DBC7717ECBBC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1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321446"/>
            <a:ext cx="7774632" cy="1971650"/>
          </a:xfrm>
        </p:spPr>
        <p:txBody>
          <a:bodyPr>
            <a:normAutofit/>
          </a:bodyPr>
          <a:lstStyle/>
          <a:p>
            <a:r>
              <a:rPr lang="es-MX" sz="2000" dirty="0" smtClean="0"/>
              <a:t>Simposio: La comorbilidad en psiquiatría es la regla y no la excepción</a:t>
            </a:r>
            <a:br>
              <a:rPr lang="es-MX" sz="2000" dirty="0" smtClean="0"/>
            </a:br>
            <a:r>
              <a:rPr lang="es-MX" sz="2000" dirty="0"/>
              <a:t/>
            </a:r>
            <a:br>
              <a:rPr lang="es-MX" sz="2000" dirty="0"/>
            </a:br>
            <a:r>
              <a:rPr lang="es-MX" sz="2700" dirty="0" smtClean="0"/>
              <a:t>Tema: Estrategias para la identificación y tratamiento                         de los trastornos mentales en atención primaria</a:t>
            </a:r>
            <a:endParaRPr lang="es-MX" sz="27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4437112"/>
            <a:ext cx="6400800" cy="1273696"/>
          </a:xfrm>
        </p:spPr>
        <p:txBody>
          <a:bodyPr>
            <a:normAutofit/>
          </a:bodyPr>
          <a:lstStyle/>
          <a:p>
            <a:r>
              <a:rPr lang="es-MX" sz="2400" dirty="0" smtClean="0"/>
              <a:t>Presenta: Dra. Rebeca Robles García</a:t>
            </a:r>
          </a:p>
          <a:p>
            <a:r>
              <a:rPr lang="es-MX" sz="2000" dirty="0" smtClean="0"/>
              <a:t>Instituto Nacional de Psiquiatría Ramón de la Fuente Muñiz</a:t>
            </a:r>
            <a:endParaRPr lang="es-MX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4664"/>
            <a:ext cx="1451241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C:\Users\Rebeca Robles\Pictures\LogoINPRFM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8868" y="5538888"/>
            <a:ext cx="1349392" cy="914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3208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es-MX" dirty="0" smtClean="0"/>
              <a:t>Primer nivel de atención: </a:t>
            </a:r>
            <a:r>
              <a:rPr lang="es-MX" dirty="0" smtClean="0">
                <a:solidFill>
                  <a:srgbClr val="FF0000"/>
                </a:solidFill>
              </a:rPr>
              <a:t>MhGAP</a:t>
            </a:r>
            <a:endParaRPr lang="es-MX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980728"/>
          <a:ext cx="82296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427984" y="3501009"/>
          <a:ext cx="4176464" cy="1368151"/>
        </p:xfrm>
        <a:graphic>
          <a:graphicData uri="http://schemas.openxmlformats.org/drawingml/2006/table">
            <a:tbl>
              <a:tblPr/>
              <a:tblGrid>
                <a:gridCol w="1418114"/>
                <a:gridCol w="1394367"/>
                <a:gridCol w="1363983"/>
              </a:tblGrid>
              <a:tr h="820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latin typeface="Arial"/>
                          <a:ea typeface="Times New Roman"/>
                          <a:cs typeface="Times New Roman"/>
                        </a:rPr>
                        <a:t>Etapa de disposición al cambio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latin typeface="Arial"/>
                          <a:ea typeface="Times New Roman"/>
                          <a:cs typeface="Times New Roman"/>
                        </a:rPr>
                        <a:t>Antes del entrenamiento (n,%)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latin typeface="Arial"/>
                          <a:ea typeface="Times New Roman"/>
                          <a:cs typeface="Times New Roman"/>
                        </a:rPr>
                        <a:t>Después del entrenamiento (n,%)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latin typeface="Arial"/>
                          <a:ea typeface="Times New Roman"/>
                          <a:cs typeface="Times New Roman"/>
                        </a:rPr>
                        <a:t>Contemplación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latin typeface="Arial"/>
                          <a:ea typeface="Times New Roman"/>
                          <a:cs typeface="Times New Roman"/>
                        </a:rPr>
                        <a:t>26, 42.6%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latin typeface="Arial"/>
                          <a:ea typeface="Times New Roman"/>
                          <a:cs typeface="Times New Roman"/>
                        </a:rPr>
                        <a:t>22, 36.1%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36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>
                          <a:latin typeface="Arial"/>
                          <a:ea typeface="Times New Roman"/>
                          <a:cs typeface="Times New Roman"/>
                        </a:rPr>
                        <a:t>Acción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>
                          <a:latin typeface="Arial"/>
                          <a:ea typeface="Times New Roman"/>
                          <a:cs typeface="Times New Roman"/>
                        </a:rPr>
                        <a:t>23, 37.7%</a:t>
                      </a:r>
                      <a:endParaRPr lang="es-MX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400" b="1" dirty="0">
                          <a:latin typeface="Arial"/>
                          <a:ea typeface="Times New Roman"/>
                          <a:cs typeface="Times New Roman"/>
                        </a:rPr>
                        <a:t>39, 63.9%</a:t>
                      </a:r>
                      <a:endParaRPr lang="es-MX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026" name="AutoShape 2" descr="Resultado de imagen para logo u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28" name="AutoShape 4" descr="Resultado de imagen para logo u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sp>
        <p:nvSpPr>
          <p:cNvPr id="1030" name="AutoShape 6" descr="Resultado de imagen para logo una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>
              <a:solidFill>
                <a:prstClr val="black"/>
              </a:solidFill>
            </a:endParaRPr>
          </a:p>
        </p:txBody>
      </p:sp>
      <p:pic>
        <p:nvPicPr>
          <p:cNvPr id="1031" name="Picture 7" descr="C:\Users\Francisco\Pictures\logo unam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1484784"/>
            <a:ext cx="576064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</p:pic>
      <p:pic>
        <p:nvPicPr>
          <p:cNvPr id="1032" name="Picture 8" descr="C:\Users\Francisco\Pictures\LOGO_UAM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1484784"/>
            <a:ext cx="1080119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034" name="Picture 10" descr="C:\Users\Francisco\Pictures\logo inp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788024" y="1484784"/>
            <a:ext cx="1080120" cy="5760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035" name="Picture 11" descr="C:\Users\Francisco\Pictures\Logo Institucional del ISSSTE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28384" y="5589240"/>
            <a:ext cx="720080" cy="9361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93812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102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Llamada ovalada"/>
          <p:cNvSpPr/>
          <p:nvPr/>
        </p:nvSpPr>
        <p:spPr>
          <a:xfrm>
            <a:off x="5292080" y="188640"/>
            <a:ext cx="2592288" cy="100811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indent="-266700" algn="ctr">
              <a:spcBef>
                <a:spcPct val="20000"/>
              </a:spcBef>
              <a:buClr>
                <a:srgbClr val="0000CC"/>
              </a:buClr>
              <a:defRPr/>
            </a:pPr>
            <a:r>
              <a:rPr lang="es-MX" sz="1600" b="1" dirty="0" smtClean="0">
                <a:solidFill>
                  <a:srgbClr val="C00000"/>
                </a:solidFill>
              </a:rPr>
              <a:t>	</a:t>
            </a:r>
            <a:r>
              <a:rPr lang="es-MX" sz="1600" b="1" dirty="0" smtClean="0">
                <a:solidFill>
                  <a:prstClr val="white"/>
                </a:solidFill>
              </a:rPr>
              <a:t>Sobre las </a:t>
            </a:r>
            <a:r>
              <a:rPr lang="es-MX" sz="1600" b="1" dirty="0" smtClean="0">
                <a:solidFill>
                  <a:prstClr val="white"/>
                </a:solidFill>
              </a:rPr>
              <a:t>intervenciones</a:t>
            </a:r>
            <a:endParaRPr lang="es-MX" sz="1600" b="1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35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141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107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2483768" y="197768"/>
            <a:ext cx="6588224" cy="1143000"/>
          </a:xfrm>
        </p:spPr>
        <p:txBody>
          <a:bodyPr>
            <a:normAutofit/>
          </a:bodyPr>
          <a:lstStyle/>
          <a:p>
            <a:r>
              <a:rPr lang="es-MX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tratamiento es costo efectivo</a:t>
            </a:r>
            <a:endParaRPr lang="es-MX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46856" y="1557462"/>
            <a:ext cx="8229600" cy="3239690"/>
          </a:xfrm>
          <a:ln>
            <a:solidFill>
              <a:schemeClr val="tx2"/>
            </a:solidFill>
          </a:ln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es-MX" sz="2800" dirty="0" smtClean="0"/>
              <a:t>Intervenciones para reducir la carga de la depresión                </a:t>
            </a:r>
            <a:r>
              <a:rPr lang="es-MX" sz="2400" dirty="0" smtClean="0"/>
              <a:t>(AVISAS ahorrados por dólar invertido). </a:t>
            </a: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es-MX" sz="2400" dirty="0" smtClean="0">
                <a:solidFill>
                  <a:srgbClr val="002060"/>
                </a:solidFill>
              </a:rPr>
              <a:t>Intervenciones en el </a:t>
            </a:r>
            <a:r>
              <a:rPr lang="es-MX" sz="2400" b="1" dirty="0" smtClean="0">
                <a:solidFill>
                  <a:srgbClr val="002060"/>
                </a:solidFill>
              </a:rPr>
              <a:t>primer nivel </a:t>
            </a:r>
            <a:r>
              <a:rPr lang="es-MX" sz="2400" dirty="0" smtClean="0">
                <a:solidFill>
                  <a:srgbClr val="002060"/>
                </a:solidFill>
              </a:rPr>
              <a:t>tienen el potencial de reducir entre el </a:t>
            </a:r>
            <a:r>
              <a:rPr lang="es-MX" sz="2400" b="1" dirty="0" smtClean="0">
                <a:solidFill>
                  <a:srgbClr val="002060"/>
                </a:solidFill>
              </a:rPr>
              <a:t>10% y el 30% </a:t>
            </a:r>
            <a:r>
              <a:rPr lang="es-MX" sz="2400" dirty="0" smtClean="0">
                <a:solidFill>
                  <a:srgbClr val="002060"/>
                </a:solidFill>
              </a:rPr>
              <a:t>de la carga actual</a:t>
            </a:r>
          </a:p>
          <a:p>
            <a:pPr>
              <a:buClr>
                <a:schemeClr val="accent6"/>
              </a:buClr>
              <a:buFont typeface="Wingdings" pitchFamily="2" charset="2"/>
              <a:buChar char="§"/>
            </a:pPr>
            <a:r>
              <a:rPr lang="es-MX" sz="2400" dirty="0" smtClean="0">
                <a:solidFill>
                  <a:srgbClr val="002060"/>
                </a:solidFill>
              </a:rPr>
              <a:t>Cuando se considera solo la eficiencia – las intervenciones que incluyen a los antidepresivos más antiguos son actualmente más costo efectivos que aquellos que usan nuevos antidepresivos particularmente en las regiones de menores recursos. </a:t>
            </a:r>
            <a:endParaRPr lang="es-MX" sz="2800" dirty="0">
              <a:solidFill>
                <a:srgbClr val="002060"/>
              </a:solidFill>
            </a:endParaRPr>
          </a:p>
        </p:txBody>
      </p:sp>
      <p:grpSp>
        <p:nvGrpSpPr>
          <p:cNvPr id="4" name="32 Grupo"/>
          <p:cNvGrpSpPr>
            <a:grpSpLocks/>
          </p:cNvGrpSpPr>
          <p:nvPr/>
        </p:nvGrpSpPr>
        <p:grpSpPr bwMode="auto">
          <a:xfrm>
            <a:off x="414437" y="336327"/>
            <a:ext cx="1565275" cy="860425"/>
            <a:chOff x="0" y="5586402"/>
            <a:chExt cx="1565275" cy="1054100"/>
          </a:xfrm>
        </p:grpSpPr>
        <p:sp>
          <p:nvSpPr>
            <p:cNvPr id="6" name="AutoShape 17"/>
            <p:cNvSpPr>
              <a:spLocks noChangeAspect="1" noChangeArrowheads="1" noTextEdit="1"/>
            </p:cNvSpPr>
            <p:nvPr/>
          </p:nvSpPr>
          <p:spPr bwMode="auto">
            <a:xfrm>
              <a:off x="0" y="5586402"/>
              <a:ext cx="1565275" cy="10541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7" name="Freeform 19"/>
            <p:cNvSpPr>
              <a:spLocks noEditPoints="1"/>
            </p:cNvSpPr>
            <p:nvPr/>
          </p:nvSpPr>
          <p:spPr bwMode="auto">
            <a:xfrm>
              <a:off x="1587" y="5588347"/>
              <a:ext cx="1562100" cy="1050210"/>
            </a:xfrm>
            <a:custGeom>
              <a:avLst/>
              <a:gdLst>
                <a:gd name="T0" fmla="*/ 2147483647 w 1330"/>
                <a:gd name="T1" fmla="*/ 0 h 896"/>
                <a:gd name="T2" fmla="*/ 2147483647 w 1330"/>
                <a:gd name="T3" fmla="*/ 2147483647 h 896"/>
                <a:gd name="T4" fmla="*/ 2147483647 w 1330"/>
                <a:gd name="T5" fmla="*/ 0 h 896"/>
                <a:gd name="T6" fmla="*/ 2147483647 w 1330"/>
                <a:gd name="T7" fmla="*/ 2147483647 h 896"/>
                <a:gd name="T8" fmla="*/ 2147483647 w 1330"/>
                <a:gd name="T9" fmla="*/ 0 h 896"/>
                <a:gd name="T10" fmla="*/ 2147483647 w 1330"/>
                <a:gd name="T11" fmla="*/ 2147483647 h 896"/>
                <a:gd name="T12" fmla="*/ 2147483647 w 1330"/>
                <a:gd name="T13" fmla="*/ 2147483647 h 896"/>
                <a:gd name="T14" fmla="*/ 2147483647 w 1330"/>
                <a:gd name="T15" fmla="*/ 2147483647 h 896"/>
                <a:gd name="T16" fmla="*/ 2147483647 w 1330"/>
                <a:gd name="T17" fmla="*/ 2147483647 h 896"/>
                <a:gd name="T18" fmla="*/ 2147483647 w 1330"/>
                <a:gd name="T19" fmla="*/ 2147483647 h 896"/>
                <a:gd name="T20" fmla="*/ 2147483647 w 1330"/>
                <a:gd name="T21" fmla="*/ 2147483647 h 896"/>
                <a:gd name="T22" fmla="*/ 2147483647 w 1330"/>
                <a:gd name="T23" fmla="*/ 2147483647 h 896"/>
                <a:gd name="T24" fmla="*/ 2147483647 w 1330"/>
                <a:gd name="T25" fmla="*/ 2147483647 h 896"/>
                <a:gd name="T26" fmla="*/ 2147483647 w 1330"/>
                <a:gd name="T27" fmla="*/ 2147483647 h 896"/>
                <a:gd name="T28" fmla="*/ 2147483647 w 1330"/>
                <a:gd name="T29" fmla="*/ 2147483647 h 896"/>
                <a:gd name="T30" fmla="*/ 2147483647 w 1330"/>
                <a:gd name="T31" fmla="*/ 2147483647 h 896"/>
                <a:gd name="T32" fmla="*/ 2147483647 w 1330"/>
                <a:gd name="T33" fmla="*/ 2147483647 h 896"/>
                <a:gd name="T34" fmla="*/ 2147483647 w 1330"/>
                <a:gd name="T35" fmla="*/ 2147483647 h 896"/>
                <a:gd name="T36" fmla="*/ 2147483647 w 1330"/>
                <a:gd name="T37" fmla="*/ 2147483647 h 896"/>
                <a:gd name="T38" fmla="*/ 2147483647 w 1330"/>
                <a:gd name="T39" fmla="*/ 2147483647 h 896"/>
                <a:gd name="T40" fmla="*/ 2147483647 w 1330"/>
                <a:gd name="T41" fmla="*/ 2147483647 h 896"/>
                <a:gd name="T42" fmla="*/ 2147483647 w 1330"/>
                <a:gd name="T43" fmla="*/ 2147483647 h 896"/>
                <a:gd name="T44" fmla="*/ 2147483647 w 1330"/>
                <a:gd name="T45" fmla="*/ 2147483647 h 896"/>
                <a:gd name="T46" fmla="*/ 2147483647 w 1330"/>
                <a:gd name="T47" fmla="*/ 2147483647 h 896"/>
                <a:gd name="T48" fmla="*/ 2147483647 w 1330"/>
                <a:gd name="T49" fmla="*/ 2147483647 h 896"/>
                <a:gd name="T50" fmla="*/ 2147483647 w 1330"/>
                <a:gd name="T51" fmla="*/ 2147483647 h 896"/>
                <a:gd name="T52" fmla="*/ 2147483647 w 1330"/>
                <a:gd name="T53" fmla="*/ 2147483647 h 896"/>
                <a:gd name="T54" fmla="*/ 2147483647 w 1330"/>
                <a:gd name="T55" fmla="*/ 2147483647 h 896"/>
                <a:gd name="T56" fmla="*/ 2147483647 w 1330"/>
                <a:gd name="T57" fmla="*/ 2147483647 h 896"/>
                <a:gd name="T58" fmla="*/ 2147483647 w 1330"/>
                <a:gd name="T59" fmla="*/ 2147483647 h 896"/>
                <a:gd name="T60" fmla="*/ 2147483647 w 1330"/>
                <a:gd name="T61" fmla="*/ 2147483647 h 896"/>
                <a:gd name="T62" fmla="*/ 2147483647 w 1330"/>
                <a:gd name="T63" fmla="*/ 2147483647 h 896"/>
                <a:gd name="T64" fmla="*/ 2147483647 w 1330"/>
                <a:gd name="T65" fmla="*/ 2147483647 h 896"/>
                <a:gd name="T66" fmla="*/ 2147483647 w 1330"/>
                <a:gd name="T67" fmla="*/ 2147483647 h 896"/>
                <a:gd name="T68" fmla="*/ 2147483647 w 1330"/>
                <a:gd name="T69" fmla="*/ 2147483647 h 896"/>
                <a:gd name="T70" fmla="*/ 0 w 1330"/>
                <a:gd name="T71" fmla="*/ 2147483647 h 896"/>
                <a:gd name="T72" fmla="*/ 2147483647 w 1330"/>
                <a:gd name="T73" fmla="*/ 2147483647 h 896"/>
                <a:gd name="T74" fmla="*/ 0 w 1330"/>
                <a:gd name="T75" fmla="*/ 2147483647 h 896"/>
                <a:gd name="T76" fmla="*/ 2147483647 w 1330"/>
                <a:gd name="T77" fmla="*/ 2147483647 h 896"/>
                <a:gd name="T78" fmla="*/ 0 w 1330"/>
                <a:gd name="T79" fmla="*/ 2147483647 h 896"/>
                <a:gd name="T80" fmla="*/ 0 w 1330"/>
                <a:gd name="T81" fmla="*/ 2147483647 h 896"/>
                <a:gd name="T82" fmla="*/ 2147483647 w 1330"/>
                <a:gd name="T83" fmla="*/ 2147483647 h 896"/>
                <a:gd name="T84" fmla="*/ 0 w 1330"/>
                <a:gd name="T85" fmla="*/ 2147483647 h 896"/>
                <a:gd name="T86" fmla="*/ 2147483647 w 1330"/>
                <a:gd name="T87" fmla="*/ 2147483647 h 896"/>
                <a:gd name="T88" fmla="*/ 0 w 1330"/>
                <a:gd name="T89" fmla="*/ 2147483647 h 896"/>
                <a:gd name="T90" fmla="*/ 2147483647 w 1330"/>
                <a:gd name="T91" fmla="*/ 0 h 896"/>
                <a:gd name="T92" fmla="*/ 2147483647 w 1330"/>
                <a:gd name="T93" fmla="*/ 2147483647 h 896"/>
                <a:gd name="T94" fmla="*/ 2147483647 w 1330"/>
                <a:gd name="T95" fmla="*/ 0 h 896"/>
                <a:gd name="T96" fmla="*/ 2147483647 w 1330"/>
                <a:gd name="T97" fmla="*/ 2147483647 h 896"/>
                <a:gd name="T98" fmla="*/ 2147483647 w 1330"/>
                <a:gd name="T99" fmla="*/ 0 h 89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330"/>
                <a:gd name="T151" fmla="*/ 0 h 896"/>
                <a:gd name="T152" fmla="*/ 1330 w 1330"/>
                <a:gd name="T153" fmla="*/ 896 h 89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330" h="896">
                  <a:moveTo>
                    <a:pt x="31" y="0"/>
                  </a:moveTo>
                  <a:lnTo>
                    <a:pt x="1299" y="0"/>
                  </a:lnTo>
                  <a:lnTo>
                    <a:pt x="1299" y="20"/>
                  </a:lnTo>
                  <a:lnTo>
                    <a:pt x="31" y="20"/>
                  </a:lnTo>
                  <a:lnTo>
                    <a:pt x="31" y="0"/>
                  </a:lnTo>
                  <a:close/>
                  <a:moveTo>
                    <a:pt x="1299" y="0"/>
                  </a:moveTo>
                  <a:lnTo>
                    <a:pt x="1299" y="0"/>
                  </a:lnTo>
                  <a:lnTo>
                    <a:pt x="1299" y="20"/>
                  </a:lnTo>
                  <a:lnTo>
                    <a:pt x="1299" y="0"/>
                  </a:lnTo>
                  <a:close/>
                  <a:moveTo>
                    <a:pt x="1299" y="0"/>
                  </a:moveTo>
                  <a:cubicBezTo>
                    <a:pt x="1309" y="0"/>
                    <a:pt x="1317" y="7"/>
                    <a:pt x="1322" y="17"/>
                  </a:cubicBezTo>
                  <a:lnTo>
                    <a:pt x="1305" y="26"/>
                  </a:lnTo>
                  <a:cubicBezTo>
                    <a:pt x="1303" y="22"/>
                    <a:pt x="1301" y="20"/>
                    <a:pt x="1299" y="20"/>
                  </a:cubicBezTo>
                  <a:lnTo>
                    <a:pt x="1299" y="0"/>
                  </a:lnTo>
                  <a:close/>
                  <a:moveTo>
                    <a:pt x="1322" y="17"/>
                  </a:moveTo>
                  <a:cubicBezTo>
                    <a:pt x="1327" y="25"/>
                    <a:pt x="1330" y="37"/>
                    <a:pt x="1330" y="50"/>
                  </a:cubicBezTo>
                  <a:lnTo>
                    <a:pt x="1310" y="50"/>
                  </a:lnTo>
                  <a:cubicBezTo>
                    <a:pt x="1310" y="40"/>
                    <a:pt x="1308" y="32"/>
                    <a:pt x="1305" y="26"/>
                  </a:cubicBezTo>
                  <a:lnTo>
                    <a:pt x="1322" y="17"/>
                  </a:lnTo>
                  <a:close/>
                  <a:moveTo>
                    <a:pt x="1330" y="50"/>
                  </a:moveTo>
                  <a:lnTo>
                    <a:pt x="1330" y="50"/>
                  </a:lnTo>
                  <a:lnTo>
                    <a:pt x="1310" y="50"/>
                  </a:lnTo>
                  <a:lnTo>
                    <a:pt x="1330" y="50"/>
                  </a:lnTo>
                  <a:close/>
                  <a:moveTo>
                    <a:pt x="1330" y="50"/>
                  </a:moveTo>
                  <a:lnTo>
                    <a:pt x="1330" y="846"/>
                  </a:lnTo>
                  <a:lnTo>
                    <a:pt x="1310" y="846"/>
                  </a:lnTo>
                  <a:lnTo>
                    <a:pt x="1310" y="50"/>
                  </a:lnTo>
                  <a:lnTo>
                    <a:pt x="1330" y="50"/>
                  </a:lnTo>
                  <a:close/>
                  <a:moveTo>
                    <a:pt x="1330" y="846"/>
                  </a:moveTo>
                  <a:lnTo>
                    <a:pt x="1330" y="846"/>
                  </a:lnTo>
                  <a:lnTo>
                    <a:pt x="1310" y="846"/>
                  </a:lnTo>
                  <a:lnTo>
                    <a:pt x="1330" y="846"/>
                  </a:lnTo>
                  <a:close/>
                  <a:moveTo>
                    <a:pt x="1330" y="846"/>
                  </a:moveTo>
                  <a:cubicBezTo>
                    <a:pt x="1330" y="859"/>
                    <a:pt x="1327" y="871"/>
                    <a:pt x="1322" y="879"/>
                  </a:cubicBezTo>
                  <a:lnTo>
                    <a:pt x="1305" y="870"/>
                  </a:lnTo>
                  <a:cubicBezTo>
                    <a:pt x="1308" y="864"/>
                    <a:pt x="1310" y="856"/>
                    <a:pt x="1310" y="846"/>
                  </a:cubicBezTo>
                  <a:lnTo>
                    <a:pt x="1330" y="846"/>
                  </a:lnTo>
                  <a:close/>
                  <a:moveTo>
                    <a:pt x="1322" y="879"/>
                  </a:moveTo>
                  <a:cubicBezTo>
                    <a:pt x="1317" y="889"/>
                    <a:pt x="1309" y="896"/>
                    <a:pt x="1299" y="896"/>
                  </a:cubicBezTo>
                  <a:lnTo>
                    <a:pt x="1299" y="876"/>
                  </a:lnTo>
                  <a:cubicBezTo>
                    <a:pt x="1301" y="876"/>
                    <a:pt x="1303" y="874"/>
                    <a:pt x="1305" y="870"/>
                  </a:cubicBezTo>
                  <a:lnTo>
                    <a:pt x="1322" y="879"/>
                  </a:lnTo>
                  <a:close/>
                  <a:moveTo>
                    <a:pt x="1299" y="896"/>
                  </a:moveTo>
                  <a:lnTo>
                    <a:pt x="1299" y="896"/>
                  </a:lnTo>
                  <a:lnTo>
                    <a:pt x="1299" y="876"/>
                  </a:lnTo>
                  <a:lnTo>
                    <a:pt x="1299" y="896"/>
                  </a:lnTo>
                  <a:close/>
                  <a:moveTo>
                    <a:pt x="1299" y="896"/>
                  </a:moveTo>
                  <a:lnTo>
                    <a:pt x="31" y="896"/>
                  </a:lnTo>
                  <a:lnTo>
                    <a:pt x="31" y="876"/>
                  </a:lnTo>
                  <a:lnTo>
                    <a:pt x="1299" y="876"/>
                  </a:lnTo>
                  <a:lnTo>
                    <a:pt x="1299" y="896"/>
                  </a:lnTo>
                  <a:close/>
                  <a:moveTo>
                    <a:pt x="31" y="896"/>
                  </a:moveTo>
                  <a:lnTo>
                    <a:pt x="31" y="896"/>
                  </a:lnTo>
                  <a:lnTo>
                    <a:pt x="31" y="876"/>
                  </a:lnTo>
                  <a:lnTo>
                    <a:pt x="31" y="896"/>
                  </a:lnTo>
                  <a:close/>
                  <a:moveTo>
                    <a:pt x="31" y="896"/>
                  </a:moveTo>
                  <a:cubicBezTo>
                    <a:pt x="21" y="896"/>
                    <a:pt x="13" y="889"/>
                    <a:pt x="8" y="879"/>
                  </a:cubicBezTo>
                  <a:lnTo>
                    <a:pt x="25" y="870"/>
                  </a:lnTo>
                  <a:cubicBezTo>
                    <a:pt x="27" y="874"/>
                    <a:pt x="29" y="876"/>
                    <a:pt x="31" y="876"/>
                  </a:cubicBezTo>
                  <a:lnTo>
                    <a:pt x="31" y="896"/>
                  </a:lnTo>
                  <a:close/>
                  <a:moveTo>
                    <a:pt x="8" y="879"/>
                  </a:moveTo>
                  <a:cubicBezTo>
                    <a:pt x="3" y="871"/>
                    <a:pt x="0" y="859"/>
                    <a:pt x="0" y="846"/>
                  </a:cubicBezTo>
                  <a:lnTo>
                    <a:pt x="20" y="846"/>
                  </a:lnTo>
                  <a:cubicBezTo>
                    <a:pt x="20" y="856"/>
                    <a:pt x="22" y="864"/>
                    <a:pt x="25" y="870"/>
                  </a:cubicBezTo>
                  <a:lnTo>
                    <a:pt x="8" y="879"/>
                  </a:lnTo>
                  <a:close/>
                  <a:moveTo>
                    <a:pt x="0" y="846"/>
                  </a:moveTo>
                  <a:lnTo>
                    <a:pt x="0" y="846"/>
                  </a:lnTo>
                  <a:lnTo>
                    <a:pt x="20" y="846"/>
                  </a:lnTo>
                  <a:lnTo>
                    <a:pt x="0" y="846"/>
                  </a:lnTo>
                  <a:close/>
                  <a:moveTo>
                    <a:pt x="0" y="846"/>
                  </a:moveTo>
                  <a:lnTo>
                    <a:pt x="0" y="50"/>
                  </a:lnTo>
                  <a:lnTo>
                    <a:pt x="20" y="50"/>
                  </a:lnTo>
                  <a:lnTo>
                    <a:pt x="20" y="846"/>
                  </a:lnTo>
                  <a:lnTo>
                    <a:pt x="0" y="846"/>
                  </a:lnTo>
                  <a:close/>
                  <a:moveTo>
                    <a:pt x="0" y="50"/>
                  </a:moveTo>
                  <a:lnTo>
                    <a:pt x="0" y="50"/>
                  </a:lnTo>
                  <a:lnTo>
                    <a:pt x="20" y="50"/>
                  </a:lnTo>
                  <a:lnTo>
                    <a:pt x="0" y="50"/>
                  </a:lnTo>
                  <a:close/>
                  <a:moveTo>
                    <a:pt x="0" y="50"/>
                  </a:moveTo>
                  <a:cubicBezTo>
                    <a:pt x="0" y="37"/>
                    <a:pt x="3" y="25"/>
                    <a:pt x="8" y="17"/>
                  </a:cubicBezTo>
                  <a:lnTo>
                    <a:pt x="25" y="26"/>
                  </a:lnTo>
                  <a:cubicBezTo>
                    <a:pt x="22" y="32"/>
                    <a:pt x="20" y="40"/>
                    <a:pt x="20" y="50"/>
                  </a:cubicBezTo>
                  <a:lnTo>
                    <a:pt x="0" y="50"/>
                  </a:lnTo>
                  <a:close/>
                  <a:moveTo>
                    <a:pt x="8" y="17"/>
                  </a:moveTo>
                  <a:cubicBezTo>
                    <a:pt x="13" y="7"/>
                    <a:pt x="21" y="0"/>
                    <a:pt x="31" y="0"/>
                  </a:cubicBezTo>
                  <a:lnTo>
                    <a:pt x="31" y="20"/>
                  </a:lnTo>
                  <a:cubicBezTo>
                    <a:pt x="29" y="20"/>
                    <a:pt x="27" y="22"/>
                    <a:pt x="25" y="26"/>
                  </a:cubicBezTo>
                  <a:lnTo>
                    <a:pt x="8" y="17"/>
                  </a:lnTo>
                  <a:close/>
                  <a:moveTo>
                    <a:pt x="31" y="0"/>
                  </a:moveTo>
                  <a:lnTo>
                    <a:pt x="31" y="0"/>
                  </a:lnTo>
                  <a:lnTo>
                    <a:pt x="31" y="20"/>
                  </a:lnTo>
                  <a:lnTo>
                    <a:pt x="31" y="0"/>
                  </a:lnTo>
                  <a:close/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grpSp>
          <p:nvGrpSpPr>
            <p:cNvPr id="5" name="Group 53"/>
            <p:cNvGrpSpPr>
              <a:grpSpLocks/>
            </p:cNvGrpSpPr>
            <p:nvPr/>
          </p:nvGrpSpPr>
          <p:grpSpPr bwMode="auto">
            <a:xfrm>
              <a:off x="69850" y="5656265"/>
              <a:ext cx="1420813" cy="439739"/>
              <a:chOff x="883" y="1388"/>
              <a:chExt cx="895" cy="277"/>
            </a:xfrm>
          </p:grpSpPr>
          <p:sp>
            <p:nvSpPr>
              <p:cNvPr id="12" name="Freeform 20"/>
              <p:cNvSpPr>
                <a:spLocks/>
              </p:cNvSpPr>
              <p:nvPr/>
            </p:nvSpPr>
            <p:spPr bwMode="auto">
              <a:xfrm>
                <a:off x="1260" y="1595"/>
                <a:ext cx="148" cy="69"/>
              </a:xfrm>
              <a:custGeom>
                <a:avLst/>
                <a:gdLst>
                  <a:gd name="T0" fmla="*/ 5 w 200"/>
                  <a:gd name="T1" fmla="*/ 2 h 94"/>
                  <a:gd name="T2" fmla="*/ 5 w 200"/>
                  <a:gd name="T3" fmla="*/ 1 h 94"/>
                  <a:gd name="T4" fmla="*/ 0 w 200"/>
                  <a:gd name="T5" fmla="*/ 0 h 94"/>
                  <a:gd name="T6" fmla="*/ 1 w 200"/>
                  <a:gd name="T7" fmla="*/ 2 h 94"/>
                  <a:gd name="T8" fmla="*/ 5 w 200"/>
                  <a:gd name="T9" fmla="*/ 2 h 9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0"/>
                  <a:gd name="T16" fmla="*/ 0 h 94"/>
                  <a:gd name="T17" fmla="*/ 200 w 200"/>
                  <a:gd name="T18" fmla="*/ 94 h 9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0" h="94">
                    <a:moveTo>
                      <a:pt x="200" y="94"/>
                    </a:moveTo>
                    <a:lnTo>
                      <a:pt x="200" y="1"/>
                    </a:lnTo>
                    <a:lnTo>
                      <a:pt x="0" y="0"/>
                    </a:lnTo>
                    <a:lnTo>
                      <a:pt x="1" y="94"/>
                    </a:lnTo>
                    <a:lnTo>
                      <a:pt x="200" y="94"/>
                    </a:lnTo>
                    <a:close/>
                  </a:path>
                </a:pathLst>
              </a:custGeom>
              <a:solidFill>
                <a:srgbClr val="EB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3" name="Freeform 21"/>
              <p:cNvSpPr>
                <a:spLocks/>
              </p:cNvSpPr>
              <p:nvPr/>
            </p:nvSpPr>
            <p:spPr bwMode="auto">
              <a:xfrm>
                <a:off x="883" y="1400"/>
                <a:ext cx="224" cy="265"/>
              </a:xfrm>
              <a:custGeom>
                <a:avLst/>
                <a:gdLst>
                  <a:gd name="T0" fmla="*/ 8 w 303"/>
                  <a:gd name="T1" fmla="*/ 10 h 359"/>
                  <a:gd name="T2" fmla="*/ 8 w 303"/>
                  <a:gd name="T3" fmla="*/ 7 h 359"/>
                  <a:gd name="T4" fmla="*/ 7 w 303"/>
                  <a:gd name="T5" fmla="*/ 7 h 359"/>
                  <a:gd name="T6" fmla="*/ 7 w 303"/>
                  <a:gd name="T7" fmla="*/ 6 h 359"/>
                  <a:gd name="T8" fmla="*/ 7 w 303"/>
                  <a:gd name="T9" fmla="*/ 6 h 359"/>
                  <a:gd name="T10" fmla="*/ 5 w 303"/>
                  <a:gd name="T11" fmla="*/ 5 h 359"/>
                  <a:gd name="T12" fmla="*/ 5 w 303"/>
                  <a:gd name="T13" fmla="*/ 5 h 359"/>
                  <a:gd name="T14" fmla="*/ 5 w 303"/>
                  <a:gd name="T15" fmla="*/ 5 h 359"/>
                  <a:gd name="T16" fmla="*/ 4 w 303"/>
                  <a:gd name="T17" fmla="*/ 5 h 359"/>
                  <a:gd name="T18" fmla="*/ 4 w 303"/>
                  <a:gd name="T19" fmla="*/ 4 h 359"/>
                  <a:gd name="T20" fmla="*/ 3 w 303"/>
                  <a:gd name="T21" fmla="*/ 4 h 359"/>
                  <a:gd name="T22" fmla="*/ 2 w 303"/>
                  <a:gd name="T23" fmla="*/ 4 h 359"/>
                  <a:gd name="T24" fmla="*/ 2 w 303"/>
                  <a:gd name="T25" fmla="*/ 3 h 359"/>
                  <a:gd name="T26" fmla="*/ 1 w 303"/>
                  <a:gd name="T27" fmla="*/ 2 h 359"/>
                  <a:gd name="T28" fmla="*/ 1 w 303"/>
                  <a:gd name="T29" fmla="*/ 2 h 359"/>
                  <a:gd name="T30" fmla="*/ 1 w 303"/>
                  <a:gd name="T31" fmla="*/ 1 h 359"/>
                  <a:gd name="T32" fmla="*/ 1 w 303"/>
                  <a:gd name="T33" fmla="*/ 1 h 359"/>
                  <a:gd name="T34" fmla="*/ 0 w 303"/>
                  <a:gd name="T35" fmla="*/ 0 h 359"/>
                  <a:gd name="T36" fmla="*/ 0 w 303"/>
                  <a:gd name="T37" fmla="*/ 10 h 359"/>
                  <a:gd name="T38" fmla="*/ 8 w 303"/>
                  <a:gd name="T39" fmla="*/ 10 h 359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303"/>
                  <a:gd name="T61" fmla="*/ 0 h 359"/>
                  <a:gd name="T62" fmla="*/ 303 w 303"/>
                  <a:gd name="T63" fmla="*/ 359 h 359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303" h="359">
                    <a:moveTo>
                      <a:pt x="303" y="358"/>
                    </a:moveTo>
                    <a:lnTo>
                      <a:pt x="303" y="240"/>
                    </a:lnTo>
                    <a:lnTo>
                      <a:pt x="282" y="235"/>
                    </a:lnTo>
                    <a:lnTo>
                      <a:pt x="261" y="228"/>
                    </a:lnTo>
                    <a:lnTo>
                      <a:pt x="240" y="221"/>
                    </a:lnTo>
                    <a:lnTo>
                      <a:pt x="218" y="211"/>
                    </a:lnTo>
                    <a:lnTo>
                      <a:pt x="196" y="201"/>
                    </a:lnTo>
                    <a:lnTo>
                      <a:pt x="175" y="189"/>
                    </a:lnTo>
                    <a:lnTo>
                      <a:pt x="154" y="176"/>
                    </a:lnTo>
                    <a:lnTo>
                      <a:pt x="132" y="161"/>
                    </a:lnTo>
                    <a:lnTo>
                      <a:pt x="112" y="145"/>
                    </a:lnTo>
                    <a:lnTo>
                      <a:pt x="92" y="128"/>
                    </a:lnTo>
                    <a:lnTo>
                      <a:pt x="74" y="110"/>
                    </a:lnTo>
                    <a:lnTo>
                      <a:pt x="56" y="90"/>
                    </a:lnTo>
                    <a:lnTo>
                      <a:pt x="39" y="70"/>
                    </a:lnTo>
                    <a:lnTo>
                      <a:pt x="25" y="48"/>
                    </a:lnTo>
                    <a:lnTo>
                      <a:pt x="11" y="24"/>
                    </a:lnTo>
                    <a:lnTo>
                      <a:pt x="0" y="0"/>
                    </a:lnTo>
                    <a:lnTo>
                      <a:pt x="0" y="359"/>
                    </a:lnTo>
                    <a:lnTo>
                      <a:pt x="303" y="358"/>
                    </a:lnTo>
                    <a:close/>
                  </a:path>
                </a:pathLst>
              </a:custGeom>
              <a:solidFill>
                <a:srgbClr val="EB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4" name="Freeform 22"/>
              <p:cNvSpPr>
                <a:spLocks/>
              </p:cNvSpPr>
              <p:nvPr/>
            </p:nvSpPr>
            <p:spPr bwMode="auto">
              <a:xfrm>
                <a:off x="1559" y="1400"/>
                <a:ext cx="219" cy="262"/>
              </a:xfrm>
              <a:custGeom>
                <a:avLst/>
                <a:gdLst>
                  <a:gd name="T0" fmla="*/ 0 w 296"/>
                  <a:gd name="T1" fmla="*/ 9 h 357"/>
                  <a:gd name="T2" fmla="*/ 8 w 296"/>
                  <a:gd name="T3" fmla="*/ 9 h 357"/>
                  <a:gd name="T4" fmla="*/ 8 w 296"/>
                  <a:gd name="T5" fmla="*/ 0 h 357"/>
                  <a:gd name="T6" fmla="*/ 7 w 296"/>
                  <a:gd name="T7" fmla="*/ 1 h 357"/>
                  <a:gd name="T8" fmla="*/ 7 w 296"/>
                  <a:gd name="T9" fmla="*/ 1 h 357"/>
                  <a:gd name="T10" fmla="*/ 7 w 296"/>
                  <a:gd name="T11" fmla="*/ 1 h 357"/>
                  <a:gd name="T12" fmla="*/ 7 w 296"/>
                  <a:gd name="T13" fmla="*/ 2 h 357"/>
                  <a:gd name="T14" fmla="*/ 7 w 296"/>
                  <a:gd name="T15" fmla="*/ 3 h 357"/>
                  <a:gd name="T16" fmla="*/ 5 w 296"/>
                  <a:gd name="T17" fmla="*/ 3 h 357"/>
                  <a:gd name="T18" fmla="*/ 5 w 296"/>
                  <a:gd name="T19" fmla="*/ 4 h 357"/>
                  <a:gd name="T20" fmla="*/ 5 w 296"/>
                  <a:gd name="T21" fmla="*/ 4 h 357"/>
                  <a:gd name="T22" fmla="*/ 4 w 296"/>
                  <a:gd name="T23" fmla="*/ 4 h 357"/>
                  <a:gd name="T24" fmla="*/ 4 w 296"/>
                  <a:gd name="T25" fmla="*/ 5 h 357"/>
                  <a:gd name="T26" fmla="*/ 3 w 296"/>
                  <a:gd name="T27" fmla="*/ 5 h 357"/>
                  <a:gd name="T28" fmla="*/ 2 w 296"/>
                  <a:gd name="T29" fmla="*/ 5 h 357"/>
                  <a:gd name="T30" fmla="*/ 1 w 296"/>
                  <a:gd name="T31" fmla="*/ 5 h 357"/>
                  <a:gd name="T32" fmla="*/ 1 w 296"/>
                  <a:gd name="T33" fmla="*/ 6 h 357"/>
                  <a:gd name="T34" fmla="*/ 1 w 296"/>
                  <a:gd name="T35" fmla="*/ 6 h 357"/>
                  <a:gd name="T36" fmla="*/ 0 w 296"/>
                  <a:gd name="T37" fmla="*/ 6 h 357"/>
                  <a:gd name="T38" fmla="*/ 0 w 296"/>
                  <a:gd name="T39" fmla="*/ 9 h 35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96"/>
                  <a:gd name="T61" fmla="*/ 0 h 357"/>
                  <a:gd name="T62" fmla="*/ 296 w 296"/>
                  <a:gd name="T63" fmla="*/ 357 h 35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96" h="357">
                    <a:moveTo>
                      <a:pt x="0" y="357"/>
                    </a:moveTo>
                    <a:lnTo>
                      <a:pt x="296" y="357"/>
                    </a:lnTo>
                    <a:lnTo>
                      <a:pt x="296" y="0"/>
                    </a:lnTo>
                    <a:lnTo>
                      <a:pt x="287" y="21"/>
                    </a:lnTo>
                    <a:lnTo>
                      <a:pt x="276" y="42"/>
                    </a:lnTo>
                    <a:lnTo>
                      <a:pt x="263" y="63"/>
                    </a:lnTo>
                    <a:lnTo>
                      <a:pt x="249" y="83"/>
                    </a:lnTo>
                    <a:lnTo>
                      <a:pt x="232" y="102"/>
                    </a:lnTo>
                    <a:lnTo>
                      <a:pt x="215" y="120"/>
                    </a:lnTo>
                    <a:lnTo>
                      <a:pt x="196" y="137"/>
                    </a:lnTo>
                    <a:lnTo>
                      <a:pt x="177" y="154"/>
                    </a:lnTo>
                    <a:lnTo>
                      <a:pt x="156" y="169"/>
                    </a:lnTo>
                    <a:lnTo>
                      <a:pt x="135" y="183"/>
                    </a:lnTo>
                    <a:lnTo>
                      <a:pt x="113" y="197"/>
                    </a:lnTo>
                    <a:lnTo>
                      <a:pt x="91" y="209"/>
                    </a:lnTo>
                    <a:lnTo>
                      <a:pt x="68" y="219"/>
                    </a:lnTo>
                    <a:lnTo>
                      <a:pt x="45" y="227"/>
                    </a:lnTo>
                    <a:lnTo>
                      <a:pt x="23" y="234"/>
                    </a:lnTo>
                    <a:lnTo>
                      <a:pt x="0" y="240"/>
                    </a:lnTo>
                    <a:lnTo>
                      <a:pt x="0" y="357"/>
                    </a:lnTo>
                    <a:close/>
                  </a:path>
                </a:pathLst>
              </a:custGeom>
              <a:solidFill>
                <a:srgbClr val="EB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5" name="Freeform 23"/>
              <p:cNvSpPr>
                <a:spLocks/>
              </p:cNvSpPr>
              <p:nvPr/>
            </p:nvSpPr>
            <p:spPr bwMode="auto">
              <a:xfrm>
                <a:off x="884" y="1388"/>
                <a:ext cx="894" cy="200"/>
              </a:xfrm>
              <a:custGeom>
                <a:avLst/>
                <a:gdLst>
                  <a:gd name="T0" fmla="*/ 19 w 1208"/>
                  <a:gd name="T1" fmla="*/ 7 h 270"/>
                  <a:gd name="T2" fmla="*/ 21 w 1208"/>
                  <a:gd name="T3" fmla="*/ 7 h 270"/>
                  <a:gd name="T4" fmla="*/ 22 w 1208"/>
                  <a:gd name="T5" fmla="*/ 7 h 270"/>
                  <a:gd name="T6" fmla="*/ 24 w 1208"/>
                  <a:gd name="T7" fmla="*/ 7 h 270"/>
                  <a:gd name="T8" fmla="*/ 24 w 1208"/>
                  <a:gd name="T9" fmla="*/ 7 h 270"/>
                  <a:gd name="T10" fmla="*/ 26 w 1208"/>
                  <a:gd name="T11" fmla="*/ 7 h 270"/>
                  <a:gd name="T12" fmla="*/ 27 w 1208"/>
                  <a:gd name="T13" fmla="*/ 6 h 270"/>
                  <a:gd name="T14" fmla="*/ 27 w 1208"/>
                  <a:gd name="T15" fmla="*/ 5 h 270"/>
                  <a:gd name="T16" fmla="*/ 28 w 1208"/>
                  <a:gd name="T17" fmla="*/ 5 h 270"/>
                  <a:gd name="T18" fmla="*/ 30 w 1208"/>
                  <a:gd name="T19" fmla="*/ 4 h 270"/>
                  <a:gd name="T20" fmla="*/ 30 w 1208"/>
                  <a:gd name="T21" fmla="*/ 4 h 270"/>
                  <a:gd name="T22" fmla="*/ 30 w 1208"/>
                  <a:gd name="T23" fmla="*/ 3 h 270"/>
                  <a:gd name="T24" fmla="*/ 31 w 1208"/>
                  <a:gd name="T25" fmla="*/ 3 h 270"/>
                  <a:gd name="T26" fmla="*/ 32 w 1208"/>
                  <a:gd name="T27" fmla="*/ 2 h 270"/>
                  <a:gd name="T28" fmla="*/ 32 w 1208"/>
                  <a:gd name="T29" fmla="*/ 1 h 270"/>
                  <a:gd name="T30" fmla="*/ 33 w 1208"/>
                  <a:gd name="T31" fmla="*/ 1 h 270"/>
                  <a:gd name="T32" fmla="*/ 33 w 1208"/>
                  <a:gd name="T33" fmla="*/ 0 h 270"/>
                  <a:gd name="T34" fmla="*/ 24 w 1208"/>
                  <a:gd name="T35" fmla="*/ 1 h 270"/>
                  <a:gd name="T36" fmla="*/ 24 w 1208"/>
                  <a:gd name="T37" fmla="*/ 1 h 270"/>
                  <a:gd name="T38" fmla="*/ 24 w 1208"/>
                  <a:gd name="T39" fmla="*/ 3 h 270"/>
                  <a:gd name="T40" fmla="*/ 24 w 1208"/>
                  <a:gd name="T41" fmla="*/ 4 h 270"/>
                  <a:gd name="T42" fmla="*/ 22 w 1208"/>
                  <a:gd name="T43" fmla="*/ 4 h 270"/>
                  <a:gd name="T44" fmla="*/ 22 w 1208"/>
                  <a:gd name="T45" fmla="*/ 5 h 270"/>
                  <a:gd name="T46" fmla="*/ 21 w 1208"/>
                  <a:gd name="T47" fmla="*/ 5 h 270"/>
                  <a:gd name="T48" fmla="*/ 20 w 1208"/>
                  <a:gd name="T49" fmla="*/ 5 h 270"/>
                  <a:gd name="T50" fmla="*/ 19 w 1208"/>
                  <a:gd name="T51" fmla="*/ 6 h 270"/>
                  <a:gd name="T52" fmla="*/ 18 w 1208"/>
                  <a:gd name="T53" fmla="*/ 6 h 270"/>
                  <a:gd name="T54" fmla="*/ 18 w 1208"/>
                  <a:gd name="T55" fmla="*/ 7 h 270"/>
                  <a:gd name="T56" fmla="*/ 16 w 1208"/>
                  <a:gd name="T57" fmla="*/ 7 h 270"/>
                  <a:gd name="T58" fmla="*/ 16 w 1208"/>
                  <a:gd name="T59" fmla="*/ 7 h 270"/>
                  <a:gd name="T60" fmla="*/ 16 w 1208"/>
                  <a:gd name="T61" fmla="*/ 7 h 270"/>
                  <a:gd name="T62" fmla="*/ 15 w 1208"/>
                  <a:gd name="T63" fmla="*/ 6 h 270"/>
                  <a:gd name="T64" fmla="*/ 14 w 1208"/>
                  <a:gd name="T65" fmla="*/ 6 h 270"/>
                  <a:gd name="T66" fmla="*/ 13 w 1208"/>
                  <a:gd name="T67" fmla="*/ 5 h 270"/>
                  <a:gd name="T68" fmla="*/ 12 w 1208"/>
                  <a:gd name="T69" fmla="*/ 5 h 270"/>
                  <a:gd name="T70" fmla="*/ 11 w 1208"/>
                  <a:gd name="T71" fmla="*/ 5 h 270"/>
                  <a:gd name="T72" fmla="*/ 10 w 1208"/>
                  <a:gd name="T73" fmla="*/ 4 h 270"/>
                  <a:gd name="T74" fmla="*/ 9 w 1208"/>
                  <a:gd name="T75" fmla="*/ 4 h 270"/>
                  <a:gd name="T76" fmla="*/ 9 w 1208"/>
                  <a:gd name="T77" fmla="*/ 3 h 270"/>
                  <a:gd name="T78" fmla="*/ 8 w 1208"/>
                  <a:gd name="T79" fmla="*/ 1 h 270"/>
                  <a:gd name="T80" fmla="*/ 8 w 1208"/>
                  <a:gd name="T81" fmla="*/ 1 h 270"/>
                  <a:gd name="T82" fmla="*/ 0 w 1208"/>
                  <a:gd name="T83" fmla="*/ 0 h 270"/>
                  <a:gd name="T84" fmla="*/ 1 w 1208"/>
                  <a:gd name="T85" fmla="*/ 1 h 270"/>
                  <a:gd name="T86" fmla="*/ 1 w 1208"/>
                  <a:gd name="T87" fmla="*/ 1 h 270"/>
                  <a:gd name="T88" fmla="*/ 1 w 1208"/>
                  <a:gd name="T89" fmla="*/ 2 h 270"/>
                  <a:gd name="T90" fmla="*/ 1 w 1208"/>
                  <a:gd name="T91" fmla="*/ 3 h 270"/>
                  <a:gd name="T92" fmla="*/ 2 w 1208"/>
                  <a:gd name="T93" fmla="*/ 3 h 270"/>
                  <a:gd name="T94" fmla="*/ 3 w 1208"/>
                  <a:gd name="T95" fmla="*/ 4 h 270"/>
                  <a:gd name="T96" fmla="*/ 4 w 1208"/>
                  <a:gd name="T97" fmla="*/ 4 h 270"/>
                  <a:gd name="T98" fmla="*/ 4 w 1208"/>
                  <a:gd name="T99" fmla="*/ 5 h 270"/>
                  <a:gd name="T100" fmla="*/ 5 w 1208"/>
                  <a:gd name="T101" fmla="*/ 5 h 270"/>
                  <a:gd name="T102" fmla="*/ 6 w 1208"/>
                  <a:gd name="T103" fmla="*/ 6 h 270"/>
                  <a:gd name="T104" fmla="*/ 7 w 1208"/>
                  <a:gd name="T105" fmla="*/ 7 h 270"/>
                  <a:gd name="T106" fmla="*/ 8 w 1208"/>
                  <a:gd name="T107" fmla="*/ 7 h 270"/>
                  <a:gd name="T108" fmla="*/ 10 w 1208"/>
                  <a:gd name="T109" fmla="*/ 7 h 270"/>
                  <a:gd name="T110" fmla="*/ 11 w 1208"/>
                  <a:gd name="T111" fmla="*/ 7 h 270"/>
                  <a:gd name="T112" fmla="*/ 12 w 1208"/>
                  <a:gd name="T113" fmla="*/ 7 h 270"/>
                  <a:gd name="T114" fmla="*/ 13 w 1208"/>
                  <a:gd name="T115" fmla="*/ 7 h 270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1208"/>
                  <a:gd name="T175" fmla="*/ 0 h 270"/>
                  <a:gd name="T176" fmla="*/ 1208 w 1208"/>
                  <a:gd name="T177" fmla="*/ 270 h 270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1208" h="270">
                    <a:moveTo>
                      <a:pt x="507" y="270"/>
                    </a:moveTo>
                    <a:lnTo>
                      <a:pt x="706" y="270"/>
                    </a:lnTo>
                    <a:lnTo>
                      <a:pt x="735" y="270"/>
                    </a:lnTo>
                    <a:lnTo>
                      <a:pt x="763" y="269"/>
                    </a:lnTo>
                    <a:lnTo>
                      <a:pt x="790" y="267"/>
                    </a:lnTo>
                    <a:lnTo>
                      <a:pt x="815" y="265"/>
                    </a:lnTo>
                    <a:lnTo>
                      <a:pt x="840" y="261"/>
                    </a:lnTo>
                    <a:lnTo>
                      <a:pt x="864" y="258"/>
                    </a:lnTo>
                    <a:lnTo>
                      <a:pt x="887" y="253"/>
                    </a:lnTo>
                    <a:lnTo>
                      <a:pt x="909" y="247"/>
                    </a:lnTo>
                    <a:lnTo>
                      <a:pt x="930" y="241"/>
                    </a:lnTo>
                    <a:lnTo>
                      <a:pt x="950" y="234"/>
                    </a:lnTo>
                    <a:lnTo>
                      <a:pt x="969" y="228"/>
                    </a:lnTo>
                    <a:lnTo>
                      <a:pt x="987" y="220"/>
                    </a:lnTo>
                    <a:lnTo>
                      <a:pt x="1005" y="212"/>
                    </a:lnTo>
                    <a:lnTo>
                      <a:pt x="1021" y="203"/>
                    </a:lnTo>
                    <a:lnTo>
                      <a:pt x="1037" y="194"/>
                    </a:lnTo>
                    <a:lnTo>
                      <a:pt x="1053" y="183"/>
                    </a:lnTo>
                    <a:lnTo>
                      <a:pt x="1067" y="174"/>
                    </a:lnTo>
                    <a:lnTo>
                      <a:pt x="1081" y="163"/>
                    </a:lnTo>
                    <a:lnTo>
                      <a:pt x="1094" y="153"/>
                    </a:lnTo>
                    <a:lnTo>
                      <a:pt x="1106" y="142"/>
                    </a:lnTo>
                    <a:lnTo>
                      <a:pt x="1118" y="130"/>
                    </a:lnTo>
                    <a:lnTo>
                      <a:pt x="1129" y="119"/>
                    </a:lnTo>
                    <a:lnTo>
                      <a:pt x="1139" y="107"/>
                    </a:lnTo>
                    <a:lnTo>
                      <a:pt x="1149" y="95"/>
                    </a:lnTo>
                    <a:lnTo>
                      <a:pt x="1159" y="84"/>
                    </a:lnTo>
                    <a:lnTo>
                      <a:pt x="1167" y="72"/>
                    </a:lnTo>
                    <a:lnTo>
                      <a:pt x="1175" y="60"/>
                    </a:lnTo>
                    <a:lnTo>
                      <a:pt x="1182" y="48"/>
                    </a:lnTo>
                    <a:lnTo>
                      <a:pt x="1190" y="35"/>
                    </a:lnTo>
                    <a:lnTo>
                      <a:pt x="1196" y="24"/>
                    </a:lnTo>
                    <a:lnTo>
                      <a:pt x="1203" y="12"/>
                    </a:lnTo>
                    <a:lnTo>
                      <a:pt x="1208" y="0"/>
                    </a:lnTo>
                    <a:lnTo>
                      <a:pt x="912" y="0"/>
                    </a:lnTo>
                    <a:lnTo>
                      <a:pt x="913" y="24"/>
                    </a:lnTo>
                    <a:lnTo>
                      <a:pt x="912" y="45"/>
                    </a:lnTo>
                    <a:lnTo>
                      <a:pt x="908" y="66"/>
                    </a:lnTo>
                    <a:lnTo>
                      <a:pt x="901" y="86"/>
                    </a:lnTo>
                    <a:lnTo>
                      <a:pt x="891" y="103"/>
                    </a:lnTo>
                    <a:lnTo>
                      <a:pt x="880" y="120"/>
                    </a:lnTo>
                    <a:lnTo>
                      <a:pt x="866" y="135"/>
                    </a:lnTo>
                    <a:lnTo>
                      <a:pt x="852" y="150"/>
                    </a:lnTo>
                    <a:lnTo>
                      <a:pt x="835" y="162"/>
                    </a:lnTo>
                    <a:lnTo>
                      <a:pt x="818" y="174"/>
                    </a:lnTo>
                    <a:lnTo>
                      <a:pt x="800" y="184"/>
                    </a:lnTo>
                    <a:lnTo>
                      <a:pt x="781" y="194"/>
                    </a:lnTo>
                    <a:lnTo>
                      <a:pt x="762" y="202"/>
                    </a:lnTo>
                    <a:lnTo>
                      <a:pt x="743" y="209"/>
                    </a:lnTo>
                    <a:lnTo>
                      <a:pt x="724" y="215"/>
                    </a:lnTo>
                    <a:lnTo>
                      <a:pt x="706" y="219"/>
                    </a:lnTo>
                    <a:lnTo>
                      <a:pt x="698" y="221"/>
                    </a:lnTo>
                    <a:lnTo>
                      <a:pt x="688" y="223"/>
                    </a:lnTo>
                    <a:lnTo>
                      <a:pt x="677" y="226"/>
                    </a:lnTo>
                    <a:lnTo>
                      <a:pt x="664" y="227"/>
                    </a:lnTo>
                    <a:lnTo>
                      <a:pt x="651" y="228"/>
                    </a:lnTo>
                    <a:lnTo>
                      <a:pt x="637" y="228"/>
                    </a:lnTo>
                    <a:lnTo>
                      <a:pt x="624" y="229"/>
                    </a:lnTo>
                    <a:lnTo>
                      <a:pt x="609" y="229"/>
                    </a:lnTo>
                    <a:lnTo>
                      <a:pt x="595" y="229"/>
                    </a:lnTo>
                    <a:lnTo>
                      <a:pt x="580" y="228"/>
                    </a:lnTo>
                    <a:lnTo>
                      <a:pt x="566" y="228"/>
                    </a:lnTo>
                    <a:lnTo>
                      <a:pt x="553" y="226"/>
                    </a:lnTo>
                    <a:lnTo>
                      <a:pt x="540" y="225"/>
                    </a:lnTo>
                    <a:lnTo>
                      <a:pt x="527" y="223"/>
                    </a:lnTo>
                    <a:lnTo>
                      <a:pt x="516" y="221"/>
                    </a:lnTo>
                    <a:lnTo>
                      <a:pt x="507" y="219"/>
                    </a:lnTo>
                    <a:lnTo>
                      <a:pt x="486" y="215"/>
                    </a:lnTo>
                    <a:lnTo>
                      <a:pt x="467" y="209"/>
                    </a:lnTo>
                    <a:lnTo>
                      <a:pt x="446" y="201"/>
                    </a:lnTo>
                    <a:lnTo>
                      <a:pt x="427" y="194"/>
                    </a:lnTo>
                    <a:lnTo>
                      <a:pt x="408" y="184"/>
                    </a:lnTo>
                    <a:lnTo>
                      <a:pt x="390" y="174"/>
                    </a:lnTo>
                    <a:lnTo>
                      <a:pt x="373" y="162"/>
                    </a:lnTo>
                    <a:lnTo>
                      <a:pt x="358" y="150"/>
                    </a:lnTo>
                    <a:lnTo>
                      <a:pt x="343" y="136"/>
                    </a:lnTo>
                    <a:lnTo>
                      <a:pt x="331" y="120"/>
                    </a:lnTo>
                    <a:lnTo>
                      <a:pt x="320" y="104"/>
                    </a:lnTo>
                    <a:lnTo>
                      <a:pt x="311" y="86"/>
                    </a:lnTo>
                    <a:lnTo>
                      <a:pt x="305" y="66"/>
                    </a:lnTo>
                    <a:lnTo>
                      <a:pt x="302" y="46"/>
                    </a:lnTo>
                    <a:lnTo>
                      <a:pt x="300" y="24"/>
                    </a:lnTo>
                    <a:lnTo>
                      <a:pt x="302" y="0"/>
                    </a:lnTo>
                    <a:lnTo>
                      <a:pt x="0" y="0"/>
                    </a:lnTo>
                    <a:lnTo>
                      <a:pt x="5" y="12"/>
                    </a:lnTo>
                    <a:lnTo>
                      <a:pt x="11" y="24"/>
                    </a:lnTo>
                    <a:lnTo>
                      <a:pt x="17" y="35"/>
                    </a:lnTo>
                    <a:lnTo>
                      <a:pt x="24" y="47"/>
                    </a:lnTo>
                    <a:lnTo>
                      <a:pt x="31" y="59"/>
                    </a:lnTo>
                    <a:lnTo>
                      <a:pt x="39" y="71"/>
                    </a:lnTo>
                    <a:lnTo>
                      <a:pt x="48" y="83"/>
                    </a:lnTo>
                    <a:lnTo>
                      <a:pt x="57" y="94"/>
                    </a:lnTo>
                    <a:lnTo>
                      <a:pt x="67" y="106"/>
                    </a:lnTo>
                    <a:lnTo>
                      <a:pt x="78" y="118"/>
                    </a:lnTo>
                    <a:lnTo>
                      <a:pt x="89" y="130"/>
                    </a:lnTo>
                    <a:lnTo>
                      <a:pt x="101" y="141"/>
                    </a:lnTo>
                    <a:lnTo>
                      <a:pt x="114" y="152"/>
                    </a:lnTo>
                    <a:lnTo>
                      <a:pt x="127" y="162"/>
                    </a:lnTo>
                    <a:lnTo>
                      <a:pt x="141" y="172"/>
                    </a:lnTo>
                    <a:lnTo>
                      <a:pt x="156" y="183"/>
                    </a:lnTo>
                    <a:lnTo>
                      <a:pt x="171" y="192"/>
                    </a:lnTo>
                    <a:lnTo>
                      <a:pt x="188" y="202"/>
                    </a:lnTo>
                    <a:lnTo>
                      <a:pt x="205" y="211"/>
                    </a:lnTo>
                    <a:lnTo>
                      <a:pt x="224" y="219"/>
                    </a:lnTo>
                    <a:lnTo>
                      <a:pt x="242" y="228"/>
                    </a:lnTo>
                    <a:lnTo>
                      <a:pt x="261" y="234"/>
                    </a:lnTo>
                    <a:lnTo>
                      <a:pt x="282" y="241"/>
                    </a:lnTo>
                    <a:lnTo>
                      <a:pt x="303" y="247"/>
                    </a:lnTo>
                    <a:lnTo>
                      <a:pt x="326" y="252"/>
                    </a:lnTo>
                    <a:lnTo>
                      <a:pt x="349" y="257"/>
                    </a:lnTo>
                    <a:lnTo>
                      <a:pt x="373" y="261"/>
                    </a:lnTo>
                    <a:lnTo>
                      <a:pt x="398" y="265"/>
                    </a:lnTo>
                    <a:lnTo>
                      <a:pt x="424" y="267"/>
                    </a:lnTo>
                    <a:lnTo>
                      <a:pt x="451" y="270"/>
                    </a:lnTo>
                    <a:lnTo>
                      <a:pt x="478" y="270"/>
                    </a:lnTo>
                    <a:lnTo>
                      <a:pt x="507" y="270"/>
                    </a:lnTo>
                    <a:close/>
                  </a:path>
                </a:pathLst>
              </a:custGeom>
              <a:solidFill>
                <a:srgbClr val="EB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  <p:sp>
            <p:nvSpPr>
              <p:cNvPr id="16" name="Freeform 24"/>
              <p:cNvSpPr>
                <a:spLocks/>
              </p:cNvSpPr>
              <p:nvPr/>
            </p:nvSpPr>
            <p:spPr bwMode="auto">
              <a:xfrm>
                <a:off x="1259" y="1465"/>
                <a:ext cx="148" cy="85"/>
              </a:xfrm>
              <a:custGeom>
                <a:avLst/>
                <a:gdLst>
                  <a:gd name="T0" fmla="*/ 5 w 200"/>
                  <a:gd name="T1" fmla="*/ 3 h 115"/>
                  <a:gd name="T2" fmla="*/ 5 w 200"/>
                  <a:gd name="T3" fmla="*/ 0 h 115"/>
                  <a:gd name="T4" fmla="*/ 0 w 200"/>
                  <a:gd name="T5" fmla="*/ 0 h 115"/>
                  <a:gd name="T6" fmla="*/ 0 w 200"/>
                  <a:gd name="T7" fmla="*/ 3 h 115"/>
                  <a:gd name="T8" fmla="*/ 1 w 200"/>
                  <a:gd name="T9" fmla="*/ 3 h 115"/>
                  <a:gd name="T10" fmla="*/ 1 w 200"/>
                  <a:gd name="T11" fmla="*/ 3 h 115"/>
                  <a:gd name="T12" fmla="*/ 1 w 200"/>
                  <a:gd name="T13" fmla="*/ 3 h 115"/>
                  <a:gd name="T14" fmla="*/ 1 w 200"/>
                  <a:gd name="T15" fmla="*/ 3 h 115"/>
                  <a:gd name="T16" fmla="*/ 1 w 200"/>
                  <a:gd name="T17" fmla="*/ 3 h 115"/>
                  <a:gd name="T18" fmla="*/ 2 w 200"/>
                  <a:gd name="T19" fmla="*/ 3 h 115"/>
                  <a:gd name="T20" fmla="*/ 2 w 200"/>
                  <a:gd name="T21" fmla="*/ 3 h 115"/>
                  <a:gd name="T22" fmla="*/ 3 w 200"/>
                  <a:gd name="T23" fmla="*/ 3 h 115"/>
                  <a:gd name="T24" fmla="*/ 3 w 200"/>
                  <a:gd name="T25" fmla="*/ 3 h 115"/>
                  <a:gd name="T26" fmla="*/ 4 w 200"/>
                  <a:gd name="T27" fmla="*/ 3 h 115"/>
                  <a:gd name="T28" fmla="*/ 4 w 200"/>
                  <a:gd name="T29" fmla="*/ 3 h 115"/>
                  <a:gd name="T30" fmla="*/ 4 w 200"/>
                  <a:gd name="T31" fmla="*/ 3 h 115"/>
                  <a:gd name="T32" fmla="*/ 4 w 200"/>
                  <a:gd name="T33" fmla="*/ 3 h 115"/>
                  <a:gd name="T34" fmla="*/ 5 w 200"/>
                  <a:gd name="T35" fmla="*/ 3 h 115"/>
                  <a:gd name="T36" fmla="*/ 5 w 200"/>
                  <a:gd name="T37" fmla="*/ 3 h 115"/>
                  <a:gd name="T38" fmla="*/ 5 w 200"/>
                  <a:gd name="T39" fmla="*/ 3 h 11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00"/>
                  <a:gd name="T61" fmla="*/ 0 h 115"/>
                  <a:gd name="T62" fmla="*/ 200 w 200"/>
                  <a:gd name="T63" fmla="*/ 115 h 115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00" h="115">
                    <a:moveTo>
                      <a:pt x="200" y="107"/>
                    </a:moveTo>
                    <a:lnTo>
                      <a:pt x="200" y="0"/>
                    </a:lnTo>
                    <a:lnTo>
                      <a:pt x="0" y="0"/>
                    </a:lnTo>
                    <a:lnTo>
                      <a:pt x="0" y="107"/>
                    </a:lnTo>
                    <a:lnTo>
                      <a:pt x="12" y="109"/>
                    </a:lnTo>
                    <a:lnTo>
                      <a:pt x="23" y="111"/>
                    </a:lnTo>
                    <a:lnTo>
                      <a:pt x="36" y="112"/>
                    </a:lnTo>
                    <a:lnTo>
                      <a:pt x="49" y="113"/>
                    </a:lnTo>
                    <a:lnTo>
                      <a:pt x="61" y="115"/>
                    </a:lnTo>
                    <a:lnTo>
                      <a:pt x="74" y="115"/>
                    </a:lnTo>
                    <a:lnTo>
                      <a:pt x="87" y="115"/>
                    </a:lnTo>
                    <a:lnTo>
                      <a:pt x="100" y="115"/>
                    </a:lnTo>
                    <a:lnTo>
                      <a:pt x="114" y="115"/>
                    </a:lnTo>
                    <a:lnTo>
                      <a:pt x="127" y="115"/>
                    </a:lnTo>
                    <a:lnTo>
                      <a:pt x="140" y="115"/>
                    </a:lnTo>
                    <a:lnTo>
                      <a:pt x="152" y="113"/>
                    </a:lnTo>
                    <a:lnTo>
                      <a:pt x="165" y="112"/>
                    </a:lnTo>
                    <a:lnTo>
                      <a:pt x="177" y="111"/>
                    </a:lnTo>
                    <a:lnTo>
                      <a:pt x="189" y="109"/>
                    </a:lnTo>
                    <a:lnTo>
                      <a:pt x="200" y="107"/>
                    </a:lnTo>
                    <a:close/>
                  </a:path>
                </a:pathLst>
              </a:custGeom>
              <a:solidFill>
                <a:srgbClr val="EB3D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MX"/>
              </a:p>
            </p:txBody>
          </p:sp>
        </p:grpSp>
        <p:sp>
          <p:nvSpPr>
            <p:cNvPr id="9" name="Freeform 25"/>
            <p:cNvSpPr>
              <a:spLocks noEditPoints="1"/>
            </p:cNvSpPr>
            <p:nvPr/>
          </p:nvSpPr>
          <p:spPr bwMode="auto">
            <a:xfrm>
              <a:off x="80962" y="6171798"/>
              <a:ext cx="1412875" cy="118634"/>
            </a:xfrm>
            <a:custGeom>
              <a:avLst/>
              <a:gdLst>
                <a:gd name="T0" fmla="*/ 2147483647 w 1202"/>
                <a:gd name="T1" fmla="*/ 2147483647 h 101"/>
                <a:gd name="T2" fmla="*/ 2147483647 w 1202"/>
                <a:gd name="T3" fmla="*/ 2147483647 h 101"/>
                <a:gd name="T4" fmla="*/ 2147483647 w 1202"/>
                <a:gd name="T5" fmla="*/ 2147483647 h 101"/>
                <a:gd name="T6" fmla="*/ 2147483647 w 1202"/>
                <a:gd name="T7" fmla="*/ 2147483647 h 101"/>
                <a:gd name="T8" fmla="*/ 2147483647 w 1202"/>
                <a:gd name="T9" fmla="*/ 2147483647 h 101"/>
                <a:gd name="T10" fmla="*/ 2147483647 w 1202"/>
                <a:gd name="T11" fmla="*/ 2147483647 h 101"/>
                <a:gd name="T12" fmla="*/ 2147483647 w 1202"/>
                <a:gd name="T13" fmla="*/ 2147483647 h 101"/>
                <a:gd name="T14" fmla="*/ 2147483647 w 1202"/>
                <a:gd name="T15" fmla="*/ 2147483647 h 101"/>
                <a:gd name="T16" fmla="*/ 2147483647 w 1202"/>
                <a:gd name="T17" fmla="*/ 2147483647 h 101"/>
                <a:gd name="T18" fmla="*/ 2147483647 w 1202"/>
                <a:gd name="T19" fmla="*/ 2147483647 h 101"/>
                <a:gd name="T20" fmla="*/ 2147483647 w 1202"/>
                <a:gd name="T21" fmla="*/ 2147483647 h 101"/>
                <a:gd name="T22" fmla="*/ 2147483647 w 1202"/>
                <a:gd name="T23" fmla="*/ 2147483647 h 101"/>
                <a:gd name="T24" fmla="*/ 2147483647 w 1202"/>
                <a:gd name="T25" fmla="*/ 2147483647 h 101"/>
                <a:gd name="T26" fmla="*/ 2147483647 w 1202"/>
                <a:gd name="T27" fmla="*/ 2147483647 h 101"/>
                <a:gd name="T28" fmla="*/ 2147483647 w 1202"/>
                <a:gd name="T29" fmla="*/ 2147483647 h 101"/>
                <a:gd name="T30" fmla="*/ 2147483647 w 1202"/>
                <a:gd name="T31" fmla="*/ 2147483647 h 101"/>
                <a:gd name="T32" fmla="*/ 2147483647 w 1202"/>
                <a:gd name="T33" fmla="*/ 2147483647 h 101"/>
                <a:gd name="T34" fmla="*/ 2147483647 w 1202"/>
                <a:gd name="T35" fmla="*/ 2147483647 h 101"/>
                <a:gd name="T36" fmla="*/ 2147483647 w 1202"/>
                <a:gd name="T37" fmla="*/ 2147483647 h 101"/>
                <a:gd name="T38" fmla="*/ 2147483647 w 1202"/>
                <a:gd name="T39" fmla="*/ 2147483647 h 101"/>
                <a:gd name="T40" fmla="*/ 2147483647 w 1202"/>
                <a:gd name="T41" fmla="*/ 2147483647 h 101"/>
                <a:gd name="T42" fmla="*/ 2147483647 w 1202"/>
                <a:gd name="T43" fmla="*/ 2147483647 h 101"/>
                <a:gd name="T44" fmla="*/ 2147483647 w 1202"/>
                <a:gd name="T45" fmla="*/ 2147483647 h 101"/>
                <a:gd name="T46" fmla="*/ 2147483647 w 1202"/>
                <a:gd name="T47" fmla="*/ 2147483647 h 101"/>
                <a:gd name="T48" fmla="*/ 2147483647 w 1202"/>
                <a:gd name="T49" fmla="*/ 2147483647 h 101"/>
                <a:gd name="T50" fmla="*/ 2147483647 w 1202"/>
                <a:gd name="T51" fmla="*/ 2147483647 h 101"/>
                <a:gd name="T52" fmla="*/ 2147483647 w 1202"/>
                <a:gd name="T53" fmla="*/ 2147483647 h 101"/>
                <a:gd name="T54" fmla="*/ 2147483647 w 1202"/>
                <a:gd name="T55" fmla="*/ 2147483647 h 101"/>
                <a:gd name="T56" fmla="*/ 2147483647 w 1202"/>
                <a:gd name="T57" fmla="*/ 2147483647 h 101"/>
                <a:gd name="T58" fmla="*/ 2147483647 w 1202"/>
                <a:gd name="T59" fmla="*/ 2147483647 h 101"/>
                <a:gd name="T60" fmla="*/ 2147483647 w 1202"/>
                <a:gd name="T61" fmla="*/ 2147483647 h 101"/>
                <a:gd name="T62" fmla="*/ 2147483647 w 1202"/>
                <a:gd name="T63" fmla="*/ 2147483647 h 101"/>
                <a:gd name="T64" fmla="*/ 2147483647 w 1202"/>
                <a:gd name="T65" fmla="*/ 2147483647 h 101"/>
                <a:gd name="T66" fmla="*/ 2147483647 w 1202"/>
                <a:gd name="T67" fmla="*/ 2147483647 h 101"/>
                <a:gd name="T68" fmla="*/ 2147483647 w 1202"/>
                <a:gd name="T69" fmla="*/ 2147483647 h 101"/>
                <a:gd name="T70" fmla="*/ 2147483647 w 1202"/>
                <a:gd name="T71" fmla="*/ 2147483647 h 101"/>
                <a:gd name="T72" fmla="*/ 2147483647 w 1202"/>
                <a:gd name="T73" fmla="*/ 2147483647 h 101"/>
                <a:gd name="T74" fmla="*/ 2147483647 w 1202"/>
                <a:gd name="T75" fmla="*/ 2147483647 h 101"/>
                <a:gd name="T76" fmla="*/ 2147483647 w 1202"/>
                <a:gd name="T77" fmla="*/ 2147483647 h 101"/>
                <a:gd name="T78" fmla="*/ 2147483647 w 1202"/>
                <a:gd name="T79" fmla="*/ 0 h 101"/>
                <a:gd name="T80" fmla="*/ 2147483647 w 1202"/>
                <a:gd name="T81" fmla="*/ 2147483647 h 101"/>
                <a:gd name="T82" fmla="*/ 2147483647 w 1202"/>
                <a:gd name="T83" fmla="*/ 2147483647 h 101"/>
                <a:gd name="T84" fmla="*/ 2147483647 w 1202"/>
                <a:gd name="T85" fmla="*/ 2147483647 h 101"/>
                <a:gd name="T86" fmla="*/ 2147483647 w 1202"/>
                <a:gd name="T87" fmla="*/ 2147483647 h 101"/>
                <a:gd name="T88" fmla="*/ 2147483647 w 1202"/>
                <a:gd name="T89" fmla="*/ 2147483647 h 101"/>
                <a:gd name="T90" fmla="*/ 2147483647 w 1202"/>
                <a:gd name="T91" fmla="*/ 2147483647 h 101"/>
                <a:gd name="T92" fmla="*/ 2147483647 w 1202"/>
                <a:gd name="T93" fmla="*/ 2147483647 h 101"/>
                <a:gd name="T94" fmla="*/ 2147483647 w 1202"/>
                <a:gd name="T95" fmla="*/ 2147483647 h 101"/>
                <a:gd name="T96" fmla="*/ 2147483647 w 1202"/>
                <a:gd name="T97" fmla="*/ 2147483647 h 101"/>
                <a:gd name="T98" fmla="*/ 2147483647 w 1202"/>
                <a:gd name="T99" fmla="*/ 2147483647 h 101"/>
                <a:gd name="T100" fmla="*/ 2147483647 w 1202"/>
                <a:gd name="T101" fmla="*/ 2147483647 h 101"/>
                <a:gd name="T102" fmla="*/ 2147483647 w 1202"/>
                <a:gd name="T103" fmla="*/ 2147483647 h 101"/>
                <a:gd name="T104" fmla="*/ 2147483647 w 1202"/>
                <a:gd name="T105" fmla="*/ 2147483647 h 101"/>
                <a:gd name="T106" fmla="*/ 2147483647 w 1202"/>
                <a:gd name="T107" fmla="*/ 2147483647 h 101"/>
                <a:gd name="T108" fmla="*/ 2147483647 w 1202"/>
                <a:gd name="T109" fmla="*/ 2147483647 h 101"/>
                <a:gd name="T110" fmla="*/ 2147483647 w 1202"/>
                <a:gd name="T111" fmla="*/ 2147483647 h 101"/>
                <a:gd name="T112" fmla="*/ 2147483647 w 1202"/>
                <a:gd name="T113" fmla="*/ 2147483647 h 101"/>
                <a:gd name="T114" fmla="*/ 2147483647 w 1202"/>
                <a:gd name="T115" fmla="*/ 2147483647 h 10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202"/>
                <a:gd name="T175" fmla="*/ 0 h 101"/>
                <a:gd name="T176" fmla="*/ 1202 w 1202"/>
                <a:gd name="T177" fmla="*/ 101 h 10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202" h="101">
                  <a:moveTo>
                    <a:pt x="0" y="99"/>
                  </a:moveTo>
                  <a:lnTo>
                    <a:pt x="0" y="1"/>
                  </a:lnTo>
                  <a:lnTo>
                    <a:pt x="10" y="1"/>
                  </a:lnTo>
                  <a:lnTo>
                    <a:pt x="10" y="99"/>
                  </a:lnTo>
                  <a:lnTo>
                    <a:pt x="0" y="99"/>
                  </a:lnTo>
                  <a:close/>
                  <a:moveTo>
                    <a:pt x="32" y="99"/>
                  </a:moveTo>
                  <a:lnTo>
                    <a:pt x="32" y="1"/>
                  </a:lnTo>
                  <a:lnTo>
                    <a:pt x="42" y="1"/>
                  </a:lnTo>
                  <a:lnTo>
                    <a:pt x="84" y="78"/>
                  </a:lnTo>
                  <a:lnTo>
                    <a:pt x="84" y="1"/>
                  </a:lnTo>
                  <a:lnTo>
                    <a:pt x="94" y="1"/>
                  </a:lnTo>
                  <a:lnTo>
                    <a:pt x="94" y="99"/>
                  </a:lnTo>
                  <a:lnTo>
                    <a:pt x="83" y="99"/>
                  </a:lnTo>
                  <a:lnTo>
                    <a:pt x="42" y="22"/>
                  </a:lnTo>
                  <a:lnTo>
                    <a:pt x="42" y="99"/>
                  </a:lnTo>
                  <a:lnTo>
                    <a:pt x="32" y="99"/>
                  </a:lnTo>
                  <a:close/>
                  <a:moveTo>
                    <a:pt x="111" y="68"/>
                  </a:moveTo>
                  <a:lnTo>
                    <a:pt x="121" y="66"/>
                  </a:lnTo>
                  <a:cubicBezTo>
                    <a:pt x="121" y="71"/>
                    <a:pt x="122" y="75"/>
                    <a:pt x="124" y="78"/>
                  </a:cubicBezTo>
                  <a:cubicBezTo>
                    <a:pt x="125" y="82"/>
                    <a:pt x="128" y="84"/>
                    <a:pt x="132" y="86"/>
                  </a:cubicBezTo>
                  <a:cubicBezTo>
                    <a:pt x="135" y="88"/>
                    <a:pt x="139" y="89"/>
                    <a:pt x="144" y="89"/>
                  </a:cubicBezTo>
                  <a:cubicBezTo>
                    <a:pt x="148" y="89"/>
                    <a:pt x="151" y="88"/>
                    <a:pt x="154" y="87"/>
                  </a:cubicBezTo>
                  <a:cubicBezTo>
                    <a:pt x="157" y="85"/>
                    <a:pt x="159" y="83"/>
                    <a:pt x="161" y="81"/>
                  </a:cubicBezTo>
                  <a:cubicBezTo>
                    <a:pt x="162" y="78"/>
                    <a:pt x="163" y="75"/>
                    <a:pt x="163" y="72"/>
                  </a:cubicBezTo>
                  <a:cubicBezTo>
                    <a:pt x="163" y="69"/>
                    <a:pt x="162" y="67"/>
                    <a:pt x="161" y="64"/>
                  </a:cubicBezTo>
                  <a:cubicBezTo>
                    <a:pt x="160" y="62"/>
                    <a:pt x="157" y="60"/>
                    <a:pt x="154" y="59"/>
                  </a:cubicBezTo>
                  <a:cubicBezTo>
                    <a:pt x="152" y="58"/>
                    <a:pt x="147" y="56"/>
                    <a:pt x="140" y="54"/>
                  </a:cubicBezTo>
                  <a:cubicBezTo>
                    <a:pt x="133" y="52"/>
                    <a:pt x="128" y="50"/>
                    <a:pt x="125" y="48"/>
                  </a:cubicBezTo>
                  <a:cubicBezTo>
                    <a:pt x="121" y="45"/>
                    <a:pt x="118" y="42"/>
                    <a:pt x="116" y="39"/>
                  </a:cubicBezTo>
                  <a:cubicBezTo>
                    <a:pt x="115" y="35"/>
                    <a:pt x="114" y="31"/>
                    <a:pt x="114" y="27"/>
                  </a:cubicBezTo>
                  <a:cubicBezTo>
                    <a:pt x="114" y="22"/>
                    <a:pt x="115" y="17"/>
                    <a:pt x="117" y="13"/>
                  </a:cubicBezTo>
                  <a:cubicBezTo>
                    <a:pt x="119" y="8"/>
                    <a:pt x="123" y="5"/>
                    <a:pt x="127" y="3"/>
                  </a:cubicBezTo>
                  <a:cubicBezTo>
                    <a:pt x="131" y="1"/>
                    <a:pt x="136" y="0"/>
                    <a:pt x="141" y="0"/>
                  </a:cubicBezTo>
                  <a:cubicBezTo>
                    <a:pt x="147" y="0"/>
                    <a:pt x="152" y="1"/>
                    <a:pt x="157" y="3"/>
                  </a:cubicBezTo>
                  <a:cubicBezTo>
                    <a:pt x="161" y="5"/>
                    <a:pt x="165" y="9"/>
                    <a:pt x="167" y="13"/>
                  </a:cubicBezTo>
                  <a:cubicBezTo>
                    <a:pt x="169" y="18"/>
                    <a:pt x="171" y="23"/>
                    <a:pt x="171" y="29"/>
                  </a:cubicBezTo>
                  <a:lnTo>
                    <a:pt x="161" y="30"/>
                  </a:lnTo>
                  <a:cubicBezTo>
                    <a:pt x="160" y="24"/>
                    <a:pt x="158" y="19"/>
                    <a:pt x="155" y="16"/>
                  </a:cubicBezTo>
                  <a:cubicBezTo>
                    <a:pt x="152" y="13"/>
                    <a:pt x="148" y="11"/>
                    <a:pt x="142" y="11"/>
                  </a:cubicBezTo>
                  <a:cubicBezTo>
                    <a:pt x="135" y="11"/>
                    <a:pt x="131" y="12"/>
                    <a:pt x="128" y="15"/>
                  </a:cubicBezTo>
                  <a:cubicBezTo>
                    <a:pt x="125" y="18"/>
                    <a:pt x="124" y="22"/>
                    <a:pt x="124" y="26"/>
                  </a:cubicBezTo>
                  <a:cubicBezTo>
                    <a:pt x="124" y="29"/>
                    <a:pt x="125" y="32"/>
                    <a:pt x="127" y="34"/>
                  </a:cubicBezTo>
                  <a:cubicBezTo>
                    <a:pt x="129" y="37"/>
                    <a:pt x="134" y="39"/>
                    <a:pt x="142" y="41"/>
                  </a:cubicBezTo>
                  <a:cubicBezTo>
                    <a:pt x="151" y="44"/>
                    <a:pt x="157" y="46"/>
                    <a:pt x="160" y="47"/>
                  </a:cubicBezTo>
                  <a:cubicBezTo>
                    <a:pt x="164" y="50"/>
                    <a:pt x="168" y="53"/>
                    <a:pt x="170" y="57"/>
                  </a:cubicBezTo>
                  <a:cubicBezTo>
                    <a:pt x="172" y="61"/>
                    <a:pt x="173" y="66"/>
                    <a:pt x="173" y="71"/>
                  </a:cubicBezTo>
                  <a:cubicBezTo>
                    <a:pt x="173" y="77"/>
                    <a:pt x="172" y="81"/>
                    <a:pt x="170" y="86"/>
                  </a:cubicBezTo>
                  <a:cubicBezTo>
                    <a:pt x="167" y="91"/>
                    <a:pt x="164" y="94"/>
                    <a:pt x="159" y="97"/>
                  </a:cubicBezTo>
                  <a:cubicBezTo>
                    <a:pt x="155" y="99"/>
                    <a:pt x="150" y="101"/>
                    <a:pt x="144" y="101"/>
                  </a:cubicBezTo>
                  <a:cubicBezTo>
                    <a:pt x="137" y="101"/>
                    <a:pt x="131" y="99"/>
                    <a:pt x="126" y="97"/>
                  </a:cubicBezTo>
                  <a:cubicBezTo>
                    <a:pt x="122" y="94"/>
                    <a:pt x="118" y="90"/>
                    <a:pt x="115" y="85"/>
                  </a:cubicBezTo>
                  <a:cubicBezTo>
                    <a:pt x="112" y="80"/>
                    <a:pt x="111" y="74"/>
                    <a:pt x="111" y="68"/>
                  </a:cubicBezTo>
                  <a:close/>
                  <a:moveTo>
                    <a:pt x="211" y="99"/>
                  </a:moveTo>
                  <a:lnTo>
                    <a:pt x="211" y="13"/>
                  </a:lnTo>
                  <a:lnTo>
                    <a:pt x="185" y="13"/>
                  </a:lnTo>
                  <a:lnTo>
                    <a:pt x="185" y="1"/>
                  </a:lnTo>
                  <a:lnTo>
                    <a:pt x="247" y="1"/>
                  </a:lnTo>
                  <a:lnTo>
                    <a:pt x="247" y="13"/>
                  </a:lnTo>
                  <a:lnTo>
                    <a:pt x="221" y="13"/>
                  </a:lnTo>
                  <a:lnTo>
                    <a:pt x="221" y="99"/>
                  </a:lnTo>
                  <a:lnTo>
                    <a:pt x="211" y="99"/>
                  </a:lnTo>
                  <a:close/>
                  <a:moveTo>
                    <a:pt x="263" y="99"/>
                  </a:moveTo>
                  <a:lnTo>
                    <a:pt x="263" y="1"/>
                  </a:lnTo>
                  <a:lnTo>
                    <a:pt x="273" y="1"/>
                  </a:lnTo>
                  <a:lnTo>
                    <a:pt x="273" y="99"/>
                  </a:lnTo>
                  <a:lnTo>
                    <a:pt x="263" y="99"/>
                  </a:lnTo>
                  <a:close/>
                  <a:moveTo>
                    <a:pt x="315" y="99"/>
                  </a:moveTo>
                  <a:lnTo>
                    <a:pt x="315" y="13"/>
                  </a:lnTo>
                  <a:lnTo>
                    <a:pt x="289" y="13"/>
                  </a:lnTo>
                  <a:lnTo>
                    <a:pt x="289" y="1"/>
                  </a:lnTo>
                  <a:lnTo>
                    <a:pt x="351" y="1"/>
                  </a:lnTo>
                  <a:lnTo>
                    <a:pt x="351" y="13"/>
                  </a:lnTo>
                  <a:lnTo>
                    <a:pt x="325" y="13"/>
                  </a:lnTo>
                  <a:lnTo>
                    <a:pt x="325" y="99"/>
                  </a:lnTo>
                  <a:lnTo>
                    <a:pt x="315" y="99"/>
                  </a:lnTo>
                  <a:close/>
                  <a:moveTo>
                    <a:pt x="416" y="1"/>
                  </a:moveTo>
                  <a:lnTo>
                    <a:pt x="427" y="1"/>
                  </a:lnTo>
                  <a:lnTo>
                    <a:pt x="427" y="58"/>
                  </a:lnTo>
                  <a:cubicBezTo>
                    <a:pt x="427" y="67"/>
                    <a:pt x="426" y="75"/>
                    <a:pt x="424" y="81"/>
                  </a:cubicBezTo>
                  <a:cubicBezTo>
                    <a:pt x="422" y="87"/>
                    <a:pt x="419" y="91"/>
                    <a:pt x="414" y="95"/>
                  </a:cubicBezTo>
                  <a:cubicBezTo>
                    <a:pt x="410" y="99"/>
                    <a:pt x="404" y="101"/>
                    <a:pt x="396" y="101"/>
                  </a:cubicBezTo>
                  <a:cubicBezTo>
                    <a:pt x="389" y="101"/>
                    <a:pt x="383" y="99"/>
                    <a:pt x="378" y="96"/>
                  </a:cubicBezTo>
                  <a:cubicBezTo>
                    <a:pt x="373" y="93"/>
                    <a:pt x="370" y="88"/>
                    <a:pt x="368" y="82"/>
                  </a:cubicBezTo>
                  <a:cubicBezTo>
                    <a:pt x="366" y="76"/>
                    <a:pt x="365" y="68"/>
                    <a:pt x="365" y="58"/>
                  </a:cubicBezTo>
                  <a:lnTo>
                    <a:pt x="365" y="1"/>
                  </a:lnTo>
                  <a:lnTo>
                    <a:pt x="375" y="1"/>
                  </a:lnTo>
                  <a:lnTo>
                    <a:pt x="375" y="58"/>
                  </a:lnTo>
                  <a:cubicBezTo>
                    <a:pt x="375" y="66"/>
                    <a:pt x="376" y="72"/>
                    <a:pt x="377" y="76"/>
                  </a:cubicBezTo>
                  <a:cubicBezTo>
                    <a:pt x="379" y="80"/>
                    <a:pt x="381" y="83"/>
                    <a:pt x="384" y="86"/>
                  </a:cubicBezTo>
                  <a:cubicBezTo>
                    <a:pt x="387" y="88"/>
                    <a:pt x="391" y="89"/>
                    <a:pt x="395" y="89"/>
                  </a:cubicBezTo>
                  <a:cubicBezTo>
                    <a:pt x="403" y="89"/>
                    <a:pt x="408" y="87"/>
                    <a:pt x="411" y="82"/>
                  </a:cubicBezTo>
                  <a:cubicBezTo>
                    <a:pt x="415" y="78"/>
                    <a:pt x="416" y="70"/>
                    <a:pt x="416" y="58"/>
                  </a:cubicBezTo>
                  <a:lnTo>
                    <a:pt x="416" y="1"/>
                  </a:lnTo>
                  <a:close/>
                  <a:moveTo>
                    <a:pt x="467" y="99"/>
                  </a:moveTo>
                  <a:lnTo>
                    <a:pt x="467" y="13"/>
                  </a:lnTo>
                  <a:lnTo>
                    <a:pt x="441" y="13"/>
                  </a:lnTo>
                  <a:lnTo>
                    <a:pt x="441" y="1"/>
                  </a:lnTo>
                  <a:lnTo>
                    <a:pt x="503" y="1"/>
                  </a:lnTo>
                  <a:lnTo>
                    <a:pt x="503" y="13"/>
                  </a:lnTo>
                  <a:lnTo>
                    <a:pt x="478" y="13"/>
                  </a:lnTo>
                  <a:lnTo>
                    <a:pt x="478" y="99"/>
                  </a:lnTo>
                  <a:lnTo>
                    <a:pt x="467" y="99"/>
                  </a:lnTo>
                  <a:close/>
                  <a:moveTo>
                    <a:pt x="512" y="51"/>
                  </a:moveTo>
                  <a:cubicBezTo>
                    <a:pt x="512" y="35"/>
                    <a:pt x="516" y="22"/>
                    <a:pt x="523" y="13"/>
                  </a:cubicBezTo>
                  <a:cubicBezTo>
                    <a:pt x="530" y="4"/>
                    <a:pt x="539" y="0"/>
                    <a:pt x="550" y="0"/>
                  </a:cubicBezTo>
                  <a:cubicBezTo>
                    <a:pt x="557" y="0"/>
                    <a:pt x="564" y="2"/>
                    <a:pt x="569" y="6"/>
                  </a:cubicBezTo>
                  <a:cubicBezTo>
                    <a:pt x="575" y="10"/>
                    <a:pt x="580" y="16"/>
                    <a:pt x="583" y="24"/>
                  </a:cubicBezTo>
                  <a:cubicBezTo>
                    <a:pt x="586" y="32"/>
                    <a:pt x="587" y="40"/>
                    <a:pt x="587" y="50"/>
                  </a:cubicBezTo>
                  <a:cubicBezTo>
                    <a:pt x="587" y="60"/>
                    <a:pt x="586" y="69"/>
                    <a:pt x="582" y="77"/>
                  </a:cubicBezTo>
                  <a:cubicBezTo>
                    <a:pt x="579" y="85"/>
                    <a:pt x="575" y="90"/>
                    <a:pt x="569" y="95"/>
                  </a:cubicBezTo>
                  <a:cubicBezTo>
                    <a:pt x="563" y="99"/>
                    <a:pt x="557" y="101"/>
                    <a:pt x="550" y="101"/>
                  </a:cubicBezTo>
                  <a:cubicBezTo>
                    <a:pt x="542" y="101"/>
                    <a:pt x="536" y="98"/>
                    <a:pt x="530" y="94"/>
                  </a:cubicBezTo>
                  <a:cubicBezTo>
                    <a:pt x="524" y="89"/>
                    <a:pt x="520" y="83"/>
                    <a:pt x="517" y="76"/>
                  </a:cubicBezTo>
                  <a:cubicBezTo>
                    <a:pt x="514" y="68"/>
                    <a:pt x="512" y="60"/>
                    <a:pt x="512" y="51"/>
                  </a:cubicBezTo>
                  <a:close/>
                  <a:moveTo>
                    <a:pt x="523" y="52"/>
                  </a:moveTo>
                  <a:cubicBezTo>
                    <a:pt x="523" y="63"/>
                    <a:pt x="526" y="73"/>
                    <a:pt x="531" y="79"/>
                  </a:cubicBezTo>
                  <a:cubicBezTo>
                    <a:pt x="536" y="86"/>
                    <a:pt x="542" y="89"/>
                    <a:pt x="550" y="89"/>
                  </a:cubicBezTo>
                  <a:cubicBezTo>
                    <a:pt x="558" y="89"/>
                    <a:pt x="564" y="86"/>
                    <a:pt x="569" y="79"/>
                  </a:cubicBezTo>
                  <a:cubicBezTo>
                    <a:pt x="574" y="72"/>
                    <a:pt x="577" y="63"/>
                    <a:pt x="577" y="50"/>
                  </a:cubicBezTo>
                  <a:cubicBezTo>
                    <a:pt x="577" y="42"/>
                    <a:pt x="575" y="35"/>
                    <a:pt x="573" y="29"/>
                  </a:cubicBezTo>
                  <a:cubicBezTo>
                    <a:pt x="571" y="23"/>
                    <a:pt x="568" y="19"/>
                    <a:pt x="564" y="16"/>
                  </a:cubicBezTo>
                  <a:cubicBezTo>
                    <a:pt x="560" y="12"/>
                    <a:pt x="555" y="11"/>
                    <a:pt x="550" y="11"/>
                  </a:cubicBezTo>
                  <a:cubicBezTo>
                    <a:pt x="543" y="11"/>
                    <a:pt x="536" y="14"/>
                    <a:pt x="531" y="20"/>
                  </a:cubicBezTo>
                  <a:cubicBezTo>
                    <a:pt x="526" y="26"/>
                    <a:pt x="523" y="37"/>
                    <a:pt x="523" y="52"/>
                  </a:cubicBezTo>
                  <a:close/>
                  <a:moveTo>
                    <a:pt x="631" y="99"/>
                  </a:moveTo>
                  <a:lnTo>
                    <a:pt x="631" y="1"/>
                  </a:lnTo>
                  <a:lnTo>
                    <a:pt x="642" y="1"/>
                  </a:lnTo>
                  <a:lnTo>
                    <a:pt x="683" y="78"/>
                  </a:lnTo>
                  <a:lnTo>
                    <a:pt x="683" y="1"/>
                  </a:lnTo>
                  <a:lnTo>
                    <a:pt x="693" y="1"/>
                  </a:lnTo>
                  <a:lnTo>
                    <a:pt x="693" y="99"/>
                  </a:lnTo>
                  <a:lnTo>
                    <a:pt x="682" y="99"/>
                  </a:lnTo>
                  <a:lnTo>
                    <a:pt x="641" y="22"/>
                  </a:lnTo>
                  <a:lnTo>
                    <a:pt x="641" y="99"/>
                  </a:lnTo>
                  <a:lnTo>
                    <a:pt x="631" y="99"/>
                  </a:lnTo>
                  <a:close/>
                  <a:moveTo>
                    <a:pt x="705" y="99"/>
                  </a:moveTo>
                  <a:lnTo>
                    <a:pt x="735" y="1"/>
                  </a:lnTo>
                  <a:lnTo>
                    <a:pt x="746" y="1"/>
                  </a:lnTo>
                  <a:lnTo>
                    <a:pt x="778" y="99"/>
                  </a:lnTo>
                  <a:lnTo>
                    <a:pt x="766" y="99"/>
                  </a:lnTo>
                  <a:lnTo>
                    <a:pt x="757" y="69"/>
                  </a:lnTo>
                  <a:lnTo>
                    <a:pt x="724" y="69"/>
                  </a:lnTo>
                  <a:lnTo>
                    <a:pt x="716" y="99"/>
                  </a:lnTo>
                  <a:lnTo>
                    <a:pt x="705" y="99"/>
                  </a:lnTo>
                  <a:close/>
                  <a:moveTo>
                    <a:pt x="727" y="59"/>
                  </a:moveTo>
                  <a:lnTo>
                    <a:pt x="754" y="59"/>
                  </a:lnTo>
                  <a:lnTo>
                    <a:pt x="746" y="32"/>
                  </a:lnTo>
                  <a:cubicBezTo>
                    <a:pt x="743" y="24"/>
                    <a:pt x="741" y="17"/>
                    <a:pt x="740" y="12"/>
                  </a:cubicBezTo>
                  <a:cubicBezTo>
                    <a:pt x="739" y="18"/>
                    <a:pt x="738" y="24"/>
                    <a:pt x="736" y="30"/>
                  </a:cubicBezTo>
                  <a:lnTo>
                    <a:pt x="727" y="59"/>
                  </a:lnTo>
                  <a:close/>
                  <a:moveTo>
                    <a:pt x="846" y="65"/>
                  </a:moveTo>
                  <a:lnTo>
                    <a:pt x="856" y="68"/>
                  </a:lnTo>
                  <a:cubicBezTo>
                    <a:pt x="854" y="79"/>
                    <a:pt x="850" y="87"/>
                    <a:pt x="844" y="92"/>
                  </a:cubicBezTo>
                  <a:cubicBezTo>
                    <a:pt x="839" y="98"/>
                    <a:pt x="832" y="101"/>
                    <a:pt x="824" y="101"/>
                  </a:cubicBezTo>
                  <a:cubicBezTo>
                    <a:pt x="815" y="101"/>
                    <a:pt x="808" y="98"/>
                    <a:pt x="803" y="94"/>
                  </a:cubicBezTo>
                  <a:cubicBezTo>
                    <a:pt x="798" y="90"/>
                    <a:pt x="794" y="84"/>
                    <a:pt x="791" y="76"/>
                  </a:cubicBezTo>
                  <a:cubicBezTo>
                    <a:pt x="788" y="67"/>
                    <a:pt x="787" y="59"/>
                    <a:pt x="787" y="49"/>
                  </a:cubicBezTo>
                  <a:cubicBezTo>
                    <a:pt x="787" y="39"/>
                    <a:pt x="788" y="30"/>
                    <a:pt x="791" y="23"/>
                  </a:cubicBezTo>
                  <a:cubicBezTo>
                    <a:pt x="795" y="15"/>
                    <a:pt x="799" y="9"/>
                    <a:pt x="805" y="6"/>
                  </a:cubicBezTo>
                  <a:cubicBezTo>
                    <a:pt x="811" y="2"/>
                    <a:pt x="817" y="0"/>
                    <a:pt x="824" y="0"/>
                  </a:cubicBezTo>
                  <a:cubicBezTo>
                    <a:pt x="832" y="0"/>
                    <a:pt x="838" y="2"/>
                    <a:pt x="844" y="7"/>
                  </a:cubicBezTo>
                  <a:cubicBezTo>
                    <a:pt x="849" y="12"/>
                    <a:pt x="853" y="19"/>
                    <a:pt x="855" y="28"/>
                  </a:cubicBezTo>
                  <a:lnTo>
                    <a:pt x="845" y="31"/>
                  </a:lnTo>
                  <a:cubicBezTo>
                    <a:pt x="843" y="24"/>
                    <a:pt x="840" y="19"/>
                    <a:pt x="837" y="16"/>
                  </a:cubicBezTo>
                  <a:cubicBezTo>
                    <a:pt x="833" y="12"/>
                    <a:pt x="829" y="11"/>
                    <a:pt x="824" y="11"/>
                  </a:cubicBezTo>
                  <a:cubicBezTo>
                    <a:pt x="818" y="11"/>
                    <a:pt x="813" y="13"/>
                    <a:pt x="809" y="16"/>
                  </a:cubicBezTo>
                  <a:cubicBezTo>
                    <a:pt x="804" y="20"/>
                    <a:pt x="802" y="25"/>
                    <a:pt x="800" y="31"/>
                  </a:cubicBezTo>
                  <a:cubicBezTo>
                    <a:pt x="798" y="37"/>
                    <a:pt x="798" y="43"/>
                    <a:pt x="798" y="49"/>
                  </a:cubicBezTo>
                  <a:cubicBezTo>
                    <a:pt x="798" y="58"/>
                    <a:pt x="798" y="65"/>
                    <a:pt x="800" y="71"/>
                  </a:cubicBezTo>
                  <a:cubicBezTo>
                    <a:pt x="802" y="77"/>
                    <a:pt x="805" y="82"/>
                    <a:pt x="809" y="85"/>
                  </a:cubicBezTo>
                  <a:cubicBezTo>
                    <a:pt x="814" y="88"/>
                    <a:pt x="818" y="89"/>
                    <a:pt x="823" y="89"/>
                  </a:cubicBezTo>
                  <a:cubicBezTo>
                    <a:pt x="829" y="89"/>
                    <a:pt x="834" y="87"/>
                    <a:pt x="838" y="83"/>
                  </a:cubicBezTo>
                  <a:cubicBezTo>
                    <a:pt x="842" y="79"/>
                    <a:pt x="844" y="73"/>
                    <a:pt x="846" y="65"/>
                  </a:cubicBezTo>
                  <a:close/>
                  <a:moveTo>
                    <a:pt x="874" y="99"/>
                  </a:moveTo>
                  <a:lnTo>
                    <a:pt x="874" y="1"/>
                  </a:lnTo>
                  <a:lnTo>
                    <a:pt x="884" y="1"/>
                  </a:lnTo>
                  <a:lnTo>
                    <a:pt x="884" y="99"/>
                  </a:lnTo>
                  <a:lnTo>
                    <a:pt x="874" y="99"/>
                  </a:lnTo>
                  <a:close/>
                  <a:moveTo>
                    <a:pt x="903" y="51"/>
                  </a:moveTo>
                  <a:cubicBezTo>
                    <a:pt x="903" y="35"/>
                    <a:pt x="906" y="22"/>
                    <a:pt x="913" y="13"/>
                  </a:cubicBezTo>
                  <a:cubicBezTo>
                    <a:pt x="920" y="4"/>
                    <a:pt x="929" y="0"/>
                    <a:pt x="940" y="0"/>
                  </a:cubicBezTo>
                  <a:cubicBezTo>
                    <a:pt x="948" y="0"/>
                    <a:pt x="954" y="2"/>
                    <a:pt x="960" y="6"/>
                  </a:cubicBezTo>
                  <a:cubicBezTo>
                    <a:pt x="966" y="10"/>
                    <a:pt x="970" y="16"/>
                    <a:pt x="973" y="24"/>
                  </a:cubicBezTo>
                  <a:cubicBezTo>
                    <a:pt x="976" y="32"/>
                    <a:pt x="978" y="40"/>
                    <a:pt x="978" y="50"/>
                  </a:cubicBezTo>
                  <a:cubicBezTo>
                    <a:pt x="978" y="60"/>
                    <a:pt x="976" y="69"/>
                    <a:pt x="973" y="77"/>
                  </a:cubicBezTo>
                  <a:cubicBezTo>
                    <a:pt x="970" y="85"/>
                    <a:pt x="965" y="90"/>
                    <a:pt x="959" y="95"/>
                  </a:cubicBezTo>
                  <a:cubicBezTo>
                    <a:pt x="953" y="99"/>
                    <a:pt x="947" y="101"/>
                    <a:pt x="940" y="101"/>
                  </a:cubicBezTo>
                  <a:cubicBezTo>
                    <a:pt x="933" y="101"/>
                    <a:pt x="926" y="98"/>
                    <a:pt x="921" y="94"/>
                  </a:cubicBezTo>
                  <a:cubicBezTo>
                    <a:pt x="915" y="89"/>
                    <a:pt x="910" y="83"/>
                    <a:pt x="907" y="76"/>
                  </a:cubicBezTo>
                  <a:cubicBezTo>
                    <a:pt x="904" y="68"/>
                    <a:pt x="903" y="60"/>
                    <a:pt x="903" y="51"/>
                  </a:cubicBezTo>
                  <a:close/>
                  <a:moveTo>
                    <a:pt x="914" y="52"/>
                  </a:moveTo>
                  <a:cubicBezTo>
                    <a:pt x="914" y="63"/>
                    <a:pt x="916" y="73"/>
                    <a:pt x="921" y="79"/>
                  </a:cubicBezTo>
                  <a:cubicBezTo>
                    <a:pt x="926" y="86"/>
                    <a:pt x="933" y="89"/>
                    <a:pt x="940" y="89"/>
                  </a:cubicBezTo>
                  <a:cubicBezTo>
                    <a:pt x="948" y="89"/>
                    <a:pt x="954" y="86"/>
                    <a:pt x="960" y="79"/>
                  </a:cubicBezTo>
                  <a:cubicBezTo>
                    <a:pt x="965" y="72"/>
                    <a:pt x="967" y="63"/>
                    <a:pt x="967" y="50"/>
                  </a:cubicBezTo>
                  <a:cubicBezTo>
                    <a:pt x="967" y="42"/>
                    <a:pt x="966" y="35"/>
                    <a:pt x="964" y="29"/>
                  </a:cubicBezTo>
                  <a:cubicBezTo>
                    <a:pt x="962" y="23"/>
                    <a:pt x="959" y="19"/>
                    <a:pt x="954" y="16"/>
                  </a:cubicBezTo>
                  <a:cubicBezTo>
                    <a:pt x="950" y="12"/>
                    <a:pt x="946" y="11"/>
                    <a:pt x="940" y="11"/>
                  </a:cubicBezTo>
                  <a:cubicBezTo>
                    <a:pt x="933" y="11"/>
                    <a:pt x="927" y="14"/>
                    <a:pt x="921" y="20"/>
                  </a:cubicBezTo>
                  <a:cubicBezTo>
                    <a:pt x="916" y="26"/>
                    <a:pt x="914" y="37"/>
                    <a:pt x="914" y="52"/>
                  </a:cubicBezTo>
                  <a:close/>
                  <a:moveTo>
                    <a:pt x="994" y="99"/>
                  </a:moveTo>
                  <a:lnTo>
                    <a:pt x="994" y="1"/>
                  </a:lnTo>
                  <a:lnTo>
                    <a:pt x="1005" y="1"/>
                  </a:lnTo>
                  <a:lnTo>
                    <a:pt x="1046" y="78"/>
                  </a:lnTo>
                  <a:lnTo>
                    <a:pt x="1046" y="1"/>
                  </a:lnTo>
                  <a:lnTo>
                    <a:pt x="1056" y="1"/>
                  </a:lnTo>
                  <a:lnTo>
                    <a:pt x="1056" y="99"/>
                  </a:lnTo>
                  <a:lnTo>
                    <a:pt x="1045" y="99"/>
                  </a:lnTo>
                  <a:lnTo>
                    <a:pt x="1004" y="22"/>
                  </a:lnTo>
                  <a:lnTo>
                    <a:pt x="1004" y="99"/>
                  </a:lnTo>
                  <a:lnTo>
                    <a:pt x="994" y="99"/>
                  </a:lnTo>
                  <a:close/>
                  <a:moveTo>
                    <a:pt x="1068" y="99"/>
                  </a:moveTo>
                  <a:lnTo>
                    <a:pt x="1098" y="1"/>
                  </a:lnTo>
                  <a:lnTo>
                    <a:pt x="1110" y="1"/>
                  </a:lnTo>
                  <a:lnTo>
                    <a:pt x="1142" y="99"/>
                  </a:lnTo>
                  <a:lnTo>
                    <a:pt x="1130" y="99"/>
                  </a:lnTo>
                  <a:lnTo>
                    <a:pt x="1121" y="69"/>
                  </a:lnTo>
                  <a:lnTo>
                    <a:pt x="1088" y="69"/>
                  </a:lnTo>
                  <a:lnTo>
                    <a:pt x="1079" y="99"/>
                  </a:lnTo>
                  <a:lnTo>
                    <a:pt x="1068" y="99"/>
                  </a:lnTo>
                  <a:close/>
                  <a:moveTo>
                    <a:pt x="1091" y="59"/>
                  </a:moveTo>
                  <a:lnTo>
                    <a:pt x="1117" y="59"/>
                  </a:lnTo>
                  <a:lnTo>
                    <a:pt x="1109" y="32"/>
                  </a:lnTo>
                  <a:cubicBezTo>
                    <a:pt x="1107" y="24"/>
                    <a:pt x="1105" y="17"/>
                    <a:pt x="1104" y="12"/>
                  </a:cubicBezTo>
                  <a:cubicBezTo>
                    <a:pt x="1103" y="18"/>
                    <a:pt x="1101" y="24"/>
                    <a:pt x="1099" y="30"/>
                  </a:cubicBezTo>
                  <a:lnTo>
                    <a:pt x="1091" y="59"/>
                  </a:lnTo>
                  <a:close/>
                  <a:moveTo>
                    <a:pt x="1153" y="99"/>
                  </a:moveTo>
                  <a:lnTo>
                    <a:pt x="1153" y="1"/>
                  </a:lnTo>
                  <a:lnTo>
                    <a:pt x="1163" y="1"/>
                  </a:lnTo>
                  <a:lnTo>
                    <a:pt x="1163" y="87"/>
                  </a:lnTo>
                  <a:lnTo>
                    <a:pt x="1202" y="87"/>
                  </a:lnTo>
                  <a:lnTo>
                    <a:pt x="1202" y="99"/>
                  </a:lnTo>
                  <a:lnTo>
                    <a:pt x="1153" y="99"/>
                  </a:lnTo>
                  <a:close/>
                </a:path>
              </a:pathLst>
            </a:custGeom>
            <a:solidFill>
              <a:srgbClr val="2421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0" name="Freeform 26"/>
            <p:cNvSpPr>
              <a:spLocks noEditPoints="1"/>
            </p:cNvSpPr>
            <p:nvPr/>
          </p:nvSpPr>
          <p:spPr bwMode="auto">
            <a:xfrm>
              <a:off x="79375" y="6307936"/>
              <a:ext cx="1423987" cy="126414"/>
            </a:xfrm>
            <a:custGeom>
              <a:avLst/>
              <a:gdLst>
                <a:gd name="T0" fmla="*/ 2147483647 w 1212"/>
                <a:gd name="T1" fmla="*/ 2147483647 h 107"/>
                <a:gd name="T2" fmla="*/ 2147483647 w 1212"/>
                <a:gd name="T3" fmla="*/ 2147483647 h 107"/>
                <a:gd name="T4" fmla="*/ 2147483647 w 1212"/>
                <a:gd name="T5" fmla="*/ 2147483647 h 107"/>
                <a:gd name="T6" fmla="*/ 2147483647 w 1212"/>
                <a:gd name="T7" fmla="*/ 2147483647 h 107"/>
                <a:gd name="T8" fmla="*/ 2147483647 w 1212"/>
                <a:gd name="T9" fmla="*/ 2147483647 h 107"/>
                <a:gd name="T10" fmla="*/ 2147483647 w 1212"/>
                <a:gd name="T11" fmla="*/ 2147483647 h 107"/>
                <a:gd name="T12" fmla="*/ 2147483647 w 1212"/>
                <a:gd name="T13" fmla="*/ 2147483647 h 107"/>
                <a:gd name="T14" fmla="*/ 2147483647 w 1212"/>
                <a:gd name="T15" fmla="*/ 2147483647 h 107"/>
                <a:gd name="T16" fmla="*/ 2147483647 w 1212"/>
                <a:gd name="T17" fmla="*/ 2147483647 h 107"/>
                <a:gd name="T18" fmla="*/ 2147483647 w 1212"/>
                <a:gd name="T19" fmla="*/ 2147483647 h 107"/>
                <a:gd name="T20" fmla="*/ 2147483647 w 1212"/>
                <a:gd name="T21" fmla="*/ 2147483647 h 107"/>
                <a:gd name="T22" fmla="*/ 2147483647 w 1212"/>
                <a:gd name="T23" fmla="*/ 2147483647 h 107"/>
                <a:gd name="T24" fmla="*/ 2147483647 w 1212"/>
                <a:gd name="T25" fmla="*/ 2147483647 h 107"/>
                <a:gd name="T26" fmla="*/ 2147483647 w 1212"/>
                <a:gd name="T27" fmla="*/ 2147483647 h 107"/>
                <a:gd name="T28" fmla="*/ 2147483647 w 1212"/>
                <a:gd name="T29" fmla="*/ 2147483647 h 107"/>
                <a:gd name="T30" fmla="*/ 2147483647 w 1212"/>
                <a:gd name="T31" fmla="*/ 2147483647 h 107"/>
                <a:gd name="T32" fmla="*/ 2147483647 w 1212"/>
                <a:gd name="T33" fmla="*/ 2147483647 h 107"/>
                <a:gd name="T34" fmla="*/ 2147483647 w 1212"/>
                <a:gd name="T35" fmla="*/ 2147483647 h 107"/>
                <a:gd name="T36" fmla="*/ 2147483647 w 1212"/>
                <a:gd name="T37" fmla="*/ 2147483647 h 107"/>
                <a:gd name="T38" fmla="*/ 2147483647 w 1212"/>
                <a:gd name="T39" fmla="*/ 2147483647 h 107"/>
                <a:gd name="T40" fmla="*/ 2147483647 w 1212"/>
                <a:gd name="T41" fmla="*/ 2147483647 h 107"/>
                <a:gd name="T42" fmla="*/ 2147483647 w 1212"/>
                <a:gd name="T43" fmla="*/ 2147483647 h 107"/>
                <a:gd name="T44" fmla="*/ 2147483647 w 1212"/>
                <a:gd name="T45" fmla="*/ 2147483647 h 107"/>
                <a:gd name="T46" fmla="*/ 2147483647 w 1212"/>
                <a:gd name="T47" fmla="*/ 2147483647 h 107"/>
                <a:gd name="T48" fmla="*/ 2147483647 w 1212"/>
                <a:gd name="T49" fmla="*/ 2147483647 h 107"/>
                <a:gd name="T50" fmla="*/ 2147483647 w 1212"/>
                <a:gd name="T51" fmla="*/ 2147483647 h 107"/>
                <a:gd name="T52" fmla="*/ 2147483647 w 1212"/>
                <a:gd name="T53" fmla="*/ 2147483647 h 107"/>
                <a:gd name="T54" fmla="*/ 2147483647 w 1212"/>
                <a:gd name="T55" fmla="*/ 2147483647 h 107"/>
                <a:gd name="T56" fmla="*/ 2147483647 w 1212"/>
                <a:gd name="T57" fmla="*/ 2147483647 h 107"/>
                <a:gd name="T58" fmla="*/ 2147483647 w 1212"/>
                <a:gd name="T59" fmla="*/ 2147483647 h 107"/>
                <a:gd name="T60" fmla="*/ 2147483647 w 1212"/>
                <a:gd name="T61" fmla="*/ 2147483647 h 107"/>
                <a:gd name="T62" fmla="*/ 2147483647 w 1212"/>
                <a:gd name="T63" fmla="*/ 2147483647 h 107"/>
                <a:gd name="T64" fmla="*/ 2147483647 w 1212"/>
                <a:gd name="T65" fmla="*/ 2147483647 h 107"/>
                <a:gd name="T66" fmla="*/ 2147483647 w 1212"/>
                <a:gd name="T67" fmla="*/ 2147483647 h 107"/>
                <a:gd name="T68" fmla="*/ 2147483647 w 1212"/>
                <a:gd name="T69" fmla="*/ 2147483647 h 107"/>
                <a:gd name="T70" fmla="*/ 2147483647 w 1212"/>
                <a:gd name="T71" fmla="*/ 2147483647 h 107"/>
                <a:gd name="T72" fmla="*/ 2147483647 w 1212"/>
                <a:gd name="T73" fmla="*/ 2147483647 h 107"/>
                <a:gd name="T74" fmla="*/ 2147483647 w 1212"/>
                <a:gd name="T75" fmla="*/ 2147483647 h 107"/>
                <a:gd name="T76" fmla="*/ 2147483647 w 1212"/>
                <a:gd name="T77" fmla="*/ 2147483647 h 107"/>
                <a:gd name="T78" fmla="*/ 2147483647 w 1212"/>
                <a:gd name="T79" fmla="*/ 2147483647 h 107"/>
                <a:gd name="T80" fmla="*/ 2147483647 w 1212"/>
                <a:gd name="T81" fmla="*/ 2147483647 h 107"/>
                <a:gd name="T82" fmla="*/ 2147483647 w 1212"/>
                <a:gd name="T83" fmla="*/ 2147483647 h 107"/>
                <a:gd name="T84" fmla="*/ 2147483647 w 1212"/>
                <a:gd name="T85" fmla="*/ 2147483647 h 107"/>
                <a:gd name="T86" fmla="*/ 2147483647 w 1212"/>
                <a:gd name="T87" fmla="*/ 2147483647 h 107"/>
                <a:gd name="T88" fmla="*/ 2147483647 w 1212"/>
                <a:gd name="T89" fmla="*/ 2147483647 h 107"/>
                <a:gd name="T90" fmla="*/ 2147483647 w 1212"/>
                <a:gd name="T91" fmla="*/ 2147483647 h 107"/>
                <a:gd name="T92" fmla="*/ 2147483647 w 1212"/>
                <a:gd name="T93" fmla="*/ 2147483647 h 107"/>
                <a:gd name="T94" fmla="*/ 2147483647 w 1212"/>
                <a:gd name="T95" fmla="*/ 2147483647 h 107"/>
                <a:gd name="T96" fmla="*/ 2147483647 w 1212"/>
                <a:gd name="T97" fmla="*/ 2147483647 h 107"/>
                <a:gd name="T98" fmla="*/ 2147483647 w 1212"/>
                <a:gd name="T99" fmla="*/ 2147483647 h 107"/>
                <a:gd name="T100" fmla="*/ 2147483647 w 1212"/>
                <a:gd name="T101" fmla="*/ 2147483647 h 107"/>
                <a:gd name="T102" fmla="*/ 2147483647 w 1212"/>
                <a:gd name="T103" fmla="*/ 2147483647 h 107"/>
                <a:gd name="T104" fmla="*/ 2147483647 w 1212"/>
                <a:gd name="T105" fmla="*/ 2147483647 h 107"/>
                <a:gd name="T106" fmla="*/ 2147483647 w 1212"/>
                <a:gd name="T107" fmla="*/ 2147483647 h 107"/>
                <a:gd name="T108" fmla="*/ 2147483647 w 1212"/>
                <a:gd name="T109" fmla="*/ 2147483647 h 107"/>
                <a:gd name="T110" fmla="*/ 2147483647 w 1212"/>
                <a:gd name="T111" fmla="*/ 2147483647 h 107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12"/>
                <a:gd name="T169" fmla="*/ 0 h 107"/>
                <a:gd name="T170" fmla="*/ 1212 w 1212"/>
                <a:gd name="T171" fmla="*/ 107 h 107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12" h="107">
                  <a:moveTo>
                    <a:pt x="0" y="99"/>
                  </a:moveTo>
                  <a:lnTo>
                    <a:pt x="0" y="2"/>
                  </a:lnTo>
                  <a:lnTo>
                    <a:pt x="27" y="2"/>
                  </a:lnTo>
                  <a:cubicBezTo>
                    <a:pt x="33" y="2"/>
                    <a:pt x="38" y="2"/>
                    <a:pt x="41" y="3"/>
                  </a:cubicBezTo>
                  <a:cubicBezTo>
                    <a:pt x="46" y="4"/>
                    <a:pt x="49" y="7"/>
                    <a:pt x="53" y="10"/>
                  </a:cubicBezTo>
                  <a:cubicBezTo>
                    <a:pt x="57" y="14"/>
                    <a:pt x="60" y="20"/>
                    <a:pt x="62" y="27"/>
                  </a:cubicBezTo>
                  <a:cubicBezTo>
                    <a:pt x="64" y="33"/>
                    <a:pt x="65" y="41"/>
                    <a:pt x="65" y="50"/>
                  </a:cubicBezTo>
                  <a:cubicBezTo>
                    <a:pt x="65" y="57"/>
                    <a:pt x="64" y="64"/>
                    <a:pt x="63" y="70"/>
                  </a:cubicBezTo>
                  <a:cubicBezTo>
                    <a:pt x="61" y="75"/>
                    <a:pt x="60" y="80"/>
                    <a:pt x="57" y="84"/>
                  </a:cubicBezTo>
                  <a:cubicBezTo>
                    <a:pt x="55" y="88"/>
                    <a:pt x="53" y="90"/>
                    <a:pt x="50" y="93"/>
                  </a:cubicBezTo>
                  <a:cubicBezTo>
                    <a:pt x="48" y="95"/>
                    <a:pt x="45" y="96"/>
                    <a:pt x="41" y="98"/>
                  </a:cubicBezTo>
                  <a:cubicBezTo>
                    <a:pt x="37" y="99"/>
                    <a:pt x="33" y="99"/>
                    <a:pt x="28" y="99"/>
                  </a:cubicBezTo>
                  <a:lnTo>
                    <a:pt x="0" y="99"/>
                  </a:lnTo>
                  <a:close/>
                  <a:moveTo>
                    <a:pt x="10" y="88"/>
                  </a:moveTo>
                  <a:lnTo>
                    <a:pt x="27" y="88"/>
                  </a:lnTo>
                  <a:cubicBezTo>
                    <a:pt x="32" y="88"/>
                    <a:pt x="36" y="87"/>
                    <a:pt x="39" y="86"/>
                  </a:cubicBezTo>
                  <a:cubicBezTo>
                    <a:pt x="42" y="85"/>
                    <a:pt x="45" y="83"/>
                    <a:pt x="46" y="81"/>
                  </a:cubicBezTo>
                  <a:cubicBezTo>
                    <a:pt x="49" y="78"/>
                    <a:pt x="51" y="74"/>
                    <a:pt x="52" y="68"/>
                  </a:cubicBezTo>
                  <a:cubicBezTo>
                    <a:pt x="54" y="63"/>
                    <a:pt x="54" y="57"/>
                    <a:pt x="54" y="50"/>
                  </a:cubicBezTo>
                  <a:cubicBezTo>
                    <a:pt x="54" y="39"/>
                    <a:pt x="53" y="32"/>
                    <a:pt x="50" y="26"/>
                  </a:cubicBezTo>
                  <a:cubicBezTo>
                    <a:pt x="47" y="21"/>
                    <a:pt x="44" y="17"/>
                    <a:pt x="40" y="15"/>
                  </a:cubicBezTo>
                  <a:cubicBezTo>
                    <a:pt x="38" y="14"/>
                    <a:pt x="33" y="13"/>
                    <a:pt x="27" y="13"/>
                  </a:cubicBezTo>
                  <a:lnTo>
                    <a:pt x="10" y="13"/>
                  </a:lnTo>
                  <a:lnTo>
                    <a:pt x="10" y="88"/>
                  </a:lnTo>
                  <a:close/>
                  <a:moveTo>
                    <a:pt x="106" y="99"/>
                  </a:moveTo>
                  <a:lnTo>
                    <a:pt x="106" y="2"/>
                  </a:lnTo>
                  <a:lnTo>
                    <a:pt x="163" y="2"/>
                  </a:lnTo>
                  <a:lnTo>
                    <a:pt x="163" y="13"/>
                  </a:lnTo>
                  <a:lnTo>
                    <a:pt x="116" y="13"/>
                  </a:lnTo>
                  <a:lnTo>
                    <a:pt x="116" y="43"/>
                  </a:lnTo>
                  <a:lnTo>
                    <a:pt x="160" y="43"/>
                  </a:lnTo>
                  <a:lnTo>
                    <a:pt x="160" y="54"/>
                  </a:lnTo>
                  <a:lnTo>
                    <a:pt x="116" y="54"/>
                  </a:lnTo>
                  <a:lnTo>
                    <a:pt x="116" y="88"/>
                  </a:lnTo>
                  <a:lnTo>
                    <a:pt x="164" y="88"/>
                  </a:lnTo>
                  <a:lnTo>
                    <a:pt x="164" y="99"/>
                  </a:lnTo>
                  <a:lnTo>
                    <a:pt x="106" y="99"/>
                  </a:lnTo>
                  <a:close/>
                  <a:moveTo>
                    <a:pt x="270" y="99"/>
                  </a:moveTo>
                  <a:lnTo>
                    <a:pt x="270" y="2"/>
                  </a:lnTo>
                  <a:lnTo>
                    <a:pt x="299" y="2"/>
                  </a:lnTo>
                  <a:cubicBezTo>
                    <a:pt x="305" y="2"/>
                    <a:pt x="309" y="2"/>
                    <a:pt x="311" y="3"/>
                  </a:cubicBezTo>
                  <a:cubicBezTo>
                    <a:pt x="315" y="3"/>
                    <a:pt x="318" y="5"/>
                    <a:pt x="321" y="7"/>
                  </a:cubicBezTo>
                  <a:cubicBezTo>
                    <a:pt x="324" y="9"/>
                    <a:pt x="326" y="13"/>
                    <a:pt x="327" y="17"/>
                  </a:cubicBezTo>
                  <a:cubicBezTo>
                    <a:pt x="329" y="21"/>
                    <a:pt x="330" y="25"/>
                    <a:pt x="330" y="30"/>
                  </a:cubicBezTo>
                  <a:cubicBezTo>
                    <a:pt x="330" y="38"/>
                    <a:pt x="328" y="45"/>
                    <a:pt x="323" y="51"/>
                  </a:cubicBezTo>
                  <a:cubicBezTo>
                    <a:pt x="319" y="57"/>
                    <a:pt x="311" y="60"/>
                    <a:pt x="300" y="60"/>
                  </a:cubicBezTo>
                  <a:lnTo>
                    <a:pt x="280" y="60"/>
                  </a:lnTo>
                  <a:lnTo>
                    <a:pt x="280" y="99"/>
                  </a:lnTo>
                  <a:lnTo>
                    <a:pt x="270" y="99"/>
                  </a:lnTo>
                  <a:close/>
                  <a:moveTo>
                    <a:pt x="280" y="48"/>
                  </a:moveTo>
                  <a:lnTo>
                    <a:pt x="301" y="48"/>
                  </a:lnTo>
                  <a:cubicBezTo>
                    <a:pt x="307" y="48"/>
                    <a:pt x="312" y="46"/>
                    <a:pt x="315" y="43"/>
                  </a:cubicBezTo>
                  <a:cubicBezTo>
                    <a:pt x="318" y="40"/>
                    <a:pt x="319" y="36"/>
                    <a:pt x="319" y="30"/>
                  </a:cubicBezTo>
                  <a:cubicBezTo>
                    <a:pt x="319" y="26"/>
                    <a:pt x="318" y="23"/>
                    <a:pt x="317" y="20"/>
                  </a:cubicBezTo>
                  <a:cubicBezTo>
                    <a:pt x="315" y="17"/>
                    <a:pt x="313" y="15"/>
                    <a:pt x="310" y="14"/>
                  </a:cubicBezTo>
                  <a:cubicBezTo>
                    <a:pt x="308" y="13"/>
                    <a:pt x="305" y="13"/>
                    <a:pt x="300" y="13"/>
                  </a:cubicBezTo>
                  <a:lnTo>
                    <a:pt x="280" y="13"/>
                  </a:lnTo>
                  <a:lnTo>
                    <a:pt x="280" y="48"/>
                  </a:lnTo>
                  <a:close/>
                  <a:moveTo>
                    <a:pt x="366" y="68"/>
                  </a:moveTo>
                  <a:lnTo>
                    <a:pt x="376" y="67"/>
                  </a:lnTo>
                  <a:cubicBezTo>
                    <a:pt x="376" y="72"/>
                    <a:pt x="377" y="76"/>
                    <a:pt x="379" y="79"/>
                  </a:cubicBezTo>
                  <a:cubicBezTo>
                    <a:pt x="381" y="82"/>
                    <a:pt x="383" y="84"/>
                    <a:pt x="387" y="86"/>
                  </a:cubicBezTo>
                  <a:cubicBezTo>
                    <a:pt x="390" y="88"/>
                    <a:pt x="394" y="89"/>
                    <a:pt x="399" y="89"/>
                  </a:cubicBezTo>
                  <a:cubicBezTo>
                    <a:pt x="403" y="89"/>
                    <a:pt x="406" y="89"/>
                    <a:pt x="409" y="87"/>
                  </a:cubicBezTo>
                  <a:cubicBezTo>
                    <a:pt x="412" y="86"/>
                    <a:pt x="415" y="84"/>
                    <a:pt x="416" y="81"/>
                  </a:cubicBezTo>
                  <a:cubicBezTo>
                    <a:pt x="417" y="79"/>
                    <a:pt x="418" y="76"/>
                    <a:pt x="418" y="73"/>
                  </a:cubicBezTo>
                  <a:cubicBezTo>
                    <a:pt x="418" y="70"/>
                    <a:pt x="418" y="67"/>
                    <a:pt x="416" y="65"/>
                  </a:cubicBezTo>
                  <a:cubicBezTo>
                    <a:pt x="415" y="62"/>
                    <a:pt x="412" y="60"/>
                    <a:pt x="409" y="59"/>
                  </a:cubicBezTo>
                  <a:cubicBezTo>
                    <a:pt x="407" y="58"/>
                    <a:pt x="402" y="56"/>
                    <a:pt x="395" y="54"/>
                  </a:cubicBezTo>
                  <a:cubicBezTo>
                    <a:pt x="388" y="52"/>
                    <a:pt x="383" y="50"/>
                    <a:pt x="380" y="48"/>
                  </a:cubicBezTo>
                  <a:cubicBezTo>
                    <a:pt x="376" y="46"/>
                    <a:pt x="373" y="43"/>
                    <a:pt x="372" y="39"/>
                  </a:cubicBezTo>
                  <a:cubicBezTo>
                    <a:pt x="370" y="35"/>
                    <a:pt x="369" y="31"/>
                    <a:pt x="369" y="27"/>
                  </a:cubicBezTo>
                  <a:cubicBezTo>
                    <a:pt x="369" y="22"/>
                    <a:pt x="370" y="17"/>
                    <a:pt x="372" y="13"/>
                  </a:cubicBezTo>
                  <a:cubicBezTo>
                    <a:pt x="374" y="9"/>
                    <a:pt x="378" y="6"/>
                    <a:pt x="382" y="3"/>
                  </a:cubicBezTo>
                  <a:cubicBezTo>
                    <a:pt x="386" y="1"/>
                    <a:pt x="391" y="0"/>
                    <a:pt x="396" y="0"/>
                  </a:cubicBezTo>
                  <a:cubicBezTo>
                    <a:pt x="402" y="0"/>
                    <a:pt x="407" y="1"/>
                    <a:pt x="412" y="3"/>
                  </a:cubicBezTo>
                  <a:cubicBezTo>
                    <a:pt x="416" y="6"/>
                    <a:pt x="420" y="9"/>
                    <a:pt x="422" y="14"/>
                  </a:cubicBezTo>
                  <a:cubicBezTo>
                    <a:pt x="424" y="18"/>
                    <a:pt x="426" y="23"/>
                    <a:pt x="426" y="29"/>
                  </a:cubicBezTo>
                  <a:lnTo>
                    <a:pt x="416" y="30"/>
                  </a:lnTo>
                  <a:cubicBezTo>
                    <a:pt x="415" y="24"/>
                    <a:pt x="414" y="19"/>
                    <a:pt x="411" y="16"/>
                  </a:cubicBezTo>
                  <a:cubicBezTo>
                    <a:pt x="407" y="13"/>
                    <a:pt x="403" y="11"/>
                    <a:pt x="397" y="11"/>
                  </a:cubicBezTo>
                  <a:cubicBezTo>
                    <a:pt x="391" y="11"/>
                    <a:pt x="386" y="13"/>
                    <a:pt x="383" y="16"/>
                  </a:cubicBezTo>
                  <a:cubicBezTo>
                    <a:pt x="380" y="19"/>
                    <a:pt x="379" y="22"/>
                    <a:pt x="379" y="26"/>
                  </a:cubicBezTo>
                  <a:cubicBezTo>
                    <a:pt x="379" y="30"/>
                    <a:pt x="380" y="32"/>
                    <a:pt x="382" y="35"/>
                  </a:cubicBezTo>
                  <a:cubicBezTo>
                    <a:pt x="384" y="37"/>
                    <a:pt x="389" y="39"/>
                    <a:pt x="398" y="42"/>
                  </a:cubicBezTo>
                  <a:cubicBezTo>
                    <a:pt x="406" y="44"/>
                    <a:pt x="412" y="46"/>
                    <a:pt x="415" y="48"/>
                  </a:cubicBezTo>
                  <a:cubicBezTo>
                    <a:pt x="419" y="50"/>
                    <a:pt x="423" y="54"/>
                    <a:pt x="425" y="58"/>
                  </a:cubicBezTo>
                  <a:cubicBezTo>
                    <a:pt x="427" y="62"/>
                    <a:pt x="428" y="66"/>
                    <a:pt x="428" y="72"/>
                  </a:cubicBezTo>
                  <a:cubicBezTo>
                    <a:pt x="428" y="77"/>
                    <a:pt x="427" y="82"/>
                    <a:pt x="425" y="86"/>
                  </a:cubicBezTo>
                  <a:cubicBezTo>
                    <a:pt x="422" y="91"/>
                    <a:pt x="419" y="94"/>
                    <a:pt x="414" y="97"/>
                  </a:cubicBezTo>
                  <a:cubicBezTo>
                    <a:pt x="410" y="100"/>
                    <a:pt x="405" y="101"/>
                    <a:pt x="399" y="101"/>
                  </a:cubicBezTo>
                  <a:cubicBezTo>
                    <a:pt x="392" y="101"/>
                    <a:pt x="386" y="100"/>
                    <a:pt x="381" y="97"/>
                  </a:cubicBezTo>
                  <a:cubicBezTo>
                    <a:pt x="377" y="94"/>
                    <a:pt x="373" y="91"/>
                    <a:pt x="370" y="85"/>
                  </a:cubicBezTo>
                  <a:cubicBezTo>
                    <a:pt x="367" y="80"/>
                    <a:pt x="366" y="74"/>
                    <a:pt x="366" y="68"/>
                  </a:cubicBezTo>
                  <a:close/>
                  <a:moveTo>
                    <a:pt x="471" y="99"/>
                  </a:moveTo>
                  <a:lnTo>
                    <a:pt x="471" y="2"/>
                  </a:lnTo>
                  <a:lnTo>
                    <a:pt x="481" y="2"/>
                  </a:lnTo>
                  <a:lnTo>
                    <a:pt x="481" y="99"/>
                  </a:lnTo>
                  <a:lnTo>
                    <a:pt x="471" y="99"/>
                  </a:lnTo>
                  <a:close/>
                  <a:moveTo>
                    <a:pt x="585" y="89"/>
                  </a:moveTo>
                  <a:cubicBezTo>
                    <a:pt x="590" y="93"/>
                    <a:pt x="594" y="96"/>
                    <a:pt x="598" y="98"/>
                  </a:cubicBezTo>
                  <a:lnTo>
                    <a:pt x="595" y="107"/>
                  </a:lnTo>
                  <a:cubicBezTo>
                    <a:pt x="590" y="104"/>
                    <a:pt x="584" y="100"/>
                    <a:pt x="579" y="95"/>
                  </a:cubicBezTo>
                  <a:cubicBezTo>
                    <a:pt x="573" y="99"/>
                    <a:pt x="566" y="101"/>
                    <a:pt x="559" y="101"/>
                  </a:cubicBezTo>
                  <a:cubicBezTo>
                    <a:pt x="552" y="101"/>
                    <a:pt x="546" y="99"/>
                    <a:pt x="540" y="94"/>
                  </a:cubicBezTo>
                  <a:cubicBezTo>
                    <a:pt x="534" y="90"/>
                    <a:pt x="530" y="84"/>
                    <a:pt x="527" y="77"/>
                  </a:cubicBezTo>
                  <a:cubicBezTo>
                    <a:pt x="524" y="69"/>
                    <a:pt x="522" y="60"/>
                    <a:pt x="522" y="50"/>
                  </a:cubicBezTo>
                  <a:cubicBezTo>
                    <a:pt x="522" y="41"/>
                    <a:pt x="524" y="32"/>
                    <a:pt x="527" y="24"/>
                  </a:cubicBezTo>
                  <a:cubicBezTo>
                    <a:pt x="530" y="16"/>
                    <a:pt x="534" y="10"/>
                    <a:pt x="540" y="6"/>
                  </a:cubicBezTo>
                  <a:cubicBezTo>
                    <a:pt x="546" y="2"/>
                    <a:pt x="552" y="0"/>
                    <a:pt x="560" y="0"/>
                  </a:cubicBezTo>
                  <a:cubicBezTo>
                    <a:pt x="567" y="0"/>
                    <a:pt x="573" y="2"/>
                    <a:pt x="579" y="6"/>
                  </a:cubicBezTo>
                  <a:cubicBezTo>
                    <a:pt x="585" y="11"/>
                    <a:pt x="589" y="17"/>
                    <a:pt x="592" y="24"/>
                  </a:cubicBezTo>
                  <a:cubicBezTo>
                    <a:pt x="595" y="32"/>
                    <a:pt x="597" y="41"/>
                    <a:pt x="597" y="50"/>
                  </a:cubicBezTo>
                  <a:cubicBezTo>
                    <a:pt x="597" y="58"/>
                    <a:pt x="596" y="66"/>
                    <a:pt x="594" y="72"/>
                  </a:cubicBezTo>
                  <a:cubicBezTo>
                    <a:pt x="592" y="78"/>
                    <a:pt x="589" y="84"/>
                    <a:pt x="585" y="89"/>
                  </a:cubicBezTo>
                  <a:close/>
                  <a:moveTo>
                    <a:pt x="562" y="72"/>
                  </a:moveTo>
                  <a:cubicBezTo>
                    <a:pt x="568" y="74"/>
                    <a:pt x="573" y="77"/>
                    <a:pt x="577" y="82"/>
                  </a:cubicBezTo>
                  <a:cubicBezTo>
                    <a:pt x="583" y="75"/>
                    <a:pt x="586" y="64"/>
                    <a:pt x="586" y="50"/>
                  </a:cubicBezTo>
                  <a:cubicBezTo>
                    <a:pt x="586" y="42"/>
                    <a:pt x="585" y="36"/>
                    <a:pt x="583" y="30"/>
                  </a:cubicBezTo>
                  <a:cubicBezTo>
                    <a:pt x="581" y="24"/>
                    <a:pt x="578" y="19"/>
                    <a:pt x="574" y="16"/>
                  </a:cubicBezTo>
                  <a:cubicBezTo>
                    <a:pt x="569" y="13"/>
                    <a:pt x="565" y="11"/>
                    <a:pt x="560" y="11"/>
                  </a:cubicBezTo>
                  <a:cubicBezTo>
                    <a:pt x="552" y="11"/>
                    <a:pt x="545" y="14"/>
                    <a:pt x="540" y="21"/>
                  </a:cubicBezTo>
                  <a:cubicBezTo>
                    <a:pt x="535" y="28"/>
                    <a:pt x="533" y="37"/>
                    <a:pt x="533" y="50"/>
                  </a:cubicBezTo>
                  <a:cubicBezTo>
                    <a:pt x="533" y="63"/>
                    <a:pt x="535" y="73"/>
                    <a:pt x="540" y="80"/>
                  </a:cubicBezTo>
                  <a:cubicBezTo>
                    <a:pt x="545" y="86"/>
                    <a:pt x="552" y="90"/>
                    <a:pt x="560" y="90"/>
                  </a:cubicBezTo>
                  <a:cubicBezTo>
                    <a:pt x="563" y="90"/>
                    <a:pt x="567" y="89"/>
                    <a:pt x="570" y="87"/>
                  </a:cubicBezTo>
                  <a:cubicBezTo>
                    <a:pt x="567" y="85"/>
                    <a:pt x="563" y="83"/>
                    <a:pt x="560" y="82"/>
                  </a:cubicBezTo>
                  <a:lnTo>
                    <a:pt x="562" y="72"/>
                  </a:lnTo>
                  <a:close/>
                  <a:moveTo>
                    <a:pt x="689" y="2"/>
                  </a:moveTo>
                  <a:lnTo>
                    <a:pt x="699" y="2"/>
                  </a:lnTo>
                  <a:lnTo>
                    <a:pt x="699" y="58"/>
                  </a:lnTo>
                  <a:cubicBezTo>
                    <a:pt x="699" y="68"/>
                    <a:pt x="698" y="76"/>
                    <a:pt x="696" y="81"/>
                  </a:cubicBezTo>
                  <a:cubicBezTo>
                    <a:pt x="695" y="87"/>
                    <a:pt x="691" y="92"/>
                    <a:pt x="687" y="95"/>
                  </a:cubicBezTo>
                  <a:cubicBezTo>
                    <a:pt x="682" y="99"/>
                    <a:pt x="676" y="101"/>
                    <a:pt x="669" y="101"/>
                  </a:cubicBezTo>
                  <a:cubicBezTo>
                    <a:pt x="661" y="101"/>
                    <a:pt x="655" y="99"/>
                    <a:pt x="651" y="96"/>
                  </a:cubicBezTo>
                  <a:cubicBezTo>
                    <a:pt x="646" y="93"/>
                    <a:pt x="642" y="88"/>
                    <a:pt x="641" y="82"/>
                  </a:cubicBezTo>
                  <a:cubicBezTo>
                    <a:pt x="638" y="76"/>
                    <a:pt x="638" y="68"/>
                    <a:pt x="638" y="58"/>
                  </a:cubicBezTo>
                  <a:lnTo>
                    <a:pt x="638" y="2"/>
                  </a:lnTo>
                  <a:lnTo>
                    <a:pt x="648" y="2"/>
                  </a:lnTo>
                  <a:lnTo>
                    <a:pt x="648" y="58"/>
                  </a:lnTo>
                  <a:cubicBezTo>
                    <a:pt x="648" y="66"/>
                    <a:pt x="649" y="73"/>
                    <a:pt x="650" y="77"/>
                  </a:cubicBezTo>
                  <a:cubicBezTo>
                    <a:pt x="651" y="81"/>
                    <a:pt x="653" y="84"/>
                    <a:pt x="656" y="86"/>
                  </a:cubicBezTo>
                  <a:cubicBezTo>
                    <a:pt x="659" y="88"/>
                    <a:pt x="663" y="89"/>
                    <a:pt x="668" y="89"/>
                  </a:cubicBezTo>
                  <a:cubicBezTo>
                    <a:pt x="675" y="89"/>
                    <a:pt x="681" y="87"/>
                    <a:pt x="684" y="83"/>
                  </a:cubicBezTo>
                  <a:cubicBezTo>
                    <a:pt x="687" y="78"/>
                    <a:pt x="689" y="70"/>
                    <a:pt x="689" y="58"/>
                  </a:cubicBezTo>
                  <a:lnTo>
                    <a:pt x="689" y="2"/>
                  </a:lnTo>
                  <a:close/>
                  <a:moveTo>
                    <a:pt x="745" y="99"/>
                  </a:moveTo>
                  <a:lnTo>
                    <a:pt x="745" y="2"/>
                  </a:lnTo>
                  <a:lnTo>
                    <a:pt x="755" y="2"/>
                  </a:lnTo>
                  <a:lnTo>
                    <a:pt x="755" y="99"/>
                  </a:lnTo>
                  <a:lnTo>
                    <a:pt x="745" y="99"/>
                  </a:lnTo>
                  <a:close/>
                  <a:moveTo>
                    <a:pt x="791" y="99"/>
                  </a:moveTo>
                  <a:lnTo>
                    <a:pt x="821" y="2"/>
                  </a:lnTo>
                  <a:lnTo>
                    <a:pt x="832" y="2"/>
                  </a:lnTo>
                  <a:lnTo>
                    <a:pt x="864" y="99"/>
                  </a:lnTo>
                  <a:lnTo>
                    <a:pt x="853" y="99"/>
                  </a:lnTo>
                  <a:lnTo>
                    <a:pt x="844" y="70"/>
                  </a:lnTo>
                  <a:lnTo>
                    <a:pt x="811" y="70"/>
                  </a:lnTo>
                  <a:lnTo>
                    <a:pt x="802" y="99"/>
                  </a:lnTo>
                  <a:lnTo>
                    <a:pt x="791" y="99"/>
                  </a:lnTo>
                  <a:close/>
                  <a:moveTo>
                    <a:pt x="814" y="59"/>
                  </a:moveTo>
                  <a:lnTo>
                    <a:pt x="840" y="59"/>
                  </a:lnTo>
                  <a:lnTo>
                    <a:pt x="832" y="32"/>
                  </a:lnTo>
                  <a:cubicBezTo>
                    <a:pt x="830" y="24"/>
                    <a:pt x="828" y="17"/>
                    <a:pt x="827" y="12"/>
                  </a:cubicBezTo>
                  <a:cubicBezTo>
                    <a:pt x="826" y="18"/>
                    <a:pt x="824" y="24"/>
                    <a:pt x="822" y="31"/>
                  </a:cubicBezTo>
                  <a:lnTo>
                    <a:pt x="814" y="59"/>
                  </a:lnTo>
                  <a:close/>
                  <a:moveTo>
                    <a:pt x="911" y="99"/>
                  </a:moveTo>
                  <a:lnTo>
                    <a:pt x="911" y="13"/>
                  </a:lnTo>
                  <a:lnTo>
                    <a:pt x="885" y="13"/>
                  </a:lnTo>
                  <a:lnTo>
                    <a:pt x="885" y="2"/>
                  </a:lnTo>
                  <a:lnTo>
                    <a:pt x="947" y="2"/>
                  </a:lnTo>
                  <a:lnTo>
                    <a:pt x="947" y="13"/>
                  </a:lnTo>
                  <a:lnTo>
                    <a:pt x="921" y="13"/>
                  </a:lnTo>
                  <a:lnTo>
                    <a:pt x="921" y="99"/>
                  </a:lnTo>
                  <a:lnTo>
                    <a:pt x="911" y="99"/>
                  </a:lnTo>
                  <a:close/>
                  <a:moveTo>
                    <a:pt x="985" y="99"/>
                  </a:moveTo>
                  <a:lnTo>
                    <a:pt x="985" y="2"/>
                  </a:lnTo>
                  <a:lnTo>
                    <a:pt x="1019" y="2"/>
                  </a:lnTo>
                  <a:cubicBezTo>
                    <a:pt x="1026" y="2"/>
                    <a:pt x="1032" y="3"/>
                    <a:pt x="1035" y="4"/>
                  </a:cubicBezTo>
                  <a:cubicBezTo>
                    <a:pt x="1039" y="6"/>
                    <a:pt x="1042" y="9"/>
                    <a:pt x="1044" y="14"/>
                  </a:cubicBezTo>
                  <a:cubicBezTo>
                    <a:pt x="1046" y="18"/>
                    <a:pt x="1047" y="23"/>
                    <a:pt x="1047" y="28"/>
                  </a:cubicBezTo>
                  <a:cubicBezTo>
                    <a:pt x="1047" y="35"/>
                    <a:pt x="1045" y="41"/>
                    <a:pt x="1042" y="46"/>
                  </a:cubicBezTo>
                  <a:cubicBezTo>
                    <a:pt x="1038" y="51"/>
                    <a:pt x="1033" y="54"/>
                    <a:pt x="1025" y="55"/>
                  </a:cubicBezTo>
                  <a:cubicBezTo>
                    <a:pt x="1028" y="56"/>
                    <a:pt x="1030" y="58"/>
                    <a:pt x="1031" y="60"/>
                  </a:cubicBezTo>
                  <a:cubicBezTo>
                    <a:pt x="1034" y="63"/>
                    <a:pt x="1037" y="67"/>
                    <a:pt x="1040" y="73"/>
                  </a:cubicBezTo>
                  <a:lnTo>
                    <a:pt x="1054" y="99"/>
                  </a:lnTo>
                  <a:lnTo>
                    <a:pt x="1041" y="99"/>
                  </a:lnTo>
                  <a:lnTo>
                    <a:pt x="1030" y="79"/>
                  </a:lnTo>
                  <a:cubicBezTo>
                    <a:pt x="1027" y="73"/>
                    <a:pt x="1025" y="69"/>
                    <a:pt x="1023" y="65"/>
                  </a:cubicBezTo>
                  <a:cubicBezTo>
                    <a:pt x="1021" y="62"/>
                    <a:pt x="1019" y="60"/>
                    <a:pt x="1017" y="59"/>
                  </a:cubicBezTo>
                  <a:cubicBezTo>
                    <a:pt x="1016" y="58"/>
                    <a:pt x="1014" y="57"/>
                    <a:pt x="1013" y="56"/>
                  </a:cubicBezTo>
                  <a:cubicBezTo>
                    <a:pt x="1012" y="56"/>
                    <a:pt x="1010" y="56"/>
                    <a:pt x="1007" y="56"/>
                  </a:cubicBezTo>
                  <a:lnTo>
                    <a:pt x="995" y="56"/>
                  </a:lnTo>
                  <a:lnTo>
                    <a:pt x="995" y="99"/>
                  </a:lnTo>
                  <a:lnTo>
                    <a:pt x="985" y="99"/>
                  </a:lnTo>
                  <a:close/>
                  <a:moveTo>
                    <a:pt x="995" y="45"/>
                  </a:moveTo>
                  <a:lnTo>
                    <a:pt x="1017" y="45"/>
                  </a:lnTo>
                  <a:cubicBezTo>
                    <a:pt x="1022" y="45"/>
                    <a:pt x="1026" y="44"/>
                    <a:pt x="1028" y="43"/>
                  </a:cubicBezTo>
                  <a:cubicBezTo>
                    <a:pt x="1031" y="42"/>
                    <a:pt x="1033" y="40"/>
                    <a:pt x="1034" y="37"/>
                  </a:cubicBezTo>
                  <a:cubicBezTo>
                    <a:pt x="1036" y="34"/>
                    <a:pt x="1037" y="31"/>
                    <a:pt x="1037" y="28"/>
                  </a:cubicBezTo>
                  <a:cubicBezTo>
                    <a:pt x="1037" y="24"/>
                    <a:pt x="1035" y="20"/>
                    <a:pt x="1033" y="17"/>
                  </a:cubicBezTo>
                  <a:cubicBezTo>
                    <a:pt x="1030" y="14"/>
                    <a:pt x="1026" y="12"/>
                    <a:pt x="1020" y="12"/>
                  </a:cubicBezTo>
                  <a:lnTo>
                    <a:pt x="995" y="12"/>
                  </a:lnTo>
                  <a:lnTo>
                    <a:pt x="995" y="45"/>
                  </a:lnTo>
                  <a:close/>
                  <a:moveTo>
                    <a:pt x="1092" y="99"/>
                  </a:moveTo>
                  <a:lnTo>
                    <a:pt x="1092" y="2"/>
                  </a:lnTo>
                  <a:lnTo>
                    <a:pt x="1102" y="2"/>
                  </a:lnTo>
                  <a:lnTo>
                    <a:pt x="1102" y="99"/>
                  </a:lnTo>
                  <a:lnTo>
                    <a:pt x="1092" y="99"/>
                  </a:lnTo>
                  <a:close/>
                  <a:moveTo>
                    <a:pt x="1138" y="99"/>
                  </a:moveTo>
                  <a:lnTo>
                    <a:pt x="1168" y="2"/>
                  </a:lnTo>
                  <a:lnTo>
                    <a:pt x="1179" y="2"/>
                  </a:lnTo>
                  <a:lnTo>
                    <a:pt x="1212" y="99"/>
                  </a:lnTo>
                  <a:lnTo>
                    <a:pt x="1200" y="99"/>
                  </a:lnTo>
                  <a:lnTo>
                    <a:pt x="1191" y="70"/>
                  </a:lnTo>
                  <a:lnTo>
                    <a:pt x="1158" y="70"/>
                  </a:lnTo>
                  <a:lnTo>
                    <a:pt x="1149" y="99"/>
                  </a:lnTo>
                  <a:lnTo>
                    <a:pt x="1138" y="99"/>
                  </a:lnTo>
                  <a:close/>
                  <a:moveTo>
                    <a:pt x="1161" y="59"/>
                  </a:moveTo>
                  <a:lnTo>
                    <a:pt x="1187" y="59"/>
                  </a:lnTo>
                  <a:lnTo>
                    <a:pt x="1179" y="32"/>
                  </a:lnTo>
                  <a:cubicBezTo>
                    <a:pt x="1177" y="24"/>
                    <a:pt x="1175" y="17"/>
                    <a:pt x="1174" y="12"/>
                  </a:cubicBezTo>
                  <a:cubicBezTo>
                    <a:pt x="1173" y="18"/>
                    <a:pt x="1171" y="24"/>
                    <a:pt x="1169" y="31"/>
                  </a:cubicBezTo>
                  <a:lnTo>
                    <a:pt x="1161" y="59"/>
                  </a:lnTo>
                  <a:close/>
                </a:path>
              </a:pathLst>
            </a:custGeom>
            <a:solidFill>
              <a:srgbClr val="2421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  <p:sp>
          <p:nvSpPr>
            <p:cNvPr id="11" name="Freeform 27"/>
            <p:cNvSpPr>
              <a:spLocks noEditPoints="1"/>
            </p:cNvSpPr>
            <p:nvPr/>
          </p:nvSpPr>
          <p:spPr bwMode="auto">
            <a:xfrm>
              <a:off x="79375" y="6463523"/>
              <a:ext cx="1411287" cy="118634"/>
            </a:xfrm>
            <a:custGeom>
              <a:avLst/>
              <a:gdLst>
                <a:gd name="T0" fmla="*/ 2147483647 w 1202"/>
                <a:gd name="T1" fmla="*/ 2147483647 h 101"/>
                <a:gd name="T2" fmla="*/ 2147483647 w 1202"/>
                <a:gd name="T3" fmla="*/ 2147483647 h 101"/>
                <a:gd name="T4" fmla="*/ 2147483647 w 1202"/>
                <a:gd name="T5" fmla="*/ 2147483647 h 101"/>
                <a:gd name="T6" fmla="*/ 2147483647 w 1202"/>
                <a:gd name="T7" fmla="*/ 2147483647 h 101"/>
                <a:gd name="T8" fmla="*/ 0 w 1202"/>
                <a:gd name="T9" fmla="*/ 2147483647 h 101"/>
                <a:gd name="T10" fmla="*/ 2147483647 w 1202"/>
                <a:gd name="T11" fmla="*/ 2147483647 h 101"/>
                <a:gd name="T12" fmla="*/ 2147483647 w 1202"/>
                <a:gd name="T13" fmla="*/ 2147483647 h 101"/>
                <a:gd name="T14" fmla="*/ 2147483647 w 1202"/>
                <a:gd name="T15" fmla="*/ 2147483647 h 101"/>
                <a:gd name="T16" fmla="*/ 2147483647 w 1202"/>
                <a:gd name="T17" fmla="*/ 2147483647 h 101"/>
                <a:gd name="T18" fmla="*/ 2147483647 w 1202"/>
                <a:gd name="T19" fmla="*/ 2147483647 h 101"/>
                <a:gd name="T20" fmla="*/ 2147483647 w 1202"/>
                <a:gd name="T21" fmla="*/ 2147483647 h 101"/>
                <a:gd name="T22" fmla="*/ 2147483647 w 1202"/>
                <a:gd name="T23" fmla="*/ 2147483647 h 101"/>
                <a:gd name="T24" fmla="*/ 2147483647 w 1202"/>
                <a:gd name="T25" fmla="*/ 2147483647 h 101"/>
                <a:gd name="T26" fmla="*/ 2147483647 w 1202"/>
                <a:gd name="T27" fmla="*/ 2147483647 h 101"/>
                <a:gd name="T28" fmla="*/ 2147483647 w 1202"/>
                <a:gd name="T29" fmla="*/ 2147483647 h 101"/>
                <a:gd name="T30" fmla="*/ 2147483647 w 1202"/>
                <a:gd name="T31" fmla="*/ 2147483647 h 101"/>
                <a:gd name="T32" fmla="*/ 2147483647 w 1202"/>
                <a:gd name="T33" fmla="*/ 2147483647 h 101"/>
                <a:gd name="T34" fmla="*/ 2147483647 w 1202"/>
                <a:gd name="T35" fmla="*/ 2147483647 h 101"/>
                <a:gd name="T36" fmla="*/ 2147483647 w 1202"/>
                <a:gd name="T37" fmla="*/ 2147483647 h 101"/>
                <a:gd name="T38" fmla="*/ 2147483647 w 1202"/>
                <a:gd name="T39" fmla="*/ 2147483647 h 101"/>
                <a:gd name="T40" fmla="*/ 2147483647 w 1202"/>
                <a:gd name="T41" fmla="*/ 2147483647 h 101"/>
                <a:gd name="T42" fmla="*/ 2147483647 w 1202"/>
                <a:gd name="T43" fmla="*/ 2147483647 h 101"/>
                <a:gd name="T44" fmla="*/ 2147483647 w 1202"/>
                <a:gd name="T45" fmla="*/ 2147483647 h 101"/>
                <a:gd name="T46" fmla="*/ 2147483647 w 1202"/>
                <a:gd name="T47" fmla="*/ 2147483647 h 101"/>
                <a:gd name="T48" fmla="*/ 2147483647 w 1202"/>
                <a:gd name="T49" fmla="*/ 2147483647 h 101"/>
                <a:gd name="T50" fmla="*/ 2147483647 w 1202"/>
                <a:gd name="T51" fmla="*/ 2147483647 h 101"/>
                <a:gd name="T52" fmla="*/ 2147483647 w 1202"/>
                <a:gd name="T53" fmla="*/ 2147483647 h 101"/>
                <a:gd name="T54" fmla="*/ 2147483647 w 1202"/>
                <a:gd name="T55" fmla="*/ 2147483647 h 101"/>
                <a:gd name="T56" fmla="*/ 2147483647 w 1202"/>
                <a:gd name="T57" fmla="*/ 2147483647 h 101"/>
                <a:gd name="T58" fmla="*/ 2147483647 w 1202"/>
                <a:gd name="T59" fmla="*/ 2147483647 h 101"/>
                <a:gd name="T60" fmla="*/ 2147483647 w 1202"/>
                <a:gd name="T61" fmla="*/ 2147483647 h 101"/>
                <a:gd name="T62" fmla="*/ 2147483647 w 1202"/>
                <a:gd name="T63" fmla="*/ 2147483647 h 101"/>
                <a:gd name="T64" fmla="*/ 2147483647 w 1202"/>
                <a:gd name="T65" fmla="*/ 2147483647 h 101"/>
                <a:gd name="T66" fmla="*/ 2147483647 w 1202"/>
                <a:gd name="T67" fmla="*/ 2147483647 h 101"/>
                <a:gd name="T68" fmla="*/ 2147483647 w 1202"/>
                <a:gd name="T69" fmla="*/ 2147483647 h 101"/>
                <a:gd name="T70" fmla="*/ 2147483647 w 1202"/>
                <a:gd name="T71" fmla="*/ 2147483647 h 101"/>
                <a:gd name="T72" fmla="*/ 2147483647 w 1202"/>
                <a:gd name="T73" fmla="*/ 2147483647 h 101"/>
                <a:gd name="T74" fmla="*/ 2147483647 w 1202"/>
                <a:gd name="T75" fmla="*/ 2147483647 h 101"/>
                <a:gd name="T76" fmla="*/ 2147483647 w 1202"/>
                <a:gd name="T77" fmla="*/ 2147483647 h 101"/>
                <a:gd name="T78" fmla="*/ 2147483647 w 1202"/>
                <a:gd name="T79" fmla="*/ 2147483647 h 101"/>
                <a:gd name="T80" fmla="*/ 2147483647 w 1202"/>
                <a:gd name="T81" fmla="*/ 2147483647 h 101"/>
                <a:gd name="T82" fmla="*/ 2147483647 w 1202"/>
                <a:gd name="T83" fmla="*/ 2147483647 h 101"/>
                <a:gd name="T84" fmla="*/ 2147483647 w 1202"/>
                <a:gd name="T85" fmla="*/ 2147483647 h 101"/>
                <a:gd name="T86" fmla="*/ 2147483647 w 1202"/>
                <a:gd name="T87" fmla="*/ 2147483647 h 101"/>
                <a:gd name="T88" fmla="*/ 2147483647 w 1202"/>
                <a:gd name="T89" fmla="*/ 2147483647 h 101"/>
                <a:gd name="T90" fmla="*/ 2147483647 w 1202"/>
                <a:gd name="T91" fmla="*/ 2147483647 h 101"/>
                <a:gd name="T92" fmla="*/ 2147483647 w 1202"/>
                <a:gd name="T93" fmla="*/ 2147483647 h 101"/>
                <a:gd name="T94" fmla="*/ 2147483647 w 1202"/>
                <a:gd name="T95" fmla="*/ 2147483647 h 101"/>
                <a:gd name="T96" fmla="*/ 2147483647 w 1202"/>
                <a:gd name="T97" fmla="*/ 2147483647 h 101"/>
                <a:gd name="T98" fmla="*/ 2147483647 w 1202"/>
                <a:gd name="T99" fmla="*/ 2147483647 h 101"/>
                <a:gd name="T100" fmla="*/ 2147483647 w 1202"/>
                <a:gd name="T101" fmla="*/ 2147483647 h 101"/>
                <a:gd name="T102" fmla="*/ 2147483647 w 1202"/>
                <a:gd name="T103" fmla="*/ 2147483647 h 101"/>
                <a:gd name="T104" fmla="*/ 2147483647 w 1202"/>
                <a:gd name="T105" fmla="*/ 2147483647 h 101"/>
                <a:gd name="T106" fmla="*/ 2147483647 w 1202"/>
                <a:gd name="T107" fmla="*/ 2147483647 h 101"/>
                <a:gd name="T108" fmla="*/ 2147483647 w 1202"/>
                <a:gd name="T109" fmla="*/ 2147483647 h 101"/>
                <a:gd name="T110" fmla="*/ 2147483647 w 1202"/>
                <a:gd name="T111" fmla="*/ 2147483647 h 10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202"/>
                <a:gd name="T169" fmla="*/ 0 h 101"/>
                <a:gd name="T170" fmla="*/ 1202 w 1202"/>
                <a:gd name="T171" fmla="*/ 101 h 10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202" h="101">
                  <a:moveTo>
                    <a:pt x="0" y="100"/>
                  </a:moveTo>
                  <a:lnTo>
                    <a:pt x="0" y="2"/>
                  </a:lnTo>
                  <a:lnTo>
                    <a:pt x="35" y="2"/>
                  </a:lnTo>
                  <a:cubicBezTo>
                    <a:pt x="42" y="2"/>
                    <a:pt x="47" y="3"/>
                    <a:pt x="51" y="5"/>
                  </a:cubicBezTo>
                  <a:cubicBezTo>
                    <a:pt x="55" y="6"/>
                    <a:pt x="57" y="9"/>
                    <a:pt x="60" y="14"/>
                  </a:cubicBezTo>
                  <a:cubicBezTo>
                    <a:pt x="62" y="18"/>
                    <a:pt x="63" y="23"/>
                    <a:pt x="63" y="29"/>
                  </a:cubicBezTo>
                  <a:cubicBezTo>
                    <a:pt x="63" y="36"/>
                    <a:pt x="61" y="41"/>
                    <a:pt x="58" y="46"/>
                  </a:cubicBezTo>
                  <a:cubicBezTo>
                    <a:pt x="54" y="51"/>
                    <a:pt x="48" y="54"/>
                    <a:pt x="41" y="55"/>
                  </a:cubicBezTo>
                  <a:cubicBezTo>
                    <a:pt x="44" y="57"/>
                    <a:pt x="46" y="58"/>
                    <a:pt x="47" y="60"/>
                  </a:cubicBezTo>
                  <a:cubicBezTo>
                    <a:pt x="50" y="63"/>
                    <a:pt x="53" y="68"/>
                    <a:pt x="56" y="73"/>
                  </a:cubicBezTo>
                  <a:lnTo>
                    <a:pt x="69" y="100"/>
                  </a:lnTo>
                  <a:lnTo>
                    <a:pt x="56" y="100"/>
                  </a:lnTo>
                  <a:lnTo>
                    <a:pt x="46" y="79"/>
                  </a:lnTo>
                  <a:cubicBezTo>
                    <a:pt x="43" y="73"/>
                    <a:pt x="40" y="69"/>
                    <a:pt x="38" y="66"/>
                  </a:cubicBezTo>
                  <a:cubicBezTo>
                    <a:pt x="36" y="63"/>
                    <a:pt x="35" y="61"/>
                    <a:pt x="33" y="59"/>
                  </a:cubicBezTo>
                  <a:cubicBezTo>
                    <a:pt x="32" y="58"/>
                    <a:pt x="30" y="57"/>
                    <a:pt x="28" y="57"/>
                  </a:cubicBezTo>
                  <a:cubicBezTo>
                    <a:pt x="27" y="56"/>
                    <a:pt x="25" y="56"/>
                    <a:pt x="23" y="56"/>
                  </a:cubicBezTo>
                  <a:lnTo>
                    <a:pt x="11" y="56"/>
                  </a:lnTo>
                  <a:lnTo>
                    <a:pt x="11" y="100"/>
                  </a:lnTo>
                  <a:lnTo>
                    <a:pt x="0" y="100"/>
                  </a:lnTo>
                  <a:close/>
                  <a:moveTo>
                    <a:pt x="11" y="45"/>
                  </a:moveTo>
                  <a:lnTo>
                    <a:pt x="33" y="45"/>
                  </a:lnTo>
                  <a:cubicBezTo>
                    <a:pt x="38" y="45"/>
                    <a:pt x="41" y="44"/>
                    <a:pt x="44" y="43"/>
                  </a:cubicBezTo>
                  <a:cubicBezTo>
                    <a:pt x="47" y="42"/>
                    <a:pt x="49" y="40"/>
                    <a:pt x="50" y="37"/>
                  </a:cubicBezTo>
                  <a:cubicBezTo>
                    <a:pt x="52" y="35"/>
                    <a:pt x="52" y="32"/>
                    <a:pt x="52" y="29"/>
                  </a:cubicBezTo>
                  <a:cubicBezTo>
                    <a:pt x="52" y="24"/>
                    <a:pt x="51" y="20"/>
                    <a:pt x="48" y="17"/>
                  </a:cubicBezTo>
                  <a:cubicBezTo>
                    <a:pt x="46" y="14"/>
                    <a:pt x="41" y="13"/>
                    <a:pt x="35" y="13"/>
                  </a:cubicBezTo>
                  <a:lnTo>
                    <a:pt x="11" y="13"/>
                  </a:lnTo>
                  <a:lnTo>
                    <a:pt x="11" y="45"/>
                  </a:lnTo>
                  <a:close/>
                  <a:moveTo>
                    <a:pt x="71" y="100"/>
                  </a:moveTo>
                  <a:lnTo>
                    <a:pt x="101" y="2"/>
                  </a:lnTo>
                  <a:lnTo>
                    <a:pt x="112" y="2"/>
                  </a:lnTo>
                  <a:lnTo>
                    <a:pt x="144" y="100"/>
                  </a:lnTo>
                  <a:lnTo>
                    <a:pt x="132" y="100"/>
                  </a:lnTo>
                  <a:lnTo>
                    <a:pt x="123" y="70"/>
                  </a:lnTo>
                  <a:lnTo>
                    <a:pt x="90" y="70"/>
                  </a:lnTo>
                  <a:lnTo>
                    <a:pt x="82" y="100"/>
                  </a:lnTo>
                  <a:lnTo>
                    <a:pt x="71" y="100"/>
                  </a:lnTo>
                  <a:close/>
                  <a:moveTo>
                    <a:pt x="93" y="59"/>
                  </a:moveTo>
                  <a:lnTo>
                    <a:pt x="120" y="59"/>
                  </a:lnTo>
                  <a:lnTo>
                    <a:pt x="112" y="32"/>
                  </a:lnTo>
                  <a:cubicBezTo>
                    <a:pt x="109" y="24"/>
                    <a:pt x="107" y="18"/>
                    <a:pt x="106" y="12"/>
                  </a:cubicBezTo>
                  <a:cubicBezTo>
                    <a:pt x="105" y="18"/>
                    <a:pt x="104" y="25"/>
                    <a:pt x="102" y="31"/>
                  </a:cubicBezTo>
                  <a:lnTo>
                    <a:pt x="93" y="59"/>
                  </a:lnTo>
                  <a:close/>
                  <a:moveTo>
                    <a:pt x="152" y="100"/>
                  </a:moveTo>
                  <a:lnTo>
                    <a:pt x="152" y="2"/>
                  </a:lnTo>
                  <a:lnTo>
                    <a:pt x="167" y="2"/>
                  </a:lnTo>
                  <a:lnTo>
                    <a:pt x="186" y="71"/>
                  </a:lnTo>
                  <a:cubicBezTo>
                    <a:pt x="188" y="77"/>
                    <a:pt x="189" y="82"/>
                    <a:pt x="190" y="85"/>
                  </a:cubicBezTo>
                  <a:cubicBezTo>
                    <a:pt x="191" y="82"/>
                    <a:pt x="192" y="77"/>
                    <a:pt x="194" y="70"/>
                  </a:cubicBezTo>
                  <a:lnTo>
                    <a:pt x="213" y="2"/>
                  </a:lnTo>
                  <a:lnTo>
                    <a:pt x="227" y="2"/>
                  </a:lnTo>
                  <a:lnTo>
                    <a:pt x="227" y="100"/>
                  </a:lnTo>
                  <a:lnTo>
                    <a:pt x="217" y="100"/>
                  </a:lnTo>
                  <a:lnTo>
                    <a:pt x="217" y="18"/>
                  </a:lnTo>
                  <a:lnTo>
                    <a:pt x="194" y="100"/>
                  </a:lnTo>
                  <a:lnTo>
                    <a:pt x="185" y="100"/>
                  </a:lnTo>
                  <a:lnTo>
                    <a:pt x="162" y="16"/>
                  </a:lnTo>
                  <a:lnTo>
                    <a:pt x="162" y="100"/>
                  </a:lnTo>
                  <a:lnTo>
                    <a:pt x="152" y="100"/>
                  </a:lnTo>
                  <a:close/>
                  <a:moveTo>
                    <a:pt x="240" y="52"/>
                  </a:moveTo>
                  <a:cubicBezTo>
                    <a:pt x="240" y="36"/>
                    <a:pt x="244" y="23"/>
                    <a:pt x="251" y="14"/>
                  </a:cubicBezTo>
                  <a:cubicBezTo>
                    <a:pt x="258" y="5"/>
                    <a:pt x="267" y="0"/>
                    <a:pt x="278" y="0"/>
                  </a:cubicBezTo>
                  <a:cubicBezTo>
                    <a:pt x="285" y="0"/>
                    <a:pt x="292" y="2"/>
                    <a:pt x="297" y="7"/>
                  </a:cubicBezTo>
                  <a:cubicBezTo>
                    <a:pt x="303" y="11"/>
                    <a:pt x="308" y="17"/>
                    <a:pt x="311" y="25"/>
                  </a:cubicBezTo>
                  <a:cubicBezTo>
                    <a:pt x="314" y="32"/>
                    <a:pt x="315" y="41"/>
                    <a:pt x="315" y="51"/>
                  </a:cubicBezTo>
                  <a:cubicBezTo>
                    <a:pt x="315" y="61"/>
                    <a:pt x="314" y="70"/>
                    <a:pt x="310" y="77"/>
                  </a:cubicBezTo>
                  <a:cubicBezTo>
                    <a:pt x="307" y="85"/>
                    <a:pt x="303" y="91"/>
                    <a:pt x="297" y="95"/>
                  </a:cubicBezTo>
                  <a:cubicBezTo>
                    <a:pt x="291" y="99"/>
                    <a:pt x="285" y="101"/>
                    <a:pt x="278" y="101"/>
                  </a:cubicBezTo>
                  <a:cubicBezTo>
                    <a:pt x="270" y="101"/>
                    <a:pt x="264" y="99"/>
                    <a:pt x="258" y="95"/>
                  </a:cubicBezTo>
                  <a:cubicBezTo>
                    <a:pt x="252" y="90"/>
                    <a:pt x="248" y="84"/>
                    <a:pt x="245" y="76"/>
                  </a:cubicBezTo>
                  <a:cubicBezTo>
                    <a:pt x="242" y="69"/>
                    <a:pt x="240" y="61"/>
                    <a:pt x="240" y="52"/>
                  </a:cubicBezTo>
                  <a:close/>
                  <a:moveTo>
                    <a:pt x="251" y="52"/>
                  </a:moveTo>
                  <a:cubicBezTo>
                    <a:pt x="251" y="64"/>
                    <a:pt x="253" y="73"/>
                    <a:pt x="259" y="80"/>
                  </a:cubicBezTo>
                  <a:cubicBezTo>
                    <a:pt x="264" y="87"/>
                    <a:pt x="270" y="90"/>
                    <a:pt x="278" y="90"/>
                  </a:cubicBezTo>
                  <a:cubicBezTo>
                    <a:pt x="285" y="90"/>
                    <a:pt x="292" y="87"/>
                    <a:pt x="297" y="80"/>
                  </a:cubicBezTo>
                  <a:cubicBezTo>
                    <a:pt x="302" y="73"/>
                    <a:pt x="304" y="63"/>
                    <a:pt x="304" y="51"/>
                  </a:cubicBezTo>
                  <a:cubicBezTo>
                    <a:pt x="304" y="43"/>
                    <a:pt x="303" y="36"/>
                    <a:pt x="301" y="30"/>
                  </a:cubicBezTo>
                  <a:cubicBezTo>
                    <a:pt x="299" y="24"/>
                    <a:pt x="296" y="20"/>
                    <a:pt x="292" y="16"/>
                  </a:cubicBezTo>
                  <a:cubicBezTo>
                    <a:pt x="288" y="13"/>
                    <a:pt x="283" y="11"/>
                    <a:pt x="278" y="11"/>
                  </a:cubicBezTo>
                  <a:cubicBezTo>
                    <a:pt x="270" y="11"/>
                    <a:pt x="264" y="14"/>
                    <a:pt x="259" y="21"/>
                  </a:cubicBezTo>
                  <a:cubicBezTo>
                    <a:pt x="254" y="27"/>
                    <a:pt x="251" y="38"/>
                    <a:pt x="251" y="52"/>
                  </a:cubicBezTo>
                  <a:close/>
                  <a:moveTo>
                    <a:pt x="328" y="100"/>
                  </a:moveTo>
                  <a:lnTo>
                    <a:pt x="328" y="2"/>
                  </a:lnTo>
                  <a:lnTo>
                    <a:pt x="339" y="2"/>
                  </a:lnTo>
                  <a:lnTo>
                    <a:pt x="380" y="79"/>
                  </a:lnTo>
                  <a:lnTo>
                    <a:pt x="380" y="2"/>
                  </a:lnTo>
                  <a:lnTo>
                    <a:pt x="390" y="2"/>
                  </a:lnTo>
                  <a:lnTo>
                    <a:pt x="390" y="100"/>
                  </a:lnTo>
                  <a:lnTo>
                    <a:pt x="380" y="100"/>
                  </a:lnTo>
                  <a:lnTo>
                    <a:pt x="338" y="23"/>
                  </a:lnTo>
                  <a:lnTo>
                    <a:pt x="338" y="100"/>
                  </a:lnTo>
                  <a:lnTo>
                    <a:pt x="328" y="100"/>
                  </a:lnTo>
                  <a:close/>
                  <a:moveTo>
                    <a:pt x="438" y="100"/>
                  </a:moveTo>
                  <a:lnTo>
                    <a:pt x="438" y="2"/>
                  </a:lnTo>
                  <a:lnTo>
                    <a:pt x="465" y="2"/>
                  </a:lnTo>
                  <a:cubicBezTo>
                    <a:pt x="471" y="2"/>
                    <a:pt x="476" y="2"/>
                    <a:pt x="479" y="3"/>
                  </a:cubicBezTo>
                  <a:cubicBezTo>
                    <a:pt x="483" y="5"/>
                    <a:pt x="487" y="7"/>
                    <a:pt x="490" y="10"/>
                  </a:cubicBezTo>
                  <a:cubicBezTo>
                    <a:pt x="495" y="15"/>
                    <a:pt x="498" y="20"/>
                    <a:pt x="500" y="27"/>
                  </a:cubicBezTo>
                  <a:cubicBezTo>
                    <a:pt x="502" y="34"/>
                    <a:pt x="503" y="42"/>
                    <a:pt x="503" y="50"/>
                  </a:cubicBezTo>
                  <a:cubicBezTo>
                    <a:pt x="503" y="58"/>
                    <a:pt x="502" y="64"/>
                    <a:pt x="501" y="70"/>
                  </a:cubicBezTo>
                  <a:cubicBezTo>
                    <a:pt x="499" y="76"/>
                    <a:pt x="498" y="80"/>
                    <a:pt x="495" y="84"/>
                  </a:cubicBezTo>
                  <a:cubicBezTo>
                    <a:pt x="493" y="88"/>
                    <a:pt x="491" y="91"/>
                    <a:pt x="488" y="93"/>
                  </a:cubicBezTo>
                  <a:cubicBezTo>
                    <a:pt x="486" y="95"/>
                    <a:pt x="483" y="97"/>
                    <a:pt x="479" y="98"/>
                  </a:cubicBezTo>
                  <a:cubicBezTo>
                    <a:pt x="475" y="99"/>
                    <a:pt x="471" y="100"/>
                    <a:pt x="466" y="100"/>
                  </a:cubicBezTo>
                  <a:lnTo>
                    <a:pt x="438" y="100"/>
                  </a:lnTo>
                  <a:close/>
                  <a:moveTo>
                    <a:pt x="448" y="88"/>
                  </a:moveTo>
                  <a:lnTo>
                    <a:pt x="465" y="88"/>
                  </a:lnTo>
                  <a:cubicBezTo>
                    <a:pt x="470" y="88"/>
                    <a:pt x="474" y="87"/>
                    <a:pt x="477" y="86"/>
                  </a:cubicBezTo>
                  <a:cubicBezTo>
                    <a:pt x="480" y="85"/>
                    <a:pt x="483" y="83"/>
                    <a:pt x="484" y="81"/>
                  </a:cubicBezTo>
                  <a:cubicBezTo>
                    <a:pt x="487" y="78"/>
                    <a:pt x="489" y="74"/>
                    <a:pt x="490" y="69"/>
                  </a:cubicBezTo>
                  <a:cubicBezTo>
                    <a:pt x="491" y="64"/>
                    <a:pt x="492" y="57"/>
                    <a:pt x="492" y="50"/>
                  </a:cubicBezTo>
                  <a:cubicBezTo>
                    <a:pt x="492" y="40"/>
                    <a:pt x="491" y="32"/>
                    <a:pt x="488" y="27"/>
                  </a:cubicBezTo>
                  <a:cubicBezTo>
                    <a:pt x="485" y="21"/>
                    <a:pt x="482" y="17"/>
                    <a:pt x="478" y="15"/>
                  </a:cubicBezTo>
                  <a:cubicBezTo>
                    <a:pt x="475" y="14"/>
                    <a:pt x="471" y="13"/>
                    <a:pt x="465" y="13"/>
                  </a:cubicBezTo>
                  <a:lnTo>
                    <a:pt x="448" y="13"/>
                  </a:lnTo>
                  <a:lnTo>
                    <a:pt x="448" y="88"/>
                  </a:lnTo>
                  <a:close/>
                  <a:moveTo>
                    <a:pt x="517" y="100"/>
                  </a:moveTo>
                  <a:lnTo>
                    <a:pt x="517" y="2"/>
                  </a:lnTo>
                  <a:lnTo>
                    <a:pt x="574" y="2"/>
                  </a:lnTo>
                  <a:lnTo>
                    <a:pt x="574" y="13"/>
                  </a:lnTo>
                  <a:lnTo>
                    <a:pt x="528" y="13"/>
                  </a:lnTo>
                  <a:lnTo>
                    <a:pt x="528" y="43"/>
                  </a:lnTo>
                  <a:lnTo>
                    <a:pt x="571" y="43"/>
                  </a:lnTo>
                  <a:lnTo>
                    <a:pt x="571" y="55"/>
                  </a:lnTo>
                  <a:lnTo>
                    <a:pt x="528" y="55"/>
                  </a:lnTo>
                  <a:lnTo>
                    <a:pt x="528" y="88"/>
                  </a:lnTo>
                  <a:lnTo>
                    <a:pt x="576" y="88"/>
                  </a:lnTo>
                  <a:lnTo>
                    <a:pt x="576" y="100"/>
                  </a:lnTo>
                  <a:lnTo>
                    <a:pt x="517" y="100"/>
                  </a:lnTo>
                  <a:close/>
                  <a:moveTo>
                    <a:pt x="620" y="100"/>
                  </a:moveTo>
                  <a:lnTo>
                    <a:pt x="620" y="2"/>
                  </a:lnTo>
                  <a:lnTo>
                    <a:pt x="630" y="2"/>
                  </a:lnTo>
                  <a:lnTo>
                    <a:pt x="630" y="88"/>
                  </a:lnTo>
                  <a:lnTo>
                    <a:pt x="669" y="88"/>
                  </a:lnTo>
                  <a:lnTo>
                    <a:pt x="669" y="100"/>
                  </a:lnTo>
                  <a:lnTo>
                    <a:pt x="620" y="100"/>
                  </a:lnTo>
                  <a:close/>
                  <a:moveTo>
                    <a:pt x="673" y="100"/>
                  </a:moveTo>
                  <a:lnTo>
                    <a:pt x="703" y="2"/>
                  </a:lnTo>
                  <a:lnTo>
                    <a:pt x="714" y="2"/>
                  </a:lnTo>
                  <a:lnTo>
                    <a:pt x="746" y="100"/>
                  </a:lnTo>
                  <a:lnTo>
                    <a:pt x="734" y="100"/>
                  </a:lnTo>
                  <a:lnTo>
                    <a:pt x="725" y="70"/>
                  </a:lnTo>
                  <a:lnTo>
                    <a:pt x="692" y="70"/>
                  </a:lnTo>
                  <a:lnTo>
                    <a:pt x="684" y="100"/>
                  </a:lnTo>
                  <a:lnTo>
                    <a:pt x="673" y="100"/>
                  </a:lnTo>
                  <a:close/>
                  <a:moveTo>
                    <a:pt x="695" y="59"/>
                  </a:moveTo>
                  <a:lnTo>
                    <a:pt x="722" y="59"/>
                  </a:lnTo>
                  <a:lnTo>
                    <a:pt x="714" y="32"/>
                  </a:lnTo>
                  <a:cubicBezTo>
                    <a:pt x="711" y="24"/>
                    <a:pt x="709" y="18"/>
                    <a:pt x="708" y="12"/>
                  </a:cubicBezTo>
                  <a:cubicBezTo>
                    <a:pt x="707" y="18"/>
                    <a:pt x="706" y="25"/>
                    <a:pt x="704" y="31"/>
                  </a:cubicBezTo>
                  <a:lnTo>
                    <a:pt x="695" y="59"/>
                  </a:lnTo>
                  <a:close/>
                  <a:moveTo>
                    <a:pt x="779" y="100"/>
                  </a:moveTo>
                  <a:lnTo>
                    <a:pt x="779" y="2"/>
                  </a:lnTo>
                  <a:lnTo>
                    <a:pt x="832" y="2"/>
                  </a:lnTo>
                  <a:lnTo>
                    <a:pt x="832" y="13"/>
                  </a:lnTo>
                  <a:lnTo>
                    <a:pt x="790" y="13"/>
                  </a:lnTo>
                  <a:lnTo>
                    <a:pt x="790" y="44"/>
                  </a:lnTo>
                  <a:lnTo>
                    <a:pt x="826" y="44"/>
                  </a:lnTo>
                  <a:lnTo>
                    <a:pt x="826" y="55"/>
                  </a:lnTo>
                  <a:lnTo>
                    <a:pt x="790" y="55"/>
                  </a:lnTo>
                  <a:lnTo>
                    <a:pt x="790" y="100"/>
                  </a:lnTo>
                  <a:lnTo>
                    <a:pt x="779" y="100"/>
                  </a:lnTo>
                  <a:close/>
                  <a:moveTo>
                    <a:pt x="897" y="2"/>
                  </a:moveTo>
                  <a:lnTo>
                    <a:pt x="907" y="2"/>
                  </a:lnTo>
                  <a:lnTo>
                    <a:pt x="907" y="58"/>
                  </a:lnTo>
                  <a:cubicBezTo>
                    <a:pt x="907" y="68"/>
                    <a:pt x="907" y="76"/>
                    <a:pt x="905" y="82"/>
                  </a:cubicBezTo>
                  <a:cubicBezTo>
                    <a:pt x="903" y="87"/>
                    <a:pt x="900" y="92"/>
                    <a:pt x="895" y="96"/>
                  </a:cubicBezTo>
                  <a:cubicBezTo>
                    <a:pt x="890" y="99"/>
                    <a:pt x="884" y="101"/>
                    <a:pt x="877" y="101"/>
                  </a:cubicBezTo>
                  <a:cubicBezTo>
                    <a:pt x="869" y="101"/>
                    <a:pt x="863" y="100"/>
                    <a:pt x="859" y="96"/>
                  </a:cubicBezTo>
                  <a:cubicBezTo>
                    <a:pt x="854" y="93"/>
                    <a:pt x="851" y="89"/>
                    <a:pt x="849" y="83"/>
                  </a:cubicBezTo>
                  <a:cubicBezTo>
                    <a:pt x="847" y="77"/>
                    <a:pt x="846" y="69"/>
                    <a:pt x="846" y="58"/>
                  </a:cubicBezTo>
                  <a:lnTo>
                    <a:pt x="846" y="2"/>
                  </a:lnTo>
                  <a:lnTo>
                    <a:pt x="856" y="2"/>
                  </a:lnTo>
                  <a:lnTo>
                    <a:pt x="856" y="58"/>
                  </a:lnTo>
                  <a:cubicBezTo>
                    <a:pt x="856" y="67"/>
                    <a:pt x="857" y="73"/>
                    <a:pt x="858" y="77"/>
                  </a:cubicBezTo>
                  <a:cubicBezTo>
                    <a:pt x="859" y="81"/>
                    <a:pt x="862" y="84"/>
                    <a:pt x="865" y="86"/>
                  </a:cubicBezTo>
                  <a:cubicBezTo>
                    <a:pt x="868" y="88"/>
                    <a:pt x="871" y="90"/>
                    <a:pt x="876" y="90"/>
                  </a:cubicBezTo>
                  <a:cubicBezTo>
                    <a:pt x="884" y="90"/>
                    <a:pt x="889" y="87"/>
                    <a:pt x="892" y="83"/>
                  </a:cubicBezTo>
                  <a:cubicBezTo>
                    <a:pt x="895" y="79"/>
                    <a:pt x="897" y="71"/>
                    <a:pt x="897" y="58"/>
                  </a:cubicBezTo>
                  <a:lnTo>
                    <a:pt x="897" y="2"/>
                  </a:lnTo>
                  <a:close/>
                  <a:moveTo>
                    <a:pt x="925" y="100"/>
                  </a:moveTo>
                  <a:lnTo>
                    <a:pt x="925" y="2"/>
                  </a:lnTo>
                  <a:lnTo>
                    <a:pt x="982" y="2"/>
                  </a:lnTo>
                  <a:lnTo>
                    <a:pt x="982" y="13"/>
                  </a:lnTo>
                  <a:lnTo>
                    <a:pt x="935" y="13"/>
                  </a:lnTo>
                  <a:lnTo>
                    <a:pt x="935" y="43"/>
                  </a:lnTo>
                  <a:lnTo>
                    <a:pt x="979" y="43"/>
                  </a:lnTo>
                  <a:lnTo>
                    <a:pt x="979" y="55"/>
                  </a:lnTo>
                  <a:lnTo>
                    <a:pt x="935" y="55"/>
                  </a:lnTo>
                  <a:lnTo>
                    <a:pt x="935" y="88"/>
                  </a:lnTo>
                  <a:lnTo>
                    <a:pt x="983" y="88"/>
                  </a:lnTo>
                  <a:lnTo>
                    <a:pt x="983" y="100"/>
                  </a:lnTo>
                  <a:lnTo>
                    <a:pt x="925" y="100"/>
                  </a:lnTo>
                  <a:close/>
                  <a:moveTo>
                    <a:pt x="998" y="100"/>
                  </a:moveTo>
                  <a:lnTo>
                    <a:pt x="998" y="2"/>
                  </a:lnTo>
                  <a:lnTo>
                    <a:pt x="1008" y="2"/>
                  </a:lnTo>
                  <a:lnTo>
                    <a:pt x="1049" y="79"/>
                  </a:lnTo>
                  <a:lnTo>
                    <a:pt x="1049" y="2"/>
                  </a:lnTo>
                  <a:lnTo>
                    <a:pt x="1059" y="2"/>
                  </a:lnTo>
                  <a:lnTo>
                    <a:pt x="1059" y="100"/>
                  </a:lnTo>
                  <a:lnTo>
                    <a:pt x="1049" y="100"/>
                  </a:lnTo>
                  <a:lnTo>
                    <a:pt x="1008" y="23"/>
                  </a:lnTo>
                  <a:lnTo>
                    <a:pt x="1008" y="100"/>
                  </a:lnTo>
                  <a:lnTo>
                    <a:pt x="998" y="100"/>
                  </a:lnTo>
                  <a:close/>
                  <a:moveTo>
                    <a:pt x="1097" y="100"/>
                  </a:moveTo>
                  <a:lnTo>
                    <a:pt x="1097" y="13"/>
                  </a:lnTo>
                  <a:lnTo>
                    <a:pt x="1071" y="13"/>
                  </a:lnTo>
                  <a:lnTo>
                    <a:pt x="1071" y="2"/>
                  </a:lnTo>
                  <a:lnTo>
                    <a:pt x="1133" y="2"/>
                  </a:lnTo>
                  <a:lnTo>
                    <a:pt x="1133" y="13"/>
                  </a:lnTo>
                  <a:lnTo>
                    <a:pt x="1107" y="13"/>
                  </a:lnTo>
                  <a:lnTo>
                    <a:pt x="1107" y="100"/>
                  </a:lnTo>
                  <a:lnTo>
                    <a:pt x="1097" y="100"/>
                  </a:lnTo>
                  <a:close/>
                  <a:moveTo>
                    <a:pt x="1144" y="100"/>
                  </a:moveTo>
                  <a:lnTo>
                    <a:pt x="1144" y="2"/>
                  </a:lnTo>
                  <a:lnTo>
                    <a:pt x="1201" y="2"/>
                  </a:lnTo>
                  <a:lnTo>
                    <a:pt x="1201" y="13"/>
                  </a:lnTo>
                  <a:lnTo>
                    <a:pt x="1154" y="13"/>
                  </a:lnTo>
                  <a:lnTo>
                    <a:pt x="1154" y="43"/>
                  </a:lnTo>
                  <a:lnTo>
                    <a:pt x="1198" y="43"/>
                  </a:lnTo>
                  <a:lnTo>
                    <a:pt x="1198" y="55"/>
                  </a:lnTo>
                  <a:lnTo>
                    <a:pt x="1154" y="55"/>
                  </a:lnTo>
                  <a:lnTo>
                    <a:pt x="1154" y="88"/>
                  </a:lnTo>
                  <a:lnTo>
                    <a:pt x="1202" y="88"/>
                  </a:lnTo>
                  <a:lnTo>
                    <a:pt x="1202" y="100"/>
                  </a:lnTo>
                  <a:lnTo>
                    <a:pt x="1144" y="100"/>
                  </a:lnTo>
                  <a:close/>
                </a:path>
              </a:pathLst>
            </a:custGeom>
            <a:solidFill>
              <a:srgbClr val="24211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MX"/>
            </a:p>
          </p:txBody>
        </p:sp>
      </p:grpSp>
      <p:sp>
        <p:nvSpPr>
          <p:cNvPr id="17" name="16 CuadroTexto"/>
          <p:cNvSpPr txBox="1"/>
          <p:nvPr/>
        </p:nvSpPr>
        <p:spPr>
          <a:xfrm>
            <a:off x="5220072" y="6084004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/>
              <a:t>Lara y cols., 2009</a:t>
            </a:r>
            <a:endParaRPr lang="es-MX" dirty="0"/>
          </a:p>
        </p:txBody>
      </p:sp>
      <p:sp>
        <p:nvSpPr>
          <p:cNvPr id="19" name="3 CuadroTexto"/>
          <p:cNvSpPr txBox="1">
            <a:spLocks noChangeArrowheads="1"/>
          </p:cNvSpPr>
          <p:nvPr/>
        </p:nvSpPr>
        <p:spPr bwMode="auto">
          <a:xfrm>
            <a:off x="1330920" y="4905395"/>
            <a:ext cx="741754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0850" indent="-450850" eaLnBrk="0" hangingPunct="0">
              <a:tabLst>
                <a:tab pos="6286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6286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6286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6286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6286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2865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>
                <a:srgbClr val="C00000"/>
              </a:buClr>
              <a:buFont typeface="Wingdings" pitchFamily="2" charset="2"/>
              <a:buChar char="v"/>
            </a:pPr>
            <a:r>
              <a:rPr lang="es-MX" dirty="0">
                <a:latin typeface="Arial" pitchFamily="34" charset="0"/>
                <a:cs typeface="Arial" pitchFamily="34" charset="0"/>
              </a:rPr>
              <a:t>La mejor opción de tratamiento consiste en apoyo psicosocial básico combinado con  antidepresivos y/o algún tipo de psicoterapia.</a:t>
            </a:r>
          </a:p>
        </p:txBody>
      </p:sp>
      <p:pic>
        <p:nvPicPr>
          <p:cNvPr id="20" name="Picture 6" descr="WHOSMALL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56" t="6000" r="9085" b="14998"/>
          <a:stretch>
            <a:fillRect/>
          </a:stretch>
        </p:blipFill>
        <p:spPr bwMode="auto">
          <a:xfrm>
            <a:off x="395536" y="5373216"/>
            <a:ext cx="1080120" cy="98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1585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899592" y="620688"/>
            <a:ext cx="7560840" cy="5544616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2400"/>
              </a:spcBef>
              <a:buNone/>
              <a:defRPr/>
            </a:pPr>
            <a:r>
              <a:rPr lang="en-US" dirty="0">
                <a:latin typeface="Arial" charset="0"/>
                <a:cs typeface="Arial" charset="0"/>
              </a:rPr>
              <a:t>	</a:t>
            </a:r>
            <a:r>
              <a:rPr lang="es-MX" dirty="0" smtClean="0">
                <a:latin typeface="Arial" charset="0"/>
                <a:cs typeface="Arial" charset="0"/>
              </a:rPr>
              <a:t>E</a:t>
            </a:r>
            <a:r>
              <a:rPr lang="es-MX" dirty="0" smtClean="0">
                <a:latin typeface="Arial" charset="0"/>
                <a:cs typeface="Arial" charset="0"/>
              </a:rPr>
              <a:t>strategias </a:t>
            </a:r>
            <a:r>
              <a:rPr lang="es-MX" dirty="0">
                <a:latin typeface="Arial" charset="0"/>
                <a:cs typeface="Arial" charset="0"/>
              </a:rPr>
              <a:t>de mayor </a:t>
            </a:r>
            <a:r>
              <a:rPr lang="es-MX" dirty="0" smtClean="0">
                <a:latin typeface="Arial" charset="0"/>
                <a:cs typeface="Arial" charset="0"/>
              </a:rPr>
              <a:t>efectividad                        para reducir la </a:t>
            </a:r>
            <a:r>
              <a:rPr lang="es-MX" dirty="0">
                <a:latin typeface="Arial" charset="0"/>
                <a:cs typeface="Arial" charset="0"/>
              </a:rPr>
              <a:t>carga global </a:t>
            </a:r>
            <a:r>
              <a:rPr lang="es-MX" dirty="0" smtClean="0">
                <a:latin typeface="Arial" charset="0"/>
                <a:cs typeface="Arial" charset="0"/>
              </a:rPr>
              <a:t>                                       de </a:t>
            </a:r>
            <a:r>
              <a:rPr lang="es-MX" dirty="0">
                <a:latin typeface="Arial" charset="0"/>
                <a:cs typeface="Arial" charset="0"/>
              </a:rPr>
              <a:t>la </a:t>
            </a:r>
            <a:r>
              <a:rPr lang="es-MX" dirty="0" smtClean="0">
                <a:latin typeface="Arial" charset="0"/>
                <a:cs typeface="Arial" charset="0"/>
              </a:rPr>
              <a:t>enfermedad </a:t>
            </a:r>
            <a:endParaRPr lang="es-MX" dirty="0">
              <a:latin typeface="Arial" charset="0"/>
              <a:cs typeface="Arial" charset="0"/>
            </a:endParaRPr>
          </a:p>
          <a:p>
            <a:pPr algn="ctr">
              <a:spcBef>
                <a:spcPts val="2400"/>
              </a:spcBef>
              <a:buNone/>
              <a:defRPr/>
            </a:pPr>
            <a:endParaRPr lang="en-US" sz="28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ctr">
              <a:spcBef>
                <a:spcPts val="2400"/>
              </a:spcBef>
              <a:buNone/>
              <a:defRPr/>
            </a:pPr>
            <a:r>
              <a:rPr lang="en-US" sz="30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F</a:t>
            </a:r>
            <a:r>
              <a:rPr lang="en-US" sz="30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acilitar</a:t>
            </a:r>
            <a:r>
              <a:rPr lang="en-US" sz="3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3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la </a:t>
            </a:r>
            <a:r>
              <a:rPr lang="en-US" sz="30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identificación</a:t>
            </a:r>
            <a:r>
              <a:rPr lang="en-US" sz="3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y el </a:t>
            </a:r>
            <a:r>
              <a:rPr lang="en-US" sz="30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tratamiento</a:t>
            </a:r>
            <a:r>
              <a:rPr lang="en-US" sz="3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efectivo</a:t>
            </a:r>
            <a:r>
              <a:rPr lang="en-US" sz="3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3000" dirty="0" smtClean="0">
                <a:latin typeface="Arial" charset="0"/>
                <a:cs typeface="Arial" charset="0"/>
              </a:rPr>
              <a:t>de las personas con </a:t>
            </a:r>
            <a:r>
              <a:rPr lang="en-US" sz="3000" dirty="0" err="1" smtClean="0">
                <a:latin typeface="Arial" charset="0"/>
                <a:cs typeface="Arial" charset="0"/>
              </a:rPr>
              <a:t>con</a:t>
            </a:r>
            <a:r>
              <a:rPr lang="en-US" sz="3000" dirty="0" smtClean="0">
                <a:latin typeface="Arial" charset="0"/>
                <a:cs typeface="Arial" charset="0"/>
              </a:rPr>
              <a:t> </a:t>
            </a:r>
            <a:r>
              <a:rPr lang="en-US" sz="3000" dirty="0" err="1" smtClean="0">
                <a:latin typeface="Arial" charset="0"/>
                <a:cs typeface="Arial" charset="0"/>
              </a:rPr>
              <a:t>necesidades</a:t>
            </a:r>
            <a:r>
              <a:rPr lang="en-US" sz="3000" dirty="0" smtClean="0">
                <a:latin typeface="Arial" charset="0"/>
                <a:cs typeface="Arial" charset="0"/>
              </a:rPr>
              <a:t> de </a:t>
            </a:r>
            <a:r>
              <a:rPr lang="en-US" sz="3000" dirty="0" err="1" smtClean="0">
                <a:latin typeface="Arial" charset="0"/>
                <a:cs typeface="Arial" charset="0"/>
              </a:rPr>
              <a:t>atención</a:t>
            </a:r>
            <a:r>
              <a:rPr lang="en-US" sz="3000" dirty="0" smtClean="0">
                <a:latin typeface="Arial" charset="0"/>
                <a:cs typeface="Arial" charset="0"/>
              </a:rPr>
              <a:t> en </a:t>
            </a:r>
            <a:r>
              <a:rPr lang="en-US" sz="3000" dirty="0" err="1" smtClean="0">
                <a:latin typeface="Arial" charset="0"/>
                <a:cs typeface="Arial" charset="0"/>
              </a:rPr>
              <a:t>salud</a:t>
            </a:r>
            <a:r>
              <a:rPr lang="en-US" sz="3000" dirty="0" smtClean="0">
                <a:latin typeface="Arial" charset="0"/>
                <a:cs typeface="Arial" charset="0"/>
              </a:rPr>
              <a:t> mental, </a:t>
            </a:r>
            <a:r>
              <a:rPr lang="en-US" sz="3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en el </a:t>
            </a:r>
            <a:r>
              <a:rPr lang="en-US" sz="30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momento</a:t>
            </a:r>
            <a:r>
              <a:rPr lang="en-US" sz="3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en que </a:t>
            </a:r>
            <a:r>
              <a:rPr lang="en-US" sz="30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es</a:t>
            </a:r>
            <a:r>
              <a:rPr lang="en-US" sz="3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más</a:t>
            </a:r>
            <a:r>
              <a:rPr lang="en-US" sz="3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probable que </a:t>
            </a:r>
            <a:r>
              <a:rPr lang="en-US" sz="30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tengan</a:t>
            </a:r>
            <a:r>
              <a:rPr lang="en-US" sz="3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</a:t>
            </a:r>
            <a:r>
              <a:rPr lang="en-US" sz="30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contacto</a:t>
            </a:r>
            <a:r>
              <a:rPr lang="en-US" sz="3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con el </a:t>
            </a:r>
            <a:r>
              <a:rPr lang="en-US" sz="30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sistema</a:t>
            </a:r>
            <a:r>
              <a:rPr lang="en-US" sz="3000" b="1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 de </a:t>
            </a:r>
            <a:r>
              <a:rPr lang="en-US" sz="3000" b="1" dirty="0" err="1" smtClean="0">
                <a:solidFill>
                  <a:srgbClr val="C00000"/>
                </a:solidFill>
                <a:latin typeface="Arial" charset="0"/>
                <a:cs typeface="Arial" charset="0"/>
              </a:rPr>
              <a:t>salud</a:t>
            </a:r>
            <a:endParaRPr lang="en-US" sz="30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ctr">
              <a:spcBef>
                <a:spcPts val="2400"/>
              </a:spcBef>
              <a:buNone/>
              <a:defRPr/>
            </a:pPr>
            <a:endParaRPr lang="en-US" sz="3000" b="1" dirty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ctr">
              <a:spcBef>
                <a:spcPts val="2400"/>
              </a:spcBef>
              <a:buNone/>
              <a:defRPr/>
            </a:pPr>
            <a:endParaRPr lang="en-US" sz="3000" b="1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algn="ctr">
              <a:spcBef>
                <a:spcPts val="2400"/>
              </a:spcBef>
              <a:buFont typeface="Wingdings" charset="0"/>
              <a:buNone/>
              <a:defRPr/>
            </a:pPr>
            <a:r>
              <a:rPr lang="en-US" sz="3000" b="1" dirty="0" err="1" smtClean="0">
                <a:latin typeface="Arial" charset="0"/>
                <a:cs typeface="Arial" charset="0"/>
              </a:rPr>
              <a:t>Importancia</a:t>
            </a:r>
            <a:r>
              <a:rPr lang="en-US" sz="3000" b="1" dirty="0" smtClean="0">
                <a:latin typeface="Arial" charset="0"/>
                <a:cs typeface="Arial" charset="0"/>
              </a:rPr>
              <a:t> de primer </a:t>
            </a:r>
            <a:r>
              <a:rPr lang="en-US" sz="3000" b="1" dirty="0" err="1" smtClean="0">
                <a:latin typeface="Arial" charset="0"/>
                <a:cs typeface="Arial" charset="0"/>
              </a:rPr>
              <a:t>nivel</a:t>
            </a:r>
            <a:r>
              <a:rPr lang="en-US" sz="3000" b="1" dirty="0" smtClean="0">
                <a:latin typeface="Arial" charset="0"/>
                <a:cs typeface="Arial" charset="0"/>
              </a:rPr>
              <a:t> de </a:t>
            </a:r>
            <a:r>
              <a:rPr lang="en-US" sz="3000" b="1" dirty="0" err="1" smtClean="0">
                <a:latin typeface="Arial" charset="0"/>
                <a:cs typeface="Arial" charset="0"/>
              </a:rPr>
              <a:t>atención</a:t>
            </a:r>
            <a:r>
              <a:rPr lang="en-US" sz="3000" b="1" dirty="0" smtClean="0">
                <a:latin typeface="Arial" charset="0"/>
                <a:cs typeface="Arial" charset="0"/>
              </a:rPr>
              <a:t> </a:t>
            </a:r>
          </a:p>
        </p:txBody>
      </p:sp>
      <p:sp>
        <p:nvSpPr>
          <p:cNvPr id="5" name="4 Flecha abajo"/>
          <p:cNvSpPr/>
          <p:nvPr/>
        </p:nvSpPr>
        <p:spPr>
          <a:xfrm>
            <a:off x="4067944" y="4509120"/>
            <a:ext cx="122413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476672"/>
            <a:ext cx="1830753" cy="1405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3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115616" y="908720"/>
            <a:ext cx="7128792" cy="5832648"/>
          </a:xfrm>
        </p:spPr>
        <p:txBody>
          <a:bodyPr>
            <a:noAutofit/>
          </a:bodyPr>
          <a:lstStyle/>
          <a:p>
            <a:r>
              <a:rPr lang="es-MX" sz="2800" b="1" dirty="0" smtClean="0">
                <a:solidFill>
                  <a:srgbClr val="C00000"/>
                </a:solidFill>
              </a:rPr>
              <a:t>Primer nivel </a:t>
            </a:r>
            <a:r>
              <a:rPr lang="es-MX" sz="2800" b="1" dirty="0" smtClean="0"/>
              <a:t>como </a:t>
            </a:r>
            <a:r>
              <a:rPr lang="es-MX" sz="2800" b="1" dirty="0" smtClean="0">
                <a:solidFill>
                  <a:srgbClr val="C00000"/>
                </a:solidFill>
              </a:rPr>
              <a:t>escenario ideal </a:t>
            </a:r>
            <a:r>
              <a:rPr lang="es-MX" sz="2800" b="1" dirty="0" smtClean="0"/>
              <a:t>para incrementar la </a:t>
            </a:r>
            <a:r>
              <a:rPr lang="es-MX" sz="2800" b="1" dirty="0" smtClean="0">
                <a:solidFill>
                  <a:srgbClr val="C00000"/>
                </a:solidFill>
              </a:rPr>
              <a:t>identificación y tratamiento </a:t>
            </a:r>
            <a:r>
              <a:rPr lang="es-MX" sz="2800" b="1" dirty="0" smtClean="0"/>
              <a:t>efectivo de las personas con </a:t>
            </a:r>
            <a:r>
              <a:rPr lang="es-MX" sz="2800" b="1" dirty="0" smtClean="0">
                <a:solidFill>
                  <a:srgbClr val="C00000"/>
                </a:solidFill>
              </a:rPr>
              <a:t>trastornos mentales</a:t>
            </a:r>
            <a:r>
              <a:rPr lang="es-MX" sz="2800" b="1" dirty="0" smtClean="0"/>
              <a:t> </a:t>
            </a:r>
            <a:r>
              <a:rPr lang="es-MX" sz="2000" dirty="0" smtClean="0"/>
              <a:t>(Wang, Aguilar-</a:t>
            </a:r>
            <a:r>
              <a:rPr lang="es-MX" sz="2000" dirty="0" err="1" smtClean="0"/>
              <a:t>Gaxiola</a:t>
            </a:r>
            <a:r>
              <a:rPr lang="es-MX" sz="2000" dirty="0" smtClean="0"/>
              <a:t>, Alonso et al., 2007). </a:t>
            </a:r>
          </a:p>
          <a:p>
            <a:pPr>
              <a:buNone/>
            </a:pPr>
            <a:endParaRPr lang="es-MX" sz="2800" dirty="0" smtClean="0"/>
          </a:p>
          <a:p>
            <a:pPr lvl="1"/>
            <a:r>
              <a:rPr lang="es-MX" b="1" dirty="0" smtClean="0">
                <a:solidFill>
                  <a:srgbClr val="C00000"/>
                </a:solidFill>
              </a:rPr>
              <a:t>Contacto rutinario </a:t>
            </a:r>
            <a:r>
              <a:rPr lang="es-MX" dirty="0" smtClean="0"/>
              <a:t>con el sistema de salud   </a:t>
            </a:r>
          </a:p>
          <a:p>
            <a:pPr lvl="1"/>
            <a:r>
              <a:rPr lang="es-MX" b="1" dirty="0" smtClean="0">
                <a:solidFill>
                  <a:srgbClr val="C00000"/>
                </a:solidFill>
              </a:rPr>
              <a:t>Alta prevalencia </a:t>
            </a:r>
            <a:r>
              <a:rPr lang="es-MX" dirty="0" smtClean="0"/>
              <a:t>de trastornos mentales                                                                    </a:t>
            </a:r>
            <a:r>
              <a:rPr lang="es-MX" sz="2000" dirty="0" smtClean="0"/>
              <a:t>(</a:t>
            </a:r>
            <a:r>
              <a:rPr lang="es-MX" sz="2000" dirty="0" err="1" smtClean="0"/>
              <a:t>National</a:t>
            </a:r>
            <a:r>
              <a:rPr lang="es-MX" sz="2000" dirty="0" smtClean="0"/>
              <a:t> </a:t>
            </a:r>
            <a:r>
              <a:rPr lang="es-MX" sz="2000" dirty="0" err="1" smtClean="0"/>
              <a:t>Collaborating</a:t>
            </a:r>
            <a:r>
              <a:rPr lang="es-MX" sz="2000" dirty="0" smtClean="0"/>
              <a:t> Centre </a:t>
            </a:r>
            <a:r>
              <a:rPr lang="es-MX" sz="2000" dirty="0" err="1" smtClean="0"/>
              <a:t>for</a:t>
            </a:r>
            <a:r>
              <a:rPr lang="es-MX" sz="2000" dirty="0" smtClean="0"/>
              <a:t> Mental </a:t>
            </a:r>
            <a:r>
              <a:rPr lang="es-MX" sz="2000" dirty="0" err="1" smtClean="0"/>
              <a:t>Health</a:t>
            </a:r>
            <a:r>
              <a:rPr lang="es-MX" sz="2000" dirty="0" smtClean="0"/>
              <a:t>, 2009) </a:t>
            </a:r>
            <a:endParaRPr lang="es-MX" dirty="0" smtClean="0"/>
          </a:p>
          <a:p>
            <a:pPr lvl="1"/>
            <a:r>
              <a:rPr lang="es-MX" b="1" dirty="0" smtClean="0">
                <a:solidFill>
                  <a:srgbClr val="C00000"/>
                </a:solidFill>
              </a:rPr>
              <a:t>Mayor beneficio </a:t>
            </a:r>
            <a:r>
              <a:rPr lang="es-MX" dirty="0" smtClean="0"/>
              <a:t>de la identificación y tratamiento del trastorno mental                   </a:t>
            </a:r>
            <a:r>
              <a:rPr lang="es-MX" sz="2000" dirty="0" smtClean="0"/>
              <a:t>(</a:t>
            </a:r>
            <a:r>
              <a:rPr lang="es-MX" sz="2000" dirty="0" err="1" smtClean="0"/>
              <a:t>Simon</a:t>
            </a:r>
            <a:r>
              <a:rPr lang="es-MX" sz="2000" dirty="0" smtClean="0"/>
              <a:t>, </a:t>
            </a:r>
            <a:r>
              <a:rPr lang="es-MX" sz="2000" dirty="0" err="1" smtClean="0"/>
              <a:t>VonKorff</a:t>
            </a:r>
            <a:r>
              <a:rPr lang="es-MX" sz="2000" dirty="0" smtClean="0"/>
              <a:t> &amp; </a:t>
            </a:r>
            <a:r>
              <a:rPr lang="es-MX" sz="2000" dirty="0" err="1" smtClean="0"/>
              <a:t>Lin</a:t>
            </a:r>
            <a:r>
              <a:rPr lang="es-MX" sz="2000" dirty="0" smtClean="0"/>
              <a:t>, 2005).</a:t>
            </a:r>
          </a:p>
          <a:p>
            <a:pPr lvl="1">
              <a:buNone/>
            </a:pPr>
            <a:endParaRPr lang="es-MX" sz="1800" dirty="0" smtClean="0"/>
          </a:p>
          <a:p>
            <a:pPr lvl="2"/>
            <a:endParaRPr lang="es-MX" sz="1400" dirty="0" smtClean="0"/>
          </a:p>
          <a:p>
            <a:pPr lvl="2"/>
            <a:endParaRPr lang="es-MX" sz="1200" dirty="0" smtClean="0"/>
          </a:p>
          <a:p>
            <a:pPr lvl="2"/>
            <a:endParaRPr lang="es-MX" sz="1200" dirty="0" smtClean="0"/>
          </a:p>
        </p:txBody>
      </p:sp>
    </p:spTree>
    <p:extLst>
      <p:ext uri="{BB962C8B-B14F-4D97-AF65-F5344CB8AC3E}">
        <p14:creationId xmlns:p14="http://schemas.microsoft.com/office/powerpoint/2010/main" val="3971928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MX" dirty="0" smtClean="0">
                <a:solidFill>
                  <a:srgbClr val="C00000"/>
                </a:solidFill>
              </a:rPr>
              <a:t>El desarrollo de herramientas basadas en evidencia de utilidad clínica </a:t>
            </a:r>
            <a:endParaRPr lang="es-MX" dirty="0">
              <a:solidFill>
                <a:srgbClr val="C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55365"/>
            <a:ext cx="4618856" cy="4525963"/>
          </a:xfrm>
        </p:spPr>
        <p:txBody>
          <a:bodyPr>
            <a:normAutofit fontScale="92500" lnSpcReduction="10000"/>
          </a:bodyPr>
          <a:lstStyle/>
          <a:p>
            <a:r>
              <a:rPr lang="es-MX" b="1" dirty="0" smtClean="0"/>
              <a:t>CIE-11</a:t>
            </a:r>
            <a:r>
              <a:rPr lang="es-MX" dirty="0" smtClean="0"/>
              <a:t> </a:t>
            </a:r>
            <a:r>
              <a:rPr lang="es-MX" dirty="0" smtClean="0"/>
              <a:t>de primer </a:t>
            </a:r>
            <a:r>
              <a:rPr lang="es-MX" dirty="0" smtClean="0"/>
              <a:t>                          nivel </a:t>
            </a:r>
            <a:r>
              <a:rPr lang="es-MX" dirty="0" smtClean="0"/>
              <a:t>de atención</a:t>
            </a:r>
          </a:p>
          <a:p>
            <a:pPr>
              <a:buNone/>
            </a:pPr>
            <a:endParaRPr lang="es-MX" dirty="0" smtClean="0"/>
          </a:p>
          <a:p>
            <a:r>
              <a:rPr lang="es-MX" dirty="0" smtClean="0"/>
              <a:t>Capacitación, implementación y evaluación de la guía de identificación y manejo de trastornos mentales en el primer nivel de </a:t>
            </a:r>
            <a:r>
              <a:rPr lang="es-MX" dirty="0" smtClean="0"/>
              <a:t>atención de la OMS: </a:t>
            </a:r>
            <a:r>
              <a:rPr lang="es-MX" b="1" dirty="0" err="1" smtClean="0"/>
              <a:t>mhGAP</a:t>
            </a:r>
            <a:endParaRPr lang="es-MX" b="1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644008" y="1783357"/>
            <a:ext cx="425881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Versión en español</a:t>
            </a:r>
            <a:r>
              <a:rPr kumimoji="0" lang="es-MX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estudios de campo</a:t>
            </a: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MX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4136057" y="2060848"/>
            <a:ext cx="432048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3645024"/>
            <a:ext cx="3024336" cy="2248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1645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664" y="476672"/>
            <a:ext cx="8686800" cy="5649491"/>
          </a:xfrm>
        </p:spPr>
        <p:txBody>
          <a:bodyPr>
            <a:normAutofit fontScale="92500"/>
          </a:bodyPr>
          <a:lstStyle/>
          <a:p>
            <a:pPr lvl="2"/>
            <a:r>
              <a:rPr lang="es-MX" sz="3600" b="1" dirty="0" smtClean="0">
                <a:solidFill>
                  <a:srgbClr val="C00000"/>
                </a:solidFill>
              </a:rPr>
              <a:t>La CIE-11 y la </a:t>
            </a:r>
            <a:r>
              <a:rPr lang="es-MX" sz="3600" b="1" dirty="0" smtClean="0">
                <a:solidFill>
                  <a:srgbClr val="C00000"/>
                </a:solidFill>
              </a:rPr>
              <a:t>necesidad de un sistema de clasificación útil y aceptable para los trabajadores de la salud en el primer nivel </a:t>
            </a:r>
          </a:p>
          <a:p>
            <a:pPr lvl="3"/>
            <a:r>
              <a:rPr lang="es-MX" sz="3600" dirty="0" smtClean="0"/>
              <a:t>Primera modificación de la CIE-10 para el primer nivel </a:t>
            </a:r>
            <a:r>
              <a:rPr lang="es-MX" sz="2800" dirty="0" smtClean="0"/>
              <a:t>(</a:t>
            </a:r>
            <a:r>
              <a:rPr lang="es-MX" sz="2800" dirty="0" err="1" smtClean="0"/>
              <a:t>World</a:t>
            </a:r>
            <a:r>
              <a:rPr lang="es-MX" sz="2800" dirty="0" smtClean="0"/>
              <a:t> </a:t>
            </a:r>
            <a:r>
              <a:rPr lang="es-MX" sz="2800" dirty="0" err="1" smtClean="0"/>
              <a:t>Health</a:t>
            </a:r>
            <a:r>
              <a:rPr lang="es-MX" sz="2800" dirty="0" smtClean="0"/>
              <a:t> </a:t>
            </a:r>
            <a:r>
              <a:rPr lang="es-MX" sz="2800" dirty="0" err="1" smtClean="0"/>
              <a:t>Organization</a:t>
            </a:r>
            <a:r>
              <a:rPr lang="es-MX" sz="2800" dirty="0" smtClean="0"/>
              <a:t>, 1996). </a:t>
            </a:r>
            <a:endParaRPr lang="es-MX" sz="3600" dirty="0" smtClean="0"/>
          </a:p>
          <a:p>
            <a:pPr lvl="6"/>
            <a:r>
              <a:rPr lang="es-MX" sz="3200" dirty="0" smtClean="0"/>
              <a:t>Utilidad limitada: producto de una adaptación de la clasificación especializada vs. necesidades y prioridades del primer nivel de atención </a:t>
            </a:r>
            <a:r>
              <a:rPr lang="es-MX" sz="2400" dirty="0" smtClean="0"/>
              <a:t>(</a:t>
            </a:r>
            <a:r>
              <a:rPr lang="es-MX" sz="2400" dirty="0" err="1" smtClean="0"/>
              <a:t>Gask</a:t>
            </a:r>
            <a:r>
              <a:rPr lang="es-MX" sz="2400" dirty="0" smtClean="0"/>
              <a:t>, </a:t>
            </a:r>
            <a:r>
              <a:rPr lang="es-MX" sz="2400" dirty="0" err="1" smtClean="0"/>
              <a:t>Klinkman</a:t>
            </a:r>
            <a:r>
              <a:rPr lang="es-MX" sz="2400" dirty="0" smtClean="0"/>
              <a:t>, </a:t>
            </a:r>
            <a:r>
              <a:rPr lang="es-MX" sz="2400" dirty="0" err="1" smtClean="0"/>
              <a:t>Fortes</a:t>
            </a:r>
            <a:r>
              <a:rPr lang="es-MX" sz="2400" dirty="0" smtClean="0"/>
              <a:t> et al, 2008).</a:t>
            </a:r>
            <a:endParaRPr lang="es-MX" sz="3200" dirty="0" smtClean="0"/>
          </a:p>
          <a:p>
            <a:endParaRPr lang="es-MX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3717032"/>
            <a:ext cx="1656184" cy="2160240"/>
          </a:xfrm>
          <a:prstGeom prst="rect">
            <a:avLst/>
          </a:prstGeom>
          <a:solidFill>
            <a:schemeClr val="accent2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47663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7819" y="332656"/>
            <a:ext cx="8148637" cy="4534942"/>
          </a:xfrm>
        </p:spPr>
        <p:txBody>
          <a:bodyPr>
            <a:normAutofit/>
          </a:bodyPr>
          <a:lstStyle/>
          <a:p>
            <a:pPr>
              <a:spcBef>
                <a:spcPts val="1800"/>
              </a:spcBef>
            </a:pPr>
            <a:r>
              <a:rPr lang="en-US" b="1" dirty="0" err="1" smtClean="0"/>
              <a:t>Estudios</a:t>
            </a:r>
            <a:r>
              <a:rPr lang="en-US" b="1" dirty="0" smtClean="0"/>
              <a:t> de campo </a:t>
            </a:r>
            <a:r>
              <a:rPr lang="en-US" b="1" dirty="0" err="1" smtClean="0"/>
              <a:t>basados</a:t>
            </a:r>
            <a:r>
              <a:rPr lang="en-US" b="1" dirty="0" smtClean="0"/>
              <a:t> en la </a:t>
            </a:r>
            <a:r>
              <a:rPr lang="en-US" b="1" dirty="0" err="1" smtClean="0"/>
              <a:t>clínica</a:t>
            </a:r>
            <a:endParaRPr lang="en-US" b="1" dirty="0" smtClean="0"/>
          </a:p>
          <a:p>
            <a:pPr lvl="1">
              <a:spcBef>
                <a:spcPts val="1800"/>
              </a:spcBef>
            </a:pPr>
            <a:r>
              <a:rPr lang="en-US" dirty="0" smtClean="0"/>
              <a:t>Para </a:t>
            </a:r>
            <a:r>
              <a:rPr lang="en-US" dirty="0" err="1" smtClean="0"/>
              <a:t>aspectos</a:t>
            </a:r>
            <a:r>
              <a:rPr lang="en-US" dirty="0" smtClean="0"/>
              <a:t> </a:t>
            </a:r>
            <a:r>
              <a:rPr lang="en-US" dirty="0" err="1" smtClean="0"/>
              <a:t>específicos</a:t>
            </a:r>
            <a:r>
              <a:rPr lang="en-US" dirty="0" smtClean="0"/>
              <a:t> de la </a:t>
            </a:r>
            <a:r>
              <a:rPr lang="en-US" dirty="0" err="1" smtClean="0"/>
              <a:t>clasificación</a:t>
            </a:r>
            <a:r>
              <a:rPr lang="en-US" dirty="0" smtClean="0"/>
              <a:t> de </a:t>
            </a:r>
            <a:r>
              <a:rPr lang="en-US" dirty="0" err="1" smtClean="0"/>
              <a:t>trastornos</a:t>
            </a:r>
            <a:r>
              <a:rPr lang="en-US" dirty="0" smtClean="0"/>
              <a:t> </a:t>
            </a:r>
            <a:r>
              <a:rPr lang="en-US" dirty="0" err="1" smtClean="0"/>
              <a:t>mentales</a:t>
            </a:r>
            <a:r>
              <a:rPr lang="en-US" dirty="0" smtClean="0"/>
              <a:t> en el </a:t>
            </a:r>
            <a:r>
              <a:rPr lang="en-US" b="1" dirty="0" smtClean="0">
                <a:solidFill>
                  <a:srgbClr val="C00000"/>
                </a:solidFill>
              </a:rPr>
              <a:t>Primer </a:t>
            </a:r>
            <a:r>
              <a:rPr lang="en-US" b="1" dirty="0" err="1" smtClean="0">
                <a:solidFill>
                  <a:srgbClr val="C00000"/>
                </a:solidFill>
              </a:rPr>
              <a:t>nivel</a:t>
            </a:r>
            <a:r>
              <a:rPr lang="en-US" b="1" dirty="0" smtClean="0">
                <a:solidFill>
                  <a:srgbClr val="C00000"/>
                </a:solidFill>
              </a:rPr>
              <a:t> de </a:t>
            </a:r>
            <a:r>
              <a:rPr lang="en-US" b="1" dirty="0" err="1" smtClean="0">
                <a:solidFill>
                  <a:srgbClr val="C00000"/>
                </a:solidFill>
              </a:rPr>
              <a:t>atención</a:t>
            </a:r>
            <a:r>
              <a:rPr lang="en-US" b="1" dirty="0" smtClean="0">
                <a:solidFill>
                  <a:srgbClr val="C00000"/>
                </a:solidFill>
              </a:rPr>
              <a:t>:</a:t>
            </a:r>
          </a:p>
          <a:p>
            <a:pPr lvl="2">
              <a:spcBef>
                <a:spcPts val="1800"/>
              </a:spcBef>
            </a:pPr>
            <a:r>
              <a:rPr lang="en-US" sz="2000" dirty="0" err="1" smtClean="0"/>
              <a:t>Centros</a:t>
            </a:r>
            <a:r>
              <a:rPr lang="en-US" sz="2000" dirty="0" smtClean="0"/>
              <a:t> </a:t>
            </a:r>
            <a:r>
              <a:rPr lang="en-US" sz="2000" dirty="0" err="1" smtClean="0"/>
              <a:t>Internacionales</a:t>
            </a:r>
            <a:r>
              <a:rPr lang="en-US" sz="2000" dirty="0" smtClean="0"/>
              <a:t> para la </a:t>
            </a:r>
            <a:r>
              <a:rPr lang="en-US" sz="2000" dirty="0" err="1" smtClean="0"/>
              <a:t>revisión</a:t>
            </a:r>
            <a:r>
              <a:rPr lang="en-US" sz="2000" dirty="0" smtClean="0"/>
              <a:t>: </a:t>
            </a:r>
            <a:r>
              <a:rPr lang="en-US" sz="2000" dirty="0" err="1" smtClean="0"/>
              <a:t>Brasil</a:t>
            </a:r>
            <a:r>
              <a:rPr lang="en-US" sz="2000" dirty="0" smtClean="0"/>
              <a:t>, </a:t>
            </a:r>
            <a:r>
              <a:rPr lang="en-US" sz="2000" dirty="0" err="1" smtClean="0"/>
              <a:t>España</a:t>
            </a:r>
            <a:r>
              <a:rPr lang="en-US" sz="2000" dirty="0" smtClean="0"/>
              <a:t> y </a:t>
            </a:r>
            <a:r>
              <a:rPr lang="en-US" sz="2000" b="1" dirty="0" smtClean="0">
                <a:solidFill>
                  <a:srgbClr val="C00000"/>
                </a:solidFill>
              </a:rPr>
              <a:t>México. </a:t>
            </a:r>
          </a:p>
          <a:p>
            <a:pPr lvl="2">
              <a:spcBef>
                <a:spcPts val="1800"/>
              </a:spcBef>
            </a:pPr>
            <a:r>
              <a:rPr lang="en-US" sz="2000" dirty="0" err="1" smtClean="0"/>
              <a:t>Centros</a:t>
            </a:r>
            <a:r>
              <a:rPr lang="en-US" sz="2000" dirty="0" smtClean="0"/>
              <a:t> </a:t>
            </a:r>
            <a:r>
              <a:rPr lang="en-US" sz="2000" dirty="0" err="1" smtClean="0"/>
              <a:t>adicionales</a:t>
            </a:r>
            <a:r>
              <a:rPr lang="en-US" sz="2000" dirty="0" smtClean="0"/>
              <a:t>: Hong </a:t>
            </a:r>
            <a:r>
              <a:rPr lang="en-US" sz="2000" dirty="0" smtClean="0"/>
              <a:t>Kong y </a:t>
            </a:r>
            <a:r>
              <a:rPr lang="en-US" sz="2000" dirty="0" err="1" smtClean="0"/>
              <a:t>Pakistán</a:t>
            </a:r>
            <a:r>
              <a:rPr lang="en-US" sz="2000" dirty="0" smtClean="0"/>
              <a:t>.</a:t>
            </a:r>
            <a:endParaRPr lang="en-US" sz="2000" dirty="0" smtClean="0"/>
          </a:p>
          <a:p>
            <a:pPr>
              <a:spcBef>
                <a:spcPts val="1800"/>
              </a:spcBef>
              <a:buNone/>
            </a:pPr>
            <a:endParaRPr lang="en-US" sz="2200" b="1" dirty="0">
              <a:solidFill>
                <a:srgbClr val="0000FF"/>
              </a:solidFill>
              <a:effectLst>
                <a:outerShdw blurRad="25400" dist="12700" dir="2700000" algn="tl" rotWithShape="0">
                  <a:srgbClr val="000000">
                    <a:alpha val="90000"/>
                  </a:srgbClr>
                </a:outerShdw>
              </a:effectLst>
            </a:endParaRP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611560" y="4346776"/>
            <a:ext cx="8424936" cy="2754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1874520" lvl="6" indent="-265176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</a:pPr>
            <a:r>
              <a:rPr kumimoji="0" lang="es-MX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Eje: Trastornos de mayor prevalencia en              el primer nivel  de atención </a:t>
            </a:r>
          </a:p>
          <a:p>
            <a:pPr marL="1874520" lvl="6" indent="-265176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es-MX" sz="2800" b="1" dirty="0" smtClean="0"/>
              <a:t>	</a:t>
            </a: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s-MX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Goldberg</a:t>
            </a: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</a:t>
            </a:r>
            <a:r>
              <a:rPr kumimoji="0" lang="es-MX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Goodyer</a:t>
            </a: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2005; </a:t>
            </a:r>
            <a:r>
              <a:rPr kumimoji="0" lang="es-MX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Löwe</a:t>
            </a: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s-MX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Spitzer</a:t>
            </a: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Williams, et al, 2008; </a:t>
            </a:r>
            <a:r>
              <a:rPr kumimoji="0" lang="es-MX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Üstün</a:t>
            </a: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&amp; Sartorius, 1995; </a:t>
            </a:r>
            <a:r>
              <a:rPr kumimoji="0" lang="es-MX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VonKorff</a:t>
            </a: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Scott &amp; </a:t>
            </a:r>
            <a:r>
              <a:rPr kumimoji="0" lang="es-MX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Gureje</a:t>
            </a:r>
            <a:r>
              <a:rPr kumimoji="0" lang="es-MX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2009). </a:t>
            </a:r>
            <a:endParaRPr kumimoji="0" lang="es-MX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02920" marR="0" lvl="3" indent="-26517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es-MX" sz="1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58952" marR="0" lvl="4" indent="-265176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None/>
              <a:tabLst/>
              <a:defRPr/>
            </a:pPr>
            <a:endParaRPr kumimoji="0" lang="es-MX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151513"/>
            <a:ext cx="1732808" cy="2085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1"/>
                </a:solidFill>
                <a:latin typeface="Comic Sans MS" pitchFamily="66" charset="0"/>
              </a:rPr>
              <a:t>The “SAD” Triad</a:t>
            </a:r>
            <a:br>
              <a:rPr lang="en-US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en-US" sz="2400" smtClean="0">
                <a:solidFill>
                  <a:schemeClr val="bg1"/>
                </a:solidFill>
                <a:latin typeface="Comic Sans MS" pitchFamily="66" charset="0"/>
              </a:rPr>
              <a:t>Lowe et al, Gen Hosp Psychiatry 2008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894" y="1425029"/>
            <a:ext cx="6459538" cy="4740275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</p:spPr>
      </p:pic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251520" y="6279703"/>
            <a:ext cx="87849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b="1" dirty="0">
                <a:solidFill>
                  <a:srgbClr val="000000"/>
                </a:solidFill>
              </a:rPr>
              <a:t>15 </a:t>
            </a:r>
            <a:r>
              <a:rPr lang="en-US" sz="2400" b="1" dirty="0" err="1" smtClean="0">
                <a:solidFill>
                  <a:srgbClr val="000000"/>
                </a:solidFill>
              </a:rPr>
              <a:t>Clínicas</a:t>
            </a:r>
            <a:r>
              <a:rPr lang="en-US" sz="2400" b="1" dirty="0" smtClean="0">
                <a:solidFill>
                  <a:srgbClr val="000000"/>
                </a:solidFill>
              </a:rPr>
              <a:t> de </a:t>
            </a:r>
            <a:r>
              <a:rPr lang="en-US" sz="2400" b="1" dirty="0" err="1" smtClean="0">
                <a:solidFill>
                  <a:srgbClr val="000000"/>
                </a:solidFill>
              </a:rPr>
              <a:t>Atención</a:t>
            </a:r>
            <a:r>
              <a:rPr lang="en-US" sz="2400" b="1" dirty="0" smtClean="0">
                <a:solidFill>
                  <a:srgbClr val="000000"/>
                </a:solidFill>
              </a:rPr>
              <a:t> </a:t>
            </a:r>
            <a:r>
              <a:rPr lang="en-US" sz="2400" b="1" dirty="0" err="1" smtClean="0">
                <a:solidFill>
                  <a:srgbClr val="000000"/>
                </a:solidFill>
              </a:rPr>
              <a:t>Primaria</a:t>
            </a:r>
            <a:r>
              <a:rPr lang="en-US" sz="2400" b="1" dirty="0" smtClean="0">
                <a:solidFill>
                  <a:srgbClr val="000000"/>
                </a:solidFill>
              </a:rPr>
              <a:t>   </a:t>
            </a:r>
            <a:r>
              <a:rPr lang="en-US" sz="2400" b="1" dirty="0">
                <a:solidFill>
                  <a:srgbClr val="000000"/>
                </a:solidFill>
              </a:rPr>
              <a:t>(n =2091 </a:t>
            </a:r>
            <a:r>
              <a:rPr lang="en-US" sz="2400" b="1" dirty="0" err="1" smtClean="0">
                <a:solidFill>
                  <a:srgbClr val="000000"/>
                </a:solidFill>
              </a:rPr>
              <a:t>pacientes</a:t>
            </a:r>
            <a:r>
              <a:rPr lang="en-US" sz="2400" b="1" dirty="0" smtClean="0">
                <a:solidFill>
                  <a:srgbClr val="000000"/>
                </a:solidFill>
              </a:rPr>
              <a:t>)</a:t>
            </a:r>
            <a:endParaRPr lang="en-US" sz="2400" b="1" dirty="0">
              <a:solidFill>
                <a:srgbClr val="000000"/>
              </a:solidFill>
            </a:endParaRPr>
          </a:p>
        </p:txBody>
      </p:sp>
      <p:sp>
        <p:nvSpPr>
          <p:cNvPr id="398341" name="Text Box 5"/>
          <p:cNvSpPr txBox="1">
            <a:spLocks noChangeArrowheads="1"/>
          </p:cNvSpPr>
          <p:nvPr/>
        </p:nvSpPr>
        <p:spPr bwMode="auto">
          <a:xfrm>
            <a:off x="35496" y="2917393"/>
            <a:ext cx="266429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  <a:defRPr/>
            </a:pPr>
            <a:r>
              <a:rPr lang="en-US" sz="2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Puntuaciones</a:t>
            </a:r>
            <a:endParaRPr lang="en-US" sz="2400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  <a:cs typeface="+mn-cs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</a:rPr>
              <a:t>PHQ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+mn-cs"/>
                <a:sym typeface="Symbol" pitchFamily="18" charset="2"/>
              </a:rPr>
              <a:t> 15</a:t>
            </a:r>
          </a:p>
        </p:txBody>
      </p:sp>
      <p:sp>
        <p:nvSpPr>
          <p:cNvPr id="105478" name="Text Box 6"/>
          <p:cNvSpPr txBox="1">
            <a:spLocks noChangeArrowheads="1"/>
          </p:cNvSpPr>
          <p:nvPr/>
        </p:nvSpPr>
        <p:spPr bwMode="auto">
          <a:xfrm>
            <a:off x="611188" y="116633"/>
            <a:ext cx="8064500" cy="113877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kumimoji="1"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La </a:t>
            </a:r>
            <a:r>
              <a:rPr kumimoji="1"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triada</a:t>
            </a:r>
            <a:r>
              <a:rPr kumimoji="1"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 “SAD” </a:t>
            </a:r>
            <a:r>
              <a:rPr kumimoji="1"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/>
            </a:r>
            <a:br>
              <a:rPr kumimoji="1" lang="en-US" sz="4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</a:br>
            <a:r>
              <a:rPr kumimoji="1"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+mn-cs"/>
              </a:rPr>
              <a:t>Lowe et al, Gen Hosp Psychiatry 2008</a:t>
            </a:r>
            <a:endParaRPr kumimoji="1" lang="en-GB" sz="24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cs typeface="+mn-cs"/>
            </a:endParaRPr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323850" y="4221163"/>
            <a:ext cx="2232025" cy="143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>
                <a:solidFill>
                  <a:schemeClr val="hlink"/>
                </a:solidFill>
              </a:rPr>
              <a:t>Pure forms of:</a:t>
            </a:r>
          </a:p>
          <a:p>
            <a:r>
              <a:rPr lang="en-US" sz="1600">
                <a:solidFill>
                  <a:schemeClr val="hlink"/>
                </a:solidFill>
              </a:rPr>
              <a:t>Depression   = 26%</a:t>
            </a:r>
          </a:p>
          <a:p>
            <a:r>
              <a:rPr lang="en-US" sz="1600">
                <a:solidFill>
                  <a:schemeClr val="hlink"/>
                </a:solidFill>
              </a:rPr>
              <a:t>Anxiety      =   43%</a:t>
            </a:r>
          </a:p>
          <a:p>
            <a:r>
              <a:rPr lang="en-US" sz="1600">
                <a:solidFill>
                  <a:schemeClr val="hlink"/>
                </a:solidFill>
              </a:rPr>
              <a:t>Somatization =46%</a:t>
            </a:r>
          </a:p>
          <a:p>
            <a:pPr>
              <a:spcBef>
                <a:spcPct val="50000"/>
              </a:spcBef>
            </a:pPr>
            <a:endParaRPr lang="en-GB" sz="1600">
              <a:solidFill>
                <a:schemeClr val="hlink"/>
              </a:solidFill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1763688" y="1547500"/>
            <a:ext cx="158417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FFFF00"/>
                </a:solidFill>
              </a:rPr>
              <a:t>Depresión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7164288" y="1556792"/>
            <a:ext cx="1584176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smtClean="0">
                <a:solidFill>
                  <a:srgbClr val="FFFF00"/>
                </a:solidFill>
              </a:rPr>
              <a:t>Ansiedad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6444208" y="5435932"/>
            <a:ext cx="1728192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 err="1" smtClean="0">
                <a:solidFill>
                  <a:srgbClr val="FFFF00"/>
                </a:solidFill>
              </a:rPr>
              <a:t>Somatización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251520" y="4293096"/>
            <a:ext cx="244827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 smtClean="0"/>
              <a:t>Formas  puras de:</a:t>
            </a:r>
          </a:p>
          <a:p>
            <a:pPr algn="ctr"/>
            <a:r>
              <a:rPr lang="es-MX" b="1" dirty="0" smtClean="0"/>
              <a:t>Depresión = 26%</a:t>
            </a:r>
          </a:p>
          <a:p>
            <a:pPr algn="ctr"/>
            <a:r>
              <a:rPr lang="es-MX" b="1" dirty="0" smtClean="0"/>
              <a:t>Ansiedad = 43%</a:t>
            </a:r>
          </a:p>
          <a:p>
            <a:pPr algn="ctr"/>
            <a:r>
              <a:rPr lang="es-MX" b="1" dirty="0" err="1" smtClean="0"/>
              <a:t>Somatización</a:t>
            </a:r>
            <a:r>
              <a:rPr lang="es-MX" b="1" dirty="0" smtClean="0"/>
              <a:t> = 46%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89263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54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54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54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54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/>
        </p:nvSpPr>
        <p:spPr>
          <a:xfrm>
            <a:off x="5076056" y="1844824"/>
            <a:ext cx="3600400" cy="46085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2840" y="-27384"/>
            <a:ext cx="8229600" cy="1143000"/>
          </a:xfrm>
        </p:spPr>
        <p:txBody>
          <a:bodyPr/>
          <a:lstStyle/>
          <a:p>
            <a:pPr algn="l"/>
            <a:r>
              <a:rPr lang="es-MX" dirty="0" smtClean="0"/>
              <a:t>Primer nivel de atención: </a:t>
            </a:r>
            <a:r>
              <a:rPr lang="es-MX" dirty="0" smtClean="0">
                <a:solidFill>
                  <a:srgbClr val="FF0000"/>
                </a:solidFill>
              </a:rPr>
              <a:t>CIE-11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79512" y="1052736"/>
            <a:ext cx="8640960" cy="618083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s-MX" dirty="0" smtClean="0"/>
              <a:t>Estudio de identificación de depresión y ansiedad con escalas breves                                      (2-5 reactivos) a incorporarse en la CIE-11 de atención primaria, Colaboración OMS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95536" y="1844824"/>
            <a:ext cx="4392488" cy="4608512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s-MX" b="1" dirty="0" smtClean="0"/>
              <a:t>Cuatro países</a:t>
            </a:r>
            <a:r>
              <a:rPr lang="es-MX" dirty="0" smtClean="0"/>
              <a:t>: Brasil, Hong Kong, México, Pakistán</a:t>
            </a:r>
          </a:p>
          <a:p>
            <a:r>
              <a:rPr lang="es-MX" b="1" dirty="0" smtClean="0"/>
              <a:t>20-30 </a:t>
            </a:r>
            <a:r>
              <a:rPr lang="es-MX" dirty="0" smtClean="0"/>
              <a:t>clínicos por país</a:t>
            </a:r>
          </a:p>
          <a:p>
            <a:r>
              <a:rPr lang="es-MX" b="1" dirty="0" smtClean="0"/>
              <a:t>846 casos </a:t>
            </a:r>
            <a:r>
              <a:rPr lang="es-MX" dirty="0" smtClean="0"/>
              <a:t>confirmados con entrevista estructurada (CIS-R)</a:t>
            </a:r>
          </a:p>
          <a:p>
            <a:r>
              <a:rPr lang="es-MX" b="1" dirty="0" smtClean="0"/>
              <a:t>Evidencia de sensibilidad/especificidad </a:t>
            </a:r>
            <a:r>
              <a:rPr lang="es-MX" dirty="0" smtClean="0"/>
              <a:t>de los clínicos de PN de países de altos, medios y bajos ingresos para evaluar la presencia y gravedad de síntomas depresivos y ansiosos.</a:t>
            </a:r>
          </a:p>
          <a:p>
            <a:pPr lvl="1"/>
            <a:r>
              <a:rPr lang="es-MX" sz="2400" dirty="0" smtClean="0"/>
              <a:t>Mejora con </a:t>
            </a:r>
            <a:r>
              <a:rPr lang="es-MX" sz="2400" b="1" dirty="0" smtClean="0"/>
              <a:t>5 reactivos </a:t>
            </a:r>
            <a:r>
              <a:rPr lang="es-MX" sz="2400" dirty="0" smtClean="0"/>
              <a:t>(vs. 2 reactivos) en todos los países.</a:t>
            </a:r>
          </a:p>
          <a:p>
            <a:r>
              <a:rPr lang="es-MX" dirty="0" smtClean="0"/>
              <a:t>Determinación de </a:t>
            </a:r>
            <a:r>
              <a:rPr lang="es-MX" b="1" dirty="0" smtClean="0"/>
              <a:t>puntos de corte </a:t>
            </a:r>
            <a:r>
              <a:rPr lang="es-MX" dirty="0" smtClean="0"/>
              <a:t>para cada país.</a:t>
            </a:r>
          </a:p>
          <a:p>
            <a:pPr>
              <a:buNone/>
            </a:pPr>
            <a:endParaRPr lang="es-MX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2204864"/>
            <a:ext cx="2880320" cy="20162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2 Marcador de texto"/>
          <p:cNvSpPr>
            <a:spLocks noGrp="1"/>
          </p:cNvSpPr>
          <p:nvPr>
            <p:ph type="body" idx="1"/>
          </p:nvPr>
        </p:nvSpPr>
        <p:spPr>
          <a:xfrm>
            <a:off x="4788024" y="1556792"/>
            <a:ext cx="4104456" cy="618083"/>
          </a:xfrm>
        </p:spPr>
        <p:txBody>
          <a:bodyPr>
            <a:normAutofit/>
          </a:bodyPr>
          <a:lstStyle/>
          <a:p>
            <a:pPr algn="ctr"/>
            <a:r>
              <a:rPr lang="es-MX" sz="1800" dirty="0" smtClean="0">
                <a:solidFill>
                  <a:schemeClr val="bg1"/>
                </a:solidFill>
              </a:rPr>
              <a:t>Curvas ROC para México</a:t>
            </a:r>
          </a:p>
        </p:txBody>
      </p:sp>
      <p:pic>
        <p:nvPicPr>
          <p:cNvPr id="9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4293096"/>
            <a:ext cx="2880319" cy="20162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49" name="Picture 1" descr="C:\Users\Francisco\Pictures\logo OM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4368" y="188640"/>
            <a:ext cx="902564" cy="836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6395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2840" y="-99392"/>
            <a:ext cx="8229600" cy="1143000"/>
          </a:xfrm>
        </p:spPr>
        <p:txBody>
          <a:bodyPr/>
          <a:lstStyle/>
          <a:p>
            <a:pPr algn="l"/>
            <a:r>
              <a:rPr lang="es-MX" dirty="0" smtClean="0"/>
              <a:t>Primer nivel de atención: </a:t>
            </a:r>
            <a:r>
              <a:rPr lang="es-MX" dirty="0" smtClean="0">
                <a:solidFill>
                  <a:srgbClr val="FF0000"/>
                </a:solidFill>
              </a:rPr>
              <a:t>CIE-11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51520" y="836712"/>
            <a:ext cx="8640960" cy="61808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s-MX" dirty="0" smtClean="0"/>
              <a:t>Reformulación e identificación de un trastorno mental común en el PN:                             El caso de los síntomas físicos sin causa médica  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51520" y="1556792"/>
            <a:ext cx="4176464" cy="4608512"/>
          </a:xfrm>
        </p:spPr>
        <p:txBody>
          <a:bodyPr>
            <a:noAutofit/>
          </a:bodyPr>
          <a:lstStyle/>
          <a:p>
            <a:r>
              <a:rPr lang="es-MX" sz="1600" b="1" dirty="0" smtClean="0"/>
              <a:t>Síndrome de Estrés Corporal (SEC) y Ansiedad de Salud (AS)</a:t>
            </a:r>
            <a:r>
              <a:rPr lang="es-MX" sz="1600" dirty="0" smtClean="0"/>
              <a:t> vs. Trastorno por Somatización e Hipocondría</a:t>
            </a:r>
          </a:p>
          <a:p>
            <a:pPr lvl="1"/>
            <a:r>
              <a:rPr lang="es-MX" sz="1600" dirty="0" smtClean="0"/>
              <a:t>Comunicación  y alianza terapéutica basada en activación fisiológica / pensamientos intrusivos </a:t>
            </a:r>
          </a:p>
          <a:p>
            <a:r>
              <a:rPr lang="es-MX" sz="1600" b="1" dirty="0" smtClean="0"/>
              <a:t>Cuatro países: </a:t>
            </a:r>
            <a:r>
              <a:rPr lang="es-MX" sz="1600" dirty="0" smtClean="0"/>
              <a:t>Brasil, Hong Kong, México, Pakistán,  </a:t>
            </a:r>
            <a:r>
              <a:rPr lang="en-US" sz="1600" b="1" dirty="0" smtClean="0"/>
              <a:t>20 a 30 </a:t>
            </a:r>
            <a:r>
              <a:rPr lang="en-US" sz="1600" dirty="0" err="1" smtClean="0"/>
              <a:t>clínicos</a:t>
            </a:r>
            <a:r>
              <a:rPr lang="en-US" sz="1600" dirty="0" smtClean="0"/>
              <a:t> </a:t>
            </a:r>
            <a:r>
              <a:rPr lang="en-US" sz="1600" dirty="0" err="1" smtClean="0"/>
              <a:t>por</a:t>
            </a:r>
            <a:r>
              <a:rPr lang="en-US" sz="1600" dirty="0" smtClean="0"/>
              <a:t> </a:t>
            </a:r>
            <a:r>
              <a:rPr lang="en-US" sz="1600" dirty="0" err="1" smtClean="0"/>
              <a:t>país</a:t>
            </a:r>
            <a:endParaRPr lang="en-US" sz="1600" dirty="0" smtClean="0"/>
          </a:p>
          <a:p>
            <a:r>
              <a:rPr lang="en-US" sz="1600" b="1" dirty="0" err="1" smtClean="0"/>
              <a:t>Caracterización</a:t>
            </a:r>
            <a:r>
              <a:rPr lang="en-US" sz="1600" b="1" dirty="0" smtClean="0"/>
              <a:t> </a:t>
            </a:r>
            <a:r>
              <a:rPr lang="en-US" sz="1600" dirty="0" smtClean="0"/>
              <a:t>de la </a:t>
            </a:r>
            <a:r>
              <a:rPr lang="en-US" sz="1600" dirty="0" err="1" smtClean="0"/>
              <a:t>presentación</a:t>
            </a:r>
            <a:r>
              <a:rPr lang="en-US" sz="1600" dirty="0" smtClean="0"/>
              <a:t>, </a:t>
            </a:r>
            <a:r>
              <a:rPr lang="en-US" sz="1600" dirty="0" err="1" smtClean="0"/>
              <a:t>gravedad</a:t>
            </a:r>
            <a:r>
              <a:rPr lang="en-US" sz="1600" dirty="0" smtClean="0"/>
              <a:t> </a:t>
            </a:r>
            <a:r>
              <a:rPr lang="en-US" sz="1600" dirty="0" err="1" smtClean="0"/>
              <a:t>sintomática</a:t>
            </a:r>
            <a:r>
              <a:rPr lang="en-US" sz="1600" dirty="0" smtClean="0"/>
              <a:t> y discapacidad </a:t>
            </a:r>
            <a:r>
              <a:rPr lang="en-US" sz="1600" i="1" dirty="0" smtClean="0"/>
              <a:t>de </a:t>
            </a:r>
            <a:r>
              <a:rPr lang="en-US" sz="1600" i="1" dirty="0" err="1" smtClean="0"/>
              <a:t>pacientes</a:t>
            </a:r>
            <a:r>
              <a:rPr lang="en-US" sz="1600" i="1" dirty="0" smtClean="0"/>
              <a:t> </a:t>
            </a:r>
            <a:r>
              <a:rPr lang="en-US" sz="1600" i="1" dirty="0" smtClean="0"/>
              <a:t>con SEC y </a:t>
            </a:r>
            <a:r>
              <a:rPr lang="en-US" sz="1600" i="1" dirty="0" smtClean="0"/>
              <a:t>AS</a:t>
            </a:r>
            <a:endParaRPr lang="en-US" sz="1600" i="1" dirty="0" smtClean="0"/>
          </a:p>
          <a:p>
            <a:pPr lvl="1"/>
            <a:r>
              <a:rPr lang="en-US" sz="1600" b="1" dirty="0" err="1" smtClean="0"/>
              <a:t>Cuatro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tipos</a:t>
            </a:r>
            <a:r>
              <a:rPr lang="en-US" sz="1600" b="1" dirty="0" smtClean="0"/>
              <a:t> de SEC </a:t>
            </a:r>
            <a:r>
              <a:rPr lang="en-US" sz="1600" dirty="0" smtClean="0"/>
              <a:t>de acuerdo a </a:t>
            </a:r>
            <a:r>
              <a:rPr lang="en-US" sz="1600" dirty="0" err="1" smtClean="0"/>
              <a:t>número</a:t>
            </a:r>
            <a:r>
              <a:rPr lang="en-US" sz="1600" dirty="0" smtClean="0"/>
              <a:t> de </a:t>
            </a:r>
            <a:r>
              <a:rPr lang="en-US" sz="1600" dirty="0" err="1" smtClean="0"/>
              <a:t>organos</a:t>
            </a:r>
            <a:r>
              <a:rPr lang="en-US" sz="1600" dirty="0" smtClean="0"/>
              <a:t> </a:t>
            </a:r>
            <a:r>
              <a:rPr lang="en-US" sz="1600" dirty="0" err="1" smtClean="0"/>
              <a:t>afectados</a:t>
            </a:r>
            <a:r>
              <a:rPr lang="en-US" sz="1600" dirty="0" smtClean="0"/>
              <a:t> (</a:t>
            </a:r>
            <a:r>
              <a:rPr lang="en-US" sz="1600" dirty="0" err="1" smtClean="0"/>
              <a:t>relación</a:t>
            </a:r>
            <a:r>
              <a:rPr lang="en-US" sz="1600" dirty="0" smtClean="0"/>
              <a:t> con </a:t>
            </a:r>
            <a:r>
              <a:rPr lang="en-US" sz="1600" dirty="0" err="1" smtClean="0"/>
              <a:t>gravedad</a:t>
            </a:r>
            <a:r>
              <a:rPr lang="en-US" sz="1600" dirty="0" smtClean="0"/>
              <a:t> y discapacidad WHODAS)</a:t>
            </a:r>
          </a:p>
          <a:p>
            <a:pPr lvl="1"/>
            <a:r>
              <a:rPr lang="en-US" sz="1600" dirty="0" smtClean="0"/>
              <a:t>Los </a:t>
            </a:r>
            <a:r>
              <a:rPr lang="en-US" sz="1600" dirty="0" err="1" smtClean="0"/>
              <a:t>pacientes</a:t>
            </a:r>
            <a:r>
              <a:rPr lang="en-US" sz="1600" dirty="0" smtClean="0"/>
              <a:t> con </a:t>
            </a:r>
            <a:r>
              <a:rPr lang="en-US" sz="1600" b="1" dirty="0" err="1" smtClean="0"/>
              <a:t>comorbilidad</a:t>
            </a:r>
            <a:r>
              <a:rPr lang="en-US" sz="1600" b="1" dirty="0" smtClean="0"/>
              <a:t> con </a:t>
            </a:r>
            <a:r>
              <a:rPr lang="en-US" sz="1600" b="1" dirty="0" err="1" smtClean="0"/>
              <a:t>ansiedad</a:t>
            </a:r>
            <a:r>
              <a:rPr lang="en-US" sz="1600" b="1" dirty="0" smtClean="0"/>
              <a:t> y </a:t>
            </a:r>
            <a:r>
              <a:rPr lang="en-US" sz="1600" b="1" dirty="0" err="1" smtClean="0"/>
              <a:t>depresión</a:t>
            </a:r>
            <a:r>
              <a:rPr lang="en-US" sz="1600" dirty="0" smtClean="0"/>
              <a:t> se </a:t>
            </a:r>
            <a:r>
              <a:rPr lang="en-US" sz="1600" dirty="0" err="1" smtClean="0"/>
              <a:t>encontraban</a:t>
            </a:r>
            <a:r>
              <a:rPr lang="en-US" sz="1600" dirty="0" smtClean="0"/>
              <a:t> </a:t>
            </a:r>
            <a:r>
              <a:rPr lang="en-US" sz="1600" dirty="0" err="1" smtClean="0"/>
              <a:t>más</a:t>
            </a:r>
            <a:r>
              <a:rPr lang="en-US" sz="1600" dirty="0" smtClean="0"/>
              <a:t> </a:t>
            </a:r>
            <a:r>
              <a:rPr lang="en-US" sz="1600" dirty="0" err="1" smtClean="0"/>
              <a:t>afectados</a:t>
            </a:r>
            <a:r>
              <a:rPr lang="en-US" sz="1600" dirty="0" smtClean="0"/>
              <a:t>. </a:t>
            </a:r>
            <a:endParaRPr lang="en-US" sz="1600" dirty="0" smtClean="0"/>
          </a:p>
          <a:p>
            <a:pPr lvl="2"/>
            <a:r>
              <a:rPr lang="en-US" sz="1400" dirty="0" err="1" smtClean="0"/>
              <a:t>Implicaciones</a:t>
            </a:r>
            <a:r>
              <a:rPr lang="en-US" sz="1400" dirty="0" smtClean="0"/>
              <a:t> para </a:t>
            </a:r>
            <a:r>
              <a:rPr lang="en-US" sz="1400" dirty="0" err="1" smtClean="0"/>
              <a:t>guías</a:t>
            </a:r>
            <a:r>
              <a:rPr lang="en-US" sz="1400" dirty="0" smtClean="0"/>
              <a:t> de </a:t>
            </a:r>
            <a:r>
              <a:rPr lang="en-US" sz="1400" dirty="0" err="1" smtClean="0"/>
              <a:t>manejo</a:t>
            </a:r>
            <a:r>
              <a:rPr lang="en-US" sz="1400" dirty="0" smtClean="0"/>
              <a:t> </a:t>
            </a:r>
            <a:r>
              <a:rPr lang="en-US" sz="1400" dirty="0" err="1" smtClean="0"/>
              <a:t>vinculadas</a:t>
            </a:r>
            <a:r>
              <a:rPr lang="en-US" sz="1400" dirty="0" smtClean="0"/>
              <a:t> a la CIE-11 de PN</a:t>
            </a:r>
            <a:endParaRPr lang="es-MX" sz="1400" dirty="0"/>
          </a:p>
        </p:txBody>
      </p:sp>
      <p:pic>
        <p:nvPicPr>
          <p:cNvPr id="2049" name="Picture 1" descr="C:\Users\Francisco\Pictures\logo OM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72400" y="44624"/>
            <a:ext cx="902564" cy="836712"/>
          </a:xfrm>
          <a:prstGeom prst="rect">
            <a:avLst/>
          </a:prstGeom>
          <a:noFill/>
        </p:spPr>
      </p:pic>
      <p:graphicFrame>
        <p:nvGraphicFramePr>
          <p:cNvPr id="12" name="11 Tabla"/>
          <p:cNvGraphicFramePr>
            <a:graphicFrameLocks noGrp="1"/>
          </p:cNvGraphicFramePr>
          <p:nvPr/>
        </p:nvGraphicFramePr>
        <p:xfrm>
          <a:off x="4499991" y="1700808"/>
          <a:ext cx="4392489" cy="2039104"/>
        </p:xfrm>
        <a:graphic>
          <a:graphicData uri="http://schemas.openxmlformats.org/drawingml/2006/table">
            <a:tbl>
              <a:tblPr/>
              <a:tblGrid>
                <a:gridCol w="817638"/>
                <a:gridCol w="478507"/>
                <a:gridCol w="576064"/>
                <a:gridCol w="648072"/>
                <a:gridCol w="648072"/>
                <a:gridCol w="720080"/>
                <a:gridCol w="504056"/>
              </a:tblGrid>
              <a:tr h="7646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País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Sin SEC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SEC </a:t>
                      </a:r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difuso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SEC </a:t>
                      </a:r>
                      <a:r>
                        <a:rPr lang="en-GB" sz="12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un </a:t>
                      </a:r>
                      <a:r>
                        <a:rPr lang="en-GB" sz="1200" b="1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órgano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SEC dos</a:t>
                      </a:r>
                      <a:r>
                        <a:rPr lang="en-GB" sz="12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200" b="1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órganos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SEC multi </a:t>
                      </a:r>
                      <a:r>
                        <a:rPr lang="en-GB" sz="12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sistemas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48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Brasil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247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282</a:t>
                      </a:r>
                      <a:endParaRPr lang="es-MX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48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Hong Kong</a:t>
                      </a:r>
                      <a:endParaRPr lang="es-MX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361</a:t>
                      </a:r>
                      <a:endParaRPr lang="es-MX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s-MX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389</a:t>
                      </a:r>
                      <a:endParaRPr lang="es-MX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48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México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305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81</a:t>
                      </a:r>
                      <a:endParaRPr lang="es-MX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es-MX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46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447</a:t>
                      </a:r>
                      <a:endParaRPr lang="es-MX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48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Pakistán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533</a:t>
                      </a:r>
                      <a:endParaRPr lang="es-MX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81</a:t>
                      </a:r>
                      <a:endParaRPr lang="es-MX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es-MX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s-MX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677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548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Total</a:t>
                      </a:r>
                      <a:endParaRPr lang="es-MX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1446</a:t>
                      </a:r>
                      <a:endParaRPr lang="es-MX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203</a:t>
                      </a:r>
                      <a:endParaRPr lang="es-MX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</a:t>
                      </a:r>
                      <a:endParaRPr lang="es-MX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114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1795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12 Tabla"/>
          <p:cNvGraphicFramePr>
            <a:graphicFrameLocks noGrp="1"/>
          </p:cNvGraphicFramePr>
          <p:nvPr/>
        </p:nvGraphicFramePr>
        <p:xfrm>
          <a:off x="4499993" y="4077070"/>
          <a:ext cx="4392487" cy="2376266"/>
        </p:xfrm>
        <a:graphic>
          <a:graphicData uri="http://schemas.openxmlformats.org/drawingml/2006/table">
            <a:tbl>
              <a:tblPr/>
              <a:tblGrid>
                <a:gridCol w="2037511"/>
                <a:gridCol w="652094"/>
                <a:gridCol w="811114"/>
                <a:gridCol w="891768"/>
              </a:tblGrid>
              <a:tr h="283658">
                <a:tc>
                  <a:txBody>
                    <a:bodyPr/>
                    <a:lstStyle/>
                    <a:p>
                      <a:endParaRPr lang="es-MX" sz="1100" dirty="0">
                        <a:latin typeface="Cambr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err="1" smtClean="0">
                          <a:latin typeface="Calibri"/>
                          <a:ea typeface="Times New Roman"/>
                          <a:cs typeface="Times New Roman"/>
                        </a:rPr>
                        <a:t>Gravedad</a:t>
                      </a:r>
                      <a:r>
                        <a:rPr lang="en-US" sz="1200" b="1" dirty="0" smtClean="0">
                          <a:latin typeface="Calibri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n-US" sz="1200" b="1" dirty="0" err="1" smtClean="0">
                          <a:latin typeface="Calibri"/>
                          <a:ea typeface="Times New Roman"/>
                          <a:cs typeface="Times New Roman"/>
                        </a:rPr>
                        <a:t>síntomas</a:t>
                      </a:r>
                      <a:r>
                        <a:rPr lang="en-US" sz="1200" b="1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baseline="0" dirty="0" err="1" smtClean="0">
                          <a:latin typeface="Calibri"/>
                          <a:ea typeface="Times New Roman"/>
                          <a:cs typeface="Times New Roman"/>
                        </a:rPr>
                        <a:t>somáticos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83658">
                <a:tc>
                  <a:txBody>
                    <a:bodyPr/>
                    <a:lstStyle/>
                    <a:p>
                      <a:endParaRPr lang="es-MX" sz="1100" dirty="0">
                        <a:latin typeface="Cambria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Media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DS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4138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Sin </a:t>
                      </a:r>
                      <a:r>
                        <a:rPr lang="en-US" sz="12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comorbilidad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con </a:t>
                      </a:r>
                      <a:r>
                        <a:rPr lang="en-US" sz="1200" b="1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ansiedad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o </a:t>
                      </a:r>
                      <a:r>
                        <a:rPr lang="en-US" sz="1200" b="1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depresión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396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4.22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3.50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3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 </a:t>
                      </a:r>
                      <a:r>
                        <a:rPr lang="en-US" sz="12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ansiedad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354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6.66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3.53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0693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 </a:t>
                      </a:r>
                      <a:r>
                        <a:rPr lang="en-US" sz="12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depresión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142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7.13</a:t>
                      </a:r>
                      <a:endParaRPr lang="es-MX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3.44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62081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formas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subclínicas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de </a:t>
                      </a:r>
                      <a:r>
                        <a:rPr lang="en-US" sz="1200" b="1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ansiedad</a:t>
                      </a:r>
                      <a:r>
                        <a:rPr lang="en-US" sz="12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y </a:t>
                      </a:r>
                      <a:r>
                        <a:rPr lang="en-US" sz="1200" b="1" baseline="0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depresión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anxious-depression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57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7.70</a:t>
                      </a:r>
                      <a:endParaRPr lang="es-MX" sz="120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3.78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836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Con </a:t>
                      </a:r>
                      <a:r>
                        <a:rPr lang="en-US" sz="12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ansiedad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y </a:t>
                      </a:r>
                      <a:r>
                        <a:rPr lang="en-US" sz="12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depresión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846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8.28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3.00</a:t>
                      </a:r>
                      <a:endParaRPr lang="es-MX" sz="1200" dirty="0"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3990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930</Words>
  <Application>Microsoft Office PowerPoint</Application>
  <PresentationFormat>Presentación en pantalla (4:3)</PresentationFormat>
  <Paragraphs>158</Paragraphs>
  <Slides>15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6" baseType="lpstr">
      <vt:lpstr>Tema de Office</vt:lpstr>
      <vt:lpstr>Simposio: La comorbilidad en psiquiatría es la regla y no la excepción  Tema: Estrategias para la identificación y tratamiento                         de los trastornos mentales en atención primaria</vt:lpstr>
      <vt:lpstr>Presentación de PowerPoint</vt:lpstr>
      <vt:lpstr>Presentación de PowerPoint</vt:lpstr>
      <vt:lpstr>El desarrollo de herramientas basadas en evidencia de utilidad clínica </vt:lpstr>
      <vt:lpstr>Presentación de PowerPoint</vt:lpstr>
      <vt:lpstr>Presentación de PowerPoint</vt:lpstr>
      <vt:lpstr>The “SAD” Triad Lowe et al, Gen Hosp Psychiatry 2008</vt:lpstr>
      <vt:lpstr>Primer nivel de atención: CIE-11</vt:lpstr>
      <vt:lpstr>Primer nivel de atención: CIE-11</vt:lpstr>
      <vt:lpstr>Primer nivel de atención: MhGAP</vt:lpstr>
      <vt:lpstr>Presentación de PowerPoint</vt:lpstr>
      <vt:lpstr>Presentación de PowerPoint</vt:lpstr>
      <vt:lpstr>Presentación de PowerPoint</vt:lpstr>
      <vt:lpstr>Presentación de PowerPoint</vt:lpstr>
      <vt:lpstr>El tratamiento es costo efectivo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Simposio: La comorbilidad en psiquiatría es la regla y no la excepción  Tema: Estrategias para la identificación y tratamiento                         de los trastornos mentales en atención primaria</dc:title>
  <dc:creator>Dra. Rebeca Robles Garcia</dc:creator>
  <cp:lastModifiedBy>Dra. Rebeca Robles Garcia</cp:lastModifiedBy>
  <cp:revision>8</cp:revision>
  <dcterms:created xsi:type="dcterms:W3CDTF">2016-10-12T17:12:31Z</dcterms:created>
  <dcterms:modified xsi:type="dcterms:W3CDTF">2016-10-12T18:08:14Z</dcterms:modified>
</cp:coreProperties>
</file>