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521" r:id="rId3"/>
    <p:sldId id="498" r:id="rId4"/>
    <p:sldId id="497" r:id="rId5"/>
    <p:sldId id="508" r:id="rId6"/>
    <p:sldId id="518" r:id="rId7"/>
    <p:sldId id="510" r:id="rId8"/>
    <p:sldId id="509" r:id="rId9"/>
    <p:sldId id="520" r:id="rId10"/>
    <p:sldId id="516" r:id="rId11"/>
    <p:sldId id="511" r:id="rId12"/>
    <p:sldId id="513" r:id="rId13"/>
    <p:sldId id="500" r:id="rId14"/>
    <p:sldId id="512" r:id="rId15"/>
    <p:sldId id="501" r:id="rId16"/>
    <p:sldId id="517" r:id="rId17"/>
    <p:sldId id="514" r:id="rId18"/>
    <p:sldId id="507" r:id="rId19"/>
    <p:sldId id="504" r:id="rId20"/>
    <p:sldId id="503" r:id="rId21"/>
    <p:sldId id="522" r:id="rId22"/>
    <p:sldId id="523" r:id="rId23"/>
    <p:sldId id="496" r:id="rId2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206" autoAdjust="0"/>
  </p:normalViewPr>
  <p:slideViewPr>
    <p:cSldViewPr snapToGrid="0" snapToObjects="1">
      <p:cViewPr varScale="1">
        <p:scale>
          <a:sx n="125" d="100"/>
          <a:sy n="125" d="100"/>
        </p:scale>
        <p:origin x="17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D70E0-B13F-2C43-9A9D-2A3D4BDCB8EC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B86CA-4005-9E4E-A5E0-2354429B3B66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6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Rectá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Rectá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Rectá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F05142-DF1F-5B47-8C62-5387F0B66019}" type="datetimeFigureOut">
              <a:rPr lang="es-ES_tradnl" smtClean="0"/>
              <a:pPr/>
              <a:t>12/4/16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Rectá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2"/>
          </p:nvPr>
        </p:nvSpPr>
        <p:spPr>
          <a:xfrm>
            <a:off x="496712" y="1752600"/>
            <a:ext cx="1600200" cy="4823178"/>
          </a:xfrm>
        </p:spPr>
        <p:txBody>
          <a:bodyPr/>
          <a:lstStyle/>
          <a:p>
            <a:pPr algn="ctr"/>
            <a:r>
              <a:rPr lang="es-MX" b="1" dirty="0" smtClean="0">
                <a:latin typeface="Arial"/>
                <a:cs typeface="Arial"/>
              </a:rPr>
              <a:t>13 Abril 2016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>
          <a:xfrm>
            <a:off x="2302518" y="1988935"/>
            <a:ext cx="6158704" cy="40760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MX" sz="24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>
              <a:lnSpc>
                <a:spcPct val="160000"/>
              </a:lnSpc>
              <a:buNone/>
            </a:pPr>
            <a:r>
              <a:rPr lang="es-MX" sz="2400" b="1" dirty="0" smtClean="0">
                <a:solidFill>
                  <a:srgbClr val="800000"/>
                </a:solidFill>
                <a:latin typeface="Arial"/>
                <a:cs typeface="Arial"/>
              </a:rPr>
              <a:t>“EVALUACION </a:t>
            </a:r>
            <a:r>
              <a:rPr lang="es-MX" sz="2400" b="1" dirty="0" smtClean="0">
                <a:solidFill>
                  <a:srgbClr val="800000"/>
                </a:solidFill>
                <a:latin typeface="Arial"/>
                <a:cs typeface="Arial"/>
              </a:rPr>
              <a:t>FUNCIONAL RESPIRATORIA EN PACIENTES CON CANCER </a:t>
            </a:r>
            <a:r>
              <a:rPr lang="es-MX" sz="2400" b="1" dirty="0" smtClean="0">
                <a:solidFill>
                  <a:srgbClr val="800000"/>
                </a:solidFill>
                <a:latin typeface="Arial"/>
                <a:cs typeface="Arial"/>
              </a:rPr>
              <a:t>PULMONAR”  </a:t>
            </a:r>
            <a:endParaRPr lang="es-MX" sz="24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s-MX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s-MX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s-MX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s-MX" sz="2100" b="1" dirty="0" smtClean="0">
                <a:solidFill>
                  <a:srgbClr val="000090"/>
                </a:solidFill>
                <a:latin typeface="Arial"/>
                <a:cs typeface="Arial"/>
              </a:rPr>
              <a:t>Dr. Luis Torre </a:t>
            </a:r>
            <a:r>
              <a:rPr lang="es-MX" sz="2100" b="1" dirty="0" smtClean="0">
                <a:solidFill>
                  <a:srgbClr val="000090"/>
                </a:solidFill>
                <a:latin typeface="Arial"/>
                <a:cs typeface="Arial"/>
              </a:rPr>
              <a:t>Bouscoulet</a:t>
            </a:r>
          </a:p>
          <a:p>
            <a:pPr algn="ctr">
              <a:buNone/>
            </a:pPr>
            <a:r>
              <a:rPr lang="es-MX" sz="1600" b="1" dirty="0" smtClean="0">
                <a:solidFill>
                  <a:srgbClr val="000090"/>
                </a:solidFill>
                <a:latin typeface="Arial"/>
                <a:cs typeface="Arial"/>
              </a:rPr>
              <a:t>Profesor de Medicina</a:t>
            </a:r>
            <a:endParaRPr lang="es-MX" sz="16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s-MX" sz="1600" b="1" dirty="0" smtClean="0">
                <a:solidFill>
                  <a:srgbClr val="000090"/>
                </a:solidFill>
                <a:latin typeface="Arial"/>
                <a:cs typeface="Arial"/>
              </a:rPr>
              <a:t>Departamento de Fisiología Respiratoria</a:t>
            </a:r>
          </a:p>
          <a:p>
            <a:pPr algn="ctr">
              <a:buNone/>
            </a:pPr>
            <a:r>
              <a:rPr lang="es-MX" sz="1600" b="1" dirty="0" smtClean="0">
                <a:solidFill>
                  <a:srgbClr val="000090"/>
                </a:solidFill>
                <a:latin typeface="Arial"/>
                <a:cs typeface="Arial"/>
              </a:rPr>
              <a:t>INER</a:t>
            </a:r>
            <a:endParaRPr lang="es-MX" sz="1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smtClean="0">
                <a:solidFill>
                  <a:srgbClr val="800000"/>
                </a:solidFill>
                <a:latin typeface="Arial"/>
                <a:cs typeface="Arial"/>
              </a:rPr>
              <a:t>ACADEMIA NACIONAL DE MEDICINA</a:t>
            </a:r>
            <a:endParaRPr lang="es-ES_tradnl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6" y="4998720"/>
            <a:ext cx="1556740" cy="155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  <a:t>Predictores de deterioro funcional</a:t>
            </a:r>
            <a:endParaRPr lang="es-ES_tradnl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>
          <a:xfrm>
            <a:off x="612648" y="2048430"/>
            <a:ext cx="8153400" cy="2897094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Factores asociados a disminución de FEV1 y DLCO a 36 meses de RT</a:t>
            </a:r>
          </a:p>
          <a:p>
            <a:pPr marL="0" indent="0">
              <a:buNone/>
            </a:pPr>
            <a:endParaRPr lang="es-ES_tradnl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_tradnl" sz="3200" b="1" dirty="0" smtClean="0">
                <a:solidFill>
                  <a:srgbClr val="FF0000"/>
                </a:solidFill>
                <a:latin typeface="Arial"/>
                <a:cs typeface="Arial"/>
              </a:rPr>
              <a:t>MLD</a:t>
            </a:r>
          </a:p>
          <a:p>
            <a:pPr marL="0" indent="0" algn="ctr">
              <a:buNone/>
            </a:pPr>
            <a:r>
              <a:rPr lang="es-ES_tradnl" sz="3200" b="1" dirty="0" smtClean="0">
                <a:solidFill>
                  <a:srgbClr val="FF0000"/>
                </a:solidFill>
                <a:latin typeface="Arial"/>
                <a:cs typeface="Arial"/>
              </a:rPr>
              <a:t>EPOC</a:t>
            </a:r>
            <a:endParaRPr lang="es-ES_tradnl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18237" y="6017078"/>
            <a:ext cx="7261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Arial"/>
                <a:cs typeface="Arial"/>
              </a:rPr>
              <a:t>Int. J. Radiation Oncology Biol. Phys., Vol. 62, No. 3, pp. 639–644, 2005</a:t>
            </a:r>
            <a:endParaRPr lang="es-ES_tradnl" sz="1400" b="1" dirty="0">
              <a:latin typeface="Arial"/>
              <a:cs typeface="Arial"/>
            </a:endParaRPr>
          </a:p>
        </p:txBody>
      </p:sp>
      <p:pic>
        <p:nvPicPr>
          <p:cNvPr id="7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_tradnl" sz="2400" dirty="0">
              <a:latin typeface="Arial"/>
              <a:cs typeface="Arial"/>
            </a:endParaRP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Entre 5 y 50% de los pacientes con cáncer pulmonar que recibieron RT sufren NR clínicamente significativa (tos, disnea, fiebre)</a:t>
            </a:r>
          </a:p>
          <a:p>
            <a:pPr marL="0" indent="0">
              <a:buNone/>
            </a:pPr>
            <a:endParaRPr lang="es-ES_tradnl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La RTIM reduce el riesgo de NR (8-10%)</a:t>
            </a:r>
          </a:p>
          <a:p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La mortalidad puede alcanzar el 50%</a:t>
            </a:r>
          </a:p>
          <a:p>
            <a:pPr marL="0" indent="0">
              <a:buNone/>
            </a:pPr>
            <a:endParaRPr lang="es-ES_tradnl" sz="2400" dirty="0"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65988" y="5772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EXP THER MED 2012; 3</a:t>
            </a:r>
            <a:r>
              <a:rPr lang="es-ES_tradnl" dirty="0"/>
              <a:t>: </a:t>
            </a:r>
            <a:r>
              <a:rPr lang="es-ES_tradnl" dirty="0" smtClean="0"/>
              <a:t>631 </a:t>
            </a:r>
          </a:p>
          <a:p>
            <a:r>
              <a:rPr lang="es-ES_tradnl" dirty="0" err="1"/>
              <a:t>Int</a:t>
            </a:r>
            <a:r>
              <a:rPr lang="es-ES_tradnl" dirty="0"/>
              <a:t> J </a:t>
            </a:r>
            <a:r>
              <a:rPr lang="es-ES_tradnl" dirty="0" err="1"/>
              <a:t>Radiat</a:t>
            </a:r>
            <a:r>
              <a:rPr lang="es-ES_tradnl" dirty="0"/>
              <a:t> </a:t>
            </a:r>
            <a:r>
              <a:rPr lang="es-ES_tradnl" dirty="0" err="1"/>
              <a:t>Oncol</a:t>
            </a:r>
            <a:r>
              <a:rPr lang="es-ES_tradnl" dirty="0"/>
              <a:t> </a:t>
            </a:r>
            <a:r>
              <a:rPr lang="es-ES_tradnl" dirty="0" err="1"/>
              <a:t>Biol</a:t>
            </a:r>
            <a:r>
              <a:rPr lang="es-ES_tradnl" dirty="0"/>
              <a:t> </a:t>
            </a:r>
            <a:r>
              <a:rPr lang="es-ES_tradnl" dirty="0" err="1"/>
              <a:t>Phys</a:t>
            </a:r>
            <a:r>
              <a:rPr lang="es-ES_tradnl" dirty="0"/>
              <a:t> 2002;54:735-741. </a:t>
            </a:r>
          </a:p>
        </p:txBody>
      </p:sp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Toxicidad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6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Tipo de RT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37768" y="54563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400" b="1" dirty="0" smtClean="0">
                <a:latin typeface="Arial"/>
                <a:cs typeface="Arial"/>
              </a:rPr>
              <a:t>EXPERIMENTAL </a:t>
            </a:r>
            <a:r>
              <a:rPr lang="es-ES_tradnl" sz="1400" b="1" dirty="0">
                <a:latin typeface="Arial"/>
                <a:cs typeface="Arial"/>
              </a:rPr>
              <a:t>AND THERAPEUTIC MEDICINE 3: 631-635, 2012 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2850444"/>
              </p:ext>
            </p:extLst>
          </p:nvPr>
        </p:nvGraphicFramePr>
        <p:xfrm>
          <a:off x="990600" y="2462064"/>
          <a:ext cx="715633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558"/>
                <a:gridCol w="1750196"/>
                <a:gridCol w="1905080"/>
                <a:gridCol w="1347498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Parámetro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Pre RTIM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Post RTIM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p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FVC L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2.92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2.94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0.66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FEV1 L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2.29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2.34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0.47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FEV1/FVC %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78.8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80.3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0.31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DLCO 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5.94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5.82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0.57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Clínica </a:t>
            </a:r>
            <a:r>
              <a:rPr lang="es-ES_tradnl" sz="3200" b="1" i="1" dirty="0" smtClean="0">
                <a:solidFill>
                  <a:srgbClr val="800000"/>
                </a:solidFill>
                <a:latin typeface="Arial"/>
                <a:cs typeface="Arial"/>
              </a:rPr>
              <a:t>vs.</a:t>
            </a:r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 funcional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732176" y="1928902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Los </a:t>
            </a:r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cambios funcionales respiratorios podrían considerarse como expresión inicial de toxicidad pulmonar por radioterapia cuya identificación y tratamiento oportunos, podría disminuir la morbilidad y mortalidad asociada a NR. </a:t>
            </a:r>
            <a:endParaRPr lang="es-ES_tradnl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30823" y="5694092"/>
            <a:ext cx="6574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latin typeface="Arial"/>
                <a:cs typeface="Arial"/>
              </a:rPr>
              <a:t>Int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J </a:t>
            </a:r>
            <a:r>
              <a:rPr lang="en-US" sz="1400" b="1" dirty="0" err="1">
                <a:latin typeface="Arial"/>
                <a:cs typeface="Arial"/>
              </a:rPr>
              <a:t>Radiat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Oncol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Biol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Phys</a:t>
            </a:r>
            <a:r>
              <a:rPr lang="en-US" sz="1400" b="1" dirty="0">
                <a:latin typeface="Arial"/>
                <a:cs typeface="Arial"/>
              </a:rPr>
              <a:t> 2008;71:967-</a:t>
            </a:r>
            <a:r>
              <a:rPr lang="en-US" sz="1400" b="1" dirty="0" smtClean="0">
                <a:latin typeface="Arial"/>
                <a:cs typeface="Arial"/>
              </a:rPr>
              <a:t>971</a:t>
            </a:r>
            <a:endParaRPr lang="en-US" sz="1400" b="1" dirty="0">
              <a:latin typeface="Arial"/>
              <a:cs typeface="Arial"/>
            </a:endParaRPr>
          </a:p>
          <a:p>
            <a:pPr algn="r"/>
            <a:r>
              <a:rPr lang="en-US" sz="1400" b="1" dirty="0" err="1" smtClean="0">
                <a:latin typeface="Arial"/>
                <a:cs typeface="Arial"/>
              </a:rPr>
              <a:t>Radiother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Oncol</a:t>
            </a:r>
            <a:r>
              <a:rPr lang="en-US" sz="1400" b="1" dirty="0">
                <a:latin typeface="Arial"/>
                <a:cs typeface="Arial"/>
              </a:rPr>
              <a:t> 2011;101:443-</a:t>
            </a:r>
            <a:r>
              <a:rPr lang="en-US" sz="1400" b="1" dirty="0" smtClean="0">
                <a:latin typeface="Arial"/>
                <a:cs typeface="Arial"/>
              </a:rPr>
              <a:t>448</a:t>
            </a:r>
            <a:endParaRPr lang="en-US" sz="1400" b="1" dirty="0">
              <a:latin typeface="Arial"/>
              <a:cs typeface="Arial"/>
            </a:endParaRPr>
          </a:p>
          <a:p>
            <a:pPr algn="r"/>
            <a:r>
              <a:rPr lang="en-US" sz="1400" b="1" dirty="0" err="1" smtClean="0">
                <a:latin typeface="Arial"/>
                <a:cs typeface="Arial"/>
              </a:rPr>
              <a:t>Int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J  </a:t>
            </a:r>
            <a:r>
              <a:rPr lang="en-US" sz="1400" b="1" dirty="0" err="1">
                <a:latin typeface="Arial"/>
                <a:cs typeface="Arial"/>
              </a:rPr>
              <a:t>Radiat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Oncol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Biol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Phys</a:t>
            </a:r>
            <a:r>
              <a:rPr lang="en-US" sz="1400" b="1" dirty="0">
                <a:latin typeface="Arial"/>
                <a:cs typeface="Arial"/>
              </a:rPr>
              <a:t> 2005;62:635-638.</a:t>
            </a:r>
            <a:endParaRPr lang="es-ES_tradnl" sz="1400" b="1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21647" y="4467412"/>
            <a:ext cx="4586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0000"/>
                </a:solidFill>
              </a:rPr>
              <a:t>PFR</a:t>
            </a:r>
            <a:endParaRPr lang="es-ES_tradnl" sz="4400" b="1" dirty="0">
              <a:solidFill>
                <a:srgbClr val="FF0000"/>
              </a:solidFill>
            </a:endParaRPr>
          </a:p>
        </p:txBody>
      </p:sp>
      <p:pic>
        <p:nvPicPr>
          <p:cNvPr id="6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Toxicidad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Aguda: 1</a:t>
            </a:r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-3 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meses después de RT</a:t>
            </a:r>
          </a:p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Crónica: 6</a:t>
            </a:r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-24 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meses después de la RT. Fibrosis por radiación  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1884" y="4892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EXPERIMENTAL AND THERAPEUTIC MEDICINE 3: 631-635, 2012 </a:t>
            </a:r>
          </a:p>
        </p:txBody>
      </p:sp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Neumonitis </a:t>
            </a:r>
            <a:r>
              <a:rPr lang="es-ES_tradnl" sz="3200" b="1" dirty="0" err="1" smtClean="0">
                <a:solidFill>
                  <a:srgbClr val="800000"/>
                </a:solidFill>
                <a:latin typeface="Arial"/>
                <a:cs typeface="Arial"/>
              </a:rPr>
              <a:t>rádica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5768789"/>
            <a:ext cx="8153400" cy="6559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b="1" dirty="0" err="1" smtClean="0">
                <a:latin typeface="Arial"/>
                <a:cs typeface="Arial"/>
              </a:rPr>
              <a:t>Int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J </a:t>
            </a:r>
            <a:r>
              <a:rPr lang="en-US" sz="1400" b="1" dirty="0" err="1">
                <a:latin typeface="Arial"/>
                <a:cs typeface="Arial"/>
              </a:rPr>
              <a:t>Radiat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Oncol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Biol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Phys</a:t>
            </a:r>
            <a:r>
              <a:rPr lang="en-US" sz="1400" b="1" dirty="0">
                <a:latin typeface="Arial"/>
                <a:cs typeface="Arial"/>
              </a:rPr>
              <a:t> 2000;47:13-</a:t>
            </a:r>
            <a:r>
              <a:rPr lang="en-US" sz="1400" b="1" dirty="0" smtClean="0">
                <a:latin typeface="Arial"/>
                <a:cs typeface="Arial"/>
              </a:rPr>
              <a:t>47</a:t>
            </a:r>
            <a:r>
              <a:rPr lang="en-US" sz="1400" b="1" dirty="0">
                <a:latin typeface="Arial"/>
                <a:cs typeface="Arial"/>
              </a:rPr>
              <a:t> </a:t>
            </a:r>
            <a:endParaRPr lang="es-ES_tradnl" sz="1400" b="1" dirty="0">
              <a:latin typeface="Arial"/>
              <a:cs typeface="Arial"/>
            </a:endParaRPr>
          </a:p>
          <a:p>
            <a:pPr algn="r"/>
            <a:endParaRPr lang="es-ES_tradnl" sz="1400" b="1" dirty="0">
              <a:latin typeface="Arial"/>
              <a:cs typeface="Arial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276210"/>
              </p:ext>
            </p:extLst>
          </p:nvPr>
        </p:nvGraphicFramePr>
        <p:xfrm>
          <a:off x="612648" y="2182756"/>
          <a:ext cx="81534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93"/>
                <a:gridCol w="6465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Grado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latin typeface="Arial"/>
                          <a:cs typeface="Arial"/>
                        </a:rPr>
                        <a:t>Característica</a:t>
                      </a:r>
                      <a:endParaRPr lang="es-ES_tradnl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Sin cambio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Asintomático, hallazgos radiológicos o por</a:t>
                      </a:r>
                      <a:r>
                        <a:rPr lang="es-ES_tradnl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TC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Sintomático, no interfiere con actividades diarias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Sintomático, interfiere</a:t>
                      </a:r>
                      <a:r>
                        <a:rPr lang="es-ES_tradnl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con actividades diarias, requiere oxígeno suplementario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Amenaza</a:t>
                      </a:r>
                      <a:r>
                        <a:rPr lang="es-ES_tradnl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la vida, requiere apoyo ventilatorio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Neumonitis grave que resulta en la muerte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Toxicidad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9" y="2010553"/>
            <a:ext cx="3947168" cy="40493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1" y="1862590"/>
            <a:ext cx="3995658" cy="42122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9762" y="1616405"/>
            <a:ext cx="8822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Arial Narrow"/>
                <a:cs typeface="Arial Narrow"/>
              </a:rPr>
              <a:t>CHANGES IN PULMONARY FUNCTION UP TO 10 YEARS </a:t>
            </a:r>
            <a:r>
              <a:rPr lang="es-ES_tradnl" sz="1600" b="1" dirty="0" smtClean="0">
                <a:latin typeface="Arial Narrow"/>
                <a:cs typeface="Arial Narrow"/>
              </a:rPr>
              <a:t>AFTER LOCOREGIONAL</a:t>
            </a:r>
            <a:r>
              <a:rPr lang="es-ES_tradnl" sz="1600" b="1" dirty="0">
                <a:latin typeface="Arial Narrow"/>
                <a:cs typeface="Arial Narrow"/>
              </a:rPr>
              <a:t> </a:t>
            </a:r>
            <a:r>
              <a:rPr lang="es-ES_tradnl" sz="1600" b="1" dirty="0" smtClean="0">
                <a:latin typeface="Arial Narrow"/>
                <a:cs typeface="Arial Narrow"/>
              </a:rPr>
              <a:t>BREAST </a:t>
            </a:r>
            <a:r>
              <a:rPr lang="es-ES_tradnl" sz="1600" b="1" dirty="0">
                <a:latin typeface="Arial Narrow"/>
                <a:cs typeface="Arial Narrow"/>
              </a:rPr>
              <a:t>IRRADIATION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08941" y="6353648"/>
            <a:ext cx="5954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latin typeface="Arial"/>
                <a:cs typeface="Arial"/>
              </a:rPr>
              <a:t>Int</a:t>
            </a:r>
            <a:r>
              <a:rPr lang="en-US" sz="1400" b="1" dirty="0" smtClean="0">
                <a:latin typeface="Arial"/>
                <a:cs typeface="Arial"/>
              </a:rPr>
              <a:t> J </a:t>
            </a:r>
            <a:r>
              <a:rPr lang="en-US" sz="1400" b="1" dirty="0">
                <a:latin typeface="Arial"/>
                <a:cs typeface="Arial"/>
              </a:rPr>
              <a:t>Radiation Oncology </a:t>
            </a:r>
            <a:r>
              <a:rPr lang="en-US" sz="1400" b="1" dirty="0" err="1" smtClean="0">
                <a:latin typeface="Arial"/>
                <a:cs typeface="Arial"/>
              </a:rPr>
              <a:t>Biol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Phys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2012;  82: 701</a:t>
            </a:r>
            <a:r>
              <a:rPr lang="en-US" sz="1400" b="1" dirty="0">
                <a:latin typeface="Arial"/>
                <a:cs typeface="Arial"/>
              </a:rPr>
              <a:t>–</a:t>
            </a:r>
            <a:r>
              <a:rPr lang="en-US" sz="1400" b="1" dirty="0" smtClean="0">
                <a:latin typeface="Arial"/>
                <a:cs typeface="Arial"/>
              </a:rPr>
              <a:t>707</a:t>
            </a:r>
            <a:endParaRPr lang="es-ES_tradnl" sz="1400" b="1" dirty="0">
              <a:latin typeface="Arial"/>
              <a:cs typeface="Arial"/>
            </a:endParaRPr>
          </a:p>
        </p:txBody>
      </p:sp>
      <p:pic>
        <p:nvPicPr>
          <p:cNvPr id="7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0060" y="174823"/>
            <a:ext cx="587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Long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term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Changes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in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Pulmonary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Function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After</a:t>
            </a:r>
            <a:endParaRPr lang="es-ES_tradnl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Incidental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Lung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Irradiation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for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Breast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Cancer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: A</a:t>
            </a:r>
          </a:p>
          <a:p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Prospective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Study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With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 7-Year </a:t>
            </a:r>
            <a:r>
              <a:rPr lang="es-ES_tradnl" b="1" dirty="0" err="1">
                <a:solidFill>
                  <a:srgbClr val="800000"/>
                </a:solidFill>
                <a:latin typeface="Arial"/>
                <a:cs typeface="Arial"/>
              </a:rPr>
              <a:t>Follow</a:t>
            </a:r>
            <a:r>
              <a:rPr lang="es-ES_tradnl" b="1" dirty="0">
                <a:solidFill>
                  <a:srgbClr val="800000"/>
                </a:solidFill>
                <a:latin typeface="Arial"/>
                <a:cs typeface="Arial"/>
              </a:rPr>
              <a:t>-up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16000" y="6379884"/>
            <a:ext cx="787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b="1" dirty="0">
                <a:latin typeface="Arial"/>
                <a:cs typeface="Arial"/>
              </a:rPr>
              <a:t>International </a:t>
            </a:r>
            <a:r>
              <a:rPr lang="es-ES_tradnl" sz="1400" b="1" dirty="0" err="1">
                <a:latin typeface="Arial"/>
                <a:cs typeface="Arial"/>
              </a:rPr>
              <a:t>Journal</a:t>
            </a:r>
            <a:r>
              <a:rPr lang="es-ES_tradnl" sz="1400" b="1" dirty="0">
                <a:latin typeface="Arial"/>
                <a:cs typeface="Arial"/>
              </a:rPr>
              <a:t> of </a:t>
            </a:r>
            <a:r>
              <a:rPr lang="es-ES_tradnl" sz="1400" b="1" dirty="0" err="1">
                <a:latin typeface="Arial"/>
                <a:cs typeface="Arial"/>
              </a:rPr>
              <a:t>Radiation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Oncology</a:t>
            </a:r>
            <a:r>
              <a:rPr lang="es-ES_tradnl" sz="1400" b="1" dirty="0">
                <a:latin typeface="Arial"/>
                <a:cs typeface="Arial"/>
              </a:rPr>
              <a:t>  </a:t>
            </a:r>
            <a:r>
              <a:rPr lang="es-ES_tradnl" sz="1400" b="1" dirty="0" err="1">
                <a:latin typeface="Arial"/>
                <a:cs typeface="Arial"/>
              </a:rPr>
              <a:t>Biology</a:t>
            </a:r>
            <a:r>
              <a:rPr lang="es-ES_tradnl" sz="1400" b="1" dirty="0">
                <a:latin typeface="Arial"/>
                <a:cs typeface="Arial"/>
              </a:rPr>
              <a:t>  </a:t>
            </a:r>
            <a:r>
              <a:rPr lang="es-ES_tradnl" sz="1400" b="1" dirty="0" err="1" smtClean="0">
                <a:latin typeface="Arial"/>
                <a:cs typeface="Arial"/>
              </a:rPr>
              <a:t>Physics</a:t>
            </a:r>
            <a:r>
              <a:rPr lang="es-ES_tradnl" sz="1400" b="1" dirty="0" smtClean="0">
                <a:latin typeface="Arial"/>
                <a:cs typeface="Arial"/>
              </a:rPr>
              <a:t> 2012, e569</a:t>
            </a:r>
            <a:endParaRPr lang="es-ES_tradnl" sz="1400" b="1" dirty="0">
              <a:latin typeface="Arial"/>
              <a:cs typeface="Arial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572021" y="1733126"/>
            <a:ext cx="5790974" cy="4552914"/>
            <a:chOff x="1629988" y="1867597"/>
            <a:chExt cx="5790974" cy="455291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1521" y="1867597"/>
              <a:ext cx="5759441" cy="451228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3988758" y="6051179"/>
              <a:ext cx="1134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000090"/>
                  </a:solidFill>
                  <a:latin typeface="Arial"/>
                  <a:cs typeface="Arial"/>
                </a:rPr>
                <a:t>tiempo</a:t>
              </a:r>
              <a:endParaRPr lang="es-ES_tradnl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 rot="16200000">
              <a:off x="73559" y="3915036"/>
              <a:ext cx="345141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Cambios relativos en la PFR %</a:t>
              </a:r>
              <a:endParaRPr lang="es-ES_tradnl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290236" y="2170358"/>
              <a:ext cx="68729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FVC</a:t>
              </a:r>
              <a:endParaRPr lang="es-ES_tradnl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05178" y="3278992"/>
              <a:ext cx="68729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FEV1</a:t>
              </a:r>
              <a:endParaRPr lang="es-ES_tradnl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263014" y="4451280"/>
              <a:ext cx="72945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DLCO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931648" y="4723667"/>
              <a:ext cx="77960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V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632824" y="5016503"/>
              <a:ext cx="68729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PER</a:t>
              </a:r>
              <a:endParaRPr lang="es-ES_tradnl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Porciento de cambio post RT</a:t>
            </a:r>
            <a:b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Arial"/>
                <a:cs typeface="Arial"/>
              </a:rPr>
              <a:t>NR ≥ 2</a:t>
            </a:r>
            <a:endParaRPr lang="es-ES_tradnl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761136"/>
              </p:ext>
            </p:extLst>
          </p:nvPr>
        </p:nvGraphicFramePr>
        <p:xfrm>
          <a:off x="1065962" y="2629900"/>
          <a:ext cx="68613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48"/>
                <a:gridCol w="1715348"/>
                <a:gridCol w="1715348"/>
                <a:gridCol w="1715348"/>
              </a:tblGrid>
              <a:tr h="370840">
                <a:tc>
                  <a:txBody>
                    <a:bodyPr/>
                    <a:lstStyle/>
                    <a:p>
                      <a:endParaRPr lang="es-ES_tradnl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latin typeface="Arial"/>
                          <a:cs typeface="Arial"/>
                        </a:rPr>
                        <a:t>3 meses</a:t>
                      </a:r>
                      <a:endParaRPr lang="es-ES_tradnl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latin typeface="Arial"/>
                          <a:cs typeface="Arial"/>
                        </a:rPr>
                        <a:t>6 meses</a:t>
                      </a:r>
                      <a:endParaRPr lang="es-ES_tradnl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latin typeface="Arial"/>
                          <a:cs typeface="Arial"/>
                        </a:rPr>
                        <a:t>12 meses</a:t>
                      </a:r>
                      <a:endParaRPr lang="es-ES_tradnl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FVC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4.6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16.7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FEV1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15.7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17.9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24.2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DLCO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23.3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22.1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20.1</a:t>
                      </a:r>
                      <a:endParaRPr lang="es-ES_tradnl" sz="2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6000" y="6379884"/>
            <a:ext cx="787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b="1" dirty="0">
                <a:latin typeface="Arial"/>
                <a:cs typeface="Arial"/>
              </a:rPr>
              <a:t>International </a:t>
            </a:r>
            <a:r>
              <a:rPr lang="es-ES_tradnl" sz="1400" b="1" dirty="0" err="1">
                <a:latin typeface="Arial"/>
                <a:cs typeface="Arial"/>
              </a:rPr>
              <a:t>Journal</a:t>
            </a:r>
            <a:r>
              <a:rPr lang="es-ES_tradnl" sz="1400" b="1" dirty="0">
                <a:latin typeface="Arial"/>
                <a:cs typeface="Arial"/>
              </a:rPr>
              <a:t> of </a:t>
            </a:r>
            <a:r>
              <a:rPr lang="es-ES_tradnl" sz="1400" b="1" dirty="0" err="1">
                <a:latin typeface="Arial"/>
                <a:cs typeface="Arial"/>
              </a:rPr>
              <a:t>Radiation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Oncology</a:t>
            </a:r>
            <a:r>
              <a:rPr lang="es-ES_tradnl" sz="1400" b="1" dirty="0">
                <a:latin typeface="Arial"/>
                <a:cs typeface="Arial"/>
              </a:rPr>
              <a:t>  </a:t>
            </a:r>
            <a:r>
              <a:rPr lang="es-ES_tradnl" sz="1400" b="1" dirty="0" err="1">
                <a:latin typeface="Arial"/>
                <a:cs typeface="Arial"/>
              </a:rPr>
              <a:t>Biology</a:t>
            </a:r>
            <a:r>
              <a:rPr lang="es-ES_tradnl" sz="1400" b="1" dirty="0">
                <a:latin typeface="Arial"/>
                <a:cs typeface="Arial"/>
              </a:rPr>
              <a:t>  </a:t>
            </a:r>
            <a:r>
              <a:rPr lang="es-ES_tradnl" sz="1400" b="1" dirty="0" err="1" smtClean="0">
                <a:latin typeface="Arial"/>
                <a:cs typeface="Arial"/>
              </a:rPr>
              <a:t>Physics</a:t>
            </a:r>
            <a:r>
              <a:rPr lang="es-ES_tradnl" sz="1400" b="1" dirty="0" smtClean="0">
                <a:latin typeface="Arial"/>
                <a:cs typeface="Arial"/>
              </a:rPr>
              <a:t> 2012, e569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3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2690893"/>
            <a:ext cx="8153400" cy="2389094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Factores clínicos, bioquímicos, dosimétricos y funcionales respiratorios predictores de neumonitis por radioterapia en cáncer de pulmón localmente avanzado (etapas IIIA y IIIB) tratados con quimio y radioterapia. </a:t>
            </a:r>
          </a:p>
          <a:p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  <a:t>Departamento de Fisiología INER</a:t>
            </a:r>
            <a:b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Arial"/>
                <a:cs typeface="Arial"/>
              </a:rPr>
              <a:t>CONACYT</a:t>
            </a:r>
            <a:endParaRPr lang="es-ES_tradnl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03294" y="1763059"/>
            <a:ext cx="5752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8000"/>
                </a:solidFill>
                <a:latin typeface="Arial"/>
                <a:cs typeface="Arial"/>
              </a:rPr>
              <a:t>INAC/INER</a:t>
            </a:r>
            <a:endParaRPr lang="es-ES_tradnl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4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LTB</a:t>
            </a:r>
            <a:endParaRPr lang="es-ES_tradnl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2446942"/>
            <a:ext cx="8153400" cy="2545988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Conflictos de Interés: </a:t>
            </a:r>
            <a:r>
              <a:rPr lang="es-ES_tradnl" sz="2400" b="1" dirty="0" smtClean="0">
                <a:solidFill>
                  <a:srgbClr val="FF0000"/>
                </a:solidFill>
                <a:latin typeface="Arial"/>
                <a:cs typeface="Arial"/>
              </a:rPr>
              <a:t>Ninguno</a:t>
            </a:r>
          </a:p>
          <a:p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Relaciones comerciales en los últimos 12 meses: </a:t>
            </a:r>
            <a:r>
              <a:rPr lang="es-ES_tradnl" sz="2400" b="1" dirty="0" smtClean="0">
                <a:solidFill>
                  <a:srgbClr val="FF0000"/>
                </a:solidFill>
                <a:latin typeface="Arial"/>
                <a:cs typeface="Arial"/>
              </a:rPr>
              <a:t>Ninguna</a:t>
            </a:r>
          </a:p>
          <a:p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  <a:t>Departamento de Fisiología INER</a:t>
            </a:r>
            <a:b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Arial"/>
                <a:cs typeface="Arial"/>
              </a:rPr>
              <a:t>CONACYT</a:t>
            </a:r>
            <a:endParaRPr lang="es-ES_tradnl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1913961"/>
            <a:ext cx="8153400" cy="40774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sz="2400" b="1" dirty="0">
                <a:solidFill>
                  <a:srgbClr val="000090"/>
                </a:solidFill>
                <a:latin typeface="Arial"/>
                <a:cs typeface="Arial"/>
              </a:rPr>
              <a:t>El propósito de este estudio es evaluar el efecto de la quimioterapia y radioterapia torácica sobre la función pulmonar e identificar potenciales factores predictores para desarrollar NR en pacientes con cáncer de pulmón localmente avanzado. Se explorará la habilidad predictiva de parámetros clínicos, dosimétricos de RT, bioquímicos y funcionales respiratorios para el desarrollo de NR. </a:t>
            </a:r>
          </a:p>
          <a:p>
            <a:pPr>
              <a:lnSpc>
                <a:spcPct val="120000"/>
              </a:lnSpc>
            </a:pP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Conclusiones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Las PFR en pacientes con Ca Pulmonar tienen implicaciones:</a:t>
            </a:r>
          </a:p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Valoración </a:t>
            </a:r>
            <a:r>
              <a:rPr lang="es-ES_tradnl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Preop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: FEV1 y DLCO</a:t>
            </a:r>
          </a:p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Estratificación del riesgo de NR (Mayor riesgo en EPOC)</a:t>
            </a:r>
          </a:p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La identificación oportuna de daño funcional por RT podría tener implicaciones en morbilidad y mortalidad</a:t>
            </a:r>
          </a:p>
          <a:p>
            <a:pPr>
              <a:lnSpc>
                <a:spcPct val="120000"/>
              </a:lnSpc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Analizar el daño pulmonar en etapa </a:t>
            </a:r>
            <a:r>
              <a:rPr lang="es-ES_tradnl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presintomática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sultado de imagen para Academia Nacional de Medicin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52100" y="446742"/>
            <a:ext cx="757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¡¡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Gracias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por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atención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!!</a:t>
            </a:r>
            <a:endParaRPr lang="en-CA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72671" y="5826408"/>
            <a:ext cx="4437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0000FF"/>
                </a:solidFill>
                <a:latin typeface="Arial"/>
                <a:cs typeface="Arial"/>
              </a:rPr>
              <a:t>luistorreb@gmail.com</a:t>
            </a:r>
            <a:endParaRPr lang="en-CA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8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852100" y="1645622"/>
            <a:ext cx="757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¡¡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Gracias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por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atención</a:t>
            </a:r>
            <a:r>
              <a:rPr lang="en-CA" sz="4000" b="1" dirty="0" smtClean="0">
                <a:solidFill>
                  <a:srgbClr val="FF0000"/>
                </a:solidFill>
                <a:latin typeface="Arial"/>
                <a:cs typeface="Arial"/>
              </a:rPr>
              <a:t> !!</a:t>
            </a:r>
            <a:endParaRPr lang="en-CA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72671" y="5826408"/>
            <a:ext cx="4437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0000FF"/>
                </a:solidFill>
                <a:latin typeface="Arial"/>
                <a:cs typeface="Arial"/>
              </a:rPr>
              <a:t>luistorreb@gmail.com</a:t>
            </a:r>
            <a:endParaRPr lang="en-CA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8" y="2536968"/>
            <a:ext cx="3993447" cy="2890684"/>
          </a:xfrm>
          <a:prstGeom prst="rect">
            <a:avLst/>
          </a:prstGeom>
        </p:spPr>
      </p:pic>
      <p:pic>
        <p:nvPicPr>
          <p:cNvPr id="7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¿Qué PFR existen?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29305" y="2207453"/>
            <a:ext cx="7213125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Pruebas de mecánica de la respiración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Pruebas de intercambio de gases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Pruebas de control respiratorio</a:t>
            </a:r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Pruebas de integración al ejercicio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Otras </a:t>
            </a:r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PFR en Ca Pulmonar</a:t>
            </a:r>
            <a:r>
              <a:rPr lang="es-ES_tradnl" sz="32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s-ES_tradnl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684014" y="4037275"/>
            <a:ext cx="4909928" cy="2579224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Valoración preoperatoria</a:t>
            </a: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Evaluación de enfermedades concomitantes</a:t>
            </a: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Evaluación de la toxicidad</a:t>
            </a:r>
          </a:p>
          <a:p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Seguimiento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1757420"/>
            <a:ext cx="2319203" cy="2191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echa derecha 6"/>
          <p:cNvSpPr/>
          <p:nvPr/>
        </p:nvSpPr>
        <p:spPr>
          <a:xfrm>
            <a:off x="3647256" y="2525369"/>
            <a:ext cx="3071380" cy="354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3411000" y="2023125"/>
            <a:ext cx="336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8000"/>
                </a:solidFill>
                <a:latin typeface="Arial"/>
                <a:cs typeface="Arial"/>
              </a:rPr>
              <a:t>¿Con qué propósito?</a:t>
            </a:r>
            <a:endParaRPr lang="es-ES_tradnl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79022" y="2362918"/>
            <a:ext cx="20968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Arial"/>
                <a:cs typeface="Arial"/>
              </a:rPr>
              <a:t>PFR</a:t>
            </a:r>
            <a:endParaRPr lang="es-ES_tradnl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813798" y="2879806"/>
            <a:ext cx="251026" cy="115746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5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Valoración preoperatoria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360823" y="1875566"/>
            <a:ext cx="3592462" cy="1795647"/>
            <a:chOff x="2676875" y="2110820"/>
            <a:chExt cx="3879340" cy="192960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875" y="2110820"/>
              <a:ext cx="3592462" cy="1817530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5256785" y="3249010"/>
              <a:ext cx="12994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</a:rPr>
                <a:t>tiempo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917161" y="3824977"/>
              <a:ext cx="12403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" dirty="0" smtClean="0">
                  <a:latin typeface="Arial"/>
                  <a:cs typeface="Arial"/>
                </a:rPr>
                <a:t>Tiempo</a:t>
              </a:r>
              <a:endParaRPr lang="es-ES_tradnl" sz="800" dirty="0">
                <a:latin typeface="Arial"/>
                <a:cs typeface="Arial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47" y="3840118"/>
            <a:ext cx="2955215" cy="2778358"/>
          </a:xfrm>
          <a:prstGeom prst="rect">
            <a:avLst/>
          </a:prstGeom>
        </p:spPr>
      </p:pic>
      <p:sp>
        <p:nvSpPr>
          <p:cNvPr id="14" name="Cerrar llave 13"/>
          <p:cNvSpPr/>
          <p:nvPr/>
        </p:nvSpPr>
        <p:spPr>
          <a:xfrm>
            <a:off x="3525071" y="1707037"/>
            <a:ext cx="683317" cy="4911439"/>
          </a:xfrm>
          <a:prstGeom prst="rightBrace">
            <a:avLst>
              <a:gd name="adj1" fmla="val 8333"/>
              <a:gd name="adj2" fmla="val 4962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3913065" y="3721974"/>
            <a:ext cx="212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Ambos &gt; 80%p 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832672" y="3840118"/>
            <a:ext cx="605416" cy="44912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6260894" y="3175170"/>
            <a:ext cx="2573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Resección pulmonar (incluyendo </a:t>
            </a:r>
            <a:r>
              <a:rPr lang="es-ES_tradnl" sz="2400" b="1" dirty="0" err="1" smtClean="0">
                <a:solidFill>
                  <a:srgbClr val="000090"/>
                </a:solidFill>
                <a:latin typeface="Arial Narrow"/>
                <a:cs typeface="Arial Narrow"/>
              </a:rPr>
              <a:t>neumonectomía</a:t>
            </a:r>
            <a:r>
              <a:rPr lang="es-ES_tradnl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)</a:t>
            </a:r>
            <a:endParaRPr lang="es-ES_tradnl" sz="2400" b="1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35560" y="1529821"/>
            <a:ext cx="20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  <a:latin typeface="Arial Narrow"/>
                <a:cs typeface="Arial Narrow"/>
              </a:rPr>
              <a:t>Espirometría</a:t>
            </a:r>
            <a:endParaRPr lang="es-ES_tradnl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89026" y="3919911"/>
            <a:ext cx="20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  <a:latin typeface="Arial Narrow"/>
                <a:cs typeface="Arial Narrow"/>
              </a:rPr>
              <a:t>DLCO</a:t>
            </a:r>
            <a:endParaRPr lang="es-ES_tradnl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404447" y="5951599"/>
            <a:ext cx="342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 err="1" smtClean="0">
                <a:latin typeface="Arial"/>
                <a:cs typeface="Arial"/>
              </a:rPr>
              <a:t>Eur</a:t>
            </a:r>
            <a:r>
              <a:rPr lang="es-ES_tradnl" sz="1400" b="1" dirty="0" smtClean="0"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latin typeface="Arial"/>
                <a:cs typeface="Arial"/>
              </a:rPr>
              <a:t>Respir</a:t>
            </a:r>
            <a:r>
              <a:rPr lang="es-ES_tradnl" sz="1400" b="1" dirty="0" smtClean="0">
                <a:latin typeface="Arial"/>
                <a:cs typeface="Arial"/>
              </a:rPr>
              <a:t> J 2009; 34:17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3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68018" y="1690776"/>
            <a:ext cx="28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0090"/>
                </a:solidFill>
                <a:latin typeface="Arial"/>
                <a:cs typeface="Arial"/>
              </a:rPr>
              <a:t>Si FEV1 ó DLCO &lt; 80%p</a:t>
            </a:r>
            <a:endParaRPr lang="es-ES_tradnl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45211" y="2650840"/>
            <a:ext cx="22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0090"/>
                </a:solidFill>
                <a:latin typeface="Arial"/>
                <a:cs typeface="Arial"/>
              </a:rPr>
              <a:t>PCPE</a:t>
            </a:r>
            <a:endParaRPr lang="es-ES_tradnl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612" y="3560753"/>
            <a:ext cx="144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/>
                </a:solidFill>
                <a:latin typeface="Arial"/>
                <a:cs typeface="Arial"/>
              </a:rPr>
              <a:t>VO2 pico &lt; 10 ml/k/min </a:t>
            </a:r>
            <a:endParaRPr lang="es-ES_tradnl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9158" y="5449353"/>
            <a:ext cx="21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Arial"/>
                <a:cs typeface="Arial"/>
              </a:rPr>
              <a:t>No resección</a:t>
            </a:r>
            <a:endParaRPr lang="es-ES_tradnl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67621" y="3619825"/>
            <a:ext cx="171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8000"/>
                </a:solidFill>
                <a:latin typeface="Arial"/>
                <a:cs typeface="Arial"/>
              </a:rPr>
              <a:t>VO2 pico &gt; 20 ml/k/min</a:t>
            </a:r>
            <a:endParaRPr lang="es-ES_tradnl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260890" y="5403312"/>
            <a:ext cx="21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8000"/>
                </a:solidFill>
                <a:latin typeface="Arial"/>
                <a:cs typeface="Arial"/>
              </a:rPr>
              <a:t>Resección (</a:t>
            </a:r>
            <a:r>
              <a:rPr lang="es-ES_tradnl" b="1" dirty="0" err="1" smtClean="0">
                <a:solidFill>
                  <a:srgbClr val="008000"/>
                </a:solidFill>
                <a:latin typeface="Arial"/>
                <a:cs typeface="Arial"/>
              </a:rPr>
              <a:t>neumonectomía</a:t>
            </a:r>
            <a:r>
              <a:rPr lang="es-ES_tradnl" b="1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s-ES_tradnl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4090251" y="2178252"/>
            <a:ext cx="324858" cy="406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425773" y="3537544"/>
            <a:ext cx="183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6600"/>
                </a:solidFill>
                <a:latin typeface="Arial"/>
                <a:cs typeface="Arial"/>
              </a:rPr>
              <a:t>VO2 pico  10 – 20 ml/k/min </a:t>
            </a:r>
            <a:endParaRPr lang="es-ES_tradnl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402794" y="3278549"/>
            <a:ext cx="5936032" cy="14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338826" y="3285996"/>
            <a:ext cx="0" cy="193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407634" y="3275948"/>
            <a:ext cx="0" cy="193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267482" y="2983174"/>
            <a:ext cx="0" cy="516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1422400" y="4410243"/>
            <a:ext cx="0" cy="993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7333637" y="4456284"/>
            <a:ext cx="0" cy="993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970" y="12144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" y="82283"/>
            <a:ext cx="1104839" cy="1070919"/>
          </a:xfrm>
          <a:prstGeom prst="rect">
            <a:avLst/>
          </a:prstGeom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762000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Valoración preoperatoria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85934" y="1690776"/>
            <a:ext cx="342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 err="1" smtClean="0">
                <a:latin typeface="Arial"/>
                <a:cs typeface="Arial"/>
              </a:rPr>
              <a:t>Eur</a:t>
            </a:r>
            <a:r>
              <a:rPr lang="es-ES_tradnl" sz="1400" b="1" dirty="0" smtClean="0"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latin typeface="Arial"/>
                <a:cs typeface="Arial"/>
              </a:rPr>
              <a:t>Respir</a:t>
            </a:r>
            <a:r>
              <a:rPr lang="es-ES_tradnl" sz="1400" b="1" dirty="0" smtClean="0">
                <a:latin typeface="Arial"/>
                <a:cs typeface="Arial"/>
              </a:rPr>
              <a:t> J 2009; 34:17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Valoración preoperatoria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54" name="Agrupar 53"/>
          <p:cNvGrpSpPr/>
          <p:nvPr/>
        </p:nvGrpSpPr>
        <p:grpSpPr>
          <a:xfrm>
            <a:off x="244996" y="1706283"/>
            <a:ext cx="8665666" cy="4666280"/>
            <a:chOff x="244996" y="1706283"/>
            <a:chExt cx="8665666" cy="4666280"/>
          </a:xfrm>
        </p:grpSpPr>
        <p:sp>
          <p:nvSpPr>
            <p:cNvPr id="14" name="CuadroTexto 13"/>
            <p:cNvSpPr txBox="1"/>
            <p:nvPr/>
          </p:nvSpPr>
          <p:spPr>
            <a:xfrm>
              <a:off x="2790824" y="1706283"/>
              <a:ext cx="3411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FF6600"/>
                  </a:solidFill>
                  <a:latin typeface="Arial"/>
                  <a:cs typeface="Arial"/>
                </a:rPr>
                <a:t>VO2 pico  10 – 20 ml/k/min </a:t>
              </a:r>
              <a:endParaRPr lang="es-ES_tradnl" b="1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100912" y="2451275"/>
              <a:ext cx="2879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000090"/>
                  </a:solidFill>
                  <a:latin typeface="Arial"/>
                  <a:cs typeface="Arial"/>
                </a:rPr>
                <a:t>FEV1 y DLCO PO</a:t>
              </a:r>
              <a:endParaRPr lang="es-ES_tradnl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748176" y="3234243"/>
              <a:ext cx="2014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008000"/>
                  </a:solidFill>
                  <a:latin typeface="Arial"/>
                  <a:cs typeface="Arial"/>
                </a:rPr>
                <a:t>Ambas &gt; 30%p</a:t>
              </a:r>
              <a:endParaRPr lang="es-ES_tradnl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349490" y="4899082"/>
              <a:ext cx="2561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008000"/>
                  </a:solidFill>
                  <a:latin typeface="Arial"/>
                  <a:cs typeface="Arial"/>
                </a:rPr>
                <a:t>Resección hasta la extensión calculada </a:t>
              </a:r>
              <a:endParaRPr lang="es-ES_tradnl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096880" y="3234243"/>
              <a:ext cx="2240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b="1" dirty="0" smtClean="0">
                  <a:solidFill>
                    <a:srgbClr val="FF0000"/>
                  </a:solidFill>
                  <a:latin typeface="Arial"/>
                  <a:cs typeface="Arial"/>
                </a:rPr>
                <a:t>Alguna &lt; 30%p</a:t>
              </a:r>
              <a:endParaRPr lang="es-ES_tradnl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525094" y="4046499"/>
              <a:ext cx="1708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000090"/>
                  </a:solidFill>
                  <a:latin typeface="Arial"/>
                  <a:cs typeface="Arial"/>
                </a:rPr>
                <a:t>VO2 pico PO</a:t>
              </a:r>
              <a:endParaRPr lang="es-ES_tradnl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100912" y="4962132"/>
              <a:ext cx="1708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008000"/>
                  </a:solidFill>
                  <a:latin typeface="Arial"/>
                  <a:cs typeface="Arial"/>
                </a:rPr>
                <a:t>&gt; 10 ml/k/min</a:t>
              </a:r>
              <a:endParaRPr lang="es-ES_tradnl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44996" y="4932596"/>
              <a:ext cx="1904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FF0000"/>
                  </a:solidFill>
                  <a:latin typeface="Arial"/>
                  <a:cs typeface="Arial"/>
                </a:rPr>
                <a:t>&lt; 10 ml/k/min</a:t>
              </a:r>
              <a:endParaRPr lang="es-ES_tradnl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89294" y="6003231"/>
              <a:ext cx="218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FF0000"/>
                  </a:solidFill>
                  <a:latin typeface="Arial"/>
                  <a:cs typeface="Arial"/>
                </a:rPr>
                <a:t>No resección </a:t>
              </a:r>
              <a:endParaRPr lang="es-ES_tradnl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>
              <a:off x="4488948" y="2075615"/>
              <a:ext cx="0" cy="3756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2316457" y="3057026"/>
              <a:ext cx="528816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4488948" y="2820739"/>
              <a:ext cx="0" cy="221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7594600" y="3042263"/>
              <a:ext cx="0" cy="221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2321202" y="3051705"/>
              <a:ext cx="0" cy="221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>
              <a:off x="2316457" y="3603575"/>
              <a:ext cx="0" cy="442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V="1">
              <a:off x="869360" y="4677564"/>
              <a:ext cx="316182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4035930" y="4666768"/>
              <a:ext cx="0" cy="221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869360" y="4666768"/>
              <a:ext cx="0" cy="221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/>
            <p:nvPr/>
          </p:nvCxnSpPr>
          <p:spPr>
            <a:xfrm>
              <a:off x="4809814" y="5176212"/>
              <a:ext cx="1491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 flipH="1">
              <a:off x="7594600" y="3751135"/>
              <a:ext cx="10021" cy="9451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>
              <a:off x="869360" y="5331464"/>
              <a:ext cx="0" cy="671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uadroTexto 54"/>
          <p:cNvSpPr txBox="1"/>
          <p:nvPr/>
        </p:nvSpPr>
        <p:spPr>
          <a:xfrm>
            <a:off x="5404447" y="6246959"/>
            <a:ext cx="342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 err="1" smtClean="0">
                <a:latin typeface="Arial"/>
                <a:cs typeface="Arial"/>
              </a:rPr>
              <a:t>Eur</a:t>
            </a:r>
            <a:r>
              <a:rPr lang="es-ES_tradnl" sz="1400" b="1" dirty="0" smtClean="0"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latin typeface="Arial"/>
                <a:cs typeface="Arial"/>
              </a:rPr>
              <a:t>Respir</a:t>
            </a:r>
            <a:r>
              <a:rPr lang="es-ES_tradnl" sz="1400" b="1" dirty="0" smtClean="0">
                <a:latin typeface="Arial"/>
                <a:cs typeface="Arial"/>
              </a:rPr>
              <a:t> J 2009; 34:17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5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Riesgo operatorio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6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067931"/>
              </p:ext>
            </p:extLst>
          </p:nvPr>
        </p:nvGraphicFramePr>
        <p:xfrm>
          <a:off x="805400" y="1962720"/>
          <a:ext cx="7573857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4619"/>
                <a:gridCol w="2524619"/>
                <a:gridCol w="2524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Parámetro</a:t>
                      </a:r>
                      <a:endParaRPr lang="es-ES_tradnl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Punto de corte</a:t>
                      </a:r>
                      <a:endParaRPr lang="es-ES_tradnl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% de complicaciones CP</a:t>
                      </a:r>
                      <a:endParaRPr lang="es-ES_tradnl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VO2max%p</a:t>
                      </a:r>
                    </a:p>
                    <a:p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≥ 70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20.6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&lt; 70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36.3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VO2max ml/k/min</a:t>
                      </a:r>
                    </a:p>
                    <a:p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≥ 20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19.3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15-19.9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10-14.9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55.6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FEV1 L</a:t>
                      </a:r>
                    </a:p>
                    <a:p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≥ 2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17.3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1.2-1.9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25.5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&lt;1.2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58.8</a:t>
                      </a:r>
                      <a:endParaRPr lang="es-ES_tradnl" sz="20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345507" y="6040378"/>
            <a:ext cx="50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err="1" smtClean="0">
                <a:latin typeface="Arial"/>
                <a:cs typeface="Arial"/>
              </a:rPr>
              <a:t>Chinese</a:t>
            </a:r>
            <a:r>
              <a:rPr lang="es-ES_tradnl" b="1" dirty="0" smtClean="0">
                <a:latin typeface="Arial"/>
                <a:cs typeface="Arial"/>
              </a:rPr>
              <a:t> Medical </a:t>
            </a:r>
            <a:r>
              <a:rPr lang="es-ES_tradnl" b="1" dirty="0" err="1" smtClean="0">
                <a:latin typeface="Arial"/>
                <a:cs typeface="Arial"/>
              </a:rPr>
              <a:t>Journal</a:t>
            </a:r>
            <a:r>
              <a:rPr lang="es-ES_tradnl" b="1" dirty="0" smtClean="0">
                <a:latin typeface="Arial"/>
                <a:cs typeface="Arial"/>
              </a:rPr>
              <a:t> 2010; 123:3089</a:t>
            </a:r>
            <a:endParaRPr lang="es-ES_tradnl" b="1" dirty="0">
              <a:latin typeface="Arial"/>
              <a:cs typeface="Arial"/>
            </a:endParaRPr>
          </a:p>
        </p:txBody>
      </p:sp>
      <p:pic>
        <p:nvPicPr>
          <p:cNvPr id="8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Enfermedades </a:t>
            </a:r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concomitantes</a:t>
            </a:r>
            <a:b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_tradnl" sz="1300" b="1" dirty="0" smtClean="0">
                <a:solidFill>
                  <a:srgbClr val="800000"/>
                </a:solidFill>
                <a:latin typeface="Arial"/>
                <a:cs typeface="Arial"/>
              </a:rPr>
              <a:t>EPOC</a:t>
            </a:r>
            <a:endParaRPr lang="es-ES_tradnl" sz="13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C:\Documents and Settings\Rogelio\Desktop\Nuevos\docsencurso\clefig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535" y="1609742"/>
            <a:ext cx="1352052" cy="206138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Documents and Settings\Rogelio\Desktop\Nuevos\docsencurso\enfisemamicroscopicoenfum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72" y="3839741"/>
            <a:ext cx="2296636" cy="17924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294" y="22192"/>
            <a:ext cx="1203015" cy="12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0" y="107099"/>
            <a:ext cx="1104839" cy="1070919"/>
          </a:xfrm>
          <a:prstGeom prst="rect">
            <a:avLst/>
          </a:prstGeom>
        </p:spPr>
      </p:pic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86674"/>
              </p:ext>
            </p:extLst>
          </p:nvPr>
        </p:nvGraphicFramePr>
        <p:xfrm>
          <a:off x="3137056" y="1934638"/>
          <a:ext cx="5625944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486"/>
                <a:gridCol w="1406486"/>
                <a:gridCol w="1406486"/>
                <a:gridCol w="1406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latin typeface="Arial"/>
                          <a:cs typeface="Arial"/>
                        </a:rPr>
                        <a:t>Autor </a:t>
                      </a:r>
                      <a:endParaRPr lang="es-ES_tradnl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latin typeface="Arial"/>
                          <a:cs typeface="Arial"/>
                        </a:rPr>
                        <a:t>Año</a:t>
                      </a:r>
                      <a:endParaRPr lang="es-ES_tradnl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latin typeface="Arial"/>
                          <a:cs typeface="Arial"/>
                        </a:rPr>
                        <a:t>Género</a:t>
                      </a:r>
                      <a:endParaRPr lang="es-ES_tradnl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latin typeface="Arial"/>
                          <a:cs typeface="Arial"/>
                        </a:rPr>
                        <a:t>Prevalencia %</a:t>
                      </a:r>
                      <a:endParaRPr lang="es-ES_tradnl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Boucot</a:t>
                      </a:r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1964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Tenkanen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1987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Dean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1966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Nomura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1991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Campbell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1963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Loganathan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2006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 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72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Samet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1986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lang="es-ES_tradnl" sz="14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lang="es-ES_tradnl" sz="16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Loganathan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2006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Mujeres</a:t>
                      </a:r>
                      <a:endParaRPr lang="es-ES_tradnl" sz="14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Dean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1966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Mujeres</a:t>
                      </a:r>
                      <a:endParaRPr lang="es-ES_tradnl" sz="14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lang="es-ES_tradnl" sz="16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833477" y="6222965"/>
            <a:ext cx="2618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i="1" dirty="0">
                <a:latin typeface="Arial"/>
                <a:cs typeface="Arial"/>
              </a:rPr>
              <a:t>CHEST 2006; 129:1305–1312</a:t>
            </a:r>
            <a:endParaRPr lang="es-ES_tradnl" sz="1400" dirty="0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9535" y="5966369"/>
            <a:ext cx="474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  <a:latin typeface="Arial"/>
                <a:cs typeface="Arial"/>
              </a:rPr>
              <a:t>Implicación en tratamiento y en riesgo de NR</a:t>
            </a:r>
            <a:endParaRPr lang="es-ES_tradnl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a">
  <a:themeElements>
    <a:clrScheme name="Personalizar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00FF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Mediana.thmx</Template>
  <TotalTime>3945</TotalTime>
  <Words>827</Words>
  <Application>Microsoft Macintosh PowerPoint</Application>
  <PresentationFormat>Presentación en pantalla (4:3)</PresentationFormat>
  <Paragraphs>233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 Narrow</vt:lpstr>
      <vt:lpstr>Calibri</vt:lpstr>
      <vt:lpstr>Tw Cen MT</vt:lpstr>
      <vt:lpstr>Wingdings</vt:lpstr>
      <vt:lpstr>Wingdings 2</vt:lpstr>
      <vt:lpstr>Arial</vt:lpstr>
      <vt:lpstr>Mediana</vt:lpstr>
      <vt:lpstr>ACADEMIA NACIONAL DE MEDICINA</vt:lpstr>
      <vt:lpstr>LTB</vt:lpstr>
      <vt:lpstr>¿Qué PFR existen?</vt:lpstr>
      <vt:lpstr>PFR en Ca Pulmonar </vt:lpstr>
      <vt:lpstr>Valoración preoperatoria</vt:lpstr>
      <vt:lpstr>Presentación de PowerPoint</vt:lpstr>
      <vt:lpstr>Valoración preoperatoria</vt:lpstr>
      <vt:lpstr>Riesgo operatorio</vt:lpstr>
      <vt:lpstr>Enfermedades concomitantes EPOC</vt:lpstr>
      <vt:lpstr>Predictores de deterioro funcional</vt:lpstr>
      <vt:lpstr>Toxicidad</vt:lpstr>
      <vt:lpstr>Tipo de RT</vt:lpstr>
      <vt:lpstr>Clínica vs. funcional</vt:lpstr>
      <vt:lpstr>Toxicidad</vt:lpstr>
      <vt:lpstr>Neumonitis rádica</vt:lpstr>
      <vt:lpstr>Toxicidad</vt:lpstr>
      <vt:lpstr>Presentación de PowerPoint</vt:lpstr>
      <vt:lpstr>Porciento de cambio post RT NR ≥ 2</vt:lpstr>
      <vt:lpstr>Departamento de Fisiología INER CONACYT</vt:lpstr>
      <vt:lpstr>Departamento de Fisiología INER CONACYT</vt:lpstr>
      <vt:lpstr>Conclusiones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 Mexicana de Neumología y Cirugía de Tórax</dc:title>
  <dc:creator>Luis Torre</dc:creator>
  <cp:lastModifiedBy>Usuario de Microsoft Office</cp:lastModifiedBy>
  <cp:revision>328</cp:revision>
  <dcterms:created xsi:type="dcterms:W3CDTF">2011-11-04T17:52:02Z</dcterms:created>
  <dcterms:modified xsi:type="dcterms:W3CDTF">2016-04-12T14:18:46Z</dcterms:modified>
</cp:coreProperties>
</file>