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6" r:id="rId2"/>
    <p:sldId id="305" r:id="rId3"/>
    <p:sldId id="300" r:id="rId4"/>
    <p:sldId id="301" r:id="rId5"/>
    <p:sldId id="326" r:id="rId6"/>
    <p:sldId id="302" r:id="rId7"/>
    <p:sldId id="327" r:id="rId8"/>
    <p:sldId id="330" r:id="rId9"/>
    <p:sldId id="331" r:id="rId10"/>
    <p:sldId id="334" r:id="rId11"/>
    <p:sldId id="335" r:id="rId12"/>
    <p:sldId id="328" r:id="rId13"/>
    <p:sldId id="333" r:id="rId14"/>
    <p:sldId id="329" r:id="rId15"/>
    <p:sldId id="336" r:id="rId16"/>
    <p:sldId id="257" r:id="rId17"/>
    <p:sldId id="308" r:id="rId18"/>
    <p:sldId id="310" r:id="rId19"/>
    <p:sldId id="309" r:id="rId20"/>
    <p:sldId id="324" r:id="rId21"/>
    <p:sldId id="307" r:id="rId22"/>
    <p:sldId id="311" r:id="rId23"/>
    <p:sldId id="312" r:id="rId24"/>
    <p:sldId id="258" r:id="rId25"/>
    <p:sldId id="259" r:id="rId26"/>
    <p:sldId id="260" r:id="rId27"/>
    <p:sldId id="261" r:id="rId28"/>
    <p:sldId id="264" r:id="rId29"/>
    <p:sldId id="314" r:id="rId30"/>
    <p:sldId id="266" r:id="rId31"/>
    <p:sldId id="265" r:id="rId32"/>
    <p:sldId id="275" r:id="rId33"/>
    <p:sldId id="313" r:id="rId34"/>
    <p:sldId id="270" r:id="rId35"/>
    <p:sldId id="339" r:id="rId36"/>
    <p:sldId id="285" r:id="rId37"/>
    <p:sldId id="274" r:id="rId38"/>
    <p:sldId id="272" r:id="rId39"/>
    <p:sldId id="267" r:id="rId40"/>
    <p:sldId id="268" r:id="rId41"/>
    <p:sldId id="269" r:id="rId42"/>
    <p:sldId id="277" r:id="rId43"/>
    <p:sldId id="276" r:id="rId44"/>
    <p:sldId id="279" r:id="rId45"/>
    <p:sldId id="280" r:id="rId46"/>
    <p:sldId id="325" r:id="rId47"/>
    <p:sldId id="281" r:id="rId48"/>
    <p:sldId id="282" r:id="rId49"/>
    <p:sldId id="278" r:id="rId50"/>
    <p:sldId id="273" r:id="rId51"/>
    <p:sldId id="283" r:id="rId52"/>
    <p:sldId id="284" r:id="rId53"/>
    <p:sldId id="287" r:id="rId54"/>
    <p:sldId id="288" r:id="rId55"/>
    <p:sldId id="286" r:id="rId56"/>
    <p:sldId id="319" r:id="rId57"/>
    <p:sldId id="315" r:id="rId58"/>
    <p:sldId id="320" r:id="rId59"/>
    <p:sldId id="321" r:id="rId60"/>
    <p:sldId id="322" r:id="rId61"/>
    <p:sldId id="316" r:id="rId62"/>
    <p:sldId id="289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1" r:id="rId71"/>
    <p:sldId id="338" r:id="rId72"/>
    <p:sldId id="318" r:id="rId7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006" autoAdjust="0"/>
  </p:normalViewPr>
  <p:slideViewPr>
    <p:cSldViewPr>
      <p:cViewPr varScale="1">
        <p:scale>
          <a:sx n="64" d="100"/>
          <a:sy n="64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00F0E-F031-4BBB-9177-8641C60318EE}" type="datetimeFigureOut">
              <a:rPr lang="es-MX" smtClean="0"/>
              <a:pPr/>
              <a:t>13/07/2016</a:t>
            </a:fld>
            <a:endParaRPr lang="es-MX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s-MX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F60CE-9C0D-4BB1-A621-D49C1913AAA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13113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F60CE-9C0D-4BB1-A621-D49C1913AAA7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61185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F60CE-9C0D-4BB1-A621-D49C1913AAA7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49826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80"/>
            <a:ext cx="762000" cy="365125"/>
          </a:xfrm>
        </p:spPr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31" y="1535117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3" y="2362205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1" y="2362205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6" y="1524005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80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FFAB72E-BD85-48EE-8A2C-CCC2CA3DD762}" type="datetimeFigureOut">
              <a:rPr lang="de-DE" smtClean="0"/>
              <a:pPr/>
              <a:t>13.07.2016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80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80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BDF6094-A10D-455B-B8C4-237E7198C86C}" type="slidenum">
              <a:rPr lang="de-DE" smtClean="0"/>
              <a:pPr/>
              <a:t>‹Nº›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mailto:angiela77@gmail.co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mtClean="0">
                <a:latin typeface="Comic Sans MS" pitchFamily="66" charset="0"/>
              </a:rPr>
              <a:t>Humanitarismo y micosis en la selva Chiapaneca </a:t>
            </a:r>
            <a:endParaRPr lang="de-DE" dirty="0">
              <a:latin typeface="Comic Sans MS" pitchFamily="66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540528" y="-243407"/>
            <a:ext cx="10153088" cy="743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899592" y="-171400"/>
            <a:ext cx="7128792" cy="1800200"/>
          </a:xfrm>
        </p:spPr>
        <p:txBody>
          <a:bodyPr>
            <a:normAutofit/>
          </a:bodyPr>
          <a:lstStyle/>
          <a:p>
            <a:endParaRPr lang="de-AT" dirty="0" smtClean="0">
              <a:latin typeface="Comic Sans MS" pitchFamily="66" charset="0"/>
            </a:endParaRPr>
          </a:p>
          <a:p>
            <a:pPr algn="ctr"/>
            <a:r>
              <a:rPr lang="es-MX" sz="4000" b="1" dirty="0" smtClean="0">
                <a:solidFill>
                  <a:srgbClr val="FFC000"/>
                </a:solidFill>
                <a:latin typeface="Comic Sans MS" pitchFamily="66" charset="0"/>
              </a:rPr>
              <a:t>Humanitarismo en la selva Lacandona</a:t>
            </a:r>
          </a:p>
        </p:txBody>
      </p:sp>
    </p:spTree>
    <p:extLst>
      <p:ext uri="{BB962C8B-B14F-4D97-AF65-F5344CB8AC3E}">
        <p14:creationId xmlns:p14="http://schemas.microsoft.com/office/powerpoint/2010/main" xmlns="" val="25986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/>
            </a:r>
            <a:br>
              <a:rPr lang="es-MX" sz="3200" dirty="0" smtClean="0">
                <a:latin typeface="Comic Sans MS" pitchFamily="66" charset="0"/>
              </a:rPr>
            </a:br>
            <a:r>
              <a:rPr lang="es-MX" sz="3200" dirty="0" smtClean="0">
                <a:latin typeface="Comic Sans MS" pitchFamily="66" charset="0"/>
              </a:rPr>
              <a:t> </a:t>
            </a:r>
            <a:r>
              <a:rPr lang="es-MX" sz="3200" dirty="0" smtClean="0">
                <a:latin typeface="Comic Sans MS" pitchFamily="66" charset="0"/>
              </a:rPr>
              <a:t>La </a:t>
            </a:r>
            <a:r>
              <a:rPr lang="es-MX" sz="3200" dirty="0" smtClean="0">
                <a:latin typeface="Comic Sans MS" pitchFamily="66" charset="0"/>
              </a:rPr>
              <a:t>artesanía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0242" name="Picture 2" descr="C:\Dokumente und Einstellungen\Jörg\Desktop\Desktop folders\Nice collected photos\20100311_14033920100311_1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850208" cy="5133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C:\Dokumente und Einstellungen\Jörg\Desktop\Desktop folders\Nice collected photos\20100311_14063220100311_1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608744" cy="3456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1895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Los </a:t>
            </a:r>
            <a:r>
              <a:rPr lang="es-MX" sz="3200" dirty="0" smtClean="0">
                <a:latin typeface="Comic Sans MS" pitchFamily="66" charset="0"/>
              </a:rPr>
              <a:t>colores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1266" name="Picture 2" descr="C:\Dokumente und Einstellungen\Jörg\Desktop\Desktop folders\Nice collected photos\20100318_12464620100318_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326632" cy="324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7" name="Picture 3" descr="C:\Dokumente und Einstellungen\Jörg\Desktop\Desktop folders\Nice collected photos\20100318_12583620100318_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87420"/>
            <a:ext cx="4248472" cy="318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01499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/>
            </a:r>
            <a:br>
              <a:rPr lang="es-MX" sz="3200" dirty="0" smtClean="0">
                <a:latin typeface="Comic Sans MS" pitchFamily="66" charset="0"/>
              </a:rPr>
            </a:br>
            <a:r>
              <a:rPr lang="es-MX" sz="3200" dirty="0" smtClean="0">
                <a:latin typeface="Comic Sans MS" pitchFamily="66" charset="0"/>
              </a:rPr>
              <a:t>las </a:t>
            </a:r>
            <a:r>
              <a:rPr lang="es-MX" sz="3200" dirty="0" smtClean="0">
                <a:latin typeface="Comic Sans MS" pitchFamily="66" charset="0"/>
              </a:rPr>
              <a:t>costumbres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4098" name="Picture 2" descr="C:\Dokumente und Einstellungen\Jörg\Desktop\Desktop folders\Nice collected photos\P12907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328" y="1340768"/>
            <a:ext cx="3988128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Dokumente und Einstellungen\Jörg\Desktop\Desktop folders\Nice collected photos\20100324_13343420100324_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27" y="2024846"/>
            <a:ext cx="508856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3204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96144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l</a:t>
            </a:r>
            <a:r>
              <a:rPr lang="es-MX" sz="3200" dirty="0" smtClean="0">
                <a:latin typeface="Comic Sans MS" pitchFamily="66" charset="0"/>
              </a:rPr>
              <a:t>as tradiciones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9218" name="Picture 2" descr="C:\Dokumente und Einstellungen\Jörg\Desktop\Desktop folders\Nice collected photos\20100311_12362920100311_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46185" cy="5734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023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la naturaleza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5122" name="Picture 2" descr="C:\Dokumente und Einstellungen\Jörg\Desktop\Desktop folders\Nice collected photos\P50404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752528" cy="3564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Dokumente und Einstellungen\Jörg\Desktop\Desktop folders\Nice collected photos\P50405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2995" y="2243869"/>
            <a:ext cx="4920548" cy="3690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1344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24136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me fascinaban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2290" name="Picture 2" descr="C:\Dokumente und Einstellungen\Jörg\Desktop\Desktop folders\Nice collected photos\20100318_14074120100318_1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8088" y="1750336"/>
            <a:ext cx="5580798" cy="4185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1" name="Picture 3" descr="C:\Dokumente und Einstellungen\Jörg\Desktop\Desktop folders\Nice collected photos\20100318_14134220100318_1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8426" y="1780339"/>
            <a:ext cx="5436785" cy="4077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3496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Y porque la Selva Lacandona?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51" y="1340768"/>
            <a:ext cx="3948103" cy="5264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E:\My presention DRACULA y DRACULITA\Chiapas y La Selva Lacandona\P41107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8607"/>
            <a:ext cx="3600400" cy="5239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7185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52128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los lacandones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074" name="Picture 2" descr="E:\Acapulco Presentation Photos\20100314_11250920100314_4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04856" cy="5778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6959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l</a:t>
            </a:r>
            <a:r>
              <a:rPr lang="es-MX" sz="3200" dirty="0" smtClean="0">
                <a:latin typeface="Comic Sans MS" pitchFamily="66" charset="0"/>
              </a:rPr>
              <a:t>a simplicidad de la vida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5122" name="Picture 2" descr="E:\Acapulco Presentation Photos\P2130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6722"/>
            <a:ext cx="7632848" cy="572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048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l</a:t>
            </a:r>
            <a:r>
              <a:rPr lang="es-MX" sz="3200" dirty="0" smtClean="0">
                <a:latin typeface="Comic Sans MS" pitchFamily="66" charset="0"/>
              </a:rPr>
              <a:t>a flora y fauna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4098" name="Picture 2" descr="C:\Dokumente und Einstellungen\Jörg\Desktop\Desktop folders\Acapulco conf Dermatologia Oct 2015\P72707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30177">
            <a:off x="4708348" y="2784664"/>
            <a:ext cx="4032448" cy="302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Dokumente und Einstellungen\Jörg\Desktop\Desktop folders\Acapulco conf Dermatologia Oct 2015\P90115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038600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9549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5536" y="273050"/>
            <a:ext cx="8136904" cy="635670"/>
          </a:xfrm>
        </p:spPr>
        <p:txBody>
          <a:bodyPr>
            <a:normAutofit/>
          </a:bodyPr>
          <a:lstStyle/>
          <a:p>
            <a:pPr algn="ctr"/>
            <a:r>
              <a:rPr lang="es-MX" sz="3200" dirty="0" smtClean="0">
                <a:latin typeface="Comic Sans MS" pitchFamily="66" charset="0"/>
              </a:rPr>
              <a:t>¿Cómo </a:t>
            </a:r>
            <a:r>
              <a:rPr lang="es-MX" sz="3200" dirty="0" smtClean="0">
                <a:latin typeface="Comic Sans MS" pitchFamily="66" charset="0"/>
              </a:rPr>
              <a:t>nace un proyecto humanitario?</a:t>
            </a:r>
            <a:endParaRPr lang="es-MX" sz="3200" dirty="0">
              <a:latin typeface="Comic Sans MS" pitchFamily="66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2"/>
          </p:nvPr>
        </p:nvSpPr>
        <p:spPr>
          <a:xfrm>
            <a:off x="457206" y="1700808"/>
            <a:ext cx="3322706" cy="4425360"/>
          </a:xfrm>
        </p:spPr>
        <p:txBody>
          <a:bodyPr/>
          <a:lstStyle/>
          <a:p>
            <a:pPr algn="ctr"/>
            <a:endParaRPr lang="es-MX" dirty="0"/>
          </a:p>
        </p:txBody>
      </p:sp>
      <p:pic>
        <p:nvPicPr>
          <p:cNvPr id="6" name="Picture 2" descr="C:\Dokumente und Einstellungen\Jörg\Desktop\Photos\IMG_0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400000">
            <a:off x="-303301" y="1847958"/>
            <a:ext cx="5515141" cy="4117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 descr="C:\Users\Angie\Downloads\Swa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54550"/>
            <a:ext cx="3837632" cy="370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2457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Dokumente und Einstellungen\Jörg\Desktop\Kopie von P5040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8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93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l</a:t>
            </a:r>
            <a:r>
              <a:rPr lang="es-MX" sz="3200" dirty="0" smtClean="0">
                <a:latin typeface="Comic Sans MS" pitchFamily="66" charset="0"/>
              </a:rPr>
              <a:t>a naturaleza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050" name="Picture 2" descr="E:\Acapulco Presentation Photos\P7160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4951" y="1268760"/>
            <a:ext cx="7099457" cy="5324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1695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96144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/>
            </a:r>
            <a:br>
              <a:rPr lang="es-MX" sz="3200" dirty="0" smtClean="0">
                <a:latin typeface="Comic Sans MS" pitchFamily="66" charset="0"/>
              </a:rPr>
            </a:br>
            <a:r>
              <a:rPr lang="es-MX" sz="3200" dirty="0" smtClean="0">
                <a:latin typeface="Comic Sans MS" pitchFamily="66" charset="0"/>
              </a:rPr>
              <a:t>las necesidades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6146" name="Picture 2" descr="E:\Acapulco Presentation Photos\P51900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0738"/>
            <a:ext cx="7488832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0625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 la condición de las mujeres y niños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7170" name="Picture 2" descr="E:\Acapulco Presentation Photos\20100312_15413720100312_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560840" cy="5670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8008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-20758"/>
            <a:ext cx="7488832" cy="1131888"/>
          </a:xfrm>
        </p:spPr>
        <p:txBody>
          <a:bodyPr>
            <a:no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Empecé con talleres para mujeres y niños Lacandones</a:t>
            </a:r>
            <a:endParaRPr lang="es-MX" sz="3200" dirty="0">
              <a:latin typeface="Comic Sans MS" pitchFamily="66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>
          <a:xfrm>
            <a:off x="899592" y="1124744"/>
            <a:ext cx="7516710" cy="5428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449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con la finalidad de mejorar la calidad de sus vidas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026" name="Picture 2" descr="E:\My presention DRACULA y DRACULITA\Chiapas y La Selva Lacandona\20100414_10015220100414_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9" y="2852936"/>
            <a:ext cx="4367063" cy="327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E:\Acapulco Presentation Photos\PC3003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41649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21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20880" cy="943248"/>
          </a:xfrm>
        </p:spPr>
        <p:txBody>
          <a:bodyPr>
            <a:no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mi primer contacto con trabajadores de salud en la selva Lacandona: 2010</a:t>
            </a:r>
            <a:endParaRPr lang="de-DE" sz="3200" dirty="0">
              <a:latin typeface="Comic Sans MS" pitchFamily="66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484784"/>
            <a:ext cx="5335488" cy="212354"/>
          </a:xfrm>
        </p:spPr>
        <p:txBody>
          <a:bodyPr>
            <a:normAutofit fontScale="62500" lnSpcReduction="20000"/>
          </a:bodyPr>
          <a:lstStyle/>
          <a:p>
            <a:endParaRPr lang="de-DE" dirty="0"/>
          </a:p>
        </p:txBody>
      </p:sp>
      <p:pic>
        <p:nvPicPr>
          <p:cNvPr id="6" name="Picture 2" descr="E:\Acapulco Presentation Photos\20100315_09195620100315_60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1" b="1791"/>
          <a:stretch>
            <a:fillRect/>
          </a:stretch>
        </p:blipFill>
        <p:spPr bwMode="auto">
          <a:xfrm>
            <a:off x="635106" y="1144486"/>
            <a:ext cx="7537294" cy="552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268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074" name="Picture 2" descr="E:\Acapulco Presentation Photos\Draculitas talk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89" b="13889"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754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«La </a:t>
            </a:r>
            <a:r>
              <a:rPr lang="es-MX" sz="3200" dirty="0" err="1" smtClean="0">
                <a:latin typeface="Comic Sans MS" pitchFamily="66" charset="0"/>
              </a:rPr>
              <a:t>Draculita</a:t>
            </a:r>
            <a:r>
              <a:rPr lang="es-MX" sz="3200" dirty="0" smtClean="0">
                <a:latin typeface="Comic Sans MS" pitchFamily="66" charset="0"/>
              </a:rPr>
              <a:t> de Chiapas» si existe y vive también en los Altos de Chiapas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6147" name="Picture 3" descr="E:\Acapulco Presentation Photos\3 P6170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4032448" cy="3076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E:\Acapulco Presentation Photos\2 PB0917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558738" cy="2948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267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es-MX" sz="3200" dirty="0" smtClean="0">
                <a:latin typeface="Comic Sans MS" pitchFamily="66" charset="0"/>
              </a:rPr>
              <a:t>Después de mi encuentro con «</a:t>
            </a:r>
            <a:r>
              <a:rPr lang="es-MX" sz="3200" dirty="0" err="1" smtClean="0">
                <a:latin typeface="Comic Sans MS" pitchFamily="66" charset="0"/>
              </a:rPr>
              <a:t>Draculita</a:t>
            </a:r>
            <a:r>
              <a:rPr lang="es-MX" sz="3200" dirty="0" smtClean="0">
                <a:latin typeface="Comic Sans MS" pitchFamily="66" charset="0"/>
              </a:rPr>
              <a:t> de Chiapas» en San Cristóbal de las Casas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5124" name="Picture 4" descr="D:\My Pictures 2003-2013\2011\Mi Picadura spiders animalitos\to send to drs\2012 picadura\P11503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230621" cy="317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D:\My Pictures 2003-2013\2011\Mi Picadura spiders animalitos\to send to drs\2012 picadura\P11903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6632" cy="324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535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y Pictures 2003-2013\Adobe Album\030217_1528 - CD14-Dhaka 076\ID76-0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37730"/>
            <a:ext cx="1080303" cy="16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199" y="0"/>
            <a:ext cx="8410691" cy="988092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L</a:t>
            </a:r>
            <a:r>
              <a:rPr lang="es-MX" sz="3200" dirty="0" smtClean="0">
                <a:latin typeface="Comic Sans MS" pitchFamily="66" charset="0"/>
              </a:rPr>
              <a:t>a  </a:t>
            </a:r>
            <a:r>
              <a:rPr lang="es-MX" sz="3200" dirty="0" smtClean="0">
                <a:latin typeface="Comic Sans MS" pitchFamily="66" charset="0"/>
              </a:rPr>
              <a:t>pobreza tiene muchas colores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8" name="Picture 3" descr="C:\Dokumente und Einstellungen\Jörg\Desktop\Pobreza\ID128-00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425" y="980728"/>
            <a:ext cx="3751656" cy="5636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C:\Dokumente und Einstellungen\Jörg\Desktop\Desktop folders\Nice collected photos\P125060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2" t="1338" r="18123" b="-337"/>
          <a:stretch/>
        </p:blipFill>
        <p:spPr bwMode="auto">
          <a:xfrm>
            <a:off x="323528" y="876194"/>
            <a:ext cx="4104456" cy="5773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0907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147248" cy="1008112"/>
          </a:xfrm>
        </p:spPr>
        <p:txBody>
          <a:bodyPr>
            <a:normAutofit fontScale="90000"/>
          </a:bodyPr>
          <a:lstStyle/>
          <a:p>
            <a:r>
              <a:rPr lang="es-MX" sz="3200" dirty="0" smtClean="0">
                <a:latin typeface="Comic Sans MS" pitchFamily="66" charset="0"/>
              </a:rPr>
              <a:t>encontré muchas necesidades en la selva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8194" name="Picture 2" descr="E:\Acapulco Presentation Photos\P71502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9953" y="1916832"/>
            <a:ext cx="5184575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D:\My Pictures 2003-2013\2012\3. San Cris Lacanja Nueva Palestina\PA2211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1363">
            <a:off x="227076" y="1864072"/>
            <a:ext cx="4309188" cy="323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8088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es-MX" sz="3600" dirty="0" smtClean="0">
                <a:latin typeface="Comic Sans MS" pitchFamily="66" charset="0"/>
              </a:rPr>
              <a:t>S.O.S. - Hay </a:t>
            </a:r>
            <a:r>
              <a:rPr lang="es-MX" sz="3600" dirty="0" err="1" smtClean="0">
                <a:latin typeface="Comic Sans MS" pitchFamily="66" charset="0"/>
              </a:rPr>
              <a:t>Leishmaniasis</a:t>
            </a:r>
            <a:r>
              <a:rPr lang="es-MX" sz="3600" dirty="0" smtClean="0">
                <a:latin typeface="Comic Sans MS" pitchFamily="66" charset="0"/>
              </a:rPr>
              <a:t> en la selva Lacandona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172" name="Picture 4" descr="D:\My Pictures 2003-2013\2012\3. San Cris Lacanja Nueva Palestina\PA2213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0084" y="2003134"/>
            <a:ext cx="4946584" cy="3406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E:\Acapulco Presentation Photos\P7270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4551" y="1798267"/>
            <a:ext cx="5088564" cy="381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 flipV="1">
            <a:off x="1547664" y="587727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74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y</a:t>
            </a:r>
            <a:r>
              <a:rPr lang="es-MX" sz="3200" dirty="0" smtClean="0">
                <a:latin typeface="Comic Sans MS" pitchFamily="66" charset="0"/>
              </a:rPr>
              <a:t> empecé a compartir por correo las fotos con el mundo médico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5362" name="Picture 2" descr="D:\Fotos de lesiones viejas y nuevas\000038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5088797" cy="3816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D:\Fotos de lesiones viejas y nuevas\000038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3279" y="2565673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340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195736" y="404664"/>
            <a:ext cx="4896544" cy="3782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9" name="Picture 3" descr="E:\Acapulco Presentation Photos\Cartel-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" b="399"/>
          <a:stretch>
            <a:fillRect/>
          </a:stretch>
        </p:blipFill>
        <p:spPr bwMode="auto">
          <a:xfrm>
            <a:off x="1979712" y="27654"/>
            <a:ext cx="525658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67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04856" cy="108012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Preparando las jornadas medicas en la selva Lacandona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2290" name="Picture 2" descr="E:\Acapulco Presentation Photos\P7180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027449" cy="52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335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smtClean="0">
                <a:latin typeface="Comic Sans MS" pitchFamily="66" charset="0"/>
              </a:rPr>
              <a:t>platicando con jefes de las comunidades</a:t>
            </a:r>
            <a:endParaRPr lang="de-DE" sz="3200" dirty="0">
              <a:latin typeface="Comic Sans MS" pitchFamily="66" charset="0"/>
            </a:endParaRPr>
          </a:p>
        </p:txBody>
      </p:sp>
      <p:pic>
        <p:nvPicPr>
          <p:cNvPr id="5" name="4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>
          <a:xfrm>
            <a:off x="755576" y="1124744"/>
            <a:ext cx="7682882" cy="5548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latin typeface="Comic Sans MS" pitchFamily="66" charset="0"/>
              </a:rPr>
              <a:t>Hablando de mis experiencias</a:t>
            </a:r>
            <a:endParaRPr lang="de-DE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0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o</a:t>
            </a:r>
            <a:r>
              <a:rPr lang="es-MX" sz="3200" dirty="0" smtClean="0">
                <a:latin typeface="Comic Sans MS" pitchFamily="66" charset="0"/>
              </a:rPr>
              <a:t>freciendo platicas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6626" name="Picture 2" descr="F:\Photos 2015\05 2015 Jungle solo trip Birds nests\P530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1593" y="3374994"/>
            <a:ext cx="4644008" cy="3483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7" name="Picture 3" descr="F:\Photos 2015\05 2015 Jungle solo trip Birds nests\P5300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2" y="1471867"/>
            <a:ext cx="4487870" cy="336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2363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200" dirty="0">
                <a:latin typeface="Comic Sans MS" pitchFamily="66" charset="0"/>
              </a:rPr>
              <a:t>p</a:t>
            </a:r>
            <a:r>
              <a:rPr lang="es-MX" sz="3200" dirty="0" smtClean="0">
                <a:latin typeface="Comic Sans MS" pitchFamily="66" charset="0"/>
              </a:rPr>
              <a:t>laticando con jefes  de las comunidades, con especialistas y médicos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4338" name="Picture 2" descr="D:\My Pictures 2003-2013\2013\07 Lacanja mtg  and more\P72707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326632" cy="324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9" name="Picture 3" descr="D:\Award Nomination WWSF 2014\Old Presentations\P3270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244280" cy="3183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679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1080120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p</a:t>
            </a:r>
            <a:r>
              <a:rPr lang="es-MX" sz="3200" dirty="0" smtClean="0">
                <a:latin typeface="Comic Sans MS" pitchFamily="66" charset="0"/>
              </a:rPr>
              <a:t>laticas y presentaciones en escuelas y comunidades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3314" name="Picture 2" descr="D:\My Pictures 2003-2013\2013\07 Lacanja mtg  and more\P72504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517" y="1988840"/>
            <a:ext cx="4518653" cy="3388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D:\My Pictures 2003-2013\2013\07 Lacanja mtg  and more\P72707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320712" cy="3240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2869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latin typeface="Comic Sans MS" pitchFamily="66" charset="0"/>
              </a:rPr>
              <a:t>Julio 2013-Primera </a:t>
            </a:r>
            <a:r>
              <a:rPr lang="es-MX" sz="3200" dirty="0">
                <a:latin typeface="Comic Sans MS" pitchFamily="66" charset="0"/>
              </a:rPr>
              <a:t>j</a:t>
            </a:r>
            <a:r>
              <a:rPr lang="es-MX" sz="3200" dirty="0" smtClean="0">
                <a:latin typeface="Comic Sans MS" pitchFamily="66" charset="0"/>
              </a:rPr>
              <a:t>ornada</a:t>
            </a:r>
            <a:r>
              <a:rPr lang="de-DE" sz="3200" dirty="0" smtClean="0">
                <a:latin typeface="Comic Sans MS" pitchFamily="66" charset="0"/>
              </a:rPr>
              <a:t> </a:t>
            </a:r>
            <a:r>
              <a:rPr lang="es-MX" sz="3200" dirty="0">
                <a:latin typeface="Comic Sans MS" pitchFamily="66" charset="0"/>
              </a:rPr>
              <a:t>m</a:t>
            </a:r>
            <a:r>
              <a:rPr lang="es-MX" sz="3200" dirty="0" smtClean="0">
                <a:latin typeface="Comic Sans MS" pitchFamily="66" charset="0"/>
              </a:rPr>
              <a:t>edica</a:t>
            </a:r>
            <a:r>
              <a:rPr lang="de-DE" sz="3200" dirty="0" smtClean="0">
                <a:latin typeface="Comic Sans MS" pitchFamily="66" charset="0"/>
              </a:rPr>
              <a:t> en la </a:t>
            </a:r>
            <a:r>
              <a:rPr lang="es-MX" sz="3200" dirty="0">
                <a:latin typeface="Comic Sans MS" pitchFamily="66" charset="0"/>
              </a:rPr>
              <a:t>s</a:t>
            </a:r>
            <a:r>
              <a:rPr lang="es-MX" sz="3200" dirty="0" smtClean="0">
                <a:latin typeface="Comic Sans MS" pitchFamily="66" charset="0"/>
              </a:rPr>
              <a:t>elva</a:t>
            </a:r>
            <a:r>
              <a:rPr lang="de-DE" sz="3200" dirty="0" smtClean="0">
                <a:latin typeface="Comic Sans MS" pitchFamily="66" charset="0"/>
              </a:rPr>
              <a:t> </a:t>
            </a:r>
            <a:r>
              <a:rPr lang="es-MX" sz="3200" dirty="0" smtClean="0">
                <a:latin typeface="Comic Sans MS" pitchFamily="66" charset="0"/>
              </a:rPr>
              <a:t>Lacandona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9218" name="Picture 2" descr="E:\Acapulco Presentation Photos\P71502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3941" y="1940835"/>
            <a:ext cx="5376599" cy="403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E:\Acapulco Presentation Photos\P71602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9446" y="2005749"/>
            <a:ext cx="5253948" cy="3923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5463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t</a:t>
            </a:r>
            <a:r>
              <a:rPr lang="es-MX" sz="3200" dirty="0" smtClean="0">
                <a:latin typeface="Comic Sans MS" pitchFamily="66" charset="0"/>
              </a:rPr>
              <a:t>oma diversos aspectos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050" name="Picture 2" descr="D:\My Pictures 2003-2013\Adobe Album\030217_1717 - Cd15-Dhaka077\ID77-0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333138">
            <a:off x="116599" y="1183181"/>
            <a:ext cx="5378965" cy="3904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perspectiveRelaxedModerately"/>
            <a:lightRig rig="threePt" dir="t"/>
          </a:scene3d>
          <a:extLst/>
        </p:spPr>
      </p:pic>
      <p:pic>
        <p:nvPicPr>
          <p:cNvPr id="2051" name="Picture 3" descr="D:\My Pictures 2003-2013\Adobe Album\030217_1717 - CD15-Nepal 80\ID80-0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330575"/>
            <a:ext cx="130175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y Pictures 2003-2013\Adobe Album\030217_1717 - CD15-Nepal 80\ID80-0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385810" cy="508665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597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408712" cy="936104"/>
          </a:xfrm>
        </p:spPr>
        <p:txBody>
          <a:bodyPr>
            <a:normAutofit fontScale="90000"/>
          </a:bodyPr>
          <a:lstStyle/>
          <a:p>
            <a:r>
              <a:rPr lang="es-MX" sz="3200" dirty="0" smtClean="0">
                <a:latin typeface="Comic Sans MS" pitchFamily="66" charset="0"/>
              </a:rPr>
              <a:t>Tomando pruebas:</a:t>
            </a:r>
            <a:br>
              <a:rPr lang="es-MX" sz="3200" dirty="0" smtClean="0">
                <a:latin typeface="Comic Sans MS" pitchFamily="66" charset="0"/>
              </a:rPr>
            </a:br>
            <a:r>
              <a:rPr lang="es-MX" sz="3200" dirty="0" smtClean="0">
                <a:latin typeface="Comic Sans MS" pitchFamily="66" charset="0"/>
              </a:rPr>
              <a:t>el pie de Don Atanasio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0242" name="Picture 2" descr="E:\Acapulco Presentation Photos\P7150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75206" y="1196752"/>
            <a:ext cx="7297194" cy="547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044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971600" y="0"/>
            <a:ext cx="7344816" cy="980728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el primer grupo de trabajo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1266" name="Picture 2" descr="E:\Acapulco Presentation Photos\P7160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7" y="836713"/>
            <a:ext cx="7886212" cy="5914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9752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latin typeface="Comic Sans MS" pitchFamily="66" charset="0"/>
              </a:rPr>
              <a:t> en la selva empezaron a platicarme y ensenarme sus problemas</a:t>
            </a:r>
            <a:endParaRPr lang="de-DE" sz="3200" dirty="0">
              <a:latin typeface="Comic Sans MS" pitchFamily="66" charset="0"/>
            </a:endParaRPr>
          </a:p>
        </p:txBody>
      </p:sp>
      <p:pic>
        <p:nvPicPr>
          <p:cNvPr id="17410" name="Picture 2" descr="D:\Fotos de lesiones viejas y nuevas\000047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468756" cy="3351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 descr="D:\Fotos de lesiones viejas y nuevas\P50907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0271" y="3284984"/>
            <a:ext cx="4373520" cy="3280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5208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Comic Sans MS" pitchFamily="66" charset="0"/>
              </a:rPr>
              <a:t>e</a:t>
            </a:r>
            <a:r>
              <a:rPr lang="de-DE" sz="3200" dirty="0" smtClean="0">
                <a:latin typeface="Comic Sans MS" pitchFamily="66" charset="0"/>
              </a:rPr>
              <a:t>ncontre muchas otras tipos de lesiones y enfermedades</a:t>
            </a:r>
            <a:endParaRPr lang="de-DE" sz="3200" dirty="0">
              <a:latin typeface="Comic Sans MS" pitchFamily="66" charset="0"/>
            </a:endParaRPr>
          </a:p>
        </p:txBody>
      </p:sp>
      <p:pic>
        <p:nvPicPr>
          <p:cNvPr id="16386" name="Picture 2" descr="D:\Fotos de lesiones viejas y nuevas\000035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509" y="2177861"/>
            <a:ext cx="4968553" cy="3726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7" name="Picture 3" descr="D:\Fotos de lesiones viejas y nuevas\000044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2079" y="2184745"/>
            <a:ext cx="5023621" cy="376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852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e</a:t>
            </a:r>
            <a:r>
              <a:rPr lang="es-MX" sz="3200" dirty="0" smtClean="0">
                <a:latin typeface="Comic Sans MS" pitchFamily="66" charset="0"/>
              </a:rPr>
              <a:t>stoy enviando las fotos por correo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18434" name="Picture 2" descr="D:\Fotos de lesiones viejas y nuevas\P61609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206084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E:\Presentations y fotos\lesions in Chiapas\P90115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038600" cy="302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6632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908720"/>
            <a:ext cx="3851920" cy="4896544"/>
          </a:xfrm>
        </p:spPr>
        <p:txBody>
          <a:bodyPr>
            <a:noAutofit/>
          </a:bodyPr>
          <a:lstStyle/>
          <a:p>
            <a:r>
              <a:rPr lang="de-DE" sz="6000" dirty="0" smtClean="0">
                <a:latin typeface="Comic Sans MS" pitchFamily="66" charset="0"/>
              </a:rPr>
              <a:t>Hablando de </a:t>
            </a:r>
            <a:r>
              <a:rPr lang="de-DE" sz="4400" dirty="0" smtClean="0">
                <a:latin typeface="Comic Sans MS" pitchFamily="66" charset="0"/>
              </a:rPr>
              <a:t>Leishmaniasis</a:t>
            </a:r>
            <a:r>
              <a:rPr lang="de-DE" sz="6000" dirty="0" smtClean="0">
                <a:latin typeface="Comic Sans MS" pitchFamily="66" charset="0"/>
              </a:rPr>
              <a:t> en Chiapas</a:t>
            </a:r>
            <a:endParaRPr lang="de-DE" sz="6000" dirty="0">
              <a:latin typeface="Comic Sans MS" pitchFamily="66" charset="0"/>
            </a:endParaRPr>
          </a:p>
        </p:txBody>
      </p:sp>
      <p:pic>
        <p:nvPicPr>
          <p:cNvPr id="19458" name="Picture 2" descr="D:\For Secretario de Salud\Leishmaniasis en Chiapas Cart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489654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56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76056" y="980728"/>
            <a:ext cx="3888432" cy="1512168"/>
          </a:xfrm>
        </p:spPr>
        <p:txBody>
          <a:bodyPr>
            <a:normAutofit fontScale="90000"/>
          </a:bodyPr>
          <a:lstStyle/>
          <a:p>
            <a:r>
              <a:rPr lang="es-MX" sz="7200" dirty="0" smtClean="0">
                <a:latin typeface="Comic Sans MS" pitchFamily="66" charset="0"/>
              </a:rPr>
              <a:t/>
            </a:r>
            <a:br>
              <a:rPr lang="es-MX" sz="7200" dirty="0" smtClean="0">
                <a:latin typeface="Comic Sans MS" pitchFamily="66" charset="0"/>
              </a:rPr>
            </a:br>
            <a:r>
              <a:rPr lang="es-MX" sz="7200" dirty="0" smtClean="0">
                <a:latin typeface="Comic Sans MS" pitchFamily="66" charset="0"/>
              </a:rPr>
              <a:t>PCR</a:t>
            </a:r>
            <a:r>
              <a:rPr lang="es-MX" sz="7200" dirty="0">
                <a:latin typeface="Comic Sans MS" pitchFamily="66" charset="0"/>
              </a:rPr>
              <a:t/>
            </a:r>
            <a:br>
              <a:rPr lang="es-MX" sz="7200" dirty="0">
                <a:latin typeface="Comic Sans MS" pitchFamily="66" charset="0"/>
              </a:rPr>
            </a:br>
            <a:r>
              <a:rPr lang="es-MX" sz="7200" dirty="0" smtClean="0">
                <a:latin typeface="Comic Sans MS" pitchFamily="66" charset="0"/>
              </a:rPr>
              <a:t/>
            </a:r>
            <a:br>
              <a:rPr lang="es-MX" sz="7200" dirty="0" smtClean="0">
                <a:latin typeface="Comic Sans MS" pitchFamily="66" charset="0"/>
              </a:rPr>
            </a:br>
            <a:endParaRPr lang="es-MX" sz="4000" dirty="0"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10545"/>
            <a:ext cx="3888432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Dokumente und Einstellungen\Jörg\Desktop\Desktop folders\Scrisori si poze romanesti\Ela Mod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36" y="404665"/>
            <a:ext cx="365610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Rectángulo"/>
          <p:cNvSpPr/>
          <p:nvPr/>
        </p:nvSpPr>
        <p:spPr>
          <a:xfrm>
            <a:off x="827584" y="5949280"/>
            <a:ext cx="2808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dirty="0">
                <a:solidFill>
                  <a:schemeClr val="accent1"/>
                </a:solidFill>
                <a:latin typeface="Comic Sans MS" pitchFamily="66" charset="0"/>
              </a:rPr>
              <a:t>Elisa</a:t>
            </a:r>
            <a:endParaRPr lang="de-DE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8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kumente und Einstellungen\Jörg\Desktop\Desktop folders\Leishm en Chiapas Presentation docs\Photo presentation Dracula y Draculita\2013 08 Expedition\P82909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 fontScale="90000"/>
          </a:bodyPr>
          <a:lstStyle/>
          <a:p>
            <a:r>
              <a:rPr lang="es-MX" sz="3200" dirty="0">
                <a:latin typeface="Comic Sans MS" pitchFamily="66" charset="0"/>
              </a:rPr>
              <a:t/>
            </a:r>
            <a:br>
              <a:rPr lang="es-MX" sz="3200" dirty="0">
                <a:latin typeface="Comic Sans MS" pitchFamily="66" charset="0"/>
              </a:rPr>
            </a:br>
            <a:r>
              <a:rPr lang="es-MX" sz="3200" dirty="0" smtClean="0">
                <a:latin typeface="Comic Sans MS" pitchFamily="66" charset="0"/>
              </a:rPr>
              <a:t>Agosto </a:t>
            </a:r>
            <a:r>
              <a:rPr lang="es-MX" sz="3200" dirty="0">
                <a:latin typeface="Comic Sans MS" pitchFamily="66" charset="0"/>
              </a:rPr>
              <a:t>2013</a:t>
            </a:r>
            <a:br>
              <a:rPr lang="es-MX" sz="3200" dirty="0">
                <a:latin typeface="Comic Sans MS" pitchFamily="66" charset="0"/>
              </a:rPr>
            </a:br>
            <a:r>
              <a:rPr lang="es-MX" sz="3200" dirty="0">
                <a:latin typeface="Comic Sans MS" pitchFamily="66" charset="0"/>
              </a:rPr>
              <a:t>la </a:t>
            </a:r>
            <a:r>
              <a:rPr lang="es-MX" sz="3200" dirty="0" smtClean="0">
                <a:latin typeface="Comic Sans MS" pitchFamily="66" charset="0"/>
              </a:rPr>
              <a:t>segunda expedición:3 </a:t>
            </a:r>
            <a:r>
              <a:rPr lang="es-MX" sz="3200" dirty="0">
                <a:latin typeface="Comic Sans MS" pitchFamily="66" charset="0"/>
              </a:rPr>
              <a:t>mujeres en la </a:t>
            </a:r>
            <a:r>
              <a:rPr lang="es-MX" sz="3200" dirty="0" smtClean="0">
                <a:latin typeface="Comic Sans MS" pitchFamily="66" charset="0"/>
              </a:rPr>
              <a:t>selva</a:t>
            </a:r>
            <a:br>
              <a:rPr lang="es-MX" sz="3200" dirty="0" smtClean="0">
                <a:latin typeface="Comic Sans MS" pitchFamily="66" charset="0"/>
              </a:rPr>
            </a:br>
            <a:r>
              <a:rPr lang="es-MX" sz="3200" dirty="0" smtClean="0">
                <a:latin typeface="Comic Sans MS" pitchFamily="66" charset="0"/>
              </a:rPr>
              <a:t>atendiendo mas de 60 pacientes en 3 días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0482" name="Picture 2" descr="C:\Dokumente und Einstellungen\Jörg\Desktop\Desktop folders\Leishm en Chiapas Presentation docs\Photo presentation Dracula y Draculita\2013 08 Expedition\P82909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22447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5212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t</a:t>
            </a:r>
            <a:r>
              <a:rPr lang="es-MX" sz="3200" dirty="0" smtClean="0">
                <a:latin typeface="Comic Sans MS" pitchFamily="66" charset="0"/>
              </a:rPr>
              <a:t>oma de biopsia en la casa del paciente </a:t>
            </a:r>
            <a:endParaRPr lang="de-DE" sz="3200" dirty="0">
              <a:latin typeface="Comic Sans MS" pitchFamily="66" charset="0"/>
            </a:endParaRPr>
          </a:p>
        </p:txBody>
      </p:sp>
      <p:pic>
        <p:nvPicPr>
          <p:cNvPr id="21507" name="Picture 3" descr="C:\Dokumente und Einstellungen\Jörg\Desktop\Desktop folders\Leishm en Chiapas Presentation docs\Photo presentation Dracula y Draculita\2013 08 Expedition\IMG_0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1052736"/>
            <a:ext cx="7344816" cy="5485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595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836712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casos encontrados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2530" name="Picture 2" descr="C:\Dokumente und Einstellungen\Jörg\Desktop\Desktop folders\Leishm en Chiapas Presentation docs\Photo presentation Dracula y Draculita\2013 08 Expedition\P82711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3301" y="1449524"/>
            <a:ext cx="5478567" cy="410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531" name="Picture 3" descr="C:\Dokumente und Einstellungen\Jörg\Desktop\Desktop folders\Leishm en Chiapas Presentation docs\Photo presentation Dracula y Draculita\2013 08 Expedition\P82808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8925" y="1459787"/>
            <a:ext cx="5560661" cy="4170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9880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tiene diversas edades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7" name="Picture 2" descr="D:\My Pictures 2003-2013\Adobe Album\030201_1819 - CD01-India07\ID07-0000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71" t="13577" r="4207" b="16600"/>
          <a:stretch/>
        </p:blipFill>
        <p:spPr>
          <a:xfrm rot="5400000">
            <a:off x="-559029" y="2223325"/>
            <a:ext cx="536551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Dokumente und Einstellungen\Jörg\Desktop\Desktop folders\Nice collected photos\P125056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4" t="20507" r="11125" b="2965"/>
          <a:stretch/>
        </p:blipFill>
        <p:spPr bwMode="auto">
          <a:xfrm>
            <a:off x="4022314" y="1988840"/>
            <a:ext cx="4943479" cy="3618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1606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Comic Sans MS" pitchFamily="66" charset="0"/>
              </a:rPr>
              <a:t>o</a:t>
            </a:r>
            <a:r>
              <a:rPr lang="de-DE" sz="3200" dirty="0" smtClean="0">
                <a:latin typeface="Comic Sans MS" pitchFamily="66" charset="0"/>
              </a:rPr>
              <a:t>tras lesiones</a:t>
            </a:r>
            <a:endParaRPr lang="de-DE" sz="3200" dirty="0">
              <a:latin typeface="Comic Sans MS" pitchFamily="66" charset="0"/>
            </a:endParaRPr>
          </a:p>
        </p:txBody>
      </p:sp>
      <p:pic>
        <p:nvPicPr>
          <p:cNvPr id="23554" name="Picture 2" descr="C:\Dokumente und Einstellungen\Jörg\Desktop\Desktop folders\Leishm en Chiapas Presentation docs\Photo presentation Dracula y Draculita\2013 08 Expedition\P82808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0850" y="2103624"/>
            <a:ext cx="5091739" cy="3818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5" name="Picture 3" descr="C:\Dokumente und Einstellungen\Jörg\Desktop\Desktop folders\Leishm en Chiapas Presentation docs\Photo presentation Dracula y Draculita\2013 08 Expedition\P82808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06709" y="2031319"/>
            <a:ext cx="4948333" cy="371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5472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y casos 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4578" name="Picture 2" descr="C:\Dokumente und Einstellungen\Jörg\Desktop\Desktop folders\Leishm en Chiapas Presentation docs\Photo presentation Dracula y Draculita\2013 08 Expedition\P82812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088" y="1700808"/>
            <a:ext cx="5184576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579" name="Picture 3" descr="C:\Dokumente und Einstellungen\Jörg\Desktop\Desktop folders\Leishm en Chiapas Presentation docs\Photo presentation Dracula y Draculita\2013 08 Expedition\P82813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9303" y="2205633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5597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aprendí a tomar improntas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5602" name="Picture 2" descr="C:\Dokumente und Einstellungen\Jörg\Desktop\Desktop folders\Leishm en Chiapas Presentation docs\Photo presentation Dracula y Draculita\2014 Jan La Selva\P1210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276162" cy="4245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603" name="Picture 3" descr="C:\Dokumente und Einstellungen\Jörg\Desktop\Desktop folders\Leishm en Chiapas Presentation docs\Photo presentation Dracula y Draculita\2014 Jan La Selva\P12109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3319" y="2637681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02743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regresando en la selva para monitorizar la evolución de los pacientes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8674" name="Picture 2" descr="D:\Derma Com Albinos Xsheet and Photos\Derma Com Jornada Selva Best shots\medical photos to share\Don Atanasio y Gilberto lesions\P31505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94" y="1237218"/>
            <a:ext cx="4464698" cy="3348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676" name="Picture 4" descr="D:\Derma Com Albinos Xsheet and Photos\Derma Com Jornada Selva Best shots\medical photos to share\Don Atanasio y Gilberto lesions\P60204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26632" cy="324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945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e</a:t>
            </a:r>
            <a:r>
              <a:rPr lang="es-MX" sz="3200" dirty="0" smtClean="0">
                <a:latin typeface="Comic Sans MS" pitchFamily="66" charset="0"/>
              </a:rPr>
              <a:t>l pie Don Atanasio 6 meses después del tratamiento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9698" name="Picture 2" descr="D:\Derma Com Albinos Xsheet and Photos\Derma Com Jornada Selva Best shots\medical photos to share\Don Atanasio y Gilberto lesions\P31505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156" y="2086203"/>
            <a:ext cx="5163277" cy="3960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9699" name="Picture 3" descr="D:\Derma Com Albinos Xsheet and Photos\Derma Com Jornada Selva Best shots\medical photos to share\Don Atanasio y Gilberto lesions\P31505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1257" y="2325646"/>
            <a:ext cx="4422643" cy="331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6699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344816" cy="850106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encontré nuevos casos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27650" name="Picture 2" descr="F:\Photos 2015\05 2015 Jungle solo trip Birds nests\P60205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9315">
            <a:off x="169482" y="2528470"/>
            <a:ext cx="4420432" cy="3315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E:\Presentations y fotos\lesions in Chiapas\P90116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7170">
            <a:off x="4786661" y="1641661"/>
            <a:ext cx="4038600" cy="3030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25736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y</a:t>
            </a:r>
            <a:r>
              <a:rPr lang="es-MX" sz="3200" dirty="0" smtClean="0">
                <a:latin typeface="Comic Sans MS" pitchFamily="66" charset="0"/>
              </a:rPr>
              <a:t> mas casos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6" name="Picture 2" descr="C:\Users\Angie\Desktop\Desktop folders\Lesiones en la selva y San Cris Dec 2015 Jan 2016\IMG_9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19285">
            <a:off x="307797" y="1974160"/>
            <a:ext cx="4139952" cy="3106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F:\Photos 2015\06 2015 fam in the jungle trip\P6241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5774">
            <a:off x="4785874" y="2327965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7584" y="5552022"/>
            <a:ext cx="7416824" cy="757298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chemeClr val="accent1"/>
                </a:solidFill>
                <a:latin typeface="Comic Sans MS" pitchFamily="66" charset="0"/>
              </a:rPr>
              <a:t> perros y humanos infecrados</a:t>
            </a:r>
            <a:endParaRPr lang="de-DE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5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comunicando con médicos locales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8194" name="Picture 2" descr="C:\Dokumente und Einstellungen\Jörg\Desktop\Desktop folders\Dorotea last fotos\20150731_174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9478" y="2175072"/>
            <a:ext cx="5351917" cy="4013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Dokumente und Einstellungen\Jörg\Desktop\Desktop folders\Dorotea last fotos\20150715_1359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86361" y="2128041"/>
            <a:ext cx="5389364" cy="4042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9621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enviando fotos de cada parte de Chiapas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074" name="Picture 2" descr="E:\Presentations y fotos\lesions in Chiapas\P82508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2816"/>
            <a:ext cx="441649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E:\Presentations y fotos\lesions in Chiapas\P8250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530333">
            <a:off x="4467119" y="2219811"/>
            <a:ext cx="4937593" cy="3703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663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 un caso en San Cristóbal de las Casas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4098" name="Picture 2" descr="C:\Dokumente und Einstellungen\Jörg\Desktop\Desktop folders\Photos\Kopie von P51207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3775" y="2060079"/>
            <a:ext cx="5178424" cy="3883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Dokumente und Einstellungen\Jörg\Desktop\Desktop folders\Photos\Kopie von P51207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67208" y="2073619"/>
            <a:ext cx="5094717" cy="3821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7461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pero tiene siempre el mismo sabor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074" name="Picture 2" descr="D:\My Pictures 2003-2013\Adobe Album\030314_1203 - CD20 - WT02 Aussie\ID99-0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456383" cy="5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C:\Dokumente und Einstellungen\Jörg\Desktop\Desktop folders\Nice collected photos\P123048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5"/>
          <a:stretch/>
        </p:blipFill>
        <p:spPr bwMode="auto">
          <a:xfrm>
            <a:off x="4283968" y="1700808"/>
            <a:ext cx="4435586" cy="3539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761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u</a:t>
            </a:r>
            <a:r>
              <a:rPr lang="es-MX" sz="3200" dirty="0" smtClean="0">
                <a:latin typeface="Comic Sans MS" pitchFamily="66" charset="0"/>
              </a:rPr>
              <a:t>n caso mortal de la selva Lacandona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5123" name="Picture 3" descr="E:\Presentations y fotos\lesions in Chiapas\Foto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1436"/>
            <a:ext cx="4248472" cy="318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E:\Presentations y fotos\lesions in Chiapas\Foto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26632" cy="324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8288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38138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Julio 2015 - Dermatología Comunitaria de Guerrero en la selva Lacandona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9938" name="Picture 2" descr="C:\Dokumente und Einstellungen\Jörg\Desktop\Photos\20150731_203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4656" y="2302425"/>
            <a:ext cx="500669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6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6667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Preparando pacientes en Naha para consultas medicas</a:t>
            </a:r>
            <a:endParaRPr lang="es-MX" sz="3200" dirty="0">
              <a:latin typeface="Comic Sans MS" pitchFamily="66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448604"/>
            <a:ext cx="7571184" cy="4572684"/>
          </a:xfrm>
        </p:spPr>
        <p:txBody>
          <a:bodyPr/>
          <a:lstStyle/>
          <a:p>
            <a:endParaRPr lang="de-DE"/>
          </a:p>
        </p:txBody>
      </p:sp>
      <p:pic>
        <p:nvPicPr>
          <p:cNvPr id="30722" name="Picture 2" descr="D:\Derma Com Albinos Xsheet and Photos\Derma Com Jornada Selva Best shots\Angie Camera\P730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6667"/>
            <a:ext cx="8640960" cy="5571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744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Lacandones y </a:t>
            </a:r>
            <a:r>
              <a:rPr lang="es-MX" sz="3200" dirty="0" err="1" smtClean="0">
                <a:latin typeface="Comic Sans MS" pitchFamily="66" charset="0"/>
              </a:rPr>
              <a:t>doctor@s</a:t>
            </a:r>
            <a:r>
              <a:rPr lang="es-MX" sz="3200" dirty="0" smtClean="0">
                <a:latin typeface="Comic Sans MS" pitchFamily="66" charset="0"/>
              </a:rPr>
              <a:t> en Naja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2770" name="Picture 2" descr="D:\Derma Com Albinos Xsheet and Photos\Derma Com Jornada Selva Best shots\Angie Camera\P730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98732"/>
            <a:ext cx="7704856" cy="5778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23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casos encontrados en la jornada en selva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3794" name="Picture 2" descr="D:\Derma Com Albinos Xsheet and Photos\Derma Com Jornada Selva Best shots\Dorotea Camera\20150731_1913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5402"/>
            <a:ext cx="4176464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5" name="Picture 3" descr="D:\Derma Com Albinos Xsheet and Photos\Derma Com Jornada Selva Best shots\Dorotea Camera\20150731_1946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987" y="2996952"/>
            <a:ext cx="4230621" cy="317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097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c</a:t>
            </a:r>
            <a:r>
              <a:rPr lang="es-MX" sz="3200" dirty="0" smtClean="0">
                <a:latin typeface="Comic Sans MS" pitchFamily="66" charset="0"/>
              </a:rPr>
              <a:t>onsultas y casos en Frontera Corozal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4818" name="Picture 2" descr="D:\Derma Com Albinos Xsheet and Photos\Derma Com Jornada Selva Best shots\Marie Stops camera\P10603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198884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19" name="Picture 3" descr="E:\Acapulco Presentation Photos\IMG_69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0386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8474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m</a:t>
            </a:r>
            <a:r>
              <a:rPr lang="es-MX" sz="3200" dirty="0" smtClean="0">
                <a:latin typeface="Comic Sans MS" pitchFamily="66" charset="0"/>
              </a:rPr>
              <a:t>icosis en la selva Lacandona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5842" name="Picture 2" descr="E:\Acapulco Presentation Photos\P10603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43" name="Picture 3" descr="E:\Acapulco Presentation Photos\IMG_69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0553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c</a:t>
            </a:r>
            <a:r>
              <a:rPr lang="es-MX" sz="3200" dirty="0" smtClean="0">
                <a:latin typeface="Comic Sans MS" pitchFamily="66" charset="0"/>
              </a:rPr>
              <a:t>ausas y efectos de la pobreza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6866" name="Picture 2" descr="E:\Acapulco Presentation Photos\IMG_69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45638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867" name="Picture 3" descr="E:\Acapulco Presentation Photos\IMG_69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894584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774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 o por falta de educación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7890" name="Picture 2" descr="E:\Acapulco Presentation Photos\IMG_69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891" name="Picture 3" descr="E:\Acapulco Presentation Photos\IMG_69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9607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Comic Sans MS" pitchFamily="66" charset="0"/>
              </a:rPr>
              <a:t>d</a:t>
            </a:r>
            <a:r>
              <a:rPr lang="es-MX" sz="3200" dirty="0" smtClean="0">
                <a:latin typeface="Comic Sans MS" pitchFamily="66" charset="0"/>
              </a:rPr>
              <a:t>iagnostico y tratamiento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8914" name="Picture 2" descr="E:\Acapulco Presentation Photos\IMG_6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718508" cy="4958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915" name="Picture 3" descr="E:\Acapulco Presentation Photos\P10604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6088" y="2348706"/>
            <a:ext cx="4598400" cy="344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5235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¿Porqué </a:t>
            </a:r>
            <a:r>
              <a:rPr lang="es-MX" sz="3200" dirty="0" smtClean="0">
                <a:latin typeface="Comic Sans MS" pitchFamily="66" charset="0"/>
              </a:rPr>
              <a:t>Chiapas?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3074" name="Picture 2" descr="C:\Dokumente und Einstellungen\Jörg\Desktop\Desktop folders\Nice collected photos\P10102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8" t="11337" r="13061" b="11990"/>
          <a:stretch/>
        </p:blipFill>
        <p:spPr bwMode="auto">
          <a:xfrm>
            <a:off x="827584" y="1052736"/>
            <a:ext cx="7560839" cy="5535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777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consultas en Naha</a:t>
            </a:r>
            <a:endParaRPr lang="de-DE" dirty="0"/>
          </a:p>
        </p:txBody>
      </p:sp>
      <p:pic>
        <p:nvPicPr>
          <p:cNvPr id="2050" name="Picture 2" descr="C:\Users\Angie\Desktop\PC290232 Platicando con ninos sobre Draculi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07504" y="5589240"/>
            <a:ext cx="9036496" cy="792088"/>
          </a:xfrm>
        </p:spPr>
        <p:txBody>
          <a:bodyPr>
            <a:noAutofit/>
          </a:bodyPr>
          <a:lstStyle/>
          <a:p>
            <a:pPr algn="ctr"/>
            <a:r>
              <a:rPr lang="de-DE" sz="3200" dirty="0" smtClean="0">
                <a:solidFill>
                  <a:srgbClr val="FF0000"/>
                </a:solidFill>
                <a:latin typeface="Comic Sans MS" pitchFamily="66" charset="0"/>
              </a:rPr>
              <a:t>platicando con ninos sobre „Draculita de Chiapas“</a:t>
            </a:r>
            <a:endParaRPr lang="de-DE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7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ngie\Desktop\Desktop folders\Dr Arenas\IMG_6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39303"/>
            <a:ext cx="6120680" cy="459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152128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Comic Sans MS" pitchFamily="66" charset="0"/>
              </a:rPr>
              <a:t> INVITACION para 22-24 Sept 2016</a:t>
            </a:r>
            <a:r>
              <a:rPr lang="de-DE" dirty="0" smtClean="0">
                <a:latin typeface="Comic Sans MS" pitchFamily="66" charset="0"/>
              </a:rPr>
              <a:t/>
            </a:r>
            <a:br>
              <a:rPr lang="de-DE" dirty="0" smtClean="0">
                <a:latin typeface="Comic Sans MS" pitchFamily="66" charset="0"/>
              </a:rPr>
            </a:br>
            <a:r>
              <a:rPr lang="de-DE" dirty="0" smtClean="0">
                <a:latin typeface="Comic Sans MS" pitchFamily="66" charset="0"/>
              </a:rPr>
              <a:t>www.onehealth.ro.en</a:t>
            </a:r>
            <a:endParaRPr lang="de-DE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accent1"/>
                </a:solidFill>
                <a:latin typeface="Comic Sans MS" pitchFamily="66" charset="0"/>
              </a:rPr>
              <a:t>Particpando en eventos Internacionales </a:t>
            </a:r>
            <a:endParaRPr lang="de-DE" sz="32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1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340768"/>
          </a:xfrm>
        </p:spPr>
        <p:txBody>
          <a:bodyPr>
            <a:normAutofit fontScale="90000"/>
          </a:bodyPr>
          <a:lstStyle/>
          <a:p>
            <a:r>
              <a:rPr lang="es-MX" sz="3600" dirty="0" smtClean="0">
                <a:latin typeface="Comic Sans MS" pitchFamily="66" charset="0"/>
              </a:rPr>
              <a:t>GRACIAS</a:t>
            </a:r>
            <a:r>
              <a:rPr lang="es-MX" dirty="0" smtClean="0">
                <a:latin typeface="Comic Sans MS" pitchFamily="66" charset="0"/>
              </a:rPr>
              <a:t/>
            </a:r>
            <a:br>
              <a:rPr lang="es-MX" dirty="0" smtClean="0">
                <a:latin typeface="Comic Sans MS" pitchFamily="66" charset="0"/>
              </a:rPr>
            </a:br>
            <a:r>
              <a:rPr lang="es-MX" sz="2400" dirty="0" smtClean="0">
                <a:latin typeface="Comic Sans MS" pitchFamily="66" charset="0"/>
              </a:rPr>
              <a:t>email: </a:t>
            </a:r>
            <a:r>
              <a:rPr lang="es-MX" sz="2400" dirty="0" smtClean="0">
                <a:latin typeface="Comic Sans MS" pitchFamily="66" charset="0"/>
                <a:hlinkClick r:id="rId2"/>
              </a:rPr>
              <a:t>angiela77@gmail.com</a:t>
            </a:r>
            <a:r>
              <a:rPr lang="es-MX" sz="2400" dirty="0" smtClean="0">
                <a:latin typeface="Comic Sans MS" pitchFamily="66" charset="0"/>
              </a:rPr>
              <a:t/>
            </a:r>
            <a:br>
              <a:rPr lang="es-MX" sz="2400" dirty="0" smtClean="0">
                <a:latin typeface="Comic Sans MS" pitchFamily="66" charset="0"/>
              </a:rPr>
            </a:br>
            <a:r>
              <a:rPr lang="es-MX" sz="2400" dirty="0" err="1" smtClean="0">
                <a:latin typeface="Comic Sans MS" pitchFamily="66" charset="0"/>
              </a:rPr>
              <a:t>fb</a:t>
            </a:r>
            <a:r>
              <a:rPr lang="es-MX" sz="2400" dirty="0" smtClean="0">
                <a:latin typeface="Comic Sans MS" pitchFamily="66" charset="0"/>
              </a:rPr>
              <a:t>: swan.swan.9706</a:t>
            </a:r>
            <a:endParaRPr lang="es-MX" dirty="0">
              <a:latin typeface="Comic Sans MS" pitchFamily="66" charset="0"/>
            </a:endParaRPr>
          </a:p>
        </p:txBody>
      </p:sp>
      <p:pic>
        <p:nvPicPr>
          <p:cNvPr id="9218" name="Picture 2" descr="C:\Dokumente und Einstellungen\Jörg\Desktop\Desktop folders\Desktop photos\Kopie von P50405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43608" y="1484784"/>
            <a:ext cx="6912768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06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Comic Sans MS" pitchFamily="66" charset="0"/>
              </a:rPr>
              <a:t>La </a:t>
            </a:r>
            <a:r>
              <a:rPr lang="es-MX" sz="3200" dirty="0" smtClean="0">
                <a:latin typeface="Comic Sans MS" pitchFamily="66" charset="0"/>
              </a:rPr>
              <a:t>riqueza cultural</a:t>
            </a:r>
            <a:endParaRPr lang="es-MX" sz="3200" dirty="0">
              <a:latin typeface="Comic Sans MS" pitchFamily="66" charset="0"/>
            </a:endParaRPr>
          </a:p>
        </p:txBody>
      </p:sp>
      <p:pic>
        <p:nvPicPr>
          <p:cNvPr id="6146" name="Picture 2" descr="C:\Dokumente und Einstellungen\Jörg\Desktop\Desktop folders\Nice collected photos\P33106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82" r="3551" b="10434"/>
          <a:stretch/>
        </p:blipFill>
        <p:spPr bwMode="auto">
          <a:xfrm>
            <a:off x="467544" y="1196752"/>
            <a:ext cx="8103091" cy="5380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9278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Dokumente und Einstellungen\Jörg\Desktop\Desktop folders\Nice collected photos\PC0120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38" t="15825" r="6563"/>
          <a:stretch/>
        </p:blipFill>
        <p:spPr bwMode="auto">
          <a:xfrm>
            <a:off x="179512" y="188640"/>
            <a:ext cx="8644819" cy="6489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9281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</TotalTime>
  <Words>410</Words>
  <Application>Microsoft Office PowerPoint</Application>
  <PresentationFormat>Presentación en pantalla (4:3)</PresentationFormat>
  <Paragraphs>77</Paragraphs>
  <Slides>72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3" baseType="lpstr">
      <vt:lpstr>Ananke</vt:lpstr>
      <vt:lpstr>Humanitarismo y micosis en la selva Chiapaneca </vt:lpstr>
      <vt:lpstr>¿Cómo nace un proyecto humanitario?</vt:lpstr>
      <vt:lpstr>La  pobreza tiene muchas colores</vt:lpstr>
      <vt:lpstr>toma diversos aspectos</vt:lpstr>
      <vt:lpstr>tiene diversas edades</vt:lpstr>
      <vt:lpstr>pero tiene siempre el mismo sabor</vt:lpstr>
      <vt:lpstr>¿Porqué Chiapas?</vt:lpstr>
      <vt:lpstr>La riqueza cultural</vt:lpstr>
      <vt:lpstr>Diapositiva 9</vt:lpstr>
      <vt:lpstr>  La artesanía</vt:lpstr>
      <vt:lpstr>Los colores</vt:lpstr>
      <vt:lpstr> las costumbres</vt:lpstr>
      <vt:lpstr>las tradiciones</vt:lpstr>
      <vt:lpstr>la naturaleza</vt:lpstr>
      <vt:lpstr>me fascinaban</vt:lpstr>
      <vt:lpstr>Y porque la Selva Lacandona?</vt:lpstr>
      <vt:lpstr>los lacandones</vt:lpstr>
      <vt:lpstr>la simplicidad de la vida</vt:lpstr>
      <vt:lpstr>la flora y fauna</vt:lpstr>
      <vt:lpstr>Diapositiva 20</vt:lpstr>
      <vt:lpstr>la naturaleza</vt:lpstr>
      <vt:lpstr> las necesidades</vt:lpstr>
      <vt:lpstr> la condición de las mujeres y niños</vt:lpstr>
      <vt:lpstr>Empecé con talleres para mujeres y niños Lacandones</vt:lpstr>
      <vt:lpstr>con la finalidad de mejorar la calidad de sus vidas</vt:lpstr>
      <vt:lpstr>mi primer contacto con trabajadores de salud en la selva Lacandona: 2010</vt:lpstr>
      <vt:lpstr>Diapositiva 27</vt:lpstr>
      <vt:lpstr>«La Draculita de Chiapas» si existe y vive también en los Altos de Chiapas</vt:lpstr>
      <vt:lpstr>Después de mi encuentro con «Draculita de Chiapas» en San Cristóbal de las Casas</vt:lpstr>
      <vt:lpstr>encontré muchas necesidades en la selva</vt:lpstr>
      <vt:lpstr>S.O.S. - Hay Leishmaniasis en la selva Lacandona </vt:lpstr>
      <vt:lpstr>y empecé a compartir por correo las fotos con el mundo médico</vt:lpstr>
      <vt:lpstr>Diapositiva 33</vt:lpstr>
      <vt:lpstr>Preparando las jornadas medicas en la selva Lacandona</vt:lpstr>
      <vt:lpstr>platicando con jefes de las comunidades</vt:lpstr>
      <vt:lpstr>ofreciendo platicas</vt:lpstr>
      <vt:lpstr>platicando con jefes  de las comunidades, con especialistas y médicos</vt:lpstr>
      <vt:lpstr>platicas y presentaciones en escuelas y comunidades</vt:lpstr>
      <vt:lpstr>Julio 2013-Primera jornada medica en la selva Lacandona</vt:lpstr>
      <vt:lpstr>Tomando pruebas: el pie de Don Atanasio</vt:lpstr>
      <vt:lpstr>el primer grupo de trabajo</vt:lpstr>
      <vt:lpstr> en la selva empezaron a platicarme y ensenarme sus problemas</vt:lpstr>
      <vt:lpstr>encontre muchas otras tipos de lesiones y enfermedades</vt:lpstr>
      <vt:lpstr>estoy enviando las fotos por correo</vt:lpstr>
      <vt:lpstr>Hablando de Leishmaniasis en Chiapas</vt:lpstr>
      <vt:lpstr> PCR  </vt:lpstr>
      <vt:lpstr> Agosto 2013 la segunda expedición:3 mujeres en la selva atendiendo mas de 60 pacientes en 3 días</vt:lpstr>
      <vt:lpstr>toma de biopsia en la casa del paciente </vt:lpstr>
      <vt:lpstr>casos encontrados</vt:lpstr>
      <vt:lpstr>otras lesiones</vt:lpstr>
      <vt:lpstr>y casos </vt:lpstr>
      <vt:lpstr>aprendí a tomar improntas</vt:lpstr>
      <vt:lpstr>regresando en la selva para monitorizar la evolución de los pacientes</vt:lpstr>
      <vt:lpstr>el pie Don Atanasio 6 meses después del tratamiento</vt:lpstr>
      <vt:lpstr>encontré nuevos casos</vt:lpstr>
      <vt:lpstr>y mas casos</vt:lpstr>
      <vt:lpstr>comunicando con médicos locales</vt:lpstr>
      <vt:lpstr>enviando fotos de cada parte de Chiapas</vt:lpstr>
      <vt:lpstr> un caso en San Cristóbal de las Casas</vt:lpstr>
      <vt:lpstr>un caso mortal de la selva Lacandona</vt:lpstr>
      <vt:lpstr>Julio 2015 - Dermatología Comunitaria de Guerrero en la selva Lacandona</vt:lpstr>
      <vt:lpstr>Preparando pacientes en Naha para consultas medicas</vt:lpstr>
      <vt:lpstr>Lacandones y doctor@s en Naja</vt:lpstr>
      <vt:lpstr>casos encontrados en la jornada en selva</vt:lpstr>
      <vt:lpstr>consultas y casos en Frontera Corozal</vt:lpstr>
      <vt:lpstr>micosis en la selva Lacandona</vt:lpstr>
      <vt:lpstr>causas y efectos de la pobreza</vt:lpstr>
      <vt:lpstr> o por falta de educación</vt:lpstr>
      <vt:lpstr>diagnostico y tratamiento</vt:lpstr>
      <vt:lpstr>consultas en Naha</vt:lpstr>
      <vt:lpstr> INVITACION para 22-24 Sept 2016 www.onehealth.ro.en</vt:lpstr>
      <vt:lpstr>GRACIAS email: angiela77@gmail.com fb: swan.swan.9706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Humanitarismo y micosis en la selva Chiapaneca</dc:title>
  <dc:creator>Jörg</dc:creator>
  <cp:lastModifiedBy>USER</cp:lastModifiedBy>
  <cp:revision>105</cp:revision>
  <dcterms:created xsi:type="dcterms:W3CDTF">2015-10-23T02:54:39Z</dcterms:created>
  <dcterms:modified xsi:type="dcterms:W3CDTF">2016-07-13T23:44:20Z</dcterms:modified>
</cp:coreProperties>
</file>