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E322-85AA-4CC5-BA8C-913C07AA5797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6E36-2E1F-466A-82B9-3A9C381BA0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60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4FE6-72DC-744C-B0BA-DDF63C5C615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11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302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45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78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8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3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48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70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96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1A0F-8431-4A63-86D3-98BE1694F93B}" type="datetimeFigureOut">
              <a:rPr lang="es-MX" smtClean="0"/>
              <a:t>13/07/2016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F8C6-F579-4889-898A-C0164EBE52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18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528874"/>
            <a:ext cx="10363200" cy="1021005"/>
          </a:xfrm>
        </p:spPr>
        <p:txBody>
          <a:bodyPr>
            <a:normAutofit/>
          </a:bodyPr>
          <a:lstStyle/>
          <a:p>
            <a:r>
              <a:rPr lang="es-ES" sz="5333" dirty="0" smtClean="0">
                <a:solidFill>
                  <a:schemeClr val="tx2"/>
                </a:solidFill>
              </a:rPr>
              <a:t>MHC y LEPRA</a:t>
            </a:r>
            <a:endParaRPr lang="es-ES" sz="5333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2592" y="3738233"/>
            <a:ext cx="8534400" cy="553145"/>
          </a:xfrm>
        </p:spPr>
        <p:txBody>
          <a:bodyPr>
            <a:normAutofit/>
          </a:bodyPr>
          <a:lstStyle/>
          <a:p>
            <a:r>
              <a:rPr lang="es-ES" sz="2133" dirty="0" smtClean="0"/>
              <a:t>Julio Granados </a:t>
            </a:r>
            <a:endParaRPr lang="es-ES" sz="2133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955" y="202795"/>
            <a:ext cx="1091333" cy="113728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914400" y="6045152"/>
            <a:ext cx="9111480" cy="0"/>
          </a:xfrm>
          <a:prstGeom prst="line">
            <a:avLst/>
          </a:prstGeom>
          <a:ln w="19050" cap="rnd" cmpd="sng">
            <a:solidFill>
              <a:schemeClr val="tx2">
                <a:alpha val="53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87228" y="6108623"/>
            <a:ext cx="543520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aseline="30000" dirty="0">
                <a:solidFill>
                  <a:schemeClr val="tx2"/>
                </a:solidFill>
              </a:rPr>
              <a:t>1 </a:t>
            </a:r>
            <a:r>
              <a:rPr lang="es-ES" sz="1467" dirty="0">
                <a:solidFill>
                  <a:schemeClr val="tx2"/>
                </a:solidFill>
              </a:rPr>
              <a:t>Instituto Nacional de Ciencias Médicas y Nutrición Salvador Zubirán</a:t>
            </a:r>
            <a:endParaRPr lang="es-ES" sz="14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9148"/>
            <a:ext cx="10972800" cy="914035"/>
          </a:xfrm>
        </p:spPr>
        <p:txBody>
          <a:bodyPr/>
          <a:lstStyle/>
          <a:p>
            <a:r>
              <a:rPr lang="es-ES" sz="5333" dirty="0"/>
              <a:t>MHC</a:t>
            </a:r>
            <a:endParaRPr lang="es-ES" sz="5333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5261" y="1631417"/>
            <a:ext cx="36857261" cy="380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8459578" y="6371622"/>
            <a:ext cx="303815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Abbas. </a:t>
            </a:r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Immunology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7ma Ed. 2012.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21601" y="2731911"/>
            <a:ext cx="1919111" cy="2235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1" name="Rectángulo 10"/>
          <p:cNvSpPr/>
          <p:nvPr/>
        </p:nvSpPr>
        <p:spPr>
          <a:xfrm>
            <a:off x="7812904" y="2980268"/>
            <a:ext cx="337675" cy="13433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2" name="Rectángulo 11"/>
          <p:cNvSpPr/>
          <p:nvPr/>
        </p:nvSpPr>
        <p:spPr>
          <a:xfrm>
            <a:off x="9201439" y="2980268"/>
            <a:ext cx="337675" cy="13433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41000"/>
          </a:blip>
          <a:stretch>
            <a:fillRect/>
          </a:stretch>
        </p:blipFill>
        <p:spPr>
          <a:xfrm>
            <a:off x="11126056" y="210824"/>
            <a:ext cx="894433" cy="8467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alphaModFix amt="41000"/>
          </a:blip>
          <a:stretch>
            <a:fillRect/>
          </a:stretch>
        </p:blipFill>
        <p:spPr>
          <a:xfrm>
            <a:off x="184221" y="118533"/>
            <a:ext cx="848712" cy="8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252E-6 1.27896E-6 L 0.74484 1.278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44 -2.56158E-6 L 1.30642 -2.561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66 2.07921E-6 L 2.03403 2.0792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4071"/>
          <a:stretch/>
        </p:blipFill>
        <p:spPr>
          <a:xfrm>
            <a:off x="982134" y="2074584"/>
            <a:ext cx="10205044" cy="161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b="75929"/>
          <a:stretch/>
        </p:blipFill>
        <p:spPr>
          <a:xfrm>
            <a:off x="988907" y="1562938"/>
            <a:ext cx="10205044" cy="51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9148"/>
            <a:ext cx="10972800" cy="914035"/>
          </a:xfrm>
        </p:spPr>
        <p:txBody>
          <a:bodyPr/>
          <a:lstStyle/>
          <a:p>
            <a:r>
              <a:rPr lang="es-ES" sz="5333"/>
              <a:t>MHC</a:t>
            </a:r>
            <a:endParaRPr lang="es-ES" sz="5333" dirty="0"/>
          </a:p>
        </p:txBody>
      </p:sp>
      <p:sp>
        <p:nvSpPr>
          <p:cNvPr id="5" name="CuadroTexto 4"/>
          <p:cNvSpPr txBox="1"/>
          <p:nvPr/>
        </p:nvSpPr>
        <p:spPr>
          <a:xfrm>
            <a:off x="1016000" y="1284226"/>
            <a:ext cx="812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/>
              <a:t>Exón 1</a:t>
            </a:r>
            <a:endParaRPr lang="es-ES" sz="1333" dirty="0"/>
          </a:p>
        </p:txBody>
      </p:sp>
      <p:sp>
        <p:nvSpPr>
          <p:cNvPr id="8" name="CuadroTexto 7"/>
          <p:cNvSpPr txBox="1"/>
          <p:nvPr/>
        </p:nvSpPr>
        <p:spPr>
          <a:xfrm>
            <a:off x="6353387" y="1284225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Exón 2</a:t>
            </a:r>
            <a:endParaRPr lang="es-ES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69867" y="1284225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Exón 3</a:t>
            </a:r>
            <a:endParaRPr lang="es-ES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73600" y="3421395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Exón 2</a:t>
            </a:r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45013" y="3421395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Exón 3</a:t>
            </a:r>
            <a:endParaRPr lang="es-ES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631679" y="1284226"/>
            <a:ext cx="14325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/>
              <a:t>Exones 4,5,6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867" y="1595687"/>
            <a:ext cx="12327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chemeClr val="tx2"/>
                </a:solidFill>
              </a:rPr>
              <a:t>ADN</a:t>
            </a:r>
            <a:endParaRPr lang="es-ES" sz="2133" dirty="0">
              <a:solidFill>
                <a:schemeClr val="tx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867" y="3086688"/>
            <a:ext cx="12327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 err="1">
                <a:solidFill>
                  <a:schemeClr val="tx2"/>
                </a:solidFill>
              </a:rPr>
              <a:t>ARNm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8693" y="4821637"/>
            <a:ext cx="15240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chemeClr val="tx2"/>
                </a:solidFill>
              </a:rPr>
              <a:t>Proteína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47" y="4169307"/>
            <a:ext cx="2080141" cy="2688693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5053481" y="3785153"/>
            <a:ext cx="1100396" cy="580776"/>
            <a:chOff x="3790110" y="2838865"/>
            <a:chExt cx="825297" cy="435582"/>
          </a:xfrm>
        </p:grpSpPr>
        <p:sp>
          <p:nvSpPr>
            <p:cNvPr id="18" name="Flecha derecha 17"/>
            <p:cNvSpPr/>
            <p:nvPr/>
          </p:nvSpPr>
          <p:spPr>
            <a:xfrm rot="3577795">
              <a:off x="3703637" y="2960153"/>
              <a:ext cx="435582" cy="193005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Flecha derecha 18"/>
            <p:cNvSpPr/>
            <p:nvPr/>
          </p:nvSpPr>
          <p:spPr>
            <a:xfrm rot="965327">
              <a:off x="3790110" y="2900147"/>
              <a:ext cx="825297" cy="16310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831906" y="3834738"/>
            <a:ext cx="2088764" cy="1644773"/>
            <a:chOff x="3623929" y="2876053"/>
            <a:chExt cx="1566573" cy="1233580"/>
          </a:xfrm>
        </p:grpSpPr>
        <p:sp>
          <p:nvSpPr>
            <p:cNvPr id="24" name="Flecha derecha 23"/>
            <p:cNvSpPr/>
            <p:nvPr/>
          </p:nvSpPr>
          <p:spPr>
            <a:xfrm rot="5762220">
              <a:off x="4314795" y="3409259"/>
              <a:ext cx="1233580" cy="167167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25" name="Flecha derecha 24"/>
            <p:cNvSpPr/>
            <p:nvPr/>
          </p:nvSpPr>
          <p:spPr>
            <a:xfrm rot="8356901">
              <a:off x="3623929" y="3312427"/>
              <a:ext cx="1566573" cy="1641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41000"/>
          </a:blip>
          <a:stretch>
            <a:fillRect/>
          </a:stretch>
        </p:blipFill>
        <p:spPr>
          <a:xfrm>
            <a:off x="11126056" y="210824"/>
            <a:ext cx="894433" cy="84673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alphaModFix amt="41000"/>
          </a:blip>
          <a:stretch>
            <a:fillRect/>
          </a:stretch>
        </p:blipFill>
        <p:spPr>
          <a:xfrm>
            <a:off x="184221" y="118533"/>
            <a:ext cx="848712" cy="884447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017011" y="6371622"/>
            <a:ext cx="40606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Jan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Klein. </a:t>
            </a:r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The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HLA </a:t>
            </a:r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System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. NEJM 2000.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450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9148"/>
            <a:ext cx="10972800" cy="914035"/>
          </a:xfrm>
        </p:spPr>
        <p:txBody>
          <a:bodyPr/>
          <a:lstStyle/>
          <a:p>
            <a:r>
              <a:rPr lang="es-ES" sz="5333" dirty="0"/>
              <a:t>MHC</a:t>
            </a:r>
            <a:endParaRPr lang="es-ES" sz="5333" dirty="0"/>
          </a:p>
        </p:txBody>
      </p:sp>
      <p:sp>
        <p:nvSpPr>
          <p:cNvPr id="6" name="CuadroTexto 5"/>
          <p:cNvSpPr txBox="1"/>
          <p:nvPr/>
        </p:nvSpPr>
        <p:spPr>
          <a:xfrm>
            <a:off x="8017011" y="6371622"/>
            <a:ext cx="406061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Jan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Klein. </a:t>
            </a:r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The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 HLA </a:t>
            </a:r>
            <a:r>
              <a:rPr lang="es-ES" sz="1333" dirty="0" err="1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System</a:t>
            </a:r>
            <a:r>
              <a:rPr lang="es-ES" sz="1333" dirty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. NEJM 2000.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Palatino"/>
              <a:cs typeface="Palatin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14" y="1582789"/>
            <a:ext cx="4622617" cy="405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3" y="1926187"/>
            <a:ext cx="3866471" cy="3386988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41000"/>
          </a:blip>
          <a:stretch>
            <a:fillRect/>
          </a:stretch>
        </p:blipFill>
        <p:spPr>
          <a:xfrm>
            <a:off x="11126056" y="210824"/>
            <a:ext cx="894433" cy="8467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alphaModFix amt="41000"/>
          </a:blip>
          <a:stretch>
            <a:fillRect/>
          </a:stretch>
        </p:blipFill>
        <p:spPr>
          <a:xfrm>
            <a:off x="184221" y="118533"/>
            <a:ext cx="848712" cy="884447"/>
          </a:xfrm>
          <a:prstGeom prst="rect">
            <a:avLst/>
          </a:prstGeom>
        </p:spPr>
      </p:pic>
      <p:pic>
        <p:nvPicPr>
          <p:cNvPr id="3" name="Imagen 2" descr="Captura de pantalla 2014-11-13 a la(s) 23.03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3" y="4999462"/>
            <a:ext cx="2965675" cy="1754633"/>
          </a:xfrm>
          <a:prstGeom prst="rect">
            <a:avLst/>
          </a:prstGeom>
        </p:spPr>
      </p:pic>
      <p:pic>
        <p:nvPicPr>
          <p:cNvPr id="4" name="Imagen 3" descr="Captura de pantalla 2014-11-13 a la(s) 23.03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62" y="118533"/>
            <a:ext cx="4004849" cy="60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458E-6 2.23558E-6 L -0.37756 -0.0749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8" y="-37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5676E-6 2.50694E-6 L -0.11062 2.50694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Panorámica</PresentationFormat>
  <Paragraphs>19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</vt:lpstr>
      <vt:lpstr>Tema de Office</vt:lpstr>
      <vt:lpstr>MHC y LEPRA</vt:lpstr>
      <vt:lpstr>MHC</vt:lpstr>
      <vt:lpstr>MHC</vt:lpstr>
      <vt:lpstr>MHC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MHC y LEPRA</dc:title>
  <dc:creator>Julio Granados Arriola</dc:creator>
  <cp:lastModifiedBy>Julio Granados Arriola</cp:lastModifiedBy>
  <cp:revision>1</cp:revision>
  <dcterms:created xsi:type="dcterms:W3CDTF">2016-07-13T20:13:44Z</dcterms:created>
  <dcterms:modified xsi:type="dcterms:W3CDTF">2016-07-13T20:14:22Z</dcterms:modified>
</cp:coreProperties>
</file>