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57" r:id="rId2"/>
    <p:sldId id="343" r:id="rId3"/>
    <p:sldId id="344" r:id="rId4"/>
    <p:sldId id="258" r:id="rId5"/>
    <p:sldId id="259" r:id="rId6"/>
    <p:sldId id="267" r:id="rId7"/>
    <p:sldId id="303" r:id="rId8"/>
    <p:sldId id="332" r:id="rId9"/>
    <p:sldId id="333" r:id="rId10"/>
    <p:sldId id="334" r:id="rId11"/>
    <p:sldId id="330" r:id="rId12"/>
    <p:sldId id="316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  <a:srgbClr val="D60093"/>
    <a:srgbClr val="00FFFF"/>
    <a:srgbClr val="FF99CC"/>
    <a:srgbClr val="66FFFF"/>
    <a:srgbClr val="FF66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7" autoAdjust="0"/>
    <p:restoredTop sz="94799" autoAdjust="0"/>
  </p:normalViewPr>
  <p:slideViewPr>
    <p:cSldViewPr snapToGrid="0">
      <p:cViewPr varScale="1">
        <p:scale>
          <a:sx n="76" d="100"/>
          <a:sy n="76" d="100"/>
        </p:scale>
        <p:origin x="1350" y="66"/>
      </p:cViewPr>
      <p:guideLst/>
    </p:cSldViewPr>
  </p:slideViewPr>
  <p:outlineViewPr>
    <p:cViewPr>
      <p:scale>
        <a:sx n="33" d="100"/>
        <a:sy n="33" d="100"/>
      </p:scale>
      <p:origin x="0" y="-15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BD34C-547E-4A2A-A441-5830ED05D846}" type="datetimeFigureOut">
              <a:rPr lang="es-MX" smtClean="0"/>
              <a:t>13/07/2016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D4CB-5028-4698-8DC2-BC97EB00029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6878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7686-5BDF-4283-93CC-724C7694C37D}" type="datetimeFigureOut">
              <a:rPr lang="es-MX" smtClean="0"/>
              <a:t>13/07/2016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D493-FF1A-4FC0-A839-B54E1F750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6924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1543-1D8E-4D33-A5D2-C9958BCD9F65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450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94A6-B49D-492C-B5E8-3C089B701DD5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361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D4F-0026-4DF9-A025-687B77A5DDF6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450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12DA-6B3F-49EB-B879-D83FB8BAE500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008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F580-69D4-42C8-A657-61FFC571FA04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782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A24B-756D-4EEB-B0FA-27AE77275968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531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C3F5-C8E7-4107-98FF-7976F060386C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54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0720-410D-417D-AE87-183EF41F06A0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14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F65-E5AF-4382-8290-5259858B0F3B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295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7E64-EC66-4DCF-A244-FEBAFEE8A7D7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535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4F17-6FF1-463D-9601-3BCAF8D48E0C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376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6039-6A8F-43C2-B1D7-7DE5CAC67186}" type="datetime1">
              <a:rPr lang="es-MX" smtClean="0"/>
              <a:t>13/07/2016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F9A0-5763-40AF-AAF8-2D484C50DA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913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444" y="1231288"/>
            <a:ext cx="8570768" cy="2154484"/>
          </a:xfrm>
        </p:spPr>
        <p:txBody>
          <a:bodyPr>
            <a:normAutofit/>
          </a:bodyPr>
          <a:lstStyle/>
          <a:p>
            <a:pPr lvl="0" algn="ctr"/>
            <a:r>
              <a:rPr lang="es-MX" sz="3000" b="1" spc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000" b="1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spc="0" dirty="0">
                <a:latin typeface="Arial" panose="020B0604020202020204" pitchFamily="34" charset="0"/>
                <a:cs typeface="Arial" panose="020B0604020202020204" pitchFamily="34" charset="0"/>
              </a:rPr>
              <a:t>“Identificación de marcadores genéticos</a:t>
            </a:r>
            <a:br>
              <a:rPr lang="es-MX" sz="3000" b="1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spc="0" dirty="0">
                <a:latin typeface="Arial" panose="020B0604020202020204" pitchFamily="34" charset="0"/>
                <a:cs typeface="Arial" panose="020B0604020202020204" pitchFamily="34" charset="0"/>
              </a:rPr>
              <a:t>asociados con el desarrollo de lepra </a:t>
            </a:r>
            <a:br>
              <a:rPr lang="es-MX" sz="3000" b="1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spc="0" dirty="0">
                <a:latin typeface="Arial" panose="020B0604020202020204" pitchFamily="34" charset="0"/>
                <a:cs typeface="Arial" panose="020B0604020202020204" pitchFamily="34" charset="0"/>
              </a:rPr>
              <a:t>en población mexicana”</a:t>
            </a:r>
            <a:r>
              <a:rPr lang="es-ES" sz="3000" spc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0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45995" y="4293293"/>
            <a:ext cx="5496028" cy="347471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Dra.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Mónica Escamilla Tilch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16" y="4688278"/>
            <a:ext cx="2260230" cy="176210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415781" y="4688278"/>
            <a:ext cx="3737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spcBef>
                <a:spcPct val="20000"/>
              </a:spcBef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Dr. Julio Granados</a:t>
            </a:r>
          </a:p>
        </p:txBody>
      </p:sp>
    </p:spTree>
    <p:extLst>
      <p:ext uri="{BB962C8B-B14F-4D97-AF65-F5344CB8AC3E}">
        <p14:creationId xmlns:p14="http://schemas.microsoft.com/office/powerpoint/2010/main" val="22748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29901" y="644184"/>
            <a:ext cx="8241941" cy="660790"/>
            <a:chOff x="552500" y="507704"/>
            <a:chExt cx="7642261" cy="660790"/>
          </a:xfrm>
        </p:grpSpPr>
        <p:sp>
          <p:nvSpPr>
            <p:cNvPr id="4" name="Rectángulo 3"/>
            <p:cNvSpPr/>
            <p:nvPr/>
          </p:nvSpPr>
          <p:spPr>
            <a:xfrm>
              <a:off x="552500" y="507704"/>
              <a:ext cx="7130956" cy="536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Identificación de los </a:t>
              </a:r>
              <a:r>
                <a:rPr lang="es-MX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SNPs </a:t>
              </a:r>
              <a:r>
                <a:rPr lang="es-MX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lang="es-MX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gen de </a:t>
              </a:r>
              <a:r>
                <a:rPr lang="es-MX" sz="2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TNF-</a:t>
              </a:r>
              <a:r>
                <a:rPr lang="es-MX" sz="2200" b="1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</a:t>
              </a:r>
              <a:endParaRPr lang="es-MX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7172149" y="776079"/>
              <a:ext cx="102261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(pc &lt; 0.05)</a:t>
              </a:r>
              <a:endParaRPr lang="es-MX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96746"/>
              </p:ext>
            </p:extLst>
          </p:nvPr>
        </p:nvGraphicFramePr>
        <p:xfrm>
          <a:off x="573205" y="1574411"/>
          <a:ext cx="8079480" cy="43648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9132"/>
                <a:gridCol w="1361871"/>
                <a:gridCol w="1569492"/>
                <a:gridCol w="1487606"/>
                <a:gridCol w="1651379"/>
              </a:tblGrid>
              <a:tr h="82101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Polimorfismo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Alelo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  <a:r>
                        <a:rPr lang="es-MX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clínica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</a:t>
                      </a:r>
                      <a:endParaRPr lang="es-MX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(IC</a:t>
                      </a:r>
                      <a:r>
                        <a:rPr lang="es-MX" sz="1600" kern="120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r>
                        <a:rPr lang="es-MX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9364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TNF-</a:t>
                      </a:r>
                      <a:r>
                        <a:rPr lang="es-MX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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-238 G/A</a:t>
                      </a:r>
                      <a:r>
                        <a:rPr lang="es-MX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Lepra</a:t>
                      </a:r>
                      <a:r>
                        <a:rPr lang="es-MX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se</a:t>
                      </a:r>
                      <a:endParaRPr lang="es-MX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(3.6-12.1)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7665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(6.8-22)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9621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 (3.5-1.2)</a:t>
                      </a:r>
                    </a:p>
                  </a:txBody>
                  <a:tcPr anchor="ctr"/>
                </a:tc>
              </a:tr>
              <a:tr h="59364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TNF-</a:t>
                      </a:r>
                      <a:r>
                        <a:rPr lang="es-MX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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-308 G/A</a:t>
                      </a:r>
                      <a:r>
                        <a:rPr lang="es-MX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Lepra </a:t>
                      </a:r>
                      <a:r>
                        <a:rPr lang="es-MX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se</a:t>
                      </a:r>
                      <a:endParaRPr lang="es-MX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(1.3-3.2)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96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 (0.7-3.6)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962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(1.2-3.3)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2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2" y="830032"/>
            <a:ext cx="8843748" cy="6029935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41754" y="-113873"/>
            <a:ext cx="9102246" cy="10261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defRPr/>
            </a:pPr>
            <a:r>
              <a:rPr lang="es-ES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Posible mecanismo de los marcadores genéticos asociados con la susceptibilidad al desarrollo de lepra en pacientes mestizos mexicanos.  </a:t>
            </a:r>
            <a:endParaRPr lang="es-ES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GENOMA MEXICAN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2828" y="460755"/>
            <a:ext cx="3631961" cy="4861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ángulo 2"/>
          <p:cNvSpPr/>
          <p:nvPr/>
        </p:nvSpPr>
        <p:spPr>
          <a:xfrm rot="21204175">
            <a:off x="3728348" y="5486956"/>
            <a:ext cx="29306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adley Hand ITC" panose="03070402050302030203" pitchFamily="66" charset="0"/>
              </a:rPr>
              <a:t>Gracias</a:t>
            </a:r>
            <a:endParaRPr lang="es-E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78" y="1237732"/>
            <a:ext cx="6318480" cy="32385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7215534" y="637160"/>
            <a:ext cx="1904197" cy="2255954"/>
            <a:chOff x="400832" y="3875563"/>
            <a:chExt cx="2342367" cy="223634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370" y="3875563"/>
              <a:ext cx="1912550" cy="1495620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400832" y="5349156"/>
              <a:ext cx="2342367" cy="762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India, alrededor del año 600 a.C. según las descripciones en las obras de </a:t>
              </a:r>
              <a:r>
                <a:rPr lang="es-MX" sz="1100" b="1" dirty="0" err="1"/>
                <a:t>Susruta</a:t>
              </a:r>
              <a:r>
                <a:rPr lang="es-MX" sz="1100" b="1" dirty="0"/>
                <a:t> y </a:t>
              </a:r>
              <a:r>
                <a:rPr lang="es-MX" sz="1100" b="1" dirty="0" err="1" smtClean="0"/>
                <a:t>Charaka</a:t>
              </a:r>
              <a:r>
                <a:rPr lang="es-MX" sz="1100" b="1" dirty="0"/>
                <a:t>.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234529" y="4249972"/>
            <a:ext cx="2220539" cy="1988873"/>
            <a:chOff x="3622474" y="3560330"/>
            <a:chExt cx="2892493" cy="232438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4588" y="3560330"/>
              <a:ext cx="2560085" cy="1660844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3622474" y="5210284"/>
              <a:ext cx="2892493" cy="674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296" algn="just">
                <a:defRPr/>
              </a:pPr>
              <a:r>
                <a:rPr lang="es-ES" sz="1050" b="1" dirty="0" smtClean="0"/>
                <a:t>Los </a:t>
              </a:r>
              <a:r>
                <a:rPr lang="es-ES" sz="1050" b="1" dirty="0"/>
                <a:t>médicos alejandrinos del siglo III la llamaron “elefantiasis de los helenos” (Galeno, 133-210 d.C.). 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755771" y="4301507"/>
            <a:ext cx="2085874" cy="2177663"/>
            <a:chOff x="3836921" y="2388657"/>
            <a:chExt cx="3277864" cy="305621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3139" y="2388657"/>
              <a:ext cx="1656545" cy="2078965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4188" y="2923512"/>
              <a:ext cx="1740597" cy="2154204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3836921" y="5077718"/>
              <a:ext cx="3277864" cy="36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/>
                <a:t>Castigo Divino en la Biblia</a:t>
              </a:r>
              <a:endParaRPr lang="es-MX" sz="1100" b="1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953804" y="4668274"/>
            <a:ext cx="2575929" cy="2171475"/>
            <a:chOff x="1025739" y="4514114"/>
            <a:chExt cx="2575929" cy="217147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1798" y="4514114"/>
              <a:ext cx="1664722" cy="1490782"/>
            </a:xfrm>
            <a:prstGeom prst="rect">
              <a:avLst/>
            </a:prstGeom>
          </p:spPr>
        </p:pic>
        <p:sp>
          <p:nvSpPr>
            <p:cNvPr id="17" name="Rectángulo 16"/>
            <p:cNvSpPr/>
            <p:nvPr/>
          </p:nvSpPr>
          <p:spPr>
            <a:xfrm>
              <a:off x="1025739" y="5946925"/>
              <a:ext cx="257592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296" algn="just">
                <a:defRPr/>
              </a:pPr>
              <a:r>
                <a:rPr lang="es-ES" sz="1050" b="1" dirty="0"/>
                <a:t>Se diseminó en Europa por las Cruzadas, su apogeo fue en 1200 d.C., declino por la hambruna en 1315 y después por la peste bubónica de 1394.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91137" y="2771106"/>
            <a:ext cx="2060056" cy="1721447"/>
            <a:chOff x="-1691479" y="2048340"/>
            <a:chExt cx="2060056" cy="1721447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473196" y="2048340"/>
              <a:ext cx="1699554" cy="1144366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-1691479" y="3192706"/>
              <a:ext cx="2060056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296" algn="just">
                <a:defRPr/>
              </a:pPr>
              <a:r>
                <a:rPr lang="es-ES" sz="1050" b="1" dirty="0"/>
                <a:t>Los esclavos de África occidental la llevaron a las Islas del Caribe y a Brasil. </a:t>
              </a:r>
            </a:p>
          </p:txBody>
        </p:sp>
      </p:grpSp>
      <p:sp>
        <p:nvSpPr>
          <p:cNvPr id="23" name="1 Título"/>
          <p:cNvSpPr txBox="1">
            <a:spLocks/>
          </p:cNvSpPr>
          <p:nvPr/>
        </p:nvSpPr>
        <p:spPr>
          <a:xfrm>
            <a:off x="1060607" y="76878"/>
            <a:ext cx="5396032" cy="1132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en el mundo: </a:t>
            </a:r>
          </a:p>
          <a:p>
            <a:pPr algn="ctr">
              <a:defRPr/>
            </a:pPr>
            <a:r>
              <a:rPr lang="es-E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Lepra “escamoso”</a:t>
            </a:r>
            <a:endParaRPr lang="es-E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1053" y="1317911"/>
            <a:ext cx="2023311" cy="1192787"/>
            <a:chOff x="-881442" y="676627"/>
            <a:chExt cx="2098647" cy="1202125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694653" y="676627"/>
              <a:ext cx="1820129" cy="957035"/>
            </a:xfrm>
            <a:prstGeom prst="rect">
              <a:avLst/>
            </a:prstGeom>
          </p:spPr>
        </p:pic>
        <p:sp>
          <p:nvSpPr>
            <p:cNvPr id="25" name="Rectángulo 24"/>
            <p:cNvSpPr/>
            <p:nvPr/>
          </p:nvSpPr>
          <p:spPr>
            <a:xfrm>
              <a:off x="-881442" y="1615094"/>
              <a:ext cx="2098647" cy="26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s-ES" sz="1100" b="1" dirty="0"/>
                <a:t>Siglo XVI  llega por la Conquista</a:t>
              </a:r>
            </a:p>
          </p:txBody>
        </p:sp>
      </p:grpSp>
      <p:sp>
        <p:nvSpPr>
          <p:cNvPr id="27" name="9 CuadroTexto"/>
          <p:cNvSpPr txBox="1"/>
          <p:nvPr/>
        </p:nvSpPr>
        <p:spPr>
          <a:xfrm>
            <a:off x="4641848" y="6498051"/>
            <a:ext cx="4477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900" i="1" dirty="0"/>
              <a:t>Carrada-Bravo T.  </a:t>
            </a:r>
            <a:r>
              <a:rPr lang="en-US" sz="900" i="1" dirty="0" err="1"/>
              <a:t>Piel</a:t>
            </a:r>
            <a:r>
              <a:rPr lang="en-US" sz="900" i="1" dirty="0"/>
              <a:t> 2004;19(2):67-73</a:t>
            </a:r>
            <a:r>
              <a:rPr lang="en-US" sz="900" i="1" dirty="0" smtClean="0"/>
              <a:t>. </a:t>
            </a:r>
          </a:p>
          <a:p>
            <a:pPr algn="r">
              <a:defRPr/>
            </a:pPr>
            <a:r>
              <a:rPr lang="en-US" sz="900" i="1" dirty="0" err="1" smtClean="0"/>
              <a:t>Monot</a:t>
            </a:r>
            <a:r>
              <a:rPr lang="en-US" sz="900" i="1" dirty="0" smtClean="0"/>
              <a:t> et al. Science 2005; 308: 1040-42</a:t>
            </a:r>
            <a:endParaRPr lang="es-ES" sz="900" i="1" dirty="0"/>
          </a:p>
        </p:txBody>
      </p:sp>
    </p:spTree>
    <p:extLst>
      <p:ext uri="{BB962C8B-B14F-4D97-AF65-F5344CB8AC3E}">
        <p14:creationId xmlns:p14="http://schemas.microsoft.com/office/powerpoint/2010/main" val="42176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78384" y="765808"/>
            <a:ext cx="5396032" cy="712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30674" y="2007618"/>
            <a:ext cx="6217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dirty="0" smtClean="0"/>
              <a:t>La lepra es una enfermedad granulomatosa crónica infecciosa causada por </a:t>
            </a:r>
            <a:r>
              <a:rPr lang="es-MX" sz="3000" i="1" dirty="0" err="1" smtClean="0"/>
              <a:t>Mycobacterium</a:t>
            </a:r>
            <a:r>
              <a:rPr lang="es-MX" sz="3000" i="1" dirty="0" smtClean="0"/>
              <a:t> leprae </a:t>
            </a:r>
            <a:r>
              <a:rPr lang="es-MX" sz="3000" dirty="0" smtClean="0"/>
              <a:t>que afecta la piel y nervios periféricos. </a:t>
            </a:r>
            <a:endParaRPr lang="es-MX" sz="3000" dirty="0"/>
          </a:p>
        </p:txBody>
      </p:sp>
      <p:grpSp>
        <p:nvGrpSpPr>
          <p:cNvPr id="6" name="7 Grupo"/>
          <p:cNvGrpSpPr>
            <a:grpSpLocks/>
          </p:cNvGrpSpPr>
          <p:nvPr/>
        </p:nvGrpSpPr>
        <p:grpSpPr bwMode="auto">
          <a:xfrm>
            <a:off x="402538" y="765808"/>
            <a:ext cx="2000250" cy="2961365"/>
            <a:chOff x="6790829" y="1788901"/>
            <a:chExt cx="2000264" cy="2961100"/>
          </a:xfrm>
        </p:grpSpPr>
        <p:pic>
          <p:nvPicPr>
            <p:cNvPr id="7" name="2 Imagen" descr="G. H. A. Hanse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3068" y="1788901"/>
              <a:ext cx="1755787" cy="23864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6 CuadroTexto"/>
            <p:cNvSpPr txBox="1"/>
            <p:nvPr/>
          </p:nvSpPr>
          <p:spPr>
            <a:xfrm>
              <a:off x="6790829" y="4288081"/>
              <a:ext cx="2000264" cy="4619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200" b="1" dirty="0"/>
                <a:t>G. H. </a:t>
              </a:r>
              <a:r>
                <a:rPr lang="es-ES" sz="1200" b="1" dirty="0" err="1"/>
                <a:t>Armauer</a:t>
              </a:r>
              <a:r>
                <a:rPr lang="es-ES" sz="1200" b="1" dirty="0"/>
                <a:t> </a:t>
              </a:r>
              <a:r>
                <a:rPr lang="es-ES" sz="1200" b="1" dirty="0" err="1"/>
                <a:t>Hansen</a:t>
              </a:r>
              <a:endParaRPr lang="es-ES" sz="1200" b="1" dirty="0"/>
            </a:p>
            <a:p>
              <a:pPr algn="ctr">
                <a:defRPr/>
              </a:pPr>
              <a:r>
                <a:rPr lang="es-ES" sz="1200" b="1" dirty="0"/>
                <a:t>(1841-1912)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471430" y="4284925"/>
            <a:ext cx="2384831" cy="2216930"/>
            <a:chOff x="4732394" y="3655465"/>
            <a:chExt cx="2384831" cy="221693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2394" y="3655465"/>
              <a:ext cx="2384831" cy="17896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6 CuadroTexto"/>
            <p:cNvSpPr txBox="1"/>
            <p:nvPr/>
          </p:nvSpPr>
          <p:spPr bwMode="auto">
            <a:xfrm>
              <a:off x="4924684" y="5595396"/>
              <a:ext cx="2000250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200" b="1" i="1" dirty="0" err="1" smtClean="0"/>
                <a:t>Mycobacterium</a:t>
              </a:r>
              <a:r>
                <a:rPr lang="es-ES" sz="1200" b="1" i="1" dirty="0" smtClean="0"/>
                <a:t> leprae</a:t>
              </a:r>
              <a:endParaRPr lang="es-ES" sz="1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9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935038" y="142875"/>
            <a:ext cx="8208962" cy="725488"/>
          </a:xfrm>
        </p:spPr>
        <p:txBody>
          <a:bodyPr>
            <a:normAutofit/>
          </a:bodyPr>
          <a:lstStyle/>
          <a:p>
            <a:pPr algn="ctr"/>
            <a:r>
              <a:rPr lang="es-MX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  <a:endParaRPr lang="es-MX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4" t="24671" r="3923" b="51962"/>
          <a:stretch/>
        </p:blipFill>
        <p:spPr bwMode="auto">
          <a:xfrm>
            <a:off x="7034941" y="2480514"/>
            <a:ext cx="1586303" cy="106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Triángulo rectángulo"/>
          <p:cNvSpPr/>
          <p:nvPr/>
        </p:nvSpPr>
        <p:spPr>
          <a:xfrm>
            <a:off x="2569351" y="2269378"/>
            <a:ext cx="4110633" cy="1112226"/>
          </a:xfrm>
          <a:prstGeom prst="rtTriangl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3 Triángulo rectángulo"/>
          <p:cNvSpPr/>
          <p:nvPr/>
        </p:nvSpPr>
        <p:spPr>
          <a:xfrm rot="10800000">
            <a:off x="2515345" y="2243486"/>
            <a:ext cx="4110633" cy="1112226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2924308" y="2844297"/>
            <a:ext cx="587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Th1</a:t>
            </a:r>
          </a:p>
        </p:txBody>
      </p:sp>
      <p:sp>
        <p:nvSpPr>
          <p:cNvPr id="9" name="5 CuadroTexto"/>
          <p:cNvSpPr txBox="1"/>
          <p:nvPr/>
        </p:nvSpPr>
        <p:spPr>
          <a:xfrm>
            <a:off x="5570601" y="2445983"/>
            <a:ext cx="587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Th2</a:t>
            </a:r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57443"/>
              </p:ext>
            </p:extLst>
          </p:nvPr>
        </p:nvGraphicFramePr>
        <p:xfrm>
          <a:off x="2417525" y="1848583"/>
          <a:ext cx="4304420" cy="417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0884"/>
                <a:gridCol w="860884"/>
                <a:gridCol w="860884"/>
                <a:gridCol w="860884"/>
                <a:gridCol w="860884"/>
              </a:tblGrid>
              <a:tr h="41711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TT</a:t>
                      </a:r>
                      <a:endParaRPr lang="es-MX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BT</a:t>
                      </a:r>
                      <a:endParaRPr lang="es-MX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BB</a:t>
                      </a:r>
                      <a:endParaRPr lang="es-MX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BL</a:t>
                      </a:r>
                      <a:endParaRPr lang="es-MX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LL</a:t>
                      </a:r>
                      <a:endParaRPr lang="es-MX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1" name="7 Decisión"/>
          <p:cNvSpPr/>
          <p:nvPr/>
        </p:nvSpPr>
        <p:spPr>
          <a:xfrm>
            <a:off x="3333877" y="4138565"/>
            <a:ext cx="2346152" cy="996240"/>
          </a:xfrm>
          <a:prstGeom prst="flowChartDecision">
            <a:avLst/>
          </a:prstGeom>
          <a:solidFill>
            <a:srgbClr val="66FFFF"/>
          </a:solidFill>
          <a:ln>
            <a:solidFill>
              <a:srgbClr val="66FF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4091280" y="4575864"/>
            <a:ext cx="82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 (RR)</a:t>
            </a:r>
          </a:p>
        </p:txBody>
      </p:sp>
      <p:sp>
        <p:nvSpPr>
          <p:cNvPr id="13" name="9 Triángulo rectángulo"/>
          <p:cNvSpPr/>
          <p:nvPr/>
        </p:nvSpPr>
        <p:spPr>
          <a:xfrm flipH="1">
            <a:off x="4461671" y="4469855"/>
            <a:ext cx="1842524" cy="967810"/>
          </a:xfrm>
          <a:prstGeom prst="rtTriangle">
            <a:avLst/>
          </a:prstGeom>
          <a:solidFill>
            <a:srgbClr val="FFC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10 CuadroTexto"/>
          <p:cNvSpPr txBox="1"/>
          <p:nvPr/>
        </p:nvSpPr>
        <p:spPr>
          <a:xfrm>
            <a:off x="5435515" y="4951629"/>
            <a:ext cx="1143638" cy="33855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ENL (TII)</a:t>
            </a:r>
          </a:p>
        </p:txBody>
      </p:sp>
      <p:sp>
        <p:nvSpPr>
          <p:cNvPr id="15" name="11 Extracto"/>
          <p:cNvSpPr/>
          <p:nvPr/>
        </p:nvSpPr>
        <p:spPr>
          <a:xfrm rot="16200000">
            <a:off x="4266511" y="3711652"/>
            <a:ext cx="595572" cy="4193332"/>
          </a:xfrm>
          <a:prstGeom prst="flowChartExtract">
            <a:avLst/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12 CuadroTexto"/>
          <p:cNvSpPr txBox="1"/>
          <p:nvPr/>
        </p:nvSpPr>
        <p:spPr>
          <a:xfrm>
            <a:off x="6070478" y="5640214"/>
            <a:ext cx="41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</a:t>
            </a:r>
          </a:p>
        </p:txBody>
      </p:sp>
      <p:sp>
        <p:nvSpPr>
          <p:cNvPr id="17" name="13 CuadroTexto"/>
          <p:cNvSpPr txBox="1"/>
          <p:nvPr/>
        </p:nvSpPr>
        <p:spPr>
          <a:xfrm>
            <a:off x="5278427" y="3552763"/>
            <a:ext cx="14015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IL-4, </a:t>
            </a: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IL-10</a:t>
            </a:r>
          </a:p>
          <a:p>
            <a:r>
              <a:rPr lang="es-MX" sz="1600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Ab´s</a:t>
            </a: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s-MX" sz="1600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IgG</a:t>
            </a: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e IgM</a:t>
            </a:r>
            <a:endParaRPr lang="es-MX" sz="16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14 CuadroTexto"/>
          <p:cNvSpPr txBox="1"/>
          <p:nvPr/>
        </p:nvSpPr>
        <p:spPr>
          <a:xfrm>
            <a:off x="2351644" y="3494584"/>
            <a:ext cx="17762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IFN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γ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TNF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α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IL-2</a:t>
            </a:r>
          </a:p>
          <a:p>
            <a:pPr algn="ctr"/>
            <a:r>
              <a:rPr lang="es-MX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IL-6, IL-12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3" t="24671" r="57338" b="51962"/>
          <a:stretch/>
        </p:blipFill>
        <p:spPr bwMode="auto">
          <a:xfrm>
            <a:off x="587009" y="2511158"/>
            <a:ext cx="1514198" cy="109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354" y="4011389"/>
            <a:ext cx="1251040" cy="161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8 Imagen" descr="CA8YVGL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608" y="4216073"/>
            <a:ext cx="1543599" cy="108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23 Abrir corchete"/>
          <p:cNvSpPr/>
          <p:nvPr/>
        </p:nvSpPr>
        <p:spPr>
          <a:xfrm rot="5400000">
            <a:off x="3153756" y="1043475"/>
            <a:ext cx="288417" cy="1306913"/>
          </a:xfrm>
          <a:prstGeom prst="leftBracket">
            <a:avLst/>
          </a:prstGeom>
          <a:ln>
            <a:solidFill>
              <a:srgbClr val="FBA80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24 Abrir corchete"/>
          <p:cNvSpPr/>
          <p:nvPr/>
        </p:nvSpPr>
        <p:spPr>
          <a:xfrm rot="5400000">
            <a:off x="5209966" y="708710"/>
            <a:ext cx="288419" cy="2030264"/>
          </a:xfrm>
          <a:prstGeom prst="leftBracket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25 CuadroTexto"/>
          <p:cNvSpPr txBox="1"/>
          <p:nvPr/>
        </p:nvSpPr>
        <p:spPr>
          <a:xfrm>
            <a:off x="5104326" y="1126446"/>
            <a:ext cx="76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</a:t>
            </a:r>
          </a:p>
        </p:txBody>
      </p:sp>
      <p:sp>
        <p:nvSpPr>
          <p:cNvPr id="25" name="26 CuadroTexto"/>
          <p:cNvSpPr txBox="1"/>
          <p:nvPr/>
        </p:nvSpPr>
        <p:spPr>
          <a:xfrm>
            <a:off x="3071629" y="1027514"/>
            <a:ext cx="43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</a:p>
        </p:txBody>
      </p:sp>
      <p:sp>
        <p:nvSpPr>
          <p:cNvPr id="26" name="27 Rectángulo"/>
          <p:cNvSpPr/>
          <p:nvPr/>
        </p:nvSpPr>
        <p:spPr>
          <a:xfrm>
            <a:off x="6304195" y="6508396"/>
            <a:ext cx="25856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Adaptado de: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Britton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, 2004;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Misch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, 2010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795409" y="1711934"/>
            <a:ext cx="61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solidFill>
                  <a:schemeClr val="accent1">
                    <a:lumMod val="75000"/>
                  </a:schemeClr>
                </a:solidFill>
              </a:rPr>
              <a:t>LLn</a:t>
            </a:r>
            <a:endParaRPr lang="es-MX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1600" dirty="0" err="1" smtClean="0">
                <a:solidFill>
                  <a:schemeClr val="accent1">
                    <a:lumMod val="75000"/>
                  </a:schemeClr>
                </a:solidFill>
              </a:rPr>
              <a:t>LLd</a:t>
            </a:r>
            <a:endParaRPr lang="es-MX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481055" y="1868052"/>
            <a:ext cx="402824" cy="297178"/>
            <a:chOff x="6481055" y="1868052"/>
            <a:chExt cx="402824" cy="297178"/>
          </a:xfrm>
        </p:grpSpPr>
        <p:cxnSp>
          <p:nvCxnSpPr>
            <p:cNvPr id="28" name="Conector recto de flecha 27"/>
            <p:cNvCxnSpPr/>
            <p:nvPr/>
          </p:nvCxnSpPr>
          <p:spPr>
            <a:xfrm flipV="1">
              <a:off x="6481055" y="1868052"/>
              <a:ext cx="402824" cy="133276"/>
            </a:xfrm>
            <a:prstGeom prst="straightConnector1">
              <a:avLst/>
            </a:prstGeom>
            <a:ln>
              <a:solidFill>
                <a:srgbClr val="D60093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>
              <a:off x="6481055" y="2009955"/>
              <a:ext cx="402824" cy="155275"/>
            </a:xfrm>
            <a:prstGeom prst="straightConnector1">
              <a:avLst/>
            </a:prstGeom>
            <a:ln>
              <a:solidFill>
                <a:srgbClr val="D60093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23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30188"/>
            <a:ext cx="7853363" cy="758825"/>
          </a:xfrm>
        </p:spPr>
        <p:txBody>
          <a:bodyPr>
            <a:normAutofit/>
          </a:bodyPr>
          <a:lstStyle/>
          <a:p>
            <a:r>
              <a:rPr lang="es-MX" sz="3300" b="1" dirty="0"/>
              <a:t>Epidemiología</a:t>
            </a: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 bwMode="auto">
          <a:xfrm>
            <a:off x="87682" y="4394495"/>
            <a:ext cx="9056318" cy="185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66693" indent="-266693">
              <a:spcBef>
                <a:spcPts val="45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agente etiológico es </a:t>
            </a:r>
            <a:r>
              <a:rPr lang="es-ES" sz="17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Mycobacterium</a:t>
            </a:r>
            <a:r>
              <a:rPr lang="es-ES" sz="17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leprae </a:t>
            </a: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(parásito intracelular obligado </a:t>
            </a:r>
            <a:r>
              <a:rPr lang="es-ES" sz="1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ácido-alcohol resistente</a:t>
            </a: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66693" indent="-266693">
              <a:spcBef>
                <a:spcPts val="45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s-ES" sz="1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contagio es de persona a persona.</a:t>
            </a:r>
          </a:p>
          <a:p>
            <a:pPr marL="266693" indent="-266693">
              <a:spcBef>
                <a:spcPts val="45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s-ES" sz="1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 </a:t>
            </a: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tejidos relativamente fríos.</a:t>
            </a:r>
          </a:p>
          <a:p>
            <a:pPr marL="266693" indent="-266693">
              <a:spcBef>
                <a:spcPts val="45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s-ES" sz="1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incubación es de 3 a </a:t>
            </a:r>
            <a:r>
              <a:rPr lang="es-ES" sz="1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años, con intervalo de entre 6 meses a varias décadas.</a:t>
            </a:r>
          </a:p>
          <a:p>
            <a:pPr marL="266693" indent="-266693">
              <a:spcBef>
                <a:spcPts val="45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s-ES" sz="1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 </a:t>
            </a: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registrados, </a:t>
            </a:r>
            <a:r>
              <a:rPr lang="es-ES" sz="1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 </a:t>
            </a: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casos de los cuales el </a:t>
            </a:r>
            <a:r>
              <a:rPr lang="es-ES" sz="17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es-ES" sz="1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pacientes son MB. </a:t>
            </a:r>
            <a:r>
              <a:rPr lang="es-ES" sz="1700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5735" indent="-205735">
              <a:spcBef>
                <a:spcPts val="450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endParaRPr lang="es-ES" sz="1700" baseline="30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547"/>
          <a:stretch>
            <a:fillRect/>
          </a:stretch>
        </p:blipFill>
        <p:spPr bwMode="auto">
          <a:xfrm>
            <a:off x="2873506" y="13648"/>
            <a:ext cx="6104528" cy="40697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5 CuadroTexto"/>
          <p:cNvSpPr txBox="1"/>
          <p:nvPr/>
        </p:nvSpPr>
        <p:spPr>
          <a:xfrm>
            <a:off x="3307400" y="6470591"/>
            <a:ext cx="50491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10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s-MX" sz="105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2013;  </a:t>
            </a:r>
            <a:r>
              <a:rPr lang="es-MX" sz="10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Larrea, </a:t>
            </a:r>
            <a:r>
              <a:rPr lang="es-MX" sz="105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Lepr</a:t>
            </a:r>
            <a:r>
              <a:rPr lang="es-MX" sz="10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s-MX" sz="10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(2012) 83, 184–194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05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4816"/>
          <a:stretch/>
        </p:blipFill>
        <p:spPr>
          <a:xfrm>
            <a:off x="53470" y="0"/>
            <a:ext cx="9048938" cy="6836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72322" y="5708821"/>
            <a:ext cx="2966663" cy="69651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es-ES" sz="3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Respuesta</a:t>
            </a:r>
          </a:p>
          <a:p>
            <a:pPr>
              <a:defRPr/>
            </a:pPr>
            <a:r>
              <a:rPr lang="es-ES" sz="3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Inmune</a:t>
            </a:r>
            <a:endParaRPr lang="es-ES" sz="33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801666"/>
            <a:ext cx="601249" cy="1014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250519" y="1537306"/>
            <a:ext cx="4475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</a:t>
            </a:r>
            <a:r>
              <a:rPr lang="es-MX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endParaRPr lang="es-MX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8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4816"/>
          <a:stretch/>
        </p:blipFill>
        <p:spPr>
          <a:xfrm>
            <a:off x="-22685" y="37267"/>
            <a:ext cx="9195201" cy="664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1612490" y="264929"/>
            <a:ext cx="1321776" cy="362865"/>
          </a:xfrm>
          <a:prstGeom prst="round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200" b="1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IL-1Ra</a:t>
            </a:r>
          </a:p>
          <a:p>
            <a:pPr lvl="0" algn="ctr"/>
            <a:r>
              <a:rPr lang="es-ES" sz="1200" b="1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(</a:t>
            </a: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VNTR de 86 pb</a:t>
            </a:r>
            <a:r>
              <a:rPr lang="es-ES" sz="1200" b="1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 </a:t>
            </a:r>
            <a:endParaRPr lang="es-MX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169996" y="2860195"/>
            <a:ext cx="1551709" cy="4289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200" b="1" i="1" dirty="0">
                <a:solidFill>
                  <a:schemeClr val="accent1">
                    <a:lumMod val="50000"/>
                  </a:schemeClr>
                </a:solidFill>
              </a:rPr>
              <a:t>TNF-α</a:t>
            </a: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 algn="ctr"/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(-238 G/A, -308 G/A) </a:t>
            </a:r>
            <a:endParaRPr lang="es-MX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363976" y="1068812"/>
            <a:ext cx="941290" cy="25501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accent1">
                    <a:lumMod val="50000"/>
                  </a:schemeClr>
                </a:solidFill>
              </a:rPr>
              <a:t>HLA-DRB1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763072" y="5745707"/>
            <a:ext cx="1656411" cy="474425"/>
          </a:xfrm>
          <a:prstGeom prst="roundRect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IL-4  (</a:t>
            </a: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VNTR de 70 </a:t>
            </a:r>
            <a:r>
              <a:rPr lang="es-ES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pb,</a:t>
            </a:r>
          </a:p>
          <a:p>
            <a:pPr lvl="0" algn="ctr"/>
            <a:r>
              <a:rPr lang="es-ES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-589 C/T, -33C/T</a:t>
            </a: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 </a:t>
            </a:r>
            <a:endParaRPr lang="es-MX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5188" y="5486782"/>
            <a:ext cx="2704397" cy="102269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es-ES" sz="3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Marcadores</a:t>
            </a:r>
          </a:p>
          <a:p>
            <a:pPr>
              <a:defRPr/>
            </a:pPr>
            <a:r>
              <a:rPr lang="es-ES" sz="33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genéticos</a:t>
            </a:r>
            <a:endParaRPr lang="es-ES" sz="33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09857" y="6556093"/>
            <a:ext cx="502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latin typeface="Arial" panose="020B0604020202020204" pitchFamily="34" charset="0"/>
                <a:ea typeface="Calibri" panose="020F0502020204030204" pitchFamily="34" charset="0"/>
              </a:rPr>
              <a:t>. (Adaptado de: </a:t>
            </a:r>
            <a:r>
              <a:rPr lang="es-MX" sz="1100" dirty="0" err="1">
                <a:latin typeface="Arial" panose="020B0604020202020204" pitchFamily="34" charset="0"/>
                <a:ea typeface="Calibri" panose="020F0502020204030204" pitchFamily="34" charset="0"/>
              </a:rPr>
              <a:t>Liu</a:t>
            </a:r>
            <a:r>
              <a:rPr lang="es-MX" sz="1100" dirty="0">
                <a:latin typeface="Arial" panose="020B0604020202020204" pitchFamily="34" charset="0"/>
                <a:ea typeface="Calibri" panose="020F0502020204030204" pitchFamily="34" charset="0"/>
              </a:rPr>
              <a:t>, 2009; Leandro, 2009; Cooper, 2011; </a:t>
            </a:r>
            <a:r>
              <a:rPr lang="es-MX" sz="1100" dirty="0" err="1">
                <a:latin typeface="Arial" panose="020B0604020202020204" pitchFamily="34" charset="0"/>
                <a:ea typeface="Calibri" panose="020F0502020204030204" pitchFamily="34" charset="0"/>
              </a:rPr>
              <a:t>Hewison</a:t>
            </a:r>
            <a:r>
              <a:rPr lang="es-MX" sz="1100" dirty="0">
                <a:latin typeface="Arial" panose="020B0604020202020204" pitchFamily="34" charset="0"/>
                <a:ea typeface="Calibri" panose="020F0502020204030204" pitchFamily="34" charset="0"/>
              </a:rPr>
              <a:t>, 2011).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0346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75906"/>
              </p:ext>
            </p:extLst>
          </p:nvPr>
        </p:nvGraphicFramePr>
        <p:xfrm>
          <a:off x="573204" y="1970206"/>
          <a:ext cx="8052180" cy="42923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2030"/>
                <a:gridCol w="1342030"/>
                <a:gridCol w="1342030"/>
                <a:gridCol w="1342030"/>
                <a:gridCol w="1342030"/>
                <a:gridCol w="1342030"/>
              </a:tblGrid>
              <a:tr h="91310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Alelo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  <a:r>
                        <a:rPr lang="es-MX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clínica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</a:t>
                      </a:r>
                      <a:endParaRPr lang="es-MX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(IC</a:t>
                      </a:r>
                      <a:r>
                        <a:rPr lang="es-MX" sz="1600" kern="120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r>
                        <a:rPr lang="es-MX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587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HLA-DRB1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Lepra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se </a:t>
                      </a:r>
                      <a:endParaRPr lang="es-MX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 (2.4-13.3)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0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HLA-DRB1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 (1.8-11.4)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76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HLA-DRB1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(1.8-11.4)</a:t>
                      </a:r>
                    </a:p>
                  </a:txBody>
                  <a:tcPr anchor="ctr"/>
                </a:tc>
              </a:tr>
              <a:tr h="559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HLA-DRB1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 (1.1-31.6)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3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HLA-DRB1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*07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0.069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(0.9-16.2)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12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HLA-DRB1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*08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Lepra </a:t>
                      </a:r>
                      <a:r>
                        <a:rPr lang="es-MX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se</a:t>
                      </a:r>
                      <a:endParaRPr lang="es-MX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(1.0-5.8)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771098" y="384876"/>
            <a:ext cx="7553923" cy="1072239"/>
            <a:chOff x="1071349" y="575944"/>
            <a:chExt cx="7130956" cy="1072239"/>
          </a:xfrm>
        </p:grpSpPr>
        <p:sp>
          <p:nvSpPr>
            <p:cNvPr id="4" name="Rectángulo 3"/>
            <p:cNvSpPr/>
            <p:nvPr/>
          </p:nvSpPr>
          <p:spPr>
            <a:xfrm>
              <a:off x="1071349" y="575944"/>
              <a:ext cx="7130956" cy="1053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MX" sz="22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Frecuencias génicas de los alelos del locus </a:t>
              </a:r>
              <a:r>
                <a:rPr lang="es-MX" sz="2200" b="1" i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HLA-DRB1</a:t>
              </a:r>
              <a:r>
                <a:rPr lang="es-MX" sz="22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en pacientes con lepra </a:t>
              </a:r>
              <a:r>
                <a:rPr lang="es-MX" sz="22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s-MX" sz="2200" b="1" i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2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CS.</a:t>
              </a:r>
              <a:endPara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6557253" y="1355795"/>
              <a:ext cx="131018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(pc &lt; 0.05)</a:t>
              </a:r>
              <a:endParaRPr lang="es-MX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8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795992"/>
              </p:ext>
            </p:extLst>
          </p:nvPr>
        </p:nvGraphicFramePr>
        <p:xfrm>
          <a:off x="573205" y="1574411"/>
          <a:ext cx="8079480" cy="49765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9132"/>
                <a:gridCol w="1361871"/>
                <a:gridCol w="1569492"/>
                <a:gridCol w="1487606"/>
                <a:gridCol w="1651379"/>
              </a:tblGrid>
              <a:tr h="82101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Polimorfismo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Alelo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  <a:r>
                        <a:rPr lang="es-MX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clínica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</a:t>
                      </a:r>
                      <a:endParaRPr lang="es-MX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(IC</a:t>
                      </a:r>
                      <a:r>
                        <a:rPr lang="es-MX" sz="1600" kern="120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r>
                        <a:rPr lang="es-MX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93643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IL-1Ra</a:t>
                      </a: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VNTR 86 pb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A1A2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Lepra</a:t>
                      </a:r>
                      <a:r>
                        <a:rPr lang="es-MX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se</a:t>
                      </a:r>
                      <a:endParaRPr lang="es-MX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(1.8-11.8)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7665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A1A2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(1.6-1.0)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9621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A1A2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 (1.3-10)</a:t>
                      </a:r>
                    </a:p>
                  </a:txBody>
                  <a:tcPr anchor="ctr"/>
                </a:tc>
              </a:tr>
              <a:tr h="611632">
                <a:tc v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A1A2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 (1.7-2.6)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9364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IL-4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-33C/T</a:t>
                      </a:r>
                      <a:endParaRPr lang="es-MX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Lepra </a:t>
                      </a:r>
                      <a:r>
                        <a:rPr lang="es-MX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se</a:t>
                      </a:r>
                      <a:endParaRPr lang="es-MX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 (2.0-4.8)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96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(1.9-4.7)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962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 (1.7-4.2)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771099" y="316633"/>
            <a:ext cx="7690514" cy="1045223"/>
            <a:chOff x="1071349" y="507704"/>
            <a:chExt cx="7130956" cy="1045223"/>
          </a:xfrm>
        </p:grpSpPr>
        <p:sp>
          <p:nvSpPr>
            <p:cNvPr id="4" name="Rectángulo 3"/>
            <p:cNvSpPr/>
            <p:nvPr/>
          </p:nvSpPr>
          <p:spPr>
            <a:xfrm>
              <a:off x="1071349" y="507704"/>
              <a:ext cx="7130956" cy="1045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Identificación de los polimorfismos de tipo VNTRs y SNPs para los genes </a:t>
              </a:r>
              <a:r>
                <a:rPr lang="es-MX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MX" sz="2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IL-1Ra</a:t>
              </a:r>
              <a:r>
                <a:rPr lang="es-MX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s-MX" sz="2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IL-4.</a:t>
              </a:r>
              <a:endParaRPr lang="es-MX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6977224" y="1173706"/>
              <a:ext cx="1022612" cy="35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(pc &lt; 0.05)</a:t>
              </a:r>
              <a:endParaRPr lang="es-MX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3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</TotalTime>
  <Words>640</Words>
  <Application>Microsoft Office PowerPoint</Application>
  <PresentationFormat>Presentación en pantalla (4:3)</PresentationFormat>
  <Paragraphs>172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Symbol</vt:lpstr>
      <vt:lpstr>Times New Roman</vt:lpstr>
      <vt:lpstr>Wingdings</vt:lpstr>
      <vt:lpstr>Tema de Office</vt:lpstr>
      <vt:lpstr> “Identificación de marcadores genéticos asociados con el desarrollo de lepra  en población mexicana” </vt:lpstr>
      <vt:lpstr>Presentación de PowerPoint</vt:lpstr>
      <vt:lpstr>Presentación de PowerPoint</vt:lpstr>
      <vt:lpstr>Clasificación</vt:lpstr>
      <vt:lpstr>Epidemiología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“Identificación de marcadores genéticos asociados con el desarrollo de lepra  en población mexicana”</dc:title>
  <dc:creator>Mónica Escamilla Tilch</dc:creator>
  <cp:lastModifiedBy>Mónica Escamilla Tilch</cp:lastModifiedBy>
  <cp:revision>141</cp:revision>
  <dcterms:created xsi:type="dcterms:W3CDTF">2015-03-13T02:41:06Z</dcterms:created>
  <dcterms:modified xsi:type="dcterms:W3CDTF">2016-07-13T21:30:56Z</dcterms:modified>
</cp:coreProperties>
</file>