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1"/>
  </p:notesMasterIdLst>
  <p:handoutMasterIdLst>
    <p:handoutMasterId r:id="rId52"/>
  </p:handoutMasterIdLst>
  <p:sldIdLst>
    <p:sldId id="459" r:id="rId2"/>
    <p:sldId id="357" r:id="rId3"/>
    <p:sldId id="537" r:id="rId4"/>
    <p:sldId id="403" r:id="rId5"/>
    <p:sldId id="404" r:id="rId6"/>
    <p:sldId id="402" r:id="rId7"/>
    <p:sldId id="297" r:id="rId8"/>
    <p:sldId id="294" r:id="rId9"/>
    <p:sldId id="364" r:id="rId10"/>
    <p:sldId id="529" r:id="rId11"/>
    <p:sldId id="425" r:id="rId12"/>
    <p:sldId id="430" r:id="rId13"/>
    <p:sldId id="431" r:id="rId14"/>
    <p:sldId id="433" r:id="rId15"/>
    <p:sldId id="434" r:id="rId16"/>
    <p:sldId id="451" r:id="rId17"/>
    <p:sldId id="457" r:id="rId18"/>
    <p:sldId id="538" r:id="rId19"/>
    <p:sldId id="438" r:id="rId20"/>
    <p:sldId id="388" r:id="rId21"/>
    <p:sldId id="453" r:id="rId22"/>
    <p:sldId id="339" r:id="rId23"/>
    <p:sldId id="375" r:id="rId24"/>
    <p:sldId id="376" r:id="rId25"/>
    <p:sldId id="456" r:id="rId26"/>
    <p:sldId id="527" r:id="rId27"/>
    <p:sldId id="416" r:id="rId28"/>
    <p:sldId id="460" r:id="rId29"/>
    <p:sldId id="531" r:id="rId30"/>
    <p:sldId id="533" r:id="rId31"/>
    <p:sldId id="530" r:id="rId32"/>
    <p:sldId id="470" r:id="rId33"/>
    <p:sldId id="472" r:id="rId34"/>
    <p:sldId id="478" r:id="rId35"/>
    <p:sldId id="479" r:id="rId36"/>
    <p:sldId id="534" r:id="rId37"/>
    <p:sldId id="480" r:id="rId38"/>
    <p:sldId id="482" r:id="rId39"/>
    <p:sldId id="535" r:id="rId40"/>
    <p:sldId id="536" r:id="rId41"/>
    <p:sldId id="491" r:id="rId42"/>
    <p:sldId id="494" r:id="rId43"/>
    <p:sldId id="500" r:id="rId44"/>
    <p:sldId id="503" r:id="rId45"/>
    <p:sldId id="510" r:id="rId46"/>
    <p:sldId id="511" r:id="rId47"/>
    <p:sldId id="522" r:id="rId48"/>
    <p:sldId id="524" r:id="rId49"/>
    <p:sldId id="526" r:id="rId50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48" autoAdjust="0"/>
    <p:restoredTop sz="92029" autoAdjust="0"/>
  </p:normalViewPr>
  <p:slideViewPr>
    <p:cSldViewPr>
      <p:cViewPr varScale="1">
        <p:scale>
          <a:sx n="68" d="100"/>
          <a:sy n="68" d="100"/>
        </p:scale>
        <p:origin x="-1392" y="-90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44174E7E-86F0-48D3-B6CC-21973581AA8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6406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5BE1C-4AB4-493E-8655-D23A5D24D63E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CE7C1-67D1-4FF1-B15F-77E616808E4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78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0" y="0"/>
            <a:ext cx="8255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ltGray">
          <a:xfrm>
            <a:off x="0" y="3543300"/>
            <a:ext cx="3343275" cy="122238"/>
          </a:xfrm>
          <a:prstGeom prst="rect">
            <a:avLst/>
          </a:prstGeom>
          <a:solidFill>
            <a:srgbClr val="FF0000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90600" y="1171575"/>
            <a:ext cx="7467600" cy="2105025"/>
          </a:xfrm>
        </p:spPr>
        <p:txBody>
          <a:bodyPr>
            <a:spAutoFit/>
          </a:bodyPr>
          <a:lstStyle>
            <a:lvl1pPr>
              <a:defRPr sz="6600">
                <a:solidFill>
                  <a:srgbClr val="CC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4000">
                <a:solidFill>
                  <a:srgbClr val="CCECFF"/>
                </a:solidFill>
              </a:defRPr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248400"/>
            <a:ext cx="17526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fld id="{21D48A05-9D18-4062-A6FF-30E3C096088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B464F-0AF9-497A-8880-C2971636AE3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400800" y="457200"/>
            <a:ext cx="2057400" cy="5638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28600" y="457200"/>
            <a:ext cx="6019800" cy="56388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D2BDF-4B7E-4CB7-A0B8-CBBBD3A744B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216F1-FDC1-4349-B669-2A9FA9CB5BD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F5C50-A102-4B07-8704-1CBA37C5F99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228600" y="457200"/>
            <a:ext cx="8229600" cy="5638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BBF22-3634-46C9-88FA-FA9A0043452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2C87E-806A-4AD1-A370-447254BB1B2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FFDF1-E6A9-41BB-B993-C5CD183D402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D3737-5871-4EDD-ABE9-F9247E5FCAC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ítulo, 2 objetos y 1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contenido"/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5E348-8D32-444E-BC40-CE9624BBD74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s-MX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758BC-F799-42F8-AC99-7361C354817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0B335-20A1-4842-890C-C625594AAFB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8DDA8-64A4-421D-AE18-E51A13E2567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9FAEF-EC54-4949-9FA7-974A60EFDA0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AD21B-1E12-4A4B-B682-20AFD0C04B9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59F44-285D-4F36-8850-6FBA4196FF4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BD030-E8B4-4742-8DFC-9E2C76CE467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54A98-3F4F-4F1D-B88F-CABD2F2005D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3178E-B45D-4736-9FC0-37323F55E7C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C8FA90D8-D819-467A-8D56-C0DF3B145DB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gray">
          <a:xfrm>
            <a:off x="0" y="1638300"/>
            <a:ext cx="3343275" cy="122238"/>
          </a:xfrm>
          <a:prstGeom prst="rect">
            <a:avLst/>
          </a:prstGeom>
          <a:solidFill>
            <a:srgbClr val="FF0000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08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  <p:sldLayoutId id="2147484001" r:id="rId13"/>
    <p:sldLayoutId id="2147484002" r:id="rId14"/>
    <p:sldLayoutId id="2147484003" r:id="rId15"/>
    <p:sldLayoutId id="2147484004" r:id="rId16"/>
    <p:sldLayoutId id="2147484005" r:id="rId17"/>
    <p:sldLayoutId id="2147484006" r:id="rId18"/>
    <p:sldLayoutId id="2147484007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hyperlink" Target="http://www.ncbi.nlm.nih.gov/pubmed/?term=Macanchi%20Moncayo%20FM%5bAuthor%5d&amp;cauthor=true&amp;cauthor_uid=25509720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ncbi.nlm.nih.gov/pubmed/?term=Ortega%20Cabrera%20LV%5bAuthor%5d&amp;cauthor=true&amp;cauthor_uid=25509720" TargetMode="External"/><Relationship Id="rId5" Type="http://schemas.openxmlformats.org/officeDocument/2006/relationships/hyperlink" Target="http://www.ncbi.nlm.nih.gov/pubmed/?term=Nunzie%20E%5bAuthor%5d&amp;cauthor=true&amp;cauthor_uid=25509720" TargetMode="Externa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90600" y="691277"/>
            <a:ext cx="7467600" cy="2585323"/>
          </a:xfrm>
        </p:spPr>
        <p:txBody>
          <a:bodyPr/>
          <a:lstStyle/>
          <a:p>
            <a:r>
              <a:rPr lang="es-ES" sz="5400" dirty="0"/>
              <a:t>Enfermedades dermatológicas de la pobreza</a:t>
            </a:r>
            <a:endParaRPr lang="en-US" sz="5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sz="4800" dirty="0"/>
              <a:t>Lepra</a:t>
            </a:r>
          </a:p>
          <a:p>
            <a:r>
              <a:rPr lang="es-ES" sz="4800" dirty="0" err="1"/>
              <a:t>Leishmaniasis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055241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4000"/>
              <a:t>Rafael Lucio, 1851 </a:t>
            </a:r>
            <a:br>
              <a:rPr lang="es-MX" sz="4000"/>
            </a:br>
            <a:r>
              <a:rPr lang="es-MX" sz="4000"/>
              <a:t>Fernando Latapí, 1938</a:t>
            </a:r>
            <a:endParaRPr lang="en-US" sz="4000"/>
          </a:p>
        </p:txBody>
      </p:sp>
      <p:pic>
        <p:nvPicPr>
          <p:cNvPr id="34819" name="Picture 7" descr="IMG_315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87950" y="2193925"/>
            <a:ext cx="2728913" cy="4114800"/>
          </a:xfrm>
        </p:spPr>
      </p:pic>
      <p:pic>
        <p:nvPicPr>
          <p:cNvPr id="368648" name="Picture 8" descr="DSCN165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49338" y="2193925"/>
            <a:ext cx="3081337" cy="4114800"/>
          </a:xfrm>
          <a:noFill/>
        </p:spPr>
      </p:pic>
    </p:spTree>
    <p:extLst>
      <p:ext uri="{BB962C8B-B14F-4D97-AF65-F5344CB8AC3E}">
        <p14:creationId xmlns:p14="http://schemas.microsoft.com/office/powerpoint/2010/main" val="391028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i="1" dirty="0" err="1"/>
              <a:t>Mycobacterium</a:t>
            </a:r>
            <a:r>
              <a:rPr lang="es-ES" i="1" dirty="0"/>
              <a:t> </a:t>
            </a:r>
            <a:r>
              <a:rPr lang="es-ES" i="1" dirty="0" err="1"/>
              <a:t>lepromatosis</a:t>
            </a:r>
            <a:endParaRPr lang="en-US" i="1" dirty="0"/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457200" y="1757363"/>
            <a:ext cx="7283152" cy="2545556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 err="1"/>
              <a:t>En</a:t>
            </a:r>
            <a:r>
              <a:rPr lang="en-US" dirty="0"/>
              <a:t> 2008 Han, </a:t>
            </a:r>
            <a:r>
              <a:rPr lang="en-US" dirty="0" err="1"/>
              <a:t>Seo</a:t>
            </a:r>
            <a:r>
              <a:rPr lang="en-US" dirty="0"/>
              <a:t>,  Sizer, et al, </a:t>
            </a:r>
            <a:r>
              <a:rPr lang="en-US" dirty="0" err="1"/>
              <a:t>descubrieron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nueva</a:t>
            </a:r>
            <a:r>
              <a:rPr lang="en-US" dirty="0"/>
              <a:t> </a:t>
            </a:r>
            <a:r>
              <a:rPr lang="en-US" dirty="0" err="1"/>
              <a:t>especie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2 </a:t>
            </a:r>
            <a:r>
              <a:rPr lang="en-US" dirty="0" err="1"/>
              <a:t>pacientes</a:t>
            </a:r>
            <a:r>
              <a:rPr lang="en-US" dirty="0"/>
              <a:t> </a:t>
            </a:r>
            <a:r>
              <a:rPr lang="en-US" dirty="0" err="1"/>
              <a:t>mexicanos</a:t>
            </a:r>
            <a:r>
              <a:rPr lang="en-US" dirty="0"/>
              <a:t> que </a:t>
            </a:r>
            <a:r>
              <a:rPr lang="en-US" dirty="0" err="1"/>
              <a:t>murieron</a:t>
            </a:r>
            <a:r>
              <a:rPr lang="en-US" dirty="0"/>
              <a:t> de LLD</a:t>
            </a: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4468" y="4495801"/>
            <a:ext cx="6102332" cy="1371600"/>
          </a:xfr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8" t="12947" r="30088" b="14552"/>
          <a:stretch/>
        </p:blipFill>
        <p:spPr>
          <a:xfrm>
            <a:off x="683568" y="4437111"/>
            <a:ext cx="1584176" cy="201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45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857250"/>
            <a:ext cx="8229600" cy="857250"/>
          </a:xfrm>
        </p:spPr>
        <p:txBody>
          <a:bodyPr>
            <a:noAutofit/>
          </a:bodyPr>
          <a:lstStyle/>
          <a:p>
            <a:r>
              <a:rPr lang="en-US" sz="2400" dirty="0"/>
              <a:t>Se </a:t>
            </a:r>
            <a:r>
              <a:rPr lang="en-US" sz="2400" dirty="0" err="1"/>
              <a:t>amplificaron</a:t>
            </a:r>
            <a:r>
              <a:rPr lang="en-US" sz="2400" dirty="0"/>
              <a:t> 6 genes </a:t>
            </a:r>
            <a:r>
              <a:rPr lang="en-US" sz="2400" dirty="0" err="1"/>
              <a:t>por</a:t>
            </a:r>
            <a:r>
              <a:rPr lang="en-US" sz="2400" dirty="0"/>
              <a:t> PCR, </a:t>
            </a:r>
            <a:r>
              <a:rPr lang="en-US" sz="2400" dirty="0" err="1"/>
              <a:t>secuenciados</a:t>
            </a:r>
            <a:r>
              <a:rPr lang="en-US" sz="2400" dirty="0"/>
              <a:t>, y </a:t>
            </a:r>
            <a:r>
              <a:rPr lang="en-US" sz="2400" dirty="0" err="1"/>
              <a:t>analizados</a:t>
            </a:r>
            <a:r>
              <a:rPr lang="en-US" sz="2400" dirty="0"/>
              <a:t>, </a:t>
            </a:r>
            <a:r>
              <a:rPr lang="en-US" sz="2400" dirty="0" err="1"/>
              <a:t>decribiéndose</a:t>
            </a:r>
            <a:r>
              <a:rPr lang="en-US" sz="2400" dirty="0"/>
              <a:t> la </a:t>
            </a:r>
            <a:r>
              <a:rPr lang="en-US" sz="2400" dirty="0" err="1"/>
              <a:t>divergencia</a:t>
            </a:r>
            <a:r>
              <a:rPr lang="en-US" sz="2400" dirty="0"/>
              <a:t> del </a:t>
            </a:r>
            <a:r>
              <a:rPr lang="en-US" sz="2400" dirty="0" err="1"/>
              <a:t>ancestro</a:t>
            </a:r>
            <a:r>
              <a:rPr lang="en-US" sz="2400" dirty="0"/>
              <a:t> </a:t>
            </a:r>
            <a:r>
              <a:rPr lang="en-US" sz="2400" dirty="0" err="1"/>
              <a:t>común</a:t>
            </a:r>
            <a:r>
              <a:rPr lang="en-US" sz="2400" i="1" dirty="0"/>
              <a:t> M. </a:t>
            </a:r>
            <a:r>
              <a:rPr lang="en-US" sz="2400" i="1" dirty="0" err="1"/>
              <a:t>leprae</a:t>
            </a:r>
            <a:r>
              <a:rPr lang="en-US" sz="2400" i="1" dirty="0"/>
              <a:t/>
            </a:r>
            <a:br>
              <a:rPr lang="en-US" sz="2400" i="1" dirty="0"/>
            </a:br>
            <a:endParaRPr lang="en-US" sz="2400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04800" y="1757363"/>
            <a:ext cx="5181600" cy="3271837"/>
          </a:xfrm>
        </p:spPr>
        <p:txBody>
          <a:bodyPr>
            <a:normAutofit fontScale="32500" lnSpcReduction="20000"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7400" b="1" dirty="0"/>
              <a:t>120 </a:t>
            </a:r>
            <a:r>
              <a:rPr lang="en-US" sz="7400" b="1" dirty="0" err="1"/>
              <a:t>casos</a:t>
            </a:r>
            <a:r>
              <a:rPr lang="en-US" sz="7400" dirty="0"/>
              <a:t> </a:t>
            </a:r>
            <a:r>
              <a:rPr lang="en-US" sz="7400" dirty="0" err="1"/>
              <a:t>mexicanos</a:t>
            </a:r>
            <a:r>
              <a:rPr lang="en-US" sz="7400" dirty="0"/>
              <a:t> </a:t>
            </a:r>
            <a:r>
              <a:rPr lang="en-US" sz="7400" dirty="0" err="1"/>
              <a:t>estudiados</a:t>
            </a:r>
            <a:r>
              <a:rPr lang="en-US" sz="7400" dirty="0"/>
              <a:t> para </a:t>
            </a:r>
            <a:r>
              <a:rPr lang="en-US" sz="7400" i="1" dirty="0"/>
              <a:t>M. </a:t>
            </a:r>
            <a:r>
              <a:rPr lang="en-US" sz="7400" i="1" dirty="0" err="1"/>
              <a:t>leprae</a:t>
            </a:r>
            <a:r>
              <a:rPr lang="en-US" sz="7400" i="1" dirty="0"/>
              <a:t> </a:t>
            </a:r>
            <a:r>
              <a:rPr lang="en-US" sz="7400" dirty="0"/>
              <a:t>y</a:t>
            </a:r>
            <a:r>
              <a:rPr lang="en-US" sz="7400" i="1" dirty="0"/>
              <a:t> M. </a:t>
            </a:r>
            <a:r>
              <a:rPr lang="en-US" sz="7400" i="1" dirty="0" err="1"/>
              <a:t>lepromatosis</a:t>
            </a:r>
            <a:r>
              <a:rPr lang="en-US" sz="7400" dirty="0"/>
              <a:t> </a:t>
            </a:r>
          </a:p>
          <a:p>
            <a:r>
              <a:rPr lang="en-US" sz="7400" dirty="0" err="1"/>
              <a:t>Especies</a:t>
            </a:r>
            <a:r>
              <a:rPr lang="en-US" sz="7400" dirty="0"/>
              <a:t> </a:t>
            </a:r>
            <a:r>
              <a:rPr lang="en-US" sz="7400" dirty="0" err="1"/>
              <a:t>confirmadas</a:t>
            </a:r>
            <a:r>
              <a:rPr lang="en-US" sz="7400" dirty="0"/>
              <a:t> 87, </a:t>
            </a:r>
            <a:r>
              <a:rPr lang="en-US" sz="7400" b="1" dirty="0"/>
              <a:t>72.5%</a:t>
            </a:r>
          </a:p>
          <a:p>
            <a:r>
              <a:rPr lang="en-US" sz="7400" i="1" dirty="0"/>
              <a:t>M. </a:t>
            </a:r>
            <a:r>
              <a:rPr lang="en-US" sz="7400" i="1" dirty="0" err="1"/>
              <a:t>lepromatosis</a:t>
            </a:r>
            <a:r>
              <a:rPr lang="en-US" sz="7400" i="1" dirty="0"/>
              <a:t> </a:t>
            </a:r>
            <a:r>
              <a:rPr lang="en-US" sz="7400" dirty="0"/>
              <a:t>55</a:t>
            </a:r>
          </a:p>
          <a:p>
            <a:r>
              <a:rPr lang="en-US" sz="7400" i="1" dirty="0"/>
              <a:t>M. </a:t>
            </a:r>
            <a:r>
              <a:rPr lang="en-US" sz="7400" i="1" dirty="0" err="1"/>
              <a:t>leprae</a:t>
            </a:r>
            <a:r>
              <a:rPr lang="en-US" sz="7400" i="1" dirty="0"/>
              <a:t> </a:t>
            </a:r>
            <a:r>
              <a:rPr lang="en-US" sz="7400" dirty="0"/>
              <a:t>18</a:t>
            </a:r>
          </a:p>
          <a:p>
            <a:r>
              <a:rPr lang="en-US" sz="7400" dirty="0"/>
              <a:t>Ambos 18, </a:t>
            </a:r>
            <a:r>
              <a:rPr lang="en-US" sz="7400" b="1" dirty="0"/>
              <a:t>16.1%</a:t>
            </a: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6"/>
          <a:stretch>
            <a:fillRect/>
          </a:stretch>
        </p:blipFill>
        <p:spPr bwMode="auto">
          <a:xfrm>
            <a:off x="179512" y="5012010"/>
            <a:ext cx="53340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filogenia M lepromato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528" y="2276872"/>
            <a:ext cx="2431009" cy="3133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 rot="5400000">
            <a:off x="8104257" y="2668850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↓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19161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i="1" dirty="0"/>
              <a:t>M. </a:t>
            </a:r>
            <a:r>
              <a:rPr lang="es-ES" i="1" dirty="0" err="1"/>
              <a:t>Lepromatosis</a:t>
            </a:r>
            <a:r>
              <a:rPr lang="es-ES" i="1" dirty="0"/>
              <a:t> – M. </a:t>
            </a:r>
            <a:r>
              <a:rPr lang="es-ES" i="1" dirty="0" err="1"/>
              <a:t>leprae</a:t>
            </a:r>
            <a:endParaRPr lang="en-US" i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57363"/>
            <a:ext cx="4648200" cy="3576637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b="1" dirty="0" err="1"/>
              <a:t>Distribuidos</a:t>
            </a:r>
            <a:r>
              <a:rPr lang="en-US" b="1" dirty="0"/>
              <a:t> entre mas </a:t>
            </a:r>
            <a:r>
              <a:rPr lang="en-US" b="1" dirty="0" err="1"/>
              <a:t>estados</a:t>
            </a:r>
            <a:r>
              <a:rPr lang="en-US" b="1" dirty="0"/>
              <a:t> de </a:t>
            </a:r>
            <a:r>
              <a:rPr lang="en-US" b="1" dirty="0" err="1"/>
              <a:t>República</a:t>
            </a:r>
            <a:endParaRPr lang="en-US" b="1" dirty="0"/>
          </a:p>
          <a:p>
            <a:r>
              <a:rPr lang="en-US" dirty="0" err="1"/>
              <a:t>Lepra</a:t>
            </a:r>
            <a:r>
              <a:rPr lang="en-US" dirty="0"/>
              <a:t> L </a:t>
            </a:r>
            <a:r>
              <a:rPr lang="en-US" dirty="0" err="1"/>
              <a:t>difusa</a:t>
            </a:r>
            <a:r>
              <a:rPr lang="en-US" dirty="0"/>
              <a:t>       13</a:t>
            </a:r>
          </a:p>
          <a:p>
            <a:r>
              <a:rPr lang="en-US" dirty="0" err="1"/>
              <a:t>Lepra</a:t>
            </a:r>
            <a:r>
              <a:rPr lang="en-US" dirty="0"/>
              <a:t> </a:t>
            </a:r>
            <a:r>
              <a:rPr lang="en-US" dirty="0" err="1"/>
              <a:t>lepromatosa</a:t>
            </a:r>
            <a:r>
              <a:rPr lang="en-US" dirty="0"/>
              <a:t> 34</a:t>
            </a:r>
          </a:p>
          <a:p>
            <a:r>
              <a:rPr lang="en-US" dirty="0" err="1"/>
              <a:t>Otras</a:t>
            </a:r>
            <a:r>
              <a:rPr lang="en-US" dirty="0"/>
              <a:t> </a:t>
            </a:r>
            <a:r>
              <a:rPr lang="en-US" dirty="0" err="1"/>
              <a:t>formas</a:t>
            </a:r>
            <a:r>
              <a:rPr lang="en-US" dirty="0"/>
              <a:t> </a:t>
            </a:r>
            <a:r>
              <a:rPr lang="en-US" dirty="0" err="1"/>
              <a:t>lepra</a:t>
            </a:r>
            <a:r>
              <a:rPr lang="en-US" dirty="0"/>
              <a:t>    8</a:t>
            </a:r>
          </a:p>
          <a:p>
            <a:endParaRPr lang="en-U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" dirty="0"/>
              <a:t>L </a:t>
            </a:r>
            <a:r>
              <a:rPr lang="es-ES" dirty="0" err="1"/>
              <a:t>lepromatosa</a:t>
            </a:r>
            <a:r>
              <a:rPr lang="es-ES" dirty="0"/>
              <a:t> 15</a:t>
            </a:r>
          </a:p>
          <a:p>
            <a:r>
              <a:rPr lang="es-ES" dirty="0"/>
              <a:t>Otras formas 3</a:t>
            </a:r>
          </a:p>
          <a:p>
            <a:r>
              <a:rPr lang="es-ES" b="1" dirty="0"/>
              <a:t>No incluye LLD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3666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b="37286"/>
          <a:stretch>
            <a:fillRect/>
          </a:stretch>
        </p:blipFill>
        <p:spPr bwMode="auto">
          <a:xfrm>
            <a:off x="457200" y="2195820"/>
            <a:ext cx="4038600" cy="153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22642" t="19181" r="22641" b="20890"/>
          <a:stretch>
            <a:fillRect/>
          </a:stretch>
        </p:blipFill>
        <p:spPr bwMode="auto">
          <a:xfrm>
            <a:off x="4953000" y="2049518"/>
            <a:ext cx="3733800" cy="2446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CuadroTexto"/>
          <p:cNvSpPr txBox="1"/>
          <p:nvPr/>
        </p:nvSpPr>
        <p:spPr>
          <a:xfrm>
            <a:off x="179512" y="4631635"/>
            <a:ext cx="993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Aplicaciones de estudios genómicos de </a:t>
            </a:r>
            <a:r>
              <a:rPr lang="es-ES" i="1" dirty="0"/>
              <a:t>M. </a:t>
            </a:r>
            <a:r>
              <a:rPr lang="es-ES" i="1" dirty="0" err="1"/>
              <a:t>leprae</a:t>
            </a:r>
            <a:r>
              <a:rPr lang="es-ES" i="1" dirty="0"/>
              <a:t> </a:t>
            </a:r>
            <a:r>
              <a:rPr lang="es-ES" dirty="0"/>
              <a:t>y</a:t>
            </a:r>
            <a:r>
              <a:rPr lang="es-ES" i="1" dirty="0"/>
              <a:t> M. </a:t>
            </a:r>
            <a:r>
              <a:rPr lang="es-ES" i="1" dirty="0" err="1"/>
              <a:t>lepromatosis</a:t>
            </a:r>
            <a:endParaRPr lang="es-ES" i="1" dirty="0"/>
          </a:p>
          <a:p>
            <a:r>
              <a:rPr lang="es-ES" dirty="0"/>
              <a:t>tienen el potencial de elucidar muchos trabajos  relacionados a su </a:t>
            </a:r>
          </a:p>
          <a:p>
            <a:r>
              <a:rPr lang="es-ES" dirty="0"/>
              <a:t>virulencia, dinámica de evolución y </a:t>
            </a:r>
            <a:r>
              <a:rPr lang="es-ES" dirty="0" err="1"/>
              <a:t>endemicidad</a:t>
            </a:r>
            <a:r>
              <a:rPr lang="es-ES" dirty="0"/>
              <a:t> de LLD en México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331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1321" r="13208"/>
          <a:stretch>
            <a:fillRect/>
          </a:stretch>
        </p:blipFill>
        <p:spPr bwMode="auto">
          <a:xfrm>
            <a:off x="5105400" y="2348220"/>
            <a:ext cx="3048000" cy="2452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Roberto\Desktop\Lepra\LepraDifusa\Elefanciasis\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2030952"/>
            <a:ext cx="2133600" cy="3303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9048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/>
              <a:t>Secuencia completa de </a:t>
            </a:r>
            <a:br>
              <a:rPr lang="es-ES" sz="3600" dirty="0"/>
            </a:br>
            <a:r>
              <a:rPr lang="es-ES" sz="3600" i="1" dirty="0"/>
              <a:t>M. </a:t>
            </a:r>
            <a:r>
              <a:rPr lang="es-ES" sz="3600" i="1" dirty="0" err="1"/>
              <a:t>lepromatosis</a:t>
            </a:r>
            <a:endParaRPr lang="en-US" sz="3600" i="1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39626"/>
          <a:stretch/>
        </p:blipFill>
        <p:spPr>
          <a:xfrm>
            <a:off x="35496" y="1951396"/>
            <a:ext cx="4267199" cy="1981660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302695" y="1196752"/>
            <a:ext cx="4877817" cy="4899248"/>
          </a:xfrm>
        </p:spPr>
        <p:txBody>
          <a:bodyPr/>
          <a:lstStyle/>
          <a:p>
            <a:r>
              <a:rPr lang="es-ES" sz="2000" dirty="0"/>
              <a:t>Conserva todas las funciones para infectar células de </a:t>
            </a:r>
            <a:r>
              <a:rPr lang="es-ES" sz="2000" dirty="0" err="1"/>
              <a:t>Schwann</a:t>
            </a:r>
            <a:r>
              <a:rPr lang="es-ES" sz="2000" dirty="0"/>
              <a:t>-nervios periféricos › </a:t>
            </a:r>
            <a:r>
              <a:rPr lang="es-ES" sz="2000" dirty="0" err="1"/>
              <a:t>neuropatogénico</a:t>
            </a:r>
            <a:endParaRPr lang="es-ES" sz="2000" dirty="0"/>
          </a:p>
          <a:p>
            <a:endParaRPr lang="es-ES" sz="2000" dirty="0" smtClean="0"/>
          </a:p>
          <a:p>
            <a:r>
              <a:rPr lang="es-ES" sz="2000" dirty="0" smtClean="0"/>
              <a:t>Ancestro </a:t>
            </a:r>
            <a:r>
              <a:rPr lang="es-ES" sz="2000" dirty="0"/>
              <a:t>común, divergencia 13.9 </a:t>
            </a:r>
            <a:r>
              <a:rPr lang="es-ES" sz="2000" dirty="0" err="1"/>
              <a:t>Mya</a:t>
            </a:r>
            <a:r>
              <a:rPr lang="es-ES" sz="2000" dirty="0"/>
              <a:t> </a:t>
            </a:r>
            <a:r>
              <a:rPr lang="es-ES" sz="2000" dirty="0" smtClean="0"/>
              <a:t>Ambos </a:t>
            </a:r>
            <a:r>
              <a:rPr lang="es-ES" sz="2000" dirty="0"/>
              <a:t>especies bien conservadas, </a:t>
            </a:r>
            <a:r>
              <a:rPr lang="es-ES" sz="2000" dirty="0" smtClean="0"/>
              <a:t>Cercanamente relacionadas       Causan </a:t>
            </a:r>
            <a:r>
              <a:rPr lang="es-ES" sz="2000" dirty="0"/>
              <a:t>patología similar</a:t>
            </a:r>
            <a:endParaRPr lang="en-US" sz="20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3483" t="27481" r="4708" b="30411"/>
          <a:stretch/>
        </p:blipFill>
        <p:spPr>
          <a:xfrm>
            <a:off x="1475656" y="4716503"/>
            <a:ext cx="6336704" cy="1520809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611560" y="6309320"/>
            <a:ext cx="8188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227 biopsias: 221 </a:t>
            </a:r>
            <a:r>
              <a:rPr lang="es-ES" i="1" dirty="0"/>
              <a:t>M. </a:t>
            </a:r>
            <a:r>
              <a:rPr lang="es-ES" i="1" dirty="0" err="1"/>
              <a:t>leprae</a:t>
            </a:r>
            <a:r>
              <a:rPr lang="es-ES" dirty="0"/>
              <a:t>, 6 </a:t>
            </a:r>
            <a:r>
              <a:rPr lang="es-ES" i="1" dirty="0"/>
              <a:t>M. </a:t>
            </a:r>
            <a:r>
              <a:rPr lang="es-ES" i="1" dirty="0" err="1"/>
              <a:t>lepromatosis</a:t>
            </a:r>
            <a:r>
              <a:rPr lang="es-ES" dirty="0"/>
              <a:t>, todas de México</a:t>
            </a:r>
          </a:p>
        </p:txBody>
      </p:sp>
    </p:spTree>
    <p:extLst>
      <p:ext uri="{BB962C8B-B14F-4D97-AF65-F5344CB8AC3E}">
        <p14:creationId xmlns:p14="http://schemas.microsoft.com/office/powerpoint/2010/main" val="582405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</a:t>
            </a:r>
            <a:r>
              <a:rPr lang="en-US" dirty="0" err="1" smtClean="0"/>
              <a:t>agentes</a:t>
            </a:r>
            <a:endParaRPr lang="en-U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682352"/>
            <a:ext cx="4316288" cy="4114800"/>
          </a:xfrm>
        </p:spPr>
        <p:txBody>
          <a:bodyPr/>
          <a:lstStyle/>
          <a:p>
            <a:r>
              <a:rPr lang="es-ES" sz="2400" dirty="0"/>
              <a:t>No se cultiva</a:t>
            </a:r>
          </a:p>
          <a:p>
            <a:r>
              <a:rPr lang="es-ES" sz="2400" dirty="0"/>
              <a:t>Vida libre› parasitismo </a:t>
            </a:r>
          </a:p>
          <a:p>
            <a:r>
              <a:rPr lang="es-ES" sz="2400" dirty="0"/>
              <a:t>Formas polares</a:t>
            </a:r>
          </a:p>
          <a:p>
            <a:r>
              <a:rPr lang="es-ES" sz="2400" dirty="0"/>
              <a:t>Amplia distribución</a:t>
            </a:r>
          </a:p>
          <a:p>
            <a:r>
              <a:rPr lang="es-ES" sz="2400" dirty="0"/>
              <a:t>Genoma 3,210 000</a:t>
            </a:r>
          </a:p>
          <a:p>
            <a:r>
              <a:rPr lang="es-ES" sz="2400" dirty="0"/>
              <a:t>LLD Asia y América</a:t>
            </a:r>
          </a:p>
          <a:p>
            <a:r>
              <a:rPr lang="es-ES" sz="2400" dirty="0" smtClean="0"/>
              <a:t>Divergencia </a:t>
            </a:r>
            <a:r>
              <a:rPr lang="es-ES" sz="2400" dirty="0"/>
              <a:t>de ancestro común 14 millones años, 13% diferencia </a:t>
            </a:r>
            <a:r>
              <a:rPr lang="es-ES" sz="2400" i="1" dirty="0"/>
              <a:t>M. </a:t>
            </a:r>
            <a:r>
              <a:rPr lang="es-ES" sz="2400" i="1" dirty="0" err="1"/>
              <a:t>leprae</a:t>
            </a:r>
            <a:endParaRPr lang="es-ES" sz="2400" i="1" dirty="0"/>
          </a:p>
          <a:p>
            <a:r>
              <a:rPr lang="es-ES" sz="2400" dirty="0"/>
              <a:t>Infección dual</a:t>
            </a:r>
          </a:p>
          <a:p>
            <a:endParaRPr lang="es-ES" sz="2400" dirty="0"/>
          </a:p>
          <a:p>
            <a:r>
              <a:rPr lang="es-ES" sz="2000" dirty="0" err="1"/>
              <a:t>Ederpas</a:t>
            </a:r>
            <a:r>
              <a:rPr lang="es-ES" sz="2000" dirty="0"/>
              <a:t>, Chetumal ER, 2015</a:t>
            </a:r>
            <a:endParaRPr lang="en-US" sz="2000" dirty="0"/>
          </a:p>
        </p:txBody>
      </p:sp>
      <p:pic>
        <p:nvPicPr>
          <p:cNvPr id="6" name="Marcador de contenido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7224" t="12751" r="27709" b="52098"/>
          <a:stretch/>
        </p:blipFill>
        <p:spPr>
          <a:xfrm>
            <a:off x="375970" y="2492895"/>
            <a:ext cx="4340046" cy="222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46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600" dirty="0" err="1"/>
              <a:t>Inmunopatogenesis</a:t>
            </a:r>
            <a:r>
              <a:rPr lang="es-MX" sz="3600" dirty="0"/>
              <a:t>, epidemiología, </a:t>
            </a:r>
            <a:r>
              <a:rPr lang="es-MX" sz="3600" dirty="0" smtClean="0"/>
              <a:t>histopatología</a:t>
            </a:r>
            <a:r>
              <a:rPr lang="es-MX" sz="3600" dirty="0"/>
              <a:t>, tratamiento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499992" y="1700808"/>
            <a:ext cx="4644008" cy="4114800"/>
          </a:xfrm>
        </p:spPr>
        <p:txBody>
          <a:bodyPr/>
          <a:lstStyle/>
          <a:p>
            <a:r>
              <a:rPr lang="es-MX" sz="2400" dirty="0"/>
              <a:t>Tipo I expresa exacerbación inflamatoria de piel y nervios</a:t>
            </a:r>
            <a:r>
              <a:rPr lang="es-MX" sz="2400" dirty="0">
                <a:latin typeface="Calibri"/>
              </a:rPr>
              <a:t>→</a:t>
            </a:r>
            <a:r>
              <a:rPr lang="es-MX" sz="2400" dirty="0"/>
              <a:t> trastornos sensitivo-motores</a:t>
            </a:r>
          </a:p>
          <a:p>
            <a:r>
              <a:rPr lang="es-MX" sz="2400" dirty="0"/>
              <a:t>Episodios agudos: Incapacidades, deformaciones y mayor morbilidad</a:t>
            </a:r>
          </a:p>
          <a:p>
            <a:r>
              <a:rPr lang="es-MX" sz="2400" dirty="0"/>
              <a:t>Manejo apropiado impide deformaciones y estigma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75"/>
          <a:stretch/>
        </p:blipFill>
        <p:spPr bwMode="auto">
          <a:xfrm>
            <a:off x="35496" y="2492896"/>
            <a:ext cx="4342358" cy="203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36951"/>
            <a:ext cx="2247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355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Mujer, </a:t>
            </a:r>
            <a:r>
              <a:rPr lang="es-ES" sz="2800" dirty="0" err="1"/>
              <a:t>rash</a:t>
            </a:r>
            <a:r>
              <a:rPr lang="es-ES" sz="2800" dirty="0"/>
              <a:t> malar, úlceras orales, artritis, </a:t>
            </a:r>
            <a:r>
              <a:rPr lang="es-ES" sz="2800" dirty="0" err="1"/>
              <a:t>fotosesibilidad</a:t>
            </a:r>
            <a:r>
              <a:rPr lang="es-ES" sz="2800" dirty="0"/>
              <a:t>, Ac </a:t>
            </a:r>
            <a:r>
              <a:rPr lang="es-ES" sz="2800" dirty="0" err="1"/>
              <a:t>AntiN</a:t>
            </a:r>
            <a:r>
              <a:rPr lang="es-ES" sz="2800" dirty="0"/>
              <a:t>, Leuco-</a:t>
            </a:r>
            <a:r>
              <a:rPr lang="es-ES" sz="2800" dirty="0" err="1"/>
              <a:t>linfopenia</a:t>
            </a:r>
            <a:endParaRPr lang="en-US" sz="2800" dirty="0"/>
          </a:p>
        </p:txBody>
      </p:sp>
      <p:pic>
        <p:nvPicPr>
          <p:cNvPr id="7782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/>
          <a:srcRect l="3774" t="10376" r="5660" b="19163"/>
          <a:stretch/>
        </p:blipFill>
        <p:spPr bwMode="auto">
          <a:xfrm>
            <a:off x="179512" y="1661766"/>
            <a:ext cx="5440482" cy="255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19105" r="23871"/>
          <a:stretch>
            <a:fillRect/>
          </a:stretch>
        </p:blipFill>
        <p:spPr bwMode="auto">
          <a:xfrm>
            <a:off x="5759896" y="1700808"/>
            <a:ext cx="3276600" cy="3489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179512" y="4820959"/>
            <a:ext cx="73997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Lepra</a:t>
            </a:r>
            <a:r>
              <a:rPr lang="en-US" dirty="0"/>
              <a:t> </a:t>
            </a:r>
            <a:r>
              <a:rPr lang="en-US" dirty="0" err="1"/>
              <a:t>amplio</a:t>
            </a:r>
            <a:r>
              <a:rPr lang="en-US" dirty="0"/>
              <a:t> </a:t>
            </a:r>
            <a:r>
              <a:rPr lang="en-US" dirty="0" err="1"/>
              <a:t>rango</a:t>
            </a:r>
            <a:r>
              <a:rPr lang="en-US" dirty="0"/>
              <a:t> </a:t>
            </a:r>
            <a:r>
              <a:rPr lang="en-US" dirty="0" err="1"/>
              <a:t>clínico</a:t>
            </a:r>
            <a:r>
              <a:rPr lang="en-US" dirty="0"/>
              <a:t> y </a:t>
            </a:r>
            <a:r>
              <a:rPr lang="en-US" dirty="0" err="1"/>
              <a:t>serológico</a:t>
            </a:r>
            <a:r>
              <a:rPr lang="en-US" dirty="0"/>
              <a:t>.</a:t>
            </a:r>
          </a:p>
          <a:p>
            <a:r>
              <a:rPr lang="en-US" dirty="0" err="1"/>
              <a:t>Considerar</a:t>
            </a:r>
            <a:r>
              <a:rPr lang="en-US" dirty="0"/>
              <a:t> </a:t>
            </a:r>
            <a:r>
              <a:rPr lang="en-US" dirty="0" err="1"/>
              <a:t>lepra</a:t>
            </a:r>
            <a:r>
              <a:rPr lang="en-US" dirty="0"/>
              <a:t>  y </a:t>
            </a:r>
            <a:r>
              <a:rPr lang="en-US" dirty="0" err="1"/>
              <a:t>evitar</a:t>
            </a:r>
            <a:r>
              <a:rPr lang="en-US" dirty="0"/>
              <a:t> error de </a:t>
            </a:r>
            <a:r>
              <a:rPr lang="en-US" dirty="0" err="1"/>
              <a:t>diagnóstico</a:t>
            </a:r>
            <a:endParaRPr lang="en-US" dirty="0"/>
          </a:p>
          <a:p>
            <a:r>
              <a:rPr lang="en-US" dirty="0" err="1"/>
              <a:t>Manifestaciones</a:t>
            </a:r>
            <a:r>
              <a:rPr lang="en-US" dirty="0"/>
              <a:t> </a:t>
            </a:r>
            <a:r>
              <a:rPr lang="en-US" dirty="0" err="1"/>
              <a:t>reumáticas</a:t>
            </a:r>
            <a:r>
              <a:rPr lang="en-US" dirty="0"/>
              <a:t>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confundirse</a:t>
            </a:r>
            <a:r>
              <a:rPr lang="en-US" dirty="0"/>
              <a:t> con LES. 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35981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4000"/>
              <a:t>Lepra </a:t>
            </a:r>
            <a:br>
              <a:rPr lang="es-MX" sz="4000"/>
            </a:br>
            <a:r>
              <a:rPr lang="es-MX" sz="4000" i="1"/>
              <a:t>Mycobacterium leprae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dirty="0"/>
              <a:t>Multifactorial, patógeno intracelular</a:t>
            </a:r>
          </a:p>
          <a:p>
            <a:pPr eaLnBrk="1" hangingPunct="1">
              <a:defRPr/>
            </a:pPr>
            <a:r>
              <a:rPr lang="es-MX" dirty="0"/>
              <a:t>Gen NRAMP1 cromosoma 6</a:t>
            </a:r>
          </a:p>
          <a:p>
            <a:pPr eaLnBrk="1" hangingPunct="1">
              <a:defRPr/>
            </a:pPr>
            <a:r>
              <a:rPr lang="es-MX" dirty="0"/>
              <a:t>Problema salud pública</a:t>
            </a:r>
          </a:p>
          <a:p>
            <a:pPr eaLnBrk="1" hangingPunct="1">
              <a:defRPr/>
            </a:pPr>
            <a:r>
              <a:rPr lang="es-MX" dirty="0"/>
              <a:t>Piel y nervios</a:t>
            </a:r>
          </a:p>
          <a:p>
            <a:pPr eaLnBrk="1" hangingPunct="1">
              <a:defRPr/>
            </a:pPr>
            <a:r>
              <a:rPr lang="es-MX" i="1" dirty="0"/>
              <a:t>M </a:t>
            </a:r>
            <a:r>
              <a:rPr lang="es-MX" i="1" dirty="0" err="1"/>
              <a:t>leprae</a:t>
            </a:r>
            <a:r>
              <a:rPr lang="es-MX" dirty="0"/>
              <a:t> </a:t>
            </a:r>
            <a:r>
              <a:rPr lang="es-MX" dirty="0"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es-MX" dirty="0">
                <a:cs typeface="Times New Roman" pitchFamily="18" charset="0"/>
              </a:rPr>
              <a:t>macrófagos,</a:t>
            </a:r>
            <a:r>
              <a:rPr lang="es-MX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dirty="0"/>
              <a:t>células de </a:t>
            </a:r>
            <a:r>
              <a:rPr lang="es-MX" dirty="0" err="1"/>
              <a:t>Schwann</a:t>
            </a:r>
            <a:endParaRPr lang="es-MX" dirty="0"/>
          </a:p>
          <a:p>
            <a:pPr eaLnBrk="1" hangingPunct="1">
              <a:defRPr/>
            </a:pPr>
            <a:r>
              <a:rPr lang="es-MX" dirty="0" err="1"/>
              <a:t>Glicolípido</a:t>
            </a:r>
            <a:r>
              <a:rPr lang="es-MX" dirty="0"/>
              <a:t> fenólico (Ligando PGL-1)</a:t>
            </a:r>
          </a:p>
          <a:p>
            <a:pPr eaLnBrk="1" hangingPunct="1">
              <a:defRPr/>
            </a:pPr>
            <a:endParaRPr lang="es-MX" dirty="0"/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4" name="Picture 2" descr="https://blu176.afx.ms/att/GetInline.aspx?messageid=ca405b23-0f61-11e3-b998-00215ad7ea3c&amp;attindex=3&amp;cp=-1&amp;attdepth=3&amp;imgsrc=cid%3aimage00E4A945-F0BB-4338-870C-C9FC70DC1535&amp;cid=d490626df1ab4b2c&amp;shared=1&amp;blob=NHxTY3JlZW4gU2hvdCAyMDEzLTA4LTI3IGF0IDQuMzQuMjUgUE0uanBnfGltYWdlL2pwZw_3d_3d&amp;hm__login=ham_87_e&amp;hm__domain=hotmail.com&amp;ip=10.215.184.8&amp;d=d2473&amp;mf=0&amp;hm__ts=Wed%2c%2028%20Aug%202013%2011%3a31%3a45%20GMT&amp;st=ham_87_e&amp;hm__ha=01_0d1295fcaaa3f00f4d3563fa57e182bdaf52da89255ba785b6dd2bb64fcfd99c&amp;oneredir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903803" y="216187"/>
            <a:ext cx="2016222" cy="18171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573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573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573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4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7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7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7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7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7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7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78" grpId="0"/>
      <p:bldP spid="35737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dirty="0"/>
              <a:t>Lepra y </a:t>
            </a:r>
            <a:r>
              <a:rPr lang="es-MX" dirty="0" err="1"/>
              <a:t>co</a:t>
            </a:r>
            <a:r>
              <a:rPr lang="es-MX" dirty="0"/>
              <a:t>-infección VIH</a:t>
            </a:r>
            <a:endParaRPr lang="en-US" dirty="0"/>
          </a:p>
        </p:txBody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dirty="0" smtClean="0">
                <a:cs typeface="Tahoma" pitchFamily="34" charset="0"/>
              </a:rPr>
              <a:t>Riesgo no </a:t>
            </a:r>
            <a:r>
              <a:rPr lang="es-MX" dirty="0">
                <a:latin typeface="Arial" pitchFamily="34" charset="0"/>
                <a:cs typeface="Tahoma" pitchFamily="34" charset="0"/>
              </a:rPr>
              <a:t>↑</a:t>
            </a:r>
            <a:r>
              <a:rPr lang="es-MX" dirty="0">
                <a:cs typeface="Tahoma" pitchFamily="34" charset="0"/>
              </a:rPr>
              <a:t> prevalencia, solo reacciones</a:t>
            </a:r>
          </a:p>
          <a:p>
            <a:pPr eaLnBrk="1" hangingPunct="1">
              <a:defRPr/>
            </a:pPr>
            <a:r>
              <a:rPr lang="es-MX" dirty="0">
                <a:cs typeface="Tahoma" pitchFamily="34" charset="0"/>
              </a:rPr>
              <a:t>HAART </a:t>
            </a:r>
            <a:r>
              <a:rPr lang="es-MX" dirty="0">
                <a:latin typeface="Arial" pitchFamily="34" charset="0"/>
                <a:cs typeface="Tahoma" pitchFamily="34" charset="0"/>
              </a:rPr>
              <a:t>↑  Síndrome reconstitución SIRI</a:t>
            </a:r>
            <a:endParaRPr lang="es-MX" dirty="0">
              <a:cs typeface="Tahoma" pitchFamily="34" charset="0"/>
            </a:endParaRPr>
          </a:p>
          <a:p>
            <a:pPr eaLnBrk="1" hangingPunct="1">
              <a:defRPr/>
            </a:pPr>
            <a:r>
              <a:rPr lang="es-MX" dirty="0">
                <a:cs typeface="Tahoma" pitchFamily="34" charset="0"/>
              </a:rPr>
              <a:t>Paradoja VIH: se preserva espectro clínico-patológico, </a:t>
            </a:r>
            <a:r>
              <a:rPr lang="es-MX" dirty="0" smtClean="0">
                <a:cs typeface="Tahoma" pitchFamily="34" charset="0"/>
              </a:rPr>
              <a:t>sin </a:t>
            </a:r>
            <a:r>
              <a:rPr lang="es-MX" dirty="0">
                <a:latin typeface="Arial" pitchFamily="34" charset="0"/>
                <a:cs typeface="Tahoma" pitchFamily="34" charset="0"/>
              </a:rPr>
              <a:t>↑</a:t>
            </a:r>
            <a:r>
              <a:rPr lang="es-MX" dirty="0">
                <a:cs typeface="Tahoma" pitchFamily="34" charset="0"/>
              </a:rPr>
              <a:t> adversas</a:t>
            </a:r>
            <a:endParaRPr lang="en-US" dirty="0">
              <a:cs typeface="Tahoma" pitchFamily="34" charset="0"/>
            </a:endParaRP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4192588" y="5969000"/>
            <a:ext cx="30337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/>
              <a:t>Lancet 2006;6:350-360</a:t>
            </a:r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Tratamiento</a:t>
            </a:r>
            <a:endParaRPr lang="en-U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893" t="10592" r="51356" b="61941"/>
          <a:stretch/>
        </p:blipFill>
        <p:spPr>
          <a:xfrm>
            <a:off x="2051720" y="639575"/>
            <a:ext cx="5112568" cy="293344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8149" t="17107" r="6434" b="57484"/>
          <a:stretch/>
        </p:blipFill>
        <p:spPr>
          <a:xfrm>
            <a:off x="159877" y="4005064"/>
            <a:ext cx="9020635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53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dirty="0" err="1"/>
              <a:t>Talidomida-Lenalidomida</a:t>
            </a:r>
            <a:r>
              <a:rPr lang="es-MX" dirty="0"/>
              <a:t/>
            </a:r>
            <a:br>
              <a:rPr lang="es-MX" dirty="0"/>
            </a:br>
            <a:r>
              <a:rPr lang="es-MX" sz="2400" dirty="0" err="1"/>
              <a:t>antiangiogénica</a:t>
            </a:r>
            <a:r>
              <a:rPr lang="es-MX" sz="2400" dirty="0"/>
              <a:t/>
            </a:r>
            <a:br>
              <a:rPr lang="es-MX" sz="2400" dirty="0"/>
            </a:br>
            <a:r>
              <a:rPr lang="es-MX" sz="2400" dirty="0"/>
              <a:t>antiinflamatoria, RL, mieloma, Ca</a:t>
            </a:r>
            <a:endParaRPr lang="en-US" sz="2400" dirty="0"/>
          </a:p>
        </p:txBody>
      </p:sp>
      <p:pic>
        <p:nvPicPr>
          <p:cNvPr id="78851" name="Picture 4" descr="DSCN980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82546" y="836712"/>
            <a:ext cx="2332704" cy="3109813"/>
          </a:xfrm>
          <a:noFill/>
        </p:spPr>
      </p:pic>
      <p:sp>
        <p:nvSpPr>
          <p:cNvPr id="6" name="5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es-ES" dirty="0" err="1"/>
              <a:t>Cereblon</a:t>
            </a:r>
            <a:r>
              <a:rPr lang="es-ES" dirty="0"/>
              <a:t> CRBN receptor  media </a:t>
            </a:r>
            <a:r>
              <a:rPr lang="es-ES" dirty="0" err="1"/>
              <a:t>teratogenicidad</a:t>
            </a:r>
            <a:endParaRPr lang="es-ES" dirty="0"/>
          </a:p>
          <a:p>
            <a:pPr>
              <a:defRPr/>
            </a:pPr>
            <a:endParaRPr lang="es-ES" dirty="0"/>
          </a:p>
          <a:p>
            <a:pPr>
              <a:defRPr/>
            </a:pPr>
            <a:r>
              <a:rPr lang="es-ES" dirty="0"/>
              <a:t>Inyectando codificador </a:t>
            </a:r>
            <a:r>
              <a:rPr lang="es-ES" dirty="0" err="1"/>
              <a:t>zcrbn</a:t>
            </a:r>
            <a:r>
              <a:rPr lang="es-ES" dirty="0"/>
              <a:t> No anormalidades</a:t>
            </a:r>
          </a:p>
          <a:p>
            <a:pPr>
              <a:defRPr/>
            </a:pPr>
            <a:endParaRPr lang="es-ES" dirty="0"/>
          </a:p>
        </p:txBody>
      </p:sp>
      <p:pic>
        <p:nvPicPr>
          <p:cNvPr id="78853" name="Picture 3" descr="DSCN980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43500" y="4144963"/>
            <a:ext cx="2347913" cy="1784350"/>
          </a:xfrm>
          <a:noFill/>
        </p:spPr>
      </p:pic>
      <p:sp>
        <p:nvSpPr>
          <p:cNvPr id="78854" name="7 CuadroTexto"/>
          <p:cNvSpPr txBox="1">
            <a:spLocks noChangeArrowheads="1"/>
          </p:cNvSpPr>
          <p:nvPr/>
        </p:nvSpPr>
        <p:spPr bwMode="auto">
          <a:xfrm>
            <a:off x="5034805" y="6215063"/>
            <a:ext cx="28495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dirty="0" err="1"/>
              <a:t>Science</a:t>
            </a:r>
            <a:r>
              <a:rPr lang="es-ES" dirty="0"/>
              <a:t>- </a:t>
            </a:r>
            <a:r>
              <a:rPr lang="es-ES" dirty="0" err="1"/>
              <a:t>Nature</a:t>
            </a:r>
            <a:r>
              <a:rPr lang="es-ES" dirty="0"/>
              <a:t> 2010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4000"/>
              <a:t>Avances</a:t>
            </a:r>
            <a:br>
              <a:rPr lang="es-MX" sz="4000"/>
            </a:br>
            <a:r>
              <a:rPr lang="es-MX" sz="3200"/>
              <a:t>Nature 2001;409:1007-11</a:t>
            </a:r>
            <a:endParaRPr lang="en-US" sz="3200"/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dirty="0"/>
              <a:t>2000 Identificación secuencia genes</a:t>
            </a:r>
          </a:p>
          <a:p>
            <a:pPr eaLnBrk="1" hangingPunct="1">
              <a:defRPr/>
            </a:pPr>
            <a:r>
              <a:rPr lang="es-MX" dirty="0"/>
              <a:t>Genoma 3,268.203 pares de bases</a:t>
            </a:r>
          </a:p>
          <a:p>
            <a:pPr eaLnBrk="1" hangingPunct="1">
              <a:defRPr/>
            </a:pPr>
            <a:endParaRPr lang="es-MX" i="1" dirty="0" smtClean="0"/>
          </a:p>
          <a:p>
            <a:pPr eaLnBrk="1" hangingPunct="1">
              <a:defRPr/>
            </a:pPr>
            <a:r>
              <a:rPr lang="es-MX" i="1" dirty="0" smtClean="0"/>
              <a:t>M</a:t>
            </a:r>
            <a:r>
              <a:rPr lang="es-MX" i="1" dirty="0"/>
              <a:t>. </a:t>
            </a:r>
            <a:r>
              <a:rPr lang="es-MX" i="1" dirty="0" err="1"/>
              <a:t>leprae</a:t>
            </a:r>
            <a:r>
              <a:rPr lang="es-MX" i="1" dirty="0"/>
              <a:t> </a:t>
            </a:r>
            <a:r>
              <a:rPr lang="es-MX" dirty="0"/>
              <a:t>: reducción evolutiva extrema</a:t>
            </a:r>
          </a:p>
          <a:p>
            <a:pPr eaLnBrk="1" hangingPunct="1">
              <a:defRPr/>
            </a:pPr>
            <a:r>
              <a:rPr lang="es-MX" dirty="0"/>
              <a:t>Desaparición masiva de genes</a:t>
            </a:r>
          </a:p>
          <a:p>
            <a:pPr eaLnBrk="1" hangingPunct="1">
              <a:defRPr/>
            </a:pPr>
            <a:r>
              <a:rPr lang="es-MX" dirty="0"/>
              <a:t>Conserva </a:t>
            </a:r>
            <a:r>
              <a:rPr lang="es-MX" dirty="0" err="1"/>
              <a:t>pseudogenes</a:t>
            </a:r>
            <a:r>
              <a:rPr lang="es-MX" dirty="0"/>
              <a:t> (no funcionales) 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/>
              <a:t>Controversial origen molecular</a:t>
            </a:r>
            <a:endParaRPr lang="en-US"/>
          </a:p>
        </p:txBody>
      </p:sp>
      <p:sp>
        <p:nvSpPr>
          <p:cNvPr id="39117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dirty="0"/>
              <a:t>Análisis: 171 cepas, 21 países, 5 continentes.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MX" dirty="0">
                <a:solidFill>
                  <a:srgbClr val="FFFF00"/>
                </a:solidFill>
              </a:rPr>
              <a:t>Tipo 2</a:t>
            </a:r>
            <a:r>
              <a:rPr lang="es-MX" dirty="0"/>
              <a:t> África, más antigua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MX" dirty="0">
                <a:solidFill>
                  <a:srgbClr val="FFFF00"/>
                </a:solidFill>
              </a:rPr>
              <a:t>Tipo 1 </a:t>
            </a:r>
            <a:r>
              <a:rPr lang="es-MX" dirty="0"/>
              <a:t>Emigración asiática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MX" dirty="0">
                <a:solidFill>
                  <a:srgbClr val="FFFF00"/>
                </a:solidFill>
              </a:rPr>
              <a:t>Tipo 3</a:t>
            </a:r>
            <a:r>
              <a:rPr lang="es-MX" dirty="0"/>
              <a:t> Colonialismo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MX" dirty="0">
                <a:solidFill>
                  <a:srgbClr val="FFFF00"/>
                </a:solidFill>
              </a:rPr>
              <a:t>Tipo 4</a:t>
            </a:r>
            <a:r>
              <a:rPr lang="es-MX" dirty="0"/>
              <a:t> Tráfico de esclavos</a:t>
            </a:r>
            <a:endParaRPr lang="en-US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9276" y="2204864"/>
            <a:ext cx="4431196" cy="32165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" t="10938" r="-738" b="23260"/>
          <a:stretch/>
        </p:blipFill>
        <p:spPr bwMode="auto">
          <a:xfrm>
            <a:off x="685800" y="1026942"/>
            <a:ext cx="3810000" cy="161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827584" y="6093296"/>
            <a:ext cx="4483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Salud Pub </a:t>
            </a:r>
            <a:r>
              <a:rPr lang="es-MX" dirty="0" err="1"/>
              <a:t>Mex</a:t>
            </a:r>
            <a:r>
              <a:rPr lang="es-MX" dirty="0"/>
              <a:t> 2015; 57 (3):191-3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2" t="27249" r="10539" b="16744"/>
          <a:stretch/>
        </p:blipFill>
        <p:spPr bwMode="auto">
          <a:xfrm>
            <a:off x="875507" y="2975724"/>
            <a:ext cx="3696493" cy="224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6037" r="35246" b="11477"/>
          <a:stretch/>
        </p:blipFill>
        <p:spPr bwMode="auto">
          <a:xfrm>
            <a:off x="4860032" y="904759"/>
            <a:ext cx="3888432" cy="461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9"/>
          <p:cNvSpPr>
            <a:spLocks noChangeArrowheads="1"/>
          </p:cNvSpPr>
          <p:nvPr/>
        </p:nvSpPr>
        <p:spPr bwMode="auto">
          <a:xfrm rot="-227561">
            <a:off x="6796711" y="4645599"/>
            <a:ext cx="914400" cy="9144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8" name="7 Conector recto de flecha"/>
          <p:cNvCxnSpPr/>
          <p:nvPr/>
        </p:nvCxnSpPr>
        <p:spPr>
          <a:xfrm>
            <a:off x="1331640" y="3018656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>
            <a:off x="5385792" y="1218456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233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Lepra </a:t>
            </a:r>
            <a:r>
              <a:rPr lang="es-ES" dirty="0" err="1"/>
              <a:t>lepromatosa</a:t>
            </a:r>
            <a:r>
              <a:rPr lang="es-ES" dirty="0"/>
              <a:t/>
            </a:r>
            <a:br>
              <a:rPr lang="es-ES" dirty="0"/>
            </a:br>
            <a:r>
              <a:rPr lang="es-ES" sz="3600" dirty="0" err="1"/>
              <a:t>lepromas</a:t>
            </a:r>
            <a:r>
              <a:rPr lang="es-ES" sz="3600" dirty="0"/>
              <a:t> en labios y lecho </a:t>
            </a:r>
            <a:r>
              <a:rPr lang="es-ES" sz="3600" dirty="0" err="1"/>
              <a:t>ungueal</a:t>
            </a:r>
            <a:endParaRPr lang="en-US" sz="3600" dirty="0"/>
          </a:p>
        </p:txBody>
      </p:sp>
      <p:pic>
        <p:nvPicPr>
          <p:cNvPr id="110594" name="Picture 2" descr="C:\Users\Roberto\Desktop\CongresoLeWCD\Casos\DSC061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609850"/>
            <a:ext cx="3810000" cy="2857500"/>
          </a:xfrm>
          <a:prstGeom prst="rect">
            <a:avLst/>
          </a:prstGeom>
          <a:noFill/>
        </p:spPr>
      </p:pic>
      <p:pic>
        <p:nvPicPr>
          <p:cNvPr id="110595" name="Picture 3" descr="C:\Users\Roberto\Desktop\CongresoLeWCD\Casos\DSC0615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2400" y="1981200"/>
            <a:ext cx="2641600" cy="1981200"/>
          </a:xfrm>
          <a:prstGeom prst="rect">
            <a:avLst/>
          </a:prstGeom>
          <a:noFill/>
        </p:spPr>
      </p:pic>
      <p:pic>
        <p:nvPicPr>
          <p:cNvPr id="110596" name="Picture 4" descr="C:\Users\Roberto\Desktop\CongresoLeWCD\Casos\IMG_1266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2400" y="4114800"/>
            <a:ext cx="2641600" cy="1981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6131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sz="4000" dirty="0"/>
              <a:t>Siglo XVI Europa </a:t>
            </a:r>
            <a:br>
              <a:rPr lang="es-ES" sz="4000" dirty="0"/>
            </a:br>
            <a:r>
              <a:rPr lang="es-ES" sz="4000" dirty="0"/>
              <a:t>desparece antes de antibióticos</a:t>
            </a:r>
            <a:endParaRPr lang="en-US" sz="4000" dirty="0"/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395288" y="1981200"/>
            <a:ext cx="4464050" cy="4114800"/>
          </a:xfrm>
        </p:spPr>
        <p:txBody>
          <a:bodyPr/>
          <a:lstStyle/>
          <a:p>
            <a:pPr>
              <a:defRPr/>
            </a:pPr>
            <a:r>
              <a:rPr lang="es-MX" dirty="0"/>
              <a:t>No pérdida de virulencia</a:t>
            </a:r>
          </a:p>
          <a:p>
            <a:pPr>
              <a:defRPr/>
            </a:pPr>
            <a:r>
              <a:rPr lang="es-MX" dirty="0"/>
              <a:t>Mejora condiciones sociales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7" name="Picture 5" descr="DSCN16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53025" y="2009775"/>
            <a:ext cx="2800350" cy="4057650"/>
          </a:xfrm>
          <a:noFill/>
        </p:spPr>
      </p:pic>
      <p:sp>
        <p:nvSpPr>
          <p:cNvPr id="105477" name="7 CuadroTexto"/>
          <p:cNvSpPr txBox="1">
            <a:spLocks noChangeArrowheads="1"/>
          </p:cNvSpPr>
          <p:nvPr/>
        </p:nvSpPr>
        <p:spPr bwMode="auto">
          <a:xfrm>
            <a:off x="2268538" y="6021388"/>
            <a:ext cx="67913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/>
              <a:t>Robbins G, et al. Ancient skeletal evidence of leprosy</a:t>
            </a:r>
          </a:p>
          <a:p>
            <a:r>
              <a:rPr lang="es-MX"/>
              <a:t> in India (2000 BC) PLoS ONE 2009;4:e5669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90600" y="1522274"/>
            <a:ext cx="7467600" cy="1754326"/>
          </a:xfrm>
        </p:spPr>
        <p:txBody>
          <a:bodyPr/>
          <a:lstStyle/>
          <a:p>
            <a:pPr eaLnBrk="1" hangingPunct="1">
              <a:defRPr/>
            </a:pPr>
            <a:r>
              <a:rPr lang="es-MX" sz="3600" dirty="0" err="1"/>
              <a:t>Leishmaniasis</a:t>
            </a:r>
            <a:r>
              <a:rPr lang="es-MX" sz="3600" dirty="0"/>
              <a:t/>
            </a:r>
            <a:br>
              <a:rPr lang="es-MX" sz="3600" dirty="0"/>
            </a:br>
            <a:r>
              <a:rPr lang="es-MX" sz="3600" dirty="0"/>
              <a:t>Enfermedad olvidada de importancia mundial</a:t>
            </a:r>
            <a:endParaRPr lang="en-US" sz="3600" dirty="0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203648" y="3573016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s-MX" sz="3600" dirty="0"/>
              <a:t>Protozoario intracelular: </a:t>
            </a:r>
            <a:r>
              <a:rPr lang="es-MX" sz="3600" i="1" dirty="0" err="1"/>
              <a:t>Leismania</a:t>
            </a:r>
            <a:r>
              <a:rPr lang="es-MX" sz="3600" i="1" dirty="0"/>
              <a:t> mexicana, L. </a:t>
            </a:r>
            <a:r>
              <a:rPr lang="es-MX" sz="3600" i="1" dirty="0" err="1"/>
              <a:t>braziliensis</a:t>
            </a:r>
            <a:endParaRPr lang="es-MX" sz="3600" i="1" dirty="0"/>
          </a:p>
          <a:p>
            <a:pPr eaLnBrk="1" hangingPunct="1">
              <a:defRPr/>
            </a:pPr>
            <a:endParaRPr lang="es-MX" sz="3600" i="1" dirty="0"/>
          </a:p>
          <a:p>
            <a:pPr eaLnBrk="1" hangingPunct="1">
              <a:defRPr/>
            </a:pPr>
            <a:endParaRPr lang="es-MX" sz="3600" i="1" dirty="0"/>
          </a:p>
          <a:p>
            <a:pPr eaLnBrk="1" hangingPunct="1">
              <a:defRPr/>
            </a:pPr>
            <a:endParaRPr lang="en-US" sz="3600" dirty="0"/>
          </a:p>
        </p:txBody>
      </p:sp>
      <p:pic>
        <p:nvPicPr>
          <p:cNvPr id="3076" name="Picture 4" descr="D:\Gea\hongos\fungus microscopia\leishmani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663" y="203721"/>
            <a:ext cx="2287587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3 Marcador de contenido" descr="leishmaniasis CIENI 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303" y="4581128"/>
            <a:ext cx="2609505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291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Prevalencia</a:t>
            </a:r>
            <a:endParaRPr lang="en-US" dirty="0"/>
          </a:p>
        </p:txBody>
      </p:sp>
      <p:sp>
        <p:nvSpPr>
          <p:cNvPr id="12" name="11 Marcador de contenido"/>
          <p:cNvSpPr>
            <a:spLocks noGrp="1"/>
          </p:cNvSpPr>
          <p:nvPr>
            <p:ph sz="half" idx="1"/>
          </p:nvPr>
        </p:nvSpPr>
        <p:spPr>
          <a:xfrm>
            <a:off x="107504" y="1981200"/>
            <a:ext cx="5256584" cy="4114800"/>
          </a:xfrm>
        </p:spPr>
        <p:txBody>
          <a:bodyPr/>
          <a:lstStyle/>
          <a:p>
            <a:pPr eaLnBrk="1" hangingPunct="1">
              <a:defRPr/>
            </a:pPr>
            <a:r>
              <a:rPr lang="es-MX" dirty="0"/>
              <a:t>12 millones 5 continentes</a:t>
            </a:r>
          </a:p>
          <a:p>
            <a:pPr eaLnBrk="1" hangingPunct="1">
              <a:defRPr/>
            </a:pPr>
            <a:r>
              <a:rPr lang="es-MX" dirty="0"/>
              <a:t>1.2 millones/año 98 países</a:t>
            </a:r>
          </a:p>
          <a:p>
            <a:pPr eaLnBrk="1" hangingPunct="1">
              <a:defRPr/>
            </a:pPr>
            <a:r>
              <a:rPr lang="es-MX" dirty="0"/>
              <a:t>América, 100 mil/año</a:t>
            </a:r>
          </a:p>
          <a:p>
            <a:pPr eaLnBrk="1" hangingPunct="1">
              <a:defRPr/>
            </a:pPr>
            <a:r>
              <a:rPr lang="es-MX" dirty="0"/>
              <a:t>Viajes a zonas endémicas: turistas, militares, migrantes</a:t>
            </a:r>
          </a:p>
          <a:p>
            <a:pPr eaLnBrk="1" hangingPunct="1">
              <a:defRPr/>
            </a:pPr>
            <a:r>
              <a:rPr lang="es-MX" dirty="0"/>
              <a:t>Niños y adultos jóvenes</a:t>
            </a:r>
          </a:p>
          <a:p>
            <a:pPr eaLnBrk="1" hangingPunct="1">
              <a:defRPr/>
            </a:pPr>
            <a:r>
              <a:rPr lang="es-MX" dirty="0"/>
              <a:t>Estigma social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5643911" y="4149080"/>
            <a:ext cx="3176561" cy="46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JAAD 2015;75:897-908</a:t>
            </a:r>
            <a:endParaRPr lang="en-US" dirty="0"/>
          </a:p>
        </p:txBody>
      </p:sp>
      <p:pic>
        <p:nvPicPr>
          <p:cNvPr id="8" name="Picture 2" descr="C:\Users\ARENAS\Desktop\Leishmaniasis_CL_2013.pn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" t="6659" r="16244" b="11109"/>
          <a:stretch/>
        </p:blipFill>
        <p:spPr bwMode="auto">
          <a:xfrm>
            <a:off x="4847556" y="620688"/>
            <a:ext cx="4260948" cy="318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750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3200" dirty="0"/>
              <a:t/>
            </a:r>
            <a:br>
              <a:rPr lang="es-MX" sz="3200" dirty="0"/>
            </a:br>
            <a:r>
              <a:rPr lang="es-MX" sz="3200" dirty="0"/>
              <a:t/>
            </a:r>
            <a:br>
              <a:rPr lang="es-MX" sz="3200" dirty="0"/>
            </a:br>
            <a:r>
              <a:rPr lang="es-MX" sz="3200" dirty="0"/>
              <a:t/>
            </a:r>
            <a:br>
              <a:rPr lang="es-MX" sz="3200" dirty="0"/>
            </a:br>
            <a:r>
              <a:rPr lang="es-MX" sz="3200" dirty="0"/>
              <a:t/>
            </a:r>
            <a:br>
              <a:rPr lang="es-MX" sz="3200" dirty="0"/>
            </a:br>
            <a:r>
              <a:rPr lang="es-MX" sz="3200" dirty="0"/>
              <a:t/>
            </a:r>
            <a:br>
              <a:rPr lang="es-MX" sz="3200" dirty="0"/>
            </a:br>
            <a:r>
              <a:rPr lang="es-MX" sz="2800" dirty="0"/>
              <a:t/>
            </a:r>
            <a:br>
              <a:rPr lang="es-MX" sz="2800" dirty="0"/>
            </a:br>
            <a:r>
              <a:rPr lang="es-MX" sz="2800" dirty="0"/>
              <a:t>10-15 millones </a:t>
            </a:r>
            <a:r>
              <a:rPr lang="es-MX" sz="2800" dirty="0">
                <a:latin typeface="Arial" pitchFamily="34" charset="0"/>
                <a:cs typeface="Arial" pitchFamily="34" charset="0"/>
              </a:rPr>
              <a:t>→ 1 millón</a:t>
            </a:r>
            <a:r>
              <a:rPr lang="es-MX" sz="2800" dirty="0"/>
              <a:t/>
            </a:r>
            <a:br>
              <a:rPr lang="es-MX" sz="2800" dirty="0"/>
            </a:br>
            <a:r>
              <a:rPr lang="es-MX" sz="2800" dirty="0"/>
              <a:t>1985-1999 Redujo 86%</a:t>
            </a:r>
            <a:br>
              <a:rPr lang="es-MX" sz="2800" dirty="0"/>
            </a:br>
            <a:r>
              <a:rPr lang="es-MX" sz="2800" dirty="0"/>
              <a:t>2014, 213,899</a:t>
            </a:r>
            <a:endParaRPr lang="en-US" sz="2800" dirty="0"/>
          </a:p>
        </p:txBody>
      </p:sp>
      <p:sp>
        <p:nvSpPr>
          <p:cNvPr id="5" name="4 CuadroTexto"/>
          <p:cNvSpPr txBox="1"/>
          <p:nvPr/>
        </p:nvSpPr>
        <p:spPr>
          <a:xfrm>
            <a:off x="2267744" y="5373216"/>
            <a:ext cx="4437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Problema países tropicales, pobres</a:t>
            </a:r>
            <a:br>
              <a:rPr lang="es-MX" dirty="0"/>
            </a:br>
            <a:endParaRPr lang="en-US" dirty="0"/>
          </a:p>
        </p:txBody>
      </p:sp>
      <p:pic>
        <p:nvPicPr>
          <p:cNvPr id="1026" name="Picture 2" descr="C:\Users\ARENAS\Desktop\lepra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04864"/>
            <a:ext cx="476250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66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/>
              <a:t>Zonas endémicas</a:t>
            </a:r>
            <a:endParaRPr lang="en-US"/>
          </a:p>
        </p:txBody>
      </p:sp>
      <p:sp>
        <p:nvSpPr>
          <p:cNvPr id="1628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00113" y="1905000"/>
            <a:ext cx="5040039" cy="4114800"/>
          </a:xfrm>
        </p:spPr>
        <p:txBody>
          <a:bodyPr/>
          <a:lstStyle/>
          <a:p>
            <a:pPr eaLnBrk="1" hangingPunct="1">
              <a:defRPr/>
            </a:pPr>
            <a:r>
              <a:rPr lang="es-MX" dirty="0"/>
              <a:t>Sur de Veracruz</a:t>
            </a:r>
          </a:p>
          <a:p>
            <a:pPr eaLnBrk="1" hangingPunct="1">
              <a:defRPr/>
            </a:pPr>
            <a:r>
              <a:rPr lang="es-MX" dirty="0"/>
              <a:t>Tabasco, Oaxaca, Chiapas</a:t>
            </a:r>
          </a:p>
          <a:p>
            <a:pPr eaLnBrk="1" hangingPunct="1">
              <a:defRPr/>
            </a:pPr>
            <a:r>
              <a:rPr lang="es-MX" dirty="0"/>
              <a:t>Coahuila, Nuevo León, Sinaloa</a:t>
            </a:r>
          </a:p>
          <a:p>
            <a:pPr eaLnBrk="1" hangingPunct="1">
              <a:defRPr/>
            </a:pPr>
            <a:r>
              <a:rPr lang="es-MX" dirty="0"/>
              <a:t>Morelos, Jalisco</a:t>
            </a:r>
          </a:p>
          <a:p>
            <a:pPr eaLnBrk="1" hangingPunct="1">
              <a:defRPr/>
            </a:pPr>
            <a:r>
              <a:rPr lang="es-MX" b="1" dirty="0"/>
              <a:t>Campeche, Quintana Roo, Yucatán</a:t>
            </a:r>
          </a:p>
          <a:p>
            <a:pPr eaLnBrk="1" hangingPunct="1">
              <a:defRPr/>
            </a:pPr>
            <a:r>
              <a:rPr lang="es-MX" b="1" dirty="0"/>
              <a:t>Peten (80%) Guatemala</a:t>
            </a:r>
            <a:endParaRPr lang="en-US" b="1" dirty="0"/>
          </a:p>
        </p:txBody>
      </p:sp>
      <p:pic>
        <p:nvPicPr>
          <p:cNvPr id="9220" name="Picture 3" descr="\\ROBERTOARENAS\Users\Public\Documents\Escritorio\Pendien-\Leishmaniasis\Fig. 2 Terrenos de cultiv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2119" y="2665084"/>
            <a:ext cx="3456955" cy="25927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5 CuadroTexto"/>
          <p:cNvSpPr txBox="1">
            <a:spLocks noChangeArrowheads="1"/>
          </p:cNvSpPr>
          <p:nvPr/>
        </p:nvSpPr>
        <p:spPr bwMode="auto">
          <a:xfrm>
            <a:off x="7512943" y="5300663"/>
            <a:ext cx="1379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ES" altLang="en-US" dirty="0"/>
              <a:t>Chetumal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98140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/>
              <a:t>LEISHMANIASIS EN </a:t>
            </a:r>
            <a:br>
              <a:rPr lang="es-MX"/>
            </a:br>
            <a:r>
              <a:rPr lang="es-MX"/>
              <a:t>MEXICO</a:t>
            </a:r>
            <a:endParaRPr lang="es-E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2800" dirty="0"/>
              <a:t>Enzootia silvestre</a:t>
            </a:r>
          </a:p>
          <a:p>
            <a:pPr eaLnBrk="1" hangingPunct="1">
              <a:defRPr/>
            </a:pPr>
            <a:r>
              <a:rPr lang="es-MX" sz="2800" dirty="0"/>
              <a:t>Endemias rurales</a:t>
            </a:r>
          </a:p>
          <a:p>
            <a:pPr eaLnBrk="1" hangingPunct="1">
              <a:defRPr/>
            </a:pPr>
            <a:r>
              <a:rPr lang="es-MX" sz="2800" dirty="0"/>
              <a:t>Proceso de urbanización</a:t>
            </a:r>
          </a:p>
          <a:p>
            <a:pPr eaLnBrk="1" hangingPunct="1">
              <a:defRPr/>
            </a:pPr>
            <a:r>
              <a:rPr lang="es-MX" sz="2800" dirty="0"/>
              <a:t>Complejidad de control</a:t>
            </a:r>
          </a:p>
          <a:p>
            <a:pPr eaLnBrk="1" hangingPunct="1">
              <a:defRPr/>
            </a:pPr>
            <a:r>
              <a:rPr lang="es-MX" sz="2800" dirty="0"/>
              <a:t>Mortalidad: Inanición,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MX" sz="2800" dirty="0"/>
              <a:t>    infección, neumonía</a:t>
            </a:r>
          </a:p>
          <a:p>
            <a:pPr eaLnBrk="1" hangingPunct="1">
              <a:defRPr/>
            </a:pPr>
            <a:endParaRPr lang="es-ES" sz="2800" dirty="0"/>
          </a:p>
        </p:txBody>
      </p:sp>
      <p:pic>
        <p:nvPicPr>
          <p:cNvPr id="4" name="Picture 6" descr="D:\DomChiIrapME\Chiapas\Selva\DSC087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923" y="3734712"/>
            <a:ext cx="3528517" cy="264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3060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6388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MX" sz="3200" dirty="0"/>
              <a:t>Vectores invertebrados: </a:t>
            </a:r>
            <a:r>
              <a:rPr lang="es-MX" sz="3200" i="1" dirty="0" err="1"/>
              <a:t>Lutzomyia</a:t>
            </a:r>
            <a:r>
              <a:rPr lang="es-MX" sz="3200" i="1" dirty="0"/>
              <a:t> </a:t>
            </a:r>
            <a:r>
              <a:rPr lang="es-MX" sz="3200" dirty="0"/>
              <a:t>(</a:t>
            </a:r>
            <a:r>
              <a:rPr lang="es-MX" sz="3200" dirty="0" err="1"/>
              <a:t>papalotilla</a:t>
            </a:r>
            <a:r>
              <a:rPr lang="es-MX" sz="3200" dirty="0"/>
              <a:t>)</a:t>
            </a:r>
            <a:br>
              <a:rPr lang="es-MX" sz="3200" dirty="0"/>
            </a:br>
            <a:endParaRPr lang="en-US" sz="3200" dirty="0"/>
          </a:p>
        </p:txBody>
      </p:sp>
      <p:pic>
        <p:nvPicPr>
          <p:cNvPr id="13315" name="Picture 4" descr="C:\Users\Roberto\Pictures\imagesCA3JR8D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76" y="2348880"/>
            <a:ext cx="3783123" cy="25494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3 CuadroTexto"/>
          <p:cNvSpPr txBox="1">
            <a:spLocks noChangeArrowheads="1"/>
          </p:cNvSpPr>
          <p:nvPr/>
        </p:nvSpPr>
        <p:spPr bwMode="auto">
          <a:xfrm>
            <a:off x="2987675" y="5300663"/>
            <a:ext cx="59896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MX" altLang="en-US"/>
              <a:t>Díptero de actividad crepuscular</a:t>
            </a:r>
          </a:p>
          <a:p>
            <a:pPr eaLnBrk="1" hangingPunct="1"/>
            <a:r>
              <a:rPr lang="es-MX" altLang="en-US"/>
              <a:t>Vuela a tramos cortos y baja altura</a:t>
            </a:r>
          </a:p>
          <a:p>
            <a:pPr eaLnBrk="1" hangingPunct="1"/>
            <a:r>
              <a:rPr lang="es-MX" altLang="en-US"/>
              <a:t>Ingiere amastigotes</a:t>
            </a:r>
            <a:r>
              <a:rPr lang="es-MX" altLang="en-US">
                <a:cs typeface="Arial" panose="020B0604020202020204" pitchFamily="34" charset="0"/>
              </a:rPr>
              <a:t>→promastigotes→ trasmite</a:t>
            </a:r>
          </a:p>
        </p:txBody>
      </p:sp>
      <p:pic>
        <p:nvPicPr>
          <p:cNvPr id="5" name="Picture 4" descr="\\ROBERTOARENAS\Users\Public\Documents\Escritorio\Pendien-\Leishmaniasis\Fig. 3 Esquema Edoard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360" y="1340768"/>
            <a:ext cx="3650096" cy="3927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2474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/>
              <a:t>Vectores en México</a:t>
            </a:r>
            <a:endParaRPr lang="en-US"/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2400" i="1"/>
              <a:t>L. olmeca</a:t>
            </a:r>
          </a:p>
          <a:p>
            <a:pPr eaLnBrk="1" hangingPunct="1">
              <a:defRPr/>
            </a:pPr>
            <a:r>
              <a:rPr lang="es-MX" sz="2400" i="1"/>
              <a:t>L. longipalpis</a:t>
            </a:r>
          </a:p>
          <a:p>
            <a:pPr eaLnBrk="1" hangingPunct="1">
              <a:defRPr/>
            </a:pPr>
            <a:r>
              <a:rPr lang="es-MX" sz="2400" i="1"/>
              <a:t>L. cruziate</a:t>
            </a:r>
          </a:p>
          <a:p>
            <a:pPr eaLnBrk="1" hangingPunct="1">
              <a:defRPr/>
            </a:pPr>
            <a:r>
              <a:rPr lang="es-MX" sz="2400" i="1"/>
              <a:t>L. diabolica</a:t>
            </a:r>
            <a:endParaRPr lang="en-US" sz="2400" i="1"/>
          </a:p>
        </p:txBody>
      </p:sp>
      <p:sp>
        <p:nvSpPr>
          <p:cNvPr id="130054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2400"/>
              <a:t>Cutánea, Yucatán</a:t>
            </a:r>
          </a:p>
          <a:p>
            <a:pPr eaLnBrk="1" hangingPunct="1">
              <a:defRPr/>
            </a:pPr>
            <a:r>
              <a:rPr lang="es-MX" sz="2400"/>
              <a:t>Kala-azar, Balsas</a:t>
            </a:r>
          </a:p>
          <a:p>
            <a:pPr eaLnBrk="1" hangingPunct="1">
              <a:defRPr/>
            </a:pPr>
            <a:r>
              <a:rPr lang="es-MX" sz="2400"/>
              <a:t>Cutánea, Oaxaca</a:t>
            </a:r>
          </a:p>
          <a:p>
            <a:pPr eaLnBrk="1" hangingPunct="1">
              <a:defRPr/>
            </a:pPr>
            <a:r>
              <a:rPr lang="es-MX" sz="2400"/>
              <a:t>Cutánea, Noreste</a:t>
            </a:r>
            <a:endParaRPr lang="en-US" sz="2400"/>
          </a:p>
        </p:txBody>
      </p:sp>
      <p:pic>
        <p:nvPicPr>
          <p:cNvPr id="15365" name="Picture 5" descr="C:\Users\Roberto\Pictures\imagesCALS76J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438" y="434975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899592" y="4725144"/>
            <a:ext cx="45251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MX" dirty="0"/>
              <a:t>Vectores: </a:t>
            </a:r>
            <a:r>
              <a:rPr lang="es-MX" i="1" dirty="0" err="1"/>
              <a:t>Phlebotomus</a:t>
            </a:r>
            <a:r>
              <a:rPr lang="es-MX" i="1" dirty="0"/>
              <a:t>, </a:t>
            </a:r>
            <a:r>
              <a:rPr lang="es-MX" i="1" dirty="0" err="1"/>
              <a:t>Lutzomyia</a:t>
            </a:r>
            <a:r>
              <a:rPr lang="es-MX" i="1" dirty="0"/>
              <a:t>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MX" i="1" dirty="0" err="1"/>
              <a:t>Sargentomyia</a:t>
            </a:r>
            <a:r>
              <a:rPr lang="es-MX" i="1" dirty="0"/>
              <a:t>, </a:t>
            </a:r>
            <a:r>
              <a:rPr lang="es-MX" i="1" dirty="0" err="1"/>
              <a:t>Psichodopygus</a:t>
            </a:r>
            <a:r>
              <a:rPr lang="es-MX" i="1" dirty="0"/>
              <a:t>,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MX" i="1" dirty="0" err="1"/>
              <a:t>Brumptomyia</a:t>
            </a:r>
            <a:r>
              <a:rPr lang="es-MX" i="1" dirty="0"/>
              <a:t>, </a:t>
            </a:r>
            <a:r>
              <a:rPr lang="es-MX" i="1" dirty="0" err="1"/>
              <a:t>Warileya</a:t>
            </a:r>
            <a:r>
              <a:rPr lang="es-MX" i="1" dirty="0"/>
              <a:t> </a:t>
            </a:r>
            <a:r>
              <a:rPr lang="es-MX" dirty="0" err="1"/>
              <a:t>spp</a:t>
            </a:r>
            <a:endParaRPr lang="es-MX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905913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/>
              <a:t>VIRULENCIA DE PARASITO</a:t>
            </a:r>
            <a:endParaRPr lang="es-E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/>
              <a:t>Glucoproteínas de superficie</a:t>
            </a:r>
          </a:p>
          <a:p>
            <a:pPr eaLnBrk="1" hangingPunct="1">
              <a:defRPr/>
            </a:pPr>
            <a:r>
              <a:rPr lang="es-MX"/>
              <a:t>Glucolípidos </a:t>
            </a:r>
            <a:r>
              <a:rPr lang="es-MX">
                <a:solidFill>
                  <a:schemeClr val="tx2"/>
                </a:solidFill>
              </a:rPr>
              <a:t>Lipofosfoglicano LPG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MX"/>
              <a:t> Glicoproteína mayor superficie </a:t>
            </a:r>
            <a:r>
              <a:rPr lang="es-MX">
                <a:solidFill>
                  <a:schemeClr val="tx2"/>
                </a:solidFill>
              </a:rPr>
              <a:t>GP63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MX"/>
              <a:t> Glicoinositol fosfolípido GIPLs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MX"/>
              <a:t> Proteínas de choque térmico 70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43674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/>
              <a:t>GENES PROBABLES DE </a:t>
            </a:r>
            <a:br>
              <a:rPr lang="es-MX"/>
            </a:br>
            <a:r>
              <a:rPr lang="es-MX"/>
              <a:t>SUSCEPTIBILIDAD</a:t>
            </a:r>
            <a:endParaRPr lang="es-E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/>
              <a:t>Lsh resistencia y la sensibilidad</a:t>
            </a:r>
          </a:p>
          <a:p>
            <a:pPr eaLnBrk="1" hangingPunct="1">
              <a:defRPr/>
            </a:pPr>
            <a:r>
              <a:rPr lang="es-MX"/>
              <a:t>Scl-l 17q  ONS2 </a:t>
            </a:r>
            <a:r>
              <a:rPr lang="es-MX" i="1"/>
              <a:t>L. mayor</a:t>
            </a:r>
          </a:p>
          <a:p>
            <a:pPr eaLnBrk="1" hangingPunct="1">
              <a:defRPr/>
            </a:pPr>
            <a:r>
              <a:rPr lang="es-MX"/>
              <a:t>Scl-2 9p tirosin-cinasa I R </a:t>
            </a:r>
            <a:r>
              <a:rPr lang="es-MX" i="1"/>
              <a:t>L. mexicana</a:t>
            </a:r>
          </a:p>
          <a:p>
            <a:pPr eaLnBrk="1" hangingPunct="1">
              <a:defRPr/>
            </a:pPr>
            <a:r>
              <a:rPr lang="es-MX"/>
              <a:t>Th2 5p IL-4,5,9 Fases tardías </a:t>
            </a:r>
            <a:r>
              <a:rPr lang="es-MX" i="1"/>
              <a:t>L. mayor</a:t>
            </a:r>
          </a:p>
          <a:p>
            <a:pPr eaLnBrk="1" hangingPunct="1">
              <a:defRPr/>
            </a:pPr>
            <a:r>
              <a:rPr lang="es-MX"/>
              <a:t>HLA II y III, FNT </a:t>
            </a:r>
            <a:r>
              <a:rPr lang="es-MX" i="1"/>
              <a:t>alfa</a:t>
            </a:r>
            <a:r>
              <a:rPr lang="es-MX"/>
              <a:t> y </a:t>
            </a:r>
            <a:r>
              <a:rPr lang="es-MX" i="1"/>
              <a:t>beta</a:t>
            </a:r>
            <a:endParaRPr lang="es-ES" i="1"/>
          </a:p>
        </p:txBody>
      </p:sp>
    </p:spTree>
    <p:extLst>
      <p:ext uri="{BB962C8B-B14F-4D97-AF65-F5344CB8AC3E}">
        <p14:creationId xmlns:p14="http://schemas.microsoft.com/office/powerpoint/2010/main" val="1403790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/>
              <a:t>LEISHMANIASIS</a:t>
            </a:r>
            <a:endParaRPr lang="es-ES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dirty="0"/>
              <a:t>Piel, mucosas o vísceras</a:t>
            </a:r>
          </a:p>
          <a:p>
            <a:pPr eaLnBrk="1" hangingPunct="1">
              <a:defRPr/>
            </a:pPr>
            <a:r>
              <a:rPr lang="es-MX" dirty="0"/>
              <a:t>Enfermedad crónica depende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MX" dirty="0"/>
              <a:t>    especie y estado inmunológico</a:t>
            </a:r>
          </a:p>
        </p:txBody>
      </p:sp>
    </p:spTree>
    <p:extLst>
      <p:ext uri="{BB962C8B-B14F-4D97-AF65-F5344CB8AC3E}">
        <p14:creationId xmlns:p14="http://schemas.microsoft.com/office/powerpoint/2010/main" val="35830837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/>
              <a:t>Clasificación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2800" dirty="0" smtClean="0"/>
              <a:t>INMUNO-ALERGICAS</a:t>
            </a:r>
            <a:endParaRPr lang="es-MX" sz="28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MX" sz="2800" dirty="0"/>
              <a:t>   Abortiva (Subclínica)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MX" sz="2800" dirty="0"/>
              <a:t>   Cutánea (única, </a:t>
            </a:r>
            <a:r>
              <a:rPr lang="es-MX" sz="2800" dirty="0" err="1"/>
              <a:t>linfangítica</a:t>
            </a:r>
            <a:r>
              <a:rPr lang="es-MX" sz="2800" dirty="0"/>
              <a:t>, diseminada)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MX" sz="2800" dirty="0"/>
              <a:t>   Tegumentaria (</a:t>
            </a:r>
            <a:r>
              <a:rPr lang="es-MX" sz="2800" dirty="0" err="1"/>
              <a:t>mucocutánea</a:t>
            </a:r>
            <a:r>
              <a:rPr lang="es-MX" sz="2800" dirty="0"/>
              <a:t>)</a:t>
            </a:r>
          </a:p>
          <a:p>
            <a:pPr eaLnBrk="1" hangingPunct="1">
              <a:defRPr/>
            </a:pPr>
            <a:r>
              <a:rPr lang="es-MX" sz="2800" dirty="0" smtClean="0"/>
              <a:t>INMUNO-ANERGICAS</a:t>
            </a:r>
            <a:endParaRPr lang="es-MX" sz="28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MX" sz="2800" dirty="0"/>
              <a:t>   Cutánea difusa (nodular diseminada)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MX" sz="2800" dirty="0"/>
              <a:t>   Visceral (Kala-azar)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MX" sz="2800" dirty="0"/>
              <a:t>   </a:t>
            </a:r>
            <a:r>
              <a:rPr lang="es-MX" sz="2800" dirty="0" err="1"/>
              <a:t>Leishmanoide</a:t>
            </a:r>
            <a:r>
              <a:rPr lang="es-MX" sz="2800" dirty="0"/>
              <a:t> o cutánea secundaria-KA</a:t>
            </a:r>
          </a:p>
        </p:txBody>
      </p:sp>
    </p:spTree>
    <p:extLst>
      <p:ext uri="{BB962C8B-B14F-4D97-AF65-F5344CB8AC3E}">
        <p14:creationId xmlns:p14="http://schemas.microsoft.com/office/powerpoint/2010/main" val="12717260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sz="3600" dirty="0"/>
              <a:t>Cutánea pura: Botón de Oriente</a:t>
            </a:r>
            <a:br>
              <a:rPr lang="es-ES" sz="3600" dirty="0"/>
            </a:br>
            <a:r>
              <a:rPr lang="es-ES" sz="3600" dirty="0"/>
              <a:t>Incubación 1-4 s – áreas expuestas</a:t>
            </a:r>
            <a:endParaRPr lang="en-US" sz="3600" dirty="0"/>
          </a:p>
        </p:txBody>
      </p:sp>
      <p:pic>
        <p:nvPicPr>
          <p:cNvPr id="25603" name="Picture 2" descr="C:\Users\Public\Documents\Gea\Geacasos\LeishMulti\DSC085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2928938"/>
            <a:ext cx="3451225" cy="2587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3" descr="C:\Users\Public\Documents\Gea\Geacasos\LeishINN\IMG_691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51513" y="1905000"/>
            <a:ext cx="2971800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4" descr="C:\Users\Public\Documents\Gea\Geacasos\LeishInvest\DSC03910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6613" y="4038600"/>
            <a:ext cx="2641600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6808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7006" t="-27410" r="2935" b="70535"/>
          <a:stretch/>
        </p:blipFill>
        <p:spPr>
          <a:xfrm>
            <a:off x="323528" y="28688"/>
            <a:ext cx="4159153" cy="203216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4290" t="1859" r="7718" b="79268"/>
          <a:stretch/>
        </p:blipFill>
        <p:spPr>
          <a:xfrm>
            <a:off x="4716016" y="908720"/>
            <a:ext cx="4104456" cy="115212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11281" t="10380" r="52810" b="21566"/>
          <a:stretch/>
        </p:blipFill>
        <p:spPr>
          <a:xfrm>
            <a:off x="683568" y="2242763"/>
            <a:ext cx="1800200" cy="2842421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11229" t="48950" r="52861" b="19503"/>
          <a:stretch/>
        </p:blipFill>
        <p:spPr>
          <a:xfrm>
            <a:off x="2679218" y="2564904"/>
            <a:ext cx="2540854" cy="187220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043608" y="5055567"/>
            <a:ext cx="55451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Lágrimas amarillas y estructuras vasculares</a:t>
            </a:r>
          </a:p>
          <a:p>
            <a:r>
              <a:rPr lang="es-ES" dirty="0"/>
              <a:t>Estructuras ovoides salmón</a:t>
            </a:r>
            <a:endParaRPr lang="en-U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l="23431" t="46226" r="24700" b="25465"/>
          <a:stretch/>
        </p:blipFill>
        <p:spPr>
          <a:xfrm>
            <a:off x="5536760" y="2564904"/>
            <a:ext cx="2707648" cy="193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32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i="1"/>
              <a:t>Mycobacterium leprae</a:t>
            </a:r>
            <a:endParaRPr lang="en-US" i="1"/>
          </a:p>
        </p:txBody>
      </p:sp>
      <p:sp>
        <p:nvSpPr>
          <p:cNvPr id="3604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528" y="1981200"/>
            <a:ext cx="4172272" cy="4114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000" dirty="0">
                <a:effectLst/>
              </a:rPr>
              <a:t>Armadillos son </a:t>
            </a:r>
            <a:r>
              <a:rPr lang="en-US" sz="2000" dirty="0" err="1">
                <a:effectLst/>
              </a:rPr>
              <a:t>reservorio</a:t>
            </a:r>
            <a:r>
              <a:rPr lang="en-US" sz="2000" dirty="0">
                <a:effectLst/>
              </a:rPr>
              <a:t> natural de probable zoonosis </a:t>
            </a:r>
          </a:p>
          <a:p>
            <a:pPr>
              <a:lnSpc>
                <a:spcPct val="90000"/>
              </a:lnSpc>
              <a:defRPr/>
            </a:pPr>
            <a:endParaRPr lang="en-US" sz="2000" dirty="0">
              <a:effectLst/>
            </a:endParaRPr>
          </a:p>
          <a:p>
            <a:pPr>
              <a:lnSpc>
                <a:spcPct val="90000"/>
              </a:lnSpc>
              <a:defRPr/>
            </a:pPr>
            <a:endParaRPr lang="en-US" sz="2000" dirty="0">
              <a:effectLst/>
            </a:endParaRPr>
          </a:p>
          <a:p>
            <a:pPr>
              <a:lnSpc>
                <a:spcPct val="90000"/>
              </a:lnSpc>
              <a:defRPr/>
            </a:pPr>
            <a:r>
              <a:rPr lang="en-US" sz="2000" dirty="0">
                <a:effectLst/>
              </a:rPr>
              <a:t>Armadillos y </a:t>
            </a:r>
            <a:r>
              <a:rPr lang="en-US" sz="2000" dirty="0" err="1">
                <a:effectLst/>
              </a:rPr>
              <a:t>pacientes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en</a:t>
            </a:r>
            <a:r>
              <a:rPr lang="en-US" sz="2000" dirty="0">
                <a:effectLst/>
              </a:rPr>
              <a:t> Sur de EUA </a:t>
            </a:r>
            <a:r>
              <a:rPr lang="en-US" sz="2000" dirty="0" err="1">
                <a:effectLst/>
              </a:rPr>
              <a:t>mismo</a:t>
            </a:r>
            <a:r>
              <a:rPr lang="en-US" sz="2000" dirty="0">
                <a:effectLst/>
              </a:rPr>
              <a:t> </a:t>
            </a:r>
            <a:r>
              <a:rPr lang="en-US" sz="2000" i="1" dirty="0">
                <a:effectLst/>
              </a:rPr>
              <a:t>M. </a:t>
            </a:r>
            <a:r>
              <a:rPr lang="en-US" sz="2000" i="1" dirty="0" err="1">
                <a:effectLst/>
              </a:rPr>
              <a:t>leprae</a:t>
            </a:r>
            <a:r>
              <a:rPr lang="en-US" sz="2000" i="1" dirty="0">
                <a:effectLst/>
              </a:rPr>
              <a:t>, </a:t>
            </a:r>
            <a:r>
              <a:rPr lang="en-US" sz="2000" dirty="0" err="1">
                <a:effectLst/>
              </a:rPr>
              <a:t>genotipo</a:t>
            </a:r>
            <a:r>
              <a:rPr lang="en-US" sz="2000" dirty="0">
                <a:effectLst/>
              </a:rPr>
              <a:t> (3I-2-v1)</a:t>
            </a:r>
            <a:endParaRPr lang="en-US" sz="2000" i="1" dirty="0">
              <a:effectLst/>
            </a:endParaRPr>
          </a:p>
          <a:p>
            <a:pPr>
              <a:lnSpc>
                <a:spcPct val="90000"/>
              </a:lnSpc>
              <a:defRPr/>
            </a:pPr>
            <a:endParaRPr lang="en-US" sz="2000" dirty="0">
              <a:effectLst/>
            </a:endParaRPr>
          </a:p>
        </p:txBody>
      </p:sp>
      <p:pic>
        <p:nvPicPr>
          <p:cNvPr id="9220" name="Picture 4" descr="IMG_371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2773363"/>
            <a:ext cx="3810000" cy="2530475"/>
          </a:xfrm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767263" y="5610225"/>
            <a:ext cx="4213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N Engl J Med 2011;364:1626-33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Dermatoscopia</a:t>
            </a:r>
            <a:endParaRPr lang="en-U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21954"/>
            <a:ext cx="3236168" cy="2427126"/>
          </a:xfrm>
        </p:spPr>
      </p:pic>
      <p:pic>
        <p:nvPicPr>
          <p:cNvPr id="3" name="Marcador de contenido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56" y="4261910"/>
            <a:ext cx="3305944" cy="2479458"/>
          </a:xfrm>
        </p:spPr>
      </p:pic>
      <p:pic>
        <p:nvPicPr>
          <p:cNvPr id="1026" name="Picture 2" descr="C:\Users\ARENAS\Desktop\fotos\PIETRA SANTA FERNANDEZ_CARLO_017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40134" y="2984803"/>
            <a:ext cx="4223791" cy="237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4985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/>
              <a:t>Úlcera de los chicleros</a:t>
            </a:r>
            <a:br>
              <a:rPr lang="es-MX"/>
            </a:br>
            <a:r>
              <a:rPr lang="es-MX"/>
              <a:t>México 60%, </a:t>
            </a:r>
            <a:r>
              <a:rPr lang="es-MX" i="1"/>
              <a:t>L. m. mexicana</a:t>
            </a:r>
            <a:endParaRPr lang="en-US" i="1"/>
          </a:p>
        </p:txBody>
      </p:sp>
      <p:pic>
        <p:nvPicPr>
          <p:cNvPr id="7" name="Picture 10" descr="IMG_283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3897" y="1981200"/>
            <a:ext cx="2733805" cy="4114800"/>
          </a:xfrm>
        </p:spPr>
      </p:pic>
      <p:pic>
        <p:nvPicPr>
          <p:cNvPr id="8" name="Picture 9" descr="IMG_277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63351" y="1981200"/>
            <a:ext cx="2779697" cy="4114800"/>
          </a:xfrm>
        </p:spPr>
      </p:pic>
    </p:spTree>
    <p:extLst>
      <p:ext uri="{BB962C8B-B14F-4D97-AF65-F5344CB8AC3E}">
        <p14:creationId xmlns:p14="http://schemas.microsoft.com/office/powerpoint/2010/main" val="21585934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3200" dirty="0" err="1"/>
              <a:t>Mucocutánea</a:t>
            </a:r>
            <a:r>
              <a:rPr lang="es-MX" sz="3200" dirty="0"/>
              <a:t> Americana, o Espundia </a:t>
            </a:r>
            <a:br>
              <a:rPr lang="es-MX" sz="3200" dirty="0"/>
            </a:br>
            <a:r>
              <a:rPr lang="es-MX" sz="2800" i="1" dirty="0"/>
              <a:t>L b. </a:t>
            </a:r>
            <a:r>
              <a:rPr lang="es-MX" sz="2800" i="1" dirty="0" err="1"/>
              <a:t>braziliensis</a:t>
            </a:r>
            <a:r>
              <a:rPr lang="es-MX" sz="2800" i="1" dirty="0"/>
              <a:t>, L. </a:t>
            </a:r>
            <a:r>
              <a:rPr lang="es-MX" sz="2800" i="1" dirty="0" err="1"/>
              <a:t>aethiopica</a:t>
            </a:r>
            <a:r>
              <a:rPr lang="es-MX" sz="2800" i="1" dirty="0"/>
              <a:t>, L. mexicana</a:t>
            </a:r>
            <a:br>
              <a:rPr lang="es-MX" sz="2800" i="1" dirty="0"/>
            </a:br>
            <a:r>
              <a:rPr lang="es-MX" sz="3200" dirty="0"/>
              <a:t> </a:t>
            </a:r>
            <a:endParaRPr lang="en-US" sz="3200" dirty="0"/>
          </a:p>
        </p:txBody>
      </p:sp>
      <p:pic>
        <p:nvPicPr>
          <p:cNvPr id="37892" name="Picture 10" descr="IMG_283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0" t="9521" b="15364"/>
          <a:stretch>
            <a:fillRect/>
          </a:stretch>
        </p:blipFill>
        <p:spPr>
          <a:xfrm>
            <a:off x="1691680" y="2060848"/>
            <a:ext cx="2889250" cy="3600450"/>
          </a:xfrm>
        </p:spPr>
      </p:pic>
      <p:sp>
        <p:nvSpPr>
          <p:cNvPr id="37893" name="4 CuadroTexto"/>
          <p:cNvSpPr txBox="1">
            <a:spLocks noChangeArrowheads="1"/>
          </p:cNvSpPr>
          <p:nvPr/>
        </p:nvSpPr>
        <p:spPr bwMode="auto">
          <a:xfrm>
            <a:off x="2411760" y="5805264"/>
            <a:ext cx="58326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MX" altLang="en-US" dirty="0"/>
              <a:t> Nariz de tapir                 </a:t>
            </a:r>
            <a:endParaRPr lang="es-ES" altLang="en-US" dirty="0"/>
          </a:p>
        </p:txBody>
      </p:sp>
      <p:pic>
        <p:nvPicPr>
          <p:cNvPr id="6" name="Picture 8" descr="IMG_2790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/>
          <a:stretch>
            <a:fillRect/>
          </a:stretch>
        </p:blipFill>
        <p:spPr bwMode="auto">
          <a:xfrm>
            <a:off x="5724128" y="1557338"/>
            <a:ext cx="2820987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Marcador de contenido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192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2400" dirty="0"/>
              <a:t>Nodular </a:t>
            </a:r>
            <a:r>
              <a:rPr lang="es-MX" sz="2400" dirty="0" smtClean="0"/>
              <a:t>diseminada o </a:t>
            </a:r>
            <a:r>
              <a:rPr lang="es-MX" sz="2400" dirty="0" err="1"/>
              <a:t>anérgica</a:t>
            </a:r>
            <a:r>
              <a:rPr lang="es-MX" sz="2400" dirty="0"/>
              <a:t> difusa:     </a:t>
            </a:r>
            <a:br>
              <a:rPr lang="es-MX" sz="2400" dirty="0"/>
            </a:br>
            <a:r>
              <a:rPr lang="es-MX" sz="2000" i="1" dirty="0"/>
              <a:t>L. </a:t>
            </a:r>
            <a:r>
              <a:rPr lang="es-MX" sz="2000" i="1" dirty="0" err="1"/>
              <a:t>amazonensis</a:t>
            </a:r>
            <a:r>
              <a:rPr lang="es-MX" sz="2000" i="1" dirty="0"/>
              <a:t>, L. </a:t>
            </a:r>
            <a:r>
              <a:rPr lang="es-MX" sz="2000" i="1" dirty="0" err="1"/>
              <a:t>aethiopica</a:t>
            </a:r>
            <a:r>
              <a:rPr lang="es-MX" sz="2000" i="1" dirty="0"/>
              <a:t>, L. m. </a:t>
            </a:r>
            <a:r>
              <a:rPr lang="es-MX" sz="2000" i="1" dirty="0" err="1"/>
              <a:t>pifanoi</a:t>
            </a:r>
            <a:r>
              <a:rPr lang="es-MX" sz="2000" dirty="0"/>
              <a:t/>
            </a:r>
            <a:br>
              <a:rPr lang="es-MX" sz="2000" dirty="0"/>
            </a:br>
            <a:r>
              <a:rPr lang="es-MX" sz="2000" dirty="0"/>
              <a:t> </a:t>
            </a:r>
            <a:endParaRPr lang="en-US" sz="2000" dirty="0"/>
          </a:p>
        </p:txBody>
      </p:sp>
      <p:pic>
        <p:nvPicPr>
          <p:cNvPr id="44035" name="Picture 7" descr="IMG_279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3182" y="2006981"/>
            <a:ext cx="2736850" cy="4538662"/>
          </a:xfrm>
        </p:spPr>
      </p:pic>
      <p:pic>
        <p:nvPicPr>
          <p:cNvPr id="6" name="Picture 7" descr="IMG_27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76312"/>
            <a:ext cx="3384376" cy="239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IMG_279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2000"/>
          <a:stretch>
            <a:fillRect/>
          </a:stretch>
        </p:blipFill>
        <p:spPr>
          <a:xfrm>
            <a:off x="6444208" y="908720"/>
            <a:ext cx="1967745" cy="3300258"/>
          </a:xfrm>
        </p:spPr>
      </p:pic>
    </p:spTree>
    <p:extLst>
      <p:ext uri="{BB962C8B-B14F-4D97-AF65-F5344CB8AC3E}">
        <p14:creationId xmlns:p14="http://schemas.microsoft.com/office/powerpoint/2010/main" val="14953128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sz="2800" dirty="0" err="1"/>
              <a:t>Lesihmaniasis</a:t>
            </a:r>
            <a:r>
              <a:rPr lang="es-ES" sz="2800" dirty="0"/>
              <a:t> visceral</a:t>
            </a:r>
            <a:br>
              <a:rPr lang="es-ES" sz="2800" dirty="0"/>
            </a:br>
            <a:r>
              <a:rPr lang="en-US" sz="2800" dirty="0"/>
              <a:t>(Leishman-Donovan 1903)</a:t>
            </a:r>
            <a:br>
              <a:rPr lang="en-US" sz="2800" dirty="0"/>
            </a:br>
            <a:r>
              <a:rPr lang="en-US" sz="2800" dirty="0"/>
              <a:t>Kala-Azar – </a:t>
            </a:r>
            <a:r>
              <a:rPr lang="en-US" sz="2800" dirty="0" err="1"/>
              <a:t>Fiebre</a:t>
            </a:r>
            <a:r>
              <a:rPr lang="en-US" sz="2800" dirty="0"/>
              <a:t> </a:t>
            </a:r>
            <a:r>
              <a:rPr lang="en-US" sz="2800" dirty="0" err="1"/>
              <a:t>negra</a:t>
            </a:r>
            <a:r>
              <a:rPr lang="en-US" sz="2800" dirty="0"/>
              <a:t> –Dum-dum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es-ES" sz="2400" dirty="0"/>
              <a:t>Fiebre, </a:t>
            </a:r>
            <a:r>
              <a:rPr lang="es-ES" sz="2400" dirty="0" err="1"/>
              <a:t>linfadenopatía</a:t>
            </a:r>
            <a:endParaRPr lang="es-ES" sz="2400" dirty="0"/>
          </a:p>
          <a:p>
            <a:pPr>
              <a:defRPr/>
            </a:pPr>
            <a:r>
              <a:rPr lang="es-ES" sz="2400" dirty="0" err="1"/>
              <a:t>Hepato</a:t>
            </a:r>
            <a:r>
              <a:rPr lang="es-ES" sz="2400" dirty="0"/>
              <a:t>-esplenomegalia</a:t>
            </a:r>
          </a:p>
          <a:p>
            <a:pPr>
              <a:defRPr/>
            </a:pPr>
            <a:r>
              <a:rPr lang="es-ES" sz="2400" dirty="0"/>
              <a:t>Caquexia progresiva</a:t>
            </a:r>
          </a:p>
          <a:p>
            <a:pPr>
              <a:defRPr/>
            </a:pPr>
            <a:endParaRPr lang="es-ES" sz="2400" dirty="0"/>
          </a:p>
          <a:p>
            <a:pPr>
              <a:defRPr/>
            </a:pPr>
            <a:r>
              <a:rPr lang="es-ES" sz="2400" dirty="0"/>
              <a:t>Hematología: anemia, leuco-trombocitopenia o </a:t>
            </a:r>
            <a:r>
              <a:rPr lang="es-ES" sz="2400" dirty="0" err="1"/>
              <a:t>pancitopenia</a:t>
            </a:r>
            <a:endParaRPr lang="es-ES" sz="2400" dirty="0"/>
          </a:p>
          <a:p>
            <a:pPr>
              <a:defRPr/>
            </a:pPr>
            <a:endParaRPr lang="es-ES" sz="2400" dirty="0"/>
          </a:p>
          <a:p>
            <a:pPr>
              <a:defRPr/>
            </a:pPr>
            <a:r>
              <a:rPr lang="es-ES" sz="2400" dirty="0"/>
              <a:t>Guerreo, Puebla, Oaxaca, Morelos</a:t>
            </a:r>
            <a:endParaRPr lang="en-US" sz="2400" dirty="0"/>
          </a:p>
        </p:txBody>
      </p:sp>
      <p:pic>
        <p:nvPicPr>
          <p:cNvPr id="47108" name="3 Marcador de contenido" descr="leishmaniasis CIENI 4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1800" y="2581275"/>
            <a:ext cx="3452813" cy="2762250"/>
          </a:xfrm>
        </p:spPr>
      </p:pic>
      <p:sp>
        <p:nvSpPr>
          <p:cNvPr id="47109" name="5 CuadroTexto"/>
          <p:cNvSpPr txBox="1">
            <a:spLocks noChangeArrowheads="1"/>
          </p:cNvSpPr>
          <p:nvPr/>
        </p:nvSpPr>
        <p:spPr bwMode="auto">
          <a:xfrm>
            <a:off x="4246563" y="5981700"/>
            <a:ext cx="47894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ES" altLang="en-US" sz="1600"/>
              <a:t>Cruz V, León S, Cruz MA et al. Leishmaniasis visceral, </a:t>
            </a:r>
          </a:p>
          <a:p>
            <a:pPr eaLnBrk="1" hangingPunct="1"/>
            <a:r>
              <a:rPr lang="es-ES" altLang="en-US" sz="1600"/>
              <a:t>reporte de cuatro casos y revisión de la bibliografía. </a:t>
            </a:r>
          </a:p>
          <a:p>
            <a:pPr eaLnBrk="1" hangingPunct="1"/>
            <a:r>
              <a:rPr lang="es-ES" altLang="en-US" sz="1600"/>
              <a:t>Med Int Mex 2013;29:204-9</a:t>
            </a:r>
            <a:endParaRPr lang="en-US" altLang="en-US" sz="1600"/>
          </a:p>
        </p:txBody>
      </p:sp>
    </p:spTree>
    <p:extLst>
      <p:ext uri="{BB962C8B-B14F-4D97-AF65-F5344CB8AC3E}">
        <p14:creationId xmlns:p14="http://schemas.microsoft.com/office/powerpoint/2010/main" val="39425129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3200" dirty="0"/>
              <a:t>Tratamiento: </a:t>
            </a:r>
            <a:r>
              <a:rPr lang="es-MX" sz="3200" i="1" dirty="0"/>
              <a:t>Tropical </a:t>
            </a:r>
            <a:r>
              <a:rPr lang="es-MX" sz="3200" i="1" dirty="0" err="1"/>
              <a:t>Dermatology</a:t>
            </a:r>
            <a:r>
              <a:rPr lang="es-MX" sz="3200" i="1" dirty="0"/>
              <a:t> </a:t>
            </a:r>
            <a:br>
              <a:rPr lang="es-MX" sz="3200" i="1" dirty="0"/>
            </a:br>
            <a:r>
              <a:rPr lang="es-MX" sz="3200" dirty="0"/>
              <a:t>Cutánea: curación espontánea</a:t>
            </a:r>
            <a:endParaRPr lang="es-ES" sz="3200" dirty="0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MX" sz="2400" dirty="0"/>
              <a:t>Antimoniales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MX" sz="2400" dirty="0" err="1"/>
              <a:t>Paramomicina</a:t>
            </a:r>
            <a:endParaRPr lang="es-MX" sz="24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MX" sz="2400" dirty="0" err="1"/>
              <a:t>Rifampicina</a:t>
            </a:r>
            <a:endParaRPr lang="es-MX" sz="24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MX" sz="2400" dirty="0" err="1"/>
              <a:t>Alopurinol</a:t>
            </a:r>
            <a:endParaRPr lang="es-MX" sz="24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MX" sz="2400" dirty="0" err="1"/>
              <a:t>Dapsona</a:t>
            </a:r>
            <a:endParaRPr lang="es-MX" sz="24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MX" sz="2400" dirty="0" err="1"/>
              <a:t>Azoles</a:t>
            </a:r>
            <a:endParaRPr lang="es-MX" sz="2400" dirty="0"/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MX" sz="2400" dirty="0" err="1"/>
              <a:t>Metilbenzotonio</a:t>
            </a:r>
            <a:endParaRPr lang="es-MX" sz="24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MX" sz="2400" dirty="0" err="1"/>
              <a:t>Terbinafina</a:t>
            </a:r>
            <a:endParaRPr lang="es-MX" sz="24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MX" sz="2400" dirty="0"/>
              <a:t>Termoterapia</a:t>
            </a:r>
          </a:p>
          <a:p>
            <a:pPr eaLnBrk="1" hangingPunct="1">
              <a:buNone/>
              <a:defRPr/>
            </a:pPr>
            <a:r>
              <a:rPr lang="es-MX" sz="2400" dirty="0"/>
              <a:t>Cirugía y </a:t>
            </a:r>
            <a:r>
              <a:rPr lang="es-MX" sz="2400" dirty="0" err="1"/>
              <a:t>curetaje</a:t>
            </a:r>
            <a:endParaRPr lang="es-MX" sz="24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MX" sz="2400" dirty="0"/>
              <a:t>Criocirugía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MX" sz="2400" dirty="0"/>
              <a:t>Radioterapia, Láser</a:t>
            </a:r>
            <a:endParaRPr lang="es-ES" sz="2400" dirty="0"/>
          </a:p>
          <a:p>
            <a:pPr eaLnBrk="1" hangingPunct="1">
              <a:defRPr/>
            </a:pPr>
            <a:endParaRPr lang="en-US" sz="2400" dirty="0"/>
          </a:p>
        </p:txBody>
      </p:sp>
      <p:pic>
        <p:nvPicPr>
          <p:cNvPr id="5" name="Picture 2" descr="C:\Users\Roberto Arenas\Desktop\Casodaniel\Lesihmania\IMG_38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655716"/>
            <a:ext cx="2803153" cy="186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Roberto Arenas\Desktop\Casodaniel\Lesihmania\IMG_4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703936"/>
            <a:ext cx="2660229" cy="1773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5426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5299" name="Picture 2" descr="\\ROBERTOARENAS\Users\Public\Documents\Escritorio\Pendien-\Leishmaniasis\Fig. 22 +Ülcera- Remedio local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8838" y="1905000"/>
            <a:ext cx="30099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3" descr="\\ROBERTOARENAS\Users\Public\Documents\Escritorio\Pendien-\Leishmaniasis\FotosLeish\25. Glucantim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1800" y="2667000"/>
            <a:ext cx="3452813" cy="2590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4403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/>
              <a:t>Profilaxis</a:t>
            </a:r>
            <a:endParaRPr lang="en-US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dirty="0"/>
              <a:t>Tratamiento de enfermos, uso de insecticidas, desecación de aguas</a:t>
            </a:r>
          </a:p>
          <a:p>
            <a:pPr eaLnBrk="1" hangingPunct="1">
              <a:defRPr/>
            </a:pPr>
            <a:r>
              <a:rPr lang="es-MX" dirty="0"/>
              <a:t>Uso de repelentes y ropa gruesa</a:t>
            </a:r>
          </a:p>
          <a:p>
            <a:pPr eaLnBrk="1" hangingPunct="1">
              <a:defRPr/>
            </a:pPr>
            <a:r>
              <a:rPr lang="es-MX" dirty="0"/>
              <a:t>Pabellones, evitar caminatas (18-6 h)</a:t>
            </a:r>
          </a:p>
          <a:p>
            <a:pPr eaLnBrk="1" hangingPunct="1">
              <a:defRPr/>
            </a:pPr>
            <a:r>
              <a:rPr lang="es-MX" dirty="0"/>
              <a:t>Vacuna (BCG-</a:t>
            </a:r>
            <a:r>
              <a:rPr lang="es-MX" i="1" dirty="0" err="1"/>
              <a:t>Leishmania</a:t>
            </a:r>
            <a:r>
              <a:rPr lang="es-MX" dirty="0" smtClean="0"/>
              <a:t>) 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8541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/>
              <a:t>PROBLEMAS EN </a:t>
            </a:r>
            <a:br>
              <a:rPr lang="es-MX"/>
            </a:br>
            <a:r>
              <a:rPr lang="es-MX"/>
              <a:t>LEISHMANIASIS</a:t>
            </a:r>
            <a:endParaRPr lang="es-E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981200"/>
            <a:ext cx="4968552" cy="4114800"/>
          </a:xfrm>
        </p:spPr>
        <p:txBody>
          <a:bodyPr/>
          <a:lstStyle/>
          <a:p>
            <a:pPr eaLnBrk="1" hangingPunct="1">
              <a:defRPr/>
            </a:pPr>
            <a:r>
              <a:rPr lang="es-MX" dirty="0"/>
              <a:t>Se desconoce                                   Prevalencia e incidencia                       Morbilidad y mortalidad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s-MX" dirty="0"/>
              <a:t>   Extensión territorial</a:t>
            </a:r>
          </a:p>
          <a:p>
            <a:pPr eaLnBrk="1" hangingPunct="1">
              <a:defRPr/>
            </a:pPr>
            <a:r>
              <a:rPr lang="es-MX" dirty="0"/>
              <a:t>Todas formas clínicas</a:t>
            </a:r>
          </a:p>
          <a:p>
            <a:pPr eaLnBrk="1" hangingPunct="1">
              <a:defRPr/>
            </a:pPr>
            <a:r>
              <a:rPr lang="es-MX" dirty="0"/>
              <a:t>Repercusión en salud</a:t>
            </a:r>
            <a:endParaRPr lang="es-ES" dirty="0"/>
          </a:p>
        </p:txBody>
      </p:sp>
      <p:pic>
        <p:nvPicPr>
          <p:cNvPr id="4" name="Picture 2" descr="\\ROBERTOARENAS\Users\Public\Documents\Escritorio\Pendien-\Leishmaniasis\Fig. 1 Chic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430418"/>
            <a:ext cx="3744416" cy="280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9991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424534"/>
            <a:ext cx="7772400" cy="923330"/>
          </a:xfrm>
        </p:spPr>
        <p:txBody>
          <a:bodyPr/>
          <a:lstStyle/>
          <a:p>
            <a:pPr eaLnBrk="1" hangingPunct="1">
              <a:defRPr/>
            </a:pPr>
            <a:r>
              <a:rPr lang="es-MX" sz="5400" dirty="0"/>
              <a:t>Muchas gracias</a:t>
            </a:r>
            <a:endParaRPr lang="en-US" sz="5400" dirty="0"/>
          </a:p>
        </p:txBody>
      </p:sp>
      <p:pic>
        <p:nvPicPr>
          <p:cNvPr id="4" name="Picture 8" descr="IMG_278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"/>
          <a:stretch>
            <a:fillRect/>
          </a:stretch>
        </p:blipFill>
        <p:spPr>
          <a:xfrm>
            <a:off x="6724005" y="3949753"/>
            <a:ext cx="1448395" cy="243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0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2" dur="500" fill="hold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4" grpId="0"/>
      <p:bldP spid="12595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endParaRPr lang="en-US">
              <a:effectLst/>
            </a:endParaRP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36513" y="44450"/>
            <a:ext cx="3948113" cy="3870325"/>
          </a:xfrm>
          <a:noFill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44450"/>
            <a:ext cx="3948113" cy="38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-26988"/>
            <a:ext cx="1608138" cy="6188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50800" y="3860800"/>
            <a:ext cx="7143750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3575" y="3860800"/>
            <a:ext cx="798513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Rectangle 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843213" y="2924175"/>
            <a:ext cx="4897437" cy="1851025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249" name="Oval 9"/>
          <p:cNvSpPr>
            <a:spLocks noChangeArrowheads="1"/>
          </p:cNvSpPr>
          <p:nvPr/>
        </p:nvSpPr>
        <p:spPr bwMode="auto">
          <a:xfrm rot="-227561">
            <a:off x="5219700" y="4005263"/>
            <a:ext cx="914400" cy="9144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err="1"/>
              <a:t>Mutación</a:t>
            </a:r>
            <a:r>
              <a:rPr lang="en-US" sz="3200" dirty="0"/>
              <a:t> en NOD2</a:t>
            </a:r>
            <a:br>
              <a:rPr lang="en-US" sz="3200" dirty="0"/>
            </a:br>
            <a:r>
              <a:rPr lang="en-US" sz="2800" dirty="0" err="1"/>
              <a:t>Susceptibilidad</a:t>
            </a:r>
            <a:r>
              <a:rPr lang="en-US" sz="2800" dirty="0"/>
              <a:t> para </a:t>
            </a:r>
            <a:r>
              <a:rPr lang="en-US" sz="2800" dirty="0" err="1"/>
              <a:t>enfermedad</a:t>
            </a:r>
            <a:r>
              <a:rPr lang="en-US" sz="2800" dirty="0"/>
              <a:t> de</a:t>
            </a:r>
            <a:r>
              <a:rPr lang="es-ES" sz="2800" dirty="0"/>
              <a:t> </a:t>
            </a:r>
            <a:r>
              <a:rPr lang="es-ES" sz="2800" dirty="0" err="1"/>
              <a:t>Crohn</a:t>
            </a:r>
            <a:endParaRPr lang="es-ES" sz="2800" dirty="0"/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Gen NOD2 </a:t>
            </a:r>
            <a:r>
              <a:rPr lang="en-US" sz="2400" dirty="0" err="1"/>
              <a:t>asociado</a:t>
            </a:r>
            <a:r>
              <a:rPr lang="en-US" sz="2400" dirty="0"/>
              <a:t> con </a:t>
            </a:r>
            <a:r>
              <a:rPr lang="en-US" sz="2400" dirty="0" err="1"/>
              <a:t>susceptibilidad</a:t>
            </a:r>
            <a:r>
              <a:rPr lang="en-US" sz="2400" dirty="0"/>
              <a:t> a </a:t>
            </a:r>
            <a:r>
              <a:rPr lang="en-US" sz="2400" i="1" dirty="0"/>
              <a:t>M. </a:t>
            </a:r>
            <a:r>
              <a:rPr lang="en-US" sz="2400" i="1" dirty="0" err="1"/>
              <a:t>leprae</a:t>
            </a:r>
            <a:endParaRPr lang="en-US" sz="2400" i="1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HLA-DR </a:t>
            </a:r>
            <a:r>
              <a:rPr lang="nn-NO" sz="2400" dirty="0"/>
              <a:t>region, PARK2 </a:t>
            </a:r>
            <a:r>
              <a:rPr lang="nn-NO" sz="2400" i="1" dirty="0"/>
              <a:t>(encoding parkin), </a:t>
            </a:r>
            <a:r>
              <a:rPr lang="nn-NO" sz="2400" dirty="0"/>
              <a:t>LTA</a:t>
            </a:r>
            <a:r>
              <a:rPr lang="nn-NO" sz="2400" i="1" dirty="0"/>
              <a:t> (encoding </a:t>
            </a:r>
            <a:r>
              <a:rPr lang="en-US" sz="2400" i="1" dirty="0" err="1"/>
              <a:t>lymphotoxin</a:t>
            </a:r>
            <a:r>
              <a:rPr lang="en-US" sz="2400" i="1" dirty="0"/>
              <a:t> alpha</a:t>
            </a:r>
            <a:r>
              <a:rPr lang="en-US" sz="2400" dirty="0"/>
              <a:t>), y </a:t>
            </a:r>
            <a:r>
              <a:rPr lang="en-US" sz="2400" dirty="0" err="1"/>
              <a:t>cromosoma</a:t>
            </a:r>
            <a:r>
              <a:rPr lang="en-US" sz="2400" dirty="0"/>
              <a:t> 10p13 </a:t>
            </a:r>
            <a:r>
              <a:rPr lang="en-US" sz="2400" dirty="0" err="1"/>
              <a:t>implicados</a:t>
            </a:r>
            <a:r>
              <a:rPr lang="en-US" sz="2400" dirty="0"/>
              <a:t> en </a:t>
            </a:r>
            <a:r>
              <a:rPr lang="en-US" sz="2400" dirty="0" err="1"/>
              <a:t>susceptibilidad</a:t>
            </a:r>
            <a:r>
              <a:rPr lang="en-US" sz="2400" dirty="0"/>
              <a:t> a </a:t>
            </a:r>
            <a:r>
              <a:rPr lang="en-US" sz="2400" dirty="0" err="1"/>
              <a:t>lepra</a:t>
            </a:r>
            <a:r>
              <a:rPr lang="en-US" sz="2400" dirty="0"/>
              <a:t> </a:t>
            </a:r>
            <a:endParaRPr lang="es-ES" sz="2400" dirty="0"/>
          </a:p>
          <a:p>
            <a:pPr>
              <a:defRPr/>
            </a:pPr>
            <a:endParaRPr lang="es-ES" sz="2000" dirty="0"/>
          </a:p>
          <a:p>
            <a:pPr>
              <a:defRPr/>
            </a:pPr>
            <a:endParaRPr lang="es-ES" sz="2000" dirty="0"/>
          </a:p>
          <a:p>
            <a:pPr>
              <a:defRPr/>
            </a:pPr>
            <a:endParaRPr lang="es-ES" sz="2000" dirty="0"/>
          </a:p>
          <a:p>
            <a:pPr marL="0" indent="0">
              <a:buNone/>
              <a:defRPr/>
            </a:pPr>
            <a:r>
              <a:rPr lang="es-ES" sz="2000" dirty="0"/>
              <a:t>                                </a:t>
            </a:r>
          </a:p>
          <a:p>
            <a:pPr marL="0" indent="0">
              <a:buNone/>
              <a:defRPr/>
            </a:pPr>
            <a:r>
              <a:rPr lang="es-ES" sz="2000" dirty="0"/>
              <a:t>                 NEJM 2009; 361: 2609-18;  NEJM 2010;362:15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0621" t="3724" r="13276" b="70483"/>
          <a:stretch/>
        </p:blipFill>
        <p:spPr>
          <a:xfrm>
            <a:off x="4932040" y="55307"/>
            <a:ext cx="3888432" cy="99742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7" name="Rectangle 7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/>
              <a:t>Multibacilar - Paucibacilar</a:t>
            </a:r>
            <a:endParaRPr lang="en-US"/>
          </a:p>
        </p:txBody>
      </p:sp>
      <p:pic>
        <p:nvPicPr>
          <p:cNvPr id="30723" name="Picture 6" descr="DSCN164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2149475"/>
            <a:ext cx="2736850" cy="2054225"/>
          </a:xfrm>
        </p:spPr>
      </p:pic>
      <p:pic>
        <p:nvPicPr>
          <p:cNvPr id="30724" name="Picture 9" descr="DSCN977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08625" y="2133600"/>
            <a:ext cx="2735263" cy="2052638"/>
          </a:xfrm>
          <a:noFill/>
        </p:spPr>
      </p:pic>
      <p:pic>
        <p:nvPicPr>
          <p:cNvPr id="240652" name="Picture 12" descr="DSCN196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270000" y="4479925"/>
            <a:ext cx="2725738" cy="2044700"/>
          </a:xfrm>
          <a:noFill/>
        </p:spPr>
      </p:pic>
      <p:pic>
        <p:nvPicPr>
          <p:cNvPr id="30726" name="Picture 15" descr="DSCN166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508625" y="4471988"/>
            <a:ext cx="2735263" cy="205263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0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Lepra lepromatosa difusa</a:t>
            </a:r>
          </a:p>
        </p:txBody>
      </p:sp>
      <p:sp>
        <p:nvSpPr>
          <p:cNvPr id="190470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err="1"/>
              <a:t>Infiltración</a:t>
            </a:r>
            <a:r>
              <a:rPr lang="en-US" sz="2800" dirty="0"/>
              <a:t> </a:t>
            </a:r>
            <a:r>
              <a:rPr lang="en-US" sz="2800" dirty="0" err="1"/>
              <a:t>difusa</a:t>
            </a:r>
            <a:r>
              <a:rPr lang="en-US" sz="2800" dirty="0"/>
              <a:t> </a:t>
            </a:r>
            <a:r>
              <a:rPr lang="en-US" sz="2800" dirty="0" err="1"/>
              <a:t>generalizada</a:t>
            </a:r>
            <a:endParaRPr lang="en-US" sz="2800" dirty="0"/>
          </a:p>
          <a:p>
            <a:pPr eaLnBrk="1" hangingPunct="1">
              <a:defRPr/>
            </a:pPr>
            <a:r>
              <a:rPr lang="en-US" sz="2800" dirty="0" err="1"/>
              <a:t>Eritema</a:t>
            </a:r>
            <a:r>
              <a:rPr lang="en-US" sz="2800" dirty="0"/>
              <a:t> </a:t>
            </a:r>
            <a:r>
              <a:rPr lang="en-US" sz="2800" dirty="0" err="1" smtClean="0"/>
              <a:t>necrosante</a:t>
            </a:r>
            <a:r>
              <a:rPr lang="en-US" sz="2800" dirty="0" smtClean="0"/>
              <a:t> </a:t>
            </a:r>
            <a:r>
              <a:rPr lang="en-US" sz="2800" dirty="0" err="1" smtClean="0"/>
              <a:t>Fenómeno</a:t>
            </a:r>
            <a:r>
              <a:rPr lang="en-US" sz="2800" dirty="0" smtClean="0"/>
              <a:t> de </a:t>
            </a:r>
            <a:r>
              <a:rPr lang="en-US" sz="2800" dirty="0" err="1" smtClean="0"/>
              <a:t>Lucio</a:t>
            </a: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México 10-15%</a:t>
            </a:r>
          </a:p>
          <a:p>
            <a:pPr eaLnBrk="1" hangingPunct="1">
              <a:defRPr/>
            </a:pPr>
            <a:endParaRPr lang="en-US" sz="2800" dirty="0"/>
          </a:p>
        </p:txBody>
      </p:sp>
      <p:pic>
        <p:nvPicPr>
          <p:cNvPr id="190471" name="Picture 7" descr="DSCN17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92080" y="1628800"/>
            <a:ext cx="3461395" cy="2596364"/>
          </a:xfrm>
          <a:noFill/>
        </p:spPr>
      </p:pic>
      <p:pic>
        <p:nvPicPr>
          <p:cNvPr id="5" name="Picture 8" descr="DSCN16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49" y="4400188"/>
            <a:ext cx="3024783" cy="2269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0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04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0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0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7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4000" dirty="0"/>
              <a:t>Epifenómeno anticuerpos </a:t>
            </a:r>
            <a:r>
              <a:rPr lang="es-MX" sz="4000" dirty="0" err="1"/>
              <a:t>antifosfolípido</a:t>
            </a:r>
            <a:r>
              <a:rPr lang="es-MX" sz="4000" dirty="0"/>
              <a:t/>
            </a:r>
            <a:br>
              <a:rPr lang="es-MX" sz="4000" dirty="0"/>
            </a:br>
            <a:r>
              <a:rPr lang="es-MX" sz="2000" dirty="0"/>
              <a:t>Puede asociarse con Ac </a:t>
            </a:r>
            <a:r>
              <a:rPr lang="es-MX" sz="2000" dirty="0" err="1"/>
              <a:t>anticardiolipina</a:t>
            </a:r>
            <a:r>
              <a:rPr lang="es-MX" sz="2000" dirty="0"/>
              <a:t> y anticoagulante </a:t>
            </a:r>
            <a:r>
              <a:rPr lang="es-MX" sz="2000" dirty="0" err="1"/>
              <a:t>lúpico</a:t>
            </a:r>
            <a:endParaRPr lang="en-US" sz="2000" dirty="0"/>
          </a:p>
        </p:txBody>
      </p:sp>
      <p:pic>
        <p:nvPicPr>
          <p:cNvPr id="36867" name="Picture 3" descr="DSCN978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5616" y="1916832"/>
            <a:ext cx="2735659" cy="3937341"/>
          </a:xfrm>
          <a:noFill/>
        </p:spPr>
      </p:pic>
      <p:pic>
        <p:nvPicPr>
          <p:cNvPr id="36868" name="Picture 4" descr="DSCN978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86380" y="1677468"/>
            <a:ext cx="3389308" cy="2543620"/>
          </a:xfrm>
          <a:noFill/>
        </p:spPr>
      </p:pic>
      <p:pic>
        <p:nvPicPr>
          <p:cNvPr id="5" name="Picture 4" descr="https://blu176.afx.ms/att/GetInline.aspx?messageid=ca405b23-0f61-11e3-b998-00215ad7ea3c&amp;attindex=10&amp;cp=-1&amp;attdepth=10&amp;imgsrc=cid%3aimage569907F0-F3D9-44D8-B50F-4EC9A2774591&amp;cid=d490626df1ab4b2c&amp;shared=1&amp;blob=MTF8U2NyZWVuIFNob3QgMjAxMy0wOC0yNyBhdCA0LjM2LjMyIFBNLmpwZ3xpbWFnZS9qcGc_3d&amp;hm__login=ham_87_e&amp;hm__domain=hotmail.com&amp;ip=10.215.184.8&amp;d=d2473&amp;mf=0&amp;hm__ts=Wed%2c%2028%20Aug%202013%2011%3a31%3a45%20GMT&amp;st=ham_87_e&amp;hm__ha=01_75445dca0eb91a4fd7385806d3ca35f9df9021b16236f2be2added30090d7eca&amp;oneredir=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992258" y="4177534"/>
            <a:ext cx="2500328" cy="2483324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395536" y="5949280"/>
            <a:ext cx="46501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>
                <a:hlinkClick r:id="rId5"/>
              </a:rPr>
              <a:t>Nunzie</a:t>
            </a:r>
            <a:r>
              <a:rPr lang="es-ES" sz="1400" dirty="0">
                <a:hlinkClick r:id="rId5"/>
              </a:rPr>
              <a:t> E</a:t>
            </a:r>
            <a:r>
              <a:rPr lang="es-ES" sz="1400" dirty="0"/>
              <a:t>, </a:t>
            </a:r>
            <a:r>
              <a:rPr lang="es-ES" sz="1400" dirty="0">
                <a:hlinkClick r:id="rId6"/>
              </a:rPr>
              <a:t>Ortega Cabrera LV</a:t>
            </a:r>
            <a:r>
              <a:rPr lang="es-ES" sz="1400" dirty="0"/>
              <a:t>, </a:t>
            </a:r>
            <a:r>
              <a:rPr lang="es-ES" sz="1400" dirty="0" err="1">
                <a:hlinkClick r:id="rId7"/>
              </a:rPr>
              <a:t>Macanchi</a:t>
            </a:r>
            <a:r>
              <a:rPr lang="es-ES" sz="1400" dirty="0">
                <a:hlinkClick r:id="rId7"/>
              </a:rPr>
              <a:t> </a:t>
            </a:r>
            <a:r>
              <a:rPr lang="es-ES" sz="1400" dirty="0" err="1">
                <a:hlinkClick r:id="rId7"/>
              </a:rPr>
              <a:t>Moncayo</a:t>
            </a:r>
            <a:r>
              <a:rPr lang="es-ES" sz="1400" dirty="0">
                <a:hlinkClick r:id="rId7"/>
              </a:rPr>
              <a:t> FM</a:t>
            </a:r>
            <a:r>
              <a:rPr lang="es-ES" sz="1400" dirty="0"/>
              <a:t>, et al. </a:t>
            </a:r>
          </a:p>
          <a:p>
            <a:r>
              <a:rPr lang="en-US" sz="1400" dirty="0" err="1"/>
              <a:t>Lucio</a:t>
            </a:r>
            <a:r>
              <a:rPr lang="en-US" sz="1400" dirty="0"/>
              <a:t> Leprosy with </a:t>
            </a:r>
            <a:r>
              <a:rPr lang="en-US" sz="1400" dirty="0" err="1"/>
              <a:t>Lucio's</a:t>
            </a:r>
            <a:r>
              <a:rPr lang="en-US" sz="1400" dirty="0"/>
              <a:t> phenomenon, digital gangrene </a:t>
            </a:r>
          </a:p>
          <a:p>
            <a:r>
              <a:rPr lang="en-US" sz="1400" dirty="0"/>
              <a:t>and </a:t>
            </a:r>
            <a:r>
              <a:rPr lang="en-US" sz="1400" dirty="0" err="1"/>
              <a:t>anticardiolipin</a:t>
            </a:r>
            <a:r>
              <a:rPr lang="en-US" sz="1400" dirty="0"/>
              <a:t> antibodies. </a:t>
            </a:r>
            <a:r>
              <a:rPr lang="en-US" sz="1400" dirty="0" err="1">
                <a:hlinkClick r:id="rId5" tooltip="Leprosy review."/>
              </a:rPr>
              <a:t>Lepr</a:t>
            </a:r>
            <a:r>
              <a:rPr lang="en-US" sz="1400" dirty="0">
                <a:hlinkClick r:id="rId5" tooltip="Leprosy review."/>
              </a:rPr>
              <a:t> Rev.</a:t>
            </a:r>
            <a:r>
              <a:rPr lang="en-US" sz="1400" dirty="0"/>
              <a:t> 2014;85(3):194-200.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molino">
  <a:themeElements>
    <a:clrScheme name="Remolino 1">
      <a:dk1>
        <a:srgbClr val="000066"/>
      </a:dk1>
      <a:lt1>
        <a:srgbClr val="FFFFFF"/>
      </a:lt1>
      <a:dk2>
        <a:srgbClr val="0000CC"/>
      </a:dk2>
      <a:lt2>
        <a:srgbClr val="CCFFFF"/>
      </a:lt2>
      <a:accent1>
        <a:srgbClr val="CC99FF"/>
      </a:accent1>
      <a:accent2>
        <a:srgbClr val="9999FF"/>
      </a:accent2>
      <a:accent3>
        <a:srgbClr val="AAAAE2"/>
      </a:accent3>
      <a:accent4>
        <a:srgbClr val="DADADA"/>
      </a:accent4>
      <a:accent5>
        <a:srgbClr val="E2CAFF"/>
      </a:accent5>
      <a:accent6>
        <a:srgbClr val="8A8AE7"/>
      </a:accent6>
      <a:hlink>
        <a:srgbClr val="99CCFF"/>
      </a:hlink>
      <a:folHlink>
        <a:srgbClr val="0066FF"/>
      </a:folHlink>
    </a:clrScheme>
    <a:fontScheme name="Remolino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emolino 1">
        <a:dk1>
          <a:srgbClr val="000066"/>
        </a:dk1>
        <a:lt1>
          <a:srgbClr val="FFFFFF"/>
        </a:lt1>
        <a:dk2>
          <a:srgbClr val="0000CC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AAAAE2"/>
        </a:accent3>
        <a:accent4>
          <a:srgbClr val="DADA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molino 2">
        <a:dk1>
          <a:srgbClr val="000066"/>
        </a:dk1>
        <a:lt1>
          <a:srgbClr val="FFFFFF"/>
        </a:lt1>
        <a:dk2>
          <a:srgbClr val="6699FF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B8CAFF"/>
        </a:accent3>
        <a:accent4>
          <a:srgbClr val="DADA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molino 3">
        <a:dk1>
          <a:srgbClr val="393939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868686"/>
        </a:accent2>
        <a:accent3>
          <a:srgbClr val="AAAAAA"/>
        </a:accent3>
        <a:accent4>
          <a:srgbClr val="DADADA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2528</TotalTime>
  <Words>1051</Words>
  <Application>Microsoft Office PowerPoint</Application>
  <PresentationFormat>Presentación en pantalla (4:3)</PresentationFormat>
  <Paragraphs>226</Paragraphs>
  <Slides>49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50" baseType="lpstr">
      <vt:lpstr>Remolino</vt:lpstr>
      <vt:lpstr>Enfermedades dermatológicas de la pobreza</vt:lpstr>
      <vt:lpstr>Lepra  Mycobacterium leprae</vt:lpstr>
      <vt:lpstr>      10-15 millones → 1 millón 1985-1999 Redujo 86% 2014, 213,899</vt:lpstr>
      <vt:lpstr>Mycobacterium leprae</vt:lpstr>
      <vt:lpstr>Presentación de PowerPoint</vt:lpstr>
      <vt:lpstr>Mutación en NOD2 Susceptibilidad para enfermedad de Crohn</vt:lpstr>
      <vt:lpstr>Multibacilar - Paucibacilar</vt:lpstr>
      <vt:lpstr>Lepra lepromatosa difusa</vt:lpstr>
      <vt:lpstr>Epifenómeno anticuerpos antifosfolípido Puede asociarse con Ac anticardiolipina y anticoagulante lúpico</vt:lpstr>
      <vt:lpstr>Rafael Lucio, 1851  Fernando Latapí, 1938</vt:lpstr>
      <vt:lpstr>Mycobacterium lepromatosis</vt:lpstr>
      <vt:lpstr>Se amplificaron 6 genes por PCR, secuenciados, y analizados, decribiéndose la divergencia del ancestro común M. leprae </vt:lpstr>
      <vt:lpstr>M. Lepromatosis – M. leprae</vt:lpstr>
      <vt:lpstr>Presentación de PowerPoint</vt:lpstr>
      <vt:lpstr>Presentación de PowerPoint</vt:lpstr>
      <vt:lpstr>Secuencia completa de  M. lepromatosis</vt:lpstr>
      <vt:lpstr>3 agentes</vt:lpstr>
      <vt:lpstr>Inmunopatogenesis, epidemiología, histopatología, tratamiento</vt:lpstr>
      <vt:lpstr>Mujer, rash malar, úlceras orales, artritis, fotosesibilidad, Ac AntiN, Leuco-linfopenia</vt:lpstr>
      <vt:lpstr>Lepra y co-infección VIH</vt:lpstr>
      <vt:lpstr>Tratamiento</vt:lpstr>
      <vt:lpstr>Talidomida-Lenalidomida antiangiogénica antiinflamatoria, RL, mieloma, Ca</vt:lpstr>
      <vt:lpstr>Avances Nature 2001;409:1007-11</vt:lpstr>
      <vt:lpstr>Controversial origen molecular</vt:lpstr>
      <vt:lpstr>Presentación de PowerPoint</vt:lpstr>
      <vt:lpstr>Lepra lepromatosa lepromas en labios y lecho ungueal</vt:lpstr>
      <vt:lpstr>Siglo XVI Europa  desparece antes de antibióticos</vt:lpstr>
      <vt:lpstr>Leishmaniasis Enfermedad olvidada de importancia mundial</vt:lpstr>
      <vt:lpstr>Prevalencia</vt:lpstr>
      <vt:lpstr>Zonas endémicas</vt:lpstr>
      <vt:lpstr>LEISHMANIASIS EN  MEXICO</vt:lpstr>
      <vt:lpstr>Vectores invertebrados: Lutzomyia (papalotilla) </vt:lpstr>
      <vt:lpstr>Vectores en México</vt:lpstr>
      <vt:lpstr>VIRULENCIA DE PARASITO</vt:lpstr>
      <vt:lpstr>GENES PROBABLES DE  SUSCEPTIBILIDAD</vt:lpstr>
      <vt:lpstr>LEISHMANIASIS</vt:lpstr>
      <vt:lpstr>Clasificación</vt:lpstr>
      <vt:lpstr>Cutánea pura: Botón de Oriente Incubación 1-4 s – áreas expuestas</vt:lpstr>
      <vt:lpstr>Presentación de PowerPoint</vt:lpstr>
      <vt:lpstr>Dermatoscopia</vt:lpstr>
      <vt:lpstr>Úlcera de los chicleros México 60%, L. m. mexicana</vt:lpstr>
      <vt:lpstr>Mucocutánea Americana, o Espundia  L b. braziliensis, L. aethiopica, L. mexicana  </vt:lpstr>
      <vt:lpstr>Nodular diseminada o anérgica difusa:      L. amazonensis, L. aethiopica, L. m. pifanoi  </vt:lpstr>
      <vt:lpstr>Lesihmaniasis visceral (Leishman-Donovan 1903) Kala-Azar – Fiebre negra –Dum-dum</vt:lpstr>
      <vt:lpstr>Tratamiento: Tropical Dermatology  Cutánea: curación espontánea</vt:lpstr>
      <vt:lpstr>Presentación de PowerPoint</vt:lpstr>
      <vt:lpstr>Profilaxis</vt:lpstr>
      <vt:lpstr>PROBLEMAS EN  LEISHMANIASIS</vt:lpstr>
      <vt:lpstr>Muchas gracias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Critical Review</dc:title>
  <dc:creator>Roberto Arenas</dc:creator>
  <cp:lastModifiedBy>ARENAS</cp:lastModifiedBy>
  <cp:revision>375</cp:revision>
  <dcterms:created xsi:type="dcterms:W3CDTF">2002-05-11T04:19:56Z</dcterms:created>
  <dcterms:modified xsi:type="dcterms:W3CDTF">2016-07-13T18:31:14Z</dcterms:modified>
</cp:coreProperties>
</file>