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26"/>
  </p:notesMasterIdLst>
  <p:sldIdLst>
    <p:sldId id="256" r:id="rId2"/>
    <p:sldId id="263" r:id="rId3"/>
    <p:sldId id="259" r:id="rId4"/>
    <p:sldId id="260" r:id="rId5"/>
    <p:sldId id="261" r:id="rId6"/>
    <p:sldId id="269" r:id="rId7"/>
    <p:sldId id="262" r:id="rId8"/>
    <p:sldId id="274" r:id="rId9"/>
    <p:sldId id="264" r:id="rId10"/>
    <p:sldId id="273" r:id="rId11"/>
    <p:sldId id="272" r:id="rId12"/>
    <p:sldId id="270" r:id="rId13"/>
    <p:sldId id="282" r:id="rId14"/>
    <p:sldId id="281" r:id="rId15"/>
    <p:sldId id="265" r:id="rId16"/>
    <p:sldId id="266" r:id="rId17"/>
    <p:sldId id="267" r:id="rId18"/>
    <p:sldId id="268" r:id="rId19"/>
    <p:sldId id="275" r:id="rId20"/>
    <p:sldId id="280" r:id="rId21"/>
    <p:sldId id="276" r:id="rId22"/>
    <p:sldId id="278" r:id="rId23"/>
    <p:sldId id="277" r:id="rId24"/>
    <p:sldId id="271" r:id="rId25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632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BE3608-0135-A24D-A54E-1505DD42C4E0}" type="datetimeFigureOut">
              <a:rPr lang="es-ES" smtClean="0"/>
              <a:t>13/07/16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6CB188-6CFF-404D-AF63-0C853550EA53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2908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CB188-6CFF-404D-AF63-0C853550EA53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8151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CB188-6CFF-404D-AF63-0C853550EA53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5303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A999C-5E18-5C4A-ADC7-09490FCCD4A4}" type="datetimeFigureOut">
              <a:rPr lang="es-ES" smtClean="0"/>
              <a:t>13/07/16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76776-8F26-F44D-9B6B-14A00D574443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491A999C-5E18-5C4A-ADC7-09490FCCD4A4}" type="datetimeFigureOut">
              <a:rPr lang="es-ES" smtClean="0"/>
              <a:t>13/07/16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76776-8F26-F44D-9B6B-14A00D574443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encima d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A999C-5E18-5C4A-ADC7-09490FCCD4A4}" type="datetimeFigureOut">
              <a:rPr lang="es-ES" smtClean="0"/>
              <a:t>13/07/16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ágenes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491A999C-5E18-5C4A-ADC7-09490FCCD4A4}" type="datetimeFigureOut">
              <a:rPr lang="es-ES" smtClean="0"/>
              <a:t>13/07/16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ágenes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491A999C-5E18-5C4A-ADC7-09490FCCD4A4}" type="datetimeFigureOut">
              <a:rPr lang="es-ES" smtClean="0"/>
              <a:t>13/07/16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A999C-5E18-5C4A-ADC7-09490FCCD4A4}" type="datetimeFigureOut">
              <a:rPr lang="es-ES" smtClean="0"/>
              <a:t>13/07/16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76776-8F26-F44D-9B6B-14A00D574443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A999C-5E18-5C4A-ADC7-09490FCCD4A4}" type="datetimeFigureOut">
              <a:rPr lang="es-ES" smtClean="0"/>
              <a:t>13/07/16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76776-8F26-F44D-9B6B-14A00D574443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A999C-5E18-5C4A-ADC7-09490FCCD4A4}" type="datetimeFigureOut">
              <a:rPr lang="es-ES" smtClean="0"/>
              <a:t>13/07/16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76776-8F26-F44D-9B6B-14A00D574443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A999C-5E18-5C4A-ADC7-09490FCCD4A4}" type="datetimeFigureOut">
              <a:rPr lang="es-ES" smtClean="0"/>
              <a:t>13/07/16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A999C-5E18-5C4A-ADC7-09490FCCD4A4}" type="datetimeFigureOut">
              <a:rPr lang="es-ES" smtClean="0"/>
              <a:t>13/07/16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76776-8F26-F44D-9B6B-14A00D574443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491A999C-5E18-5C4A-ADC7-09490FCCD4A4}" type="datetimeFigureOut">
              <a:rPr lang="es-ES" smtClean="0"/>
              <a:t>13/07/16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76776-8F26-F44D-9B6B-14A00D574443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491A999C-5E18-5C4A-ADC7-09490FCCD4A4}" type="datetimeFigureOut">
              <a:rPr lang="es-ES" smtClean="0"/>
              <a:t>13/07/16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76776-8F26-F44D-9B6B-14A00D574443}" type="slidenum">
              <a:rPr lang="es-ES" smtClean="0"/>
              <a:t>‹Nr.›</a:t>
            </a:fld>
            <a:endParaRPr lang="es-E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A999C-5E18-5C4A-ADC7-09490FCCD4A4}" type="datetimeFigureOut">
              <a:rPr lang="es-ES" smtClean="0"/>
              <a:t>13/07/16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76776-8F26-F44D-9B6B-14A00D574443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A999C-5E18-5C4A-ADC7-09490FCCD4A4}" type="datetimeFigureOut">
              <a:rPr lang="es-ES" smtClean="0"/>
              <a:t>13/07/16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76776-8F26-F44D-9B6B-14A00D574443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491A999C-5E18-5C4A-ADC7-09490FCCD4A4}" type="datetimeFigureOut">
              <a:rPr lang="es-ES" smtClean="0"/>
              <a:t>13/07/16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76776-8F26-F44D-9B6B-14A00D574443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91A999C-5E18-5C4A-ADC7-09490FCCD4A4}" type="datetimeFigureOut">
              <a:rPr lang="es-ES" smtClean="0"/>
              <a:t>13/07/16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E876776-8F26-F44D-9B6B-14A00D574443}" type="slidenum">
              <a:rPr lang="es-ES" smtClean="0"/>
              <a:t>‹Nr.›</a:t>
            </a:fld>
            <a:endParaRPr lang="es-E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5" Type="http://schemas.openxmlformats.org/officeDocument/2006/relationships/image" Target="../media/image23.jp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5" Type="http://schemas.openxmlformats.org/officeDocument/2006/relationships/image" Target="../media/image28.jpg"/><Relationship Id="rId6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079500"/>
            <a:ext cx="7772400" cy="2225676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600" dirty="0" smtClean="0"/>
              <a:t>PROYECCIÓN DE LA DERMATOLOGÍA COMUNITARIA EN LA SALUD PUBLICA</a:t>
            </a:r>
            <a:endParaRPr lang="es-ES" sz="3600" dirty="0"/>
          </a:p>
        </p:txBody>
      </p:sp>
      <p:pic>
        <p:nvPicPr>
          <p:cNvPr id="7" name="Imagen 6" descr="logo derma communitaria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15051" y="3881183"/>
            <a:ext cx="2319337" cy="1572630"/>
          </a:xfrm>
          <a:prstGeom prst="rect">
            <a:avLst/>
          </a:prstGeom>
          <a:noFill/>
        </p:spPr>
      </p:pic>
      <p:sp>
        <p:nvSpPr>
          <p:cNvPr id="8" name="CuadroTexto 7"/>
          <p:cNvSpPr txBox="1"/>
          <p:nvPr/>
        </p:nvSpPr>
        <p:spPr>
          <a:xfrm>
            <a:off x="2400300" y="5230281"/>
            <a:ext cx="4851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Dermatología Comunitaria México, A.C.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54872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JORNADAS DERMATOLOGICAS </a:t>
            </a:r>
            <a:endParaRPr lang="es-ES" dirty="0"/>
          </a:p>
        </p:txBody>
      </p:sp>
      <p:pic>
        <p:nvPicPr>
          <p:cNvPr id="5" name="Imagen 4" descr="IMG_208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66" y="2332027"/>
            <a:ext cx="6754767" cy="380550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585795" y="6334002"/>
            <a:ext cx="5143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FMD -San Felipe del Progreso, Edo. De México. 2014.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69977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46641"/>
            <a:ext cx="8229600" cy="1143000"/>
          </a:xfrm>
        </p:spPr>
        <p:txBody>
          <a:bodyPr>
            <a:noAutofit/>
          </a:bodyPr>
          <a:lstStyle/>
          <a:p>
            <a:r>
              <a:rPr lang="es-ES" sz="2800" dirty="0" smtClean="0"/>
              <a:t>JORNADA DERMATOLÓGICA EN </a:t>
            </a:r>
            <a:br>
              <a:rPr lang="es-ES" sz="2800" dirty="0" smtClean="0"/>
            </a:br>
            <a:r>
              <a:rPr lang="es-ES" sz="2800" dirty="0" smtClean="0"/>
              <a:t>CHIAPAS, SELVA  LACANDONA </a:t>
            </a:r>
            <a:endParaRPr lang="es-ES" sz="2800" dirty="0"/>
          </a:p>
        </p:txBody>
      </p:sp>
      <p:pic>
        <p:nvPicPr>
          <p:cNvPr id="6" name="Imagen 5" descr="P730003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6359"/>
            <a:ext cx="4498366" cy="3373775"/>
          </a:xfrm>
          <a:prstGeom prst="rect">
            <a:avLst/>
          </a:prstGeom>
        </p:spPr>
      </p:pic>
      <p:pic>
        <p:nvPicPr>
          <p:cNvPr id="7" name="Imagen 6" descr="P730001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857" y="3289392"/>
            <a:ext cx="4758144" cy="3568608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73252" y="4941745"/>
            <a:ext cx="28659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/>
              <a:t>Estrada R, </a:t>
            </a:r>
            <a:r>
              <a:rPr lang="es-ES" sz="1200" dirty="0" err="1" smtClean="0"/>
              <a:t>Chavez</a:t>
            </a:r>
            <a:r>
              <a:rPr lang="es-ES" sz="1200" dirty="0" smtClean="0"/>
              <a:t> LG, Estrada </a:t>
            </a:r>
            <a:r>
              <a:rPr lang="es-ES" sz="1200" dirty="0" err="1" smtClean="0"/>
              <a:t>ChG</a:t>
            </a:r>
            <a:endParaRPr lang="es-ES" sz="1200" dirty="0" smtClean="0"/>
          </a:p>
          <a:p>
            <a:r>
              <a:rPr lang="es-ES" sz="1200" dirty="0" smtClean="0"/>
              <a:t>Albinismo entre los lacandones de</a:t>
            </a:r>
          </a:p>
          <a:p>
            <a:r>
              <a:rPr lang="es-ES" sz="1200" dirty="0" smtClean="0"/>
              <a:t>Chiapas. Carta al Editor</a:t>
            </a:r>
          </a:p>
          <a:p>
            <a:r>
              <a:rPr lang="es-ES" sz="1200" dirty="0" err="1" smtClean="0"/>
              <a:t>Dermatol</a:t>
            </a:r>
            <a:r>
              <a:rPr lang="es-ES" sz="1200" dirty="0" smtClean="0"/>
              <a:t> </a:t>
            </a:r>
            <a:r>
              <a:rPr lang="es-ES" sz="1200" dirty="0" err="1" smtClean="0"/>
              <a:t>Rev</a:t>
            </a:r>
            <a:r>
              <a:rPr lang="es-ES" sz="1200" dirty="0" smtClean="0"/>
              <a:t> </a:t>
            </a:r>
            <a:r>
              <a:rPr lang="es-ES" sz="1200" dirty="0" err="1" smtClean="0"/>
              <a:t>Mex</a:t>
            </a:r>
            <a:r>
              <a:rPr lang="es-ES" sz="1200" dirty="0" smtClean="0"/>
              <a:t>. 2016. En prensa</a:t>
            </a:r>
            <a:r>
              <a:rPr lang="es-ES" dirty="0" smtClean="0"/>
              <a:t>. 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25331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1125" y="444312"/>
            <a:ext cx="8913813" cy="9144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Participación de los alumnos de la UAM </a:t>
            </a:r>
            <a:r>
              <a:rPr lang="es-ES" dirty="0" err="1" smtClean="0"/>
              <a:t>UAGro</a:t>
            </a:r>
            <a:r>
              <a:rPr lang="es-ES" dirty="0" smtClean="0"/>
              <a:t>.  </a:t>
            </a:r>
            <a:endParaRPr lang="es-ES" dirty="0"/>
          </a:p>
        </p:txBody>
      </p:sp>
      <p:pic>
        <p:nvPicPr>
          <p:cNvPr id="4" name="Marcador de contenido 3" descr="IMG_2241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" t="13336" r="7027" b="13336"/>
          <a:stretch/>
        </p:blipFill>
        <p:spPr>
          <a:xfrm>
            <a:off x="229508" y="1595606"/>
            <a:ext cx="5186892" cy="3203959"/>
          </a:xfrm>
        </p:spPr>
      </p:pic>
      <p:pic>
        <p:nvPicPr>
          <p:cNvPr id="5" name="Imagen 4" descr="IMG_34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592" y="2356123"/>
            <a:ext cx="3376407" cy="450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639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etAttach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99" y="405223"/>
            <a:ext cx="7032625" cy="5378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6502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eleder Prfs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42" y="584200"/>
            <a:ext cx="7780757" cy="517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6722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250" y="269687"/>
            <a:ext cx="8913813" cy="9144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CURSOS PRESENCIALES  Y POR 			       TELEDERMA</a:t>
            </a:r>
            <a:endParaRPr lang="es-ES" dirty="0"/>
          </a:p>
        </p:txBody>
      </p:sp>
      <p:pic>
        <p:nvPicPr>
          <p:cNvPr id="4" name="Marcador de contenido 3" descr="IMG_339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-1" y="1417637"/>
            <a:ext cx="4571835" cy="2514333"/>
          </a:xfrm>
        </p:spPr>
      </p:pic>
      <p:pic>
        <p:nvPicPr>
          <p:cNvPr id="5" name="Imagen 4" descr="IMG_193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375" y="4095749"/>
            <a:ext cx="3577168" cy="2682876"/>
          </a:xfrm>
          <a:prstGeom prst="rect">
            <a:avLst/>
          </a:prstGeom>
        </p:spPr>
      </p:pic>
      <p:pic>
        <p:nvPicPr>
          <p:cNvPr id="7" name="Imagen 6" descr="IMG_193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50" y="1333497"/>
            <a:ext cx="3516313" cy="2637235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5103035" y="4378325"/>
            <a:ext cx="404096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smtClean="0"/>
              <a:t>Cuatro cursos de Dermatología </a:t>
            </a:r>
          </a:p>
          <a:p>
            <a:pPr algn="ctr"/>
            <a:r>
              <a:rPr lang="es-ES" dirty="0" smtClean="0"/>
              <a:t>Básica, por </a:t>
            </a:r>
            <a:r>
              <a:rPr lang="es-ES" dirty="0" err="1" smtClean="0"/>
              <a:t>teledermatologìa</a:t>
            </a:r>
            <a:r>
              <a:rPr lang="es-ES" dirty="0" smtClean="0"/>
              <a:t> 2016</a:t>
            </a:r>
          </a:p>
          <a:p>
            <a:pPr algn="ctr"/>
            <a:endParaRPr lang="es-ES" dirty="0"/>
          </a:p>
          <a:p>
            <a:pPr algn="ctr"/>
            <a:r>
              <a:rPr lang="es-ES" dirty="0" smtClean="0"/>
              <a:t>22 sedes de la Secretaría de Salud</a:t>
            </a:r>
          </a:p>
          <a:p>
            <a:pPr algn="ctr"/>
            <a:r>
              <a:rPr lang="es-ES" dirty="0" smtClean="0"/>
              <a:t>En el Edo. De Guerrero  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32993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11297" y="152246"/>
            <a:ext cx="8229600" cy="1143000"/>
          </a:xfrm>
        </p:spPr>
        <p:txBody>
          <a:bodyPr>
            <a:normAutofit/>
          </a:bodyPr>
          <a:lstStyle/>
          <a:p>
            <a:r>
              <a:rPr lang="es-ES" sz="3200" dirty="0" smtClean="0"/>
              <a:t>CASOS COMPLICADOS</a:t>
            </a:r>
            <a:endParaRPr lang="es-ES" sz="3200" dirty="0"/>
          </a:p>
        </p:txBody>
      </p:sp>
      <p:pic>
        <p:nvPicPr>
          <p:cNvPr id="4" name="Imagen 3" descr="la fot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7"/>
          <a:stretch/>
        </p:blipFill>
        <p:spPr>
          <a:xfrm>
            <a:off x="45903" y="1444175"/>
            <a:ext cx="2784703" cy="3124921"/>
          </a:xfrm>
          <a:prstGeom prst="rect">
            <a:avLst/>
          </a:prstGeom>
        </p:spPr>
      </p:pic>
      <p:pic>
        <p:nvPicPr>
          <p:cNvPr id="3" name="Imagen 2" descr="IMG_37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842" y="2273300"/>
            <a:ext cx="3111654" cy="3111654"/>
          </a:xfrm>
          <a:prstGeom prst="rect">
            <a:avLst/>
          </a:prstGeom>
        </p:spPr>
      </p:pic>
      <p:pic>
        <p:nvPicPr>
          <p:cNvPr id="7" name="Imagen 6" descr="IMG_1577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1"/>
          <a:stretch/>
        </p:blipFill>
        <p:spPr>
          <a:xfrm>
            <a:off x="6089496" y="1438121"/>
            <a:ext cx="2907163" cy="301511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71597" y="4607123"/>
            <a:ext cx="2292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MICETOMA ABDOMINAL</a:t>
            </a:r>
            <a:endParaRPr lang="es-ES" sz="1400" dirty="0"/>
          </a:p>
        </p:txBody>
      </p:sp>
      <p:sp>
        <p:nvSpPr>
          <p:cNvPr id="6" name="CuadroTexto 5"/>
          <p:cNvSpPr txBox="1"/>
          <p:nvPr/>
        </p:nvSpPr>
        <p:spPr>
          <a:xfrm>
            <a:off x="3318564" y="5918200"/>
            <a:ext cx="2644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CARCINOMA BASOCELULAR</a:t>
            </a:r>
            <a:endParaRPr lang="es-ES" sz="1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6832600" y="4453234"/>
            <a:ext cx="1574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LEPRA DIMORFA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364994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3588" y="39574"/>
            <a:ext cx="8229600" cy="667974"/>
          </a:xfrm>
        </p:spPr>
        <p:txBody>
          <a:bodyPr>
            <a:normAutofit/>
          </a:bodyPr>
          <a:lstStyle/>
          <a:p>
            <a:r>
              <a:rPr lang="es-ES" dirty="0" smtClean="0"/>
              <a:t>      PUBLICACIONES  DC</a:t>
            </a:r>
            <a:r>
              <a:rPr lang="es-ES" sz="3600" dirty="0" smtClean="0"/>
              <a:t> </a:t>
            </a:r>
            <a:endParaRPr lang="es-ES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-61204" y="785796"/>
            <a:ext cx="9144000" cy="5634040"/>
          </a:xfrm>
        </p:spPr>
        <p:txBody>
          <a:bodyPr>
            <a:noAutofit/>
          </a:bodyPr>
          <a:lstStyle/>
          <a:p>
            <a:pPr lvl="0">
              <a:lnSpc>
                <a:spcPct val="80000"/>
              </a:lnSpc>
            </a:pPr>
            <a:r>
              <a:rPr lang="en-US" sz="1400" dirty="0"/>
              <a:t>Hay JT. Estrada CR, Grossmann H, Managing skin disease in resource-poor environments- the role </a:t>
            </a:r>
            <a:r>
              <a:rPr lang="en-US" sz="1400" dirty="0" smtClean="0"/>
              <a:t> </a:t>
            </a:r>
            <a:r>
              <a:rPr lang="en-US" sz="1400" dirty="0" err="1" smtClean="0"/>
              <a:t>ofcommunity</a:t>
            </a:r>
            <a:r>
              <a:rPr lang="en-US" sz="1400" dirty="0" smtClean="0"/>
              <a:t> </a:t>
            </a:r>
            <a:r>
              <a:rPr lang="en-US" sz="1400" dirty="0"/>
              <a:t>oriented training and control programs. </a:t>
            </a:r>
            <a:r>
              <a:rPr lang="en-US" sz="1400" b="1" dirty="0" err="1"/>
              <a:t>Int</a:t>
            </a:r>
            <a:r>
              <a:rPr lang="en-US" sz="1400" b="1" dirty="0"/>
              <a:t> J </a:t>
            </a:r>
            <a:r>
              <a:rPr lang="en-US" sz="1400" b="1" dirty="0" err="1"/>
              <a:t>Dermatol</a:t>
            </a:r>
            <a:r>
              <a:rPr lang="en-US" sz="1400" b="1" dirty="0"/>
              <a:t> </a:t>
            </a:r>
            <a:r>
              <a:rPr lang="en-US" sz="1400" dirty="0"/>
              <a:t>2011;50:558-563.  </a:t>
            </a:r>
            <a:endParaRPr lang="en-US" sz="1400" dirty="0" smtClean="0"/>
          </a:p>
          <a:p>
            <a:pPr lvl="0">
              <a:lnSpc>
                <a:spcPct val="80000"/>
              </a:lnSpc>
            </a:pPr>
            <a:r>
              <a:rPr lang="en-US" sz="1400" dirty="0" smtClean="0"/>
              <a:t>Estrada </a:t>
            </a:r>
            <a:r>
              <a:rPr lang="en-US" sz="1400" dirty="0"/>
              <a:t>CR, Chavez-Lopez MG, Estrada-Chavez G, </a:t>
            </a:r>
            <a:r>
              <a:rPr lang="en-US" sz="1400" dirty="0" err="1"/>
              <a:t>Paredes</a:t>
            </a:r>
            <a:r>
              <a:rPr lang="en-US" sz="1400" dirty="0"/>
              <a:t>-Solis S. Specialized dermatological care for marginalized populations and education at primary care level: is community dermatology a feasible proposal?. </a:t>
            </a:r>
            <a:r>
              <a:rPr lang="es-MX" sz="1400" b="1" dirty="0"/>
              <a:t>Int J Dermatol </a:t>
            </a:r>
            <a:r>
              <a:rPr lang="es-MX" sz="1400" dirty="0"/>
              <a:t>2012;51:1345-1350</a:t>
            </a:r>
            <a:r>
              <a:rPr lang="es-MX" sz="1400" dirty="0" smtClean="0"/>
              <a:t>.</a:t>
            </a:r>
            <a:endParaRPr lang="es-MX" sz="1400" dirty="0"/>
          </a:p>
          <a:p>
            <a:pPr lvl="0">
              <a:lnSpc>
                <a:spcPct val="80000"/>
              </a:lnSpc>
            </a:pPr>
            <a:r>
              <a:rPr lang="es-MX" sz="1400" dirty="0"/>
              <a:t>Estrada CR. Voluntariado y dermatologia (editorial). </a:t>
            </a:r>
            <a:r>
              <a:rPr lang="es-MX" sz="1400" b="1" dirty="0"/>
              <a:t>DCMQ</a:t>
            </a:r>
            <a:r>
              <a:rPr lang="es-MX" sz="1400" dirty="0"/>
              <a:t> 2012;10(2):88-89</a:t>
            </a:r>
            <a:r>
              <a:rPr lang="es-MX" sz="1400" dirty="0" smtClean="0"/>
              <a:t>.</a:t>
            </a:r>
            <a:endParaRPr lang="es-MX" sz="1400" dirty="0"/>
          </a:p>
          <a:p>
            <a:pPr lvl="0">
              <a:lnSpc>
                <a:spcPct val="80000"/>
              </a:lnSpc>
            </a:pPr>
            <a:r>
              <a:rPr lang="pt-BR" sz="1400" dirty="0"/>
              <a:t>Estrada </a:t>
            </a:r>
            <a:r>
              <a:rPr lang="pt-BR" sz="1400" dirty="0" err="1"/>
              <a:t>R</a:t>
            </a:r>
            <a:r>
              <a:rPr lang="pt-BR" sz="1400" dirty="0"/>
              <a:t>, Chávez LG, Estrada </a:t>
            </a:r>
            <a:r>
              <a:rPr lang="pt-BR" sz="1400" dirty="0" err="1"/>
              <a:t>ChG</a:t>
            </a:r>
            <a:r>
              <a:rPr lang="pt-BR" sz="1400" dirty="0"/>
              <a:t> et Al. </a:t>
            </a:r>
            <a:r>
              <a:rPr lang="en-US" sz="1400" dirty="0" err="1"/>
              <a:t>Eumycetoma</a:t>
            </a:r>
            <a:r>
              <a:rPr lang="en-US" sz="1400" dirty="0"/>
              <a:t>. </a:t>
            </a:r>
            <a:r>
              <a:rPr lang="en-US" sz="1400" b="1" dirty="0"/>
              <a:t>Clinics in </a:t>
            </a:r>
            <a:r>
              <a:rPr lang="en-US" sz="1400" b="1" dirty="0" err="1"/>
              <a:t>Dermatol</a:t>
            </a:r>
            <a:r>
              <a:rPr lang="en-US" sz="1400" dirty="0"/>
              <a:t>.         </a:t>
            </a:r>
            <a:r>
              <a:rPr lang="en-US" sz="1400" b="1" u="sng" dirty="0"/>
              <a:t>2012</a:t>
            </a:r>
            <a:r>
              <a:rPr lang="en-US" sz="1400" dirty="0"/>
              <a:t>;30:389-396. </a:t>
            </a:r>
            <a:endParaRPr lang="es-MX" sz="1400" dirty="0"/>
          </a:p>
          <a:p>
            <a:pPr lvl="0">
              <a:lnSpc>
                <a:spcPct val="80000"/>
              </a:lnSpc>
            </a:pPr>
            <a:r>
              <a:rPr lang="es-MX" sz="1400" dirty="0"/>
              <a:t>Estrada CR, Chavez-Lopez G. Dermatología comunitaria 20 años después. </a:t>
            </a:r>
            <a:r>
              <a:rPr lang="es-MX" sz="1400" b="1" dirty="0"/>
              <a:t>Dermatol Rev Mex </a:t>
            </a:r>
            <a:r>
              <a:rPr lang="es-MX" sz="1400" dirty="0"/>
              <a:t>2013;57(6):419-420 </a:t>
            </a:r>
          </a:p>
          <a:p>
            <a:pPr lvl="0">
              <a:lnSpc>
                <a:spcPct val="80000"/>
              </a:lnSpc>
              <a:buFont typeface="Wingdings" charset="2"/>
              <a:buChar char="q"/>
            </a:pPr>
            <a:r>
              <a:rPr lang="es-MX" sz="1400" dirty="0" smtClean="0"/>
              <a:t>Klevansky </a:t>
            </a:r>
            <a:r>
              <a:rPr lang="es-MX" sz="1400" dirty="0"/>
              <a:t>R, Estrada CR. Iconografía de Dermatología comunitaria en Guerrero. Dermatol Rev Mex </a:t>
            </a:r>
            <a:r>
              <a:rPr lang="es-MX" sz="1400" dirty="0" smtClean="0"/>
              <a:t>     2013;57</a:t>
            </a:r>
            <a:r>
              <a:rPr lang="es-MX" sz="1400" dirty="0"/>
              <a:t>(6)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 </a:t>
            </a:r>
            <a:r>
              <a:rPr lang="es-MX" sz="1400" dirty="0" smtClean="0"/>
              <a:t>Estrada</a:t>
            </a:r>
            <a:r>
              <a:rPr lang="es-MX" sz="1400" dirty="0"/>
              <a:t>-Chavez G, Estrada CR, Chavez-López G, </a:t>
            </a:r>
            <a:r>
              <a:rPr lang="es-MX" sz="1600" dirty="0"/>
              <a:t>Armendariz</a:t>
            </a:r>
            <a:r>
              <a:rPr lang="es-MX" sz="1400" dirty="0"/>
              <a:t> VF. Estudio preliminar de la prescripción indiscriminada de corticoesteroides tópicos en medicina general. Dermatol Rev Mex 2013;57:433-437. </a:t>
            </a:r>
          </a:p>
          <a:p>
            <a:pPr>
              <a:lnSpc>
                <a:spcPct val="80000"/>
              </a:lnSpc>
            </a:pPr>
            <a:r>
              <a:rPr lang="es-MX" sz="1400" dirty="0"/>
              <a:t> </a:t>
            </a:r>
            <a:r>
              <a:rPr lang="es-MX" sz="1400" dirty="0" smtClean="0"/>
              <a:t>Estrada </a:t>
            </a:r>
            <a:r>
              <a:rPr lang="es-MX" sz="1400" dirty="0"/>
              <a:t>CR, Chavez-Lopez G, Estrada-Chavez G. Community dermatology – a utopia come true. </a:t>
            </a:r>
            <a:r>
              <a:rPr lang="es-MX" sz="1400" b="1" dirty="0"/>
              <a:t>CME</a:t>
            </a:r>
            <a:r>
              <a:rPr lang="es-MX" sz="1400" dirty="0"/>
              <a:t> 2013;31:259-261.</a:t>
            </a:r>
          </a:p>
          <a:p>
            <a:pPr>
              <a:lnSpc>
                <a:spcPct val="80000"/>
              </a:lnSpc>
            </a:pPr>
            <a:r>
              <a:rPr lang="es-MX" sz="1400" dirty="0"/>
              <a:t> </a:t>
            </a:r>
            <a:r>
              <a:rPr lang="es-MX" sz="1400" dirty="0" smtClean="0"/>
              <a:t>Lopez</a:t>
            </a:r>
            <a:r>
              <a:rPr lang="es-MX" sz="1400" dirty="0"/>
              <a:t>-Mtnez R, Mendez-Tovar LJ, Bonifaz A, Arenas R et Al (Estrada R, Chavez LG). Update on the epidemiology of Mycetoma un Mexico. A review of 3933 cases. </a:t>
            </a:r>
            <a:r>
              <a:rPr lang="es-MX" sz="1400" b="1" dirty="0"/>
              <a:t>Gaceta Med Mex</a:t>
            </a:r>
            <a:r>
              <a:rPr lang="es-MX" sz="1400" dirty="0"/>
              <a:t> 10/2013;149(5):586-592. </a:t>
            </a:r>
          </a:p>
          <a:p>
            <a:pPr>
              <a:lnSpc>
                <a:spcPct val="80000"/>
              </a:lnSpc>
            </a:pPr>
            <a:r>
              <a:rPr lang="es-MX" sz="1400" dirty="0" smtClean="0"/>
              <a:t>Chavez L G. Atlas de Micología Medica. Edit Pretextos, Comunicación. 2015.</a:t>
            </a:r>
            <a:endParaRPr lang="es-MX" sz="1400" dirty="0"/>
          </a:p>
          <a:p>
            <a:pPr>
              <a:lnSpc>
                <a:spcPct val="80000"/>
              </a:lnSpc>
            </a:pPr>
            <a:r>
              <a:rPr lang="es-MX" sz="14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81693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000" y="726981"/>
            <a:ext cx="8913813" cy="9144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Problemas dermatológicos</a:t>
            </a:r>
            <a:r>
              <a:rPr lang="es-ES" dirty="0"/>
              <a:t> 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de salud pública 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14374" y="2038256"/>
            <a:ext cx="8913813" cy="4787993"/>
          </a:xfrm>
        </p:spPr>
        <p:txBody>
          <a:bodyPr>
            <a:noAutofit/>
          </a:bodyPr>
          <a:lstStyle/>
          <a:p>
            <a:r>
              <a:rPr lang="es-ES" sz="2400" dirty="0" err="1" smtClean="0"/>
              <a:t>Escabiasis</a:t>
            </a:r>
            <a:endParaRPr lang="es-ES" sz="2400" dirty="0" smtClean="0"/>
          </a:p>
          <a:p>
            <a:endParaRPr lang="es-ES" sz="2400" dirty="0"/>
          </a:p>
          <a:p>
            <a:r>
              <a:rPr lang="es-ES" sz="2400" dirty="0" err="1" smtClean="0"/>
              <a:t>Corticodaño</a:t>
            </a:r>
            <a:endParaRPr lang="es-ES" sz="2400" dirty="0" smtClean="0"/>
          </a:p>
          <a:p>
            <a:endParaRPr lang="es-ES" sz="2400" dirty="0"/>
          </a:p>
          <a:p>
            <a:r>
              <a:rPr lang="es-ES" sz="2400" dirty="0" smtClean="0"/>
              <a:t>Iatrogenias de origen cosmético</a:t>
            </a:r>
          </a:p>
          <a:p>
            <a:pPr marL="0" indent="0">
              <a:buNone/>
            </a:pPr>
            <a:r>
              <a:rPr lang="es-ES" sz="2400" dirty="0" smtClean="0"/>
              <a:t>                           “médicos estéticos”</a:t>
            </a:r>
          </a:p>
          <a:p>
            <a:pPr marL="0" indent="0">
              <a:buNone/>
            </a:pPr>
            <a:endParaRPr lang="es-ES" sz="2400" dirty="0" smtClean="0"/>
          </a:p>
          <a:p>
            <a:endParaRPr lang="es-ES" sz="2400" dirty="0" smtClean="0"/>
          </a:p>
          <a:p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183870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0188" y="225331"/>
            <a:ext cx="8707438" cy="914400"/>
          </a:xfrm>
        </p:spPr>
        <p:txBody>
          <a:bodyPr>
            <a:normAutofit/>
          </a:bodyPr>
          <a:lstStyle/>
          <a:p>
            <a:r>
              <a:rPr lang="es-ES" sz="3200" dirty="0" smtClean="0"/>
              <a:t>		ESCABIASIS</a:t>
            </a:r>
            <a:endParaRPr lang="es-ES" sz="3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8750" y="1109174"/>
            <a:ext cx="9144000" cy="47490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b="1" dirty="0" smtClean="0"/>
              <a:t>    DATOS</a:t>
            </a:r>
          </a:p>
          <a:p>
            <a:r>
              <a:rPr lang="es-ES" dirty="0"/>
              <a:t>300 millones de personas afectadas en el </a:t>
            </a:r>
            <a:r>
              <a:rPr lang="es-ES" dirty="0" smtClean="0"/>
              <a:t>mundo*</a:t>
            </a:r>
            <a:endParaRPr lang="es-ES" dirty="0"/>
          </a:p>
          <a:p>
            <a:r>
              <a:rPr lang="es-ES" dirty="0"/>
              <a:t>Sufrimiento y afectación en calidad de vida</a:t>
            </a:r>
          </a:p>
          <a:p>
            <a:r>
              <a:rPr lang="es-ES" dirty="0"/>
              <a:t>Mal </a:t>
            </a:r>
            <a:r>
              <a:rPr lang="es-ES" dirty="0" smtClean="0"/>
              <a:t>diagnosticada </a:t>
            </a:r>
            <a:r>
              <a:rPr lang="es-ES" dirty="0"/>
              <a:t>y mal manejada</a:t>
            </a:r>
          </a:p>
          <a:p>
            <a:pPr>
              <a:lnSpc>
                <a:spcPct val="80000"/>
              </a:lnSpc>
            </a:pPr>
            <a:r>
              <a:rPr lang="es-ES" dirty="0" smtClean="0"/>
              <a:t>Complicación por </a:t>
            </a:r>
            <a:r>
              <a:rPr lang="es-ES" dirty="0" err="1" smtClean="0"/>
              <a:t>piodermias</a:t>
            </a:r>
            <a:r>
              <a:rPr lang="es-ES" dirty="0" smtClean="0"/>
              <a:t> y cortico-daño   (sarna-</a:t>
            </a:r>
            <a:r>
              <a:rPr lang="es-ES" dirty="0" err="1" smtClean="0"/>
              <a:t>incognita</a:t>
            </a:r>
            <a:r>
              <a:rPr lang="es-ES" dirty="0" smtClean="0"/>
              <a:t>?)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s-ES" dirty="0" smtClean="0"/>
              <a:t>      </a:t>
            </a:r>
            <a:r>
              <a:rPr lang="es-ES" b="1" dirty="0" smtClean="0"/>
              <a:t>PROPUESTAS</a:t>
            </a:r>
          </a:p>
          <a:p>
            <a:r>
              <a:rPr lang="es-ES" dirty="0" err="1" smtClean="0"/>
              <a:t>Ivermectina</a:t>
            </a:r>
            <a:r>
              <a:rPr lang="es-ES" dirty="0" smtClean="0"/>
              <a:t> parte del cuadro básico del Seguro popular</a:t>
            </a:r>
          </a:p>
          <a:p>
            <a:pPr>
              <a:lnSpc>
                <a:spcPct val="80000"/>
              </a:lnSpc>
            </a:pPr>
            <a:r>
              <a:rPr lang="es-ES" dirty="0" smtClean="0"/>
              <a:t>Enseñanza para Identificación  manejo/ Sector salud</a:t>
            </a:r>
          </a:p>
          <a:p>
            <a:pPr>
              <a:lnSpc>
                <a:spcPct val="80000"/>
              </a:lnSpc>
            </a:pPr>
            <a:r>
              <a:rPr lang="es-ES" dirty="0" smtClean="0"/>
              <a:t>Control epidemiológico  mas riguroso 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s-ES" sz="1800" dirty="0" smtClean="0"/>
              <a:t>* </a:t>
            </a:r>
            <a:r>
              <a:rPr lang="es-ES" sz="1600" dirty="0" err="1" smtClean="0"/>
              <a:t>Chosidow</a:t>
            </a:r>
            <a:r>
              <a:rPr lang="es-ES" sz="1600" dirty="0" smtClean="0"/>
              <a:t> O. </a:t>
            </a:r>
            <a:r>
              <a:rPr lang="es-ES" sz="1600" dirty="0" err="1" smtClean="0"/>
              <a:t>Clinical</a:t>
            </a:r>
            <a:r>
              <a:rPr lang="es-ES" sz="1600" dirty="0" smtClean="0"/>
              <a:t> </a:t>
            </a:r>
            <a:r>
              <a:rPr lang="es-ES" sz="1600" dirty="0" err="1" smtClean="0"/>
              <a:t>Practice</a:t>
            </a:r>
            <a:r>
              <a:rPr lang="es-ES" sz="1600" dirty="0" smtClean="0"/>
              <a:t>. </a:t>
            </a:r>
            <a:r>
              <a:rPr lang="es-ES" sz="1600" dirty="0" err="1" smtClean="0"/>
              <a:t>Scabies</a:t>
            </a:r>
            <a:r>
              <a:rPr lang="es-ES" sz="1600" dirty="0" smtClean="0"/>
              <a:t>. N </a:t>
            </a:r>
            <a:r>
              <a:rPr lang="es-ES" sz="1600" dirty="0" err="1" smtClean="0"/>
              <a:t>Engl</a:t>
            </a:r>
            <a:r>
              <a:rPr lang="es-ES" sz="1600" dirty="0" smtClean="0"/>
              <a:t> J </a:t>
            </a:r>
            <a:r>
              <a:rPr lang="es-ES" sz="1600" dirty="0" err="1" smtClean="0"/>
              <a:t>Med</a:t>
            </a:r>
            <a:r>
              <a:rPr lang="es-ES" sz="1600" dirty="0"/>
              <a:t>.</a:t>
            </a:r>
            <a:r>
              <a:rPr lang="es-ES" sz="1600" dirty="0" smtClean="0"/>
              <a:t> 2006:354(16):1718-27.</a:t>
            </a:r>
          </a:p>
          <a:p>
            <a:pPr>
              <a:lnSpc>
                <a:spcPct val="130000"/>
              </a:lnSpc>
            </a:pP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509995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64307" y="2349851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sz="2800" dirty="0" smtClean="0"/>
              <a:t>Salud pública es la disciplina encargada de proteger y mejorar la  salud de la población humana, así como el control y la erradicación de las enfermedades.</a:t>
            </a:r>
          </a:p>
          <a:p>
            <a:pPr marL="0" indent="0">
              <a:buNone/>
            </a:pPr>
            <a:endParaRPr lang="es-ES" dirty="0" smtClean="0"/>
          </a:p>
          <a:p>
            <a:endParaRPr lang="es-ES" dirty="0"/>
          </a:p>
          <a:p>
            <a:endParaRPr lang="es-ES" sz="1200" dirty="0" smtClean="0"/>
          </a:p>
          <a:p>
            <a:endParaRPr lang="es-ES" sz="1200" dirty="0"/>
          </a:p>
          <a:p>
            <a:pPr marL="0" indent="0">
              <a:buNone/>
            </a:pPr>
            <a:r>
              <a:rPr lang="es-ES" sz="1800" dirty="0" smtClean="0"/>
              <a:t>Martínez Hernández J. Nociones de Salud pública. </a:t>
            </a:r>
            <a:r>
              <a:rPr lang="es-ES" sz="1800" dirty="0" err="1" smtClean="0"/>
              <a:t>Edit</a:t>
            </a:r>
            <a:r>
              <a:rPr lang="es-ES" sz="1800" dirty="0" smtClean="0"/>
              <a:t>: Díaz de Santos Madrid 2003. </a:t>
            </a:r>
          </a:p>
        </p:txBody>
      </p:sp>
    </p:spTree>
    <p:extLst>
      <p:ext uri="{BB962C8B-B14F-4D97-AF65-F5344CB8AC3E}">
        <p14:creationId xmlns:p14="http://schemas.microsoft.com/office/powerpoint/2010/main" val="3417385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625" y="187231"/>
            <a:ext cx="8913813" cy="914400"/>
          </a:xfrm>
        </p:spPr>
        <p:txBody>
          <a:bodyPr/>
          <a:lstStyle/>
          <a:p>
            <a:r>
              <a:rPr lang="es-ES" dirty="0" smtClean="0"/>
              <a:t>IMÁGENES DE ESCABIASIS </a:t>
            </a:r>
            <a:endParaRPr lang="es-ES" dirty="0"/>
          </a:p>
        </p:txBody>
      </p:sp>
      <p:pic>
        <p:nvPicPr>
          <p:cNvPr id="4" name="Imagen 3" descr="IMG_448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8" y="1323881"/>
            <a:ext cx="2883764" cy="3845019"/>
          </a:xfrm>
          <a:prstGeom prst="rect">
            <a:avLst/>
          </a:prstGeom>
        </p:spPr>
      </p:pic>
      <p:pic>
        <p:nvPicPr>
          <p:cNvPr id="5" name="Imagen 4" descr="IMG_158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999" y="1438182"/>
            <a:ext cx="2798039" cy="3730718"/>
          </a:xfrm>
          <a:prstGeom prst="rect">
            <a:avLst/>
          </a:prstGeom>
        </p:spPr>
      </p:pic>
      <p:pic>
        <p:nvPicPr>
          <p:cNvPr id="6" name="Imagen 5" descr="IMG_148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800" y="1450882"/>
            <a:ext cx="2798038" cy="3730718"/>
          </a:xfrm>
          <a:prstGeom prst="rect">
            <a:avLst/>
          </a:prstGeom>
        </p:spPr>
      </p:pic>
      <p:pic>
        <p:nvPicPr>
          <p:cNvPr id="7" name="Imagen 6" descr="Screen Shot 2014-10-26 at 7.50.55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891" y="1438182"/>
            <a:ext cx="2999147" cy="373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369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3001" y="203650"/>
            <a:ext cx="8229600" cy="555895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	CORTICODAÑO </a:t>
            </a: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1000" y="635000"/>
            <a:ext cx="9144000" cy="500523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s-ES" sz="1800" b="1" dirty="0" smtClean="0"/>
          </a:p>
          <a:p>
            <a:r>
              <a:rPr lang="es-ES" sz="1600" dirty="0" smtClean="0"/>
              <a:t>Corticoides de alta potencia: BTM+CLTR + GENTA</a:t>
            </a:r>
          </a:p>
          <a:p>
            <a:r>
              <a:rPr lang="es-ES" sz="1600" dirty="0" smtClean="0"/>
              <a:t>OTC – libre adquisición</a:t>
            </a:r>
          </a:p>
          <a:p>
            <a:r>
              <a:rPr lang="es-ES" sz="1600" dirty="0" smtClean="0"/>
              <a:t>Promoción en medios de comunicación</a:t>
            </a:r>
          </a:p>
          <a:p>
            <a:r>
              <a:rPr lang="es-ES" sz="1600" dirty="0"/>
              <a:t>B</a:t>
            </a:r>
            <a:r>
              <a:rPr lang="es-ES" sz="1600" dirty="0" smtClean="0"/>
              <a:t>ajo costo 2 x 1</a:t>
            </a:r>
          </a:p>
          <a:p>
            <a:r>
              <a:rPr lang="es-ES" sz="1600" dirty="0" smtClean="0"/>
              <a:t>Efectos rápidos </a:t>
            </a:r>
          </a:p>
          <a:p>
            <a:r>
              <a:rPr lang="es-ES" sz="1600" dirty="0" smtClean="0"/>
              <a:t>30-40% los ha usado  - 10% efectos secundarios </a:t>
            </a:r>
            <a:endParaRPr lang="es-ES" sz="1600" dirty="0"/>
          </a:p>
          <a:p>
            <a:r>
              <a:rPr lang="es-ES" b="1" dirty="0" smtClean="0"/>
              <a:t>PROPUESTAS</a:t>
            </a:r>
          </a:p>
          <a:p>
            <a:r>
              <a:rPr lang="es-ES" sz="1600" dirty="0" smtClean="0"/>
              <a:t>Medicamentos bajo prescripción médica</a:t>
            </a:r>
          </a:p>
          <a:p>
            <a:r>
              <a:rPr lang="es-ES" sz="1600" dirty="0" smtClean="0"/>
              <a:t>Concientización al </a:t>
            </a:r>
            <a:r>
              <a:rPr lang="es-ES" sz="1600" dirty="0" err="1" smtClean="0"/>
              <a:t>MGs</a:t>
            </a:r>
            <a:r>
              <a:rPr lang="es-ES" sz="1600" dirty="0" smtClean="0"/>
              <a:t> y personal de salud</a:t>
            </a:r>
          </a:p>
          <a:p>
            <a:r>
              <a:rPr lang="es-ES" sz="1600" dirty="0" smtClean="0"/>
              <a:t>Alerta a la población general. </a:t>
            </a:r>
          </a:p>
          <a:p>
            <a:endParaRPr lang="es-ES" sz="1600" dirty="0"/>
          </a:p>
        </p:txBody>
      </p:sp>
      <p:sp>
        <p:nvSpPr>
          <p:cNvPr id="5" name="CuadroTexto 4"/>
          <p:cNvSpPr txBox="1"/>
          <p:nvPr/>
        </p:nvSpPr>
        <p:spPr>
          <a:xfrm>
            <a:off x="1098550" y="6340475"/>
            <a:ext cx="85121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Estrada-</a:t>
            </a:r>
            <a:r>
              <a:rPr lang="en-US" sz="1200" dirty="0" err="1" smtClean="0"/>
              <a:t>ChG</a:t>
            </a:r>
            <a:r>
              <a:rPr lang="en-US" sz="1200" dirty="0"/>
              <a:t>, Estrada R, Chavez</a:t>
            </a:r>
            <a:r>
              <a:rPr lang="en-US" sz="1200" dirty="0" smtClean="0"/>
              <a:t>-LG</a:t>
            </a:r>
            <a:r>
              <a:rPr lang="en-US" sz="1200" dirty="0"/>
              <a:t>, </a:t>
            </a:r>
            <a:r>
              <a:rPr lang="en-US" sz="1200" dirty="0" err="1"/>
              <a:t>Armendaris</a:t>
            </a:r>
            <a:r>
              <a:rPr lang="en-US" sz="1200" dirty="0"/>
              <a:t> F. </a:t>
            </a:r>
            <a:r>
              <a:rPr lang="en-US" sz="1200" dirty="0" err="1"/>
              <a:t>Estudio</a:t>
            </a:r>
            <a:r>
              <a:rPr lang="en-US" sz="1200" dirty="0"/>
              <a:t> </a:t>
            </a:r>
            <a:r>
              <a:rPr lang="en-US" sz="1200" dirty="0" err="1"/>
              <a:t>preliminar</a:t>
            </a:r>
            <a:r>
              <a:rPr lang="en-US" sz="1200" dirty="0"/>
              <a:t> de la </a:t>
            </a:r>
            <a:r>
              <a:rPr lang="en-US" sz="1200" dirty="0" err="1"/>
              <a:t>prescripción</a:t>
            </a:r>
            <a:r>
              <a:rPr lang="en-US" sz="1200" dirty="0"/>
              <a:t> </a:t>
            </a:r>
            <a:r>
              <a:rPr lang="en-US" sz="1200" dirty="0" err="1"/>
              <a:t>indiscrimiada</a:t>
            </a:r>
            <a:r>
              <a:rPr lang="en-US" sz="1200" dirty="0"/>
              <a:t> de </a:t>
            </a:r>
            <a:r>
              <a:rPr lang="en-US" sz="1200" dirty="0" err="1"/>
              <a:t>corticoesteroides</a:t>
            </a:r>
            <a:r>
              <a:rPr lang="en-US" sz="1200" dirty="0"/>
              <a:t> </a:t>
            </a:r>
            <a:r>
              <a:rPr lang="en-US" sz="1200" dirty="0" err="1"/>
              <a:t>tòpicos</a:t>
            </a:r>
            <a:r>
              <a:rPr lang="en-US" sz="1200" dirty="0"/>
              <a:t> en </a:t>
            </a:r>
            <a:r>
              <a:rPr lang="en-US" sz="1200" dirty="0" err="1"/>
              <a:t>medicina</a:t>
            </a:r>
            <a:r>
              <a:rPr lang="en-US" sz="1200" dirty="0"/>
              <a:t> general. </a:t>
            </a:r>
            <a:r>
              <a:rPr lang="en-US" sz="1200" dirty="0" err="1" smtClean="0"/>
              <a:t>Dermatol</a:t>
            </a:r>
            <a:r>
              <a:rPr lang="en-US" sz="1200" dirty="0" smtClean="0"/>
              <a:t> Rev Mex.</a:t>
            </a:r>
            <a:r>
              <a:rPr lang="en-US" sz="1200" b="1" u="sng" dirty="0" smtClean="0"/>
              <a:t>2013</a:t>
            </a:r>
            <a:r>
              <a:rPr lang="en-US" sz="1200" dirty="0" smtClean="0"/>
              <a:t>;57</a:t>
            </a:r>
            <a:r>
              <a:rPr lang="en-US" sz="1200" dirty="0"/>
              <a:t>(6</a:t>
            </a:r>
            <a:r>
              <a:rPr lang="en-US" sz="1200" dirty="0" smtClean="0"/>
              <a:t>):433</a:t>
            </a:r>
            <a:r>
              <a:rPr lang="en-US" sz="1200" dirty="0"/>
              <a:t>-437.</a:t>
            </a:r>
            <a:endParaRPr lang="es-MX" sz="1200" dirty="0"/>
          </a:p>
          <a:p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3891575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468" y="209456"/>
            <a:ext cx="8913813" cy="914400"/>
          </a:xfrm>
        </p:spPr>
        <p:txBody>
          <a:bodyPr>
            <a:normAutofit/>
          </a:bodyPr>
          <a:lstStyle/>
          <a:p>
            <a:r>
              <a:rPr lang="es-ES" sz="3200" dirty="0" smtClean="0"/>
              <a:t>	CARTEL </a:t>
            </a:r>
            <a:r>
              <a:rPr lang="es-ES" sz="3200" dirty="0" smtClean="0"/>
              <a:t>DE PREVENCIÓN</a:t>
            </a:r>
            <a:endParaRPr lang="es-ES" sz="3200" dirty="0"/>
          </a:p>
        </p:txBody>
      </p:sp>
      <p:pic>
        <p:nvPicPr>
          <p:cNvPr id="6" name="Imagen 5" descr="Notificación Corticoestrope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32" y="1139265"/>
            <a:ext cx="4713432" cy="6099735"/>
          </a:xfrm>
          <a:prstGeom prst="rect">
            <a:avLst/>
          </a:prstGeom>
        </p:spPr>
      </p:pic>
      <p:pic>
        <p:nvPicPr>
          <p:cNvPr id="9" name="Imagen 8" descr="IMG_233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718" y="1666874"/>
            <a:ext cx="1678781" cy="2238375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4921250" y="3905250"/>
            <a:ext cx="1499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Estrías atróficas</a:t>
            </a:r>
            <a:endParaRPr lang="es-ES" sz="14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4698999" y="1349375"/>
            <a:ext cx="4937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Al usarlos pueden aparecer las siguientes lesiones </a:t>
            </a:r>
            <a:endParaRPr lang="es-ES" sz="14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7032624" y="3911402"/>
            <a:ext cx="18468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Erupción tipo acné</a:t>
            </a:r>
            <a:endParaRPr lang="es-ES" sz="1400" dirty="0"/>
          </a:p>
        </p:txBody>
      </p:sp>
      <p:pic>
        <p:nvPicPr>
          <p:cNvPr id="14" name="Imagen 13" descr="IMG_174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25" y="4213027"/>
            <a:ext cx="1721529" cy="2295371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5000625" y="6429023"/>
            <a:ext cx="15015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Cushing infantil </a:t>
            </a:r>
            <a:endParaRPr lang="es-ES" sz="1400" dirty="0"/>
          </a:p>
        </p:txBody>
      </p:sp>
      <p:pic>
        <p:nvPicPr>
          <p:cNvPr id="16" name="Imagen 15" descr="IMG_2085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9"/>
          <a:stretch/>
        </p:blipFill>
        <p:spPr>
          <a:xfrm>
            <a:off x="7032625" y="1657152"/>
            <a:ext cx="1821656" cy="2254250"/>
          </a:xfrm>
          <a:prstGeom prst="rect">
            <a:avLst/>
          </a:prstGeom>
        </p:spPr>
      </p:pic>
      <p:pic>
        <p:nvPicPr>
          <p:cNvPr id="17" name="Imagen 16" descr="IMG_2909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84"/>
          <a:stretch/>
        </p:blipFill>
        <p:spPr>
          <a:xfrm>
            <a:off x="7002671" y="4362054"/>
            <a:ext cx="1807954" cy="2019696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6800850" y="6435175"/>
            <a:ext cx="2261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/>
              <a:t> </a:t>
            </a:r>
            <a:r>
              <a:rPr lang="es-ES" sz="1400" dirty="0" smtClean="0"/>
              <a:t>  </a:t>
            </a:r>
            <a:r>
              <a:rPr lang="es-ES" sz="1400" dirty="0" err="1" smtClean="0"/>
              <a:t>Foliculitis</a:t>
            </a:r>
            <a:r>
              <a:rPr lang="es-ES" sz="1400" dirty="0" smtClean="0"/>
              <a:t> y </a:t>
            </a:r>
            <a:r>
              <a:rPr lang="es-ES" sz="1400" dirty="0" err="1" smtClean="0"/>
              <a:t>furunculosis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580989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4999" y="39070"/>
            <a:ext cx="7553325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200" dirty="0" smtClean="0"/>
              <a:t>IATROGENIAS POR PROCEDIMIENTOS  COSMETICOS</a:t>
            </a:r>
            <a:endParaRPr lang="es-ES" sz="3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171828"/>
            <a:ext cx="9144000" cy="5686172"/>
          </a:xfrm>
        </p:spPr>
        <p:txBody>
          <a:bodyPr/>
          <a:lstStyle/>
          <a:p>
            <a:pPr marL="0" indent="0">
              <a:buNone/>
            </a:pPr>
            <a:r>
              <a:rPr lang="es-ES" dirty="0"/>
              <a:t> </a:t>
            </a:r>
            <a:r>
              <a:rPr lang="es-ES" dirty="0" smtClean="0"/>
              <a:t>   </a:t>
            </a:r>
            <a:r>
              <a:rPr lang="es-ES" b="1" dirty="0" smtClean="0"/>
              <a:t>DATOS</a:t>
            </a:r>
          </a:p>
          <a:p>
            <a:pPr>
              <a:buFont typeface="Wingdings" charset="2"/>
              <a:buChar char="q"/>
            </a:pPr>
            <a:r>
              <a:rPr lang="es-ES" dirty="0" smtClean="0"/>
              <a:t>Manejo ético del aspecto estético – No prioritario</a:t>
            </a:r>
          </a:p>
          <a:p>
            <a:pPr>
              <a:buFont typeface="Wingdings" charset="2"/>
              <a:buChar char="q"/>
            </a:pPr>
            <a:r>
              <a:rPr lang="es-ES" dirty="0" smtClean="0"/>
              <a:t>Médico General  - Esteticista  - Aval universitario</a:t>
            </a:r>
          </a:p>
          <a:p>
            <a:pPr marL="0" indent="0">
              <a:buNone/>
            </a:pPr>
            <a:r>
              <a:rPr lang="es-ES" b="1" dirty="0" smtClean="0"/>
              <a:t>      PROPUESTAS</a:t>
            </a:r>
          </a:p>
          <a:p>
            <a:r>
              <a:rPr lang="es-ES" dirty="0" smtClean="0"/>
              <a:t>Regulación mas estricta </a:t>
            </a:r>
            <a:r>
              <a:rPr lang="es-ES" dirty="0"/>
              <a:t> </a:t>
            </a:r>
            <a:r>
              <a:rPr lang="es-ES" dirty="0" smtClean="0"/>
              <a:t>-  organismos de salud </a:t>
            </a:r>
          </a:p>
          <a:p>
            <a:r>
              <a:rPr lang="es-ES" dirty="0" smtClean="0"/>
              <a:t>Demarcar límites seguros de lo que pueden hacer. </a:t>
            </a:r>
            <a:endParaRPr lang="es-ES" dirty="0"/>
          </a:p>
          <a:p>
            <a:r>
              <a:rPr lang="es-ES" dirty="0" smtClean="0"/>
              <a:t>Concientizar al especialista en formación de su vocación médica y su compromiso social  </a:t>
            </a:r>
          </a:p>
          <a:p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51195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651000"/>
            <a:ext cx="8229600" cy="22225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>Si nuestra función es procurar la salud, no podemos volvernos insensibles al sufrimiento que nos rodea </a:t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>GRACIAS </a:t>
            </a:r>
            <a:endParaRPr lang="es-ES" dirty="0"/>
          </a:p>
        </p:txBody>
      </p:sp>
      <p:sp>
        <p:nvSpPr>
          <p:cNvPr id="3" name="CuadroTexto 2"/>
          <p:cNvSpPr txBox="1"/>
          <p:nvPr/>
        </p:nvSpPr>
        <p:spPr>
          <a:xfrm>
            <a:off x="3048000" y="4619625"/>
            <a:ext cx="3027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 smtClean="0"/>
              <a:t>G R A C I A S </a:t>
            </a: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3824297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Historia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68325" y="2362200"/>
            <a:ext cx="8507506" cy="4525963"/>
          </a:xfrm>
        </p:spPr>
        <p:txBody>
          <a:bodyPr>
            <a:normAutofit/>
          </a:bodyPr>
          <a:lstStyle/>
          <a:p>
            <a:r>
              <a:rPr lang="es-ES" dirty="0" smtClean="0"/>
              <a:t>Egipcios (Herodoto)</a:t>
            </a:r>
          </a:p>
          <a:p>
            <a:r>
              <a:rPr lang="es-ES" dirty="0" smtClean="0"/>
              <a:t>Indostanos (</a:t>
            </a:r>
            <a:r>
              <a:rPr lang="es-ES" dirty="0" err="1" smtClean="0"/>
              <a:t>Shusruta</a:t>
            </a:r>
            <a:r>
              <a:rPr lang="es-ES" dirty="0" smtClean="0"/>
              <a:t>)</a:t>
            </a:r>
          </a:p>
          <a:p>
            <a:r>
              <a:rPr lang="es-ES" dirty="0" smtClean="0"/>
              <a:t>Hebreos (levítico)</a:t>
            </a:r>
          </a:p>
          <a:p>
            <a:r>
              <a:rPr lang="es-ES" dirty="0" smtClean="0"/>
              <a:t>Griegos</a:t>
            </a:r>
          </a:p>
          <a:p>
            <a:r>
              <a:rPr lang="es-ES" dirty="0" smtClean="0"/>
              <a:t>Aztecas </a:t>
            </a:r>
          </a:p>
          <a:p>
            <a:r>
              <a:rPr lang="es-ES" dirty="0" smtClean="0"/>
              <a:t>Edad media – pestes</a:t>
            </a:r>
          </a:p>
          <a:p>
            <a:r>
              <a:rPr lang="es-ES" dirty="0" smtClean="0"/>
              <a:t>Siglo XIX – E Chadwick – Leyes de salud pública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6844" y="2286751"/>
            <a:ext cx="2520156" cy="335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047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14424" y="1881187"/>
            <a:ext cx="7610476" cy="3670767"/>
          </a:xfrm>
        </p:spPr>
        <p:txBody>
          <a:bodyPr>
            <a:normAutofit/>
          </a:bodyPr>
          <a:lstStyle/>
          <a:p>
            <a:r>
              <a:rPr lang="es-ES" sz="2400" dirty="0" smtClean="0"/>
              <a:t>Dermatología especialidad no prioritaria</a:t>
            </a:r>
          </a:p>
          <a:p>
            <a:endParaRPr lang="es-ES" sz="2400" dirty="0" smtClean="0"/>
          </a:p>
          <a:p>
            <a:r>
              <a:rPr lang="es-ES" sz="2400" dirty="0" smtClean="0"/>
              <a:t>La mas “visual” de las especialidades</a:t>
            </a:r>
          </a:p>
          <a:p>
            <a:endParaRPr lang="es-ES" sz="2400" dirty="0" smtClean="0"/>
          </a:p>
          <a:p>
            <a:r>
              <a:rPr lang="es-ES" sz="2400" dirty="0" smtClean="0"/>
              <a:t> Disfunción cutánea – aceptación o rechazo </a:t>
            </a:r>
          </a:p>
          <a:p>
            <a:endParaRPr lang="es-ES" sz="2400" dirty="0" smtClean="0"/>
          </a:p>
          <a:p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3163517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65125" y="813361"/>
            <a:ext cx="9144000" cy="6584389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210000"/>
              </a:lnSpc>
            </a:pPr>
            <a:r>
              <a:rPr lang="es-ES" sz="3400" dirty="0" smtClean="0"/>
              <a:t>Preparación del especialista  - Excelencia</a:t>
            </a:r>
          </a:p>
          <a:p>
            <a:pPr>
              <a:lnSpc>
                <a:spcPct val="210000"/>
              </a:lnSpc>
            </a:pPr>
            <a:r>
              <a:rPr lang="es-ES" sz="3400" dirty="0" smtClean="0"/>
              <a:t>Diagnósticos difíciles – manejos complicados </a:t>
            </a:r>
          </a:p>
          <a:p>
            <a:pPr>
              <a:lnSpc>
                <a:spcPct val="210000"/>
              </a:lnSpc>
            </a:pPr>
            <a:r>
              <a:rPr lang="es-ES" sz="3400" dirty="0" smtClean="0"/>
              <a:t>Descuido de lo común  (población general)</a:t>
            </a:r>
          </a:p>
          <a:p>
            <a:pPr>
              <a:lnSpc>
                <a:spcPct val="210000"/>
              </a:lnSpc>
            </a:pPr>
            <a:r>
              <a:rPr lang="es-ES" sz="3400" dirty="0" smtClean="0"/>
              <a:t>Desproporción en recursos  y atención </a:t>
            </a:r>
          </a:p>
          <a:p>
            <a:pPr>
              <a:lnSpc>
                <a:spcPct val="210000"/>
              </a:lnSpc>
            </a:pPr>
            <a:r>
              <a:rPr lang="es-ES" sz="3400" dirty="0" smtClean="0"/>
              <a:t>Medicina rural, enfermedades descuidadas</a:t>
            </a:r>
          </a:p>
          <a:p>
            <a:pPr marL="0" indent="0">
              <a:buNone/>
            </a:pPr>
            <a:endParaRPr lang="es-ES" sz="3400" dirty="0"/>
          </a:p>
          <a:p>
            <a:r>
              <a:rPr lang="es-ES" sz="3400" dirty="0" smtClean="0"/>
              <a:t> Desviación de recursos familiares prioritarios </a:t>
            </a:r>
          </a:p>
          <a:p>
            <a:pPr marL="0" indent="0">
              <a:buNone/>
            </a:pPr>
            <a:r>
              <a:rPr lang="es-ES" sz="3400" dirty="0"/>
              <a:t> </a:t>
            </a:r>
            <a:r>
              <a:rPr lang="es-ES" sz="3400" dirty="0" smtClean="0"/>
              <a:t>     a rubros     Indispensables - salud *</a:t>
            </a:r>
          </a:p>
          <a:p>
            <a:pPr marL="0" indent="0">
              <a:buNone/>
            </a:pPr>
            <a:endParaRPr lang="es-ES" sz="3400" dirty="0" smtClean="0"/>
          </a:p>
          <a:p>
            <a:pPr lvl="0">
              <a:lnSpc>
                <a:spcPct val="170000"/>
              </a:lnSpc>
            </a:pPr>
            <a:r>
              <a:rPr lang="pt-BR" sz="2500" dirty="0" err="1" smtClean="0"/>
              <a:t>Hay</a:t>
            </a:r>
            <a:r>
              <a:rPr lang="pt-BR" sz="2500" dirty="0" smtClean="0"/>
              <a:t> </a:t>
            </a:r>
            <a:r>
              <a:rPr lang="pt-BR" sz="2500" dirty="0" err="1"/>
              <a:t>R</a:t>
            </a:r>
            <a:r>
              <a:rPr lang="pt-BR" sz="2500" dirty="0"/>
              <a:t>, Estrada </a:t>
            </a:r>
            <a:r>
              <a:rPr lang="pt-BR" sz="2500" dirty="0" err="1"/>
              <a:t>R</a:t>
            </a:r>
            <a:r>
              <a:rPr lang="pt-BR" sz="2500" dirty="0"/>
              <a:t>, </a:t>
            </a:r>
            <a:r>
              <a:rPr lang="pt-BR" sz="2500" dirty="0" err="1"/>
              <a:t>Alarcón</a:t>
            </a:r>
            <a:r>
              <a:rPr lang="pt-BR" sz="2500" dirty="0"/>
              <a:t> H et al. </a:t>
            </a:r>
            <a:r>
              <a:rPr lang="en-US" sz="2500" dirty="0"/>
              <a:t>Wastage of family income on skin disease in Mexico.  </a:t>
            </a:r>
            <a:r>
              <a:rPr lang="es-MX" sz="2500" dirty="0"/>
              <a:t>BMJ. 1994; 309: 848</a:t>
            </a:r>
            <a:r>
              <a:rPr lang="es-MX" sz="2200" dirty="0"/>
              <a:t>.</a:t>
            </a:r>
          </a:p>
          <a:p>
            <a:pPr>
              <a:lnSpc>
                <a:spcPct val="170000"/>
              </a:lnSpc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59097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55674" y="1214437"/>
            <a:ext cx="7610476" cy="3670767"/>
          </a:xfrm>
        </p:spPr>
        <p:txBody>
          <a:bodyPr>
            <a:normAutofit/>
          </a:bodyPr>
          <a:lstStyle/>
          <a:p>
            <a:r>
              <a:rPr lang="es-ES" sz="2400" dirty="0" smtClean="0"/>
              <a:t>Educación del especialista con conciencia de su compromiso social.</a:t>
            </a:r>
          </a:p>
          <a:p>
            <a:endParaRPr lang="es-ES" sz="2400" dirty="0" smtClean="0"/>
          </a:p>
          <a:p>
            <a:r>
              <a:rPr lang="es-ES" sz="2400" dirty="0"/>
              <a:t>S</a:t>
            </a:r>
            <a:r>
              <a:rPr lang="es-ES" sz="2400" dirty="0" smtClean="0"/>
              <a:t>ervicio social a nivel de especialidad</a:t>
            </a:r>
          </a:p>
          <a:p>
            <a:endParaRPr lang="es-ES" sz="2400" dirty="0" smtClean="0"/>
          </a:p>
          <a:p>
            <a:r>
              <a:rPr lang="es-ES" sz="2400" dirty="0"/>
              <a:t>E</a:t>
            </a:r>
            <a:r>
              <a:rPr lang="es-ES" sz="2400" dirty="0" smtClean="0"/>
              <a:t>ducación de las comunidades en nociones de salud publica</a:t>
            </a:r>
          </a:p>
          <a:p>
            <a:endParaRPr lang="es-ES" sz="2400" dirty="0" smtClean="0"/>
          </a:p>
          <a:p>
            <a:pPr marL="0" indent="0">
              <a:buNone/>
            </a:pPr>
            <a:endParaRPr lang="es-ES" sz="2400" dirty="0"/>
          </a:p>
        </p:txBody>
      </p:sp>
      <p:sp>
        <p:nvSpPr>
          <p:cNvPr id="2" name="CuadroTexto 1"/>
          <p:cNvSpPr txBox="1"/>
          <p:nvPr/>
        </p:nvSpPr>
        <p:spPr>
          <a:xfrm>
            <a:off x="134624" y="6164561"/>
            <a:ext cx="70336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 smtClean="0"/>
              <a:t>Ryan</a:t>
            </a:r>
            <a:r>
              <a:rPr lang="es-ES" sz="1400" dirty="0" smtClean="0"/>
              <a:t> T. </a:t>
            </a:r>
            <a:r>
              <a:rPr lang="es-ES" sz="1400" dirty="0" err="1" smtClean="0"/>
              <a:t>Worldwide</a:t>
            </a:r>
            <a:r>
              <a:rPr lang="es-ES" sz="1400" dirty="0" smtClean="0"/>
              <a:t> </a:t>
            </a:r>
            <a:r>
              <a:rPr lang="es-ES" sz="1400" dirty="0" err="1" smtClean="0"/>
              <a:t>strategy</a:t>
            </a:r>
            <a:r>
              <a:rPr lang="es-ES" sz="1400" dirty="0" smtClean="0"/>
              <a:t> </a:t>
            </a:r>
            <a:r>
              <a:rPr lang="es-ES" sz="1400" dirty="0" err="1" smtClean="0"/>
              <a:t>for</a:t>
            </a:r>
            <a:r>
              <a:rPr lang="es-ES" sz="1400" dirty="0" smtClean="0"/>
              <a:t> </a:t>
            </a:r>
            <a:r>
              <a:rPr lang="es-ES" sz="1400" dirty="0" err="1" smtClean="0"/>
              <a:t>skin</a:t>
            </a:r>
            <a:r>
              <a:rPr lang="es-ES" sz="1400" dirty="0" smtClean="0"/>
              <a:t> </a:t>
            </a:r>
            <a:r>
              <a:rPr lang="es-ES" sz="1400" dirty="0" err="1" smtClean="0"/>
              <a:t>Health</a:t>
            </a:r>
            <a:r>
              <a:rPr lang="es-ES" sz="1400" dirty="0" smtClean="0"/>
              <a:t> </a:t>
            </a:r>
            <a:r>
              <a:rPr lang="es-ES" sz="1400" dirty="0" err="1" smtClean="0"/>
              <a:t>care</a:t>
            </a:r>
            <a:r>
              <a:rPr lang="es-ES" sz="1400" dirty="0" smtClean="0"/>
              <a:t>. </a:t>
            </a:r>
            <a:r>
              <a:rPr lang="es-ES" sz="1400" dirty="0" err="1" smtClean="0"/>
              <a:t>Int</a:t>
            </a:r>
            <a:r>
              <a:rPr lang="es-ES" sz="1400" dirty="0" smtClean="0"/>
              <a:t> J </a:t>
            </a:r>
            <a:r>
              <a:rPr lang="es-ES" sz="1400" dirty="0" err="1" smtClean="0"/>
              <a:t>Dermatol</a:t>
            </a:r>
            <a:r>
              <a:rPr lang="es-ES" sz="1400" dirty="0" smtClean="0"/>
              <a:t> 1992.31;6:416-21.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1772043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445746" y="594440"/>
            <a:ext cx="6972004" cy="5079750"/>
          </a:xfrm>
        </p:spPr>
        <p:txBody>
          <a:bodyPr/>
          <a:lstStyle/>
          <a:p>
            <a:endParaRPr lang="es-ES" dirty="0" smtClean="0"/>
          </a:p>
          <a:p>
            <a:pPr lvl="3"/>
            <a:r>
              <a:rPr lang="es-ES" dirty="0" smtClean="0"/>
              <a:t>Concepto de Dermatología Comunitaria * </a:t>
            </a:r>
          </a:p>
          <a:p>
            <a:pPr lvl="3"/>
            <a:r>
              <a:rPr lang="es-ES" dirty="0" smtClean="0"/>
              <a:t>25 años de existencia </a:t>
            </a:r>
          </a:p>
          <a:p>
            <a:pPr lvl="3"/>
            <a:r>
              <a:rPr lang="es-ES" dirty="0" smtClean="0"/>
              <a:t>Objetivos: </a:t>
            </a:r>
            <a:endParaRPr lang="es-ES" dirty="0"/>
          </a:p>
          <a:p>
            <a:pPr>
              <a:buFont typeface="Wingdings" charset="2"/>
              <a:buChar char="u"/>
            </a:pPr>
            <a:r>
              <a:rPr lang="es-ES" dirty="0" smtClean="0"/>
              <a:t> Atención  donde no hay especialistas</a:t>
            </a:r>
          </a:p>
          <a:p>
            <a:pPr>
              <a:buFont typeface="Wingdings" charset="2"/>
              <a:buChar char="u"/>
            </a:pPr>
            <a:r>
              <a:rPr lang="es-ES" dirty="0" smtClean="0"/>
              <a:t> Educación del personal de salud comunitario</a:t>
            </a:r>
          </a:p>
          <a:p>
            <a:pPr>
              <a:buFont typeface="Wingdings" charset="2"/>
              <a:buChar char="u"/>
            </a:pPr>
            <a:r>
              <a:rPr lang="es-ES" dirty="0" smtClean="0"/>
              <a:t> Detección de casos complicados</a:t>
            </a:r>
          </a:p>
          <a:p>
            <a:pPr>
              <a:buFont typeface="Wingdings" charset="2"/>
              <a:buChar char="u"/>
            </a:pPr>
            <a:r>
              <a:rPr lang="es-ES" dirty="0" smtClean="0"/>
              <a:t> Investigación epidemiológica</a:t>
            </a:r>
          </a:p>
          <a:p>
            <a:pPr>
              <a:buFont typeface="Wingdings" charset="2"/>
              <a:buChar char="u"/>
            </a:pPr>
            <a:r>
              <a:rPr lang="es-ES" dirty="0" smtClean="0"/>
              <a:t> Asesoría y apoyo a los organismos de salud</a:t>
            </a:r>
          </a:p>
          <a:p>
            <a:pPr marL="0" indent="0">
              <a:buNone/>
            </a:pPr>
            <a:r>
              <a:rPr lang="es-ES" dirty="0" smtClean="0"/>
              <a:t>                  TELEMEDICINA  - TELEDERMATOLOGÍA </a:t>
            </a:r>
            <a:endParaRPr lang="es-ES" dirty="0"/>
          </a:p>
        </p:txBody>
      </p:sp>
      <p:sp>
        <p:nvSpPr>
          <p:cNvPr id="2" name="CuadroTexto 1"/>
          <p:cNvSpPr txBox="1"/>
          <p:nvPr/>
        </p:nvSpPr>
        <p:spPr>
          <a:xfrm>
            <a:off x="330868" y="6200662"/>
            <a:ext cx="778520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pt-BR" sz="1600" dirty="0" err="1"/>
              <a:t>Hay</a:t>
            </a:r>
            <a:r>
              <a:rPr lang="pt-BR" sz="1600" dirty="0"/>
              <a:t> </a:t>
            </a:r>
            <a:r>
              <a:rPr lang="pt-BR" sz="1600" dirty="0" err="1"/>
              <a:t>R</a:t>
            </a:r>
            <a:r>
              <a:rPr lang="pt-BR" sz="1600" dirty="0"/>
              <a:t>, </a:t>
            </a:r>
            <a:r>
              <a:rPr lang="pt-BR" sz="1600" dirty="0" err="1"/>
              <a:t>Andersson</a:t>
            </a:r>
            <a:r>
              <a:rPr lang="pt-BR" sz="1600" dirty="0"/>
              <a:t> N, Estrada R. </a:t>
            </a:r>
            <a:r>
              <a:rPr lang="pt-BR" sz="1600" dirty="0" err="1"/>
              <a:t>Community</a:t>
            </a:r>
            <a:r>
              <a:rPr lang="pt-BR" sz="1600" dirty="0"/>
              <a:t> </a:t>
            </a:r>
            <a:r>
              <a:rPr lang="pt-BR" sz="1600" dirty="0" err="1"/>
              <a:t>dermatology</a:t>
            </a:r>
            <a:r>
              <a:rPr lang="pt-BR" sz="1600" dirty="0"/>
              <a:t> in Guerrero </a:t>
            </a:r>
            <a:r>
              <a:rPr lang="pt-BR" sz="1600" dirty="0" err="1"/>
              <a:t>Mexico</a:t>
            </a:r>
            <a:r>
              <a:rPr lang="pt-BR" sz="1600" dirty="0" smtClean="0"/>
              <a:t>.</a:t>
            </a:r>
          </a:p>
          <a:p>
            <a:pPr lvl="0"/>
            <a:r>
              <a:rPr lang="pt-BR" sz="1600" dirty="0" smtClean="0"/>
              <a:t> </a:t>
            </a:r>
            <a:r>
              <a:rPr lang="pt-BR" sz="1600" dirty="0"/>
              <a:t>The Lancet. 1991; 337: 906-907. </a:t>
            </a:r>
            <a:endParaRPr lang="es-MX" sz="1600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99406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91050"/>
            <a:ext cx="8229600" cy="1143000"/>
          </a:xfrm>
        </p:spPr>
        <p:txBody>
          <a:bodyPr>
            <a:normAutofit/>
          </a:bodyPr>
          <a:lstStyle/>
          <a:p>
            <a:r>
              <a:rPr lang="es-ES" sz="2400" dirty="0" smtClean="0"/>
              <a:t>CURSOS Y JORNADAS DERMATOLOGICAS </a:t>
            </a:r>
            <a:endParaRPr lang="es-ES" sz="2400" dirty="0"/>
          </a:p>
        </p:txBody>
      </p:sp>
      <p:pic>
        <p:nvPicPr>
          <p:cNvPr id="6" name="Imagen 5" descr="IMG_22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190" y="1405464"/>
            <a:ext cx="3017272" cy="2262954"/>
          </a:xfrm>
          <a:prstGeom prst="rect">
            <a:avLst/>
          </a:prstGeom>
        </p:spPr>
      </p:pic>
      <p:pic>
        <p:nvPicPr>
          <p:cNvPr id="3" name="Imagen 2" descr="DSC0048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9" y="1515532"/>
            <a:ext cx="2870515" cy="2152886"/>
          </a:xfrm>
          <a:prstGeom prst="rect">
            <a:avLst/>
          </a:prstGeom>
        </p:spPr>
      </p:pic>
      <p:pic>
        <p:nvPicPr>
          <p:cNvPr id="7" name="Imagen 6" descr="FOTOS NOV 08 03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199" y="3795185"/>
            <a:ext cx="3420847" cy="256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56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0634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JORNADAS DERMATOLOGICAS </a:t>
            </a: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1101655" y="5247712"/>
            <a:ext cx="2088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            PRAMED</a:t>
            </a:r>
          </a:p>
          <a:p>
            <a:r>
              <a:rPr lang="es-ES" dirty="0" err="1" smtClean="0"/>
              <a:t>Soná</a:t>
            </a:r>
            <a:r>
              <a:rPr lang="es-ES" dirty="0" smtClean="0"/>
              <a:t>, Panamá, 2014</a:t>
            </a:r>
            <a:endParaRPr lang="es-ES" dirty="0"/>
          </a:p>
        </p:txBody>
      </p:sp>
      <p:pic>
        <p:nvPicPr>
          <p:cNvPr id="6" name="Imagen 5" descr="IMG_26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870" y="3431152"/>
            <a:ext cx="4569130" cy="3426847"/>
          </a:xfrm>
          <a:prstGeom prst="rect">
            <a:avLst/>
          </a:prstGeom>
        </p:spPr>
      </p:pic>
      <p:pic>
        <p:nvPicPr>
          <p:cNvPr id="7" name="Imagen 6" descr="IMG_264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" y="979428"/>
            <a:ext cx="4569131" cy="342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747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Percepción.thmx</Template>
  <TotalTime>2320</TotalTime>
  <Words>708</Words>
  <Application>Microsoft Macintosh PowerPoint</Application>
  <PresentationFormat>Presentación en pantalla (4:3)</PresentationFormat>
  <Paragraphs>134</Paragraphs>
  <Slides>24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5" baseType="lpstr">
      <vt:lpstr>Perception</vt:lpstr>
      <vt:lpstr>PROYECCIÓN DE LA DERMATOLOGÍA COMUNITARIA EN LA SALUD PUBLICA</vt:lpstr>
      <vt:lpstr>Presentación de PowerPoint</vt:lpstr>
      <vt:lpstr>Historia</vt:lpstr>
      <vt:lpstr>Presentación de PowerPoint</vt:lpstr>
      <vt:lpstr>Presentación de PowerPoint</vt:lpstr>
      <vt:lpstr>Presentación de PowerPoint</vt:lpstr>
      <vt:lpstr>Presentación de PowerPoint</vt:lpstr>
      <vt:lpstr>CURSOS Y JORNADAS DERMATOLOGICAS </vt:lpstr>
      <vt:lpstr>JORNADAS DERMATOLOGICAS </vt:lpstr>
      <vt:lpstr>JORNADAS DERMATOLOGICAS </vt:lpstr>
      <vt:lpstr>JORNADA DERMATOLÓGICA EN  CHIAPAS, SELVA  LACANDONA </vt:lpstr>
      <vt:lpstr>Participación de los alumnos de la UAM UAGro.  </vt:lpstr>
      <vt:lpstr>Presentación de PowerPoint</vt:lpstr>
      <vt:lpstr>Presentación de PowerPoint</vt:lpstr>
      <vt:lpstr>CURSOS PRESENCIALES  Y POR           TELEDERMA</vt:lpstr>
      <vt:lpstr>CASOS COMPLICADOS</vt:lpstr>
      <vt:lpstr>      PUBLICACIONES  DC </vt:lpstr>
      <vt:lpstr>Problemas dermatológicos  de salud pública </vt:lpstr>
      <vt:lpstr>  ESCABIASIS</vt:lpstr>
      <vt:lpstr>IMÁGENES DE ESCABIASIS </vt:lpstr>
      <vt:lpstr>  CORTICODAÑO  </vt:lpstr>
      <vt:lpstr> CARTEL DE PREVENCIÓN</vt:lpstr>
      <vt:lpstr>IATROGENIAS POR PROCEDIMIENTOS  COSMETICOS</vt:lpstr>
      <vt:lpstr>  Si nuestra función es procurar la salud, no podemos volvernos insensibles al sufrimiento que nos rodea   GRACIAS </vt:lpstr>
    </vt:vector>
  </TitlesOfParts>
  <Company>Hospital Gral. de Acapulco, S.S.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PROYECCIÓN DE LA DERMATOLOGÍA COMUNITARIA EN LA SALUD PUBLICA</dc:title>
  <dc:creator>Roberto Augusto Estrada castañon</dc:creator>
  <cp:lastModifiedBy>Maria de Guadalupe Chavez Lopez</cp:lastModifiedBy>
  <cp:revision>53</cp:revision>
  <dcterms:created xsi:type="dcterms:W3CDTF">2016-07-11T12:07:14Z</dcterms:created>
  <dcterms:modified xsi:type="dcterms:W3CDTF">2016-07-13T21:51:55Z</dcterms:modified>
</cp:coreProperties>
</file>