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87" r:id="rId1"/>
  </p:sldMasterIdLst>
  <p:notesMasterIdLst>
    <p:notesMasterId r:id="rId17"/>
  </p:notesMasterIdLst>
  <p:handoutMasterIdLst>
    <p:handoutMasterId r:id="rId18"/>
  </p:handoutMasterIdLst>
  <p:sldIdLst>
    <p:sldId id="615" r:id="rId2"/>
    <p:sldId id="616" r:id="rId3"/>
    <p:sldId id="617" r:id="rId4"/>
    <p:sldId id="618" r:id="rId5"/>
    <p:sldId id="619" r:id="rId6"/>
    <p:sldId id="620" r:id="rId7"/>
    <p:sldId id="621" r:id="rId8"/>
    <p:sldId id="622" r:id="rId9"/>
    <p:sldId id="623" r:id="rId10"/>
    <p:sldId id="624" r:id="rId11"/>
    <p:sldId id="625" r:id="rId12"/>
    <p:sldId id="626" r:id="rId13"/>
    <p:sldId id="627" r:id="rId14"/>
    <p:sldId id="629" r:id="rId15"/>
    <p:sldId id="62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5533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1808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CA06C-8DA6-A74D-93EC-CA4A6E332B37}" type="datetimeFigureOut">
              <a:rPr lang="en-US" smtClean="0"/>
              <a:t>9/14/2016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46ABB9-7C3C-0D4C-A22F-D63439B961A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33947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D7157F-C452-B040-B62C-1963BC4108C1}" type="datetimeFigureOut">
              <a:rPr lang="en-US" smtClean="0"/>
              <a:t>9/14/2016</a:t>
            </a:fld>
            <a:endParaRPr lang="es-E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 smtClean="0"/>
              <a:t>Click to edit Master text styles</a:t>
            </a:r>
          </a:p>
          <a:p>
            <a:pPr lvl="1"/>
            <a:r>
              <a:rPr lang="es-ES_tradnl" smtClean="0"/>
              <a:t>Second level</a:t>
            </a:r>
          </a:p>
          <a:p>
            <a:pPr lvl="2"/>
            <a:r>
              <a:rPr lang="es-ES_tradnl" smtClean="0"/>
              <a:t>Third level</a:t>
            </a:r>
          </a:p>
          <a:p>
            <a:pPr lvl="3"/>
            <a:r>
              <a:rPr lang="es-ES_tradnl" smtClean="0"/>
              <a:t>Fourth level</a:t>
            </a:r>
          </a:p>
          <a:p>
            <a:pPr lvl="4"/>
            <a:r>
              <a:rPr lang="es-ES_tradnl" smtClean="0"/>
              <a:t>Fifth level</a:t>
            </a:r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486263-A5D3-A743-B942-FC20F34B835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976628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32723"/>
            <a:ext cx="7543800" cy="1898374"/>
          </a:xfrm>
        </p:spPr>
        <p:txBody>
          <a:bodyPr anchor="b"/>
          <a:lstStyle>
            <a:lvl1pPr algn="ctr">
              <a:defRPr sz="5400">
                <a:ln>
                  <a:noFill/>
                </a:ln>
                <a:solidFill>
                  <a:srgbClr val="002060"/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2452" y="4061493"/>
            <a:ext cx="6427305" cy="1066800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 b="1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582E0A-AD9D-465B-9338-6695E454CCB3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7" name="Rectangle 6"/>
          <p:cNvSpPr/>
          <p:nvPr userDrawn="1"/>
        </p:nvSpPr>
        <p:spPr>
          <a:xfrm>
            <a:off x="8446908" y="0"/>
            <a:ext cx="697092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pic>
        <p:nvPicPr>
          <p:cNvPr id="8" name="Picture 9" descr="Escudo azul REFLEX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8293"/>
            <a:ext cx="1695112" cy="1729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B2D340-5329-4C4C-8F4C-47F4CA0FB068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5F905E-3BE7-4F0F-A757-61E1E502477B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8ABC2-7448-4CE3-BAE8-422637CF47DA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A0401-88AC-4C5F-8004-BD5453BF80A6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3DC276-30FC-4557-839E-3AE394BAFA93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8B6B72-F419-4F9E-8BC3-6D797F2EC486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185DC-2F37-4174-9747-669FB80CC15E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2C4DC-2971-4018-863B-DEEEF3A3BCB9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4C8302-87E8-4CF6-A91D-E28CD7DFA55B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8B961-AA41-4E2C-87C4-4922908D944E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fld id="{CA0D2E5B-C998-0648-8113-FFC7295E8C29}" type="slidenum">
              <a:rPr lang="es-ES" smtClean="0"/>
              <a:t>‹#›</a:t>
            </a:fld>
            <a:endParaRPr lang="es-E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46908" y="0"/>
            <a:ext cx="697092" cy="6858000"/>
          </a:xfrm>
          <a:prstGeom prst="rect">
            <a:avLst/>
          </a:prstGeom>
          <a:solidFill>
            <a:srgbClr val="002060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116460" y="3578310"/>
            <a:ext cx="3308182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i="0">
                <a:solidFill>
                  <a:schemeClr val="bg2"/>
                </a:solidFill>
              </a:defRPr>
            </a:lvl1pPr>
          </a:lstStyle>
          <a:p>
            <a:r>
              <a:rPr lang="es-MX" smtClean="0"/>
              <a:t>Resucitación Temprana en Sepsis                           Dr.  Guillermo Dominguez-Cherit</a:t>
            </a:r>
            <a:endParaRPr lang="es-E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849526" y="1003193"/>
            <a:ext cx="184205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E595F6E2-0616-461D-98D4-9AC0131C263D}" type="datetime8">
              <a:rPr lang="es-MX" smtClean="0"/>
              <a:t>14/09/2016 05:16 p. m.</a:t>
            </a:fld>
            <a:endParaRPr lang="es-ES"/>
          </a:p>
        </p:txBody>
      </p:sp>
      <p:pic>
        <p:nvPicPr>
          <p:cNvPr id="9" name="Picture 9" descr="Escudo azul REFLEX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6908" y="5449359"/>
            <a:ext cx="708384" cy="722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hf hdr="0"/>
  <p:txStyles>
    <p:titleStyle>
      <a:lvl1pPr algn="l" defTabSz="914400" rtl="0" eaLnBrk="1" latinLnBrk="0" hangingPunct="1">
        <a:spcBef>
          <a:spcPct val="0"/>
        </a:spcBef>
        <a:buNone/>
        <a:defRPr sz="4000" b="1" kern="1200" cap="none" spc="-100" baseline="0">
          <a:ln>
            <a:noFill/>
          </a:ln>
          <a:solidFill>
            <a:srgbClr val="002060"/>
          </a:solidFill>
          <a:effectLst/>
          <a:latin typeface="+mn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b="1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emf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/>
            </a:r>
            <a:br>
              <a:rPr lang="es-MX" dirty="0" smtClean="0"/>
            </a:br>
            <a:r>
              <a:rPr lang="es-MX" dirty="0" smtClean="0"/>
              <a:t>Resucitación Temprana Guiada por Objetivos</a:t>
            </a:r>
            <a:br>
              <a:rPr lang="es-MX" dirty="0" smtClean="0"/>
            </a:br>
            <a:r>
              <a:rPr lang="es-MX" sz="3975" dirty="0" err="1"/>
              <a:t>Early</a:t>
            </a:r>
            <a:r>
              <a:rPr lang="es-MX" sz="3975" dirty="0"/>
              <a:t> </a:t>
            </a:r>
            <a:r>
              <a:rPr lang="es-MX" sz="3975" dirty="0" err="1"/>
              <a:t>Goal</a:t>
            </a:r>
            <a:r>
              <a:rPr lang="es-MX" sz="3975" dirty="0"/>
              <a:t> </a:t>
            </a:r>
            <a:r>
              <a:rPr lang="es-MX" sz="3975" dirty="0" err="1"/>
              <a:t>Directed</a:t>
            </a:r>
            <a:r>
              <a:rPr lang="es-MX" sz="3975" dirty="0"/>
              <a:t> </a:t>
            </a:r>
            <a:r>
              <a:rPr lang="es-MX" sz="3975" dirty="0" err="1"/>
              <a:t>Therapy</a:t>
            </a:r>
            <a:r>
              <a:rPr lang="es-MX" sz="3975" dirty="0"/>
              <a:t> (EGDT)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MX" dirty="0" err="1" smtClean="0"/>
              <a:t>Acad</a:t>
            </a:r>
            <a:r>
              <a:rPr lang="es-MX" dirty="0"/>
              <a:t> </a:t>
            </a:r>
            <a:r>
              <a:rPr lang="es-MX" dirty="0" err="1" smtClean="0"/>
              <a:t>Dr</a:t>
            </a:r>
            <a:r>
              <a:rPr lang="es-MX" dirty="0" smtClean="0"/>
              <a:t>, Guillermo Domínguez </a:t>
            </a:r>
            <a:r>
              <a:rPr lang="es-MX" dirty="0" err="1" smtClean="0"/>
              <a:t>Cherit</a:t>
            </a:r>
            <a:endParaRPr lang="es-MX" dirty="0"/>
          </a:p>
        </p:txBody>
      </p:sp>
      <p:sp>
        <p:nvSpPr>
          <p:cNvPr id="4" name="TextBox 3"/>
          <p:cNvSpPr txBox="1"/>
          <p:nvPr/>
        </p:nvSpPr>
        <p:spPr>
          <a:xfrm>
            <a:off x="163773" y="272955"/>
            <a:ext cx="8065827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rgbClr val="002060"/>
                </a:solidFill>
              </a:rPr>
              <a:t>Instituto Nacional de Ciencias </a:t>
            </a:r>
            <a:r>
              <a:rPr lang="es-MX" sz="2000" b="1" dirty="0">
                <a:solidFill>
                  <a:srgbClr val="002060"/>
                </a:solidFill>
              </a:rPr>
              <a:t>Médicas y Nutrición Salvador </a:t>
            </a:r>
            <a:r>
              <a:rPr lang="es-MX" sz="2000" b="1" dirty="0" err="1">
                <a:solidFill>
                  <a:srgbClr val="002060"/>
                </a:solidFill>
              </a:rPr>
              <a:t>Zubirán</a:t>
            </a:r>
            <a:endParaRPr lang="es-MX" sz="2000" b="1" dirty="0">
              <a:solidFill>
                <a:srgbClr val="002060"/>
              </a:solidFill>
            </a:endParaRPr>
          </a:p>
          <a:p>
            <a:endParaRPr lang="es-MX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1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6765" y="6508779"/>
            <a:ext cx="3673443" cy="28570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498" y="2436907"/>
            <a:ext cx="7497001" cy="1896101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72498" y="3436865"/>
            <a:ext cx="7497001" cy="226503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FC4F2-2437-4F85-B8C3-959876026583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10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956169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916" y="1255595"/>
            <a:ext cx="7622475" cy="4075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6686" y="6230946"/>
            <a:ext cx="3402586" cy="264637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B9B957-AFF8-4594-8B26-21E3C58D964E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3561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Diferencias al reclutamiento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/>
              <a:t>Lactato &gt; 4</a:t>
            </a:r>
          </a:p>
          <a:p>
            <a:pPr lvl="1"/>
            <a:r>
              <a:rPr lang="es-MX" dirty="0"/>
              <a:t>EGDT = 79 %</a:t>
            </a:r>
          </a:p>
          <a:p>
            <a:pPr lvl="1"/>
            <a:r>
              <a:rPr lang="es-MX" dirty="0" err="1"/>
              <a:t>ProCESS</a:t>
            </a:r>
            <a:r>
              <a:rPr lang="es-MX" dirty="0"/>
              <a:t> = 59 %</a:t>
            </a:r>
          </a:p>
          <a:p>
            <a:pPr lvl="1"/>
            <a:r>
              <a:rPr lang="es-MX" dirty="0"/>
              <a:t>ARISE = 45 %</a:t>
            </a:r>
          </a:p>
          <a:p>
            <a:pPr lvl="1"/>
            <a:r>
              <a:rPr lang="es-MX" dirty="0" err="1"/>
              <a:t>ProMISe</a:t>
            </a:r>
            <a:r>
              <a:rPr lang="es-MX" dirty="0"/>
              <a:t> = 65%</a:t>
            </a:r>
          </a:p>
          <a:p>
            <a:r>
              <a:rPr lang="es-MX" dirty="0"/>
              <a:t>ScvO2</a:t>
            </a:r>
          </a:p>
          <a:p>
            <a:pPr lvl="1"/>
            <a:r>
              <a:rPr lang="es-MX" dirty="0"/>
              <a:t>EGDT = 48%</a:t>
            </a:r>
          </a:p>
          <a:p>
            <a:pPr lvl="1"/>
            <a:r>
              <a:rPr lang="es-MX" dirty="0" err="1"/>
              <a:t>ProCESS</a:t>
            </a:r>
            <a:r>
              <a:rPr lang="es-MX" dirty="0"/>
              <a:t> = 70%</a:t>
            </a:r>
          </a:p>
          <a:p>
            <a:pPr lvl="1"/>
            <a:r>
              <a:rPr lang="es-MX" dirty="0"/>
              <a:t>ARISE = 70%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s-MX" dirty="0" err="1"/>
              <a:t>Vasopresores</a:t>
            </a:r>
            <a:endParaRPr lang="es-MX" dirty="0"/>
          </a:p>
          <a:p>
            <a:pPr lvl="1"/>
            <a:r>
              <a:rPr lang="es-MX" dirty="0"/>
              <a:t>EGDT = 0%</a:t>
            </a:r>
          </a:p>
          <a:p>
            <a:pPr lvl="1"/>
            <a:r>
              <a:rPr lang="es-MX" dirty="0" err="1"/>
              <a:t>ProCESS</a:t>
            </a:r>
            <a:r>
              <a:rPr lang="es-MX" dirty="0"/>
              <a:t> = 15-20%</a:t>
            </a:r>
          </a:p>
          <a:p>
            <a:pPr lvl="1"/>
            <a:r>
              <a:rPr lang="es-MX" dirty="0"/>
              <a:t>ARISE = 21 %</a:t>
            </a:r>
          </a:p>
          <a:p>
            <a:pPr lvl="1"/>
            <a:r>
              <a:rPr lang="es-MX" dirty="0" err="1"/>
              <a:t>ProMISe</a:t>
            </a:r>
            <a:r>
              <a:rPr lang="es-MX" dirty="0"/>
              <a:t> = 2.5%</a:t>
            </a:r>
          </a:p>
          <a:p>
            <a:r>
              <a:rPr lang="es-MX" dirty="0"/>
              <a:t>Uso de antibióticos</a:t>
            </a:r>
          </a:p>
          <a:p>
            <a:pPr lvl="1"/>
            <a:r>
              <a:rPr lang="es-MX" dirty="0"/>
              <a:t>EGDT = En las primeras 6 horas</a:t>
            </a:r>
          </a:p>
          <a:p>
            <a:pPr lvl="1"/>
            <a:r>
              <a:rPr lang="es-MX" dirty="0" err="1"/>
              <a:t>ProCESS</a:t>
            </a:r>
            <a:r>
              <a:rPr lang="es-MX" dirty="0"/>
              <a:t> = Previo a reclutamiento</a:t>
            </a:r>
          </a:p>
          <a:p>
            <a:pPr lvl="1"/>
            <a:r>
              <a:rPr lang="es-MX" dirty="0"/>
              <a:t>ARISE = Previo a reclutamiento</a:t>
            </a:r>
          </a:p>
          <a:p>
            <a:pPr lvl="1"/>
            <a:r>
              <a:rPr lang="es-MX" dirty="0" err="1"/>
              <a:t>ProMISe</a:t>
            </a:r>
            <a:r>
              <a:rPr lang="es-MX" dirty="0"/>
              <a:t> = Previo a reclutamiento</a:t>
            </a:r>
          </a:p>
          <a:p>
            <a:endParaRPr lang="es-MX" dirty="0"/>
          </a:p>
          <a:p>
            <a:pPr lvl="1"/>
            <a:endParaRPr lang="es-MX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1382" y="5780563"/>
            <a:ext cx="1981350" cy="1541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BF7069-F2B5-41C6-BDCE-739EB322CF56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7067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Diferentes grupos de pacientes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dirty="0"/>
              <a:t>Los pacientes de los RCT tenían una mejor reanimación previo al reclutamiento</a:t>
            </a:r>
          </a:p>
          <a:p>
            <a:pPr lvl="1"/>
            <a:r>
              <a:rPr lang="es-MX" dirty="0"/>
              <a:t>Mejor ScvO2, menor lactato, mejor CVP (ARISE = &gt; 10 </a:t>
            </a:r>
            <a:r>
              <a:rPr lang="es-MX" dirty="0" err="1"/>
              <a:t>mmHg</a:t>
            </a:r>
            <a:r>
              <a:rPr lang="es-MX" dirty="0"/>
              <a:t>)</a:t>
            </a:r>
          </a:p>
          <a:p>
            <a:endParaRPr lang="es-MX" dirty="0"/>
          </a:p>
          <a:p>
            <a:r>
              <a:rPr lang="es-MX" dirty="0"/>
              <a:t>Todos con antibióticos temprano</a:t>
            </a:r>
          </a:p>
          <a:p>
            <a:pPr lvl="1"/>
            <a:r>
              <a:rPr lang="es-MX" dirty="0"/>
              <a:t>7.6% de aumento de mortalidad por cada hora de retraso</a:t>
            </a:r>
          </a:p>
          <a:p>
            <a:pPr lvl="1"/>
            <a:endParaRPr lang="es-MX" dirty="0"/>
          </a:p>
          <a:p>
            <a:r>
              <a:rPr lang="es-MX" dirty="0"/>
              <a:t>Todos los centros de los RCT seguían al SSC o tenían protocolos de manejo de pacientes con sepsis grave o choque séptico</a:t>
            </a:r>
          </a:p>
          <a:p>
            <a:pPr lvl="1"/>
            <a:r>
              <a:rPr lang="es-MX" dirty="0"/>
              <a:t>Mayor experiencia en manejo de estos pacientes, reconocimiento temprano y reanimación mas temprana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B2428-6393-45D6-8819-8D43C7C189D5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71686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Conclusiones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MX" sz="2000" dirty="0"/>
              <a:t>EGDT disminuye la mortalidad en pacientes con sepsis y choque séptico</a:t>
            </a:r>
          </a:p>
          <a:p>
            <a:pPr lvl="1"/>
            <a:r>
              <a:rPr lang="es-MX" sz="1600" dirty="0"/>
              <a:t>Validación interna y externa</a:t>
            </a:r>
          </a:p>
          <a:p>
            <a:pPr lvl="1"/>
            <a:endParaRPr lang="es-MX" sz="1600" dirty="0"/>
          </a:p>
          <a:p>
            <a:r>
              <a:rPr lang="es-MX" sz="2000" dirty="0"/>
              <a:t>Existen diferencia metodológicas importantes entre los RCT y el EGDT</a:t>
            </a:r>
          </a:p>
          <a:p>
            <a:pPr lvl="1"/>
            <a:r>
              <a:rPr lang="es-MX" sz="1600" dirty="0"/>
              <a:t>Las estrategias de los RCT no han sido validadas externamente</a:t>
            </a:r>
          </a:p>
          <a:p>
            <a:pPr lvl="1"/>
            <a:endParaRPr lang="es-MX" sz="1600" dirty="0"/>
          </a:p>
          <a:p>
            <a:r>
              <a:rPr lang="es-MX" sz="2000" dirty="0"/>
              <a:t> No es adecuado compara estudios en donde el manejo del grupo control es tan diferente</a:t>
            </a:r>
          </a:p>
          <a:p>
            <a:pPr lvl="1"/>
            <a:r>
              <a:rPr lang="es-MX" sz="1600" dirty="0"/>
              <a:t>Disminución de mortalidad de loa pacientes con sepsis en los últimos 15 años</a:t>
            </a:r>
          </a:p>
          <a:p>
            <a:pPr lvl="1"/>
            <a:endParaRPr lang="es-MX" sz="1600" dirty="0"/>
          </a:p>
          <a:p>
            <a:r>
              <a:rPr lang="es-MX" sz="2000" dirty="0"/>
              <a:t>No es momento de abandonar EGDT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B4BFCB-3DB7-4062-820A-2C7EF6605975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14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4011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8909" y="1705970"/>
            <a:ext cx="7834469" cy="380772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72277-36BA-44E3-A485-717158F2347D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00847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13" y="1139656"/>
            <a:ext cx="7952176" cy="15209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47783" y="6618372"/>
            <a:ext cx="3346875" cy="187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182" y="2592049"/>
            <a:ext cx="3363477" cy="34087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26498" y="2855183"/>
            <a:ext cx="5327321" cy="255106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0937C-96CD-4CD2-9604-ACF6F4CAFB32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91523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30" y="1320889"/>
            <a:ext cx="7915369" cy="409548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0346" y="3165788"/>
            <a:ext cx="6944933" cy="65682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MX" sz="135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DDC15D-BD58-484C-B49E-47215D618D57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3</a:t>
            </a:fld>
            <a:endParaRPr lang="es-E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4724" y="6394650"/>
            <a:ext cx="3346994" cy="182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7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78" y="588725"/>
            <a:ext cx="8273476" cy="1299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9680" y="2664143"/>
            <a:ext cx="5863726" cy="3021701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428B52-0F3A-4F71-A432-66E996F801AD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8159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sz="2700" dirty="0"/>
              <a:t/>
            </a:r>
            <a:br>
              <a:rPr lang="es-MX" sz="2700" dirty="0"/>
            </a:br>
            <a:r>
              <a:rPr lang="es-MX" sz="2700" dirty="0"/>
              <a:t>CAMPAÑA PARA SOBREVIVIR A LA SEPSIS</a:t>
            </a:r>
            <a:br>
              <a:rPr lang="es-MX" sz="2700" dirty="0"/>
            </a:br>
            <a:r>
              <a:rPr lang="es-MX" sz="2400" dirty="0"/>
              <a:t>EN LAS PRIMERAS 3 HORAS:</a:t>
            </a:r>
            <a:br>
              <a:rPr lang="es-MX" sz="2400" dirty="0"/>
            </a:br>
            <a:r>
              <a:rPr lang="es-MX" sz="2700" dirty="0"/>
              <a:t/>
            </a:r>
            <a:br>
              <a:rPr lang="es-MX" sz="2700" dirty="0"/>
            </a:b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1</a:t>
            </a:r>
            <a:r>
              <a:rPr lang="es-MX" dirty="0"/>
              <a:t>) Medir el nivel de </a:t>
            </a:r>
            <a:r>
              <a:rPr lang="es-MX" dirty="0" smtClean="0"/>
              <a:t>lactato</a:t>
            </a:r>
          </a:p>
          <a:p>
            <a:pPr marL="0" indent="0">
              <a:buNone/>
            </a:pPr>
            <a:r>
              <a:rPr lang="es-MX" dirty="0" smtClean="0"/>
              <a:t>2</a:t>
            </a:r>
            <a:r>
              <a:rPr lang="es-MX" dirty="0"/>
              <a:t>) </a:t>
            </a:r>
            <a:r>
              <a:rPr lang="es-MX" dirty="0" smtClean="0"/>
              <a:t>Tomar  </a:t>
            </a:r>
            <a:r>
              <a:rPr lang="es-MX" dirty="0"/>
              <a:t>hemocultivos antes de administrar </a:t>
            </a:r>
            <a:r>
              <a:rPr lang="es-MX" dirty="0" smtClean="0"/>
              <a:t>antibióticos</a:t>
            </a:r>
          </a:p>
          <a:p>
            <a:pPr marL="0" indent="0">
              <a:buNone/>
            </a:pPr>
            <a:r>
              <a:rPr lang="es-MX" dirty="0" smtClean="0"/>
              <a:t>3</a:t>
            </a:r>
            <a:r>
              <a:rPr lang="es-MX" dirty="0"/>
              <a:t>) Administrar antibióticos de amplio </a:t>
            </a:r>
            <a:r>
              <a:rPr lang="es-MX" dirty="0" smtClean="0"/>
              <a:t>espectro</a:t>
            </a:r>
          </a:p>
          <a:p>
            <a:pPr marL="0" indent="0">
              <a:buNone/>
            </a:pPr>
            <a:r>
              <a:rPr lang="es-MX" dirty="0" smtClean="0"/>
              <a:t>4</a:t>
            </a:r>
            <a:r>
              <a:rPr lang="es-MX" dirty="0"/>
              <a:t>) Administrar 30 ml/kg de cristaloides para hipotensión o </a:t>
            </a:r>
            <a:r>
              <a:rPr lang="es-MX" dirty="0" smtClean="0"/>
              <a:t>&gt;4 </a:t>
            </a:r>
            <a:r>
              <a:rPr lang="es-MX" dirty="0" err="1"/>
              <a:t>mmol</a:t>
            </a:r>
            <a:r>
              <a:rPr lang="es-MX" dirty="0"/>
              <a:t>/l de </a:t>
            </a:r>
            <a:r>
              <a:rPr lang="es-MX" dirty="0" smtClean="0"/>
              <a:t>lactato</a:t>
            </a:r>
          </a:p>
          <a:p>
            <a:pPr marL="0" indent="0">
              <a:buNone/>
            </a:pPr>
            <a:r>
              <a:rPr lang="es-MX" dirty="0" smtClean="0"/>
              <a:t>.</a:t>
            </a:r>
            <a:endParaRPr lang="es-MX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5B77CB-FDFC-4702-A28C-E1A560BDF042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7198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/>
              <a:t>En las Primeras 6 horas </a:t>
            </a:r>
            <a:endParaRPr lang="es-MX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s-MX" dirty="0" smtClean="0"/>
              <a:t>5</a:t>
            </a:r>
            <a:r>
              <a:rPr lang="es-MX" dirty="0"/>
              <a:t>) </a:t>
            </a:r>
            <a:r>
              <a:rPr lang="es-MX" dirty="0" smtClean="0"/>
              <a:t>Utilizar </a:t>
            </a:r>
            <a:r>
              <a:rPr lang="es-MX" dirty="0" err="1"/>
              <a:t>vasopresores</a:t>
            </a:r>
            <a:r>
              <a:rPr lang="es-MX" dirty="0"/>
              <a:t> (para hipotensión que no responde a la reanimación inicial con </a:t>
            </a:r>
            <a:r>
              <a:rPr lang="es-MX" dirty="0" smtClean="0"/>
              <a:t>líquidos) </a:t>
            </a:r>
            <a:r>
              <a:rPr lang="es-MX" dirty="0"/>
              <a:t>para mantener una presión arterial media </a:t>
            </a:r>
            <a:r>
              <a:rPr lang="es-MX" dirty="0" smtClean="0"/>
              <a:t>(</a:t>
            </a:r>
            <a:r>
              <a:rPr lang="es-MX" dirty="0"/>
              <a:t>PAM</a:t>
            </a:r>
            <a:r>
              <a:rPr lang="es-MX" dirty="0" smtClean="0"/>
              <a:t>) &gt;65 </a:t>
            </a:r>
            <a:r>
              <a:rPr lang="es-MX" sz="1650" dirty="0" err="1"/>
              <a:t>mmHg</a:t>
            </a:r>
            <a:endParaRPr lang="es-MX" sz="1650" dirty="0"/>
          </a:p>
          <a:p>
            <a:pPr marL="0" indent="0">
              <a:buNone/>
            </a:pPr>
            <a:r>
              <a:rPr lang="es-MX" dirty="0" smtClean="0"/>
              <a:t>6</a:t>
            </a:r>
            <a:r>
              <a:rPr lang="es-MX" dirty="0"/>
              <a:t>) En caso de hipotensión arterial persistente a pesar de la reanimación de volumen (choque </a:t>
            </a:r>
            <a:r>
              <a:rPr lang="es-MX" dirty="0" smtClean="0"/>
              <a:t>séptico</a:t>
            </a:r>
            <a:r>
              <a:rPr lang="es-MX" dirty="0"/>
              <a:t>) o 4 </a:t>
            </a:r>
            <a:r>
              <a:rPr lang="es-MX" dirty="0" err="1"/>
              <a:t>mmol</a:t>
            </a:r>
            <a:r>
              <a:rPr lang="es-MX" dirty="0"/>
              <a:t>/l (36 mg/dl) de lactato inicial: </a:t>
            </a:r>
            <a:endParaRPr lang="es-MX" dirty="0" smtClean="0"/>
          </a:p>
          <a:p>
            <a:pPr>
              <a:buFontTx/>
              <a:buChar char="-"/>
            </a:pPr>
            <a:r>
              <a:rPr lang="es-MX" dirty="0" smtClean="0"/>
              <a:t>Medir </a:t>
            </a:r>
            <a:r>
              <a:rPr lang="es-MX" dirty="0"/>
              <a:t>la presión venosa central (PVC)*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-  Medir </a:t>
            </a:r>
            <a:r>
              <a:rPr lang="es-MX" dirty="0"/>
              <a:t>la saturación de oxígeno venosa central (ScvO2)* </a:t>
            </a:r>
            <a:endParaRPr lang="es-MX" dirty="0" smtClean="0"/>
          </a:p>
          <a:p>
            <a:pPr marL="0" indent="0">
              <a:buNone/>
            </a:pPr>
            <a:r>
              <a:rPr lang="es-MX" dirty="0" smtClean="0"/>
              <a:t>7</a:t>
            </a:r>
            <a:r>
              <a:rPr lang="es-MX" dirty="0"/>
              <a:t>) Volver a medir el lactato si inicialmente era </a:t>
            </a:r>
            <a:r>
              <a:rPr lang="es-MX" dirty="0" smtClean="0"/>
              <a:t>elevado*</a:t>
            </a:r>
          </a:p>
          <a:p>
            <a:pPr marL="0" indent="0">
              <a:buNone/>
            </a:pPr>
            <a:r>
              <a:rPr lang="es-MX" dirty="0" smtClean="0"/>
              <a:t>*</a:t>
            </a:r>
            <a:r>
              <a:rPr lang="es-MX" dirty="0"/>
              <a:t>Los objetivos de la reanimación cuantitativa incluidos en las recomendaciones se corresponden con una PVC </a:t>
            </a:r>
            <a:r>
              <a:rPr lang="es-MX" dirty="0" smtClean="0"/>
              <a:t>&gt; </a:t>
            </a:r>
            <a:r>
              <a:rPr lang="es-MX" dirty="0"/>
              <a:t>8 mm Hg, </a:t>
            </a:r>
            <a:r>
              <a:rPr lang="es-MX" dirty="0" smtClean="0"/>
              <a:t>ScvO2 &gt; </a:t>
            </a:r>
            <a:r>
              <a:rPr lang="es-MX" dirty="0"/>
              <a:t>70% y normalización del lactato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508A36-9806-4AB0-9A79-CA2C16916454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40087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ata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75" y="1673161"/>
            <a:ext cx="3624311" cy="3068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/>
              <a:t>Validación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/>
          </p:nvPr>
        </p:nvGraphicFramePr>
        <p:xfrm>
          <a:off x="1805076" y="4708293"/>
          <a:ext cx="5694683" cy="12924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76" name="Document" r:id="rId4" imgW="8268057" imgH="1876460" progId="Word.Document.12">
                  <p:embed/>
                </p:oleObj>
              </mc:Choice>
              <mc:Fallback>
                <p:oleObj name="Document" r:id="rId4" imgW="8268057" imgH="187646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805076" y="4708293"/>
                        <a:ext cx="5694683" cy="12924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850" y="6367416"/>
            <a:ext cx="1981350" cy="15410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F53ED-FE3D-4352-B157-F8ED5AB477C3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75559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774" y="4374507"/>
            <a:ext cx="5086370" cy="17064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77212" y="2663802"/>
            <a:ext cx="5062037" cy="106449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417" y="1423192"/>
            <a:ext cx="7387676" cy="77627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A4373-E91F-4F3A-9AAC-E4C547E4B65E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74248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258" y="1542050"/>
            <a:ext cx="8112826" cy="36984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16161" y="6503897"/>
            <a:ext cx="1981350" cy="154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36253" y="2191100"/>
            <a:ext cx="8176127" cy="1761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5" name="Rectangle 4"/>
          <p:cNvSpPr/>
          <p:nvPr/>
        </p:nvSpPr>
        <p:spPr>
          <a:xfrm>
            <a:off x="108957" y="3715775"/>
            <a:ext cx="8176127" cy="1761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6" name="Rectangle 5"/>
          <p:cNvSpPr/>
          <p:nvPr/>
        </p:nvSpPr>
        <p:spPr>
          <a:xfrm>
            <a:off x="108961" y="3897747"/>
            <a:ext cx="8176127" cy="29412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7" name="Rectangle 6"/>
          <p:cNvSpPr/>
          <p:nvPr/>
        </p:nvSpPr>
        <p:spPr>
          <a:xfrm>
            <a:off x="136253" y="5033343"/>
            <a:ext cx="8176127" cy="176169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35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AD3735-4181-4D89-AE15-C68808ABFB10}" type="datetime8">
              <a:rPr lang="es-MX" smtClean="0"/>
              <a:t>14/09/2016 05:16 p. m.</a:t>
            </a:fld>
            <a:endParaRPr lang="es-E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s-MX" smtClean="0"/>
              <a:t>Resucitación Temprana en Sepsis                           Dr.  Guillermo Dominguez-Cherit</a:t>
            </a:r>
            <a:endParaRPr lang="es-E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2E5B-C998-0648-8113-FFC7295E8C29}" type="slidenum">
              <a:rPr lang="es-ES" smtClean="0"/>
              <a:t>9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019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yacencia">
  <a:themeElements>
    <a:clrScheme name="Adyacencia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yacencia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2121</TotalTime>
  <Words>548</Words>
  <Application>Microsoft Office PowerPoint</Application>
  <PresentationFormat>On-screen Show (4:3)</PresentationFormat>
  <Paragraphs>99</Paragraphs>
  <Slides>15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Adyacencia</vt:lpstr>
      <vt:lpstr>Document</vt:lpstr>
      <vt:lpstr>  Resucitación Temprana Guiada por Objetivos Early Goal Directed Therapy (EGDT)</vt:lpstr>
      <vt:lpstr>PowerPoint Presentation</vt:lpstr>
      <vt:lpstr>PowerPoint Presentation</vt:lpstr>
      <vt:lpstr>PowerPoint Presentation</vt:lpstr>
      <vt:lpstr> CAMPAÑA PARA SOBREVIVIR A LA SEPSIS EN LAS PRIMERAS 3 HORAS:  </vt:lpstr>
      <vt:lpstr>En las Primeras 6 horas </vt:lpstr>
      <vt:lpstr>Validación </vt:lpstr>
      <vt:lpstr>PowerPoint Presentation</vt:lpstr>
      <vt:lpstr>PowerPoint Presentation</vt:lpstr>
      <vt:lpstr>PowerPoint Presentation</vt:lpstr>
      <vt:lpstr>PowerPoint Presentation</vt:lpstr>
      <vt:lpstr>Diferencias al reclutamiento</vt:lpstr>
      <vt:lpstr>Diferentes grupos de pacientes</vt:lpstr>
      <vt:lpstr>Conclusiones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Manejo Integral  y Seguridad durante la anestesia</dc:title>
  <dc:creator>guillermo dominguez cherit</dc:creator>
  <cp:lastModifiedBy>Profesor</cp:lastModifiedBy>
  <cp:revision>110</cp:revision>
  <cp:lastPrinted>2014-09-18T06:11:46Z</cp:lastPrinted>
  <dcterms:created xsi:type="dcterms:W3CDTF">2014-07-23T02:54:47Z</dcterms:created>
  <dcterms:modified xsi:type="dcterms:W3CDTF">2016-09-14T22:42:24Z</dcterms:modified>
</cp:coreProperties>
</file>