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70" r:id="rId4"/>
    <p:sldId id="257" r:id="rId5"/>
    <p:sldId id="258" r:id="rId6"/>
    <p:sldId id="259" r:id="rId7"/>
    <p:sldId id="261" r:id="rId8"/>
    <p:sldId id="260" r:id="rId9"/>
    <p:sldId id="267" r:id="rId10"/>
    <p:sldId id="262" r:id="rId11"/>
    <p:sldId id="266" r:id="rId12"/>
    <p:sldId id="263" r:id="rId13"/>
    <p:sldId id="268" r:id="rId14"/>
    <p:sldId id="265" r:id="rId15"/>
    <p:sldId id="271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80" autoAdjust="0"/>
  </p:normalViewPr>
  <p:slideViewPr>
    <p:cSldViewPr snapToGrid="0">
      <p:cViewPr varScale="1">
        <p:scale>
          <a:sx n="45" d="100"/>
          <a:sy n="45" d="100"/>
        </p:scale>
        <p:origin x="29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12702-6714-49D1-A6F9-E4C52E7BFD6B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35A83-79B7-4D30-A8DC-0EE153629F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3638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35A83-79B7-4D30-A8DC-0EE153629F9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121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latin typeface="Lucida Grande" charset="0"/>
                <a:ea typeface="+mn-ea"/>
                <a:cs typeface="Lucida Grande" charset="0"/>
                <a:sym typeface="Lucida Grande" charset="0"/>
              </a:rPr>
              <a:t>Within an hour of diagnosis for severe sepsis or septic shock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latin typeface="Lucida Grande" charset="0"/>
                <a:ea typeface="+mn-ea"/>
                <a:cs typeface="Lucida Grande" charset="0"/>
                <a:sym typeface="Lucida Grande" charset="0"/>
              </a:rPr>
              <a:t>Can mention de-escalation, recommended 7-10 day course.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latin typeface="Lucida Grande" charset="0"/>
              <a:ea typeface="+mn-ea"/>
              <a:cs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182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>
                <a:latin typeface="Lucida Grande" charset="0"/>
                <a:ea typeface="+mn-ea"/>
                <a:cs typeface="Lucida Grande" charset="0"/>
                <a:sym typeface="Lucida Grande" charset="0"/>
              </a:rPr>
              <a:t>Take our lines, drain abscesses, debride purulent tissues.</a:t>
            </a:r>
          </a:p>
        </p:txBody>
      </p:sp>
    </p:spTree>
    <p:extLst>
      <p:ext uri="{BB962C8B-B14F-4D97-AF65-F5344CB8AC3E}">
        <p14:creationId xmlns:p14="http://schemas.microsoft.com/office/powerpoint/2010/main" val="3709923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Cada hora de retraso en la </a:t>
            </a:r>
            <a:r>
              <a:rPr lang="es-ES" dirty="0" err="1"/>
              <a:t>administracion</a:t>
            </a:r>
            <a:r>
              <a:rPr lang="es-ES" dirty="0"/>
              <a:t> de </a:t>
            </a:r>
            <a:r>
              <a:rPr lang="es-ES" dirty="0" err="1"/>
              <a:t>abx</a:t>
            </a:r>
            <a:r>
              <a:rPr lang="es-ES" dirty="0"/>
              <a:t> la mortalidad aumenta</a:t>
            </a:r>
            <a:r>
              <a:rPr lang="es-ES" baseline="0" dirty="0"/>
              <a:t> un 8%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500" dirty="0">
                <a:sym typeface="Wingdings"/>
              </a:rPr>
              <a:t>Paginas 1012 y 1013 de “</a:t>
            </a:r>
            <a:r>
              <a:rPr lang="es-ES" sz="1500" dirty="0" err="1">
                <a:sym typeface="Wingdings"/>
              </a:rPr>
              <a:t>Tintinalli´s</a:t>
            </a:r>
            <a:r>
              <a:rPr lang="es-ES" sz="1500" dirty="0">
                <a:sym typeface="Wingdings"/>
              </a:rPr>
              <a:t> </a:t>
            </a:r>
            <a:r>
              <a:rPr lang="es-ES" sz="1500" dirty="0" err="1">
                <a:sym typeface="Wingdings"/>
              </a:rPr>
              <a:t>Emergency</a:t>
            </a:r>
            <a:r>
              <a:rPr lang="es-ES" sz="1500" dirty="0">
                <a:sym typeface="Wingdings"/>
              </a:rPr>
              <a:t> Medicine. 7th </a:t>
            </a:r>
            <a:r>
              <a:rPr lang="es-ES" sz="1500" dirty="0" err="1">
                <a:sym typeface="Wingdings"/>
              </a:rPr>
              <a:t>Edition</a:t>
            </a:r>
            <a:r>
              <a:rPr lang="es-ES" sz="1500" dirty="0">
                <a:sym typeface="Wingdings"/>
              </a:rPr>
              <a:t>”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dirty="0">
                <a:sym typeface="Wingdings"/>
              </a:rPr>
              <a:t>50% no se identifica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500" dirty="0">
              <a:sym typeface="Wingdings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48CB5-65A1-844A-B769-EE1413968B6E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6038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49C60-D106-4539-A047-6FF9E6217A96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4712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674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9526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57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195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76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77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72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87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73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440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43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5E753-7BFC-47AD-9AB8-1C31AD9EA451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E5C27-6CEC-4B4B-9931-BEC0B3A7A2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61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Manejo Antibiótico en Sepsis: Mitos y Realidades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Arturo Galindo Fraga</a:t>
            </a:r>
          </a:p>
        </p:txBody>
      </p:sp>
    </p:spTree>
    <p:extLst>
      <p:ext uri="{BB962C8B-B14F-4D97-AF65-F5344CB8AC3E}">
        <p14:creationId xmlns:p14="http://schemas.microsoft.com/office/powerpoint/2010/main" val="4197755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Protocolo de </a:t>
            </a:r>
            <a:r>
              <a:rPr lang="es-ES" dirty="0" err="1"/>
              <a:t>Rivers</a:t>
            </a:r>
            <a:r>
              <a:rPr lang="es-ES" dirty="0"/>
              <a:t> (2001) </a:t>
            </a:r>
            <a:r>
              <a:rPr lang="es-ES" dirty="0">
                <a:sym typeface="Wingdings"/>
              </a:rPr>
              <a:t> primeras 6 horas </a:t>
            </a:r>
          </a:p>
          <a:p>
            <a:pPr marL="868680" lvl="1" indent="-457200">
              <a:buFont typeface="+mj-lt"/>
              <a:buAutoNum type="arabicPeriod"/>
            </a:pPr>
            <a:r>
              <a:rPr lang="es-ES" dirty="0">
                <a:sym typeface="Wingdings"/>
              </a:rPr>
              <a:t>Oxigenación, ventilación, circulación</a:t>
            </a:r>
          </a:p>
          <a:p>
            <a:pPr marL="868680" lvl="1" indent="-457200">
              <a:buFont typeface="+mj-lt"/>
              <a:buAutoNum type="arabicPeriod"/>
            </a:pPr>
            <a:r>
              <a:rPr lang="es-ES" dirty="0">
                <a:sym typeface="Wingdings"/>
              </a:rPr>
              <a:t>Terapia farmacológica (antibióticos)</a:t>
            </a:r>
          </a:p>
          <a:p>
            <a:pPr marL="868680" lvl="1" indent="-457200">
              <a:buFont typeface="+mj-lt"/>
              <a:buAutoNum type="arabicPeriod"/>
            </a:pPr>
            <a:r>
              <a:rPr lang="es-ES" dirty="0">
                <a:sym typeface="Wingdings"/>
              </a:rPr>
              <a:t>Control de la fuente de la sepsis</a:t>
            </a:r>
          </a:p>
          <a:p>
            <a:pPr marL="868680" lvl="1" indent="-457200">
              <a:buFont typeface="+mj-lt"/>
              <a:buAutoNum type="arabicPeriod"/>
            </a:pPr>
            <a:endParaRPr lang="es-ES" dirty="0">
              <a:sym typeface="Wingdings"/>
            </a:endParaRPr>
          </a:p>
          <a:p>
            <a:r>
              <a:rPr lang="es-ES" dirty="0">
                <a:sym typeface="Wingdings"/>
              </a:rPr>
              <a:t>Antibióticos a la hora del diagnóstico de sepsis o choque séptico</a:t>
            </a:r>
          </a:p>
          <a:p>
            <a:pPr lvl="1"/>
            <a:r>
              <a:rPr lang="es-ES" dirty="0">
                <a:sym typeface="Wingdings"/>
              </a:rPr>
              <a:t>2 hemocultivos </a:t>
            </a:r>
          </a:p>
          <a:p>
            <a:pPr lvl="1"/>
            <a:r>
              <a:rPr lang="es-ES" dirty="0">
                <a:sym typeface="Wingdings"/>
              </a:rPr>
              <a:t>Cobertura de Gram positivos y  Gram negativos </a:t>
            </a:r>
          </a:p>
          <a:p>
            <a:pPr lvl="2"/>
            <a:r>
              <a:rPr lang="es-ES" dirty="0">
                <a:sym typeface="Wingdings"/>
              </a:rPr>
              <a:t>Incluir SARM, bacilos </a:t>
            </a:r>
            <a:r>
              <a:rPr lang="es-ES" dirty="0" err="1">
                <a:sym typeface="Wingdings"/>
              </a:rPr>
              <a:t>gram</a:t>
            </a:r>
            <a:r>
              <a:rPr lang="es-ES" dirty="0">
                <a:sym typeface="Wingdings"/>
              </a:rPr>
              <a:t> (-) altamente resistentes, anaerobios, ¿hongos?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Tratamiento</a:t>
            </a:r>
          </a:p>
        </p:txBody>
      </p:sp>
      <p:pic>
        <p:nvPicPr>
          <p:cNvPr id="4" name="Imagen 3" descr="C:\Users\jacqueline.pinedap\Downloads\70 ANIVERSARIO INCMNSZ PRINCIPA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8454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809" y="34398"/>
            <a:ext cx="9316381" cy="620804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245347" y="6299636"/>
            <a:ext cx="31084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 err="1"/>
              <a:t>Crit</a:t>
            </a:r>
            <a:r>
              <a:rPr lang="en-US" sz="1600" i="1" dirty="0"/>
              <a:t> Care </a:t>
            </a:r>
            <a:r>
              <a:rPr lang="en-US" sz="1600" i="1" dirty="0" err="1"/>
              <a:t>Clin</a:t>
            </a:r>
            <a:r>
              <a:rPr lang="en-US" sz="1600" dirty="0"/>
              <a:t>. 2009;25(4):733-751</a:t>
            </a:r>
          </a:p>
        </p:txBody>
      </p:sp>
      <p:pic>
        <p:nvPicPr>
          <p:cNvPr id="6" name="Imagen 5" descr="C:\Users\jacqueline.pinedap\Downloads\70 ANIVERSARIO INCMNSZ PRINCIPA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0571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b="1" dirty="0"/>
              <a:t>Sin sospecha de </a:t>
            </a:r>
            <a:r>
              <a:rPr lang="es-MX" b="1" i="1" dirty="0" err="1"/>
              <a:t>Pseudomonas</a:t>
            </a:r>
            <a:r>
              <a:rPr lang="es-MX" b="1" dirty="0"/>
              <a:t> </a:t>
            </a:r>
            <a:r>
              <a:rPr lang="es-MX" b="1" dirty="0">
                <a:sym typeface="Wingdings"/>
              </a:rPr>
              <a:t> vancomicina + 1 de los siguientes:</a:t>
            </a:r>
            <a:endParaRPr lang="es-MX" b="1" dirty="0"/>
          </a:p>
          <a:p>
            <a:pPr lvl="1"/>
            <a:r>
              <a:rPr lang="es-MX" dirty="0"/>
              <a:t>Cefalosporina de 3era (ceftriaxona) o 4rta generación (</a:t>
            </a:r>
            <a:r>
              <a:rPr lang="es-MX" dirty="0" err="1"/>
              <a:t>cefepime</a:t>
            </a:r>
            <a:r>
              <a:rPr lang="es-MX" dirty="0"/>
              <a:t>)</a:t>
            </a:r>
          </a:p>
          <a:p>
            <a:pPr lvl="1"/>
            <a:r>
              <a:rPr lang="es-MX" dirty="0"/>
              <a:t>Beta </a:t>
            </a:r>
            <a:r>
              <a:rPr lang="es-MX" dirty="0" err="1"/>
              <a:t>lactámico</a:t>
            </a:r>
            <a:r>
              <a:rPr lang="es-MX" dirty="0"/>
              <a:t> </a:t>
            </a:r>
            <a:r>
              <a:rPr lang="es-MX" dirty="0" err="1"/>
              <a:t>antipseudomonas</a:t>
            </a:r>
            <a:r>
              <a:rPr lang="es-MX" dirty="0"/>
              <a:t> (</a:t>
            </a:r>
            <a:r>
              <a:rPr lang="es-MX" dirty="0" err="1"/>
              <a:t>piperacilina</a:t>
            </a:r>
            <a:r>
              <a:rPr lang="es-MX" dirty="0"/>
              <a:t>/</a:t>
            </a:r>
            <a:r>
              <a:rPr lang="es-MX" dirty="0" err="1"/>
              <a:t>tazobactam</a:t>
            </a:r>
            <a:r>
              <a:rPr lang="es-MX" dirty="0"/>
              <a:t>)</a:t>
            </a:r>
          </a:p>
          <a:p>
            <a:pPr lvl="1"/>
            <a:r>
              <a:rPr lang="es-MX" dirty="0"/>
              <a:t>Carbapenémico </a:t>
            </a:r>
          </a:p>
          <a:p>
            <a:pPr marL="411480" lvl="1" indent="0">
              <a:buNone/>
            </a:pPr>
            <a:endParaRPr lang="es-MX" dirty="0"/>
          </a:p>
          <a:p>
            <a:r>
              <a:rPr lang="es-MX" b="1" dirty="0"/>
              <a:t>Sospecha de </a:t>
            </a:r>
            <a:r>
              <a:rPr lang="es-MX" b="1" i="1" dirty="0" err="1"/>
              <a:t>Pseudomonas</a:t>
            </a:r>
            <a:r>
              <a:rPr lang="es-MX" b="1" dirty="0"/>
              <a:t> </a:t>
            </a:r>
            <a:r>
              <a:rPr lang="es-MX" b="1" dirty="0">
                <a:sym typeface="Wingdings"/>
              </a:rPr>
              <a:t> vancomicina + 2 de los siguientes: </a:t>
            </a:r>
          </a:p>
          <a:p>
            <a:pPr lvl="1"/>
            <a:r>
              <a:rPr lang="es-MX" dirty="0">
                <a:sym typeface="Wingdings"/>
              </a:rPr>
              <a:t>Cefalosporina (ceftazidima, </a:t>
            </a:r>
            <a:r>
              <a:rPr lang="es-MX" dirty="0" err="1">
                <a:sym typeface="Wingdings"/>
              </a:rPr>
              <a:t>cefepime</a:t>
            </a:r>
            <a:r>
              <a:rPr lang="es-MX" dirty="0">
                <a:sym typeface="Wingdings"/>
              </a:rPr>
              <a:t>)</a:t>
            </a:r>
          </a:p>
          <a:p>
            <a:pPr lvl="1"/>
            <a:r>
              <a:rPr lang="es-MX" dirty="0">
                <a:sym typeface="Wingdings"/>
              </a:rPr>
              <a:t>Carbapenémico</a:t>
            </a:r>
          </a:p>
          <a:p>
            <a:pPr lvl="1"/>
            <a:r>
              <a:rPr lang="es-MX" dirty="0">
                <a:sym typeface="Wingdings"/>
              </a:rPr>
              <a:t>Beta </a:t>
            </a:r>
            <a:r>
              <a:rPr lang="es-MX" dirty="0" err="1">
                <a:sym typeface="Wingdings"/>
              </a:rPr>
              <a:t>lactámico</a:t>
            </a:r>
            <a:r>
              <a:rPr lang="es-MX" dirty="0">
                <a:sym typeface="Wingdings"/>
              </a:rPr>
              <a:t> </a:t>
            </a:r>
            <a:r>
              <a:rPr lang="es-MX" dirty="0" err="1">
                <a:sym typeface="Wingdings"/>
              </a:rPr>
              <a:t>antipseudomonas</a:t>
            </a:r>
            <a:endParaRPr lang="es-MX" dirty="0">
              <a:sym typeface="Wingdings"/>
            </a:endParaRPr>
          </a:p>
          <a:p>
            <a:pPr lvl="1"/>
            <a:r>
              <a:rPr lang="es-MX" dirty="0" err="1">
                <a:sym typeface="Wingdings"/>
              </a:rPr>
              <a:t>Fluoroquinolona</a:t>
            </a:r>
            <a:r>
              <a:rPr lang="es-MX" dirty="0">
                <a:sym typeface="Wingdings"/>
              </a:rPr>
              <a:t> con actividad anti-</a:t>
            </a:r>
            <a:r>
              <a:rPr lang="es-MX" dirty="0" err="1">
                <a:sym typeface="Wingdings"/>
              </a:rPr>
              <a:t>pseudomonas</a:t>
            </a:r>
            <a:r>
              <a:rPr lang="es-MX" dirty="0">
                <a:sym typeface="Wingdings"/>
              </a:rPr>
              <a:t> (ciprofloxacina)</a:t>
            </a:r>
          </a:p>
          <a:p>
            <a:pPr lvl="1"/>
            <a:r>
              <a:rPr lang="es-MX" dirty="0" err="1">
                <a:sym typeface="Wingdings"/>
              </a:rPr>
              <a:t>Aminoglucósido</a:t>
            </a:r>
            <a:endParaRPr lang="es-MX" dirty="0">
              <a:sym typeface="Wingdings"/>
            </a:endParaRPr>
          </a:p>
          <a:p>
            <a:pPr lvl="1"/>
            <a:endParaRPr lang="es-MX" dirty="0">
              <a:sym typeface="Wingdings"/>
            </a:endParaRPr>
          </a:p>
          <a:p>
            <a:r>
              <a:rPr lang="es-MX" b="1" dirty="0" err="1"/>
              <a:t>Antifúngico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pPr lvl="1"/>
            <a:endParaRPr lang="es-MX" dirty="0"/>
          </a:p>
          <a:p>
            <a:pPr lvl="2"/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51907" y="526194"/>
            <a:ext cx="8059917" cy="1054250"/>
          </a:xfrm>
        </p:spPr>
        <p:txBody>
          <a:bodyPr/>
          <a:lstStyle/>
          <a:p>
            <a:r>
              <a:rPr lang="es-ES" dirty="0"/>
              <a:t>Tratamiento</a:t>
            </a:r>
          </a:p>
        </p:txBody>
      </p:sp>
      <p:pic>
        <p:nvPicPr>
          <p:cNvPr id="4" name="Imagen 3" descr="C:\Users\jacqueline.pinedap\Downloads\70 ANIVERSARIO INCMNSZ PRINCIPA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96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Terapia anti-infecciosa inicial empírica debe incluir uno o más fármacos que tienen actividad contra los patógenos probables 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Los pacientes con sepsis grave y shock séptico el régimen inicial debe incluir dos o más antibióticos β-</a:t>
            </a:r>
            <a:r>
              <a:rPr lang="es-MX" dirty="0" err="1"/>
              <a:t>lactámicos</a:t>
            </a:r>
            <a:r>
              <a:rPr lang="es-MX" dirty="0"/>
              <a:t> de espectro extendido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Una vez que un agente patógeno se aísla, la monoterapia es adecuada para la mayoría de las infecciones </a:t>
            </a:r>
          </a:p>
          <a:p>
            <a:pPr algn="just"/>
            <a:endParaRPr lang="es-MX" dirty="0"/>
          </a:p>
          <a:p>
            <a:pPr algn="just"/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8471017" y="6311900"/>
            <a:ext cx="30229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 err="1"/>
              <a:t>Crit</a:t>
            </a:r>
            <a:r>
              <a:rPr lang="en-US" sz="1600" i="1" dirty="0"/>
              <a:t> Care </a:t>
            </a:r>
            <a:r>
              <a:rPr lang="en-US" sz="1600" i="1" dirty="0" err="1"/>
              <a:t>Clin</a:t>
            </a:r>
            <a:r>
              <a:rPr lang="en-US" sz="1600" dirty="0"/>
              <a:t> 2009;25(4):733-751</a:t>
            </a:r>
          </a:p>
        </p:txBody>
      </p:sp>
      <p:pic>
        <p:nvPicPr>
          <p:cNvPr id="6" name="Imagen 5" descr="C:\Users\jacqueline.pinedap\Downloads\70 ANIVERSARIO INCMNSZ PRINCIPA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81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Con los patrones de resistencia actual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Basar los antibióticos de acuerdo a la flora local</a:t>
            </a:r>
          </a:p>
          <a:p>
            <a:endParaRPr lang="es-MX" dirty="0"/>
          </a:p>
          <a:p>
            <a:r>
              <a:rPr lang="es-MX" dirty="0"/>
              <a:t>La monoterapia es adecuada en la mayoría de los pacientes</a:t>
            </a:r>
          </a:p>
          <a:p>
            <a:endParaRPr lang="es-MX" dirty="0"/>
          </a:p>
          <a:p>
            <a:r>
              <a:rPr lang="es-MX" dirty="0" err="1"/>
              <a:t>Desescalar</a:t>
            </a:r>
            <a:r>
              <a:rPr lang="es-MX" dirty="0"/>
              <a:t> cuando sea adecuado. Evaluar diariamente esta posibilidad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8683869" y="6176963"/>
            <a:ext cx="3097823" cy="31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67" i="1" dirty="0" err="1"/>
              <a:t>Crit</a:t>
            </a:r>
            <a:r>
              <a:rPr lang="es-MX" sz="1467" i="1" dirty="0"/>
              <a:t> </a:t>
            </a:r>
            <a:r>
              <a:rPr lang="es-MX" sz="1467" i="1" dirty="0" err="1"/>
              <a:t>Care</a:t>
            </a:r>
            <a:r>
              <a:rPr lang="es-MX" sz="1467" i="1" dirty="0"/>
              <a:t> </a:t>
            </a:r>
            <a:r>
              <a:rPr lang="es-MX" sz="1467" i="1" dirty="0" err="1"/>
              <a:t>Med</a:t>
            </a:r>
            <a:r>
              <a:rPr lang="es-MX" sz="1467" dirty="0"/>
              <a:t> 2012;40(5):1404-1409. </a:t>
            </a:r>
          </a:p>
        </p:txBody>
      </p:sp>
      <p:pic>
        <p:nvPicPr>
          <p:cNvPr id="6" name="Imagen 5" descr="C:\Users\jacqueline.pinedap\Downloads\70 ANIVERSARIO INCMNSZ PRINCIPA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2933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Desescalamiento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Apoyo a la clínica de </a:t>
            </a:r>
            <a:r>
              <a:rPr lang="es-MX" dirty="0" err="1"/>
              <a:t>biomarcadores</a:t>
            </a:r>
            <a:r>
              <a:rPr lang="es-MX" dirty="0"/>
              <a:t> (p. ej. procalcitonina)</a:t>
            </a:r>
          </a:p>
          <a:p>
            <a:endParaRPr lang="es-MX" dirty="0"/>
          </a:p>
          <a:p>
            <a:r>
              <a:rPr lang="es-MX" dirty="0"/>
              <a:t>El uso de terapia combinada no se recomienda más allá de 3-5 días</a:t>
            </a:r>
          </a:p>
          <a:p>
            <a:endParaRPr lang="es-MX" dirty="0"/>
          </a:p>
          <a:p>
            <a:r>
              <a:rPr lang="es-MX" dirty="0"/>
              <a:t>La </a:t>
            </a:r>
            <a:r>
              <a:rPr lang="es-MX" dirty="0" err="1"/>
              <a:t>antibioticoterapia</a:t>
            </a:r>
            <a:r>
              <a:rPr lang="es-MX" dirty="0"/>
              <a:t> se recomienda por 7-10 días. Esquemas más largos en condiciones particulares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4" name="Imagen 3" descr="C:\Users\jacqueline.pinedap\Downloads\70 ANIVERSARIO INCMNSZ PRINCIPA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034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Uso de antibióticos y mortalidad</a:t>
            </a:r>
          </a:p>
          <a:p>
            <a:endParaRPr lang="es-MX" dirty="0"/>
          </a:p>
          <a:p>
            <a:r>
              <a:rPr lang="es-MX" dirty="0"/>
              <a:t>No todo son antibióticos</a:t>
            </a:r>
          </a:p>
          <a:p>
            <a:endParaRPr lang="es-MX" dirty="0"/>
          </a:p>
          <a:p>
            <a:r>
              <a:rPr lang="es-MX" dirty="0"/>
              <a:t>Esquemas de tratamiento</a:t>
            </a:r>
          </a:p>
          <a:p>
            <a:endParaRPr lang="es-MX" dirty="0"/>
          </a:p>
          <a:p>
            <a:r>
              <a:rPr lang="es-MX" dirty="0"/>
              <a:t>Conclusiones</a:t>
            </a:r>
          </a:p>
        </p:txBody>
      </p:sp>
      <p:pic>
        <p:nvPicPr>
          <p:cNvPr id="4" name="Imagen 3" descr="C:\Users\jacqueline.pinedap\Downloads\70 ANIVERSARIO INCMNSZ PRINCIPA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577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 sz="3400" dirty="0">
                <a:solidFill>
                  <a:srgbClr val="000000"/>
                </a:solidFill>
                <a:cs typeface="Geneva" pitchFamily="-84" charset="0"/>
              </a:rPr>
              <a:t>Antibióticos</a:t>
            </a:r>
            <a:r>
              <a:rPr lang="en-US" altLang="es-MX" sz="3400" dirty="0">
                <a:solidFill>
                  <a:srgbClr val="000000"/>
                </a:solidFill>
                <a:cs typeface="Geneva" pitchFamily="-84" charset="0"/>
              </a:rPr>
              <a:t> </a:t>
            </a:r>
            <a:r>
              <a:rPr lang="en-US" altLang="es-MX" sz="3400">
                <a:solidFill>
                  <a:srgbClr val="000000"/>
                </a:solidFill>
                <a:cs typeface="Geneva" pitchFamily="-84" charset="0"/>
              </a:rPr>
              <a:t>y sepsis</a:t>
            </a:r>
            <a:endParaRPr lang="en-US" altLang="es-MX" sz="3400" dirty="0">
              <a:solidFill>
                <a:srgbClr val="000000"/>
              </a:solidFill>
              <a:cs typeface="Geneva" pitchFamily="-8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488421"/>
            <a:ext cx="10515600" cy="4351338"/>
          </a:xfrm>
        </p:spPr>
        <p:txBody>
          <a:bodyPr/>
          <a:lstStyle/>
          <a:p>
            <a:r>
              <a:rPr lang="es-MX" altLang="es-MX" sz="2500" dirty="0">
                <a:solidFill>
                  <a:srgbClr val="000000"/>
                </a:solidFill>
                <a:cs typeface="Geneva" pitchFamily="-84" charset="0"/>
              </a:rPr>
              <a:t>Difícil tener ensayos clínicos controlados</a:t>
            </a:r>
          </a:p>
        </p:txBody>
      </p:sp>
      <p:pic>
        <p:nvPicPr>
          <p:cNvPr id="3482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442" y="2309159"/>
            <a:ext cx="5507665" cy="370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Rectangle 6"/>
          <p:cNvSpPr>
            <a:spLocks/>
          </p:cNvSpPr>
          <p:nvPr/>
        </p:nvSpPr>
        <p:spPr bwMode="auto">
          <a:xfrm>
            <a:off x="8043688" y="6134169"/>
            <a:ext cx="418391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141288" indent="-141288" eaLnBrk="0" hangingPunct="0"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850"/>
              </a:spcBef>
            </a:pPr>
            <a:r>
              <a:rPr lang="en-US" altLang="es-MX" sz="1600" dirty="0" err="1">
                <a:latin typeface="+mn-lt"/>
                <a:sym typeface="Helvetica" pitchFamily="34" charset="0"/>
              </a:rPr>
              <a:t>Crit</a:t>
            </a:r>
            <a:r>
              <a:rPr lang="en-US" altLang="es-MX" sz="1600" dirty="0">
                <a:latin typeface="+mn-lt"/>
                <a:sym typeface="Helvetica" pitchFamily="34" charset="0"/>
              </a:rPr>
              <a:t> Care Med 2006;34(6):1589–96. </a:t>
            </a:r>
          </a:p>
        </p:txBody>
      </p:sp>
      <p:sp>
        <p:nvSpPr>
          <p:cNvPr id="34825" name="Rectangle 8"/>
          <p:cNvSpPr>
            <a:spLocks/>
          </p:cNvSpPr>
          <p:nvPr/>
        </p:nvSpPr>
        <p:spPr bwMode="auto">
          <a:xfrm>
            <a:off x="4186157" y="2109104"/>
            <a:ext cx="385753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s-MX" altLang="es-MX" sz="1300" dirty="0"/>
              <a:t>Tiempo de hipotensión a tratamiento ABX adecuado</a:t>
            </a:r>
          </a:p>
        </p:txBody>
      </p:sp>
      <p:pic>
        <p:nvPicPr>
          <p:cNvPr id="10" name="Imagen 9" descr="C:\Users\jacqueline.pinedap\Downloads\70 ANIVERSARIO INCMNSZ PRINCIPAL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053058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 sz="3400" dirty="0">
                <a:solidFill>
                  <a:srgbClr val="000000"/>
                </a:solidFill>
                <a:cs typeface="Geneva" pitchFamily="-84" charset="0"/>
              </a:rPr>
              <a:t>Antibióticos</a:t>
            </a:r>
            <a:r>
              <a:rPr lang="en-US" altLang="es-MX" sz="3400" dirty="0">
                <a:solidFill>
                  <a:srgbClr val="000000"/>
                </a:solidFill>
                <a:cs typeface="Geneva" pitchFamily="-84" charset="0"/>
              </a:rPr>
              <a:t> y sepsis</a:t>
            </a:r>
          </a:p>
        </p:txBody>
      </p:sp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728" y="1805312"/>
            <a:ext cx="7337906" cy="426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Rectangle 4"/>
          <p:cNvSpPr>
            <a:spLocks/>
          </p:cNvSpPr>
          <p:nvPr/>
        </p:nvSpPr>
        <p:spPr bwMode="auto">
          <a:xfrm>
            <a:off x="8388350" y="6181726"/>
            <a:ext cx="38036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141288" indent="-141288" eaLnBrk="0" hangingPunct="0"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12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850"/>
              </a:spcBef>
            </a:pPr>
            <a:r>
              <a:rPr lang="en-US" altLang="es-MX" sz="1400" dirty="0" err="1">
                <a:latin typeface="Helvetica" pitchFamily="34" charset="0"/>
                <a:sym typeface="Helvetica" pitchFamily="34" charset="0"/>
              </a:rPr>
              <a:t>Crit</a:t>
            </a:r>
            <a:r>
              <a:rPr lang="en-US" altLang="es-MX" sz="1400" dirty="0">
                <a:latin typeface="Helvetica" pitchFamily="34" charset="0"/>
                <a:sym typeface="Helvetica" pitchFamily="34" charset="0"/>
              </a:rPr>
              <a:t> Care Med 2010;38(4):1045–53. </a:t>
            </a:r>
          </a:p>
        </p:txBody>
      </p:sp>
      <p:sp>
        <p:nvSpPr>
          <p:cNvPr id="34824" name="Rectangle 7"/>
          <p:cNvSpPr>
            <a:spLocks/>
          </p:cNvSpPr>
          <p:nvPr/>
        </p:nvSpPr>
        <p:spPr bwMode="auto">
          <a:xfrm>
            <a:off x="4157616" y="1647973"/>
            <a:ext cx="392325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s-MX" sz="1300" dirty="0" err="1"/>
              <a:t>Tiempo</a:t>
            </a:r>
            <a:r>
              <a:rPr lang="en-US" altLang="es-MX" sz="1300" dirty="0"/>
              <a:t> de </a:t>
            </a:r>
            <a:r>
              <a:rPr lang="en-US" altLang="es-MX" sz="1300" dirty="0" err="1"/>
              <a:t>terapia</a:t>
            </a:r>
            <a:r>
              <a:rPr lang="en-US" altLang="es-MX" sz="1300" dirty="0"/>
              <a:t> </a:t>
            </a:r>
            <a:r>
              <a:rPr lang="en-US" altLang="es-MX" sz="1300" dirty="0" err="1"/>
              <a:t>temprana</a:t>
            </a:r>
            <a:r>
              <a:rPr lang="en-US" altLang="es-MX" sz="1300" dirty="0"/>
              <a:t> </a:t>
            </a:r>
            <a:r>
              <a:rPr lang="en-US" altLang="es-MX" sz="1300" dirty="0" err="1"/>
              <a:t>dirigida</a:t>
            </a:r>
            <a:r>
              <a:rPr lang="en-US" altLang="es-MX" sz="1300" dirty="0"/>
              <a:t> a </a:t>
            </a:r>
            <a:r>
              <a:rPr lang="en-US" altLang="es-MX" sz="1300" dirty="0" err="1"/>
              <a:t>metas</a:t>
            </a:r>
            <a:r>
              <a:rPr lang="en-US" altLang="es-MX" sz="1300" dirty="0"/>
              <a:t> a </a:t>
            </a:r>
            <a:r>
              <a:rPr lang="es-MX" altLang="es-MX" sz="1300" dirty="0"/>
              <a:t>ABX</a:t>
            </a:r>
          </a:p>
        </p:txBody>
      </p:sp>
      <p:pic>
        <p:nvPicPr>
          <p:cNvPr id="11" name="Imagen 10" descr="C:\Users\jacqueline.pinedap\Downloads\70 ANIVERSARIO INCMNSZ PRINCIPA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344729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 sz="3400" dirty="0">
                <a:solidFill>
                  <a:srgbClr val="000000"/>
                </a:solidFill>
                <a:cs typeface="Geneva" pitchFamily="-84" charset="0"/>
              </a:rPr>
              <a:t>Antibióticos</a:t>
            </a:r>
          </a:p>
        </p:txBody>
      </p:sp>
      <p:sp>
        <p:nvSpPr>
          <p:cNvPr id="35843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 sz="2500" dirty="0">
                <a:solidFill>
                  <a:srgbClr val="000000"/>
                </a:solidFill>
                <a:cs typeface="Geneva" pitchFamily="-84" charset="0"/>
              </a:rPr>
              <a:t>Existen múltiples estudios observacionales que ha demostrado que la administración de antibiótico oportuna se asocial fuertemente con supervivencia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87968" y="2751993"/>
            <a:ext cx="1103435" cy="4413738"/>
          </a:xfrm>
          <a:prstGeom prst="rect">
            <a:avLst/>
          </a:prstGeom>
        </p:spPr>
      </p:pic>
      <p:pic>
        <p:nvPicPr>
          <p:cNvPr id="5" name="Imagen 4" descr="C:\Users\jacqueline.pinedap\Downloads\70 ANIVERSARIO INCMNSZ PRINCIPAL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873597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 sz="3400" dirty="0">
                <a:solidFill>
                  <a:srgbClr val="000000"/>
                </a:solidFill>
                <a:cs typeface="Geneva" pitchFamily="-84" charset="0"/>
              </a:rPr>
              <a:t>Control de </a:t>
            </a:r>
            <a:r>
              <a:rPr lang="en-US" altLang="es-MX" sz="3400" dirty="0" err="1">
                <a:solidFill>
                  <a:srgbClr val="000000"/>
                </a:solidFill>
                <a:cs typeface="Geneva" pitchFamily="-84" charset="0"/>
              </a:rPr>
              <a:t>foco</a:t>
            </a:r>
            <a:r>
              <a:rPr lang="en-US" altLang="es-MX" sz="3400" dirty="0">
                <a:solidFill>
                  <a:srgbClr val="000000"/>
                </a:solidFill>
                <a:cs typeface="Geneva" pitchFamily="-84" charset="0"/>
              </a:rPr>
              <a:t>. No </a:t>
            </a:r>
            <a:r>
              <a:rPr lang="en-US" altLang="es-MX" sz="3400" dirty="0" err="1">
                <a:solidFill>
                  <a:srgbClr val="000000"/>
                </a:solidFill>
                <a:cs typeface="Geneva" pitchFamily="-84" charset="0"/>
              </a:rPr>
              <a:t>todo</a:t>
            </a:r>
            <a:r>
              <a:rPr lang="en-US" altLang="es-MX" sz="3400" dirty="0">
                <a:solidFill>
                  <a:srgbClr val="000000"/>
                </a:solidFill>
                <a:cs typeface="Geneva" pitchFamily="-84" charset="0"/>
              </a:rPr>
              <a:t> son </a:t>
            </a:r>
            <a:r>
              <a:rPr lang="en-US" altLang="es-MX" sz="3400" dirty="0" err="1">
                <a:solidFill>
                  <a:srgbClr val="000000"/>
                </a:solidFill>
                <a:cs typeface="Geneva" pitchFamily="-84" charset="0"/>
              </a:rPr>
              <a:t>antibióticos</a:t>
            </a:r>
            <a:endParaRPr lang="en-US" altLang="es-MX" sz="3400" dirty="0">
              <a:solidFill>
                <a:srgbClr val="000000"/>
              </a:solidFill>
              <a:cs typeface="Geneva" pitchFamily="-84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>
            <p:ph type="body" idx="1"/>
          </p:nvPr>
        </p:nvSpPr>
        <p:spPr>
          <a:xfrm>
            <a:off x="838200" y="1689100"/>
            <a:ext cx="7607300" cy="544513"/>
          </a:xfrm>
        </p:spPr>
        <p:txBody>
          <a:bodyPr/>
          <a:lstStyle/>
          <a:p>
            <a:r>
              <a:rPr lang="es-MX" altLang="es-MX" sz="2500" dirty="0">
                <a:solidFill>
                  <a:srgbClr val="000000"/>
                </a:solidFill>
                <a:cs typeface="Geneva" pitchFamily="-84" charset="0"/>
              </a:rPr>
              <a:t>Tampoco hay estudios clínicos controlados</a:t>
            </a:r>
          </a:p>
        </p:txBody>
      </p:sp>
      <p:sp>
        <p:nvSpPr>
          <p:cNvPr id="36869" name="Rectangle 4"/>
          <p:cNvSpPr>
            <a:spLocks/>
          </p:cNvSpPr>
          <p:nvPr/>
        </p:nvSpPr>
        <p:spPr bwMode="auto">
          <a:xfrm>
            <a:off x="3200157" y="5403729"/>
            <a:ext cx="63214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s-MX" sz="800" dirty="0">
                <a:cs typeface="Arial" panose="020B0604020202020204" pitchFamily="34" charset="0"/>
                <a:sym typeface="Arial" panose="020B0604020202020204" pitchFamily="34" charset="0"/>
              </a:rPr>
              <a:t>Marshall JC, Maier RV, Jimenez M, et al. Source control in the management of severe sepsis and septic shock: an evidence-based review. </a:t>
            </a:r>
            <a:r>
              <a:rPr lang="en-US" altLang="es-MX" sz="800" dirty="0" err="1">
                <a:cs typeface="Arial" panose="020B0604020202020204" pitchFamily="34" charset="0"/>
                <a:sym typeface="Arial" panose="020B0604020202020204" pitchFamily="34" charset="0"/>
              </a:rPr>
              <a:t>Crit</a:t>
            </a:r>
            <a:r>
              <a:rPr lang="en-US" altLang="es-MX" sz="800" dirty="0">
                <a:cs typeface="Arial" panose="020B0604020202020204" pitchFamily="34" charset="0"/>
                <a:sym typeface="Arial" panose="020B0604020202020204" pitchFamily="34" charset="0"/>
              </a:rPr>
              <a:t> Care Med 2004;32:S513-26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3200157" y="3150515"/>
            <a:ext cx="6645275" cy="1091834"/>
            <a:chOff x="3323249" y="3491280"/>
            <a:chExt cx="6645275" cy="1091834"/>
          </a:xfrm>
        </p:grpSpPr>
        <p:sp>
          <p:nvSpPr>
            <p:cNvPr id="36868" name="Rectangle 3"/>
            <p:cNvSpPr>
              <a:spLocks/>
            </p:cNvSpPr>
            <p:nvPr/>
          </p:nvSpPr>
          <p:spPr bwMode="auto">
            <a:xfrm>
              <a:off x="3405799" y="3832227"/>
              <a:ext cx="6562725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s-MX" sz="800" dirty="0">
                  <a:cs typeface="Arial" panose="020B0604020202020204" pitchFamily="34" charset="0"/>
                  <a:sym typeface="Arial" panose="020B0604020202020204" pitchFamily="34" charset="0"/>
                </a:rPr>
                <a:t>Moss RL, </a:t>
              </a:r>
              <a:r>
                <a:rPr lang="en-US" altLang="es-MX" sz="800" dirty="0" err="1">
                  <a:cs typeface="Arial" panose="020B0604020202020204" pitchFamily="34" charset="0"/>
                  <a:sym typeface="Arial" panose="020B0604020202020204" pitchFamily="34" charset="0"/>
                </a:rPr>
                <a:t>Musemeche</a:t>
              </a:r>
              <a:r>
                <a:rPr lang="en-US" altLang="es-MX" sz="800" dirty="0">
                  <a:cs typeface="Arial" panose="020B0604020202020204" pitchFamily="34" charset="0"/>
                  <a:sym typeface="Arial" panose="020B0604020202020204" pitchFamily="34" charset="0"/>
                </a:rPr>
                <a:t> CA, </a:t>
              </a:r>
              <a:r>
                <a:rPr lang="en-US" altLang="es-MX" sz="800" dirty="0" err="1">
                  <a:cs typeface="Arial" panose="020B0604020202020204" pitchFamily="34" charset="0"/>
                  <a:sym typeface="Arial" panose="020B0604020202020204" pitchFamily="34" charset="0"/>
                </a:rPr>
                <a:t>Kosloske</a:t>
              </a:r>
              <a:r>
                <a:rPr lang="en-US" altLang="es-MX" sz="800" dirty="0">
                  <a:cs typeface="Arial" panose="020B0604020202020204" pitchFamily="34" charset="0"/>
                  <a:sym typeface="Arial" panose="020B0604020202020204" pitchFamily="34" charset="0"/>
                </a:rPr>
                <a:t> AM. Necrotizing fasciitis in children: Prompt recognition and aggressive therapy improve survival. J </a:t>
              </a:r>
              <a:r>
                <a:rPr lang="en-US" altLang="es-MX" sz="800" dirty="0" err="1">
                  <a:cs typeface="Arial" panose="020B0604020202020204" pitchFamily="34" charset="0"/>
                  <a:sym typeface="Arial" panose="020B0604020202020204" pitchFamily="34" charset="0"/>
                </a:rPr>
                <a:t>Pediatr</a:t>
              </a:r>
              <a:r>
                <a:rPr lang="en-US" altLang="es-MX" sz="800" dirty="0">
                  <a:cs typeface="Arial" panose="020B0604020202020204" pitchFamily="34" charset="0"/>
                  <a:sym typeface="Arial" panose="020B0604020202020204" pitchFamily="34" charset="0"/>
                </a:rPr>
                <a:t> </a:t>
              </a:r>
              <a:r>
                <a:rPr lang="en-US" altLang="es-MX" sz="800" dirty="0" err="1">
                  <a:cs typeface="Arial" panose="020B0604020202020204" pitchFamily="34" charset="0"/>
                  <a:sym typeface="Arial" panose="020B0604020202020204" pitchFamily="34" charset="0"/>
                </a:rPr>
                <a:t>Surg</a:t>
              </a:r>
              <a:r>
                <a:rPr lang="en-US" altLang="es-MX" sz="800" dirty="0">
                  <a:cs typeface="Arial" panose="020B0604020202020204" pitchFamily="34" charset="0"/>
                  <a:sym typeface="Arial" panose="020B0604020202020204" pitchFamily="34" charset="0"/>
                </a:rPr>
                <a:t> 1996;31:1142-6.</a:t>
              </a:r>
            </a:p>
          </p:txBody>
        </p:sp>
        <p:sp>
          <p:nvSpPr>
            <p:cNvPr id="36870" name="Rectangle 5"/>
            <p:cNvSpPr>
              <a:spLocks/>
            </p:cNvSpPr>
            <p:nvPr/>
          </p:nvSpPr>
          <p:spPr bwMode="auto">
            <a:xfrm>
              <a:off x="3395419" y="3491280"/>
              <a:ext cx="53133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marL="141288" indent="-141288" eaLnBrk="0" hangingPunct="0">
                <a:tabLst>
                  <a:tab pos="1412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tabLst>
                  <a:tab pos="1412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tabLst>
                  <a:tab pos="1412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tabLst>
                  <a:tab pos="1412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tabLst>
                  <a:tab pos="1412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12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12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12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12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850"/>
                </a:spcBef>
              </a:pPr>
              <a:r>
                <a:rPr lang="en-US" altLang="es-MX" sz="800" dirty="0" err="1">
                  <a:latin typeface="Helvetica" pitchFamily="34" charset="0"/>
                  <a:sym typeface="Helvetica" pitchFamily="34" charset="0"/>
                </a:rPr>
                <a:t>Sudarsky</a:t>
              </a:r>
              <a:r>
                <a:rPr lang="en-US" altLang="es-MX" sz="800" dirty="0">
                  <a:latin typeface="Helvetica" pitchFamily="34" charset="0"/>
                  <a:sym typeface="Helvetica" pitchFamily="34" charset="0"/>
                </a:rPr>
                <a:t> LA, </a:t>
              </a:r>
              <a:r>
                <a:rPr lang="en-US" altLang="es-MX" sz="800" dirty="0" err="1">
                  <a:latin typeface="Helvetica" pitchFamily="34" charset="0"/>
                  <a:sym typeface="Helvetica" pitchFamily="34" charset="0"/>
                </a:rPr>
                <a:t>Laschinger</a:t>
              </a:r>
              <a:r>
                <a:rPr lang="en-US" altLang="es-MX" sz="800" dirty="0">
                  <a:latin typeface="Helvetica" pitchFamily="34" charset="0"/>
                  <a:sym typeface="Helvetica" pitchFamily="34" charset="0"/>
                </a:rPr>
                <a:t> JC, </a:t>
              </a:r>
              <a:r>
                <a:rPr lang="en-US" altLang="es-MX" sz="800" dirty="0" err="1">
                  <a:latin typeface="Helvetica" pitchFamily="34" charset="0"/>
                  <a:sym typeface="Helvetica" pitchFamily="34" charset="0"/>
                </a:rPr>
                <a:t>Coppa</a:t>
              </a:r>
              <a:r>
                <a:rPr lang="en-US" altLang="es-MX" sz="800" dirty="0">
                  <a:latin typeface="Helvetica" pitchFamily="34" charset="0"/>
                  <a:sym typeface="Helvetica" pitchFamily="34" charset="0"/>
                </a:rPr>
                <a:t> GF, Spencer FC. Improved results from a standardized approach in treating patients with necrotizing fasciitis. Ann </a:t>
              </a:r>
              <a:r>
                <a:rPr lang="en-US" altLang="es-MX" sz="800" dirty="0" err="1">
                  <a:latin typeface="Helvetica" pitchFamily="34" charset="0"/>
                  <a:sym typeface="Helvetica" pitchFamily="34" charset="0"/>
                </a:rPr>
                <a:t>Surg</a:t>
              </a:r>
              <a:r>
                <a:rPr lang="en-US" altLang="es-MX" sz="800" dirty="0">
                  <a:latin typeface="Helvetica" pitchFamily="34" charset="0"/>
                  <a:sym typeface="Helvetica" pitchFamily="34" charset="0"/>
                </a:rPr>
                <a:t> 1987;206(5):661–5. </a:t>
              </a:r>
            </a:p>
          </p:txBody>
        </p:sp>
        <p:sp>
          <p:nvSpPr>
            <p:cNvPr id="36871" name="Rectangle 6"/>
            <p:cNvSpPr>
              <a:spLocks/>
            </p:cNvSpPr>
            <p:nvPr/>
          </p:nvSpPr>
          <p:spPr bwMode="auto">
            <a:xfrm>
              <a:off x="3323249" y="4260852"/>
              <a:ext cx="6645275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tabLst>
                  <a:tab pos="249238" algn="l"/>
                  <a:tab pos="498475" algn="l"/>
                  <a:tab pos="749300" algn="l"/>
                  <a:tab pos="998538" algn="l"/>
                  <a:tab pos="1249363" algn="l"/>
                  <a:tab pos="1498600" algn="l"/>
                  <a:tab pos="1749425" algn="l"/>
                  <a:tab pos="1998663" algn="l"/>
                  <a:tab pos="2249488" algn="l"/>
                  <a:tab pos="2498725" algn="l"/>
                  <a:tab pos="2749550" algn="l"/>
                  <a:tab pos="29987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tabLst>
                  <a:tab pos="249238" algn="l"/>
                  <a:tab pos="498475" algn="l"/>
                  <a:tab pos="749300" algn="l"/>
                  <a:tab pos="998538" algn="l"/>
                  <a:tab pos="1249363" algn="l"/>
                  <a:tab pos="1498600" algn="l"/>
                  <a:tab pos="1749425" algn="l"/>
                  <a:tab pos="1998663" algn="l"/>
                  <a:tab pos="2249488" algn="l"/>
                  <a:tab pos="2498725" algn="l"/>
                  <a:tab pos="2749550" algn="l"/>
                  <a:tab pos="29987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tabLst>
                  <a:tab pos="249238" algn="l"/>
                  <a:tab pos="498475" algn="l"/>
                  <a:tab pos="749300" algn="l"/>
                  <a:tab pos="998538" algn="l"/>
                  <a:tab pos="1249363" algn="l"/>
                  <a:tab pos="1498600" algn="l"/>
                  <a:tab pos="1749425" algn="l"/>
                  <a:tab pos="1998663" algn="l"/>
                  <a:tab pos="2249488" algn="l"/>
                  <a:tab pos="2498725" algn="l"/>
                  <a:tab pos="2749550" algn="l"/>
                  <a:tab pos="29987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tabLst>
                  <a:tab pos="249238" algn="l"/>
                  <a:tab pos="498475" algn="l"/>
                  <a:tab pos="749300" algn="l"/>
                  <a:tab pos="998538" algn="l"/>
                  <a:tab pos="1249363" algn="l"/>
                  <a:tab pos="1498600" algn="l"/>
                  <a:tab pos="1749425" algn="l"/>
                  <a:tab pos="1998663" algn="l"/>
                  <a:tab pos="2249488" algn="l"/>
                  <a:tab pos="2498725" algn="l"/>
                  <a:tab pos="2749550" algn="l"/>
                  <a:tab pos="29987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tabLst>
                  <a:tab pos="249238" algn="l"/>
                  <a:tab pos="498475" algn="l"/>
                  <a:tab pos="749300" algn="l"/>
                  <a:tab pos="998538" algn="l"/>
                  <a:tab pos="1249363" algn="l"/>
                  <a:tab pos="1498600" algn="l"/>
                  <a:tab pos="1749425" algn="l"/>
                  <a:tab pos="1998663" algn="l"/>
                  <a:tab pos="2249488" algn="l"/>
                  <a:tab pos="2498725" algn="l"/>
                  <a:tab pos="2749550" algn="l"/>
                  <a:tab pos="29987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49238" algn="l"/>
                  <a:tab pos="498475" algn="l"/>
                  <a:tab pos="749300" algn="l"/>
                  <a:tab pos="998538" algn="l"/>
                  <a:tab pos="1249363" algn="l"/>
                  <a:tab pos="1498600" algn="l"/>
                  <a:tab pos="1749425" algn="l"/>
                  <a:tab pos="1998663" algn="l"/>
                  <a:tab pos="2249488" algn="l"/>
                  <a:tab pos="2498725" algn="l"/>
                  <a:tab pos="2749550" algn="l"/>
                  <a:tab pos="29987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49238" algn="l"/>
                  <a:tab pos="498475" algn="l"/>
                  <a:tab pos="749300" algn="l"/>
                  <a:tab pos="998538" algn="l"/>
                  <a:tab pos="1249363" algn="l"/>
                  <a:tab pos="1498600" algn="l"/>
                  <a:tab pos="1749425" algn="l"/>
                  <a:tab pos="1998663" algn="l"/>
                  <a:tab pos="2249488" algn="l"/>
                  <a:tab pos="2498725" algn="l"/>
                  <a:tab pos="2749550" algn="l"/>
                  <a:tab pos="29987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49238" algn="l"/>
                  <a:tab pos="498475" algn="l"/>
                  <a:tab pos="749300" algn="l"/>
                  <a:tab pos="998538" algn="l"/>
                  <a:tab pos="1249363" algn="l"/>
                  <a:tab pos="1498600" algn="l"/>
                  <a:tab pos="1749425" algn="l"/>
                  <a:tab pos="1998663" algn="l"/>
                  <a:tab pos="2249488" algn="l"/>
                  <a:tab pos="2498725" algn="l"/>
                  <a:tab pos="2749550" algn="l"/>
                  <a:tab pos="29987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49238" algn="l"/>
                  <a:tab pos="498475" algn="l"/>
                  <a:tab pos="749300" algn="l"/>
                  <a:tab pos="998538" algn="l"/>
                  <a:tab pos="1249363" algn="l"/>
                  <a:tab pos="1498600" algn="l"/>
                  <a:tab pos="1749425" algn="l"/>
                  <a:tab pos="1998663" algn="l"/>
                  <a:tab pos="2249488" algn="l"/>
                  <a:tab pos="2498725" algn="l"/>
                  <a:tab pos="2749550" algn="l"/>
                  <a:tab pos="299878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s-MX" sz="800" dirty="0" err="1">
                  <a:cs typeface="Arial" panose="020B0604020202020204" pitchFamily="34" charset="0"/>
                  <a:sym typeface="Arial" panose="020B0604020202020204" pitchFamily="34" charset="0"/>
                </a:rPr>
                <a:t>Freischlag</a:t>
              </a:r>
              <a:r>
                <a:rPr lang="en-US" altLang="es-MX" sz="800" dirty="0">
                  <a:cs typeface="Arial" panose="020B0604020202020204" pitchFamily="34" charset="0"/>
                  <a:sym typeface="Arial" panose="020B0604020202020204" pitchFamily="34" charset="0"/>
                </a:rPr>
                <a:t> JA, </a:t>
              </a:r>
              <a:r>
                <a:rPr lang="en-US" altLang="es-MX" sz="800" dirty="0" err="1">
                  <a:cs typeface="Arial" panose="020B0604020202020204" pitchFamily="34" charset="0"/>
                  <a:sym typeface="Arial" panose="020B0604020202020204" pitchFamily="34" charset="0"/>
                </a:rPr>
                <a:t>Ajalat</a:t>
              </a:r>
              <a:r>
                <a:rPr lang="en-US" altLang="es-MX" sz="800" dirty="0">
                  <a:cs typeface="Arial" panose="020B0604020202020204" pitchFamily="34" charset="0"/>
                  <a:sym typeface="Arial" panose="020B0604020202020204" pitchFamily="34" charset="0"/>
                </a:rPr>
                <a:t> G, </a:t>
              </a:r>
              <a:r>
                <a:rPr lang="en-US" altLang="es-MX" sz="800" dirty="0" err="1">
                  <a:cs typeface="Arial" panose="020B0604020202020204" pitchFamily="34" charset="0"/>
                  <a:sym typeface="Arial" panose="020B0604020202020204" pitchFamily="34" charset="0"/>
                </a:rPr>
                <a:t>Busuttil</a:t>
              </a:r>
              <a:r>
                <a:rPr lang="en-US" altLang="es-MX" sz="800" dirty="0">
                  <a:cs typeface="Arial" panose="020B0604020202020204" pitchFamily="34" charset="0"/>
                  <a:sym typeface="Arial" panose="020B0604020202020204" pitchFamily="34" charset="0"/>
                </a:rPr>
                <a:t> RW: Treatment of necrotizing soft tissue infections: The need for a new approach. Am J </a:t>
              </a:r>
              <a:r>
                <a:rPr lang="en-US" altLang="es-MX" sz="800" dirty="0" err="1">
                  <a:cs typeface="Arial" panose="020B0604020202020204" pitchFamily="34" charset="0"/>
                  <a:sym typeface="Arial" panose="020B0604020202020204" pitchFamily="34" charset="0"/>
                </a:rPr>
                <a:t>Surg</a:t>
              </a:r>
              <a:r>
                <a:rPr lang="en-US" altLang="es-MX" sz="800" dirty="0">
                  <a:cs typeface="Arial" panose="020B0604020202020204" pitchFamily="34" charset="0"/>
                  <a:sym typeface="Arial" panose="020B0604020202020204" pitchFamily="34" charset="0"/>
                </a:rPr>
                <a:t> 149:751-755, 1985</a:t>
              </a:r>
            </a:p>
          </p:txBody>
        </p:sp>
      </p:grpSp>
      <p:sp>
        <p:nvSpPr>
          <p:cNvPr id="36872" name="Rectangle 7"/>
          <p:cNvSpPr>
            <a:spLocks/>
          </p:cNvSpPr>
          <p:nvPr/>
        </p:nvSpPr>
        <p:spPr bwMode="auto">
          <a:xfrm>
            <a:off x="1255714" y="2301082"/>
            <a:ext cx="80010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s-MX" altLang="es-MX" sz="1700" dirty="0"/>
              <a:t>En </a:t>
            </a:r>
            <a:r>
              <a:rPr lang="es-MX" altLang="es-MX" sz="1700" dirty="0" err="1"/>
              <a:t>fascitis</a:t>
            </a:r>
            <a:r>
              <a:rPr lang="es-MX" altLang="es-MX" sz="1700" dirty="0"/>
              <a:t> necrotizante, hay múltiples series de casos que han mostrado que con un abordaje quirúrgico agresivo, la resolución de la sepsis es más rápida y en más casos</a:t>
            </a:r>
          </a:p>
        </p:txBody>
      </p:sp>
      <p:sp>
        <p:nvSpPr>
          <p:cNvPr id="36873" name="Rectangle 8"/>
          <p:cNvSpPr>
            <a:spLocks/>
          </p:cNvSpPr>
          <p:nvPr/>
        </p:nvSpPr>
        <p:spPr bwMode="auto">
          <a:xfrm>
            <a:off x="1255714" y="4506120"/>
            <a:ext cx="8001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s-MX" altLang="es-MX" sz="1700" dirty="0"/>
              <a:t>En opinión de los expertos, se debe identificar la fuente de la infección y establecer un manejo agresivo cuando es posible</a:t>
            </a:r>
          </a:p>
        </p:txBody>
      </p:sp>
      <p:pic>
        <p:nvPicPr>
          <p:cNvPr id="11" name="Imagen 10" descr="C:\Users\jacqueline.pinedap\Downloads\70 ANIVERSARIO INCMNSZ PRINCIPA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085566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9669" y="914401"/>
            <a:ext cx="9680331" cy="120454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s-MX" dirty="0"/>
              <a:t>El </a:t>
            </a:r>
            <a:r>
              <a:rPr lang="en-US" altLang="es-MX" dirty="0" err="1"/>
              <a:t>tratamiento</a:t>
            </a:r>
            <a:r>
              <a:rPr lang="en-US" altLang="es-MX" dirty="0"/>
              <a:t> </a:t>
            </a:r>
            <a:r>
              <a:rPr lang="en-US" altLang="es-MX" dirty="0" err="1"/>
              <a:t>antibiótico</a:t>
            </a:r>
            <a:r>
              <a:rPr lang="en-US" altLang="es-MX" dirty="0"/>
              <a:t> </a:t>
            </a:r>
            <a:r>
              <a:rPr lang="en-US" altLang="es-MX" dirty="0" err="1"/>
              <a:t>está</a:t>
            </a:r>
            <a:r>
              <a:rPr lang="en-US" altLang="es-MX" dirty="0"/>
              <a:t> </a:t>
            </a:r>
            <a:r>
              <a:rPr lang="en-US" altLang="es-MX" dirty="0" err="1"/>
              <a:t>incluído</a:t>
            </a:r>
            <a:r>
              <a:rPr lang="en-US" altLang="es-MX" dirty="0"/>
              <a:t> </a:t>
            </a:r>
            <a:r>
              <a:rPr lang="en-US" altLang="es-MX" dirty="0" err="1"/>
              <a:t>desde</a:t>
            </a:r>
            <a:r>
              <a:rPr lang="en-US" altLang="es-MX" dirty="0"/>
              <a:t> el </a:t>
            </a:r>
            <a:r>
              <a:rPr lang="en-US" altLang="es-MX" dirty="0" err="1"/>
              <a:t>inicio</a:t>
            </a:r>
            <a:r>
              <a:rPr lang="en-US" altLang="es-MX" dirty="0"/>
              <a:t> de The Surviving Sepsis Campaign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3429000" y="182880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4400" b="1">
                <a:solidFill>
                  <a:schemeClr val="tx1"/>
                </a:solidFill>
                <a:latin typeface="GillSans" charset="0"/>
              </a:defRPr>
            </a:lvl1pPr>
            <a:lvl2pPr marL="742950" indent="-285750" algn="ctr">
              <a:defRPr sz="4400" b="1">
                <a:solidFill>
                  <a:schemeClr val="tx1"/>
                </a:solidFill>
                <a:latin typeface="GillSans" charset="0"/>
              </a:defRPr>
            </a:lvl2pPr>
            <a:lvl3pPr marL="1143000" indent="-228600" algn="ctr">
              <a:defRPr sz="4400" b="1">
                <a:solidFill>
                  <a:schemeClr val="tx1"/>
                </a:solidFill>
                <a:latin typeface="GillSans" charset="0"/>
              </a:defRPr>
            </a:lvl3pPr>
            <a:lvl4pPr marL="1600200" indent="-228600" algn="ctr">
              <a:defRPr sz="4400" b="1">
                <a:solidFill>
                  <a:schemeClr val="tx1"/>
                </a:solidFill>
                <a:latin typeface="GillSans" charset="0"/>
              </a:defRPr>
            </a:lvl4pPr>
            <a:lvl5pPr marL="2057400" indent="-228600" algn="ctr">
              <a:defRPr sz="4400" b="1">
                <a:solidFill>
                  <a:schemeClr val="tx1"/>
                </a:solidFill>
                <a:latin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illSans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s-MX" altLang="es-MX" sz="2400" b="0">
              <a:latin typeface="Times New Roman" panose="02020603050405020304" pitchFamily="18" charset="0"/>
            </a:endParaRPr>
          </a:p>
        </p:txBody>
      </p:sp>
      <p:sp>
        <p:nvSpPr>
          <p:cNvPr id="3379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27738" y="2057400"/>
            <a:ext cx="8116400" cy="41148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s-MX" sz="3000" dirty="0">
                <a:solidFill>
                  <a:srgbClr val="3333FF"/>
                </a:solidFill>
              </a:rPr>
              <a:t>                  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s-MX" sz="3000" dirty="0">
                <a:solidFill>
                  <a:srgbClr val="3333FF"/>
                </a:solidFill>
              </a:rPr>
              <a:t>                   </a:t>
            </a:r>
            <a:r>
              <a:rPr lang="en-US" altLang="es-MX" sz="3000" b="1" dirty="0">
                <a:solidFill>
                  <a:srgbClr val="3333FF"/>
                </a:solidFill>
              </a:rPr>
              <a:t>Los </a:t>
            </a:r>
            <a:r>
              <a:rPr lang="en-US" altLang="es-MX" sz="3000" b="1" dirty="0" err="1">
                <a:solidFill>
                  <a:srgbClr val="3333FF"/>
                </a:solidFill>
              </a:rPr>
              <a:t>antibióticos</a:t>
            </a:r>
            <a:r>
              <a:rPr lang="en-US" altLang="es-MX" sz="3000" b="1" dirty="0">
                <a:solidFill>
                  <a:srgbClr val="3333FF"/>
                </a:solidFill>
              </a:rPr>
              <a:t> </a:t>
            </a:r>
            <a:r>
              <a:rPr lang="en-US" altLang="es-MX" sz="3000" b="1" dirty="0" err="1">
                <a:solidFill>
                  <a:srgbClr val="3333FF"/>
                </a:solidFill>
              </a:rPr>
              <a:t>adecuados</a:t>
            </a:r>
            <a:r>
              <a:rPr lang="en-US" altLang="es-MX" sz="3000" b="1" dirty="0">
                <a:solidFill>
                  <a:srgbClr val="3333FF"/>
                </a:solidFill>
              </a:rPr>
              <a:t>, </a:t>
            </a:r>
            <a:r>
              <a:rPr lang="en-US" altLang="es-MX" sz="3000" b="1" dirty="0" err="1">
                <a:solidFill>
                  <a:srgbClr val="3333FF"/>
                </a:solidFill>
              </a:rPr>
              <a:t>en</a:t>
            </a:r>
            <a:r>
              <a:rPr lang="en-US" altLang="es-MX" sz="3000" b="1" dirty="0">
                <a:solidFill>
                  <a:srgbClr val="3333FF"/>
                </a:solidFill>
              </a:rPr>
              <a:t> un </a:t>
            </a:r>
            <a:r>
              <a:rPr lang="en-US" altLang="es-MX" sz="3000" b="1" dirty="0" err="1">
                <a:solidFill>
                  <a:srgbClr val="3333FF"/>
                </a:solidFill>
              </a:rPr>
              <a:t>tiempo</a:t>
            </a:r>
            <a:r>
              <a:rPr lang="en-US" altLang="es-MX" sz="3000" b="1" dirty="0">
                <a:solidFill>
                  <a:srgbClr val="3333FF"/>
                </a:solidFill>
              </a:rPr>
              <a:t> </a:t>
            </a:r>
            <a:r>
              <a:rPr lang="en-US" altLang="es-MX" sz="3000" b="1" dirty="0" err="1">
                <a:solidFill>
                  <a:srgbClr val="3333FF"/>
                </a:solidFill>
              </a:rPr>
              <a:t>adecuado</a:t>
            </a:r>
            <a:r>
              <a:rPr lang="en-US" altLang="es-MX" sz="3000" b="1" dirty="0">
                <a:solidFill>
                  <a:srgbClr val="3333FF"/>
                </a:solidFill>
              </a:rPr>
              <a:t>, </a:t>
            </a:r>
            <a:r>
              <a:rPr lang="en-US" altLang="es-MX" sz="3000" b="1" dirty="0" err="1">
                <a:solidFill>
                  <a:srgbClr val="3333FF"/>
                </a:solidFill>
              </a:rPr>
              <a:t>reducen</a:t>
            </a:r>
            <a:r>
              <a:rPr lang="en-US" altLang="es-MX" sz="3000" b="1" dirty="0">
                <a:solidFill>
                  <a:srgbClr val="3333FF"/>
                </a:solidFill>
              </a:rPr>
              <a:t> la </a:t>
            </a:r>
            <a:r>
              <a:rPr lang="en-US" altLang="es-MX" sz="3000" b="1" dirty="0" err="1">
                <a:solidFill>
                  <a:srgbClr val="3333FF"/>
                </a:solidFill>
              </a:rPr>
              <a:t>mortalidad</a:t>
            </a:r>
            <a:r>
              <a:rPr lang="en-US" altLang="es-MX" sz="3000" b="1" dirty="0">
                <a:solidFill>
                  <a:srgbClr val="3333FF"/>
                </a:solidFill>
              </a:rPr>
              <a:t> de </a:t>
            </a:r>
            <a:r>
              <a:rPr lang="en-US" altLang="es-MX" sz="3000" b="1" dirty="0" err="1">
                <a:solidFill>
                  <a:srgbClr val="3333FF"/>
                </a:solidFill>
              </a:rPr>
              <a:t>los</a:t>
            </a:r>
            <a:r>
              <a:rPr lang="en-US" altLang="es-MX" sz="3000" b="1" dirty="0">
                <a:solidFill>
                  <a:srgbClr val="3333FF"/>
                </a:solidFill>
              </a:rPr>
              <a:t> </a:t>
            </a:r>
            <a:r>
              <a:rPr lang="en-US" altLang="es-MX" sz="3000" b="1" dirty="0" err="1">
                <a:solidFill>
                  <a:srgbClr val="3333FF"/>
                </a:solidFill>
              </a:rPr>
              <a:t>pacientes</a:t>
            </a:r>
            <a:r>
              <a:rPr lang="en-US" altLang="es-MX" sz="3000" b="1" dirty="0">
                <a:solidFill>
                  <a:srgbClr val="3333FF"/>
                </a:solidFill>
              </a:rPr>
              <a:t> </a:t>
            </a:r>
            <a:r>
              <a:rPr lang="en-US" altLang="es-MX" sz="3000" b="1" dirty="0" err="1">
                <a:solidFill>
                  <a:srgbClr val="3333FF"/>
                </a:solidFill>
              </a:rPr>
              <a:t>críticos</a:t>
            </a:r>
            <a:endParaRPr lang="en-US" altLang="es-MX" sz="2300" dirty="0">
              <a:solidFill>
                <a:srgbClr val="00297A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s-MX" sz="17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s-MX" sz="1300" dirty="0" err="1"/>
              <a:t>Iregui</a:t>
            </a:r>
            <a:r>
              <a:rPr lang="en-US" altLang="es-MX" sz="1300" dirty="0"/>
              <a:t> M, Ward S, Sherman G, Fraser VJ, </a:t>
            </a:r>
            <a:r>
              <a:rPr lang="en-US" altLang="es-MX" sz="1300" dirty="0" err="1"/>
              <a:t>Kollef</a:t>
            </a:r>
            <a:r>
              <a:rPr lang="en-US" altLang="es-MX" sz="1300" dirty="0"/>
              <a:t> MH. Clinical importance of delays in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s-MX" sz="1300" dirty="0"/>
              <a:t>the initiation of appropriate antibiotic treatment for ventilator-associated pneumonia. Chest Journal. Jul 2002;122(1):262-268.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s-MX" sz="4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s-MX" sz="1300" dirty="0" err="1"/>
              <a:t>Leibovici</a:t>
            </a:r>
            <a:r>
              <a:rPr lang="en-US" altLang="es-MX" sz="1300" dirty="0"/>
              <a:t> L, </a:t>
            </a:r>
            <a:r>
              <a:rPr lang="en-US" altLang="es-MX" sz="1300" dirty="0" err="1"/>
              <a:t>Shraga</a:t>
            </a:r>
            <a:r>
              <a:rPr lang="en-US" altLang="es-MX" sz="1300" dirty="0"/>
              <a:t> I, Drucker M, et al: The benefit of appropriate empirical antibiotic treatment in patients with bloodstream infection. Journal of Internal Medicine. 1998;244(5):379–386.</a:t>
            </a:r>
            <a:r>
              <a:rPr lang="en-US" altLang="es-MX" sz="1500" dirty="0">
                <a:solidFill>
                  <a:srgbClr val="313193"/>
                </a:solidFill>
              </a:rPr>
              <a:t> </a:t>
            </a:r>
            <a:endParaRPr lang="en-US" altLang="es-MX" sz="1600" dirty="0"/>
          </a:p>
        </p:txBody>
      </p:sp>
      <p:pic>
        <p:nvPicPr>
          <p:cNvPr id="33798" name="Picture 5" descr="MPj04054340000[1]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69" y="2286000"/>
            <a:ext cx="2362200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 descr="C:\Users\jacqueline.pinedap\Downloads\70 ANIVERSARIO INCMNSZ PRINCIPA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327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 sz="3400" dirty="0">
                <a:solidFill>
                  <a:srgbClr val="000000"/>
                </a:solidFill>
                <a:cs typeface="Geneva" pitchFamily="-84" charset="0"/>
              </a:rPr>
              <a:t>Control de foco</a:t>
            </a:r>
          </a:p>
        </p:txBody>
      </p:sp>
      <p:sp>
        <p:nvSpPr>
          <p:cNvPr id="37891" name="Rectangle 2"/>
          <p:cNvSpPr>
            <a:spLocks noChangeArrowheads="1"/>
          </p:cNvSpPr>
          <p:nvPr>
            <p:ph type="body" idx="1"/>
          </p:nvPr>
        </p:nvSpPr>
        <p:spPr>
          <a:xfrm>
            <a:off x="720969" y="1812926"/>
            <a:ext cx="10506807" cy="4340225"/>
          </a:xfrm>
        </p:spPr>
        <p:txBody>
          <a:bodyPr/>
          <a:lstStyle/>
          <a:p>
            <a:r>
              <a:rPr lang="es-MX" altLang="es-MX" sz="2500" dirty="0">
                <a:solidFill>
                  <a:srgbClr val="000000"/>
                </a:solidFill>
                <a:cs typeface="Geneva" pitchFamily="-84" charset="0"/>
              </a:rPr>
              <a:t>No debe quedarse uno tranquilo sin identificar el foco</a:t>
            </a:r>
            <a:endParaRPr lang="en-US" altLang="ja-JP" sz="2500" dirty="0">
              <a:solidFill>
                <a:srgbClr val="000000"/>
              </a:solidFill>
              <a:cs typeface="Geneva" pitchFamily="-84" charset="0"/>
            </a:endParaRPr>
          </a:p>
          <a:p>
            <a:pPr>
              <a:buFontTx/>
              <a:buBlip>
                <a:blip r:embed="rId3"/>
              </a:buBlip>
            </a:pPr>
            <a:endParaRPr lang="en-US" altLang="es-MX" sz="2500" dirty="0">
              <a:solidFill>
                <a:srgbClr val="000000"/>
              </a:solidFill>
              <a:cs typeface="Geneva" pitchFamily="-84" charset="0"/>
            </a:endParaRPr>
          </a:p>
          <a:p>
            <a:r>
              <a:rPr lang="en-US" altLang="es-MX" sz="2500" dirty="0">
                <a:solidFill>
                  <a:srgbClr val="000000"/>
                </a:solidFill>
                <a:cs typeface="Geneva" pitchFamily="-84" charset="0"/>
              </a:rPr>
              <a:t>Si se </a:t>
            </a:r>
            <a:r>
              <a:rPr lang="en-US" altLang="es-MX" sz="2500" dirty="0" err="1">
                <a:solidFill>
                  <a:srgbClr val="000000"/>
                </a:solidFill>
                <a:cs typeface="Geneva" pitchFamily="-84" charset="0"/>
              </a:rPr>
              <a:t>encuentra</a:t>
            </a:r>
            <a:r>
              <a:rPr lang="en-US" altLang="es-MX" sz="2500" dirty="0">
                <a:solidFill>
                  <a:srgbClr val="000000"/>
                </a:solidFill>
                <a:cs typeface="Geneva" pitchFamily="-84" charset="0"/>
              </a:rPr>
              <a:t>, y </a:t>
            </a:r>
            <a:r>
              <a:rPr lang="en-US" altLang="es-MX" sz="2500" dirty="0" err="1">
                <a:solidFill>
                  <a:srgbClr val="000000"/>
                </a:solidFill>
                <a:cs typeface="Geneva" pitchFamily="-84" charset="0"/>
              </a:rPr>
              <a:t>es</a:t>
            </a:r>
            <a:r>
              <a:rPr lang="en-US" altLang="es-MX" sz="2500" dirty="0">
                <a:solidFill>
                  <a:srgbClr val="000000"/>
                </a:solidFill>
                <a:cs typeface="Geneva" pitchFamily="-84" charset="0"/>
              </a:rPr>
              <a:t> </a:t>
            </a:r>
            <a:r>
              <a:rPr lang="en-US" altLang="es-MX" sz="2500" dirty="0" err="1">
                <a:solidFill>
                  <a:srgbClr val="000000"/>
                </a:solidFill>
                <a:cs typeface="Geneva" pitchFamily="-84" charset="0"/>
              </a:rPr>
              <a:t>posible</a:t>
            </a:r>
            <a:r>
              <a:rPr lang="en-US" altLang="es-MX" sz="2500" dirty="0">
                <a:solidFill>
                  <a:srgbClr val="000000"/>
                </a:solidFill>
                <a:cs typeface="Geneva" pitchFamily="-84" charset="0"/>
              </a:rPr>
              <a:t> </a:t>
            </a:r>
            <a:r>
              <a:rPr lang="en-US" altLang="es-MX" sz="2500" dirty="0" err="1">
                <a:solidFill>
                  <a:srgbClr val="000000"/>
                </a:solidFill>
                <a:cs typeface="Geneva" pitchFamily="-84" charset="0"/>
              </a:rPr>
              <a:t>removerlo</a:t>
            </a:r>
            <a:r>
              <a:rPr lang="en-US" altLang="es-MX" sz="2500" dirty="0">
                <a:solidFill>
                  <a:srgbClr val="000000"/>
                </a:solidFill>
                <a:cs typeface="Geneva" pitchFamily="-84" charset="0"/>
              </a:rPr>
              <a:t>… ¡hay que </a:t>
            </a:r>
            <a:r>
              <a:rPr lang="en-US" altLang="es-MX" sz="2500" dirty="0" err="1">
                <a:solidFill>
                  <a:srgbClr val="000000"/>
                </a:solidFill>
                <a:cs typeface="Geneva" pitchFamily="-84" charset="0"/>
              </a:rPr>
              <a:t>hacerlo</a:t>
            </a:r>
            <a:r>
              <a:rPr lang="en-US" altLang="es-MX" sz="2500" dirty="0">
                <a:solidFill>
                  <a:srgbClr val="000000"/>
                </a:solidFill>
                <a:cs typeface="Geneva" pitchFamily="-84" charset="0"/>
              </a:rPr>
              <a:t>!</a:t>
            </a:r>
          </a:p>
        </p:txBody>
      </p:sp>
      <p:pic>
        <p:nvPicPr>
          <p:cNvPr id="4" name="Imagen 3" descr="C:\Users\jacqueline.pinedap\Downloads\70 ANIVERSARIO INCMNSZ PRINCIPAL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619426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0" y="283607"/>
            <a:ext cx="8636000" cy="595884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079009" y="6242447"/>
            <a:ext cx="1127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Kumar A. Optimizing Antimicrobial Therapy in Sepsis and Septic Shock. </a:t>
            </a:r>
            <a:r>
              <a:rPr lang="en-US" sz="1600" i="1" dirty="0"/>
              <a:t>Critical Care Clinics</a:t>
            </a:r>
            <a:r>
              <a:rPr lang="en-US" sz="1600" dirty="0"/>
              <a:t>. 2009;25(4):733-751. doi:10.1016/j.ccc.2009.08.004.</a:t>
            </a:r>
          </a:p>
        </p:txBody>
      </p:sp>
      <p:pic>
        <p:nvPicPr>
          <p:cNvPr id="6" name="Imagen 5" descr="C:\Users\jacqueline.pinedap\Downloads\70 ANIVERSARIO INCMNSZ PRINCIPA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201728"/>
            <a:ext cx="1050368" cy="920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2844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764</Words>
  <Application>Microsoft Office PowerPoint</Application>
  <PresentationFormat>Panorámica</PresentationFormat>
  <Paragraphs>96</Paragraphs>
  <Slides>15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6" baseType="lpstr">
      <vt:lpstr>MS PGothic</vt:lpstr>
      <vt:lpstr>Yu Gothic</vt:lpstr>
      <vt:lpstr>Arial</vt:lpstr>
      <vt:lpstr>Calibri</vt:lpstr>
      <vt:lpstr>Calibri Light</vt:lpstr>
      <vt:lpstr>Geneva</vt:lpstr>
      <vt:lpstr>Helvetica</vt:lpstr>
      <vt:lpstr>Lucida Grande</vt:lpstr>
      <vt:lpstr>Times New Roman</vt:lpstr>
      <vt:lpstr>Wingdings</vt:lpstr>
      <vt:lpstr>Tema de Office</vt:lpstr>
      <vt:lpstr>Manejo Antibiótico en Sepsis: Mitos y Realidades</vt:lpstr>
      <vt:lpstr>Presentación de PowerPoint</vt:lpstr>
      <vt:lpstr>Antibióticos y sepsis</vt:lpstr>
      <vt:lpstr>Antibióticos y sepsis</vt:lpstr>
      <vt:lpstr>Antibióticos</vt:lpstr>
      <vt:lpstr>Control de foco. No todo son antibióticos</vt:lpstr>
      <vt:lpstr>El tratamiento antibiótico está incluído desde el inicio de The Surviving Sepsis Campaign</vt:lpstr>
      <vt:lpstr>Control de foco</vt:lpstr>
      <vt:lpstr>Presentación de PowerPoint</vt:lpstr>
      <vt:lpstr>Tratamiento</vt:lpstr>
      <vt:lpstr>Presentación de PowerPoint</vt:lpstr>
      <vt:lpstr>Tratamiento</vt:lpstr>
      <vt:lpstr>…</vt:lpstr>
      <vt:lpstr>Con los patrones de resistencia actual</vt:lpstr>
      <vt:lpstr>Desescalamiento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Manejo Antibiótico en Sepsis: Mitos y Realidades</dc:title>
  <dc:creator>Arturo Galindo Fraga</dc:creator>
  <cp:lastModifiedBy>Arturo Galindo Fraga</cp:lastModifiedBy>
  <cp:revision>15</cp:revision>
  <dcterms:created xsi:type="dcterms:W3CDTF">2016-09-14T07:15:17Z</dcterms:created>
  <dcterms:modified xsi:type="dcterms:W3CDTF">2016-09-14T21:36:02Z</dcterms:modified>
</cp:coreProperties>
</file>