
<file path=[Content_Types].xml><?xml version="1.0" encoding="utf-8"?>
<Types xmlns="http://schemas.openxmlformats.org/package/2006/content-types">
  <Default Extension="png" ContentType="image/png"/>
  <Default Extension="xls" ContentType="application/vnd.ms-exce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425" r:id="rId2"/>
    <p:sldId id="599" r:id="rId3"/>
    <p:sldId id="597" r:id="rId4"/>
    <p:sldId id="600" r:id="rId5"/>
    <p:sldId id="603" r:id="rId6"/>
    <p:sldId id="606" r:id="rId7"/>
    <p:sldId id="613" r:id="rId8"/>
    <p:sldId id="614" r:id="rId9"/>
    <p:sldId id="615" r:id="rId10"/>
    <p:sldId id="617" r:id="rId11"/>
    <p:sldId id="616" r:id="rId12"/>
    <p:sldId id="596" r:id="rId13"/>
    <p:sldId id="558" r:id="rId14"/>
    <p:sldId id="560" r:id="rId15"/>
    <p:sldId id="605" r:id="rId16"/>
    <p:sldId id="567" r:id="rId17"/>
    <p:sldId id="568" r:id="rId18"/>
    <p:sldId id="619" r:id="rId19"/>
    <p:sldId id="620" r:id="rId20"/>
    <p:sldId id="578" r:id="rId21"/>
    <p:sldId id="584" r:id="rId22"/>
    <p:sldId id="585" r:id="rId23"/>
    <p:sldId id="625" r:id="rId24"/>
    <p:sldId id="626" r:id="rId25"/>
    <p:sldId id="623" r:id="rId26"/>
    <p:sldId id="595" r:id="rId27"/>
    <p:sldId id="510" r:id="rId28"/>
  </p:sldIdLst>
  <p:sldSz cx="9144000" cy="6858000" type="screen4x3"/>
  <p:notesSz cx="6858000" cy="9144000"/>
  <p:defaultTextStyle>
    <a:defPPr>
      <a:defRPr lang="es-ES_trad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10">
          <p15:clr>
            <a:srgbClr val="A4A3A4"/>
          </p15:clr>
        </p15:guide>
        <p15:guide id="2" pos="16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F2C9"/>
    <a:srgbClr val="C4F6BE"/>
    <a:srgbClr val="D0FFC3"/>
    <a:srgbClr val="C4FFC3"/>
    <a:srgbClr val="FFCC66"/>
    <a:srgbClr val="22D62B"/>
    <a:srgbClr val="FCF7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Estilo claro 1 - Énfasis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Énfasi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00" autoAdjust="0"/>
    <p:restoredTop sz="87815" autoAdjust="0"/>
  </p:normalViewPr>
  <p:slideViewPr>
    <p:cSldViewPr snapToGrid="0" snapToObjects="1">
      <p:cViewPr varScale="1">
        <p:scale>
          <a:sx n="56" d="100"/>
          <a:sy n="56" d="100"/>
        </p:scale>
        <p:origin x="384" y="60"/>
      </p:cViewPr>
      <p:guideLst>
        <p:guide orient="horz" pos="3710"/>
        <p:guide pos="16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2242B-EC93-434D-B184-3D45C7A9D36E}" type="datetimeFigureOut">
              <a:rPr lang="es-ES_tradnl" smtClean="0"/>
              <a:pPr/>
              <a:t>14/09/2016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8DF06-6203-4944-8BB3-AC86A459E568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751986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EA72A4B-EE2E-5349-9A47-7FA148ACABEE}" type="slidenum">
              <a:rPr lang="en-US">
                <a:latin typeface="Calibri" charset="0"/>
              </a:rPr>
              <a:pPr eaLnBrk="1" hangingPunct="1"/>
              <a:t>3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754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1a. A </a:t>
            </a:r>
            <a:r>
              <a:rPr lang="es-ES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simplified</a:t>
            </a:r>
            <a:r>
              <a:rPr lang="es-E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illustration</a:t>
            </a:r>
            <a:r>
              <a:rPr lang="es-E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traditional</a:t>
            </a:r>
            <a:r>
              <a:rPr lang="es-E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</a:t>
            </a:r>
            <a:r>
              <a:rPr lang="es-E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sepsis </a:t>
            </a:r>
            <a:r>
              <a:rPr lang="es-ES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induced</a:t>
            </a:r>
            <a:r>
              <a:rPr lang="es-E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renal </a:t>
            </a:r>
            <a:r>
              <a:rPr lang="es-ES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failure</a:t>
            </a:r>
            <a:r>
              <a:rPr lang="es-E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Despite</a:t>
            </a:r>
            <a:r>
              <a:rPr lang="es-E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vasodialtory</a:t>
            </a:r>
            <a:r>
              <a:rPr lang="es-E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es-E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nitric</a:t>
            </a:r>
            <a:r>
              <a:rPr lang="es-E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oxide (NO) </a:t>
            </a:r>
            <a:r>
              <a:rPr lang="es-ES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synthase</a:t>
            </a:r>
            <a:r>
              <a:rPr lang="es-E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sepsis </a:t>
            </a:r>
            <a:r>
              <a:rPr lang="es-ES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induced</a:t>
            </a:r>
            <a:r>
              <a:rPr lang="es-E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hypovloalemia</a:t>
            </a:r>
            <a:r>
              <a:rPr lang="es-E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hypotension</a:t>
            </a:r>
            <a:r>
              <a:rPr lang="es-E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activates</a:t>
            </a:r>
            <a:r>
              <a:rPr lang="es-E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sympathetic</a:t>
            </a:r>
            <a:r>
              <a:rPr lang="es-E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renin-angiotensin-aldosterone</a:t>
            </a:r>
            <a:r>
              <a:rPr lang="es-E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</a:t>
            </a:r>
            <a:r>
              <a:rPr lang="es-E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(RAAS)  </a:t>
            </a:r>
            <a:r>
              <a:rPr lang="es-ES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resulting</a:t>
            </a:r>
            <a:r>
              <a:rPr lang="es-E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net renal </a:t>
            </a:r>
            <a:r>
              <a:rPr lang="es-ES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vasoconstriction</a:t>
            </a:r>
            <a:r>
              <a:rPr lang="es-E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decrease</a:t>
            </a:r>
            <a:r>
              <a:rPr lang="es-E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glomerular </a:t>
            </a:r>
            <a:r>
              <a:rPr lang="es-ES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filtration</a:t>
            </a:r>
            <a:r>
              <a:rPr lang="es-E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rate</a:t>
            </a:r>
            <a:r>
              <a:rPr lang="es-E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s-ES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</a:t>
            </a:r>
            <a:r>
              <a:rPr lang="es-E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severe</a:t>
            </a:r>
            <a:r>
              <a:rPr lang="es-E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persistent</a:t>
            </a:r>
            <a:r>
              <a:rPr lang="es-E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enough</a:t>
            </a:r>
            <a:r>
              <a:rPr lang="es-E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ischaemia</a:t>
            </a:r>
            <a:r>
              <a:rPr lang="es-E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induced</a:t>
            </a:r>
            <a:r>
              <a:rPr lang="es-E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tissue</a:t>
            </a:r>
            <a:r>
              <a:rPr lang="es-E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8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damage</a:t>
            </a:r>
            <a:r>
              <a:rPr lang="es-ES" sz="1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(ATN). </a:t>
            </a:r>
            <a:endParaRPr lang="es-ES" sz="1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8DF06-6203-4944-8BB3-AC86A459E568}" type="slidenum">
              <a:rPr lang="es-ES_tradnl" smtClean="0"/>
              <a:pPr/>
              <a:t>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30014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 1b. A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simplified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illustration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proposed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contemporary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resuscitated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model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sepsis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induced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renal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failure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Sepsis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induced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hypovloalemia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hypotension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aggressively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reduced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activation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sympathetic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renin-angiotensin-aldosterone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system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(RAAS)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causing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renal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vasoconstriction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net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effect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vasodilatation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unopposed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NO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decrease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glomerular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filtration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because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loss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afferent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efferent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renal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arteriolar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control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rather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decreased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renal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blood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flow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Despite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adequate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renal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blood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flow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inflammatory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mechanisms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apoptosis are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likely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contribute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tissue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s-E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damage</a:t>
            </a:r>
            <a:r>
              <a:rPr lang="es-E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s-ES" sz="18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08DF06-6203-4944-8BB3-AC86A459E568}" type="slidenum">
              <a:rPr lang="es-ES_tradnl" smtClean="0"/>
              <a:pPr/>
              <a:t>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30014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0E78A471-D789-41F3-8A64-F8CE717DD838}" type="slidenum">
              <a:rPr lang="en-GB"/>
              <a:t>10</a:t>
            </a:fld>
            <a:endParaRPr lang="en-GB"/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0413" cy="34274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100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ln/>
        </p:spPr>
        <p:txBody>
          <a:bodyPr tIns="9279"/>
          <a:lstStyle/>
          <a:p>
            <a:pPr algn="just">
              <a:lnSpc>
                <a:spcPct val="93000"/>
              </a:lnSpc>
              <a:spcBef>
                <a:spcPct val="0"/>
              </a:spcBef>
              <a:tabLst>
                <a:tab pos="634643" algn="l"/>
                <a:tab pos="1269286" algn="l"/>
                <a:tab pos="1903929" algn="l"/>
                <a:tab pos="2538573" algn="l"/>
                <a:tab pos="3173216" algn="l"/>
                <a:tab pos="3807859" algn="l"/>
                <a:tab pos="4442502" algn="l"/>
                <a:tab pos="5077145" algn="l"/>
              </a:tabLst>
            </a:pPr>
            <a:r>
              <a:rPr/>
              <a:t> Forest plot showing the effect of furosemide on all‐cause mortality.</a:t>
            </a:r>
          </a:p>
          <a:p>
            <a:endParaRPr/>
          </a:p>
          <a:p>
            <a:r>
              <a:rPr lang="en-GB"/>
              <a:t>IF THIS IMAGE HAS BEEN PROVIDED BY OR IS OWNED BY A THIRD PARTY, AS INDICATED IN THE CAPTION LINE, THEN FURTHER PERMISSION MAY BE NEEDED BEFORE ANY FURTHER USE. PLEASE CONTACT WILEY'S PERMISSIONS DEPARTMENT ON PERMISSIONS@WILEY.COM OR USE THE RIGHTSLINK SERVICE BY CLICKING ON THE 'REQUEST PERMISSIONS' LINK ACCOMPANYING THIS ARTICLE. WILEY OR AUTHOR OWNED IMAGES MAY BE USED FOR NON-COMMERCIAL PURPOSES, SUBJECT TO PROPER CITATION OF THE ARTICLE, AUTHOR, AND PUBLISHER.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174122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343B06-8523-4A47-A3EE-3428DAE520CD}" type="slidenum">
              <a:rPr lang="es-ES" smtClean="0"/>
              <a:t>23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80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221513-77DF-B948-B141-43736AA8C6CA}" type="datetimeFigureOut">
              <a:rPr lang="es-ES_tradnl" smtClean="0"/>
              <a:pPr/>
              <a:t>14/09/2016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348693-B834-C944-B7F0-E2F3739B0FA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221513-77DF-B948-B141-43736AA8C6CA}" type="datetimeFigureOut">
              <a:rPr lang="es-ES_tradnl" smtClean="0"/>
              <a:pPr/>
              <a:t>14/09/2016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348693-B834-C944-B7F0-E2F3739B0FA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221513-77DF-B948-B141-43736AA8C6CA}" type="datetimeFigureOut">
              <a:rPr lang="es-ES_tradnl" smtClean="0"/>
              <a:pPr/>
              <a:t>14/09/2016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348693-B834-C944-B7F0-E2F3739B0FA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481" y="273629"/>
            <a:ext cx="822672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6481" y="1604329"/>
            <a:ext cx="8226720" cy="21933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6481" y="3935934"/>
            <a:ext cx="8226720" cy="2193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xfrm>
            <a:off x="456481" y="6247376"/>
            <a:ext cx="2128320" cy="470930"/>
          </a:xfrm>
          <a:prstGeom prst="rect">
            <a:avLst/>
          </a:prstGeom>
          <a:ln/>
        </p:spPr>
        <p:txBody>
          <a:bodyPr lIns="82945" tIns="41473" rIns="82945" bIns="41473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xfrm>
            <a:off x="3127680" y="6247376"/>
            <a:ext cx="2897280" cy="470930"/>
          </a:xfrm>
          <a:prstGeom prst="rect">
            <a:avLst/>
          </a:prstGeom>
          <a:ln/>
        </p:spPr>
        <p:txBody>
          <a:bodyPr lIns="82945" tIns="41473" rIns="82945" bIns="41473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xfrm>
            <a:off x="6556321" y="6247376"/>
            <a:ext cx="2128320" cy="470930"/>
          </a:xfrm>
          <a:prstGeom prst="rect">
            <a:avLst/>
          </a:prstGeom>
          <a:ln/>
        </p:spPr>
        <p:txBody>
          <a:bodyPr lIns="82945" tIns="41473" rIns="82945" bIns="41473"/>
          <a:lstStyle>
            <a:lvl1pPr>
              <a:defRPr/>
            </a:lvl1pPr>
          </a:lstStyle>
          <a:p>
            <a:fld id="{D165E9B0-7DA8-466E-963D-86F25D5E43BA}" type="slidenum">
              <a:rPr lang="en-GB"/>
              <a:pPr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79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221513-77DF-B948-B141-43736AA8C6CA}" type="datetimeFigureOut">
              <a:rPr lang="es-ES_tradnl" smtClean="0"/>
              <a:pPr/>
              <a:t>14/09/2016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348693-B834-C944-B7F0-E2F3739B0FA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221513-77DF-B948-B141-43736AA8C6CA}" type="datetimeFigureOut">
              <a:rPr lang="es-ES_tradnl" smtClean="0"/>
              <a:pPr/>
              <a:t>14/09/2016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348693-B834-C944-B7F0-E2F3739B0FA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221513-77DF-B948-B141-43736AA8C6CA}" type="datetimeFigureOut">
              <a:rPr lang="es-ES_tradnl" smtClean="0"/>
              <a:pPr/>
              <a:t>14/09/2016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348693-B834-C944-B7F0-E2F3739B0FA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221513-77DF-B948-B141-43736AA8C6CA}" type="datetimeFigureOut">
              <a:rPr lang="es-ES_tradnl" smtClean="0"/>
              <a:pPr/>
              <a:t>14/09/2016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348693-B834-C944-B7F0-E2F3739B0FA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221513-77DF-B948-B141-43736AA8C6CA}" type="datetimeFigureOut">
              <a:rPr lang="es-ES_tradnl" smtClean="0"/>
              <a:pPr/>
              <a:t>14/09/2016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348693-B834-C944-B7F0-E2F3739B0FA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221513-77DF-B948-B141-43736AA8C6CA}" type="datetimeFigureOut">
              <a:rPr lang="es-ES_tradnl" smtClean="0"/>
              <a:pPr/>
              <a:t>14/09/2016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348693-B834-C944-B7F0-E2F3739B0FA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221513-77DF-B948-B141-43736AA8C6CA}" type="datetimeFigureOut">
              <a:rPr lang="es-ES_tradnl" smtClean="0"/>
              <a:pPr/>
              <a:t>14/09/2016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348693-B834-C944-B7F0-E2F3739B0FA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1221513-77DF-B948-B141-43736AA8C6CA}" type="datetimeFigureOut">
              <a:rPr lang="es-ES_tradnl" smtClean="0"/>
              <a:pPr/>
              <a:t>14/09/2016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348693-B834-C944-B7F0-E2F3739B0FA0}" type="slidenum">
              <a:rPr lang="es-ES_tradnl" smtClean="0"/>
              <a:pPr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100000">
              <a:srgbClr val="FFFFF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 smtClean="0"/>
              <a:t>Clic para editar título</a:t>
            </a:r>
            <a:endParaRPr lang="es-ES_tradnl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0.jpeg"/><Relationship Id="rId7" Type="http://schemas.openxmlformats.org/officeDocument/2006/relationships/hyperlink" Target="http://onlinelibrary.wiley.com/doi/10.1111/j.1365-2044.2009.06228.x/full#f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onlinelibrary.wiley.com/doi/10.1111/ana.2010.65.issue-3/issuetoc" TargetMode="External"/><Relationship Id="rId5" Type="http://schemas.openxmlformats.org/officeDocument/2006/relationships/image" Target="../media/image11.png"/><Relationship Id="rId4" Type="http://schemas.microsoft.com/office/2007/relationships/hdphoto" Target="../media/hdphoto2.wdp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6.wdp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7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8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oleObject" Target="../embeddings/Hoja_de_c_lculo_de_Microsoft_Excel_97-20031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9144000" cy="15494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620000" scaled="0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ES_tradnl" dirty="0">
              <a:solidFill>
                <a:srgbClr val="FFFFFF"/>
              </a:solidFill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0" y="5054600"/>
            <a:ext cx="9144000" cy="18034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16620000" scaled="0"/>
            <a:tileRect/>
          </a:gra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es-ES_tradnl">
              <a:solidFill>
                <a:srgbClr val="FFFFFF"/>
              </a:solidFill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737382" y="5215088"/>
            <a:ext cx="3609568" cy="144039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130000"/>
              </a:lnSpc>
            </a:pPr>
            <a:r>
              <a:rPr lang="es-MX" sz="2000" b="1" dirty="0" smtClean="0">
                <a:solidFill>
                  <a:schemeClr val="bg1"/>
                </a:solidFill>
              </a:rPr>
              <a:t>Acad. Dr</a:t>
            </a:r>
            <a:r>
              <a:rPr lang="es-MX" sz="2000" b="1" dirty="0">
                <a:solidFill>
                  <a:schemeClr val="bg1"/>
                </a:solidFill>
              </a:rPr>
              <a:t>. Ricardo Correa-Rotter</a:t>
            </a:r>
          </a:p>
          <a:p>
            <a:pPr algn="ctr">
              <a:lnSpc>
                <a:spcPct val="130000"/>
              </a:lnSpc>
            </a:pPr>
            <a:r>
              <a:rPr lang="es-MX" sz="1600" b="1" dirty="0">
                <a:solidFill>
                  <a:schemeClr val="bg1"/>
                </a:solidFill>
              </a:rPr>
              <a:t>Instituto Nacional de Ciencias </a:t>
            </a:r>
            <a:r>
              <a:rPr lang="es-MX" sz="1600" b="1" dirty="0" smtClean="0">
                <a:solidFill>
                  <a:schemeClr val="bg1"/>
                </a:solidFill>
              </a:rPr>
              <a:t>Médicas</a:t>
            </a:r>
          </a:p>
          <a:p>
            <a:pPr algn="ctr">
              <a:lnSpc>
                <a:spcPct val="130000"/>
              </a:lnSpc>
            </a:pPr>
            <a:r>
              <a:rPr lang="es-MX" sz="1600" b="1" dirty="0" smtClean="0">
                <a:solidFill>
                  <a:schemeClr val="bg1"/>
                </a:solidFill>
              </a:rPr>
              <a:t> </a:t>
            </a:r>
            <a:r>
              <a:rPr lang="es-MX" sz="1600" b="1" dirty="0">
                <a:solidFill>
                  <a:schemeClr val="bg1"/>
                </a:solidFill>
              </a:rPr>
              <a:t>y </a:t>
            </a:r>
            <a:r>
              <a:rPr lang="es-MX" sz="1600" b="1" dirty="0" smtClean="0">
                <a:solidFill>
                  <a:schemeClr val="bg1"/>
                </a:solidFill>
              </a:rPr>
              <a:t>Nutrición Salvador </a:t>
            </a:r>
            <a:r>
              <a:rPr lang="es-MX" sz="1600" b="1" dirty="0">
                <a:solidFill>
                  <a:schemeClr val="bg1"/>
                </a:solidFill>
              </a:rPr>
              <a:t>Zubirán</a:t>
            </a:r>
          </a:p>
          <a:p>
            <a:pPr algn="ctr">
              <a:lnSpc>
                <a:spcPct val="130000"/>
              </a:lnSpc>
            </a:pPr>
            <a:r>
              <a:rPr lang="es-MX" sz="1600" b="1" dirty="0">
                <a:solidFill>
                  <a:schemeClr val="bg1"/>
                </a:solidFill>
              </a:rPr>
              <a:t>MEXICO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209275" y="5720302"/>
            <a:ext cx="1927538" cy="8771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lnSpc>
                <a:spcPct val="130000"/>
              </a:lnSpc>
            </a:pPr>
            <a:r>
              <a:rPr lang="es-MX" sz="2000" b="1" dirty="0" smtClean="0">
                <a:solidFill>
                  <a:schemeClr val="bg1"/>
                </a:solidFill>
              </a:rPr>
              <a:t>Septiembre 2016</a:t>
            </a:r>
            <a:endParaRPr lang="es-ES" sz="1600" b="1" dirty="0">
              <a:solidFill>
                <a:schemeClr val="bg1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279263" y="2126627"/>
            <a:ext cx="8585474" cy="1995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 smtClean="0">
                <a:latin typeface="Helvetica"/>
                <a:cs typeface="Helvetica"/>
              </a:rPr>
              <a:t>Lesión</a:t>
            </a:r>
            <a:r>
              <a:rPr lang="en-US" sz="2800" dirty="0" smtClean="0">
                <a:latin typeface="Helvetica"/>
                <a:cs typeface="Helvetica"/>
              </a:rPr>
              <a:t> Renal </a:t>
            </a:r>
            <a:r>
              <a:rPr lang="en-US" sz="2800" dirty="0" err="1" smtClean="0">
                <a:latin typeface="Helvetica"/>
                <a:cs typeface="Helvetica"/>
              </a:rPr>
              <a:t>Aguda</a:t>
            </a:r>
            <a:r>
              <a:rPr lang="en-US" sz="2800" dirty="0" smtClean="0">
                <a:latin typeface="Helvetica"/>
                <a:cs typeface="Helvetica"/>
              </a:rPr>
              <a:t> y Sepsis</a:t>
            </a:r>
          </a:p>
          <a:p>
            <a:pPr algn="ctr">
              <a:lnSpc>
                <a:spcPct val="150000"/>
              </a:lnSpc>
            </a:pPr>
            <a:endParaRPr lang="en-US" sz="2800" dirty="0">
              <a:latin typeface="Helvetica"/>
              <a:cs typeface="Helvetica"/>
            </a:endParaRPr>
          </a:p>
          <a:p>
            <a:pPr algn="ctr">
              <a:lnSpc>
                <a:spcPct val="150000"/>
              </a:lnSpc>
            </a:pPr>
            <a:r>
              <a:rPr lang="en-US" sz="2800" dirty="0" smtClean="0">
                <a:latin typeface="Helvetica"/>
                <a:cs typeface="Helvetica"/>
              </a:rPr>
              <a:t>Un </a:t>
            </a:r>
            <a:r>
              <a:rPr lang="en-US" sz="2800" dirty="0" err="1" smtClean="0">
                <a:latin typeface="Helvetica"/>
                <a:cs typeface="Helvetica"/>
              </a:rPr>
              <a:t>binomio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dirty="0" err="1" smtClean="0">
                <a:latin typeface="Helvetica"/>
                <a:cs typeface="Helvetica"/>
              </a:rPr>
              <a:t>muy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dirty="0" err="1" smtClean="0">
                <a:latin typeface="Helvetica"/>
                <a:cs typeface="Helvetica"/>
              </a:rPr>
              <a:t>comun</a:t>
            </a:r>
            <a:r>
              <a:rPr lang="en-US" sz="2800" dirty="0" smtClean="0">
                <a:latin typeface="Helvetica"/>
                <a:cs typeface="Helvetica"/>
              </a:rPr>
              <a:t> y de </a:t>
            </a:r>
            <a:r>
              <a:rPr lang="en-US" sz="2800" dirty="0" err="1" smtClean="0">
                <a:latin typeface="Helvetica"/>
                <a:cs typeface="Helvetica"/>
              </a:rPr>
              <a:t>alta</a:t>
            </a:r>
            <a:r>
              <a:rPr lang="en-US" sz="2800" dirty="0" smtClean="0">
                <a:latin typeface="Helvetica"/>
                <a:cs typeface="Helvetica"/>
              </a:rPr>
              <a:t> </a:t>
            </a:r>
            <a:r>
              <a:rPr lang="en-US" sz="2800" dirty="0" err="1" smtClean="0">
                <a:latin typeface="Helvetica"/>
                <a:cs typeface="Helvetica"/>
              </a:rPr>
              <a:t>letalidad</a:t>
            </a:r>
            <a:endParaRPr lang="en-US" sz="2800" dirty="0">
              <a:latin typeface="Helvetica"/>
              <a:cs typeface="Helvetica"/>
            </a:endParaRPr>
          </a:p>
        </p:txBody>
      </p:sp>
      <p:pic>
        <p:nvPicPr>
          <p:cNvPr id="9" name="Imagen 8" descr="Captura de pantalla 2015-11-07 a la(s) 12.15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76" y="101600"/>
            <a:ext cx="655235" cy="416888"/>
          </a:xfrm>
          <a:prstGeom prst="rect">
            <a:avLst/>
          </a:prstGeom>
        </p:spPr>
      </p:pic>
      <p:pic>
        <p:nvPicPr>
          <p:cNvPr id="10" name="Imagen 9" descr="Captura de pantalla 2016-08-02 a las 9.00.56 p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101600"/>
            <a:ext cx="1168400" cy="1329987"/>
          </a:xfrm>
          <a:prstGeom prst="rect">
            <a:avLst/>
          </a:prstGeom>
        </p:spPr>
      </p:pic>
      <p:pic>
        <p:nvPicPr>
          <p:cNvPr id="3" name="Imagen 2" descr="Captura de pantalla 2016-09-13 a las 10.24.38 a.m.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416" y="5192578"/>
            <a:ext cx="1227708" cy="1446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98963" y="1344179"/>
            <a:ext cx="8824425" cy="412325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115200" y="6205612"/>
            <a:ext cx="6252480" cy="50549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9620" rIns="81639" bIns="4082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</a:tabLst>
            </a:pPr>
            <a:r>
              <a:rPr lang="en-GB" sz="1000" b="1">
                <a:solidFill>
                  <a:srgbClr val="000000"/>
                </a:solidFill>
              </a:rPr>
              <a:t>Anaesthesia</a:t>
            </a:r>
            <a:r>
              <a:rPr lang="en-GB" sz="1000">
                <a:solidFill>
                  <a:srgbClr val="000000"/>
                </a:solidFill>
              </a:rPr>
              <a:t/>
            </a:r>
            <a:br>
              <a:rPr lang="en-GB" sz="1000">
                <a:solidFill>
                  <a:srgbClr val="000000"/>
                </a:solidFill>
              </a:rPr>
            </a:br>
            <a:r>
              <a:rPr lang="en-GB" sz="1000">
                <a:solidFill>
                  <a:srgbClr val="000000"/>
                </a:solidFill>
                <a:hlinkClick r:id="rId6"/>
              </a:rPr>
              <a:t>Volume 65, Issue 3, </a:t>
            </a:r>
            <a:r>
              <a:rPr lang="en-GB" sz="1000">
                <a:solidFill>
                  <a:srgbClr val="000000"/>
                </a:solidFill>
              </a:rPr>
              <a:t>pages 283-293, 19 JAN 2010 DOI: 10.1111/j.1365-2044.2009.06228.x</a:t>
            </a:r>
            <a:br>
              <a:rPr lang="en-GB" sz="1000">
                <a:solidFill>
                  <a:srgbClr val="000000"/>
                </a:solidFill>
              </a:rPr>
            </a:br>
            <a:r>
              <a:rPr lang="en-GB" sz="1000">
                <a:solidFill>
                  <a:srgbClr val="000000"/>
                </a:solidFill>
                <a:hlinkClick r:id="rId7"/>
              </a:rPr>
              <a:t>http://onlinelibrary.wiley.com/doi/10.1111/j.1365-2044.2009.06228.x/full#f3</a:t>
            </a:r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753108" y="143541"/>
            <a:ext cx="7383462" cy="658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nl-BE" sz="2800" dirty="0" smtClean="0">
                <a:latin typeface="Arial" charset="0"/>
              </a:rPr>
              <a:t>Beneficios y Riesgos de Furosemida en LRA</a:t>
            </a:r>
            <a:endParaRPr lang="nl-NL" sz="2800" dirty="0">
              <a:latin typeface="Arial" charset="0"/>
            </a:endParaRPr>
          </a:p>
        </p:txBody>
      </p:sp>
      <p:pic>
        <p:nvPicPr>
          <p:cNvPr id="7" name="Imagen 6" descr="Captura de pantalla 2016-08-02 a las 9.00.56 p.m.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" y="171210"/>
            <a:ext cx="554463" cy="631144"/>
          </a:xfrm>
          <a:prstGeom prst="rect">
            <a:avLst/>
          </a:prstGeom>
        </p:spPr>
      </p:pic>
      <p:pic>
        <p:nvPicPr>
          <p:cNvPr id="8" name="Imagen 7" descr="Captura de pantalla 2016-09-13 a las 10.24.38 a.m.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165" y="256575"/>
            <a:ext cx="535516" cy="63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5633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25625" y="1082685"/>
            <a:ext cx="8277172" cy="912969"/>
          </a:xfrm>
        </p:spPr>
        <p:txBody>
          <a:bodyPr>
            <a:normAutofit/>
          </a:bodyPr>
          <a:lstStyle/>
          <a:p>
            <a:pPr marL="0" indent="0">
              <a:buClr>
                <a:schemeClr val="accent2">
                  <a:lumMod val="60000"/>
                  <a:lumOff val="40000"/>
                </a:schemeClr>
              </a:buClr>
              <a:buNone/>
            </a:pPr>
            <a:r>
              <a:rPr lang="en-US" altLang="zh-TW" dirty="0" err="1" smtClean="0">
                <a:solidFill>
                  <a:srgbClr val="FF0000"/>
                </a:solidFill>
                <a:latin typeface="Arial"/>
                <a:cs typeface="Arial"/>
              </a:rPr>
              <a:t>Tratamiento</a:t>
            </a:r>
            <a:r>
              <a:rPr lang="en-US" altLang="zh-TW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altLang="zh-TW" dirty="0" err="1" smtClean="0">
                <a:solidFill>
                  <a:srgbClr val="FF0000"/>
                </a:solidFill>
                <a:latin typeface="Arial"/>
                <a:cs typeface="Arial"/>
              </a:rPr>
              <a:t>farmacológico</a:t>
            </a:r>
            <a:r>
              <a:rPr lang="en-US" altLang="zh-TW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altLang="zh-TW" dirty="0" err="1" smtClean="0">
                <a:solidFill>
                  <a:srgbClr val="FF0000"/>
                </a:solidFill>
                <a:latin typeface="Arial"/>
                <a:cs typeface="Arial"/>
              </a:rPr>
              <a:t>específico</a:t>
            </a:r>
            <a:endParaRPr lang="en-US" altLang="zh-TW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54144" y="143541"/>
            <a:ext cx="7383462" cy="658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nl-BE" sz="2800" dirty="0" smtClean="0">
                <a:latin typeface="Arial" charset="0"/>
              </a:rPr>
              <a:t>Prevención y Tratamiento de LRA y Sepsis</a:t>
            </a:r>
            <a:endParaRPr lang="nl-NL" sz="2800" dirty="0">
              <a:latin typeface="Arial" charset="0"/>
            </a:endParaRPr>
          </a:p>
        </p:txBody>
      </p:sp>
      <p:pic>
        <p:nvPicPr>
          <p:cNvPr id="5" name="Imagen 4" descr="Captura de pantalla 2016-08-02 a las 9.00.56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" y="171210"/>
            <a:ext cx="554463" cy="631144"/>
          </a:xfrm>
          <a:prstGeom prst="rect">
            <a:avLst/>
          </a:prstGeom>
        </p:spPr>
      </p:pic>
      <p:pic>
        <p:nvPicPr>
          <p:cNvPr id="6" name="Imagen 5" descr="Captura de pantalla 2016-09-13 a las 10.24.38 a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165" y="256575"/>
            <a:ext cx="535516" cy="631144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265205" y="2020391"/>
            <a:ext cx="8052491" cy="4420130"/>
          </a:xfrm>
          <a:prstGeom prst="rect">
            <a:avLst/>
          </a:prstGeom>
          <a:solidFill>
            <a:srgbClr val="CCFFCC"/>
          </a:soli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  <a:buClr>
                <a:schemeClr val="accent2">
                  <a:lumMod val="75000"/>
                </a:schemeClr>
              </a:buClr>
            </a:pPr>
            <a:r>
              <a:rPr lang="en-US" altLang="zh-TW" sz="2000" dirty="0" err="1" smtClean="0">
                <a:latin typeface="Arial"/>
                <a:cs typeface="Arial"/>
              </a:rPr>
              <a:t>Terapia</a:t>
            </a:r>
            <a:r>
              <a:rPr lang="en-US" altLang="zh-TW" sz="2000" dirty="0" smtClean="0">
                <a:latin typeface="Arial"/>
                <a:cs typeface="Arial"/>
              </a:rPr>
              <a:t> Anti-TNF-α</a:t>
            </a:r>
          </a:p>
          <a:p>
            <a:pPr>
              <a:lnSpc>
                <a:spcPct val="130000"/>
              </a:lnSpc>
              <a:buClr>
                <a:schemeClr val="accent2">
                  <a:lumMod val="75000"/>
                </a:schemeClr>
              </a:buClr>
            </a:pPr>
            <a:r>
              <a:rPr lang="en-US" altLang="zh-TW" sz="2000" dirty="0" err="1" smtClean="0">
                <a:latin typeface="Arial"/>
                <a:cs typeface="Arial"/>
              </a:rPr>
              <a:t>Inhibición</a:t>
            </a:r>
            <a:r>
              <a:rPr lang="en-US" altLang="zh-TW" sz="2000" dirty="0" smtClean="0">
                <a:latin typeface="Arial"/>
                <a:cs typeface="Arial"/>
              </a:rPr>
              <a:t> del Factor </a:t>
            </a:r>
            <a:r>
              <a:rPr lang="en-US" altLang="zh-TW" sz="2000" dirty="0" err="1" smtClean="0">
                <a:latin typeface="Arial"/>
                <a:cs typeface="Arial"/>
              </a:rPr>
              <a:t>Activador</a:t>
            </a:r>
            <a:r>
              <a:rPr lang="en-US" altLang="zh-TW" sz="2000" dirty="0" smtClean="0">
                <a:latin typeface="Arial"/>
                <a:cs typeface="Arial"/>
              </a:rPr>
              <a:t> de </a:t>
            </a:r>
            <a:r>
              <a:rPr lang="en-US" altLang="zh-TW" sz="2000" dirty="0" err="1" smtClean="0">
                <a:latin typeface="Arial"/>
                <a:cs typeface="Arial"/>
              </a:rPr>
              <a:t>Plaquetas</a:t>
            </a:r>
            <a:r>
              <a:rPr lang="en-US" altLang="zh-TW" sz="2000" dirty="0" smtClean="0">
                <a:latin typeface="Arial"/>
                <a:cs typeface="Arial"/>
              </a:rPr>
              <a:t> (PAF)</a:t>
            </a:r>
          </a:p>
          <a:p>
            <a:pPr>
              <a:lnSpc>
                <a:spcPct val="130000"/>
              </a:lnSpc>
              <a:buClr>
                <a:schemeClr val="accent2">
                  <a:lumMod val="75000"/>
                </a:schemeClr>
              </a:buClr>
            </a:pPr>
            <a:r>
              <a:rPr lang="en-US" altLang="zh-TW" sz="2000" dirty="0" err="1" smtClean="0">
                <a:latin typeface="Arial"/>
                <a:cs typeface="Arial"/>
              </a:rPr>
              <a:t>Inhibición</a:t>
            </a:r>
            <a:r>
              <a:rPr lang="en-US" altLang="zh-TW" sz="2000" dirty="0" smtClean="0">
                <a:latin typeface="Arial"/>
                <a:cs typeface="Arial"/>
              </a:rPr>
              <a:t> de la </a:t>
            </a:r>
            <a:r>
              <a:rPr lang="en-US" altLang="zh-TW" sz="2000" dirty="0" err="1" smtClean="0">
                <a:latin typeface="Arial"/>
                <a:cs typeface="Arial"/>
              </a:rPr>
              <a:t>Sintasa</a:t>
            </a:r>
            <a:r>
              <a:rPr lang="en-US" altLang="zh-TW" sz="2000" dirty="0" smtClean="0">
                <a:latin typeface="Arial"/>
                <a:cs typeface="Arial"/>
              </a:rPr>
              <a:t> de </a:t>
            </a:r>
            <a:r>
              <a:rPr lang="en-US" altLang="zh-TW" sz="2000" dirty="0" err="1" smtClean="0">
                <a:latin typeface="Arial"/>
                <a:cs typeface="Arial"/>
              </a:rPr>
              <a:t>Óxido</a:t>
            </a:r>
            <a:r>
              <a:rPr lang="en-US" altLang="zh-TW" sz="2000" dirty="0" smtClean="0">
                <a:latin typeface="Arial"/>
                <a:cs typeface="Arial"/>
              </a:rPr>
              <a:t> </a:t>
            </a:r>
            <a:r>
              <a:rPr lang="en-US" altLang="zh-TW" sz="2000" dirty="0" err="1" smtClean="0">
                <a:latin typeface="Arial"/>
                <a:cs typeface="Arial"/>
              </a:rPr>
              <a:t>Nítrico</a:t>
            </a:r>
            <a:r>
              <a:rPr lang="en-US" altLang="zh-TW" sz="2000" dirty="0" smtClean="0">
                <a:latin typeface="Arial"/>
                <a:cs typeface="Arial"/>
              </a:rPr>
              <a:t> </a:t>
            </a:r>
          </a:p>
          <a:p>
            <a:pPr>
              <a:lnSpc>
                <a:spcPct val="130000"/>
              </a:lnSpc>
              <a:buClr>
                <a:schemeClr val="accent2">
                  <a:lumMod val="75000"/>
                </a:schemeClr>
              </a:buClr>
            </a:pPr>
            <a:r>
              <a:rPr lang="en-US" altLang="zh-TW" sz="2000" dirty="0" err="1" smtClean="0">
                <a:latin typeface="Arial"/>
                <a:cs typeface="Arial"/>
              </a:rPr>
              <a:t>Antagonistas</a:t>
            </a:r>
            <a:r>
              <a:rPr lang="en-US" altLang="zh-TW" sz="2000" dirty="0" smtClean="0">
                <a:latin typeface="Arial"/>
                <a:cs typeface="Arial"/>
              </a:rPr>
              <a:t> de </a:t>
            </a:r>
            <a:r>
              <a:rPr lang="en-US" altLang="zh-TW" sz="2000" dirty="0" err="1" smtClean="0">
                <a:latin typeface="Arial"/>
                <a:cs typeface="Arial"/>
              </a:rPr>
              <a:t>Endotelina</a:t>
            </a:r>
            <a:endParaRPr lang="en-US" altLang="zh-TW" sz="2000" dirty="0" smtClean="0">
              <a:latin typeface="Arial"/>
              <a:cs typeface="Arial"/>
            </a:endParaRPr>
          </a:p>
          <a:p>
            <a:pPr>
              <a:lnSpc>
                <a:spcPct val="130000"/>
              </a:lnSpc>
              <a:buClr>
                <a:schemeClr val="accent2">
                  <a:lumMod val="75000"/>
                </a:schemeClr>
              </a:buClr>
            </a:pPr>
            <a:r>
              <a:rPr lang="en-US" altLang="zh-TW" sz="2000" dirty="0" err="1" smtClean="0">
                <a:latin typeface="Arial"/>
                <a:cs typeface="Arial"/>
              </a:rPr>
              <a:t>Inhibidores</a:t>
            </a:r>
            <a:r>
              <a:rPr lang="en-US" altLang="zh-TW" sz="2000" dirty="0" smtClean="0">
                <a:latin typeface="Arial"/>
                <a:cs typeface="Arial"/>
              </a:rPr>
              <a:t> del </a:t>
            </a:r>
            <a:r>
              <a:rPr lang="en-US" altLang="zh-TW" sz="2000" dirty="0" err="1" smtClean="0">
                <a:latin typeface="Arial"/>
                <a:cs typeface="Arial"/>
              </a:rPr>
              <a:t>Ácido</a:t>
            </a:r>
            <a:r>
              <a:rPr lang="en-US" altLang="zh-TW" sz="2000" dirty="0" smtClean="0">
                <a:latin typeface="Arial"/>
                <a:cs typeface="Arial"/>
              </a:rPr>
              <a:t> </a:t>
            </a:r>
            <a:r>
              <a:rPr lang="en-US" altLang="zh-TW" sz="2000" dirty="0" err="1" smtClean="0">
                <a:latin typeface="Arial"/>
                <a:cs typeface="Arial"/>
              </a:rPr>
              <a:t>Araquidónico</a:t>
            </a:r>
            <a:endParaRPr lang="en-US" altLang="zh-TW" sz="2000" dirty="0" smtClean="0">
              <a:latin typeface="Arial"/>
              <a:cs typeface="Arial"/>
            </a:endParaRPr>
          </a:p>
          <a:p>
            <a:pPr>
              <a:lnSpc>
                <a:spcPct val="130000"/>
              </a:lnSpc>
              <a:buClr>
                <a:schemeClr val="accent2">
                  <a:lumMod val="75000"/>
                </a:schemeClr>
              </a:buClr>
            </a:pPr>
            <a:r>
              <a:rPr lang="en-US" altLang="zh-TW" sz="2000" dirty="0" err="1" smtClean="0">
                <a:latin typeface="Arial"/>
                <a:cs typeface="Arial"/>
              </a:rPr>
              <a:t>Pépticos</a:t>
            </a:r>
            <a:r>
              <a:rPr lang="en-US" altLang="zh-TW" sz="2000" dirty="0" smtClean="0">
                <a:latin typeface="Arial"/>
                <a:cs typeface="Arial"/>
              </a:rPr>
              <a:t> </a:t>
            </a:r>
            <a:r>
              <a:rPr lang="en-US" altLang="zh-TW" sz="2000" dirty="0" err="1" smtClean="0">
                <a:latin typeface="Arial"/>
                <a:cs typeface="Arial"/>
              </a:rPr>
              <a:t>Natriuréticos</a:t>
            </a:r>
            <a:endParaRPr lang="en-US" altLang="zh-TW" sz="2000" dirty="0" smtClean="0">
              <a:latin typeface="Arial"/>
              <a:cs typeface="Arial"/>
            </a:endParaRPr>
          </a:p>
          <a:p>
            <a:pPr>
              <a:lnSpc>
                <a:spcPct val="130000"/>
              </a:lnSpc>
              <a:buClr>
                <a:schemeClr val="accent2">
                  <a:lumMod val="75000"/>
                </a:schemeClr>
              </a:buClr>
            </a:pPr>
            <a:r>
              <a:rPr lang="en-US" altLang="zh-TW" sz="2000" dirty="0" err="1" smtClean="0">
                <a:latin typeface="Arial"/>
                <a:cs typeface="Arial"/>
              </a:rPr>
              <a:t>Inhibidores</a:t>
            </a:r>
            <a:r>
              <a:rPr lang="en-US" altLang="zh-TW" sz="2000" dirty="0" smtClean="0">
                <a:latin typeface="Arial"/>
                <a:cs typeface="Arial"/>
              </a:rPr>
              <a:t> de la </a:t>
            </a:r>
            <a:r>
              <a:rPr lang="en-US" altLang="zh-TW" sz="2000" dirty="0" err="1" smtClean="0">
                <a:latin typeface="Arial"/>
                <a:cs typeface="Arial"/>
              </a:rPr>
              <a:t>Adhesión</a:t>
            </a:r>
            <a:r>
              <a:rPr lang="en-US" altLang="zh-TW" sz="2000" dirty="0" smtClean="0">
                <a:latin typeface="Arial"/>
                <a:cs typeface="Arial"/>
              </a:rPr>
              <a:t> </a:t>
            </a:r>
            <a:r>
              <a:rPr lang="en-US" altLang="zh-TW" sz="2000" dirty="0" err="1" smtClean="0">
                <a:latin typeface="Arial"/>
                <a:cs typeface="Arial"/>
              </a:rPr>
              <a:t>Leucocitaria</a:t>
            </a:r>
            <a:endParaRPr lang="en-US" altLang="zh-TW" sz="2000" dirty="0" smtClean="0">
              <a:latin typeface="Arial"/>
              <a:cs typeface="Arial"/>
            </a:endParaRPr>
          </a:p>
          <a:p>
            <a:pPr>
              <a:lnSpc>
                <a:spcPct val="130000"/>
              </a:lnSpc>
              <a:buClr>
                <a:schemeClr val="accent2">
                  <a:lumMod val="75000"/>
                </a:schemeClr>
              </a:buClr>
            </a:pPr>
            <a:r>
              <a:rPr lang="en-US" altLang="zh-TW" sz="2000" dirty="0" err="1" smtClean="0">
                <a:latin typeface="Arial"/>
                <a:cs typeface="Arial"/>
              </a:rPr>
              <a:t>Inhibidores</a:t>
            </a:r>
            <a:r>
              <a:rPr lang="en-US" altLang="zh-TW" sz="2000" dirty="0" smtClean="0">
                <a:latin typeface="Arial"/>
                <a:cs typeface="Arial"/>
              </a:rPr>
              <a:t> de la </a:t>
            </a:r>
            <a:r>
              <a:rPr lang="en-US" altLang="zh-TW" sz="2000" dirty="0" err="1" smtClean="0">
                <a:latin typeface="Arial"/>
                <a:cs typeface="Arial"/>
              </a:rPr>
              <a:t>Coagulación</a:t>
            </a:r>
            <a:r>
              <a:rPr lang="en-US" altLang="zh-TW" sz="2000" dirty="0" smtClean="0">
                <a:latin typeface="Arial"/>
                <a:cs typeface="Arial"/>
              </a:rPr>
              <a:t>: </a:t>
            </a:r>
            <a:r>
              <a:rPr lang="en-US" altLang="zh-TW" sz="2000" dirty="0" err="1" smtClean="0">
                <a:latin typeface="Arial"/>
                <a:cs typeface="Arial"/>
              </a:rPr>
              <a:t>activadores</a:t>
            </a:r>
            <a:r>
              <a:rPr lang="en-US" altLang="zh-TW" sz="2000" dirty="0" smtClean="0">
                <a:latin typeface="Arial"/>
                <a:cs typeface="Arial"/>
              </a:rPr>
              <a:t> de </a:t>
            </a:r>
            <a:r>
              <a:rPr lang="en-US" altLang="zh-TW" sz="2000" dirty="0" err="1" smtClean="0">
                <a:latin typeface="Arial"/>
                <a:cs typeface="Arial"/>
              </a:rPr>
              <a:t>Proteina</a:t>
            </a:r>
            <a:r>
              <a:rPr lang="en-US" altLang="zh-TW" sz="2000" dirty="0" smtClean="0">
                <a:latin typeface="Arial"/>
                <a:cs typeface="Arial"/>
              </a:rPr>
              <a:t> C</a:t>
            </a:r>
          </a:p>
          <a:p>
            <a:pPr>
              <a:lnSpc>
                <a:spcPct val="130000"/>
              </a:lnSpc>
              <a:buClr>
                <a:schemeClr val="accent2">
                  <a:lumMod val="75000"/>
                </a:schemeClr>
              </a:buClr>
            </a:pPr>
            <a:r>
              <a:rPr lang="en-US" altLang="zh-TW" sz="2000" dirty="0" err="1" smtClean="0">
                <a:latin typeface="Arial"/>
                <a:cs typeface="Arial"/>
              </a:rPr>
              <a:t>Factores</a:t>
            </a:r>
            <a:r>
              <a:rPr lang="en-US" altLang="zh-TW" sz="2000" dirty="0" smtClean="0">
                <a:latin typeface="Arial"/>
                <a:cs typeface="Arial"/>
              </a:rPr>
              <a:t> de </a:t>
            </a:r>
            <a:r>
              <a:rPr lang="en-US" altLang="zh-TW" sz="2000" dirty="0" err="1" smtClean="0">
                <a:latin typeface="Arial"/>
                <a:cs typeface="Arial"/>
              </a:rPr>
              <a:t>Crecimiento</a:t>
            </a:r>
            <a:endParaRPr lang="en-US" altLang="zh-TW" sz="2000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217143" y="3240877"/>
            <a:ext cx="93235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600" dirty="0" smtClean="0">
                <a:solidFill>
                  <a:srgbClr val="FF0000"/>
                </a:solidFill>
              </a:rPr>
              <a:t>X</a:t>
            </a:r>
            <a:endParaRPr lang="es-E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663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791724" y="278794"/>
            <a:ext cx="7488390" cy="939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dirty="0" err="1" smtClean="0">
                <a:latin typeface="Calibri" charset="0"/>
                <a:ea typeface="ＭＳ Ｐゴシック" charset="0"/>
                <a:cs typeface="ＭＳ Ｐゴシック" charset="0"/>
              </a:rPr>
              <a:t>Lesión</a:t>
            </a:r>
            <a:r>
              <a:rPr lang="en-US" sz="3200" dirty="0" smtClean="0">
                <a:latin typeface="Calibri" charset="0"/>
                <a:ea typeface="ＭＳ Ｐゴシック" charset="0"/>
                <a:cs typeface="ＭＳ Ｐゴシック" charset="0"/>
              </a:rPr>
              <a:t> Renal </a:t>
            </a:r>
            <a:r>
              <a:rPr lang="en-US" sz="3200" dirty="0" err="1" smtClean="0">
                <a:latin typeface="Calibri" charset="0"/>
                <a:ea typeface="ＭＳ Ｐゴシック" charset="0"/>
                <a:cs typeface="ＭＳ Ｐゴシック" charset="0"/>
              </a:rPr>
              <a:t>Aguda</a:t>
            </a:r>
            <a:r>
              <a:rPr lang="en-US" sz="3200" dirty="0" smtClean="0">
                <a:latin typeface="Calibri" charset="0"/>
                <a:ea typeface="ＭＳ Ｐゴシック" charset="0"/>
                <a:cs typeface="ＭＳ Ｐゴシック" charset="0"/>
              </a:rPr>
              <a:t>, Sepsis y </a:t>
            </a:r>
            <a:r>
              <a:rPr lang="en-US" sz="3200" dirty="0" err="1" smtClean="0">
                <a:latin typeface="Calibri" charset="0"/>
                <a:ea typeface="ＭＳ Ｐゴシック" charset="0"/>
                <a:cs typeface="ＭＳ Ｐゴシック" charset="0"/>
              </a:rPr>
              <a:t>Sustitución</a:t>
            </a:r>
            <a:r>
              <a:rPr lang="en-US" sz="3200" dirty="0" smtClean="0">
                <a:latin typeface="Calibri" charset="0"/>
                <a:ea typeface="ＭＳ Ｐゴシック" charset="0"/>
                <a:cs typeface="ＭＳ Ｐゴシック" charset="0"/>
              </a:rPr>
              <a:t> de la </a:t>
            </a:r>
            <a:r>
              <a:rPr lang="en-US" sz="3200" dirty="0" err="1" smtClean="0">
                <a:latin typeface="Calibri" charset="0"/>
                <a:ea typeface="ＭＳ Ｐゴシック" charset="0"/>
                <a:cs typeface="ＭＳ Ｐゴシック" charset="0"/>
              </a:rPr>
              <a:t>Función</a:t>
            </a:r>
            <a:r>
              <a:rPr lang="en-US" sz="3200" dirty="0" smtClean="0">
                <a:latin typeface="Calibri" charset="0"/>
                <a:ea typeface="ＭＳ Ｐゴシック" charset="0"/>
                <a:cs typeface="ＭＳ Ｐゴシック" charset="0"/>
              </a:rPr>
              <a:t> Renal</a:t>
            </a:r>
            <a:br>
              <a:rPr lang="en-US" sz="3200" dirty="0" smtClean="0">
                <a:latin typeface="Calibri" charset="0"/>
                <a:ea typeface="ＭＳ Ｐゴシック" charset="0"/>
                <a:cs typeface="ＭＳ Ｐゴシック" charset="0"/>
              </a:rPr>
            </a:br>
            <a:endParaRPr lang="en-US" sz="20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688" y="1530054"/>
            <a:ext cx="8186135" cy="3681566"/>
          </a:xfrm>
          <a:ln>
            <a:miter lim="800000"/>
            <a:headEnd/>
            <a:tailEnd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¿</a:t>
            </a:r>
            <a:r>
              <a:rPr lang="en-US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Que</a:t>
            </a:r>
            <a:r>
              <a:rPr lang="en-US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terapia</a:t>
            </a:r>
            <a:r>
              <a:rPr lang="en-US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debemos</a:t>
            </a:r>
            <a:r>
              <a:rPr lang="en-US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usar</a:t>
            </a:r>
            <a:r>
              <a:rPr lang="en-US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?</a:t>
            </a:r>
            <a:endParaRPr lang="en-US" dirty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  <a:p>
            <a:pPr eaLnBrk="1" hangingPunct="1"/>
            <a:r>
              <a:rPr lang="en-US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¿</a:t>
            </a:r>
            <a:r>
              <a:rPr lang="en-US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Cuando</a:t>
            </a:r>
            <a:r>
              <a:rPr lang="en-US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debemos</a:t>
            </a:r>
            <a:r>
              <a:rPr lang="en-US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empezar</a:t>
            </a:r>
            <a:r>
              <a:rPr lang="en-US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?</a:t>
            </a:r>
          </a:p>
          <a:p>
            <a:pPr eaLnBrk="1" hangingPunct="1"/>
            <a:r>
              <a:rPr lang="en-US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¿</a:t>
            </a:r>
            <a:r>
              <a:rPr lang="en-US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Que</a:t>
            </a:r>
            <a:r>
              <a:rPr lang="en-US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estamos</a:t>
            </a:r>
            <a:r>
              <a:rPr lang="en-US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tratando</a:t>
            </a:r>
            <a:r>
              <a:rPr lang="en-US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 de </a:t>
            </a:r>
            <a:r>
              <a:rPr lang="en-US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conseguir</a:t>
            </a:r>
            <a:r>
              <a:rPr lang="en-US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?</a:t>
            </a:r>
            <a:endParaRPr lang="en-US" dirty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  <a:p>
            <a:pPr eaLnBrk="1" hangingPunct="1"/>
            <a:r>
              <a:rPr lang="en-US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¿ </a:t>
            </a:r>
            <a:r>
              <a:rPr lang="en-US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Que</a:t>
            </a:r>
            <a:r>
              <a:rPr lang="en-US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tanta</a:t>
            </a:r>
            <a:r>
              <a:rPr lang="en-US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terapia</a:t>
            </a:r>
            <a:r>
              <a:rPr lang="en-US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sustitutiva</a:t>
            </a:r>
            <a:r>
              <a:rPr lang="en-US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es</a:t>
            </a:r>
            <a:r>
              <a:rPr lang="en-US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suficiente</a:t>
            </a:r>
            <a:r>
              <a:rPr lang="en-US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?</a:t>
            </a:r>
            <a:endParaRPr lang="en-US" dirty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  <a:p>
            <a:pPr eaLnBrk="1" hangingPunct="1"/>
            <a:r>
              <a:rPr lang="en-US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¿</a:t>
            </a:r>
            <a:r>
              <a:rPr lang="en-US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Cuando</a:t>
            </a:r>
            <a:r>
              <a:rPr lang="en-US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paramos</a:t>
            </a:r>
            <a:r>
              <a:rPr lang="en-US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/</a:t>
            </a:r>
            <a:r>
              <a:rPr lang="en-US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cuando</a:t>
            </a:r>
            <a:r>
              <a:rPr lang="en-US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cambiamos</a:t>
            </a:r>
            <a:r>
              <a:rPr lang="en-US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?</a:t>
            </a:r>
            <a:endParaRPr lang="en-US" dirty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  <a:p>
            <a:pPr eaLnBrk="1" hangingPunct="1"/>
            <a:r>
              <a:rPr lang="en-US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¿</a:t>
            </a:r>
            <a:r>
              <a:rPr lang="en-US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Podemos</a:t>
            </a:r>
            <a:r>
              <a:rPr lang="en-US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mejorar</a:t>
            </a:r>
            <a:r>
              <a:rPr lang="en-US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 </a:t>
            </a:r>
            <a:r>
              <a:rPr lang="en-US" dirty="0" err="1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desenlaces</a:t>
            </a:r>
            <a:r>
              <a:rPr lang="en-US" dirty="0" smtClean="0">
                <a:solidFill>
                  <a:srgbClr val="00009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</a:rPr>
              <a:t>?</a:t>
            </a:r>
            <a:endParaRPr lang="en-US" dirty="0">
              <a:solidFill>
                <a:srgbClr val="00009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  <p:pic>
        <p:nvPicPr>
          <p:cNvPr id="5" name="Imagen 4" descr="Captura de pantalla 2016-08-02 a las 9.00.56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" y="66588"/>
            <a:ext cx="554463" cy="631144"/>
          </a:xfrm>
          <a:prstGeom prst="rect">
            <a:avLst/>
          </a:prstGeom>
        </p:spPr>
      </p:pic>
      <p:pic>
        <p:nvPicPr>
          <p:cNvPr id="6" name="Imagen 5" descr="Captura de pantalla 2016-09-13 a las 10.24.38 a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364" y="116149"/>
            <a:ext cx="535516" cy="631144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78797" y="5428168"/>
            <a:ext cx="8032656" cy="7118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¡ 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</a:rPr>
              <a:t>Demasiadas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400" dirty="0" err="1" smtClean="0">
                <a:latin typeface="Calibri" charset="0"/>
                <a:ea typeface="ＭＳ Ｐゴシック" charset="0"/>
                <a:cs typeface="ＭＳ Ｐゴシック" charset="0"/>
              </a:rPr>
              <a:t>Preguntas</a:t>
            </a:r>
            <a:r>
              <a:rPr lang="is-IS" sz="2400" dirty="0" smtClean="0">
                <a:latin typeface="Calibri" charset="0"/>
                <a:ea typeface="ＭＳ Ｐゴシック" charset="0"/>
                <a:cs typeface="ＭＳ Ｐゴシック" charset="0"/>
              </a:rPr>
              <a:t>…...Pocas Respuestas </a:t>
            </a:r>
            <a:r>
              <a:rPr lang="en-US" sz="2400" dirty="0" smtClean="0">
                <a:latin typeface="Calibri" charset="0"/>
                <a:ea typeface="ＭＳ Ｐゴシック" charset="0"/>
                <a:cs typeface="ＭＳ Ｐゴシック" charset="0"/>
              </a:rPr>
              <a:t>!</a:t>
            </a: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44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el 1"/>
          <p:cNvSpPr>
            <a:spLocks noGrp="1"/>
          </p:cNvSpPr>
          <p:nvPr>
            <p:ph type="title"/>
          </p:nvPr>
        </p:nvSpPr>
        <p:spPr>
          <a:xfrm>
            <a:off x="880269" y="285878"/>
            <a:ext cx="7383462" cy="6588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BE" sz="2400" dirty="0" smtClean="0">
                <a:solidFill>
                  <a:srgbClr val="FF0000"/>
                </a:solidFill>
                <a:latin typeface="Arial" charset="0"/>
              </a:rPr>
              <a:t>Tiempo Idóneo para Iniciar </a:t>
            </a:r>
            <a:r>
              <a:rPr lang="nl-BE" sz="2400" dirty="0" smtClean="0">
                <a:latin typeface="Arial" charset="0"/>
              </a:rPr>
              <a:t>Terapia Sustitutiva en Lesión Renal Aguda en el Paciente en Estado </a:t>
            </a:r>
            <a:r>
              <a:rPr lang="nl-BE" sz="2400" dirty="0" smtClean="0">
                <a:latin typeface="Arial" charset="0"/>
              </a:rPr>
              <a:t>Crítico</a:t>
            </a:r>
            <a:br>
              <a:rPr lang="nl-BE" sz="2400" dirty="0" smtClean="0">
                <a:latin typeface="Arial" charset="0"/>
              </a:rPr>
            </a:br>
            <a:r>
              <a:rPr lang="nl-BE" sz="2400" dirty="0" smtClean="0">
                <a:latin typeface="Arial" charset="0"/>
              </a:rPr>
              <a:t>¿Inicio Temprano o Tardío?</a:t>
            </a:r>
            <a:endParaRPr lang="nl-NL" sz="2400" dirty="0">
              <a:latin typeface="Arial" charset="0"/>
            </a:endParaRPr>
          </a:p>
        </p:txBody>
      </p:sp>
      <p:graphicFrame>
        <p:nvGraphicFramePr>
          <p:cNvPr id="4" name="Group 8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930642"/>
              </p:ext>
            </p:extLst>
          </p:nvPr>
        </p:nvGraphicFramePr>
        <p:xfrm>
          <a:off x="420967" y="1219572"/>
          <a:ext cx="8552611" cy="3985469"/>
        </p:xfrm>
        <a:graphic>
          <a:graphicData uri="http://schemas.openxmlformats.org/drawingml/2006/table">
            <a:tbl>
              <a:tblPr/>
              <a:tblGrid>
                <a:gridCol w="1964764"/>
                <a:gridCol w="2698472"/>
                <a:gridCol w="546100"/>
                <a:gridCol w="2092325"/>
                <a:gridCol w="1250950"/>
              </a:tblGrid>
              <a:tr h="4957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Tipo de Estudio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N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</a:t>
                      </a:r>
                      <a:endParaRPr kumimoji="0" lang="nl-N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Parámetro</a:t>
                      </a:r>
                      <a:endParaRPr kumimoji="0" lang="nl-N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l-B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Efecto Inicio Temprano</a:t>
                      </a:r>
                      <a:endParaRPr kumimoji="0" lang="nl-N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35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Gettings et al, 1999</a:t>
                      </a:r>
                      <a:endParaRPr kumimoji="0" lang="nl-NL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Retrospectivo</a:t>
                      </a:r>
                      <a:endParaRPr kumimoji="0" lang="nl-N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243</a:t>
                      </a:r>
                      <a:endParaRPr kumimoji="0" lang="nl-NL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BUN 76</a:t>
                      </a:r>
                      <a:endParaRPr kumimoji="0" lang="nl-NL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+</a:t>
                      </a:r>
                      <a:endParaRPr kumimoji="0" lang="nl-NL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543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Guerin et al, 2000</a:t>
                      </a:r>
                      <a:endParaRPr kumimoji="0" lang="nl-N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2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Prospectivo</a:t>
                      </a:r>
                      <a:endParaRPr kumimoji="0" lang="nl-B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Observacional post </a:t>
                      </a:r>
                      <a:r>
                        <a:rPr kumimoji="0" lang="nl-B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hoc</a:t>
                      </a:r>
                      <a:endParaRPr kumimoji="0" lang="nl-N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2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510</a:t>
                      </a:r>
                      <a:endParaRPr kumimoji="0" lang="nl-N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2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Tiempo despues de admisión</a:t>
                      </a:r>
                      <a:endParaRPr kumimoji="0" lang="nl-N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2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  <a:endParaRPr kumimoji="0" lang="nl-N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2C9"/>
                    </a:solidFill>
                  </a:tcPr>
                </a:tc>
              </a:tr>
              <a:tr h="5456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Bouman et al, 2002</a:t>
                      </a:r>
                      <a:endParaRPr kumimoji="0" lang="nl-NL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Ensayo Cllinico Controlado *</a:t>
                      </a:r>
                      <a:r>
                        <a:rPr kumimoji="0" lang="nl-B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, 4 </a:t>
                      </a:r>
                      <a:r>
                        <a:rPr kumimoji="0" lang="nl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brazos</a:t>
                      </a:r>
                      <a:endParaRPr kumimoji="0" lang="nl-N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106</a:t>
                      </a:r>
                      <a:endParaRPr kumimoji="0" lang="nl-NL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Tiempo fijo de (</a:t>
                      </a:r>
                      <a:r>
                        <a:rPr kumimoji="0" lang="nl-B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12 hrs) vs. </a:t>
                      </a:r>
                      <a:r>
                        <a:rPr kumimoji="0" lang="nl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Parámetros clásicos</a:t>
                      </a:r>
                      <a:endParaRPr kumimoji="0" lang="nl-N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</a:t>
                      </a:r>
                      <a:endParaRPr kumimoji="0" lang="nl-NL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3580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Elahi et al, 2004</a:t>
                      </a:r>
                      <a:endParaRPr kumimoji="0" lang="nl-N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2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Retrospectivo</a:t>
                      </a:r>
                      <a:endParaRPr kumimoji="0" lang="nl-N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2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64</a:t>
                      </a:r>
                      <a:endParaRPr kumimoji="0" lang="nl-N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2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Diuresis vs. otros** </a:t>
                      </a:r>
                      <a:endParaRPr kumimoji="0" lang="nl-N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2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+</a:t>
                      </a:r>
                      <a:endParaRPr kumimoji="0" lang="nl-N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2C9"/>
                    </a:solidFill>
                  </a:tcPr>
                </a:tc>
              </a:tr>
              <a:tr h="351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Demirkiliç et al, 2004</a:t>
                      </a:r>
                      <a:endParaRPr kumimoji="0" lang="nl-NL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Retrospectivo</a:t>
                      </a:r>
                      <a:endParaRPr kumimoji="0" lang="nl-N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61</a:t>
                      </a:r>
                      <a:endParaRPr kumimoji="0" lang="nl-NL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Diuresis vs. otros** </a:t>
                      </a:r>
                      <a:endParaRPr kumimoji="0" lang="nl-N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+</a:t>
                      </a:r>
                      <a:endParaRPr kumimoji="0" lang="nl-NL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561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Liu et al, 2006</a:t>
                      </a:r>
                      <a:endParaRPr kumimoji="0" lang="nl-N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2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Observacional </a:t>
                      </a:r>
                      <a:endParaRPr kumimoji="0" lang="nl-N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2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243</a:t>
                      </a:r>
                      <a:endParaRPr kumimoji="0" lang="nl-N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2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BUN 76</a:t>
                      </a:r>
                      <a:endParaRPr kumimoji="0" lang="nl-N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2C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0 </a:t>
                      </a:r>
                      <a:r>
                        <a:rPr kumimoji="0" lang="nl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sin ajustar</a:t>
                      </a:r>
                      <a:endParaRPr kumimoji="0" lang="nl-BE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+ </a:t>
                      </a:r>
                      <a:r>
                        <a:rPr kumimoji="0" lang="nl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ajustado</a:t>
                      </a:r>
                      <a:endParaRPr kumimoji="0" lang="nl-N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EF2C9"/>
                    </a:solidFill>
                  </a:tcPr>
                </a:tc>
              </a:tr>
              <a:tr h="561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Piccinni et al, 2006</a:t>
                      </a:r>
                      <a:endParaRPr kumimoji="0" lang="nl-NL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Retrospectivo</a:t>
                      </a:r>
                      <a:endParaRPr kumimoji="0" lang="nl-N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80</a:t>
                      </a:r>
                      <a:endParaRPr kumimoji="0" lang="nl-NL" sz="12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Choque séptico</a:t>
                      </a:r>
                      <a:endParaRPr kumimoji="0" lang="nl-N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l-BE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+</a:t>
                      </a:r>
                      <a:endParaRPr kumimoji="0" lang="nl-N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5" name="Text Box 55"/>
          <p:cNvSpPr txBox="1">
            <a:spLocks noChangeArrowheads="1"/>
          </p:cNvSpPr>
          <p:nvPr/>
        </p:nvSpPr>
        <p:spPr bwMode="auto">
          <a:xfrm>
            <a:off x="323850" y="5351744"/>
            <a:ext cx="8494713" cy="127727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nl-BE" sz="1100" b="1" dirty="0" smtClean="0">
                <a:cs typeface="+mn-cs"/>
              </a:rPr>
              <a:t>+ favorece inicio temprano; 0 neutral</a:t>
            </a:r>
          </a:p>
          <a:p>
            <a:pPr eaLnBrk="1" hangingPunct="1">
              <a:defRPr/>
            </a:pPr>
            <a:r>
              <a:rPr lang="nl-BE" sz="1100" b="1" dirty="0" smtClean="0">
                <a:cs typeface="+mn-cs"/>
              </a:rPr>
              <a:t>*: temprano vs. Tardío HF de bajo volumen(&lt;36 L/d) – Temprano de bajo volumen (&gt;72L/d) </a:t>
            </a:r>
          </a:p>
          <a:p>
            <a:pPr eaLnBrk="1" hangingPunct="1">
              <a:defRPr/>
            </a:pPr>
            <a:r>
              <a:rPr lang="nl-BE" sz="1100" b="1" dirty="0" smtClean="0">
                <a:cs typeface="+mn-cs"/>
              </a:rPr>
              <a:t>Parámetros clásicos (K, crea) independiente de diuresis</a:t>
            </a:r>
          </a:p>
          <a:p>
            <a:pPr eaLnBrk="1" hangingPunct="1">
              <a:defRPr/>
            </a:pPr>
            <a:endParaRPr lang="nl-BE" sz="1100" b="1" dirty="0"/>
          </a:p>
          <a:p>
            <a:pPr eaLnBrk="1" hangingPunct="1">
              <a:defRPr/>
            </a:pPr>
            <a:endParaRPr lang="nl-BE" sz="1100" b="1" dirty="0" smtClean="0">
              <a:cs typeface="+mn-cs"/>
            </a:endParaRPr>
          </a:p>
          <a:p>
            <a:pPr eaLnBrk="1" hangingPunct="1">
              <a:defRPr/>
            </a:pPr>
            <a:r>
              <a:rPr lang="nl-BE" sz="1100" b="1" dirty="0" smtClean="0">
                <a:cs typeface="+mn-cs"/>
              </a:rPr>
              <a:t>Gettings et al, Intens Care Med, 1999; Guerin et al, Am J Resp CCM, 2000; Bouman et al, CCM, 2002; Elahi et al, Eur J Cardio-thor Surg, 2004; Demirkiliç et al, J Card Surg, 2004; Liu et al, Clin JASN 2006 ; Piccinni et al, Intens Care Med 2006</a:t>
            </a:r>
            <a:endParaRPr lang="nl-NL" sz="1100" b="1" dirty="0" smtClean="0">
              <a:cs typeface="+mn-cs"/>
            </a:endParaRPr>
          </a:p>
        </p:txBody>
      </p:sp>
      <p:pic>
        <p:nvPicPr>
          <p:cNvPr id="7" name="Imagen 6" descr="Captura de pantalla 2016-08-02 a las 9.00.56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" y="66588"/>
            <a:ext cx="554463" cy="631144"/>
          </a:xfrm>
          <a:prstGeom prst="rect">
            <a:avLst/>
          </a:prstGeom>
        </p:spPr>
      </p:pic>
      <p:pic>
        <p:nvPicPr>
          <p:cNvPr id="2" name="Imagen 1" descr="Captura de pantalla 2016-09-13 a las 10.24.38 a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364" y="116149"/>
            <a:ext cx="535516" cy="63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840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Afbeelding 3" descr="dia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" r="5739"/>
          <a:stretch>
            <a:fillRect/>
          </a:stretch>
        </p:blipFill>
        <p:spPr bwMode="auto">
          <a:xfrm>
            <a:off x="0" y="5905091"/>
            <a:ext cx="3964104" cy="95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Afbeelding 4" descr="logo AJK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579" y="5905091"/>
            <a:ext cx="1132662" cy="52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kstvak 6"/>
          <p:cNvSpPr txBox="1">
            <a:spLocks noChangeArrowheads="1"/>
          </p:cNvSpPr>
          <p:nvPr/>
        </p:nvSpPr>
        <p:spPr bwMode="auto">
          <a:xfrm>
            <a:off x="5549671" y="6443662"/>
            <a:ext cx="3489209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nl-BE" sz="1400" dirty="0"/>
              <a:t>V. Seabra et al, AJKD, 52: 272-284; 2008</a:t>
            </a:r>
            <a:endParaRPr lang="nl-NL" sz="1400" dirty="0"/>
          </a:p>
        </p:txBody>
      </p:sp>
      <p:pic>
        <p:nvPicPr>
          <p:cNvPr id="6" name="Imagen 5" descr="Captura de pantalla 2016-08-02 a las 9.00.56 p.m.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" y="60393"/>
            <a:ext cx="554463" cy="631144"/>
          </a:xfrm>
          <a:prstGeom prst="rect">
            <a:avLst/>
          </a:prstGeom>
        </p:spPr>
      </p:pic>
      <p:pic>
        <p:nvPicPr>
          <p:cNvPr id="7" name="Imagen 6" descr="Captura de pantalla 2016-09-13 a las 10.24.38 a.m.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364" y="109954"/>
            <a:ext cx="535516" cy="631144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907972" y="109954"/>
            <a:ext cx="7416800" cy="68060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1800" dirty="0" smtClean="0">
                <a:latin typeface="Arial" charset="0"/>
              </a:rPr>
              <a:t>Impacto en </a:t>
            </a:r>
            <a:r>
              <a:rPr lang="nl-BE" sz="1800" dirty="0" smtClean="0">
                <a:solidFill>
                  <a:srgbClr val="FF0000"/>
                </a:solidFill>
                <a:latin typeface="Arial" charset="0"/>
              </a:rPr>
              <a:t>Mortalidad</a:t>
            </a:r>
            <a:r>
              <a:rPr lang="nl-BE" sz="1800" dirty="0" smtClean="0">
                <a:latin typeface="Arial" charset="0"/>
              </a:rPr>
              <a:t> de Acuerdo al Tiempo de Inicio de Terapia</a:t>
            </a:r>
          </a:p>
          <a:p>
            <a:r>
              <a:rPr lang="nl-BE" sz="1800" dirty="0" smtClean="0">
                <a:latin typeface="Arial" charset="0"/>
              </a:rPr>
              <a:t>de Reemplazo Renal en Lesión Renal Aguda</a:t>
            </a:r>
            <a:endParaRPr lang="nl-NL" sz="1800" dirty="0">
              <a:latin typeface="Arial" charset="0"/>
            </a:endParaRPr>
          </a:p>
        </p:txBody>
      </p:sp>
      <p:pic>
        <p:nvPicPr>
          <p:cNvPr id="9" name="Afbeelding 13" descr="dia14.jp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450" y="1523844"/>
            <a:ext cx="5955071" cy="369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064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Afbeelding 3" descr="dia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2" r="5739"/>
          <a:stretch>
            <a:fillRect/>
          </a:stretch>
        </p:blipFill>
        <p:spPr bwMode="auto">
          <a:xfrm>
            <a:off x="0" y="5905091"/>
            <a:ext cx="3964104" cy="952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Afbeelding 4" descr="logo AJK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579" y="5905091"/>
            <a:ext cx="1132662" cy="527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kstvak 6"/>
          <p:cNvSpPr txBox="1">
            <a:spLocks noChangeArrowheads="1"/>
          </p:cNvSpPr>
          <p:nvPr/>
        </p:nvSpPr>
        <p:spPr bwMode="auto">
          <a:xfrm>
            <a:off x="5549671" y="6443662"/>
            <a:ext cx="3489209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nl-BE" sz="1400"/>
              <a:t>V. Seabra et al, AJKD, 52: 272-284; 2008</a:t>
            </a:r>
            <a:endParaRPr lang="nl-NL" sz="1400"/>
          </a:p>
        </p:txBody>
      </p:sp>
      <p:pic>
        <p:nvPicPr>
          <p:cNvPr id="6" name="Imagen 5" descr="Captura de pantalla 2016-08-02 a las 9.00.56 p.m.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" y="60393"/>
            <a:ext cx="554463" cy="631144"/>
          </a:xfrm>
          <a:prstGeom prst="rect">
            <a:avLst/>
          </a:prstGeom>
        </p:spPr>
      </p:pic>
      <p:pic>
        <p:nvPicPr>
          <p:cNvPr id="7" name="Imagen 6" descr="Captura de pantalla 2016-09-13 a las 10.24.38 a.m.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364" y="109954"/>
            <a:ext cx="535516" cy="631144"/>
          </a:xfrm>
          <a:prstGeom prst="rect">
            <a:avLst/>
          </a:prstGeom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907972" y="73357"/>
            <a:ext cx="7416800" cy="680605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nl-BE" sz="1800" dirty="0" smtClean="0">
                <a:latin typeface="Arial" charset="0"/>
              </a:rPr>
              <a:t>Impacto en </a:t>
            </a:r>
            <a:r>
              <a:rPr lang="nl-BE" sz="1800" dirty="0" smtClean="0">
                <a:solidFill>
                  <a:srgbClr val="FF0000"/>
                </a:solidFill>
                <a:latin typeface="Arial" charset="0"/>
              </a:rPr>
              <a:t>Recuperación Renal </a:t>
            </a:r>
            <a:r>
              <a:rPr lang="nl-BE" sz="1800" dirty="0" smtClean="0">
                <a:latin typeface="Arial" charset="0"/>
              </a:rPr>
              <a:t>de Acuerdo al Tiempo de Inicio de Terapia de Reemplazo Renal en Falla Renal Aguda</a:t>
            </a:r>
            <a:endParaRPr lang="nl-NL" sz="1800" dirty="0">
              <a:latin typeface="Arial" charset="0"/>
            </a:endParaRPr>
          </a:p>
        </p:txBody>
      </p:sp>
      <p:pic>
        <p:nvPicPr>
          <p:cNvPr id="10" name="Afbeelding 2" descr="dia15.jp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534" y="1058071"/>
            <a:ext cx="4560497" cy="2535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505516" y="3800887"/>
            <a:ext cx="8415183" cy="175432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Conclusión</a:t>
            </a:r>
            <a:endParaRPr lang="en-US" b="1" dirty="0" smtClean="0"/>
          </a:p>
          <a:p>
            <a:r>
              <a:rPr lang="en-US" dirty="0" smtClean="0"/>
              <a:t>El </a:t>
            </a:r>
            <a:r>
              <a:rPr lang="en-US" dirty="0" err="1" smtClean="0"/>
              <a:t>presente</a:t>
            </a:r>
            <a:r>
              <a:rPr lang="en-US" dirty="0" smtClean="0"/>
              <a:t> meta-</a:t>
            </a:r>
            <a:r>
              <a:rPr lang="en-US" dirty="0" err="1" smtClean="0"/>
              <a:t>análisis</a:t>
            </a:r>
            <a:r>
              <a:rPr lang="en-US" dirty="0" smtClean="0"/>
              <a:t> </a:t>
            </a:r>
            <a:r>
              <a:rPr lang="en-US" dirty="0" err="1" smtClean="0"/>
              <a:t>sugiere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el </a:t>
            </a:r>
            <a:r>
              <a:rPr lang="en-US" dirty="0" err="1" smtClean="0"/>
              <a:t>inicio</a:t>
            </a:r>
            <a:r>
              <a:rPr lang="en-US" dirty="0" smtClean="0"/>
              <a:t> </a:t>
            </a:r>
            <a:r>
              <a:rPr lang="en-US" dirty="0" err="1" smtClean="0"/>
              <a:t>temprano</a:t>
            </a:r>
            <a:r>
              <a:rPr lang="en-US" dirty="0" smtClean="0"/>
              <a:t> de la </a:t>
            </a:r>
            <a:r>
              <a:rPr lang="en-US" dirty="0" err="1" smtClean="0"/>
              <a:t>terapia</a:t>
            </a:r>
            <a:r>
              <a:rPr lang="en-US" dirty="0" smtClean="0"/>
              <a:t> de </a:t>
            </a:r>
            <a:r>
              <a:rPr lang="en-US" dirty="0" err="1" smtClean="0"/>
              <a:t>reemplazo</a:t>
            </a:r>
            <a:r>
              <a:rPr lang="en-US" dirty="0" smtClean="0"/>
              <a:t> de la </a:t>
            </a:r>
            <a:r>
              <a:rPr lang="en-US" dirty="0" err="1" smtClean="0"/>
              <a:t>función</a:t>
            </a:r>
            <a:r>
              <a:rPr lang="en-US" dirty="0" smtClean="0"/>
              <a:t> renal en </a:t>
            </a:r>
            <a:r>
              <a:rPr lang="en-US" dirty="0" err="1" smtClean="0"/>
              <a:t>pacientes</a:t>
            </a:r>
            <a:r>
              <a:rPr lang="en-US" dirty="0" smtClean="0"/>
              <a:t> con LRA con o sin sepsis </a:t>
            </a:r>
            <a:r>
              <a:rPr lang="en-US" dirty="0" err="1" smtClean="0"/>
              <a:t>pudiera</a:t>
            </a:r>
            <a:r>
              <a:rPr lang="en-US" dirty="0" smtClean="0"/>
              <a:t> </a:t>
            </a:r>
            <a:r>
              <a:rPr lang="en-US" dirty="0" err="1" smtClean="0"/>
              <a:t>estar</a:t>
            </a:r>
            <a:r>
              <a:rPr lang="en-US" dirty="0" smtClean="0"/>
              <a:t> </a:t>
            </a:r>
            <a:r>
              <a:rPr lang="en-US" dirty="0" err="1" smtClean="0"/>
              <a:t>asociado</a:t>
            </a:r>
            <a:r>
              <a:rPr lang="en-US" dirty="0" smtClean="0"/>
              <a:t> a </a:t>
            </a:r>
            <a:r>
              <a:rPr lang="en-US" dirty="0" err="1" smtClean="0"/>
              <a:t>mejoría</a:t>
            </a:r>
            <a:r>
              <a:rPr lang="en-US" dirty="0" smtClean="0"/>
              <a:t> en </a:t>
            </a:r>
            <a:r>
              <a:rPr lang="en-US" dirty="0" err="1" smtClean="0"/>
              <a:t>sobrevida</a:t>
            </a:r>
            <a:r>
              <a:rPr lang="en-US" dirty="0" smtClean="0"/>
              <a:t> y en </a:t>
            </a:r>
            <a:r>
              <a:rPr lang="en-US" dirty="0" err="1" smtClean="0"/>
              <a:t>recuperación</a:t>
            </a:r>
            <a:r>
              <a:rPr lang="en-US" dirty="0" smtClean="0"/>
              <a:t> de la </a:t>
            </a:r>
            <a:r>
              <a:rPr lang="en-US" dirty="0" err="1" smtClean="0"/>
              <a:t>función</a:t>
            </a:r>
            <a:r>
              <a:rPr lang="en-US" dirty="0" smtClean="0"/>
              <a:t> renal.</a:t>
            </a:r>
          </a:p>
          <a:p>
            <a:r>
              <a:rPr lang="en-US" dirty="0" smtClean="0"/>
              <a:t>Sin embargo, </a:t>
            </a:r>
            <a:r>
              <a:rPr lang="en-US" dirty="0" err="1" smtClean="0"/>
              <a:t>es</a:t>
            </a:r>
            <a:r>
              <a:rPr lang="en-US" dirty="0" smtClean="0"/>
              <a:t> </a:t>
            </a:r>
            <a:r>
              <a:rPr lang="en-US" dirty="0" err="1" smtClean="0"/>
              <a:t>clara</a:t>
            </a:r>
            <a:r>
              <a:rPr lang="en-US" dirty="0" smtClean="0"/>
              <a:t> la </a:t>
            </a:r>
            <a:r>
              <a:rPr lang="en-US" dirty="0" err="1" smtClean="0"/>
              <a:t>necesidad</a:t>
            </a:r>
            <a:r>
              <a:rPr lang="en-US" dirty="0" smtClean="0"/>
              <a:t> de </a:t>
            </a:r>
            <a:r>
              <a:rPr lang="en-US" dirty="0" err="1" smtClean="0"/>
              <a:t>estudios</a:t>
            </a:r>
            <a:r>
              <a:rPr lang="en-US" dirty="0" smtClean="0"/>
              <a:t> </a:t>
            </a:r>
            <a:r>
              <a:rPr lang="en-US" dirty="0" err="1" smtClean="0"/>
              <a:t>aleatorizados</a:t>
            </a:r>
            <a:r>
              <a:rPr lang="en-US" dirty="0" smtClean="0"/>
              <a:t> y </a:t>
            </a:r>
            <a:r>
              <a:rPr lang="en-US" dirty="0" err="1" smtClean="0"/>
              <a:t>controlados</a:t>
            </a:r>
            <a:r>
              <a:rPr lang="en-US" dirty="0" smtClean="0"/>
              <a:t>, con </a:t>
            </a:r>
            <a:r>
              <a:rPr lang="en-US" dirty="0" err="1" smtClean="0"/>
              <a:t>adecuado</a:t>
            </a:r>
            <a:r>
              <a:rPr lang="en-US" dirty="0" smtClean="0"/>
              <a:t> </a:t>
            </a:r>
            <a:r>
              <a:rPr lang="en-US" dirty="0" err="1" smtClean="0"/>
              <a:t>poder</a:t>
            </a:r>
            <a:r>
              <a:rPr lang="en-US" dirty="0" smtClean="0"/>
              <a:t> (</a:t>
            </a:r>
            <a:r>
              <a:rPr lang="en-US" dirty="0" err="1" smtClean="0"/>
              <a:t>tamaño</a:t>
            </a:r>
            <a:r>
              <a:rPr lang="en-US" dirty="0" smtClean="0"/>
              <a:t> de </a:t>
            </a:r>
            <a:r>
              <a:rPr lang="en-US" dirty="0" err="1" smtClean="0"/>
              <a:t>muestra</a:t>
            </a:r>
            <a:r>
              <a:rPr lang="en-US" dirty="0" smtClean="0"/>
              <a:t>) </a:t>
            </a:r>
            <a:r>
              <a:rPr lang="en-US" dirty="0" err="1" smtClean="0"/>
              <a:t>para</a:t>
            </a:r>
            <a:r>
              <a:rPr lang="en-US" dirty="0" smtClean="0"/>
              <a:t> responder </a:t>
            </a:r>
            <a:r>
              <a:rPr lang="en-US" dirty="0" err="1" smtClean="0"/>
              <a:t>ésta</a:t>
            </a:r>
            <a:r>
              <a:rPr lang="en-US" dirty="0" smtClean="0"/>
              <a:t> </a:t>
            </a:r>
            <a:r>
              <a:rPr lang="en-US" dirty="0" err="1" smtClean="0"/>
              <a:t>pregunta</a:t>
            </a:r>
            <a:r>
              <a:rPr lang="en-US" dirty="0" smtClean="0"/>
              <a:t> </a:t>
            </a:r>
            <a:r>
              <a:rPr lang="en-US" dirty="0" err="1" smtClean="0"/>
              <a:t>apropiadamente</a:t>
            </a:r>
            <a:r>
              <a:rPr lang="en-US" dirty="0" smtClean="0"/>
              <a:t>. 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019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kstvak 1"/>
          <p:cNvSpPr txBox="1">
            <a:spLocks noChangeArrowheads="1"/>
          </p:cNvSpPr>
          <p:nvPr/>
        </p:nvSpPr>
        <p:spPr bwMode="auto">
          <a:xfrm>
            <a:off x="6383274" y="6403852"/>
            <a:ext cx="2582301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nl-BE" sz="1400" dirty="0" smtClean="0"/>
              <a:t>Lins </a:t>
            </a:r>
            <a:r>
              <a:rPr lang="nl-BE" sz="1400" dirty="0"/>
              <a:t>et al, NDT, </a:t>
            </a:r>
            <a:r>
              <a:rPr lang="nl-BE" sz="1400" dirty="0" smtClean="0"/>
              <a:t>Oct14</a:t>
            </a:r>
            <a:r>
              <a:rPr lang="nl-BE" sz="1400" dirty="0"/>
              <a:t>, 2008</a:t>
            </a:r>
            <a:endParaRPr lang="nl-NL" sz="14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722" y="1572830"/>
            <a:ext cx="6436006" cy="3072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1" descr="dia19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50" y="4987138"/>
            <a:ext cx="3249678" cy="1724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880269" y="116847"/>
            <a:ext cx="7383462" cy="145598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400" dirty="0" smtClean="0">
                <a:latin typeface="Arial" charset="0"/>
              </a:rPr>
              <a:t>Diálisis </a:t>
            </a:r>
            <a:r>
              <a:rPr lang="nl-BE" sz="2400" dirty="0" smtClean="0">
                <a:solidFill>
                  <a:srgbClr val="FF0000"/>
                </a:solidFill>
                <a:latin typeface="Arial" charset="0"/>
              </a:rPr>
              <a:t>Intermitente Vs. Contínua </a:t>
            </a:r>
            <a:r>
              <a:rPr lang="nl-BE" sz="2400" dirty="0" smtClean="0">
                <a:latin typeface="Arial" charset="0"/>
              </a:rPr>
              <a:t>en el Paciente en Estado Crítico con LRA</a:t>
            </a:r>
          </a:p>
          <a:p>
            <a:endParaRPr lang="nl-BE" sz="2400" dirty="0">
              <a:latin typeface="Arial" charset="0"/>
            </a:endParaRPr>
          </a:p>
          <a:p>
            <a:r>
              <a:rPr lang="nl-BE" sz="2400" dirty="0" smtClean="0">
                <a:latin typeface="Arial" charset="0"/>
              </a:rPr>
              <a:t>El Estudio SHARF</a:t>
            </a:r>
            <a:endParaRPr lang="nl-NL" sz="2400" dirty="0">
              <a:latin typeface="Arial" charset="0"/>
            </a:endParaRPr>
          </a:p>
        </p:txBody>
      </p:sp>
      <p:pic>
        <p:nvPicPr>
          <p:cNvPr id="7" name="Imagen 6" descr="Captura de pantalla 2016-08-02 a las 9.00.56 p.m.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" y="66588"/>
            <a:ext cx="554463" cy="631144"/>
          </a:xfrm>
          <a:prstGeom prst="rect">
            <a:avLst/>
          </a:prstGeom>
        </p:spPr>
      </p:pic>
      <p:pic>
        <p:nvPicPr>
          <p:cNvPr id="8" name="Imagen 7" descr="Captura de pantalla 2016-09-13 a las 10.24.38 a.m.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364" y="116149"/>
            <a:ext cx="535516" cy="63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383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ovidsp.tx.ovid.com/spa/banners/0000324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4"/>
          <a:stretch>
            <a:fillRect/>
          </a:stretch>
        </p:blipFill>
        <p:spPr bwMode="auto">
          <a:xfrm>
            <a:off x="387616" y="6268767"/>
            <a:ext cx="3926356" cy="441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ekstvak 2"/>
          <p:cNvSpPr txBox="1">
            <a:spLocks noChangeArrowheads="1"/>
          </p:cNvSpPr>
          <p:nvPr/>
        </p:nvSpPr>
        <p:spPr bwMode="auto">
          <a:xfrm>
            <a:off x="3896300" y="6489700"/>
            <a:ext cx="50006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nl-BE" sz="1400" dirty="0"/>
              <a:t>Bagshaw et al, Crit Care Med, 36: 610-617; 2008</a:t>
            </a:r>
            <a:endParaRPr lang="nl-NL" sz="1400" dirty="0"/>
          </a:p>
        </p:txBody>
      </p:sp>
      <p:pic>
        <p:nvPicPr>
          <p:cNvPr id="5" name="Afbeelding 4" descr="dia6B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261" y="1507210"/>
            <a:ext cx="5883038" cy="417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880269" y="116847"/>
            <a:ext cx="7383462" cy="145598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400" dirty="0" smtClean="0">
                <a:latin typeface="Arial" charset="0"/>
              </a:rPr>
              <a:t>Diálisis intermitente Vs. Contínua en el Paciente en Estado Crítico con LRA</a:t>
            </a:r>
          </a:p>
          <a:p>
            <a:endParaRPr lang="nl-BE" sz="2400" dirty="0" smtClean="0">
              <a:latin typeface="Arial" charset="0"/>
            </a:endParaRPr>
          </a:p>
          <a:p>
            <a:r>
              <a:rPr lang="nl-BE" sz="2400" dirty="0" smtClean="0">
                <a:latin typeface="Arial" charset="0"/>
              </a:rPr>
              <a:t>Un Meta - análisis</a:t>
            </a:r>
          </a:p>
          <a:p>
            <a:endParaRPr lang="nl-BE" sz="2400" dirty="0">
              <a:latin typeface="Arial" charset="0"/>
            </a:endParaRPr>
          </a:p>
        </p:txBody>
      </p:sp>
      <p:pic>
        <p:nvPicPr>
          <p:cNvPr id="7" name="Imagen 6" descr="Captura de pantalla 2016-08-02 a las 9.00.56 p.m.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" y="66588"/>
            <a:ext cx="554463" cy="631144"/>
          </a:xfrm>
          <a:prstGeom prst="rect">
            <a:avLst/>
          </a:prstGeom>
        </p:spPr>
      </p:pic>
      <p:pic>
        <p:nvPicPr>
          <p:cNvPr id="8" name="Imagen 7" descr="Captura de pantalla 2016-09-13 a las 10.24.38 a.m.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364" y="116149"/>
            <a:ext cx="535516" cy="63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91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602891" y="6239508"/>
            <a:ext cx="336998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err="1"/>
              <a:t>Intensive</a:t>
            </a:r>
            <a:r>
              <a:rPr lang="es-ES" sz="1400" dirty="0"/>
              <a:t> </a:t>
            </a:r>
            <a:r>
              <a:rPr lang="es-ES" sz="1400" dirty="0" err="1"/>
              <a:t>Care</a:t>
            </a:r>
            <a:r>
              <a:rPr lang="es-ES" sz="1400" dirty="0"/>
              <a:t> </a:t>
            </a:r>
            <a:r>
              <a:rPr lang="es-ES" sz="1400" dirty="0" err="1" smtClean="0"/>
              <a:t>Med</a:t>
            </a:r>
            <a:r>
              <a:rPr lang="es-ES" sz="1400" dirty="0" smtClean="0"/>
              <a:t>, Agosto 2016</a:t>
            </a:r>
            <a:endParaRPr lang="es-ES" sz="1400" dirty="0"/>
          </a:p>
          <a:p>
            <a:r>
              <a:rPr lang="it-IT" sz="1200" dirty="0"/>
              <a:t>DOI 10.1007/s00134-016-4404-6</a:t>
            </a:r>
            <a:endParaRPr lang="es-ES" sz="1200" dirty="0"/>
          </a:p>
        </p:txBody>
      </p:sp>
      <p:pic>
        <p:nvPicPr>
          <p:cNvPr id="5" name="Imagen 4" descr="Captura de pantalla 2016-09-14 a las 6.56.55 a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174"/>
            <a:ext cx="3140092" cy="1268826"/>
          </a:xfrm>
          <a:prstGeom prst="rect">
            <a:avLst/>
          </a:prstGeom>
        </p:spPr>
      </p:pic>
      <p:pic>
        <p:nvPicPr>
          <p:cNvPr id="6" name="Imagen 5" descr="Captura de pantalla 2016-09-14 a las 6.56.28 a.m.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C4F6BE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14" y="1527622"/>
            <a:ext cx="4198553" cy="3802828"/>
          </a:xfrm>
          <a:prstGeom prst="rect">
            <a:avLst/>
          </a:prstGeom>
        </p:spPr>
      </p:pic>
      <p:sp>
        <p:nvSpPr>
          <p:cNvPr id="7" name="Titel 1"/>
          <p:cNvSpPr txBox="1">
            <a:spLocks/>
          </p:cNvSpPr>
          <p:nvPr/>
        </p:nvSpPr>
        <p:spPr>
          <a:xfrm>
            <a:off x="880269" y="116847"/>
            <a:ext cx="7383462" cy="145598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400" dirty="0" smtClean="0">
                <a:latin typeface="Arial" charset="0"/>
              </a:rPr>
              <a:t>Diálisis intermitente Vs. Contínua en el Paciente en Estado Crítico</a:t>
            </a:r>
          </a:p>
          <a:p>
            <a:endParaRPr lang="nl-BE" sz="2400" dirty="0">
              <a:latin typeface="Arial" charset="0"/>
            </a:endParaRPr>
          </a:p>
          <a:p>
            <a:r>
              <a:rPr lang="nl-BE" sz="2400" dirty="0" smtClean="0">
                <a:latin typeface="Arial" charset="0"/>
              </a:rPr>
              <a:t>Impacto en Mortalidad y Recuperación Renal</a:t>
            </a:r>
            <a:endParaRPr lang="nl-NL" sz="2400" dirty="0">
              <a:latin typeface="Arial" charset="0"/>
            </a:endParaRPr>
          </a:p>
        </p:txBody>
      </p:sp>
      <p:pic>
        <p:nvPicPr>
          <p:cNvPr id="8" name="Imagen 7" descr="Captura de pantalla 2016-08-02 a las 9.00.56 p.m.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" y="66588"/>
            <a:ext cx="554463" cy="631144"/>
          </a:xfrm>
          <a:prstGeom prst="rect">
            <a:avLst/>
          </a:prstGeom>
        </p:spPr>
      </p:pic>
      <p:pic>
        <p:nvPicPr>
          <p:cNvPr id="9" name="Imagen 8" descr="Captura de pantalla 2016-09-13 a las 10.24.38 a.m.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364" y="116149"/>
            <a:ext cx="535516" cy="63114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42681" y="4400769"/>
            <a:ext cx="192199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N= 1380 pacientes</a:t>
            </a:r>
          </a:p>
          <a:p>
            <a:r>
              <a:rPr lang="es-ES" dirty="0" smtClean="0"/>
              <a:t>544 CRRT</a:t>
            </a:r>
          </a:p>
          <a:p>
            <a:r>
              <a:rPr lang="es-ES" dirty="0" smtClean="0"/>
              <a:t>816 IHD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02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602891" y="6239508"/>
            <a:ext cx="336998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err="1"/>
              <a:t>Intensive</a:t>
            </a:r>
            <a:r>
              <a:rPr lang="es-ES" sz="1400" dirty="0"/>
              <a:t> </a:t>
            </a:r>
            <a:r>
              <a:rPr lang="es-ES" sz="1400" dirty="0" err="1"/>
              <a:t>Care</a:t>
            </a:r>
            <a:r>
              <a:rPr lang="es-ES" sz="1400" dirty="0"/>
              <a:t> </a:t>
            </a:r>
            <a:r>
              <a:rPr lang="es-ES" sz="1400" dirty="0" err="1" smtClean="0"/>
              <a:t>Med</a:t>
            </a:r>
            <a:r>
              <a:rPr lang="es-ES" sz="1400" dirty="0" smtClean="0"/>
              <a:t>, Agosto 2016</a:t>
            </a:r>
            <a:endParaRPr lang="es-ES" sz="1400" dirty="0"/>
          </a:p>
          <a:p>
            <a:r>
              <a:rPr lang="it-IT" sz="1200" dirty="0"/>
              <a:t>DOI 10.1007/s00134-016-4404-6</a:t>
            </a:r>
            <a:endParaRPr lang="es-ES" sz="1200" dirty="0"/>
          </a:p>
        </p:txBody>
      </p:sp>
      <p:pic>
        <p:nvPicPr>
          <p:cNvPr id="5" name="Imagen 4" descr="Captura de pantalla 2016-09-14 a las 6.56.55 a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89174"/>
            <a:ext cx="3140092" cy="1268826"/>
          </a:xfrm>
          <a:prstGeom prst="rect">
            <a:avLst/>
          </a:prstGeom>
        </p:spPr>
      </p:pic>
      <p:pic>
        <p:nvPicPr>
          <p:cNvPr id="2" name="Imagen 1" descr="Captura de pantalla 2016-09-14 a las 6.56.09 a.m..png"/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C4FFC3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633" y="1572830"/>
            <a:ext cx="6257196" cy="3981494"/>
          </a:xfrm>
          <a:prstGeom prst="rect">
            <a:avLst/>
          </a:prstGeom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880269" y="116847"/>
            <a:ext cx="7383462" cy="145598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400" dirty="0" smtClean="0">
                <a:latin typeface="Arial" charset="0"/>
              </a:rPr>
              <a:t>Diálisis intermitente Vs. Contínua en el Paciente en Estado Crítico</a:t>
            </a:r>
          </a:p>
          <a:p>
            <a:endParaRPr lang="nl-BE" sz="2400" dirty="0">
              <a:latin typeface="Arial" charset="0"/>
            </a:endParaRPr>
          </a:p>
          <a:p>
            <a:r>
              <a:rPr lang="nl-BE" sz="2400" dirty="0" smtClean="0">
                <a:latin typeface="Arial" charset="0"/>
              </a:rPr>
              <a:t>Impacto en Mortalidad y Recuperación Renal</a:t>
            </a:r>
            <a:endParaRPr lang="nl-NL" sz="2400" dirty="0">
              <a:latin typeface="Arial" charset="0"/>
            </a:endParaRPr>
          </a:p>
        </p:txBody>
      </p:sp>
      <p:pic>
        <p:nvPicPr>
          <p:cNvPr id="7" name="Imagen 6" descr="Captura de pantalla 2016-08-02 a las 9.00.56 p.m.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" y="66588"/>
            <a:ext cx="554463" cy="631144"/>
          </a:xfrm>
          <a:prstGeom prst="rect">
            <a:avLst/>
          </a:prstGeom>
        </p:spPr>
      </p:pic>
      <p:pic>
        <p:nvPicPr>
          <p:cNvPr id="8" name="Imagen 7" descr="Captura de pantalla 2016-09-13 a las 10.24.38 a.m.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364" y="116149"/>
            <a:ext cx="535516" cy="63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103" y="1246313"/>
            <a:ext cx="8229600" cy="2081183"/>
          </a:xfrm>
          <a:solidFill>
            <a:srgbClr val="CCFFCC"/>
          </a:solidFill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sz="2400" dirty="0" smtClean="0">
                <a:effectLst/>
              </a:rPr>
              <a:t>LRA: </a:t>
            </a:r>
            <a:r>
              <a:rPr lang="en-US" altLang="zh-TW" sz="2400" dirty="0" err="1" smtClean="0">
                <a:effectLst/>
              </a:rPr>
              <a:t>Complicación</a:t>
            </a:r>
            <a:r>
              <a:rPr lang="en-US" altLang="zh-TW" sz="2400" dirty="0" smtClean="0">
                <a:effectLst/>
              </a:rPr>
              <a:t> </a:t>
            </a:r>
            <a:r>
              <a:rPr lang="en-US" altLang="zh-TW" sz="2400" dirty="0" err="1" smtClean="0">
                <a:effectLst/>
              </a:rPr>
              <a:t>muy</a:t>
            </a:r>
            <a:r>
              <a:rPr lang="en-US" altLang="zh-TW" sz="2400" dirty="0" smtClean="0">
                <a:effectLst/>
              </a:rPr>
              <a:t> </a:t>
            </a:r>
            <a:r>
              <a:rPr lang="en-US" altLang="zh-TW" sz="2400" dirty="0" err="1" smtClean="0">
                <a:effectLst/>
              </a:rPr>
              <a:t>comun</a:t>
            </a:r>
            <a:r>
              <a:rPr lang="en-US" altLang="zh-TW" sz="2400" dirty="0" smtClean="0">
                <a:effectLst/>
              </a:rPr>
              <a:t> de sepsis grave y con un </a:t>
            </a:r>
            <a:r>
              <a:rPr lang="en-US" altLang="zh-TW" sz="2400" dirty="0" err="1" smtClean="0">
                <a:effectLst/>
              </a:rPr>
              <a:t>pronóstico</a:t>
            </a:r>
            <a:r>
              <a:rPr lang="en-US" altLang="zh-TW" sz="2400" dirty="0" smtClean="0">
                <a:effectLst/>
              </a:rPr>
              <a:t> grave. </a:t>
            </a:r>
            <a:endParaRPr lang="en-US" altLang="zh-TW" sz="2400" dirty="0">
              <a:effectLst/>
            </a:endParaRPr>
          </a:p>
          <a:p>
            <a:pPr>
              <a:lnSpc>
                <a:spcPct val="90000"/>
              </a:lnSpc>
            </a:pPr>
            <a:r>
              <a:rPr lang="en-US" altLang="zh-TW" sz="2400" dirty="0" err="1" smtClean="0">
                <a:effectLst/>
              </a:rPr>
              <a:t>Mortalidad</a:t>
            </a:r>
            <a:r>
              <a:rPr lang="en-US" altLang="zh-TW" sz="2400" dirty="0" smtClean="0">
                <a:effectLst/>
              </a:rPr>
              <a:t> de la </a:t>
            </a:r>
            <a:r>
              <a:rPr lang="en-US" altLang="zh-TW" sz="2400" dirty="0" smtClean="0">
                <a:solidFill>
                  <a:srgbClr val="FF0000"/>
                </a:solidFill>
                <a:effectLst/>
              </a:rPr>
              <a:t>LRA</a:t>
            </a:r>
            <a:r>
              <a:rPr lang="en-US" altLang="zh-TW" sz="2400" dirty="0" smtClean="0">
                <a:effectLst/>
              </a:rPr>
              <a:t>:</a:t>
            </a:r>
            <a:endParaRPr lang="en-US" altLang="zh-TW" sz="2400" dirty="0">
              <a:effectLst/>
            </a:endParaRP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altLang="zh-TW" sz="2400" dirty="0">
                <a:effectLst/>
              </a:rPr>
              <a:t>    </a:t>
            </a:r>
            <a:r>
              <a:rPr lang="en-US" altLang="zh-TW" sz="2400" dirty="0" err="1" smtClean="0">
                <a:effectLst/>
              </a:rPr>
              <a:t>Asociada</a:t>
            </a:r>
            <a:r>
              <a:rPr lang="en-US" altLang="zh-TW" sz="2400" dirty="0" smtClean="0">
                <a:effectLst/>
              </a:rPr>
              <a:t> a sepsis grave :  </a:t>
            </a:r>
            <a:r>
              <a:rPr lang="en-US" altLang="zh-TW" sz="2400" dirty="0">
                <a:solidFill>
                  <a:srgbClr val="FF0000"/>
                </a:solidFill>
                <a:effectLst/>
              </a:rPr>
              <a:t>74.5%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altLang="zh-TW" sz="2400" dirty="0">
                <a:effectLst/>
              </a:rPr>
              <a:t>    </a:t>
            </a:r>
            <a:r>
              <a:rPr lang="en-US" altLang="zh-TW" sz="2400" dirty="0" smtClean="0">
                <a:effectLst/>
              </a:rPr>
              <a:t>No </a:t>
            </a:r>
            <a:r>
              <a:rPr lang="en-US" altLang="zh-TW" sz="2400" dirty="0" err="1" smtClean="0">
                <a:effectLst/>
              </a:rPr>
              <a:t>asociada</a:t>
            </a:r>
            <a:r>
              <a:rPr lang="en-US" altLang="zh-TW" sz="2400" dirty="0" smtClean="0">
                <a:effectLst/>
              </a:rPr>
              <a:t> a sepsis: </a:t>
            </a:r>
            <a:r>
              <a:rPr lang="en-US" altLang="zh-TW" sz="2400" dirty="0">
                <a:effectLst/>
              </a:rPr>
              <a:t>45.2</a:t>
            </a:r>
            <a:r>
              <a:rPr lang="en-US" altLang="zh-TW" sz="2400" dirty="0" smtClean="0">
                <a:effectLst/>
              </a:rPr>
              <a:t>%</a:t>
            </a:r>
            <a:endParaRPr lang="en-US" altLang="zh-TW" sz="2400" dirty="0">
              <a:effectLst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654144" y="350572"/>
            <a:ext cx="7383462" cy="658813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</a:pPr>
            <a:r>
              <a:rPr lang="nl-BE" sz="2800" dirty="0" smtClean="0">
                <a:latin typeface="Arial" charset="0"/>
              </a:rPr>
              <a:t>Lesión Renal Aguda (LRA) y Sepsis</a:t>
            </a:r>
            <a:br>
              <a:rPr lang="nl-BE" sz="2800" dirty="0" smtClean="0">
                <a:latin typeface="Arial" charset="0"/>
              </a:rPr>
            </a:br>
            <a:endParaRPr lang="nl-NL" sz="2800" dirty="0">
              <a:latin typeface="Arial" charset="0"/>
            </a:endParaRPr>
          </a:p>
        </p:txBody>
      </p:sp>
      <p:pic>
        <p:nvPicPr>
          <p:cNvPr id="6" name="Imagen 5" descr="Captura de pantalla 2016-08-02 a las 9.00.56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" y="171210"/>
            <a:ext cx="554463" cy="631144"/>
          </a:xfrm>
          <a:prstGeom prst="rect">
            <a:avLst/>
          </a:prstGeom>
        </p:spPr>
      </p:pic>
      <p:pic>
        <p:nvPicPr>
          <p:cNvPr id="7" name="Imagen 6" descr="Captura de pantalla 2016-09-13 a las 10.24.38 a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165" y="256575"/>
            <a:ext cx="535516" cy="631144"/>
          </a:xfrm>
          <a:prstGeom prst="rect">
            <a:avLst/>
          </a:prstGeom>
        </p:spPr>
      </p:pic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457200" y="3544888"/>
            <a:ext cx="8229600" cy="1524000"/>
            <a:chOff x="240" y="1920"/>
            <a:chExt cx="5184" cy="960"/>
          </a:xfrm>
        </p:grpSpPr>
        <p:sp>
          <p:nvSpPr>
            <p:cNvPr id="10" name="AutoShape 17"/>
            <p:cNvSpPr>
              <a:spLocks noChangeArrowheads="1"/>
            </p:cNvSpPr>
            <p:nvPr/>
          </p:nvSpPr>
          <p:spPr bwMode="auto">
            <a:xfrm flipH="1">
              <a:off x="240" y="1920"/>
              <a:ext cx="5184" cy="960"/>
            </a:xfrm>
            <a:prstGeom prst="homePlate">
              <a:avLst>
                <a:gd name="adj" fmla="val 135000"/>
              </a:avLst>
            </a:prstGeom>
            <a:gradFill rotWithShape="0">
              <a:gsLst>
                <a:gs pos="0">
                  <a:srgbClr val="682245"/>
                </a:gs>
                <a:gs pos="50000">
                  <a:srgbClr val="682245">
                    <a:gamma/>
                    <a:shade val="60000"/>
                    <a:invGamma/>
                  </a:srgbClr>
                </a:gs>
                <a:gs pos="100000">
                  <a:srgbClr val="682245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1152" y="2112"/>
              <a:ext cx="4176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TW" sz="2800" dirty="0" smtClean="0">
                  <a:solidFill>
                    <a:schemeClr val="bg1"/>
                  </a:solidFill>
                </a:rPr>
                <a:t>El </a:t>
              </a:r>
              <a:r>
                <a:rPr lang="en-US" altLang="zh-TW" sz="2800" dirty="0" err="1" smtClean="0">
                  <a:solidFill>
                    <a:schemeClr val="bg1"/>
                  </a:solidFill>
                </a:rPr>
                <a:t>Daño</a:t>
              </a:r>
              <a:r>
                <a:rPr lang="en-US" altLang="zh-TW" sz="2800" dirty="0" smtClean="0">
                  <a:solidFill>
                    <a:schemeClr val="bg1"/>
                  </a:solidFill>
                </a:rPr>
                <a:t> Renal </a:t>
              </a:r>
              <a:r>
                <a:rPr lang="en-US" altLang="zh-TW" sz="2800" dirty="0" err="1" smtClean="0">
                  <a:solidFill>
                    <a:schemeClr val="bg1"/>
                  </a:solidFill>
                </a:rPr>
                <a:t>Agudo</a:t>
              </a:r>
              <a:r>
                <a:rPr lang="en-US" altLang="zh-TW" sz="2800" dirty="0" smtClean="0">
                  <a:solidFill>
                    <a:schemeClr val="bg1"/>
                  </a:solidFill>
                </a:rPr>
                <a:t> </a:t>
              </a:r>
              <a:r>
                <a:rPr lang="en-US" altLang="zh-TW" sz="2800" dirty="0" err="1" smtClean="0">
                  <a:solidFill>
                    <a:schemeClr val="bg1"/>
                  </a:solidFill>
                </a:rPr>
                <a:t>incrementa</a:t>
              </a:r>
              <a:r>
                <a:rPr lang="en-US" altLang="zh-TW" sz="2800" dirty="0" smtClean="0">
                  <a:solidFill>
                    <a:schemeClr val="bg1"/>
                  </a:solidFill>
                </a:rPr>
                <a:t> </a:t>
              </a:r>
              <a:r>
                <a:rPr lang="en-US" altLang="zh-TW" sz="2800" dirty="0">
                  <a:solidFill>
                    <a:schemeClr val="bg1"/>
                  </a:solidFill>
                </a:rPr>
                <a:t>la </a:t>
              </a:r>
              <a:r>
                <a:rPr lang="en-US" altLang="zh-TW" sz="2800" dirty="0" err="1">
                  <a:solidFill>
                    <a:schemeClr val="bg1"/>
                  </a:solidFill>
                </a:rPr>
                <a:t>morbilidad</a:t>
              </a:r>
              <a:r>
                <a:rPr lang="en-US" altLang="zh-TW" sz="2800" dirty="0">
                  <a:solidFill>
                    <a:schemeClr val="bg1"/>
                  </a:solidFill>
                </a:rPr>
                <a:t> y la </a:t>
              </a:r>
              <a:r>
                <a:rPr lang="en-US" altLang="zh-TW" sz="2800" dirty="0" err="1">
                  <a:solidFill>
                    <a:schemeClr val="bg1"/>
                  </a:solidFill>
                </a:rPr>
                <a:t>mortalidad</a:t>
              </a:r>
              <a:r>
                <a:rPr lang="en-US" altLang="zh-TW" sz="2800" dirty="0">
                  <a:solidFill>
                    <a:schemeClr val="bg1"/>
                  </a:solidFill>
                </a:rPr>
                <a:t> en </a:t>
              </a:r>
              <a:r>
                <a:rPr lang="en-US" altLang="zh-TW" sz="2800" dirty="0" smtClean="0">
                  <a:solidFill>
                    <a:schemeClr val="bg1"/>
                  </a:solidFill>
                </a:rPr>
                <a:t>Sepsis</a:t>
              </a:r>
              <a:endParaRPr lang="en-US" altLang="zh-TW" sz="2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21"/>
          <p:cNvGrpSpPr>
            <a:grpSpLocks/>
          </p:cNvGrpSpPr>
          <p:nvPr/>
        </p:nvGrpSpPr>
        <p:grpSpPr bwMode="auto">
          <a:xfrm>
            <a:off x="457200" y="5203825"/>
            <a:ext cx="8229600" cy="1524000"/>
            <a:chOff x="288" y="3278"/>
            <a:chExt cx="5184" cy="960"/>
          </a:xfrm>
        </p:grpSpPr>
        <p:sp>
          <p:nvSpPr>
            <p:cNvPr id="13" name="AutoShape 16"/>
            <p:cNvSpPr>
              <a:spLocks noChangeArrowheads="1"/>
            </p:cNvSpPr>
            <p:nvPr/>
          </p:nvSpPr>
          <p:spPr bwMode="auto">
            <a:xfrm>
              <a:off x="288" y="3278"/>
              <a:ext cx="5184" cy="960"/>
            </a:xfrm>
            <a:prstGeom prst="homePlate">
              <a:avLst>
                <a:gd name="adj" fmla="val 135000"/>
              </a:avLst>
            </a:prstGeom>
            <a:gradFill rotWithShape="0">
              <a:gsLst>
                <a:gs pos="0">
                  <a:srgbClr val="000066"/>
                </a:gs>
                <a:gs pos="50000">
                  <a:srgbClr val="000066">
                    <a:gamma/>
                    <a:shade val="46275"/>
                    <a:invGamma/>
                  </a:srgbClr>
                </a:gs>
                <a:gs pos="100000">
                  <a:srgbClr val="000066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4" name="Text Box 15"/>
            <p:cNvSpPr txBox="1">
              <a:spLocks noChangeArrowheads="1"/>
            </p:cNvSpPr>
            <p:nvPr/>
          </p:nvSpPr>
          <p:spPr bwMode="auto">
            <a:xfrm>
              <a:off x="336" y="3426"/>
              <a:ext cx="4608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TW" sz="2800" dirty="0">
                  <a:solidFill>
                    <a:srgbClr val="FFFFFF"/>
                  </a:solidFill>
                </a:rPr>
                <a:t>La </a:t>
              </a:r>
              <a:r>
                <a:rPr lang="en-US" altLang="zh-TW" sz="2800" dirty="0" smtClean="0">
                  <a:solidFill>
                    <a:srgbClr val="FFFFFF"/>
                  </a:solidFill>
                </a:rPr>
                <a:t>Sepsis grave </a:t>
              </a:r>
              <a:r>
                <a:rPr lang="en-US" altLang="zh-TW" sz="2800" dirty="0" err="1" smtClean="0">
                  <a:solidFill>
                    <a:srgbClr val="FFFFFF"/>
                  </a:solidFill>
                </a:rPr>
                <a:t>incrementa</a:t>
              </a:r>
              <a:r>
                <a:rPr lang="en-US" altLang="zh-TW" sz="2800" dirty="0" smtClean="0">
                  <a:solidFill>
                    <a:srgbClr val="FFFFFF"/>
                  </a:solidFill>
                </a:rPr>
                <a:t> el </a:t>
              </a:r>
              <a:r>
                <a:rPr lang="en-US" altLang="zh-TW" sz="2800" dirty="0" err="1" smtClean="0">
                  <a:solidFill>
                    <a:srgbClr val="FFFFFF"/>
                  </a:solidFill>
                </a:rPr>
                <a:t>riesgo</a:t>
              </a:r>
              <a:r>
                <a:rPr lang="en-US" altLang="zh-TW" sz="2800" dirty="0" smtClean="0">
                  <a:solidFill>
                    <a:srgbClr val="FFFFFF"/>
                  </a:solidFill>
                </a:rPr>
                <a:t> de </a:t>
              </a:r>
              <a:r>
                <a:rPr lang="en-US" altLang="zh-TW" sz="2800" dirty="0" err="1" smtClean="0">
                  <a:solidFill>
                    <a:srgbClr val="FFFFFF"/>
                  </a:solidFill>
                </a:rPr>
                <a:t>desarrollar</a:t>
              </a:r>
              <a:r>
                <a:rPr lang="en-US" altLang="zh-TW" sz="2800" dirty="0" smtClean="0">
                  <a:solidFill>
                    <a:srgbClr val="FFFFFF"/>
                  </a:solidFill>
                </a:rPr>
                <a:t> </a:t>
              </a:r>
              <a:r>
                <a:rPr lang="en-US" altLang="zh-TW" sz="2800" dirty="0" err="1" smtClean="0">
                  <a:solidFill>
                    <a:srgbClr val="FFFFFF"/>
                  </a:solidFill>
                </a:rPr>
                <a:t>Daño</a:t>
              </a:r>
              <a:r>
                <a:rPr lang="en-US" altLang="zh-TW" sz="2800" dirty="0" smtClean="0">
                  <a:solidFill>
                    <a:srgbClr val="FFFFFF"/>
                  </a:solidFill>
                </a:rPr>
                <a:t> Renal </a:t>
              </a:r>
              <a:r>
                <a:rPr lang="en-US" altLang="zh-TW" sz="2800" dirty="0" err="1" smtClean="0">
                  <a:solidFill>
                    <a:srgbClr val="FFFFFF"/>
                  </a:solidFill>
                </a:rPr>
                <a:t>Agudo</a:t>
              </a:r>
              <a:endParaRPr lang="en-US" altLang="zh-TW" sz="28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50469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kstvak 1"/>
          <p:cNvSpPr txBox="1">
            <a:spLocks noChangeArrowheads="1"/>
          </p:cNvSpPr>
          <p:nvPr/>
        </p:nvSpPr>
        <p:spPr bwMode="auto">
          <a:xfrm>
            <a:off x="3309938" y="6418262"/>
            <a:ext cx="55721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nl-BE" sz="1400" dirty="0"/>
              <a:t>J. Tumlin et al, JASN, 19: 1034-1040; 2008</a:t>
            </a:r>
            <a:endParaRPr lang="nl-NL" sz="1400" dirty="0"/>
          </a:p>
        </p:txBody>
      </p:sp>
      <p:pic>
        <p:nvPicPr>
          <p:cNvPr id="9" name="Afbeelding 8" descr="dia21A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764" y="1694770"/>
            <a:ext cx="5708486" cy="388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880269" y="49067"/>
            <a:ext cx="7383462" cy="14559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nl-BE" sz="2400" dirty="0" smtClean="0">
                <a:latin typeface="Arial" charset="0"/>
              </a:rPr>
              <a:t>Diálisis con Dispositivo de </a:t>
            </a:r>
            <a:r>
              <a:rPr lang="nl-BE" sz="2400" dirty="0" smtClean="0">
                <a:solidFill>
                  <a:srgbClr val="FF0000"/>
                </a:solidFill>
                <a:latin typeface="Arial" charset="0"/>
              </a:rPr>
              <a:t>Riñón Bioartrificial</a:t>
            </a:r>
          </a:p>
          <a:p>
            <a:pPr>
              <a:lnSpc>
                <a:spcPct val="90000"/>
              </a:lnSpc>
            </a:pPr>
            <a:r>
              <a:rPr lang="nl-BE" sz="1600" dirty="0" smtClean="0">
                <a:latin typeface="Arial" charset="0"/>
              </a:rPr>
              <a:t>(Dispositivo de Túbulos Renales ) (RAD)</a:t>
            </a:r>
          </a:p>
          <a:p>
            <a:pPr>
              <a:lnSpc>
                <a:spcPct val="90000"/>
              </a:lnSpc>
            </a:pPr>
            <a:r>
              <a:rPr lang="nl-BE" sz="1400" dirty="0" smtClean="0">
                <a:latin typeface="Arial" charset="0"/>
              </a:rPr>
              <a:t>  </a:t>
            </a:r>
            <a:endParaRPr lang="nl-BE" sz="1400" dirty="0">
              <a:latin typeface="Arial" charset="0"/>
            </a:endParaRPr>
          </a:p>
          <a:p>
            <a:pPr>
              <a:lnSpc>
                <a:spcPct val="90000"/>
              </a:lnSpc>
            </a:pPr>
            <a:r>
              <a:rPr lang="nl-BE" sz="2100" dirty="0" smtClean="0">
                <a:latin typeface="Arial" charset="0"/>
              </a:rPr>
              <a:t>Impacto en Mortalidad</a:t>
            </a:r>
            <a:endParaRPr lang="nl-NL" sz="2100" dirty="0">
              <a:latin typeface="Arial" charset="0"/>
            </a:endParaRPr>
          </a:p>
        </p:txBody>
      </p:sp>
      <p:pic>
        <p:nvPicPr>
          <p:cNvPr id="7" name="Imagen 6" descr="Captura de pantalla 2016-08-02 a las 9.00.56 p.m.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" y="66588"/>
            <a:ext cx="554463" cy="631144"/>
          </a:xfrm>
          <a:prstGeom prst="rect">
            <a:avLst/>
          </a:prstGeom>
        </p:spPr>
      </p:pic>
      <p:pic>
        <p:nvPicPr>
          <p:cNvPr id="8" name="Imagen 7" descr="Captura de pantalla 2016-09-13 a las 10.24.38 a.m.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364" y="116149"/>
            <a:ext cx="535516" cy="63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329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kstvak 1"/>
          <p:cNvSpPr txBox="1">
            <a:spLocks noChangeArrowheads="1"/>
          </p:cNvSpPr>
          <p:nvPr/>
        </p:nvSpPr>
        <p:spPr bwMode="auto">
          <a:xfrm>
            <a:off x="3357563" y="6264275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nl-BE" sz="1400"/>
              <a:t>Palevsky et al, NEJM, 359, 1: 7-20; 2008</a:t>
            </a:r>
            <a:endParaRPr lang="nl-NL" sz="1400"/>
          </a:p>
        </p:txBody>
      </p:sp>
      <p:sp>
        <p:nvSpPr>
          <p:cNvPr id="8" name="Tijdelijke aanduiding voor inhoud 6"/>
          <p:cNvSpPr txBox="1">
            <a:spLocks/>
          </p:cNvSpPr>
          <p:nvPr/>
        </p:nvSpPr>
        <p:spPr>
          <a:xfrm>
            <a:off x="1094581" y="1130109"/>
            <a:ext cx="7169150" cy="39416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SzPct val="80000"/>
              <a:buFontTx/>
              <a:buBlip>
                <a:blip r:embed="rId2"/>
              </a:buBlip>
              <a:defRPr/>
            </a:pPr>
            <a:r>
              <a:rPr lang="en-GB" sz="2000" b="1" kern="0" dirty="0" err="1" smtClean="0">
                <a:latin typeface="+mn-lt"/>
                <a:ea typeface="+mn-ea"/>
                <a:cs typeface="+mn-cs"/>
              </a:rPr>
              <a:t>Terapia</a:t>
            </a:r>
            <a:r>
              <a:rPr lang="en-GB" sz="2000" b="1" kern="0" dirty="0" smtClean="0">
                <a:latin typeface="+mn-lt"/>
                <a:ea typeface="+mn-ea"/>
                <a:cs typeface="+mn-cs"/>
              </a:rPr>
              <a:t> </a:t>
            </a:r>
            <a:r>
              <a:rPr lang="en-GB" sz="2000" b="1" kern="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Intensiva</a:t>
            </a:r>
            <a:r>
              <a:rPr lang="en-GB" sz="2000" b="1" kern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000" b="1" kern="0" dirty="0" smtClean="0">
                <a:latin typeface="+mn-lt"/>
                <a:ea typeface="+mn-ea"/>
                <a:cs typeface="+mn-cs"/>
              </a:rPr>
              <a:t>Vs. </a:t>
            </a:r>
            <a:r>
              <a:rPr lang="en-GB" sz="2000" b="1" kern="0" dirty="0" err="1" smtClean="0">
                <a:latin typeface="+mn-lt"/>
                <a:ea typeface="+mn-ea"/>
                <a:cs typeface="+mn-cs"/>
              </a:rPr>
              <a:t>menos</a:t>
            </a:r>
            <a:r>
              <a:rPr lang="en-GB" sz="2000" b="1" kern="0" dirty="0" smtClean="0">
                <a:latin typeface="+mn-lt"/>
                <a:ea typeface="+mn-ea"/>
                <a:cs typeface="+mn-cs"/>
              </a:rPr>
              <a:t> </a:t>
            </a:r>
            <a:r>
              <a:rPr lang="en-GB" sz="2000" b="1" kern="0" dirty="0" err="1" smtClean="0">
                <a:latin typeface="+mn-lt"/>
                <a:ea typeface="+mn-ea"/>
                <a:cs typeface="+mn-cs"/>
              </a:rPr>
              <a:t>Intensiva</a:t>
            </a:r>
            <a:endParaRPr lang="en-GB" sz="2000" b="1" kern="0" dirty="0">
              <a:latin typeface="+mn-lt"/>
              <a:ea typeface="+mn-ea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SzPct val="80000"/>
              <a:buFontTx/>
              <a:buBlip>
                <a:blip r:embed="rId2"/>
              </a:buBlip>
              <a:defRPr/>
            </a:pPr>
            <a:r>
              <a:rPr lang="en-GB" sz="2000" b="1" kern="0" dirty="0" smtClean="0">
                <a:solidFill>
                  <a:srgbClr val="3366FF"/>
                </a:solidFill>
                <a:latin typeface="+mn-lt"/>
                <a:ea typeface="+mn-ea"/>
                <a:cs typeface="+mn-cs"/>
              </a:rPr>
              <a:t>HD </a:t>
            </a:r>
            <a:r>
              <a:rPr lang="en-GB" sz="2000" b="1" kern="0" dirty="0" err="1" smtClean="0">
                <a:solidFill>
                  <a:srgbClr val="3366FF"/>
                </a:solidFill>
                <a:latin typeface="+mn-lt"/>
                <a:ea typeface="+mn-ea"/>
                <a:cs typeface="+mn-cs"/>
              </a:rPr>
              <a:t>intermitente</a:t>
            </a:r>
            <a:r>
              <a:rPr lang="en-GB" sz="2000" b="1" kern="0" dirty="0" smtClean="0">
                <a:solidFill>
                  <a:srgbClr val="3366FF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2000" b="1" kern="0" dirty="0" smtClean="0">
                <a:latin typeface="+mn-lt"/>
                <a:ea typeface="+mn-ea"/>
                <a:cs typeface="+mn-cs"/>
              </a:rPr>
              <a:t>(</a:t>
            </a:r>
            <a:r>
              <a:rPr lang="en-GB" sz="2000" b="1" kern="0" dirty="0" err="1" smtClean="0">
                <a:latin typeface="+mn-lt"/>
                <a:ea typeface="+mn-ea"/>
                <a:cs typeface="+mn-cs"/>
              </a:rPr>
              <a:t>hemodinámicamente</a:t>
            </a:r>
            <a:r>
              <a:rPr lang="en-GB" sz="2000" b="1" kern="0" dirty="0" smtClean="0">
                <a:latin typeface="+mn-lt"/>
                <a:ea typeface="+mn-ea"/>
                <a:cs typeface="+mn-cs"/>
              </a:rPr>
              <a:t> </a:t>
            </a:r>
            <a:r>
              <a:rPr lang="en-GB" sz="2000" b="1" kern="0" dirty="0" err="1" smtClean="0">
                <a:latin typeface="+mn-lt"/>
                <a:ea typeface="+mn-ea"/>
                <a:cs typeface="+mn-cs"/>
              </a:rPr>
              <a:t>estables</a:t>
            </a:r>
            <a:r>
              <a:rPr lang="en-GB" sz="2000" b="1" kern="0" dirty="0" smtClean="0">
                <a:latin typeface="+mn-lt"/>
                <a:ea typeface="+mn-ea"/>
                <a:cs typeface="+mn-cs"/>
              </a:rPr>
              <a:t>)</a:t>
            </a:r>
            <a:endParaRPr lang="en-GB" sz="2000" b="1" kern="0" dirty="0">
              <a:latin typeface="+mn-lt"/>
              <a:ea typeface="+mn-ea"/>
              <a:cs typeface="+mn-cs"/>
            </a:endParaRPr>
          </a:p>
          <a:p>
            <a:pPr marL="1257300" lvl="2" indent="-342900" eaLnBrk="0" hangingPunct="0">
              <a:spcBef>
                <a:spcPct val="20000"/>
              </a:spcBef>
              <a:buSzPct val="80000"/>
              <a:buFontTx/>
              <a:buBlip>
                <a:blip r:embed="rId2"/>
              </a:buBlip>
              <a:defRPr/>
            </a:pPr>
            <a:r>
              <a:rPr lang="en-GB" sz="2000" b="1" kern="0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Intensiva</a:t>
            </a:r>
            <a:r>
              <a:rPr lang="en-GB" sz="2000" b="1" kern="0" dirty="0" smtClean="0">
                <a:latin typeface="+mn-lt"/>
                <a:ea typeface="+mn-ea"/>
                <a:cs typeface="+mn-cs"/>
              </a:rPr>
              <a:t>: </a:t>
            </a:r>
            <a:r>
              <a:rPr lang="en-GB" sz="2000" b="1" kern="0" dirty="0" err="1" smtClean="0">
                <a:latin typeface="+mn-lt"/>
                <a:ea typeface="+mn-ea"/>
                <a:cs typeface="+mn-cs"/>
              </a:rPr>
              <a:t>diario</a:t>
            </a:r>
            <a:r>
              <a:rPr lang="en-GB" sz="2000" b="1" kern="0" dirty="0" smtClean="0">
                <a:latin typeface="+mn-lt"/>
                <a:ea typeface="+mn-ea"/>
                <a:cs typeface="+mn-cs"/>
              </a:rPr>
              <a:t> </a:t>
            </a:r>
            <a:r>
              <a:rPr lang="en-GB" sz="2000" b="1" kern="0" dirty="0" err="1" smtClean="0">
                <a:latin typeface="+mn-lt"/>
                <a:ea typeface="+mn-ea"/>
                <a:cs typeface="+mn-cs"/>
              </a:rPr>
              <a:t>excepto</a:t>
            </a:r>
            <a:r>
              <a:rPr lang="en-GB" sz="2000" b="1" kern="0" dirty="0" smtClean="0">
                <a:latin typeface="+mn-lt"/>
                <a:ea typeface="+mn-ea"/>
                <a:cs typeface="+mn-cs"/>
              </a:rPr>
              <a:t> </a:t>
            </a:r>
            <a:r>
              <a:rPr lang="en-GB" sz="2000" b="1" kern="0" dirty="0" err="1" smtClean="0">
                <a:latin typeface="+mn-lt"/>
                <a:ea typeface="+mn-ea"/>
                <a:cs typeface="+mn-cs"/>
              </a:rPr>
              <a:t>domingos</a:t>
            </a:r>
            <a:endParaRPr lang="en-GB" sz="2000" b="1" kern="0" dirty="0">
              <a:latin typeface="+mn-lt"/>
              <a:ea typeface="+mn-ea"/>
              <a:cs typeface="+mn-cs"/>
            </a:endParaRPr>
          </a:p>
          <a:p>
            <a:pPr marL="1257300" lvl="2" indent="-342900" eaLnBrk="0" hangingPunct="0">
              <a:spcBef>
                <a:spcPct val="20000"/>
              </a:spcBef>
              <a:buSzPct val="80000"/>
              <a:buFontTx/>
              <a:buBlip>
                <a:blip r:embed="rId2"/>
              </a:buBlip>
              <a:defRPr/>
            </a:pPr>
            <a:r>
              <a:rPr lang="en-GB" sz="2000" b="1" kern="0" dirty="0" err="1" smtClean="0">
                <a:latin typeface="+mn-lt"/>
                <a:ea typeface="+mn-ea"/>
                <a:cs typeface="+mn-cs"/>
              </a:rPr>
              <a:t>Menos</a:t>
            </a:r>
            <a:r>
              <a:rPr lang="en-GB" sz="2000" b="1" kern="0" dirty="0" smtClean="0">
                <a:latin typeface="+mn-lt"/>
                <a:ea typeface="+mn-ea"/>
                <a:cs typeface="+mn-cs"/>
              </a:rPr>
              <a:t> </a:t>
            </a:r>
            <a:r>
              <a:rPr lang="en-GB" sz="2000" b="1" kern="0" dirty="0" err="1" smtClean="0">
                <a:latin typeface="+mn-lt"/>
                <a:ea typeface="+mn-ea"/>
                <a:cs typeface="+mn-cs"/>
              </a:rPr>
              <a:t>intensiva</a:t>
            </a:r>
            <a:r>
              <a:rPr lang="en-GB" sz="2000" b="1" kern="0" dirty="0" smtClean="0">
                <a:latin typeface="+mn-lt"/>
                <a:ea typeface="+mn-ea"/>
                <a:cs typeface="+mn-cs"/>
              </a:rPr>
              <a:t>: </a:t>
            </a:r>
            <a:r>
              <a:rPr lang="en-GB" sz="2000" b="1" kern="0" dirty="0" err="1" smtClean="0">
                <a:latin typeface="+mn-lt"/>
                <a:ea typeface="+mn-ea"/>
                <a:cs typeface="+mn-cs"/>
              </a:rPr>
              <a:t>días</a:t>
            </a:r>
            <a:r>
              <a:rPr lang="en-GB" sz="2000" b="1" kern="0" dirty="0" smtClean="0">
                <a:latin typeface="+mn-lt"/>
                <a:ea typeface="+mn-ea"/>
                <a:cs typeface="+mn-cs"/>
              </a:rPr>
              <a:t> </a:t>
            </a:r>
            <a:r>
              <a:rPr lang="en-GB" sz="2000" b="1" kern="0" dirty="0" err="1" smtClean="0">
                <a:latin typeface="+mn-lt"/>
                <a:ea typeface="+mn-ea"/>
                <a:cs typeface="+mn-cs"/>
              </a:rPr>
              <a:t>alternos</a:t>
            </a:r>
            <a:r>
              <a:rPr lang="en-GB" sz="2000" b="1" kern="0" dirty="0" smtClean="0">
                <a:latin typeface="+mn-lt"/>
                <a:ea typeface="+mn-ea"/>
                <a:cs typeface="+mn-cs"/>
              </a:rPr>
              <a:t> </a:t>
            </a:r>
            <a:r>
              <a:rPr lang="en-GB" sz="2000" b="1" kern="0" dirty="0" err="1" smtClean="0">
                <a:latin typeface="+mn-lt"/>
                <a:ea typeface="+mn-ea"/>
                <a:cs typeface="+mn-cs"/>
              </a:rPr>
              <a:t>excepto</a:t>
            </a:r>
            <a:r>
              <a:rPr lang="en-GB" sz="2000" b="1" kern="0" dirty="0" smtClean="0">
                <a:latin typeface="+mn-lt"/>
                <a:ea typeface="+mn-ea"/>
                <a:cs typeface="+mn-cs"/>
              </a:rPr>
              <a:t> </a:t>
            </a:r>
            <a:r>
              <a:rPr lang="en-GB" sz="2000" b="1" kern="0" dirty="0" err="1" smtClean="0">
                <a:latin typeface="+mn-lt"/>
                <a:ea typeface="+mn-ea"/>
                <a:cs typeface="+mn-cs"/>
              </a:rPr>
              <a:t>domingos</a:t>
            </a:r>
            <a:endParaRPr lang="en-GB" sz="2000" b="1" kern="0" dirty="0">
              <a:latin typeface="+mn-lt"/>
              <a:ea typeface="+mn-ea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SzPct val="80000"/>
              <a:buFontTx/>
              <a:buBlip>
                <a:blip r:embed="rId2"/>
              </a:buBlip>
              <a:defRPr/>
            </a:pPr>
            <a:r>
              <a:rPr lang="en-GB" sz="2000" b="1" kern="0" dirty="0" smtClean="0">
                <a:solidFill>
                  <a:srgbClr val="3366FF"/>
                </a:solidFill>
                <a:latin typeface="+mn-lt"/>
                <a:ea typeface="+mn-ea"/>
                <a:cs typeface="+mn-cs"/>
              </a:rPr>
              <a:t>SLED</a:t>
            </a:r>
            <a:r>
              <a:rPr lang="en-GB" sz="2000" b="1" kern="0" dirty="0" smtClean="0">
                <a:latin typeface="+mn-lt"/>
                <a:ea typeface="+mn-ea"/>
                <a:cs typeface="+mn-cs"/>
              </a:rPr>
              <a:t> (</a:t>
            </a:r>
            <a:r>
              <a:rPr lang="en-GB" sz="2000" b="1" kern="0" dirty="0" err="1" smtClean="0">
                <a:latin typeface="+mn-lt"/>
                <a:ea typeface="+mn-ea"/>
                <a:cs typeface="+mn-cs"/>
              </a:rPr>
              <a:t>hemodinámicamente</a:t>
            </a:r>
            <a:r>
              <a:rPr lang="en-GB" sz="2000" b="1" kern="0" dirty="0" smtClean="0">
                <a:latin typeface="+mn-lt"/>
                <a:ea typeface="+mn-ea"/>
                <a:cs typeface="+mn-cs"/>
              </a:rPr>
              <a:t> </a:t>
            </a:r>
            <a:r>
              <a:rPr lang="en-GB" sz="2000" b="1" kern="0" dirty="0" err="1" smtClean="0">
                <a:latin typeface="+mn-lt"/>
                <a:ea typeface="+mn-ea"/>
                <a:cs typeface="+mn-cs"/>
              </a:rPr>
              <a:t>inestables</a:t>
            </a:r>
            <a:r>
              <a:rPr lang="en-GB" sz="2000" b="1" kern="0" dirty="0" smtClean="0">
                <a:latin typeface="+mn-lt"/>
                <a:ea typeface="+mn-ea"/>
                <a:cs typeface="+mn-cs"/>
              </a:rPr>
              <a:t>)</a:t>
            </a:r>
            <a:endParaRPr lang="en-GB" sz="2000" b="1" kern="0" dirty="0">
              <a:latin typeface="+mn-lt"/>
              <a:ea typeface="+mn-ea"/>
              <a:cs typeface="+mn-cs"/>
            </a:endParaRPr>
          </a:p>
          <a:p>
            <a:pPr marL="1257300" lvl="2" indent="-342900" eaLnBrk="0" hangingPunct="0">
              <a:spcBef>
                <a:spcPct val="20000"/>
              </a:spcBef>
              <a:buSzPct val="80000"/>
              <a:buFontTx/>
              <a:buBlip>
                <a:blip r:embed="rId2"/>
              </a:buBlip>
              <a:defRPr/>
            </a:pPr>
            <a:r>
              <a:rPr lang="en-GB" sz="2000" b="1" kern="0" dirty="0" err="1">
                <a:solidFill>
                  <a:srgbClr val="FF0000"/>
                </a:solidFill>
              </a:rPr>
              <a:t>Intensiva</a:t>
            </a:r>
            <a:r>
              <a:rPr lang="en-GB" sz="2000" b="1" kern="0" dirty="0"/>
              <a:t>: </a:t>
            </a:r>
            <a:r>
              <a:rPr lang="en-GB" sz="2000" b="1" kern="0" dirty="0" err="1"/>
              <a:t>diario</a:t>
            </a:r>
            <a:r>
              <a:rPr lang="en-GB" sz="2000" b="1" kern="0" dirty="0"/>
              <a:t> </a:t>
            </a:r>
            <a:r>
              <a:rPr lang="en-GB" sz="2000" b="1" kern="0" dirty="0" err="1"/>
              <a:t>excepto</a:t>
            </a:r>
            <a:r>
              <a:rPr lang="en-GB" sz="2000" b="1" kern="0" dirty="0"/>
              <a:t> </a:t>
            </a:r>
            <a:r>
              <a:rPr lang="en-GB" sz="2000" b="1" kern="0" dirty="0" err="1" smtClean="0"/>
              <a:t>domingos</a:t>
            </a:r>
            <a:endParaRPr lang="en-GB" sz="2000" b="1" kern="0" dirty="0" smtClean="0"/>
          </a:p>
          <a:p>
            <a:pPr marL="1257300" lvl="2" indent="-342900" eaLnBrk="0" hangingPunct="0">
              <a:spcBef>
                <a:spcPct val="20000"/>
              </a:spcBef>
              <a:buSzPct val="80000"/>
              <a:buFontTx/>
              <a:buBlip>
                <a:blip r:embed="rId2"/>
              </a:buBlip>
              <a:defRPr/>
            </a:pPr>
            <a:r>
              <a:rPr lang="en-GB" sz="2000" b="1" kern="0" dirty="0" err="1" smtClean="0"/>
              <a:t>Menos</a:t>
            </a:r>
            <a:r>
              <a:rPr lang="en-GB" sz="2000" b="1" kern="0" dirty="0" smtClean="0"/>
              <a:t> </a:t>
            </a:r>
            <a:r>
              <a:rPr lang="en-GB" sz="2000" b="1" kern="0" dirty="0" err="1"/>
              <a:t>intensiva</a:t>
            </a:r>
            <a:r>
              <a:rPr lang="en-GB" sz="2000" b="1" kern="0" dirty="0"/>
              <a:t>: </a:t>
            </a:r>
            <a:r>
              <a:rPr lang="en-GB" sz="2000" b="1" kern="0" dirty="0" err="1"/>
              <a:t>días</a:t>
            </a:r>
            <a:r>
              <a:rPr lang="en-GB" sz="2000" b="1" kern="0" dirty="0"/>
              <a:t> </a:t>
            </a:r>
            <a:r>
              <a:rPr lang="en-GB" sz="2000" b="1" kern="0" dirty="0" err="1"/>
              <a:t>alternos</a:t>
            </a:r>
            <a:r>
              <a:rPr lang="en-GB" sz="2000" b="1" kern="0" dirty="0"/>
              <a:t> </a:t>
            </a:r>
            <a:r>
              <a:rPr lang="en-GB" sz="2000" b="1" kern="0" dirty="0" err="1"/>
              <a:t>excepto</a:t>
            </a:r>
            <a:r>
              <a:rPr lang="en-GB" sz="2000" b="1" kern="0" dirty="0"/>
              <a:t> </a:t>
            </a:r>
            <a:r>
              <a:rPr lang="en-GB" sz="2000" b="1" kern="0" dirty="0" err="1"/>
              <a:t>domingos</a:t>
            </a:r>
            <a:endParaRPr lang="en-GB" sz="2000" b="1" kern="0" dirty="0">
              <a:latin typeface="+mn-lt"/>
              <a:ea typeface="+mn-ea"/>
              <a:cs typeface="+mn-cs"/>
            </a:endParaRPr>
          </a:p>
          <a:p>
            <a:pPr marL="800100" lvl="1" indent="-342900" eaLnBrk="0" hangingPunct="0">
              <a:spcBef>
                <a:spcPct val="20000"/>
              </a:spcBef>
              <a:buSzPct val="80000"/>
              <a:buFontTx/>
              <a:buBlip>
                <a:blip r:embed="rId2"/>
              </a:buBlip>
              <a:defRPr/>
            </a:pPr>
            <a:r>
              <a:rPr lang="en-GB" sz="2000" b="1" kern="0" dirty="0" smtClean="0">
                <a:solidFill>
                  <a:srgbClr val="3366FF"/>
                </a:solidFill>
                <a:latin typeface="+mn-lt"/>
                <a:ea typeface="+mn-ea"/>
                <a:cs typeface="+mn-cs"/>
              </a:rPr>
              <a:t>CRRT</a:t>
            </a:r>
            <a:r>
              <a:rPr lang="en-GB" sz="2000" b="1" kern="0" dirty="0" smtClean="0">
                <a:latin typeface="+mn-lt"/>
                <a:ea typeface="+mn-ea"/>
                <a:cs typeface="+mn-cs"/>
              </a:rPr>
              <a:t> </a:t>
            </a:r>
            <a:r>
              <a:rPr lang="en-GB" sz="2000" b="1" kern="0" dirty="0" smtClean="0"/>
              <a:t>(</a:t>
            </a:r>
            <a:r>
              <a:rPr lang="en-GB" sz="2000" b="1" kern="0" dirty="0" err="1"/>
              <a:t>hemodinámicamente</a:t>
            </a:r>
            <a:r>
              <a:rPr lang="en-GB" sz="2000" b="1" kern="0" dirty="0"/>
              <a:t> </a:t>
            </a:r>
            <a:r>
              <a:rPr lang="en-GB" sz="2000" b="1" kern="0" dirty="0" err="1"/>
              <a:t>inestables</a:t>
            </a:r>
            <a:r>
              <a:rPr lang="en-GB" sz="2000" b="1" kern="0" dirty="0"/>
              <a:t>)</a:t>
            </a:r>
            <a:endParaRPr lang="en-GB" sz="2000" b="1" kern="0" dirty="0">
              <a:latin typeface="+mn-lt"/>
              <a:ea typeface="+mn-ea"/>
              <a:cs typeface="+mn-cs"/>
            </a:endParaRPr>
          </a:p>
          <a:p>
            <a:pPr marL="1257300" lvl="2" indent="-342900" eaLnBrk="0" hangingPunct="0">
              <a:spcBef>
                <a:spcPct val="20000"/>
              </a:spcBef>
              <a:buSzPct val="80000"/>
              <a:buFontTx/>
              <a:buBlip>
                <a:blip r:embed="rId2"/>
              </a:buBlip>
              <a:defRPr/>
            </a:pPr>
            <a:r>
              <a:rPr lang="en-GB" sz="2000" b="1" kern="0" dirty="0" err="1">
                <a:solidFill>
                  <a:srgbClr val="FF0000"/>
                </a:solidFill>
              </a:rPr>
              <a:t>Intensiva</a:t>
            </a:r>
            <a:r>
              <a:rPr lang="en-GB" sz="2000" b="1" kern="0" dirty="0"/>
              <a:t>:  </a:t>
            </a:r>
            <a:r>
              <a:rPr lang="en-GB" sz="2000" b="1" kern="0" dirty="0" err="1" smtClean="0"/>
              <a:t>sustitución</a:t>
            </a:r>
            <a:r>
              <a:rPr lang="en-GB" sz="2000" b="1" kern="0" dirty="0" smtClean="0"/>
              <a:t> de </a:t>
            </a:r>
            <a:r>
              <a:rPr lang="en-GB" sz="2000" b="1" kern="0" dirty="0" smtClean="0">
                <a:latin typeface="+mn-lt"/>
                <a:ea typeface="+mn-ea"/>
                <a:cs typeface="+mn-cs"/>
              </a:rPr>
              <a:t>35 </a:t>
            </a:r>
            <a:r>
              <a:rPr lang="en-GB" sz="2000" b="1" kern="0" dirty="0">
                <a:latin typeface="+mn-lt"/>
                <a:ea typeface="+mn-ea"/>
                <a:cs typeface="+mn-cs"/>
              </a:rPr>
              <a:t>mL/h/</a:t>
            </a:r>
            <a:r>
              <a:rPr lang="en-GB" sz="2000" b="1" kern="0" dirty="0" smtClean="0">
                <a:latin typeface="+mn-lt"/>
                <a:ea typeface="+mn-ea"/>
                <a:cs typeface="+mn-cs"/>
              </a:rPr>
              <a:t>kg PC</a:t>
            </a:r>
            <a:endParaRPr lang="en-GB" sz="2000" b="1" kern="0" dirty="0">
              <a:latin typeface="+mn-lt"/>
              <a:ea typeface="+mn-ea"/>
              <a:cs typeface="+mn-cs"/>
            </a:endParaRPr>
          </a:p>
          <a:p>
            <a:pPr marL="1257300" lvl="2" indent="-342900" eaLnBrk="0" hangingPunct="0">
              <a:spcBef>
                <a:spcPct val="20000"/>
              </a:spcBef>
              <a:buSzPct val="80000"/>
              <a:buFontTx/>
              <a:buBlip>
                <a:blip r:embed="rId2"/>
              </a:buBlip>
              <a:defRPr/>
            </a:pPr>
            <a:r>
              <a:rPr lang="en-GB" sz="2000" b="1" kern="0" dirty="0" err="1"/>
              <a:t>Menos</a:t>
            </a:r>
            <a:r>
              <a:rPr lang="en-GB" sz="2000" b="1" kern="0" dirty="0"/>
              <a:t> </a:t>
            </a:r>
            <a:r>
              <a:rPr lang="en-GB" sz="2000" b="1" kern="0" dirty="0" err="1"/>
              <a:t>intensiva</a:t>
            </a:r>
            <a:r>
              <a:rPr lang="en-GB" sz="2000" b="1" kern="0" dirty="0"/>
              <a:t>: </a:t>
            </a:r>
            <a:r>
              <a:rPr lang="en-GB" sz="2000" b="1" kern="0" dirty="0" err="1"/>
              <a:t>sustitución</a:t>
            </a:r>
            <a:r>
              <a:rPr lang="en-GB" sz="2000" b="1" kern="0" dirty="0"/>
              <a:t> de </a:t>
            </a:r>
            <a:r>
              <a:rPr lang="en-GB" sz="2000" b="1" kern="0" dirty="0" smtClean="0">
                <a:latin typeface="+mn-lt"/>
                <a:ea typeface="+mn-ea"/>
                <a:cs typeface="+mn-cs"/>
              </a:rPr>
              <a:t>20 </a:t>
            </a:r>
            <a:r>
              <a:rPr lang="en-GB" sz="2000" b="1" kern="0" dirty="0">
                <a:latin typeface="+mn-lt"/>
                <a:ea typeface="+mn-ea"/>
                <a:cs typeface="+mn-cs"/>
              </a:rPr>
              <a:t>mL/h/</a:t>
            </a:r>
            <a:r>
              <a:rPr lang="en-GB" sz="2000" b="1" kern="0" dirty="0" smtClean="0">
                <a:latin typeface="+mn-lt"/>
                <a:ea typeface="+mn-ea"/>
                <a:cs typeface="+mn-cs"/>
              </a:rPr>
              <a:t>kg PC</a:t>
            </a:r>
            <a:endParaRPr lang="en-GB" sz="2000" b="1" kern="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880269" y="116847"/>
            <a:ext cx="7383462" cy="14559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400" dirty="0" smtClean="0">
                <a:latin typeface="Arial" charset="0"/>
              </a:rPr>
              <a:t>Intensidad del Soporte Renal en el Paciente en Estado Crítico con Lesion Renal Aguda</a:t>
            </a:r>
            <a:endParaRPr lang="nl-BE" sz="2400" dirty="0">
              <a:latin typeface="Arial" charset="0"/>
            </a:endParaRPr>
          </a:p>
        </p:txBody>
      </p:sp>
      <p:pic>
        <p:nvPicPr>
          <p:cNvPr id="6" name="Imagen 5" descr="Captura de pantalla 2016-08-02 a las 9.00.56 p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" y="66588"/>
            <a:ext cx="554463" cy="631144"/>
          </a:xfrm>
          <a:prstGeom prst="rect">
            <a:avLst/>
          </a:prstGeom>
        </p:spPr>
      </p:pic>
      <p:pic>
        <p:nvPicPr>
          <p:cNvPr id="7" name="Imagen 6" descr="Captura de pantalla 2016-09-13 a las 10.24.38 a.m.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364" y="116149"/>
            <a:ext cx="535516" cy="631144"/>
          </a:xfrm>
          <a:prstGeom prst="rect">
            <a:avLst/>
          </a:prstGeom>
        </p:spPr>
      </p:pic>
      <p:pic>
        <p:nvPicPr>
          <p:cNvPr id="2" name="Imagen 1" descr="Captura de pantalla 2016-09-14 a las 10.29.50 a.m.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2" y="5246585"/>
            <a:ext cx="4021322" cy="161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8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kstvak 1"/>
          <p:cNvSpPr txBox="1">
            <a:spLocks noChangeArrowheads="1"/>
          </p:cNvSpPr>
          <p:nvPr/>
        </p:nvSpPr>
        <p:spPr bwMode="auto">
          <a:xfrm>
            <a:off x="3357563" y="6264275"/>
            <a:ext cx="51435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nl-BE" sz="1400" dirty="0"/>
              <a:t>Palevsky et al, NEJM, 359, 1: 7-20; 2008</a:t>
            </a:r>
            <a:endParaRPr lang="nl-NL" sz="1400" dirty="0"/>
          </a:p>
        </p:txBody>
      </p:sp>
      <p:pic>
        <p:nvPicPr>
          <p:cNvPr id="33794" name="Picture 2" descr="http://content.nejm.org/content/vol359/issue1/images/large/04f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0" t="3046" r="4298" b="48235"/>
          <a:stretch>
            <a:fillRect/>
          </a:stretch>
        </p:blipFill>
        <p:spPr bwMode="auto">
          <a:xfrm>
            <a:off x="1163681" y="1932634"/>
            <a:ext cx="6888162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Tekstvak 3"/>
          <p:cNvSpPr txBox="1">
            <a:spLocks noChangeArrowheads="1"/>
          </p:cNvSpPr>
          <p:nvPr/>
        </p:nvSpPr>
        <p:spPr bwMode="auto">
          <a:xfrm>
            <a:off x="1285776" y="1214438"/>
            <a:ext cx="70723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1" dirty="0" err="1" smtClean="0">
                <a:solidFill>
                  <a:srgbClr val="174A7C"/>
                </a:solidFill>
              </a:rPr>
              <a:t>Curva</a:t>
            </a:r>
            <a:r>
              <a:rPr lang="en-US" sz="1800" b="1" dirty="0" smtClean="0">
                <a:solidFill>
                  <a:srgbClr val="174A7C"/>
                </a:solidFill>
              </a:rPr>
              <a:t> KAPLAN–MEIER de </a:t>
            </a:r>
            <a:r>
              <a:rPr lang="en-US" sz="1800" b="1" dirty="0" err="1" smtClean="0">
                <a:solidFill>
                  <a:srgbClr val="174A7C"/>
                </a:solidFill>
              </a:rPr>
              <a:t>probabilidad</a:t>
            </a:r>
            <a:r>
              <a:rPr lang="en-US" sz="1800" b="1" dirty="0" smtClean="0">
                <a:solidFill>
                  <a:srgbClr val="174A7C"/>
                </a:solidFill>
              </a:rPr>
              <a:t> </a:t>
            </a:r>
            <a:r>
              <a:rPr lang="en-US" sz="1800" b="1" dirty="0" err="1" smtClean="0">
                <a:solidFill>
                  <a:srgbClr val="174A7C"/>
                </a:solidFill>
              </a:rPr>
              <a:t>acumulada</a:t>
            </a:r>
            <a:r>
              <a:rPr lang="en-US" sz="1800" b="1" dirty="0" smtClean="0">
                <a:solidFill>
                  <a:srgbClr val="174A7C"/>
                </a:solidFill>
              </a:rPr>
              <a:t> de </a:t>
            </a:r>
            <a:r>
              <a:rPr lang="en-US" sz="1800" b="1" dirty="0" err="1" smtClean="0">
                <a:solidFill>
                  <a:srgbClr val="174A7C"/>
                </a:solidFill>
              </a:rPr>
              <a:t>muerte</a:t>
            </a:r>
            <a:r>
              <a:rPr lang="en-US" sz="1800" b="1" dirty="0" smtClean="0">
                <a:solidFill>
                  <a:srgbClr val="174A7C"/>
                </a:solidFill>
              </a:rPr>
              <a:t> </a:t>
            </a:r>
            <a:r>
              <a:rPr lang="en-US" sz="1800" b="1" dirty="0" err="1" smtClean="0">
                <a:solidFill>
                  <a:srgbClr val="174A7C"/>
                </a:solidFill>
              </a:rPr>
              <a:t>por</a:t>
            </a:r>
            <a:r>
              <a:rPr lang="en-US" sz="1800" b="1" dirty="0" smtClean="0">
                <a:solidFill>
                  <a:srgbClr val="174A7C"/>
                </a:solidFill>
              </a:rPr>
              <a:t> </a:t>
            </a:r>
            <a:r>
              <a:rPr lang="en-US" sz="1800" b="1" dirty="0" err="1" smtClean="0">
                <a:solidFill>
                  <a:srgbClr val="174A7C"/>
                </a:solidFill>
              </a:rPr>
              <a:t>cualquier</a:t>
            </a:r>
            <a:r>
              <a:rPr lang="en-US" sz="1800" b="1" dirty="0" smtClean="0">
                <a:solidFill>
                  <a:srgbClr val="174A7C"/>
                </a:solidFill>
              </a:rPr>
              <a:t> </a:t>
            </a:r>
            <a:r>
              <a:rPr lang="en-US" sz="1800" b="1" dirty="0" err="1" smtClean="0">
                <a:solidFill>
                  <a:srgbClr val="174A7C"/>
                </a:solidFill>
              </a:rPr>
              <a:t>causa</a:t>
            </a:r>
            <a:r>
              <a:rPr lang="en-US" sz="1800" b="1" dirty="0" smtClean="0">
                <a:solidFill>
                  <a:srgbClr val="174A7C"/>
                </a:solidFill>
              </a:rPr>
              <a:t> en </a:t>
            </a:r>
            <a:r>
              <a:rPr lang="en-US" sz="1800" b="1" dirty="0" err="1" smtClean="0">
                <a:solidFill>
                  <a:srgbClr val="174A7C"/>
                </a:solidFill>
              </a:rPr>
              <a:t>toda</a:t>
            </a:r>
            <a:r>
              <a:rPr lang="en-US" sz="1800" b="1" dirty="0" smtClean="0">
                <a:solidFill>
                  <a:srgbClr val="174A7C"/>
                </a:solidFill>
              </a:rPr>
              <a:t> la </a:t>
            </a:r>
            <a:r>
              <a:rPr lang="en-US" sz="1800" b="1" dirty="0" err="1" smtClean="0">
                <a:solidFill>
                  <a:srgbClr val="174A7C"/>
                </a:solidFill>
              </a:rPr>
              <a:t>cohorte</a:t>
            </a:r>
            <a:r>
              <a:rPr lang="en-US" sz="1800" b="1" dirty="0" smtClean="0">
                <a:solidFill>
                  <a:srgbClr val="174A7C"/>
                </a:solidFill>
              </a:rPr>
              <a:t> del </a:t>
            </a:r>
            <a:r>
              <a:rPr lang="en-US" sz="1800" b="1" dirty="0" err="1" smtClean="0">
                <a:solidFill>
                  <a:srgbClr val="174A7C"/>
                </a:solidFill>
              </a:rPr>
              <a:t>estudio</a:t>
            </a:r>
            <a:endParaRPr lang="nl-NL" sz="1800" b="1" dirty="0">
              <a:solidFill>
                <a:srgbClr val="174A7C"/>
              </a:solidFill>
            </a:endParaRP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880269" y="116847"/>
            <a:ext cx="7383462" cy="145598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400" dirty="0" smtClean="0">
                <a:latin typeface="Arial" charset="0"/>
              </a:rPr>
              <a:t>Intensidad del Soporte Renal en el Paciente en Estado Crítico con Lesion Renal Aguda</a:t>
            </a:r>
            <a:endParaRPr lang="nl-BE" sz="2400" dirty="0">
              <a:latin typeface="Arial" charset="0"/>
            </a:endParaRPr>
          </a:p>
        </p:txBody>
      </p:sp>
      <p:pic>
        <p:nvPicPr>
          <p:cNvPr id="6" name="Imagen 5" descr="Captura de pantalla 2016-08-02 a las 9.00.56 p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" y="66588"/>
            <a:ext cx="554463" cy="631144"/>
          </a:xfrm>
          <a:prstGeom prst="rect">
            <a:avLst/>
          </a:prstGeom>
        </p:spPr>
      </p:pic>
      <p:pic>
        <p:nvPicPr>
          <p:cNvPr id="7" name="Imagen 6" descr="Captura de pantalla 2016-09-13 a las 10.24.38 a.m.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364" y="116149"/>
            <a:ext cx="535516" cy="63114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163681" y="5980117"/>
            <a:ext cx="968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N= 1124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9901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810014"/>
              </p:ext>
            </p:extLst>
          </p:nvPr>
        </p:nvGraphicFramePr>
        <p:xfrm>
          <a:off x="161869" y="1611351"/>
          <a:ext cx="8817898" cy="489810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77894"/>
                <a:gridCol w="1686445"/>
                <a:gridCol w="1686445"/>
                <a:gridCol w="1686445"/>
                <a:gridCol w="980669"/>
              </a:tblGrid>
              <a:tr h="5331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Variables</a:t>
                      </a:r>
                      <a:endParaRPr lang="es-MX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Total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</a:rPr>
                        <a:t>n</a:t>
                      </a:r>
                      <a:r>
                        <a:rPr lang="es-ES_tradnl" sz="1600" dirty="0" smtClean="0">
                          <a:effectLst/>
                        </a:rPr>
                        <a:t>=59</a:t>
                      </a:r>
                      <a:endParaRPr lang="es-MX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bg1"/>
                          </a:solidFill>
                          <a:effectLst/>
                        </a:rPr>
                        <a:t>Vivos</a:t>
                      </a:r>
                      <a:endParaRPr lang="es-MX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bg1"/>
                          </a:solidFill>
                          <a:effectLst/>
                        </a:rPr>
                        <a:t>n=32, (</a:t>
                      </a:r>
                      <a:r>
                        <a:rPr lang="es-ES_tradnl" sz="1600" dirty="0" smtClean="0">
                          <a:solidFill>
                            <a:schemeClr val="bg1"/>
                          </a:solidFill>
                          <a:effectLst/>
                        </a:rPr>
                        <a:t>54.3%</a:t>
                      </a:r>
                      <a:r>
                        <a:rPr lang="es-ES_tradnl" sz="16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s-MX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bg1"/>
                          </a:solidFill>
                          <a:effectLst/>
                        </a:rPr>
                        <a:t>Muertos</a:t>
                      </a:r>
                      <a:endParaRPr lang="es-MX" sz="16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chemeClr val="bg1"/>
                          </a:solidFill>
                          <a:effectLst/>
                        </a:rPr>
                        <a:t>n=</a:t>
                      </a:r>
                      <a:r>
                        <a:rPr lang="es-ES_tradnl" sz="1600" dirty="0" smtClean="0">
                          <a:solidFill>
                            <a:schemeClr val="bg1"/>
                          </a:solidFill>
                          <a:effectLst/>
                        </a:rPr>
                        <a:t>27, </a:t>
                      </a:r>
                      <a:r>
                        <a:rPr lang="es-ES_tradnl" sz="1600" dirty="0">
                          <a:solidFill>
                            <a:schemeClr val="bg1"/>
                          </a:solidFill>
                          <a:effectLst/>
                        </a:rPr>
                        <a:t>(</a:t>
                      </a:r>
                      <a:r>
                        <a:rPr lang="es-ES_tradnl" sz="1600" dirty="0" smtClean="0">
                          <a:solidFill>
                            <a:schemeClr val="bg1"/>
                          </a:solidFill>
                          <a:effectLst/>
                        </a:rPr>
                        <a:t>45.7%</a:t>
                      </a:r>
                      <a:r>
                        <a:rPr lang="es-ES_tradnl" sz="16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s-MX" sz="1600" dirty="0">
                        <a:solidFill>
                          <a:schemeClr val="bg1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i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endParaRPr lang="es-MX" sz="1600" i="1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75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Hombres, %</a:t>
                      </a:r>
                      <a:endParaRPr lang="es-MX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47.4%</a:t>
                      </a:r>
                      <a:endParaRPr lang="es-MX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43.7%</a:t>
                      </a:r>
                      <a:endParaRPr lang="es-MX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52%</a:t>
                      </a:r>
                      <a:endParaRPr lang="es-MX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0.32</a:t>
                      </a:r>
                      <a:endParaRPr lang="es-ES" sz="1600" dirty="0"/>
                    </a:p>
                  </a:txBody>
                  <a:tcPr marL="68580" marR="68580" marT="0" marB="0" anchor="ctr"/>
                </a:tc>
              </a:tr>
              <a:tr h="2899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Edad, años</a:t>
                      </a:r>
                      <a:endParaRPr lang="es-MX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53.6 </a:t>
                      </a:r>
                      <a:r>
                        <a:rPr lang="es-ES_tradnl" sz="1600" dirty="0">
                          <a:effectLst/>
                        </a:rPr>
                        <a:t>±</a:t>
                      </a:r>
                      <a:r>
                        <a:rPr lang="es-ES_tradnl" sz="1600" dirty="0" smtClean="0">
                          <a:effectLst/>
                        </a:rPr>
                        <a:t>21.1</a:t>
                      </a:r>
                      <a:endParaRPr lang="es-MX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50.3 </a:t>
                      </a:r>
                      <a:r>
                        <a:rPr lang="es-ES_tradnl" sz="1600" dirty="0">
                          <a:effectLst/>
                        </a:rPr>
                        <a:t>±</a:t>
                      </a:r>
                      <a:r>
                        <a:rPr lang="es-ES_tradnl" sz="1600" dirty="0" smtClean="0">
                          <a:effectLst/>
                        </a:rPr>
                        <a:t>21.9</a:t>
                      </a:r>
                      <a:endParaRPr lang="es-MX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57.5 </a:t>
                      </a:r>
                      <a:r>
                        <a:rPr lang="es-ES_tradnl" sz="1600" dirty="0">
                          <a:effectLst/>
                        </a:rPr>
                        <a:t>±</a:t>
                      </a:r>
                      <a:r>
                        <a:rPr lang="es-ES_tradnl" sz="1600" dirty="0" smtClean="0">
                          <a:effectLst/>
                        </a:rPr>
                        <a:t>19.7</a:t>
                      </a:r>
                      <a:endParaRPr lang="es-MX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0.19</a:t>
                      </a:r>
                      <a:endParaRPr lang="es-ES" sz="1600" dirty="0"/>
                    </a:p>
                  </a:txBody>
                  <a:tcPr marL="68580" marR="68580" marT="0" marB="0" anchor="ctr"/>
                </a:tc>
              </a:tr>
              <a:tr h="10719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effectLst/>
                        </a:rPr>
                        <a:t>Comorbilidades</a:t>
                      </a:r>
                      <a:r>
                        <a:rPr lang="es-ES_tradnl" sz="1600" dirty="0">
                          <a:effectLst/>
                        </a:rPr>
                        <a:t>, %</a:t>
                      </a:r>
                      <a:endParaRPr lang="es-MX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   DM</a:t>
                      </a:r>
                      <a:endParaRPr lang="es-MX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   Autoinmunes</a:t>
                      </a:r>
                      <a:endParaRPr lang="es-MX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   Cardiovascular</a:t>
                      </a:r>
                      <a:endParaRPr lang="es-MX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   Otras</a:t>
                      </a:r>
                      <a:endParaRPr lang="es-MX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32.2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18.6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44.0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64.4</a:t>
                      </a:r>
                      <a:endParaRPr lang="es-MX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MX" sz="16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40.6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 dirty="0" smtClean="0">
                          <a:effectLst/>
                        </a:rPr>
                        <a:t>25</a:t>
                      </a:r>
                      <a:endParaRPr lang="es-MX" sz="16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46.8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68.7</a:t>
                      </a:r>
                      <a:endParaRPr lang="es-MX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29.6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 dirty="0" smtClean="0">
                          <a:effectLst/>
                        </a:rPr>
                        <a:t>11.1</a:t>
                      </a:r>
                      <a:endParaRPr lang="es-MX" sz="16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40.7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59.2</a:t>
                      </a:r>
                      <a:endParaRPr lang="es-MX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 smtClean="0"/>
                    </a:p>
                    <a:p>
                      <a:pPr algn="ctr"/>
                      <a:r>
                        <a:rPr lang="es-ES" sz="1600" dirty="0" smtClean="0"/>
                        <a:t>0.42</a:t>
                      </a:r>
                    </a:p>
                    <a:p>
                      <a:pPr algn="ctr"/>
                      <a:r>
                        <a:rPr lang="es-ES" sz="1600" b="1" dirty="0" smtClean="0"/>
                        <a:t>0.20</a:t>
                      </a:r>
                    </a:p>
                    <a:p>
                      <a:pPr algn="ctr"/>
                      <a:r>
                        <a:rPr lang="es-ES" sz="1600" dirty="0" smtClean="0"/>
                        <a:t>0.79</a:t>
                      </a:r>
                    </a:p>
                    <a:p>
                      <a:pPr algn="ctr"/>
                      <a:r>
                        <a:rPr lang="es-ES" sz="1600" dirty="0" smtClean="0"/>
                        <a:t>0.58</a:t>
                      </a:r>
                    </a:p>
                  </a:txBody>
                  <a:tcPr marL="68580" marR="68580" marT="0" marB="0"/>
                </a:tc>
              </a:tr>
              <a:tr h="10705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effectLst/>
                        </a:rPr>
                        <a:t>Causa de la </a:t>
                      </a:r>
                      <a:r>
                        <a:rPr lang="es-ES_tradnl" sz="1600" b="1" dirty="0" smtClean="0">
                          <a:effectLst/>
                        </a:rPr>
                        <a:t>LRA</a:t>
                      </a:r>
                      <a:r>
                        <a:rPr lang="es-ES_tradnl" sz="1600" dirty="0">
                          <a:effectLst/>
                        </a:rPr>
                        <a:t>, %</a:t>
                      </a:r>
                      <a:endParaRPr lang="es-MX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   Sepsis</a:t>
                      </a:r>
                      <a:endParaRPr lang="es-MX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   Cardiovascular</a:t>
                      </a:r>
                      <a:endParaRPr lang="es-MX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   Autoinmune</a:t>
                      </a:r>
                      <a:endParaRPr lang="es-MX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   Otras</a:t>
                      </a:r>
                      <a:endParaRPr lang="es-MX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64.4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13.5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10.1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11.8</a:t>
                      </a:r>
                      <a:endParaRPr lang="es-MX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53.1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12.5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15.6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18.7</a:t>
                      </a:r>
                      <a:endParaRPr lang="es-MX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77.7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14.8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3.7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3.7</a:t>
                      </a:r>
                      <a:endParaRPr lang="es-MX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s-ES" sz="1600" dirty="0" smtClean="0"/>
                    </a:p>
                    <a:p>
                      <a:pPr algn="ctr"/>
                      <a:r>
                        <a:rPr lang="es-ES" sz="1800" b="1" dirty="0" smtClean="0"/>
                        <a:t>0.06</a:t>
                      </a:r>
                    </a:p>
                    <a:p>
                      <a:pPr algn="ctr"/>
                      <a:r>
                        <a:rPr lang="es-ES" sz="1600" b="0" dirty="0" smtClean="0"/>
                        <a:t>0.95</a:t>
                      </a:r>
                    </a:p>
                    <a:p>
                      <a:pPr algn="ctr"/>
                      <a:r>
                        <a:rPr lang="es-ES" sz="1600" b="0" dirty="0" smtClean="0"/>
                        <a:t>0.25</a:t>
                      </a:r>
                    </a:p>
                    <a:p>
                      <a:pPr algn="ctr"/>
                      <a:r>
                        <a:rPr lang="es-ES" sz="1600" b="0" dirty="0" smtClean="0"/>
                        <a:t>0.20</a:t>
                      </a:r>
                      <a:endParaRPr lang="es-ES" sz="1600" b="0" dirty="0"/>
                    </a:p>
                  </a:txBody>
                  <a:tcPr marL="68580" marR="68580" marT="0" marB="0"/>
                </a:tc>
              </a:tr>
              <a:tr h="27735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  <a:latin typeface="+mn-lt"/>
                          <a:ea typeface="ＭＳ 明朝"/>
                          <a:cs typeface="Arial"/>
                        </a:rPr>
                        <a:t>Diuresis, </a:t>
                      </a:r>
                      <a:r>
                        <a:rPr lang="es-ES_tradnl" sz="1600" dirty="0" err="1" smtClean="0">
                          <a:effectLst/>
                          <a:latin typeface="+mn-lt"/>
                          <a:ea typeface="ＭＳ 明朝"/>
                          <a:cs typeface="Arial"/>
                        </a:rPr>
                        <a:t>mL</a:t>
                      </a:r>
                      <a:r>
                        <a:rPr lang="es-ES_tradnl" sz="1600" dirty="0" smtClean="0">
                          <a:effectLst/>
                          <a:latin typeface="+mn-lt"/>
                          <a:ea typeface="ＭＳ 明朝"/>
                          <a:cs typeface="Arial"/>
                        </a:rPr>
                        <a:t>/día</a:t>
                      </a:r>
                      <a:endParaRPr lang="es-MX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  <a:latin typeface="+mn-lt"/>
                          <a:ea typeface="ＭＳ 明朝"/>
                          <a:cs typeface="Arial"/>
                        </a:rPr>
                        <a:t>410 (70-580)</a:t>
                      </a:r>
                      <a:r>
                        <a:rPr lang="es-ES_tradnl" sz="1600" baseline="0" dirty="0" smtClean="0">
                          <a:effectLst/>
                          <a:latin typeface="+mn-lt"/>
                          <a:ea typeface="ＭＳ 明朝"/>
                          <a:cs typeface="Arial"/>
                        </a:rPr>
                        <a:t> </a:t>
                      </a:r>
                      <a:endParaRPr lang="es-MX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130</a:t>
                      </a:r>
                      <a:r>
                        <a:rPr lang="es-MX" sz="1600" baseline="0" dirty="0" smtClean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 (50-590)</a:t>
                      </a:r>
                      <a:endParaRPr lang="es-MX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380</a:t>
                      </a:r>
                      <a:r>
                        <a:rPr lang="es-MX" sz="1600" baseline="0" dirty="0" smtClean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 (75-540)</a:t>
                      </a:r>
                      <a:endParaRPr lang="es-MX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dirty="0" smtClean="0"/>
                        <a:t>0.86</a:t>
                      </a:r>
                      <a:endParaRPr lang="es-ES" sz="1600" b="0" dirty="0"/>
                    </a:p>
                  </a:txBody>
                  <a:tcPr marL="68580" marR="68580" marT="0" marB="0"/>
                </a:tc>
              </a:tr>
              <a:tr h="2996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  <a:latin typeface="+mn-lt"/>
                          <a:ea typeface="ＭＳ 明朝"/>
                          <a:cs typeface="Arial"/>
                        </a:rPr>
                        <a:t>Oliguria (&lt;200ml/día), %</a:t>
                      </a:r>
                      <a:endParaRPr lang="es-MX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  <a:latin typeface="+mn-lt"/>
                          <a:ea typeface="ＭＳ 明朝"/>
                          <a:cs typeface="Arial"/>
                        </a:rPr>
                        <a:t>71.1</a:t>
                      </a:r>
                      <a:endParaRPr lang="es-MX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  <a:latin typeface="+mn-lt"/>
                          <a:ea typeface="ＭＳ 明朝"/>
                          <a:cs typeface="Arial"/>
                        </a:rPr>
                        <a:t>68.7</a:t>
                      </a:r>
                      <a:endParaRPr lang="es-MX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  <a:latin typeface="+mn-lt"/>
                          <a:ea typeface="ＭＳ 明朝"/>
                          <a:cs typeface="Arial"/>
                        </a:rPr>
                        <a:t>74</a:t>
                      </a:r>
                      <a:endParaRPr lang="es-MX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b="0" dirty="0" smtClean="0"/>
                        <a:t>0.77</a:t>
                      </a:r>
                      <a:endParaRPr lang="es-ES" sz="1600" b="0" dirty="0"/>
                    </a:p>
                  </a:txBody>
                  <a:tcPr marL="68580" marR="68580" marT="0" marB="0"/>
                </a:tc>
              </a:tr>
              <a:tr h="680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b="1" dirty="0">
                          <a:effectLst/>
                        </a:rPr>
                        <a:t>Indicación de </a:t>
                      </a:r>
                      <a:r>
                        <a:rPr lang="es-ES_tradnl" sz="1600" b="1" dirty="0" smtClean="0">
                          <a:effectLst/>
                        </a:rPr>
                        <a:t>SLED</a:t>
                      </a:r>
                      <a:endParaRPr lang="es-MX" sz="1600" b="1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   </a:t>
                      </a:r>
                      <a:r>
                        <a:rPr lang="es-ES_tradnl" sz="1600" dirty="0" smtClean="0">
                          <a:effectLst/>
                        </a:rPr>
                        <a:t>Sólo</a:t>
                      </a:r>
                      <a:r>
                        <a:rPr lang="es-ES_tradnl" sz="1600" baseline="0" dirty="0" smtClean="0">
                          <a:effectLst/>
                        </a:rPr>
                        <a:t> v</a:t>
                      </a:r>
                      <a:r>
                        <a:rPr lang="es-ES_tradnl" sz="1600" dirty="0" smtClean="0">
                          <a:effectLst/>
                        </a:rPr>
                        <a:t>olumen </a:t>
                      </a:r>
                      <a:endParaRPr lang="es-MX" sz="16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   </a:t>
                      </a:r>
                      <a:r>
                        <a:rPr lang="es-ES_tradnl" sz="1600" dirty="0" smtClean="0">
                          <a:effectLst/>
                        </a:rPr>
                        <a:t>Volumen</a:t>
                      </a:r>
                      <a:r>
                        <a:rPr lang="es-ES_tradnl" sz="1600" baseline="0" dirty="0" smtClean="0">
                          <a:effectLst/>
                        </a:rPr>
                        <a:t> + otras indicaciones</a:t>
                      </a:r>
                      <a:endParaRPr lang="es-MX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 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38.9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61.1</a:t>
                      </a:r>
                      <a:endParaRPr lang="es-MX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46.8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53.1</a:t>
                      </a:r>
                      <a:endParaRPr lang="es-MX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  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29.6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70.3</a:t>
                      </a:r>
                      <a:endParaRPr lang="es-MX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es-ES" sz="1600" b="0" dirty="0" smtClean="0"/>
                    </a:p>
                    <a:p>
                      <a:pPr algn="ctr"/>
                      <a:r>
                        <a:rPr lang="es-ES" sz="1600" b="0" dirty="0" smtClean="0"/>
                        <a:t>0.19</a:t>
                      </a:r>
                    </a:p>
                    <a:p>
                      <a:pPr algn="ctr"/>
                      <a:r>
                        <a:rPr lang="es-ES" sz="1600" b="0" dirty="0" smtClean="0"/>
                        <a:t>0.20</a:t>
                      </a:r>
                      <a:endParaRPr lang="es-ES" sz="1600" b="0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2196802" y="1145113"/>
            <a:ext cx="4855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Características de los pacientes al ingreso al SLED</a:t>
            </a:r>
            <a:endParaRPr lang="es-MX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457200" y="6445406"/>
            <a:ext cx="164455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200" b="1" dirty="0" smtClean="0"/>
              <a:t>LRA</a:t>
            </a:r>
            <a:r>
              <a:rPr lang="es-MX" sz="1200" dirty="0" smtClean="0"/>
              <a:t>: lesión renal aguda</a:t>
            </a:r>
            <a:endParaRPr lang="es-MX" sz="1200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880269" y="116847"/>
            <a:ext cx="7383462" cy="658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400" dirty="0" smtClean="0">
                <a:latin typeface="Arial" charset="0"/>
              </a:rPr>
              <a:t>Terapia Lenta tipo SLED en el paciente Crítico en el INCMNSZ</a:t>
            </a:r>
          </a:p>
          <a:p>
            <a:r>
              <a:rPr lang="nl-BE" sz="2400" dirty="0" smtClean="0">
                <a:latin typeface="Arial" charset="0"/>
              </a:rPr>
              <a:t>Evaluación de factores de riesgo para predecir mortalidad</a:t>
            </a:r>
          </a:p>
          <a:p>
            <a:endParaRPr lang="nl-NL" sz="2400" dirty="0">
              <a:latin typeface="Arial" charset="0"/>
            </a:endParaRPr>
          </a:p>
        </p:txBody>
      </p:sp>
      <p:pic>
        <p:nvPicPr>
          <p:cNvPr id="12" name="Imagen 11" descr="Captura de pantalla 2016-08-02 a las 9.00.56 p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" y="66588"/>
            <a:ext cx="554463" cy="631144"/>
          </a:xfrm>
          <a:prstGeom prst="rect">
            <a:avLst/>
          </a:prstGeom>
        </p:spPr>
      </p:pic>
      <p:pic>
        <p:nvPicPr>
          <p:cNvPr id="13" name="Imagen 12" descr="Captura de pantalla 2016-09-13 a las 10.24.38 a.m.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364" y="116149"/>
            <a:ext cx="535516" cy="63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4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2303274"/>
              </p:ext>
            </p:extLst>
          </p:nvPr>
        </p:nvGraphicFramePr>
        <p:xfrm>
          <a:off x="186772" y="1711710"/>
          <a:ext cx="8792995" cy="1853837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44601"/>
                <a:gridCol w="1881793"/>
                <a:gridCol w="1823991"/>
                <a:gridCol w="1823991"/>
                <a:gridCol w="918619"/>
              </a:tblGrid>
              <a:tr h="48508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</a:rPr>
                        <a:t>Variables</a:t>
                      </a:r>
                      <a:endParaRPr lang="es-MX" sz="1600" b="1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Total</a:t>
                      </a:r>
                      <a:endParaRPr lang="es-MX" sz="16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</a:rPr>
                        <a:t>n</a:t>
                      </a:r>
                      <a:r>
                        <a:rPr lang="es-ES_tradnl" sz="1600" dirty="0" smtClean="0">
                          <a:effectLst/>
                        </a:rPr>
                        <a:t>=59</a:t>
                      </a:r>
                      <a:endParaRPr lang="es-MX" sz="1600" b="1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FFFFFF"/>
                          </a:solidFill>
                          <a:effectLst/>
                        </a:rPr>
                        <a:t>Vivos</a:t>
                      </a:r>
                      <a:endParaRPr lang="es-MX" sz="1600" dirty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FFFFFF"/>
                          </a:solidFill>
                          <a:effectLst/>
                        </a:rPr>
                        <a:t>n=32, (</a:t>
                      </a:r>
                      <a:r>
                        <a:rPr lang="es-ES_tradnl" sz="1600" dirty="0" smtClean="0">
                          <a:solidFill>
                            <a:srgbClr val="FFFFFF"/>
                          </a:solidFill>
                          <a:effectLst/>
                        </a:rPr>
                        <a:t>54.3%</a:t>
                      </a:r>
                      <a:r>
                        <a:rPr lang="es-ES_tradnl" sz="1600" dirty="0">
                          <a:solidFill>
                            <a:srgbClr val="FFFFFF"/>
                          </a:solidFill>
                          <a:effectLst/>
                        </a:rPr>
                        <a:t>)</a:t>
                      </a:r>
                      <a:endParaRPr lang="es-MX" sz="1600" b="1" dirty="0">
                        <a:solidFill>
                          <a:srgbClr val="FFFFFF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0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FFFFFF"/>
                          </a:solidFill>
                          <a:effectLst/>
                        </a:rPr>
                        <a:t>Muertos</a:t>
                      </a:r>
                      <a:endParaRPr lang="es-MX" sz="1600" dirty="0">
                        <a:solidFill>
                          <a:srgbClr val="FFFFFF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FFFFFF"/>
                          </a:solidFill>
                          <a:effectLst/>
                        </a:rPr>
                        <a:t>n=</a:t>
                      </a:r>
                      <a:r>
                        <a:rPr lang="es-ES_tradnl" sz="1600" dirty="0" smtClean="0">
                          <a:solidFill>
                            <a:srgbClr val="FFFFFF"/>
                          </a:solidFill>
                          <a:effectLst/>
                        </a:rPr>
                        <a:t>27, </a:t>
                      </a:r>
                      <a:r>
                        <a:rPr lang="es-ES_tradnl" sz="1600" dirty="0">
                          <a:solidFill>
                            <a:srgbClr val="FFFFFF"/>
                          </a:solidFill>
                          <a:effectLst/>
                        </a:rPr>
                        <a:t>(</a:t>
                      </a:r>
                      <a:r>
                        <a:rPr lang="es-ES_tradnl" sz="1600" dirty="0" smtClean="0">
                          <a:solidFill>
                            <a:srgbClr val="FFFFFF"/>
                          </a:solidFill>
                          <a:effectLst/>
                        </a:rPr>
                        <a:t>45.7%</a:t>
                      </a:r>
                      <a:r>
                        <a:rPr lang="es-ES_tradnl" sz="1600" dirty="0">
                          <a:solidFill>
                            <a:srgbClr val="FFFFFF"/>
                          </a:solidFill>
                          <a:effectLst/>
                        </a:rPr>
                        <a:t>)</a:t>
                      </a:r>
                      <a:endParaRPr lang="es-MX" sz="1600" b="1" dirty="0">
                        <a:solidFill>
                          <a:srgbClr val="FFFFFF"/>
                        </a:solidFill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b="1" i="1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p</a:t>
                      </a:r>
                      <a:endParaRPr lang="es-MX" sz="1600" b="1" i="1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752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APACHE II ingreso</a:t>
                      </a:r>
                      <a:endParaRPr lang="es-MX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28</a:t>
                      </a:r>
                      <a:r>
                        <a:rPr lang="es-ES_tradnl" sz="1600" baseline="0" dirty="0" smtClean="0">
                          <a:effectLst/>
                        </a:rPr>
                        <a:t> (14-42)</a:t>
                      </a:r>
                      <a:endParaRPr lang="es-MX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29 (22-33)</a:t>
                      </a:r>
                      <a:endParaRPr lang="es-MX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28 (22-38)</a:t>
                      </a:r>
                      <a:endParaRPr lang="es-MX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0.86</a:t>
                      </a:r>
                      <a:endParaRPr lang="es-ES" sz="1600" dirty="0"/>
                    </a:p>
                  </a:txBody>
                  <a:tcPr marL="68580" marR="68580" marT="0" marB="0"/>
                </a:tc>
              </a:tr>
              <a:tr h="2772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>
                          <a:effectLst/>
                        </a:rPr>
                        <a:t>SOFA al ingreso</a:t>
                      </a:r>
                      <a:endParaRPr lang="es-MX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12 (6-19)</a:t>
                      </a:r>
                      <a:endParaRPr lang="es-MX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12 (8-14)</a:t>
                      </a:r>
                      <a:endParaRPr lang="es-MX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12 (8-16)</a:t>
                      </a:r>
                      <a:endParaRPr lang="es-MX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600" dirty="0" smtClean="0"/>
                        <a:t>0.58</a:t>
                      </a:r>
                      <a:endParaRPr lang="es-ES" sz="1600" dirty="0"/>
                    </a:p>
                  </a:txBody>
                  <a:tcPr marL="68580" marR="68580" marT="0" marB="0"/>
                </a:tc>
              </a:tr>
              <a:tr h="325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600" dirty="0" err="1" smtClean="0">
                          <a:effectLst/>
                        </a:rPr>
                        <a:t>Vasopresor</a:t>
                      </a:r>
                      <a:r>
                        <a:rPr lang="es-ES_tradnl" sz="1600" dirty="0" smtClean="0">
                          <a:effectLst/>
                        </a:rPr>
                        <a:t> al inicio, %</a:t>
                      </a:r>
                      <a:endParaRPr lang="es-MX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64</a:t>
                      </a:r>
                      <a:endParaRPr lang="es-MX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53</a:t>
                      </a:r>
                      <a:endParaRPr lang="es-MX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600" dirty="0" smtClean="0">
                          <a:effectLst/>
                        </a:rPr>
                        <a:t>78</a:t>
                      </a:r>
                      <a:endParaRPr lang="es-MX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/>
                        <a:t>0.06</a:t>
                      </a:r>
                      <a:endParaRPr lang="es-ES" sz="1600" b="1" dirty="0"/>
                    </a:p>
                  </a:txBody>
                  <a:tcPr marL="68580" marR="68580" marT="0" marB="0"/>
                </a:tc>
              </a:tr>
              <a:tr h="3259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Dosis</a:t>
                      </a:r>
                      <a:r>
                        <a:rPr lang="es-MX" sz="1600" baseline="0" dirty="0" smtClean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 norepinefrina al inicio (mcg/kg/min)</a:t>
                      </a:r>
                      <a:endParaRPr lang="es-MX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0.3 (0-0.6)</a:t>
                      </a:r>
                      <a:endParaRPr lang="es-MX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0.05 (0-0.4)</a:t>
                      </a:r>
                      <a:endParaRPr lang="es-MX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effectLst/>
                          <a:latin typeface="+mn-lt"/>
                          <a:ea typeface="ＭＳ 明朝"/>
                          <a:cs typeface="Times New Roman"/>
                        </a:rPr>
                        <a:t>0.6 (0-0.8)</a:t>
                      </a:r>
                      <a:endParaRPr lang="es-MX" sz="1600" dirty="0">
                        <a:effectLst/>
                        <a:latin typeface="+mn-lt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dirty="0" smtClean="0"/>
                        <a:t>&lt;0.0001</a:t>
                      </a:r>
                      <a:endParaRPr lang="es-ES" sz="1800" b="1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2152198" y="1306128"/>
            <a:ext cx="490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smtClean="0"/>
              <a:t>Características de los pacientes al ingreso al SLED </a:t>
            </a:r>
            <a:endParaRPr lang="es-MX" b="1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4220936"/>
            <a:ext cx="3240000" cy="1931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222" y="4220936"/>
            <a:ext cx="3240000" cy="190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el 1"/>
          <p:cNvSpPr txBox="1">
            <a:spLocks/>
          </p:cNvSpPr>
          <p:nvPr/>
        </p:nvSpPr>
        <p:spPr>
          <a:xfrm>
            <a:off x="880269" y="116847"/>
            <a:ext cx="7383462" cy="658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400" dirty="0" smtClean="0">
                <a:latin typeface="Arial" charset="0"/>
              </a:rPr>
              <a:t>Terapia Lenta tipo SLED en el paciente Crítico en el INCMNSZ</a:t>
            </a:r>
          </a:p>
          <a:p>
            <a:r>
              <a:rPr lang="nl-BE" sz="2400" dirty="0" smtClean="0">
                <a:latin typeface="Arial" charset="0"/>
              </a:rPr>
              <a:t>Evaluación de factores de riesgo para predecir mortalidad</a:t>
            </a:r>
          </a:p>
          <a:p>
            <a:endParaRPr lang="nl-NL" sz="2400" dirty="0">
              <a:latin typeface="Arial" charset="0"/>
            </a:endParaRPr>
          </a:p>
        </p:txBody>
      </p:sp>
      <p:pic>
        <p:nvPicPr>
          <p:cNvPr id="15" name="Imagen 14" descr="Captura de pantalla 2016-08-02 a las 9.00.56 p.m.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" y="66588"/>
            <a:ext cx="554463" cy="631144"/>
          </a:xfrm>
          <a:prstGeom prst="rect">
            <a:avLst/>
          </a:prstGeom>
        </p:spPr>
      </p:pic>
      <p:pic>
        <p:nvPicPr>
          <p:cNvPr id="16" name="Imagen 15" descr="Captura de pantalla 2016-09-13 a las 10.24.38 a.m.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364" y="116149"/>
            <a:ext cx="535516" cy="63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067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342185"/>
              </p:ext>
            </p:extLst>
          </p:nvPr>
        </p:nvGraphicFramePr>
        <p:xfrm>
          <a:off x="3323803" y="5030448"/>
          <a:ext cx="5160962" cy="165151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669210"/>
                <a:gridCol w="809341"/>
                <a:gridCol w="1469266"/>
                <a:gridCol w="1213145"/>
              </a:tblGrid>
              <a:tr h="370956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Variable</a:t>
                      </a:r>
                      <a:endParaRPr lang="es-MX" sz="1600" dirty="0"/>
                    </a:p>
                  </a:txBody>
                  <a:tcPr marL="91454" marR="91454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RR</a:t>
                      </a:r>
                      <a:endParaRPr lang="es-MX" sz="1600" dirty="0"/>
                    </a:p>
                  </a:txBody>
                  <a:tcPr marL="91454" marR="91454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IC 95</a:t>
                      </a:r>
                      <a:endParaRPr lang="es-MX" sz="1600" dirty="0"/>
                    </a:p>
                  </a:txBody>
                  <a:tcPr marL="91454" marR="91454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i="1" dirty="0" smtClean="0"/>
                        <a:t>p</a:t>
                      </a:r>
                      <a:endParaRPr lang="es-MX" sz="1600" i="1" dirty="0"/>
                    </a:p>
                  </a:txBody>
                  <a:tcPr marL="91454" marR="91454" marT="45734" marB="45734"/>
                </a:tc>
              </a:tr>
              <a:tr h="640281">
                <a:tc>
                  <a:txBody>
                    <a:bodyPr/>
                    <a:lstStyle/>
                    <a:p>
                      <a:pPr algn="l"/>
                      <a:r>
                        <a:rPr lang="es-MX" sz="1600" dirty="0" smtClean="0"/>
                        <a:t>Balance</a:t>
                      </a:r>
                      <a:r>
                        <a:rPr lang="es-MX" sz="1600" baseline="0" dirty="0" smtClean="0"/>
                        <a:t> al      inicio del SLED</a:t>
                      </a:r>
                      <a:endParaRPr lang="es-MX" sz="1600" dirty="0"/>
                    </a:p>
                  </a:txBody>
                  <a:tcPr marL="91454" marR="91454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1.50</a:t>
                      </a:r>
                      <a:endParaRPr lang="es-MX" sz="1600" dirty="0"/>
                    </a:p>
                  </a:txBody>
                  <a:tcPr marL="91454" marR="91454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1.2-1.8</a:t>
                      </a:r>
                      <a:endParaRPr lang="es-MX" sz="1600" dirty="0"/>
                    </a:p>
                  </a:txBody>
                  <a:tcPr marL="91454" marR="91454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0.001</a:t>
                      </a:r>
                      <a:endParaRPr lang="es-MX" sz="1600" dirty="0"/>
                    </a:p>
                  </a:txBody>
                  <a:tcPr marL="91454" marR="91454" marT="45734" marB="45734"/>
                </a:tc>
              </a:tr>
              <a:tr h="640281">
                <a:tc>
                  <a:txBody>
                    <a:bodyPr/>
                    <a:lstStyle/>
                    <a:p>
                      <a:pPr algn="l"/>
                      <a:r>
                        <a:rPr lang="es-MX" sz="1600" dirty="0" smtClean="0"/>
                        <a:t>Dosis</a:t>
                      </a:r>
                      <a:r>
                        <a:rPr lang="es-MX" sz="1600" baseline="0" dirty="0" smtClean="0"/>
                        <a:t> norepinefrina</a:t>
                      </a:r>
                      <a:endParaRPr lang="es-MX" sz="1600" dirty="0"/>
                    </a:p>
                  </a:txBody>
                  <a:tcPr marL="91454" marR="91454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4.6</a:t>
                      </a:r>
                      <a:endParaRPr lang="es-MX" sz="1600" dirty="0"/>
                    </a:p>
                  </a:txBody>
                  <a:tcPr marL="91454" marR="91454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1.4-1.5</a:t>
                      </a:r>
                      <a:endParaRPr lang="es-MX" sz="1600" dirty="0"/>
                    </a:p>
                  </a:txBody>
                  <a:tcPr marL="91454" marR="91454" marT="45734" marB="4573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 smtClean="0"/>
                        <a:t>0.012</a:t>
                      </a:r>
                      <a:endParaRPr lang="es-MX" sz="1600" dirty="0"/>
                    </a:p>
                  </a:txBody>
                  <a:tcPr marL="91454" marR="91454" marT="45734" marB="45734"/>
                </a:tc>
              </a:tr>
            </a:tbl>
          </a:graphicData>
        </a:graphic>
      </p:graphicFrame>
      <p:sp>
        <p:nvSpPr>
          <p:cNvPr id="7" name="CuadroTexto 6"/>
          <p:cNvSpPr txBox="1"/>
          <p:nvPr/>
        </p:nvSpPr>
        <p:spPr>
          <a:xfrm>
            <a:off x="5240141" y="2320511"/>
            <a:ext cx="2330802" cy="1015663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 smtClean="0">
                <a:solidFill>
                  <a:schemeClr val="bg1"/>
                </a:solidFill>
              </a:rPr>
              <a:t>Factores </a:t>
            </a:r>
            <a:endParaRPr lang="es-MX" sz="20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 smtClean="0">
                <a:solidFill>
                  <a:schemeClr val="bg1"/>
                </a:solidFill>
              </a:rPr>
              <a:t>predictores  de </a:t>
            </a:r>
            <a:endParaRPr lang="es-MX" sz="2000" b="1" dirty="0">
              <a:solidFill>
                <a:schemeClr val="bg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 smtClean="0">
                <a:solidFill>
                  <a:schemeClr val="bg1"/>
                </a:solidFill>
              </a:rPr>
              <a:t>mortalidad</a:t>
            </a:r>
            <a:endParaRPr lang="es-MX" sz="2000" b="1" dirty="0">
              <a:solidFill>
                <a:schemeClr val="bg1"/>
              </a:solidFill>
            </a:endParaRPr>
          </a:p>
        </p:txBody>
      </p:sp>
      <p:sp>
        <p:nvSpPr>
          <p:cNvPr id="9" name="CuadroTexto 8"/>
          <p:cNvSpPr txBox="1">
            <a:spLocks noChangeArrowheads="1"/>
          </p:cNvSpPr>
          <p:nvPr/>
        </p:nvSpPr>
        <p:spPr bwMode="auto">
          <a:xfrm>
            <a:off x="4828117" y="4644962"/>
            <a:ext cx="2209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s-MX" sz="1800" b="1" dirty="0"/>
              <a:t>Análisis Multivariado</a:t>
            </a:r>
          </a:p>
        </p:txBody>
      </p:sp>
      <p:grpSp>
        <p:nvGrpSpPr>
          <p:cNvPr id="3" name="Agrupar 2"/>
          <p:cNvGrpSpPr/>
          <p:nvPr/>
        </p:nvGrpSpPr>
        <p:grpSpPr>
          <a:xfrm>
            <a:off x="47312" y="1312451"/>
            <a:ext cx="3769094" cy="3525366"/>
            <a:chOff x="-130646" y="1312451"/>
            <a:chExt cx="3769094" cy="3525366"/>
          </a:xfrm>
        </p:grpSpPr>
        <p:pic>
          <p:nvPicPr>
            <p:cNvPr id="11" name="Imagen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44" t="6850" b="4591"/>
            <a:stretch>
              <a:fillRect/>
            </a:stretch>
          </p:blipFill>
          <p:spPr bwMode="auto">
            <a:xfrm>
              <a:off x="213936" y="1684477"/>
              <a:ext cx="3424512" cy="27808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CuadroTexto 11"/>
            <p:cNvSpPr txBox="1"/>
            <p:nvPr/>
          </p:nvSpPr>
          <p:spPr>
            <a:xfrm>
              <a:off x="569531" y="1312451"/>
              <a:ext cx="2754272" cy="30392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anchor="t">
              <a:spAutoFit/>
            </a:bodyPr>
            <a:lstStyle/>
            <a:p>
              <a:pPr algn="ctr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s-MX" sz="1100" b="1" dirty="0">
                  <a:solidFill>
                    <a:srgbClr val="FFFFFF"/>
                  </a:solidFill>
                </a:rPr>
                <a:t>Sobrevida por </a:t>
              </a:r>
              <a:r>
                <a:rPr lang="es-MX" sz="1100" b="1" dirty="0" smtClean="0">
                  <a:solidFill>
                    <a:srgbClr val="FFFFFF"/>
                  </a:solidFill>
                </a:rPr>
                <a:t>litros </a:t>
              </a:r>
              <a:r>
                <a:rPr lang="es-MX" sz="1100" b="1" dirty="0">
                  <a:solidFill>
                    <a:srgbClr val="FFFFFF"/>
                  </a:solidFill>
                </a:rPr>
                <a:t>de sobrecarga hídrica</a:t>
              </a:r>
            </a:p>
          </p:txBody>
        </p:sp>
        <p:sp>
          <p:nvSpPr>
            <p:cNvPr id="13" name="CuadroTexto 4"/>
            <p:cNvSpPr txBox="1">
              <a:spLocks noChangeArrowheads="1"/>
            </p:cNvSpPr>
            <p:nvPr/>
          </p:nvSpPr>
          <p:spPr bwMode="auto">
            <a:xfrm>
              <a:off x="1084254" y="4530040"/>
              <a:ext cx="169790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MX" sz="1400" b="1" dirty="0">
                  <a:solidFill>
                    <a:srgbClr val="000000"/>
                  </a:solidFill>
                </a:rPr>
                <a:t>Días de seguimiento</a:t>
              </a:r>
            </a:p>
          </p:txBody>
        </p:sp>
        <p:sp>
          <p:nvSpPr>
            <p:cNvPr id="14" name="CuadroTexto 5"/>
            <p:cNvSpPr txBox="1">
              <a:spLocks noChangeArrowheads="1"/>
            </p:cNvSpPr>
            <p:nvPr/>
          </p:nvSpPr>
          <p:spPr bwMode="auto">
            <a:xfrm rot="16200000">
              <a:off x="-442058" y="2786874"/>
              <a:ext cx="930601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MX" sz="1400" b="1" dirty="0">
                  <a:solidFill>
                    <a:srgbClr val="000000"/>
                  </a:solidFill>
                </a:rPr>
                <a:t>Sobrevida </a:t>
              </a:r>
            </a:p>
          </p:txBody>
        </p:sp>
        <p:sp>
          <p:nvSpPr>
            <p:cNvPr id="15" name="CuadroTexto 6"/>
            <p:cNvSpPr txBox="1">
              <a:spLocks noChangeArrowheads="1"/>
            </p:cNvSpPr>
            <p:nvPr/>
          </p:nvSpPr>
          <p:spPr bwMode="auto">
            <a:xfrm>
              <a:off x="2149746" y="2446495"/>
              <a:ext cx="73556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MX" sz="1400" i="1" dirty="0" smtClean="0">
                  <a:solidFill>
                    <a:srgbClr val="000000"/>
                  </a:solidFill>
                </a:rPr>
                <a:t>p</a:t>
              </a:r>
              <a:r>
                <a:rPr lang="es-MX" sz="1400" dirty="0" smtClean="0">
                  <a:solidFill>
                    <a:srgbClr val="000000"/>
                  </a:solidFill>
                </a:rPr>
                <a:t>= 0.01</a:t>
              </a:r>
              <a:endParaRPr lang="es-MX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16" name="Conector recto 15"/>
            <p:cNvCxnSpPr/>
            <p:nvPr/>
          </p:nvCxnSpPr>
          <p:spPr>
            <a:xfrm flipH="1" flipV="1">
              <a:off x="1606046" y="2666750"/>
              <a:ext cx="0" cy="1603369"/>
            </a:xfrm>
            <a:prstGeom prst="line">
              <a:avLst/>
            </a:prstGeom>
            <a:ln w="12700" cmpd="sng">
              <a:solidFill>
                <a:schemeClr val="tx1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CuadroTexto 12"/>
            <p:cNvSpPr txBox="1">
              <a:spLocks noChangeArrowheads="1"/>
            </p:cNvSpPr>
            <p:nvPr/>
          </p:nvSpPr>
          <p:spPr bwMode="auto">
            <a:xfrm>
              <a:off x="1567211" y="2422487"/>
              <a:ext cx="42849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MX" sz="1100" dirty="0">
                  <a:solidFill>
                    <a:srgbClr val="000000"/>
                  </a:solidFill>
                </a:rPr>
                <a:t>65%</a:t>
              </a:r>
            </a:p>
          </p:txBody>
        </p:sp>
        <p:sp>
          <p:nvSpPr>
            <p:cNvPr id="18" name="CuadroTexto 13"/>
            <p:cNvSpPr txBox="1">
              <a:spLocks noChangeArrowheads="1"/>
            </p:cNvSpPr>
            <p:nvPr/>
          </p:nvSpPr>
          <p:spPr bwMode="auto">
            <a:xfrm>
              <a:off x="1304323" y="3079074"/>
              <a:ext cx="42849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s-MX" sz="1100">
                  <a:solidFill>
                    <a:srgbClr val="000000"/>
                  </a:solidFill>
                </a:rPr>
                <a:t>51%</a:t>
              </a:r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2857274" y="1684477"/>
              <a:ext cx="632639" cy="15045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rgbClr val="000000"/>
                </a:solidFill>
              </a:endParaRPr>
            </a:p>
          </p:txBody>
        </p:sp>
      </p:grpSp>
      <p:sp>
        <p:nvSpPr>
          <p:cNvPr id="21" name="Titel 1"/>
          <p:cNvSpPr txBox="1">
            <a:spLocks/>
          </p:cNvSpPr>
          <p:nvPr/>
        </p:nvSpPr>
        <p:spPr>
          <a:xfrm>
            <a:off x="880269" y="116847"/>
            <a:ext cx="7383462" cy="658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400" dirty="0" smtClean="0">
                <a:latin typeface="Arial" charset="0"/>
              </a:rPr>
              <a:t>Terapia Lenta tipo SLED en el paciente Crítico en el INCMNSZ</a:t>
            </a:r>
          </a:p>
          <a:p>
            <a:r>
              <a:rPr lang="nl-BE" sz="2400" dirty="0" smtClean="0">
                <a:latin typeface="Arial" charset="0"/>
              </a:rPr>
              <a:t>Evaluación de factores de riesgo para predecir mortalidad</a:t>
            </a:r>
          </a:p>
          <a:p>
            <a:endParaRPr lang="nl-NL" sz="2400" dirty="0">
              <a:latin typeface="Arial" charset="0"/>
            </a:endParaRPr>
          </a:p>
        </p:txBody>
      </p:sp>
      <p:pic>
        <p:nvPicPr>
          <p:cNvPr id="22" name="Imagen 21" descr="Captura de pantalla 2016-08-02 a las 9.00.56 p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" y="66588"/>
            <a:ext cx="554463" cy="631144"/>
          </a:xfrm>
          <a:prstGeom prst="rect">
            <a:avLst/>
          </a:prstGeom>
        </p:spPr>
      </p:pic>
      <p:pic>
        <p:nvPicPr>
          <p:cNvPr id="23" name="Imagen 22" descr="Captura de pantalla 2016-09-13 a las 10.24.38 a.m.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364" y="116149"/>
            <a:ext cx="535516" cy="631144"/>
          </a:xfrm>
          <a:prstGeom prst="rect">
            <a:avLst/>
          </a:prstGeom>
        </p:spPr>
      </p:pic>
      <p:sp>
        <p:nvSpPr>
          <p:cNvPr id="24" name="Marcador de conteni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 smtClean="0"/>
          </a:p>
          <a:p>
            <a:r>
              <a:rPr lang="es-ES" dirty="0" smtClean="0"/>
              <a:t>Mayores dosis de aminas y la sobrecarga hídrica al inicio del SLED son los principales factores de riesgo de muerte en la población estudiada</a:t>
            </a:r>
          </a:p>
          <a:p>
            <a:pPr marL="0" indent="0">
              <a:buFont typeface="Arial"/>
              <a:buNone/>
            </a:pPr>
            <a:endParaRPr lang="es-ES" dirty="0" smtClean="0"/>
          </a:p>
          <a:p>
            <a:r>
              <a:rPr lang="es-ES" dirty="0" smtClean="0"/>
              <a:t>Ambos están en relación a mayor inestabilidad hemodinámica y probablemente al mayor numero de pacientes con sepsis</a:t>
            </a:r>
          </a:p>
          <a:p>
            <a:endParaRPr lang="es-ES" dirty="0" smtClean="0"/>
          </a:p>
          <a:p>
            <a:r>
              <a:rPr lang="es-ES" dirty="0" smtClean="0"/>
              <a:t>Los pacientes con un balance hídrico mayor de 4 </a:t>
            </a:r>
            <a:r>
              <a:rPr lang="es-ES" dirty="0" err="1" smtClean="0"/>
              <a:t>lts</a:t>
            </a:r>
            <a:r>
              <a:rPr lang="es-ES" dirty="0" smtClean="0"/>
              <a:t> al inicio de SLED tienen mayor mortalidad</a:t>
            </a:r>
          </a:p>
          <a:p>
            <a:endParaRPr lang="es-ES" dirty="0" smtClean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691084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el 1"/>
          <p:cNvSpPr>
            <a:spLocks noGrp="1"/>
          </p:cNvSpPr>
          <p:nvPr>
            <p:ph type="title"/>
          </p:nvPr>
        </p:nvSpPr>
        <p:spPr>
          <a:xfrm>
            <a:off x="1096376" y="66588"/>
            <a:ext cx="7111988" cy="1143000"/>
          </a:xfrm>
        </p:spPr>
        <p:txBody>
          <a:bodyPr>
            <a:noAutofit/>
          </a:bodyPr>
          <a:lstStyle/>
          <a:p>
            <a:pPr eaLnBrk="1" hangingPunct="1"/>
            <a:r>
              <a:rPr lang="nl-BE" sz="2800" dirty="0" smtClean="0">
                <a:latin typeface="Arial" charset="0"/>
              </a:rPr>
              <a:t>Conclusiones LRA y Terapia de Reemplazo de la Función Renal</a:t>
            </a:r>
            <a:endParaRPr lang="nl-BE" sz="2800" dirty="0">
              <a:latin typeface="Arial" charset="0"/>
            </a:endParaRPr>
          </a:p>
        </p:txBody>
      </p:sp>
      <p:sp>
        <p:nvSpPr>
          <p:cNvPr id="44034" name="Tijdelijke aanduiding voor inhoud 2"/>
          <p:cNvSpPr>
            <a:spLocks noGrp="1"/>
          </p:cNvSpPr>
          <p:nvPr>
            <p:ph idx="1"/>
          </p:nvPr>
        </p:nvSpPr>
        <p:spPr>
          <a:xfrm>
            <a:off x="319588" y="1600200"/>
            <a:ext cx="8367212" cy="4525963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algn="just" eaLnBrk="1" hangingPunct="1">
              <a:lnSpc>
                <a:spcPct val="120000"/>
              </a:lnSpc>
              <a:buClr>
                <a:schemeClr val="accent2">
                  <a:lumMod val="60000"/>
                  <a:lumOff val="40000"/>
                </a:schemeClr>
              </a:buClr>
              <a:buSzPct val="137000"/>
            </a:pPr>
            <a:r>
              <a:rPr lang="nl-BE" sz="2400" dirty="0" smtClean="0">
                <a:latin typeface="Arial" charset="0"/>
              </a:rPr>
              <a:t>En la actualidad no existen datos definitivos que favorezcan un inicio temprano de TRR, sin embargo algunos estudios sugieren beneficios que deben corroborarse con estudios controlados.</a:t>
            </a:r>
          </a:p>
          <a:p>
            <a:pPr algn="just" eaLnBrk="1" hangingPunct="1">
              <a:lnSpc>
                <a:spcPct val="120000"/>
              </a:lnSpc>
              <a:buClr>
                <a:schemeClr val="accent2">
                  <a:lumMod val="60000"/>
                  <a:lumOff val="40000"/>
                </a:schemeClr>
              </a:buClr>
              <a:buSzPct val="137000"/>
            </a:pPr>
            <a:r>
              <a:rPr lang="nl-BE" sz="2400" dirty="0" smtClean="0">
                <a:latin typeface="Arial" charset="0"/>
              </a:rPr>
              <a:t>No existen diferencias significativas en desenlaces (muerte o recuperación de la función renal) entre estrategias intermintentes de HD o formas continuas (SLED of CRRT). </a:t>
            </a:r>
            <a:endParaRPr lang="nl-BE" sz="2400" dirty="0">
              <a:latin typeface="Arial" charset="0"/>
            </a:endParaRPr>
          </a:p>
          <a:p>
            <a:pPr algn="just" eaLnBrk="1" hangingPunct="1">
              <a:lnSpc>
                <a:spcPct val="120000"/>
              </a:lnSpc>
              <a:buClr>
                <a:schemeClr val="accent2">
                  <a:lumMod val="60000"/>
                  <a:lumOff val="40000"/>
                </a:schemeClr>
              </a:buClr>
              <a:buSzPct val="137000"/>
            </a:pPr>
            <a:r>
              <a:rPr lang="nl-BE" sz="2400" dirty="0" smtClean="0">
                <a:latin typeface="Arial" charset="0"/>
              </a:rPr>
              <a:t>En condiciones controladas las terapias intensificadas parecen mejorar desenlaces, sin embargo, en condiciones de “vida real” esta diferencia desaparece</a:t>
            </a:r>
            <a:endParaRPr lang="nl-BE" sz="2400" dirty="0">
              <a:latin typeface="Arial" charset="0"/>
            </a:endParaRPr>
          </a:p>
        </p:txBody>
      </p:sp>
      <p:pic>
        <p:nvPicPr>
          <p:cNvPr id="4" name="Imagen 3" descr="Captura de pantalla 2016-08-02 a las 9.00.56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" y="66588"/>
            <a:ext cx="554463" cy="631144"/>
          </a:xfrm>
          <a:prstGeom prst="rect">
            <a:avLst/>
          </a:prstGeom>
        </p:spPr>
      </p:pic>
      <p:pic>
        <p:nvPicPr>
          <p:cNvPr id="5" name="Imagen 4" descr="Captura de pantalla 2016-09-13 a las 10.24.38 a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364" y="116149"/>
            <a:ext cx="535516" cy="63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09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12"/>
          <p:cNvSpPr txBox="1">
            <a:spLocks noChangeArrowheads="1"/>
          </p:cNvSpPr>
          <p:nvPr/>
        </p:nvSpPr>
        <p:spPr bwMode="auto">
          <a:xfrm>
            <a:off x="465452" y="239780"/>
            <a:ext cx="7996570" cy="215443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1" hangingPunct="1">
              <a:lnSpc>
                <a:spcPct val="130000"/>
              </a:lnSpc>
              <a:spcAft>
                <a:spcPts val="600"/>
              </a:spcAft>
            </a:pP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Nuestra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meta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última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es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el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bienestar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nuestros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pacientes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, no el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empleo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una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modalidad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terapéutica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específica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. </a:t>
            </a:r>
          </a:p>
          <a:p>
            <a:pPr algn="just" eaLnBrk="1" hangingPunct="1">
              <a:lnSpc>
                <a:spcPct val="130000"/>
              </a:lnSpc>
              <a:spcAft>
                <a:spcPts val="600"/>
              </a:spcAft>
            </a:pP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Por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lo anterior,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siempre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debemos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usar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con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sabiduría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todos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los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recursos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a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nuestro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alcance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y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buscar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siempre</a:t>
            </a:r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el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desarrollo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de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nuevos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y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mejores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chemeClr val="bg1"/>
                </a:solidFill>
                <a:cs typeface="Arial" pitchFamily="34" charset="0"/>
              </a:rPr>
              <a:t>recursos</a:t>
            </a:r>
            <a:r>
              <a:rPr lang="en-US" sz="2000" dirty="0" smtClean="0">
                <a:solidFill>
                  <a:schemeClr val="bg1"/>
                </a:solidFill>
                <a:cs typeface="Arial" pitchFamily="34" charset="0"/>
              </a:rPr>
              <a:t>. </a:t>
            </a:r>
          </a:p>
        </p:txBody>
      </p:sp>
      <p:sp>
        <p:nvSpPr>
          <p:cNvPr id="69636" name="CuadroTexto 12"/>
          <p:cNvSpPr txBox="1">
            <a:spLocks noChangeArrowheads="1"/>
          </p:cNvSpPr>
          <p:nvPr/>
        </p:nvSpPr>
        <p:spPr bwMode="auto">
          <a:xfrm>
            <a:off x="7769415" y="2713038"/>
            <a:ext cx="1857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endParaRPr lang="en-US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530141" y="5833874"/>
            <a:ext cx="3597940" cy="1024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es-MX" sz="1400" b="1" dirty="0"/>
              <a:t>Dr. Ricardo Correa-Rotter</a:t>
            </a:r>
          </a:p>
          <a:p>
            <a:pPr algn="ctr" eaLnBrk="1" hangingPunct="1">
              <a:lnSpc>
                <a:spcPct val="130000"/>
              </a:lnSpc>
            </a:pPr>
            <a:r>
              <a:rPr lang="es-MX" sz="1100" b="1" dirty="0" smtClean="0"/>
              <a:t>INSTITUTO NACIONAL DE CIENCIAS MÉDICAS Y</a:t>
            </a:r>
          </a:p>
          <a:p>
            <a:pPr algn="ctr" eaLnBrk="1" hangingPunct="1">
              <a:lnSpc>
                <a:spcPct val="130000"/>
              </a:lnSpc>
            </a:pPr>
            <a:r>
              <a:rPr lang="es-MX" sz="1100" b="1" dirty="0" smtClean="0"/>
              <a:t>NUTRICION SALVADOR ZUIBRAN</a:t>
            </a:r>
            <a:endParaRPr lang="es-MX" sz="1100" b="1" dirty="0"/>
          </a:p>
          <a:p>
            <a:pPr algn="ctr" eaLnBrk="1" hangingPunct="1">
              <a:lnSpc>
                <a:spcPct val="130000"/>
              </a:lnSpc>
            </a:pPr>
            <a:r>
              <a:rPr lang="es-MX" sz="1100" b="1" dirty="0"/>
              <a:t>MEXICO</a:t>
            </a:r>
            <a:endParaRPr lang="es-ES" sz="1100" b="1" dirty="0"/>
          </a:p>
        </p:txBody>
      </p:sp>
      <p:pic>
        <p:nvPicPr>
          <p:cNvPr id="8" name="Imagen 7" descr="Captura de pantalla 2014-09-10 a la(s) 07.32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6" y="2570307"/>
            <a:ext cx="5020895" cy="3291069"/>
          </a:xfrm>
          <a:prstGeom prst="rect">
            <a:avLst/>
          </a:prstGeom>
        </p:spPr>
      </p:pic>
      <p:pic>
        <p:nvPicPr>
          <p:cNvPr id="9" name="Imagen 8" descr="Captura de pantalla 2015-11-06 a la(s) 19.31.4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814" y="3081338"/>
            <a:ext cx="1866208" cy="2100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231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759909"/>
              </p:ext>
            </p:extLst>
          </p:nvPr>
        </p:nvGraphicFramePr>
        <p:xfrm>
          <a:off x="367071" y="1213413"/>
          <a:ext cx="8229600" cy="452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637" name="Gráfico" r:id="rId4" imgW="8228920" imgH="4528954" progId="Excel.Chart.8">
                  <p:embed/>
                </p:oleObj>
              </mc:Choice>
              <mc:Fallback>
                <p:oleObj name="Gráfico" r:id="rId4" imgW="8228920" imgH="4528954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071" y="1213413"/>
                        <a:ext cx="8229600" cy="452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Box 4"/>
          <p:cNvSpPr txBox="1">
            <a:spLocks noChangeArrowheads="1"/>
          </p:cNvSpPr>
          <p:nvPr/>
        </p:nvSpPr>
        <p:spPr bwMode="auto">
          <a:xfrm>
            <a:off x="2000250" y="6286500"/>
            <a:ext cx="49466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dirty="0">
                <a:latin typeface="Calibri" charset="0"/>
              </a:rPr>
              <a:t>Clermont, G </a:t>
            </a:r>
            <a:r>
              <a:rPr lang="en-US" sz="1600" i="1" dirty="0">
                <a:latin typeface="Calibri" charset="0"/>
              </a:rPr>
              <a:t>et al</a:t>
            </a:r>
            <a:r>
              <a:rPr lang="en-US" sz="1600" dirty="0">
                <a:latin typeface="Calibri" charset="0"/>
              </a:rPr>
              <a:t>. Kidney International </a:t>
            </a:r>
            <a:r>
              <a:rPr lang="en-US" sz="1600" dirty="0" smtClean="0">
                <a:latin typeface="Calibri" charset="0"/>
              </a:rPr>
              <a:t>2005; </a:t>
            </a:r>
            <a:r>
              <a:rPr lang="en-US" sz="1600" dirty="0">
                <a:latin typeface="Calibri" charset="0"/>
              </a:rPr>
              <a:t>62: 986-996</a:t>
            </a:r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777047" y="283971"/>
            <a:ext cx="7383462" cy="658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nl-BE" sz="2800" dirty="0" smtClean="0">
                <a:latin typeface="Arial" charset="0"/>
              </a:rPr>
              <a:t>Mortalidad de acuerdo a LRA y su Gravedad</a:t>
            </a:r>
            <a:br>
              <a:rPr lang="nl-BE" sz="2800" dirty="0" smtClean="0">
                <a:latin typeface="Arial" charset="0"/>
              </a:rPr>
            </a:br>
            <a:endParaRPr lang="nl-NL" sz="2800" dirty="0">
              <a:latin typeface="Arial" charset="0"/>
            </a:endParaRPr>
          </a:p>
        </p:txBody>
      </p:sp>
      <p:pic>
        <p:nvPicPr>
          <p:cNvPr id="6" name="Imagen 5" descr="Captura de pantalla 2016-08-02 a las 9.00.56 p.m.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" y="171210"/>
            <a:ext cx="554463" cy="631144"/>
          </a:xfrm>
          <a:prstGeom prst="rect">
            <a:avLst/>
          </a:prstGeom>
        </p:spPr>
      </p:pic>
      <p:pic>
        <p:nvPicPr>
          <p:cNvPr id="7" name="Imagen 6" descr="Captura de pantalla 2016-09-13 a las 10.24.38 a.m.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165" y="256575"/>
            <a:ext cx="535516" cy="63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1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54144" y="143541"/>
            <a:ext cx="7383462" cy="6588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BE" sz="2400" dirty="0" smtClean="0">
                <a:latin typeface="Arial" charset="0"/>
              </a:rPr>
              <a:t>CONCEPTOS FISIOPATOLÓGICOS BASICOS</a:t>
            </a:r>
            <a:br>
              <a:rPr lang="nl-BE" sz="2400" dirty="0" smtClean="0">
                <a:latin typeface="Arial" charset="0"/>
              </a:rPr>
            </a:br>
            <a:r>
              <a:rPr lang="nl-BE" sz="2400" dirty="0" smtClean="0">
                <a:latin typeface="Arial" charset="0"/>
              </a:rPr>
              <a:t>LESION RENAL AGUDA Y SEPSIS</a:t>
            </a:r>
            <a:endParaRPr lang="nl-NL" sz="2400" dirty="0">
              <a:latin typeface="Arial" charset="0"/>
            </a:endParaRPr>
          </a:p>
        </p:txBody>
      </p:sp>
      <p:pic>
        <p:nvPicPr>
          <p:cNvPr id="5" name="Imagen 4" descr="Captura de pantalla 2016-08-02 a las 9.00.56 p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" y="66588"/>
            <a:ext cx="554463" cy="631144"/>
          </a:xfrm>
          <a:prstGeom prst="rect">
            <a:avLst/>
          </a:prstGeom>
        </p:spPr>
      </p:pic>
      <p:pic>
        <p:nvPicPr>
          <p:cNvPr id="6" name="Imagen 5" descr="Captura de pantalla 2016-09-13 a las 10.24.38 a.m.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364" y="116149"/>
            <a:ext cx="535516" cy="631144"/>
          </a:xfrm>
          <a:prstGeom prst="rect">
            <a:avLst/>
          </a:prstGeom>
        </p:spPr>
      </p:pic>
      <p:pic>
        <p:nvPicPr>
          <p:cNvPr id="7" name="Imagen 6" descr="Captura de pantalla 2016-09-13 a las 10.47.19 a.m.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75" y="1352170"/>
            <a:ext cx="7074531" cy="417976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119842" y="6265696"/>
            <a:ext cx="27599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err="1"/>
              <a:t>Gavin</a:t>
            </a:r>
            <a:r>
              <a:rPr lang="es-ES" sz="1100" dirty="0"/>
              <a:t> </a:t>
            </a:r>
            <a:r>
              <a:rPr lang="es-ES" sz="1100" dirty="0" err="1"/>
              <a:t>Joynt</a:t>
            </a:r>
            <a:r>
              <a:rPr lang="es-ES" sz="1100" dirty="0"/>
              <a:t>, Janet </a:t>
            </a:r>
            <a:r>
              <a:rPr lang="es-ES" sz="1100" dirty="0" err="1"/>
              <a:t>Fong</a:t>
            </a:r>
            <a:r>
              <a:rPr lang="es-ES" sz="1100" dirty="0"/>
              <a:t>, </a:t>
            </a:r>
            <a:r>
              <a:rPr lang="es-ES" sz="1100" dirty="0" smtClean="0"/>
              <a:t>Feb, 2011</a:t>
            </a:r>
          </a:p>
          <a:p>
            <a:r>
              <a:rPr lang="es-ES" sz="1100" dirty="0" err="1"/>
              <a:t>www.aic.cuhk.edu.hk</a:t>
            </a:r>
            <a:r>
              <a:rPr lang="es-ES" sz="1100" dirty="0"/>
              <a:t>/web8/sepsis__</a:t>
            </a:r>
            <a:r>
              <a:rPr lang="es-ES" sz="1100" dirty="0" err="1"/>
              <a:t>aki.htm</a:t>
            </a:r>
            <a:endParaRPr lang="es-ES" sz="1100" dirty="0"/>
          </a:p>
        </p:txBody>
      </p:sp>
      <p:sp>
        <p:nvSpPr>
          <p:cNvPr id="2" name="Elipse 1"/>
          <p:cNvSpPr/>
          <p:nvPr/>
        </p:nvSpPr>
        <p:spPr>
          <a:xfrm>
            <a:off x="873650" y="2976991"/>
            <a:ext cx="1852461" cy="80087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477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654144" y="143541"/>
            <a:ext cx="7383462" cy="6588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nl-BE" sz="2400" dirty="0" smtClean="0">
                <a:latin typeface="Arial" charset="0"/>
              </a:rPr>
              <a:t>MODELO SIMPLIFICADO DE RESUCITACION EN LESION RENAL AGUDA ASOCIADA A SEPSIS</a:t>
            </a:r>
            <a:endParaRPr lang="nl-NL" sz="2400" dirty="0">
              <a:latin typeface="Arial" charset="0"/>
            </a:endParaRPr>
          </a:p>
        </p:txBody>
      </p:sp>
      <p:pic>
        <p:nvPicPr>
          <p:cNvPr id="5" name="Imagen 4" descr="Captura de pantalla 2016-08-02 a las 9.00.56 p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" y="66588"/>
            <a:ext cx="554463" cy="631144"/>
          </a:xfrm>
          <a:prstGeom prst="rect">
            <a:avLst/>
          </a:prstGeom>
        </p:spPr>
      </p:pic>
      <p:pic>
        <p:nvPicPr>
          <p:cNvPr id="6" name="Imagen 5" descr="Captura de pantalla 2016-09-13 a las 10.24.38 a.m.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364" y="116149"/>
            <a:ext cx="535516" cy="63114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119842" y="6265696"/>
            <a:ext cx="27599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00" dirty="0" err="1"/>
              <a:t>Gavin</a:t>
            </a:r>
            <a:r>
              <a:rPr lang="es-ES" sz="1100" dirty="0"/>
              <a:t> </a:t>
            </a:r>
            <a:r>
              <a:rPr lang="es-ES" sz="1100" dirty="0" err="1"/>
              <a:t>Joynt</a:t>
            </a:r>
            <a:r>
              <a:rPr lang="es-ES" sz="1100" dirty="0"/>
              <a:t>, Janet </a:t>
            </a:r>
            <a:r>
              <a:rPr lang="es-ES" sz="1100" dirty="0" err="1"/>
              <a:t>Fong</a:t>
            </a:r>
            <a:r>
              <a:rPr lang="es-ES" sz="1100" dirty="0"/>
              <a:t>, </a:t>
            </a:r>
            <a:r>
              <a:rPr lang="es-ES" sz="1100" dirty="0" smtClean="0"/>
              <a:t>Feb, 2011</a:t>
            </a:r>
          </a:p>
          <a:p>
            <a:r>
              <a:rPr lang="es-ES" sz="1100" dirty="0" err="1"/>
              <a:t>www.aic.cuhk.edu.hk</a:t>
            </a:r>
            <a:r>
              <a:rPr lang="es-ES" sz="1100" dirty="0"/>
              <a:t>/web8/sepsis__</a:t>
            </a:r>
            <a:r>
              <a:rPr lang="es-ES" sz="1100" dirty="0" err="1"/>
              <a:t>aki.htm</a:t>
            </a:r>
            <a:endParaRPr lang="es-ES" sz="1100" dirty="0"/>
          </a:p>
        </p:txBody>
      </p:sp>
      <p:pic>
        <p:nvPicPr>
          <p:cNvPr id="2" name="Imagen 1" descr="Captura de pantalla 2016-09-13 a las 10.57.26 a.m.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144" y="1277043"/>
            <a:ext cx="7726620" cy="5015390"/>
          </a:xfrm>
          <a:prstGeom prst="rect">
            <a:avLst/>
          </a:prstGeom>
        </p:spPr>
      </p:pic>
      <p:grpSp>
        <p:nvGrpSpPr>
          <p:cNvPr id="14" name="Agrupar 13"/>
          <p:cNvGrpSpPr/>
          <p:nvPr/>
        </p:nvGrpSpPr>
        <p:grpSpPr>
          <a:xfrm>
            <a:off x="3881591" y="4473576"/>
            <a:ext cx="1586810" cy="1280905"/>
            <a:chOff x="3881591" y="4473576"/>
            <a:chExt cx="1586810" cy="1280905"/>
          </a:xfrm>
        </p:grpSpPr>
        <p:cxnSp>
          <p:nvCxnSpPr>
            <p:cNvPr id="7" name="Conector recto 6"/>
            <p:cNvCxnSpPr/>
            <p:nvPr/>
          </p:nvCxnSpPr>
          <p:spPr>
            <a:xfrm>
              <a:off x="5055844" y="4473576"/>
              <a:ext cx="412557" cy="752337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>
              <a:off x="4528736" y="5002144"/>
              <a:ext cx="412557" cy="752337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/>
            <p:cNvCxnSpPr/>
            <p:nvPr/>
          </p:nvCxnSpPr>
          <p:spPr>
            <a:xfrm>
              <a:off x="3881591" y="4473576"/>
              <a:ext cx="412557" cy="752337"/>
            </a:xfrm>
            <a:prstGeom prst="line">
              <a:avLst/>
            </a:prstGeom>
            <a:ln w="5715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Rectángulo 11"/>
          <p:cNvSpPr/>
          <p:nvPr/>
        </p:nvSpPr>
        <p:spPr>
          <a:xfrm>
            <a:off x="3526957" y="3049798"/>
            <a:ext cx="444914" cy="82514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654144" y="3187322"/>
            <a:ext cx="1852461" cy="800875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3563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91602" y="1349477"/>
            <a:ext cx="8277172" cy="502510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altLang="zh-TW" dirty="0" err="1" smtClean="0">
                <a:latin typeface="Arial"/>
                <a:cs typeface="Arial"/>
              </a:rPr>
              <a:t>Prevención</a:t>
            </a:r>
            <a:r>
              <a:rPr lang="en-US" altLang="zh-TW" dirty="0" smtClean="0">
                <a:latin typeface="Arial"/>
                <a:cs typeface="Arial"/>
              </a:rPr>
              <a:t> y </a:t>
            </a:r>
            <a:r>
              <a:rPr lang="en-US" altLang="zh-TW" dirty="0" err="1" smtClean="0">
                <a:latin typeface="Arial"/>
                <a:cs typeface="Arial"/>
              </a:rPr>
              <a:t>tratamiento</a:t>
            </a:r>
            <a:r>
              <a:rPr lang="en-US" altLang="zh-TW" dirty="0" smtClean="0">
                <a:latin typeface="Arial"/>
                <a:cs typeface="Arial"/>
              </a:rPr>
              <a:t> con: </a:t>
            </a:r>
            <a:r>
              <a:rPr lang="en-US" altLang="zh-TW" dirty="0" err="1" smtClean="0">
                <a:latin typeface="Arial"/>
                <a:cs typeface="Arial"/>
              </a:rPr>
              <a:t>soluciones</a:t>
            </a:r>
            <a:r>
              <a:rPr lang="en-US" altLang="zh-TW" dirty="0" smtClean="0">
                <a:latin typeface="Arial"/>
                <a:cs typeface="Arial"/>
              </a:rPr>
              <a:t>, </a:t>
            </a:r>
            <a:r>
              <a:rPr lang="en-US" altLang="zh-TW" dirty="0" err="1" smtClean="0">
                <a:latin typeface="Arial"/>
                <a:cs typeface="Arial"/>
              </a:rPr>
              <a:t>vasopresores</a:t>
            </a:r>
            <a:r>
              <a:rPr lang="en-US" altLang="zh-TW" dirty="0" smtClean="0">
                <a:latin typeface="Arial"/>
                <a:cs typeface="Arial"/>
              </a:rPr>
              <a:t> y </a:t>
            </a:r>
            <a:r>
              <a:rPr lang="en-US" altLang="zh-TW" dirty="0" err="1" smtClean="0">
                <a:latin typeface="Arial"/>
                <a:cs typeface="Arial"/>
              </a:rPr>
              <a:t>diuréticos</a:t>
            </a:r>
            <a:r>
              <a:rPr lang="en-US" altLang="zh-TW" dirty="0" smtClean="0">
                <a:latin typeface="Arial"/>
                <a:cs typeface="Arial"/>
              </a:rPr>
              <a:t>.</a:t>
            </a:r>
          </a:p>
          <a:p>
            <a:pPr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altLang="zh-TW" dirty="0" err="1" smtClean="0">
                <a:latin typeface="Arial"/>
                <a:cs typeface="Arial"/>
              </a:rPr>
              <a:t>Tratamiento</a:t>
            </a:r>
            <a:r>
              <a:rPr lang="en-US" altLang="zh-TW" dirty="0" smtClean="0">
                <a:latin typeface="Arial"/>
                <a:cs typeface="Arial"/>
              </a:rPr>
              <a:t> </a:t>
            </a:r>
            <a:r>
              <a:rPr lang="en-US" altLang="zh-TW" dirty="0" err="1" smtClean="0">
                <a:latin typeface="Arial"/>
                <a:cs typeface="Arial"/>
              </a:rPr>
              <a:t>farmacológico</a:t>
            </a:r>
            <a:r>
              <a:rPr lang="en-US" altLang="zh-TW" dirty="0" smtClean="0">
                <a:latin typeface="Arial"/>
                <a:cs typeface="Arial"/>
              </a:rPr>
              <a:t> </a:t>
            </a:r>
            <a:r>
              <a:rPr lang="en-US" altLang="zh-TW" dirty="0" err="1" smtClean="0">
                <a:latin typeface="Arial"/>
                <a:cs typeface="Arial"/>
              </a:rPr>
              <a:t>específico</a:t>
            </a:r>
            <a:r>
              <a:rPr lang="en-US" altLang="zh-TW" dirty="0" smtClean="0">
                <a:latin typeface="Arial"/>
                <a:cs typeface="Arial"/>
              </a:rPr>
              <a:t>.</a:t>
            </a:r>
            <a:endParaRPr lang="en-US" altLang="zh-TW" dirty="0">
              <a:latin typeface="Arial"/>
              <a:cs typeface="Arial"/>
            </a:endParaRPr>
          </a:p>
          <a:p>
            <a:pPr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altLang="zh-TW" dirty="0" err="1" smtClean="0">
                <a:latin typeface="Arial"/>
                <a:cs typeface="Arial"/>
              </a:rPr>
              <a:t>Tratamiento</a:t>
            </a:r>
            <a:r>
              <a:rPr lang="en-US" altLang="zh-TW" dirty="0" smtClean="0">
                <a:latin typeface="Arial"/>
                <a:cs typeface="Arial"/>
              </a:rPr>
              <a:t> </a:t>
            </a:r>
            <a:r>
              <a:rPr lang="en-US" altLang="zh-TW" dirty="0" err="1" smtClean="0">
                <a:latin typeface="Arial"/>
                <a:cs typeface="Arial"/>
              </a:rPr>
              <a:t>Dialítico</a:t>
            </a:r>
            <a:r>
              <a:rPr lang="en-US" altLang="zh-TW" dirty="0" smtClean="0">
                <a:latin typeface="Arial"/>
                <a:cs typeface="Arial"/>
              </a:rPr>
              <a:t>.</a:t>
            </a:r>
            <a:endParaRPr lang="en-US" altLang="zh-TW" dirty="0">
              <a:latin typeface="Arial"/>
              <a:cs typeface="Arial"/>
            </a:endParaRPr>
          </a:p>
          <a:p>
            <a:pPr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</a:pPr>
            <a:r>
              <a:rPr lang="en-US" altLang="zh-TW" dirty="0" err="1" smtClean="0">
                <a:latin typeface="Arial"/>
                <a:cs typeface="Arial"/>
              </a:rPr>
              <a:t>Conclusiones</a:t>
            </a:r>
            <a:r>
              <a:rPr lang="en-US" altLang="zh-TW" dirty="0" smtClean="0">
                <a:latin typeface="Arial"/>
                <a:cs typeface="Arial"/>
              </a:rPr>
              <a:t>.</a:t>
            </a:r>
            <a:endParaRPr lang="en-US" altLang="zh-TW" dirty="0">
              <a:latin typeface="Arial"/>
              <a:cs typeface="Arial"/>
            </a:endParaRPr>
          </a:p>
          <a:p>
            <a:pPr>
              <a:lnSpc>
                <a:spcPct val="150000"/>
              </a:lnSpc>
              <a:buClr>
                <a:schemeClr val="accent2">
                  <a:lumMod val="60000"/>
                  <a:lumOff val="40000"/>
                </a:schemeClr>
              </a:buClr>
            </a:pPr>
            <a:endParaRPr lang="en-US" altLang="zh-TW" dirty="0">
              <a:latin typeface="Arial"/>
              <a:cs typeface="Arial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54144" y="143541"/>
            <a:ext cx="7383462" cy="658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nl-BE" sz="2800" dirty="0" smtClean="0">
                <a:latin typeface="Arial" charset="0"/>
              </a:rPr>
              <a:t>Prevención y Tratamiento de LRA y Sepsis</a:t>
            </a:r>
            <a:endParaRPr lang="nl-NL" sz="2800" dirty="0">
              <a:latin typeface="Arial" charset="0"/>
            </a:endParaRPr>
          </a:p>
        </p:txBody>
      </p:sp>
      <p:pic>
        <p:nvPicPr>
          <p:cNvPr id="5" name="Imagen 4" descr="Captura de pantalla 2016-08-02 a las 9.00.56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" y="171210"/>
            <a:ext cx="554463" cy="631144"/>
          </a:xfrm>
          <a:prstGeom prst="rect">
            <a:avLst/>
          </a:prstGeom>
        </p:spPr>
      </p:pic>
      <p:pic>
        <p:nvPicPr>
          <p:cNvPr id="6" name="Imagen 5" descr="Captura de pantalla 2016-09-13 a las 10.24.38 a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165" y="256575"/>
            <a:ext cx="535516" cy="63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7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91602" y="1080330"/>
            <a:ext cx="8277172" cy="1618005"/>
          </a:xfrm>
        </p:spPr>
        <p:txBody>
          <a:bodyPr>
            <a:normAutofit/>
          </a:bodyPr>
          <a:lstStyle/>
          <a:p>
            <a:pPr marL="0" indent="0">
              <a:buClr>
                <a:schemeClr val="accent2">
                  <a:lumMod val="60000"/>
                  <a:lumOff val="40000"/>
                </a:schemeClr>
              </a:buClr>
              <a:buNone/>
            </a:pPr>
            <a:r>
              <a:rPr lang="en-US" altLang="zh-TW" sz="2800" dirty="0" err="1" smtClean="0">
                <a:latin typeface="Arial"/>
                <a:cs typeface="Arial"/>
              </a:rPr>
              <a:t>Prevención</a:t>
            </a:r>
            <a:r>
              <a:rPr lang="en-US" altLang="zh-TW" sz="2800" dirty="0" smtClean="0">
                <a:latin typeface="Arial"/>
                <a:cs typeface="Arial"/>
              </a:rPr>
              <a:t> y </a:t>
            </a:r>
            <a:r>
              <a:rPr lang="en-US" altLang="zh-TW" sz="2800" dirty="0" err="1" smtClean="0">
                <a:latin typeface="Arial"/>
                <a:cs typeface="Arial"/>
              </a:rPr>
              <a:t>tratamiento</a:t>
            </a:r>
            <a:r>
              <a:rPr lang="en-US" altLang="zh-TW" sz="2800" dirty="0" smtClean="0">
                <a:latin typeface="Arial"/>
                <a:cs typeface="Arial"/>
              </a:rPr>
              <a:t> con: </a:t>
            </a:r>
            <a:r>
              <a:rPr lang="en-US" altLang="zh-TW" sz="2800" b="1" dirty="0" err="1" smtClean="0">
                <a:solidFill>
                  <a:srgbClr val="FF0000"/>
                </a:solidFill>
                <a:latin typeface="Arial"/>
                <a:cs typeface="Arial"/>
              </a:rPr>
              <a:t>soluciones</a:t>
            </a:r>
            <a:r>
              <a:rPr lang="en-US" altLang="zh-TW" sz="2800" dirty="0" smtClean="0">
                <a:latin typeface="Arial"/>
                <a:cs typeface="Arial"/>
              </a:rPr>
              <a:t>, </a:t>
            </a:r>
            <a:r>
              <a:rPr lang="en-US" altLang="zh-TW" sz="2800" dirty="0" err="1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vasopresores</a:t>
            </a:r>
            <a:r>
              <a:rPr lang="en-US" altLang="zh-TW" sz="28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y </a:t>
            </a:r>
            <a:r>
              <a:rPr lang="en-US" altLang="zh-TW" sz="2800" dirty="0" err="1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diuréticos</a:t>
            </a:r>
            <a:endParaRPr lang="en-US" altLang="zh-TW" sz="2800" dirty="0">
              <a:latin typeface="Arial"/>
              <a:cs typeface="Arial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54144" y="143541"/>
            <a:ext cx="7383462" cy="658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nl-BE" sz="2800" dirty="0" smtClean="0">
                <a:latin typeface="Arial" charset="0"/>
              </a:rPr>
              <a:t>Prevención y Tratamiento de LRA y Sepsis</a:t>
            </a:r>
            <a:endParaRPr lang="nl-NL" sz="2800" dirty="0">
              <a:latin typeface="Arial" charset="0"/>
            </a:endParaRPr>
          </a:p>
        </p:txBody>
      </p:sp>
      <p:pic>
        <p:nvPicPr>
          <p:cNvPr id="5" name="Imagen 4" descr="Captura de pantalla 2016-08-02 a las 9.00.56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" y="171210"/>
            <a:ext cx="554463" cy="631144"/>
          </a:xfrm>
          <a:prstGeom prst="rect">
            <a:avLst/>
          </a:prstGeom>
        </p:spPr>
      </p:pic>
      <p:pic>
        <p:nvPicPr>
          <p:cNvPr id="6" name="Imagen 5" descr="Captura de pantalla 2016-09-13 a las 10.24.38 a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165" y="256575"/>
            <a:ext cx="535516" cy="631144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9142" y="5004826"/>
            <a:ext cx="4291079" cy="134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7558790" y="6352307"/>
            <a:ext cx="1295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NEJM, 2004</a:t>
            </a:r>
            <a:endParaRPr lang="es-ES" dirty="0"/>
          </a:p>
        </p:txBody>
      </p:sp>
      <p:pic>
        <p:nvPicPr>
          <p:cNvPr id="3" name="Imagen 2" descr="Captura de pantalla 2016-09-14 a las 6.03.02 a.m.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93" y="2612756"/>
            <a:ext cx="4264097" cy="3754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391602" y="1054493"/>
            <a:ext cx="8277172" cy="114915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Clr>
                <a:schemeClr val="accent2">
                  <a:lumMod val="60000"/>
                  <a:lumOff val="40000"/>
                </a:schemeClr>
              </a:buClr>
              <a:buNone/>
            </a:pPr>
            <a:r>
              <a:rPr lang="en-US" altLang="zh-TW" sz="2400" dirty="0" err="1" smtClean="0">
                <a:latin typeface="Arial"/>
                <a:cs typeface="Arial"/>
              </a:rPr>
              <a:t>Prevención</a:t>
            </a:r>
            <a:r>
              <a:rPr lang="en-US" altLang="zh-TW" sz="2400" dirty="0" smtClean="0">
                <a:latin typeface="Arial"/>
                <a:cs typeface="Arial"/>
              </a:rPr>
              <a:t> y </a:t>
            </a:r>
            <a:r>
              <a:rPr lang="en-US" altLang="zh-TW" sz="2400" dirty="0" err="1" smtClean="0">
                <a:latin typeface="Arial"/>
                <a:cs typeface="Arial"/>
              </a:rPr>
              <a:t>tratamiento</a:t>
            </a:r>
            <a:r>
              <a:rPr lang="en-US" altLang="zh-TW" sz="2400" dirty="0" smtClean="0">
                <a:latin typeface="Arial"/>
                <a:cs typeface="Arial"/>
              </a:rPr>
              <a:t> con: </a:t>
            </a:r>
            <a:r>
              <a:rPr lang="en-US" altLang="zh-TW" sz="2400" dirty="0" err="1" smtClean="0">
                <a:solidFill>
                  <a:srgbClr val="A6A6A6"/>
                </a:solidFill>
                <a:latin typeface="Arial"/>
                <a:cs typeface="Arial"/>
              </a:rPr>
              <a:t>soluciones</a:t>
            </a:r>
            <a:r>
              <a:rPr lang="en-US" altLang="zh-TW" sz="2400" dirty="0" smtClean="0">
                <a:latin typeface="Arial"/>
                <a:cs typeface="Arial"/>
              </a:rPr>
              <a:t>, </a:t>
            </a:r>
            <a:r>
              <a:rPr lang="en-US" altLang="zh-TW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vasopresores</a:t>
            </a:r>
            <a:r>
              <a:rPr lang="en-US" altLang="zh-TW" sz="2400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en-US" altLang="zh-TW" sz="24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y </a:t>
            </a:r>
            <a:r>
              <a:rPr lang="en-US" altLang="zh-TW" sz="2400" dirty="0" err="1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diuréticos</a:t>
            </a:r>
            <a:endParaRPr lang="en-US" altLang="zh-TW" sz="2400" dirty="0">
              <a:latin typeface="Arial"/>
              <a:cs typeface="Arial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54144" y="143541"/>
            <a:ext cx="7383462" cy="658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nl-BE" sz="2800" dirty="0" smtClean="0">
                <a:latin typeface="Arial" charset="0"/>
              </a:rPr>
              <a:t>Prevención y Tratamiento de LRA y Sepsis</a:t>
            </a:r>
            <a:endParaRPr lang="nl-NL" sz="2800" dirty="0">
              <a:latin typeface="Arial" charset="0"/>
            </a:endParaRPr>
          </a:p>
        </p:txBody>
      </p:sp>
      <p:pic>
        <p:nvPicPr>
          <p:cNvPr id="5" name="Imagen 4" descr="Captura de pantalla 2016-08-02 a las 9.00.56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" y="171210"/>
            <a:ext cx="554463" cy="631144"/>
          </a:xfrm>
          <a:prstGeom prst="rect">
            <a:avLst/>
          </a:prstGeom>
        </p:spPr>
      </p:pic>
      <p:pic>
        <p:nvPicPr>
          <p:cNvPr id="6" name="Imagen 5" descr="Captura de pantalla 2016-09-13 a las 10.24.38 a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165" y="256575"/>
            <a:ext cx="535516" cy="631144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391602" y="2531074"/>
            <a:ext cx="8499763" cy="3775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Clr>
                <a:schemeClr val="accent2">
                  <a:lumMod val="75000"/>
                </a:schemeClr>
              </a:buClr>
              <a:buFont typeface="Wingdings" charset="2"/>
              <a:buChar char="§"/>
            </a:pPr>
            <a:r>
              <a:rPr lang="es-ES" sz="2000" dirty="0" smtClean="0"/>
              <a:t>Dopamina en infusión a dosis bajas  </a:t>
            </a:r>
            <a:r>
              <a:rPr lang="es-ES" sz="2000" dirty="0" smtClean="0">
                <a:solidFill>
                  <a:srgbClr val="FF0000"/>
                </a:solidFill>
              </a:rPr>
              <a:t>PRACTICA ABANDONADA, INEFICIENTE y de RIESGO</a:t>
            </a:r>
          </a:p>
          <a:p>
            <a:pPr marL="285750" indent="-285750">
              <a:lnSpc>
                <a:spcPct val="120000"/>
              </a:lnSpc>
              <a:buClr>
                <a:schemeClr val="accent2">
                  <a:lumMod val="75000"/>
                </a:schemeClr>
              </a:buClr>
              <a:buFont typeface="Wingdings" charset="2"/>
              <a:buChar char="§"/>
            </a:pPr>
            <a:endParaRPr lang="es-ES" sz="2000" dirty="0"/>
          </a:p>
          <a:p>
            <a:pPr marL="285750" indent="-285750">
              <a:lnSpc>
                <a:spcPct val="120000"/>
              </a:lnSpc>
              <a:buClr>
                <a:schemeClr val="accent2">
                  <a:lumMod val="75000"/>
                </a:schemeClr>
              </a:buClr>
              <a:buFont typeface="Wingdings" charset="2"/>
              <a:buChar char="§"/>
            </a:pPr>
            <a:r>
              <a:rPr lang="es-ES" sz="2000" dirty="0" smtClean="0"/>
              <a:t>Norepinefrina: a pesar del riesgo teórico de vasoconstricción </a:t>
            </a:r>
            <a:r>
              <a:rPr lang="es-ES" sz="2000" dirty="0" err="1" smtClean="0"/>
              <a:t>intrarrenal</a:t>
            </a:r>
            <a:r>
              <a:rPr lang="es-ES" sz="2000" dirty="0" smtClean="0"/>
              <a:t>, la administración de NE en el paciente </a:t>
            </a:r>
            <a:r>
              <a:rPr lang="es-ES" sz="2000" dirty="0" err="1" smtClean="0"/>
              <a:t>hemodinámicamente</a:t>
            </a:r>
            <a:r>
              <a:rPr lang="es-ES" sz="2000" dirty="0" smtClean="0"/>
              <a:t> inestable y con sepsis mejora el </a:t>
            </a:r>
            <a:r>
              <a:rPr lang="es-ES" sz="2000" dirty="0" smtClean="0">
                <a:solidFill>
                  <a:srgbClr val="FF0000"/>
                </a:solidFill>
              </a:rPr>
              <a:t>FPR</a:t>
            </a:r>
            <a:r>
              <a:rPr lang="es-ES" sz="2000" dirty="0" smtClean="0"/>
              <a:t> y aumenta la </a:t>
            </a:r>
            <a:r>
              <a:rPr lang="es-ES" sz="2000" dirty="0" smtClean="0">
                <a:solidFill>
                  <a:srgbClr val="FF0000"/>
                </a:solidFill>
              </a:rPr>
              <a:t>diuresis</a:t>
            </a:r>
          </a:p>
          <a:p>
            <a:pPr marL="285750" indent="-285750">
              <a:lnSpc>
                <a:spcPct val="120000"/>
              </a:lnSpc>
              <a:buClr>
                <a:schemeClr val="accent2">
                  <a:lumMod val="75000"/>
                </a:schemeClr>
              </a:buClr>
              <a:buFont typeface="Wingdings" charset="2"/>
              <a:buChar char="§"/>
            </a:pPr>
            <a:endParaRPr lang="es-ES" sz="2000" dirty="0"/>
          </a:p>
          <a:p>
            <a:pPr marL="285750" indent="-285750">
              <a:lnSpc>
                <a:spcPct val="120000"/>
              </a:lnSpc>
              <a:buClr>
                <a:schemeClr val="accent2">
                  <a:lumMod val="75000"/>
                </a:schemeClr>
              </a:buClr>
              <a:buFont typeface="Wingdings" charset="2"/>
              <a:buChar char="§"/>
            </a:pPr>
            <a:r>
              <a:rPr lang="es-ES" sz="2000" dirty="0" smtClean="0"/>
              <a:t>Arginina Vasopresina: opción de segunda línea en pacientes refractarios a NE</a:t>
            </a:r>
          </a:p>
          <a:p>
            <a:pPr marL="285750" indent="-285750">
              <a:lnSpc>
                <a:spcPct val="120000"/>
              </a:lnSpc>
              <a:buClr>
                <a:schemeClr val="accent2">
                  <a:lumMod val="75000"/>
                </a:schemeClr>
              </a:buClr>
              <a:buFont typeface="Wingdings" charset="2"/>
              <a:buChar char="§"/>
            </a:pPr>
            <a:endParaRPr lang="es-ES" sz="2000" dirty="0"/>
          </a:p>
          <a:p>
            <a:pPr>
              <a:lnSpc>
                <a:spcPct val="120000"/>
              </a:lnSpc>
              <a:buClr>
                <a:schemeClr val="accent2">
                  <a:lumMod val="75000"/>
                </a:schemeClr>
              </a:buClr>
            </a:pP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85486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278316" y="997639"/>
            <a:ext cx="8277172" cy="1199099"/>
          </a:xfrm>
        </p:spPr>
        <p:txBody>
          <a:bodyPr>
            <a:normAutofit/>
          </a:bodyPr>
          <a:lstStyle/>
          <a:p>
            <a:pPr marL="0" indent="0">
              <a:buClr>
                <a:schemeClr val="accent2">
                  <a:lumMod val="60000"/>
                  <a:lumOff val="40000"/>
                </a:schemeClr>
              </a:buClr>
              <a:buNone/>
            </a:pPr>
            <a:r>
              <a:rPr lang="en-US" altLang="zh-TW" sz="2400" dirty="0" err="1" smtClean="0">
                <a:latin typeface="Arial"/>
                <a:cs typeface="Arial"/>
              </a:rPr>
              <a:t>Prevención</a:t>
            </a:r>
            <a:r>
              <a:rPr lang="en-US" altLang="zh-TW" sz="2400" dirty="0" smtClean="0">
                <a:latin typeface="Arial"/>
                <a:cs typeface="Arial"/>
              </a:rPr>
              <a:t> y </a:t>
            </a:r>
            <a:r>
              <a:rPr lang="en-US" altLang="zh-TW" sz="2400" dirty="0" err="1" smtClean="0">
                <a:latin typeface="Arial"/>
                <a:cs typeface="Arial"/>
              </a:rPr>
              <a:t>tratamiento</a:t>
            </a:r>
            <a:r>
              <a:rPr lang="en-US" altLang="zh-TW" sz="2400" dirty="0" smtClean="0">
                <a:latin typeface="Arial"/>
                <a:cs typeface="Arial"/>
              </a:rPr>
              <a:t> con: </a:t>
            </a:r>
            <a:r>
              <a:rPr lang="en-US" altLang="zh-TW" sz="2400" dirty="0" err="1" smtClean="0">
                <a:solidFill>
                  <a:srgbClr val="A6A6A6"/>
                </a:solidFill>
                <a:latin typeface="Arial"/>
                <a:cs typeface="Arial"/>
              </a:rPr>
              <a:t>fluidos</a:t>
            </a:r>
            <a:r>
              <a:rPr lang="en-US" altLang="zh-TW" sz="2400" dirty="0" smtClean="0">
                <a:latin typeface="Arial"/>
                <a:cs typeface="Arial"/>
              </a:rPr>
              <a:t>, </a:t>
            </a:r>
            <a:r>
              <a:rPr lang="en-US" altLang="zh-TW" sz="2400" dirty="0" err="1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vasopresores</a:t>
            </a:r>
            <a:r>
              <a:rPr lang="en-US" altLang="zh-TW" sz="2400" dirty="0" smtClean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 y </a:t>
            </a:r>
            <a:r>
              <a:rPr lang="en-US" altLang="zh-TW" sz="2400" b="1" dirty="0" err="1" smtClean="0">
                <a:solidFill>
                  <a:srgbClr val="FF0000"/>
                </a:solidFill>
                <a:latin typeface="Arial"/>
                <a:cs typeface="Arial"/>
              </a:rPr>
              <a:t>diuréticos</a:t>
            </a:r>
            <a:endParaRPr lang="en-US" altLang="zh-TW" sz="2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654144" y="143541"/>
            <a:ext cx="7383462" cy="6588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nl-BE" sz="2800" dirty="0" smtClean="0">
                <a:latin typeface="Arial" charset="0"/>
              </a:rPr>
              <a:t>Prevención y Tratamiento de LRA y Sepsis</a:t>
            </a:r>
            <a:endParaRPr lang="nl-NL" sz="2800" dirty="0">
              <a:latin typeface="Arial" charset="0"/>
            </a:endParaRPr>
          </a:p>
        </p:txBody>
      </p:sp>
      <p:pic>
        <p:nvPicPr>
          <p:cNvPr id="5" name="Imagen 4" descr="Captura de pantalla 2016-08-02 a las 9.00.56 p.m.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81" y="171210"/>
            <a:ext cx="554463" cy="631144"/>
          </a:xfrm>
          <a:prstGeom prst="rect">
            <a:avLst/>
          </a:prstGeom>
        </p:spPr>
      </p:pic>
      <p:pic>
        <p:nvPicPr>
          <p:cNvPr id="6" name="Imagen 5" descr="Captura de pantalla 2016-09-13 a las 10.24.38 a.m.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5165" y="256575"/>
            <a:ext cx="535516" cy="631144"/>
          </a:xfrm>
          <a:prstGeom prst="rect">
            <a:avLst/>
          </a:prstGeom>
        </p:spPr>
      </p:pic>
      <p:pic>
        <p:nvPicPr>
          <p:cNvPr id="2" name="Imagen 1" descr="Captura de pantalla 2016-09-14 a las 6.08.31 a.m..png"/>
          <p:cNvPicPr>
            <a:picLocks noChangeAspect="1"/>
          </p:cNvPicPr>
          <p:nvPr/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72" y="1889081"/>
            <a:ext cx="7566634" cy="456208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6290684" y="6423119"/>
            <a:ext cx="27099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 err="1" smtClean="0"/>
              <a:t>An</a:t>
            </a:r>
            <a:r>
              <a:rPr lang="es-ES" sz="1200" dirty="0" smtClean="0"/>
              <a:t> </a:t>
            </a:r>
            <a:r>
              <a:rPr lang="es-ES" sz="1200" dirty="0" err="1" smtClean="0"/>
              <a:t>Devriese</a:t>
            </a:r>
            <a:r>
              <a:rPr lang="es-ES" sz="1200" dirty="0" smtClean="0"/>
              <a:t>, J Am </a:t>
            </a:r>
            <a:r>
              <a:rPr lang="es-ES" sz="1200" dirty="0" err="1" smtClean="0"/>
              <a:t>Soc</a:t>
            </a:r>
            <a:r>
              <a:rPr lang="es-ES" sz="1200" dirty="0" smtClean="0"/>
              <a:t> </a:t>
            </a:r>
            <a:r>
              <a:rPr lang="es-ES" sz="1200" dirty="0" err="1" smtClean="0"/>
              <a:t>Nephrol</a:t>
            </a:r>
            <a:r>
              <a:rPr lang="es-ES" sz="1200" dirty="0" smtClean="0"/>
              <a:t>, 14, 2005</a:t>
            </a:r>
            <a:endParaRPr lang="es-ES" sz="1200" dirty="0"/>
          </a:p>
        </p:txBody>
      </p:sp>
    </p:spTree>
    <p:extLst>
      <p:ext uri="{BB962C8B-B14F-4D97-AF65-F5344CB8AC3E}">
        <p14:creationId xmlns:p14="http://schemas.microsoft.com/office/powerpoint/2010/main" val="174452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Artículo">
      <a:dk1>
        <a:sysClr val="windowText" lastClr="000000"/>
      </a:dk1>
      <a:lt1>
        <a:sysClr val="window" lastClr="FFFFFF"/>
      </a:lt1>
      <a:dk2>
        <a:srgbClr val="212121"/>
      </a:dk2>
      <a:lt2>
        <a:srgbClr val="CDD4D7"/>
      </a:lt2>
      <a:accent1>
        <a:srgbClr val="1D86CD"/>
      </a:accent1>
      <a:accent2>
        <a:srgbClr val="732E9A"/>
      </a:accent2>
      <a:accent3>
        <a:srgbClr val="B50B1B"/>
      </a:accent3>
      <a:accent4>
        <a:srgbClr val="E8950E"/>
      </a:accent4>
      <a:accent5>
        <a:srgbClr val="55992B"/>
      </a:accent5>
      <a:accent6>
        <a:srgbClr val="2C9C89"/>
      </a:accent6>
      <a:hlink>
        <a:srgbClr val="EC4D4D"/>
      </a:hlink>
      <a:folHlink>
        <a:srgbClr val="F8CE8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9657</TotalTime>
  <Words>1748</Words>
  <Application>Microsoft Office PowerPoint</Application>
  <PresentationFormat>Presentación en pantalla (4:3)</PresentationFormat>
  <Paragraphs>343</Paragraphs>
  <Slides>27</Slides>
  <Notes>5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7" baseType="lpstr">
      <vt:lpstr>ＭＳ 明朝</vt:lpstr>
      <vt:lpstr>ＭＳ Ｐゴシック</vt:lpstr>
      <vt:lpstr>新細明體</vt:lpstr>
      <vt:lpstr>Arial</vt:lpstr>
      <vt:lpstr>Calibri</vt:lpstr>
      <vt:lpstr>Helvetica</vt:lpstr>
      <vt:lpstr>Times New Roman</vt:lpstr>
      <vt:lpstr>Wingdings</vt:lpstr>
      <vt:lpstr>Tema de Office</vt:lpstr>
      <vt:lpstr>Gráfico</vt:lpstr>
      <vt:lpstr>Presentación de PowerPoint</vt:lpstr>
      <vt:lpstr>Lesión Renal Aguda (LRA) y Sepsis </vt:lpstr>
      <vt:lpstr>Presentación de PowerPoint</vt:lpstr>
      <vt:lpstr>CONCEPTOS FISIOPATOLÓGICOS BASICOS LESION RENAL AGUDA Y SEPSIS</vt:lpstr>
      <vt:lpstr>MODELO SIMPLIFICADO DE RESUCITACION EN LESION RENAL AGUDA ASOCIADA A SEPSIS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Lesión Renal Aguda, Sepsis y Sustitución de la Función Renal </vt:lpstr>
      <vt:lpstr>Tiempo Idóneo para Iniciar Terapia Sustitutiva en Lesión Renal Aguda en el Paciente en Estado Crítico ¿Inicio Temprano o Tardío?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 LRA y Terapia de Reemplazo de la Función Renal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Ricardo Correa Rotter</dc:creator>
  <cp:lastModifiedBy>Gerardo Sandoval Lopez</cp:lastModifiedBy>
  <cp:revision>233</cp:revision>
  <dcterms:created xsi:type="dcterms:W3CDTF">2012-02-01T03:13:47Z</dcterms:created>
  <dcterms:modified xsi:type="dcterms:W3CDTF">2016-09-14T23:14:34Z</dcterms:modified>
</cp:coreProperties>
</file>