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59"/>
  </p:notesMasterIdLst>
  <p:sldIdLst>
    <p:sldId id="401" r:id="rId2"/>
    <p:sldId id="403" r:id="rId3"/>
    <p:sldId id="405" r:id="rId4"/>
    <p:sldId id="406" r:id="rId5"/>
    <p:sldId id="408" r:id="rId6"/>
    <p:sldId id="410" r:id="rId7"/>
    <p:sldId id="411" r:id="rId8"/>
    <p:sldId id="412" r:id="rId9"/>
    <p:sldId id="413" r:id="rId10"/>
    <p:sldId id="415" r:id="rId11"/>
    <p:sldId id="418" r:id="rId12"/>
    <p:sldId id="419" r:id="rId13"/>
    <p:sldId id="420" r:id="rId14"/>
    <p:sldId id="421" r:id="rId15"/>
    <p:sldId id="566" r:id="rId16"/>
    <p:sldId id="423" r:id="rId17"/>
    <p:sldId id="424" r:id="rId18"/>
    <p:sldId id="425" r:id="rId19"/>
    <p:sldId id="426" r:id="rId20"/>
    <p:sldId id="427" r:id="rId21"/>
    <p:sldId id="428" r:id="rId22"/>
    <p:sldId id="430" r:id="rId23"/>
    <p:sldId id="431" r:id="rId24"/>
    <p:sldId id="432" r:id="rId25"/>
    <p:sldId id="441" r:id="rId26"/>
    <p:sldId id="442" r:id="rId27"/>
    <p:sldId id="443" r:id="rId28"/>
    <p:sldId id="444" r:id="rId29"/>
    <p:sldId id="445" r:id="rId30"/>
    <p:sldId id="447" r:id="rId31"/>
    <p:sldId id="448" r:id="rId32"/>
    <p:sldId id="450" r:id="rId33"/>
    <p:sldId id="449" r:id="rId34"/>
    <p:sldId id="451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1" r:id="rId43"/>
    <p:sldId id="545" r:id="rId44"/>
    <p:sldId id="546" r:id="rId45"/>
    <p:sldId id="549" r:id="rId46"/>
    <p:sldId id="550" r:id="rId47"/>
    <p:sldId id="551" r:id="rId48"/>
    <p:sldId id="552" r:id="rId49"/>
    <p:sldId id="567" r:id="rId50"/>
    <p:sldId id="462" r:id="rId51"/>
    <p:sldId id="463" r:id="rId52"/>
    <p:sldId id="464" r:id="rId53"/>
    <p:sldId id="466" r:id="rId54"/>
    <p:sldId id="467" r:id="rId55"/>
    <p:sldId id="468" r:id="rId56"/>
    <p:sldId id="472" r:id="rId57"/>
    <p:sldId id="474" r:id="rId58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91" autoAdjust="0"/>
    <p:restoredTop sz="97843" autoAdjust="0"/>
  </p:normalViewPr>
  <p:slideViewPr>
    <p:cSldViewPr snapToGrid="0" snapToObjects="1">
      <p:cViewPr varScale="1">
        <p:scale>
          <a:sx n="120" d="100"/>
          <a:sy n="120" d="100"/>
        </p:scale>
        <p:origin x="-42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-438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503D1-CB29-B54D-8E5A-2798726B71B9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9EB00-7D22-414B-9D6B-1720B0315A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950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90" y="4342884"/>
            <a:ext cx="5485420" cy="41152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131" indent="-176131">
              <a:buFont typeface="Arial" panose="020B0604020202020204" pitchFamily="34" charset="0"/>
              <a:buChar char="•"/>
            </a:pPr>
            <a:endParaRPr lang="es-ES_tradnl" baseline="0" dirty="0" smtClean="0">
              <a:latin typeface="Helvetica Neue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BE25-650D-4FF3-883A-364E029CD86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93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131" indent="-176131">
              <a:buFont typeface="Arial" panose="020B0604020202020204" pitchFamily="34" charset="0"/>
              <a:buChar char="•"/>
            </a:pPr>
            <a:endParaRPr lang="es-ES_tradnl" baseline="0" dirty="0" smtClean="0">
              <a:latin typeface="Helvetica Neue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BE25-650D-4FF3-883A-364E029CD86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47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131" indent="-176131">
              <a:buFont typeface="Arial" panose="020B0604020202020204" pitchFamily="34" charset="0"/>
              <a:buChar char="•"/>
            </a:pPr>
            <a:endParaRPr lang="es-ES_tradnl" baseline="0" dirty="0" smtClean="0">
              <a:latin typeface="Helvetica Neue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BE25-650D-4FF3-883A-364E029CD86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47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i="1">
                <a:latin typeface="Arial" charset="0"/>
              </a:rPr>
              <a:t>APC, antigen-presenting cell.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00080"/>
              </a:buClr>
            </a:pPr>
            <a:fld id="{F2BA6D88-988B-6742-8BF8-7CC3A3E3A47B}" type="slidenum">
              <a:rPr lang="en-US">
                <a:solidFill>
                  <a:srgbClr val="000000"/>
                </a:solidFill>
              </a:rPr>
              <a:pPr eaLnBrk="1" hangingPunct="1">
                <a:buClr>
                  <a:srgbClr val="800080"/>
                </a:buClr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Highly Cofidential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092712-7D93-41DD-95CC-2AAF56849C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74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Atezolizumab (MPDL3280A) </a:t>
            </a:r>
            <a:r>
              <a:rPr lang="es-MX" dirty="0" err="1" smtClean="0"/>
              <a:t>humanised</a:t>
            </a:r>
            <a:r>
              <a:rPr lang="es-MX" dirty="0" smtClean="0"/>
              <a:t> IgG1 monoclonal anti-PD-L1 </a:t>
            </a:r>
            <a:r>
              <a:rPr lang="es-MX" dirty="0" err="1" smtClean="0"/>
              <a:t>antibody</a:t>
            </a:r>
            <a:r>
              <a:rPr lang="es-MX" dirty="0" smtClean="0"/>
              <a:t> </a:t>
            </a:r>
            <a:r>
              <a:rPr lang="es-MX" dirty="0" err="1" smtClean="0"/>
              <a:t>that</a:t>
            </a:r>
            <a:r>
              <a:rPr lang="es-MX" dirty="0" smtClean="0"/>
              <a:t> blocks PDL1-PD1 and PDL1-B7.1 </a:t>
            </a:r>
            <a:r>
              <a:rPr lang="es-MX" dirty="0" err="1" smtClean="0"/>
              <a:t>interactions</a:t>
            </a:r>
            <a:r>
              <a:rPr lang="es-MX" dirty="0" smtClean="0"/>
              <a:t> </a:t>
            </a:r>
            <a:r>
              <a:rPr lang="es-MX" dirty="0" smtClean="0">
                <a:sym typeface="Wingdings" panose="05000000000000000000" pitchFamily="2" charset="2"/>
              </a:rPr>
              <a:t></a:t>
            </a:r>
            <a:r>
              <a:rPr lang="es-MX" dirty="0" err="1" smtClean="0">
                <a:sym typeface="Wingdings" panose="05000000000000000000" pitchFamily="2" charset="2"/>
              </a:rPr>
              <a:t>Restoration</a:t>
            </a:r>
            <a:r>
              <a:rPr lang="es-MX" dirty="0" smtClean="0">
                <a:sym typeface="Wingdings" panose="05000000000000000000" pitchFamily="2" charset="2"/>
              </a:rPr>
              <a:t> of </a:t>
            </a:r>
            <a:r>
              <a:rPr lang="es-MX" dirty="0" err="1" smtClean="0">
                <a:sym typeface="Wingdings" panose="05000000000000000000" pitchFamily="2" charset="2"/>
              </a:rPr>
              <a:t>antitumoyr</a:t>
            </a:r>
            <a:r>
              <a:rPr lang="es-MX" dirty="0" smtClean="0">
                <a:sym typeface="Wingdings" panose="05000000000000000000" pitchFamily="2" charset="2"/>
              </a:rPr>
              <a:t> T-</a:t>
            </a:r>
            <a:r>
              <a:rPr lang="es-MX" dirty="0" err="1" smtClean="0">
                <a:sym typeface="Wingdings" panose="05000000000000000000" pitchFamily="2" charset="2"/>
              </a:rPr>
              <a:t>cell</a:t>
            </a:r>
            <a:r>
              <a:rPr lang="es-MX" dirty="0" smtClean="0">
                <a:sym typeface="Wingdings" panose="05000000000000000000" pitchFamily="2" charset="2"/>
              </a:rPr>
              <a:t> </a:t>
            </a:r>
            <a:r>
              <a:rPr lang="es-MX" dirty="0" err="1" smtClean="0">
                <a:sym typeface="Wingdings" panose="05000000000000000000" pitchFamily="2" charset="2"/>
              </a:rPr>
              <a:t>activity</a:t>
            </a:r>
            <a:r>
              <a:rPr lang="es-MX" dirty="0" smtClean="0">
                <a:sym typeface="Wingdings" panose="05000000000000000000" pitchFamily="2" charset="2"/>
              </a:rPr>
              <a:t>. 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1B14C-216A-4E19-B6DB-DA62A40AB357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820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8463" y="695325"/>
            <a:ext cx="6061075" cy="34099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i="1">
                <a:latin typeface="Arial" charset="0"/>
              </a:rPr>
              <a:t>CTL, cytotoxic T cell lymphocyte; NK, natural killer cell; NKT, natural killer T cell; T reg, T regulatory cell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26821EC-A3CF-2C4C-BC74-7DC019A0159D}" type="slidenum">
              <a:rPr lang="en-US">
                <a:solidFill>
                  <a:srgbClr val="000000"/>
                </a:solidFill>
              </a:rPr>
              <a:pPr eaLnBrk="1" hangingPunct="1"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prstGeom prst="rect">
            <a:avLst/>
          </a:prstGeom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xfrm>
            <a:off x="686424" y="4344027"/>
            <a:ext cx="5485157" cy="4114488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en-US" smtClean="0">
                <a:latin typeface="Times" charset="0"/>
              </a:rPr>
              <a:t>Dieu-Nosjean et al, JCO 2008, 26: 4410-17 (France)</a:t>
            </a:r>
          </a:p>
          <a:p>
            <a:endParaRPr lang="en-US" smtClean="0">
              <a:latin typeface="Times" charset="0"/>
            </a:endParaRPr>
          </a:p>
          <a:p>
            <a:r>
              <a:rPr lang="en-US" smtClean="0">
                <a:latin typeface="Times" charset="0"/>
              </a:rPr>
              <a:t>Evaluation of DC-Lamp as a marker of tumor-induced bronchus- associated lymphoid tissue (Ti-BALT) and its prognostic value. Kaplan-Meier curves of disease-free survival for 74 patients with non–small-cell lung cancer depending on the density of tumor-infiltrating DC-Lamp+ mature DC.</a:t>
            </a: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lIns="93164" tIns="46582" rIns="93164" bIns="46582"/>
          <a:lstStyle/>
          <a:p>
            <a:fld id="{CE7EAD22-D9D9-41E8-B508-A18BE1DF9BA9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estudios clínicos y epidemiológicos han sugerido una fuerte asociación entre la inflamación local crónica y algunos tipos de cáncer.</a:t>
            </a:r>
          </a:p>
          <a:p>
            <a:endParaRPr lang="es-MX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latin typeface="Arial" pitchFamily="34" charset="0"/>
                <a:cs typeface="Arial" pitchFamily="34" charset="0"/>
              </a:rPr>
              <a:t>Sabemos que en</a:t>
            </a:r>
            <a:r>
              <a:rPr lang="es-ES" sz="1200" baseline="0" dirty="0" smtClean="0">
                <a:latin typeface="Arial" pitchFamily="34" charset="0"/>
                <a:cs typeface="Arial" pitchFamily="34" charset="0"/>
              </a:rPr>
              <a:t> el microambiente tumoral interaccionan un redes complejas diversos tipos celulares con todas sus moléculas de señalización las cuales determinan el curso de un tumor;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a causa de la expresión o represión de diferentes genes importantes en la respuesta inmune y de la célula tumoral</a:t>
            </a:r>
            <a:r>
              <a:rPr lang="es-MX" sz="1200" baseline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aseline="0" dirty="0" smtClean="0">
                <a:latin typeface="Arial" pitchFamily="34" charset="0"/>
                <a:cs typeface="Arial" pitchFamily="34" charset="0"/>
              </a:rPr>
              <a:t>Que pueden llevar a la proliferación de las células tumorales, a la </a:t>
            </a:r>
            <a:r>
              <a:rPr lang="es-MX" sz="1200" baseline="0" dirty="0" err="1" smtClean="0">
                <a:latin typeface="Arial" pitchFamily="34" charset="0"/>
                <a:cs typeface="Arial" pitchFamily="34" charset="0"/>
              </a:rPr>
              <a:t>angiogenesis</a:t>
            </a:r>
            <a:r>
              <a:rPr lang="es-MX" sz="1200" baseline="0" dirty="0" smtClean="0">
                <a:latin typeface="Arial" pitchFamily="34" charset="0"/>
                <a:cs typeface="Arial" pitchFamily="34" charset="0"/>
              </a:rPr>
              <a:t> y la </a:t>
            </a:r>
            <a:r>
              <a:rPr lang="es-MX" sz="1200" baseline="0" dirty="0" err="1" smtClean="0">
                <a:latin typeface="Arial" pitchFamily="34" charset="0"/>
                <a:cs typeface="Arial" pitchFamily="34" charset="0"/>
              </a:rPr>
              <a:t>diseminacíón</a:t>
            </a:r>
            <a:r>
              <a:rPr lang="es-MX" sz="1200" baseline="0" dirty="0" smtClean="0">
                <a:latin typeface="Arial" pitchFamily="34" charset="0"/>
                <a:cs typeface="Arial" pitchFamily="34" charset="0"/>
              </a:rPr>
              <a:t> tumoral, dando lugar a las </a:t>
            </a:r>
            <a:r>
              <a:rPr lang="es-MX" sz="1200" baseline="0" dirty="0" err="1" smtClean="0">
                <a:latin typeface="Arial" pitchFamily="34" charset="0"/>
                <a:cs typeface="Arial" pitchFamily="34" charset="0"/>
              </a:rPr>
              <a:t>metastasis</a:t>
            </a:r>
            <a:r>
              <a:rPr lang="es-MX" sz="1200" baseline="0" dirty="0" smtClean="0">
                <a:latin typeface="Arial" pitchFamily="34" charset="0"/>
                <a:cs typeface="Arial" pitchFamily="34" charset="0"/>
              </a:rPr>
              <a:t>. </a:t>
            </a:r>
            <a:endParaRPr lang="es-MX" sz="120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Componentes inflamatorios en el desarrollo de la neoplasia incluyen diversas poblaciones de leucocitos ; como los neutrófilos , que responden de inmediato a estímulos inflamatorios y contienen una amplia gama de compuestos tóxicos .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808D6-50B1-440B-9837-7C37072D151D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5107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Highly Confidential</a:t>
            </a: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FF770035-8533-4C92-B700-6C2F6418D98F}" type="slidenum">
              <a:rPr lang="en-US">
                <a:solidFill>
                  <a:prstClr val="white"/>
                </a:solidFill>
                <a:ea typeface="MS PGothic" pitchFamily="34" charset="-128"/>
              </a:rPr>
              <a:pPr/>
              <a:t>12</a:t>
            </a:fld>
            <a:endParaRPr lang="en-US">
              <a:solidFill>
                <a:prstClr val="white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Highly Confidential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510365E-03C8-4E93-BB6A-2A525889CDDC}" type="slidenum">
              <a:rPr lang="en-US">
                <a:solidFill>
                  <a:prstClr val="white"/>
                </a:solidFill>
                <a:ea typeface="MS PGothic" pitchFamily="34" charset="-128"/>
              </a:rPr>
              <a:pPr/>
              <a:t>13</a:t>
            </a:fld>
            <a:endParaRPr lang="en-US">
              <a:solidFill>
                <a:prstClr val="white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Highly Confidential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0C41F042-DE76-44A9-8B5D-CD32CFDB1172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defTabSz="44933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F2406DB-43BB-0145-B17A-BC414188004A}" type="slidenum">
              <a:rPr lang="en-US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5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131" indent="-176131">
              <a:buFont typeface="Arial" panose="020B0604020202020204" pitchFamily="34" charset="0"/>
              <a:buChar char="•"/>
            </a:pPr>
            <a:endParaRPr lang="es-ES_tradnl" baseline="0" dirty="0" smtClean="0">
              <a:latin typeface="Helvetica Neue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BE25-650D-4FF3-883A-364E029CD86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9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133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993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7293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239486"/>
            <a:ext cx="8228013" cy="62048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5112" y="1048941"/>
            <a:ext cx="3943577" cy="390167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686" y="1048941"/>
            <a:ext cx="3943577" cy="390167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ángulo 1"/>
          <p:cNvSpPr/>
          <p:nvPr userDrawn="1"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B3CD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454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947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099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097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947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596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29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199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14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F500D-6CA5-4F74-9420-FD0709AD6093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5B5C8-A343-4953-A9D0-68796ECB8F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08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tiff"/><Relationship Id="rId7" Type="http://schemas.microsoft.com/office/2007/relationships/hdphoto" Target="../media/hdphoto1.wdp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3656" y="215202"/>
            <a:ext cx="7772400" cy="1102520"/>
          </a:xfrm>
          <a:noFill/>
          <a:ln/>
        </p:spPr>
        <p:txBody>
          <a:bodyPr>
            <a:noAutofit/>
          </a:bodyPr>
          <a:lstStyle/>
          <a:p>
            <a:pPr eaLnBrk="0" hangingPunct="0"/>
            <a:r>
              <a:rPr lang="en-US" sz="2400" dirty="0"/>
              <a:t>Updates in the systemic treatment for lung </a:t>
            </a:r>
            <a:r>
              <a:rPr lang="en-US" sz="2400" dirty="0" smtClean="0"/>
              <a:t>cancer: Immunotherapy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184136"/>
          </a:xfrm>
        </p:spPr>
        <p:txBody>
          <a:bodyPr>
            <a:noAutofit/>
          </a:bodyPr>
          <a:lstStyle/>
          <a:p>
            <a:r>
              <a:rPr lang="es-MX" sz="2000" b="1" dirty="0" smtClean="0">
                <a:solidFill>
                  <a:schemeClr val="tx1"/>
                </a:solidFill>
              </a:rPr>
              <a:t>Oscar Arrieta MD</a:t>
            </a:r>
          </a:p>
          <a:p>
            <a:r>
              <a:rPr lang="es-MX" sz="2000" b="1" dirty="0" err="1" smtClean="0">
                <a:solidFill>
                  <a:schemeClr val="tx1"/>
                </a:solidFill>
              </a:rPr>
              <a:t>Thoracic</a:t>
            </a:r>
            <a:r>
              <a:rPr lang="es-MX" sz="2000" b="1" dirty="0" smtClean="0">
                <a:solidFill>
                  <a:schemeClr val="tx1"/>
                </a:solidFill>
              </a:rPr>
              <a:t> </a:t>
            </a:r>
            <a:r>
              <a:rPr lang="es-MX" sz="2000" b="1" dirty="0" err="1" smtClean="0">
                <a:solidFill>
                  <a:schemeClr val="tx1"/>
                </a:solidFill>
              </a:rPr>
              <a:t>Oncology</a:t>
            </a:r>
            <a:r>
              <a:rPr lang="es-MX" sz="2000" b="1" dirty="0" smtClean="0">
                <a:solidFill>
                  <a:schemeClr val="tx1"/>
                </a:solidFill>
              </a:rPr>
              <a:t> </a:t>
            </a:r>
            <a:r>
              <a:rPr lang="es-MX" sz="2000" b="1" dirty="0" err="1" smtClean="0">
                <a:solidFill>
                  <a:schemeClr val="tx1"/>
                </a:solidFill>
              </a:rPr>
              <a:t>Unit</a:t>
            </a:r>
            <a:endParaRPr lang="es-MX" sz="2000" b="1" dirty="0">
              <a:solidFill>
                <a:schemeClr val="tx1"/>
              </a:solidFill>
            </a:endParaRPr>
          </a:p>
          <a:p>
            <a:r>
              <a:rPr lang="es-MX" sz="2000" b="1" dirty="0" smtClean="0">
                <a:solidFill>
                  <a:schemeClr val="tx1"/>
                </a:solidFill>
              </a:rPr>
              <a:t> </a:t>
            </a:r>
            <a:r>
              <a:rPr lang="es-MX" sz="2000" b="1" dirty="0" err="1" smtClean="0">
                <a:solidFill>
                  <a:schemeClr val="tx1"/>
                </a:solidFill>
              </a:rPr>
              <a:t>National</a:t>
            </a:r>
            <a:r>
              <a:rPr lang="es-MX" sz="2000" b="1" dirty="0" smtClean="0">
                <a:solidFill>
                  <a:schemeClr val="tx1"/>
                </a:solidFill>
              </a:rPr>
              <a:t> </a:t>
            </a:r>
            <a:r>
              <a:rPr lang="es-MX" sz="2000" b="1" dirty="0" err="1" smtClean="0">
                <a:solidFill>
                  <a:schemeClr val="tx1"/>
                </a:solidFill>
              </a:rPr>
              <a:t>Cancer</a:t>
            </a:r>
            <a:r>
              <a:rPr lang="es-MX" sz="2000" b="1" dirty="0" smtClean="0">
                <a:solidFill>
                  <a:schemeClr val="tx1"/>
                </a:solidFill>
              </a:rPr>
              <a:t> </a:t>
            </a:r>
            <a:r>
              <a:rPr lang="es-MX" sz="2000" b="1" dirty="0" err="1" smtClean="0">
                <a:solidFill>
                  <a:schemeClr val="tx1"/>
                </a:solidFill>
              </a:rPr>
              <a:t>Institute</a:t>
            </a:r>
            <a:r>
              <a:rPr lang="es-MX" sz="2000" b="1" dirty="0" smtClean="0">
                <a:solidFill>
                  <a:schemeClr val="tx1"/>
                </a:solidFill>
              </a:rPr>
              <a:t> of  </a:t>
            </a:r>
            <a:r>
              <a:rPr lang="es-MX" sz="2000" b="1" dirty="0" err="1" smtClean="0">
                <a:solidFill>
                  <a:schemeClr val="tx1"/>
                </a:solidFill>
              </a:rPr>
              <a:t>Mexico</a:t>
            </a:r>
            <a:endParaRPr lang="es-MX" sz="2000" b="1" dirty="0">
              <a:solidFill>
                <a:schemeClr val="tx1"/>
              </a:solidFill>
            </a:endParaRPr>
          </a:p>
        </p:txBody>
      </p:sp>
      <p:pic>
        <p:nvPicPr>
          <p:cNvPr id="326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561" y="1798424"/>
            <a:ext cx="1427163" cy="181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63" y="1477921"/>
            <a:ext cx="4141927" cy="217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2028333"/>
            <a:ext cx="2260385" cy="155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1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-45210"/>
            <a:ext cx="8228013" cy="6204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Ligand expression for CTLA-4 and PD-1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475112" y="731521"/>
            <a:ext cx="8122624" cy="1384217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</a:pPr>
            <a:r>
              <a:rPr lang="en-US" sz="1400" dirty="0" smtClean="0"/>
              <a:t>Reports suggest that expression of the ligands for CTLA-4 and PD-1 differ resulting in spatial differences in where these interactions are occurring in the body</a:t>
            </a:r>
            <a:r>
              <a:rPr lang="en-US" sz="1400" baseline="30000" dirty="0" smtClean="0"/>
              <a:t>1,2</a:t>
            </a:r>
            <a:r>
              <a:rPr lang="en-US" sz="1400" dirty="0" smtClean="0"/>
              <a:t>  </a:t>
            </a:r>
          </a:p>
          <a:p>
            <a:pPr lvl="1">
              <a:buClr>
                <a:srgbClr val="FFC000"/>
              </a:buClr>
            </a:pPr>
            <a:r>
              <a:rPr lang="en-US" sz="1400" dirty="0" smtClean="0"/>
              <a:t>CTLA-4:B7 interactions between T cells and antigen presenting cells are postulated to occur </a:t>
            </a:r>
            <a:r>
              <a:rPr lang="en-US" sz="1400" u="sng" dirty="0" smtClean="0"/>
              <a:t>primarily in the lymph nodes </a:t>
            </a:r>
            <a:r>
              <a:rPr lang="en-US" sz="1400" dirty="0" smtClean="0"/>
              <a:t>resulting in T cell inactivation</a:t>
            </a:r>
          </a:p>
          <a:p>
            <a:pPr lvl="1">
              <a:buClr>
                <a:srgbClr val="FFC000"/>
              </a:buClr>
            </a:pPr>
            <a:r>
              <a:rPr lang="en-US" sz="1400" dirty="0" smtClean="0"/>
              <a:t>PD-1:PD-L1/2 interactions are suggested to occur specifically </a:t>
            </a:r>
            <a:r>
              <a:rPr lang="en-US" sz="1400" u="sng" dirty="0" smtClean="0"/>
              <a:t>within  peripheral sites </a:t>
            </a:r>
            <a:r>
              <a:rPr lang="en-US" sz="1400" dirty="0" smtClean="0"/>
              <a:t>resulting in T cell inactivation</a:t>
            </a:r>
            <a:endParaRPr lang="en-US" sz="1400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305" y="1977684"/>
            <a:ext cx="7354237" cy="277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05005" y="4123836"/>
            <a:ext cx="5950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66"/>
                </a:solidFill>
              </a:rPr>
              <a:t>Tumor </a:t>
            </a:r>
          </a:p>
          <a:p>
            <a:r>
              <a:rPr lang="en-US" sz="1100" dirty="0" smtClean="0">
                <a:solidFill>
                  <a:srgbClr val="000066"/>
                </a:solidFill>
              </a:rPr>
              <a:t>cell</a:t>
            </a:r>
            <a:endParaRPr lang="en-US" sz="1100" dirty="0">
              <a:solidFill>
                <a:srgbClr val="000066"/>
              </a:solidFill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7162800" y="4894326"/>
            <a:ext cx="1554861" cy="134874"/>
            <a:chOff x="6717411" y="6505575"/>
            <a:chExt cx="2000250" cy="303657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48475" y="6505575"/>
              <a:ext cx="183832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17411" y="6656832"/>
              <a:ext cx="20002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1340205" y="4800600"/>
            <a:ext cx="272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en-US" sz="900" dirty="0" err="1" smtClean="0">
                <a:solidFill>
                  <a:schemeClr val="tx2"/>
                </a:solidFill>
              </a:rPr>
              <a:t>Topalian</a:t>
            </a:r>
            <a:r>
              <a:rPr lang="en-US" sz="900" dirty="0" smtClean="0">
                <a:solidFill>
                  <a:schemeClr val="tx2"/>
                </a:solidFill>
              </a:rPr>
              <a:t>, et al. 2012. </a:t>
            </a:r>
            <a:r>
              <a:rPr lang="en-US" sz="900" dirty="0" err="1" smtClean="0">
                <a:solidFill>
                  <a:schemeClr val="tx2"/>
                </a:solidFill>
              </a:rPr>
              <a:t>Curr</a:t>
            </a:r>
            <a:r>
              <a:rPr lang="en-US" sz="900" dirty="0" smtClean="0">
                <a:solidFill>
                  <a:schemeClr val="tx2"/>
                </a:solidFill>
              </a:rPr>
              <a:t> </a:t>
            </a:r>
            <a:r>
              <a:rPr lang="en-US" sz="900" dirty="0" err="1" smtClean="0">
                <a:solidFill>
                  <a:schemeClr val="tx2"/>
                </a:solidFill>
              </a:rPr>
              <a:t>Opin</a:t>
            </a:r>
            <a:r>
              <a:rPr lang="en-US" sz="900" dirty="0" smtClean="0">
                <a:solidFill>
                  <a:schemeClr val="tx2"/>
                </a:solidFill>
              </a:rPr>
              <a:t> Imm:24:207-212.</a:t>
            </a:r>
          </a:p>
          <a:p>
            <a:pPr marL="228600" indent="-228600">
              <a:buFontTx/>
              <a:buAutoNum type="arabicPeriod"/>
            </a:pPr>
            <a:r>
              <a:rPr lang="en-US" sz="900" dirty="0" err="1" smtClean="0">
                <a:solidFill>
                  <a:schemeClr val="tx2"/>
                </a:solidFill>
              </a:rPr>
              <a:t>Pardoll</a:t>
            </a:r>
            <a:r>
              <a:rPr lang="en-US" sz="900" dirty="0">
                <a:solidFill>
                  <a:schemeClr val="tx2"/>
                </a:solidFill>
              </a:rPr>
              <a:t> </a:t>
            </a:r>
            <a:r>
              <a:rPr lang="en-US" sz="900" dirty="0" smtClean="0">
                <a:solidFill>
                  <a:schemeClr val="tx2"/>
                </a:solidFill>
              </a:rPr>
              <a:t>2012. Nature Reviews Cancer:12:252-264.</a:t>
            </a:r>
            <a:endParaRPr 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269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4" y="1123540"/>
            <a:ext cx="6534150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33468"/>
            <a:ext cx="8229600" cy="857250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PD-1/PD-L1</a:t>
            </a:r>
            <a:endParaRPr lang="es-MX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5"/>
          <p:cNvSpPr>
            <a:spLocks noChangeArrowheads="1"/>
          </p:cNvSpPr>
          <p:nvPr/>
        </p:nvSpPr>
        <p:spPr bwMode="auto">
          <a:xfrm>
            <a:off x="2997200" y="2856311"/>
            <a:ext cx="838200" cy="114300"/>
          </a:xfrm>
          <a:prstGeom prst="rightArrow">
            <a:avLst>
              <a:gd name="adj1" fmla="val 50000"/>
              <a:gd name="adj2" fmla="val 137500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altLang="en-US">
              <a:solidFill>
                <a:schemeClr val="tx2">
                  <a:lumMod val="75000"/>
                </a:schemeClr>
              </a:solidFill>
              <a:latin typeface="Times" pitchFamily="18" charset="0"/>
            </a:endParaRPr>
          </a:p>
        </p:txBody>
      </p:sp>
      <p:sp>
        <p:nvSpPr>
          <p:cNvPr id="3077" name="Oval 6"/>
          <p:cNvSpPr>
            <a:spLocks noChangeArrowheads="1"/>
          </p:cNvSpPr>
          <p:nvPr/>
        </p:nvSpPr>
        <p:spPr bwMode="auto">
          <a:xfrm>
            <a:off x="3911600" y="2742009"/>
            <a:ext cx="609600" cy="514350"/>
          </a:xfrm>
          <a:prstGeom prst="ellipse">
            <a:avLst/>
          </a:prstGeom>
          <a:solidFill>
            <a:srgbClr val="66CCFF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533400" y="1485901"/>
            <a:ext cx="1066800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>
            <a:spAutoFit/>
          </a:bodyPr>
          <a:lstStyle/>
          <a:p>
            <a:r>
              <a:rPr lang="en-US" altLang="en-US" sz="2900">
                <a:solidFill>
                  <a:schemeClr val="tx2">
                    <a:lumMod val="75000"/>
                  </a:schemeClr>
                </a:solidFill>
              </a:rPr>
              <a:t>APC</a:t>
            </a:r>
            <a:endParaRPr lang="en-US" altLang="en-US" sz="2900">
              <a:solidFill>
                <a:schemeClr val="tx2">
                  <a:lumMod val="75000"/>
                </a:schemeClr>
              </a:solidFill>
              <a:latin typeface="Times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290763" y="2797380"/>
            <a:ext cx="609600" cy="285750"/>
            <a:chOff x="2290763" y="3729839"/>
            <a:chExt cx="609600" cy="381000"/>
          </a:xfrm>
        </p:grpSpPr>
        <p:sp>
          <p:nvSpPr>
            <p:cNvPr id="3074" name="Line 3"/>
            <p:cNvSpPr>
              <a:spLocks noChangeShapeType="1"/>
            </p:cNvSpPr>
            <p:nvPr/>
          </p:nvSpPr>
          <p:spPr bwMode="auto">
            <a:xfrm flipV="1">
              <a:off x="2747963" y="3920339"/>
              <a:ext cx="152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363" name="AutoShape 4"/>
            <p:cNvSpPr>
              <a:spLocks noChangeArrowheads="1"/>
            </p:cNvSpPr>
            <p:nvPr/>
          </p:nvSpPr>
          <p:spPr bwMode="auto">
            <a:xfrm flipH="1">
              <a:off x="2328863" y="3844139"/>
              <a:ext cx="247650" cy="152400"/>
            </a:xfrm>
            <a:prstGeom prst="octagon">
              <a:avLst>
                <a:gd name="adj" fmla="val 47912"/>
              </a:avLst>
            </a:prstGeom>
            <a:solidFill>
              <a:schemeClr val="tx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079" name="AutoShape 8"/>
            <p:cNvSpPr>
              <a:spLocks noChangeArrowheads="1"/>
            </p:cNvSpPr>
            <p:nvPr/>
          </p:nvSpPr>
          <p:spPr bwMode="auto">
            <a:xfrm rot="5460000" flipH="1">
              <a:off x="2328863" y="3691739"/>
              <a:ext cx="381000" cy="457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080" name="Line 9"/>
          <p:cNvSpPr>
            <a:spLocks noChangeShapeType="1"/>
          </p:cNvSpPr>
          <p:nvPr/>
        </p:nvSpPr>
        <p:spPr bwMode="auto">
          <a:xfrm>
            <a:off x="2700343" y="2366963"/>
            <a:ext cx="360362" cy="18335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81" name="Line 10"/>
          <p:cNvSpPr>
            <a:spLocks noChangeShapeType="1"/>
          </p:cNvSpPr>
          <p:nvPr/>
        </p:nvSpPr>
        <p:spPr bwMode="auto">
          <a:xfrm flipH="1" flipV="1">
            <a:off x="2624139" y="2580084"/>
            <a:ext cx="379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82" name="Text Box 11"/>
          <p:cNvSpPr txBox="1">
            <a:spLocks noChangeArrowheads="1"/>
          </p:cNvSpPr>
          <p:nvPr/>
        </p:nvSpPr>
        <p:spPr bwMode="auto">
          <a:xfrm>
            <a:off x="3370674" y="1485901"/>
            <a:ext cx="960487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altLang="en-US" sz="2900">
                <a:solidFill>
                  <a:schemeClr val="tx2">
                    <a:lumMod val="75000"/>
                  </a:schemeClr>
                </a:solidFill>
              </a:rPr>
              <a:t>T cell</a:t>
            </a:r>
          </a:p>
        </p:txBody>
      </p:sp>
      <p:sp>
        <p:nvSpPr>
          <p:cNvPr id="3083" name="Line 12"/>
          <p:cNvSpPr>
            <a:spLocks noChangeShapeType="1"/>
          </p:cNvSpPr>
          <p:nvPr/>
        </p:nvSpPr>
        <p:spPr bwMode="auto">
          <a:xfrm flipH="1" flipV="1">
            <a:off x="2362202" y="2158607"/>
            <a:ext cx="166688" cy="1654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84" name="Line 13"/>
          <p:cNvSpPr>
            <a:spLocks noChangeShapeType="1"/>
          </p:cNvSpPr>
          <p:nvPr/>
        </p:nvSpPr>
        <p:spPr bwMode="auto">
          <a:xfrm flipV="1">
            <a:off x="2889254" y="2206232"/>
            <a:ext cx="196850" cy="216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85" name="Text Box 15"/>
          <p:cNvSpPr txBox="1">
            <a:spLocks noChangeArrowheads="1"/>
          </p:cNvSpPr>
          <p:nvPr/>
        </p:nvSpPr>
        <p:spPr bwMode="auto">
          <a:xfrm rot="-1255930">
            <a:off x="4476524" y="2034763"/>
            <a:ext cx="1330781" cy="4000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altLang="en-US" sz="2000">
                <a:solidFill>
                  <a:schemeClr val="tx2">
                    <a:lumMod val="75000"/>
                  </a:schemeClr>
                </a:solidFill>
              </a:rPr>
              <a:t>(+) Signal 2</a:t>
            </a:r>
          </a:p>
        </p:txBody>
      </p:sp>
      <p:sp>
        <p:nvSpPr>
          <p:cNvPr id="3086" name="AutoShape 16"/>
          <p:cNvSpPr>
            <a:spLocks noChangeArrowheads="1"/>
          </p:cNvSpPr>
          <p:nvPr/>
        </p:nvSpPr>
        <p:spPr bwMode="auto">
          <a:xfrm rot="-1132775">
            <a:off x="4676776" y="2390775"/>
            <a:ext cx="1217613" cy="285750"/>
          </a:xfrm>
          <a:prstGeom prst="rightArrow">
            <a:avLst>
              <a:gd name="adj1" fmla="val 50000"/>
              <a:gd name="adj2" fmla="val 55039"/>
            </a:avLst>
          </a:prstGeom>
          <a:solidFill>
            <a:srgbClr val="00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5943600" y="1428750"/>
            <a:ext cx="2438400" cy="1085850"/>
            <a:chOff x="5943600" y="2398713"/>
            <a:chExt cx="2438400" cy="1600200"/>
          </a:xfrm>
        </p:grpSpPr>
        <p:sp>
          <p:nvSpPr>
            <p:cNvPr id="3125" name="Oval 17"/>
            <p:cNvSpPr>
              <a:spLocks noChangeArrowheads="1"/>
            </p:cNvSpPr>
            <p:nvPr/>
          </p:nvSpPr>
          <p:spPr bwMode="auto">
            <a:xfrm>
              <a:off x="5943600" y="2703513"/>
              <a:ext cx="1143000" cy="1295400"/>
            </a:xfrm>
            <a:prstGeom prst="ellipse">
              <a:avLst/>
            </a:prstGeom>
            <a:solidFill>
              <a:srgbClr val="FF00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6" name="Oval 18"/>
            <p:cNvSpPr>
              <a:spLocks noChangeArrowheads="1"/>
            </p:cNvSpPr>
            <p:nvPr/>
          </p:nvSpPr>
          <p:spPr bwMode="auto">
            <a:xfrm>
              <a:off x="6629400" y="2551113"/>
              <a:ext cx="1143000" cy="1295400"/>
            </a:xfrm>
            <a:prstGeom prst="ellipse">
              <a:avLst/>
            </a:prstGeom>
            <a:solidFill>
              <a:srgbClr val="FF00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7" name="Oval 19"/>
            <p:cNvSpPr>
              <a:spLocks noChangeArrowheads="1"/>
            </p:cNvSpPr>
            <p:nvPr/>
          </p:nvSpPr>
          <p:spPr bwMode="auto">
            <a:xfrm>
              <a:off x="7239000" y="2398713"/>
              <a:ext cx="1143000" cy="1295400"/>
            </a:xfrm>
            <a:prstGeom prst="ellipse">
              <a:avLst/>
            </a:prstGeom>
            <a:solidFill>
              <a:srgbClr val="FF00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89" name="Oval 28"/>
          <p:cNvSpPr>
            <a:spLocks noChangeArrowheads="1"/>
          </p:cNvSpPr>
          <p:nvPr/>
        </p:nvSpPr>
        <p:spPr bwMode="auto">
          <a:xfrm>
            <a:off x="2874963" y="2150270"/>
            <a:ext cx="1752600" cy="1543050"/>
          </a:xfrm>
          <a:prstGeom prst="ellipse">
            <a:avLst/>
          </a:prstGeom>
          <a:solidFill>
            <a:srgbClr val="CC00FF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90" name="AutoShape 29"/>
          <p:cNvSpPr>
            <a:spLocks noChangeArrowheads="1"/>
          </p:cNvSpPr>
          <p:nvPr/>
        </p:nvSpPr>
        <p:spPr bwMode="auto">
          <a:xfrm rot="600000">
            <a:off x="3128963" y="2377679"/>
            <a:ext cx="1219200" cy="171450"/>
          </a:xfrm>
          <a:prstGeom prst="curvedDownArrow">
            <a:avLst>
              <a:gd name="adj1" fmla="val 101383"/>
              <a:gd name="adj2" fmla="val 177778"/>
              <a:gd name="adj3" fmla="val 33333"/>
            </a:avLst>
          </a:prstGeom>
          <a:solidFill>
            <a:srgbClr val="33CC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91" name="Text Box 31"/>
          <p:cNvSpPr txBox="1">
            <a:spLocks noChangeArrowheads="1"/>
          </p:cNvSpPr>
          <p:nvPr/>
        </p:nvSpPr>
        <p:spPr bwMode="auto">
          <a:xfrm>
            <a:off x="1912857" y="1885950"/>
            <a:ext cx="1688250" cy="43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altLang="en-US" sz="2200">
                <a:solidFill>
                  <a:schemeClr val="tx2">
                    <a:lumMod val="75000"/>
                  </a:schemeClr>
                </a:solidFill>
              </a:rPr>
              <a:t>B7.1      CD28</a:t>
            </a:r>
          </a:p>
        </p:txBody>
      </p:sp>
      <p:sp>
        <p:nvSpPr>
          <p:cNvPr id="3092" name="Text Box 32"/>
          <p:cNvSpPr txBox="1">
            <a:spLocks noChangeArrowheads="1"/>
          </p:cNvSpPr>
          <p:nvPr/>
        </p:nvSpPr>
        <p:spPr bwMode="auto">
          <a:xfrm>
            <a:off x="2971800" y="2743204"/>
            <a:ext cx="1828800" cy="4000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4" tIns="45711" rIns="91424" bIns="45711">
            <a:spAutoFit/>
          </a:bodyPr>
          <a:lstStyle/>
          <a:p>
            <a:r>
              <a:rPr lang="en-US" altLang="en-US" sz="2000">
                <a:solidFill>
                  <a:schemeClr val="tx2">
                    <a:lumMod val="75000"/>
                  </a:schemeClr>
                </a:solidFill>
              </a:rPr>
              <a:t>TCR Signal 1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304800" y="1714500"/>
            <a:ext cx="2503488" cy="2457450"/>
            <a:chOff x="192" y="1392"/>
            <a:chExt cx="1577" cy="2112"/>
          </a:xfrm>
          <a:solidFill>
            <a:srgbClr val="FFC000"/>
          </a:solidFill>
        </p:grpSpPr>
        <p:sp>
          <p:nvSpPr>
            <p:cNvPr id="209966" name="AutoShape 37"/>
            <p:cNvSpPr>
              <a:spLocks noChangeArrowheads="1"/>
            </p:cNvSpPr>
            <p:nvPr/>
          </p:nvSpPr>
          <p:spPr bwMode="auto">
            <a:xfrm rot="16140000">
              <a:off x="1371" y="2304"/>
              <a:ext cx="240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1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9968" name="Line 39"/>
            <p:cNvSpPr>
              <a:spLocks noChangeShapeType="1"/>
            </p:cNvSpPr>
            <p:nvPr/>
          </p:nvSpPr>
          <p:spPr bwMode="auto">
            <a:xfrm flipH="1">
              <a:off x="1145" y="2035"/>
              <a:ext cx="417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11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9971" name="AutoShape 42"/>
            <p:cNvSpPr>
              <a:spLocks noChangeArrowheads="1"/>
            </p:cNvSpPr>
            <p:nvPr/>
          </p:nvSpPr>
          <p:spPr bwMode="auto">
            <a:xfrm>
              <a:off x="192" y="1392"/>
              <a:ext cx="1200" cy="2112"/>
            </a:xfrm>
            <a:prstGeom prst="irregularSeal1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9972" name="Text Box 43"/>
            <p:cNvSpPr txBox="1">
              <a:spLocks noChangeArrowheads="1"/>
            </p:cNvSpPr>
            <p:nvPr/>
          </p:nvSpPr>
          <p:spPr bwMode="auto">
            <a:xfrm>
              <a:off x="438" y="2288"/>
              <a:ext cx="661" cy="344"/>
            </a:xfrm>
            <a:prstGeom prst="rect">
              <a:avLst/>
            </a:prstGeom>
            <a:solidFill>
              <a:srgbClr val="CC9900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000" dirty="0">
                  <a:solidFill>
                    <a:schemeClr val="tx2">
                      <a:lumMod val="75000"/>
                    </a:schemeClr>
                  </a:solidFill>
                </a:rPr>
                <a:t>MHC-Ag</a:t>
              </a:r>
            </a:p>
          </p:txBody>
        </p:sp>
        <p:sp>
          <p:nvSpPr>
            <p:cNvPr id="209973" name="Line 44"/>
            <p:cNvSpPr>
              <a:spLocks noChangeShapeType="1"/>
            </p:cNvSpPr>
            <p:nvPr/>
          </p:nvSpPr>
          <p:spPr bwMode="auto">
            <a:xfrm flipV="1">
              <a:off x="1152" y="2448"/>
              <a:ext cx="195" cy="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11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9967" name="AutoShape 38"/>
            <p:cNvSpPr>
              <a:spLocks noChangeArrowheads="1"/>
            </p:cNvSpPr>
            <p:nvPr/>
          </p:nvSpPr>
          <p:spPr bwMode="auto">
            <a:xfrm>
              <a:off x="1554" y="1928"/>
              <a:ext cx="215" cy="179"/>
            </a:xfrm>
            <a:prstGeom prst="rt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09957" name="AutoShape 46"/>
          <p:cNvSpPr>
            <a:spLocks noChangeArrowheads="1"/>
          </p:cNvSpPr>
          <p:nvPr/>
        </p:nvSpPr>
        <p:spPr bwMode="auto">
          <a:xfrm>
            <a:off x="381000" y="4057650"/>
            <a:ext cx="2133600" cy="685800"/>
          </a:xfrm>
          <a:prstGeom prst="irregularSeal1">
            <a:avLst/>
          </a:prstGeom>
          <a:solidFill>
            <a:schemeClr val="accent3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Tumor</a:t>
            </a:r>
          </a:p>
        </p:txBody>
      </p:sp>
      <p:sp>
        <p:nvSpPr>
          <p:cNvPr id="15383" name="Oval 47"/>
          <p:cNvSpPr>
            <a:spLocks noChangeArrowheads="1"/>
          </p:cNvSpPr>
          <p:nvPr/>
        </p:nvSpPr>
        <p:spPr bwMode="auto">
          <a:xfrm>
            <a:off x="685800" y="365760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84" name="Oval 48"/>
          <p:cNvSpPr>
            <a:spLocks noChangeArrowheads="1"/>
          </p:cNvSpPr>
          <p:nvPr/>
        </p:nvSpPr>
        <p:spPr bwMode="auto">
          <a:xfrm>
            <a:off x="838200" y="32575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85" name="Oval 50"/>
          <p:cNvSpPr>
            <a:spLocks noChangeArrowheads="1"/>
          </p:cNvSpPr>
          <p:nvPr/>
        </p:nvSpPr>
        <p:spPr bwMode="auto">
          <a:xfrm>
            <a:off x="762000" y="38290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86" name="Oval 51"/>
          <p:cNvSpPr>
            <a:spLocks noChangeArrowheads="1"/>
          </p:cNvSpPr>
          <p:nvPr/>
        </p:nvSpPr>
        <p:spPr bwMode="auto">
          <a:xfrm>
            <a:off x="533400" y="377190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87" name="Oval 52"/>
          <p:cNvSpPr>
            <a:spLocks noChangeArrowheads="1"/>
          </p:cNvSpPr>
          <p:nvPr/>
        </p:nvSpPr>
        <p:spPr bwMode="auto">
          <a:xfrm>
            <a:off x="762000" y="40576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88" name="Oval 53"/>
          <p:cNvSpPr>
            <a:spLocks noChangeArrowheads="1"/>
          </p:cNvSpPr>
          <p:nvPr/>
        </p:nvSpPr>
        <p:spPr bwMode="auto">
          <a:xfrm>
            <a:off x="381000" y="34861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01" name="Rectangle 54"/>
          <p:cNvSpPr>
            <a:spLocks noChangeArrowheads="1"/>
          </p:cNvSpPr>
          <p:nvPr/>
        </p:nvSpPr>
        <p:spPr bwMode="auto">
          <a:xfrm>
            <a:off x="685800" y="2686050"/>
            <a:ext cx="2971800" cy="4572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99" name="Oval 51"/>
          <p:cNvSpPr>
            <a:spLocks noChangeArrowheads="1"/>
          </p:cNvSpPr>
          <p:nvPr/>
        </p:nvSpPr>
        <p:spPr bwMode="auto">
          <a:xfrm>
            <a:off x="685800" y="388620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880159" y="4902297"/>
            <a:ext cx="4715682" cy="276981"/>
          </a:xfrm>
          <a:prstGeom prst="rect">
            <a:avLst/>
          </a:prstGeom>
          <a:noFill/>
        </p:spPr>
        <p:txBody>
          <a:bodyPr wrap="none" lIns="91424" tIns="45711" rIns="91424" bIns="45711" rtlCol="0">
            <a:spAutoFit/>
          </a:bodyPr>
          <a:lstStyle/>
          <a:p>
            <a:pPr eaLnBrk="0" hangingPunct="0"/>
            <a:r>
              <a:rPr lang="en-US" sz="1200" i="1" dirty="0" err="1">
                <a:solidFill>
                  <a:schemeClr val="tx2"/>
                </a:solidFill>
              </a:rPr>
              <a:t>Keir</a:t>
            </a:r>
            <a:r>
              <a:rPr lang="en-US" sz="1200" i="1" dirty="0">
                <a:solidFill>
                  <a:schemeClr val="tx2"/>
                </a:solidFill>
              </a:rPr>
              <a:t> ME et al, </a:t>
            </a:r>
            <a:r>
              <a:rPr lang="en-US" sz="1200" i="1" dirty="0" err="1">
                <a:solidFill>
                  <a:schemeClr val="tx2"/>
                </a:solidFill>
              </a:rPr>
              <a:t>Annu</a:t>
            </a:r>
            <a:r>
              <a:rPr lang="en-US" sz="1200" i="1" dirty="0">
                <a:solidFill>
                  <a:schemeClr val="tx2"/>
                </a:solidFill>
              </a:rPr>
              <a:t> Rev </a:t>
            </a:r>
            <a:r>
              <a:rPr lang="en-US" sz="1200" i="1" dirty="0" err="1">
                <a:solidFill>
                  <a:schemeClr val="tx2"/>
                </a:solidFill>
              </a:rPr>
              <a:t>Immunol</a:t>
            </a:r>
            <a:r>
              <a:rPr lang="en-US" sz="1200" i="1" dirty="0">
                <a:solidFill>
                  <a:schemeClr val="tx2"/>
                </a:solidFill>
              </a:rPr>
              <a:t> 2008; Pardoll DM, Nat Rev Cancer 2012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468"/>
            <a:ext cx="8229600" cy="85725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Role of PD-1 in Suppressing </a:t>
            </a:r>
            <a:br>
              <a:rPr lang="en-US" altLang="en-US" sz="3600" dirty="0" smtClean="0"/>
            </a:br>
            <a:r>
              <a:rPr lang="en-US" altLang="en-US" sz="3600" dirty="0" smtClean="0"/>
              <a:t>Antitumor Immunity</a:t>
            </a:r>
            <a:endParaRPr lang="en-US" sz="3600" dirty="0"/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4724400" y="897564"/>
            <a:ext cx="4038600" cy="70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>
            <a:spAutoFit/>
          </a:bodyPr>
          <a:lstStyle/>
          <a:p>
            <a:r>
              <a:rPr lang="en-US" altLang="en-US" sz="2000" dirty="0">
                <a:solidFill>
                  <a:srgbClr val="00CC00"/>
                </a:solidFill>
                <a:cs typeface="Arial" pitchFamily="34" charset="0"/>
              </a:rPr>
              <a:t>Activation</a:t>
            </a:r>
          </a:p>
          <a:p>
            <a:r>
              <a:rPr lang="en-US" altLang="en-US" sz="2000" dirty="0">
                <a:solidFill>
                  <a:srgbClr val="00CC00"/>
                </a:solidFill>
                <a:cs typeface="Arial" pitchFamily="34" charset="0"/>
              </a:rPr>
              <a:t>(cytokines, lysis, </a:t>
            </a:r>
            <a:r>
              <a:rPr lang="en-US" altLang="en-US" sz="2000" dirty="0" err="1">
                <a:solidFill>
                  <a:srgbClr val="00CC00"/>
                </a:solidFill>
                <a:cs typeface="Arial" pitchFamily="34" charset="0"/>
              </a:rPr>
              <a:t>prolif</a:t>
            </a:r>
            <a:r>
              <a:rPr lang="en-US" altLang="en-US" sz="2000" dirty="0">
                <a:solidFill>
                  <a:srgbClr val="00CC00"/>
                </a:solidFill>
                <a:cs typeface="Arial" pitchFamily="34" charset="0"/>
              </a:rPr>
              <a:t>., migration)</a:t>
            </a:r>
          </a:p>
        </p:txBody>
      </p:sp>
    </p:spTree>
    <p:extLst>
      <p:ext uri="{BB962C8B-B14F-4D97-AF65-F5344CB8AC3E}">
        <p14:creationId xmlns:p14="http://schemas.microsoft.com/office/powerpoint/2010/main" val="9867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AutoShape 5"/>
          <p:cNvSpPr>
            <a:spLocks noChangeArrowheads="1"/>
          </p:cNvSpPr>
          <p:nvPr/>
        </p:nvSpPr>
        <p:spPr bwMode="auto">
          <a:xfrm>
            <a:off x="2997200" y="2856311"/>
            <a:ext cx="838200" cy="114300"/>
          </a:xfrm>
          <a:prstGeom prst="rightArrow">
            <a:avLst>
              <a:gd name="adj1" fmla="val 50000"/>
              <a:gd name="adj2" fmla="val 137500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altLang="en-US">
              <a:solidFill>
                <a:schemeClr val="tx2">
                  <a:lumMod val="75000"/>
                </a:schemeClr>
              </a:solidFill>
              <a:latin typeface="Times" pitchFamily="18" charset="0"/>
            </a:endParaRPr>
          </a:p>
        </p:txBody>
      </p:sp>
      <p:sp>
        <p:nvSpPr>
          <p:cNvPr id="4101" name="Oval 6"/>
          <p:cNvSpPr>
            <a:spLocks noChangeArrowheads="1"/>
          </p:cNvSpPr>
          <p:nvPr/>
        </p:nvSpPr>
        <p:spPr bwMode="auto">
          <a:xfrm>
            <a:off x="3911600" y="2742009"/>
            <a:ext cx="609600" cy="514350"/>
          </a:xfrm>
          <a:prstGeom prst="ellipse">
            <a:avLst/>
          </a:prstGeom>
          <a:solidFill>
            <a:srgbClr val="66CCFF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533400" y="1485901"/>
            <a:ext cx="1066800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>
            <a:spAutoFit/>
          </a:bodyPr>
          <a:lstStyle/>
          <a:p>
            <a:r>
              <a:rPr lang="en-US" altLang="en-US" sz="2900">
                <a:solidFill>
                  <a:schemeClr val="tx2">
                    <a:lumMod val="75000"/>
                  </a:schemeClr>
                </a:solidFill>
              </a:rPr>
              <a:t>APC</a:t>
            </a:r>
            <a:endParaRPr lang="en-US" altLang="en-US" sz="2900">
              <a:solidFill>
                <a:schemeClr val="tx2">
                  <a:lumMod val="75000"/>
                </a:schemeClr>
              </a:solidFill>
              <a:latin typeface="Times" pitchFamily="18" charset="0"/>
            </a:endParaRPr>
          </a:p>
        </p:txBody>
      </p:sp>
      <p:sp>
        <p:nvSpPr>
          <p:cNvPr id="4104" name="Line 9"/>
          <p:cNvSpPr>
            <a:spLocks noChangeShapeType="1"/>
          </p:cNvSpPr>
          <p:nvPr/>
        </p:nvSpPr>
        <p:spPr bwMode="auto">
          <a:xfrm>
            <a:off x="2700343" y="2366963"/>
            <a:ext cx="360362" cy="18335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05" name="Line 10"/>
          <p:cNvSpPr>
            <a:spLocks noChangeShapeType="1"/>
          </p:cNvSpPr>
          <p:nvPr/>
        </p:nvSpPr>
        <p:spPr bwMode="auto">
          <a:xfrm flipH="1" flipV="1">
            <a:off x="2624139" y="2580084"/>
            <a:ext cx="379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3370674" y="1485901"/>
            <a:ext cx="960487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altLang="en-US" sz="2900">
                <a:solidFill>
                  <a:schemeClr val="tx2">
                    <a:lumMod val="75000"/>
                  </a:schemeClr>
                </a:solidFill>
              </a:rPr>
              <a:t>T cell</a:t>
            </a:r>
          </a:p>
        </p:txBody>
      </p:sp>
      <p:sp>
        <p:nvSpPr>
          <p:cNvPr id="4107" name="Line 12"/>
          <p:cNvSpPr>
            <a:spLocks noChangeShapeType="1"/>
          </p:cNvSpPr>
          <p:nvPr/>
        </p:nvSpPr>
        <p:spPr bwMode="auto">
          <a:xfrm flipH="1" flipV="1">
            <a:off x="2362202" y="2158607"/>
            <a:ext cx="166688" cy="1654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08" name="Line 13"/>
          <p:cNvSpPr>
            <a:spLocks noChangeShapeType="1"/>
          </p:cNvSpPr>
          <p:nvPr/>
        </p:nvSpPr>
        <p:spPr bwMode="auto">
          <a:xfrm flipV="1">
            <a:off x="2889254" y="2206232"/>
            <a:ext cx="196850" cy="216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09" name="Text Box 15"/>
          <p:cNvSpPr txBox="1">
            <a:spLocks noChangeArrowheads="1"/>
          </p:cNvSpPr>
          <p:nvPr/>
        </p:nvSpPr>
        <p:spPr bwMode="auto">
          <a:xfrm rot="-1255930">
            <a:off x="4476524" y="2034763"/>
            <a:ext cx="1330781" cy="4000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altLang="en-US" sz="2000">
                <a:solidFill>
                  <a:schemeClr val="tx2">
                    <a:lumMod val="75000"/>
                  </a:schemeClr>
                </a:solidFill>
              </a:rPr>
              <a:t>(+) Signal 2</a:t>
            </a:r>
          </a:p>
        </p:txBody>
      </p:sp>
      <p:sp>
        <p:nvSpPr>
          <p:cNvPr id="4110" name="AutoShape 16"/>
          <p:cNvSpPr>
            <a:spLocks noChangeArrowheads="1"/>
          </p:cNvSpPr>
          <p:nvPr/>
        </p:nvSpPr>
        <p:spPr bwMode="auto">
          <a:xfrm rot="-1132775">
            <a:off x="4676776" y="2390775"/>
            <a:ext cx="1217613" cy="285750"/>
          </a:xfrm>
          <a:prstGeom prst="rightArrow">
            <a:avLst>
              <a:gd name="adj1" fmla="val 50000"/>
              <a:gd name="adj2" fmla="val 55039"/>
            </a:avLst>
          </a:prstGeom>
          <a:solidFill>
            <a:srgbClr val="00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5943600" y="1428750"/>
            <a:ext cx="2438400" cy="1085850"/>
            <a:chOff x="5943600" y="2398713"/>
            <a:chExt cx="2438400" cy="1600200"/>
          </a:xfrm>
        </p:grpSpPr>
        <p:sp>
          <p:nvSpPr>
            <p:cNvPr id="4152" name="Oval 17"/>
            <p:cNvSpPr>
              <a:spLocks noChangeArrowheads="1"/>
            </p:cNvSpPr>
            <p:nvPr/>
          </p:nvSpPr>
          <p:spPr bwMode="auto">
            <a:xfrm>
              <a:off x="5943600" y="2703513"/>
              <a:ext cx="1143000" cy="1295400"/>
            </a:xfrm>
            <a:prstGeom prst="ellipse">
              <a:avLst/>
            </a:prstGeom>
            <a:solidFill>
              <a:srgbClr val="FF00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153" name="Oval 18"/>
            <p:cNvSpPr>
              <a:spLocks noChangeArrowheads="1"/>
            </p:cNvSpPr>
            <p:nvPr/>
          </p:nvSpPr>
          <p:spPr bwMode="auto">
            <a:xfrm>
              <a:off x="6629400" y="2551113"/>
              <a:ext cx="1143000" cy="1295400"/>
            </a:xfrm>
            <a:prstGeom prst="ellipse">
              <a:avLst/>
            </a:prstGeom>
            <a:solidFill>
              <a:srgbClr val="FF00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154" name="Oval 19"/>
            <p:cNvSpPr>
              <a:spLocks noChangeArrowheads="1"/>
            </p:cNvSpPr>
            <p:nvPr/>
          </p:nvSpPr>
          <p:spPr bwMode="auto">
            <a:xfrm>
              <a:off x="7239000" y="2398713"/>
              <a:ext cx="1143000" cy="1295400"/>
            </a:xfrm>
            <a:prstGeom prst="ellipse">
              <a:avLst/>
            </a:prstGeom>
            <a:solidFill>
              <a:srgbClr val="FF00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4113" name="Oval 28"/>
          <p:cNvSpPr>
            <a:spLocks noChangeArrowheads="1"/>
          </p:cNvSpPr>
          <p:nvPr/>
        </p:nvSpPr>
        <p:spPr bwMode="auto">
          <a:xfrm>
            <a:off x="2874963" y="2150270"/>
            <a:ext cx="1752600" cy="1543050"/>
          </a:xfrm>
          <a:prstGeom prst="ellipse">
            <a:avLst/>
          </a:prstGeom>
          <a:solidFill>
            <a:srgbClr val="CC00FF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14" name="AutoShape 29"/>
          <p:cNvSpPr>
            <a:spLocks noChangeArrowheads="1"/>
          </p:cNvSpPr>
          <p:nvPr/>
        </p:nvSpPr>
        <p:spPr bwMode="auto">
          <a:xfrm rot="600000">
            <a:off x="3128963" y="2377679"/>
            <a:ext cx="1219200" cy="171450"/>
          </a:xfrm>
          <a:prstGeom prst="curvedDownArrow">
            <a:avLst>
              <a:gd name="adj1" fmla="val 101383"/>
              <a:gd name="adj2" fmla="val 177778"/>
              <a:gd name="adj3" fmla="val 33333"/>
            </a:avLst>
          </a:prstGeom>
          <a:solidFill>
            <a:srgbClr val="33CC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15" name="Text Box 31"/>
          <p:cNvSpPr txBox="1">
            <a:spLocks noChangeArrowheads="1"/>
          </p:cNvSpPr>
          <p:nvPr/>
        </p:nvSpPr>
        <p:spPr bwMode="auto">
          <a:xfrm>
            <a:off x="1912857" y="1885950"/>
            <a:ext cx="1688250" cy="43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altLang="en-US" sz="2200">
                <a:solidFill>
                  <a:schemeClr val="tx2">
                    <a:lumMod val="75000"/>
                  </a:schemeClr>
                </a:solidFill>
              </a:rPr>
              <a:t>B7.1      CD28</a:t>
            </a:r>
          </a:p>
        </p:txBody>
      </p:sp>
      <p:sp>
        <p:nvSpPr>
          <p:cNvPr id="4116" name="Text Box 32"/>
          <p:cNvSpPr txBox="1">
            <a:spLocks noChangeArrowheads="1"/>
          </p:cNvSpPr>
          <p:nvPr/>
        </p:nvSpPr>
        <p:spPr bwMode="auto">
          <a:xfrm>
            <a:off x="2971800" y="2743204"/>
            <a:ext cx="1828800" cy="4000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4" tIns="45711" rIns="91424" bIns="45711">
            <a:spAutoFit/>
          </a:bodyPr>
          <a:lstStyle/>
          <a:p>
            <a:r>
              <a:rPr lang="en-US" altLang="en-US" sz="2000">
                <a:solidFill>
                  <a:schemeClr val="tx2">
                    <a:lumMod val="75000"/>
                  </a:schemeClr>
                </a:solidFill>
              </a:rPr>
              <a:t>TCR Signal 1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304800" y="1714500"/>
            <a:ext cx="2503488" cy="2457450"/>
            <a:chOff x="192" y="1392"/>
            <a:chExt cx="1577" cy="2112"/>
          </a:xfrm>
          <a:solidFill>
            <a:srgbClr val="FFC000"/>
          </a:solidFill>
        </p:grpSpPr>
        <p:sp>
          <p:nvSpPr>
            <p:cNvPr id="209966" name="AutoShape 37"/>
            <p:cNvSpPr>
              <a:spLocks noChangeArrowheads="1"/>
            </p:cNvSpPr>
            <p:nvPr/>
          </p:nvSpPr>
          <p:spPr bwMode="auto">
            <a:xfrm rot="-5460000">
              <a:off x="1371" y="2303"/>
              <a:ext cx="240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1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9968" name="Line 39"/>
            <p:cNvSpPr>
              <a:spLocks noChangeShapeType="1"/>
            </p:cNvSpPr>
            <p:nvPr/>
          </p:nvSpPr>
          <p:spPr bwMode="auto">
            <a:xfrm flipH="1">
              <a:off x="1145" y="2035"/>
              <a:ext cx="417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11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9971" name="AutoShape 42"/>
            <p:cNvSpPr>
              <a:spLocks noChangeArrowheads="1"/>
            </p:cNvSpPr>
            <p:nvPr/>
          </p:nvSpPr>
          <p:spPr bwMode="auto">
            <a:xfrm>
              <a:off x="192" y="1392"/>
              <a:ext cx="1200" cy="2112"/>
            </a:xfrm>
            <a:prstGeom prst="irregularSeal1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9972" name="Text Box 43"/>
            <p:cNvSpPr txBox="1">
              <a:spLocks noChangeArrowheads="1"/>
            </p:cNvSpPr>
            <p:nvPr/>
          </p:nvSpPr>
          <p:spPr bwMode="auto">
            <a:xfrm>
              <a:off x="438" y="2288"/>
              <a:ext cx="661" cy="344"/>
            </a:xfrm>
            <a:prstGeom prst="rect">
              <a:avLst/>
            </a:prstGeom>
            <a:solidFill>
              <a:srgbClr val="CC9900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000" dirty="0">
                  <a:solidFill>
                    <a:schemeClr val="tx2">
                      <a:lumMod val="75000"/>
                    </a:schemeClr>
                  </a:solidFill>
                </a:rPr>
                <a:t>MHC-Ag</a:t>
              </a:r>
            </a:p>
          </p:txBody>
        </p:sp>
        <p:sp>
          <p:nvSpPr>
            <p:cNvPr id="209973" name="Line 44"/>
            <p:cNvSpPr>
              <a:spLocks noChangeShapeType="1"/>
            </p:cNvSpPr>
            <p:nvPr/>
          </p:nvSpPr>
          <p:spPr bwMode="auto">
            <a:xfrm flipV="1">
              <a:off x="1152" y="2447"/>
              <a:ext cx="195" cy="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11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9967" name="AutoShape 38"/>
            <p:cNvSpPr>
              <a:spLocks noChangeArrowheads="1"/>
            </p:cNvSpPr>
            <p:nvPr/>
          </p:nvSpPr>
          <p:spPr bwMode="auto">
            <a:xfrm>
              <a:off x="1554" y="1928"/>
              <a:ext cx="215" cy="179"/>
            </a:xfrm>
            <a:prstGeom prst="rt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09957" name="AutoShape 46"/>
          <p:cNvSpPr>
            <a:spLocks noChangeArrowheads="1"/>
          </p:cNvSpPr>
          <p:nvPr/>
        </p:nvSpPr>
        <p:spPr bwMode="auto">
          <a:xfrm>
            <a:off x="381000" y="4057650"/>
            <a:ext cx="2133600" cy="685800"/>
          </a:xfrm>
          <a:prstGeom prst="irregularSeal1">
            <a:avLst/>
          </a:prstGeom>
          <a:solidFill>
            <a:schemeClr val="accent3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Tumor</a:t>
            </a:r>
          </a:p>
        </p:txBody>
      </p:sp>
      <p:sp>
        <p:nvSpPr>
          <p:cNvPr id="16407" name="Oval 47"/>
          <p:cNvSpPr>
            <a:spLocks noChangeArrowheads="1"/>
          </p:cNvSpPr>
          <p:nvPr/>
        </p:nvSpPr>
        <p:spPr bwMode="auto">
          <a:xfrm>
            <a:off x="685800" y="365760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408" name="Oval 48"/>
          <p:cNvSpPr>
            <a:spLocks noChangeArrowheads="1"/>
          </p:cNvSpPr>
          <p:nvPr/>
        </p:nvSpPr>
        <p:spPr bwMode="auto">
          <a:xfrm>
            <a:off x="838200" y="32575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409" name="Oval 50"/>
          <p:cNvSpPr>
            <a:spLocks noChangeArrowheads="1"/>
          </p:cNvSpPr>
          <p:nvPr/>
        </p:nvSpPr>
        <p:spPr bwMode="auto">
          <a:xfrm>
            <a:off x="762000" y="38290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410" name="Oval 51"/>
          <p:cNvSpPr>
            <a:spLocks noChangeArrowheads="1"/>
          </p:cNvSpPr>
          <p:nvPr/>
        </p:nvSpPr>
        <p:spPr bwMode="auto">
          <a:xfrm>
            <a:off x="533400" y="377190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411" name="Oval 52"/>
          <p:cNvSpPr>
            <a:spLocks noChangeArrowheads="1"/>
          </p:cNvSpPr>
          <p:nvPr/>
        </p:nvSpPr>
        <p:spPr bwMode="auto">
          <a:xfrm>
            <a:off x="762000" y="40576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412" name="Oval 53"/>
          <p:cNvSpPr>
            <a:spLocks noChangeArrowheads="1"/>
          </p:cNvSpPr>
          <p:nvPr/>
        </p:nvSpPr>
        <p:spPr bwMode="auto">
          <a:xfrm>
            <a:off x="381000" y="34861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25" name="Rectangle 54"/>
          <p:cNvSpPr>
            <a:spLocks noChangeArrowheads="1"/>
          </p:cNvSpPr>
          <p:nvPr/>
        </p:nvSpPr>
        <p:spPr bwMode="auto">
          <a:xfrm>
            <a:off x="685800" y="2686050"/>
            <a:ext cx="2971800" cy="4572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6248400" y="3600450"/>
            <a:ext cx="2362200" cy="1085850"/>
            <a:chOff x="5029200" y="4572000"/>
            <a:chExt cx="2133600" cy="1219200"/>
          </a:xfrm>
        </p:grpSpPr>
        <p:sp>
          <p:nvSpPr>
            <p:cNvPr id="4148" name="AutoShape 46"/>
            <p:cNvSpPr>
              <a:spLocks noChangeArrowheads="1"/>
            </p:cNvSpPr>
            <p:nvPr/>
          </p:nvSpPr>
          <p:spPr bwMode="auto">
            <a:xfrm>
              <a:off x="5029200" y="4724400"/>
              <a:ext cx="2133600" cy="1066800"/>
            </a:xfrm>
            <a:prstGeom prst="irregularSeal1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200">
                  <a:solidFill>
                    <a:schemeClr val="tx2">
                      <a:lumMod val="75000"/>
                    </a:schemeClr>
                  </a:solidFill>
                </a:rPr>
                <a:t>Tumor</a:t>
              </a:r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6247990" y="4572000"/>
              <a:ext cx="305415" cy="3048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5181190" y="4648200"/>
              <a:ext cx="305415" cy="3048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5718892" y="4572000"/>
              <a:ext cx="305414" cy="3048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4128" name="TextBox 61"/>
          <p:cNvSpPr txBox="1">
            <a:spLocks noChangeArrowheads="1"/>
          </p:cNvSpPr>
          <p:nvPr/>
        </p:nvSpPr>
        <p:spPr bwMode="auto">
          <a:xfrm>
            <a:off x="5341800" y="3714750"/>
            <a:ext cx="851483" cy="43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PD-L1</a:t>
            </a:r>
          </a:p>
        </p:txBody>
      </p: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5486407" y="2400299"/>
            <a:ext cx="2971800" cy="1402566"/>
            <a:chOff x="5486403" y="2590800"/>
            <a:chExt cx="2971797" cy="1869840"/>
          </a:xfrm>
        </p:grpSpPr>
        <p:sp>
          <p:nvSpPr>
            <p:cNvPr id="52" name="L-Shape 51"/>
            <p:cNvSpPr/>
            <p:nvPr/>
          </p:nvSpPr>
          <p:spPr>
            <a:xfrm rot="8100000">
              <a:off x="7751763" y="3789204"/>
              <a:ext cx="269875" cy="269839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3" name="L-Shape 52"/>
            <p:cNvSpPr/>
            <p:nvPr/>
          </p:nvSpPr>
          <p:spPr>
            <a:xfrm rot="8100000">
              <a:off x="7065963" y="3941584"/>
              <a:ext cx="269875" cy="269839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4" name="L-Shape 53"/>
            <p:cNvSpPr/>
            <p:nvPr/>
          </p:nvSpPr>
          <p:spPr>
            <a:xfrm rot="8100000">
              <a:off x="6380163" y="4093964"/>
              <a:ext cx="269875" cy="269839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143" name="TextBox 59"/>
            <p:cNvSpPr txBox="1">
              <a:spLocks noChangeArrowheads="1"/>
            </p:cNvSpPr>
            <p:nvPr/>
          </p:nvSpPr>
          <p:spPr bwMode="auto">
            <a:xfrm>
              <a:off x="5486403" y="3886200"/>
              <a:ext cx="732892" cy="57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200">
                  <a:solidFill>
                    <a:schemeClr val="tx2">
                      <a:lumMod val="75000"/>
                    </a:schemeClr>
                  </a:solidFill>
                </a:rPr>
                <a:t>PD-1</a:t>
              </a:r>
            </a:p>
          </p:txBody>
        </p:sp>
        <p:grpSp>
          <p:nvGrpSpPr>
            <p:cNvPr id="6" name="Group 63"/>
            <p:cNvGrpSpPr>
              <a:grpSpLocks/>
            </p:cNvGrpSpPr>
            <p:nvPr/>
          </p:nvGrpSpPr>
          <p:grpSpPr bwMode="auto">
            <a:xfrm>
              <a:off x="6019800" y="2590800"/>
              <a:ext cx="2438400" cy="1447800"/>
              <a:chOff x="5943600" y="2398713"/>
              <a:chExt cx="2438400" cy="1600200"/>
            </a:xfrm>
          </p:grpSpPr>
          <p:sp>
            <p:nvSpPr>
              <p:cNvPr id="4145" name="Oval 17"/>
              <p:cNvSpPr>
                <a:spLocks noChangeArrowheads="1"/>
              </p:cNvSpPr>
              <p:nvPr/>
            </p:nvSpPr>
            <p:spPr bwMode="auto">
              <a:xfrm>
                <a:off x="5943600" y="2703513"/>
                <a:ext cx="1143000" cy="1295400"/>
              </a:xfrm>
              <a:prstGeom prst="ellipse">
                <a:avLst/>
              </a:prstGeom>
              <a:solidFill>
                <a:srgbClr val="9900FF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146" name="Oval 18"/>
              <p:cNvSpPr>
                <a:spLocks noChangeArrowheads="1"/>
              </p:cNvSpPr>
              <p:nvPr/>
            </p:nvSpPr>
            <p:spPr bwMode="auto">
              <a:xfrm>
                <a:off x="6629400" y="2551113"/>
                <a:ext cx="1143000" cy="1295400"/>
              </a:xfrm>
              <a:prstGeom prst="ellipse">
                <a:avLst/>
              </a:prstGeom>
              <a:solidFill>
                <a:srgbClr val="9900FF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147" name="Oval 19"/>
              <p:cNvSpPr>
                <a:spLocks noChangeArrowheads="1"/>
              </p:cNvSpPr>
              <p:nvPr/>
            </p:nvSpPr>
            <p:spPr bwMode="auto">
              <a:xfrm>
                <a:off x="7239000" y="2398713"/>
                <a:ext cx="1143000" cy="1295400"/>
              </a:xfrm>
              <a:prstGeom prst="ellipse">
                <a:avLst/>
              </a:prstGeom>
              <a:solidFill>
                <a:srgbClr val="9900FF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69" name="Curved Left Arrow 68"/>
          <p:cNvSpPr/>
          <p:nvPr/>
        </p:nvSpPr>
        <p:spPr>
          <a:xfrm>
            <a:off x="8229600" y="1828800"/>
            <a:ext cx="762000" cy="11430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32" name="TextBox 70"/>
          <p:cNvSpPr txBox="1">
            <a:spLocks noChangeArrowheads="1"/>
          </p:cNvSpPr>
          <p:nvPr/>
        </p:nvSpPr>
        <p:spPr bwMode="auto">
          <a:xfrm>
            <a:off x="7619859" y="2857503"/>
            <a:ext cx="396230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(-)</a:t>
            </a:r>
          </a:p>
        </p:txBody>
      </p:sp>
      <p:sp>
        <p:nvSpPr>
          <p:cNvPr id="4133" name="TextBox 71"/>
          <p:cNvSpPr txBox="1">
            <a:spLocks noChangeArrowheads="1"/>
          </p:cNvSpPr>
          <p:nvPr/>
        </p:nvSpPr>
        <p:spPr bwMode="auto">
          <a:xfrm>
            <a:off x="6248259" y="3086104"/>
            <a:ext cx="396230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(-)</a:t>
            </a:r>
          </a:p>
        </p:txBody>
      </p:sp>
      <p:sp>
        <p:nvSpPr>
          <p:cNvPr id="4134" name="TextBox 72"/>
          <p:cNvSpPr txBox="1">
            <a:spLocks noChangeArrowheads="1"/>
          </p:cNvSpPr>
          <p:nvPr/>
        </p:nvSpPr>
        <p:spPr bwMode="auto">
          <a:xfrm>
            <a:off x="6934059" y="2971803"/>
            <a:ext cx="396230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(-)</a:t>
            </a:r>
          </a:p>
        </p:txBody>
      </p:sp>
      <p:sp>
        <p:nvSpPr>
          <p:cNvPr id="16423" name="Oval 51"/>
          <p:cNvSpPr>
            <a:spLocks noChangeArrowheads="1"/>
          </p:cNvSpPr>
          <p:nvPr/>
        </p:nvSpPr>
        <p:spPr bwMode="auto">
          <a:xfrm>
            <a:off x="685800" y="388620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36" name="Text Box 25"/>
          <p:cNvSpPr txBox="1">
            <a:spLocks noChangeArrowheads="1"/>
          </p:cNvSpPr>
          <p:nvPr/>
        </p:nvSpPr>
        <p:spPr bwMode="auto">
          <a:xfrm>
            <a:off x="2746375" y="4039795"/>
            <a:ext cx="3498851" cy="67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>
            <a:spAutoFit/>
          </a:bodyPr>
          <a:lstStyle/>
          <a:p>
            <a:r>
              <a:rPr lang="en-US" altLang="en-US">
                <a:solidFill>
                  <a:schemeClr val="tx2">
                    <a:lumMod val="75000"/>
                  </a:schemeClr>
                </a:solidFill>
              </a:rPr>
              <a:t>Inhibition</a:t>
            </a:r>
          </a:p>
          <a:p>
            <a:r>
              <a:rPr lang="en-US" altLang="en-US" sz="2000">
                <a:solidFill>
                  <a:schemeClr val="tx2">
                    <a:lumMod val="75000"/>
                  </a:schemeClr>
                </a:solidFill>
              </a:rPr>
              <a:t>(anergy, exhaustion, death)</a:t>
            </a:r>
            <a:endParaRPr lang="en-US" alt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290763" y="2797380"/>
            <a:ext cx="609600" cy="285750"/>
            <a:chOff x="2290763" y="3729839"/>
            <a:chExt cx="609600" cy="381000"/>
          </a:xfrm>
        </p:grpSpPr>
        <p:sp>
          <p:nvSpPr>
            <p:cNvPr id="72" name="Line 3"/>
            <p:cNvSpPr>
              <a:spLocks noChangeShapeType="1"/>
            </p:cNvSpPr>
            <p:nvPr/>
          </p:nvSpPr>
          <p:spPr bwMode="auto">
            <a:xfrm flipV="1">
              <a:off x="2747963" y="3920339"/>
              <a:ext cx="152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3" name="AutoShape 4"/>
            <p:cNvSpPr>
              <a:spLocks noChangeArrowheads="1"/>
            </p:cNvSpPr>
            <p:nvPr/>
          </p:nvSpPr>
          <p:spPr bwMode="auto">
            <a:xfrm flipH="1">
              <a:off x="2328863" y="3844139"/>
              <a:ext cx="247650" cy="152400"/>
            </a:xfrm>
            <a:prstGeom prst="octagon">
              <a:avLst>
                <a:gd name="adj" fmla="val 47912"/>
              </a:avLst>
            </a:prstGeom>
            <a:solidFill>
              <a:schemeClr val="tx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4" name="AutoShape 8"/>
            <p:cNvSpPr>
              <a:spLocks noChangeArrowheads="1"/>
            </p:cNvSpPr>
            <p:nvPr/>
          </p:nvSpPr>
          <p:spPr bwMode="auto">
            <a:xfrm rot="5460000" flipH="1">
              <a:off x="2328863" y="3691739"/>
              <a:ext cx="381000" cy="457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504" y="137399"/>
            <a:ext cx="8503096" cy="857250"/>
          </a:xfrm>
        </p:spPr>
        <p:txBody>
          <a:bodyPr>
            <a:noAutofit/>
          </a:bodyPr>
          <a:lstStyle/>
          <a:p>
            <a:r>
              <a:rPr lang="en-US" altLang="en-US" sz="3600" b="1" dirty="0" smtClean="0"/>
              <a:t>Role of PD-1 in Suppressing </a:t>
            </a:r>
            <a:br>
              <a:rPr lang="en-US" altLang="en-US" sz="3600" b="1" dirty="0" smtClean="0"/>
            </a:br>
            <a:r>
              <a:rPr lang="en-US" altLang="en-US" sz="3600" b="1" dirty="0" smtClean="0"/>
              <a:t>Antitumor Immunity</a:t>
            </a:r>
            <a:endParaRPr lang="en-US" sz="36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1880159" y="4902297"/>
            <a:ext cx="4715682" cy="276981"/>
          </a:xfrm>
          <a:prstGeom prst="rect">
            <a:avLst/>
          </a:prstGeom>
          <a:noFill/>
        </p:spPr>
        <p:txBody>
          <a:bodyPr wrap="none" lIns="91424" tIns="45711" rIns="91424" bIns="45711" rtlCol="0">
            <a:spAutoFit/>
          </a:bodyPr>
          <a:lstStyle/>
          <a:p>
            <a:pPr eaLnBrk="0" hangingPunct="0"/>
            <a:r>
              <a:rPr lang="en-US" sz="1200" i="1" dirty="0" err="1">
                <a:solidFill>
                  <a:schemeClr val="tx2">
                    <a:lumMod val="75000"/>
                  </a:schemeClr>
                </a:solidFill>
              </a:rPr>
              <a:t>Keir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 ME et al, </a:t>
            </a:r>
            <a:r>
              <a:rPr lang="en-US" sz="1200" i="1" dirty="0" err="1">
                <a:solidFill>
                  <a:schemeClr val="tx2">
                    <a:lumMod val="75000"/>
                  </a:schemeClr>
                </a:solidFill>
              </a:rPr>
              <a:t>Annu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 Rev </a:t>
            </a:r>
            <a:r>
              <a:rPr lang="en-US" sz="1200" i="1" dirty="0" err="1">
                <a:solidFill>
                  <a:schemeClr val="tx2">
                    <a:lumMod val="75000"/>
                  </a:schemeClr>
                </a:solidFill>
              </a:rPr>
              <a:t>Immunol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 2008; Pardoll DM, Nat Rev Cancer 2012</a:t>
            </a:r>
          </a:p>
        </p:txBody>
      </p:sp>
    </p:spTree>
    <p:extLst>
      <p:ext uri="{BB962C8B-B14F-4D97-AF65-F5344CB8AC3E}">
        <p14:creationId xmlns:p14="http://schemas.microsoft.com/office/powerpoint/2010/main" val="378993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AutoShape 5"/>
          <p:cNvSpPr>
            <a:spLocks noChangeArrowheads="1"/>
          </p:cNvSpPr>
          <p:nvPr/>
        </p:nvSpPr>
        <p:spPr bwMode="auto">
          <a:xfrm>
            <a:off x="2997200" y="2856311"/>
            <a:ext cx="838200" cy="114300"/>
          </a:xfrm>
          <a:prstGeom prst="rightArrow">
            <a:avLst>
              <a:gd name="adj1" fmla="val 50000"/>
              <a:gd name="adj2" fmla="val 137500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altLang="en-US">
              <a:solidFill>
                <a:schemeClr val="tx2">
                  <a:lumMod val="75000"/>
                </a:schemeClr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4101" name="Oval 6"/>
          <p:cNvSpPr>
            <a:spLocks noChangeArrowheads="1"/>
          </p:cNvSpPr>
          <p:nvPr/>
        </p:nvSpPr>
        <p:spPr bwMode="auto">
          <a:xfrm>
            <a:off x="3911600" y="2742009"/>
            <a:ext cx="609600" cy="514350"/>
          </a:xfrm>
          <a:prstGeom prst="ellipse">
            <a:avLst/>
          </a:prstGeom>
          <a:solidFill>
            <a:srgbClr val="66CCFF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533400" y="1485901"/>
            <a:ext cx="1066800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>
            <a:spAutoFit/>
          </a:bodyPr>
          <a:lstStyle/>
          <a:p>
            <a:r>
              <a:rPr lang="en-US" altLang="en-US" sz="29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APC</a:t>
            </a:r>
            <a:endParaRPr lang="en-US" altLang="en-US" sz="2900">
              <a:solidFill>
                <a:schemeClr val="tx2">
                  <a:lumMod val="75000"/>
                </a:schemeClr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4104" name="Line 9"/>
          <p:cNvSpPr>
            <a:spLocks noChangeShapeType="1"/>
          </p:cNvSpPr>
          <p:nvPr/>
        </p:nvSpPr>
        <p:spPr bwMode="auto">
          <a:xfrm>
            <a:off x="2700343" y="2366963"/>
            <a:ext cx="360362" cy="18335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105" name="Line 10"/>
          <p:cNvSpPr>
            <a:spLocks noChangeShapeType="1"/>
          </p:cNvSpPr>
          <p:nvPr/>
        </p:nvSpPr>
        <p:spPr bwMode="auto">
          <a:xfrm flipH="1" flipV="1">
            <a:off x="2624139" y="2580084"/>
            <a:ext cx="379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3370674" y="1485901"/>
            <a:ext cx="1067568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altLang="en-US" sz="29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T cell</a:t>
            </a:r>
          </a:p>
        </p:txBody>
      </p:sp>
      <p:sp>
        <p:nvSpPr>
          <p:cNvPr id="4107" name="Line 12"/>
          <p:cNvSpPr>
            <a:spLocks noChangeShapeType="1"/>
          </p:cNvSpPr>
          <p:nvPr/>
        </p:nvSpPr>
        <p:spPr bwMode="auto">
          <a:xfrm flipH="1" flipV="1">
            <a:off x="2362202" y="2158607"/>
            <a:ext cx="166688" cy="1654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108" name="Line 13"/>
          <p:cNvSpPr>
            <a:spLocks noChangeShapeType="1"/>
          </p:cNvSpPr>
          <p:nvPr/>
        </p:nvSpPr>
        <p:spPr bwMode="auto">
          <a:xfrm flipV="1">
            <a:off x="2889254" y="2206232"/>
            <a:ext cx="196850" cy="216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109" name="Text Box 15"/>
          <p:cNvSpPr txBox="1">
            <a:spLocks noChangeArrowheads="1"/>
          </p:cNvSpPr>
          <p:nvPr/>
        </p:nvSpPr>
        <p:spPr bwMode="auto">
          <a:xfrm rot="-1255930">
            <a:off x="4390764" y="2034763"/>
            <a:ext cx="1502302" cy="4000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altLang="en-US" sz="20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(+) Signal 2</a:t>
            </a:r>
          </a:p>
        </p:txBody>
      </p:sp>
      <p:sp>
        <p:nvSpPr>
          <p:cNvPr id="4110" name="AutoShape 16"/>
          <p:cNvSpPr>
            <a:spLocks noChangeArrowheads="1"/>
          </p:cNvSpPr>
          <p:nvPr/>
        </p:nvSpPr>
        <p:spPr bwMode="auto">
          <a:xfrm rot="-1132775">
            <a:off x="4676776" y="2390775"/>
            <a:ext cx="1217613" cy="285750"/>
          </a:xfrm>
          <a:prstGeom prst="rightArrow">
            <a:avLst>
              <a:gd name="adj1" fmla="val 50000"/>
              <a:gd name="adj2" fmla="val 55039"/>
            </a:avLst>
          </a:prstGeom>
          <a:solidFill>
            <a:srgbClr val="00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24" tIns="45711" rIns="91424" bIns="45711" anchor="ctr"/>
          <a:lstStyle/>
          <a:p>
            <a:endParaRPr lang="en-US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5943600" y="1428750"/>
            <a:ext cx="2438400" cy="1085850"/>
            <a:chOff x="5943600" y="2398713"/>
            <a:chExt cx="2438400" cy="1600200"/>
          </a:xfrm>
        </p:grpSpPr>
        <p:sp>
          <p:nvSpPr>
            <p:cNvPr id="4152" name="Oval 17"/>
            <p:cNvSpPr>
              <a:spLocks noChangeArrowheads="1"/>
            </p:cNvSpPr>
            <p:nvPr/>
          </p:nvSpPr>
          <p:spPr bwMode="auto">
            <a:xfrm>
              <a:off x="5943600" y="2703513"/>
              <a:ext cx="1143000" cy="1295400"/>
            </a:xfrm>
            <a:prstGeom prst="ellipse">
              <a:avLst/>
            </a:prstGeom>
            <a:solidFill>
              <a:srgbClr val="FF00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4153" name="Oval 18"/>
            <p:cNvSpPr>
              <a:spLocks noChangeArrowheads="1"/>
            </p:cNvSpPr>
            <p:nvPr/>
          </p:nvSpPr>
          <p:spPr bwMode="auto">
            <a:xfrm>
              <a:off x="6629400" y="2551113"/>
              <a:ext cx="1143000" cy="1295400"/>
            </a:xfrm>
            <a:prstGeom prst="ellipse">
              <a:avLst/>
            </a:prstGeom>
            <a:solidFill>
              <a:srgbClr val="FF00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4154" name="Oval 19"/>
            <p:cNvSpPr>
              <a:spLocks noChangeArrowheads="1"/>
            </p:cNvSpPr>
            <p:nvPr/>
          </p:nvSpPr>
          <p:spPr bwMode="auto">
            <a:xfrm>
              <a:off x="7239000" y="2398713"/>
              <a:ext cx="1143000" cy="1295400"/>
            </a:xfrm>
            <a:prstGeom prst="ellipse">
              <a:avLst/>
            </a:prstGeom>
            <a:solidFill>
              <a:srgbClr val="FF00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4112" name="Text Box 20"/>
          <p:cNvSpPr txBox="1">
            <a:spLocks noChangeArrowheads="1"/>
          </p:cNvSpPr>
          <p:nvPr/>
        </p:nvSpPr>
        <p:spPr bwMode="auto">
          <a:xfrm>
            <a:off x="4724400" y="897564"/>
            <a:ext cx="4038600" cy="70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>
            <a:spAutoFit/>
          </a:bodyPr>
          <a:lstStyle/>
          <a:p>
            <a:r>
              <a:rPr lang="en-US" altLang="en-US" sz="2000" dirty="0">
                <a:solidFill>
                  <a:srgbClr val="00CC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Activation</a:t>
            </a:r>
          </a:p>
          <a:p>
            <a:r>
              <a:rPr lang="en-US" altLang="en-US" sz="2000" dirty="0" smtClean="0">
                <a:solidFill>
                  <a:srgbClr val="00CC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(cytokines, lysis, </a:t>
            </a:r>
            <a:r>
              <a:rPr lang="en-US" altLang="en-US" sz="2000" dirty="0" err="1" smtClean="0">
                <a:solidFill>
                  <a:srgbClr val="00CC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prolif</a:t>
            </a:r>
            <a:r>
              <a:rPr lang="en-US" altLang="en-US" sz="2000" dirty="0" smtClean="0">
                <a:solidFill>
                  <a:srgbClr val="00CC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., migration)</a:t>
            </a:r>
          </a:p>
        </p:txBody>
      </p:sp>
      <p:sp>
        <p:nvSpPr>
          <p:cNvPr id="4113" name="Oval 28"/>
          <p:cNvSpPr>
            <a:spLocks noChangeArrowheads="1"/>
          </p:cNvSpPr>
          <p:nvPr/>
        </p:nvSpPr>
        <p:spPr bwMode="auto">
          <a:xfrm>
            <a:off x="2874963" y="2150270"/>
            <a:ext cx="1752600" cy="1543050"/>
          </a:xfrm>
          <a:prstGeom prst="ellipse">
            <a:avLst/>
          </a:prstGeom>
          <a:solidFill>
            <a:srgbClr val="CC00FF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114" name="AutoShape 29"/>
          <p:cNvSpPr>
            <a:spLocks noChangeArrowheads="1"/>
          </p:cNvSpPr>
          <p:nvPr/>
        </p:nvSpPr>
        <p:spPr bwMode="auto">
          <a:xfrm rot="600000">
            <a:off x="3128963" y="2377679"/>
            <a:ext cx="1219200" cy="171450"/>
          </a:xfrm>
          <a:prstGeom prst="curvedDownArrow">
            <a:avLst>
              <a:gd name="adj1" fmla="val 101383"/>
              <a:gd name="adj2" fmla="val 177778"/>
              <a:gd name="adj3" fmla="val 33333"/>
            </a:avLst>
          </a:prstGeom>
          <a:solidFill>
            <a:srgbClr val="33CC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115" name="Text Box 31"/>
          <p:cNvSpPr txBox="1">
            <a:spLocks noChangeArrowheads="1"/>
          </p:cNvSpPr>
          <p:nvPr/>
        </p:nvSpPr>
        <p:spPr bwMode="auto">
          <a:xfrm>
            <a:off x="1912857" y="1885950"/>
            <a:ext cx="1957555" cy="43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altLang="en-US" sz="2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B7.1      CD28</a:t>
            </a:r>
          </a:p>
        </p:txBody>
      </p:sp>
      <p:sp>
        <p:nvSpPr>
          <p:cNvPr id="4116" name="Text Box 32"/>
          <p:cNvSpPr txBox="1">
            <a:spLocks noChangeArrowheads="1"/>
          </p:cNvSpPr>
          <p:nvPr/>
        </p:nvSpPr>
        <p:spPr bwMode="auto">
          <a:xfrm>
            <a:off x="2971800" y="2743204"/>
            <a:ext cx="1828800" cy="4000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4" tIns="45711" rIns="91424" bIns="45711">
            <a:spAutoFit/>
          </a:bodyPr>
          <a:lstStyle/>
          <a:p>
            <a:r>
              <a:rPr lang="en-US" altLang="en-US" sz="20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TCR Signal 1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304800" y="1714500"/>
            <a:ext cx="2503488" cy="2457450"/>
            <a:chOff x="192" y="1392"/>
            <a:chExt cx="1577" cy="2112"/>
          </a:xfrm>
          <a:solidFill>
            <a:srgbClr val="FFC000"/>
          </a:solidFill>
        </p:grpSpPr>
        <p:sp>
          <p:nvSpPr>
            <p:cNvPr id="209966" name="AutoShape 37"/>
            <p:cNvSpPr>
              <a:spLocks noChangeArrowheads="1"/>
            </p:cNvSpPr>
            <p:nvPr/>
          </p:nvSpPr>
          <p:spPr bwMode="auto">
            <a:xfrm rot="-5460000">
              <a:off x="1371" y="2303"/>
              <a:ext cx="240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1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09968" name="Line 39"/>
            <p:cNvSpPr>
              <a:spLocks noChangeShapeType="1"/>
            </p:cNvSpPr>
            <p:nvPr/>
          </p:nvSpPr>
          <p:spPr bwMode="auto">
            <a:xfrm flipH="1">
              <a:off x="1145" y="2035"/>
              <a:ext cx="417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11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09971" name="AutoShape 42"/>
            <p:cNvSpPr>
              <a:spLocks noChangeArrowheads="1"/>
            </p:cNvSpPr>
            <p:nvPr/>
          </p:nvSpPr>
          <p:spPr bwMode="auto">
            <a:xfrm>
              <a:off x="192" y="1392"/>
              <a:ext cx="1200" cy="2112"/>
            </a:xfrm>
            <a:prstGeom prst="irregularSeal1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09972" name="Text Box 43"/>
            <p:cNvSpPr txBox="1">
              <a:spLocks noChangeArrowheads="1"/>
            </p:cNvSpPr>
            <p:nvPr/>
          </p:nvSpPr>
          <p:spPr bwMode="auto">
            <a:xfrm>
              <a:off x="438" y="2288"/>
              <a:ext cx="736" cy="344"/>
            </a:xfrm>
            <a:prstGeom prst="rect">
              <a:avLst/>
            </a:prstGeom>
            <a:solidFill>
              <a:srgbClr val="CC9900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000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ea typeface="MS PGothic" pitchFamily="34" charset="-128"/>
                </a:rPr>
                <a:t>MHC-Ag</a:t>
              </a:r>
            </a:p>
          </p:txBody>
        </p:sp>
        <p:sp>
          <p:nvSpPr>
            <p:cNvPr id="209973" name="Line 44"/>
            <p:cNvSpPr>
              <a:spLocks noChangeShapeType="1"/>
            </p:cNvSpPr>
            <p:nvPr/>
          </p:nvSpPr>
          <p:spPr bwMode="auto">
            <a:xfrm flipV="1">
              <a:off x="1152" y="2447"/>
              <a:ext cx="195" cy="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11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09967" name="AutoShape 38"/>
            <p:cNvSpPr>
              <a:spLocks noChangeArrowheads="1"/>
            </p:cNvSpPr>
            <p:nvPr/>
          </p:nvSpPr>
          <p:spPr bwMode="auto">
            <a:xfrm>
              <a:off x="1554" y="1928"/>
              <a:ext cx="215" cy="179"/>
            </a:xfrm>
            <a:prstGeom prst="rt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209957" name="AutoShape 46"/>
          <p:cNvSpPr>
            <a:spLocks noChangeArrowheads="1"/>
          </p:cNvSpPr>
          <p:nvPr/>
        </p:nvSpPr>
        <p:spPr bwMode="auto">
          <a:xfrm>
            <a:off x="381000" y="4057650"/>
            <a:ext cx="2133600" cy="685800"/>
          </a:xfrm>
          <a:prstGeom prst="irregularSeal1">
            <a:avLst/>
          </a:prstGeom>
          <a:solidFill>
            <a:schemeClr val="accent3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Tumor</a:t>
            </a:r>
          </a:p>
        </p:txBody>
      </p:sp>
      <p:sp>
        <p:nvSpPr>
          <p:cNvPr id="16407" name="Oval 47"/>
          <p:cNvSpPr>
            <a:spLocks noChangeArrowheads="1"/>
          </p:cNvSpPr>
          <p:nvPr/>
        </p:nvSpPr>
        <p:spPr bwMode="auto">
          <a:xfrm>
            <a:off x="685800" y="365760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408" name="Oval 48"/>
          <p:cNvSpPr>
            <a:spLocks noChangeArrowheads="1"/>
          </p:cNvSpPr>
          <p:nvPr/>
        </p:nvSpPr>
        <p:spPr bwMode="auto">
          <a:xfrm>
            <a:off x="838200" y="32575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409" name="Oval 50"/>
          <p:cNvSpPr>
            <a:spLocks noChangeArrowheads="1"/>
          </p:cNvSpPr>
          <p:nvPr/>
        </p:nvSpPr>
        <p:spPr bwMode="auto">
          <a:xfrm>
            <a:off x="762000" y="38290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410" name="Oval 51"/>
          <p:cNvSpPr>
            <a:spLocks noChangeArrowheads="1"/>
          </p:cNvSpPr>
          <p:nvPr/>
        </p:nvSpPr>
        <p:spPr bwMode="auto">
          <a:xfrm>
            <a:off x="533400" y="377190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411" name="Oval 52"/>
          <p:cNvSpPr>
            <a:spLocks noChangeArrowheads="1"/>
          </p:cNvSpPr>
          <p:nvPr/>
        </p:nvSpPr>
        <p:spPr bwMode="auto">
          <a:xfrm>
            <a:off x="762000" y="40576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412" name="Oval 53"/>
          <p:cNvSpPr>
            <a:spLocks noChangeArrowheads="1"/>
          </p:cNvSpPr>
          <p:nvPr/>
        </p:nvSpPr>
        <p:spPr bwMode="auto">
          <a:xfrm>
            <a:off x="381000" y="348615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125" name="Rectangle 54"/>
          <p:cNvSpPr>
            <a:spLocks noChangeArrowheads="1"/>
          </p:cNvSpPr>
          <p:nvPr/>
        </p:nvSpPr>
        <p:spPr bwMode="auto">
          <a:xfrm>
            <a:off x="685800" y="2686050"/>
            <a:ext cx="2971800" cy="4572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1" rIns="91424" bIns="45711" anchor="ctr"/>
          <a:lstStyle/>
          <a:p>
            <a:endParaRPr lang="en-US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6248400" y="3600450"/>
            <a:ext cx="2362200" cy="1085850"/>
            <a:chOff x="5029200" y="4572000"/>
            <a:chExt cx="2133600" cy="1219200"/>
          </a:xfrm>
        </p:grpSpPr>
        <p:sp>
          <p:nvSpPr>
            <p:cNvPr id="4148" name="AutoShape 46"/>
            <p:cNvSpPr>
              <a:spLocks noChangeArrowheads="1"/>
            </p:cNvSpPr>
            <p:nvPr/>
          </p:nvSpPr>
          <p:spPr bwMode="auto">
            <a:xfrm>
              <a:off x="5029200" y="4724400"/>
              <a:ext cx="2133600" cy="1066800"/>
            </a:xfrm>
            <a:prstGeom prst="irregularSeal1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2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Tumor</a:t>
              </a:r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6247990" y="4572000"/>
              <a:ext cx="305415" cy="3048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5181190" y="4648200"/>
              <a:ext cx="305415" cy="3048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5718892" y="4572000"/>
              <a:ext cx="305414" cy="3048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4128" name="TextBox 61"/>
          <p:cNvSpPr txBox="1">
            <a:spLocks noChangeArrowheads="1"/>
          </p:cNvSpPr>
          <p:nvPr/>
        </p:nvSpPr>
        <p:spPr bwMode="auto">
          <a:xfrm>
            <a:off x="5341800" y="3714750"/>
            <a:ext cx="984533" cy="43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 sz="2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PD-L1</a:t>
            </a:r>
          </a:p>
        </p:txBody>
      </p: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5486407" y="2400299"/>
            <a:ext cx="2971800" cy="1402566"/>
            <a:chOff x="5486403" y="2590800"/>
            <a:chExt cx="2971797" cy="1869840"/>
          </a:xfrm>
        </p:grpSpPr>
        <p:sp>
          <p:nvSpPr>
            <p:cNvPr id="52" name="L-Shape 51"/>
            <p:cNvSpPr/>
            <p:nvPr/>
          </p:nvSpPr>
          <p:spPr>
            <a:xfrm rot="8100000">
              <a:off x="7751763" y="3789204"/>
              <a:ext cx="269875" cy="269839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3" name="L-Shape 52"/>
            <p:cNvSpPr/>
            <p:nvPr/>
          </p:nvSpPr>
          <p:spPr>
            <a:xfrm rot="8100000">
              <a:off x="7065963" y="3941584"/>
              <a:ext cx="269875" cy="269839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4" name="L-Shape 53"/>
            <p:cNvSpPr/>
            <p:nvPr/>
          </p:nvSpPr>
          <p:spPr>
            <a:xfrm rot="8100000">
              <a:off x="6380163" y="4093964"/>
              <a:ext cx="269875" cy="269839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143" name="TextBox 59"/>
            <p:cNvSpPr txBox="1">
              <a:spLocks noChangeArrowheads="1"/>
            </p:cNvSpPr>
            <p:nvPr/>
          </p:nvSpPr>
          <p:spPr bwMode="auto">
            <a:xfrm>
              <a:off x="5486403" y="3886200"/>
              <a:ext cx="827470" cy="57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20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PD-1</a:t>
              </a:r>
            </a:p>
          </p:txBody>
        </p:sp>
        <p:grpSp>
          <p:nvGrpSpPr>
            <p:cNvPr id="6" name="Group 63"/>
            <p:cNvGrpSpPr>
              <a:grpSpLocks/>
            </p:cNvGrpSpPr>
            <p:nvPr/>
          </p:nvGrpSpPr>
          <p:grpSpPr bwMode="auto">
            <a:xfrm>
              <a:off x="6019800" y="2590800"/>
              <a:ext cx="2438400" cy="1447800"/>
              <a:chOff x="5943600" y="2398713"/>
              <a:chExt cx="2438400" cy="1600200"/>
            </a:xfrm>
          </p:grpSpPr>
          <p:sp>
            <p:nvSpPr>
              <p:cNvPr id="4145" name="Oval 17"/>
              <p:cNvSpPr>
                <a:spLocks noChangeArrowheads="1"/>
              </p:cNvSpPr>
              <p:nvPr/>
            </p:nvSpPr>
            <p:spPr bwMode="auto">
              <a:xfrm>
                <a:off x="5943600" y="2703513"/>
                <a:ext cx="1143000" cy="1295400"/>
              </a:xfrm>
              <a:prstGeom prst="ellipse">
                <a:avLst/>
              </a:prstGeom>
              <a:solidFill>
                <a:srgbClr val="9900FF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146" name="Oval 18"/>
              <p:cNvSpPr>
                <a:spLocks noChangeArrowheads="1"/>
              </p:cNvSpPr>
              <p:nvPr/>
            </p:nvSpPr>
            <p:spPr bwMode="auto">
              <a:xfrm>
                <a:off x="6629400" y="2551113"/>
                <a:ext cx="1143000" cy="1295400"/>
              </a:xfrm>
              <a:prstGeom prst="ellipse">
                <a:avLst/>
              </a:prstGeom>
              <a:solidFill>
                <a:srgbClr val="9900FF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147" name="Oval 19"/>
              <p:cNvSpPr>
                <a:spLocks noChangeArrowheads="1"/>
              </p:cNvSpPr>
              <p:nvPr/>
            </p:nvSpPr>
            <p:spPr bwMode="auto">
              <a:xfrm>
                <a:off x="7239000" y="2398713"/>
                <a:ext cx="1143000" cy="1295400"/>
              </a:xfrm>
              <a:prstGeom prst="ellipse">
                <a:avLst/>
              </a:prstGeom>
              <a:solidFill>
                <a:srgbClr val="9900FF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</p:grpSp>
      </p:grpSp>
      <p:sp>
        <p:nvSpPr>
          <p:cNvPr id="69" name="Curved Left Arrow 68"/>
          <p:cNvSpPr/>
          <p:nvPr/>
        </p:nvSpPr>
        <p:spPr>
          <a:xfrm>
            <a:off x="8229600" y="1828800"/>
            <a:ext cx="762000" cy="11430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1" rIns="91424" bIns="45711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32" name="TextBox 70"/>
          <p:cNvSpPr txBox="1">
            <a:spLocks noChangeArrowheads="1"/>
          </p:cNvSpPr>
          <p:nvPr/>
        </p:nvSpPr>
        <p:spPr bwMode="auto">
          <a:xfrm>
            <a:off x="7619859" y="2857503"/>
            <a:ext cx="415466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(-)</a:t>
            </a:r>
          </a:p>
        </p:txBody>
      </p:sp>
      <p:sp>
        <p:nvSpPr>
          <p:cNvPr id="4133" name="TextBox 71"/>
          <p:cNvSpPr txBox="1">
            <a:spLocks noChangeArrowheads="1"/>
          </p:cNvSpPr>
          <p:nvPr/>
        </p:nvSpPr>
        <p:spPr bwMode="auto">
          <a:xfrm>
            <a:off x="6248259" y="3086104"/>
            <a:ext cx="415466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(-)</a:t>
            </a:r>
          </a:p>
        </p:txBody>
      </p:sp>
      <p:sp>
        <p:nvSpPr>
          <p:cNvPr id="4134" name="TextBox 72"/>
          <p:cNvSpPr txBox="1">
            <a:spLocks noChangeArrowheads="1"/>
          </p:cNvSpPr>
          <p:nvPr/>
        </p:nvSpPr>
        <p:spPr bwMode="auto">
          <a:xfrm>
            <a:off x="6934059" y="2971803"/>
            <a:ext cx="415466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1" rIns="91424" bIns="45711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(-)</a:t>
            </a:r>
          </a:p>
        </p:txBody>
      </p:sp>
      <p:sp>
        <p:nvSpPr>
          <p:cNvPr id="16423" name="Oval 51"/>
          <p:cNvSpPr>
            <a:spLocks noChangeArrowheads="1"/>
          </p:cNvSpPr>
          <p:nvPr/>
        </p:nvSpPr>
        <p:spPr bwMode="auto">
          <a:xfrm>
            <a:off x="685800" y="3886200"/>
            <a:ext cx="152400" cy="1143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136" name="Text Box 25"/>
          <p:cNvSpPr txBox="1">
            <a:spLocks noChangeArrowheads="1"/>
          </p:cNvSpPr>
          <p:nvPr/>
        </p:nvSpPr>
        <p:spPr bwMode="auto">
          <a:xfrm>
            <a:off x="2746375" y="4039795"/>
            <a:ext cx="3498851" cy="67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>
            <a:spAutoFit/>
          </a:bodyPr>
          <a:lstStyle/>
          <a:p>
            <a:r>
              <a:rPr lang="en-US" altLang="en-US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Inhibition</a:t>
            </a:r>
          </a:p>
          <a:p>
            <a:r>
              <a:rPr lang="en-US" altLang="en-US" sz="20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(anergy, exhaustion, death)</a:t>
            </a:r>
            <a:endParaRPr lang="en-US" altLang="en-US">
              <a:solidFill>
                <a:schemeClr val="tx2">
                  <a:lumMod val="75000"/>
                </a:schemeClr>
              </a:solidFill>
              <a:latin typeface="Arial" pitchFamily="34" charset="0"/>
              <a:ea typeface="MS PGothic" pitchFamily="34" charset="-128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6248400" y="3486150"/>
            <a:ext cx="1905000" cy="285750"/>
          </a:xfrm>
          <a:prstGeom prst="line">
            <a:avLst/>
          </a:prstGeom>
          <a:ln w="101600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8" name="TextBox 74"/>
          <p:cNvSpPr txBox="1">
            <a:spLocks noChangeArrowheads="1"/>
          </p:cNvSpPr>
          <p:nvPr/>
        </p:nvSpPr>
        <p:spPr bwMode="auto">
          <a:xfrm>
            <a:off x="8102606" y="3353995"/>
            <a:ext cx="1196975" cy="76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Anti-PD-1</a:t>
            </a:r>
          </a:p>
        </p:txBody>
      </p:sp>
      <p:sp>
        <p:nvSpPr>
          <p:cNvPr id="65" name="Curved Left Arrow 68"/>
          <p:cNvSpPr>
            <a:spLocks noChangeAspect="1" noChangeArrowheads="1"/>
          </p:cNvSpPr>
          <p:nvPr/>
        </p:nvSpPr>
        <p:spPr bwMode="auto">
          <a:xfrm rot="9777983">
            <a:off x="5273674" y="2676529"/>
            <a:ext cx="457200" cy="683420"/>
          </a:xfrm>
          <a:prstGeom prst="curvedLeftArrow">
            <a:avLst>
              <a:gd name="adj1" fmla="val 24913"/>
              <a:gd name="adj2" fmla="val 49826"/>
              <a:gd name="adj3" fmla="val 25000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rot="10800000" lIns="91424" tIns="45711" rIns="91424" bIns="45711" anchor="ctr"/>
          <a:lstStyle/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Arial"/>
              <a:ea typeface="MS PGothic" pitchFamily="34" charset="-128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2290763" y="2797380"/>
            <a:ext cx="609600" cy="285750"/>
            <a:chOff x="2290763" y="3729839"/>
            <a:chExt cx="609600" cy="381000"/>
          </a:xfrm>
        </p:grpSpPr>
        <p:sp>
          <p:nvSpPr>
            <p:cNvPr id="67" name="Line 3"/>
            <p:cNvSpPr>
              <a:spLocks noChangeShapeType="1"/>
            </p:cNvSpPr>
            <p:nvPr/>
          </p:nvSpPr>
          <p:spPr bwMode="auto">
            <a:xfrm flipV="1">
              <a:off x="2747963" y="3920339"/>
              <a:ext cx="152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8" name="AutoShape 4"/>
            <p:cNvSpPr>
              <a:spLocks noChangeArrowheads="1"/>
            </p:cNvSpPr>
            <p:nvPr/>
          </p:nvSpPr>
          <p:spPr bwMode="auto">
            <a:xfrm flipH="1">
              <a:off x="2328863" y="3844139"/>
              <a:ext cx="247650" cy="152400"/>
            </a:xfrm>
            <a:prstGeom prst="octagon">
              <a:avLst>
                <a:gd name="adj" fmla="val 47912"/>
              </a:avLst>
            </a:prstGeom>
            <a:solidFill>
              <a:schemeClr val="tx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0" name="AutoShape 8"/>
            <p:cNvSpPr>
              <a:spLocks noChangeArrowheads="1"/>
            </p:cNvSpPr>
            <p:nvPr/>
          </p:nvSpPr>
          <p:spPr bwMode="auto">
            <a:xfrm rot="5460000" flipH="1">
              <a:off x="2328863" y="3691739"/>
              <a:ext cx="381000" cy="457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3260" y="137399"/>
            <a:ext cx="5018656" cy="857250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Role of PD-1 in Suppressing </a:t>
            </a:r>
            <a:br>
              <a:rPr lang="en-US" altLang="en-US" sz="3200" b="1" dirty="0" smtClean="0"/>
            </a:br>
            <a:r>
              <a:rPr lang="en-US" altLang="en-US" sz="3200" b="1" dirty="0" smtClean="0"/>
              <a:t>Antitumor Immunity</a:t>
            </a:r>
            <a:endParaRPr lang="en-US" sz="32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1880159" y="4902297"/>
            <a:ext cx="4715682" cy="276981"/>
          </a:xfrm>
          <a:prstGeom prst="rect">
            <a:avLst/>
          </a:prstGeom>
          <a:noFill/>
        </p:spPr>
        <p:txBody>
          <a:bodyPr wrap="none" lIns="91424" tIns="45711" rIns="91424" bIns="45711" rtlCol="0">
            <a:spAutoFit/>
          </a:bodyPr>
          <a:lstStyle/>
          <a:p>
            <a:pPr eaLnBrk="0" hangingPunct="0"/>
            <a:r>
              <a:rPr lang="en-US" sz="1200" i="1" dirty="0" err="1">
                <a:solidFill>
                  <a:schemeClr val="tx2">
                    <a:lumMod val="75000"/>
                  </a:schemeClr>
                </a:solidFill>
              </a:rPr>
              <a:t>Keir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 ME et al, </a:t>
            </a:r>
            <a:r>
              <a:rPr lang="en-US" sz="1200" i="1" dirty="0" err="1">
                <a:solidFill>
                  <a:schemeClr val="tx2">
                    <a:lumMod val="75000"/>
                  </a:schemeClr>
                </a:solidFill>
              </a:rPr>
              <a:t>Annu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 Rev </a:t>
            </a:r>
            <a:r>
              <a:rPr lang="en-US" sz="1200" i="1" dirty="0" err="1">
                <a:solidFill>
                  <a:schemeClr val="tx2">
                    <a:lumMod val="75000"/>
                  </a:schemeClr>
                </a:solidFill>
              </a:rPr>
              <a:t>Immunol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 2008; Pardoll DM, Nat Rev Cancer 2012</a:t>
            </a:r>
          </a:p>
        </p:txBody>
      </p:sp>
    </p:spTree>
    <p:extLst>
      <p:ext uri="{BB962C8B-B14F-4D97-AF65-F5344CB8AC3E}">
        <p14:creationId xmlns:p14="http://schemas.microsoft.com/office/powerpoint/2010/main" val="32606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DX_2669_PD_L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615" y="1005577"/>
            <a:ext cx="2175101" cy="12282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704968" y="1869673"/>
            <a:ext cx="1412785" cy="276999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000066"/>
                </a:solidFill>
              </a:rPr>
              <a:t>PD-L1 positive (TC)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976620"/>
              </p:ext>
            </p:extLst>
          </p:nvPr>
        </p:nvGraphicFramePr>
        <p:xfrm>
          <a:off x="611559" y="2355726"/>
          <a:ext cx="8012624" cy="22177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9119"/>
                <a:gridCol w="2430540"/>
                <a:gridCol w="2353227"/>
                <a:gridCol w="789738"/>
              </a:tblGrid>
              <a:tr h="277136">
                <a:tc>
                  <a:txBody>
                    <a:bodyPr/>
                    <a:lstStyle/>
                    <a:p>
                      <a:pPr algn="r"/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Prevalence of PD-L1-positive</a:t>
                      </a:r>
                      <a:r>
                        <a:rPr lang="en-US" sz="1200" b="1" baseline="30000" dirty="0" smtClean="0">
                          <a:solidFill>
                            <a:srgbClr val="1C1C72"/>
                          </a:solidFill>
                        </a:rPr>
                        <a:t>a</a:t>
                      </a:r>
                      <a:r>
                        <a:rPr lang="en-US" sz="1200" b="1" baseline="0" dirty="0" smtClean="0">
                          <a:solidFill>
                            <a:srgbClr val="1C1C72"/>
                          </a:solidFill>
                        </a:rPr>
                        <a:t> tumors in </a:t>
                      </a:r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NSCLC</a:t>
                      </a:r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r"/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% of PD-L1+</a:t>
                      </a:r>
                      <a:r>
                        <a:rPr lang="en-US" sz="1200" b="1" baseline="30000" dirty="0" smtClean="0">
                          <a:solidFill>
                            <a:srgbClr val="1C1C72"/>
                          </a:solidFill>
                        </a:rPr>
                        <a:t>a</a:t>
                      </a:r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 (IC)</a:t>
                      </a:r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% of PD-L1+</a:t>
                      </a:r>
                      <a:r>
                        <a:rPr lang="en-US" sz="1200" b="1" baseline="30000" dirty="0" smtClean="0">
                          <a:solidFill>
                            <a:srgbClr val="1C1C72"/>
                          </a:solidFill>
                        </a:rPr>
                        <a:t>a</a:t>
                      </a:r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 (</a:t>
                      </a:r>
                      <a:r>
                        <a:rPr lang="en-US" sz="1200" b="1" baseline="0" dirty="0" smtClean="0">
                          <a:solidFill>
                            <a:srgbClr val="1C1C72"/>
                          </a:solidFill>
                        </a:rPr>
                        <a:t>TC)</a:t>
                      </a:r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1C1C72"/>
                          </a:solidFill>
                        </a:rPr>
                        <a:t>P-</a:t>
                      </a:r>
                      <a:r>
                        <a:rPr lang="en-US" sz="1100" b="1" dirty="0" err="1" smtClean="0">
                          <a:solidFill>
                            <a:srgbClr val="1C1C72"/>
                          </a:solidFill>
                        </a:rPr>
                        <a:t>value</a:t>
                      </a:r>
                      <a:r>
                        <a:rPr lang="en-US" sz="1100" b="1" baseline="30000" dirty="0" err="1" smtClean="0">
                          <a:solidFill>
                            <a:srgbClr val="1C1C72"/>
                          </a:solidFill>
                        </a:rPr>
                        <a:t>b</a:t>
                      </a:r>
                      <a:endParaRPr lang="en-US" sz="11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rgbClr val="95B3D7"/>
                    </a:solidFill>
                  </a:tcPr>
                </a:tc>
              </a:tr>
              <a:tr h="277136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Adenocarcinoma (n=291)</a:t>
                      </a:r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47%</a:t>
                      </a:r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28%</a:t>
                      </a:r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rgbClr val="1C1C72"/>
                          </a:solidFill>
                        </a:rPr>
                        <a:t>&lt;10</a:t>
                      </a:r>
                      <a:r>
                        <a:rPr lang="en-US" sz="1100" b="0" baseline="30000" dirty="0" smtClean="0">
                          <a:solidFill>
                            <a:srgbClr val="1C1C72"/>
                          </a:solidFill>
                        </a:rPr>
                        <a:t>-6</a:t>
                      </a:r>
                      <a:endParaRPr lang="en-US" sz="1100" b="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9422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Stage I-</a:t>
                      </a:r>
                      <a:r>
                        <a:rPr lang="en-US" sz="1100" dirty="0" err="1" smtClean="0">
                          <a:solidFill>
                            <a:srgbClr val="1C1C72"/>
                          </a:solidFill>
                        </a:rPr>
                        <a:t>IIIa</a:t>
                      </a:r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 (n=254)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49%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31%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rgbClr val="1C1C72"/>
                          </a:solidFill>
                        </a:rPr>
                        <a:t>&lt;10</a:t>
                      </a:r>
                      <a:r>
                        <a:rPr lang="en-US" sz="1100" b="0" baseline="30000" dirty="0" smtClean="0">
                          <a:solidFill>
                            <a:srgbClr val="1C1C72"/>
                          </a:solidFill>
                        </a:rPr>
                        <a:t>-6</a:t>
                      </a:r>
                      <a:endParaRPr lang="en-US" sz="1100" b="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</a:tr>
              <a:tr h="249422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Stage </a:t>
                      </a:r>
                      <a:r>
                        <a:rPr lang="en-US" sz="1100" dirty="0" err="1" smtClean="0">
                          <a:solidFill>
                            <a:srgbClr val="1C1C72"/>
                          </a:solidFill>
                        </a:rPr>
                        <a:t>IIIb</a:t>
                      </a:r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-IV (n=37)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27%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19%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solidFill>
                            <a:srgbClr val="1C1C72"/>
                          </a:solidFill>
                        </a:rPr>
                        <a:t>ns</a:t>
                      </a:r>
                    </a:p>
                  </a:txBody>
                  <a:tcPr marT="34290" marB="34290" anchor="ctr"/>
                </a:tc>
              </a:tr>
              <a:tr h="277136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Squamous Cell</a:t>
                      </a:r>
                      <a:r>
                        <a:rPr lang="en-US" sz="1200" b="1" baseline="0" dirty="0" smtClean="0">
                          <a:solidFill>
                            <a:srgbClr val="1C1C72"/>
                          </a:solidFill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1C1C72"/>
                          </a:solidFill>
                        </a:rPr>
                        <a:t>Ca</a:t>
                      </a:r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 (n=155)</a:t>
                      </a:r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52%</a:t>
                      </a:r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C1C72"/>
                          </a:solidFill>
                        </a:rPr>
                        <a:t>31%</a:t>
                      </a:r>
                      <a:endParaRPr lang="en-US" sz="1200" b="1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rgbClr val="1C1C72"/>
                          </a:solidFill>
                        </a:rPr>
                        <a:t>&lt;10</a:t>
                      </a:r>
                      <a:r>
                        <a:rPr lang="en-US" sz="1100" b="0" baseline="30000" dirty="0" smtClean="0">
                          <a:solidFill>
                            <a:srgbClr val="1C1C72"/>
                          </a:solidFill>
                        </a:rPr>
                        <a:t>-5</a:t>
                      </a:r>
                      <a:endParaRPr lang="en-US" sz="1100" b="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>
                    <a:solidFill>
                      <a:srgbClr val="DCE6F2"/>
                    </a:solidFill>
                  </a:tcPr>
                </a:tc>
              </a:tr>
              <a:tr h="249422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Stage I-</a:t>
                      </a:r>
                      <a:r>
                        <a:rPr lang="en-US" sz="1100" dirty="0" err="1" smtClean="0">
                          <a:solidFill>
                            <a:srgbClr val="1C1C72"/>
                          </a:solidFill>
                        </a:rPr>
                        <a:t>IIIa</a:t>
                      </a:r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 (n=139)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54%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31%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rgbClr val="1C1C72"/>
                          </a:solidFill>
                        </a:rPr>
                        <a:t>&lt;10</a:t>
                      </a:r>
                      <a:r>
                        <a:rPr lang="en-US" sz="1100" b="0" baseline="30000" dirty="0" smtClean="0">
                          <a:solidFill>
                            <a:srgbClr val="1C1C72"/>
                          </a:solidFill>
                        </a:rPr>
                        <a:t>-5</a:t>
                      </a:r>
                      <a:endParaRPr lang="en-US" sz="1100" b="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</a:tr>
              <a:tr h="249422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Stage </a:t>
                      </a:r>
                      <a:r>
                        <a:rPr lang="en-US" sz="1100" dirty="0" err="1" smtClean="0">
                          <a:solidFill>
                            <a:srgbClr val="1C1C72"/>
                          </a:solidFill>
                        </a:rPr>
                        <a:t>IIIb</a:t>
                      </a:r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-IV (n=16)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38%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C1C72"/>
                          </a:solidFill>
                        </a:rPr>
                        <a:t>31%</a:t>
                      </a:r>
                      <a:endParaRPr lang="en-US" sz="1100" dirty="0">
                        <a:solidFill>
                          <a:srgbClr val="1C1C7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solidFill>
                            <a:srgbClr val="1C1C72"/>
                          </a:solidFill>
                        </a:rPr>
                        <a:t>ns</a:t>
                      </a:r>
                    </a:p>
                  </a:txBody>
                  <a:tcPr marT="34290" marB="34290" anchor="ctr"/>
                </a:tc>
              </a:tr>
            </a:tbl>
          </a:graphicData>
        </a:graphic>
      </p:graphicFrame>
      <p:pic>
        <p:nvPicPr>
          <p:cNvPr id="18" name="Picture 17" descr="101620_PD-L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0231" y="1005576"/>
            <a:ext cx="2175102" cy="122829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422873" y="1869673"/>
            <a:ext cx="1339805" cy="276999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000066"/>
                </a:solidFill>
              </a:rPr>
              <a:t>PD-L1 positive (IC)</a:t>
            </a:r>
          </a:p>
        </p:txBody>
      </p:sp>
      <p:pic>
        <p:nvPicPr>
          <p:cNvPr id="13" name="Picture 12" descr="101610_PD-L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249" y="1011365"/>
            <a:ext cx="2164626" cy="122237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57348" y="1869673"/>
            <a:ext cx="1155714" cy="276999"/>
          </a:xfrm>
          <a:prstGeom prst="rect">
            <a:avLst/>
          </a:prstGeom>
          <a:solidFill>
            <a:srgbClr val="FFFFFF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000066"/>
                </a:solidFill>
              </a:rPr>
              <a:t>PD-L1 negative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5858" y="4546398"/>
            <a:ext cx="4971003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dirty="0" smtClean="0">
                <a:solidFill>
                  <a:schemeClr val="tx1"/>
                </a:solidFill>
                <a:cs typeface="Arial"/>
              </a:rPr>
              <a:t>MD Anderson collection (surgically resected NSCLC specimens)</a:t>
            </a:r>
          </a:p>
          <a:p>
            <a:pPr algn="r"/>
            <a:r>
              <a:rPr lang="en-US" sz="1000" baseline="30000" dirty="0">
                <a:solidFill>
                  <a:schemeClr val="tx1"/>
                </a:solidFill>
                <a:cs typeface="Arial"/>
              </a:rPr>
              <a:t>a</a:t>
            </a:r>
            <a:r>
              <a:rPr lang="en-US" sz="1000" baseline="30000" dirty="0" smtClean="0">
                <a:solidFill>
                  <a:schemeClr val="tx1"/>
                </a:solidFill>
                <a:cs typeface="Arial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cs typeface="Arial"/>
              </a:rPr>
              <a:t>PD-L1+ defined as ≥5% IC, or ≥1% TC; assessed by proprietary Genentech/Roche IHC assay </a:t>
            </a:r>
          </a:p>
          <a:p>
            <a:pPr algn="r"/>
            <a:r>
              <a:rPr lang="en-US" sz="1000" baseline="30000" dirty="0">
                <a:solidFill>
                  <a:schemeClr val="tx1"/>
                </a:solidFill>
                <a:cs typeface="Arial"/>
              </a:rPr>
              <a:t>b</a:t>
            </a:r>
            <a:r>
              <a:rPr lang="en-US" sz="1000" dirty="0" smtClean="0">
                <a:solidFill>
                  <a:schemeClr val="tx1"/>
                </a:solidFill>
                <a:cs typeface="Arial"/>
              </a:rPr>
              <a:t> P-value for PD-L1+ in IC </a:t>
            </a:r>
            <a:r>
              <a:rPr lang="en-US" sz="1000" dirty="0" err="1" smtClean="0">
                <a:solidFill>
                  <a:schemeClr val="tx1"/>
                </a:solidFill>
                <a:cs typeface="Arial"/>
              </a:rPr>
              <a:t>vs</a:t>
            </a:r>
            <a:r>
              <a:rPr lang="en-US" sz="1000" dirty="0" smtClean="0">
                <a:solidFill>
                  <a:schemeClr val="tx1"/>
                </a:solidFill>
                <a:cs typeface="Arial"/>
              </a:rPr>
              <a:t> TC; </a:t>
            </a:r>
            <a:r>
              <a:rPr lang="en-US" sz="1000" dirty="0" err="1" smtClean="0">
                <a:solidFill>
                  <a:schemeClr val="tx1"/>
                </a:solidFill>
                <a:cs typeface="Arial"/>
              </a:rPr>
              <a:t>McNemar</a:t>
            </a:r>
            <a:r>
              <a:rPr lang="en-US" sz="1000" dirty="0" smtClean="0">
                <a:solidFill>
                  <a:schemeClr val="tx1"/>
                </a:solidFill>
                <a:cs typeface="Arial"/>
              </a:rPr>
              <a:t> test</a:t>
            </a:r>
            <a:endParaRPr lang="en-US" sz="10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47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PD-L1 positivity in tumor infiltrating immune cells (IC) is higher than in tumor cells (TC) in NSCLC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46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26280" y="811769"/>
            <a:ext cx="3947160" cy="85725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T-</a:t>
            </a:r>
            <a:r>
              <a:rPr lang="es-MX" dirty="0" err="1" smtClean="0"/>
              <a:t>Cell</a:t>
            </a:r>
            <a:r>
              <a:rPr lang="es-MX" dirty="0" smtClean="0"/>
              <a:t> </a:t>
            </a:r>
            <a:r>
              <a:rPr lang="es-MX" dirty="0" err="1" smtClean="0"/>
              <a:t>Exhaustion</a:t>
            </a:r>
            <a:endParaRPr lang="es-MX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60" y="2719538"/>
            <a:ext cx="3207980" cy="116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87823"/>
            <a:ext cx="3032760" cy="505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720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5"/>
          <a:stretch/>
        </p:blipFill>
        <p:spPr>
          <a:xfrm>
            <a:off x="3572" y="4779135"/>
            <a:ext cx="9140428" cy="364366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31E-13E7-4411-8D2F-5F545583F92E}" type="slidenum">
              <a:rPr lang="es-MX" smtClean="0"/>
              <a:pPr/>
              <a:t>17</a:t>
            </a:fld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-15911" y="1"/>
            <a:ext cx="9144000" cy="544313"/>
          </a:xfrm>
          <a:prstGeom prst="rect">
            <a:avLst/>
          </a:prstGeom>
          <a:solidFill>
            <a:srgbClr val="00004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-49865" y="12681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rgbClr val="FFFFF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Expresión de PD-1 en células (CD4+)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30" y="4781861"/>
            <a:ext cx="1619672" cy="342786"/>
          </a:xfrm>
          <a:prstGeom prst="rect">
            <a:avLst/>
          </a:prstGeom>
        </p:spPr>
      </p:pic>
      <p:pic>
        <p:nvPicPr>
          <p:cNvPr id="16" name="29 Imagen" descr="CD4+ PD1+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01" b="4828"/>
          <a:stretch>
            <a:fillRect/>
          </a:stretch>
        </p:blipFill>
        <p:spPr>
          <a:xfrm>
            <a:off x="1412940" y="2651199"/>
            <a:ext cx="2582996" cy="1870880"/>
          </a:xfrm>
          <a:prstGeom prst="rect">
            <a:avLst/>
          </a:prstGeom>
        </p:spPr>
      </p:pic>
      <p:pic>
        <p:nvPicPr>
          <p:cNvPr id="17" name="30 Imagen" descr="CD4+ PD1+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35" r="1655" b="3954"/>
          <a:stretch>
            <a:fillRect/>
          </a:stretch>
        </p:blipFill>
        <p:spPr>
          <a:xfrm>
            <a:off x="1412941" y="689236"/>
            <a:ext cx="2581315" cy="1870880"/>
          </a:xfrm>
          <a:prstGeom prst="rect">
            <a:avLst/>
          </a:prstGeom>
        </p:spPr>
      </p:pic>
      <p:cxnSp>
        <p:nvCxnSpPr>
          <p:cNvPr id="18" name="31 Conector recto de flecha"/>
          <p:cNvCxnSpPr/>
          <p:nvPr/>
        </p:nvCxnSpPr>
        <p:spPr>
          <a:xfrm flipV="1">
            <a:off x="1182364" y="796208"/>
            <a:ext cx="14553" cy="3830087"/>
          </a:xfrm>
          <a:prstGeom prst="straightConnector1">
            <a:avLst/>
          </a:prstGeom>
          <a:ln w="63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32 Conector recto de flecha"/>
          <p:cNvCxnSpPr/>
          <p:nvPr/>
        </p:nvCxnSpPr>
        <p:spPr>
          <a:xfrm flipV="1">
            <a:off x="1163745" y="4719837"/>
            <a:ext cx="2910921" cy="557"/>
          </a:xfrm>
          <a:prstGeom prst="straightConnector1">
            <a:avLst/>
          </a:prstGeom>
          <a:ln w="63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33 CuadroTexto"/>
          <p:cNvSpPr txBox="1"/>
          <p:nvPr/>
        </p:nvSpPr>
        <p:spPr>
          <a:xfrm>
            <a:off x="1993448" y="4487795"/>
            <a:ext cx="132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PD-1</a:t>
            </a:r>
            <a:endParaRPr lang="es-MX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34 CuadroTexto"/>
          <p:cNvSpPr txBox="1"/>
          <p:nvPr/>
        </p:nvSpPr>
        <p:spPr>
          <a:xfrm rot="16200000">
            <a:off x="537707" y="2538491"/>
            <a:ext cx="91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CD4</a:t>
            </a:r>
            <a:endParaRPr lang="es-MX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35 CuadroTexto"/>
          <p:cNvSpPr txBox="1"/>
          <p:nvPr/>
        </p:nvSpPr>
        <p:spPr>
          <a:xfrm>
            <a:off x="1563516" y="2570073"/>
            <a:ext cx="2321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Paciente con CPCNP</a:t>
            </a:r>
            <a:endParaRPr lang="es-MX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36 CuadroTexto"/>
          <p:cNvSpPr txBox="1"/>
          <p:nvPr/>
        </p:nvSpPr>
        <p:spPr>
          <a:xfrm>
            <a:off x="2065005" y="565373"/>
            <a:ext cx="2321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Sujeto Sano</a:t>
            </a:r>
            <a:endParaRPr lang="es-MX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64233"/>
              </p:ext>
            </p:extLst>
          </p:nvPr>
        </p:nvGraphicFramePr>
        <p:xfrm>
          <a:off x="4332816" y="1404491"/>
          <a:ext cx="4472622" cy="2875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rism Project" r:id="rId8" imgW="3528000" imgH="3024000" progId="Prism5.Document">
                  <p:embed/>
                </p:oleObj>
              </mc:Choice>
              <mc:Fallback>
                <p:oleObj name="Prism Project" r:id="rId8" imgW="3528000" imgH="3024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32816" y="1404491"/>
                        <a:ext cx="4472622" cy="2875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85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5"/>
          <a:stretch/>
        </p:blipFill>
        <p:spPr>
          <a:xfrm>
            <a:off x="3572" y="4779135"/>
            <a:ext cx="9140428" cy="364366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31E-13E7-4411-8D2F-5F545583F92E}" type="slidenum">
              <a:rPr lang="es-MX" smtClean="0"/>
              <a:pPr/>
              <a:t>18</a:t>
            </a:fld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-15911" y="1"/>
            <a:ext cx="9144000" cy="544313"/>
          </a:xfrm>
          <a:prstGeom prst="rect">
            <a:avLst/>
          </a:prstGeom>
          <a:solidFill>
            <a:srgbClr val="00004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-49865" y="12681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rgbClr val="FFFFF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Expresión de PD-1 en células (</a:t>
            </a:r>
            <a:r>
              <a:rPr lang="es-MX" sz="2000" dirty="0" smtClean="0">
                <a:solidFill>
                  <a:srgbClr val="FFFFF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CD8+)</a:t>
            </a:r>
            <a:endParaRPr lang="es-MX" sz="20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30" y="4781861"/>
            <a:ext cx="1619672" cy="342786"/>
          </a:xfrm>
          <a:prstGeom prst="rect">
            <a:avLst/>
          </a:prstGeom>
        </p:spPr>
      </p:pic>
      <p:cxnSp>
        <p:nvCxnSpPr>
          <p:cNvPr id="18" name="31 Conector recto de flecha"/>
          <p:cNvCxnSpPr/>
          <p:nvPr/>
        </p:nvCxnSpPr>
        <p:spPr>
          <a:xfrm flipV="1">
            <a:off x="1182364" y="796208"/>
            <a:ext cx="14553" cy="3830087"/>
          </a:xfrm>
          <a:prstGeom prst="straightConnector1">
            <a:avLst/>
          </a:prstGeom>
          <a:ln w="63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32 Conector recto de flecha"/>
          <p:cNvCxnSpPr/>
          <p:nvPr/>
        </p:nvCxnSpPr>
        <p:spPr>
          <a:xfrm flipV="1">
            <a:off x="1163745" y="4719837"/>
            <a:ext cx="2910921" cy="557"/>
          </a:xfrm>
          <a:prstGeom prst="straightConnector1">
            <a:avLst/>
          </a:prstGeom>
          <a:ln w="63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33 CuadroTexto"/>
          <p:cNvSpPr txBox="1"/>
          <p:nvPr/>
        </p:nvSpPr>
        <p:spPr>
          <a:xfrm>
            <a:off x="1993448" y="4487795"/>
            <a:ext cx="132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PD-1</a:t>
            </a:r>
            <a:endParaRPr lang="es-MX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34 CuadroTexto"/>
          <p:cNvSpPr txBox="1"/>
          <p:nvPr/>
        </p:nvSpPr>
        <p:spPr>
          <a:xfrm rot="16200000">
            <a:off x="537707" y="2538491"/>
            <a:ext cx="91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CD4</a:t>
            </a:r>
            <a:endParaRPr lang="es-MX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35 CuadroTexto"/>
          <p:cNvSpPr txBox="1"/>
          <p:nvPr/>
        </p:nvSpPr>
        <p:spPr>
          <a:xfrm>
            <a:off x="1563516" y="2570073"/>
            <a:ext cx="2321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Paciente con CPCNP</a:t>
            </a:r>
            <a:endParaRPr lang="es-MX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36 CuadroTexto"/>
          <p:cNvSpPr txBox="1"/>
          <p:nvPr/>
        </p:nvSpPr>
        <p:spPr>
          <a:xfrm>
            <a:off x="2065005" y="565373"/>
            <a:ext cx="2321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Sujeto Sano</a:t>
            </a:r>
            <a:endParaRPr lang="es-MX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17 Imagen" descr="CD4+ PD1+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3078" y="2725612"/>
            <a:ext cx="2409508" cy="1801630"/>
          </a:xfrm>
          <a:prstGeom prst="rect">
            <a:avLst/>
          </a:prstGeom>
        </p:spPr>
      </p:pic>
      <p:pic>
        <p:nvPicPr>
          <p:cNvPr id="28" name="18 Imagen" descr="CD4+ PD1+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3078" y="789088"/>
            <a:ext cx="2479710" cy="1836204"/>
          </a:xfrm>
          <a:prstGeom prst="rect">
            <a:avLst/>
          </a:prstGeom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796387"/>
              </p:ext>
            </p:extLst>
          </p:nvPr>
        </p:nvGraphicFramePr>
        <p:xfrm>
          <a:off x="4204665" y="1361171"/>
          <a:ext cx="4634490" cy="2979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Prism Project" r:id="rId8" imgW="3528000" imgH="3024000" progId="Prism5.Document">
                  <p:embed/>
                </p:oleObj>
              </mc:Choice>
              <mc:Fallback>
                <p:oleObj name="Prism Project" r:id="rId8" imgW="3528000" imgH="3024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04665" y="1361171"/>
                        <a:ext cx="4634490" cy="2979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26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5"/>
          <a:stretch/>
        </p:blipFill>
        <p:spPr>
          <a:xfrm>
            <a:off x="3572" y="4779135"/>
            <a:ext cx="9140428" cy="364366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31E-13E7-4411-8D2F-5F545583F92E}" type="slidenum">
              <a:rPr lang="es-MX" smtClean="0"/>
              <a:pPr/>
              <a:t>19</a:t>
            </a:fld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-15911" y="1"/>
            <a:ext cx="9144000" cy="544313"/>
          </a:xfrm>
          <a:prstGeom prst="rect">
            <a:avLst/>
          </a:prstGeom>
          <a:solidFill>
            <a:srgbClr val="00004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-66252" y="12211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rgbClr val="FFFFF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Sobrevida Global (%CD3+ CD4+ PD-L1+)</a:t>
            </a:r>
            <a:endParaRPr lang="es-MX" sz="20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30" y="4781861"/>
            <a:ext cx="1619672" cy="342786"/>
          </a:xfrm>
          <a:prstGeom prst="rect">
            <a:avLst/>
          </a:prstGeom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-66252" y="1383618"/>
            <a:ext cx="9144000" cy="388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21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t="42283" r="55676" b="13513"/>
          <a:stretch/>
        </p:blipFill>
        <p:spPr bwMode="auto">
          <a:xfrm>
            <a:off x="153814" y="789553"/>
            <a:ext cx="5807676" cy="341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29700" r="40000" b="39850"/>
          <a:stretch/>
        </p:blipFill>
        <p:spPr bwMode="auto">
          <a:xfrm>
            <a:off x="3545392" y="1577900"/>
            <a:ext cx="5177077" cy="138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3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" y="750570"/>
            <a:ext cx="6959600" cy="38385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12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5"/>
          <a:stretch/>
        </p:blipFill>
        <p:spPr>
          <a:xfrm>
            <a:off x="3572" y="4779135"/>
            <a:ext cx="9140428" cy="364366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31E-13E7-4411-8D2F-5F545583F92E}" type="slidenum">
              <a:rPr lang="es-MX" smtClean="0"/>
              <a:pPr/>
              <a:t>20</a:t>
            </a:fld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-15911" y="1"/>
            <a:ext cx="9144000" cy="544313"/>
          </a:xfrm>
          <a:prstGeom prst="rect">
            <a:avLst/>
          </a:prstGeom>
          <a:solidFill>
            <a:srgbClr val="00004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-66252" y="12211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rgbClr val="FFFFF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Sobrevida Global (%CD3+ CD8+ PD-1+)</a:t>
            </a:r>
            <a:endParaRPr lang="es-MX" sz="20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30" y="4781861"/>
            <a:ext cx="1619672" cy="342786"/>
          </a:xfrm>
          <a:prstGeom prst="rect">
            <a:avLst/>
          </a:prstGeom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-66252" y="1383618"/>
            <a:ext cx="9144000" cy="388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2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25434" r="55807" b="28440"/>
          <a:stretch/>
        </p:blipFill>
        <p:spPr bwMode="auto">
          <a:xfrm>
            <a:off x="301542" y="819554"/>
            <a:ext cx="5832389" cy="355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39637" r="39324" b="29349"/>
          <a:stretch/>
        </p:blipFill>
        <p:spPr bwMode="auto">
          <a:xfrm>
            <a:off x="3816401" y="1599799"/>
            <a:ext cx="5256584" cy="164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1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7637" y="1299733"/>
            <a:ext cx="125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Battle cover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8" y="729535"/>
            <a:ext cx="2921696" cy="3958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6757" y="62862"/>
            <a:ext cx="647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10 Year Journey From Battle to Immunotherapy for Lung Cancer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389694" y="4198562"/>
            <a:ext cx="3874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Biomarkers don’t just involve the tumor anymore!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21326" y="1489479"/>
            <a:ext cx="5226271" cy="2438749"/>
            <a:chOff x="5095100" y="1985970"/>
            <a:chExt cx="6968361" cy="3251665"/>
          </a:xfrm>
        </p:grpSpPr>
        <p:sp>
          <p:nvSpPr>
            <p:cNvPr id="7" name="Right Arrow 6"/>
            <p:cNvSpPr/>
            <p:nvPr/>
          </p:nvSpPr>
          <p:spPr>
            <a:xfrm>
              <a:off x="5095100" y="3116256"/>
              <a:ext cx="1515649" cy="9269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901841" y="1985970"/>
              <a:ext cx="5161620" cy="3251665"/>
              <a:chOff x="6901841" y="1985970"/>
              <a:chExt cx="5161620" cy="3251665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1841" y="2002053"/>
                <a:ext cx="2531186" cy="3219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9603" y="1985970"/>
                <a:ext cx="2473858" cy="325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5064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>
                <a:latin typeface="Arial" charset="0"/>
              </a:rPr>
              <a:t>Potential Differences in PD-1 vs PD-L1 Blockade</a:t>
            </a:r>
          </a:p>
        </p:txBody>
      </p:sp>
      <p:sp>
        <p:nvSpPr>
          <p:cNvPr id="15363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latin typeface="Arial" charset="0"/>
              </a:rPr>
              <a:t>Anti-PD-1 and anti-PD-L1 antibodies may have different effects due to distinct mechanisms of action in the inhibitory pathway</a:t>
            </a:r>
          </a:p>
          <a:p>
            <a:r>
              <a:rPr lang="en-US" sz="2200" dirty="0">
                <a:latin typeface="Arial" charset="0"/>
              </a:rPr>
              <a:t>Anti-PD-1 antibodies:</a:t>
            </a:r>
          </a:p>
          <a:p>
            <a:pPr lvl="1"/>
            <a:r>
              <a:rPr lang="en-US" sz="2000" dirty="0">
                <a:latin typeface="Arial" charset="0"/>
              </a:rPr>
              <a:t>Block PD-1 binding to PD-L1 and PD-L2</a:t>
            </a:r>
          </a:p>
          <a:p>
            <a:pPr lvl="1"/>
            <a:r>
              <a:rPr lang="en-US" sz="2000" dirty="0">
                <a:latin typeface="Arial" charset="0"/>
              </a:rPr>
              <a:t>Do not block binding of PD-L1 to B7.1</a:t>
            </a:r>
          </a:p>
          <a:p>
            <a:r>
              <a:rPr lang="en-US" sz="2200" dirty="0">
                <a:latin typeface="Arial" charset="0"/>
              </a:rPr>
              <a:t>Anti-PD-L1 antibodies:</a:t>
            </a:r>
          </a:p>
          <a:p>
            <a:pPr lvl="1"/>
            <a:r>
              <a:rPr lang="en-US" sz="2000" dirty="0">
                <a:latin typeface="Arial" charset="0"/>
              </a:rPr>
              <a:t>Block PD-L1 binding to PD-1 and B7.1</a:t>
            </a:r>
          </a:p>
          <a:p>
            <a:pPr lvl="1"/>
            <a:r>
              <a:rPr lang="en-US" sz="2000" dirty="0">
                <a:latin typeface="Arial" charset="0"/>
              </a:rPr>
              <a:t>Do not block binding of PD-1 to PD-L2</a:t>
            </a:r>
          </a:p>
          <a:p>
            <a:pPr lvl="1"/>
            <a:endParaRPr lang="en-US" dirty="0">
              <a:latin typeface="Arial" charset="0"/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85750" y="4764882"/>
            <a:ext cx="8801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400" dirty="0" err="1">
                <a:solidFill>
                  <a:srgbClr val="C00000"/>
                </a:solidFill>
              </a:rPr>
              <a:t>Topalian</a:t>
            </a:r>
            <a:r>
              <a:rPr lang="en-US" sz="1400" dirty="0">
                <a:solidFill>
                  <a:srgbClr val="C00000"/>
                </a:solidFill>
              </a:rPr>
              <a:t> SL, et al. </a:t>
            </a:r>
            <a:r>
              <a:rPr lang="en-US" sz="1400" dirty="0" err="1">
                <a:solidFill>
                  <a:srgbClr val="C00000"/>
                </a:solidFill>
              </a:rPr>
              <a:t>Curr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err="1">
                <a:solidFill>
                  <a:srgbClr val="C00000"/>
                </a:solidFill>
              </a:rPr>
              <a:t>Opin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err="1">
                <a:solidFill>
                  <a:srgbClr val="C00000"/>
                </a:solidFill>
              </a:rPr>
              <a:t>Immunol</a:t>
            </a:r>
            <a:r>
              <a:rPr lang="en-US" sz="1400" dirty="0">
                <a:solidFill>
                  <a:srgbClr val="C00000"/>
                </a:solidFill>
              </a:rPr>
              <a:t>. 2012;24:207-212.</a:t>
            </a:r>
          </a:p>
        </p:txBody>
      </p:sp>
    </p:spTree>
    <p:extLst>
      <p:ext uri="{BB962C8B-B14F-4D97-AF65-F5344CB8AC3E}">
        <p14:creationId xmlns:p14="http://schemas.microsoft.com/office/powerpoint/2010/main" val="18981069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128"/>
          <p:cNvSpPr txBox="1"/>
          <p:nvPr/>
        </p:nvSpPr>
        <p:spPr>
          <a:xfrm>
            <a:off x="5531238" y="2574475"/>
            <a:ext cx="1062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dirty="0">
                <a:solidFill>
                  <a:srgbClr val="002060"/>
                </a:solidFill>
              </a:rPr>
              <a:t>T cell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349842" y="2460889"/>
            <a:ext cx="148698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3000"/>
              </a:lnSpc>
            </a:pPr>
            <a:r>
              <a:rPr lang="en-US" sz="3000" dirty="0">
                <a:solidFill>
                  <a:srgbClr val="002060"/>
                </a:solidFill>
              </a:rPr>
              <a:t>Tumor cell/</a:t>
            </a:r>
            <a:br>
              <a:rPr lang="en-US" sz="3000" dirty="0">
                <a:solidFill>
                  <a:srgbClr val="002060"/>
                </a:solidFill>
              </a:rPr>
            </a:br>
            <a:r>
              <a:rPr lang="en-US" sz="3000" dirty="0">
                <a:solidFill>
                  <a:srgbClr val="002060"/>
                </a:solidFill>
              </a:rPr>
              <a:t>APC</a:t>
            </a:r>
          </a:p>
        </p:txBody>
      </p:sp>
      <p:sp>
        <p:nvSpPr>
          <p:cNvPr id="30" name="Connector 29"/>
          <p:cNvSpPr/>
          <p:nvPr/>
        </p:nvSpPr>
        <p:spPr>
          <a:xfrm>
            <a:off x="2433517" y="896380"/>
            <a:ext cx="1379261" cy="1416581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5" name="Connector 184"/>
          <p:cNvSpPr/>
          <p:nvPr/>
        </p:nvSpPr>
        <p:spPr>
          <a:xfrm rot="3240000">
            <a:off x="5319361" y="893173"/>
            <a:ext cx="1500258" cy="1540852"/>
          </a:xfrm>
          <a:prstGeom prst="flowChartConnector">
            <a:avLst/>
          </a:prstGeom>
          <a:solidFill>
            <a:srgbClr val="93CDDD"/>
          </a:solidFill>
          <a:ln>
            <a:solidFill>
              <a:srgbClr val="604A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6" name="Connector 185"/>
          <p:cNvSpPr/>
          <p:nvPr/>
        </p:nvSpPr>
        <p:spPr>
          <a:xfrm rot="3240000">
            <a:off x="5766286" y="1716640"/>
            <a:ext cx="674335" cy="662382"/>
          </a:xfrm>
          <a:prstGeom prst="flowChartConnector">
            <a:avLst/>
          </a:prstGeom>
          <a:solidFill>
            <a:srgbClr val="3AA0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 rot="21227681">
            <a:off x="4823252" y="1835337"/>
            <a:ext cx="674676" cy="229523"/>
            <a:chOff x="4145771" y="5407982"/>
            <a:chExt cx="674824" cy="229573"/>
          </a:xfrm>
        </p:grpSpPr>
        <p:sp>
          <p:nvSpPr>
            <p:cNvPr id="187" name="Rectangle 186"/>
            <p:cNvSpPr/>
            <p:nvPr/>
          </p:nvSpPr>
          <p:spPr>
            <a:xfrm rot="15900000">
              <a:off x="4476066" y="5235380"/>
              <a:ext cx="171077" cy="51798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 rot="15360000">
              <a:off x="4145770" y="5407983"/>
              <a:ext cx="229573" cy="2295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 rot="14684594">
            <a:off x="3777260" y="1091836"/>
            <a:ext cx="205602" cy="479689"/>
            <a:chOff x="1495385" y="3017549"/>
            <a:chExt cx="140377" cy="327513"/>
          </a:xfrm>
        </p:grpSpPr>
        <p:sp>
          <p:nvSpPr>
            <p:cNvPr id="203" name="Rectangle 202"/>
            <p:cNvSpPr/>
            <p:nvPr/>
          </p:nvSpPr>
          <p:spPr>
            <a:xfrm rot="11700000">
              <a:off x="1529006" y="3017549"/>
              <a:ext cx="106756" cy="291755"/>
            </a:xfrm>
            <a:prstGeom prst="rect">
              <a:avLst/>
            </a:prstGeom>
            <a:solidFill>
              <a:srgbClr val="ED62AB"/>
            </a:solidFill>
            <a:ln>
              <a:solidFill>
                <a:srgbClr val="ED62A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 rot="15360000">
              <a:off x="1495385" y="3238806"/>
              <a:ext cx="106256" cy="106256"/>
            </a:xfrm>
            <a:prstGeom prst="ellipse">
              <a:avLst/>
            </a:prstGeom>
            <a:solidFill>
              <a:srgbClr val="ED62AB"/>
            </a:solidFill>
            <a:ln>
              <a:solidFill>
                <a:srgbClr val="ED62A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13" name="TextBox 212"/>
          <p:cNvSpPr txBox="1"/>
          <p:nvPr/>
        </p:nvSpPr>
        <p:spPr>
          <a:xfrm>
            <a:off x="3363160" y="827144"/>
            <a:ext cx="106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PDL1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58625" y="1399217"/>
            <a:ext cx="428526" cy="584775"/>
            <a:chOff x="6458472" y="1758725"/>
            <a:chExt cx="571368" cy="779700"/>
          </a:xfrm>
        </p:grpSpPr>
        <p:sp>
          <p:nvSpPr>
            <p:cNvPr id="105" name="Oval 104"/>
            <p:cNvSpPr/>
            <p:nvPr/>
          </p:nvSpPr>
          <p:spPr>
            <a:xfrm>
              <a:off x="6458472" y="1842288"/>
              <a:ext cx="469213" cy="469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510040" y="1758725"/>
              <a:ext cx="519800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</a:rPr>
                <a:t>–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 rot="13326061">
            <a:off x="5022988" y="1187815"/>
            <a:ext cx="521408" cy="218162"/>
            <a:chOff x="4240460" y="5173852"/>
            <a:chExt cx="390089" cy="163217"/>
          </a:xfrm>
        </p:grpSpPr>
        <p:sp>
          <p:nvSpPr>
            <p:cNvPr id="121" name="Rounded Rectangle 120"/>
            <p:cNvSpPr/>
            <p:nvPr/>
          </p:nvSpPr>
          <p:spPr>
            <a:xfrm rot="4620000">
              <a:off x="4343920" y="5100646"/>
              <a:ext cx="132963" cy="339883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 rot="3240000">
              <a:off x="4509898" y="5173852"/>
              <a:ext cx="120651" cy="12065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11" name="Rectangle 110"/>
          <p:cNvSpPr/>
          <p:nvPr/>
        </p:nvSpPr>
        <p:spPr>
          <a:xfrm rot="7080000">
            <a:off x="3731744" y="1653234"/>
            <a:ext cx="156360" cy="4273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 rot="10740000">
            <a:off x="3904345" y="1879752"/>
            <a:ext cx="155627" cy="155627"/>
          </a:xfrm>
          <a:prstGeom prst="ellipse">
            <a:avLst/>
          </a:prstGeom>
          <a:solidFill>
            <a:srgbClr val="77933C"/>
          </a:solidFill>
          <a:ln>
            <a:solidFill>
              <a:srgbClr val="7793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344157" y="2031163"/>
            <a:ext cx="106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PDL2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028351" y="798888"/>
            <a:ext cx="80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C00000"/>
                </a:solidFill>
              </a:rPr>
              <a:t>B7.1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688322" y="2045259"/>
            <a:ext cx="106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PD1</a:t>
            </a:r>
          </a:p>
        </p:txBody>
      </p:sp>
      <p:cxnSp>
        <p:nvCxnSpPr>
          <p:cNvPr id="120" name="Straight Arrow Connector 119"/>
          <p:cNvCxnSpPr/>
          <p:nvPr/>
        </p:nvCxnSpPr>
        <p:spPr>
          <a:xfrm flipV="1">
            <a:off x="4186216" y="1172852"/>
            <a:ext cx="803459" cy="83505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4107629" y="1978462"/>
            <a:ext cx="864463" cy="30080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4177438" y="1330619"/>
            <a:ext cx="786266" cy="583799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V="1">
            <a:off x="5550645" y="1728067"/>
            <a:ext cx="485005" cy="128551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5592565" y="1435652"/>
            <a:ext cx="437186" cy="128701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2228850" y="1232539"/>
            <a:ext cx="155462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prstClr val="black"/>
                </a:solidFill>
              </a:rPr>
              <a:t>Anti-</a:t>
            </a:r>
          </a:p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prstClr val="black"/>
                </a:solidFill>
              </a:rPr>
              <a:t>apoptotic</a:t>
            </a:r>
          </a:p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prstClr val="black"/>
                </a:solidFill>
              </a:rPr>
              <a:t>(tumor)</a:t>
            </a:r>
            <a:r>
              <a:rPr lang="en-US" sz="2000" dirty="0">
                <a:solidFill>
                  <a:prstClr val="black"/>
                </a:solidFill>
              </a:rPr>
              <a:t/>
            </a:r>
            <a:br>
              <a:rPr lang="en-US" sz="2000" dirty="0">
                <a:solidFill>
                  <a:prstClr val="black"/>
                </a:solidFill>
              </a:rPr>
            </a:b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137" name="Straight Arrow Connector 136"/>
          <p:cNvCxnSpPr/>
          <p:nvPr/>
        </p:nvCxnSpPr>
        <p:spPr>
          <a:xfrm flipH="1">
            <a:off x="3271652" y="1362966"/>
            <a:ext cx="314050" cy="78676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 rot="16200000">
            <a:off x="4123415" y="1528038"/>
            <a:ext cx="87863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>
                <a:solidFill>
                  <a:prstClr val="black"/>
                </a:solidFill>
              </a:rPr>
              <a:t>Anti-PD1</a:t>
            </a:r>
          </a:p>
        </p:txBody>
      </p:sp>
      <p:sp>
        <p:nvSpPr>
          <p:cNvPr id="149" name="Connector 148"/>
          <p:cNvSpPr/>
          <p:nvPr/>
        </p:nvSpPr>
        <p:spPr>
          <a:xfrm>
            <a:off x="2433517" y="3278659"/>
            <a:ext cx="1379261" cy="1416581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0" name="Connector 149"/>
          <p:cNvSpPr/>
          <p:nvPr/>
        </p:nvSpPr>
        <p:spPr>
          <a:xfrm rot="3240000">
            <a:off x="5319361" y="3275504"/>
            <a:ext cx="1500258" cy="1540852"/>
          </a:xfrm>
          <a:prstGeom prst="flowChartConnector">
            <a:avLst/>
          </a:prstGeom>
          <a:solidFill>
            <a:srgbClr val="93CDDD"/>
          </a:solidFill>
          <a:ln>
            <a:solidFill>
              <a:srgbClr val="604A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1" name="Connector 150"/>
          <p:cNvSpPr/>
          <p:nvPr/>
        </p:nvSpPr>
        <p:spPr>
          <a:xfrm rot="3240000">
            <a:off x="5766286" y="4098918"/>
            <a:ext cx="674335" cy="662382"/>
          </a:xfrm>
          <a:prstGeom prst="flowChartConnector">
            <a:avLst/>
          </a:prstGeom>
          <a:solidFill>
            <a:srgbClr val="3AA0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52" name="Group 151"/>
          <p:cNvGrpSpPr/>
          <p:nvPr/>
        </p:nvGrpSpPr>
        <p:grpSpPr>
          <a:xfrm rot="21227681">
            <a:off x="4823252" y="4217615"/>
            <a:ext cx="674676" cy="229523"/>
            <a:chOff x="4145771" y="5407982"/>
            <a:chExt cx="674824" cy="229573"/>
          </a:xfrm>
        </p:grpSpPr>
        <p:sp>
          <p:nvSpPr>
            <p:cNvPr id="181" name="Rectangle 180"/>
            <p:cNvSpPr/>
            <p:nvPr/>
          </p:nvSpPr>
          <p:spPr>
            <a:xfrm rot="15900000">
              <a:off x="4476066" y="5235380"/>
              <a:ext cx="171077" cy="51798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 rot="15360000">
              <a:off x="4145770" y="5407983"/>
              <a:ext cx="229573" cy="2295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 rot="14684594">
            <a:off x="3777260" y="3474114"/>
            <a:ext cx="205602" cy="479689"/>
            <a:chOff x="1495385" y="3017549"/>
            <a:chExt cx="140377" cy="327513"/>
          </a:xfrm>
        </p:grpSpPr>
        <p:sp>
          <p:nvSpPr>
            <p:cNvPr id="179" name="Rectangle 178"/>
            <p:cNvSpPr/>
            <p:nvPr/>
          </p:nvSpPr>
          <p:spPr>
            <a:xfrm rot="11700000">
              <a:off x="1529006" y="3017549"/>
              <a:ext cx="106756" cy="291755"/>
            </a:xfrm>
            <a:prstGeom prst="rect">
              <a:avLst/>
            </a:prstGeom>
            <a:solidFill>
              <a:srgbClr val="ED62AB"/>
            </a:solidFill>
            <a:ln>
              <a:solidFill>
                <a:srgbClr val="ED62A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 rot="15360000">
              <a:off x="1495385" y="3238806"/>
              <a:ext cx="106256" cy="106256"/>
            </a:xfrm>
            <a:prstGeom prst="ellipse">
              <a:avLst/>
            </a:prstGeom>
            <a:solidFill>
              <a:srgbClr val="ED62AB"/>
            </a:solidFill>
            <a:ln>
              <a:solidFill>
                <a:srgbClr val="ED62A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3363160" y="3209421"/>
            <a:ext cx="106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PDL1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6058625" y="3781600"/>
            <a:ext cx="428526" cy="584775"/>
            <a:chOff x="6458472" y="1758725"/>
            <a:chExt cx="571368" cy="779700"/>
          </a:xfrm>
        </p:grpSpPr>
        <p:sp>
          <p:nvSpPr>
            <p:cNvPr id="177" name="Oval 176"/>
            <p:cNvSpPr/>
            <p:nvPr/>
          </p:nvSpPr>
          <p:spPr>
            <a:xfrm>
              <a:off x="6458472" y="1842288"/>
              <a:ext cx="469213" cy="4692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6510040" y="1758725"/>
              <a:ext cx="519800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</a:rPr>
                <a:t>–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 rot="13326061">
            <a:off x="5022988" y="3570093"/>
            <a:ext cx="521408" cy="218162"/>
            <a:chOff x="4240460" y="5173852"/>
            <a:chExt cx="390089" cy="163217"/>
          </a:xfrm>
        </p:grpSpPr>
        <p:sp>
          <p:nvSpPr>
            <p:cNvPr id="175" name="Rounded Rectangle 174"/>
            <p:cNvSpPr/>
            <p:nvPr/>
          </p:nvSpPr>
          <p:spPr>
            <a:xfrm rot="4620000">
              <a:off x="4343920" y="5100646"/>
              <a:ext cx="132963" cy="339883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 rot="3240000">
              <a:off x="4509898" y="5173852"/>
              <a:ext cx="120651" cy="12065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62" name="Rectangle 161"/>
          <p:cNvSpPr/>
          <p:nvPr/>
        </p:nvSpPr>
        <p:spPr>
          <a:xfrm rot="7080000">
            <a:off x="3731744" y="4035564"/>
            <a:ext cx="156360" cy="4273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 rot="10740000">
            <a:off x="3904345" y="4262030"/>
            <a:ext cx="155627" cy="155627"/>
          </a:xfrm>
          <a:prstGeom prst="ellipse">
            <a:avLst/>
          </a:prstGeom>
          <a:solidFill>
            <a:srgbClr val="77933C"/>
          </a:solidFill>
          <a:ln>
            <a:solidFill>
              <a:srgbClr val="7793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344157" y="4413441"/>
            <a:ext cx="106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C00000"/>
                </a:solidFill>
              </a:rPr>
              <a:t>PDL2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5051328" y="3181166"/>
            <a:ext cx="55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B7.1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4688322" y="4427537"/>
            <a:ext cx="106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PD1</a:t>
            </a:r>
          </a:p>
        </p:txBody>
      </p:sp>
      <p:cxnSp>
        <p:nvCxnSpPr>
          <p:cNvPr id="167" name="Straight Arrow Connector 166"/>
          <p:cNvCxnSpPr/>
          <p:nvPr/>
        </p:nvCxnSpPr>
        <p:spPr>
          <a:xfrm flipV="1">
            <a:off x="4186216" y="3555131"/>
            <a:ext cx="803459" cy="83505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>
            <a:off x="4107629" y="4360740"/>
            <a:ext cx="864463" cy="30080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>
            <a:off x="4177438" y="3712897"/>
            <a:ext cx="786266" cy="583799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5550645" y="4110345"/>
            <a:ext cx="485005" cy="128551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5592565" y="3818034"/>
            <a:ext cx="437186" cy="128701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>
            <a:off x="3271652" y="3745351"/>
            <a:ext cx="314050" cy="78676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 rot="16200000">
            <a:off x="4123416" y="3483760"/>
            <a:ext cx="878639" cy="58477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>
                <a:solidFill>
                  <a:prstClr val="black"/>
                </a:solidFill>
              </a:rPr>
              <a:t>Anti-PDL1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43000" y="121937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PD1 vs. PDL1 Blockade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343650" y="1461138"/>
            <a:ext cx="15546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2000"/>
              </a:lnSpc>
            </a:pPr>
            <a:r>
              <a:rPr lang="en-US" dirty="0">
                <a:solidFill>
                  <a:srgbClr val="FF0000"/>
                </a:solidFill>
              </a:rPr>
              <a:t>T cell </a:t>
            </a:r>
          </a:p>
          <a:p>
            <a:pPr defTabSz="457200">
              <a:lnSpc>
                <a:spcPts val="2000"/>
              </a:lnSpc>
            </a:pPr>
            <a:r>
              <a:rPr lang="en-US" dirty="0">
                <a:solidFill>
                  <a:srgbClr val="FF0000"/>
                </a:solidFill>
              </a:rPr>
              <a:t>inactivation</a:t>
            </a:r>
            <a:r>
              <a:rPr lang="en-US" sz="2000" dirty="0">
                <a:solidFill>
                  <a:prstClr val="black"/>
                </a:solidFill>
              </a:rPr>
              <a:t/>
            </a:r>
            <a:br>
              <a:rPr lang="en-US" sz="2000" dirty="0">
                <a:solidFill>
                  <a:prstClr val="black"/>
                </a:solidFill>
              </a:rPr>
            </a:b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829300" y="3861544"/>
            <a:ext cx="155462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srgbClr val="FF0000"/>
                </a:solidFill>
              </a:rPr>
              <a:t>T cell </a:t>
            </a:r>
          </a:p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srgbClr val="FF0000"/>
                </a:solidFill>
              </a:rPr>
              <a:t>           inactivation</a:t>
            </a:r>
            <a:r>
              <a:rPr lang="en-US" sz="2000" dirty="0">
                <a:solidFill>
                  <a:prstClr val="black"/>
                </a:solidFill>
              </a:rPr>
              <a:t/>
            </a:r>
            <a:br>
              <a:rPr lang="en-US" sz="2000" dirty="0">
                <a:solidFill>
                  <a:prstClr val="black"/>
                </a:solidFill>
              </a:rPr>
            </a:b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28850" y="1232539"/>
            <a:ext cx="155462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prstClr val="black"/>
                </a:solidFill>
              </a:rPr>
              <a:t>Anti-</a:t>
            </a:r>
          </a:p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prstClr val="black"/>
                </a:solidFill>
              </a:rPr>
              <a:t>apoptotic</a:t>
            </a:r>
          </a:p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prstClr val="black"/>
                </a:solidFill>
              </a:rPr>
              <a:t>(tumor)</a:t>
            </a:r>
            <a:r>
              <a:rPr lang="en-US" sz="2000" dirty="0">
                <a:solidFill>
                  <a:prstClr val="black"/>
                </a:solidFill>
              </a:rPr>
              <a:t/>
            </a:r>
            <a:br>
              <a:rPr lang="en-US" sz="2000" dirty="0">
                <a:solidFill>
                  <a:prstClr val="black"/>
                </a:solidFill>
              </a:rPr>
            </a:b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28850" y="3632944"/>
            <a:ext cx="155462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prstClr val="black"/>
                </a:solidFill>
              </a:rPr>
              <a:t>Anti-</a:t>
            </a:r>
          </a:p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prstClr val="black"/>
                </a:solidFill>
              </a:rPr>
              <a:t>apoptotic</a:t>
            </a:r>
          </a:p>
          <a:p>
            <a:pPr algn="ctr" defTabSz="457200">
              <a:lnSpc>
                <a:spcPts val="2000"/>
              </a:lnSpc>
            </a:pPr>
            <a:r>
              <a:rPr lang="en-US" dirty="0">
                <a:solidFill>
                  <a:prstClr val="black"/>
                </a:solidFill>
              </a:rPr>
              <a:t>(tumor)</a:t>
            </a:r>
            <a:r>
              <a:rPr lang="en-US" sz="2000" dirty="0">
                <a:solidFill>
                  <a:prstClr val="black"/>
                </a:solidFill>
              </a:rPr>
              <a:t/>
            </a:r>
            <a:br>
              <a:rPr lang="en-US" sz="2000" dirty="0">
                <a:solidFill>
                  <a:prstClr val="black"/>
                </a:solidFill>
              </a:rPr>
            </a:b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Anti PD-1 and anti PDL-1</a:t>
            </a:r>
            <a:br>
              <a:rPr lang="es-MX" dirty="0" smtClean="0"/>
            </a:br>
            <a:r>
              <a:rPr lang="es-MX" dirty="0" err="1" smtClean="0"/>
              <a:t>Lung</a:t>
            </a:r>
            <a:r>
              <a:rPr lang="es-MX" dirty="0"/>
              <a:t> </a:t>
            </a:r>
            <a:r>
              <a:rPr lang="es-MX" dirty="0" err="1" smtClean="0"/>
              <a:t>cancer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5985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-31338"/>
            <a:ext cx="8265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Pembrolizumab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smtClean="0">
                <a:solidFill>
                  <a:srgbClr val="0000CC"/>
                </a:solidFill>
              </a:rPr>
              <a:t>vs docetaxel </a:t>
            </a:r>
            <a:r>
              <a:rPr lang="en-US" b="1" dirty="0">
                <a:solidFill>
                  <a:srgbClr val="0000CC"/>
                </a:solidFill>
              </a:rPr>
              <a:t>for previously </a:t>
            </a:r>
            <a:r>
              <a:rPr lang="en-US" b="1" dirty="0" smtClean="0">
                <a:solidFill>
                  <a:srgbClr val="0000CC"/>
                </a:solidFill>
              </a:rPr>
              <a:t>treated, PD-L1+ NCSCL</a:t>
            </a:r>
            <a:r>
              <a:rPr lang="en-US" b="1" dirty="0">
                <a:solidFill>
                  <a:srgbClr val="0000CC"/>
                </a:solidFill>
              </a:rPr>
              <a:t>  </a:t>
            </a:r>
            <a:r>
              <a:rPr lang="en-US" b="1" dirty="0" smtClean="0">
                <a:solidFill>
                  <a:srgbClr val="0000CC"/>
                </a:solidFill>
              </a:rPr>
              <a:t>(KEYNOTE-010</a:t>
            </a:r>
            <a:r>
              <a:rPr lang="en-US" b="1" dirty="0">
                <a:solidFill>
                  <a:srgbClr val="0000CC"/>
                </a:solidFill>
              </a:rPr>
              <a:t>): </a:t>
            </a:r>
            <a:endParaRPr lang="en-US" b="1" dirty="0" smtClean="0">
              <a:solidFill>
                <a:srgbClr val="0000CC"/>
              </a:solidFill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</a:rPr>
              <a:t>a </a:t>
            </a:r>
            <a:r>
              <a:rPr lang="en-US" b="1" dirty="0" err="1">
                <a:solidFill>
                  <a:srgbClr val="0000CC"/>
                </a:solidFill>
              </a:rPr>
              <a:t>randomised</a:t>
            </a:r>
            <a:r>
              <a:rPr lang="en-US" b="1" dirty="0">
                <a:solidFill>
                  <a:srgbClr val="0000CC"/>
                </a:solidFill>
              </a:rPr>
              <a:t> controlled trial</a:t>
            </a:r>
            <a:endParaRPr lang="es-MX" dirty="0">
              <a:solidFill>
                <a:srgbClr val="0000CC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38" y="1725331"/>
            <a:ext cx="7678714" cy="238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545090" y="626867"/>
            <a:ext cx="7720137" cy="4251111"/>
            <a:chOff x="545089" y="674367"/>
            <a:chExt cx="7720137" cy="425111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89" y="674368"/>
              <a:ext cx="7720137" cy="1100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89" y="4108070"/>
              <a:ext cx="7720137" cy="793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3 Rectángulo"/>
            <p:cNvSpPr/>
            <p:nvPr/>
          </p:nvSpPr>
          <p:spPr>
            <a:xfrm>
              <a:off x="545089" y="674367"/>
              <a:ext cx="7708263" cy="425111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cxnSp>
        <p:nvCxnSpPr>
          <p:cNvPr id="11" name="10 Conector recto"/>
          <p:cNvCxnSpPr/>
          <p:nvPr/>
        </p:nvCxnSpPr>
        <p:spPr>
          <a:xfrm>
            <a:off x="795648" y="2268187"/>
            <a:ext cx="9262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795648" y="3667496"/>
            <a:ext cx="9262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805548" y="4425521"/>
            <a:ext cx="9262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/>
        </p:nvSpPr>
        <p:spPr>
          <a:xfrm>
            <a:off x="1935679" y="4898405"/>
            <a:ext cx="72408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Herbs RS. </a:t>
            </a:r>
            <a:r>
              <a:rPr lang="en-US" sz="1200" b="1" i="1" dirty="0" smtClean="0">
                <a:solidFill>
                  <a:srgbClr val="C00000"/>
                </a:solidFill>
              </a:rPr>
              <a:t>Et al. Lancet </a:t>
            </a:r>
            <a:r>
              <a:rPr lang="en-US" sz="1200" b="1" i="1" dirty="0" err="1" smtClean="0">
                <a:solidFill>
                  <a:srgbClr val="C00000"/>
                </a:solidFill>
              </a:rPr>
              <a:t>Onclogy</a:t>
            </a:r>
            <a:r>
              <a:rPr lang="en-US" sz="1200" b="1" i="1" dirty="0" smtClean="0">
                <a:solidFill>
                  <a:srgbClr val="C00000"/>
                </a:solidFill>
              </a:rPr>
              <a:t>; </a:t>
            </a:r>
            <a:r>
              <a:rPr lang="en-US" sz="1200" b="1" dirty="0" smtClean="0">
                <a:solidFill>
                  <a:srgbClr val="C00000"/>
                </a:solidFill>
              </a:rPr>
              <a:t>Published </a:t>
            </a:r>
            <a:r>
              <a:rPr lang="en-US" sz="1200" b="1" dirty="0">
                <a:solidFill>
                  <a:srgbClr val="C00000"/>
                </a:solidFill>
              </a:rPr>
              <a:t>online December 19, </a:t>
            </a:r>
            <a:r>
              <a:rPr lang="en-US" sz="1200" b="1" dirty="0" smtClean="0">
                <a:solidFill>
                  <a:srgbClr val="C00000"/>
                </a:solidFill>
              </a:rPr>
              <a:t>2015.</a:t>
            </a:r>
            <a:endParaRPr lang="es-MX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8" y="563439"/>
            <a:ext cx="4414670" cy="277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83332" y="-31337"/>
            <a:ext cx="7540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KEYNOTE-010: </a:t>
            </a:r>
            <a:r>
              <a:rPr lang="en-US" sz="2400" b="1" dirty="0" err="1" smtClean="0">
                <a:solidFill>
                  <a:srgbClr val="0000CC"/>
                </a:solidFill>
              </a:rPr>
              <a:t>Supervivencia</a:t>
            </a:r>
            <a:r>
              <a:rPr lang="en-US" sz="2400" b="1" dirty="0" smtClean="0">
                <a:solidFill>
                  <a:srgbClr val="0000CC"/>
                </a:solidFill>
              </a:rPr>
              <a:t> Global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381937" y="561951"/>
            <a:ext cx="2529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C00000"/>
                </a:solidFill>
              </a:rPr>
              <a:t>SVG en todos los pacientes</a:t>
            </a:r>
            <a:endParaRPr lang="es-MX" sz="1400" b="1" dirty="0">
              <a:solidFill>
                <a:srgbClr val="C00000"/>
              </a:solidFill>
            </a:endParaRPr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154879"/>
              </p:ext>
            </p:extLst>
          </p:nvPr>
        </p:nvGraphicFramePr>
        <p:xfrm>
          <a:off x="645675" y="3373746"/>
          <a:ext cx="3930735" cy="139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245"/>
                <a:gridCol w="1310245"/>
                <a:gridCol w="1310245"/>
              </a:tblGrid>
              <a:tr h="26289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Tratamiento 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Mediana SVG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s-MX" sz="1100" baseline="0" dirty="0" smtClean="0">
                          <a:solidFill>
                            <a:schemeClr val="tx1"/>
                          </a:solidFill>
                        </a:rPr>
                        <a:t> (HR)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err="1" smtClean="0">
                          <a:solidFill>
                            <a:schemeClr val="tx1"/>
                          </a:solidFill>
                        </a:rPr>
                        <a:t>Docetaxel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8.5 meses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err="1" smtClean="0">
                          <a:solidFill>
                            <a:schemeClr val="tx1"/>
                          </a:solidFill>
                        </a:rPr>
                        <a:t>Pembro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 2mg/Kg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10.4 meses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0.0008 (0.71)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err="1" smtClean="0">
                          <a:solidFill>
                            <a:schemeClr val="tx1"/>
                          </a:solidFill>
                        </a:rPr>
                        <a:t>Pembro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 10mg/Kg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12.7 meses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&lt;0.0001 (0.61)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1935679" y="4886530"/>
            <a:ext cx="72408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</a:rPr>
              <a:t>Herbs RS. </a:t>
            </a:r>
            <a:r>
              <a:rPr lang="en-US" sz="1200" b="1" i="1" dirty="0" smtClean="0">
                <a:solidFill>
                  <a:srgbClr val="C00000"/>
                </a:solidFill>
              </a:rPr>
              <a:t>Et al. Lancet </a:t>
            </a:r>
            <a:r>
              <a:rPr lang="en-US" sz="1200" b="1" i="1" dirty="0" err="1" smtClean="0">
                <a:solidFill>
                  <a:srgbClr val="C00000"/>
                </a:solidFill>
              </a:rPr>
              <a:t>Onclogy</a:t>
            </a:r>
            <a:r>
              <a:rPr lang="en-US" sz="1200" b="1" i="1" dirty="0" smtClean="0">
                <a:solidFill>
                  <a:srgbClr val="C00000"/>
                </a:solidFill>
              </a:rPr>
              <a:t>; </a:t>
            </a:r>
            <a:r>
              <a:rPr lang="en-US" sz="1200" b="1" dirty="0" smtClean="0">
                <a:solidFill>
                  <a:srgbClr val="C00000"/>
                </a:solidFill>
              </a:rPr>
              <a:t>Published </a:t>
            </a:r>
            <a:r>
              <a:rPr lang="en-US" sz="1200" b="1" dirty="0">
                <a:solidFill>
                  <a:srgbClr val="C00000"/>
                </a:solidFill>
              </a:rPr>
              <a:t>online December 19, </a:t>
            </a:r>
            <a:r>
              <a:rPr lang="en-US" sz="1200" b="1" dirty="0" smtClean="0">
                <a:solidFill>
                  <a:srgbClr val="C00000"/>
                </a:solidFill>
              </a:rPr>
              <a:t>2015.</a:t>
            </a:r>
            <a:endParaRPr lang="es-MX" sz="1200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/>
          <a:stretch/>
        </p:blipFill>
        <p:spPr bwMode="auto">
          <a:xfrm>
            <a:off x="4579778" y="555489"/>
            <a:ext cx="4453747" cy="269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422925" y="555489"/>
            <a:ext cx="1935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C00000"/>
                </a:solidFill>
              </a:rPr>
              <a:t>SVG en score &gt;50%</a:t>
            </a:r>
            <a:endParaRPr lang="es-MX" sz="1400" b="1" dirty="0">
              <a:solidFill>
                <a:srgbClr val="C00000"/>
              </a:solidFill>
            </a:endParaRPr>
          </a:p>
        </p:txBody>
      </p: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734010"/>
              </p:ext>
            </p:extLst>
          </p:nvPr>
        </p:nvGraphicFramePr>
        <p:xfrm>
          <a:off x="5001231" y="3365795"/>
          <a:ext cx="3930735" cy="139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245"/>
                <a:gridCol w="1310245"/>
                <a:gridCol w="1310245"/>
              </a:tblGrid>
              <a:tr h="26289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Tratamiento 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Mediana SVG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s-MX" sz="1100" baseline="0" dirty="0" smtClean="0">
                          <a:solidFill>
                            <a:schemeClr val="tx1"/>
                          </a:solidFill>
                        </a:rPr>
                        <a:t> (HR)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err="1" smtClean="0">
                          <a:solidFill>
                            <a:schemeClr val="tx1"/>
                          </a:solidFill>
                        </a:rPr>
                        <a:t>Docetaxel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8.2 meses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err="1" smtClean="0">
                          <a:solidFill>
                            <a:schemeClr val="tx1"/>
                          </a:solidFill>
                        </a:rPr>
                        <a:t>Pembro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 2mg/Kg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14.9 meses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0.0002 (0.54)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err="1" smtClean="0">
                          <a:solidFill>
                            <a:schemeClr val="tx1"/>
                          </a:solidFill>
                        </a:rPr>
                        <a:t>Pembro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 10mg/Kg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17.3 meses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&lt;0.0001 (0.50)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9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20" y="486887"/>
            <a:ext cx="5026405" cy="460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2" y="-31338"/>
            <a:ext cx="8265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KEYNOTE-010: SVG (</a:t>
            </a:r>
            <a:r>
              <a:rPr lang="en-US" b="1" dirty="0" err="1" smtClean="0">
                <a:solidFill>
                  <a:srgbClr val="0000CC"/>
                </a:solidFill>
              </a:rPr>
              <a:t>análisis</a:t>
            </a:r>
            <a:r>
              <a:rPr lang="en-US" b="1" dirty="0" smtClean="0">
                <a:solidFill>
                  <a:srgbClr val="0000CC"/>
                </a:solidFill>
              </a:rPr>
              <a:t> de </a:t>
            </a:r>
            <a:r>
              <a:rPr lang="en-US" b="1" dirty="0" err="1" smtClean="0">
                <a:solidFill>
                  <a:srgbClr val="0000CC"/>
                </a:solidFill>
              </a:rPr>
              <a:t>subgrupos</a:t>
            </a:r>
            <a:r>
              <a:rPr lang="en-US" b="1" dirty="0" smtClean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298319" y="2291938"/>
            <a:ext cx="4862502" cy="4994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2320094" y="3893089"/>
            <a:ext cx="4862502" cy="4994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55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2" y="-31338"/>
            <a:ext cx="8265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KEYNOTE-010: CONCLUSIONES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1" y="1070822"/>
            <a:ext cx="9144000" cy="3560551"/>
          </a:xfrm>
        </p:spPr>
        <p:txBody>
          <a:bodyPr>
            <a:normAutofit/>
          </a:bodyPr>
          <a:lstStyle/>
          <a:p>
            <a:pPr marL="144463" indent="-144463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800" b="1" dirty="0" err="1" smtClean="0">
                <a:solidFill>
                  <a:schemeClr val="tx1"/>
                </a:solidFill>
              </a:rPr>
              <a:t>Pembrolizumab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demuestra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beneficio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en</a:t>
            </a:r>
            <a:r>
              <a:rPr lang="en-US" sz="1800" b="1" dirty="0" smtClean="0">
                <a:solidFill>
                  <a:schemeClr val="tx1"/>
                </a:solidFill>
              </a:rPr>
              <a:t> SVG </a:t>
            </a:r>
            <a:r>
              <a:rPr lang="en-US" sz="1800" b="1" dirty="0" err="1" smtClean="0">
                <a:solidFill>
                  <a:schemeClr val="tx1"/>
                </a:solidFill>
              </a:rPr>
              <a:t>comparado</a:t>
            </a:r>
            <a:r>
              <a:rPr lang="en-US" sz="1800" b="1" dirty="0" smtClean="0">
                <a:solidFill>
                  <a:schemeClr val="tx1"/>
                </a:solidFill>
              </a:rPr>
              <a:t> con Docetaxel </a:t>
            </a:r>
            <a:r>
              <a:rPr lang="en-US" sz="1800" b="1" dirty="0" err="1" smtClean="0">
                <a:solidFill>
                  <a:schemeClr val="tx1"/>
                </a:solidFill>
              </a:rPr>
              <a:t>en</a:t>
            </a:r>
            <a:r>
              <a:rPr lang="en-US" sz="1800" b="1" dirty="0" smtClean="0">
                <a:solidFill>
                  <a:schemeClr val="tx1"/>
                </a:solidFill>
              </a:rPr>
              <a:t> 2a/3a </a:t>
            </a:r>
            <a:r>
              <a:rPr lang="en-US" sz="1800" b="1" dirty="0" err="1" smtClean="0">
                <a:solidFill>
                  <a:schemeClr val="tx1"/>
                </a:solidFill>
              </a:rPr>
              <a:t>línea</a:t>
            </a:r>
            <a:r>
              <a:rPr lang="en-US" sz="1800" b="1" dirty="0" smtClean="0">
                <a:solidFill>
                  <a:schemeClr val="tx1"/>
                </a:solidFill>
              </a:rPr>
              <a:t> de </a:t>
            </a:r>
            <a:r>
              <a:rPr lang="en-US" sz="1800" b="1" dirty="0" err="1" smtClean="0">
                <a:solidFill>
                  <a:schemeClr val="tx1"/>
                </a:solidFill>
              </a:rPr>
              <a:t>Tx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  <a:endParaRPr lang="en-US" sz="1800" b="1" dirty="0">
              <a:solidFill>
                <a:schemeClr val="tx1"/>
              </a:solidFill>
            </a:endParaRPr>
          </a:p>
          <a:p>
            <a:pPr marL="457200" lvl="1" indent="-1682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b="1" dirty="0" err="1" smtClean="0">
                <a:solidFill>
                  <a:srgbClr val="0000CC"/>
                </a:solidFill>
              </a:rPr>
              <a:t>Reducción</a:t>
            </a:r>
            <a:r>
              <a:rPr lang="en-US" sz="1400" b="1" dirty="0" smtClean="0">
                <a:solidFill>
                  <a:srgbClr val="0000CC"/>
                </a:solidFill>
              </a:rPr>
              <a:t> del </a:t>
            </a:r>
            <a:r>
              <a:rPr lang="en-US" sz="1400" b="1" dirty="0" err="1" smtClean="0">
                <a:solidFill>
                  <a:srgbClr val="0000CC"/>
                </a:solidFill>
              </a:rPr>
              <a:t>Riesgo</a:t>
            </a:r>
            <a:r>
              <a:rPr lang="en-US" sz="1400" b="1" dirty="0" smtClean="0">
                <a:solidFill>
                  <a:srgbClr val="0000CC"/>
                </a:solidFill>
              </a:rPr>
              <a:t> de </a:t>
            </a:r>
            <a:r>
              <a:rPr lang="en-US" sz="1400" b="1" dirty="0" err="1" smtClean="0">
                <a:solidFill>
                  <a:srgbClr val="0000CC"/>
                </a:solidFill>
              </a:rPr>
              <a:t>Muerte</a:t>
            </a:r>
            <a:r>
              <a:rPr lang="en-US" sz="1400" b="1" dirty="0" smtClean="0">
                <a:solidFill>
                  <a:srgbClr val="0000CC"/>
                </a:solidFill>
              </a:rPr>
              <a:t> de un 34% (</a:t>
            </a:r>
            <a:r>
              <a:rPr lang="en-US" sz="1400" b="1" dirty="0">
                <a:solidFill>
                  <a:srgbClr val="0000CC"/>
                </a:solidFill>
              </a:rPr>
              <a:t>HR </a:t>
            </a:r>
            <a:r>
              <a:rPr lang="en-US" sz="1400" b="1" dirty="0" smtClean="0">
                <a:solidFill>
                  <a:srgbClr val="0000CC"/>
                </a:solidFill>
              </a:rPr>
              <a:t>0.66; </a:t>
            </a:r>
            <a:r>
              <a:rPr lang="en-US" sz="1400" b="1" i="1" dirty="0">
                <a:solidFill>
                  <a:srgbClr val="0000CC"/>
                </a:solidFill>
              </a:rPr>
              <a:t>P </a:t>
            </a:r>
            <a:r>
              <a:rPr lang="en-US" sz="1400" b="1" dirty="0">
                <a:solidFill>
                  <a:srgbClr val="0000CC"/>
                </a:solidFill>
              </a:rPr>
              <a:t>= </a:t>
            </a:r>
            <a:r>
              <a:rPr lang="en-US" sz="1400" b="1" dirty="0" smtClean="0">
                <a:solidFill>
                  <a:srgbClr val="0000CC"/>
                </a:solidFill>
              </a:rPr>
              <a:t>0.0008)</a:t>
            </a:r>
            <a:endParaRPr lang="en-US" sz="1400" b="1" dirty="0">
              <a:solidFill>
                <a:srgbClr val="0000CC"/>
              </a:solidFill>
            </a:endParaRPr>
          </a:p>
          <a:p>
            <a:pPr marL="457200" lvl="1" indent="-1682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b="1" dirty="0" err="1" smtClean="0">
                <a:solidFill>
                  <a:srgbClr val="0000CC"/>
                </a:solidFill>
              </a:rPr>
              <a:t>mOS</a:t>
            </a:r>
            <a:r>
              <a:rPr lang="en-US" sz="1400" b="1" dirty="0">
                <a:solidFill>
                  <a:srgbClr val="0000CC"/>
                </a:solidFill>
              </a:rPr>
              <a:t>: </a:t>
            </a:r>
            <a:r>
              <a:rPr lang="en-US" sz="1400" b="1" dirty="0" smtClean="0">
                <a:solidFill>
                  <a:srgbClr val="0000CC"/>
                </a:solidFill>
              </a:rPr>
              <a:t>11.6 </a:t>
            </a:r>
            <a:r>
              <a:rPr lang="en-US" sz="1400" b="1" dirty="0">
                <a:solidFill>
                  <a:srgbClr val="0000CC"/>
                </a:solidFill>
              </a:rPr>
              <a:t>vs </a:t>
            </a:r>
            <a:r>
              <a:rPr lang="en-US" sz="1400" b="1" dirty="0" smtClean="0">
                <a:solidFill>
                  <a:srgbClr val="0000CC"/>
                </a:solidFill>
              </a:rPr>
              <a:t>8.5 </a:t>
            </a:r>
            <a:r>
              <a:rPr lang="en-US" sz="1400" b="1" dirty="0" err="1" smtClean="0">
                <a:solidFill>
                  <a:srgbClr val="0000CC"/>
                </a:solidFill>
              </a:rPr>
              <a:t>meses</a:t>
            </a:r>
            <a:r>
              <a:rPr lang="en-US" sz="1400" b="1" dirty="0" smtClean="0">
                <a:solidFill>
                  <a:srgbClr val="0000CC"/>
                </a:solidFill>
              </a:rPr>
              <a:t> </a:t>
            </a:r>
          </a:p>
          <a:p>
            <a:pPr marL="457200" lvl="1" indent="-1682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endParaRPr lang="en-US" sz="1400" b="1" dirty="0">
              <a:solidFill>
                <a:srgbClr val="0000CC"/>
              </a:solidFill>
            </a:endParaRPr>
          </a:p>
          <a:p>
            <a:pPr marL="144463" indent="-144463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chemeClr val="tx1"/>
                </a:solidFill>
              </a:rPr>
              <a:t>Pembrolizumab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logra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mayores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tasas</a:t>
            </a:r>
            <a:r>
              <a:rPr lang="en-US" sz="1800" b="1" dirty="0" smtClean="0">
                <a:solidFill>
                  <a:schemeClr val="tx1"/>
                </a:solidFill>
              </a:rPr>
              <a:t> de </a:t>
            </a:r>
            <a:r>
              <a:rPr lang="en-US" sz="1800" b="1" dirty="0" err="1" smtClean="0">
                <a:solidFill>
                  <a:schemeClr val="tx1"/>
                </a:solidFill>
              </a:rPr>
              <a:t>respuesta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  <a:endParaRPr lang="en-US" sz="1800" b="1" dirty="0">
              <a:solidFill>
                <a:schemeClr val="tx1"/>
              </a:solidFill>
            </a:endParaRPr>
          </a:p>
          <a:p>
            <a:pPr marL="457200" lvl="1" indent="-1682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b="1" dirty="0" smtClean="0">
                <a:solidFill>
                  <a:srgbClr val="0000CC"/>
                </a:solidFill>
              </a:rPr>
              <a:t>TRO: 18% </a:t>
            </a:r>
            <a:r>
              <a:rPr lang="en-US" sz="1400" b="1" dirty="0">
                <a:solidFill>
                  <a:srgbClr val="0000CC"/>
                </a:solidFill>
              </a:rPr>
              <a:t>vs 9% (</a:t>
            </a:r>
            <a:r>
              <a:rPr lang="en-US" sz="1400" b="1" i="1" dirty="0">
                <a:solidFill>
                  <a:srgbClr val="0000CC"/>
                </a:solidFill>
              </a:rPr>
              <a:t>P </a:t>
            </a:r>
            <a:r>
              <a:rPr lang="en-US" sz="1400" b="1" dirty="0">
                <a:solidFill>
                  <a:srgbClr val="0000CC"/>
                </a:solidFill>
              </a:rPr>
              <a:t>= </a:t>
            </a:r>
            <a:r>
              <a:rPr lang="en-US" sz="1400" b="1" dirty="0" smtClean="0">
                <a:solidFill>
                  <a:srgbClr val="0000CC"/>
                </a:solidFill>
              </a:rPr>
              <a:t>0.005)</a:t>
            </a:r>
            <a:endParaRPr lang="en-US" sz="1400" b="1" dirty="0">
              <a:solidFill>
                <a:srgbClr val="0000CC"/>
              </a:solidFill>
            </a:endParaRPr>
          </a:p>
          <a:p>
            <a:pPr marL="457200" lvl="1" indent="-1682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endParaRPr lang="en-US" sz="1400" b="1" dirty="0">
              <a:solidFill>
                <a:srgbClr val="0000CC"/>
              </a:solidFill>
              <a:ea typeface="Times New Roman"/>
            </a:endParaRPr>
          </a:p>
          <a:p>
            <a:pPr marL="144463" indent="-144463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chemeClr val="tx1"/>
                </a:solidFill>
              </a:rPr>
              <a:t>Pembrolizumab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ea typeface="Times New Roman"/>
              </a:rPr>
              <a:t>muestra</a:t>
            </a:r>
            <a:r>
              <a:rPr lang="en-US" sz="1800" b="1" dirty="0" smtClean="0">
                <a:solidFill>
                  <a:schemeClr val="tx1"/>
                </a:solidFill>
                <a:ea typeface="Times New Roman"/>
              </a:rPr>
              <a:t> mayor </a:t>
            </a:r>
            <a:r>
              <a:rPr lang="en-US" sz="1800" b="1" dirty="0" err="1" smtClean="0">
                <a:solidFill>
                  <a:schemeClr val="tx1"/>
                </a:solidFill>
                <a:ea typeface="Times New Roman"/>
              </a:rPr>
              <a:t>beneficio</a:t>
            </a:r>
            <a:r>
              <a:rPr lang="en-US" sz="1800" b="1" dirty="0" smtClean="0">
                <a:solidFill>
                  <a:schemeClr val="tx1"/>
                </a:solidFill>
                <a:ea typeface="Times New Roman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ea typeface="Times New Roman"/>
              </a:rPr>
              <a:t>en</a:t>
            </a:r>
            <a:r>
              <a:rPr lang="en-US" sz="1800" b="1" dirty="0" smtClean="0">
                <a:solidFill>
                  <a:schemeClr val="tx1"/>
                </a:solidFill>
                <a:ea typeface="Times New Roman"/>
              </a:rPr>
              <a:t> SVG </a:t>
            </a:r>
            <a:r>
              <a:rPr lang="en-US" sz="1800" b="1" dirty="0" err="1" smtClean="0">
                <a:solidFill>
                  <a:schemeClr val="tx1"/>
                </a:solidFill>
                <a:ea typeface="Times New Roman"/>
              </a:rPr>
              <a:t>en</a:t>
            </a:r>
            <a:r>
              <a:rPr lang="en-US" sz="1800" b="1" dirty="0" smtClean="0">
                <a:solidFill>
                  <a:schemeClr val="tx1"/>
                </a:solidFill>
                <a:ea typeface="Times New Roman"/>
              </a:rPr>
              <a:t> el </a:t>
            </a:r>
            <a:r>
              <a:rPr lang="en-US" sz="1800" b="1" dirty="0" err="1" smtClean="0">
                <a:solidFill>
                  <a:schemeClr val="tx1"/>
                </a:solidFill>
                <a:ea typeface="Times New Roman"/>
              </a:rPr>
              <a:t>grupo</a:t>
            </a:r>
            <a:r>
              <a:rPr lang="en-US" sz="1800" b="1" dirty="0" smtClean="0">
                <a:solidFill>
                  <a:schemeClr val="tx1"/>
                </a:solidFill>
                <a:ea typeface="Times New Roman"/>
              </a:rPr>
              <a:t> de PD-L1 &gt;50%:</a:t>
            </a:r>
          </a:p>
          <a:p>
            <a:pPr marL="544513" lvl="1" indent="-144463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b="1" dirty="0" smtClean="0">
                <a:solidFill>
                  <a:srgbClr val="0000CC"/>
                </a:solidFill>
                <a:ea typeface="Times New Roman"/>
              </a:rPr>
              <a:t>Docetaxel 8.2 </a:t>
            </a:r>
            <a:r>
              <a:rPr lang="en-US" sz="1400" b="1" dirty="0" err="1" smtClean="0">
                <a:solidFill>
                  <a:srgbClr val="0000CC"/>
                </a:solidFill>
                <a:ea typeface="Times New Roman"/>
              </a:rPr>
              <a:t>meses</a:t>
            </a:r>
            <a:endParaRPr lang="en-US" sz="1400" b="1" dirty="0" smtClean="0">
              <a:solidFill>
                <a:srgbClr val="0000CC"/>
              </a:solidFill>
              <a:ea typeface="Times New Roman"/>
            </a:endParaRPr>
          </a:p>
          <a:p>
            <a:pPr marL="544513" lvl="1" indent="-144463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b="1" dirty="0" err="1" smtClean="0">
                <a:solidFill>
                  <a:srgbClr val="0000CC"/>
                </a:solidFill>
                <a:ea typeface="Times New Roman"/>
              </a:rPr>
              <a:t>Pembro</a:t>
            </a:r>
            <a:r>
              <a:rPr lang="en-US" sz="1400" b="1" dirty="0" smtClean="0">
                <a:solidFill>
                  <a:srgbClr val="0000CC"/>
                </a:solidFill>
                <a:ea typeface="Times New Roman"/>
              </a:rPr>
              <a:t> 2mg/Kg 14.9 </a:t>
            </a:r>
            <a:r>
              <a:rPr lang="en-US" sz="1400" b="1" dirty="0" err="1" smtClean="0">
                <a:solidFill>
                  <a:srgbClr val="0000CC"/>
                </a:solidFill>
                <a:ea typeface="Times New Roman"/>
              </a:rPr>
              <a:t>meses</a:t>
            </a:r>
            <a:endParaRPr lang="en-US" sz="1400" b="1" dirty="0" smtClean="0">
              <a:solidFill>
                <a:srgbClr val="0000CC"/>
              </a:solidFill>
              <a:ea typeface="Times New Roman"/>
            </a:endParaRPr>
          </a:p>
          <a:p>
            <a:pPr marL="544513" lvl="1" indent="-144463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400" b="1" dirty="0" err="1" smtClean="0">
                <a:solidFill>
                  <a:srgbClr val="0000CC"/>
                </a:solidFill>
                <a:ea typeface="Times New Roman"/>
              </a:rPr>
              <a:t>Pembro</a:t>
            </a:r>
            <a:r>
              <a:rPr lang="en-US" sz="1400" b="1" dirty="0" smtClean="0">
                <a:solidFill>
                  <a:srgbClr val="0000CC"/>
                </a:solidFill>
                <a:ea typeface="Times New Roman"/>
              </a:rPr>
              <a:t> 10mg/Kg 17.3 </a:t>
            </a:r>
            <a:r>
              <a:rPr lang="en-US" sz="1400" b="1" dirty="0" err="1" smtClean="0">
                <a:solidFill>
                  <a:srgbClr val="0000CC"/>
                </a:solidFill>
                <a:ea typeface="Times New Roman"/>
              </a:rPr>
              <a:t>meses</a:t>
            </a:r>
            <a:endParaRPr lang="en-US" sz="1400" b="1" dirty="0">
              <a:solidFill>
                <a:srgbClr val="0000CC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716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7" y="731520"/>
            <a:ext cx="877824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82880" y="137161"/>
            <a:ext cx="870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Phase 1 Study of </a:t>
            </a:r>
            <a:r>
              <a:rPr lang="en-US" b="1" dirty="0" smtClean="0">
                <a:solidFill>
                  <a:srgbClr val="C00000"/>
                </a:solidFill>
              </a:rPr>
              <a:t>Pembrolizumab + Ipilimumab as Second-Line therapy </a:t>
            </a:r>
            <a:r>
              <a:rPr lang="en-US" b="1" dirty="0" smtClean="0"/>
              <a:t>for</a:t>
            </a:r>
          </a:p>
          <a:p>
            <a:r>
              <a:rPr lang="en-US" b="1" dirty="0" smtClean="0"/>
              <a:t>advanced </a:t>
            </a:r>
            <a:r>
              <a:rPr lang="en-US" b="1" dirty="0"/>
              <a:t>Non-Small Cell Lung Cancer (NSCLC): </a:t>
            </a:r>
            <a:r>
              <a:rPr lang="en-US" b="1" dirty="0">
                <a:solidFill>
                  <a:srgbClr val="C00000"/>
                </a:solidFill>
              </a:rPr>
              <a:t>KEYNOTE-021 </a:t>
            </a:r>
            <a:r>
              <a:rPr lang="en-US" b="1" dirty="0" smtClean="0">
                <a:solidFill>
                  <a:srgbClr val="C00000"/>
                </a:solidFill>
              </a:rPr>
              <a:t>Cohort D</a:t>
            </a:r>
            <a:endParaRPr lang="es-AR" b="1" dirty="0">
              <a:solidFill>
                <a:srgbClr val="C0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804248" y="4083918"/>
            <a:ext cx="2016224" cy="32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8308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99"/>
          <p:cNvSpPr>
            <a:spLocks noChangeArrowheads="1"/>
          </p:cNvSpPr>
          <p:nvPr/>
        </p:nvSpPr>
        <p:spPr bwMode="auto">
          <a:xfrm>
            <a:off x="382589" y="698454"/>
            <a:ext cx="8472487" cy="312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Font typeface="Arial" charset="0"/>
              <a:buChar char="•"/>
            </a:pPr>
            <a:endParaRPr lang="en-US" b="1">
              <a:solidFill>
                <a:srgbClr val="FFFFF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435" name="Title 5"/>
          <p:cNvSpPr>
            <a:spLocks noGrp="1"/>
          </p:cNvSpPr>
          <p:nvPr>
            <p:ph type="title"/>
          </p:nvPr>
        </p:nvSpPr>
        <p:spPr>
          <a:xfrm>
            <a:off x="478028" y="201605"/>
            <a:ext cx="8229600" cy="574416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Arial" charset="0"/>
              </a:rPr>
              <a:t>The Immunoediting Hypothesis: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Understanding Patterns of Response</a:t>
            </a:r>
          </a:p>
        </p:txBody>
      </p:sp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183909" y="3907079"/>
            <a:ext cx="85709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100" dirty="0">
                <a:latin typeface="Arial MT" charset="0"/>
                <a:ea typeface="MS PGothic" charset="0"/>
                <a:cs typeface="MS PGothic" charset="0"/>
              </a:rPr>
              <a:t>Reprinted by permission from MacMillan Publishers Ltd: [Nat </a:t>
            </a:r>
            <a:r>
              <a:rPr lang="en-US" sz="1100" dirty="0" err="1">
                <a:latin typeface="Arial MT" charset="0"/>
                <a:ea typeface="MS PGothic" charset="0"/>
                <a:cs typeface="MS PGothic" charset="0"/>
              </a:rPr>
              <a:t>Immunol</a:t>
            </a:r>
            <a:r>
              <a:rPr lang="en-US" sz="1100" dirty="0">
                <a:latin typeface="Arial MT" charset="0"/>
                <a:ea typeface="MS PGothic" charset="0"/>
                <a:cs typeface="MS PGothic" charset="0"/>
              </a:rPr>
              <a:t>] Dunn GP, et al. Nat </a:t>
            </a:r>
            <a:r>
              <a:rPr lang="en-US" sz="1100" dirty="0" err="1">
                <a:latin typeface="Arial MT" charset="0"/>
                <a:ea typeface="MS PGothic" charset="0"/>
                <a:cs typeface="MS PGothic" charset="0"/>
              </a:rPr>
              <a:t>Immunol</a:t>
            </a:r>
            <a:r>
              <a:rPr lang="en-US" sz="1100" dirty="0">
                <a:latin typeface="Arial MT" charset="0"/>
                <a:ea typeface="MS PGothic" charset="0"/>
                <a:cs typeface="MS PGothic" charset="0"/>
              </a:rPr>
              <a:t>. 2002;3:991-998. Copyright 2002. Schreiber R, et al. Science. 2011;331:1565-1570.</a:t>
            </a:r>
          </a:p>
          <a:p>
            <a:r>
              <a:rPr lang="en-US" sz="1100" dirty="0">
                <a:latin typeface="Arial MT" charset="0"/>
                <a:ea typeface="MS PGothic" charset="0"/>
                <a:cs typeface="MS PGothic" charset="0"/>
              </a:rPr>
              <a:t>Mittal D, et al. </a:t>
            </a:r>
            <a:r>
              <a:rPr lang="en-US" sz="1100" dirty="0" err="1">
                <a:latin typeface="Arial MT" charset="0"/>
                <a:ea typeface="MS PGothic" charset="0"/>
                <a:cs typeface="MS PGothic" charset="0"/>
              </a:rPr>
              <a:t>Curr</a:t>
            </a:r>
            <a:r>
              <a:rPr lang="en-US" sz="1100" dirty="0">
                <a:latin typeface="Arial MT" charset="0"/>
                <a:ea typeface="MS PGothic" charset="0"/>
                <a:cs typeface="MS PGothic" charset="0"/>
              </a:rPr>
              <a:t> </a:t>
            </a:r>
            <a:r>
              <a:rPr lang="en-US" sz="1100" dirty="0" err="1">
                <a:latin typeface="Arial MT" charset="0"/>
                <a:ea typeface="MS PGothic" charset="0"/>
                <a:cs typeface="MS PGothic" charset="0"/>
              </a:rPr>
              <a:t>Opin</a:t>
            </a:r>
            <a:r>
              <a:rPr lang="en-US" sz="1100" dirty="0">
                <a:latin typeface="Arial MT" charset="0"/>
                <a:ea typeface="MS PGothic" charset="0"/>
                <a:cs typeface="MS PGothic" charset="0"/>
              </a:rPr>
              <a:t> </a:t>
            </a:r>
            <a:r>
              <a:rPr lang="en-US" sz="1100" dirty="0" err="1">
                <a:latin typeface="Arial MT" charset="0"/>
                <a:ea typeface="MS PGothic" charset="0"/>
                <a:cs typeface="MS PGothic" charset="0"/>
              </a:rPr>
              <a:t>Immunol</a:t>
            </a:r>
            <a:r>
              <a:rPr lang="en-US" sz="1100" dirty="0">
                <a:latin typeface="Arial MT" charset="0"/>
                <a:ea typeface="MS PGothic" charset="0"/>
                <a:cs typeface="MS PGothic" charset="0"/>
              </a:rPr>
              <a:t>. 2014;27:16-25. 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1206501" y="806800"/>
            <a:ext cx="12923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>
                <a:ea typeface="MS PGothic" charset="0"/>
                <a:cs typeface="MS PGothic" charset="0"/>
              </a:rPr>
              <a:t>Elimination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105275" y="805610"/>
            <a:ext cx="13147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>
                <a:ea typeface="MS PGothic" charset="0"/>
                <a:cs typeface="MS PGothic" charset="0"/>
              </a:rPr>
              <a:t>Equilibrium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7296150" y="806800"/>
            <a:ext cx="901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>
                <a:ea typeface="MS PGothic" charset="0"/>
                <a:cs typeface="MS PGothic" charset="0"/>
              </a:rPr>
              <a:t>Escape</a:t>
            </a:r>
          </a:p>
        </p:txBody>
      </p: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3802539" y="3099944"/>
            <a:ext cx="23310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400" b="1" i="1">
                <a:ea typeface="MS PGothic" charset="0"/>
                <a:cs typeface="MS PGothic" charset="0"/>
              </a:rPr>
              <a:t>Genetic instability/tumor </a:t>
            </a:r>
            <a:br>
              <a:rPr lang="en-US" sz="1400" b="1" i="1">
                <a:ea typeface="MS PGothic" charset="0"/>
                <a:cs typeface="MS PGothic" charset="0"/>
              </a:rPr>
            </a:br>
            <a:r>
              <a:rPr lang="en-US" sz="1400" b="1" i="1">
                <a:ea typeface="MS PGothic" charset="0"/>
                <a:cs typeface="MS PGothic" charset="0"/>
              </a:rPr>
              <a:t>heterogeneity</a:t>
            </a:r>
          </a:p>
          <a:p>
            <a:pPr algn="ctr"/>
            <a:endParaRPr lang="en-US" sz="1400" b="1" i="1">
              <a:ea typeface="MS PGothic" charset="0"/>
              <a:cs typeface="MS PGothic" charset="0"/>
            </a:endParaRPr>
          </a:p>
          <a:p>
            <a:pPr algn="ctr"/>
            <a:r>
              <a:rPr lang="en-US" sz="1400" b="1" i="1">
                <a:ea typeface="MS PGothic" charset="0"/>
                <a:cs typeface="MS PGothic" charset="0"/>
              </a:rPr>
              <a:t>Immune selection</a:t>
            </a:r>
          </a:p>
        </p:txBody>
      </p:sp>
      <p:grpSp>
        <p:nvGrpSpPr>
          <p:cNvPr id="18441" name="Group 400"/>
          <p:cNvGrpSpPr>
            <a:grpSpLocks/>
          </p:cNvGrpSpPr>
          <p:nvPr/>
        </p:nvGrpSpPr>
        <p:grpSpPr bwMode="auto">
          <a:xfrm>
            <a:off x="454025" y="1343772"/>
            <a:ext cx="2819400" cy="1652588"/>
            <a:chOff x="641601" y="3003995"/>
            <a:chExt cx="2819835" cy="2203861"/>
          </a:xfrm>
        </p:grpSpPr>
        <p:grpSp>
          <p:nvGrpSpPr>
            <p:cNvPr id="18800" name="Group 73"/>
            <p:cNvGrpSpPr>
              <a:grpSpLocks/>
            </p:cNvGrpSpPr>
            <p:nvPr/>
          </p:nvGrpSpPr>
          <p:grpSpPr bwMode="auto">
            <a:xfrm>
              <a:off x="1178012" y="4660041"/>
              <a:ext cx="722356" cy="240957"/>
              <a:chOff x="995748" y="4737272"/>
              <a:chExt cx="722356" cy="240957"/>
            </a:xfrm>
          </p:grpSpPr>
          <p:sp>
            <p:nvSpPr>
              <p:cNvPr id="18959" name="Freeform 74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0" name="Oval 75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01" name="Group 76"/>
            <p:cNvGrpSpPr>
              <a:grpSpLocks/>
            </p:cNvGrpSpPr>
            <p:nvPr/>
          </p:nvGrpSpPr>
          <p:grpSpPr bwMode="auto">
            <a:xfrm>
              <a:off x="1182130" y="4827885"/>
              <a:ext cx="722356" cy="240957"/>
              <a:chOff x="995748" y="4737272"/>
              <a:chExt cx="722356" cy="240957"/>
            </a:xfrm>
          </p:grpSpPr>
          <p:sp>
            <p:nvSpPr>
              <p:cNvPr id="18957" name="Freeform 77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8" name="Oval 78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02" name="Group 79"/>
            <p:cNvGrpSpPr>
              <a:grpSpLocks/>
            </p:cNvGrpSpPr>
            <p:nvPr/>
          </p:nvGrpSpPr>
          <p:grpSpPr bwMode="auto">
            <a:xfrm>
              <a:off x="1541507" y="4717704"/>
              <a:ext cx="722356" cy="240957"/>
              <a:chOff x="995748" y="4737272"/>
              <a:chExt cx="722356" cy="240957"/>
            </a:xfrm>
          </p:grpSpPr>
          <p:sp>
            <p:nvSpPr>
              <p:cNvPr id="18955" name="Freeform 80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6" name="Oval 81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03" name="Group 82"/>
            <p:cNvGrpSpPr>
              <a:grpSpLocks/>
            </p:cNvGrpSpPr>
            <p:nvPr/>
          </p:nvGrpSpPr>
          <p:grpSpPr bwMode="auto">
            <a:xfrm>
              <a:off x="889688" y="4742417"/>
              <a:ext cx="722356" cy="240957"/>
              <a:chOff x="995748" y="4737272"/>
              <a:chExt cx="722356" cy="240957"/>
            </a:xfrm>
          </p:grpSpPr>
          <p:sp>
            <p:nvSpPr>
              <p:cNvPr id="18953" name="Freeform 83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4" name="Oval 84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04" name="Group 85"/>
            <p:cNvGrpSpPr>
              <a:grpSpLocks/>
            </p:cNvGrpSpPr>
            <p:nvPr/>
          </p:nvGrpSpPr>
          <p:grpSpPr bwMode="auto">
            <a:xfrm>
              <a:off x="1011196" y="4947334"/>
              <a:ext cx="722356" cy="240957"/>
              <a:chOff x="995748" y="4737272"/>
              <a:chExt cx="722356" cy="240957"/>
            </a:xfrm>
          </p:grpSpPr>
          <p:sp>
            <p:nvSpPr>
              <p:cNvPr id="18951" name="Freeform 86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2" name="Oval 87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05" name="Group 88"/>
            <p:cNvGrpSpPr>
              <a:grpSpLocks/>
            </p:cNvGrpSpPr>
            <p:nvPr/>
          </p:nvGrpSpPr>
          <p:grpSpPr bwMode="auto">
            <a:xfrm>
              <a:off x="2587711" y="4849510"/>
              <a:ext cx="722356" cy="240957"/>
              <a:chOff x="995748" y="4737272"/>
              <a:chExt cx="722356" cy="240957"/>
            </a:xfrm>
          </p:grpSpPr>
          <p:sp>
            <p:nvSpPr>
              <p:cNvPr id="18949" name="Freeform 89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0" name="Oval 90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06" name="Group 91"/>
            <p:cNvGrpSpPr>
              <a:grpSpLocks/>
            </p:cNvGrpSpPr>
            <p:nvPr/>
          </p:nvGrpSpPr>
          <p:grpSpPr bwMode="auto">
            <a:xfrm>
              <a:off x="2286001" y="4958661"/>
              <a:ext cx="722356" cy="240957"/>
              <a:chOff x="995748" y="4737272"/>
              <a:chExt cx="722356" cy="240957"/>
            </a:xfrm>
          </p:grpSpPr>
          <p:sp>
            <p:nvSpPr>
              <p:cNvPr id="18947" name="Freeform 92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8" name="Oval 93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07" name="Group 55"/>
            <p:cNvGrpSpPr>
              <a:grpSpLocks/>
            </p:cNvGrpSpPr>
            <p:nvPr/>
          </p:nvGrpSpPr>
          <p:grpSpPr bwMode="auto">
            <a:xfrm>
              <a:off x="2515629" y="4385102"/>
              <a:ext cx="722356" cy="240957"/>
              <a:chOff x="995748" y="4737272"/>
              <a:chExt cx="722356" cy="240957"/>
            </a:xfrm>
          </p:grpSpPr>
          <p:sp>
            <p:nvSpPr>
              <p:cNvPr id="18945" name="Freeform 56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6" name="Oval 57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08" name="Group 58"/>
            <p:cNvGrpSpPr>
              <a:grpSpLocks/>
            </p:cNvGrpSpPr>
            <p:nvPr/>
          </p:nvGrpSpPr>
          <p:grpSpPr bwMode="auto">
            <a:xfrm>
              <a:off x="2739080" y="4704319"/>
              <a:ext cx="722356" cy="240957"/>
              <a:chOff x="995748" y="4737272"/>
              <a:chExt cx="722356" cy="240957"/>
            </a:xfrm>
          </p:grpSpPr>
          <p:sp>
            <p:nvSpPr>
              <p:cNvPr id="18943" name="Freeform 59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4" name="Oval 60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09" name="Group 61"/>
            <p:cNvGrpSpPr>
              <a:grpSpLocks/>
            </p:cNvGrpSpPr>
            <p:nvPr/>
          </p:nvGrpSpPr>
          <p:grpSpPr bwMode="auto">
            <a:xfrm>
              <a:off x="2718485" y="4538533"/>
              <a:ext cx="722356" cy="240957"/>
              <a:chOff x="995748" y="4737272"/>
              <a:chExt cx="722356" cy="240957"/>
            </a:xfrm>
          </p:grpSpPr>
          <p:sp>
            <p:nvSpPr>
              <p:cNvPr id="18941" name="Freeform 62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2" name="Oval 63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10" name="Group 64"/>
            <p:cNvGrpSpPr>
              <a:grpSpLocks/>
            </p:cNvGrpSpPr>
            <p:nvPr/>
          </p:nvGrpSpPr>
          <p:grpSpPr bwMode="auto">
            <a:xfrm>
              <a:off x="1685666" y="4679605"/>
              <a:ext cx="722356" cy="240957"/>
              <a:chOff x="995748" y="4737272"/>
              <a:chExt cx="722356" cy="240957"/>
            </a:xfrm>
          </p:grpSpPr>
          <p:sp>
            <p:nvSpPr>
              <p:cNvPr id="18939" name="Freeform 65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0" name="Oval 66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11" name="Group 67"/>
            <p:cNvGrpSpPr>
              <a:grpSpLocks/>
            </p:cNvGrpSpPr>
            <p:nvPr/>
          </p:nvGrpSpPr>
          <p:grpSpPr bwMode="auto">
            <a:xfrm>
              <a:off x="2211859" y="4739329"/>
              <a:ext cx="722356" cy="240957"/>
              <a:chOff x="995748" y="4737272"/>
              <a:chExt cx="722356" cy="240957"/>
            </a:xfrm>
          </p:grpSpPr>
          <p:sp>
            <p:nvSpPr>
              <p:cNvPr id="18937" name="Freeform 68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8" name="Oval 69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12" name="Group 70"/>
            <p:cNvGrpSpPr>
              <a:grpSpLocks/>
            </p:cNvGrpSpPr>
            <p:nvPr/>
          </p:nvGrpSpPr>
          <p:grpSpPr bwMode="auto">
            <a:xfrm>
              <a:off x="2342634" y="4641506"/>
              <a:ext cx="722356" cy="240957"/>
              <a:chOff x="995748" y="4737272"/>
              <a:chExt cx="722356" cy="240957"/>
            </a:xfrm>
          </p:grpSpPr>
          <p:sp>
            <p:nvSpPr>
              <p:cNvPr id="18935" name="Freeform 71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6" name="Oval 72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13" name="Group 49"/>
            <p:cNvGrpSpPr>
              <a:grpSpLocks/>
            </p:cNvGrpSpPr>
            <p:nvPr/>
          </p:nvGrpSpPr>
          <p:grpSpPr bwMode="auto">
            <a:xfrm>
              <a:off x="1075037" y="4507641"/>
              <a:ext cx="722356" cy="240957"/>
              <a:chOff x="995748" y="4737272"/>
              <a:chExt cx="722356" cy="240957"/>
            </a:xfrm>
          </p:grpSpPr>
          <p:sp>
            <p:nvSpPr>
              <p:cNvPr id="18933" name="Freeform 50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4" name="Oval 51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14" name="Group 52"/>
            <p:cNvGrpSpPr>
              <a:grpSpLocks/>
            </p:cNvGrpSpPr>
            <p:nvPr/>
          </p:nvGrpSpPr>
          <p:grpSpPr bwMode="auto">
            <a:xfrm>
              <a:off x="1403521" y="4585900"/>
              <a:ext cx="722356" cy="240957"/>
              <a:chOff x="995748" y="4737272"/>
              <a:chExt cx="722356" cy="240957"/>
            </a:xfrm>
          </p:grpSpPr>
          <p:sp>
            <p:nvSpPr>
              <p:cNvPr id="18931" name="Freeform 53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2" name="Oval 54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15" name="Group 46"/>
            <p:cNvGrpSpPr>
              <a:grpSpLocks/>
            </p:cNvGrpSpPr>
            <p:nvPr/>
          </p:nvGrpSpPr>
          <p:grpSpPr bwMode="auto">
            <a:xfrm>
              <a:off x="1389104" y="4423204"/>
              <a:ext cx="722356" cy="240957"/>
              <a:chOff x="995748" y="4737272"/>
              <a:chExt cx="722356" cy="240957"/>
            </a:xfrm>
          </p:grpSpPr>
          <p:sp>
            <p:nvSpPr>
              <p:cNvPr id="18929" name="Freeform 47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0" name="Oval 48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 bwMode="auto">
            <a:xfrm>
              <a:off x="746233" y="3240557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CTL</a:t>
              </a: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41601" y="3695481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NK</a:t>
              </a: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151117" y="3413428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CTL</a:t>
              </a: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447653" y="3003995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T reg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1760717" y="3961613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T cyto</a:t>
              </a: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538637" y="3292873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NKT</a:t>
              </a: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054143" y="3108628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T reg</a:t>
              </a: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2280525" y="4449462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929387" y="4518454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grpSp>
          <p:nvGrpSpPr>
            <p:cNvPr id="18843" name="Group 32"/>
            <p:cNvGrpSpPr>
              <a:grpSpLocks/>
            </p:cNvGrpSpPr>
            <p:nvPr/>
          </p:nvGrpSpPr>
          <p:grpSpPr bwMode="auto">
            <a:xfrm>
              <a:off x="2137392" y="4612161"/>
              <a:ext cx="386474" cy="234778"/>
              <a:chOff x="2640930" y="4624516"/>
              <a:chExt cx="386474" cy="234778"/>
            </a:xfrm>
          </p:grpSpPr>
          <p:sp>
            <p:nvSpPr>
              <p:cNvPr id="31" name="Oval 30"/>
              <p:cNvSpPr/>
              <p:nvPr/>
            </p:nvSpPr>
            <p:spPr bwMode="auto">
              <a:xfrm>
                <a:off x="2640930" y="4624516"/>
                <a:ext cx="386474" cy="23477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50000">
                    <a:schemeClr val="accent3"/>
                  </a:gs>
                  <a:gs pos="100000">
                    <a:schemeClr val="accent3"/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 anchor="ctr"/>
              <a:lstStyle/>
              <a:p>
                <a:pPr algn="ctr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defRPr/>
                </a:pPr>
                <a:endPara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2731297" y="4720055"/>
                <a:ext cx="63510" cy="4604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b="1" dirty="0">
                  <a:solidFill>
                    <a:srgbClr val="FFFFFF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grpSp>
          <p:nvGrpSpPr>
            <p:cNvPr id="18844" name="Group 35"/>
            <p:cNvGrpSpPr>
              <a:grpSpLocks/>
            </p:cNvGrpSpPr>
            <p:nvPr/>
          </p:nvGrpSpPr>
          <p:grpSpPr bwMode="auto">
            <a:xfrm>
              <a:off x="2194027" y="4183793"/>
              <a:ext cx="386474" cy="234778"/>
              <a:chOff x="2640930" y="4624516"/>
              <a:chExt cx="386474" cy="234778"/>
            </a:xfrm>
          </p:grpSpPr>
          <p:sp>
            <p:nvSpPr>
              <p:cNvPr id="37" name="Oval 36"/>
              <p:cNvSpPr/>
              <p:nvPr/>
            </p:nvSpPr>
            <p:spPr bwMode="auto">
              <a:xfrm>
                <a:off x="2640930" y="4624516"/>
                <a:ext cx="386474" cy="23477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50000">
                    <a:schemeClr val="accent3"/>
                  </a:gs>
                  <a:gs pos="100000">
                    <a:schemeClr val="accent3"/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 anchor="ctr"/>
              <a:lstStyle/>
              <a:p>
                <a:pPr algn="ctr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defRPr/>
                </a:pPr>
                <a:endPara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2731820" y="4719718"/>
                <a:ext cx="63510" cy="4604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b="1" dirty="0">
                  <a:solidFill>
                    <a:srgbClr val="FFFFFF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39" name="Oval 38"/>
            <p:cNvSpPr/>
            <p:nvPr/>
          </p:nvSpPr>
          <p:spPr bwMode="auto">
            <a:xfrm>
              <a:off x="1989111" y="4420630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2063252" y="4281616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1871722" y="4275438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2461757" y="4426808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2304207" y="4306331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1877900" y="4167316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1650329" y="4443283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0000">
                  <a:schemeClr val="tx1">
                    <a:lumMod val="85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1608110" y="4265140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0000">
                  <a:schemeClr val="tx1">
                    <a:lumMod val="85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grpSp>
          <p:nvGrpSpPr>
            <p:cNvPr id="18869" name="Group 94"/>
            <p:cNvGrpSpPr>
              <a:grpSpLocks/>
            </p:cNvGrpSpPr>
            <p:nvPr/>
          </p:nvGrpSpPr>
          <p:grpSpPr bwMode="auto">
            <a:xfrm>
              <a:off x="1528121" y="4966899"/>
              <a:ext cx="722356" cy="240957"/>
              <a:chOff x="995748" y="4737272"/>
              <a:chExt cx="722356" cy="240957"/>
            </a:xfrm>
          </p:grpSpPr>
          <p:sp>
            <p:nvSpPr>
              <p:cNvPr id="18919" name="Freeform 95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0" name="Oval 96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70" name="Group 97"/>
            <p:cNvGrpSpPr>
              <a:grpSpLocks/>
            </p:cNvGrpSpPr>
            <p:nvPr/>
          </p:nvGrpSpPr>
          <p:grpSpPr bwMode="auto">
            <a:xfrm>
              <a:off x="2057401" y="4949394"/>
              <a:ext cx="722356" cy="240957"/>
              <a:chOff x="995748" y="4737272"/>
              <a:chExt cx="722356" cy="240957"/>
            </a:xfrm>
          </p:grpSpPr>
          <p:sp>
            <p:nvSpPr>
              <p:cNvPr id="18917" name="Freeform 98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8" name="Oval 99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871" name="Group 29"/>
            <p:cNvGrpSpPr>
              <a:grpSpLocks/>
            </p:cNvGrpSpPr>
            <p:nvPr/>
          </p:nvGrpSpPr>
          <p:grpSpPr bwMode="auto">
            <a:xfrm>
              <a:off x="1783491" y="4805232"/>
              <a:ext cx="722356" cy="240957"/>
              <a:chOff x="995748" y="4737272"/>
              <a:chExt cx="722356" cy="240957"/>
            </a:xfrm>
          </p:grpSpPr>
          <p:sp>
            <p:nvSpPr>
              <p:cNvPr id="18915" name="Freeform 27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6" name="Oval 28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101" name="Freeform 100"/>
            <p:cNvSpPr/>
            <p:nvPr/>
          </p:nvSpPr>
          <p:spPr bwMode="auto">
            <a:xfrm>
              <a:off x="1356086" y="3824885"/>
              <a:ext cx="738302" cy="530324"/>
            </a:xfrm>
            <a:custGeom>
              <a:avLst/>
              <a:gdLst>
                <a:gd name="connsiteX0" fmla="*/ 120478 w 738316"/>
                <a:gd name="connsiteY0" fmla="*/ 271849 h 531341"/>
                <a:gd name="connsiteX1" fmla="*/ 15446 w 738316"/>
                <a:gd name="connsiteY1" fmla="*/ 163727 h 531341"/>
                <a:gd name="connsiteX2" fmla="*/ 185351 w 738316"/>
                <a:gd name="connsiteY2" fmla="*/ 166816 h 531341"/>
                <a:gd name="connsiteX3" fmla="*/ 77230 w 738316"/>
                <a:gd name="connsiteY3" fmla="*/ 0 h 531341"/>
                <a:gd name="connsiteX4" fmla="*/ 281116 w 738316"/>
                <a:gd name="connsiteY4" fmla="*/ 154460 h 531341"/>
                <a:gd name="connsiteX5" fmla="*/ 339811 w 738316"/>
                <a:gd name="connsiteY5" fmla="*/ 52516 h 531341"/>
                <a:gd name="connsiteX6" fmla="*/ 404684 w 738316"/>
                <a:gd name="connsiteY6" fmla="*/ 166816 h 531341"/>
                <a:gd name="connsiteX7" fmla="*/ 559143 w 738316"/>
                <a:gd name="connsiteY7" fmla="*/ 43249 h 531341"/>
                <a:gd name="connsiteX8" fmla="*/ 515895 w 738316"/>
                <a:gd name="connsiteY8" fmla="*/ 179173 h 531341"/>
                <a:gd name="connsiteX9" fmla="*/ 661087 w 738316"/>
                <a:gd name="connsiteY9" fmla="*/ 179173 h 531341"/>
                <a:gd name="connsiteX10" fmla="*/ 596214 w 738316"/>
                <a:gd name="connsiteY10" fmla="*/ 247135 h 531341"/>
                <a:gd name="connsiteX11" fmla="*/ 738316 w 738316"/>
                <a:gd name="connsiteY11" fmla="*/ 299652 h 531341"/>
                <a:gd name="connsiteX12" fmla="*/ 611660 w 738316"/>
                <a:gd name="connsiteY12" fmla="*/ 333633 h 531341"/>
                <a:gd name="connsiteX13" fmla="*/ 682711 w 738316"/>
                <a:gd name="connsiteY13" fmla="*/ 438665 h 531341"/>
                <a:gd name="connsiteX14" fmla="*/ 574589 w 738316"/>
                <a:gd name="connsiteY14" fmla="*/ 398506 h 531341"/>
                <a:gd name="connsiteX15" fmla="*/ 574589 w 738316"/>
                <a:gd name="connsiteY15" fmla="*/ 500449 h 531341"/>
                <a:gd name="connsiteX16" fmla="*/ 466468 w 738316"/>
                <a:gd name="connsiteY16" fmla="*/ 407773 h 531341"/>
                <a:gd name="connsiteX17" fmla="*/ 410862 w 738316"/>
                <a:gd name="connsiteY17" fmla="*/ 506627 h 531341"/>
                <a:gd name="connsiteX18" fmla="*/ 352168 w 738316"/>
                <a:gd name="connsiteY18" fmla="*/ 395416 h 531341"/>
                <a:gd name="connsiteX19" fmla="*/ 240957 w 738316"/>
                <a:gd name="connsiteY19" fmla="*/ 531341 h 531341"/>
                <a:gd name="connsiteX20" fmla="*/ 240957 w 738316"/>
                <a:gd name="connsiteY20" fmla="*/ 386149 h 531341"/>
                <a:gd name="connsiteX21" fmla="*/ 142103 w 738316"/>
                <a:gd name="connsiteY21" fmla="*/ 426308 h 531341"/>
                <a:gd name="connsiteX22" fmla="*/ 182262 w 738316"/>
                <a:gd name="connsiteY22" fmla="*/ 333633 h 531341"/>
                <a:gd name="connsiteX23" fmla="*/ 0 w 738316"/>
                <a:gd name="connsiteY23" fmla="*/ 315098 h 531341"/>
                <a:gd name="connsiteX24" fmla="*/ 120478 w 738316"/>
                <a:gd name="connsiteY24" fmla="*/ 271849 h 5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38316" h="531341">
                  <a:moveTo>
                    <a:pt x="120478" y="271849"/>
                  </a:moveTo>
                  <a:lnTo>
                    <a:pt x="15446" y="163727"/>
                  </a:lnTo>
                  <a:lnTo>
                    <a:pt x="185351" y="166816"/>
                  </a:lnTo>
                  <a:lnTo>
                    <a:pt x="77230" y="0"/>
                  </a:lnTo>
                  <a:lnTo>
                    <a:pt x="281116" y="154460"/>
                  </a:lnTo>
                  <a:lnTo>
                    <a:pt x="339811" y="52516"/>
                  </a:lnTo>
                  <a:lnTo>
                    <a:pt x="404684" y="166816"/>
                  </a:lnTo>
                  <a:lnTo>
                    <a:pt x="559143" y="43249"/>
                  </a:lnTo>
                  <a:lnTo>
                    <a:pt x="515895" y="179173"/>
                  </a:lnTo>
                  <a:lnTo>
                    <a:pt x="661087" y="179173"/>
                  </a:lnTo>
                  <a:lnTo>
                    <a:pt x="596214" y="247135"/>
                  </a:lnTo>
                  <a:lnTo>
                    <a:pt x="738316" y="299652"/>
                  </a:lnTo>
                  <a:lnTo>
                    <a:pt x="611660" y="333633"/>
                  </a:lnTo>
                  <a:lnTo>
                    <a:pt x="682711" y="438665"/>
                  </a:lnTo>
                  <a:lnTo>
                    <a:pt x="574589" y="398506"/>
                  </a:lnTo>
                  <a:lnTo>
                    <a:pt x="574589" y="500449"/>
                  </a:lnTo>
                  <a:lnTo>
                    <a:pt x="466468" y="407773"/>
                  </a:lnTo>
                  <a:lnTo>
                    <a:pt x="410862" y="506627"/>
                  </a:lnTo>
                  <a:lnTo>
                    <a:pt x="352168" y="395416"/>
                  </a:lnTo>
                  <a:lnTo>
                    <a:pt x="240957" y="531341"/>
                  </a:lnTo>
                  <a:lnTo>
                    <a:pt x="240957" y="386149"/>
                  </a:lnTo>
                  <a:lnTo>
                    <a:pt x="142103" y="426308"/>
                  </a:lnTo>
                  <a:lnTo>
                    <a:pt x="182262" y="333633"/>
                  </a:lnTo>
                  <a:lnTo>
                    <a:pt x="0" y="315098"/>
                  </a:lnTo>
                  <a:lnTo>
                    <a:pt x="120478" y="271849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1057590" y="4124979"/>
              <a:ext cx="616045" cy="444583"/>
            </a:xfrm>
            <a:custGeom>
              <a:avLst/>
              <a:gdLst>
                <a:gd name="connsiteX0" fmla="*/ 120478 w 738316"/>
                <a:gd name="connsiteY0" fmla="*/ 271849 h 531341"/>
                <a:gd name="connsiteX1" fmla="*/ 15446 w 738316"/>
                <a:gd name="connsiteY1" fmla="*/ 163727 h 531341"/>
                <a:gd name="connsiteX2" fmla="*/ 185351 w 738316"/>
                <a:gd name="connsiteY2" fmla="*/ 166816 h 531341"/>
                <a:gd name="connsiteX3" fmla="*/ 77230 w 738316"/>
                <a:gd name="connsiteY3" fmla="*/ 0 h 531341"/>
                <a:gd name="connsiteX4" fmla="*/ 281116 w 738316"/>
                <a:gd name="connsiteY4" fmla="*/ 154460 h 531341"/>
                <a:gd name="connsiteX5" fmla="*/ 339811 w 738316"/>
                <a:gd name="connsiteY5" fmla="*/ 52516 h 531341"/>
                <a:gd name="connsiteX6" fmla="*/ 404684 w 738316"/>
                <a:gd name="connsiteY6" fmla="*/ 166816 h 531341"/>
                <a:gd name="connsiteX7" fmla="*/ 559143 w 738316"/>
                <a:gd name="connsiteY7" fmla="*/ 43249 h 531341"/>
                <a:gd name="connsiteX8" fmla="*/ 515895 w 738316"/>
                <a:gd name="connsiteY8" fmla="*/ 179173 h 531341"/>
                <a:gd name="connsiteX9" fmla="*/ 661087 w 738316"/>
                <a:gd name="connsiteY9" fmla="*/ 179173 h 531341"/>
                <a:gd name="connsiteX10" fmla="*/ 596214 w 738316"/>
                <a:gd name="connsiteY10" fmla="*/ 247135 h 531341"/>
                <a:gd name="connsiteX11" fmla="*/ 738316 w 738316"/>
                <a:gd name="connsiteY11" fmla="*/ 299652 h 531341"/>
                <a:gd name="connsiteX12" fmla="*/ 611660 w 738316"/>
                <a:gd name="connsiteY12" fmla="*/ 333633 h 531341"/>
                <a:gd name="connsiteX13" fmla="*/ 682711 w 738316"/>
                <a:gd name="connsiteY13" fmla="*/ 438665 h 531341"/>
                <a:gd name="connsiteX14" fmla="*/ 574589 w 738316"/>
                <a:gd name="connsiteY14" fmla="*/ 398506 h 531341"/>
                <a:gd name="connsiteX15" fmla="*/ 574589 w 738316"/>
                <a:gd name="connsiteY15" fmla="*/ 500449 h 531341"/>
                <a:gd name="connsiteX16" fmla="*/ 466468 w 738316"/>
                <a:gd name="connsiteY16" fmla="*/ 407773 h 531341"/>
                <a:gd name="connsiteX17" fmla="*/ 410862 w 738316"/>
                <a:gd name="connsiteY17" fmla="*/ 506627 h 531341"/>
                <a:gd name="connsiteX18" fmla="*/ 352168 w 738316"/>
                <a:gd name="connsiteY18" fmla="*/ 395416 h 531341"/>
                <a:gd name="connsiteX19" fmla="*/ 240957 w 738316"/>
                <a:gd name="connsiteY19" fmla="*/ 531341 h 531341"/>
                <a:gd name="connsiteX20" fmla="*/ 240957 w 738316"/>
                <a:gd name="connsiteY20" fmla="*/ 386149 h 531341"/>
                <a:gd name="connsiteX21" fmla="*/ 142103 w 738316"/>
                <a:gd name="connsiteY21" fmla="*/ 426308 h 531341"/>
                <a:gd name="connsiteX22" fmla="*/ 182262 w 738316"/>
                <a:gd name="connsiteY22" fmla="*/ 333633 h 531341"/>
                <a:gd name="connsiteX23" fmla="*/ 0 w 738316"/>
                <a:gd name="connsiteY23" fmla="*/ 315098 h 531341"/>
                <a:gd name="connsiteX24" fmla="*/ 120478 w 738316"/>
                <a:gd name="connsiteY24" fmla="*/ 271849 h 5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38316" h="531341">
                  <a:moveTo>
                    <a:pt x="120478" y="271849"/>
                  </a:moveTo>
                  <a:lnTo>
                    <a:pt x="15446" y="163727"/>
                  </a:lnTo>
                  <a:lnTo>
                    <a:pt x="185351" y="166816"/>
                  </a:lnTo>
                  <a:lnTo>
                    <a:pt x="77230" y="0"/>
                  </a:lnTo>
                  <a:lnTo>
                    <a:pt x="281116" y="154460"/>
                  </a:lnTo>
                  <a:lnTo>
                    <a:pt x="339811" y="52516"/>
                  </a:lnTo>
                  <a:lnTo>
                    <a:pt x="404684" y="166816"/>
                  </a:lnTo>
                  <a:lnTo>
                    <a:pt x="559143" y="43249"/>
                  </a:lnTo>
                  <a:lnTo>
                    <a:pt x="515895" y="179173"/>
                  </a:lnTo>
                  <a:lnTo>
                    <a:pt x="661087" y="179173"/>
                  </a:lnTo>
                  <a:lnTo>
                    <a:pt x="596214" y="247135"/>
                  </a:lnTo>
                  <a:lnTo>
                    <a:pt x="738316" y="299652"/>
                  </a:lnTo>
                  <a:lnTo>
                    <a:pt x="611660" y="333633"/>
                  </a:lnTo>
                  <a:lnTo>
                    <a:pt x="682711" y="438665"/>
                  </a:lnTo>
                  <a:lnTo>
                    <a:pt x="574589" y="398506"/>
                  </a:lnTo>
                  <a:lnTo>
                    <a:pt x="574589" y="500449"/>
                  </a:lnTo>
                  <a:lnTo>
                    <a:pt x="466468" y="407773"/>
                  </a:lnTo>
                  <a:lnTo>
                    <a:pt x="410862" y="506627"/>
                  </a:lnTo>
                  <a:lnTo>
                    <a:pt x="352168" y="395416"/>
                  </a:lnTo>
                  <a:lnTo>
                    <a:pt x="240957" y="531341"/>
                  </a:lnTo>
                  <a:lnTo>
                    <a:pt x="240957" y="386149"/>
                  </a:lnTo>
                  <a:lnTo>
                    <a:pt x="142103" y="426308"/>
                  </a:lnTo>
                  <a:lnTo>
                    <a:pt x="182262" y="333633"/>
                  </a:lnTo>
                  <a:lnTo>
                    <a:pt x="0" y="315098"/>
                  </a:lnTo>
                  <a:lnTo>
                    <a:pt x="120478" y="271849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1613301" y="3429524"/>
              <a:ext cx="46045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1697452" y="3513677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1586310" y="3529555"/>
              <a:ext cx="47632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1714917" y="3450165"/>
              <a:ext cx="46045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1672048" y="3596242"/>
              <a:ext cx="46044" cy="47634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1818120" y="3512090"/>
              <a:ext cx="46044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1957842" y="3691510"/>
              <a:ext cx="47632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2632633" y="3967787"/>
              <a:ext cx="46045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935334" y="4450477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1016309" y="4334568"/>
              <a:ext cx="46045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2645335" y="3877283"/>
              <a:ext cx="46045" cy="47634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873412" y="4364736"/>
              <a:ext cx="46045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879763" y="4485408"/>
              <a:ext cx="47632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1992772" y="3572426"/>
              <a:ext cx="47632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2621519" y="4029711"/>
              <a:ext cx="46044" cy="47634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2127730" y="3877283"/>
              <a:ext cx="47632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1041713" y="4504462"/>
              <a:ext cx="46045" cy="47634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2631046" y="4110688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1986421" y="3778840"/>
              <a:ext cx="46044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2086449" y="3778840"/>
              <a:ext cx="46045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2037229" y="3585128"/>
              <a:ext cx="47632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2202355" y="3870932"/>
              <a:ext cx="46044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2348427" y="3834412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2219819" y="3650228"/>
              <a:ext cx="46045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2545308" y="3969375"/>
              <a:ext cx="46044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2142020" y="3647052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2303970" y="3974138"/>
              <a:ext cx="46044" cy="47634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2434166" y="4021772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2742188" y="4132918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2831102" y="4169437"/>
              <a:ext cx="47632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2751715" y="4024947"/>
              <a:ext cx="47632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2611993" y="4340919"/>
              <a:ext cx="46044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2554834" y="4151971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2726311" y="4320277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2846979" y="4326629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2335725" y="4151971"/>
              <a:ext cx="46044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2812049" y="4115452"/>
              <a:ext cx="46044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52" name="Oval 151"/>
            <p:cNvSpPr/>
            <p:nvPr/>
          </p:nvSpPr>
          <p:spPr bwMode="auto">
            <a:xfrm>
              <a:off x="2743775" y="4253590"/>
              <a:ext cx="46045" cy="46047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>
              <a:off x="2635809" y="4232949"/>
              <a:ext cx="46045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54" name="Oval 153"/>
            <p:cNvSpPr/>
            <p:nvPr/>
          </p:nvSpPr>
          <p:spPr bwMode="auto">
            <a:xfrm>
              <a:off x="2685029" y="4440950"/>
              <a:ext cx="46044" cy="47634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2489736" y="4302812"/>
              <a:ext cx="46045" cy="46046"/>
            </a:xfrm>
            <a:prstGeom prst="ellipse">
              <a:avLst/>
            </a:prstGeom>
            <a:solidFill>
              <a:schemeClr val="accent3"/>
            </a:solidFill>
            <a:ln w="63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8442" name="Group 402"/>
          <p:cNvGrpSpPr>
            <a:grpSpLocks/>
          </p:cNvGrpSpPr>
          <p:nvPr/>
        </p:nvGrpSpPr>
        <p:grpSpPr bwMode="auto">
          <a:xfrm>
            <a:off x="3565526" y="1433069"/>
            <a:ext cx="2651125" cy="1563291"/>
            <a:chOff x="3521852" y="3124551"/>
            <a:chExt cx="2650056" cy="2084239"/>
          </a:xfrm>
        </p:grpSpPr>
        <p:grpSp>
          <p:nvGrpSpPr>
            <p:cNvPr id="18702" name="Group 155"/>
            <p:cNvGrpSpPr>
              <a:grpSpLocks/>
            </p:cNvGrpSpPr>
            <p:nvPr/>
          </p:nvGrpSpPr>
          <p:grpSpPr bwMode="auto">
            <a:xfrm>
              <a:off x="3888484" y="4660975"/>
              <a:ext cx="722356" cy="240957"/>
              <a:chOff x="995748" y="4737272"/>
              <a:chExt cx="722356" cy="240957"/>
            </a:xfrm>
          </p:grpSpPr>
          <p:sp>
            <p:nvSpPr>
              <p:cNvPr id="18798" name="Freeform 156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99" name="Oval 157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03" name="Group 158"/>
            <p:cNvGrpSpPr>
              <a:grpSpLocks/>
            </p:cNvGrpSpPr>
            <p:nvPr/>
          </p:nvGrpSpPr>
          <p:grpSpPr bwMode="auto">
            <a:xfrm>
              <a:off x="3892602" y="4828819"/>
              <a:ext cx="722356" cy="240957"/>
              <a:chOff x="995748" y="4737272"/>
              <a:chExt cx="722356" cy="240957"/>
            </a:xfrm>
          </p:grpSpPr>
          <p:sp>
            <p:nvSpPr>
              <p:cNvPr id="18796" name="Freeform 159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97" name="Oval 160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04" name="Group 161"/>
            <p:cNvGrpSpPr>
              <a:grpSpLocks/>
            </p:cNvGrpSpPr>
            <p:nvPr/>
          </p:nvGrpSpPr>
          <p:grpSpPr bwMode="auto">
            <a:xfrm>
              <a:off x="4251979" y="4718638"/>
              <a:ext cx="722356" cy="240957"/>
              <a:chOff x="995748" y="4737272"/>
              <a:chExt cx="722356" cy="240957"/>
            </a:xfrm>
          </p:grpSpPr>
          <p:sp>
            <p:nvSpPr>
              <p:cNvPr id="18794" name="Freeform 162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95" name="Oval 163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05" name="Group 164"/>
            <p:cNvGrpSpPr>
              <a:grpSpLocks/>
            </p:cNvGrpSpPr>
            <p:nvPr/>
          </p:nvGrpSpPr>
          <p:grpSpPr bwMode="auto">
            <a:xfrm>
              <a:off x="3600160" y="4743351"/>
              <a:ext cx="722356" cy="240957"/>
              <a:chOff x="995748" y="4737272"/>
              <a:chExt cx="722356" cy="240957"/>
            </a:xfrm>
          </p:grpSpPr>
          <p:sp>
            <p:nvSpPr>
              <p:cNvPr id="18792" name="Freeform 165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93" name="Oval 166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06" name="Group 167"/>
            <p:cNvGrpSpPr>
              <a:grpSpLocks/>
            </p:cNvGrpSpPr>
            <p:nvPr/>
          </p:nvGrpSpPr>
          <p:grpSpPr bwMode="auto">
            <a:xfrm>
              <a:off x="3721668" y="4948268"/>
              <a:ext cx="722356" cy="240957"/>
              <a:chOff x="995748" y="4737272"/>
              <a:chExt cx="722356" cy="240957"/>
            </a:xfrm>
          </p:grpSpPr>
          <p:sp>
            <p:nvSpPr>
              <p:cNvPr id="18790" name="Freeform 168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91" name="Oval 169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07" name="Group 170"/>
            <p:cNvGrpSpPr>
              <a:grpSpLocks/>
            </p:cNvGrpSpPr>
            <p:nvPr/>
          </p:nvGrpSpPr>
          <p:grpSpPr bwMode="auto">
            <a:xfrm>
              <a:off x="5298183" y="4850444"/>
              <a:ext cx="722356" cy="240957"/>
              <a:chOff x="995748" y="4737272"/>
              <a:chExt cx="722356" cy="240957"/>
            </a:xfrm>
          </p:grpSpPr>
          <p:sp>
            <p:nvSpPr>
              <p:cNvPr id="18788" name="Freeform 171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89" name="Oval 172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08" name="Group 173"/>
            <p:cNvGrpSpPr>
              <a:grpSpLocks/>
            </p:cNvGrpSpPr>
            <p:nvPr/>
          </p:nvGrpSpPr>
          <p:grpSpPr bwMode="auto">
            <a:xfrm>
              <a:off x="4996473" y="4959595"/>
              <a:ext cx="722356" cy="240957"/>
              <a:chOff x="995748" y="4737272"/>
              <a:chExt cx="722356" cy="240957"/>
            </a:xfrm>
          </p:grpSpPr>
          <p:sp>
            <p:nvSpPr>
              <p:cNvPr id="18786" name="Freeform 174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87" name="Oval 175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09" name="Group 179"/>
            <p:cNvGrpSpPr>
              <a:grpSpLocks/>
            </p:cNvGrpSpPr>
            <p:nvPr/>
          </p:nvGrpSpPr>
          <p:grpSpPr bwMode="auto">
            <a:xfrm>
              <a:off x="4396138" y="4680539"/>
              <a:ext cx="722356" cy="240957"/>
              <a:chOff x="995748" y="4737272"/>
              <a:chExt cx="722356" cy="240957"/>
            </a:xfrm>
          </p:grpSpPr>
          <p:sp>
            <p:nvSpPr>
              <p:cNvPr id="18784" name="Freeform 180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85" name="Oval 181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10" name="Group 182"/>
            <p:cNvGrpSpPr>
              <a:grpSpLocks/>
            </p:cNvGrpSpPr>
            <p:nvPr/>
          </p:nvGrpSpPr>
          <p:grpSpPr bwMode="auto">
            <a:xfrm>
              <a:off x="4922331" y="4740263"/>
              <a:ext cx="722356" cy="240957"/>
              <a:chOff x="995748" y="4737272"/>
              <a:chExt cx="722356" cy="240957"/>
            </a:xfrm>
          </p:grpSpPr>
          <p:sp>
            <p:nvSpPr>
              <p:cNvPr id="18782" name="Freeform 183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83" name="Oval 184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11" name="Group 185"/>
            <p:cNvGrpSpPr>
              <a:grpSpLocks/>
            </p:cNvGrpSpPr>
            <p:nvPr/>
          </p:nvGrpSpPr>
          <p:grpSpPr bwMode="auto">
            <a:xfrm>
              <a:off x="5053106" y="4642440"/>
              <a:ext cx="722356" cy="240957"/>
              <a:chOff x="995748" y="4737272"/>
              <a:chExt cx="722356" cy="240957"/>
            </a:xfrm>
          </p:grpSpPr>
          <p:sp>
            <p:nvSpPr>
              <p:cNvPr id="18780" name="Freeform 186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81" name="Oval 187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12" name="Group 188"/>
            <p:cNvGrpSpPr>
              <a:grpSpLocks/>
            </p:cNvGrpSpPr>
            <p:nvPr/>
          </p:nvGrpSpPr>
          <p:grpSpPr bwMode="auto">
            <a:xfrm>
              <a:off x="4238593" y="4967833"/>
              <a:ext cx="722356" cy="240957"/>
              <a:chOff x="995748" y="4737272"/>
              <a:chExt cx="722356" cy="240957"/>
            </a:xfrm>
          </p:grpSpPr>
          <p:sp>
            <p:nvSpPr>
              <p:cNvPr id="18778" name="Freeform 189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9" name="Oval 190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13" name="Group 191"/>
            <p:cNvGrpSpPr>
              <a:grpSpLocks/>
            </p:cNvGrpSpPr>
            <p:nvPr/>
          </p:nvGrpSpPr>
          <p:grpSpPr bwMode="auto">
            <a:xfrm>
              <a:off x="4767873" y="4950328"/>
              <a:ext cx="722356" cy="240957"/>
              <a:chOff x="995748" y="4737272"/>
              <a:chExt cx="722356" cy="240957"/>
            </a:xfrm>
          </p:grpSpPr>
          <p:sp>
            <p:nvSpPr>
              <p:cNvPr id="18776" name="Freeform 192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7" name="Oval 193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14" name="Group 194"/>
            <p:cNvGrpSpPr>
              <a:grpSpLocks/>
            </p:cNvGrpSpPr>
            <p:nvPr/>
          </p:nvGrpSpPr>
          <p:grpSpPr bwMode="auto">
            <a:xfrm>
              <a:off x="4493963" y="4806166"/>
              <a:ext cx="722356" cy="240957"/>
              <a:chOff x="995748" y="4737272"/>
              <a:chExt cx="722356" cy="240957"/>
            </a:xfrm>
          </p:grpSpPr>
          <p:sp>
            <p:nvSpPr>
              <p:cNvPr id="18774" name="Freeform 195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5" name="Oval 196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15" name="Group 198"/>
            <p:cNvGrpSpPr>
              <a:grpSpLocks/>
            </p:cNvGrpSpPr>
            <p:nvPr/>
          </p:nvGrpSpPr>
          <p:grpSpPr bwMode="auto">
            <a:xfrm>
              <a:off x="3521852" y="4514186"/>
              <a:ext cx="722356" cy="240957"/>
              <a:chOff x="995748" y="4737272"/>
              <a:chExt cx="722356" cy="240957"/>
            </a:xfrm>
          </p:grpSpPr>
          <p:sp>
            <p:nvSpPr>
              <p:cNvPr id="18772" name="Freeform 199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3" name="Oval 200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16" name="Group 201"/>
            <p:cNvGrpSpPr>
              <a:grpSpLocks/>
            </p:cNvGrpSpPr>
            <p:nvPr/>
          </p:nvGrpSpPr>
          <p:grpSpPr bwMode="auto">
            <a:xfrm>
              <a:off x="4396983" y="4502966"/>
              <a:ext cx="722356" cy="240957"/>
              <a:chOff x="995748" y="4737272"/>
              <a:chExt cx="722356" cy="240957"/>
            </a:xfrm>
          </p:grpSpPr>
          <p:sp>
            <p:nvSpPr>
              <p:cNvPr id="18770" name="Freeform 202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1" name="Oval 203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17" name="Group 204"/>
            <p:cNvGrpSpPr>
              <a:grpSpLocks/>
            </p:cNvGrpSpPr>
            <p:nvPr/>
          </p:nvGrpSpPr>
          <p:grpSpPr bwMode="auto">
            <a:xfrm>
              <a:off x="4796215" y="4571218"/>
              <a:ext cx="722356" cy="240957"/>
              <a:chOff x="995748" y="4737272"/>
              <a:chExt cx="722356" cy="240957"/>
            </a:xfrm>
          </p:grpSpPr>
          <p:sp>
            <p:nvSpPr>
              <p:cNvPr id="18768" name="Freeform 205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9" name="Oval 206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18" name="Group 207"/>
            <p:cNvGrpSpPr>
              <a:grpSpLocks/>
            </p:cNvGrpSpPr>
            <p:nvPr/>
          </p:nvGrpSpPr>
          <p:grpSpPr bwMode="auto">
            <a:xfrm>
              <a:off x="4863532" y="4425364"/>
              <a:ext cx="722356" cy="240957"/>
              <a:chOff x="995748" y="4737272"/>
              <a:chExt cx="722356" cy="240957"/>
            </a:xfrm>
          </p:grpSpPr>
          <p:sp>
            <p:nvSpPr>
              <p:cNvPr id="18766" name="Freeform 208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7" name="Oval 209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19" name="Group 210"/>
            <p:cNvGrpSpPr>
              <a:grpSpLocks/>
            </p:cNvGrpSpPr>
            <p:nvPr/>
          </p:nvGrpSpPr>
          <p:grpSpPr bwMode="auto">
            <a:xfrm>
              <a:off x="5306709" y="4509510"/>
              <a:ext cx="722356" cy="240957"/>
              <a:chOff x="995748" y="4737272"/>
              <a:chExt cx="722356" cy="240957"/>
            </a:xfrm>
          </p:grpSpPr>
          <p:sp>
            <p:nvSpPr>
              <p:cNvPr id="18764" name="Freeform 211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5" name="Oval 212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20" name="Group 213"/>
            <p:cNvGrpSpPr>
              <a:grpSpLocks/>
            </p:cNvGrpSpPr>
            <p:nvPr/>
          </p:nvGrpSpPr>
          <p:grpSpPr bwMode="auto">
            <a:xfrm>
              <a:off x="5172073" y="4296338"/>
              <a:ext cx="722356" cy="240957"/>
              <a:chOff x="995748" y="4737272"/>
              <a:chExt cx="722356" cy="240957"/>
            </a:xfrm>
          </p:grpSpPr>
          <p:sp>
            <p:nvSpPr>
              <p:cNvPr id="18762" name="Freeform 214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3" name="Oval 215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21" name="Group 216"/>
            <p:cNvGrpSpPr>
              <a:grpSpLocks/>
            </p:cNvGrpSpPr>
            <p:nvPr/>
          </p:nvGrpSpPr>
          <p:grpSpPr bwMode="auto">
            <a:xfrm>
              <a:off x="4347429" y="4268289"/>
              <a:ext cx="722356" cy="240957"/>
              <a:chOff x="995748" y="4737272"/>
              <a:chExt cx="722356" cy="240957"/>
            </a:xfrm>
          </p:grpSpPr>
          <p:sp>
            <p:nvSpPr>
              <p:cNvPr id="18760" name="Freeform 217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1" name="Oval 218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20" name="Oval 19"/>
            <p:cNvSpPr/>
            <p:nvPr/>
          </p:nvSpPr>
          <p:spPr bwMode="auto">
            <a:xfrm>
              <a:off x="4055815" y="3124551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T reg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831463" y="3545356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CTL</a:t>
              </a: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3584968" y="3772818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NK</a:t>
              </a:r>
            </a:p>
          </p:txBody>
        </p:sp>
        <p:grpSp>
          <p:nvGrpSpPr>
            <p:cNvPr id="18731" name="Group 176"/>
            <p:cNvGrpSpPr>
              <a:grpSpLocks/>
            </p:cNvGrpSpPr>
            <p:nvPr/>
          </p:nvGrpSpPr>
          <p:grpSpPr bwMode="auto">
            <a:xfrm>
              <a:off x="5449552" y="4705253"/>
              <a:ext cx="722356" cy="240957"/>
              <a:chOff x="995748" y="4737272"/>
              <a:chExt cx="722356" cy="240957"/>
            </a:xfrm>
          </p:grpSpPr>
          <p:sp>
            <p:nvSpPr>
              <p:cNvPr id="18758" name="Freeform 177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9" name="Oval 178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732" name="Group 219"/>
            <p:cNvGrpSpPr>
              <a:grpSpLocks/>
            </p:cNvGrpSpPr>
            <p:nvPr/>
          </p:nvGrpSpPr>
          <p:grpSpPr bwMode="auto">
            <a:xfrm>
              <a:off x="4185526" y="4467241"/>
              <a:ext cx="386474" cy="234778"/>
              <a:chOff x="2640930" y="4624516"/>
              <a:chExt cx="386474" cy="234778"/>
            </a:xfrm>
          </p:grpSpPr>
          <p:sp>
            <p:nvSpPr>
              <p:cNvPr id="221" name="Oval 220"/>
              <p:cNvSpPr/>
              <p:nvPr/>
            </p:nvSpPr>
            <p:spPr bwMode="auto">
              <a:xfrm>
                <a:off x="2640930" y="4624516"/>
                <a:ext cx="386474" cy="23477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50000">
                    <a:schemeClr val="accent3"/>
                  </a:gs>
                  <a:gs pos="100000">
                    <a:schemeClr val="accent3"/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 anchor="ctr"/>
              <a:lstStyle/>
              <a:p>
                <a:pPr algn="ctr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defRPr/>
                </a:pPr>
                <a:endPara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 bwMode="auto">
              <a:xfrm>
                <a:off x="2731015" y="4719998"/>
                <a:ext cx="65061" cy="46035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b="1" dirty="0">
                  <a:solidFill>
                    <a:srgbClr val="FFFFFF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grpSp>
          <p:nvGrpSpPr>
            <p:cNvPr id="18733" name="Group 222"/>
            <p:cNvGrpSpPr>
              <a:grpSpLocks/>
            </p:cNvGrpSpPr>
            <p:nvPr/>
          </p:nvGrpSpPr>
          <p:grpSpPr bwMode="auto">
            <a:xfrm>
              <a:off x="4730062" y="4332605"/>
              <a:ext cx="386474" cy="234778"/>
              <a:chOff x="2640930" y="4624516"/>
              <a:chExt cx="386474" cy="234778"/>
            </a:xfrm>
          </p:grpSpPr>
          <p:sp>
            <p:nvSpPr>
              <p:cNvPr id="224" name="Oval 223"/>
              <p:cNvSpPr/>
              <p:nvPr/>
            </p:nvSpPr>
            <p:spPr bwMode="auto">
              <a:xfrm>
                <a:off x="2640930" y="4624516"/>
                <a:ext cx="386474" cy="23477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50000">
                    <a:schemeClr val="accent3"/>
                  </a:gs>
                  <a:gs pos="100000">
                    <a:schemeClr val="accent3"/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 anchor="ctr"/>
              <a:lstStyle/>
              <a:p>
                <a:pPr algn="ctr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defRPr/>
                </a:pPr>
                <a:endPara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 bwMode="auto">
              <a:xfrm>
                <a:off x="2730772" y="4719707"/>
                <a:ext cx="65062" cy="46034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b="1" dirty="0">
                  <a:solidFill>
                    <a:srgbClr val="FFFFFF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226" name="Oval 225"/>
            <p:cNvSpPr/>
            <p:nvPr/>
          </p:nvSpPr>
          <p:spPr bwMode="auto">
            <a:xfrm>
              <a:off x="4992736" y="4255790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0000">
                  <a:schemeClr val="tx1">
                    <a:lumMod val="85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grpSp>
          <p:nvGrpSpPr>
            <p:cNvPr id="18737" name="Group 226"/>
            <p:cNvGrpSpPr>
              <a:grpSpLocks/>
            </p:cNvGrpSpPr>
            <p:nvPr/>
          </p:nvGrpSpPr>
          <p:grpSpPr bwMode="auto">
            <a:xfrm>
              <a:off x="4085484" y="4249394"/>
              <a:ext cx="386474" cy="234778"/>
              <a:chOff x="2640930" y="4624516"/>
              <a:chExt cx="386474" cy="234778"/>
            </a:xfrm>
          </p:grpSpPr>
          <p:sp>
            <p:nvSpPr>
              <p:cNvPr id="228" name="Oval 227"/>
              <p:cNvSpPr/>
              <p:nvPr/>
            </p:nvSpPr>
            <p:spPr bwMode="auto">
              <a:xfrm>
                <a:off x="2640930" y="4624516"/>
                <a:ext cx="386474" cy="23477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50000">
                    <a:schemeClr val="accent3"/>
                  </a:gs>
                  <a:gs pos="100000">
                    <a:schemeClr val="accent3"/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 anchor="ctr"/>
              <a:lstStyle/>
              <a:p>
                <a:pPr algn="ctr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defRPr/>
                </a:pPr>
                <a:endPara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 bwMode="auto">
              <a:xfrm>
                <a:off x="2731085" y="4720374"/>
                <a:ext cx="65062" cy="46034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b="1" dirty="0">
                  <a:solidFill>
                    <a:srgbClr val="FFFFFF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230" name="Oval 229"/>
            <p:cNvSpPr/>
            <p:nvPr/>
          </p:nvSpPr>
          <p:spPr bwMode="auto">
            <a:xfrm>
              <a:off x="4268616" y="4358985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sp>
          <p:nvSpPr>
            <p:cNvPr id="198" name="Oval 197"/>
            <p:cNvSpPr/>
            <p:nvPr/>
          </p:nvSpPr>
          <p:spPr bwMode="auto">
            <a:xfrm>
              <a:off x="3910042" y="4473638"/>
              <a:ext cx="386474" cy="23477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0000">
                  <a:schemeClr val="tx1">
                    <a:lumMod val="85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endParaRPr lang="en-US" sz="1400" dirty="0">
                <a:solidFill>
                  <a:srgbClr val="000000"/>
                </a:solidFill>
                <a:latin typeface="Arial MT" charset="0"/>
                <a:cs typeface="Arial" pitchFamily="34" charset="0"/>
              </a:endParaRPr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3778923" y="4254770"/>
              <a:ext cx="471298" cy="339701"/>
            </a:xfrm>
            <a:custGeom>
              <a:avLst/>
              <a:gdLst>
                <a:gd name="connsiteX0" fmla="*/ 120478 w 738316"/>
                <a:gd name="connsiteY0" fmla="*/ 271849 h 531341"/>
                <a:gd name="connsiteX1" fmla="*/ 15446 w 738316"/>
                <a:gd name="connsiteY1" fmla="*/ 163727 h 531341"/>
                <a:gd name="connsiteX2" fmla="*/ 185351 w 738316"/>
                <a:gd name="connsiteY2" fmla="*/ 166816 h 531341"/>
                <a:gd name="connsiteX3" fmla="*/ 77230 w 738316"/>
                <a:gd name="connsiteY3" fmla="*/ 0 h 531341"/>
                <a:gd name="connsiteX4" fmla="*/ 281116 w 738316"/>
                <a:gd name="connsiteY4" fmla="*/ 154460 h 531341"/>
                <a:gd name="connsiteX5" fmla="*/ 339811 w 738316"/>
                <a:gd name="connsiteY5" fmla="*/ 52516 h 531341"/>
                <a:gd name="connsiteX6" fmla="*/ 404684 w 738316"/>
                <a:gd name="connsiteY6" fmla="*/ 166816 h 531341"/>
                <a:gd name="connsiteX7" fmla="*/ 559143 w 738316"/>
                <a:gd name="connsiteY7" fmla="*/ 43249 h 531341"/>
                <a:gd name="connsiteX8" fmla="*/ 515895 w 738316"/>
                <a:gd name="connsiteY8" fmla="*/ 179173 h 531341"/>
                <a:gd name="connsiteX9" fmla="*/ 661087 w 738316"/>
                <a:gd name="connsiteY9" fmla="*/ 179173 h 531341"/>
                <a:gd name="connsiteX10" fmla="*/ 596214 w 738316"/>
                <a:gd name="connsiteY10" fmla="*/ 247135 h 531341"/>
                <a:gd name="connsiteX11" fmla="*/ 738316 w 738316"/>
                <a:gd name="connsiteY11" fmla="*/ 299652 h 531341"/>
                <a:gd name="connsiteX12" fmla="*/ 611660 w 738316"/>
                <a:gd name="connsiteY12" fmla="*/ 333633 h 531341"/>
                <a:gd name="connsiteX13" fmla="*/ 682711 w 738316"/>
                <a:gd name="connsiteY13" fmla="*/ 438665 h 531341"/>
                <a:gd name="connsiteX14" fmla="*/ 574589 w 738316"/>
                <a:gd name="connsiteY14" fmla="*/ 398506 h 531341"/>
                <a:gd name="connsiteX15" fmla="*/ 574589 w 738316"/>
                <a:gd name="connsiteY15" fmla="*/ 500449 h 531341"/>
                <a:gd name="connsiteX16" fmla="*/ 466468 w 738316"/>
                <a:gd name="connsiteY16" fmla="*/ 407773 h 531341"/>
                <a:gd name="connsiteX17" fmla="*/ 410862 w 738316"/>
                <a:gd name="connsiteY17" fmla="*/ 506627 h 531341"/>
                <a:gd name="connsiteX18" fmla="*/ 352168 w 738316"/>
                <a:gd name="connsiteY18" fmla="*/ 395416 h 531341"/>
                <a:gd name="connsiteX19" fmla="*/ 240957 w 738316"/>
                <a:gd name="connsiteY19" fmla="*/ 531341 h 531341"/>
                <a:gd name="connsiteX20" fmla="*/ 240957 w 738316"/>
                <a:gd name="connsiteY20" fmla="*/ 386149 h 531341"/>
                <a:gd name="connsiteX21" fmla="*/ 142103 w 738316"/>
                <a:gd name="connsiteY21" fmla="*/ 426308 h 531341"/>
                <a:gd name="connsiteX22" fmla="*/ 182262 w 738316"/>
                <a:gd name="connsiteY22" fmla="*/ 333633 h 531341"/>
                <a:gd name="connsiteX23" fmla="*/ 0 w 738316"/>
                <a:gd name="connsiteY23" fmla="*/ 315098 h 531341"/>
                <a:gd name="connsiteX24" fmla="*/ 120478 w 738316"/>
                <a:gd name="connsiteY24" fmla="*/ 271849 h 5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38316" h="531341">
                  <a:moveTo>
                    <a:pt x="120478" y="271849"/>
                  </a:moveTo>
                  <a:lnTo>
                    <a:pt x="15446" y="163727"/>
                  </a:lnTo>
                  <a:lnTo>
                    <a:pt x="185351" y="166816"/>
                  </a:lnTo>
                  <a:lnTo>
                    <a:pt x="77230" y="0"/>
                  </a:lnTo>
                  <a:lnTo>
                    <a:pt x="281116" y="154460"/>
                  </a:lnTo>
                  <a:lnTo>
                    <a:pt x="339811" y="52516"/>
                  </a:lnTo>
                  <a:lnTo>
                    <a:pt x="404684" y="166816"/>
                  </a:lnTo>
                  <a:lnTo>
                    <a:pt x="559143" y="43249"/>
                  </a:lnTo>
                  <a:lnTo>
                    <a:pt x="515895" y="179173"/>
                  </a:lnTo>
                  <a:lnTo>
                    <a:pt x="661087" y="179173"/>
                  </a:lnTo>
                  <a:lnTo>
                    <a:pt x="596214" y="247135"/>
                  </a:lnTo>
                  <a:lnTo>
                    <a:pt x="738316" y="299652"/>
                  </a:lnTo>
                  <a:lnTo>
                    <a:pt x="611660" y="333633"/>
                  </a:lnTo>
                  <a:lnTo>
                    <a:pt x="682711" y="438665"/>
                  </a:lnTo>
                  <a:lnTo>
                    <a:pt x="574589" y="398506"/>
                  </a:lnTo>
                  <a:lnTo>
                    <a:pt x="574589" y="500449"/>
                  </a:lnTo>
                  <a:lnTo>
                    <a:pt x="466468" y="407773"/>
                  </a:lnTo>
                  <a:lnTo>
                    <a:pt x="410862" y="506627"/>
                  </a:lnTo>
                  <a:lnTo>
                    <a:pt x="352168" y="395416"/>
                  </a:lnTo>
                  <a:lnTo>
                    <a:pt x="240957" y="531341"/>
                  </a:lnTo>
                  <a:lnTo>
                    <a:pt x="240957" y="386149"/>
                  </a:lnTo>
                  <a:lnTo>
                    <a:pt x="142103" y="426308"/>
                  </a:lnTo>
                  <a:lnTo>
                    <a:pt x="182262" y="333633"/>
                  </a:lnTo>
                  <a:lnTo>
                    <a:pt x="0" y="315098"/>
                  </a:lnTo>
                  <a:lnTo>
                    <a:pt x="120478" y="271849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2" name="Freeform 231"/>
            <p:cNvSpPr/>
            <p:nvPr/>
          </p:nvSpPr>
          <p:spPr bwMode="auto">
            <a:xfrm>
              <a:off x="4946852" y="4037299"/>
              <a:ext cx="471298" cy="339701"/>
            </a:xfrm>
            <a:custGeom>
              <a:avLst/>
              <a:gdLst>
                <a:gd name="connsiteX0" fmla="*/ 120478 w 738316"/>
                <a:gd name="connsiteY0" fmla="*/ 271849 h 531341"/>
                <a:gd name="connsiteX1" fmla="*/ 15446 w 738316"/>
                <a:gd name="connsiteY1" fmla="*/ 163727 h 531341"/>
                <a:gd name="connsiteX2" fmla="*/ 185351 w 738316"/>
                <a:gd name="connsiteY2" fmla="*/ 166816 h 531341"/>
                <a:gd name="connsiteX3" fmla="*/ 77230 w 738316"/>
                <a:gd name="connsiteY3" fmla="*/ 0 h 531341"/>
                <a:gd name="connsiteX4" fmla="*/ 281116 w 738316"/>
                <a:gd name="connsiteY4" fmla="*/ 154460 h 531341"/>
                <a:gd name="connsiteX5" fmla="*/ 339811 w 738316"/>
                <a:gd name="connsiteY5" fmla="*/ 52516 h 531341"/>
                <a:gd name="connsiteX6" fmla="*/ 404684 w 738316"/>
                <a:gd name="connsiteY6" fmla="*/ 166816 h 531341"/>
                <a:gd name="connsiteX7" fmla="*/ 559143 w 738316"/>
                <a:gd name="connsiteY7" fmla="*/ 43249 h 531341"/>
                <a:gd name="connsiteX8" fmla="*/ 515895 w 738316"/>
                <a:gd name="connsiteY8" fmla="*/ 179173 h 531341"/>
                <a:gd name="connsiteX9" fmla="*/ 661087 w 738316"/>
                <a:gd name="connsiteY9" fmla="*/ 179173 h 531341"/>
                <a:gd name="connsiteX10" fmla="*/ 596214 w 738316"/>
                <a:gd name="connsiteY10" fmla="*/ 247135 h 531341"/>
                <a:gd name="connsiteX11" fmla="*/ 738316 w 738316"/>
                <a:gd name="connsiteY11" fmla="*/ 299652 h 531341"/>
                <a:gd name="connsiteX12" fmla="*/ 611660 w 738316"/>
                <a:gd name="connsiteY12" fmla="*/ 333633 h 531341"/>
                <a:gd name="connsiteX13" fmla="*/ 682711 w 738316"/>
                <a:gd name="connsiteY13" fmla="*/ 438665 h 531341"/>
                <a:gd name="connsiteX14" fmla="*/ 574589 w 738316"/>
                <a:gd name="connsiteY14" fmla="*/ 398506 h 531341"/>
                <a:gd name="connsiteX15" fmla="*/ 574589 w 738316"/>
                <a:gd name="connsiteY15" fmla="*/ 500449 h 531341"/>
                <a:gd name="connsiteX16" fmla="*/ 466468 w 738316"/>
                <a:gd name="connsiteY16" fmla="*/ 407773 h 531341"/>
                <a:gd name="connsiteX17" fmla="*/ 410862 w 738316"/>
                <a:gd name="connsiteY17" fmla="*/ 506627 h 531341"/>
                <a:gd name="connsiteX18" fmla="*/ 352168 w 738316"/>
                <a:gd name="connsiteY18" fmla="*/ 395416 h 531341"/>
                <a:gd name="connsiteX19" fmla="*/ 240957 w 738316"/>
                <a:gd name="connsiteY19" fmla="*/ 531341 h 531341"/>
                <a:gd name="connsiteX20" fmla="*/ 240957 w 738316"/>
                <a:gd name="connsiteY20" fmla="*/ 386149 h 531341"/>
                <a:gd name="connsiteX21" fmla="*/ 142103 w 738316"/>
                <a:gd name="connsiteY21" fmla="*/ 426308 h 531341"/>
                <a:gd name="connsiteX22" fmla="*/ 182262 w 738316"/>
                <a:gd name="connsiteY22" fmla="*/ 333633 h 531341"/>
                <a:gd name="connsiteX23" fmla="*/ 0 w 738316"/>
                <a:gd name="connsiteY23" fmla="*/ 315098 h 531341"/>
                <a:gd name="connsiteX24" fmla="*/ 120478 w 738316"/>
                <a:gd name="connsiteY24" fmla="*/ 271849 h 53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38316" h="531341">
                  <a:moveTo>
                    <a:pt x="120478" y="271849"/>
                  </a:moveTo>
                  <a:lnTo>
                    <a:pt x="15446" y="163727"/>
                  </a:lnTo>
                  <a:lnTo>
                    <a:pt x="185351" y="166816"/>
                  </a:lnTo>
                  <a:lnTo>
                    <a:pt x="77230" y="0"/>
                  </a:lnTo>
                  <a:lnTo>
                    <a:pt x="281116" y="154460"/>
                  </a:lnTo>
                  <a:lnTo>
                    <a:pt x="339811" y="52516"/>
                  </a:lnTo>
                  <a:lnTo>
                    <a:pt x="404684" y="166816"/>
                  </a:lnTo>
                  <a:lnTo>
                    <a:pt x="559143" y="43249"/>
                  </a:lnTo>
                  <a:lnTo>
                    <a:pt x="515895" y="179173"/>
                  </a:lnTo>
                  <a:lnTo>
                    <a:pt x="661087" y="179173"/>
                  </a:lnTo>
                  <a:lnTo>
                    <a:pt x="596214" y="247135"/>
                  </a:lnTo>
                  <a:lnTo>
                    <a:pt x="738316" y="299652"/>
                  </a:lnTo>
                  <a:lnTo>
                    <a:pt x="611660" y="333633"/>
                  </a:lnTo>
                  <a:lnTo>
                    <a:pt x="682711" y="438665"/>
                  </a:lnTo>
                  <a:lnTo>
                    <a:pt x="574589" y="398506"/>
                  </a:lnTo>
                  <a:lnTo>
                    <a:pt x="574589" y="500449"/>
                  </a:lnTo>
                  <a:lnTo>
                    <a:pt x="466468" y="407773"/>
                  </a:lnTo>
                  <a:lnTo>
                    <a:pt x="410862" y="506627"/>
                  </a:lnTo>
                  <a:lnTo>
                    <a:pt x="352168" y="395416"/>
                  </a:lnTo>
                  <a:lnTo>
                    <a:pt x="240957" y="531341"/>
                  </a:lnTo>
                  <a:lnTo>
                    <a:pt x="240957" y="386149"/>
                  </a:lnTo>
                  <a:lnTo>
                    <a:pt x="142103" y="426308"/>
                  </a:lnTo>
                  <a:lnTo>
                    <a:pt x="182262" y="333633"/>
                  </a:lnTo>
                  <a:lnTo>
                    <a:pt x="0" y="315098"/>
                  </a:lnTo>
                  <a:lnTo>
                    <a:pt x="120478" y="271849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Font typeface="Arial" charset="0"/>
                <a:buChar char="•"/>
                <a:defRPr/>
              </a:pPr>
              <a:endParaRPr lang="en-US" b="1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8443" name="Group 401"/>
          <p:cNvGrpSpPr>
            <a:grpSpLocks/>
          </p:cNvGrpSpPr>
          <p:nvPr/>
        </p:nvGrpSpPr>
        <p:grpSpPr bwMode="auto">
          <a:xfrm>
            <a:off x="6453189" y="1821213"/>
            <a:ext cx="2378075" cy="1232297"/>
            <a:chOff x="6210571" y="3640890"/>
            <a:chExt cx="2378186" cy="1643613"/>
          </a:xfrm>
        </p:grpSpPr>
        <p:grpSp>
          <p:nvGrpSpPr>
            <p:cNvPr id="18449" name="Group 232"/>
            <p:cNvGrpSpPr>
              <a:grpSpLocks/>
            </p:cNvGrpSpPr>
            <p:nvPr/>
          </p:nvGrpSpPr>
          <p:grpSpPr bwMode="auto">
            <a:xfrm>
              <a:off x="6210571" y="4598604"/>
              <a:ext cx="722356" cy="240957"/>
              <a:chOff x="995748" y="4737272"/>
              <a:chExt cx="722356" cy="240957"/>
            </a:xfrm>
          </p:grpSpPr>
          <p:sp>
            <p:nvSpPr>
              <p:cNvPr id="18700" name="Freeform 233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1" name="Oval 234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450" name="Group 235"/>
            <p:cNvGrpSpPr>
              <a:grpSpLocks/>
            </p:cNvGrpSpPr>
            <p:nvPr/>
          </p:nvGrpSpPr>
          <p:grpSpPr bwMode="auto">
            <a:xfrm>
              <a:off x="7064198" y="4616369"/>
              <a:ext cx="722356" cy="240957"/>
              <a:chOff x="995748" y="4737272"/>
              <a:chExt cx="722356" cy="240957"/>
            </a:xfrm>
          </p:grpSpPr>
          <p:sp>
            <p:nvSpPr>
              <p:cNvPr id="18698" name="Freeform 236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9" name="Oval 237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451" name="Group 238"/>
            <p:cNvGrpSpPr>
              <a:grpSpLocks/>
            </p:cNvGrpSpPr>
            <p:nvPr/>
          </p:nvGrpSpPr>
          <p:grpSpPr bwMode="auto">
            <a:xfrm>
              <a:off x="6379801" y="4397585"/>
              <a:ext cx="722356" cy="240957"/>
              <a:chOff x="995748" y="4737272"/>
              <a:chExt cx="722356" cy="240957"/>
            </a:xfrm>
          </p:grpSpPr>
          <p:sp>
            <p:nvSpPr>
              <p:cNvPr id="18696" name="Freeform 239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7" name="Oval 240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452" name="Group 241"/>
            <p:cNvGrpSpPr>
              <a:grpSpLocks/>
            </p:cNvGrpSpPr>
            <p:nvPr/>
          </p:nvGrpSpPr>
          <p:grpSpPr bwMode="auto">
            <a:xfrm>
              <a:off x="6385410" y="4913689"/>
              <a:ext cx="722356" cy="240957"/>
              <a:chOff x="995748" y="4737272"/>
              <a:chExt cx="722356" cy="240957"/>
            </a:xfrm>
          </p:grpSpPr>
          <p:sp>
            <p:nvSpPr>
              <p:cNvPr id="18694" name="Freeform 242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5" name="Oval 243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453" name="Group 244"/>
            <p:cNvGrpSpPr>
              <a:grpSpLocks/>
            </p:cNvGrpSpPr>
            <p:nvPr/>
          </p:nvGrpSpPr>
          <p:grpSpPr bwMode="auto">
            <a:xfrm>
              <a:off x="6682730" y="4992226"/>
              <a:ext cx="722356" cy="240957"/>
              <a:chOff x="995748" y="4737272"/>
              <a:chExt cx="722356" cy="240957"/>
            </a:xfrm>
          </p:grpSpPr>
          <p:sp>
            <p:nvSpPr>
              <p:cNvPr id="18692" name="Freeform 245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3" name="Oval 246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454" name="Group 247"/>
            <p:cNvGrpSpPr>
              <a:grpSpLocks/>
            </p:cNvGrpSpPr>
            <p:nvPr/>
          </p:nvGrpSpPr>
          <p:grpSpPr bwMode="auto">
            <a:xfrm>
              <a:off x="7681278" y="4369537"/>
              <a:ext cx="722356" cy="240957"/>
              <a:chOff x="995748" y="4737272"/>
              <a:chExt cx="722356" cy="240957"/>
            </a:xfrm>
          </p:grpSpPr>
          <p:sp>
            <p:nvSpPr>
              <p:cNvPr id="18690" name="Freeform 248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1" name="Oval 249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455" name="Group 250"/>
            <p:cNvGrpSpPr>
              <a:grpSpLocks/>
            </p:cNvGrpSpPr>
            <p:nvPr/>
          </p:nvGrpSpPr>
          <p:grpSpPr bwMode="auto">
            <a:xfrm>
              <a:off x="7799084" y="4442464"/>
              <a:ext cx="722356" cy="240957"/>
              <a:chOff x="995748" y="4737272"/>
              <a:chExt cx="722356" cy="240957"/>
            </a:xfrm>
          </p:grpSpPr>
          <p:sp>
            <p:nvSpPr>
              <p:cNvPr id="18688" name="Freeform 251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9" name="Oval 252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456" name="Group 253"/>
            <p:cNvGrpSpPr>
              <a:grpSpLocks/>
            </p:cNvGrpSpPr>
            <p:nvPr/>
          </p:nvGrpSpPr>
          <p:grpSpPr bwMode="auto">
            <a:xfrm>
              <a:off x="7866401" y="4633198"/>
              <a:ext cx="722356" cy="240957"/>
              <a:chOff x="995748" y="4737272"/>
              <a:chExt cx="722356" cy="240957"/>
            </a:xfrm>
          </p:grpSpPr>
          <p:sp>
            <p:nvSpPr>
              <p:cNvPr id="18686" name="Freeform 254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7" name="Oval 255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457" name="Group 256"/>
            <p:cNvGrpSpPr>
              <a:grpSpLocks/>
            </p:cNvGrpSpPr>
            <p:nvPr/>
          </p:nvGrpSpPr>
          <p:grpSpPr bwMode="auto">
            <a:xfrm>
              <a:off x="7109076" y="4896859"/>
              <a:ext cx="722356" cy="240957"/>
              <a:chOff x="995748" y="4737272"/>
              <a:chExt cx="722356" cy="240957"/>
            </a:xfrm>
          </p:grpSpPr>
          <p:sp>
            <p:nvSpPr>
              <p:cNvPr id="18684" name="Freeform 257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5" name="Oval 258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8458" name="Group 259"/>
            <p:cNvGrpSpPr>
              <a:grpSpLocks/>
            </p:cNvGrpSpPr>
            <p:nvPr/>
          </p:nvGrpSpPr>
          <p:grpSpPr bwMode="auto">
            <a:xfrm>
              <a:off x="7204443" y="4773443"/>
              <a:ext cx="722356" cy="240957"/>
              <a:chOff x="995748" y="4737272"/>
              <a:chExt cx="722356" cy="240957"/>
            </a:xfrm>
          </p:grpSpPr>
          <p:sp>
            <p:nvSpPr>
              <p:cNvPr id="18682" name="Freeform 260"/>
              <p:cNvSpPr>
                <a:spLocks/>
              </p:cNvSpPr>
              <p:nvPr/>
            </p:nvSpPr>
            <p:spPr bwMode="auto">
              <a:xfrm>
                <a:off x="995748" y="4737272"/>
                <a:ext cx="722356" cy="240957"/>
              </a:xfrm>
              <a:custGeom>
                <a:avLst/>
                <a:gdLst>
                  <a:gd name="T0" fmla="*/ 8238 w 722356"/>
                  <a:gd name="T1" fmla="*/ 97309 h 240957"/>
                  <a:gd name="T2" fmla="*/ 97824 w 722356"/>
                  <a:gd name="T3" fmla="*/ 78774 h 240957"/>
                  <a:gd name="T4" fmla="*/ 221392 w 722356"/>
                  <a:gd name="T5" fmla="*/ 16990 h 240957"/>
                  <a:gd name="T6" fmla="*/ 344960 w 722356"/>
                  <a:gd name="T7" fmla="*/ 4634 h 240957"/>
                  <a:gd name="T8" fmla="*/ 483973 w 722356"/>
                  <a:gd name="T9" fmla="*/ 44793 h 240957"/>
                  <a:gd name="T10" fmla="*/ 592095 w 722356"/>
                  <a:gd name="T11" fmla="*/ 94220 h 240957"/>
                  <a:gd name="T12" fmla="*/ 709484 w 722356"/>
                  <a:gd name="T13" fmla="*/ 97309 h 240957"/>
                  <a:gd name="T14" fmla="*/ 669324 w 722356"/>
                  <a:gd name="T15" fmla="*/ 128201 h 240957"/>
                  <a:gd name="T16" fmla="*/ 483973 w 722356"/>
                  <a:gd name="T17" fmla="*/ 189985 h 240957"/>
                  <a:gd name="T18" fmla="*/ 394387 w 722356"/>
                  <a:gd name="T19" fmla="*/ 233234 h 240957"/>
                  <a:gd name="T20" fmla="*/ 249195 w 722356"/>
                  <a:gd name="T21" fmla="*/ 236323 h 240957"/>
                  <a:gd name="T22" fmla="*/ 141073 w 722356"/>
                  <a:gd name="T23" fmla="*/ 205431 h 240957"/>
                  <a:gd name="T24" fmla="*/ 91646 w 722356"/>
                  <a:gd name="T25" fmla="*/ 165272 h 240957"/>
                  <a:gd name="T26" fmla="*/ 48397 w 722356"/>
                  <a:gd name="T27" fmla="*/ 128201 h 240957"/>
                  <a:gd name="T28" fmla="*/ 8238 w 722356"/>
                  <a:gd name="T29" fmla="*/ 97309 h 2409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2356"/>
                  <a:gd name="T46" fmla="*/ 0 h 240957"/>
                  <a:gd name="T47" fmla="*/ 722356 w 722356"/>
                  <a:gd name="T48" fmla="*/ 240957 h 2409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2356" h="240957">
                    <a:moveTo>
                      <a:pt x="8238" y="97309"/>
                    </a:moveTo>
                    <a:cubicBezTo>
                      <a:pt x="16476" y="89071"/>
                      <a:pt x="62298" y="92160"/>
                      <a:pt x="97824" y="78774"/>
                    </a:cubicBezTo>
                    <a:cubicBezTo>
                      <a:pt x="133350" y="65388"/>
                      <a:pt x="180203" y="29347"/>
                      <a:pt x="221392" y="16990"/>
                    </a:cubicBezTo>
                    <a:cubicBezTo>
                      <a:pt x="262581" y="4633"/>
                      <a:pt x="301197" y="0"/>
                      <a:pt x="344960" y="4634"/>
                    </a:cubicBezTo>
                    <a:cubicBezTo>
                      <a:pt x="388723" y="9268"/>
                      <a:pt x="442784" y="29862"/>
                      <a:pt x="483973" y="44793"/>
                    </a:cubicBezTo>
                    <a:cubicBezTo>
                      <a:pt x="525162" y="59724"/>
                      <a:pt x="554510" y="85467"/>
                      <a:pt x="592095" y="94220"/>
                    </a:cubicBezTo>
                    <a:cubicBezTo>
                      <a:pt x="629680" y="102973"/>
                      <a:pt x="696612" y="91645"/>
                      <a:pt x="709484" y="97309"/>
                    </a:cubicBezTo>
                    <a:cubicBezTo>
                      <a:pt x="722356" y="102973"/>
                      <a:pt x="706909" y="112755"/>
                      <a:pt x="669324" y="128201"/>
                    </a:cubicBezTo>
                    <a:cubicBezTo>
                      <a:pt x="631739" y="143647"/>
                      <a:pt x="529796" y="172480"/>
                      <a:pt x="483973" y="189985"/>
                    </a:cubicBezTo>
                    <a:cubicBezTo>
                      <a:pt x="438150" y="207491"/>
                      <a:pt x="433517" y="225511"/>
                      <a:pt x="394387" y="233234"/>
                    </a:cubicBezTo>
                    <a:cubicBezTo>
                      <a:pt x="355257" y="240957"/>
                      <a:pt x="291414" y="240957"/>
                      <a:pt x="249195" y="236323"/>
                    </a:cubicBezTo>
                    <a:cubicBezTo>
                      <a:pt x="206976" y="231689"/>
                      <a:pt x="167331" y="217273"/>
                      <a:pt x="141073" y="205431"/>
                    </a:cubicBezTo>
                    <a:cubicBezTo>
                      <a:pt x="114815" y="193589"/>
                      <a:pt x="107092" y="178144"/>
                      <a:pt x="91646" y="165272"/>
                    </a:cubicBezTo>
                    <a:cubicBezTo>
                      <a:pt x="76200" y="152400"/>
                      <a:pt x="61783" y="139013"/>
                      <a:pt x="48397" y="128201"/>
                    </a:cubicBezTo>
                    <a:cubicBezTo>
                      <a:pt x="35011" y="117389"/>
                      <a:pt x="0" y="105547"/>
                      <a:pt x="8238" y="97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3" name="Oval 261"/>
              <p:cNvSpPr>
                <a:spLocks noChangeArrowheads="1"/>
              </p:cNvSpPr>
              <p:nvPr/>
            </p:nvSpPr>
            <p:spPr bwMode="auto">
              <a:xfrm>
                <a:off x="1143000" y="4843849"/>
                <a:ext cx="108121" cy="6178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</a:pPr>
                <a:endParaRPr lang="en-US" b="1">
                  <a:solidFill>
                    <a:srgbClr val="FFFFFF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 bwMode="auto">
            <a:xfrm>
              <a:off x="6512411" y="3820587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T reg</a:t>
              </a: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7499600" y="3640890"/>
              <a:ext cx="709683" cy="709683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MT" charset="0"/>
                  <a:cs typeface="Arial" pitchFamily="34" charset="0"/>
                </a:rPr>
                <a:t>CTL</a:t>
              </a:r>
            </a:p>
          </p:txBody>
        </p:sp>
        <p:grpSp>
          <p:nvGrpSpPr>
            <p:cNvPr id="18465" name="Group 391"/>
            <p:cNvGrpSpPr>
              <a:grpSpLocks/>
            </p:cNvGrpSpPr>
            <p:nvPr/>
          </p:nvGrpSpPr>
          <p:grpSpPr bwMode="auto">
            <a:xfrm>
              <a:off x="6297075" y="3664101"/>
              <a:ext cx="2146087" cy="1620402"/>
              <a:chOff x="5887554" y="2486043"/>
              <a:chExt cx="2146087" cy="1620402"/>
            </a:xfrm>
          </p:grpSpPr>
          <p:grpSp>
            <p:nvGrpSpPr>
              <p:cNvPr id="18517" name="Group 268"/>
              <p:cNvGrpSpPr>
                <a:grpSpLocks/>
              </p:cNvGrpSpPr>
              <p:nvPr/>
            </p:nvGrpSpPr>
            <p:grpSpPr bwMode="auto">
              <a:xfrm>
                <a:off x="5887554" y="3195682"/>
                <a:ext cx="386474" cy="234778"/>
                <a:chOff x="2640930" y="4624516"/>
                <a:chExt cx="386474" cy="234778"/>
              </a:xfrm>
            </p:grpSpPr>
            <p:sp>
              <p:nvSpPr>
                <p:cNvPr id="270" name="Oval 269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71" name="Oval 270"/>
                <p:cNvSpPr/>
                <p:nvPr/>
              </p:nvSpPr>
              <p:spPr bwMode="auto">
                <a:xfrm>
                  <a:off x="2710008" y="4720618"/>
                  <a:ext cx="63503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18" name="Group 262"/>
              <p:cNvGrpSpPr>
                <a:grpSpLocks/>
              </p:cNvGrpSpPr>
              <p:nvPr/>
            </p:nvGrpSpPr>
            <p:grpSpPr bwMode="auto">
              <a:xfrm>
                <a:off x="6593455" y="2588888"/>
                <a:ext cx="386474" cy="234778"/>
                <a:chOff x="2640930" y="4624516"/>
                <a:chExt cx="386474" cy="234778"/>
              </a:xfrm>
            </p:grpSpPr>
            <p:sp>
              <p:nvSpPr>
                <p:cNvPr id="264" name="Oval 263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65" name="Oval 264"/>
                <p:cNvSpPr/>
                <p:nvPr/>
              </p:nvSpPr>
              <p:spPr bwMode="auto">
                <a:xfrm>
                  <a:off x="2731216" y="4741429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19" name="Group 265"/>
              <p:cNvGrpSpPr>
                <a:grpSpLocks/>
              </p:cNvGrpSpPr>
              <p:nvPr/>
            </p:nvGrpSpPr>
            <p:grpSpPr bwMode="auto">
              <a:xfrm>
                <a:off x="6044629" y="3083486"/>
                <a:ext cx="386474" cy="234778"/>
                <a:chOff x="2640930" y="4624516"/>
                <a:chExt cx="386474" cy="234778"/>
              </a:xfrm>
            </p:grpSpPr>
            <p:sp>
              <p:nvSpPr>
                <p:cNvPr id="267" name="Oval 266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68" name="Oval 267"/>
                <p:cNvSpPr/>
                <p:nvPr/>
              </p:nvSpPr>
              <p:spPr bwMode="auto">
                <a:xfrm>
                  <a:off x="2710102" y="4720065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20" name="Group 271"/>
              <p:cNvGrpSpPr>
                <a:grpSpLocks/>
              </p:cNvGrpSpPr>
              <p:nvPr/>
            </p:nvGrpSpPr>
            <p:grpSpPr bwMode="auto">
              <a:xfrm>
                <a:off x="6455080" y="3219056"/>
                <a:ext cx="386474" cy="234778"/>
                <a:chOff x="2640930" y="4624516"/>
                <a:chExt cx="386474" cy="234778"/>
              </a:xfrm>
            </p:grpSpPr>
            <p:sp>
              <p:nvSpPr>
                <p:cNvPr id="273" name="Oval 272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74" name="Oval 273"/>
                <p:cNvSpPr/>
                <p:nvPr/>
              </p:nvSpPr>
              <p:spPr bwMode="auto">
                <a:xfrm>
                  <a:off x="2731471" y="4719477"/>
                  <a:ext cx="63503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21" name="Group 274"/>
              <p:cNvGrpSpPr>
                <a:grpSpLocks/>
              </p:cNvGrpSpPr>
              <p:nvPr/>
            </p:nvGrpSpPr>
            <p:grpSpPr bwMode="auto">
              <a:xfrm>
                <a:off x="6977729" y="3096576"/>
                <a:ext cx="386474" cy="234778"/>
                <a:chOff x="2640930" y="4624516"/>
                <a:chExt cx="386474" cy="234778"/>
              </a:xfrm>
            </p:grpSpPr>
            <p:sp>
              <p:nvSpPr>
                <p:cNvPr id="276" name="Oval 275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77" name="Oval 276"/>
                <p:cNvSpPr/>
                <p:nvPr/>
              </p:nvSpPr>
              <p:spPr bwMode="auto">
                <a:xfrm>
                  <a:off x="2731135" y="4719679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22" name="Group 277"/>
              <p:cNvGrpSpPr>
                <a:grpSpLocks/>
              </p:cNvGrpSpPr>
              <p:nvPr/>
            </p:nvGrpSpPr>
            <p:grpSpPr bwMode="auto">
              <a:xfrm>
                <a:off x="6838418" y="2744092"/>
                <a:ext cx="386474" cy="234778"/>
                <a:chOff x="2640930" y="4624516"/>
                <a:chExt cx="386474" cy="234778"/>
              </a:xfrm>
            </p:grpSpPr>
            <p:sp>
              <p:nvSpPr>
                <p:cNvPr id="279" name="Oval 278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80" name="Oval 279"/>
                <p:cNvSpPr/>
                <p:nvPr/>
              </p:nvSpPr>
              <p:spPr bwMode="auto">
                <a:xfrm>
                  <a:off x="2730739" y="4719620"/>
                  <a:ext cx="65090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23" name="Group 283"/>
              <p:cNvGrpSpPr>
                <a:grpSpLocks/>
              </p:cNvGrpSpPr>
              <p:nvPr/>
            </p:nvGrpSpPr>
            <p:grpSpPr bwMode="auto">
              <a:xfrm>
                <a:off x="6621505" y="3587434"/>
                <a:ext cx="386474" cy="234778"/>
                <a:chOff x="2640930" y="4624516"/>
                <a:chExt cx="386474" cy="234778"/>
              </a:xfrm>
            </p:grpSpPr>
            <p:sp>
              <p:nvSpPr>
                <p:cNvPr id="285" name="Oval 284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86" name="Oval 285"/>
                <p:cNvSpPr/>
                <p:nvPr/>
              </p:nvSpPr>
              <p:spPr bwMode="auto">
                <a:xfrm>
                  <a:off x="2709516" y="4719522"/>
                  <a:ext cx="65090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24" name="Group 286"/>
              <p:cNvGrpSpPr>
                <a:grpSpLocks/>
              </p:cNvGrpSpPr>
              <p:nvPr/>
            </p:nvGrpSpPr>
            <p:grpSpPr bwMode="auto">
              <a:xfrm>
                <a:off x="7250739" y="2920802"/>
                <a:ext cx="386474" cy="234778"/>
                <a:chOff x="2640930" y="4624516"/>
                <a:chExt cx="386474" cy="234778"/>
              </a:xfrm>
            </p:grpSpPr>
            <p:sp>
              <p:nvSpPr>
                <p:cNvPr id="288" name="Oval 287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89" name="Oval 288"/>
                <p:cNvSpPr/>
                <p:nvPr/>
              </p:nvSpPr>
              <p:spPr bwMode="auto">
                <a:xfrm>
                  <a:off x="2731188" y="4720769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25" name="Group 289"/>
              <p:cNvGrpSpPr>
                <a:grpSpLocks/>
              </p:cNvGrpSpPr>
              <p:nvPr/>
            </p:nvGrpSpPr>
            <p:grpSpPr bwMode="auto">
              <a:xfrm>
                <a:off x="6096052" y="3695892"/>
                <a:ext cx="386474" cy="234778"/>
                <a:chOff x="2640930" y="4624516"/>
                <a:chExt cx="386474" cy="234778"/>
              </a:xfrm>
            </p:grpSpPr>
            <p:sp>
              <p:nvSpPr>
                <p:cNvPr id="291" name="Oval 290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92" name="Oval 291"/>
                <p:cNvSpPr/>
                <p:nvPr/>
              </p:nvSpPr>
              <p:spPr bwMode="auto">
                <a:xfrm>
                  <a:off x="2709482" y="4720639"/>
                  <a:ext cx="65091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26" name="Group 292"/>
              <p:cNvGrpSpPr>
                <a:grpSpLocks/>
              </p:cNvGrpSpPr>
              <p:nvPr/>
            </p:nvGrpSpPr>
            <p:grpSpPr bwMode="auto">
              <a:xfrm>
                <a:off x="6910410" y="3736096"/>
                <a:ext cx="386474" cy="234778"/>
                <a:chOff x="2640930" y="4624516"/>
                <a:chExt cx="386474" cy="234778"/>
              </a:xfrm>
            </p:grpSpPr>
            <p:sp>
              <p:nvSpPr>
                <p:cNvPr id="294" name="Oval 293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95" name="Oval 294"/>
                <p:cNvSpPr/>
                <p:nvPr/>
              </p:nvSpPr>
              <p:spPr bwMode="auto">
                <a:xfrm>
                  <a:off x="2709550" y="4720135"/>
                  <a:ext cx="65090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27" name="Group 295"/>
              <p:cNvGrpSpPr>
                <a:grpSpLocks/>
              </p:cNvGrpSpPr>
              <p:nvPr/>
            </p:nvGrpSpPr>
            <p:grpSpPr bwMode="auto">
              <a:xfrm>
                <a:off x="7371350" y="3669713"/>
                <a:ext cx="386474" cy="234778"/>
                <a:chOff x="2640930" y="4624516"/>
                <a:chExt cx="386474" cy="234778"/>
              </a:xfrm>
            </p:grpSpPr>
            <p:sp>
              <p:nvSpPr>
                <p:cNvPr id="297" name="Oval 296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98" name="Oval 297"/>
                <p:cNvSpPr/>
                <p:nvPr/>
              </p:nvSpPr>
              <p:spPr bwMode="auto">
                <a:xfrm>
                  <a:off x="2731232" y="4719821"/>
                  <a:ext cx="63503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28" name="Group 298"/>
              <p:cNvGrpSpPr>
                <a:grpSpLocks/>
              </p:cNvGrpSpPr>
              <p:nvPr/>
            </p:nvGrpSpPr>
            <p:grpSpPr bwMode="auto">
              <a:xfrm>
                <a:off x="7119843" y="2801126"/>
                <a:ext cx="386474" cy="234778"/>
                <a:chOff x="2640930" y="4624516"/>
                <a:chExt cx="386474" cy="234778"/>
              </a:xfrm>
            </p:grpSpPr>
            <p:sp>
              <p:nvSpPr>
                <p:cNvPr id="300" name="Oval 299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01" name="Oval 300"/>
                <p:cNvSpPr/>
                <p:nvPr/>
              </p:nvSpPr>
              <p:spPr bwMode="auto">
                <a:xfrm>
                  <a:off x="2709676" y="4719755"/>
                  <a:ext cx="85729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29" name="Group 301"/>
              <p:cNvGrpSpPr>
                <a:grpSpLocks/>
              </p:cNvGrpSpPr>
              <p:nvPr/>
            </p:nvGrpSpPr>
            <p:grpSpPr bwMode="auto">
              <a:xfrm>
                <a:off x="7561149" y="3382678"/>
                <a:ext cx="386474" cy="234778"/>
                <a:chOff x="2640930" y="4624516"/>
                <a:chExt cx="386474" cy="234778"/>
              </a:xfrm>
            </p:grpSpPr>
            <p:sp>
              <p:nvSpPr>
                <p:cNvPr id="303" name="Oval 302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04" name="Oval 303"/>
                <p:cNvSpPr/>
                <p:nvPr/>
              </p:nvSpPr>
              <p:spPr bwMode="auto">
                <a:xfrm>
                  <a:off x="2709716" y="4719423"/>
                  <a:ext cx="85729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30" name="Group 304"/>
              <p:cNvGrpSpPr>
                <a:grpSpLocks/>
              </p:cNvGrpSpPr>
              <p:nvPr/>
            </p:nvGrpSpPr>
            <p:grpSpPr bwMode="auto">
              <a:xfrm>
                <a:off x="7225495" y="3293855"/>
                <a:ext cx="386474" cy="234778"/>
                <a:chOff x="2640930" y="4624516"/>
                <a:chExt cx="386474" cy="234778"/>
              </a:xfrm>
            </p:grpSpPr>
            <p:sp>
              <p:nvSpPr>
                <p:cNvPr id="306" name="Oval 305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07" name="Oval 306"/>
                <p:cNvSpPr/>
                <p:nvPr/>
              </p:nvSpPr>
              <p:spPr bwMode="auto">
                <a:xfrm>
                  <a:off x="2731030" y="4719316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31" name="Group 310"/>
              <p:cNvGrpSpPr>
                <a:grpSpLocks/>
              </p:cNvGrpSpPr>
              <p:nvPr/>
            </p:nvGrpSpPr>
            <p:grpSpPr bwMode="auto">
              <a:xfrm>
                <a:off x="6183939" y="3486459"/>
                <a:ext cx="386474" cy="234778"/>
                <a:chOff x="2640930" y="4624516"/>
                <a:chExt cx="386474" cy="234778"/>
              </a:xfrm>
            </p:grpSpPr>
            <p:sp>
              <p:nvSpPr>
                <p:cNvPr id="312" name="Oval 311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13" name="Oval 312"/>
                <p:cNvSpPr/>
                <p:nvPr/>
              </p:nvSpPr>
              <p:spPr bwMode="auto">
                <a:xfrm>
                  <a:off x="2731138" y="4720452"/>
                  <a:ext cx="63503" cy="66697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32" name="Group 313"/>
              <p:cNvGrpSpPr>
                <a:grpSpLocks/>
              </p:cNvGrpSpPr>
              <p:nvPr/>
            </p:nvGrpSpPr>
            <p:grpSpPr bwMode="auto">
              <a:xfrm>
                <a:off x="6967443" y="3871667"/>
                <a:ext cx="386474" cy="234778"/>
                <a:chOff x="2640930" y="4624516"/>
                <a:chExt cx="386474" cy="234778"/>
              </a:xfrm>
            </p:grpSpPr>
            <p:sp>
              <p:nvSpPr>
                <p:cNvPr id="315" name="Oval 314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16" name="Oval 315"/>
                <p:cNvSpPr/>
                <p:nvPr/>
              </p:nvSpPr>
              <p:spPr bwMode="auto">
                <a:xfrm>
                  <a:off x="2709669" y="4719547"/>
                  <a:ext cx="85729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33" name="Group 316"/>
              <p:cNvGrpSpPr>
                <a:grpSpLocks/>
              </p:cNvGrpSpPr>
              <p:nvPr/>
            </p:nvGrpSpPr>
            <p:grpSpPr bwMode="auto">
              <a:xfrm>
                <a:off x="7192772" y="3810894"/>
                <a:ext cx="386474" cy="234778"/>
                <a:chOff x="2640930" y="4624516"/>
                <a:chExt cx="386474" cy="234778"/>
              </a:xfrm>
            </p:grpSpPr>
            <p:sp>
              <p:nvSpPr>
                <p:cNvPr id="318" name="Oval 317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19" name="Oval 318"/>
                <p:cNvSpPr/>
                <p:nvPr/>
              </p:nvSpPr>
              <p:spPr bwMode="auto">
                <a:xfrm>
                  <a:off x="2709776" y="4719975"/>
                  <a:ext cx="85729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34" name="Group 319"/>
              <p:cNvGrpSpPr>
                <a:grpSpLocks/>
              </p:cNvGrpSpPr>
              <p:nvPr/>
            </p:nvGrpSpPr>
            <p:grpSpPr bwMode="auto">
              <a:xfrm>
                <a:off x="7249804" y="3144261"/>
                <a:ext cx="386474" cy="234778"/>
                <a:chOff x="2640930" y="4624516"/>
                <a:chExt cx="386474" cy="234778"/>
              </a:xfrm>
            </p:grpSpPr>
            <p:sp>
              <p:nvSpPr>
                <p:cNvPr id="321" name="Oval 320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22" name="Oval 321"/>
                <p:cNvSpPr/>
                <p:nvPr/>
              </p:nvSpPr>
              <p:spPr bwMode="auto">
                <a:xfrm>
                  <a:off x="2730534" y="4719635"/>
                  <a:ext cx="65091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35" name="Group 322"/>
              <p:cNvGrpSpPr>
                <a:grpSpLocks/>
              </p:cNvGrpSpPr>
              <p:nvPr/>
            </p:nvGrpSpPr>
            <p:grpSpPr bwMode="auto">
              <a:xfrm>
                <a:off x="6504633" y="2932023"/>
                <a:ext cx="386474" cy="234778"/>
                <a:chOff x="2640930" y="4624516"/>
                <a:chExt cx="386474" cy="234778"/>
              </a:xfrm>
            </p:grpSpPr>
            <p:sp>
              <p:nvSpPr>
                <p:cNvPr id="324" name="Oval 323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25" name="Oval 324"/>
                <p:cNvSpPr/>
                <p:nvPr/>
              </p:nvSpPr>
              <p:spPr bwMode="auto">
                <a:xfrm>
                  <a:off x="2731134" y="4741309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36" name="Group 325"/>
              <p:cNvGrpSpPr>
                <a:grpSpLocks/>
              </p:cNvGrpSpPr>
              <p:nvPr/>
            </p:nvGrpSpPr>
            <p:grpSpPr bwMode="auto">
              <a:xfrm>
                <a:off x="7498506" y="3847358"/>
                <a:ext cx="386474" cy="234778"/>
                <a:chOff x="2640930" y="4624516"/>
                <a:chExt cx="386474" cy="234778"/>
              </a:xfrm>
            </p:grpSpPr>
            <p:sp>
              <p:nvSpPr>
                <p:cNvPr id="327" name="Oval 326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28" name="Oval 327"/>
                <p:cNvSpPr/>
                <p:nvPr/>
              </p:nvSpPr>
              <p:spPr bwMode="auto">
                <a:xfrm>
                  <a:off x="2731082" y="4720035"/>
                  <a:ext cx="63503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37" name="Group 328"/>
              <p:cNvGrpSpPr>
                <a:grpSpLocks/>
              </p:cNvGrpSpPr>
              <p:nvPr/>
            </p:nvGrpSpPr>
            <p:grpSpPr bwMode="auto">
              <a:xfrm>
                <a:off x="6988948" y="3309751"/>
                <a:ext cx="386474" cy="234778"/>
                <a:chOff x="2640930" y="4624516"/>
                <a:chExt cx="386474" cy="234778"/>
              </a:xfrm>
            </p:grpSpPr>
            <p:sp>
              <p:nvSpPr>
                <p:cNvPr id="330" name="Oval 329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31" name="Oval 330"/>
                <p:cNvSpPr/>
                <p:nvPr/>
              </p:nvSpPr>
              <p:spPr bwMode="auto">
                <a:xfrm>
                  <a:off x="2731028" y="4720888"/>
                  <a:ext cx="63503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38" name="Group 331"/>
              <p:cNvGrpSpPr>
                <a:grpSpLocks/>
              </p:cNvGrpSpPr>
              <p:nvPr/>
            </p:nvGrpSpPr>
            <p:grpSpPr bwMode="auto">
              <a:xfrm>
                <a:off x="6333534" y="3647274"/>
                <a:ext cx="386474" cy="234778"/>
                <a:chOff x="2640930" y="4624516"/>
                <a:chExt cx="386474" cy="234778"/>
              </a:xfrm>
            </p:grpSpPr>
            <p:sp>
              <p:nvSpPr>
                <p:cNvPr id="333" name="Oval 332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34" name="Oval 333"/>
                <p:cNvSpPr/>
                <p:nvPr/>
              </p:nvSpPr>
              <p:spPr bwMode="auto">
                <a:xfrm>
                  <a:off x="2721250" y="4720027"/>
                  <a:ext cx="52389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39" name="Group 334"/>
              <p:cNvGrpSpPr>
                <a:grpSpLocks/>
              </p:cNvGrpSpPr>
              <p:nvPr/>
            </p:nvGrpSpPr>
            <p:grpSpPr bwMode="auto">
              <a:xfrm>
                <a:off x="5981051" y="3524794"/>
                <a:ext cx="386474" cy="234778"/>
                <a:chOff x="2640930" y="4624516"/>
                <a:chExt cx="386474" cy="234778"/>
              </a:xfrm>
            </p:grpSpPr>
            <p:sp>
              <p:nvSpPr>
                <p:cNvPr id="336" name="Oval 335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37" name="Oval 336"/>
                <p:cNvSpPr/>
                <p:nvPr/>
              </p:nvSpPr>
              <p:spPr bwMode="auto">
                <a:xfrm>
                  <a:off x="2730816" y="4720229"/>
                  <a:ext cx="42864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40" name="Group 343"/>
              <p:cNvGrpSpPr>
                <a:grpSpLocks/>
              </p:cNvGrpSpPr>
              <p:nvPr/>
            </p:nvGrpSpPr>
            <p:grpSpPr bwMode="auto">
              <a:xfrm>
                <a:off x="6686953" y="3232147"/>
                <a:ext cx="386474" cy="234778"/>
                <a:chOff x="2640930" y="4624516"/>
                <a:chExt cx="386474" cy="234778"/>
              </a:xfrm>
            </p:grpSpPr>
            <p:sp>
              <p:nvSpPr>
                <p:cNvPr id="345" name="Oval 344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46" name="Oval 345"/>
                <p:cNvSpPr/>
                <p:nvPr/>
              </p:nvSpPr>
              <p:spPr bwMode="auto">
                <a:xfrm>
                  <a:off x="2731384" y="4720679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41" name="Group 346"/>
              <p:cNvGrpSpPr>
                <a:grpSpLocks/>
              </p:cNvGrpSpPr>
              <p:nvPr/>
            </p:nvGrpSpPr>
            <p:grpSpPr bwMode="auto">
              <a:xfrm>
                <a:off x="6586911" y="3070398"/>
                <a:ext cx="386474" cy="234778"/>
                <a:chOff x="2640930" y="4624516"/>
                <a:chExt cx="386474" cy="234778"/>
              </a:xfrm>
            </p:grpSpPr>
            <p:sp>
              <p:nvSpPr>
                <p:cNvPr id="348" name="Oval 347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49" name="Oval 348"/>
                <p:cNvSpPr/>
                <p:nvPr/>
              </p:nvSpPr>
              <p:spPr bwMode="auto">
                <a:xfrm>
                  <a:off x="2731410" y="4720448"/>
                  <a:ext cx="63503" cy="66697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42" name="Group 352"/>
              <p:cNvGrpSpPr>
                <a:grpSpLocks/>
              </p:cNvGrpSpPr>
              <p:nvPr/>
            </p:nvGrpSpPr>
            <p:grpSpPr bwMode="auto">
              <a:xfrm>
                <a:off x="6600001" y="2735680"/>
                <a:ext cx="386474" cy="234778"/>
                <a:chOff x="2640930" y="4624516"/>
                <a:chExt cx="386474" cy="234778"/>
              </a:xfrm>
            </p:grpSpPr>
            <p:sp>
              <p:nvSpPr>
                <p:cNvPr id="354" name="Oval 353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55" name="Oval 354"/>
                <p:cNvSpPr/>
                <p:nvPr/>
              </p:nvSpPr>
              <p:spPr bwMode="auto">
                <a:xfrm>
                  <a:off x="2731020" y="4720091"/>
                  <a:ext cx="63503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43" name="Group 355"/>
              <p:cNvGrpSpPr>
                <a:grpSpLocks/>
              </p:cNvGrpSpPr>
              <p:nvPr/>
            </p:nvGrpSpPr>
            <p:grpSpPr bwMode="auto">
              <a:xfrm>
                <a:off x="6825329" y="2562710"/>
                <a:ext cx="386474" cy="234778"/>
                <a:chOff x="2640930" y="4624516"/>
                <a:chExt cx="386474" cy="234778"/>
              </a:xfrm>
            </p:grpSpPr>
            <p:sp>
              <p:nvSpPr>
                <p:cNvPr id="357" name="Oval 356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58" name="Oval 357"/>
                <p:cNvSpPr/>
                <p:nvPr/>
              </p:nvSpPr>
              <p:spPr bwMode="auto">
                <a:xfrm>
                  <a:off x="2731128" y="4719967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44" name="Group 358"/>
              <p:cNvGrpSpPr>
                <a:grpSpLocks/>
              </p:cNvGrpSpPr>
              <p:nvPr/>
            </p:nvGrpSpPr>
            <p:grpSpPr bwMode="auto">
              <a:xfrm>
                <a:off x="6893581" y="2956331"/>
                <a:ext cx="386474" cy="234778"/>
                <a:chOff x="2640930" y="4624516"/>
                <a:chExt cx="386474" cy="234778"/>
              </a:xfrm>
            </p:grpSpPr>
            <p:sp>
              <p:nvSpPr>
                <p:cNvPr id="360" name="Oval 359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61" name="Oval 360"/>
                <p:cNvSpPr/>
                <p:nvPr/>
              </p:nvSpPr>
              <p:spPr bwMode="auto">
                <a:xfrm>
                  <a:off x="2731141" y="4720177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45" name="Group 361"/>
              <p:cNvGrpSpPr>
                <a:grpSpLocks/>
              </p:cNvGrpSpPr>
              <p:nvPr/>
            </p:nvGrpSpPr>
            <p:grpSpPr bwMode="auto">
              <a:xfrm>
                <a:off x="6642075" y="2486043"/>
                <a:ext cx="386474" cy="234778"/>
                <a:chOff x="2640930" y="4624516"/>
                <a:chExt cx="386474" cy="234778"/>
              </a:xfrm>
            </p:grpSpPr>
            <p:sp>
              <p:nvSpPr>
                <p:cNvPr id="363" name="Oval 362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64" name="Oval 363"/>
                <p:cNvSpPr/>
                <p:nvPr/>
              </p:nvSpPr>
              <p:spPr bwMode="auto">
                <a:xfrm>
                  <a:off x="2709584" y="4720408"/>
                  <a:ext cx="65091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46" name="Group 364"/>
              <p:cNvGrpSpPr>
                <a:grpSpLocks/>
              </p:cNvGrpSpPr>
              <p:nvPr/>
            </p:nvGrpSpPr>
            <p:grpSpPr bwMode="auto">
              <a:xfrm>
                <a:off x="5924953" y="3367719"/>
                <a:ext cx="386474" cy="234778"/>
                <a:chOff x="2640930" y="4624516"/>
                <a:chExt cx="386474" cy="234778"/>
              </a:xfrm>
            </p:grpSpPr>
            <p:sp>
              <p:nvSpPr>
                <p:cNvPr id="366" name="Oval 365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67" name="Oval 366"/>
                <p:cNvSpPr/>
                <p:nvPr/>
              </p:nvSpPr>
              <p:spPr bwMode="auto">
                <a:xfrm>
                  <a:off x="2731349" y="4720089"/>
                  <a:ext cx="63503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47" name="Group 373"/>
              <p:cNvGrpSpPr>
                <a:grpSpLocks/>
              </p:cNvGrpSpPr>
              <p:nvPr/>
            </p:nvGrpSpPr>
            <p:grpSpPr bwMode="auto">
              <a:xfrm>
                <a:off x="6483130" y="3774431"/>
                <a:ext cx="386474" cy="234778"/>
                <a:chOff x="2640930" y="4624516"/>
                <a:chExt cx="386474" cy="234778"/>
              </a:xfrm>
            </p:grpSpPr>
            <p:sp>
              <p:nvSpPr>
                <p:cNvPr id="375" name="Oval 374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>
                  <a:off x="2709772" y="4719913"/>
                  <a:ext cx="85729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48" name="Group 382"/>
              <p:cNvGrpSpPr>
                <a:grpSpLocks/>
              </p:cNvGrpSpPr>
              <p:nvPr/>
            </p:nvGrpSpPr>
            <p:grpSpPr bwMode="auto">
              <a:xfrm>
                <a:off x="7647167" y="3541624"/>
                <a:ext cx="386474" cy="234778"/>
                <a:chOff x="2640930" y="4624516"/>
                <a:chExt cx="386474" cy="234778"/>
              </a:xfrm>
            </p:grpSpPr>
            <p:sp>
              <p:nvSpPr>
                <p:cNvPr id="384" name="Oval 383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85" name="Oval 384"/>
                <p:cNvSpPr/>
                <p:nvPr/>
              </p:nvSpPr>
              <p:spPr bwMode="auto">
                <a:xfrm>
                  <a:off x="2731653" y="4719280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549" name="Group 385"/>
              <p:cNvGrpSpPr>
                <a:grpSpLocks/>
              </p:cNvGrpSpPr>
              <p:nvPr/>
            </p:nvGrpSpPr>
            <p:grpSpPr bwMode="auto">
              <a:xfrm>
                <a:off x="6177395" y="3238694"/>
                <a:ext cx="386474" cy="234778"/>
                <a:chOff x="2640930" y="4624516"/>
                <a:chExt cx="386474" cy="234778"/>
              </a:xfrm>
            </p:grpSpPr>
            <p:sp>
              <p:nvSpPr>
                <p:cNvPr id="387" name="Oval 386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88" name="Oval 387"/>
                <p:cNvSpPr/>
                <p:nvPr/>
              </p:nvSpPr>
              <p:spPr bwMode="auto">
                <a:xfrm>
                  <a:off x="2731332" y="4720484"/>
                  <a:ext cx="63503" cy="66697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8466" name="Group 392"/>
            <p:cNvGrpSpPr>
              <a:grpSpLocks/>
            </p:cNvGrpSpPr>
            <p:nvPr/>
          </p:nvGrpSpPr>
          <p:grpSpPr bwMode="auto">
            <a:xfrm>
              <a:off x="6346626" y="4199840"/>
              <a:ext cx="2117102" cy="870557"/>
              <a:chOff x="6290526" y="4233500"/>
              <a:chExt cx="2117102" cy="870557"/>
            </a:xfrm>
          </p:grpSpPr>
          <p:grpSp>
            <p:nvGrpSpPr>
              <p:cNvPr id="18467" name="Group 280"/>
              <p:cNvGrpSpPr>
                <a:grpSpLocks/>
              </p:cNvGrpSpPr>
              <p:nvPr/>
            </p:nvGrpSpPr>
            <p:grpSpPr bwMode="auto">
              <a:xfrm>
                <a:off x="7714484" y="4629925"/>
                <a:ext cx="386474" cy="234778"/>
                <a:chOff x="2640930" y="4624516"/>
                <a:chExt cx="386474" cy="234778"/>
              </a:xfrm>
            </p:grpSpPr>
            <p:sp>
              <p:nvSpPr>
                <p:cNvPr id="282" name="Oval 281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283" name="Oval 282"/>
                <p:cNvSpPr/>
                <p:nvPr/>
              </p:nvSpPr>
              <p:spPr bwMode="auto">
                <a:xfrm>
                  <a:off x="2731994" y="4720418"/>
                  <a:ext cx="63503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468" name="Group 307"/>
              <p:cNvGrpSpPr>
                <a:grpSpLocks/>
              </p:cNvGrpSpPr>
              <p:nvPr/>
            </p:nvGrpSpPr>
            <p:grpSpPr bwMode="auto">
              <a:xfrm>
                <a:off x="7333016" y="4674804"/>
                <a:ext cx="386474" cy="234778"/>
                <a:chOff x="2640930" y="4624516"/>
                <a:chExt cx="386474" cy="234778"/>
              </a:xfrm>
            </p:grpSpPr>
            <p:sp>
              <p:nvSpPr>
                <p:cNvPr id="309" name="Oval 308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10" name="Oval 309"/>
                <p:cNvSpPr/>
                <p:nvPr/>
              </p:nvSpPr>
              <p:spPr bwMode="auto">
                <a:xfrm>
                  <a:off x="2730856" y="4720004"/>
                  <a:ext cx="65091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469" name="Group 337"/>
              <p:cNvGrpSpPr>
                <a:grpSpLocks/>
              </p:cNvGrpSpPr>
              <p:nvPr/>
            </p:nvGrpSpPr>
            <p:grpSpPr bwMode="auto">
              <a:xfrm>
                <a:off x="6700042" y="4529885"/>
                <a:ext cx="386474" cy="234778"/>
                <a:chOff x="2640930" y="4624516"/>
                <a:chExt cx="386474" cy="234778"/>
              </a:xfrm>
            </p:grpSpPr>
            <p:sp>
              <p:nvSpPr>
                <p:cNvPr id="339" name="Oval 338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40" name="Oval 339"/>
                <p:cNvSpPr/>
                <p:nvPr/>
              </p:nvSpPr>
              <p:spPr bwMode="auto">
                <a:xfrm>
                  <a:off x="2731975" y="4720412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470" name="Group 340"/>
              <p:cNvGrpSpPr>
                <a:grpSpLocks/>
              </p:cNvGrpSpPr>
              <p:nvPr/>
            </p:nvGrpSpPr>
            <p:grpSpPr bwMode="auto">
              <a:xfrm>
                <a:off x="8021154" y="4852449"/>
                <a:ext cx="386474" cy="234778"/>
                <a:chOff x="2640930" y="4624516"/>
                <a:chExt cx="386474" cy="234778"/>
              </a:xfrm>
            </p:grpSpPr>
            <p:sp>
              <p:nvSpPr>
                <p:cNvPr id="342" name="Oval 341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43" name="Oval 342"/>
                <p:cNvSpPr/>
                <p:nvPr/>
              </p:nvSpPr>
              <p:spPr bwMode="auto">
                <a:xfrm>
                  <a:off x="2731725" y="4720218"/>
                  <a:ext cx="63503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471" name="Group 349"/>
              <p:cNvGrpSpPr>
                <a:grpSpLocks/>
              </p:cNvGrpSpPr>
              <p:nvPr/>
            </p:nvGrpSpPr>
            <p:grpSpPr bwMode="auto">
              <a:xfrm>
                <a:off x="6694433" y="4288663"/>
                <a:ext cx="386474" cy="234778"/>
                <a:chOff x="2640930" y="4624516"/>
                <a:chExt cx="386474" cy="234778"/>
              </a:xfrm>
            </p:grpSpPr>
            <p:sp>
              <p:nvSpPr>
                <p:cNvPr id="351" name="Oval 350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52" name="Oval 351"/>
                <p:cNvSpPr/>
                <p:nvPr/>
              </p:nvSpPr>
              <p:spPr bwMode="auto">
                <a:xfrm>
                  <a:off x="2731234" y="4720253"/>
                  <a:ext cx="65091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472" name="Group 367"/>
              <p:cNvGrpSpPr>
                <a:grpSpLocks/>
              </p:cNvGrpSpPr>
              <p:nvPr/>
            </p:nvGrpSpPr>
            <p:grpSpPr bwMode="auto">
              <a:xfrm>
                <a:off x="6890776" y="4625252"/>
                <a:ext cx="386474" cy="234778"/>
                <a:chOff x="2640930" y="4624516"/>
                <a:chExt cx="386474" cy="234778"/>
              </a:xfrm>
            </p:grpSpPr>
            <p:sp>
              <p:nvSpPr>
                <p:cNvPr id="369" name="Oval 368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70" name="Oval 369"/>
                <p:cNvSpPr/>
                <p:nvPr/>
              </p:nvSpPr>
              <p:spPr bwMode="auto">
                <a:xfrm>
                  <a:off x="2731750" y="4720327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473" name="Group 370"/>
              <p:cNvGrpSpPr>
                <a:grpSpLocks/>
              </p:cNvGrpSpPr>
              <p:nvPr/>
            </p:nvGrpSpPr>
            <p:grpSpPr bwMode="auto">
              <a:xfrm>
                <a:off x="7839770" y="4233500"/>
                <a:ext cx="386474" cy="234778"/>
                <a:chOff x="2640930" y="4624516"/>
                <a:chExt cx="386474" cy="234778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73" name="Oval 372"/>
                <p:cNvSpPr/>
                <p:nvPr/>
              </p:nvSpPr>
              <p:spPr bwMode="auto">
                <a:xfrm>
                  <a:off x="2730538" y="4719835"/>
                  <a:ext cx="65090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474" name="Group 376"/>
              <p:cNvGrpSpPr>
                <a:grpSpLocks/>
              </p:cNvGrpSpPr>
              <p:nvPr/>
            </p:nvGrpSpPr>
            <p:grpSpPr bwMode="auto">
              <a:xfrm>
                <a:off x="7471392" y="4869279"/>
                <a:ext cx="386474" cy="234778"/>
                <a:chOff x="2640930" y="4624516"/>
                <a:chExt cx="386474" cy="234778"/>
              </a:xfrm>
            </p:grpSpPr>
            <p:sp>
              <p:nvSpPr>
                <p:cNvPr id="378" name="Oval 377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79" name="Oval 378"/>
                <p:cNvSpPr/>
                <p:nvPr/>
              </p:nvSpPr>
              <p:spPr bwMode="auto">
                <a:xfrm>
                  <a:off x="2732186" y="4719268"/>
                  <a:ext cx="63503" cy="46053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475" name="Group 379"/>
              <p:cNvGrpSpPr>
                <a:grpSpLocks/>
              </p:cNvGrpSpPr>
              <p:nvPr/>
            </p:nvGrpSpPr>
            <p:grpSpPr bwMode="auto">
              <a:xfrm>
                <a:off x="7573304" y="4729970"/>
                <a:ext cx="386474" cy="234778"/>
                <a:chOff x="2640930" y="4624516"/>
                <a:chExt cx="386474" cy="234778"/>
              </a:xfrm>
            </p:grpSpPr>
            <p:sp>
              <p:nvSpPr>
                <p:cNvPr id="381" name="Oval 380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82" name="Oval 381"/>
                <p:cNvSpPr/>
                <p:nvPr/>
              </p:nvSpPr>
              <p:spPr bwMode="auto">
                <a:xfrm>
                  <a:off x="2731879" y="4720419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18476" name="Group 388"/>
              <p:cNvGrpSpPr>
                <a:grpSpLocks/>
              </p:cNvGrpSpPr>
              <p:nvPr/>
            </p:nvGrpSpPr>
            <p:grpSpPr bwMode="auto">
              <a:xfrm>
                <a:off x="6290526" y="4400861"/>
                <a:ext cx="386474" cy="234778"/>
                <a:chOff x="2640930" y="4624516"/>
                <a:chExt cx="386474" cy="234778"/>
              </a:xfrm>
            </p:grpSpPr>
            <p:sp>
              <p:nvSpPr>
                <p:cNvPr id="390" name="Oval 389"/>
                <p:cNvSpPr/>
                <p:nvPr/>
              </p:nvSpPr>
              <p:spPr bwMode="auto">
                <a:xfrm>
                  <a:off x="2640930" y="4624516"/>
                  <a:ext cx="386474" cy="2347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  <a:gs pos="100000">
                      <a:schemeClr val="accent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rIns="0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Arial MT" charset="0"/>
                    <a:cs typeface="Arial" pitchFamily="34" charset="0"/>
                  </a:endParaRPr>
                </a:p>
              </p:txBody>
            </p:sp>
            <p:sp>
              <p:nvSpPr>
                <p:cNvPr id="391" name="Oval 390"/>
                <p:cNvSpPr/>
                <p:nvPr/>
              </p:nvSpPr>
              <p:spPr bwMode="auto">
                <a:xfrm>
                  <a:off x="2731897" y="4719217"/>
                  <a:ext cx="63503" cy="46052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b="1" dirty="0">
                    <a:solidFill>
                      <a:srgbClr val="FFFFFF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</p:grpSp>
      </p:grpSp>
      <p:cxnSp>
        <p:nvCxnSpPr>
          <p:cNvPr id="18444" name="Straight Arrow Connector 394"/>
          <p:cNvCxnSpPr>
            <a:cxnSpLocks noChangeShapeType="1"/>
          </p:cNvCxnSpPr>
          <p:nvPr/>
        </p:nvCxnSpPr>
        <p:spPr bwMode="auto">
          <a:xfrm>
            <a:off x="3249613" y="1848597"/>
            <a:ext cx="34131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5" name="Straight Arrow Connector 395"/>
          <p:cNvCxnSpPr>
            <a:cxnSpLocks noChangeShapeType="1"/>
          </p:cNvCxnSpPr>
          <p:nvPr/>
        </p:nvCxnSpPr>
        <p:spPr bwMode="auto">
          <a:xfrm>
            <a:off x="6211888" y="1848597"/>
            <a:ext cx="34131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6" name="Straight Connector 397"/>
          <p:cNvCxnSpPr>
            <a:cxnSpLocks noChangeShapeType="1"/>
          </p:cNvCxnSpPr>
          <p:nvPr/>
        </p:nvCxnSpPr>
        <p:spPr bwMode="auto">
          <a:xfrm>
            <a:off x="3414713" y="668687"/>
            <a:ext cx="0" cy="313967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7" name="Straight Connector 398"/>
          <p:cNvCxnSpPr>
            <a:cxnSpLocks noChangeShapeType="1"/>
          </p:cNvCxnSpPr>
          <p:nvPr/>
        </p:nvCxnSpPr>
        <p:spPr bwMode="auto">
          <a:xfrm flipH="1">
            <a:off x="6367463" y="668687"/>
            <a:ext cx="0" cy="313967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ight Arrow 2"/>
          <p:cNvSpPr/>
          <p:nvPr/>
        </p:nvSpPr>
        <p:spPr bwMode="auto">
          <a:xfrm>
            <a:off x="2878139" y="3458322"/>
            <a:ext cx="3817937" cy="171450"/>
          </a:xfrm>
          <a:prstGeom prst="rightArrow">
            <a:avLst/>
          </a:prstGeom>
          <a:gradFill flip="none" rotWithShape="1">
            <a:gsLst>
              <a:gs pos="0">
                <a:schemeClr val="tx1">
                  <a:lumMod val="13000"/>
                </a:schemeClr>
              </a:gs>
              <a:gs pos="50000">
                <a:schemeClr val="tx1"/>
              </a:gs>
              <a:gs pos="100000">
                <a:schemeClr val="tx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Font typeface="Arial" charset="0"/>
              <a:buChar char="•"/>
              <a:defRPr/>
            </a:pPr>
            <a:endParaRPr lang="en-US" b="1" dirty="0"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669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1785" y="0"/>
            <a:ext cx="894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7424A"/>
                </a:solidFill>
              </a:rPr>
              <a:t>Pembrolizumab (MK-3475) Plus Platinum Doublet Chemotherapy as Front-Line Therapy for Advanced Non-Small Cell Lung Cancer (NSCLC): </a:t>
            </a:r>
            <a:r>
              <a:rPr lang="en-US" sz="1400" b="1" dirty="0">
                <a:solidFill>
                  <a:srgbClr val="C00000"/>
                </a:solidFill>
              </a:rPr>
              <a:t>KEYNOTE-021 Cohorts A and C</a:t>
            </a:r>
            <a:endParaRPr lang="es-AR" sz="14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" y="482918"/>
            <a:ext cx="49720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5" y="2650332"/>
            <a:ext cx="4981575" cy="249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59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41960" y="297180"/>
            <a:ext cx="8366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Randomized, phase II clinical trial of MK-3475 in combination with Docetaxel versus Docetaxel alone in patients with NSCLC previously </a:t>
            </a:r>
            <a:r>
              <a:rPr lang="en-US" sz="2400" dirty="0" smtClean="0"/>
              <a:t>treated</a:t>
            </a:r>
            <a:endParaRPr lang="es-MX" sz="2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411605"/>
            <a:ext cx="89154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863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" y="2891790"/>
            <a:ext cx="3971925" cy="2251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19" y="169240"/>
            <a:ext cx="2819795" cy="2226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06" y="2626374"/>
            <a:ext cx="4309110" cy="22459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3387" y="4825739"/>
            <a:ext cx="372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Goldberg, Kluger et al, ASCO 2015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" y="41700"/>
            <a:ext cx="4668513" cy="25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30" y="1885950"/>
            <a:ext cx="7805737" cy="258365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CheckMate 017 (NCT01642004) - Study Design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269"/>
            <a:ext cx="9143999" cy="38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51521" y="4894008"/>
            <a:ext cx="88391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eaLnBrk="0"/>
            <a:r>
              <a:rPr lang="en-US" sz="1100" dirty="0" err="1" smtClean="0">
                <a:latin typeface="Calibri" pitchFamily="34" charset="0"/>
                <a:ea typeface="+mn-ea"/>
              </a:rPr>
              <a:t>Spigel</a:t>
            </a:r>
            <a:r>
              <a:rPr lang="en-US" sz="1100" dirty="0" smtClean="0">
                <a:latin typeface="Calibri" pitchFamily="34" charset="0"/>
                <a:ea typeface="+mn-ea"/>
              </a:rPr>
              <a:t>  D. ASCO 2015.</a:t>
            </a:r>
            <a:endParaRPr lang="en-US" sz="1100" dirty="0">
              <a:latin typeface="Calibri" pitchFamily="34" charset="0"/>
              <a:ea typeface="+mn-ea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804248" y="4029912"/>
            <a:ext cx="2339752" cy="37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0911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30" y="1885950"/>
            <a:ext cx="7805737" cy="258365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Overall Survival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65517"/>
            <a:ext cx="9143999" cy="38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1521" y="4894008"/>
            <a:ext cx="88391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eaLnBrk="0"/>
            <a:r>
              <a:rPr lang="en-US" sz="1100" dirty="0" err="1" smtClean="0">
                <a:latin typeface="Calibri" pitchFamily="34" charset="0"/>
                <a:ea typeface="+mn-ea"/>
              </a:rPr>
              <a:t>Spigel</a:t>
            </a:r>
            <a:r>
              <a:rPr lang="en-US" sz="1100" dirty="0" smtClean="0">
                <a:latin typeface="Calibri" pitchFamily="34" charset="0"/>
                <a:ea typeface="+mn-ea"/>
              </a:rPr>
              <a:t>  D. ASCO 2015.</a:t>
            </a:r>
            <a:endParaRPr lang="en-US" sz="1100" dirty="0">
              <a:latin typeface="Calibri" pitchFamily="34" charset="0"/>
              <a:ea typeface="+mn-ea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092280" y="3921900"/>
            <a:ext cx="205172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0" y="0"/>
            <a:ext cx="2493311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CheckMate</a:t>
            </a:r>
            <a:r>
              <a:rPr lang="es-MX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017</a:t>
            </a:r>
            <a:endParaRPr lang="es-MX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928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30" y="1885950"/>
            <a:ext cx="7805737" cy="258365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Objective Response Rate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269"/>
            <a:ext cx="9143999" cy="38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092280" y="4083918"/>
            <a:ext cx="205172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51521" y="4894008"/>
            <a:ext cx="88391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eaLnBrk="0"/>
            <a:r>
              <a:rPr lang="en-US" sz="1100" dirty="0" err="1" smtClean="0">
                <a:latin typeface="Calibri" pitchFamily="34" charset="0"/>
                <a:ea typeface="+mn-ea"/>
              </a:rPr>
              <a:t>Spigel</a:t>
            </a:r>
            <a:r>
              <a:rPr lang="en-US" sz="1100" dirty="0" smtClean="0">
                <a:latin typeface="Calibri" pitchFamily="34" charset="0"/>
                <a:ea typeface="+mn-ea"/>
              </a:rPr>
              <a:t>  D. ASCO 2015.</a:t>
            </a:r>
            <a:endParaRPr lang="en-US" sz="1100" dirty="0">
              <a:latin typeface="Calibri" pitchFamily="34" charset="0"/>
              <a:ea typeface="+mn-ea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0"/>
            <a:ext cx="2493311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CheckMate</a:t>
            </a:r>
            <a:r>
              <a:rPr lang="es-MX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017</a:t>
            </a:r>
            <a:endParaRPr lang="es-MX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1427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30" y="1885950"/>
            <a:ext cx="7805737" cy="258365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OS and PFS by PD-L1 Expression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269"/>
            <a:ext cx="9143999" cy="38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1521" y="4894008"/>
            <a:ext cx="88391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eaLnBrk="0"/>
            <a:r>
              <a:rPr lang="en-US" sz="1100" dirty="0" err="1" smtClean="0">
                <a:latin typeface="Calibri" pitchFamily="34" charset="0"/>
                <a:ea typeface="+mn-ea"/>
              </a:rPr>
              <a:t>Spigel</a:t>
            </a:r>
            <a:r>
              <a:rPr lang="en-US" sz="1100" dirty="0" smtClean="0">
                <a:latin typeface="Calibri" pitchFamily="34" charset="0"/>
                <a:ea typeface="+mn-ea"/>
              </a:rPr>
              <a:t>  D. ASCO 2015.</a:t>
            </a:r>
            <a:endParaRPr lang="en-US" sz="1100" dirty="0">
              <a:latin typeface="Calibri" pitchFamily="34" charset="0"/>
              <a:ea typeface="+mn-ea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04248" y="4137924"/>
            <a:ext cx="2339752" cy="4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0" y="0"/>
            <a:ext cx="2493311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CheckMate</a:t>
            </a:r>
            <a:r>
              <a:rPr lang="es-MX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017</a:t>
            </a:r>
            <a:endParaRPr lang="es-MX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974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30" y="1885950"/>
            <a:ext cx="7805737" cy="258365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OS by PD-L1 Expression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269"/>
            <a:ext cx="9143999" cy="38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1521" y="4894008"/>
            <a:ext cx="88391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eaLnBrk="0"/>
            <a:r>
              <a:rPr lang="en-US" sz="1100" dirty="0" err="1" smtClean="0">
                <a:latin typeface="Calibri" pitchFamily="34" charset="0"/>
                <a:ea typeface="+mn-ea"/>
              </a:rPr>
              <a:t>Spigel</a:t>
            </a:r>
            <a:r>
              <a:rPr lang="en-US" sz="1100" dirty="0" smtClean="0">
                <a:latin typeface="Calibri" pitchFamily="34" charset="0"/>
                <a:ea typeface="+mn-ea"/>
              </a:rPr>
              <a:t>  D. ASCO 2015.</a:t>
            </a:r>
            <a:endParaRPr lang="en-US" sz="1100" dirty="0">
              <a:latin typeface="Calibri" pitchFamily="34" charset="0"/>
              <a:ea typeface="+mn-ea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04248" y="4029912"/>
            <a:ext cx="2339752" cy="4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0" y="0"/>
            <a:ext cx="2493311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CheckMate</a:t>
            </a:r>
            <a:r>
              <a:rPr lang="es-MX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017</a:t>
            </a:r>
            <a:endParaRPr lang="es-MX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4297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30" y="1885950"/>
            <a:ext cx="7805737" cy="258365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Treatment-related Select AEs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269"/>
            <a:ext cx="9143999" cy="38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1521" y="4894008"/>
            <a:ext cx="88391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eaLnBrk="0"/>
            <a:r>
              <a:rPr lang="en-US" sz="1100" dirty="0" err="1" smtClean="0">
                <a:latin typeface="Calibri" pitchFamily="34" charset="0"/>
                <a:ea typeface="+mn-ea"/>
              </a:rPr>
              <a:t>Spigel</a:t>
            </a:r>
            <a:r>
              <a:rPr lang="en-US" sz="1100" dirty="0" smtClean="0">
                <a:latin typeface="Calibri" pitchFamily="34" charset="0"/>
                <a:ea typeface="+mn-ea"/>
              </a:rPr>
              <a:t>  D. ASCO 2015.</a:t>
            </a:r>
            <a:endParaRPr lang="en-US" sz="1100" dirty="0">
              <a:latin typeface="Calibri" pitchFamily="34" charset="0"/>
              <a:ea typeface="+mn-ea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092280" y="4137924"/>
            <a:ext cx="2051720" cy="32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0" y="0"/>
            <a:ext cx="2493311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CheckMate</a:t>
            </a:r>
            <a:r>
              <a:rPr lang="es-MX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017</a:t>
            </a:r>
            <a:endParaRPr lang="es-MX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6809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30" y="1885950"/>
            <a:ext cx="7805737" cy="258365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CheckMate 057 (NCT01673867) Study Design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269"/>
            <a:ext cx="9143999" cy="38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51521" y="4894008"/>
            <a:ext cx="88391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eaLnBrk="0"/>
            <a:r>
              <a:rPr lang="en-US" sz="1100" dirty="0" smtClean="0">
                <a:latin typeface="Calibri" pitchFamily="34" charset="0"/>
                <a:ea typeface="+mn-ea"/>
              </a:rPr>
              <a:t>Paz-Ares L. ASCO 2015.</a:t>
            </a:r>
            <a:endParaRPr lang="en-US" sz="1100" dirty="0">
              <a:latin typeface="Calibri" pitchFamily="34" charset="0"/>
              <a:ea typeface="+mn-ea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948264" y="4137924"/>
            <a:ext cx="2195736" cy="4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6948264" y="4252224"/>
            <a:ext cx="2195736" cy="4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6346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1605"/>
            <a:ext cx="8229600" cy="57441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goal of Immuno-therapy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4601214" y="4415005"/>
            <a:ext cx="4521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smtClean="0">
                <a:solidFill>
                  <a:srgbClr val="7F7F7F"/>
                </a:solidFill>
                <a:latin typeface="Helvetica"/>
                <a:ea typeface="ＭＳ Ｐゴシック" charset="0"/>
                <a:cs typeface="Helvetica"/>
              </a:rPr>
              <a:t>Finn OJ. </a:t>
            </a:r>
            <a:r>
              <a:rPr lang="en-US" sz="800" i="1" dirty="0" smtClean="0">
                <a:solidFill>
                  <a:srgbClr val="7F7F7F"/>
                </a:solidFill>
                <a:latin typeface="Helvetica"/>
                <a:ea typeface="ＭＳ Ｐゴシック" charset="0"/>
                <a:cs typeface="Helvetica"/>
              </a:rPr>
              <a:t>Ann </a:t>
            </a:r>
            <a:r>
              <a:rPr lang="en-US" sz="800" i="1" dirty="0">
                <a:solidFill>
                  <a:srgbClr val="7F7F7F"/>
                </a:solidFill>
                <a:latin typeface="Helvetica"/>
                <a:ea typeface="ＭＳ Ｐゴシック" charset="0"/>
                <a:cs typeface="Helvetica"/>
              </a:rPr>
              <a:t>Oncol</a:t>
            </a:r>
            <a:r>
              <a:rPr lang="en-US" sz="800" dirty="0" smtClean="0">
                <a:solidFill>
                  <a:srgbClr val="7F7F7F"/>
                </a:solidFill>
                <a:latin typeface="Helvetica"/>
                <a:ea typeface="ＭＳ Ｐゴシック" charset="0"/>
                <a:cs typeface="Helvetica"/>
              </a:rPr>
              <a:t>., 2012. </a:t>
            </a:r>
          </a:p>
          <a:p>
            <a:pPr algn="r"/>
            <a:r>
              <a:rPr lang="en-US" sz="800" dirty="0" smtClean="0">
                <a:solidFill>
                  <a:srgbClr val="7F7F7F"/>
                </a:solidFill>
                <a:latin typeface="Helvetica"/>
                <a:ea typeface="ＭＳ Ｐゴシック" charset="0"/>
                <a:cs typeface="Helvetica"/>
              </a:rPr>
              <a:t>De </a:t>
            </a:r>
            <a:r>
              <a:rPr lang="en-US" sz="800" dirty="0">
                <a:solidFill>
                  <a:srgbClr val="7F7F7F"/>
                </a:solidFill>
                <a:latin typeface="Helvetica"/>
                <a:ea typeface="ＭＳ Ｐゴシック" charset="0"/>
                <a:cs typeface="Helvetica"/>
              </a:rPr>
              <a:t>Vita </a:t>
            </a:r>
            <a:r>
              <a:rPr lang="en-US" sz="800" dirty="0" smtClean="0">
                <a:solidFill>
                  <a:srgbClr val="7F7F7F"/>
                </a:solidFill>
                <a:latin typeface="Helvetica"/>
                <a:ea typeface="ＭＳ Ｐゴシック" charset="0"/>
                <a:cs typeface="Helvetica"/>
              </a:rPr>
              <a:t>VT, et al. </a:t>
            </a:r>
            <a:r>
              <a:rPr lang="en-US" sz="800" i="1" dirty="0" smtClean="0">
                <a:solidFill>
                  <a:srgbClr val="7F7F7F"/>
                </a:solidFill>
                <a:latin typeface="Helvetica"/>
                <a:ea typeface="ＭＳ Ｐゴシック" charset="0"/>
                <a:cs typeface="Helvetica"/>
              </a:rPr>
              <a:t>N Engl J Med</a:t>
            </a:r>
            <a:r>
              <a:rPr lang="en-US" sz="800" dirty="0" smtClean="0">
                <a:solidFill>
                  <a:srgbClr val="7F7F7F"/>
                </a:solidFill>
                <a:latin typeface="Helvetica"/>
                <a:ea typeface="ＭＳ Ｐゴシック" charset="0"/>
                <a:cs typeface="Helvetica"/>
              </a:rPr>
              <a:t>., 2012.</a:t>
            </a:r>
          </a:p>
          <a:p>
            <a:pPr algn="r"/>
            <a:r>
              <a:rPr lang="en-US" sz="800" dirty="0" err="1" smtClean="0">
                <a:solidFill>
                  <a:srgbClr val="7F7F7F"/>
                </a:solidFill>
                <a:latin typeface="Helvetica"/>
                <a:cs typeface="Helvetica"/>
              </a:rPr>
              <a:t>Eggermont</a:t>
            </a:r>
            <a:r>
              <a:rPr lang="en-US" sz="800" dirty="0" smtClean="0">
                <a:solidFill>
                  <a:srgbClr val="7F7F7F"/>
                </a:solidFill>
                <a:latin typeface="Helvetica"/>
                <a:cs typeface="Helvetica"/>
              </a:rPr>
              <a:t> A. </a:t>
            </a:r>
            <a:r>
              <a:rPr lang="en-US" sz="800" i="1" dirty="0">
                <a:solidFill>
                  <a:srgbClr val="7F7F7F"/>
                </a:solidFill>
                <a:latin typeface="Helvetica"/>
                <a:cs typeface="Helvetica"/>
              </a:rPr>
              <a:t>Ann</a:t>
            </a:r>
            <a:r>
              <a:rPr lang="en-US" sz="800" dirty="0">
                <a:solidFill>
                  <a:srgbClr val="7F7F7F"/>
                </a:solidFill>
                <a:latin typeface="Helvetica"/>
                <a:cs typeface="Helvetica"/>
              </a:rPr>
              <a:t> </a:t>
            </a:r>
            <a:r>
              <a:rPr lang="en-US" sz="800" i="1" dirty="0">
                <a:solidFill>
                  <a:srgbClr val="7F7F7F"/>
                </a:solidFill>
                <a:latin typeface="Helvetica"/>
                <a:cs typeface="Helvetica"/>
              </a:rPr>
              <a:t>Oncol</a:t>
            </a:r>
            <a:r>
              <a:rPr lang="en-US" sz="800" dirty="0">
                <a:solidFill>
                  <a:srgbClr val="7F7F7F"/>
                </a:solidFill>
                <a:latin typeface="Helvetica"/>
                <a:cs typeface="Helvetica"/>
              </a:rPr>
              <a:t>. </a:t>
            </a:r>
            <a:r>
              <a:rPr lang="en-US" sz="800" dirty="0" smtClean="0">
                <a:solidFill>
                  <a:srgbClr val="7F7F7F"/>
                </a:solidFill>
                <a:latin typeface="Helvetica"/>
                <a:cs typeface="Helvetica"/>
              </a:rPr>
              <a:t>2012.</a:t>
            </a:r>
            <a:endParaRPr lang="en-US" sz="800" dirty="0">
              <a:solidFill>
                <a:srgbClr val="7F7F7F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44775" y="336982"/>
            <a:ext cx="74385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Helvetica"/>
                <a:cs typeface="Helvetica"/>
              </a:rPr>
              <a:t>Immunotherapy </a:t>
            </a:r>
            <a:r>
              <a:rPr lang="en-US" sz="2400" dirty="0">
                <a:latin typeface="Helvetica"/>
                <a:cs typeface="Helvetica"/>
              </a:rPr>
              <a:t>encompasses the development and utilization of new compounds that </a:t>
            </a:r>
            <a:r>
              <a:rPr lang="en-US" sz="2400" b="1" i="1" dirty="0">
                <a:latin typeface="Helvetica"/>
                <a:cs typeface="Helvetica"/>
              </a:rPr>
              <a:t>harness the patient’s own immune </a:t>
            </a:r>
            <a:r>
              <a:rPr lang="en-US" sz="2400" dirty="0">
                <a:latin typeface="Helvetica"/>
                <a:cs typeface="Helvetica"/>
              </a:rPr>
              <a:t>system to fight </a:t>
            </a:r>
            <a:r>
              <a:rPr lang="en-US" sz="2400" dirty="0" smtClean="0">
                <a:latin typeface="Helvetica"/>
                <a:cs typeface="Helvetica"/>
              </a:rPr>
              <a:t>cancer.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6" name="Rectángulo 7"/>
          <p:cNvSpPr/>
          <p:nvPr/>
        </p:nvSpPr>
        <p:spPr>
          <a:xfrm>
            <a:off x="580457" y="1893829"/>
            <a:ext cx="3540801" cy="522047"/>
          </a:xfrm>
          <a:prstGeom prst="rect">
            <a:avLst/>
          </a:prstGeom>
          <a:solidFill>
            <a:srgbClr val="00ADD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latin typeface="Helvetica Neue"/>
              <a:cs typeface="Helvetica Neue"/>
            </a:endParaRPr>
          </a:p>
          <a:p>
            <a:pPr algn="ctr"/>
            <a:endParaRPr lang="en-US" sz="1200" b="1" dirty="0" smtClean="0">
              <a:latin typeface="Helvetica Neue"/>
              <a:cs typeface="Helvetica Neue"/>
            </a:endParaRPr>
          </a:p>
          <a:p>
            <a:pPr algn="ctr"/>
            <a:endParaRPr lang="en-US" sz="1200" b="1" dirty="0" smtClean="0">
              <a:latin typeface="Helvetica Neue"/>
              <a:cs typeface="Helvetica Neue"/>
            </a:endParaRPr>
          </a:p>
          <a:p>
            <a:pPr algn="ctr"/>
            <a:r>
              <a:rPr lang="en-US" sz="2000" b="1" dirty="0" smtClean="0">
                <a:latin typeface="Helvetica Neue"/>
                <a:cs typeface="Helvetica Neue"/>
              </a:rPr>
              <a:t>THE GOAL</a:t>
            </a:r>
          </a:p>
          <a:p>
            <a:pPr algn="ctr"/>
            <a:endParaRPr lang="en-US" sz="1200" b="1" dirty="0" smtClean="0">
              <a:latin typeface="Helvetica Neue"/>
              <a:cs typeface="Helvetica Neue"/>
            </a:endParaRPr>
          </a:p>
          <a:p>
            <a:pPr algn="ctr"/>
            <a:endParaRPr lang="en-US" sz="1200" b="1" dirty="0" smtClean="0">
              <a:latin typeface="Helvetica Neue"/>
              <a:cs typeface="Helvetica Neue"/>
            </a:endParaRPr>
          </a:p>
          <a:p>
            <a:pPr algn="r"/>
            <a:endParaRPr lang="en-US" sz="1200" b="1" dirty="0" smtClean="0">
              <a:latin typeface="Helvetica Neue"/>
              <a:cs typeface="Helvetica Neue"/>
            </a:endParaRPr>
          </a:p>
        </p:txBody>
      </p:sp>
      <p:sp>
        <p:nvSpPr>
          <p:cNvPr id="7" name="Rectángulo 8"/>
          <p:cNvSpPr/>
          <p:nvPr/>
        </p:nvSpPr>
        <p:spPr>
          <a:xfrm>
            <a:off x="4975011" y="1893828"/>
            <a:ext cx="3318863" cy="504236"/>
          </a:xfrm>
          <a:prstGeom prst="rect">
            <a:avLst/>
          </a:prstGeom>
          <a:solidFill>
            <a:srgbClr val="F0AB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POTENTIAL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96326" y="2639547"/>
            <a:ext cx="31757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T</a:t>
            </a:r>
            <a:r>
              <a:rPr lang="en-US" sz="2000" dirty="0" smtClean="0">
                <a:latin typeface="Helvetica"/>
                <a:cs typeface="Helvetica"/>
              </a:rPr>
              <a:t>o </a:t>
            </a:r>
            <a:r>
              <a:rPr lang="en-US" sz="2000" dirty="0">
                <a:latin typeface="Helvetica"/>
                <a:cs typeface="Helvetica"/>
              </a:rPr>
              <a:t>shift the balance in favor of immunity, allowing tumor eradication or long-term suppression of tumor </a:t>
            </a:r>
            <a:r>
              <a:rPr lang="en-US" sz="2000" dirty="0" smtClean="0">
                <a:latin typeface="Helvetica"/>
                <a:cs typeface="Helvetica"/>
              </a:rPr>
              <a:t>growth. 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75010" y="2415875"/>
            <a:ext cx="3617889" cy="1720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T</a:t>
            </a:r>
            <a:r>
              <a:rPr lang="en-US" sz="1600" dirty="0" smtClean="0">
                <a:solidFill>
                  <a:schemeClr val="tx1"/>
                </a:solidFill>
                <a:latin typeface="Helvetica"/>
                <a:cs typeface="Helvetica"/>
              </a:rPr>
              <a:t>o provide durable, long-term survival with a high quality of life for patients with various solid or hematologic malignancies.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Helvetica"/>
                <a:cs typeface="Helvetica"/>
              </a:rPr>
              <a:t>It has become a new, innovative treatment modality and a foundation upon which to build treatment strategies</a:t>
            </a: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941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30" y="1885950"/>
            <a:ext cx="7805737" cy="258365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Overall Survival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269"/>
            <a:ext cx="9143999" cy="38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1521" y="4894008"/>
            <a:ext cx="88391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eaLnBrk="0"/>
            <a:r>
              <a:rPr lang="en-US" sz="1100" dirty="0" smtClean="0">
                <a:latin typeface="Calibri" pitchFamily="34" charset="0"/>
                <a:ea typeface="+mn-ea"/>
              </a:rPr>
              <a:t>Paz-Ares L. ASCO 2015.</a:t>
            </a:r>
            <a:endParaRPr lang="en-US" sz="1100" dirty="0">
              <a:latin typeface="Calibri" pitchFamily="34" charset="0"/>
              <a:ea typeface="+mn-ea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2493311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CheckMate</a:t>
            </a:r>
            <a:r>
              <a:rPr lang="es-MX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017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948264" y="4083918"/>
            <a:ext cx="2195736" cy="4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4655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30" y="1885950"/>
            <a:ext cx="7805737" cy="258365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Objective Response Rate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269"/>
            <a:ext cx="9143999" cy="38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1521" y="4894008"/>
            <a:ext cx="88391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eaLnBrk="0"/>
            <a:r>
              <a:rPr lang="en-US" sz="1100" dirty="0" smtClean="0">
                <a:latin typeface="Calibri" pitchFamily="34" charset="0"/>
                <a:ea typeface="+mn-ea"/>
              </a:rPr>
              <a:t>Paz-Ares L. ASCO 2015.</a:t>
            </a:r>
            <a:endParaRPr lang="en-US" sz="1100" dirty="0">
              <a:latin typeface="Calibri" pitchFamily="34" charset="0"/>
              <a:ea typeface="+mn-ea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2493311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CheckMate</a:t>
            </a:r>
            <a:r>
              <a:rPr lang="es-MX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017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092280" y="4083918"/>
            <a:ext cx="2051720" cy="3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863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30" y="1885950"/>
            <a:ext cx="7805737" cy="258365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OS by PD-L1 Expression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1511"/>
            <a:ext cx="9143999" cy="422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0"/>
            <a:ext cx="2493311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CheckMate</a:t>
            </a:r>
            <a:r>
              <a:rPr lang="es-MX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017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51521" y="4894008"/>
            <a:ext cx="88391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eaLnBrk="0"/>
            <a:r>
              <a:rPr lang="en-US" sz="1100" dirty="0" smtClean="0">
                <a:latin typeface="Calibri" pitchFamily="34" charset="0"/>
                <a:ea typeface="+mn-ea"/>
              </a:rPr>
              <a:t>Paz-Ares L. ASCO 2015.</a:t>
            </a:r>
            <a:endParaRPr lang="en-US" sz="1100" dirty="0">
              <a:latin typeface="Calibri" pitchFamily="34" charset="0"/>
              <a:ea typeface="+mn-ea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020272" y="4353948"/>
            <a:ext cx="2123728" cy="3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596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261" y="3272531"/>
            <a:ext cx="2170693" cy="7537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71" y="0"/>
            <a:ext cx="2050256" cy="12573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30" y="1166602"/>
            <a:ext cx="6896820" cy="170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>
                <a:solidFill>
                  <a:schemeClr val="accent1">
                    <a:lumMod val="25000"/>
                  </a:schemeClr>
                </a:solidFill>
              </a:rPr>
              <a:t>Introduction</a:t>
            </a:r>
            <a:endParaRPr lang="es-MX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896" y="1105951"/>
            <a:ext cx="8007835" cy="8593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sz="1500" dirty="0" err="1"/>
              <a:t>Programmed</a:t>
            </a:r>
            <a:r>
              <a:rPr lang="es-MX" sz="1500" dirty="0"/>
              <a:t> </a:t>
            </a:r>
            <a:r>
              <a:rPr lang="es-MX" sz="1500" dirty="0" err="1"/>
              <a:t>death</a:t>
            </a:r>
            <a:r>
              <a:rPr lang="es-MX" sz="1500" dirty="0"/>
              <a:t> </a:t>
            </a:r>
            <a:r>
              <a:rPr lang="es-MX" sz="1500" dirty="0" err="1"/>
              <a:t>ligand</a:t>
            </a:r>
            <a:r>
              <a:rPr lang="es-MX" sz="1500" dirty="0"/>
              <a:t> 1 (PD-L1) </a:t>
            </a:r>
            <a:r>
              <a:rPr lang="es-MX" sz="1500" dirty="0" err="1"/>
              <a:t>is</a:t>
            </a:r>
            <a:r>
              <a:rPr lang="es-MX" sz="1500" dirty="0"/>
              <a:t> a </a:t>
            </a:r>
            <a:r>
              <a:rPr lang="es-MX" sz="1500" dirty="0" err="1"/>
              <a:t>immune-checkpoint</a:t>
            </a:r>
            <a:r>
              <a:rPr lang="es-MX" sz="1500" dirty="0"/>
              <a:t> </a:t>
            </a:r>
            <a:r>
              <a:rPr lang="es-MX" sz="1500" dirty="0" err="1"/>
              <a:t>protein</a:t>
            </a:r>
            <a:r>
              <a:rPr lang="es-MX" sz="1500" dirty="0"/>
              <a:t> </a:t>
            </a:r>
            <a:r>
              <a:rPr lang="es-MX" sz="1500" dirty="0" err="1"/>
              <a:t>expressed</a:t>
            </a:r>
            <a:r>
              <a:rPr lang="es-MX" sz="1500" dirty="0"/>
              <a:t> </a:t>
            </a:r>
            <a:r>
              <a:rPr lang="es-MX" sz="1500" dirty="0" err="1"/>
              <a:t>on</a:t>
            </a:r>
            <a:r>
              <a:rPr lang="es-MX" sz="1500" dirty="0"/>
              <a:t> </a:t>
            </a:r>
            <a:r>
              <a:rPr lang="es-MX" sz="1500" dirty="0" err="1"/>
              <a:t>tumour</a:t>
            </a:r>
            <a:r>
              <a:rPr lang="es-MX" sz="1500" dirty="0"/>
              <a:t> </a:t>
            </a:r>
            <a:r>
              <a:rPr lang="es-MX" sz="1500" dirty="0" err="1"/>
              <a:t>cells</a:t>
            </a:r>
            <a:r>
              <a:rPr lang="es-MX" sz="1500" dirty="0"/>
              <a:t> and tumor-</a:t>
            </a:r>
            <a:r>
              <a:rPr lang="es-MX" sz="1500" dirty="0" err="1"/>
              <a:t>infiltrating</a:t>
            </a:r>
            <a:r>
              <a:rPr lang="es-MX" sz="1500" dirty="0"/>
              <a:t> </a:t>
            </a:r>
            <a:r>
              <a:rPr lang="es-MX" sz="1500" dirty="0" err="1"/>
              <a:t>immune</a:t>
            </a:r>
            <a:r>
              <a:rPr lang="es-MX" sz="1500" dirty="0"/>
              <a:t> </a:t>
            </a:r>
            <a:r>
              <a:rPr lang="es-MX" sz="1500" dirty="0" err="1"/>
              <a:t>cells</a:t>
            </a:r>
            <a:r>
              <a:rPr lang="es-MX" sz="1500" dirty="0"/>
              <a:t> </a:t>
            </a:r>
            <a:r>
              <a:rPr lang="es-MX" sz="1500" dirty="0" err="1"/>
              <a:t>that</a:t>
            </a:r>
            <a:r>
              <a:rPr lang="es-MX" sz="1500" dirty="0"/>
              <a:t> </a:t>
            </a:r>
            <a:r>
              <a:rPr lang="es-MX" sz="1500" dirty="0" err="1"/>
              <a:t>downregulates</a:t>
            </a:r>
            <a:r>
              <a:rPr lang="es-MX" sz="1500" dirty="0"/>
              <a:t> </a:t>
            </a:r>
            <a:r>
              <a:rPr lang="es-MX" sz="1500" dirty="0" err="1"/>
              <a:t>antitumoural</a:t>
            </a:r>
            <a:r>
              <a:rPr lang="es-MX" sz="1500" dirty="0"/>
              <a:t> T-</a:t>
            </a:r>
            <a:r>
              <a:rPr lang="es-MX" sz="1500" dirty="0" err="1"/>
              <a:t>cell</a:t>
            </a:r>
            <a:r>
              <a:rPr lang="es-MX" sz="1500" dirty="0"/>
              <a:t> </a:t>
            </a:r>
            <a:r>
              <a:rPr lang="es-MX" sz="1500" dirty="0" err="1"/>
              <a:t>function</a:t>
            </a:r>
            <a:r>
              <a:rPr lang="es-MX" sz="1500" dirty="0"/>
              <a:t> </a:t>
            </a:r>
            <a:r>
              <a:rPr lang="es-MX" sz="1500" dirty="0" err="1"/>
              <a:t>through</a:t>
            </a:r>
            <a:r>
              <a:rPr lang="es-MX" sz="1500" dirty="0"/>
              <a:t> </a:t>
            </a:r>
            <a:r>
              <a:rPr lang="es-MX" sz="1500" dirty="0" err="1"/>
              <a:t>binding</a:t>
            </a:r>
            <a:r>
              <a:rPr lang="es-MX" sz="1500" dirty="0"/>
              <a:t> </a:t>
            </a:r>
            <a:r>
              <a:rPr lang="es-MX" sz="1500" dirty="0" err="1"/>
              <a:t>to</a:t>
            </a:r>
            <a:r>
              <a:rPr lang="es-MX" sz="1500" dirty="0"/>
              <a:t> PD-1 and B7.1 (CD80).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03" y="2096550"/>
            <a:ext cx="6939887" cy="28639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72404" y="2825086"/>
            <a:ext cx="7011537" cy="307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66534" y="2993661"/>
            <a:ext cx="1668439" cy="3462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s-MX" dirty="0" smtClean="0"/>
              <a:t>ATEZOLIZUMAB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6755641" y="4912138"/>
            <a:ext cx="2388359" cy="1962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MX" sz="800" dirty="0" err="1"/>
              <a:t>Chen</a:t>
            </a:r>
            <a:r>
              <a:rPr lang="es-MX" sz="800" dirty="0"/>
              <a:t> D, </a:t>
            </a:r>
            <a:r>
              <a:rPr lang="es-MX" sz="800" dirty="0" err="1"/>
              <a:t>Mellman</a:t>
            </a:r>
            <a:r>
              <a:rPr lang="es-MX" sz="800" dirty="0"/>
              <a:t> I. </a:t>
            </a:r>
            <a:r>
              <a:rPr lang="es-MX" sz="800" dirty="0" err="1"/>
              <a:t>Immunity</a:t>
            </a:r>
            <a:r>
              <a:rPr lang="es-MX" sz="800" dirty="0"/>
              <a:t> 2013;39:1-10.</a:t>
            </a:r>
          </a:p>
        </p:txBody>
      </p:sp>
    </p:spTree>
    <p:extLst>
      <p:ext uri="{BB962C8B-B14F-4D97-AF65-F5344CB8AC3E}">
        <p14:creationId xmlns:p14="http://schemas.microsoft.com/office/powerpoint/2010/main" val="367348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0" y="1084998"/>
            <a:ext cx="2554599" cy="3063889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" y="0"/>
            <a:ext cx="2221173" cy="3070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500">
                <a:solidFill>
                  <a:schemeClr val="bg1"/>
                </a:solidFill>
              </a:rPr>
              <a:t>Baseline characteristics</a:t>
            </a:r>
            <a:endParaRPr lang="es-MX" sz="15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0612" y="3562065"/>
            <a:ext cx="2866030" cy="3462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912" y="1924335"/>
            <a:ext cx="5259945" cy="128196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585648" y="3387139"/>
            <a:ext cx="4032914" cy="530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s-MX" sz="1500" dirty="0"/>
              <a:t>PDL1 </a:t>
            </a:r>
            <a:r>
              <a:rPr lang="es-MX" sz="1500" dirty="0" err="1"/>
              <a:t>scoring</a:t>
            </a:r>
            <a:r>
              <a:rPr lang="es-MX" sz="1500" dirty="0"/>
              <a:t> </a:t>
            </a:r>
            <a:r>
              <a:rPr lang="es-MX" sz="1500" dirty="0" err="1"/>
              <a:t>criteria</a:t>
            </a:r>
            <a:r>
              <a:rPr lang="es-MX" sz="1500" dirty="0"/>
              <a:t> in </a:t>
            </a:r>
            <a:r>
              <a:rPr lang="es-MX" sz="1500" dirty="0" err="1"/>
              <a:t>tumour</a:t>
            </a:r>
            <a:r>
              <a:rPr lang="es-MX" sz="1500" dirty="0"/>
              <a:t> </a:t>
            </a:r>
            <a:r>
              <a:rPr lang="es-MX" sz="1500" dirty="0" err="1"/>
              <a:t>cells</a:t>
            </a:r>
            <a:r>
              <a:rPr lang="es-MX" sz="1500" dirty="0"/>
              <a:t> and </a:t>
            </a:r>
            <a:r>
              <a:rPr lang="es-MX" sz="1500" dirty="0" err="1"/>
              <a:t>tumour</a:t>
            </a:r>
            <a:r>
              <a:rPr lang="es-MX" sz="1500" dirty="0"/>
              <a:t> </a:t>
            </a:r>
            <a:r>
              <a:rPr lang="es-MX" sz="1500" dirty="0" err="1"/>
              <a:t>infiltrating</a:t>
            </a:r>
            <a:r>
              <a:rPr lang="es-MX" sz="1500" dirty="0"/>
              <a:t> </a:t>
            </a:r>
            <a:r>
              <a:rPr lang="es-MX" sz="1500" dirty="0" err="1"/>
              <a:t>immune</a:t>
            </a:r>
            <a:r>
              <a:rPr lang="es-MX" sz="1500" dirty="0"/>
              <a:t> </a:t>
            </a:r>
            <a:r>
              <a:rPr lang="es-MX" sz="1500" dirty="0" err="1"/>
              <a:t>cells</a:t>
            </a:r>
            <a:r>
              <a:rPr lang="es-MX" sz="1500" b="1" dirty="0">
                <a:solidFill>
                  <a:srgbClr val="FFFF00"/>
                </a:solidFill>
              </a:rPr>
              <a:t>: </a:t>
            </a:r>
            <a:r>
              <a:rPr lang="es-MX" sz="1500" b="1" dirty="0" err="1">
                <a:solidFill>
                  <a:srgbClr val="FFFF00"/>
                </a:solidFill>
              </a:rPr>
              <a:t>Prevalence</a:t>
            </a:r>
            <a:r>
              <a:rPr lang="es-MX" sz="1500" b="1" dirty="0">
                <a:solidFill>
                  <a:srgbClr val="FFFF00"/>
                </a:solidFill>
              </a:rPr>
              <a:t> and </a:t>
            </a:r>
            <a:r>
              <a:rPr lang="es-MX" sz="1500" b="1" dirty="0" err="1">
                <a:solidFill>
                  <a:srgbClr val="FFFF00"/>
                </a:solidFill>
              </a:rPr>
              <a:t>overlap</a:t>
            </a:r>
            <a:endParaRPr lang="es-MX" sz="1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9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63" y="1036963"/>
            <a:ext cx="6950869" cy="34790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" y="0"/>
            <a:ext cx="2221173" cy="3070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500">
                <a:solidFill>
                  <a:schemeClr val="bg1"/>
                </a:solidFill>
              </a:rPr>
              <a:t>Baseline characteristics</a:t>
            </a:r>
            <a:endParaRPr lang="es-MX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800" y="471648"/>
            <a:ext cx="4286250" cy="19073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78" y="2702097"/>
            <a:ext cx="7808119" cy="19502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4150" y="3367585"/>
            <a:ext cx="7748516" cy="3582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endParaRPr lang="es-MX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" y="0"/>
            <a:ext cx="2221173" cy="3070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500" dirty="0" err="1">
                <a:solidFill>
                  <a:schemeClr val="bg1"/>
                </a:solidFill>
              </a:rPr>
              <a:t>Overall</a:t>
            </a:r>
            <a:r>
              <a:rPr lang="es-MX" sz="1500" dirty="0">
                <a:solidFill>
                  <a:schemeClr val="bg1"/>
                </a:solidFill>
              </a:rPr>
              <a:t> </a:t>
            </a:r>
            <a:r>
              <a:rPr lang="es-MX" sz="1500" dirty="0" err="1">
                <a:solidFill>
                  <a:schemeClr val="bg1"/>
                </a:solidFill>
              </a:rPr>
              <a:t>survival</a:t>
            </a:r>
            <a:endParaRPr lang="es-MX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" y="0"/>
            <a:ext cx="2221173" cy="3070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500" dirty="0" err="1">
                <a:solidFill>
                  <a:schemeClr val="bg1"/>
                </a:solidFill>
              </a:rPr>
              <a:t>Overall</a:t>
            </a:r>
            <a:r>
              <a:rPr lang="es-MX" sz="1500" dirty="0">
                <a:solidFill>
                  <a:schemeClr val="bg1"/>
                </a:solidFill>
              </a:rPr>
              <a:t> </a:t>
            </a:r>
            <a:r>
              <a:rPr lang="es-MX" sz="1500" dirty="0" err="1">
                <a:solidFill>
                  <a:schemeClr val="bg1"/>
                </a:solidFill>
              </a:rPr>
              <a:t>survival</a:t>
            </a:r>
            <a:endParaRPr lang="es-MX" sz="15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29" y="1228299"/>
            <a:ext cx="5354987" cy="2860533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2876266" y="3162869"/>
            <a:ext cx="23440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40402"/>
          <a:stretch/>
        </p:blipFill>
        <p:spPr bwMode="auto">
          <a:xfrm>
            <a:off x="219456" y="411480"/>
            <a:ext cx="7708392" cy="47320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456" y="1"/>
            <a:ext cx="865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Biomarker analyses for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receiving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PD-L1treatment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5318" y="4866502"/>
            <a:ext cx="224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Herbst et al, Nature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1681"/>
            <a:ext cx="8229600" cy="400314"/>
          </a:xfrm>
        </p:spPr>
        <p:txBody>
          <a:bodyPr>
            <a:noAutofit/>
          </a:bodyPr>
          <a:lstStyle/>
          <a:p>
            <a:r>
              <a:rPr lang="es-MX" sz="2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Concurrent</a:t>
            </a:r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infiltration</a:t>
            </a:r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CD8 and CD4 T </a:t>
            </a:r>
            <a:r>
              <a:rPr lang="es-MX" sz="2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</a:t>
            </a:r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favorable </a:t>
            </a:r>
            <a:r>
              <a:rPr lang="es-MX" sz="2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NSCLC</a:t>
            </a:r>
            <a:endParaRPr lang="es-MX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5043" t="21289" r="14349" b="8884"/>
          <a:stretch>
            <a:fillRect/>
          </a:stretch>
        </p:blipFill>
        <p:spPr bwMode="auto">
          <a:xfrm>
            <a:off x="107504" y="1045059"/>
            <a:ext cx="8970838" cy="374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-12506" y="4868004"/>
            <a:ext cx="2375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err="1">
                <a:solidFill>
                  <a:prstClr val="black"/>
                </a:solidFill>
              </a:rPr>
              <a:t>Hiraoka</a:t>
            </a:r>
            <a:r>
              <a:rPr lang="es-MX" sz="1600" dirty="0">
                <a:solidFill>
                  <a:prstClr val="black"/>
                </a:solidFill>
              </a:rPr>
              <a:t> S, et al. JTO 2006. </a:t>
            </a:r>
          </a:p>
        </p:txBody>
      </p:sp>
    </p:spTree>
    <p:extLst>
      <p:ext uri="{BB962C8B-B14F-4D97-AF65-F5344CB8AC3E}">
        <p14:creationId xmlns:p14="http://schemas.microsoft.com/office/powerpoint/2010/main" val="31644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795648" y="-31338"/>
            <a:ext cx="6828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CC"/>
                </a:solidFill>
              </a:rPr>
              <a:t>Actividad</a:t>
            </a:r>
            <a:r>
              <a:rPr lang="en-US" sz="2000" b="1" dirty="0" smtClean="0">
                <a:solidFill>
                  <a:srgbClr val="0000CC"/>
                </a:solidFill>
              </a:rPr>
              <a:t> de </a:t>
            </a:r>
            <a:r>
              <a:rPr lang="en-US" sz="2000" b="1" dirty="0" err="1" smtClean="0">
                <a:solidFill>
                  <a:srgbClr val="0000CC"/>
                </a:solidFill>
              </a:rPr>
              <a:t>inhibidores</a:t>
            </a:r>
            <a:r>
              <a:rPr lang="en-US" sz="2000" b="1" dirty="0" smtClean="0">
                <a:solidFill>
                  <a:srgbClr val="0000CC"/>
                </a:solidFill>
              </a:rPr>
              <a:t> de PD-1/PD-L1 </a:t>
            </a:r>
            <a:r>
              <a:rPr lang="en-US" sz="2000" b="1" dirty="0" err="1" smtClean="0">
                <a:solidFill>
                  <a:srgbClr val="0000CC"/>
                </a:solidFill>
              </a:rPr>
              <a:t>en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pacientes</a:t>
            </a:r>
            <a:r>
              <a:rPr lang="en-US" sz="2000" b="1" dirty="0" smtClean="0">
                <a:solidFill>
                  <a:srgbClr val="0000CC"/>
                </a:solidFill>
              </a:rPr>
              <a:t> con CPCNP </a:t>
            </a:r>
            <a:r>
              <a:rPr lang="en-US" sz="2000" b="1" dirty="0" err="1" smtClean="0">
                <a:solidFill>
                  <a:srgbClr val="0000CC"/>
                </a:solidFill>
              </a:rPr>
              <a:t>avanzado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previamente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tratados</a:t>
            </a:r>
            <a:endParaRPr lang="en-US" sz="2000" b="1" dirty="0" smtClean="0">
              <a:solidFill>
                <a:srgbClr val="0000CC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868209"/>
              </p:ext>
            </p:extLst>
          </p:nvPr>
        </p:nvGraphicFramePr>
        <p:xfrm>
          <a:off x="94997" y="1109750"/>
          <a:ext cx="9049002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390"/>
                <a:gridCol w="1408972"/>
                <a:gridCol w="1755139"/>
                <a:gridCol w="1508167"/>
                <a:gridCol w="1508167"/>
                <a:gridCol w="1508167"/>
              </a:tblGrid>
              <a:tr h="335280">
                <a:tc>
                  <a:txBody>
                    <a:bodyPr/>
                    <a:lstStyle/>
                    <a:p>
                      <a:pPr algn="ctr"/>
                      <a:endParaRPr lang="es-MX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 err="1" smtClean="0"/>
                        <a:t>Nivolumab</a:t>
                      </a:r>
                      <a:r>
                        <a:rPr lang="es-MX" sz="1300" b="1" baseline="0" dirty="0" smtClean="0"/>
                        <a:t> </a:t>
                      </a:r>
                      <a:endParaRPr lang="es-MX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 err="1" smtClean="0"/>
                        <a:t>Pembrolizumab</a:t>
                      </a:r>
                      <a:endParaRPr lang="es-MX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 err="1" smtClean="0"/>
                        <a:t>Atezolizumab</a:t>
                      </a:r>
                      <a:endParaRPr lang="es-MX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 err="1" smtClean="0"/>
                        <a:t>Durvalumab</a:t>
                      </a:r>
                      <a:endParaRPr lang="es-MX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 err="1" smtClean="0"/>
                        <a:t>Avelumab</a:t>
                      </a:r>
                      <a:endParaRPr lang="es-MX" sz="1300" b="1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 smtClean="0"/>
                        <a:t>N</a:t>
                      </a:r>
                      <a:endParaRPr lang="es-MX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 smtClean="0"/>
                        <a:t>129</a:t>
                      </a:r>
                      <a:endParaRPr lang="es-MX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 smtClean="0"/>
                        <a:t>475</a:t>
                      </a:r>
                      <a:endParaRPr lang="es-MX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 smtClean="0"/>
                        <a:t>175</a:t>
                      </a:r>
                      <a:endParaRPr lang="es-MX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 smtClean="0"/>
                        <a:t>228</a:t>
                      </a:r>
                      <a:endParaRPr lang="es-MX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 smtClean="0"/>
                        <a:t>184</a:t>
                      </a:r>
                      <a:endParaRPr lang="es-MX" sz="1500" b="1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/>
                        <a:t>TR</a:t>
                      </a:r>
                    </a:p>
                    <a:p>
                      <a:pPr algn="ctr"/>
                      <a:r>
                        <a:rPr lang="es-MX" sz="1400" b="1" dirty="0" smtClean="0"/>
                        <a:t>SQ-NSCLC</a:t>
                      </a:r>
                    </a:p>
                    <a:p>
                      <a:pPr algn="ctr"/>
                      <a:r>
                        <a:rPr lang="es-MX" sz="1400" b="1" dirty="0" smtClean="0"/>
                        <a:t>NSQ-NSCLC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17%</a:t>
                      </a:r>
                    </a:p>
                    <a:p>
                      <a:pPr algn="ctr"/>
                      <a:r>
                        <a:rPr lang="es-MX" sz="1400" b="1" dirty="0" smtClean="0"/>
                        <a:t>18%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23.5%</a:t>
                      </a:r>
                    </a:p>
                    <a:p>
                      <a:pPr algn="ctr"/>
                      <a:r>
                        <a:rPr lang="es-MX" sz="1400" b="1" dirty="0" smtClean="0"/>
                        <a:t>19%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27%</a:t>
                      </a:r>
                    </a:p>
                    <a:p>
                      <a:pPr algn="ctr"/>
                      <a:r>
                        <a:rPr lang="es-MX" sz="1400" b="1" dirty="0" smtClean="0"/>
                        <a:t>21%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21%</a:t>
                      </a:r>
                    </a:p>
                    <a:p>
                      <a:pPr algn="ctr"/>
                      <a:r>
                        <a:rPr lang="es-MX" sz="1400" b="1" dirty="0" smtClean="0"/>
                        <a:t>13%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/>
                        <a:t>14%</a:t>
                      </a:r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err="1" smtClean="0"/>
                        <a:t>EA´s</a:t>
                      </a:r>
                      <a:r>
                        <a:rPr lang="es-MX" sz="1400" b="1" dirty="0" smtClean="0"/>
                        <a:t> Grados 3/4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4.7%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9.5%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11%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8%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12%</a:t>
                      </a:r>
                      <a:endParaRPr lang="es-MX" sz="1400" b="1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/>
                        <a:t>TR:</a:t>
                      </a:r>
                    </a:p>
                    <a:p>
                      <a:pPr algn="ctr"/>
                      <a:r>
                        <a:rPr lang="es-MX" sz="1400" b="1" dirty="0" smtClean="0"/>
                        <a:t>PD-L1 +</a:t>
                      </a:r>
                    </a:p>
                    <a:p>
                      <a:pPr algn="ctr"/>
                      <a:r>
                        <a:rPr lang="es-MX" sz="1400" b="1" dirty="0" smtClean="0"/>
                        <a:t>PD-L1</a:t>
                      </a:r>
                      <a:r>
                        <a:rPr lang="es-MX" sz="1400" b="1" baseline="0" dirty="0" smtClean="0"/>
                        <a:t> -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16%</a:t>
                      </a:r>
                    </a:p>
                    <a:p>
                      <a:pPr algn="ctr"/>
                      <a:r>
                        <a:rPr lang="es-MX" sz="1400" b="1" dirty="0" smtClean="0"/>
                        <a:t>13%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42%</a:t>
                      </a:r>
                    </a:p>
                    <a:p>
                      <a:pPr algn="ctr"/>
                      <a:r>
                        <a:rPr lang="es-MX" sz="1400" b="1" dirty="0" smtClean="0"/>
                        <a:t>10%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 smtClean="0"/>
                    </a:p>
                    <a:p>
                      <a:pPr algn="ctr"/>
                      <a:r>
                        <a:rPr lang="es-MX" sz="1400" b="1" dirty="0" smtClean="0"/>
                        <a:t>34%</a:t>
                      </a:r>
                    </a:p>
                    <a:p>
                      <a:pPr algn="ctr"/>
                      <a:r>
                        <a:rPr lang="es-MX" sz="1400" b="1" dirty="0" smtClean="0"/>
                        <a:t>8%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52004" y="4482300"/>
            <a:ext cx="86919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1200" b="1" dirty="0" err="1" smtClean="0">
                <a:solidFill>
                  <a:srgbClr val="C00000"/>
                </a:solidFill>
                <a:ea typeface="MS PGothic" pitchFamily="34" charset="-128"/>
              </a:rPr>
              <a:t>Gettinger</a:t>
            </a:r>
            <a:r>
              <a:rPr lang="en-US" altLang="en-US" sz="1200" b="1" dirty="0" smtClean="0">
                <a:solidFill>
                  <a:srgbClr val="C00000"/>
                </a:solidFill>
                <a:ea typeface="MS PGothic" pitchFamily="34" charset="-128"/>
              </a:rPr>
              <a:t> S. J </a:t>
            </a:r>
            <a:r>
              <a:rPr lang="en-US" altLang="en-US" sz="1200" b="1" dirty="0" err="1" smtClean="0">
                <a:solidFill>
                  <a:srgbClr val="C00000"/>
                </a:solidFill>
                <a:ea typeface="MS PGothic" pitchFamily="34" charset="-128"/>
              </a:rPr>
              <a:t>Clin</a:t>
            </a:r>
            <a:r>
              <a:rPr lang="en-US" altLang="en-US" sz="1200" b="1" dirty="0" smtClean="0">
                <a:solidFill>
                  <a:srgbClr val="C00000"/>
                </a:solidFill>
                <a:ea typeface="MS PGothic" pitchFamily="34" charset="-128"/>
              </a:rPr>
              <a:t> </a:t>
            </a:r>
            <a:r>
              <a:rPr lang="en-US" altLang="en-US" sz="1200" b="1" dirty="0" err="1" smtClean="0">
                <a:solidFill>
                  <a:srgbClr val="C00000"/>
                </a:solidFill>
                <a:ea typeface="MS PGothic" pitchFamily="34" charset="-128"/>
              </a:rPr>
              <a:t>Oncol</a:t>
            </a:r>
            <a:r>
              <a:rPr lang="en-US" altLang="en-US" sz="1200" b="1" dirty="0" smtClean="0">
                <a:solidFill>
                  <a:srgbClr val="C00000"/>
                </a:solidFill>
                <a:ea typeface="MS PGothic" pitchFamily="34" charset="-128"/>
              </a:rPr>
              <a:t> 2015; 33: 2004-2012;    Herbs R. Nature 2014; 515: 563-567</a:t>
            </a:r>
          </a:p>
          <a:p>
            <a:pPr algn="r" eaLnBrk="1" hangingPunct="1"/>
            <a:r>
              <a:rPr lang="en-US" altLang="en-US" sz="1200" b="1" dirty="0" smtClean="0">
                <a:solidFill>
                  <a:srgbClr val="C00000"/>
                </a:solidFill>
                <a:ea typeface="MS PGothic" pitchFamily="34" charset="-128"/>
              </a:rPr>
              <a:t>Soria JC. ESMO 2013;        </a:t>
            </a:r>
            <a:r>
              <a:rPr lang="en-US" altLang="en-US" sz="1200" b="1" dirty="0" err="1" smtClean="0">
                <a:solidFill>
                  <a:srgbClr val="C00000"/>
                </a:solidFill>
                <a:ea typeface="MS PGothic" pitchFamily="34" charset="-128"/>
              </a:rPr>
              <a:t>Garon</a:t>
            </a:r>
            <a:r>
              <a:rPr lang="en-US" altLang="en-US" sz="1200" b="1" dirty="0" smtClean="0">
                <a:solidFill>
                  <a:srgbClr val="C00000"/>
                </a:solidFill>
                <a:ea typeface="MS PGothic" pitchFamily="34" charset="-128"/>
              </a:rPr>
              <a:t> E. NEJM 2015; 372: 2018-2028</a:t>
            </a:r>
          </a:p>
          <a:p>
            <a:pPr algn="r" eaLnBrk="1" hangingPunct="1"/>
            <a:r>
              <a:rPr lang="en-US" altLang="en-US" sz="1200" b="1" dirty="0" smtClean="0">
                <a:solidFill>
                  <a:srgbClr val="C00000"/>
                </a:solidFill>
                <a:ea typeface="MS PGothic" pitchFamily="34" charset="-128"/>
              </a:rPr>
              <a:t>Rizvi n. ASCO 2015;          </a:t>
            </a:r>
            <a:r>
              <a:rPr lang="en-US" altLang="en-US" sz="1200" b="1" dirty="0" err="1" smtClean="0">
                <a:solidFill>
                  <a:srgbClr val="C00000"/>
                </a:solidFill>
                <a:ea typeface="MS PGothic" pitchFamily="34" charset="-128"/>
              </a:rPr>
              <a:t>Guley</a:t>
            </a:r>
            <a:r>
              <a:rPr lang="en-US" altLang="en-US" sz="1200" b="1" dirty="0" smtClean="0">
                <a:solidFill>
                  <a:srgbClr val="C00000"/>
                </a:solidFill>
                <a:ea typeface="MS PGothic" pitchFamily="34" charset="-128"/>
              </a:rPr>
              <a:t> LJ. ASCO 2015</a:t>
            </a:r>
            <a:endParaRPr lang="en-US" altLang="en-US" sz="1200" b="1" dirty="0">
              <a:solidFill>
                <a:srgbClr val="C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47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5801"/>
            <a:ext cx="9056917" cy="42840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0641" y="171002"/>
            <a:ext cx="5565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Immune related Adverse Events (IRAEs)</a:t>
            </a:r>
          </a:p>
        </p:txBody>
      </p:sp>
    </p:spTree>
    <p:extLst>
      <p:ext uri="{BB962C8B-B14F-4D97-AF65-F5344CB8AC3E}">
        <p14:creationId xmlns:p14="http://schemas.microsoft.com/office/powerpoint/2010/main" val="963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 bwMode="auto">
          <a:xfrm>
            <a:off x="3829051" y="1710760"/>
            <a:ext cx="635716" cy="466899"/>
          </a:xfrm>
          <a:prstGeom prst="rightArrow">
            <a:avLst/>
          </a:prstGeom>
          <a:gradFill rotWithShape="1">
            <a:gsLst>
              <a:gs pos="0">
                <a:srgbClr val="064F59"/>
              </a:gs>
              <a:gs pos="100000">
                <a:srgbClr val="075868">
                  <a:tint val="23500"/>
                  <a:satMod val="160000"/>
                  <a:alpha val="0"/>
                </a:srgbClr>
              </a:gs>
            </a:gsLst>
            <a:lin ang="10800000" scaled="0"/>
          </a:gradFill>
          <a:ln>
            <a:noFill/>
          </a:ln>
          <a:effectLst/>
          <a:scene3d>
            <a:camera prst="orthographicFront"/>
            <a:lightRig rig="flat" dir="t"/>
          </a:scene3d>
          <a:sp3d z="-190500" extrusionH="12700" prstMaterial="plastic"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kern="0" dirty="0">
              <a:solidFill>
                <a:srgbClr val="FFFFFF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6" name="Group 51"/>
          <p:cNvGrpSpPr/>
          <p:nvPr/>
        </p:nvGrpSpPr>
        <p:grpSpPr>
          <a:xfrm>
            <a:off x="3748854" y="3494686"/>
            <a:ext cx="4080698" cy="1323439"/>
            <a:chOff x="3448050" y="5011626"/>
            <a:chExt cx="5440930" cy="1764586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3448050" y="5175250"/>
              <a:ext cx="311150" cy="0"/>
            </a:xfrm>
            <a:prstGeom prst="line">
              <a:avLst/>
            </a:prstGeom>
            <a:solidFill>
              <a:srgbClr val="075868"/>
            </a:solidFill>
            <a:ln w="28575" cap="flat" cmpd="sng" algn="ctr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448050" y="5426075"/>
              <a:ext cx="311150" cy="0"/>
            </a:xfrm>
            <a:prstGeom prst="line">
              <a:avLst/>
            </a:prstGeom>
            <a:solidFill>
              <a:srgbClr val="075868"/>
            </a:solidFill>
            <a:ln w="28575" cap="flat" cmpd="sng" algn="ctr">
              <a:solidFill>
                <a:srgbClr val="07586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448050" y="5676900"/>
              <a:ext cx="311150" cy="0"/>
            </a:xfrm>
            <a:prstGeom prst="line">
              <a:avLst/>
            </a:prstGeom>
            <a:solidFill>
              <a:srgbClr val="075868"/>
            </a:solidFill>
            <a:ln w="28575" cap="flat" cmpd="sng" algn="ctr">
              <a:solidFill>
                <a:srgbClr val="AACFC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448050" y="5927725"/>
              <a:ext cx="311150" cy="0"/>
            </a:xfrm>
            <a:prstGeom prst="line">
              <a:avLst/>
            </a:prstGeom>
            <a:solidFill>
              <a:srgbClr val="075868"/>
            </a:solidFill>
            <a:ln w="28575" cap="flat" cmpd="sng" algn="ctr">
              <a:solidFill>
                <a:srgbClr val="064F59">
                  <a:lumMod val="75000"/>
                  <a:lumOff val="25000"/>
                </a:srgbClr>
              </a:solidFill>
              <a:prstDash val="sysDash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3733801" y="5011626"/>
              <a:ext cx="5155179" cy="1764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kern="0" dirty="0">
                  <a:solidFill>
                    <a:srgbClr val="064F59"/>
                  </a:solidFill>
                  <a:ea typeface="ＭＳ Ｐゴシック" pitchFamily="34" charset="-128"/>
                  <a:cs typeface="Arial" pitchFamily="34" charset="0"/>
                </a:rPr>
                <a:t>Control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kern="0" dirty="0">
                  <a:solidFill>
                    <a:srgbClr val="064F59"/>
                  </a:solidFill>
                  <a:ea typeface="ＭＳ Ｐゴシック" pitchFamily="34" charset="-128"/>
                  <a:cs typeface="Arial" pitchFamily="34" charset="0"/>
                </a:rPr>
                <a:t>Targeted therapies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kern="0" dirty="0">
                  <a:solidFill>
                    <a:srgbClr val="064F59"/>
                  </a:solidFill>
                  <a:ea typeface="ＭＳ Ｐゴシック" pitchFamily="34" charset="-128"/>
                  <a:cs typeface="Arial" pitchFamily="34" charset="0"/>
                </a:rPr>
                <a:t>Immune checkpoint blockade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kern="0" dirty="0">
                  <a:solidFill>
                    <a:srgbClr val="064F59"/>
                  </a:solidFill>
                  <a:ea typeface="ＭＳ Ｐゴシック" pitchFamily="34" charset="-128"/>
                  <a:cs typeface="Arial" pitchFamily="34" charset="0"/>
                </a:rPr>
                <a:t>Combinations/sequencing/biomarker selection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 bwMode="auto">
          <a:xfrm>
            <a:off x="3751644" y="3993641"/>
            <a:ext cx="233363" cy="0"/>
          </a:xfrm>
          <a:prstGeom prst="line">
            <a:avLst/>
          </a:prstGeom>
          <a:solidFill>
            <a:srgbClr val="075868"/>
          </a:solidFill>
          <a:ln w="28575" cap="flat" cmpd="sng" algn="ctr">
            <a:solidFill>
              <a:srgbClr val="F1971D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13" name="Group 51"/>
          <p:cNvGrpSpPr/>
          <p:nvPr/>
        </p:nvGrpSpPr>
        <p:grpSpPr>
          <a:xfrm>
            <a:off x="1169486" y="914401"/>
            <a:ext cx="2815521" cy="2582020"/>
            <a:chOff x="426101" y="1781957"/>
            <a:chExt cx="3438401" cy="2672605"/>
          </a:xfrm>
        </p:grpSpPr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859363" y="1781958"/>
              <a:ext cx="3005138" cy="2266950"/>
            </a:xfrm>
            <a:custGeom>
              <a:avLst/>
              <a:gdLst>
                <a:gd name="T0" fmla="*/ 0 w 1893"/>
                <a:gd name="T1" fmla="*/ 0 h 1428"/>
                <a:gd name="T2" fmla="*/ 0 w 1893"/>
                <a:gd name="T3" fmla="*/ 1428 h 1428"/>
                <a:gd name="T4" fmla="*/ 1893 w 1893"/>
                <a:gd name="T5" fmla="*/ 1428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93" h="1428">
                  <a:moveTo>
                    <a:pt x="0" y="0"/>
                  </a:moveTo>
                  <a:lnTo>
                    <a:pt x="0" y="1428"/>
                  </a:lnTo>
                  <a:lnTo>
                    <a:pt x="1893" y="1428"/>
                  </a:lnTo>
                </a:path>
              </a:pathLst>
            </a:custGeom>
            <a:noFill/>
            <a:ln w="38100" cap="flat">
              <a:solidFill>
                <a:srgbClr val="064F5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3415216" y="3542972"/>
              <a:ext cx="0" cy="405240"/>
            </a:xfrm>
            <a:prstGeom prst="straightConnector1">
              <a:avLst/>
            </a:prstGeom>
            <a:solidFill>
              <a:srgbClr val="075868"/>
            </a:solidFill>
            <a:ln w="28575" cap="flat" cmpd="sng" algn="ctr">
              <a:solidFill>
                <a:srgbClr val="064F59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 rot="16200000">
              <a:off x="-500648" y="2708706"/>
              <a:ext cx="2266951" cy="413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kern="0" dirty="0">
                  <a:solidFill>
                    <a:srgbClr val="1A5651"/>
                  </a:solidFill>
                  <a:ea typeface="ＭＳ Ｐゴシック" pitchFamily="34" charset="-128"/>
                  <a:cs typeface="Arial" pitchFamily="34" charset="0"/>
                </a:rPr>
                <a:t>Survival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9364" y="4104130"/>
              <a:ext cx="3005138" cy="350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kern="0" dirty="0">
                  <a:solidFill>
                    <a:srgbClr val="1A5651"/>
                  </a:solidFill>
                  <a:ea typeface="ＭＳ Ｐゴシック" pitchFamily="34" charset="-128"/>
                  <a:cs typeface="Arial" pitchFamily="34" charset="0"/>
                </a:rPr>
                <a:t>Time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859365" y="1893083"/>
              <a:ext cx="2991020" cy="2106765"/>
            </a:xfrm>
            <a:custGeom>
              <a:avLst/>
              <a:gdLst>
                <a:gd name="connsiteX0" fmla="*/ 0 w 2924409"/>
                <a:gd name="connsiteY0" fmla="*/ 0 h 2024046"/>
                <a:gd name="connsiteX1" fmla="*/ 877323 w 2924409"/>
                <a:gd name="connsiteY1" fmla="*/ 1729645 h 2024046"/>
                <a:gd name="connsiteX2" fmla="*/ 2924409 w 2924409"/>
                <a:gd name="connsiteY2" fmla="*/ 2022097 h 20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4409" h="2024046">
                  <a:moveTo>
                    <a:pt x="0" y="0"/>
                  </a:moveTo>
                  <a:cubicBezTo>
                    <a:pt x="194960" y="696314"/>
                    <a:pt x="389921" y="1392629"/>
                    <a:pt x="877323" y="1729645"/>
                  </a:cubicBezTo>
                  <a:cubicBezTo>
                    <a:pt x="1364725" y="2066661"/>
                    <a:pt x="2924409" y="2022097"/>
                    <a:pt x="2924409" y="2022097"/>
                  </a:cubicBezTo>
                </a:path>
              </a:pathLst>
            </a:custGeom>
            <a:noFill/>
            <a:ln w="38100" cap="flat" cmpd="sng" algn="ctr">
              <a:solidFill>
                <a:srgbClr val="7F7F7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srgbClr val="064F59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884199" y="1984159"/>
              <a:ext cx="2966186" cy="1964052"/>
            </a:xfrm>
            <a:custGeom>
              <a:avLst/>
              <a:gdLst>
                <a:gd name="connsiteX0" fmla="*/ 0 w 2995675"/>
                <a:gd name="connsiteY0" fmla="*/ 0 h 1964052"/>
                <a:gd name="connsiteX1" fmla="*/ 250663 w 2995675"/>
                <a:gd name="connsiteY1" fmla="*/ 158760 h 1964052"/>
                <a:gd name="connsiteX2" fmla="*/ 518038 w 2995675"/>
                <a:gd name="connsiteY2" fmla="*/ 601616 h 1964052"/>
                <a:gd name="connsiteX3" fmla="*/ 685147 w 2995675"/>
                <a:gd name="connsiteY3" fmla="*/ 1002693 h 1964052"/>
                <a:gd name="connsiteX4" fmla="*/ 1027721 w 2995675"/>
                <a:gd name="connsiteY4" fmla="*/ 1545818 h 1964052"/>
                <a:gd name="connsiteX5" fmla="*/ 1637669 w 2995675"/>
                <a:gd name="connsiteY5" fmla="*/ 1813203 h 1964052"/>
                <a:gd name="connsiteX6" fmla="*/ 2289394 w 2995675"/>
                <a:gd name="connsiteY6" fmla="*/ 1938539 h 1964052"/>
                <a:gd name="connsiteX7" fmla="*/ 2949475 w 2995675"/>
                <a:gd name="connsiteY7" fmla="*/ 1963606 h 1964052"/>
                <a:gd name="connsiteX8" fmla="*/ 2941119 w 2995675"/>
                <a:gd name="connsiteY8" fmla="*/ 1955251 h 196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5675" h="1964052">
                  <a:moveTo>
                    <a:pt x="0" y="0"/>
                  </a:moveTo>
                  <a:cubicBezTo>
                    <a:pt x="82161" y="29245"/>
                    <a:pt x="164323" y="58491"/>
                    <a:pt x="250663" y="158760"/>
                  </a:cubicBezTo>
                  <a:cubicBezTo>
                    <a:pt x="337003" y="259029"/>
                    <a:pt x="445624" y="460961"/>
                    <a:pt x="518038" y="601616"/>
                  </a:cubicBezTo>
                  <a:cubicBezTo>
                    <a:pt x="590452" y="742271"/>
                    <a:pt x="600200" y="845326"/>
                    <a:pt x="685147" y="1002693"/>
                  </a:cubicBezTo>
                  <a:cubicBezTo>
                    <a:pt x="770094" y="1160060"/>
                    <a:pt x="868967" y="1410733"/>
                    <a:pt x="1027721" y="1545818"/>
                  </a:cubicBezTo>
                  <a:cubicBezTo>
                    <a:pt x="1186475" y="1680903"/>
                    <a:pt x="1427390" y="1747750"/>
                    <a:pt x="1637669" y="1813203"/>
                  </a:cubicBezTo>
                  <a:cubicBezTo>
                    <a:pt x="1847948" y="1878656"/>
                    <a:pt x="2070760" y="1913472"/>
                    <a:pt x="2289394" y="1938539"/>
                  </a:cubicBezTo>
                  <a:cubicBezTo>
                    <a:pt x="2508028" y="1963606"/>
                    <a:pt x="2840854" y="1960821"/>
                    <a:pt x="2949475" y="1963606"/>
                  </a:cubicBezTo>
                  <a:cubicBezTo>
                    <a:pt x="3058096" y="1966391"/>
                    <a:pt x="2941119" y="1955251"/>
                    <a:pt x="2941119" y="1955251"/>
                  </a:cubicBezTo>
                </a:path>
              </a:pathLst>
            </a:custGeom>
            <a:noFill/>
            <a:ln w="38100" cap="flat" cmpd="sng" algn="ctr">
              <a:solidFill>
                <a:srgbClr val="07586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srgbClr val="064F59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880000" y="2027465"/>
              <a:ext cx="2958042" cy="1515507"/>
            </a:xfrm>
            <a:custGeom>
              <a:avLst/>
              <a:gdLst>
                <a:gd name="connsiteX0" fmla="*/ 0 w 2958042"/>
                <a:gd name="connsiteY0" fmla="*/ 0 h 1515507"/>
                <a:gd name="connsiteX1" fmla="*/ 375708 w 2958042"/>
                <a:gd name="connsiteY1" fmla="*/ 936625 h 1515507"/>
                <a:gd name="connsiteX2" fmla="*/ 820208 w 2958042"/>
                <a:gd name="connsiteY2" fmla="*/ 1354667 h 1515507"/>
                <a:gd name="connsiteX3" fmla="*/ 2143125 w 2958042"/>
                <a:gd name="connsiteY3" fmla="*/ 1497542 h 1515507"/>
                <a:gd name="connsiteX4" fmla="*/ 2958042 w 2958042"/>
                <a:gd name="connsiteY4" fmla="*/ 1513417 h 151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8042" h="1515507">
                  <a:moveTo>
                    <a:pt x="0" y="0"/>
                  </a:moveTo>
                  <a:cubicBezTo>
                    <a:pt x="119503" y="355423"/>
                    <a:pt x="239007" y="710847"/>
                    <a:pt x="375708" y="936625"/>
                  </a:cubicBezTo>
                  <a:cubicBezTo>
                    <a:pt x="512409" y="1162403"/>
                    <a:pt x="525639" y="1261181"/>
                    <a:pt x="820208" y="1354667"/>
                  </a:cubicBezTo>
                  <a:cubicBezTo>
                    <a:pt x="1114777" y="1448153"/>
                    <a:pt x="1786819" y="1471084"/>
                    <a:pt x="2143125" y="1497542"/>
                  </a:cubicBezTo>
                  <a:cubicBezTo>
                    <a:pt x="2499431" y="1524000"/>
                    <a:pt x="2958042" y="1513417"/>
                    <a:pt x="2958042" y="1513417"/>
                  </a:cubicBezTo>
                </a:path>
              </a:pathLst>
            </a:custGeom>
            <a:noFill/>
            <a:ln w="38100" cap="flat" cmpd="sng" algn="ctr">
              <a:solidFill>
                <a:srgbClr val="F1971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srgbClr val="064F5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1061316" y="2623333"/>
              <a:ext cx="380654" cy="0"/>
            </a:xfrm>
            <a:prstGeom prst="straightConnector1">
              <a:avLst/>
            </a:prstGeom>
            <a:solidFill>
              <a:srgbClr val="075868"/>
            </a:solidFill>
            <a:ln w="28575" cap="flat" cmpd="sng" algn="ctr">
              <a:solidFill>
                <a:srgbClr val="064F59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grpSp>
        <p:nvGrpSpPr>
          <p:cNvPr id="22" name="Group 77"/>
          <p:cNvGrpSpPr/>
          <p:nvPr/>
        </p:nvGrpSpPr>
        <p:grpSpPr>
          <a:xfrm>
            <a:off x="4639082" y="1096218"/>
            <a:ext cx="3361921" cy="2380208"/>
            <a:chOff x="4898465" y="1852981"/>
            <a:chExt cx="3496761" cy="2689104"/>
          </a:xfrm>
        </p:grpSpPr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5302776" y="2016985"/>
              <a:ext cx="2999790" cy="1062208"/>
            </a:xfrm>
            <a:custGeom>
              <a:avLst/>
              <a:gdLst>
                <a:gd name="T0" fmla="*/ 0 w 977"/>
                <a:gd name="T1" fmla="*/ 0 h 230"/>
                <a:gd name="T2" fmla="*/ 211 w 977"/>
                <a:gd name="T3" fmla="*/ 112 h 230"/>
                <a:gd name="T4" fmla="*/ 449 w 977"/>
                <a:gd name="T5" fmla="*/ 230 h 230"/>
                <a:gd name="T6" fmla="*/ 977 w 977"/>
                <a:gd name="T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7" h="230">
                  <a:moveTo>
                    <a:pt x="0" y="0"/>
                  </a:moveTo>
                  <a:cubicBezTo>
                    <a:pt x="0" y="0"/>
                    <a:pt x="181" y="6"/>
                    <a:pt x="211" y="112"/>
                  </a:cubicBezTo>
                  <a:cubicBezTo>
                    <a:pt x="241" y="218"/>
                    <a:pt x="333" y="219"/>
                    <a:pt x="449" y="230"/>
                  </a:cubicBezTo>
                  <a:cubicBezTo>
                    <a:pt x="977" y="230"/>
                    <a:pt x="977" y="230"/>
                    <a:pt x="977" y="230"/>
                  </a:cubicBezTo>
                </a:path>
              </a:pathLst>
            </a:custGeom>
            <a:noFill/>
            <a:ln w="38100" cap="flat">
              <a:solidFill>
                <a:srgbClr val="064F59">
                  <a:lumMod val="75000"/>
                  <a:lumOff val="25000"/>
                </a:srgbClr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5302776" y="1852982"/>
              <a:ext cx="2999790" cy="2266950"/>
            </a:xfrm>
            <a:custGeom>
              <a:avLst/>
              <a:gdLst>
                <a:gd name="T0" fmla="*/ 0 w 1957"/>
                <a:gd name="T1" fmla="*/ 0 h 1428"/>
                <a:gd name="T2" fmla="*/ 0 w 1957"/>
                <a:gd name="T3" fmla="*/ 1428 h 1428"/>
                <a:gd name="T4" fmla="*/ 1957 w 1957"/>
                <a:gd name="T5" fmla="*/ 1428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7" h="1428">
                  <a:moveTo>
                    <a:pt x="0" y="0"/>
                  </a:moveTo>
                  <a:lnTo>
                    <a:pt x="0" y="1428"/>
                  </a:lnTo>
                  <a:lnTo>
                    <a:pt x="1957" y="1428"/>
                  </a:lnTo>
                </a:path>
              </a:pathLst>
            </a:custGeom>
            <a:noFill/>
            <a:ln w="38100" cap="flat">
              <a:solidFill>
                <a:srgbClr val="064F5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3941056" y="2810390"/>
              <a:ext cx="2266951" cy="35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kern="0" dirty="0">
                  <a:solidFill>
                    <a:srgbClr val="1A5651"/>
                  </a:solidFill>
                  <a:ea typeface="ＭＳ Ｐゴシック" pitchFamily="34" charset="-128"/>
                  <a:cs typeface="Arial" pitchFamily="34" charset="0"/>
                </a:rPr>
                <a:t>Survival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01188" y="4159595"/>
              <a:ext cx="3094038" cy="382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kern="0" dirty="0">
                  <a:solidFill>
                    <a:srgbClr val="1A5651"/>
                  </a:solidFill>
                  <a:ea typeface="ＭＳ Ｐゴシック" pitchFamily="34" charset="-128"/>
                  <a:cs typeface="Arial" pitchFamily="34" charset="0"/>
                </a:rPr>
                <a:t>Time</a:t>
              </a: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311546" y="1964108"/>
              <a:ext cx="2991020" cy="2106765"/>
            </a:xfrm>
            <a:custGeom>
              <a:avLst/>
              <a:gdLst>
                <a:gd name="connsiteX0" fmla="*/ 0 w 2924409"/>
                <a:gd name="connsiteY0" fmla="*/ 0 h 2024046"/>
                <a:gd name="connsiteX1" fmla="*/ 877323 w 2924409"/>
                <a:gd name="connsiteY1" fmla="*/ 1729645 h 2024046"/>
                <a:gd name="connsiteX2" fmla="*/ 2924409 w 2924409"/>
                <a:gd name="connsiteY2" fmla="*/ 2022097 h 20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4409" h="2024046">
                  <a:moveTo>
                    <a:pt x="0" y="0"/>
                  </a:moveTo>
                  <a:cubicBezTo>
                    <a:pt x="194960" y="696314"/>
                    <a:pt x="389921" y="1392629"/>
                    <a:pt x="877323" y="1729645"/>
                  </a:cubicBezTo>
                  <a:cubicBezTo>
                    <a:pt x="1364725" y="2066661"/>
                    <a:pt x="2924409" y="2022097"/>
                    <a:pt x="2924409" y="2022097"/>
                  </a:cubicBezTo>
                </a:path>
              </a:pathLst>
            </a:custGeom>
            <a:noFill/>
            <a:ln w="38100" cap="flat" cmpd="sng" algn="ctr">
              <a:solidFill>
                <a:srgbClr val="7F7F7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srgbClr val="064F59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336380" y="2055184"/>
              <a:ext cx="2966186" cy="1964052"/>
            </a:xfrm>
            <a:custGeom>
              <a:avLst/>
              <a:gdLst>
                <a:gd name="connsiteX0" fmla="*/ 0 w 2995675"/>
                <a:gd name="connsiteY0" fmla="*/ 0 h 1964052"/>
                <a:gd name="connsiteX1" fmla="*/ 250663 w 2995675"/>
                <a:gd name="connsiteY1" fmla="*/ 158760 h 1964052"/>
                <a:gd name="connsiteX2" fmla="*/ 518038 w 2995675"/>
                <a:gd name="connsiteY2" fmla="*/ 601616 h 1964052"/>
                <a:gd name="connsiteX3" fmla="*/ 685147 w 2995675"/>
                <a:gd name="connsiteY3" fmla="*/ 1002693 h 1964052"/>
                <a:gd name="connsiteX4" fmla="*/ 1027721 w 2995675"/>
                <a:gd name="connsiteY4" fmla="*/ 1545818 h 1964052"/>
                <a:gd name="connsiteX5" fmla="*/ 1637669 w 2995675"/>
                <a:gd name="connsiteY5" fmla="*/ 1813203 h 1964052"/>
                <a:gd name="connsiteX6" fmla="*/ 2289394 w 2995675"/>
                <a:gd name="connsiteY6" fmla="*/ 1938539 h 1964052"/>
                <a:gd name="connsiteX7" fmla="*/ 2949475 w 2995675"/>
                <a:gd name="connsiteY7" fmla="*/ 1963606 h 1964052"/>
                <a:gd name="connsiteX8" fmla="*/ 2941119 w 2995675"/>
                <a:gd name="connsiteY8" fmla="*/ 1955251 h 196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5675" h="1964052">
                  <a:moveTo>
                    <a:pt x="0" y="0"/>
                  </a:moveTo>
                  <a:cubicBezTo>
                    <a:pt x="82161" y="29245"/>
                    <a:pt x="164323" y="58491"/>
                    <a:pt x="250663" y="158760"/>
                  </a:cubicBezTo>
                  <a:cubicBezTo>
                    <a:pt x="337003" y="259029"/>
                    <a:pt x="445624" y="460961"/>
                    <a:pt x="518038" y="601616"/>
                  </a:cubicBezTo>
                  <a:cubicBezTo>
                    <a:pt x="590452" y="742271"/>
                    <a:pt x="600200" y="845326"/>
                    <a:pt x="685147" y="1002693"/>
                  </a:cubicBezTo>
                  <a:cubicBezTo>
                    <a:pt x="770094" y="1160060"/>
                    <a:pt x="868967" y="1410733"/>
                    <a:pt x="1027721" y="1545818"/>
                  </a:cubicBezTo>
                  <a:cubicBezTo>
                    <a:pt x="1186475" y="1680903"/>
                    <a:pt x="1427390" y="1747750"/>
                    <a:pt x="1637669" y="1813203"/>
                  </a:cubicBezTo>
                  <a:cubicBezTo>
                    <a:pt x="1847948" y="1878656"/>
                    <a:pt x="2070760" y="1913472"/>
                    <a:pt x="2289394" y="1938539"/>
                  </a:cubicBezTo>
                  <a:cubicBezTo>
                    <a:pt x="2508028" y="1963606"/>
                    <a:pt x="2840854" y="1960821"/>
                    <a:pt x="2949475" y="1963606"/>
                  </a:cubicBezTo>
                  <a:cubicBezTo>
                    <a:pt x="3058096" y="1966391"/>
                    <a:pt x="2941119" y="1955251"/>
                    <a:pt x="2941119" y="1955251"/>
                  </a:cubicBezTo>
                </a:path>
              </a:pathLst>
            </a:custGeom>
            <a:noFill/>
            <a:ln w="38100" cap="flat" cmpd="sng" algn="ctr">
              <a:solidFill>
                <a:srgbClr val="07586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srgbClr val="064F5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V="1">
              <a:off x="7895742" y="3613996"/>
              <a:ext cx="0" cy="405239"/>
            </a:xfrm>
            <a:prstGeom prst="straightConnector1">
              <a:avLst/>
            </a:prstGeom>
            <a:solidFill>
              <a:srgbClr val="075868"/>
            </a:solidFill>
            <a:ln w="28575" cap="flat" cmpd="sng" algn="ctr">
              <a:solidFill>
                <a:srgbClr val="064F59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31" name="Straight Arrow Connector 30"/>
            <p:cNvCxnSpPr>
              <a:stCxn id="29" idx="8"/>
            </p:cNvCxnSpPr>
            <p:nvPr/>
          </p:nvCxnSpPr>
          <p:spPr bwMode="auto">
            <a:xfrm flipH="1" flipV="1">
              <a:off x="8225341" y="3079193"/>
              <a:ext cx="23206" cy="931242"/>
            </a:xfrm>
            <a:prstGeom prst="straightConnector1">
              <a:avLst/>
            </a:prstGeom>
            <a:solidFill>
              <a:srgbClr val="075868"/>
            </a:solidFill>
            <a:ln w="28575" cap="flat" cmpd="sng" algn="ctr">
              <a:solidFill>
                <a:srgbClr val="064F59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2" name="Freeform 31"/>
            <p:cNvSpPr/>
            <p:nvPr/>
          </p:nvSpPr>
          <p:spPr>
            <a:xfrm>
              <a:off x="5336380" y="2073349"/>
              <a:ext cx="2958042" cy="1515507"/>
            </a:xfrm>
            <a:custGeom>
              <a:avLst/>
              <a:gdLst>
                <a:gd name="connsiteX0" fmla="*/ 0 w 2958042"/>
                <a:gd name="connsiteY0" fmla="*/ 0 h 1515507"/>
                <a:gd name="connsiteX1" fmla="*/ 375708 w 2958042"/>
                <a:gd name="connsiteY1" fmla="*/ 936625 h 1515507"/>
                <a:gd name="connsiteX2" fmla="*/ 820208 w 2958042"/>
                <a:gd name="connsiteY2" fmla="*/ 1354667 h 1515507"/>
                <a:gd name="connsiteX3" fmla="*/ 2143125 w 2958042"/>
                <a:gd name="connsiteY3" fmla="*/ 1497542 h 1515507"/>
                <a:gd name="connsiteX4" fmla="*/ 2958042 w 2958042"/>
                <a:gd name="connsiteY4" fmla="*/ 1513417 h 151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8042" h="1515507">
                  <a:moveTo>
                    <a:pt x="0" y="0"/>
                  </a:moveTo>
                  <a:cubicBezTo>
                    <a:pt x="119503" y="355423"/>
                    <a:pt x="239007" y="710847"/>
                    <a:pt x="375708" y="936625"/>
                  </a:cubicBezTo>
                  <a:cubicBezTo>
                    <a:pt x="512409" y="1162403"/>
                    <a:pt x="525639" y="1261181"/>
                    <a:pt x="820208" y="1354667"/>
                  </a:cubicBezTo>
                  <a:cubicBezTo>
                    <a:pt x="1114777" y="1448153"/>
                    <a:pt x="1786819" y="1471084"/>
                    <a:pt x="2143125" y="1497542"/>
                  </a:cubicBezTo>
                  <a:cubicBezTo>
                    <a:pt x="2499431" y="1524000"/>
                    <a:pt x="2958042" y="1513417"/>
                    <a:pt x="2958042" y="1513417"/>
                  </a:cubicBezTo>
                </a:path>
              </a:pathLst>
            </a:custGeom>
            <a:noFill/>
            <a:ln w="38100" cap="flat" cmpd="sng" algn="ctr">
              <a:solidFill>
                <a:srgbClr val="F1971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srgbClr val="064F59"/>
                </a:solidFill>
                <a:latin typeface="Calibri"/>
                <a:cs typeface="Arial" pitchFamily="34" charset="0"/>
              </a:endParaRPr>
            </a:p>
          </p:txBody>
        </p:sp>
      </p:grpSp>
      <p:sp>
        <p:nvSpPr>
          <p:cNvPr id="33" name="Text Placeholder 2"/>
          <p:cNvSpPr txBox="1">
            <a:spLocks/>
          </p:cNvSpPr>
          <p:nvPr/>
        </p:nvSpPr>
        <p:spPr>
          <a:xfrm>
            <a:off x="1772381" y="285750"/>
            <a:ext cx="2313569" cy="4798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en-US" sz="1800" b="1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en-US" sz="1800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en-US" sz="1800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en-US" sz="1800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defRPr lang="en-US" sz="1800" kern="1200" dirty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sz="2400">
                <a:solidFill>
                  <a:srgbClr val="D1F1EE">
                    <a:lumMod val="25000"/>
                  </a:srgbClr>
                </a:solidFill>
              </a:rPr>
              <a:t>Where we are now</a:t>
            </a:r>
          </a:p>
        </p:txBody>
      </p:sp>
      <p:sp>
        <p:nvSpPr>
          <p:cNvPr id="34" name="Text Placeholder 5"/>
          <p:cNvSpPr txBox="1">
            <a:spLocks/>
          </p:cNvSpPr>
          <p:nvPr/>
        </p:nvSpPr>
        <p:spPr>
          <a:xfrm>
            <a:off x="5257801" y="228600"/>
            <a:ext cx="2462157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lnSpc>
                <a:spcPct val="85000"/>
              </a:lnSpc>
              <a:defRPr lang="en-US" sz="1000" b="0" i="0" kern="1200" dirty="0" smtClean="0">
                <a:solidFill>
                  <a:srgbClr val="064F59"/>
                </a:solidFill>
                <a:latin typeface="Arial"/>
                <a:ea typeface="BiauKai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>
                <a:solidFill>
                  <a:srgbClr val="D1F1EE">
                    <a:lumMod val="25000"/>
                  </a:srgbClr>
                </a:solidFill>
              </a:rPr>
              <a:t>Where we want to be</a:t>
            </a:r>
          </a:p>
        </p:txBody>
      </p:sp>
      <p:sp>
        <p:nvSpPr>
          <p:cNvPr id="36" name="AutoShape 1"/>
          <p:cNvSpPr>
            <a:spLocks/>
          </p:cNvSpPr>
          <p:nvPr/>
        </p:nvSpPr>
        <p:spPr bwMode="auto">
          <a:xfrm>
            <a:off x="1200151" y="4400552"/>
            <a:ext cx="6915151" cy="343253"/>
          </a:xfrm>
          <a:custGeom>
            <a:avLst/>
            <a:gdLst>
              <a:gd name="T0" fmla="*/ 2686844 w 21600"/>
              <a:gd name="T1" fmla="*/ 139700 h 21600"/>
              <a:gd name="T2" fmla="*/ 2686844 w 21600"/>
              <a:gd name="T3" fmla="*/ 139700 h 21600"/>
              <a:gd name="T4" fmla="*/ 2686844 w 21600"/>
              <a:gd name="T5" fmla="*/ 139700 h 21600"/>
              <a:gd name="T6" fmla="*/ 2686844 w 21600"/>
              <a:gd name="T7" fmla="*/ 1397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90000" tIns="45720" rIns="90000" bIns="45720" anchor="b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Salvati M, 3</a:t>
            </a:r>
            <a:r>
              <a:rPr lang="en-US" sz="1200" baseline="30000" dirty="0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rd</a:t>
            </a:r>
            <a:r>
              <a:rPr lang="en-US" sz="1200" dirty="0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 Intl </a:t>
            </a:r>
            <a:r>
              <a:rPr lang="en-US" sz="1200" dirty="0" err="1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Symp</a:t>
            </a:r>
            <a:r>
              <a:rPr lang="en-US" sz="1200" dirty="0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 in Lung </a:t>
            </a:r>
            <a:r>
              <a:rPr lang="en-US" sz="1200" dirty="0" err="1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Ca</a:t>
            </a:r>
            <a:r>
              <a:rPr lang="en-US" sz="1200" dirty="0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, 2014; </a:t>
            </a:r>
            <a:r>
              <a:rPr lang="en-US" sz="1200" dirty="0" err="1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Ribas</a:t>
            </a:r>
            <a:r>
              <a:rPr lang="en-US" sz="1200" dirty="0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 A, WCM, 2013; </a:t>
            </a:r>
            <a:r>
              <a:rPr lang="en-US" sz="1200" dirty="0" err="1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Ribas</a:t>
            </a:r>
            <a:r>
              <a:rPr lang="en-US" sz="1200" dirty="0">
                <a:solidFill>
                  <a:srgbClr val="064F59"/>
                </a:solidFill>
                <a:ea typeface="ＭＳ Ｐゴシック" charset="0"/>
                <a:cs typeface="ＭＳ Ｐゴシック" charset="0"/>
                <a:sym typeface="Arial" charset="0"/>
              </a:rPr>
              <a:t> A, et al. Clin Cancer Res 2012; </a:t>
            </a:r>
            <a:r>
              <a:rPr lang="en-US" sz="1200" dirty="0">
                <a:solidFill>
                  <a:srgbClr val="064F59"/>
                </a:solidFill>
                <a:ea typeface="ＭＳ Ｐゴシック" charset="0"/>
                <a:cs typeface="ＭＳ Ｐゴシック" charset="0"/>
              </a:rPr>
              <a:t>Drake CG. Ann </a:t>
            </a:r>
            <a:r>
              <a:rPr lang="en-US" sz="1200" dirty="0" err="1">
                <a:solidFill>
                  <a:srgbClr val="064F59"/>
                </a:solidFill>
                <a:ea typeface="ＭＳ Ｐゴシック" charset="0"/>
                <a:cs typeface="ＭＳ Ｐゴシック" charset="0"/>
              </a:rPr>
              <a:t>Oncol</a:t>
            </a:r>
            <a:r>
              <a:rPr lang="en-US" sz="1200" dirty="0">
                <a:solidFill>
                  <a:srgbClr val="064F59"/>
                </a:solidFill>
                <a:ea typeface="ＭＳ Ｐゴシック" charset="0"/>
                <a:cs typeface="ＭＳ Ｐゴシック" charset="0"/>
              </a:rPr>
              <a:t> 2012</a:t>
            </a:r>
            <a:endParaRPr lang="en-US" sz="1200" dirty="0">
              <a:solidFill>
                <a:srgbClr val="064F59"/>
              </a:solidFill>
              <a:ea typeface="ＭＳ Ｐゴシック" charset="0"/>
              <a:cs typeface="ＭＳ Ｐゴシック" charset="0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6233" y="4860608"/>
            <a:ext cx="375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Friends Brookings Conference 2013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834" y="914401"/>
            <a:ext cx="2311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Could Biopsies and Biomarkers help?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9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</a:rPr>
              <a:t>Issues with the </a:t>
            </a:r>
            <a:r>
              <a:rPr lang="en-US" sz="3733" dirty="0" smtClean="0">
                <a:solidFill>
                  <a:srgbClr val="FF0000"/>
                </a:solidFill>
              </a:rPr>
              <a:t>PDL1 Biomarker</a:t>
            </a:r>
            <a:endParaRPr lang="en-US" sz="3733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667" dirty="0"/>
              <a:t>Heterogeneity – multiple tumors and multiple passes within a tumor </a:t>
            </a:r>
          </a:p>
          <a:p>
            <a:r>
              <a:rPr lang="en-US" sz="2667" dirty="0"/>
              <a:t>Interval between biopsy and treatment </a:t>
            </a:r>
          </a:p>
          <a:p>
            <a:r>
              <a:rPr lang="en-US" sz="2667" dirty="0"/>
              <a:t>Primary versus metastatic disease </a:t>
            </a:r>
          </a:p>
          <a:p>
            <a:r>
              <a:rPr lang="en-US" sz="2667" dirty="0"/>
              <a:t>Antibody and staining conditions </a:t>
            </a:r>
          </a:p>
          <a:p>
            <a:pPr marL="0" indent="0">
              <a:buNone/>
            </a:pPr>
            <a:endParaRPr lang="en-US" sz="2667" dirty="0"/>
          </a:p>
          <a:p>
            <a:r>
              <a:rPr lang="en-US" sz="2667" dirty="0"/>
              <a:t>Defining a positive result (cut-offs):</a:t>
            </a:r>
          </a:p>
          <a:p>
            <a:pPr lvl="1"/>
            <a:r>
              <a:rPr lang="en-US" sz="2667" dirty="0"/>
              <a:t>Cell type expressing PD-L1 (immune cell versus tumor or both)</a:t>
            </a:r>
          </a:p>
          <a:p>
            <a:pPr lvl="1"/>
            <a:r>
              <a:rPr lang="en-US" sz="2667" dirty="0"/>
              <a:t>Location of expression – cell surface versus intracellular versus stromal</a:t>
            </a:r>
          </a:p>
          <a:p>
            <a:pPr lvl="1"/>
            <a:r>
              <a:rPr lang="en-US" sz="2667" dirty="0"/>
              <a:t>Intensity, percent of cells ‘positive’  </a:t>
            </a:r>
          </a:p>
          <a:p>
            <a:pPr lvl="1"/>
            <a:r>
              <a:rPr lang="en-US" sz="2667" dirty="0"/>
              <a:t>Distribution - patchy versus diffuse, </a:t>
            </a:r>
            <a:r>
              <a:rPr lang="en-US" sz="2667" dirty="0" err="1"/>
              <a:t>intratumoral</a:t>
            </a:r>
            <a:r>
              <a:rPr lang="en-US" sz="2667" dirty="0"/>
              <a:t> versus peripheral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4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442" y="236267"/>
            <a:ext cx="7886700" cy="99417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Multiple Assays are Being Used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3" y="1444376"/>
            <a:ext cx="7591634" cy="2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5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94364" y="112487"/>
            <a:ext cx="8881194" cy="5254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67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Expression of PD-L1 is heterogeneous and varies with antibody used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20876" y="600792"/>
            <a:ext cx="8546653" cy="4375524"/>
            <a:chOff x="-185311" y="426134"/>
            <a:chExt cx="9172901" cy="4696144"/>
          </a:xfrm>
        </p:grpSpPr>
        <p:sp>
          <p:nvSpPr>
            <p:cNvPr id="35" name="Rectangle 34"/>
            <p:cNvSpPr/>
            <p:nvPr/>
          </p:nvSpPr>
          <p:spPr>
            <a:xfrm>
              <a:off x="148818" y="426134"/>
              <a:ext cx="8838772" cy="4385272"/>
            </a:xfrm>
            <a:prstGeom prst="rect">
              <a:avLst/>
            </a:prstGeom>
            <a:solidFill>
              <a:srgbClr val="FDF7E3"/>
            </a:solidFill>
            <a:ln w="508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97040" y="544833"/>
              <a:ext cx="5363699" cy="4116452"/>
              <a:chOff x="1514293" y="1661376"/>
              <a:chExt cx="6847112" cy="3073091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5206539" y="1864788"/>
                <a:ext cx="15151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6771426" y="1868771"/>
                <a:ext cx="15151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5093944" y="1986452"/>
                <a:ext cx="0" cy="12347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5084600" y="3429406"/>
                <a:ext cx="0" cy="12347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5393446" y="1661376"/>
                <a:ext cx="1150262" cy="27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E1L3N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968397" y="1672243"/>
                <a:ext cx="1146112" cy="27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SP142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4364317" y="2371890"/>
                <a:ext cx="1147369" cy="4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Negative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6200000">
                <a:off x="4503201" y="3719946"/>
                <a:ext cx="902148" cy="4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Positive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8134" y="3402910"/>
                <a:ext cx="1515192" cy="1234733"/>
              </a:xfrm>
              <a:prstGeom prst="rect">
                <a:avLst/>
              </a:prstGeom>
            </p:spPr>
          </p:pic>
          <p:cxnSp>
            <p:nvCxnSpPr>
              <p:cNvPr id="15" name="Straight Connector 14"/>
              <p:cNvCxnSpPr/>
              <p:nvPr/>
            </p:nvCxnSpPr>
            <p:spPr>
              <a:xfrm>
                <a:off x="5268665" y="4588081"/>
                <a:ext cx="14909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0982" y="1984798"/>
                <a:ext cx="1515192" cy="1238039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>
              <a:xfrm>
                <a:off x="5227467" y="3190283"/>
                <a:ext cx="14909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3856" y="3396724"/>
                <a:ext cx="1515192" cy="123804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3856" y="1982789"/>
                <a:ext cx="1515192" cy="1242057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>
              <a:xfrm>
                <a:off x="6808454" y="3190283"/>
                <a:ext cx="14909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800405" y="4603198"/>
                <a:ext cx="14909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4746661" y="1920744"/>
                <a:ext cx="3614744" cy="1366147"/>
              </a:xfrm>
              <a:prstGeom prst="rect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749400" y="3368320"/>
                <a:ext cx="3612005" cy="1366147"/>
              </a:xfrm>
              <a:prstGeom prst="rect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" contrast="-3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4293" y="2053672"/>
                <a:ext cx="2982923" cy="2594362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3097647" y="2269519"/>
                <a:ext cx="306337" cy="22648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V="1">
                <a:off x="3398317" y="1920744"/>
                <a:ext cx="1348344" cy="36264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3411576" y="2488955"/>
                <a:ext cx="1335085" cy="79793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2936846" y="3840886"/>
                <a:ext cx="306337" cy="22648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V="1">
                <a:off x="3234944" y="3368320"/>
                <a:ext cx="1511717" cy="4725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235368" y="4065945"/>
                <a:ext cx="1509570" cy="66351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744706" y="4608781"/>
                <a:ext cx="31441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1514293" y="4487693"/>
                <a:ext cx="775245" cy="172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0000"/>
                    </a:solidFill>
                  </a:rPr>
                  <a:t>1 mm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352262" y="775471"/>
              <a:ext cx="1196193" cy="363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H&amp;E 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185311" y="4846934"/>
              <a:ext cx="5216784" cy="275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67" dirty="0">
                  <a:solidFill>
                    <a:schemeClr val="bg1"/>
                  </a:solidFill>
                </a:rPr>
                <a:t>Unpublished Data: J McLaughlin, K </a:t>
              </a:r>
              <a:r>
                <a:rPr lang="en-US" sz="1067" dirty="0" smtClean="0">
                  <a:solidFill>
                    <a:schemeClr val="bg1"/>
                  </a:solidFill>
                </a:rPr>
                <a:t>Schalper, R. Herbst  </a:t>
              </a:r>
              <a:r>
                <a:rPr lang="en-US" sz="1067" dirty="0">
                  <a:solidFill>
                    <a:schemeClr val="bg1"/>
                  </a:solidFill>
                </a:rPr>
                <a:t>and D Rimm (Yale Pathology)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8"/>
            <a:srcRect l="4887" t="7167" r="19925" b="27893"/>
            <a:stretch/>
          </p:blipFill>
          <p:spPr>
            <a:xfrm>
              <a:off x="5966232" y="833204"/>
              <a:ext cx="2872967" cy="249757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927491" y="3330783"/>
              <a:ext cx="3021359" cy="11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Immunofluorescence shows stroma and epithelial staining are often concordant and adjacent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74307" y="4226108"/>
            <a:ext cx="2773483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48882E"/>
                </a:solidFill>
              </a:rPr>
              <a:t>Green</a:t>
            </a:r>
            <a:r>
              <a:rPr lang="en-US" sz="1600" dirty="0"/>
              <a:t> = Cytokeratin</a:t>
            </a:r>
          </a:p>
          <a:p>
            <a:r>
              <a:rPr lang="en-US" sz="1867" b="1" dirty="0">
                <a:solidFill>
                  <a:srgbClr val="250593"/>
                </a:solidFill>
              </a:rPr>
              <a:t>Blue</a:t>
            </a:r>
            <a:r>
              <a:rPr lang="en-US" sz="1600" dirty="0"/>
              <a:t> = Nuclei</a:t>
            </a:r>
          </a:p>
          <a:p>
            <a:r>
              <a:rPr lang="en-US" sz="1867" b="1" dirty="0">
                <a:solidFill>
                  <a:srgbClr val="AB0A25"/>
                </a:solidFill>
              </a:rPr>
              <a:t>Red</a:t>
            </a:r>
            <a:r>
              <a:rPr lang="en-US" sz="1600" dirty="0"/>
              <a:t> = PD-L1 (SP142)</a:t>
            </a:r>
          </a:p>
        </p:txBody>
      </p:sp>
    </p:spTree>
    <p:extLst>
      <p:ext uri="{BB962C8B-B14F-4D97-AF65-F5344CB8AC3E}">
        <p14:creationId xmlns:p14="http://schemas.microsoft.com/office/powerpoint/2010/main" val="292016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t="12583" r="19205" b="3702"/>
          <a:stretch/>
        </p:blipFill>
        <p:spPr bwMode="auto">
          <a:xfrm>
            <a:off x="929640" y="415249"/>
            <a:ext cx="6431280" cy="474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208809" y="4892634"/>
            <a:ext cx="439388" cy="25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Title 14"/>
          <p:cNvSpPr>
            <a:spLocks noGrp="1"/>
          </p:cNvSpPr>
          <p:nvPr>
            <p:ph type="title"/>
          </p:nvPr>
        </p:nvSpPr>
        <p:spPr>
          <a:xfrm>
            <a:off x="486875" y="63743"/>
            <a:ext cx="7668344" cy="28025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La </a:t>
            </a:r>
            <a:r>
              <a:rPr lang="en-US" sz="2400" b="1" dirty="0" err="1" smtClean="0">
                <a:solidFill>
                  <a:srgbClr val="0000CC"/>
                </a:solidFill>
              </a:rPr>
              <a:t>inmunoterapia</a:t>
            </a:r>
            <a:r>
              <a:rPr lang="en-US" sz="2400" b="1" dirty="0" smtClean="0">
                <a:solidFill>
                  <a:srgbClr val="0000CC"/>
                </a:solidFill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</a:rPr>
              <a:t>en</a:t>
            </a:r>
            <a:r>
              <a:rPr lang="en-US" sz="2400" b="1" dirty="0" smtClean="0">
                <a:solidFill>
                  <a:srgbClr val="0000CC"/>
                </a:solidFill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</a:rPr>
              <a:t>cáncer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6" name="5 Flecha derecha"/>
          <p:cNvSpPr/>
          <p:nvPr/>
        </p:nvSpPr>
        <p:spPr>
          <a:xfrm rot="1155910">
            <a:off x="275209" y="1522075"/>
            <a:ext cx="844906" cy="39188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18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65" y="225470"/>
            <a:ext cx="7886700" cy="118899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1" y="423863"/>
            <a:ext cx="74999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Immunotherapy offers new hope for lung cancer patients</a:t>
            </a:r>
          </a:p>
          <a:p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Clearly it works better in some than others- biomarkers are critical (a BATTLE like approach)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Combinations will be key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Clinical trials and scientific investigations will guide future progress</a:t>
            </a:r>
          </a:p>
        </p:txBody>
      </p:sp>
    </p:spTree>
    <p:extLst>
      <p:ext uri="{BB962C8B-B14F-4D97-AF65-F5344CB8AC3E}">
        <p14:creationId xmlns:p14="http://schemas.microsoft.com/office/powerpoint/2010/main" val="157452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969"/>
            <a:ext cx="8229600" cy="85725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Long-Term Survival for NSCLC Patients With </a:t>
            </a:r>
            <a:r>
              <a:rPr lang="en-US" sz="3600" b="1" dirty="0" err="1" smtClean="0">
                <a:solidFill>
                  <a:schemeClr val="bg1"/>
                </a:solidFill>
              </a:rPr>
              <a:t>Intratumoral</a:t>
            </a:r>
            <a:r>
              <a:rPr lang="en-US" sz="3600" b="1" dirty="0" smtClean="0">
                <a:solidFill>
                  <a:schemeClr val="bg1"/>
                </a:solidFill>
              </a:rPr>
              <a:t> Lymphoid Structures</a:t>
            </a:r>
          </a:p>
        </p:txBody>
      </p:sp>
      <p:sp>
        <p:nvSpPr>
          <p:cNvPr id="116739" name="Content Placeholder 9"/>
          <p:cNvSpPr>
            <a:spLocks noGrp="1"/>
          </p:cNvSpPr>
          <p:nvPr>
            <p:ph idx="4294967295"/>
          </p:nvPr>
        </p:nvSpPr>
        <p:spPr>
          <a:xfrm>
            <a:off x="0" y="1160860"/>
            <a:ext cx="3276600" cy="348615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2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Method: </a:t>
            </a:r>
            <a:r>
              <a:rPr lang="en-US" altLang="ja-JP" sz="2200" dirty="0" smtClean="0">
                <a:latin typeface="Calibri" pitchFamily="34" charset="0"/>
                <a:cs typeface="Calibri" pitchFamily="34" charset="0"/>
              </a:rPr>
              <a:t>Analysis of Mature dendritic (DC-Lamp+) cells in 74 early stage NSCLC </a:t>
            </a:r>
            <a:r>
              <a:rPr lang="en-US" altLang="ja-JP" sz="2200" dirty="0" err="1" smtClean="0">
                <a:latin typeface="Calibri" pitchFamily="34" charset="0"/>
                <a:cs typeface="Calibri" pitchFamily="34" charset="0"/>
              </a:rPr>
              <a:t>ptns</a:t>
            </a:r>
            <a:r>
              <a:rPr lang="en-US" altLang="ja-JP" sz="2200" dirty="0" smtClean="0">
                <a:latin typeface="Calibri" pitchFamily="34" charset="0"/>
                <a:cs typeface="Calibri" pitchFamily="34" charset="0"/>
              </a:rPr>
              <a:t> with prognosis</a:t>
            </a:r>
          </a:p>
          <a:p>
            <a:r>
              <a:rPr lang="en-US" sz="22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Result: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Density of mature DC was highly associated with a favorable outcome (including overall, disease-specific, and disease-free survival)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116740" name="Rectangle 3"/>
          <p:cNvSpPr>
            <a:spLocks noChangeArrowheads="1"/>
          </p:cNvSpPr>
          <p:nvPr/>
        </p:nvSpPr>
        <p:spPr bwMode="auto">
          <a:xfrm>
            <a:off x="341376" y="4505135"/>
            <a:ext cx="2183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 dirty="0" smtClean="0">
                <a:solidFill>
                  <a:srgbClr val="FFFFFF"/>
                </a:solidFill>
                <a:cs typeface="Arial" pitchFamily="34" charset="0"/>
              </a:rPr>
              <a:t>.</a:t>
            </a:r>
            <a:endParaRPr lang="en-US" sz="10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5336" y="1316736"/>
            <a:ext cx="5233592" cy="240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91840" y="1081734"/>
            <a:ext cx="400110" cy="228203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Disease-Free Survival (%)</a:t>
            </a: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7088" y="3721608"/>
            <a:ext cx="1245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 (</a:t>
            </a:r>
            <a:r>
              <a:rPr lang="en-US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mons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6656" y="4848277"/>
            <a:ext cx="3212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Dieu-Nosjean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et. al. </a:t>
            </a:r>
            <a:r>
              <a:rPr lang="en-US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JCO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2008; 26: 4410-17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5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75" y="-57150"/>
            <a:ext cx="8228013" cy="72509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Tumor Infiltrating </a:t>
            </a:r>
            <a:r>
              <a:rPr lang="en-US" sz="4000" b="1" dirty="0" err="1" smtClean="0">
                <a:solidFill>
                  <a:schemeClr val="bg1"/>
                </a:solidFill>
              </a:rPr>
              <a:t>Tregs</a:t>
            </a:r>
            <a:r>
              <a:rPr lang="en-US" sz="4000" b="1" dirty="0" smtClean="0">
                <a:solidFill>
                  <a:schemeClr val="bg1"/>
                </a:solidFill>
              </a:rPr>
              <a:t> in NSCLC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819" y="1340287"/>
            <a:ext cx="4910510" cy="258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453199"/>
            <a:ext cx="400110" cy="176426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Survival Probability</a:t>
            </a: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6608" y="3913632"/>
            <a:ext cx="1992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Survival Time (</a:t>
            </a:r>
            <a:r>
              <a:rPr lang="en-US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mons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5361" y="996696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Recurrence-Free Survival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0653" y="1129308"/>
            <a:ext cx="34066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Foxp3 as a specific marker of natural T regulatory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cells</a:t>
            </a:r>
          </a:p>
          <a:p>
            <a:pPr algn="l"/>
            <a:r>
              <a:rPr lang="en-US" sz="20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l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Method: Intra-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tumoral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Treg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expression was assessed in 100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ptns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following  resection of their NSCLC tumor</a:t>
            </a:r>
            <a:br>
              <a:rPr lang="en-US" sz="2000" b="1" dirty="0" smtClean="0">
                <a:latin typeface="Calibri" pitchFamily="34" charset="0"/>
                <a:cs typeface="Calibri" pitchFamily="34" charset="0"/>
              </a:rPr>
            </a:b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Result: Tumor-infiltrating FoxP3+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Tregs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were associated with worse Recurrence-Free Survival (RFS)</a:t>
            </a:r>
          </a:p>
          <a:p>
            <a:pPr algn="l"/>
            <a:endParaRPr lang="en-US" sz="20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900" y="4894009"/>
            <a:ext cx="3555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Shimizu et. al. </a:t>
            </a:r>
            <a:r>
              <a:rPr lang="en-US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 </a:t>
            </a:r>
            <a:r>
              <a:rPr lang="en-US" sz="12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Thorac</a:t>
            </a:r>
            <a:r>
              <a:rPr lang="en-US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Oncol</a:t>
            </a:r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2010; 5: 585-90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66596"/>
          </a:xfrm>
          <a:prstGeom prst="rect">
            <a:avLst/>
          </a:prstGeom>
          <a:solidFill>
            <a:srgbClr val="B3CD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3156428" y="111590"/>
            <a:ext cx="5339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800" b="1" dirty="0" err="1">
                <a:solidFill>
                  <a:schemeClr val="bg1"/>
                </a:solidFill>
                <a:latin typeface="Seravek"/>
                <a:cs typeface="Seravek"/>
              </a:rPr>
              <a:t>Mechanisms</a:t>
            </a:r>
            <a:r>
              <a:rPr lang="es-ES" sz="2800" b="1" dirty="0">
                <a:solidFill>
                  <a:schemeClr val="bg1"/>
                </a:solidFill>
                <a:latin typeface="Seravek"/>
                <a:cs typeface="Seravek"/>
              </a:rPr>
              <a:t> of tumor </a:t>
            </a:r>
            <a:r>
              <a:rPr lang="es-ES" sz="2800" b="1" dirty="0" err="1">
                <a:solidFill>
                  <a:schemeClr val="bg1"/>
                </a:solidFill>
                <a:latin typeface="Seravek"/>
                <a:cs typeface="Seravek"/>
              </a:rPr>
              <a:t>evasion</a:t>
            </a:r>
            <a:endParaRPr lang="es-ES" sz="2800" b="1" dirty="0">
              <a:solidFill>
                <a:schemeClr val="bg1"/>
              </a:solidFill>
              <a:latin typeface="Seravek"/>
              <a:cs typeface="Seravek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648620" y="0"/>
            <a:ext cx="546180" cy="51435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28701"/>
            <a:ext cx="8781408" cy="296210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820720" y="4695375"/>
            <a:ext cx="4586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Davies Marianne. New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modalities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 of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cancer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for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 NSCLC: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focus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on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immunotherapy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.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Cancer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magagement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 and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research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Seravek"/>
                <a:cs typeface="Seravek"/>
              </a:rPr>
              <a:t>. 2014:6 63-75.</a:t>
            </a:r>
            <a:endParaRPr lang="es-ES" sz="1200" dirty="0">
              <a:solidFill>
                <a:schemeClr val="bg1">
                  <a:lumMod val="50000"/>
                </a:schemeClr>
              </a:solidFill>
              <a:latin typeface="Seravek"/>
              <a:cs typeface="Seravek"/>
            </a:endParaRPr>
          </a:p>
        </p:txBody>
      </p:sp>
    </p:spTree>
    <p:extLst>
      <p:ext uri="{BB962C8B-B14F-4D97-AF65-F5344CB8AC3E}">
        <p14:creationId xmlns:p14="http://schemas.microsoft.com/office/powerpoint/2010/main" val="29733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 rot="5400000">
            <a:off x="1971724" y="-2028777"/>
            <a:ext cx="5164037" cy="91805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60000"/>
                </a:schemeClr>
              </a:gs>
              <a:gs pos="100000">
                <a:srgbClr val="4472C4">
                  <a:lumMod val="60000"/>
                  <a:lumOff val="40000"/>
                  <a:gamma/>
                  <a:tint val="20000"/>
                  <a:invGamma/>
                </a:srgbClr>
              </a:gs>
            </a:gsLst>
            <a:lin ang="0" scaled="1"/>
            <a:tileRect/>
          </a:gra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6 Marcador de contenido" descr="nrclinonc.2014.6-f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533"/>
          <a:stretch>
            <a:fillRect/>
          </a:stretch>
        </p:blipFill>
        <p:spPr>
          <a:xfrm>
            <a:off x="2267744" y="710301"/>
            <a:ext cx="6647694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9 Rectángulo"/>
          <p:cNvSpPr/>
          <p:nvPr/>
        </p:nvSpPr>
        <p:spPr>
          <a:xfrm>
            <a:off x="179512" y="84694"/>
            <a:ext cx="24482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Cell infiltration to the tumor </a:t>
            </a:r>
            <a:r>
              <a:rPr lang="en-US" dirty="0" smtClean="0"/>
              <a:t>microenvironment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Chronic </a:t>
            </a:r>
            <a:r>
              <a:rPr lang="en-US" dirty="0"/>
              <a:t>inflammation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Disturbances </a:t>
            </a:r>
            <a:r>
              <a:rPr lang="en-US" dirty="0"/>
              <a:t>in the mechanisms of regulation.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T</a:t>
            </a:r>
            <a:r>
              <a:rPr lang="en-US" dirty="0" smtClean="0"/>
              <a:t>umor </a:t>
            </a:r>
            <a:r>
              <a:rPr lang="en-US" dirty="0"/>
              <a:t>growth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Tissue </a:t>
            </a:r>
            <a:r>
              <a:rPr lang="en-US" dirty="0"/>
              <a:t>remodeling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Formation </a:t>
            </a:r>
            <a:r>
              <a:rPr lang="en-US" dirty="0"/>
              <a:t>of new blood vessels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metastasis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7552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693</TotalTime>
  <Words>2129</Words>
  <Application>Microsoft Office PowerPoint</Application>
  <PresentationFormat>Presentación en pantalla (16:9)</PresentationFormat>
  <Paragraphs>440</Paragraphs>
  <Slides>57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9" baseType="lpstr">
      <vt:lpstr>Diseño personalizado</vt:lpstr>
      <vt:lpstr>Prism Project</vt:lpstr>
      <vt:lpstr>Updates in the systemic treatment for lung cancer: Immunotherapy</vt:lpstr>
      <vt:lpstr>Presentación de PowerPoint</vt:lpstr>
      <vt:lpstr>The Immunoediting Hypothesis:  Understanding Patterns of Response</vt:lpstr>
      <vt:lpstr>The goal of Immuno-therapy</vt:lpstr>
      <vt:lpstr>Concurrent infiltration by CD8 and CD4 T cells is favorable for NSCLC</vt:lpstr>
      <vt:lpstr>Long-Term Survival for NSCLC Patients With Intratumoral Lymphoid Structures</vt:lpstr>
      <vt:lpstr>Tumor Infiltrating Tregs in NSCLC</vt:lpstr>
      <vt:lpstr>Presentación de PowerPoint</vt:lpstr>
      <vt:lpstr>Presentación de PowerPoint</vt:lpstr>
      <vt:lpstr>Ligand expression for CTLA-4 and PD-1 </vt:lpstr>
      <vt:lpstr>PD-1/PD-L1</vt:lpstr>
      <vt:lpstr>Role of PD-1 in Suppressing  Antitumor Immunity</vt:lpstr>
      <vt:lpstr>Role of PD-1 in Suppressing  Antitumor Immunity</vt:lpstr>
      <vt:lpstr>Role of PD-1 in Suppressing  Antitumor Immunity</vt:lpstr>
      <vt:lpstr>PD-L1 positivity in tumor infiltrating immune cells (IC) is higher than in tumor cells (TC) in NSCLC</vt:lpstr>
      <vt:lpstr>T-Cell Exhaustion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Potential Differences in PD-1 vs PD-L1 Blockade</vt:lpstr>
      <vt:lpstr>Presentación de PowerPoint</vt:lpstr>
      <vt:lpstr>Anti PD-1 and anti PDL-1 Lung cancer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CheckMate 017 (NCT01642004) - Study Design</vt:lpstr>
      <vt:lpstr>Overall Survival</vt:lpstr>
      <vt:lpstr>Objective Response Rate</vt:lpstr>
      <vt:lpstr>OS and PFS by PD-L1 Expression</vt:lpstr>
      <vt:lpstr>OS by PD-L1 Expression</vt:lpstr>
      <vt:lpstr>Treatment-related Select AEs</vt:lpstr>
      <vt:lpstr>CheckMate 057 (NCT01673867) Study Design</vt:lpstr>
      <vt:lpstr>Overall Survival</vt:lpstr>
      <vt:lpstr>Objective Response Rate</vt:lpstr>
      <vt:lpstr>OS by PD-L1 Expression</vt:lpstr>
      <vt:lpstr>Presentación de PowerPoint</vt:lpstr>
      <vt:lpstr>Introduction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Issues with the PDL1 Biomarker</vt:lpstr>
      <vt:lpstr>Multiple Assays are Being Used </vt:lpstr>
      <vt:lpstr>Presentación de PowerPoint</vt:lpstr>
      <vt:lpstr>La inmunoterapia en cáncer</vt:lpstr>
      <vt:lpstr>Conclusions</vt:lpstr>
    </vt:vector>
  </TitlesOfParts>
  <Company>Byronmuller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Irais Munguia</dc:creator>
  <cp:lastModifiedBy>Oscar Arrieta</cp:lastModifiedBy>
  <cp:revision>53</cp:revision>
  <dcterms:created xsi:type="dcterms:W3CDTF">2015-12-11T17:40:53Z</dcterms:created>
  <dcterms:modified xsi:type="dcterms:W3CDTF">2016-06-15T23:15:47Z</dcterms:modified>
</cp:coreProperties>
</file>