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304" r:id="rId3"/>
    <p:sldId id="689" r:id="rId4"/>
    <p:sldId id="529" r:id="rId5"/>
    <p:sldId id="522" r:id="rId6"/>
    <p:sldId id="694" r:id="rId7"/>
    <p:sldId id="696" r:id="rId8"/>
    <p:sldId id="695" r:id="rId9"/>
    <p:sldId id="693" r:id="rId10"/>
    <p:sldId id="692" r:id="rId11"/>
    <p:sldId id="531" r:id="rId12"/>
    <p:sldId id="620" r:id="rId13"/>
    <p:sldId id="524" r:id="rId14"/>
    <p:sldId id="315" r:id="rId15"/>
    <p:sldId id="525" r:id="rId16"/>
    <p:sldId id="612" r:id="rId17"/>
    <p:sldId id="613" r:id="rId18"/>
    <p:sldId id="608" r:id="rId19"/>
    <p:sldId id="675" r:id="rId20"/>
    <p:sldId id="615" r:id="rId21"/>
    <p:sldId id="676" r:id="rId22"/>
    <p:sldId id="631" r:id="rId23"/>
    <p:sldId id="662" r:id="rId24"/>
    <p:sldId id="664" r:id="rId25"/>
    <p:sldId id="650" r:id="rId26"/>
    <p:sldId id="639" r:id="rId27"/>
    <p:sldId id="642" r:id="rId28"/>
    <p:sldId id="645" r:id="rId29"/>
    <p:sldId id="651" r:id="rId30"/>
    <p:sldId id="665" r:id="rId31"/>
    <p:sldId id="644" r:id="rId32"/>
    <p:sldId id="654" r:id="rId33"/>
    <p:sldId id="677" r:id="rId34"/>
    <p:sldId id="634" r:id="rId35"/>
    <p:sldId id="678" r:id="rId36"/>
    <p:sldId id="690" r:id="rId37"/>
    <p:sldId id="623" r:id="rId38"/>
    <p:sldId id="624" r:id="rId39"/>
    <p:sldId id="687" r:id="rId40"/>
    <p:sldId id="570" r:id="rId41"/>
    <p:sldId id="599" r:id="rId42"/>
    <p:sldId id="691" r:id="rId43"/>
    <p:sldId id="686" r:id="rId44"/>
  </p:sldIdLst>
  <p:sldSz cx="9144000" cy="6858000" type="screen4x3"/>
  <p:notesSz cx="6997700" cy="92837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5">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EEEEEE"/>
    <a:srgbClr val="0066FF"/>
    <a:srgbClr val="7F0000"/>
    <a:srgbClr val="5AD4FF"/>
    <a:srgbClr val="DE0000"/>
    <a:srgbClr val="FF6600"/>
    <a:srgbClr val="800000"/>
    <a:srgbClr val="0084B4"/>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84" autoAdjust="0"/>
    <p:restoredTop sz="72464" autoAdjust="0"/>
  </p:normalViewPr>
  <p:slideViewPr>
    <p:cSldViewPr>
      <p:cViewPr>
        <p:scale>
          <a:sx n="82" d="100"/>
          <a:sy n="82" d="100"/>
        </p:scale>
        <p:origin x="870" y="174"/>
      </p:cViewPr>
      <p:guideLst>
        <p:guide orient="horz" pos="2160"/>
        <p:guide pos="2880"/>
      </p:guideLst>
    </p:cSldViewPr>
  </p:slideViewPr>
  <p:outlineViewPr>
    <p:cViewPr>
      <p:scale>
        <a:sx n="20" d="100"/>
        <a:sy n="2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1" d="100"/>
          <a:sy n="61" d="100"/>
        </p:scale>
        <p:origin x="-2862" y="-90"/>
      </p:cViewPr>
      <p:guideLst>
        <p:guide orient="horz" pos="2925"/>
        <p:guide pos="22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3" y="3"/>
            <a:ext cx="3032337" cy="464184"/>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963747" y="3"/>
            <a:ext cx="3032337" cy="464184"/>
          </a:xfrm>
          <a:prstGeom prst="rect">
            <a:avLst/>
          </a:prstGeom>
        </p:spPr>
        <p:txBody>
          <a:bodyPr vert="horz" lIns="91440" tIns="45720" rIns="91440" bIns="45720" rtlCol="0"/>
          <a:lstStyle>
            <a:lvl1pPr algn="r">
              <a:defRPr sz="1200"/>
            </a:lvl1pPr>
          </a:lstStyle>
          <a:p>
            <a:fld id="{01E458BF-A235-43C5-BB50-AB61DDB54CFF}" type="datetimeFigureOut">
              <a:rPr lang="es-MX" smtClean="0"/>
              <a:pPr/>
              <a:t>15/06/2016</a:t>
            </a:fld>
            <a:endParaRPr lang="es-MX"/>
          </a:p>
        </p:txBody>
      </p:sp>
      <p:sp>
        <p:nvSpPr>
          <p:cNvPr id="4" name="3 Marcador de pie de página"/>
          <p:cNvSpPr>
            <a:spLocks noGrp="1"/>
          </p:cNvSpPr>
          <p:nvPr>
            <p:ph type="ftr" sz="quarter" idx="2"/>
          </p:nvPr>
        </p:nvSpPr>
        <p:spPr>
          <a:xfrm>
            <a:off x="3" y="8817908"/>
            <a:ext cx="3032337" cy="464184"/>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963747" y="8817908"/>
            <a:ext cx="3032337" cy="464184"/>
          </a:xfrm>
          <a:prstGeom prst="rect">
            <a:avLst/>
          </a:prstGeom>
        </p:spPr>
        <p:txBody>
          <a:bodyPr vert="horz" lIns="91440" tIns="45720" rIns="91440" bIns="45720" rtlCol="0" anchor="b"/>
          <a:lstStyle>
            <a:lvl1pPr algn="r">
              <a:defRPr sz="1200"/>
            </a:lvl1pPr>
          </a:lstStyle>
          <a:p>
            <a:fld id="{543A9BF6-B2C4-4362-87B1-AAA57F358A14}" type="slidenum">
              <a:rPr lang="es-MX" smtClean="0"/>
              <a:pPr/>
              <a:t>‹Nº›</a:t>
            </a:fld>
            <a:endParaRPr lang="es-MX"/>
          </a:p>
        </p:txBody>
      </p:sp>
    </p:spTree>
    <p:extLst>
      <p:ext uri="{BB962C8B-B14F-4D97-AF65-F5344CB8AC3E}">
        <p14:creationId xmlns:p14="http://schemas.microsoft.com/office/powerpoint/2010/main" val="3005498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3" y="3"/>
            <a:ext cx="3032337" cy="464184"/>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963747" y="3"/>
            <a:ext cx="3032337" cy="464184"/>
          </a:xfrm>
          <a:prstGeom prst="rect">
            <a:avLst/>
          </a:prstGeom>
        </p:spPr>
        <p:txBody>
          <a:bodyPr vert="horz" lIns="91440" tIns="45720" rIns="91440" bIns="45720" rtlCol="0"/>
          <a:lstStyle>
            <a:lvl1pPr algn="r">
              <a:defRPr sz="1200"/>
            </a:lvl1pPr>
          </a:lstStyle>
          <a:p>
            <a:fld id="{F9AE45B8-7F9E-4EE5-8E72-667DE0042E39}" type="datetimeFigureOut">
              <a:rPr lang="es-MX" smtClean="0"/>
              <a:pPr/>
              <a:t>15/06/2016</a:t>
            </a:fld>
            <a:endParaRPr lang="es-MX"/>
          </a:p>
        </p:txBody>
      </p:sp>
      <p:sp>
        <p:nvSpPr>
          <p:cNvPr id="4" name="3 Marcador de imagen de diapositiva"/>
          <p:cNvSpPr>
            <a:spLocks noGrp="1" noRot="1" noChangeAspect="1"/>
          </p:cNvSpPr>
          <p:nvPr>
            <p:ph type="sldImg" idx="2"/>
          </p:nvPr>
        </p:nvSpPr>
        <p:spPr>
          <a:xfrm>
            <a:off x="1179513" y="696913"/>
            <a:ext cx="4638675" cy="34798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99770" y="4409761"/>
            <a:ext cx="5598160" cy="417766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3" y="8817908"/>
            <a:ext cx="3032337" cy="464184"/>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63747" y="8817908"/>
            <a:ext cx="3032337" cy="464184"/>
          </a:xfrm>
          <a:prstGeom prst="rect">
            <a:avLst/>
          </a:prstGeom>
        </p:spPr>
        <p:txBody>
          <a:bodyPr vert="horz" lIns="91440" tIns="45720" rIns="91440" bIns="45720" rtlCol="0" anchor="b"/>
          <a:lstStyle>
            <a:lvl1pPr algn="r">
              <a:defRPr sz="1200"/>
            </a:lvl1pPr>
          </a:lstStyle>
          <a:p>
            <a:fld id="{2D7C8F99-585A-46C3-B55B-9575CDE13A51}" type="slidenum">
              <a:rPr lang="es-MX" smtClean="0"/>
              <a:pPr/>
              <a:t>‹Nº›</a:t>
            </a:fld>
            <a:endParaRPr lang="es-MX"/>
          </a:p>
        </p:txBody>
      </p:sp>
    </p:spTree>
    <p:extLst>
      <p:ext uri="{BB962C8B-B14F-4D97-AF65-F5344CB8AC3E}">
        <p14:creationId xmlns:p14="http://schemas.microsoft.com/office/powerpoint/2010/main" val="2360876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2D7C8F99-585A-46C3-B55B-9575CDE13A51}" type="slidenum">
              <a:rPr lang="es-MX" smtClean="0"/>
              <a:pPr/>
              <a:t>1</a:t>
            </a:fld>
            <a:endParaRPr lang="es-MX"/>
          </a:p>
        </p:txBody>
      </p:sp>
    </p:spTree>
    <p:extLst>
      <p:ext uri="{BB962C8B-B14F-4D97-AF65-F5344CB8AC3E}">
        <p14:creationId xmlns:p14="http://schemas.microsoft.com/office/powerpoint/2010/main" val="576382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s-MX" dirty="0" smtClean="0">
              <a:latin typeface="Arial" pitchFamily="34" charset="0"/>
            </a:endParaRPr>
          </a:p>
        </p:txBody>
      </p:sp>
      <p:sp>
        <p:nvSpPr>
          <p:cNvPr id="34820" name="Slide Number Placeholder 3"/>
          <p:cNvSpPr>
            <a:spLocks noGrp="1"/>
          </p:cNvSpPr>
          <p:nvPr>
            <p:ph type="sldNum" sz="quarter" idx="5"/>
          </p:nvPr>
        </p:nvSpPr>
        <p:spPr>
          <a:noFill/>
        </p:spPr>
        <p:txBody>
          <a:bodyPr/>
          <a:lstStyle/>
          <a:p>
            <a:fld id="{E76DF750-F38C-40A6-BE88-0BC71609F5D5}" type="slidenum">
              <a:rPr lang="en-US" smtClean="0">
                <a:latin typeface="Arial" pitchFamily="34" charset="0"/>
              </a:rPr>
              <a:pPr/>
              <a:t>18</a:t>
            </a:fld>
            <a:endParaRPr lang="en-US" smtClean="0">
              <a:latin typeface="Arial" pitchFamily="34" charset="0"/>
            </a:endParaRPr>
          </a:p>
        </p:txBody>
      </p:sp>
    </p:spTree>
    <p:extLst>
      <p:ext uri="{BB962C8B-B14F-4D97-AF65-F5344CB8AC3E}">
        <p14:creationId xmlns:p14="http://schemas.microsoft.com/office/powerpoint/2010/main" val="162843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Text Box 3"/>
          <p:cNvSpPr txBox="1">
            <a:spLocks noGrp="1" noChangeArrowheads="1"/>
          </p:cNvSpPr>
          <p:nvPr>
            <p:ph type="body" idx="1"/>
          </p:nvPr>
        </p:nvSpPr>
        <p:spPr>
          <a:xfrm>
            <a:off x="1067393" y="4418787"/>
            <a:ext cx="4867624" cy="1170599"/>
          </a:xfrm>
          <a:noFill/>
          <a:ln/>
        </p:spPr>
        <p:txBody>
          <a:bodyPr>
            <a:spAutoFit/>
          </a:bodyPr>
          <a:lstStyle/>
          <a:p>
            <a:pPr marL="193675" indent="-193675" eaLnBrk="1" hangingPunct="1">
              <a:lnSpc>
                <a:spcPct val="97000"/>
              </a:lnSpc>
              <a:spcBef>
                <a:spcPct val="0"/>
              </a:spcBef>
              <a:buSzPct val="45000"/>
              <a:tabLst>
                <a:tab pos="652463" algn="l"/>
                <a:tab pos="1306513" algn="l"/>
                <a:tab pos="1958975" algn="l"/>
                <a:tab pos="2613025" algn="l"/>
                <a:tab pos="3265488" algn="l"/>
                <a:tab pos="3919538" algn="l"/>
                <a:tab pos="4573588" algn="l"/>
              </a:tabLst>
            </a:pPr>
            <a:r>
              <a:rPr lang="en-GB" sz="1400" smtClean="0">
                <a:cs typeface="Arial" pitchFamily="34" charset="0"/>
              </a:rPr>
              <a:t>Figure 3. Molecular Classification, Gene-Expression Signatures, and Clinical Outcome. </a:t>
            </a:r>
            <a:r>
              <a:rPr lang="en-GB" sz="1400" dirty="0" smtClean="0">
                <a:cs typeface="Arial" pitchFamily="34" charset="0"/>
              </a:rPr>
              <a:t>Genes that are associated with </a:t>
            </a:r>
            <a:r>
              <a:rPr lang="en-GB" sz="1400" dirty="0" err="1" smtClean="0">
                <a:cs typeface="Arial" pitchFamily="34" charset="0"/>
              </a:rPr>
              <a:t>tumor</a:t>
            </a:r>
            <a:r>
              <a:rPr lang="en-GB" sz="1400" dirty="0" smtClean="0">
                <a:cs typeface="Arial" pitchFamily="34" charset="0"/>
              </a:rPr>
              <a:t> differentiation and cell cycle drive the prognostic power of the intrinsic molecular classification and several gene-expression signatures.</a:t>
            </a:r>
          </a:p>
        </p:txBody>
      </p:sp>
    </p:spTree>
    <p:extLst>
      <p:ext uri="{BB962C8B-B14F-4D97-AF65-F5344CB8AC3E}">
        <p14:creationId xmlns:p14="http://schemas.microsoft.com/office/powerpoint/2010/main" val="628234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dirty="0"/>
          </a:p>
        </p:txBody>
      </p:sp>
      <p:sp>
        <p:nvSpPr>
          <p:cNvPr id="4" name="Slide Number Placeholder 3"/>
          <p:cNvSpPr>
            <a:spLocks noGrp="1"/>
          </p:cNvSpPr>
          <p:nvPr>
            <p:ph type="sldNum" sz="quarter" idx="10"/>
          </p:nvPr>
        </p:nvSpPr>
        <p:spPr/>
        <p:txBody>
          <a:bodyPr/>
          <a:lstStyle/>
          <a:p>
            <a:fld id="{2D7C8F99-585A-46C3-B55B-9575CDE13A51}" type="slidenum">
              <a:rPr lang="es-MX" smtClean="0"/>
              <a:pPr/>
              <a:t>26</a:t>
            </a:fld>
            <a:endParaRPr lang="es-MX"/>
          </a:p>
        </p:txBody>
      </p:sp>
    </p:spTree>
    <p:extLst>
      <p:ext uri="{BB962C8B-B14F-4D97-AF65-F5344CB8AC3E}">
        <p14:creationId xmlns:p14="http://schemas.microsoft.com/office/powerpoint/2010/main" val="503374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8761" y="4409758"/>
            <a:ext cx="6220178" cy="4177665"/>
          </a:xfrm>
        </p:spPr>
        <p:txBody>
          <a:bodyPr/>
          <a:lstStyle/>
          <a:p>
            <a:pPr marL="174433" indent="-174433" algn="just">
              <a:buFont typeface="Arial" panose="020B0604020202020204" pitchFamily="34" charset="0"/>
              <a:buChar char="•"/>
            </a:pPr>
            <a:r>
              <a:rPr lang="en-US" b="1" dirty="0" smtClean="0">
                <a:latin typeface="Arial" panose="020B0604020202020204" pitchFamily="34" charset="0"/>
                <a:cs typeface="Arial" panose="020B0604020202020204" pitchFamily="34" charset="0"/>
              </a:rPr>
              <a:t>TNBC is the subtype of breast cancer most commonly associated with lymphocyte predominant disease- which is a definition of T-cell infiltrates that comprise 50% or greater of the tumor.  </a:t>
            </a:r>
          </a:p>
          <a:p>
            <a:pPr marL="174433" indent="-174433" algn="just">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174433" indent="-174433" algn="just">
              <a:buFont typeface="Arial" panose="020B0604020202020204" pitchFamily="34" charset="0"/>
              <a:buChar char="•"/>
            </a:pPr>
            <a:r>
              <a:rPr lang="en-US" b="1" dirty="0" smtClean="0">
                <a:latin typeface="Arial" panose="020B0604020202020204" pitchFamily="34" charset="0"/>
                <a:cs typeface="Arial" panose="020B0604020202020204" pitchFamily="34" charset="0"/>
              </a:rPr>
              <a:t>LBBC is an independent predictor of the development of pathologic CR after neo-adjuvant therapy.</a:t>
            </a:r>
          </a:p>
          <a:p>
            <a:pPr marL="174433" indent="-174433" algn="just">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174433" indent="-174433" algn="just">
              <a:buFont typeface="Arial" panose="020B0604020202020204" pitchFamily="34" charset="0"/>
              <a:buChar char="•"/>
            </a:pPr>
            <a:r>
              <a:rPr lang="en-US" b="1" dirty="0" smtClean="0">
                <a:latin typeface="Arial" panose="020B0604020202020204" pitchFamily="34" charset="0"/>
                <a:cs typeface="Arial" panose="020B0604020202020204" pitchFamily="34" charset="0"/>
              </a:rPr>
              <a:t>In breast cancer, stromal TIL are found at greater numbers than intraepithelial TIL- but still have prognostic benefit.</a:t>
            </a:r>
          </a:p>
          <a:p>
            <a:pPr marL="174433" indent="-174433" algn="just">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174433" indent="-174433" algn="just">
              <a:buFont typeface="Arial" panose="020B0604020202020204" pitchFamily="34" charset="0"/>
              <a:buChar char="•"/>
            </a:pPr>
            <a:r>
              <a:rPr lang="en-US" b="1" dirty="0" smtClean="0">
                <a:latin typeface="Arial" panose="020B0604020202020204" pitchFamily="34" charset="0"/>
                <a:cs typeface="Arial" panose="020B0604020202020204" pitchFamily="34" charset="0"/>
              </a:rPr>
              <a:t>Higher numbers are associated with improved DFS and OS.</a:t>
            </a:r>
          </a:p>
          <a:p>
            <a:pPr marL="639589" lvl="1" indent="-174433" algn="just">
              <a:buFont typeface="Arial" panose="020B0604020202020204" pitchFamily="34" charset="0"/>
              <a:buChar char="•"/>
            </a:pPr>
            <a:endParaRPr lang="en-US" b="1" dirty="0" smtClean="0">
              <a:latin typeface="Arial" panose="020B0604020202020204" pitchFamily="34" charset="0"/>
              <a:cs typeface="Arial" panose="020B0604020202020204" pitchFamily="34" charset="0"/>
            </a:endParaRPr>
          </a:p>
          <a:p>
            <a:pPr marL="174433" indent="-174433" algn="just">
              <a:buFont typeface="Arial" panose="020B0604020202020204" pitchFamily="34" charset="0"/>
              <a:buChar char="•"/>
            </a:pPr>
            <a:r>
              <a:rPr lang="en-US" b="1" dirty="0" smtClean="0">
                <a:latin typeface="Arial" panose="020B0604020202020204" pitchFamily="34" charset="0"/>
                <a:cs typeface="Arial" panose="020B0604020202020204" pitchFamily="34" charset="0"/>
              </a:rPr>
              <a:t>Further phenotyping the T-cell infiltrate reveal an important role for CD8 T cell in improved prognosis.</a:t>
            </a:r>
          </a:p>
          <a:p>
            <a:pPr marL="174433" indent="-174433" algn="just">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174433" indent="-174433" algn="just">
              <a:buFont typeface="Arial" panose="020B0604020202020204" pitchFamily="34" charset="0"/>
              <a:buChar char="•"/>
            </a:pPr>
            <a:r>
              <a:rPr lang="en-US" b="1" dirty="0" smtClean="0">
                <a:latin typeface="Arial" panose="020B0604020202020204" pitchFamily="34" charset="0"/>
                <a:cs typeface="Arial" panose="020B0604020202020204" pitchFamily="34" charset="0"/>
              </a:rPr>
              <a:t>Low levels of regulatory cells are also associated with outcome in relationship to CD8 T-cells.  </a:t>
            </a:r>
          </a:p>
          <a:p>
            <a:pPr marL="174433" indent="-174433" algn="just">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174433" indent="-174433" algn="just">
              <a:buFont typeface="Arial" panose="020B0604020202020204" pitchFamily="34" charset="0"/>
              <a:buChar char="•"/>
            </a:pPr>
            <a:r>
              <a:rPr lang="en-US" b="1" dirty="0" smtClean="0">
                <a:latin typeface="Arial" panose="020B0604020202020204" pitchFamily="34" charset="0"/>
                <a:cs typeface="Arial" panose="020B0604020202020204" pitchFamily="34" charset="0"/>
              </a:rPr>
              <a:t>These associations of immunity with outcome are most pronounced for TNBC- which begs the question- WHY?</a:t>
            </a:r>
            <a:endParaRPr lang="en-US" b="1" dirty="0">
              <a:latin typeface="Arial" panose="020B0604020202020204" pitchFamily="34" charset="0"/>
              <a:cs typeface="Arial" panose="020B0604020202020204" pitchFamily="34" charset="0"/>
            </a:endParaRPr>
          </a:p>
          <a:p>
            <a:pPr marL="174433" indent="-174433" algn="just">
              <a:buFont typeface="Arial" panose="020B0604020202020204" pitchFamily="34" charset="0"/>
              <a:buChar char="•"/>
            </a:pPr>
            <a:endParaRPr lang="en-US" b="1" dirty="0" smtClean="0">
              <a:latin typeface="Arial" panose="020B0604020202020204" pitchFamily="34" charset="0"/>
              <a:cs typeface="Arial" panose="020B0604020202020204" pitchFamily="34" charset="0"/>
            </a:endParaRPr>
          </a:p>
          <a:p>
            <a:pPr marL="174433" indent="-174433" algn="just">
              <a:buFont typeface="Arial" panose="020B0604020202020204" pitchFamily="34" charset="0"/>
              <a:buChar char="•"/>
            </a:pPr>
            <a:endParaRPr lang="en-US" b="1" dirty="0" smtClean="0">
              <a:latin typeface="Arial" panose="020B0604020202020204" pitchFamily="34" charset="0"/>
              <a:cs typeface="Arial" panose="020B0604020202020204" pitchFamily="34" charset="0"/>
            </a:endParaRPr>
          </a:p>
          <a:p>
            <a:pPr marL="174433" indent="-174433" algn="just">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174433" indent="-174433" algn="just">
              <a:buFont typeface="Arial" panose="020B0604020202020204" pitchFamily="34" charset="0"/>
              <a:buChar cha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F4C1A67-40F6-3A4F-921F-49F045E455FC}" type="slidenum">
              <a:rPr lang="en-US" smtClean="0"/>
              <a:pPr/>
              <a:t>33</a:t>
            </a:fld>
            <a:endParaRPr lang="en-US" dirty="0"/>
          </a:p>
        </p:txBody>
      </p:sp>
    </p:spTree>
    <p:extLst>
      <p:ext uri="{BB962C8B-B14F-4D97-AF65-F5344CB8AC3E}">
        <p14:creationId xmlns:p14="http://schemas.microsoft.com/office/powerpoint/2010/main" val="2068523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r>
              <a:rPr lang="en-US" altLang="en-US" i="1" smtClean="0">
                <a:latin typeface="Arial" pitchFamily="34" charset="0"/>
              </a:rPr>
              <a:t>CR, complete response; PD, progressive disease; PR, partial response; SD, stable disease; TNBC, triple-negative breast cancer.</a:t>
            </a:r>
          </a:p>
          <a:p>
            <a:endParaRPr lang="en-US" altLang="en-US" i="1" smtClean="0">
              <a:latin typeface="Arial" pitchFamily="34" charset="0"/>
            </a:endParaRPr>
          </a:p>
          <a:p>
            <a:r>
              <a:rPr lang="en-US" altLang="en-US" smtClean="0">
                <a:latin typeface="Arial" pitchFamily="34" charset="0"/>
              </a:rPr>
              <a:t>Preliminary data in 23 evaluable patients showed tumor shrinkage in 8 patients, which is clear evidence of biological activity. As with previous studies of immunotherapy, it is not the response rates that are impressive with these treatments. It is that remissions are more durable than with traditional cytotoxic chemotherapy. At the time of this report, the median duration of response had not yet been reached with 3 responding patients remaining on treatment for at least 11 months.</a:t>
            </a:r>
          </a:p>
          <a:p>
            <a:endParaRPr lang="en-US" altLang="en-US" i="1" smtClean="0">
              <a:latin typeface="Arial" pitchFamily="34" charset="0"/>
            </a:endParaRPr>
          </a:p>
        </p:txBody>
      </p:sp>
      <p:sp>
        <p:nvSpPr>
          <p:cNvPr id="103428" name="Slide Number Placeholder 3"/>
          <p:cNvSpPr>
            <a:spLocks noGrp="1"/>
          </p:cNvSpPr>
          <p:nvPr>
            <p:ph type="sldNum" sz="quarter" idx="5"/>
          </p:nvPr>
        </p:nvSpPr>
        <p:spPr>
          <a:noFill/>
        </p:spPr>
        <p:txBody>
          <a:bodyPr/>
          <a:lstStyle/>
          <a:p>
            <a:fld id="{7CA00A98-8D87-4B95-8AC7-09D52B6DEC34}" type="slidenum">
              <a:rPr lang="en-US" altLang="en-US" smtClean="0"/>
              <a:pPr/>
              <a:t>37</a:t>
            </a:fld>
            <a:endParaRPr lang="en-US" altLang="en-US" smtClean="0"/>
          </a:p>
        </p:txBody>
      </p:sp>
    </p:spTree>
    <p:extLst>
      <p:ext uri="{BB962C8B-B14F-4D97-AF65-F5344CB8AC3E}">
        <p14:creationId xmlns:p14="http://schemas.microsoft.com/office/powerpoint/2010/main" val="4249327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r>
              <a:rPr lang="en-US" altLang="en-US" i="1" dirty="0" smtClean="0">
                <a:latin typeface="Arial" pitchFamily="34" charset="0"/>
              </a:rPr>
              <a:t>AE, adverse event; ALT, </a:t>
            </a:r>
            <a:r>
              <a:rPr lang="en-US" altLang="en-US" i="1" dirty="0" err="1" smtClean="0">
                <a:latin typeface="Arial" pitchFamily="34" charset="0"/>
              </a:rPr>
              <a:t>alanine</a:t>
            </a:r>
            <a:r>
              <a:rPr lang="en-US" altLang="en-US" i="1" dirty="0" smtClean="0">
                <a:latin typeface="Arial" pitchFamily="34" charset="0"/>
              </a:rPr>
              <a:t> </a:t>
            </a:r>
            <a:r>
              <a:rPr lang="en-US" altLang="en-US" i="1" dirty="0" err="1" smtClean="0">
                <a:latin typeface="Arial" pitchFamily="34" charset="0"/>
              </a:rPr>
              <a:t>aminotransferase</a:t>
            </a:r>
            <a:r>
              <a:rPr lang="en-US" altLang="en-US" i="1" dirty="0" smtClean="0">
                <a:latin typeface="Arial" pitchFamily="34" charset="0"/>
              </a:rPr>
              <a:t>; AST, </a:t>
            </a:r>
            <a:r>
              <a:rPr lang="en-US" altLang="en-US" i="1" dirty="0" err="1" smtClean="0">
                <a:latin typeface="Arial" pitchFamily="34" charset="0"/>
              </a:rPr>
              <a:t>aspartate</a:t>
            </a:r>
            <a:r>
              <a:rPr lang="en-US" altLang="en-US" i="1" dirty="0" smtClean="0">
                <a:latin typeface="Arial" pitchFamily="34" charset="0"/>
              </a:rPr>
              <a:t> </a:t>
            </a:r>
            <a:r>
              <a:rPr lang="en-US" altLang="en-US" i="1" dirty="0" err="1" smtClean="0">
                <a:latin typeface="Arial" pitchFamily="34" charset="0"/>
              </a:rPr>
              <a:t>aminotransferase</a:t>
            </a:r>
            <a:r>
              <a:rPr lang="en-US" altLang="en-US" i="1" dirty="0" smtClean="0">
                <a:latin typeface="Arial" pitchFamily="34" charset="0"/>
              </a:rPr>
              <a:t>; TNBC, triple-negative breast cancer.</a:t>
            </a:r>
          </a:p>
          <a:p>
            <a:endParaRPr lang="en-US" altLang="en-US" i="1" dirty="0" smtClean="0">
              <a:latin typeface="Arial" pitchFamily="34" charset="0"/>
            </a:endParaRPr>
          </a:p>
          <a:p>
            <a:r>
              <a:rPr lang="en-US" altLang="en-US" dirty="0" smtClean="0">
                <a:latin typeface="Arial" pitchFamily="34" charset="0"/>
              </a:rPr>
              <a:t>No grade 3-5 adverse events were seen except for severe headache in 1 patient. Low-grade toxicities were also seen at low rates, with even common toxicities like fatigue and nausea affecting fewer than 20% of patients. </a:t>
            </a:r>
          </a:p>
          <a:p>
            <a:endParaRPr lang="en-US" altLang="en-US" i="1" dirty="0" smtClean="0">
              <a:latin typeface="Arial" pitchFamily="34" charset="0"/>
            </a:endParaRPr>
          </a:p>
        </p:txBody>
      </p:sp>
      <p:sp>
        <p:nvSpPr>
          <p:cNvPr id="104452" name="Slide Number Placeholder 3"/>
          <p:cNvSpPr>
            <a:spLocks noGrp="1"/>
          </p:cNvSpPr>
          <p:nvPr>
            <p:ph type="sldNum" sz="quarter" idx="5"/>
          </p:nvPr>
        </p:nvSpPr>
        <p:spPr>
          <a:noFill/>
        </p:spPr>
        <p:txBody>
          <a:bodyPr/>
          <a:lstStyle/>
          <a:p>
            <a:fld id="{BE75B64C-A8F3-4683-81FA-C7437989DB9E}" type="slidenum">
              <a:rPr lang="en-US" altLang="en-US" smtClean="0"/>
              <a:pPr/>
              <a:t>38</a:t>
            </a:fld>
            <a:endParaRPr lang="en-US" altLang="en-US" smtClean="0"/>
          </a:p>
        </p:txBody>
      </p:sp>
    </p:spTree>
    <p:extLst>
      <p:ext uri="{BB962C8B-B14F-4D97-AF65-F5344CB8AC3E}">
        <p14:creationId xmlns:p14="http://schemas.microsoft.com/office/powerpoint/2010/main" val="3794437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altLang="en-US" smtClean="0">
              <a:latin typeface="Arial" pitchFamily="34" charset="0"/>
            </a:endParaRPr>
          </a:p>
        </p:txBody>
      </p:sp>
      <p:sp>
        <p:nvSpPr>
          <p:cNvPr id="119812" name="Slide Number Placeholder 3"/>
          <p:cNvSpPr>
            <a:spLocks noGrp="1"/>
          </p:cNvSpPr>
          <p:nvPr>
            <p:ph type="sldNum" sz="quarter" idx="5"/>
          </p:nvPr>
        </p:nvSpPr>
        <p:spPr>
          <a:noFill/>
        </p:spPr>
        <p:txBody>
          <a:bodyPr/>
          <a:lstStyle/>
          <a:p>
            <a:fld id="{BD60B413-E49A-4D15-A421-E34CEA74CD8D}" type="slidenum">
              <a:rPr lang="en-US" altLang="en-US"/>
              <a:pPr/>
              <a:t>41</a:t>
            </a:fld>
            <a:endParaRPr lang="en-US" altLang="en-US"/>
          </a:p>
        </p:txBody>
      </p:sp>
    </p:spTree>
    <p:extLst>
      <p:ext uri="{BB962C8B-B14F-4D97-AF65-F5344CB8AC3E}">
        <p14:creationId xmlns:p14="http://schemas.microsoft.com/office/powerpoint/2010/main" val="2578776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r>
              <a:rPr lang="en-US" altLang="en-US" i="1" dirty="0" smtClean="0">
                <a:latin typeface="Arial" pitchFamily="34" charset="0"/>
              </a:rPr>
              <a:t>BCG, Bacillus </a:t>
            </a:r>
            <a:r>
              <a:rPr lang="en-US" altLang="en-US" i="1" dirty="0" err="1" smtClean="0">
                <a:latin typeface="Arial" pitchFamily="34" charset="0"/>
              </a:rPr>
              <a:t>Calmette-Guérin</a:t>
            </a:r>
            <a:r>
              <a:rPr lang="en-US" altLang="en-US" i="1" dirty="0" smtClean="0">
                <a:latin typeface="Arial" pitchFamily="34" charset="0"/>
              </a:rPr>
              <a:t>; IL, interleukin; </a:t>
            </a:r>
            <a:r>
              <a:rPr lang="en-US" altLang="en-US" i="1" dirty="0" err="1" smtClean="0">
                <a:latin typeface="Arial" pitchFamily="34" charset="0"/>
              </a:rPr>
              <a:t>mAb</a:t>
            </a:r>
            <a:r>
              <a:rPr lang="en-US" altLang="en-US" i="1" dirty="0" smtClean="0">
                <a:latin typeface="Arial" pitchFamily="34" charset="0"/>
              </a:rPr>
              <a:t>, monoclonal antibody; NSCLC, non-small-cell lung cancer; RCC, renal cell carcinoma.</a:t>
            </a:r>
            <a:endParaRPr lang="en-US" altLang="en-US" dirty="0" smtClean="0">
              <a:latin typeface="Arial" pitchFamily="34" charset="0"/>
            </a:endParaRPr>
          </a:p>
          <a:p>
            <a:endParaRPr lang="en-US" altLang="en-US" dirty="0" smtClean="0">
              <a:latin typeface="Arial" pitchFamily="34" charset="0"/>
            </a:endParaRPr>
          </a:p>
          <a:p>
            <a:r>
              <a:rPr lang="en-US" altLang="en-US" dirty="0" smtClean="0">
                <a:latin typeface="Arial" pitchFamily="34" charset="0"/>
              </a:rPr>
              <a:t>Immunotherapy, as a treatment strategy, has existed for more than 200 years, with its first documented use likely being Jenner’s smallpox vaccine in 1796. Nearly 70 years later, the connection between immunotherapy and cancer was recognized, although the exact link was unknown. It took another 100 years for development of the Bacillus </a:t>
            </a:r>
            <a:r>
              <a:rPr lang="en-US" altLang="en-US" dirty="0" err="1" smtClean="0">
                <a:latin typeface="Arial" pitchFamily="34" charset="0"/>
              </a:rPr>
              <a:t>Calmette-Guérin</a:t>
            </a:r>
            <a:r>
              <a:rPr lang="en-US" altLang="en-US" dirty="0" smtClean="0">
                <a:latin typeface="Arial" pitchFamily="34" charset="0"/>
              </a:rPr>
              <a:t> vaccine for bladder cancer, which is still used today. Approximately 10 years later, interferon was approved and soon after that was interleukin-2, and then came the first of the monoclonal antibodies, </a:t>
            </a:r>
            <a:r>
              <a:rPr lang="en-US" altLang="en-US" dirty="0" err="1" smtClean="0">
                <a:latin typeface="Arial" pitchFamily="34" charset="0"/>
              </a:rPr>
              <a:t>rituximab</a:t>
            </a:r>
            <a:r>
              <a:rPr lang="en-US" altLang="en-US" dirty="0" smtClean="0">
                <a:latin typeface="Arial" pitchFamily="34" charset="0"/>
              </a:rPr>
              <a:t>. Starting in the 1990s, an onslaught of new immune mechanisms and targets emerged: a vaccine for renal cell carcinoma in 2008, </a:t>
            </a:r>
            <a:r>
              <a:rPr lang="en-US" altLang="en-US" dirty="0" err="1" smtClean="0">
                <a:latin typeface="Arial" pitchFamily="34" charset="0"/>
              </a:rPr>
              <a:t>sipuleucel</a:t>
            </a:r>
            <a:r>
              <a:rPr lang="en-US" altLang="en-US" dirty="0" smtClean="0">
                <a:latin typeface="Arial" pitchFamily="34" charset="0"/>
              </a:rPr>
              <a:t>-T for prostate cancer in 2010. Then, the first checkpoint immune inhibitor was launched in 2011, and it was an anti–CTLA-4 antibody, </a:t>
            </a:r>
            <a:r>
              <a:rPr lang="en-US" altLang="en-US" dirty="0" err="1" smtClean="0">
                <a:latin typeface="Arial" pitchFamily="34" charset="0"/>
              </a:rPr>
              <a:t>ipilimumab</a:t>
            </a:r>
            <a:r>
              <a:rPr lang="en-US" altLang="en-US" dirty="0" smtClean="0">
                <a:latin typeface="Arial" pitchFamily="34" charset="0"/>
              </a:rPr>
              <a:t>. PD-1 inhibitors came soon after in 2014-2015 with PD-L1 inhibitors on the horizon in the late phases of clinical development. CTLA-4 and PD-1/PD-L1 checkpoint inhibitors will be the focus of ensuing discussion.</a:t>
            </a:r>
          </a:p>
          <a:p>
            <a:endParaRPr lang="en-US" altLang="en-US" dirty="0" smtClean="0">
              <a:latin typeface="Arial" pitchFamily="34" charset="0"/>
            </a:endParaRPr>
          </a:p>
        </p:txBody>
      </p:sp>
      <p:sp>
        <p:nvSpPr>
          <p:cNvPr id="77828" name="Slide Number Placeholder 3"/>
          <p:cNvSpPr>
            <a:spLocks noGrp="1"/>
          </p:cNvSpPr>
          <p:nvPr>
            <p:ph type="sldNum" sz="quarter" idx="5"/>
          </p:nvPr>
        </p:nvSpPr>
        <p:spPr>
          <a:noFill/>
        </p:spPr>
        <p:txBody>
          <a:bodyPr/>
          <a:lstStyle/>
          <a:p>
            <a:fld id="{0505C8CB-275F-4D24-B9D3-A1E7F8519E87}" type="slidenum">
              <a:rPr lang="en-US" altLang="en-US"/>
              <a:pPr/>
              <a:t>2</a:t>
            </a:fld>
            <a:endParaRPr lang="en-US" altLang="en-US"/>
          </a:p>
        </p:txBody>
      </p:sp>
    </p:spTree>
    <p:extLst>
      <p:ext uri="{BB962C8B-B14F-4D97-AF65-F5344CB8AC3E}">
        <p14:creationId xmlns:p14="http://schemas.microsoft.com/office/powerpoint/2010/main" val="3156619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lang="en-US" altLang="en-US" smtClean="0">
                <a:latin typeface="Arial" pitchFamily="34" charset="0"/>
              </a:rPr>
              <a:t>T cells receive and respond to both activating and inhibitory signals. Activating signals stimulate the immune system and accelerate its ability, for example, to fend off viruses or bacteria, whereas inhibitory signals “brake” the immune system and can dampen or inhibit T-cell responses. In general, without these inhibitory mechanisms, rampant autoimmune disease would emerge. Checkpoint inhibitors such as those against CTLA-4 and PD-1, however, are an advantageous example of circumventing these inhibitory signaling mechanisms. </a:t>
            </a:r>
          </a:p>
        </p:txBody>
      </p:sp>
      <p:sp>
        <p:nvSpPr>
          <p:cNvPr id="79876" name="Slide Number Placeholder 3"/>
          <p:cNvSpPr>
            <a:spLocks noGrp="1"/>
          </p:cNvSpPr>
          <p:nvPr>
            <p:ph type="sldNum" sz="quarter" idx="5"/>
          </p:nvPr>
        </p:nvSpPr>
        <p:spPr>
          <a:noFill/>
        </p:spPr>
        <p:txBody>
          <a:bodyPr/>
          <a:lstStyle/>
          <a:p>
            <a:fld id="{8D6DA51A-E445-426E-BAC4-B069243683A3}" type="slidenum">
              <a:rPr lang="en-US" altLang="en-US"/>
              <a:pPr/>
              <a:t>6</a:t>
            </a:fld>
            <a:endParaRPr lang="en-US" altLang="en-US"/>
          </a:p>
        </p:txBody>
      </p:sp>
    </p:spTree>
    <p:extLst>
      <p:ext uri="{BB962C8B-B14F-4D97-AF65-F5344CB8AC3E}">
        <p14:creationId xmlns:p14="http://schemas.microsoft.com/office/powerpoint/2010/main" val="482061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1227138" y="715963"/>
            <a:ext cx="4675187" cy="3508375"/>
          </a:xfrm>
          <a:ln/>
        </p:spPr>
      </p:sp>
      <p:sp>
        <p:nvSpPr>
          <p:cNvPr id="94211" name="Notes Placeholder 2"/>
          <p:cNvSpPr>
            <a:spLocks noGrp="1"/>
          </p:cNvSpPr>
          <p:nvPr>
            <p:ph type="body" idx="1"/>
          </p:nvPr>
        </p:nvSpPr>
        <p:spPr>
          <a:noFill/>
          <a:ln/>
        </p:spPr>
        <p:txBody>
          <a:bodyPr/>
          <a:lstStyle/>
          <a:p>
            <a:pPr>
              <a:lnSpc>
                <a:spcPct val="90000"/>
              </a:lnSpc>
              <a:spcBef>
                <a:spcPct val="40000"/>
              </a:spcBef>
            </a:pPr>
            <a:r>
              <a:rPr lang="en-US" altLang="en-US" i="1" dirty="0" smtClean="0">
                <a:latin typeface="Arial" pitchFamily="34" charset="0"/>
                <a:cs typeface="Arial" pitchFamily="34" charset="0"/>
              </a:rPr>
              <a:t>MHC, major </a:t>
            </a:r>
            <a:r>
              <a:rPr lang="en-US" altLang="en-US" i="1" dirty="0" err="1" smtClean="0">
                <a:latin typeface="Arial" pitchFamily="34" charset="0"/>
                <a:cs typeface="Arial" pitchFamily="34" charset="0"/>
              </a:rPr>
              <a:t>histocompatibility</a:t>
            </a:r>
            <a:r>
              <a:rPr lang="en-US" altLang="en-US" i="1" dirty="0" smtClean="0">
                <a:latin typeface="Arial" pitchFamily="34" charset="0"/>
                <a:cs typeface="Arial" pitchFamily="34" charset="0"/>
              </a:rPr>
              <a:t> complex; TCR, T-cell receptor.</a:t>
            </a:r>
          </a:p>
          <a:p>
            <a:pPr eaLnBrk="1" hangingPunct="1">
              <a:spcBef>
                <a:spcPct val="0"/>
              </a:spcBef>
            </a:pPr>
            <a:endParaRPr lang="en-US" altLang="en-US" dirty="0" smtClean="0">
              <a:latin typeface="Times New Roman" pitchFamily="18" charset="0"/>
              <a:cs typeface="Times New Roman" pitchFamily="18" charset="0"/>
            </a:endParaRPr>
          </a:p>
          <a:p>
            <a:pPr eaLnBrk="1" hangingPunct="1">
              <a:spcBef>
                <a:spcPct val="0"/>
              </a:spcBef>
            </a:pPr>
            <a:r>
              <a:rPr lang="en-US" altLang="en-US" dirty="0" smtClean="0">
                <a:latin typeface="Arial" pitchFamily="34" charset="0"/>
              </a:rPr>
              <a:t>PD-1 and PD-L1 checkpoint inhibition happens in the tumor microenvironment where T cells will interact directly with cancer cells.</a:t>
            </a:r>
            <a:endParaRPr lang="en-US" altLang="en-US" dirty="0" smtClean="0">
              <a:latin typeface="Times New Roman" pitchFamily="18" charset="0"/>
              <a:cs typeface="Times New Roman" pitchFamily="18" charset="0"/>
            </a:endParaRPr>
          </a:p>
        </p:txBody>
      </p:sp>
      <p:sp>
        <p:nvSpPr>
          <p:cNvPr id="94212" name="Slide Number Placeholder 3"/>
          <p:cNvSpPr>
            <a:spLocks noGrp="1"/>
          </p:cNvSpPr>
          <p:nvPr>
            <p:ph type="sldNum" sz="quarter" idx="5"/>
          </p:nvPr>
        </p:nvSpPr>
        <p:spPr>
          <a:noFill/>
        </p:spPr>
        <p:txBody>
          <a:bodyPr lIns="88351" tIns="44175" rIns="88351" bIns="44175"/>
          <a:lstStyle/>
          <a:p>
            <a:fld id="{E9117CCB-10FB-47AC-AF1C-270E4F449443}" type="slidenum">
              <a:rPr lang="en-US" altLang="en-US">
                <a:solidFill>
                  <a:srgbClr val="000000"/>
                </a:solidFill>
              </a:rPr>
              <a:pPr/>
              <a:t>7</a:t>
            </a:fld>
            <a:endParaRPr lang="en-US" altLang="en-US">
              <a:solidFill>
                <a:srgbClr val="000000"/>
              </a:solidFill>
            </a:endParaRPr>
          </a:p>
        </p:txBody>
      </p:sp>
    </p:spTree>
    <p:extLst>
      <p:ext uri="{BB962C8B-B14F-4D97-AF65-F5344CB8AC3E}">
        <p14:creationId xmlns:p14="http://schemas.microsoft.com/office/powerpoint/2010/main" val="121417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1192213" y="706438"/>
            <a:ext cx="4613275" cy="3460750"/>
          </a:xfrm>
          <a:ln/>
        </p:spPr>
      </p:sp>
      <p:sp>
        <p:nvSpPr>
          <p:cNvPr id="101379" name="Notes Placeholder 2"/>
          <p:cNvSpPr>
            <a:spLocks noGrp="1"/>
          </p:cNvSpPr>
          <p:nvPr>
            <p:ph type="body" idx="1"/>
          </p:nvPr>
        </p:nvSpPr>
        <p:spPr>
          <a:noFill/>
          <a:ln/>
        </p:spPr>
        <p:txBody>
          <a:bodyPr/>
          <a:lstStyle/>
          <a:p>
            <a:r>
              <a:rPr lang="en-US" altLang="en-US" i="1" smtClean="0">
                <a:latin typeface="Arial" pitchFamily="34" charset="0"/>
              </a:rPr>
              <a:t>AE, adverse event; IL, interleukin; MHC, major histocompatibility complex; TCR, T-cell receptor.</a:t>
            </a:r>
          </a:p>
          <a:p>
            <a:endParaRPr lang="en-US" altLang="en-US" i="1" smtClean="0">
              <a:latin typeface="Arial" pitchFamily="34" charset="0"/>
            </a:endParaRPr>
          </a:p>
          <a:p>
            <a:r>
              <a:rPr lang="en-US" altLang="en-US" smtClean="0">
                <a:latin typeface="Arial" pitchFamily="34" charset="0"/>
              </a:rPr>
              <a:t>A major driver of immune-related adverse events is cytokines. Activated T cells flood these molecules into the system. Furthermore, self-reactive T cells may proliferate and react with normal tissues as checkpoint blockade disrupts immune homeostasis.</a:t>
            </a:r>
            <a:r>
              <a:rPr lang="en-US" altLang="en-US" baseline="30000" smtClean="0">
                <a:latin typeface="Arial" pitchFamily="34" charset="0"/>
              </a:rPr>
              <a:t>[1] </a:t>
            </a:r>
          </a:p>
          <a:p>
            <a:endParaRPr lang="en-US" altLang="en-US" smtClean="0">
              <a:latin typeface="Arial" pitchFamily="34" charset="0"/>
            </a:endParaRPr>
          </a:p>
          <a:p>
            <a:r>
              <a:rPr lang="en-US" altLang="en-US" b="1" smtClean="0">
                <a:latin typeface="Arial" pitchFamily="34" charset="0"/>
              </a:rPr>
              <a:t>Reference</a:t>
            </a:r>
            <a:endParaRPr lang="en-US" altLang="en-US" smtClean="0">
              <a:latin typeface="Arial" pitchFamily="34" charset="0"/>
            </a:endParaRPr>
          </a:p>
          <a:p>
            <a:r>
              <a:rPr lang="en-US" altLang="en-US" smtClean="0">
                <a:latin typeface="Arial" pitchFamily="34" charset="0"/>
              </a:rPr>
              <a:t>1. Amos SM, Duong CP, Westwood JA, et al. Autoimmunity associated with immunotherapy of cancer. Blood. 2011;118:499-509.</a:t>
            </a:r>
          </a:p>
          <a:p>
            <a:endParaRPr lang="en-US" altLang="en-US" smtClean="0">
              <a:latin typeface="Arial" pitchFamily="34" charset="0"/>
            </a:endParaRPr>
          </a:p>
        </p:txBody>
      </p:sp>
    </p:spTree>
    <p:extLst>
      <p:ext uri="{BB962C8B-B14F-4D97-AF65-F5344CB8AC3E}">
        <p14:creationId xmlns:p14="http://schemas.microsoft.com/office/powerpoint/2010/main" val="1608441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6"/>
          <p:cNvSpPr>
            <a:spLocks noGrp="1" noRot="1" noChangeAspect="1" noTextEdit="1"/>
          </p:cNvSpPr>
          <p:nvPr>
            <p:ph type="sldImg"/>
          </p:nvPr>
        </p:nvSpPr>
        <p:spPr>
          <a:ln/>
        </p:spPr>
      </p:sp>
      <p:sp>
        <p:nvSpPr>
          <p:cNvPr id="102403" name="Notes Placeholder 1"/>
          <p:cNvSpPr>
            <a:spLocks noGrp="1"/>
          </p:cNvSpPr>
          <p:nvPr>
            <p:ph type="body" idx="1"/>
          </p:nvPr>
        </p:nvSpPr>
        <p:spPr>
          <a:xfrm>
            <a:off x="760818" y="4344059"/>
            <a:ext cx="5536809" cy="4176744"/>
          </a:xfrm>
          <a:noFill/>
          <a:ln/>
        </p:spPr>
        <p:txBody>
          <a:bodyPr/>
          <a:lstStyle/>
          <a:p>
            <a:r>
              <a:rPr lang="en-US" altLang="en-US" i="1" smtClean="0">
                <a:latin typeface="Arial" pitchFamily="34" charset="0"/>
              </a:rPr>
              <a:t>AE, adverse event.</a:t>
            </a:r>
            <a:endParaRPr lang="en-US" altLang="en-US" smtClean="0">
              <a:latin typeface="Arial" pitchFamily="34" charset="0"/>
            </a:endParaRPr>
          </a:p>
          <a:p>
            <a:endParaRPr lang="en-US" altLang="en-US" smtClean="0">
              <a:latin typeface="Arial" pitchFamily="34" charset="0"/>
            </a:endParaRPr>
          </a:p>
          <a:p>
            <a:r>
              <a:rPr lang="en-US" altLang="en-US" smtClean="0">
                <a:latin typeface="Arial" pitchFamily="34" charset="0"/>
              </a:rPr>
              <a:t>Skin, gastrointestinal, and endocrine toxicities following checkpoint inhibitor treatment are common whereas autoimmune hepatitis is fairly rare. Note that endocrine-related adverse events can sometimes present subtly but still may require attention.</a:t>
            </a:r>
            <a:endParaRPr lang="en-US" altLang="en-US" i="1" smtClean="0">
              <a:latin typeface="Arial" pitchFamily="34" charset="0"/>
            </a:endParaRPr>
          </a:p>
        </p:txBody>
      </p:sp>
    </p:spTree>
    <p:extLst>
      <p:ext uri="{BB962C8B-B14F-4D97-AF65-F5344CB8AC3E}">
        <p14:creationId xmlns:p14="http://schemas.microsoft.com/office/powerpoint/2010/main" val="4122623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r>
              <a:rPr lang="en-US" altLang="en-US" i="1" smtClean="0">
                <a:latin typeface="Arial" pitchFamily="34" charset="0"/>
              </a:rPr>
              <a:t>irAEs, immune-related adverse events.  </a:t>
            </a:r>
            <a:endParaRPr lang="en-US" altLang="en-US" smtClean="0">
              <a:latin typeface="Arial" pitchFamily="34" charset="0"/>
            </a:endParaRPr>
          </a:p>
          <a:p>
            <a:endParaRPr lang="en-US" altLang="en-US" smtClean="0">
              <a:latin typeface="Arial" pitchFamily="34" charset="0"/>
            </a:endParaRPr>
          </a:p>
          <a:p>
            <a:r>
              <a:rPr lang="en-US" altLang="en-US" smtClean="0">
                <a:latin typeface="Arial" pitchFamily="34" charset="0"/>
              </a:rPr>
              <a:t>As previously discussed, activation of the immune system following checkpoint inhibitor administration takes time. Similar to this delayed tumor response, adverse events also take time to show up because they are immune mediated. The kinetics of adverse event appearance were studied in a combined analysis of 325 patients receiving 10 mg/kg IV ipilimumab every 3 weeks for 4 cycles.</a:t>
            </a:r>
            <a:r>
              <a:rPr lang="en-US" altLang="en-US" baseline="30000" smtClean="0">
                <a:latin typeface="Arial" pitchFamily="34" charset="0"/>
              </a:rPr>
              <a:t>[1]</a:t>
            </a:r>
            <a:r>
              <a:rPr lang="en-US" altLang="en-US" smtClean="0">
                <a:latin typeface="Arial" pitchFamily="34" charset="0"/>
              </a:rPr>
              <a:t> Typically, a rash was seen early on and then sometimes some diarrhea. Liver dysfunction occurred a bit later, and endocrinopathies happened very late—weeks to months after the completion of therapy. </a:t>
            </a:r>
          </a:p>
          <a:p>
            <a:endParaRPr lang="en-US" altLang="en-US" smtClean="0">
              <a:latin typeface="Arial" pitchFamily="34" charset="0"/>
            </a:endParaRPr>
          </a:p>
          <a:p>
            <a:r>
              <a:rPr lang="en-US" altLang="en-US" smtClean="0">
                <a:latin typeface="Arial" pitchFamily="34" charset="0"/>
              </a:rPr>
              <a:t>Patients should undergo complete metabolic profiling with thyroid-stimulating hormone (TSH) and liver function tests (LFTs) at baseline and before every dose of ipilimumab. In addition to thyroid issues, adrenal insufficiency can emerge. If patients present as very tired and slightly nauseous with a mild headache, a full thyroid panel with</a:t>
            </a:r>
            <a:r>
              <a:rPr lang="en-US" altLang="en-US" i="1" smtClean="0">
                <a:latin typeface="Arial" pitchFamily="34" charset="0"/>
              </a:rPr>
              <a:t> </a:t>
            </a:r>
            <a:r>
              <a:rPr lang="en-US" altLang="en-US" smtClean="0">
                <a:latin typeface="Arial" pitchFamily="34" charset="0"/>
              </a:rPr>
              <a:t>adrenocorticotropic hormone (ACTH) should be obtained to better evaluate their pituitary function. Of note, patients sometimes get a little hyperthyroid before becoming hypothyroid. </a:t>
            </a:r>
          </a:p>
          <a:p>
            <a:endParaRPr lang="en-US" altLang="en-US" smtClean="0">
              <a:latin typeface="Arial" pitchFamily="34" charset="0"/>
            </a:endParaRPr>
          </a:p>
          <a:p>
            <a:r>
              <a:rPr lang="en-US" altLang="en-US" b="1" smtClean="0">
                <a:latin typeface="Arial" pitchFamily="34" charset="0"/>
              </a:rPr>
              <a:t>Reference</a:t>
            </a:r>
            <a:endParaRPr lang="en-US" altLang="en-US" b="1" i="1" smtClean="0">
              <a:latin typeface="Arial" pitchFamily="34" charset="0"/>
            </a:endParaRPr>
          </a:p>
          <a:p>
            <a:r>
              <a:rPr lang="en-US" altLang="en-US" smtClean="0">
                <a:latin typeface="Arial" pitchFamily="34" charset="0"/>
              </a:rPr>
              <a:t>1. Weber JS, Kähler KC, Hauschild A. Management of immune-related adverse events and kinetics of response with ipilimumab. J Clin Oncol. 2012;30:2691-2697.</a:t>
            </a:r>
          </a:p>
          <a:p>
            <a:endParaRPr lang="en-US" altLang="en-US" smtClean="0">
              <a:latin typeface="Arial" pitchFamily="34" charset="0"/>
            </a:endParaRPr>
          </a:p>
        </p:txBody>
      </p:sp>
      <p:sp>
        <p:nvSpPr>
          <p:cNvPr id="91140" name="Slide Number Placeholder 3"/>
          <p:cNvSpPr>
            <a:spLocks noGrp="1"/>
          </p:cNvSpPr>
          <p:nvPr>
            <p:ph type="sldNum" sz="quarter" idx="5"/>
          </p:nvPr>
        </p:nvSpPr>
        <p:spPr>
          <a:noFill/>
        </p:spPr>
        <p:txBody>
          <a:bodyPr/>
          <a:lstStyle/>
          <a:p>
            <a:fld id="{2BC34DD1-A6EB-4059-BDAF-6CF3DD7E8E1D}" type="slidenum">
              <a:rPr lang="en-US" altLang="en-US">
                <a:solidFill>
                  <a:srgbClr val="000000"/>
                </a:solidFill>
              </a:rPr>
              <a:pPr/>
              <a:t>13</a:t>
            </a:fld>
            <a:endParaRPr lang="en-US" altLang="en-US">
              <a:solidFill>
                <a:srgbClr val="000000"/>
              </a:solidFill>
            </a:endParaRPr>
          </a:p>
        </p:txBody>
      </p:sp>
    </p:spTree>
    <p:extLst>
      <p:ext uri="{BB962C8B-B14F-4D97-AF65-F5344CB8AC3E}">
        <p14:creationId xmlns:p14="http://schemas.microsoft.com/office/powerpoint/2010/main" val="119537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700074" y="4410065"/>
            <a:ext cx="5597553" cy="4531330"/>
          </a:xfrm>
        </p:spPr>
        <p:txBody>
          <a:bodyPr/>
          <a:lstStyle/>
          <a:p>
            <a:pPr>
              <a:spcBef>
                <a:spcPts val="987"/>
              </a:spcBef>
              <a:spcAft>
                <a:spcPts val="494"/>
              </a:spcAft>
              <a:buClr>
                <a:srgbClr val="FEFDDE"/>
              </a:buClr>
              <a:defRPr/>
            </a:pPr>
            <a:r>
              <a:rPr lang="en-US" altLang="en-US" i="1" kern="0" dirty="0">
                <a:latin typeface="Arial"/>
              </a:rPr>
              <a:t>TFTs, thyroid function tests.</a:t>
            </a:r>
            <a:endParaRPr lang="en-US" altLang="en-US" kern="0" dirty="0">
              <a:latin typeface="Arial"/>
            </a:endParaRPr>
          </a:p>
          <a:p>
            <a:pPr>
              <a:buClr>
                <a:srgbClr val="FEFDDE"/>
              </a:buClr>
              <a:defRPr/>
            </a:pPr>
            <a:endParaRPr lang="en-US" altLang="en-US" kern="0" dirty="0">
              <a:solidFill>
                <a:srgbClr val="F8F45A">
                  <a:lumMod val="20000"/>
                  <a:lumOff val="80000"/>
                </a:srgbClr>
              </a:solidFill>
              <a:latin typeface="Arial"/>
            </a:endParaRPr>
          </a:p>
          <a:p>
            <a:pPr>
              <a:defRPr/>
            </a:pPr>
            <a:r>
              <a:rPr lang="en-US" dirty="0"/>
              <a:t>Immune‑mediated endocrinopathies can be serious or fatal if not managed correctly. Time to onset may be much later. The average onset in patients treated with ipilimumab was 9 </a:t>
            </a:r>
            <a:r>
              <a:rPr lang="en-US" dirty="0" smtClean="0"/>
              <a:t>weeks.</a:t>
            </a:r>
            <a:r>
              <a:rPr lang="en-US" baseline="30000" dirty="0" smtClean="0"/>
              <a:t>[</a:t>
            </a:r>
            <a:r>
              <a:rPr lang="en-US" baseline="30000" dirty="0"/>
              <a:t>1</a:t>
            </a:r>
            <a:r>
              <a:rPr lang="en-US" baseline="30000" dirty="0" smtClean="0"/>
              <a:t>]</a:t>
            </a:r>
            <a:r>
              <a:rPr lang="en-US" dirty="0"/>
              <a:t> Low‑dose corticosteroids are recommended, levothyroxine can replace thyroid hormone, and treatment may have to be delayed. Hypophysitis, thyroid disease or abnormal thyroid function tests, and primary adrenal insufficiency have all been reported. The mechanism of injury is not fully understood. Hypophysitis can be permanent but can be managed with hormone replacement.</a:t>
            </a:r>
          </a:p>
          <a:p>
            <a:pPr>
              <a:defRPr/>
            </a:pPr>
            <a:endParaRPr lang="en-US" dirty="0"/>
          </a:p>
          <a:p>
            <a:pPr>
              <a:defRPr/>
            </a:pPr>
            <a:r>
              <a:rPr lang="en-US" dirty="0"/>
              <a:t>Patients should be monitored for signs and symptoms associated with pituitary, thyroid, or adrenal disease. Symptoms are often nonspecific but may include headache, fatigue, changes in mental status, abdominal pain, and hypotension. </a:t>
            </a:r>
            <a:r>
              <a:rPr lang="en-US" dirty="0" smtClean="0"/>
              <a:t>Thyroid function tests </a:t>
            </a:r>
            <a:r>
              <a:rPr lang="en-US" dirty="0"/>
              <a:t>should be checked at baseline and prior to each dose. TSH is the most sensitive test, but if the patient is symptomatic, consider a full panel including T3, T4, cortisol, and ACTH.</a:t>
            </a:r>
          </a:p>
          <a:p>
            <a:pPr>
              <a:defRPr/>
            </a:pPr>
            <a:endParaRPr lang="en-US" dirty="0"/>
          </a:p>
          <a:p>
            <a:pPr>
              <a:defRPr/>
            </a:pPr>
            <a:r>
              <a:rPr lang="en-US" b="1" dirty="0" smtClean="0"/>
              <a:t>Reference</a:t>
            </a:r>
            <a:endParaRPr lang="en-US" b="1" i="1" dirty="0"/>
          </a:p>
          <a:p>
            <a:pPr>
              <a:defRPr/>
            </a:pPr>
            <a:r>
              <a:rPr lang="en-US" dirty="0"/>
              <a:t>1. Weber JS, Kähler KC, Hauschild A. Management of immune-related adverse events and kinetics of response with ipilimumab. J Clin Oncol. </a:t>
            </a:r>
            <a:r>
              <a:rPr lang="en-US" dirty="0" smtClean="0"/>
              <a:t>2012;30:2691-2697.</a:t>
            </a:r>
            <a:endParaRPr lang="en-US" dirty="0"/>
          </a:p>
        </p:txBody>
      </p:sp>
      <p:sp>
        <p:nvSpPr>
          <p:cNvPr id="109572" name="Slide Number Placeholder 3"/>
          <p:cNvSpPr>
            <a:spLocks noGrp="1"/>
          </p:cNvSpPr>
          <p:nvPr>
            <p:ph type="sldNum" sz="quarter" idx="5"/>
          </p:nvPr>
        </p:nvSpPr>
        <p:spPr>
          <a:noFill/>
        </p:spPr>
        <p:txBody>
          <a:bodyPr/>
          <a:lstStyle/>
          <a:p>
            <a:fld id="{9534844D-E1CE-40F8-B3D6-95998C5C9C8C}" type="slidenum">
              <a:rPr lang="en-US" altLang="en-US"/>
              <a:pPr/>
              <a:t>14</a:t>
            </a:fld>
            <a:endParaRPr lang="en-US" altLang="en-US"/>
          </a:p>
        </p:txBody>
      </p:sp>
    </p:spTree>
    <p:extLst>
      <p:ext uri="{BB962C8B-B14F-4D97-AF65-F5344CB8AC3E}">
        <p14:creationId xmlns:p14="http://schemas.microsoft.com/office/powerpoint/2010/main" val="76843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r>
              <a:rPr lang="en-US" altLang="en-US" i="1" dirty="0" smtClean="0">
                <a:latin typeface="Arial" pitchFamily="34" charset="0"/>
              </a:rPr>
              <a:t>GIST, gastrointestinal </a:t>
            </a:r>
            <a:r>
              <a:rPr lang="en-US" altLang="en-US" i="1" dirty="0" err="1" smtClean="0">
                <a:latin typeface="Arial" pitchFamily="34" charset="0"/>
              </a:rPr>
              <a:t>stromal</a:t>
            </a:r>
            <a:r>
              <a:rPr lang="en-US" altLang="en-US" i="1" dirty="0" smtClean="0">
                <a:latin typeface="Arial" pitchFamily="34" charset="0"/>
              </a:rPr>
              <a:t> tumor; MDS, </a:t>
            </a:r>
            <a:r>
              <a:rPr lang="en-US" altLang="en-US" i="1" dirty="0" err="1" smtClean="0">
                <a:latin typeface="Arial" pitchFamily="34" charset="0"/>
              </a:rPr>
              <a:t>myelodysplastic</a:t>
            </a:r>
            <a:r>
              <a:rPr lang="en-US" altLang="en-US" i="1" dirty="0" smtClean="0">
                <a:latin typeface="Arial" pitchFamily="34" charset="0"/>
              </a:rPr>
              <a:t> syndrome; NSCLC, non-small cell lung cancer; RCC, renal cell carcinoma; SCLC, small cell lung cancer.</a:t>
            </a:r>
            <a:endParaRPr lang="en-US" altLang="en-US" dirty="0" smtClean="0">
              <a:latin typeface="Arial" pitchFamily="34" charset="0"/>
            </a:endParaRPr>
          </a:p>
          <a:p>
            <a:endParaRPr lang="en-US" altLang="en-US" dirty="0" smtClean="0">
              <a:latin typeface="Arial" pitchFamily="34" charset="0"/>
            </a:endParaRPr>
          </a:p>
          <a:p>
            <a:r>
              <a:rPr lang="en-US" altLang="en-US" dirty="0" smtClean="0">
                <a:latin typeface="Arial" pitchFamily="34" charset="0"/>
              </a:rPr>
              <a:t>Many clinical trials of </a:t>
            </a:r>
            <a:r>
              <a:rPr lang="en-US" altLang="en-US" dirty="0" err="1" smtClean="0">
                <a:latin typeface="Arial" pitchFamily="34" charset="0"/>
              </a:rPr>
              <a:t>ipilimumab</a:t>
            </a:r>
            <a:r>
              <a:rPr lang="en-US" altLang="en-US" dirty="0" smtClean="0">
                <a:latin typeface="Arial" pitchFamily="34" charset="0"/>
              </a:rPr>
              <a:t> are ongoing, alone or in combination with other therapeutic agents such as PD-1/PD-L1 checkpoint inhibitors.</a:t>
            </a:r>
          </a:p>
        </p:txBody>
      </p:sp>
      <p:sp>
        <p:nvSpPr>
          <p:cNvPr id="92164" name="Slide Number Placeholder 3"/>
          <p:cNvSpPr>
            <a:spLocks noGrp="1"/>
          </p:cNvSpPr>
          <p:nvPr>
            <p:ph type="sldNum" sz="quarter" idx="5"/>
          </p:nvPr>
        </p:nvSpPr>
        <p:spPr>
          <a:noFill/>
        </p:spPr>
        <p:txBody>
          <a:bodyPr/>
          <a:lstStyle/>
          <a:p>
            <a:fld id="{F6E0BE16-5631-4005-8DC6-5392D938CE24}" type="slidenum">
              <a:rPr lang="en-US" altLang="en-US"/>
              <a:pPr/>
              <a:t>15</a:t>
            </a:fld>
            <a:endParaRPr lang="en-US" altLang="en-US"/>
          </a:p>
        </p:txBody>
      </p:sp>
    </p:spTree>
    <p:extLst>
      <p:ext uri="{BB962C8B-B14F-4D97-AF65-F5344CB8AC3E}">
        <p14:creationId xmlns:p14="http://schemas.microsoft.com/office/powerpoint/2010/main" val="1257194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lvl1pPr>
              <a:defRPr b="1">
                <a:solidFill>
                  <a:srgbClr val="FFC000"/>
                </a:solidFill>
              </a:defRPr>
            </a:lvl1pPr>
          </a:lstStyle>
          <a:p>
            <a:r>
              <a:rPr lang="en-US" smtClean="0"/>
              <a:t>Click to edit Master title style</a:t>
            </a:r>
            <a:endParaRPr lang="es-MX"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2928919" y="6572256"/>
            <a:ext cx="6215081" cy="285744"/>
          </a:xfrm>
        </p:spPr>
        <p:txBody>
          <a:bodyPr>
            <a:normAutofit/>
          </a:bodyPr>
          <a:lstStyle>
            <a:lvl1pPr algn="r">
              <a:buFontTx/>
              <a:buNone/>
              <a:defRPr sz="1200">
                <a:latin typeface="Arial" pitchFamily="34" charset="0"/>
                <a:cs typeface="Arial" pitchFamily="34" charset="0"/>
              </a:defRPr>
            </a:lvl1pPr>
          </a:lstStyle>
          <a:p>
            <a:pPr lvl="0"/>
            <a:r>
              <a:rPr lang="es-MX" dirty="0" smtClean="0"/>
              <a:t>Referencia</a:t>
            </a:r>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52"/>
            <a:ext cx="3008313" cy="1162050"/>
          </a:xfrm>
        </p:spPr>
        <p:txBody>
          <a:bodyPr anchor="b"/>
          <a:lstStyle>
            <a:lvl1pPr algn="l">
              <a:defRPr sz="2000" b="1"/>
            </a:lvl1pPr>
          </a:lstStyle>
          <a:p>
            <a:r>
              <a:rPr lang="en-US" smtClean="0"/>
              <a:t>Click to edit Master title style</a:t>
            </a:r>
            <a:endParaRPr lang="es-MX" dirty="0"/>
          </a:p>
        </p:txBody>
      </p:sp>
      <p:sp>
        <p:nvSpPr>
          <p:cNvPr id="3" name="2 Marcador de contenido"/>
          <p:cNvSpPr>
            <a:spLocks noGrp="1"/>
          </p:cNvSpPr>
          <p:nvPr>
            <p:ph idx="1"/>
          </p:nvPr>
        </p:nvSpPr>
        <p:spPr>
          <a:xfrm>
            <a:off x="3575050" y="142852"/>
            <a:ext cx="5111750" cy="60722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dirty="0"/>
          </a:p>
        </p:txBody>
      </p:sp>
      <p:sp>
        <p:nvSpPr>
          <p:cNvPr id="4" name="3 Marcador de texto"/>
          <p:cNvSpPr>
            <a:spLocks noGrp="1"/>
          </p:cNvSpPr>
          <p:nvPr>
            <p:ph type="body" sz="half" idx="2"/>
          </p:nvPr>
        </p:nvSpPr>
        <p:spPr>
          <a:xfrm>
            <a:off x="457200" y="1304902"/>
            <a:ext cx="3008313" cy="48666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0B0ED4E-63D3-4899-9395-56383872DD59}" type="slidenum">
              <a:rPr lang="es-MX" smtClean="0"/>
              <a:pPr/>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0B0ED4E-63D3-4899-9395-56383872DD59}" type="slidenum">
              <a:rPr lang="es-MX" smtClean="0"/>
              <a:pPr/>
              <a:t>‹Nº›</a:t>
            </a:fld>
            <a:endParaRPr lang="es-MX"/>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s-MX"/>
          </a:p>
        </p:txBody>
      </p:sp>
      <p:sp>
        <p:nvSpPr>
          <p:cNvPr id="3" name="2 Marcador de texto vertical"/>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3 Marcador de fecha"/>
          <p:cNvSpPr>
            <a:spLocks noGrp="1"/>
          </p:cNvSpPr>
          <p:nvPr>
            <p:ph type="dt" sz="half" idx="10"/>
          </p:nvPr>
        </p:nvSpPr>
        <p:spPr/>
        <p:txBody>
          <a:bodyPr/>
          <a:lstStyle/>
          <a:p>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0B0ED4E-63D3-4899-9395-56383872DD59}" type="slidenum">
              <a:rPr lang="es-MX" smtClean="0"/>
              <a:pPr/>
              <a:t>‹Nº›</a:t>
            </a:fld>
            <a:endParaRPr lang="es-MX"/>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n-US" smtClean="0"/>
              <a:t>Click to edit Master title style</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3 Marcador de fecha"/>
          <p:cNvSpPr>
            <a:spLocks noGrp="1"/>
          </p:cNvSpPr>
          <p:nvPr>
            <p:ph type="dt" sz="half" idx="10"/>
          </p:nvPr>
        </p:nvSpPr>
        <p:spPr/>
        <p:txBody>
          <a:bodyPr/>
          <a:lstStyle/>
          <a:p>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0B0ED4E-63D3-4899-9395-56383872DD59}" type="slidenum">
              <a:rPr lang="es-MX" smtClean="0"/>
              <a:pPr/>
              <a:t>‹Nº›</a:t>
            </a:fld>
            <a:endParaRPr lang="es-MX"/>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7296" y="238125"/>
            <a:ext cx="8442960" cy="110331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374904" y="1510730"/>
            <a:ext cx="4151312" cy="4678738"/>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9475" y="1510730"/>
            <a:ext cx="4151313" cy="4679462"/>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D03990-6028-2947-A5B4-65D79B19772A}" type="slidenum">
              <a:rPr lang="en-US" smtClean="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071546"/>
          </a:xfrm>
        </p:spPr>
        <p:txBody>
          <a:bodyPr/>
          <a:lstStyle/>
          <a:p>
            <a:r>
              <a:rPr lang="en-US" smtClean="0"/>
              <a:t>Click to edit Master title style</a:t>
            </a:r>
            <a:endParaRPr lang="es-MX" dirty="0"/>
          </a:p>
        </p:txBody>
      </p:sp>
      <p:sp>
        <p:nvSpPr>
          <p:cNvPr id="3" name="2 Marcador de contenido"/>
          <p:cNvSpPr>
            <a:spLocks noGrp="1"/>
          </p:cNvSpPr>
          <p:nvPr>
            <p:ph idx="1"/>
          </p:nvPr>
        </p:nvSpPr>
        <p:spPr>
          <a:xfrm>
            <a:off x="500034" y="1214422"/>
            <a:ext cx="8229600" cy="5286412"/>
          </a:xfrm>
        </p:spPr>
        <p:txBody>
          <a:bodyPr/>
          <a:lstStyle>
            <a:lvl1pPr>
              <a:spcBef>
                <a:spcPts val="2400"/>
              </a:spcBef>
              <a:defRPr sz="3600"/>
            </a:lvl1pPr>
            <a:lvl2pPr>
              <a:defRPr sz="3200"/>
            </a:lvl2pPr>
            <a:lvl3pPr>
              <a:defRPr sz="2800"/>
            </a:lvl3pPr>
            <a:lvl4pPr>
              <a:defRPr sz="24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dirty="0"/>
          </a:p>
        </p:txBody>
      </p:sp>
      <p:sp>
        <p:nvSpPr>
          <p:cNvPr id="8" name="Text Placeholder 7"/>
          <p:cNvSpPr>
            <a:spLocks noGrp="1"/>
          </p:cNvSpPr>
          <p:nvPr>
            <p:ph type="body" sz="quarter" idx="10" hasCustomPrompt="1"/>
          </p:nvPr>
        </p:nvSpPr>
        <p:spPr>
          <a:xfrm>
            <a:off x="4572000" y="6643686"/>
            <a:ext cx="4572000" cy="214314"/>
          </a:xfrm>
        </p:spPr>
        <p:txBody>
          <a:bodyPr tIns="0">
            <a:normAutofit/>
          </a:bodyPr>
          <a:lstStyle>
            <a:lvl1pPr algn="r">
              <a:buNone/>
              <a:defRPr sz="1200">
                <a:latin typeface="Arial" pitchFamily="34" charset="0"/>
                <a:cs typeface="Arial" pitchFamily="34" charset="0"/>
              </a:defRPr>
            </a:lvl1pPr>
          </a:lstStyle>
          <a:p>
            <a:pPr lvl="0"/>
            <a:r>
              <a:rPr lang="es-MX" dirty="0" smtClean="0"/>
              <a:t>Referencia</a:t>
            </a:r>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none" baseline="0"/>
            </a:lvl1pPr>
          </a:lstStyle>
          <a:p>
            <a:r>
              <a:rPr lang="en-US" smtClean="0"/>
              <a:t>Click to edit Master title style</a:t>
            </a:r>
            <a:endParaRPr lang="es-MX"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3 Marcador de fecha"/>
          <p:cNvSpPr>
            <a:spLocks noGrp="1"/>
          </p:cNvSpPr>
          <p:nvPr>
            <p:ph type="dt" sz="half" idx="10"/>
          </p:nvPr>
        </p:nvSpPr>
        <p:spPr/>
        <p:txBody>
          <a:bodyPr/>
          <a:lstStyle/>
          <a:p>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0B0ED4E-63D3-4899-9395-56383872DD59}"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071546"/>
          </a:xfrm>
        </p:spPr>
        <p:txBody>
          <a:bodyPr/>
          <a:lstStyle/>
          <a:p>
            <a:r>
              <a:rPr lang="en-US" smtClean="0"/>
              <a:t>Click to edit Master title style</a:t>
            </a:r>
            <a:endParaRPr lang="es-MX" dirty="0"/>
          </a:p>
        </p:txBody>
      </p:sp>
      <p:sp>
        <p:nvSpPr>
          <p:cNvPr id="3" name="2 Marcador de contenido"/>
          <p:cNvSpPr>
            <a:spLocks noGrp="1"/>
          </p:cNvSpPr>
          <p:nvPr>
            <p:ph sz="half" idx="1"/>
          </p:nvPr>
        </p:nvSpPr>
        <p:spPr>
          <a:xfrm>
            <a:off x="285720" y="1285860"/>
            <a:ext cx="4210080" cy="52149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4" name="3 Marcador de contenido"/>
          <p:cNvSpPr>
            <a:spLocks noGrp="1"/>
          </p:cNvSpPr>
          <p:nvPr>
            <p:ph sz="half" idx="2"/>
          </p:nvPr>
        </p:nvSpPr>
        <p:spPr>
          <a:xfrm>
            <a:off x="4648200" y="1285860"/>
            <a:ext cx="4210080" cy="52149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9" name="Text Placeholder 8"/>
          <p:cNvSpPr>
            <a:spLocks noGrp="1"/>
          </p:cNvSpPr>
          <p:nvPr>
            <p:ph type="body" sz="quarter" idx="10" hasCustomPrompt="1"/>
          </p:nvPr>
        </p:nvSpPr>
        <p:spPr>
          <a:xfrm>
            <a:off x="4572000" y="6643710"/>
            <a:ext cx="4572000" cy="214290"/>
          </a:xfrm>
        </p:spPr>
        <p:txBody>
          <a:bodyPr tIns="0">
            <a:normAutofit/>
          </a:bodyPr>
          <a:lstStyle>
            <a:lvl1pPr algn="r">
              <a:buFontTx/>
              <a:buNone/>
              <a:defRPr sz="1200">
                <a:latin typeface="Arial" pitchFamily="34" charset="0"/>
                <a:cs typeface="Arial" pitchFamily="34" charset="0"/>
              </a:defRPr>
            </a:lvl1pPr>
          </a:lstStyle>
          <a:p>
            <a:pPr lvl="0"/>
            <a:r>
              <a:rPr lang="es-MX" dirty="0" smtClean="0"/>
              <a:t>Referencia</a:t>
            </a:r>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atro objetos">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071546"/>
          </a:xfrm>
        </p:spPr>
        <p:txBody>
          <a:bodyPr/>
          <a:lstStyle/>
          <a:p>
            <a:r>
              <a:rPr lang="en-US" smtClean="0"/>
              <a:t>Click to edit Master title style</a:t>
            </a:r>
            <a:endParaRPr lang="es-MX" dirty="0"/>
          </a:p>
        </p:txBody>
      </p:sp>
      <p:sp>
        <p:nvSpPr>
          <p:cNvPr id="3" name="2 Marcador de contenido"/>
          <p:cNvSpPr>
            <a:spLocks noGrp="1"/>
          </p:cNvSpPr>
          <p:nvPr>
            <p:ph sz="half" idx="1"/>
          </p:nvPr>
        </p:nvSpPr>
        <p:spPr>
          <a:xfrm>
            <a:off x="142844" y="1142984"/>
            <a:ext cx="4352956" cy="26432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4" name="3 Marcador de contenido"/>
          <p:cNvSpPr>
            <a:spLocks noGrp="1"/>
          </p:cNvSpPr>
          <p:nvPr>
            <p:ph sz="half" idx="2"/>
          </p:nvPr>
        </p:nvSpPr>
        <p:spPr>
          <a:xfrm>
            <a:off x="4648200" y="1142984"/>
            <a:ext cx="4352956" cy="26432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9" name="Text Placeholder 8"/>
          <p:cNvSpPr>
            <a:spLocks noGrp="1"/>
          </p:cNvSpPr>
          <p:nvPr>
            <p:ph type="body" sz="quarter" idx="10" hasCustomPrompt="1"/>
          </p:nvPr>
        </p:nvSpPr>
        <p:spPr>
          <a:xfrm>
            <a:off x="4572000" y="6643710"/>
            <a:ext cx="4572000" cy="214290"/>
          </a:xfrm>
        </p:spPr>
        <p:txBody>
          <a:bodyPr tIns="0">
            <a:normAutofit/>
          </a:bodyPr>
          <a:lstStyle>
            <a:lvl1pPr algn="r">
              <a:buFontTx/>
              <a:buNone/>
              <a:defRPr sz="1200">
                <a:latin typeface="Arial" pitchFamily="34" charset="0"/>
                <a:cs typeface="Arial" pitchFamily="34" charset="0"/>
              </a:defRPr>
            </a:lvl1pPr>
          </a:lstStyle>
          <a:p>
            <a:pPr lvl="0"/>
            <a:r>
              <a:rPr lang="es-MX" dirty="0" smtClean="0"/>
              <a:t>Referencia</a:t>
            </a:r>
            <a:endParaRPr lang="es-MX" dirty="0"/>
          </a:p>
        </p:txBody>
      </p:sp>
      <p:sp>
        <p:nvSpPr>
          <p:cNvPr id="6" name="2 Marcador de contenido"/>
          <p:cNvSpPr>
            <a:spLocks noGrp="1"/>
          </p:cNvSpPr>
          <p:nvPr>
            <p:ph sz="half" idx="11"/>
          </p:nvPr>
        </p:nvSpPr>
        <p:spPr>
          <a:xfrm>
            <a:off x="142844" y="3929066"/>
            <a:ext cx="4352956" cy="26432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7" name="3 Marcador de contenido"/>
          <p:cNvSpPr>
            <a:spLocks noGrp="1"/>
          </p:cNvSpPr>
          <p:nvPr>
            <p:ph sz="half" idx="12"/>
          </p:nvPr>
        </p:nvSpPr>
        <p:spPr>
          <a:xfrm>
            <a:off x="4648200" y="3929066"/>
            <a:ext cx="4352956" cy="26432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es izquierda">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071546"/>
          </a:xfrm>
        </p:spPr>
        <p:txBody>
          <a:bodyPr/>
          <a:lstStyle/>
          <a:p>
            <a:r>
              <a:rPr lang="en-US" smtClean="0"/>
              <a:t>Click to edit Master title style</a:t>
            </a:r>
            <a:endParaRPr lang="es-MX" dirty="0"/>
          </a:p>
        </p:txBody>
      </p:sp>
      <p:sp>
        <p:nvSpPr>
          <p:cNvPr id="3" name="2 Marcador de contenido"/>
          <p:cNvSpPr>
            <a:spLocks noGrp="1"/>
          </p:cNvSpPr>
          <p:nvPr>
            <p:ph sz="half" idx="1"/>
          </p:nvPr>
        </p:nvSpPr>
        <p:spPr>
          <a:xfrm>
            <a:off x="142844" y="1142984"/>
            <a:ext cx="4352956" cy="5429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4" name="3 Marcador de contenido"/>
          <p:cNvSpPr>
            <a:spLocks noGrp="1"/>
          </p:cNvSpPr>
          <p:nvPr>
            <p:ph sz="half" idx="2"/>
          </p:nvPr>
        </p:nvSpPr>
        <p:spPr>
          <a:xfrm>
            <a:off x="4648200" y="1142984"/>
            <a:ext cx="4352956" cy="26432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9" name="Text Placeholder 8"/>
          <p:cNvSpPr>
            <a:spLocks noGrp="1"/>
          </p:cNvSpPr>
          <p:nvPr>
            <p:ph type="body" sz="quarter" idx="10" hasCustomPrompt="1"/>
          </p:nvPr>
        </p:nvSpPr>
        <p:spPr>
          <a:xfrm>
            <a:off x="4572000" y="6643710"/>
            <a:ext cx="4572000" cy="214290"/>
          </a:xfrm>
        </p:spPr>
        <p:txBody>
          <a:bodyPr tIns="0">
            <a:normAutofit/>
          </a:bodyPr>
          <a:lstStyle>
            <a:lvl1pPr algn="r">
              <a:buFontTx/>
              <a:buNone/>
              <a:defRPr sz="1200">
                <a:latin typeface="Arial" pitchFamily="34" charset="0"/>
                <a:cs typeface="Arial" pitchFamily="34" charset="0"/>
              </a:defRPr>
            </a:lvl1pPr>
          </a:lstStyle>
          <a:p>
            <a:pPr lvl="0"/>
            <a:r>
              <a:rPr lang="es-MX" dirty="0" smtClean="0"/>
              <a:t>Referencia</a:t>
            </a:r>
            <a:endParaRPr lang="es-MX" dirty="0"/>
          </a:p>
        </p:txBody>
      </p:sp>
      <p:sp>
        <p:nvSpPr>
          <p:cNvPr id="7" name="3 Marcador de contenido"/>
          <p:cNvSpPr>
            <a:spLocks noGrp="1"/>
          </p:cNvSpPr>
          <p:nvPr>
            <p:ph sz="half" idx="12"/>
          </p:nvPr>
        </p:nvSpPr>
        <p:spPr>
          <a:xfrm>
            <a:off x="4648200" y="3929066"/>
            <a:ext cx="4352956" cy="26432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s derecha">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071546"/>
          </a:xfrm>
        </p:spPr>
        <p:txBody>
          <a:bodyPr/>
          <a:lstStyle/>
          <a:p>
            <a:r>
              <a:rPr lang="en-US" smtClean="0"/>
              <a:t>Click to edit Master title style</a:t>
            </a:r>
            <a:endParaRPr lang="es-MX" dirty="0"/>
          </a:p>
        </p:txBody>
      </p:sp>
      <p:sp>
        <p:nvSpPr>
          <p:cNvPr id="3" name="2 Marcador de contenido"/>
          <p:cNvSpPr>
            <a:spLocks noGrp="1"/>
          </p:cNvSpPr>
          <p:nvPr>
            <p:ph sz="half" idx="1"/>
          </p:nvPr>
        </p:nvSpPr>
        <p:spPr>
          <a:xfrm>
            <a:off x="142844" y="1142984"/>
            <a:ext cx="4352956" cy="26432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4" name="3 Marcador de contenido"/>
          <p:cNvSpPr>
            <a:spLocks noGrp="1"/>
          </p:cNvSpPr>
          <p:nvPr>
            <p:ph sz="half" idx="2"/>
          </p:nvPr>
        </p:nvSpPr>
        <p:spPr>
          <a:xfrm>
            <a:off x="4648200" y="1142984"/>
            <a:ext cx="4352956" cy="5429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9" name="Text Placeholder 8"/>
          <p:cNvSpPr>
            <a:spLocks noGrp="1"/>
          </p:cNvSpPr>
          <p:nvPr>
            <p:ph type="body" sz="quarter" idx="10" hasCustomPrompt="1"/>
          </p:nvPr>
        </p:nvSpPr>
        <p:spPr>
          <a:xfrm>
            <a:off x="4572000" y="6643710"/>
            <a:ext cx="4572000" cy="214290"/>
          </a:xfrm>
        </p:spPr>
        <p:txBody>
          <a:bodyPr tIns="0">
            <a:normAutofit/>
          </a:bodyPr>
          <a:lstStyle>
            <a:lvl1pPr algn="r">
              <a:buFontTx/>
              <a:buNone/>
              <a:defRPr sz="1200">
                <a:latin typeface="Arial" pitchFamily="34" charset="0"/>
                <a:cs typeface="Arial" pitchFamily="34" charset="0"/>
              </a:defRPr>
            </a:lvl1pPr>
          </a:lstStyle>
          <a:p>
            <a:pPr lvl="0"/>
            <a:r>
              <a:rPr lang="es-MX" dirty="0" smtClean="0"/>
              <a:t>Referencia</a:t>
            </a:r>
            <a:endParaRPr lang="es-MX" dirty="0"/>
          </a:p>
        </p:txBody>
      </p:sp>
      <p:sp>
        <p:nvSpPr>
          <p:cNvPr id="6" name="2 Marcador de contenido"/>
          <p:cNvSpPr>
            <a:spLocks noGrp="1"/>
          </p:cNvSpPr>
          <p:nvPr>
            <p:ph sz="half" idx="11"/>
          </p:nvPr>
        </p:nvSpPr>
        <p:spPr>
          <a:xfrm>
            <a:off x="142844" y="3929066"/>
            <a:ext cx="4352956" cy="26432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071546"/>
          </a:xfrm>
        </p:spPr>
        <p:txBody>
          <a:bodyPr/>
          <a:lstStyle>
            <a:lvl1pPr>
              <a:defRPr/>
            </a:lvl1pPr>
          </a:lstStyle>
          <a:p>
            <a:r>
              <a:rPr lang="en-US" smtClean="0"/>
              <a:t>Click to edit Master title style</a:t>
            </a:r>
            <a:endParaRPr lang="es-MX"/>
          </a:p>
        </p:txBody>
      </p:sp>
      <p:sp>
        <p:nvSpPr>
          <p:cNvPr id="3" name="2 Marcador de texto"/>
          <p:cNvSpPr>
            <a:spLocks noGrp="1"/>
          </p:cNvSpPr>
          <p:nvPr>
            <p:ph type="body" idx="1"/>
          </p:nvPr>
        </p:nvSpPr>
        <p:spPr>
          <a:xfrm>
            <a:off x="214282" y="1285860"/>
            <a:ext cx="428310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3 Marcador de contenido"/>
          <p:cNvSpPr>
            <a:spLocks noGrp="1"/>
          </p:cNvSpPr>
          <p:nvPr>
            <p:ph sz="half" idx="2"/>
          </p:nvPr>
        </p:nvSpPr>
        <p:spPr>
          <a:xfrm>
            <a:off x="214282" y="1925622"/>
            <a:ext cx="4283106" cy="4575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dirty="0"/>
          </a:p>
        </p:txBody>
      </p:sp>
      <p:sp>
        <p:nvSpPr>
          <p:cNvPr id="5" name="4 Marcador de texto"/>
          <p:cNvSpPr>
            <a:spLocks noGrp="1"/>
          </p:cNvSpPr>
          <p:nvPr>
            <p:ph type="body" sz="quarter" idx="3"/>
          </p:nvPr>
        </p:nvSpPr>
        <p:spPr>
          <a:xfrm>
            <a:off x="4645025" y="1285860"/>
            <a:ext cx="428469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Marcador de contenido"/>
          <p:cNvSpPr>
            <a:spLocks noGrp="1"/>
          </p:cNvSpPr>
          <p:nvPr>
            <p:ph sz="quarter" idx="4"/>
          </p:nvPr>
        </p:nvSpPr>
        <p:spPr>
          <a:xfrm>
            <a:off x="4645025" y="1925622"/>
            <a:ext cx="4284693" cy="4575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11" name="Text Placeholder 10"/>
          <p:cNvSpPr>
            <a:spLocks noGrp="1"/>
          </p:cNvSpPr>
          <p:nvPr>
            <p:ph type="body" sz="quarter" idx="10" hasCustomPrompt="1"/>
          </p:nvPr>
        </p:nvSpPr>
        <p:spPr>
          <a:xfrm>
            <a:off x="4572000" y="6643671"/>
            <a:ext cx="4572000" cy="214329"/>
          </a:xfrm>
        </p:spPr>
        <p:txBody>
          <a:bodyPr tIns="0">
            <a:normAutofit/>
          </a:bodyPr>
          <a:lstStyle>
            <a:lvl1pPr algn="r">
              <a:buNone/>
              <a:defRPr sz="1200">
                <a:latin typeface="Arial" pitchFamily="34" charset="0"/>
                <a:cs typeface="Arial" pitchFamily="34" charset="0"/>
              </a:defRPr>
            </a:lvl1pPr>
          </a:lstStyle>
          <a:p>
            <a:pPr lvl="0"/>
            <a:r>
              <a:rPr lang="es-MX" dirty="0" smtClean="0"/>
              <a:t>Referencia</a:t>
            </a:r>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071546"/>
          </a:xfrm>
        </p:spPr>
        <p:txBody>
          <a:bodyPr/>
          <a:lstStyle/>
          <a:p>
            <a:r>
              <a:rPr lang="en-US" smtClean="0"/>
              <a:t>Click to edit Master title style</a:t>
            </a:r>
            <a:endParaRPr lang="es-MX" dirty="0"/>
          </a:p>
        </p:txBody>
      </p:sp>
      <p:sp>
        <p:nvSpPr>
          <p:cNvPr id="7" name="Text Placeholder 6"/>
          <p:cNvSpPr>
            <a:spLocks noGrp="1"/>
          </p:cNvSpPr>
          <p:nvPr>
            <p:ph type="body" sz="quarter" idx="10" hasCustomPrompt="1"/>
          </p:nvPr>
        </p:nvSpPr>
        <p:spPr>
          <a:xfrm>
            <a:off x="4572000" y="6643679"/>
            <a:ext cx="4572000" cy="214321"/>
          </a:xfrm>
        </p:spPr>
        <p:txBody>
          <a:bodyPr tIns="0">
            <a:normAutofit/>
          </a:bodyPr>
          <a:lstStyle>
            <a:lvl1pPr algn="r">
              <a:buNone/>
              <a:defRPr sz="1200">
                <a:latin typeface="Arial" pitchFamily="34" charset="0"/>
                <a:cs typeface="Arial" pitchFamily="34" charset="0"/>
              </a:defRPr>
            </a:lvl1pPr>
          </a:lstStyle>
          <a:p>
            <a:pPr lvl="0"/>
            <a:r>
              <a:rPr lang="es-MX" dirty="0" smtClean="0"/>
              <a:t>Referencia</a:t>
            </a:r>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cstate="print">
            <a:lum/>
          </a:blip>
          <a:srcRect/>
          <a:stretch>
            <a:fillRect t="-3000" b="-3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142852"/>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457200" y="1357298"/>
            <a:ext cx="8229600" cy="4857784"/>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B0ED4E-63D3-4899-9395-56383872DD59}"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4" r:id="rId5"/>
    <p:sldLayoutId id="2147483665" r:id="rId6"/>
    <p:sldLayoutId id="2147483666"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3" r:id="rId17"/>
    <p:sldLayoutId id="2147483667" r:id="rId18"/>
  </p:sldLayoutIdLst>
  <p:hf hdr="0" ftr="0" dt="0"/>
  <p:txStyles>
    <p:titleStyle>
      <a:lvl1pPr algn="ctr" defTabSz="914400" rtl="0" eaLnBrk="1" latinLnBrk="0" hangingPunct="1">
        <a:spcBef>
          <a:spcPct val="0"/>
        </a:spcBef>
        <a:buNone/>
        <a:defRPr sz="4400" b="1" kern="1200">
          <a:solidFill>
            <a:srgbClr val="FFC000"/>
          </a:solidFill>
          <a:latin typeface="+mj-lt"/>
          <a:ea typeface="+mj-ea"/>
          <a:cs typeface="+mj-cs"/>
        </a:defRPr>
      </a:lvl1pPr>
    </p:titleStyle>
    <p:bodyStyle>
      <a:lvl1pPr marL="342900" indent="-342900" algn="l" defTabSz="914400" rtl="0" eaLnBrk="1" latinLnBrk="0" hangingPunct="1">
        <a:spcBef>
          <a:spcPts val="2400"/>
        </a:spcBef>
        <a:buClr>
          <a:srgbClr val="FF0000"/>
        </a:buClr>
        <a:buFont typeface="Arial" pitchFamily="34" charset="0"/>
        <a:buChar char="•"/>
        <a:defRPr sz="3600" kern="1200">
          <a:solidFill>
            <a:schemeClr val="bg1"/>
          </a:solidFill>
          <a:latin typeface="+mn-lt"/>
          <a:ea typeface="+mn-ea"/>
          <a:cs typeface="+mn-cs"/>
        </a:defRPr>
      </a:lvl1pPr>
      <a:lvl2pPr marL="742950" indent="-285750" algn="l" defTabSz="914400" rtl="0" eaLnBrk="1" latinLnBrk="0" hangingPunct="1">
        <a:spcBef>
          <a:spcPct val="20000"/>
        </a:spcBef>
        <a:buClr>
          <a:srgbClr val="FFFF00"/>
        </a:buClr>
        <a:buFont typeface="Wingdings" pitchFamily="2" charset="2"/>
        <a:buChar char="§"/>
        <a:defRPr sz="3200" kern="1200">
          <a:solidFill>
            <a:schemeClr val="bg1"/>
          </a:solidFill>
          <a:latin typeface="+mn-lt"/>
          <a:ea typeface="+mn-ea"/>
          <a:cs typeface="+mn-cs"/>
        </a:defRPr>
      </a:lvl2pPr>
      <a:lvl3pPr marL="1143000" indent="-228600" algn="l" defTabSz="914400" rtl="0" eaLnBrk="1" latinLnBrk="0" hangingPunct="1">
        <a:spcBef>
          <a:spcPct val="20000"/>
        </a:spcBef>
        <a:buClr>
          <a:srgbClr val="00B050"/>
        </a:buClr>
        <a:buFont typeface="Wingdings" pitchFamily="2" charset="2"/>
        <a:buChar char="Ø"/>
        <a:defRPr sz="2800" kern="1200">
          <a:solidFill>
            <a:schemeClr val="bg1"/>
          </a:solidFill>
          <a:latin typeface="+mn-lt"/>
          <a:ea typeface="+mn-ea"/>
          <a:cs typeface="+mn-cs"/>
        </a:defRPr>
      </a:lvl3pPr>
      <a:lvl4pPr marL="1600200" indent="-228600" algn="l" defTabSz="914400" rtl="0" eaLnBrk="1" latinLnBrk="0" hangingPunct="1">
        <a:spcBef>
          <a:spcPct val="20000"/>
        </a:spcBef>
        <a:buClr>
          <a:srgbClr val="00B0F0"/>
        </a:buClr>
        <a:buFont typeface="Courier New" pitchFamily="49" charset="0"/>
        <a:buChar char="o"/>
        <a:defRPr sz="2400" kern="1200">
          <a:solidFill>
            <a:schemeClr val="bg1"/>
          </a:solidFill>
          <a:latin typeface="+mn-lt"/>
          <a:ea typeface="+mn-ea"/>
          <a:cs typeface="+mn-cs"/>
        </a:defRPr>
      </a:lvl4pPr>
      <a:lvl5pPr marL="2057400" indent="-228600" algn="l" defTabSz="914400" rtl="0" eaLnBrk="1" latinLnBrk="0" hangingPunct="1">
        <a:spcBef>
          <a:spcPct val="20000"/>
        </a:spcBef>
        <a:buClr>
          <a:srgbClr val="7030A0"/>
        </a:buClr>
        <a:buFont typeface="Arial" pitchFamily="34" charset="0"/>
        <a:buChar char="»"/>
        <a:defRPr sz="2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64305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1" i="0" u="none" strike="noStrike" kern="1200" cap="none" spc="0" normalizeH="0" baseline="0" noProof="0" dirty="0" smtClean="0">
                <a:ln>
                  <a:noFill/>
                </a:ln>
                <a:solidFill>
                  <a:srgbClr val="FFC000"/>
                </a:solidFill>
                <a:effectLst/>
                <a:uLnTx/>
                <a:uFillTx/>
                <a:latin typeface="+mj-lt"/>
                <a:ea typeface="+mj-ea"/>
                <a:cs typeface="+mj-cs"/>
              </a:rPr>
              <a:t>Cáncer: Reto a la inmunología</a:t>
            </a:r>
            <a:br>
              <a:rPr kumimoji="0" lang="es-MX" sz="4400" b="1" i="0" u="none" strike="noStrike" kern="1200" cap="none" spc="0" normalizeH="0" baseline="0" noProof="0" dirty="0" smtClean="0">
                <a:ln>
                  <a:noFill/>
                </a:ln>
                <a:solidFill>
                  <a:srgbClr val="FFC000"/>
                </a:solidFill>
                <a:effectLst/>
                <a:uLnTx/>
                <a:uFillTx/>
                <a:latin typeface="+mj-lt"/>
                <a:ea typeface="+mj-ea"/>
                <a:cs typeface="+mj-cs"/>
              </a:rPr>
            </a:br>
            <a:endParaRPr kumimoji="0" lang="es-MX" sz="2000" i="0" u="none" strike="noStrike" kern="1200" cap="none" spc="0" normalizeH="0" baseline="0" noProof="0" dirty="0">
              <a:ln>
                <a:noFill/>
              </a:ln>
              <a:solidFill>
                <a:schemeClr val="bg1"/>
              </a:solidFill>
              <a:effectLst/>
              <a:uLnTx/>
              <a:uFillTx/>
              <a:latin typeface="+mj-lt"/>
              <a:ea typeface="+mj-ea"/>
              <a:cs typeface="+mj-cs"/>
            </a:endParaRPr>
          </a:p>
        </p:txBody>
      </p:sp>
      <p:sp>
        <p:nvSpPr>
          <p:cNvPr id="5" name="TextBox 4"/>
          <p:cNvSpPr txBox="1"/>
          <p:nvPr/>
        </p:nvSpPr>
        <p:spPr>
          <a:xfrm>
            <a:off x="3393289" y="4286256"/>
            <a:ext cx="2357422" cy="584775"/>
          </a:xfrm>
          <a:prstGeom prst="rect">
            <a:avLst/>
          </a:prstGeom>
          <a:noFill/>
        </p:spPr>
        <p:txBody>
          <a:bodyPr wrap="square" rtlCol="0">
            <a:spAutoFit/>
          </a:bodyPr>
          <a:lstStyle/>
          <a:p>
            <a:pPr algn="ctr"/>
            <a:r>
              <a:rPr lang="es-MX" sz="1600" dirty="0" smtClean="0"/>
              <a:t>Dra. Raquel Gerson</a:t>
            </a:r>
          </a:p>
          <a:p>
            <a:pPr algn="ctr"/>
            <a:r>
              <a:rPr lang="es-MX" sz="1600" dirty="0" smtClean="0"/>
              <a:t>2016</a:t>
            </a:r>
            <a:endParaRPr lang="es-MX" sz="1600" dirty="0"/>
          </a:p>
        </p:txBody>
      </p:sp>
      <p:pic>
        <p:nvPicPr>
          <p:cNvPr id="6" name="Picture 5" descr="LogoANM150.png"/>
          <p:cNvPicPr>
            <a:picLocks noChangeAspect="1"/>
          </p:cNvPicPr>
          <p:nvPr/>
        </p:nvPicPr>
        <p:blipFill>
          <a:blip r:embed="rId3" cstate="print"/>
          <a:stretch>
            <a:fillRect/>
          </a:stretch>
        </p:blipFill>
        <p:spPr>
          <a:xfrm>
            <a:off x="4033843" y="2941625"/>
            <a:ext cx="1076315" cy="128062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Inmunoterapia</a:t>
            </a:r>
            <a:br>
              <a:rPr lang="es-MX" dirty="0" smtClean="0"/>
            </a:br>
            <a:r>
              <a:rPr lang="es-MX" dirty="0" smtClean="0"/>
              <a:t>Generalidades</a:t>
            </a:r>
            <a:endParaRPr lang="es-MX" dirty="0"/>
          </a:p>
        </p:txBody>
      </p:sp>
      <p:sp>
        <p:nvSpPr>
          <p:cNvPr id="3" name="Content Placeholder 2"/>
          <p:cNvSpPr>
            <a:spLocks noGrp="1"/>
          </p:cNvSpPr>
          <p:nvPr>
            <p:ph idx="1"/>
          </p:nvPr>
        </p:nvSpPr>
        <p:spPr/>
        <p:txBody>
          <a:bodyPr>
            <a:normAutofit fontScale="92500" lnSpcReduction="10000"/>
          </a:bodyPr>
          <a:lstStyle/>
          <a:p>
            <a:r>
              <a:rPr lang="es-MX" dirty="0" smtClean="0"/>
              <a:t>Nuevos agentes inmunológicos prolongan sobrevida en diversas neoplasias</a:t>
            </a:r>
          </a:p>
          <a:p>
            <a:pPr>
              <a:spcBef>
                <a:spcPts val="1800"/>
              </a:spcBef>
            </a:pPr>
            <a:r>
              <a:rPr lang="es-MX" b="1" i="1" dirty="0" smtClean="0">
                <a:solidFill>
                  <a:srgbClr val="FFC000"/>
                </a:solidFill>
              </a:rPr>
              <a:t>Beneficio sostenido</a:t>
            </a:r>
            <a:r>
              <a:rPr lang="es-MX" dirty="0" smtClean="0"/>
              <a:t>, respuesta 2 a 3 años</a:t>
            </a:r>
          </a:p>
          <a:p>
            <a:pPr>
              <a:spcBef>
                <a:spcPts val="1800"/>
              </a:spcBef>
            </a:pPr>
            <a:r>
              <a:rPr lang="es-MX" b="1" i="1" dirty="0" smtClean="0">
                <a:solidFill>
                  <a:srgbClr val="FFC000"/>
                </a:solidFill>
              </a:rPr>
              <a:t>Retrasa enfermedad resistente</a:t>
            </a:r>
          </a:p>
          <a:p>
            <a:pPr>
              <a:spcBef>
                <a:spcPts val="1800"/>
              </a:spcBef>
            </a:pPr>
            <a:r>
              <a:rPr lang="es-MX" b="1" i="1" dirty="0" smtClean="0">
                <a:solidFill>
                  <a:srgbClr val="FFC000"/>
                </a:solidFill>
              </a:rPr>
              <a:t>Tumor visible en imagen</a:t>
            </a:r>
            <a:r>
              <a:rPr lang="es-MX" dirty="0" smtClean="0"/>
              <a:t>, sin progresión</a:t>
            </a:r>
          </a:p>
          <a:p>
            <a:pPr lvl="1"/>
            <a:r>
              <a:rPr lang="es-MX" dirty="0" smtClean="0"/>
              <a:t>Repetición TX respuesta duradera</a:t>
            </a:r>
          </a:p>
          <a:p>
            <a:pPr lvl="1"/>
            <a:r>
              <a:rPr lang="es-MX" dirty="0" smtClean="0"/>
              <a:t>Evidencia </a:t>
            </a:r>
            <a:r>
              <a:rPr lang="es-MX" b="1" i="1" dirty="0" smtClean="0">
                <a:solidFill>
                  <a:srgbClr val="FFC000"/>
                </a:solidFill>
              </a:rPr>
              <a:t>memoria</a:t>
            </a:r>
            <a:r>
              <a:rPr lang="es-MX" dirty="0" smtClean="0"/>
              <a:t> del sistema inmune</a:t>
            </a:r>
          </a:p>
          <a:p>
            <a:pPr>
              <a:spcBef>
                <a:spcPts val="1800"/>
              </a:spcBef>
            </a:pPr>
            <a:r>
              <a:rPr lang="es-MX" dirty="0" smtClean="0"/>
              <a:t>Combinación mejoría sobrevida global 42% vs monoterapia</a:t>
            </a:r>
          </a:p>
        </p:txBody>
      </p:sp>
      <p:sp>
        <p:nvSpPr>
          <p:cNvPr id="4" name="Text Placeholder 3"/>
          <p:cNvSpPr>
            <a:spLocks noGrp="1"/>
          </p:cNvSpPr>
          <p:nvPr>
            <p:ph type="body" sz="quarter" idx="10"/>
          </p:nvPr>
        </p:nvSpPr>
        <p:spPr/>
        <p:txBody>
          <a:bodyPr>
            <a:normAutofit lnSpcReduction="10000"/>
          </a:bodyPr>
          <a:lstStyle/>
          <a:p>
            <a:endParaRPr lang="es-MX"/>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a:spLocks noGrp="1"/>
          </p:cNvSpPr>
          <p:nvPr>
            <p:ph type="title"/>
          </p:nvPr>
        </p:nvSpPr>
        <p:spPr>
          <a:xfrm>
            <a:off x="357158" y="0"/>
            <a:ext cx="8442325" cy="1000132"/>
          </a:xfrm>
        </p:spPr>
        <p:txBody>
          <a:bodyPr>
            <a:normAutofit fontScale="90000"/>
          </a:bodyPr>
          <a:lstStyle/>
          <a:p>
            <a:r>
              <a:rPr lang="es-MX" altLang="en-US" dirty="0" smtClean="0"/>
              <a:t>Eventos adversos</a:t>
            </a:r>
            <a:br>
              <a:rPr lang="es-MX" altLang="en-US" dirty="0" smtClean="0"/>
            </a:br>
            <a:r>
              <a:rPr lang="es-MX" altLang="en-US" dirty="0" smtClean="0"/>
              <a:t> </a:t>
            </a:r>
            <a:r>
              <a:rPr lang="es-MX" altLang="en-US" dirty="0" err="1" smtClean="0"/>
              <a:t>inmuno</a:t>
            </a:r>
            <a:r>
              <a:rPr lang="es-MX" altLang="en-US" dirty="0" smtClean="0"/>
              <a:t>-relacionados</a:t>
            </a:r>
          </a:p>
        </p:txBody>
      </p:sp>
      <p:sp>
        <p:nvSpPr>
          <p:cNvPr id="35844" name="Content Placeholder 2"/>
          <p:cNvSpPr>
            <a:spLocks noGrp="1"/>
          </p:cNvSpPr>
          <p:nvPr>
            <p:ph idx="1"/>
          </p:nvPr>
        </p:nvSpPr>
        <p:spPr>
          <a:xfrm>
            <a:off x="142844" y="4286256"/>
            <a:ext cx="5643602" cy="1928826"/>
          </a:xfrm>
        </p:spPr>
        <p:txBody>
          <a:bodyPr>
            <a:noAutofit/>
          </a:bodyPr>
          <a:lstStyle/>
          <a:p>
            <a:pPr indent="-255588">
              <a:spcBef>
                <a:spcPts val="1200"/>
              </a:spcBef>
            </a:pPr>
            <a:r>
              <a:rPr lang="es-MX" altLang="en-US" sz="2000" dirty="0" smtClean="0"/>
              <a:t>Posible </a:t>
            </a:r>
            <a:r>
              <a:rPr lang="es-MX" altLang="en-US" sz="2000" b="1" i="1" dirty="0" smtClean="0">
                <a:solidFill>
                  <a:srgbClr val="FFC000"/>
                </a:solidFill>
              </a:rPr>
              <a:t>proliferación células T </a:t>
            </a:r>
            <a:r>
              <a:rPr lang="es-MX" altLang="en-US" sz="2000" b="1" i="1" dirty="0" err="1" smtClean="0">
                <a:solidFill>
                  <a:srgbClr val="FFC000"/>
                </a:solidFill>
              </a:rPr>
              <a:t>autoreactiva</a:t>
            </a:r>
            <a:r>
              <a:rPr lang="es-MX" altLang="en-US" sz="2000" b="1" i="1" dirty="0" smtClean="0">
                <a:solidFill>
                  <a:srgbClr val="FFC000"/>
                </a:solidFill>
              </a:rPr>
              <a:t> </a:t>
            </a:r>
            <a:r>
              <a:rPr lang="es-MX" altLang="en-US" sz="2000" dirty="0" smtClean="0"/>
              <a:t>con interrupción homeostasis inmune o con tolerancia inmune</a:t>
            </a:r>
          </a:p>
          <a:p>
            <a:pPr indent="-255588">
              <a:spcBef>
                <a:spcPts val="1200"/>
              </a:spcBef>
            </a:pPr>
            <a:r>
              <a:rPr lang="es-MX" altLang="en-US" sz="2000" dirty="0" smtClean="0"/>
              <a:t>Células T </a:t>
            </a:r>
            <a:r>
              <a:rPr lang="es-MX" altLang="en-US" sz="2000" dirty="0" err="1" smtClean="0"/>
              <a:t>autoreactivas</a:t>
            </a:r>
            <a:r>
              <a:rPr lang="es-MX" altLang="en-US" sz="2000" dirty="0" smtClean="0"/>
              <a:t> podrían </a:t>
            </a:r>
            <a:r>
              <a:rPr lang="es-MX" altLang="en-US" sz="2000" b="1" i="1" dirty="0" smtClean="0">
                <a:solidFill>
                  <a:srgbClr val="FFC000"/>
                </a:solidFill>
              </a:rPr>
              <a:t>interactuar con tejido normal</a:t>
            </a:r>
          </a:p>
        </p:txBody>
      </p:sp>
      <p:sp>
        <p:nvSpPr>
          <p:cNvPr id="35846" name="Rectangle 1"/>
          <p:cNvSpPr>
            <a:spLocks noChangeArrowheads="1"/>
          </p:cNvSpPr>
          <p:nvPr/>
        </p:nvSpPr>
        <p:spPr bwMode="auto">
          <a:xfrm>
            <a:off x="5000628" y="6581001"/>
            <a:ext cx="4143372" cy="276999"/>
          </a:xfrm>
          <a:prstGeom prst="rect">
            <a:avLst/>
          </a:prstGeom>
          <a:noFill/>
          <a:ln w="9525">
            <a:noFill/>
            <a:miter lim="800000"/>
            <a:headEnd/>
            <a:tailEnd/>
          </a:ln>
        </p:spPr>
        <p:txBody>
          <a:bodyPr wrap="square">
            <a:spAutoFit/>
          </a:bodyPr>
          <a:lstStyle/>
          <a:p>
            <a:pPr algn="r" eaLnBrk="1" hangingPunct="1">
              <a:spcBef>
                <a:spcPct val="35000"/>
              </a:spcBef>
              <a:spcAft>
                <a:spcPct val="25000"/>
              </a:spcAft>
              <a:buClr>
                <a:schemeClr val="folHlink"/>
              </a:buClr>
              <a:buFont typeface="Wingdings" pitchFamily="2" charset="2"/>
              <a:buNone/>
            </a:pPr>
            <a:r>
              <a:rPr lang="en-US" altLang="en-US" sz="1200" b="0" dirty="0">
                <a:solidFill>
                  <a:schemeClr val="bg1"/>
                </a:solidFill>
              </a:rPr>
              <a:t>Amos SM, et al. Blood. </a:t>
            </a:r>
            <a:r>
              <a:rPr lang="en-US" altLang="en-US" sz="1200" b="0" dirty="0" smtClean="0">
                <a:solidFill>
                  <a:schemeClr val="bg1"/>
                </a:solidFill>
              </a:rPr>
              <a:t>2011;118:499-509</a:t>
            </a:r>
            <a:endParaRPr lang="en-US" altLang="en-US" sz="1200" b="0" dirty="0">
              <a:solidFill>
                <a:schemeClr val="bg1"/>
              </a:solidFill>
            </a:endParaRPr>
          </a:p>
        </p:txBody>
      </p:sp>
      <p:grpSp>
        <p:nvGrpSpPr>
          <p:cNvPr id="136" name="Group 135"/>
          <p:cNvGrpSpPr/>
          <p:nvPr/>
        </p:nvGrpSpPr>
        <p:grpSpPr>
          <a:xfrm>
            <a:off x="214282" y="1142984"/>
            <a:ext cx="5357850" cy="3023128"/>
            <a:chOff x="604838" y="2505353"/>
            <a:chExt cx="8163311" cy="4174952"/>
          </a:xfrm>
        </p:grpSpPr>
        <p:sp>
          <p:nvSpPr>
            <p:cNvPr id="25" name="Freeform 24"/>
            <p:cNvSpPr/>
            <p:nvPr/>
          </p:nvSpPr>
          <p:spPr bwMode="auto">
            <a:xfrm rot="2904595">
              <a:off x="7512463" y="4299323"/>
              <a:ext cx="1356039" cy="1155332"/>
            </a:xfrm>
            <a:custGeom>
              <a:avLst/>
              <a:gdLst>
                <a:gd name="connsiteX0" fmla="*/ 1099782 w 3645090"/>
                <a:gd name="connsiteY0" fmla="*/ 2419065 h 4002206"/>
                <a:gd name="connsiteX1" fmla="*/ 1263556 w 3645090"/>
                <a:gd name="connsiteY1" fmla="*/ 2446361 h 4002206"/>
                <a:gd name="connsiteX2" fmla="*/ 1284027 w 3645090"/>
                <a:gd name="connsiteY2" fmla="*/ 2644253 h 4002206"/>
                <a:gd name="connsiteX3" fmla="*/ 1031544 w 3645090"/>
                <a:gd name="connsiteY3" fmla="*/ 2828498 h 4002206"/>
                <a:gd name="connsiteX4" fmla="*/ 990600 w 3645090"/>
                <a:gd name="connsiteY4" fmla="*/ 3108277 h 4002206"/>
                <a:gd name="connsiteX5" fmla="*/ 1058839 w 3645090"/>
                <a:gd name="connsiteY5" fmla="*/ 3333465 h 4002206"/>
                <a:gd name="connsiteX6" fmla="*/ 1359090 w 3645090"/>
                <a:gd name="connsiteY6" fmla="*/ 3545006 h 4002206"/>
                <a:gd name="connsiteX7" fmla="*/ 1625221 w 3645090"/>
                <a:gd name="connsiteY7" fmla="*/ 3804313 h 4002206"/>
                <a:gd name="connsiteX8" fmla="*/ 1939120 w 3645090"/>
                <a:gd name="connsiteY8" fmla="*/ 3981734 h 4002206"/>
                <a:gd name="connsiteX9" fmla="*/ 2328081 w 3645090"/>
                <a:gd name="connsiteY9" fmla="*/ 3927143 h 4002206"/>
                <a:gd name="connsiteX10" fmla="*/ 2621508 w 3645090"/>
                <a:gd name="connsiteY10" fmla="*/ 3722427 h 4002206"/>
                <a:gd name="connsiteX11" fmla="*/ 2969526 w 3645090"/>
                <a:gd name="connsiteY11" fmla="*/ 3667836 h 4002206"/>
                <a:gd name="connsiteX12" fmla="*/ 3262953 w 3645090"/>
                <a:gd name="connsiteY12" fmla="*/ 3401704 h 4002206"/>
                <a:gd name="connsiteX13" fmla="*/ 3378959 w 3645090"/>
                <a:gd name="connsiteY13" fmla="*/ 3108277 h 4002206"/>
                <a:gd name="connsiteX14" fmla="*/ 3529084 w 3645090"/>
                <a:gd name="connsiteY14" fmla="*/ 2794379 h 4002206"/>
                <a:gd name="connsiteX15" fmla="*/ 3624618 w 3645090"/>
                <a:gd name="connsiteY15" fmla="*/ 2521424 h 4002206"/>
                <a:gd name="connsiteX16" fmla="*/ 3624618 w 3645090"/>
                <a:gd name="connsiteY16" fmla="*/ 2275764 h 4002206"/>
                <a:gd name="connsiteX17" fmla="*/ 3501788 w 3645090"/>
                <a:gd name="connsiteY17" fmla="*/ 2009633 h 4002206"/>
                <a:gd name="connsiteX18" fmla="*/ 3454021 w 3645090"/>
                <a:gd name="connsiteY18" fmla="*/ 1675262 h 4002206"/>
                <a:gd name="connsiteX19" fmla="*/ 3194714 w 3645090"/>
                <a:gd name="connsiteY19" fmla="*/ 1245358 h 4002206"/>
                <a:gd name="connsiteX20" fmla="*/ 3003645 w 3645090"/>
                <a:gd name="connsiteY20" fmla="*/ 1081585 h 4002206"/>
                <a:gd name="connsiteX21" fmla="*/ 2867167 w 3645090"/>
                <a:gd name="connsiteY21" fmla="*/ 835925 h 4002206"/>
                <a:gd name="connsiteX22" fmla="*/ 2573741 w 3645090"/>
                <a:gd name="connsiteY22" fmla="*/ 467436 h 4002206"/>
                <a:gd name="connsiteX23" fmla="*/ 2246194 w 3645090"/>
                <a:gd name="connsiteY23" fmla="*/ 296839 h 4002206"/>
                <a:gd name="connsiteX24" fmla="*/ 2075597 w 3645090"/>
                <a:gd name="connsiteY24" fmla="*/ 242247 h 4002206"/>
                <a:gd name="connsiteX25" fmla="*/ 1672988 w 3645090"/>
                <a:gd name="connsiteY25" fmla="*/ 23883 h 4002206"/>
                <a:gd name="connsiteX26" fmla="*/ 1113430 w 3645090"/>
                <a:gd name="connsiteY26" fmla="*/ 98946 h 4002206"/>
                <a:gd name="connsiteX27" fmla="*/ 663054 w 3645090"/>
                <a:gd name="connsiteY27" fmla="*/ 269543 h 4002206"/>
                <a:gd name="connsiteX28" fmla="*/ 369627 w 3645090"/>
                <a:gd name="connsiteY28" fmla="*/ 515203 h 4002206"/>
                <a:gd name="connsiteX29" fmla="*/ 199030 w 3645090"/>
                <a:gd name="connsiteY29" fmla="*/ 863221 h 4002206"/>
                <a:gd name="connsiteX30" fmla="*/ 69376 w 3645090"/>
                <a:gd name="connsiteY30" fmla="*/ 1279477 h 4002206"/>
                <a:gd name="connsiteX31" fmla="*/ 21609 w 3645090"/>
                <a:gd name="connsiteY31" fmla="*/ 1716206 h 4002206"/>
                <a:gd name="connsiteX32" fmla="*/ 199030 w 3645090"/>
                <a:gd name="connsiteY32" fmla="*/ 2098343 h 4002206"/>
                <a:gd name="connsiteX33" fmla="*/ 519753 w 3645090"/>
                <a:gd name="connsiteY33" fmla="*/ 2180230 h 4002206"/>
                <a:gd name="connsiteX34" fmla="*/ 922362 w 3645090"/>
                <a:gd name="connsiteY34" fmla="*/ 2146110 h 4002206"/>
                <a:gd name="connsiteX35" fmla="*/ 1099782 w 3645090"/>
                <a:gd name="connsiteY35" fmla="*/ 2146110 h 4002206"/>
                <a:gd name="connsiteX36" fmla="*/ 1140726 w 3645090"/>
                <a:gd name="connsiteY36" fmla="*/ 2268940 h 400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645090" h="4002206">
                  <a:moveTo>
                    <a:pt x="1099782" y="2419065"/>
                  </a:moveTo>
                  <a:cubicBezTo>
                    <a:pt x="1166315" y="2413947"/>
                    <a:pt x="1232849" y="2408830"/>
                    <a:pt x="1263556" y="2446361"/>
                  </a:cubicBezTo>
                  <a:cubicBezTo>
                    <a:pt x="1294263" y="2483892"/>
                    <a:pt x="1322696" y="2580564"/>
                    <a:pt x="1284027" y="2644253"/>
                  </a:cubicBezTo>
                  <a:cubicBezTo>
                    <a:pt x="1245358" y="2707942"/>
                    <a:pt x="1080449" y="2751161"/>
                    <a:pt x="1031544" y="2828498"/>
                  </a:cubicBezTo>
                  <a:cubicBezTo>
                    <a:pt x="982640" y="2905835"/>
                    <a:pt x="986051" y="3024116"/>
                    <a:pt x="990600" y="3108277"/>
                  </a:cubicBezTo>
                  <a:cubicBezTo>
                    <a:pt x="995149" y="3192438"/>
                    <a:pt x="997424" y="3260677"/>
                    <a:pt x="1058839" y="3333465"/>
                  </a:cubicBezTo>
                  <a:cubicBezTo>
                    <a:pt x="1120254" y="3406253"/>
                    <a:pt x="1264693" y="3466531"/>
                    <a:pt x="1359090" y="3545006"/>
                  </a:cubicBezTo>
                  <a:cubicBezTo>
                    <a:pt x="1453487" y="3623481"/>
                    <a:pt x="1528549" y="3731525"/>
                    <a:pt x="1625221" y="3804313"/>
                  </a:cubicBezTo>
                  <a:cubicBezTo>
                    <a:pt x="1721893" y="3877101"/>
                    <a:pt x="1821977" y="3961262"/>
                    <a:pt x="1939120" y="3981734"/>
                  </a:cubicBezTo>
                  <a:cubicBezTo>
                    <a:pt x="2056263" y="4002206"/>
                    <a:pt x="2214350" y="3970361"/>
                    <a:pt x="2328081" y="3927143"/>
                  </a:cubicBezTo>
                  <a:cubicBezTo>
                    <a:pt x="2441812" y="3883925"/>
                    <a:pt x="2514601" y="3765645"/>
                    <a:pt x="2621508" y="3722427"/>
                  </a:cubicBezTo>
                  <a:cubicBezTo>
                    <a:pt x="2728416" y="3679209"/>
                    <a:pt x="2862619" y="3721290"/>
                    <a:pt x="2969526" y="3667836"/>
                  </a:cubicBezTo>
                  <a:cubicBezTo>
                    <a:pt x="3076434" y="3614382"/>
                    <a:pt x="3194714" y="3494964"/>
                    <a:pt x="3262953" y="3401704"/>
                  </a:cubicBezTo>
                  <a:cubicBezTo>
                    <a:pt x="3331192" y="3308444"/>
                    <a:pt x="3334604" y="3209498"/>
                    <a:pt x="3378959" y="3108277"/>
                  </a:cubicBezTo>
                  <a:cubicBezTo>
                    <a:pt x="3423314" y="3007056"/>
                    <a:pt x="3488141" y="2892188"/>
                    <a:pt x="3529084" y="2794379"/>
                  </a:cubicBezTo>
                  <a:cubicBezTo>
                    <a:pt x="3570027" y="2696570"/>
                    <a:pt x="3608696" y="2607860"/>
                    <a:pt x="3624618" y="2521424"/>
                  </a:cubicBezTo>
                  <a:cubicBezTo>
                    <a:pt x="3640540" y="2434988"/>
                    <a:pt x="3645090" y="2361063"/>
                    <a:pt x="3624618" y="2275764"/>
                  </a:cubicBezTo>
                  <a:cubicBezTo>
                    <a:pt x="3604146" y="2190466"/>
                    <a:pt x="3530221" y="2109717"/>
                    <a:pt x="3501788" y="2009633"/>
                  </a:cubicBezTo>
                  <a:cubicBezTo>
                    <a:pt x="3473355" y="1909549"/>
                    <a:pt x="3505200" y="1802641"/>
                    <a:pt x="3454021" y="1675262"/>
                  </a:cubicBezTo>
                  <a:cubicBezTo>
                    <a:pt x="3402842" y="1547883"/>
                    <a:pt x="3269777" y="1344304"/>
                    <a:pt x="3194714" y="1245358"/>
                  </a:cubicBezTo>
                  <a:cubicBezTo>
                    <a:pt x="3119651" y="1146412"/>
                    <a:pt x="3058236" y="1149824"/>
                    <a:pt x="3003645" y="1081585"/>
                  </a:cubicBezTo>
                  <a:cubicBezTo>
                    <a:pt x="2949054" y="1013346"/>
                    <a:pt x="2938818" y="938283"/>
                    <a:pt x="2867167" y="835925"/>
                  </a:cubicBezTo>
                  <a:cubicBezTo>
                    <a:pt x="2795516" y="733567"/>
                    <a:pt x="2677236" y="557284"/>
                    <a:pt x="2573741" y="467436"/>
                  </a:cubicBezTo>
                  <a:cubicBezTo>
                    <a:pt x="2470246" y="377588"/>
                    <a:pt x="2329218" y="334370"/>
                    <a:pt x="2246194" y="296839"/>
                  </a:cubicBezTo>
                  <a:cubicBezTo>
                    <a:pt x="2163170" y="259308"/>
                    <a:pt x="2171131" y="287740"/>
                    <a:pt x="2075597" y="242247"/>
                  </a:cubicBezTo>
                  <a:cubicBezTo>
                    <a:pt x="1980063" y="196754"/>
                    <a:pt x="1833349" y="47766"/>
                    <a:pt x="1672988" y="23883"/>
                  </a:cubicBezTo>
                  <a:cubicBezTo>
                    <a:pt x="1512627" y="0"/>
                    <a:pt x="1281752" y="58003"/>
                    <a:pt x="1113430" y="98946"/>
                  </a:cubicBezTo>
                  <a:cubicBezTo>
                    <a:pt x="945108" y="139889"/>
                    <a:pt x="787021" y="200167"/>
                    <a:pt x="663054" y="269543"/>
                  </a:cubicBezTo>
                  <a:cubicBezTo>
                    <a:pt x="539087" y="338919"/>
                    <a:pt x="446964" y="416257"/>
                    <a:pt x="369627" y="515203"/>
                  </a:cubicBezTo>
                  <a:cubicBezTo>
                    <a:pt x="292290" y="614149"/>
                    <a:pt x="249072" y="735842"/>
                    <a:pt x="199030" y="863221"/>
                  </a:cubicBezTo>
                  <a:cubicBezTo>
                    <a:pt x="148988" y="990600"/>
                    <a:pt x="98946" y="1137313"/>
                    <a:pt x="69376" y="1279477"/>
                  </a:cubicBezTo>
                  <a:cubicBezTo>
                    <a:pt x="39806" y="1421641"/>
                    <a:pt x="0" y="1579728"/>
                    <a:pt x="21609" y="1716206"/>
                  </a:cubicBezTo>
                  <a:cubicBezTo>
                    <a:pt x="43218" y="1852684"/>
                    <a:pt x="116006" y="2021006"/>
                    <a:pt x="199030" y="2098343"/>
                  </a:cubicBezTo>
                  <a:cubicBezTo>
                    <a:pt x="282054" y="2175680"/>
                    <a:pt x="399198" y="2172269"/>
                    <a:pt x="519753" y="2180230"/>
                  </a:cubicBezTo>
                  <a:cubicBezTo>
                    <a:pt x="640308" y="2188191"/>
                    <a:pt x="825691" y="2151797"/>
                    <a:pt x="922362" y="2146110"/>
                  </a:cubicBezTo>
                  <a:cubicBezTo>
                    <a:pt x="1019034" y="2140423"/>
                    <a:pt x="1063388" y="2125638"/>
                    <a:pt x="1099782" y="2146110"/>
                  </a:cubicBezTo>
                  <a:cubicBezTo>
                    <a:pt x="1136176" y="2166582"/>
                    <a:pt x="1138451" y="2217761"/>
                    <a:pt x="1140726" y="2268940"/>
                  </a:cubicBezTo>
                </a:path>
              </a:pathLst>
            </a:custGeom>
            <a:solidFill>
              <a:schemeClr val="tx1">
                <a:lumMod val="85000"/>
                <a:alpha val="45000"/>
              </a:schemeClr>
            </a:solidFill>
            <a:ln w="28575"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rgbClr val="8B3D9A"/>
                </a:buClr>
                <a:buFont typeface="Arial" charset="0"/>
                <a:buChar char="•"/>
                <a:defRPr/>
              </a:pPr>
              <a:endParaRPr lang="en-US" sz="1100" dirty="0">
                <a:solidFill>
                  <a:srgbClr val="FFFFFF"/>
                </a:solidFill>
              </a:endParaRPr>
            </a:p>
          </p:txBody>
        </p:sp>
        <p:sp>
          <p:nvSpPr>
            <p:cNvPr id="24" name="Freeform 23"/>
            <p:cNvSpPr/>
            <p:nvPr/>
          </p:nvSpPr>
          <p:spPr bwMode="auto">
            <a:xfrm rot="2904595">
              <a:off x="7515107" y="4343536"/>
              <a:ext cx="1322388" cy="1014413"/>
            </a:xfrm>
            <a:custGeom>
              <a:avLst/>
              <a:gdLst>
                <a:gd name="connsiteX0" fmla="*/ 716508 w 3783842"/>
                <a:gd name="connsiteY0" fmla="*/ 3574576 h 3734937"/>
                <a:gd name="connsiteX1" fmla="*/ 757451 w 3783842"/>
                <a:gd name="connsiteY1" fmla="*/ 3055961 h 3734937"/>
                <a:gd name="connsiteX2" fmla="*/ 1050878 w 3783842"/>
                <a:gd name="connsiteY2" fmla="*/ 2496403 h 3734937"/>
                <a:gd name="connsiteX3" fmla="*/ 1508078 w 3783842"/>
                <a:gd name="connsiteY3" fmla="*/ 2202976 h 3734937"/>
                <a:gd name="connsiteX4" fmla="*/ 1787857 w 3783842"/>
                <a:gd name="connsiteY4" fmla="*/ 2209800 h 3734937"/>
                <a:gd name="connsiteX5" fmla="*/ 1733266 w 3783842"/>
                <a:gd name="connsiteY5" fmla="*/ 2400868 h 3734937"/>
                <a:gd name="connsiteX6" fmla="*/ 1439839 w 3783842"/>
                <a:gd name="connsiteY6" fmla="*/ 2680647 h 3734937"/>
                <a:gd name="connsiteX7" fmla="*/ 1337481 w 3783842"/>
                <a:gd name="connsiteY7" fmla="*/ 2878540 h 3734937"/>
                <a:gd name="connsiteX8" fmla="*/ 1460311 w 3783842"/>
                <a:gd name="connsiteY8" fmla="*/ 3151495 h 3734937"/>
                <a:gd name="connsiteX9" fmla="*/ 1617260 w 3783842"/>
                <a:gd name="connsiteY9" fmla="*/ 3308444 h 3734937"/>
                <a:gd name="connsiteX10" fmla="*/ 1787857 w 3783842"/>
                <a:gd name="connsiteY10" fmla="*/ 3144671 h 3734937"/>
                <a:gd name="connsiteX11" fmla="*/ 1917511 w 3783842"/>
                <a:gd name="connsiteY11" fmla="*/ 2837597 h 3734937"/>
                <a:gd name="connsiteX12" fmla="*/ 1972102 w 3783842"/>
                <a:gd name="connsiteY12" fmla="*/ 2714767 h 3734937"/>
                <a:gd name="connsiteX13" fmla="*/ 2033517 w 3783842"/>
                <a:gd name="connsiteY13" fmla="*/ 2776182 h 3734937"/>
                <a:gd name="connsiteX14" fmla="*/ 1931158 w 3783842"/>
                <a:gd name="connsiteY14" fmla="*/ 3062785 h 3734937"/>
                <a:gd name="connsiteX15" fmla="*/ 1794681 w 3783842"/>
                <a:gd name="connsiteY15" fmla="*/ 3260677 h 3734937"/>
                <a:gd name="connsiteX16" fmla="*/ 1856096 w 3783842"/>
                <a:gd name="connsiteY16" fmla="*/ 3444922 h 3734937"/>
                <a:gd name="connsiteX17" fmla="*/ 2122227 w 3783842"/>
                <a:gd name="connsiteY17" fmla="*/ 3670110 h 3734937"/>
                <a:gd name="connsiteX18" fmla="*/ 2415654 w 3783842"/>
                <a:gd name="connsiteY18" fmla="*/ 3717877 h 3734937"/>
                <a:gd name="connsiteX19" fmla="*/ 2736376 w 3783842"/>
                <a:gd name="connsiteY19" fmla="*/ 3567752 h 3734937"/>
                <a:gd name="connsiteX20" fmla="*/ 2695433 w 3783842"/>
                <a:gd name="connsiteY20" fmla="*/ 3390331 h 3734937"/>
                <a:gd name="connsiteX21" fmla="*/ 2504364 w 3783842"/>
                <a:gd name="connsiteY21" fmla="*/ 3090080 h 3734937"/>
                <a:gd name="connsiteX22" fmla="*/ 2579427 w 3783842"/>
                <a:gd name="connsiteY22" fmla="*/ 3042313 h 3734937"/>
                <a:gd name="connsiteX23" fmla="*/ 2804615 w 3783842"/>
                <a:gd name="connsiteY23" fmla="*/ 3403979 h 3734937"/>
                <a:gd name="connsiteX24" fmla="*/ 2941093 w 3783842"/>
                <a:gd name="connsiteY24" fmla="*/ 3479041 h 3734937"/>
                <a:gd name="connsiteX25" fmla="*/ 3179929 w 3783842"/>
                <a:gd name="connsiteY25" fmla="*/ 3431274 h 3734937"/>
                <a:gd name="connsiteX26" fmla="*/ 3452884 w 3783842"/>
                <a:gd name="connsiteY26" fmla="*/ 3124200 h 3734937"/>
                <a:gd name="connsiteX27" fmla="*/ 3541594 w 3783842"/>
                <a:gd name="connsiteY27" fmla="*/ 2933131 h 3734937"/>
                <a:gd name="connsiteX28" fmla="*/ 3473355 w 3783842"/>
                <a:gd name="connsiteY28" fmla="*/ 2810301 h 3734937"/>
                <a:gd name="connsiteX29" fmla="*/ 3295935 w 3783842"/>
                <a:gd name="connsiteY29" fmla="*/ 2769358 h 3734937"/>
                <a:gd name="connsiteX30" fmla="*/ 3125337 w 3783842"/>
                <a:gd name="connsiteY30" fmla="*/ 2660176 h 3734937"/>
                <a:gd name="connsiteX31" fmla="*/ 3138985 w 3783842"/>
                <a:gd name="connsiteY31" fmla="*/ 2578289 h 3734937"/>
                <a:gd name="connsiteX32" fmla="*/ 3364173 w 3783842"/>
                <a:gd name="connsiteY32" fmla="*/ 2694295 h 3734937"/>
                <a:gd name="connsiteX33" fmla="*/ 3507475 w 3783842"/>
                <a:gd name="connsiteY33" fmla="*/ 2776182 h 3734937"/>
                <a:gd name="connsiteX34" fmla="*/ 3657600 w 3783842"/>
                <a:gd name="connsiteY34" fmla="*/ 2701119 h 3734937"/>
                <a:gd name="connsiteX35" fmla="*/ 3766782 w 3783842"/>
                <a:gd name="connsiteY35" fmla="*/ 2455459 h 3734937"/>
                <a:gd name="connsiteX36" fmla="*/ 3759958 w 3783842"/>
                <a:gd name="connsiteY36" fmla="*/ 2066498 h 3734937"/>
                <a:gd name="connsiteX37" fmla="*/ 3657600 w 3783842"/>
                <a:gd name="connsiteY37" fmla="*/ 1943668 h 3734937"/>
                <a:gd name="connsiteX38" fmla="*/ 3446060 w 3783842"/>
                <a:gd name="connsiteY38" fmla="*/ 2025555 h 3734937"/>
                <a:gd name="connsiteX39" fmla="*/ 3193576 w 3783842"/>
                <a:gd name="connsiteY39" fmla="*/ 2052850 h 3734937"/>
                <a:gd name="connsiteX40" fmla="*/ 3207224 w 3783842"/>
                <a:gd name="connsiteY40" fmla="*/ 1957316 h 3734937"/>
                <a:gd name="connsiteX41" fmla="*/ 3446060 w 3783842"/>
                <a:gd name="connsiteY41" fmla="*/ 1930020 h 3734937"/>
                <a:gd name="connsiteX42" fmla="*/ 3678072 w 3783842"/>
                <a:gd name="connsiteY42" fmla="*/ 1779895 h 3734937"/>
                <a:gd name="connsiteX43" fmla="*/ 3616657 w 3783842"/>
                <a:gd name="connsiteY43" fmla="*/ 1493292 h 3734937"/>
                <a:gd name="connsiteX44" fmla="*/ 3357349 w 3783842"/>
                <a:gd name="connsiteY44" fmla="*/ 1124803 h 3734937"/>
                <a:gd name="connsiteX45" fmla="*/ 3173105 w 3783842"/>
                <a:gd name="connsiteY45" fmla="*/ 1036092 h 3734937"/>
                <a:gd name="connsiteX46" fmla="*/ 2982036 w 3783842"/>
                <a:gd name="connsiteY46" fmla="*/ 1186217 h 3734937"/>
                <a:gd name="connsiteX47" fmla="*/ 2784143 w 3783842"/>
                <a:gd name="connsiteY47" fmla="*/ 1247632 h 3734937"/>
                <a:gd name="connsiteX48" fmla="*/ 2920621 w 3783842"/>
                <a:gd name="connsiteY48" fmla="*/ 1077035 h 3734937"/>
                <a:gd name="connsiteX49" fmla="*/ 3125337 w 3783842"/>
                <a:gd name="connsiteY49" fmla="*/ 947382 h 3734937"/>
                <a:gd name="connsiteX50" fmla="*/ 3063923 w 3783842"/>
                <a:gd name="connsiteY50" fmla="*/ 790432 h 3734937"/>
                <a:gd name="connsiteX51" fmla="*/ 2804615 w 3783842"/>
                <a:gd name="connsiteY51" fmla="*/ 456062 h 3734937"/>
                <a:gd name="connsiteX52" fmla="*/ 2538484 w 3783842"/>
                <a:gd name="connsiteY52" fmla="*/ 237698 h 3734937"/>
                <a:gd name="connsiteX53" fmla="*/ 2408830 w 3783842"/>
                <a:gd name="connsiteY53" fmla="*/ 278641 h 3734937"/>
                <a:gd name="connsiteX54" fmla="*/ 2306472 w 3783842"/>
                <a:gd name="connsiteY54" fmla="*/ 401471 h 3734937"/>
                <a:gd name="connsiteX55" fmla="*/ 2258705 w 3783842"/>
                <a:gd name="connsiteY55" fmla="*/ 360528 h 3734937"/>
                <a:gd name="connsiteX56" fmla="*/ 2320120 w 3783842"/>
                <a:gd name="connsiteY56" fmla="*/ 217226 h 3734937"/>
                <a:gd name="connsiteX57" fmla="*/ 2019869 w 3783842"/>
                <a:gd name="connsiteY57" fmla="*/ 32982 h 3734937"/>
                <a:gd name="connsiteX58" fmla="*/ 1596788 w 3783842"/>
                <a:gd name="connsiteY58" fmla="*/ 19334 h 3734937"/>
                <a:gd name="connsiteX59" fmla="*/ 1494430 w 3783842"/>
                <a:gd name="connsiteY59" fmla="*/ 121692 h 3734937"/>
                <a:gd name="connsiteX60" fmla="*/ 1678675 w 3783842"/>
                <a:gd name="connsiteY60" fmla="*/ 367352 h 3734937"/>
                <a:gd name="connsiteX61" fmla="*/ 1624084 w 3783842"/>
                <a:gd name="connsiteY61" fmla="*/ 435591 h 3734937"/>
                <a:gd name="connsiteX62" fmla="*/ 1412543 w 3783842"/>
                <a:gd name="connsiteY62" fmla="*/ 183107 h 3734937"/>
                <a:gd name="connsiteX63" fmla="*/ 1105469 w 3783842"/>
                <a:gd name="connsiteY63" fmla="*/ 299113 h 3734937"/>
                <a:gd name="connsiteX64" fmla="*/ 873457 w 3783842"/>
                <a:gd name="connsiteY64" fmla="*/ 578892 h 3734937"/>
                <a:gd name="connsiteX65" fmla="*/ 962167 w 3783842"/>
                <a:gd name="connsiteY65" fmla="*/ 729017 h 3734937"/>
                <a:gd name="connsiteX66" fmla="*/ 1201003 w 3783842"/>
                <a:gd name="connsiteY66" fmla="*/ 906438 h 3734937"/>
                <a:gd name="connsiteX67" fmla="*/ 1173708 w 3783842"/>
                <a:gd name="connsiteY67" fmla="*/ 967853 h 3734937"/>
                <a:gd name="connsiteX68" fmla="*/ 893929 w 3783842"/>
                <a:gd name="connsiteY68" fmla="*/ 790432 h 3734937"/>
                <a:gd name="connsiteX69" fmla="*/ 716508 w 3783842"/>
                <a:gd name="connsiteY69" fmla="*/ 729017 h 3734937"/>
                <a:gd name="connsiteX70" fmla="*/ 477672 w 3783842"/>
                <a:gd name="connsiteY70" fmla="*/ 1111155 h 3734937"/>
                <a:gd name="connsiteX71" fmla="*/ 464024 w 3783842"/>
                <a:gd name="connsiteY71" fmla="*/ 1397758 h 3734937"/>
                <a:gd name="connsiteX72" fmla="*/ 941696 w 3783842"/>
                <a:gd name="connsiteY72" fmla="*/ 1377286 h 3734937"/>
                <a:gd name="connsiteX73" fmla="*/ 1139588 w 3783842"/>
                <a:gd name="connsiteY73" fmla="*/ 1322695 h 3734937"/>
                <a:gd name="connsiteX74" fmla="*/ 1057702 w 3783842"/>
                <a:gd name="connsiteY74" fmla="*/ 1459173 h 3734937"/>
                <a:gd name="connsiteX75" fmla="*/ 552735 w 3783842"/>
                <a:gd name="connsiteY75" fmla="*/ 1452349 h 3734937"/>
                <a:gd name="connsiteX76" fmla="*/ 423081 w 3783842"/>
                <a:gd name="connsiteY76" fmla="*/ 1582003 h 3734937"/>
                <a:gd name="connsiteX77" fmla="*/ 525439 w 3783842"/>
                <a:gd name="connsiteY77" fmla="*/ 1875429 h 3734937"/>
                <a:gd name="connsiteX78" fmla="*/ 887105 w 3783842"/>
                <a:gd name="connsiteY78" fmla="*/ 1977788 h 3734937"/>
                <a:gd name="connsiteX79" fmla="*/ 1214651 w 3783842"/>
                <a:gd name="connsiteY79" fmla="*/ 1725304 h 3734937"/>
                <a:gd name="connsiteX80" fmla="*/ 1494430 w 3783842"/>
                <a:gd name="connsiteY80" fmla="*/ 1902725 h 3734937"/>
                <a:gd name="connsiteX81" fmla="*/ 1398896 w 3783842"/>
                <a:gd name="connsiteY81" fmla="*/ 2114265 h 3734937"/>
                <a:gd name="connsiteX82" fmla="*/ 887105 w 3783842"/>
                <a:gd name="connsiteY82" fmla="*/ 2387220 h 3734937"/>
                <a:gd name="connsiteX83" fmla="*/ 232012 w 3783842"/>
                <a:gd name="connsiteY83" fmla="*/ 2823949 h 3734937"/>
                <a:gd name="connsiteX84" fmla="*/ 0 w 3783842"/>
                <a:gd name="connsiteY84" fmla="*/ 3144671 h 373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83842" h="3734937">
                  <a:moveTo>
                    <a:pt x="716508" y="3574576"/>
                  </a:moveTo>
                  <a:cubicBezTo>
                    <a:pt x="709115" y="3405116"/>
                    <a:pt x="701723" y="3235656"/>
                    <a:pt x="757451" y="3055961"/>
                  </a:cubicBezTo>
                  <a:cubicBezTo>
                    <a:pt x="813179" y="2876266"/>
                    <a:pt x="925774" y="2638567"/>
                    <a:pt x="1050878" y="2496403"/>
                  </a:cubicBezTo>
                  <a:cubicBezTo>
                    <a:pt x="1175982" y="2354239"/>
                    <a:pt x="1385248" y="2250743"/>
                    <a:pt x="1508078" y="2202976"/>
                  </a:cubicBezTo>
                  <a:cubicBezTo>
                    <a:pt x="1630908" y="2155209"/>
                    <a:pt x="1750326" y="2176818"/>
                    <a:pt x="1787857" y="2209800"/>
                  </a:cubicBezTo>
                  <a:cubicBezTo>
                    <a:pt x="1825388" y="2242782"/>
                    <a:pt x="1791269" y="2322394"/>
                    <a:pt x="1733266" y="2400868"/>
                  </a:cubicBezTo>
                  <a:cubicBezTo>
                    <a:pt x="1675263" y="2479342"/>
                    <a:pt x="1505803" y="2601035"/>
                    <a:pt x="1439839" y="2680647"/>
                  </a:cubicBezTo>
                  <a:cubicBezTo>
                    <a:pt x="1373875" y="2760259"/>
                    <a:pt x="1334069" y="2800066"/>
                    <a:pt x="1337481" y="2878540"/>
                  </a:cubicBezTo>
                  <a:cubicBezTo>
                    <a:pt x="1340893" y="2957014"/>
                    <a:pt x="1413681" y="3079845"/>
                    <a:pt x="1460311" y="3151495"/>
                  </a:cubicBezTo>
                  <a:cubicBezTo>
                    <a:pt x="1506941" y="3223145"/>
                    <a:pt x="1562669" y="3309581"/>
                    <a:pt x="1617260" y="3308444"/>
                  </a:cubicBezTo>
                  <a:cubicBezTo>
                    <a:pt x="1671851" y="3307307"/>
                    <a:pt x="1737815" y="3223145"/>
                    <a:pt x="1787857" y="3144671"/>
                  </a:cubicBezTo>
                  <a:cubicBezTo>
                    <a:pt x="1837899" y="3066197"/>
                    <a:pt x="1886804" y="2909248"/>
                    <a:pt x="1917511" y="2837597"/>
                  </a:cubicBezTo>
                  <a:cubicBezTo>
                    <a:pt x="1948218" y="2765946"/>
                    <a:pt x="1952768" y="2725003"/>
                    <a:pt x="1972102" y="2714767"/>
                  </a:cubicBezTo>
                  <a:cubicBezTo>
                    <a:pt x="1991436" y="2704531"/>
                    <a:pt x="2040341" y="2718179"/>
                    <a:pt x="2033517" y="2776182"/>
                  </a:cubicBezTo>
                  <a:cubicBezTo>
                    <a:pt x="2026693" y="2834185"/>
                    <a:pt x="1970964" y="2982036"/>
                    <a:pt x="1931158" y="3062785"/>
                  </a:cubicBezTo>
                  <a:cubicBezTo>
                    <a:pt x="1891352" y="3143534"/>
                    <a:pt x="1807191" y="3196988"/>
                    <a:pt x="1794681" y="3260677"/>
                  </a:cubicBezTo>
                  <a:cubicBezTo>
                    <a:pt x="1782171" y="3324366"/>
                    <a:pt x="1801505" y="3376683"/>
                    <a:pt x="1856096" y="3444922"/>
                  </a:cubicBezTo>
                  <a:cubicBezTo>
                    <a:pt x="1910687" y="3513161"/>
                    <a:pt x="2028967" y="3624617"/>
                    <a:pt x="2122227" y="3670110"/>
                  </a:cubicBezTo>
                  <a:cubicBezTo>
                    <a:pt x="2215487" y="3715603"/>
                    <a:pt x="2313296" y="3734937"/>
                    <a:pt x="2415654" y="3717877"/>
                  </a:cubicBezTo>
                  <a:cubicBezTo>
                    <a:pt x="2518012" y="3700817"/>
                    <a:pt x="2689746" y="3622343"/>
                    <a:pt x="2736376" y="3567752"/>
                  </a:cubicBezTo>
                  <a:cubicBezTo>
                    <a:pt x="2783006" y="3513161"/>
                    <a:pt x="2734102" y="3469943"/>
                    <a:pt x="2695433" y="3390331"/>
                  </a:cubicBezTo>
                  <a:cubicBezTo>
                    <a:pt x="2656764" y="3310719"/>
                    <a:pt x="2523698" y="3148083"/>
                    <a:pt x="2504364" y="3090080"/>
                  </a:cubicBezTo>
                  <a:cubicBezTo>
                    <a:pt x="2485030" y="3032077"/>
                    <a:pt x="2529385" y="2989997"/>
                    <a:pt x="2579427" y="3042313"/>
                  </a:cubicBezTo>
                  <a:cubicBezTo>
                    <a:pt x="2629469" y="3094630"/>
                    <a:pt x="2744337" y="3331191"/>
                    <a:pt x="2804615" y="3403979"/>
                  </a:cubicBezTo>
                  <a:cubicBezTo>
                    <a:pt x="2864893" y="3476767"/>
                    <a:pt x="2878541" y="3474492"/>
                    <a:pt x="2941093" y="3479041"/>
                  </a:cubicBezTo>
                  <a:cubicBezTo>
                    <a:pt x="3003645" y="3483590"/>
                    <a:pt x="3094631" y="3490414"/>
                    <a:pt x="3179929" y="3431274"/>
                  </a:cubicBezTo>
                  <a:cubicBezTo>
                    <a:pt x="3265227" y="3372134"/>
                    <a:pt x="3392607" y="3207224"/>
                    <a:pt x="3452884" y="3124200"/>
                  </a:cubicBezTo>
                  <a:cubicBezTo>
                    <a:pt x="3513161" y="3041176"/>
                    <a:pt x="3538182" y="2985447"/>
                    <a:pt x="3541594" y="2933131"/>
                  </a:cubicBezTo>
                  <a:cubicBezTo>
                    <a:pt x="3545006" y="2880815"/>
                    <a:pt x="3514298" y="2837596"/>
                    <a:pt x="3473355" y="2810301"/>
                  </a:cubicBezTo>
                  <a:cubicBezTo>
                    <a:pt x="3432412" y="2783006"/>
                    <a:pt x="3353938" y="2794379"/>
                    <a:pt x="3295935" y="2769358"/>
                  </a:cubicBezTo>
                  <a:cubicBezTo>
                    <a:pt x="3237932" y="2744337"/>
                    <a:pt x="3151495" y="2692021"/>
                    <a:pt x="3125337" y="2660176"/>
                  </a:cubicBezTo>
                  <a:cubicBezTo>
                    <a:pt x="3099179" y="2628331"/>
                    <a:pt x="3099179" y="2572603"/>
                    <a:pt x="3138985" y="2578289"/>
                  </a:cubicBezTo>
                  <a:cubicBezTo>
                    <a:pt x="3178791" y="2583975"/>
                    <a:pt x="3302758" y="2661313"/>
                    <a:pt x="3364173" y="2694295"/>
                  </a:cubicBezTo>
                  <a:cubicBezTo>
                    <a:pt x="3425588" y="2727277"/>
                    <a:pt x="3458571" y="2775045"/>
                    <a:pt x="3507475" y="2776182"/>
                  </a:cubicBezTo>
                  <a:cubicBezTo>
                    <a:pt x="3556379" y="2777319"/>
                    <a:pt x="3614382" y="2754573"/>
                    <a:pt x="3657600" y="2701119"/>
                  </a:cubicBezTo>
                  <a:cubicBezTo>
                    <a:pt x="3700818" y="2647665"/>
                    <a:pt x="3749722" y="2561229"/>
                    <a:pt x="3766782" y="2455459"/>
                  </a:cubicBezTo>
                  <a:cubicBezTo>
                    <a:pt x="3783842" y="2349689"/>
                    <a:pt x="3778155" y="2151796"/>
                    <a:pt x="3759958" y="2066498"/>
                  </a:cubicBezTo>
                  <a:cubicBezTo>
                    <a:pt x="3741761" y="1981200"/>
                    <a:pt x="3709916" y="1950492"/>
                    <a:pt x="3657600" y="1943668"/>
                  </a:cubicBezTo>
                  <a:cubicBezTo>
                    <a:pt x="3605284" y="1936844"/>
                    <a:pt x="3523397" y="2007358"/>
                    <a:pt x="3446060" y="2025555"/>
                  </a:cubicBezTo>
                  <a:cubicBezTo>
                    <a:pt x="3368723" y="2043752"/>
                    <a:pt x="3233382" y="2064223"/>
                    <a:pt x="3193576" y="2052850"/>
                  </a:cubicBezTo>
                  <a:cubicBezTo>
                    <a:pt x="3153770" y="2041477"/>
                    <a:pt x="3165143" y="1977788"/>
                    <a:pt x="3207224" y="1957316"/>
                  </a:cubicBezTo>
                  <a:cubicBezTo>
                    <a:pt x="3249305" y="1936844"/>
                    <a:pt x="3367585" y="1959590"/>
                    <a:pt x="3446060" y="1930020"/>
                  </a:cubicBezTo>
                  <a:cubicBezTo>
                    <a:pt x="3524535" y="1900450"/>
                    <a:pt x="3649639" y="1852683"/>
                    <a:pt x="3678072" y="1779895"/>
                  </a:cubicBezTo>
                  <a:cubicBezTo>
                    <a:pt x="3706505" y="1707107"/>
                    <a:pt x="3670111" y="1602474"/>
                    <a:pt x="3616657" y="1493292"/>
                  </a:cubicBezTo>
                  <a:cubicBezTo>
                    <a:pt x="3563203" y="1384110"/>
                    <a:pt x="3431274" y="1201003"/>
                    <a:pt x="3357349" y="1124803"/>
                  </a:cubicBezTo>
                  <a:cubicBezTo>
                    <a:pt x="3283424" y="1048603"/>
                    <a:pt x="3235657" y="1025856"/>
                    <a:pt x="3173105" y="1036092"/>
                  </a:cubicBezTo>
                  <a:cubicBezTo>
                    <a:pt x="3110553" y="1046328"/>
                    <a:pt x="3046863" y="1150960"/>
                    <a:pt x="2982036" y="1186217"/>
                  </a:cubicBezTo>
                  <a:cubicBezTo>
                    <a:pt x="2917209" y="1221474"/>
                    <a:pt x="2794379" y="1265829"/>
                    <a:pt x="2784143" y="1247632"/>
                  </a:cubicBezTo>
                  <a:cubicBezTo>
                    <a:pt x="2773907" y="1229435"/>
                    <a:pt x="2863755" y="1127077"/>
                    <a:pt x="2920621" y="1077035"/>
                  </a:cubicBezTo>
                  <a:cubicBezTo>
                    <a:pt x="2977487" y="1026993"/>
                    <a:pt x="3101453" y="995149"/>
                    <a:pt x="3125337" y="947382"/>
                  </a:cubicBezTo>
                  <a:cubicBezTo>
                    <a:pt x="3149221" y="899615"/>
                    <a:pt x="3117377" y="872319"/>
                    <a:pt x="3063923" y="790432"/>
                  </a:cubicBezTo>
                  <a:cubicBezTo>
                    <a:pt x="3010469" y="708545"/>
                    <a:pt x="2892188" y="548184"/>
                    <a:pt x="2804615" y="456062"/>
                  </a:cubicBezTo>
                  <a:cubicBezTo>
                    <a:pt x="2717042" y="363940"/>
                    <a:pt x="2604448" y="267268"/>
                    <a:pt x="2538484" y="237698"/>
                  </a:cubicBezTo>
                  <a:cubicBezTo>
                    <a:pt x="2472520" y="208128"/>
                    <a:pt x="2447499" y="251345"/>
                    <a:pt x="2408830" y="278641"/>
                  </a:cubicBezTo>
                  <a:cubicBezTo>
                    <a:pt x="2370161" y="305937"/>
                    <a:pt x="2331493" y="387823"/>
                    <a:pt x="2306472" y="401471"/>
                  </a:cubicBezTo>
                  <a:cubicBezTo>
                    <a:pt x="2281451" y="415119"/>
                    <a:pt x="2256430" y="391235"/>
                    <a:pt x="2258705" y="360528"/>
                  </a:cubicBezTo>
                  <a:cubicBezTo>
                    <a:pt x="2260980" y="329821"/>
                    <a:pt x="2359926" y="271817"/>
                    <a:pt x="2320120" y="217226"/>
                  </a:cubicBezTo>
                  <a:cubicBezTo>
                    <a:pt x="2280314" y="162635"/>
                    <a:pt x="2140424" y="65964"/>
                    <a:pt x="2019869" y="32982"/>
                  </a:cubicBezTo>
                  <a:cubicBezTo>
                    <a:pt x="1899314" y="0"/>
                    <a:pt x="1684361" y="4549"/>
                    <a:pt x="1596788" y="19334"/>
                  </a:cubicBezTo>
                  <a:cubicBezTo>
                    <a:pt x="1509215" y="34119"/>
                    <a:pt x="1480782" y="63689"/>
                    <a:pt x="1494430" y="121692"/>
                  </a:cubicBezTo>
                  <a:cubicBezTo>
                    <a:pt x="1508078" y="179695"/>
                    <a:pt x="1657066" y="315035"/>
                    <a:pt x="1678675" y="367352"/>
                  </a:cubicBezTo>
                  <a:cubicBezTo>
                    <a:pt x="1700284" y="419669"/>
                    <a:pt x="1668439" y="466299"/>
                    <a:pt x="1624084" y="435591"/>
                  </a:cubicBezTo>
                  <a:cubicBezTo>
                    <a:pt x="1579729" y="404884"/>
                    <a:pt x="1498979" y="205853"/>
                    <a:pt x="1412543" y="183107"/>
                  </a:cubicBezTo>
                  <a:cubicBezTo>
                    <a:pt x="1326107" y="160361"/>
                    <a:pt x="1195317" y="233149"/>
                    <a:pt x="1105469" y="299113"/>
                  </a:cubicBezTo>
                  <a:cubicBezTo>
                    <a:pt x="1015621" y="365077"/>
                    <a:pt x="897341" y="507241"/>
                    <a:pt x="873457" y="578892"/>
                  </a:cubicBezTo>
                  <a:cubicBezTo>
                    <a:pt x="849573" y="650543"/>
                    <a:pt x="907576" y="674426"/>
                    <a:pt x="962167" y="729017"/>
                  </a:cubicBezTo>
                  <a:cubicBezTo>
                    <a:pt x="1016758" y="783608"/>
                    <a:pt x="1165746" y="866632"/>
                    <a:pt x="1201003" y="906438"/>
                  </a:cubicBezTo>
                  <a:cubicBezTo>
                    <a:pt x="1236260" y="946244"/>
                    <a:pt x="1224887" y="987187"/>
                    <a:pt x="1173708" y="967853"/>
                  </a:cubicBezTo>
                  <a:cubicBezTo>
                    <a:pt x="1122529" y="948519"/>
                    <a:pt x="970129" y="830238"/>
                    <a:pt x="893929" y="790432"/>
                  </a:cubicBezTo>
                  <a:cubicBezTo>
                    <a:pt x="817729" y="750626"/>
                    <a:pt x="785884" y="675563"/>
                    <a:pt x="716508" y="729017"/>
                  </a:cubicBezTo>
                  <a:cubicBezTo>
                    <a:pt x="647132" y="782471"/>
                    <a:pt x="519753" y="999698"/>
                    <a:pt x="477672" y="1111155"/>
                  </a:cubicBezTo>
                  <a:cubicBezTo>
                    <a:pt x="435591" y="1222612"/>
                    <a:pt x="386687" y="1353403"/>
                    <a:pt x="464024" y="1397758"/>
                  </a:cubicBezTo>
                  <a:cubicBezTo>
                    <a:pt x="541361" y="1442113"/>
                    <a:pt x="829102" y="1389797"/>
                    <a:pt x="941696" y="1377286"/>
                  </a:cubicBezTo>
                  <a:cubicBezTo>
                    <a:pt x="1054290" y="1364776"/>
                    <a:pt x="1120254" y="1309047"/>
                    <a:pt x="1139588" y="1322695"/>
                  </a:cubicBezTo>
                  <a:cubicBezTo>
                    <a:pt x="1158922" y="1336343"/>
                    <a:pt x="1155511" y="1437564"/>
                    <a:pt x="1057702" y="1459173"/>
                  </a:cubicBezTo>
                  <a:cubicBezTo>
                    <a:pt x="959893" y="1480782"/>
                    <a:pt x="658505" y="1431877"/>
                    <a:pt x="552735" y="1452349"/>
                  </a:cubicBezTo>
                  <a:cubicBezTo>
                    <a:pt x="446965" y="1472821"/>
                    <a:pt x="427630" y="1511490"/>
                    <a:pt x="423081" y="1582003"/>
                  </a:cubicBezTo>
                  <a:cubicBezTo>
                    <a:pt x="418532" y="1652516"/>
                    <a:pt x="448102" y="1809465"/>
                    <a:pt x="525439" y="1875429"/>
                  </a:cubicBezTo>
                  <a:cubicBezTo>
                    <a:pt x="602776" y="1941393"/>
                    <a:pt x="772236" y="2002809"/>
                    <a:pt x="887105" y="1977788"/>
                  </a:cubicBezTo>
                  <a:cubicBezTo>
                    <a:pt x="1001974" y="1952767"/>
                    <a:pt x="1113430" y="1737814"/>
                    <a:pt x="1214651" y="1725304"/>
                  </a:cubicBezTo>
                  <a:cubicBezTo>
                    <a:pt x="1315872" y="1712794"/>
                    <a:pt x="1463723" y="1837898"/>
                    <a:pt x="1494430" y="1902725"/>
                  </a:cubicBezTo>
                  <a:cubicBezTo>
                    <a:pt x="1525137" y="1967552"/>
                    <a:pt x="1500117" y="2033516"/>
                    <a:pt x="1398896" y="2114265"/>
                  </a:cubicBezTo>
                  <a:cubicBezTo>
                    <a:pt x="1297675" y="2195014"/>
                    <a:pt x="1081586" y="2268939"/>
                    <a:pt x="887105" y="2387220"/>
                  </a:cubicBezTo>
                  <a:cubicBezTo>
                    <a:pt x="692624" y="2505501"/>
                    <a:pt x="379863" y="2697707"/>
                    <a:pt x="232012" y="2823949"/>
                  </a:cubicBezTo>
                  <a:cubicBezTo>
                    <a:pt x="84161" y="2950191"/>
                    <a:pt x="42080" y="3047431"/>
                    <a:pt x="0" y="3144671"/>
                  </a:cubicBezTo>
                </a:path>
              </a:pathLst>
            </a:custGeom>
            <a:gradFill flip="none" rotWithShape="1">
              <a:gsLst>
                <a:gs pos="0">
                  <a:schemeClr val="tx1">
                    <a:lumMod val="50000"/>
                  </a:schemeClr>
                </a:gs>
                <a:gs pos="53000">
                  <a:srgbClr val="D4DEFF"/>
                </a:gs>
                <a:gs pos="83000">
                  <a:srgbClr val="D4DEFF"/>
                </a:gs>
                <a:gs pos="100000">
                  <a:srgbClr val="96AB94"/>
                </a:gs>
              </a:gsLst>
              <a:lin ang="0" scaled="0"/>
              <a:tileRect/>
            </a:gradFill>
            <a:ln w="28575"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rgbClr val="8B3D9A"/>
                </a:buClr>
                <a:buFont typeface="Arial" charset="0"/>
                <a:buChar char="•"/>
                <a:defRPr/>
              </a:pPr>
              <a:endParaRPr lang="en-US" sz="1100" dirty="0">
                <a:solidFill>
                  <a:srgbClr val="FFFFFF"/>
                </a:solidFill>
              </a:endParaRPr>
            </a:p>
          </p:txBody>
        </p:sp>
        <p:grpSp>
          <p:nvGrpSpPr>
            <p:cNvPr id="2" name="Group 135"/>
            <p:cNvGrpSpPr>
              <a:grpSpLocks/>
            </p:cNvGrpSpPr>
            <p:nvPr/>
          </p:nvGrpSpPr>
          <p:grpSpPr bwMode="auto">
            <a:xfrm rot="304321">
              <a:off x="2815516" y="3633037"/>
              <a:ext cx="193032" cy="138831"/>
              <a:chOff x="2590641" y="2790029"/>
              <a:chExt cx="653014" cy="544195"/>
            </a:xfrm>
          </p:grpSpPr>
          <p:sp>
            <p:nvSpPr>
              <p:cNvPr id="35993" name="Rectangle 136"/>
              <p:cNvSpPr>
                <a:spLocks noChangeArrowheads="1"/>
              </p:cNvSpPr>
              <p:nvPr/>
            </p:nvSpPr>
            <p:spPr bwMode="auto">
              <a:xfrm rot="-2117313">
                <a:off x="2914824" y="2759664"/>
                <a:ext cx="321324" cy="186581"/>
              </a:xfrm>
              <a:prstGeom prst="rect">
                <a:avLst/>
              </a:prstGeom>
              <a:solidFill>
                <a:schemeClr val="accent1"/>
              </a:solidFill>
              <a:ln w="9525">
                <a:noFill/>
                <a:miter lim="800000"/>
                <a:headEnd/>
                <a:tailEnd/>
              </a:ln>
            </p:spPr>
            <p:txBody>
              <a:bodyPr/>
              <a:lstStyle/>
              <a:p>
                <a:pPr>
                  <a:lnSpc>
                    <a:spcPct val="90000"/>
                  </a:lnSpc>
                  <a:spcBef>
                    <a:spcPct val="35000"/>
                  </a:spcBef>
                  <a:spcAft>
                    <a:spcPct val="25000"/>
                  </a:spcAft>
                  <a:buClr>
                    <a:srgbClr val="8B3D9A"/>
                  </a:buClr>
                  <a:buFont typeface="Arial" pitchFamily="34" charset="0"/>
                  <a:buChar char="•"/>
                </a:pPr>
                <a:endParaRPr lang="en-US" altLang="en-US" sz="900">
                  <a:solidFill>
                    <a:srgbClr val="FFFFFF"/>
                  </a:solidFill>
                </a:endParaRPr>
              </a:p>
            </p:txBody>
          </p:sp>
          <p:sp>
            <p:nvSpPr>
              <p:cNvPr id="138" name="Block Arc 137"/>
              <p:cNvSpPr/>
              <p:nvPr/>
            </p:nvSpPr>
            <p:spPr bwMode="auto">
              <a:xfrm rot="3182873">
                <a:off x="2524550" y="2833558"/>
                <a:ext cx="392031" cy="300743"/>
              </a:xfrm>
              <a:prstGeom prst="blockArc">
                <a:avLst/>
              </a:prstGeom>
              <a:solidFill>
                <a:schemeClr val="accent1"/>
              </a:solidFill>
              <a:ln w="9525" cap="flat" cmpd="sng" algn="ctr">
                <a:no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sz="1100" dirty="0">
                  <a:solidFill>
                    <a:srgbClr val="FFFFFF"/>
                  </a:solidFill>
                </a:endParaRPr>
              </a:p>
            </p:txBody>
          </p:sp>
        </p:grpSp>
        <p:grpSp>
          <p:nvGrpSpPr>
            <p:cNvPr id="3" name="Group 162"/>
            <p:cNvGrpSpPr>
              <a:grpSpLocks/>
            </p:cNvGrpSpPr>
            <p:nvPr/>
          </p:nvGrpSpPr>
          <p:grpSpPr bwMode="auto">
            <a:xfrm rot="5640252">
              <a:off x="5721088" y="4701370"/>
              <a:ext cx="1111970" cy="1564173"/>
              <a:chOff x="1042844" y="4598952"/>
              <a:chExt cx="1476375" cy="1522412"/>
            </a:xfrm>
          </p:grpSpPr>
          <p:sp>
            <p:nvSpPr>
              <p:cNvPr id="164" name="Freeform 163"/>
              <p:cNvSpPr/>
              <p:nvPr/>
            </p:nvSpPr>
            <p:spPr bwMode="auto">
              <a:xfrm>
                <a:off x="1043024" y="4598526"/>
                <a:ext cx="1475419" cy="1523485"/>
              </a:xfrm>
              <a:custGeom>
                <a:avLst/>
                <a:gdLst>
                  <a:gd name="connsiteX0" fmla="*/ 30956 w 1476772"/>
                  <a:gd name="connsiteY0" fmla="*/ 1431529 h 1523206"/>
                  <a:gd name="connsiteX1" fmla="*/ 92869 w 1476772"/>
                  <a:gd name="connsiteY1" fmla="*/ 1383904 h 1523206"/>
                  <a:gd name="connsiteX2" fmla="*/ 188119 w 1476772"/>
                  <a:gd name="connsiteY2" fmla="*/ 1352947 h 1523206"/>
                  <a:gd name="connsiteX3" fmla="*/ 328612 w 1476772"/>
                  <a:gd name="connsiteY3" fmla="*/ 1179116 h 1523206"/>
                  <a:gd name="connsiteX4" fmla="*/ 376237 w 1476772"/>
                  <a:gd name="connsiteY4" fmla="*/ 1083866 h 1523206"/>
                  <a:gd name="connsiteX5" fmla="*/ 354806 w 1476772"/>
                  <a:gd name="connsiteY5" fmla="*/ 917179 h 1523206"/>
                  <a:gd name="connsiteX6" fmla="*/ 276225 w 1476772"/>
                  <a:gd name="connsiteY6" fmla="*/ 764779 h 1523206"/>
                  <a:gd name="connsiteX7" fmla="*/ 183356 w 1476772"/>
                  <a:gd name="connsiteY7" fmla="*/ 760016 h 1523206"/>
                  <a:gd name="connsiteX8" fmla="*/ 95250 w 1476772"/>
                  <a:gd name="connsiteY8" fmla="*/ 817166 h 1523206"/>
                  <a:gd name="connsiteX9" fmla="*/ 33337 w 1476772"/>
                  <a:gd name="connsiteY9" fmla="*/ 890985 h 1523206"/>
                  <a:gd name="connsiteX10" fmla="*/ 21431 w 1476772"/>
                  <a:gd name="connsiteY10" fmla="*/ 914797 h 1523206"/>
                  <a:gd name="connsiteX11" fmla="*/ 4762 w 1476772"/>
                  <a:gd name="connsiteY11" fmla="*/ 893366 h 1523206"/>
                  <a:gd name="connsiteX12" fmla="*/ 50006 w 1476772"/>
                  <a:gd name="connsiteY12" fmla="*/ 821929 h 1523206"/>
                  <a:gd name="connsiteX13" fmla="*/ 121444 w 1476772"/>
                  <a:gd name="connsiteY13" fmla="*/ 764779 h 1523206"/>
                  <a:gd name="connsiteX14" fmla="*/ 161925 w 1476772"/>
                  <a:gd name="connsiteY14" fmla="*/ 724297 h 1523206"/>
                  <a:gd name="connsiteX15" fmla="*/ 171450 w 1476772"/>
                  <a:gd name="connsiteY15" fmla="*/ 698104 h 1523206"/>
                  <a:gd name="connsiteX16" fmla="*/ 133350 w 1476772"/>
                  <a:gd name="connsiteY16" fmla="*/ 698104 h 1523206"/>
                  <a:gd name="connsiteX17" fmla="*/ 102394 w 1476772"/>
                  <a:gd name="connsiteY17" fmla="*/ 710010 h 1523206"/>
                  <a:gd name="connsiteX18" fmla="*/ 97631 w 1476772"/>
                  <a:gd name="connsiteY18" fmla="*/ 688579 h 1523206"/>
                  <a:gd name="connsiteX19" fmla="*/ 130969 w 1476772"/>
                  <a:gd name="connsiteY19" fmla="*/ 671910 h 1523206"/>
                  <a:gd name="connsiteX20" fmla="*/ 207169 w 1476772"/>
                  <a:gd name="connsiteY20" fmla="*/ 662385 h 1523206"/>
                  <a:gd name="connsiteX21" fmla="*/ 309562 w 1476772"/>
                  <a:gd name="connsiteY21" fmla="*/ 593329 h 1523206"/>
                  <a:gd name="connsiteX22" fmla="*/ 381000 w 1476772"/>
                  <a:gd name="connsiteY22" fmla="*/ 398066 h 1523206"/>
                  <a:gd name="connsiteX23" fmla="*/ 316706 w 1476772"/>
                  <a:gd name="connsiteY23" fmla="*/ 252810 h 1523206"/>
                  <a:gd name="connsiteX24" fmla="*/ 223837 w 1476772"/>
                  <a:gd name="connsiteY24" fmla="*/ 176610 h 1523206"/>
                  <a:gd name="connsiteX25" fmla="*/ 157162 w 1476772"/>
                  <a:gd name="connsiteY25" fmla="*/ 140891 h 1523206"/>
                  <a:gd name="connsiteX26" fmla="*/ 83344 w 1476772"/>
                  <a:gd name="connsiteY26" fmla="*/ 126604 h 1523206"/>
                  <a:gd name="connsiteX27" fmla="*/ 47625 w 1476772"/>
                  <a:gd name="connsiteY27" fmla="*/ 112316 h 1523206"/>
                  <a:gd name="connsiteX28" fmla="*/ 42862 w 1476772"/>
                  <a:gd name="connsiteY28" fmla="*/ 78979 h 1523206"/>
                  <a:gd name="connsiteX29" fmla="*/ 102394 w 1476772"/>
                  <a:gd name="connsiteY29" fmla="*/ 76597 h 1523206"/>
                  <a:gd name="connsiteX30" fmla="*/ 197644 w 1476772"/>
                  <a:gd name="connsiteY30" fmla="*/ 119460 h 1523206"/>
                  <a:gd name="connsiteX31" fmla="*/ 311944 w 1476772"/>
                  <a:gd name="connsiteY31" fmla="*/ 190897 h 1523206"/>
                  <a:gd name="connsiteX32" fmla="*/ 321469 w 1476772"/>
                  <a:gd name="connsiteY32" fmla="*/ 128985 h 1523206"/>
                  <a:gd name="connsiteX33" fmla="*/ 300037 w 1476772"/>
                  <a:gd name="connsiteY33" fmla="*/ 48022 h 1523206"/>
                  <a:gd name="connsiteX34" fmla="*/ 307181 w 1476772"/>
                  <a:gd name="connsiteY34" fmla="*/ 31354 h 1523206"/>
                  <a:gd name="connsiteX35" fmla="*/ 333375 w 1476772"/>
                  <a:gd name="connsiteY35" fmla="*/ 38497 h 1523206"/>
                  <a:gd name="connsiteX36" fmla="*/ 357187 w 1476772"/>
                  <a:gd name="connsiteY36" fmla="*/ 76597 h 1523206"/>
                  <a:gd name="connsiteX37" fmla="*/ 357187 w 1476772"/>
                  <a:gd name="connsiteY37" fmla="*/ 167085 h 1523206"/>
                  <a:gd name="connsiteX38" fmla="*/ 378619 w 1476772"/>
                  <a:gd name="connsiteY38" fmla="*/ 262335 h 1523206"/>
                  <a:gd name="connsiteX39" fmla="*/ 454819 w 1476772"/>
                  <a:gd name="connsiteY39" fmla="*/ 338535 h 1523206"/>
                  <a:gd name="connsiteX40" fmla="*/ 528637 w 1476772"/>
                  <a:gd name="connsiteY40" fmla="*/ 348060 h 1523206"/>
                  <a:gd name="connsiteX41" fmla="*/ 681037 w 1476772"/>
                  <a:gd name="connsiteY41" fmla="*/ 309960 h 1523206"/>
                  <a:gd name="connsiteX42" fmla="*/ 778669 w 1476772"/>
                  <a:gd name="connsiteY42" fmla="*/ 162322 h 1523206"/>
                  <a:gd name="connsiteX43" fmla="*/ 783431 w 1476772"/>
                  <a:gd name="connsiteY43" fmla="*/ 119460 h 1523206"/>
                  <a:gd name="connsiteX44" fmla="*/ 762000 w 1476772"/>
                  <a:gd name="connsiteY44" fmla="*/ 24210 h 1523206"/>
                  <a:gd name="connsiteX45" fmla="*/ 757237 w 1476772"/>
                  <a:gd name="connsiteY45" fmla="*/ 397 h 1523206"/>
                  <a:gd name="connsiteX46" fmla="*/ 776287 w 1476772"/>
                  <a:gd name="connsiteY46" fmla="*/ 21829 h 1523206"/>
                  <a:gd name="connsiteX47" fmla="*/ 807244 w 1476772"/>
                  <a:gd name="connsiteY47" fmla="*/ 117079 h 1523206"/>
                  <a:gd name="connsiteX48" fmla="*/ 823912 w 1476772"/>
                  <a:gd name="connsiteY48" fmla="*/ 150416 h 1523206"/>
                  <a:gd name="connsiteX49" fmla="*/ 871537 w 1476772"/>
                  <a:gd name="connsiteY49" fmla="*/ 102791 h 1523206"/>
                  <a:gd name="connsiteX50" fmla="*/ 895350 w 1476772"/>
                  <a:gd name="connsiteY50" fmla="*/ 78979 h 1523206"/>
                  <a:gd name="connsiteX51" fmla="*/ 895350 w 1476772"/>
                  <a:gd name="connsiteY51" fmla="*/ 119460 h 1523206"/>
                  <a:gd name="connsiteX52" fmla="*/ 857250 w 1476772"/>
                  <a:gd name="connsiteY52" fmla="*/ 167085 h 1523206"/>
                  <a:gd name="connsiteX53" fmla="*/ 800100 w 1476772"/>
                  <a:gd name="connsiteY53" fmla="*/ 217091 h 1523206"/>
                  <a:gd name="connsiteX54" fmla="*/ 769144 w 1476772"/>
                  <a:gd name="connsiteY54" fmla="*/ 288529 h 1523206"/>
                  <a:gd name="connsiteX55" fmla="*/ 826294 w 1476772"/>
                  <a:gd name="connsiteY55" fmla="*/ 317104 h 1523206"/>
                  <a:gd name="connsiteX56" fmla="*/ 962025 w 1476772"/>
                  <a:gd name="connsiteY56" fmla="*/ 331391 h 1523206"/>
                  <a:gd name="connsiteX57" fmla="*/ 1166812 w 1476772"/>
                  <a:gd name="connsiteY57" fmla="*/ 288529 h 1523206"/>
                  <a:gd name="connsiteX58" fmla="*/ 1252537 w 1476772"/>
                  <a:gd name="connsiteY58" fmla="*/ 178991 h 1523206"/>
                  <a:gd name="connsiteX59" fmla="*/ 1300162 w 1476772"/>
                  <a:gd name="connsiteY59" fmla="*/ 86122 h 1523206"/>
                  <a:gd name="connsiteX60" fmla="*/ 1302544 w 1476772"/>
                  <a:gd name="connsiteY60" fmla="*/ 17066 h 1523206"/>
                  <a:gd name="connsiteX61" fmla="*/ 1331119 w 1476772"/>
                  <a:gd name="connsiteY61" fmla="*/ 26591 h 1523206"/>
                  <a:gd name="connsiteX62" fmla="*/ 1328737 w 1476772"/>
                  <a:gd name="connsiteY62" fmla="*/ 100410 h 1523206"/>
                  <a:gd name="connsiteX63" fmla="*/ 1373981 w 1476772"/>
                  <a:gd name="connsiteY63" fmla="*/ 71835 h 1523206"/>
                  <a:gd name="connsiteX64" fmla="*/ 1445419 w 1476772"/>
                  <a:gd name="connsiteY64" fmla="*/ 33735 h 1523206"/>
                  <a:gd name="connsiteX65" fmla="*/ 1466850 w 1476772"/>
                  <a:gd name="connsiteY65" fmla="*/ 62310 h 1523206"/>
                  <a:gd name="connsiteX66" fmla="*/ 1385887 w 1476772"/>
                  <a:gd name="connsiteY66" fmla="*/ 98029 h 1523206"/>
                  <a:gd name="connsiteX67" fmla="*/ 1300162 w 1476772"/>
                  <a:gd name="connsiteY67" fmla="*/ 164704 h 1523206"/>
                  <a:gd name="connsiteX68" fmla="*/ 1178719 w 1476772"/>
                  <a:gd name="connsiteY68" fmla="*/ 321866 h 1523206"/>
                  <a:gd name="connsiteX69" fmla="*/ 1154906 w 1476772"/>
                  <a:gd name="connsiteY69" fmla="*/ 495697 h 1523206"/>
                  <a:gd name="connsiteX70" fmla="*/ 1109662 w 1476772"/>
                  <a:gd name="connsiteY70" fmla="*/ 705247 h 1523206"/>
                  <a:gd name="connsiteX71" fmla="*/ 1042987 w 1476772"/>
                  <a:gd name="connsiteY71" fmla="*/ 862410 h 1523206"/>
                  <a:gd name="connsiteX72" fmla="*/ 1033462 w 1476772"/>
                  <a:gd name="connsiteY72" fmla="*/ 907654 h 1523206"/>
                  <a:gd name="connsiteX73" fmla="*/ 1078706 w 1476772"/>
                  <a:gd name="connsiteY73" fmla="*/ 969566 h 1523206"/>
                  <a:gd name="connsiteX74" fmla="*/ 1150144 w 1476772"/>
                  <a:gd name="connsiteY74" fmla="*/ 1010047 h 1523206"/>
                  <a:gd name="connsiteX75" fmla="*/ 1173956 w 1476772"/>
                  <a:gd name="connsiteY75" fmla="*/ 1043385 h 1523206"/>
                  <a:gd name="connsiteX76" fmla="*/ 1164431 w 1476772"/>
                  <a:gd name="connsiteY76" fmla="*/ 1069579 h 1523206"/>
                  <a:gd name="connsiteX77" fmla="*/ 1133475 w 1476772"/>
                  <a:gd name="connsiteY77" fmla="*/ 1057672 h 1523206"/>
                  <a:gd name="connsiteX78" fmla="*/ 1092994 w 1476772"/>
                  <a:gd name="connsiteY78" fmla="*/ 1031479 h 1523206"/>
                  <a:gd name="connsiteX79" fmla="*/ 1052512 w 1476772"/>
                  <a:gd name="connsiteY79" fmla="*/ 1012429 h 1523206"/>
                  <a:gd name="connsiteX80" fmla="*/ 995362 w 1476772"/>
                  <a:gd name="connsiteY80" fmla="*/ 1005285 h 1523206"/>
                  <a:gd name="connsiteX81" fmla="*/ 978694 w 1476772"/>
                  <a:gd name="connsiteY81" fmla="*/ 1052910 h 1523206"/>
                  <a:gd name="connsiteX82" fmla="*/ 1009650 w 1476772"/>
                  <a:gd name="connsiteY82" fmla="*/ 1169591 h 1523206"/>
                  <a:gd name="connsiteX83" fmla="*/ 1081087 w 1476772"/>
                  <a:gd name="connsiteY83" fmla="*/ 1310085 h 1523206"/>
                  <a:gd name="connsiteX84" fmla="*/ 1121569 w 1476772"/>
                  <a:gd name="connsiteY84" fmla="*/ 1348185 h 1523206"/>
                  <a:gd name="connsiteX85" fmla="*/ 1176337 w 1476772"/>
                  <a:gd name="connsiteY85" fmla="*/ 1374379 h 1523206"/>
                  <a:gd name="connsiteX86" fmla="*/ 1209675 w 1476772"/>
                  <a:gd name="connsiteY86" fmla="*/ 1424385 h 1523206"/>
                  <a:gd name="connsiteX87" fmla="*/ 1197769 w 1476772"/>
                  <a:gd name="connsiteY87" fmla="*/ 1438672 h 1523206"/>
                  <a:gd name="connsiteX88" fmla="*/ 1090612 w 1476772"/>
                  <a:gd name="connsiteY88" fmla="*/ 1374379 h 1523206"/>
                  <a:gd name="connsiteX89" fmla="*/ 1097756 w 1476772"/>
                  <a:gd name="connsiteY89" fmla="*/ 1429147 h 1523206"/>
                  <a:gd name="connsiteX90" fmla="*/ 1090612 w 1476772"/>
                  <a:gd name="connsiteY90" fmla="*/ 1488679 h 1523206"/>
                  <a:gd name="connsiteX91" fmla="*/ 1078706 w 1476772"/>
                  <a:gd name="connsiteY91" fmla="*/ 1500585 h 1523206"/>
                  <a:gd name="connsiteX92" fmla="*/ 1066800 w 1476772"/>
                  <a:gd name="connsiteY92" fmla="*/ 1474391 h 1523206"/>
                  <a:gd name="connsiteX93" fmla="*/ 1059656 w 1476772"/>
                  <a:gd name="connsiteY93" fmla="*/ 1374379 h 1523206"/>
                  <a:gd name="connsiteX94" fmla="*/ 992981 w 1476772"/>
                  <a:gd name="connsiteY94" fmla="*/ 1248172 h 1523206"/>
                  <a:gd name="connsiteX95" fmla="*/ 881062 w 1476772"/>
                  <a:gd name="connsiteY95" fmla="*/ 1071960 h 1523206"/>
                  <a:gd name="connsiteX96" fmla="*/ 831056 w 1476772"/>
                  <a:gd name="connsiteY96" fmla="*/ 1033860 h 1523206"/>
                  <a:gd name="connsiteX97" fmla="*/ 664369 w 1476772"/>
                  <a:gd name="connsiteY97" fmla="*/ 1036241 h 1523206"/>
                  <a:gd name="connsiteX98" fmla="*/ 602456 w 1476772"/>
                  <a:gd name="connsiteY98" fmla="*/ 1064816 h 1523206"/>
                  <a:gd name="connsiteX99" fmla="*/ 504825 w 1476772"/>
                  <a:gd name="connsiteY99" fmla="*/ 1124347 h 1523206"/>
                  <a:gd name="connsiteX100" fmla="*/ 369094 w 1476772"/>
                  <a:gd name="connsiteY100" fmla="*/ 1229122 h 1523206"/>
                  <a:gd name="connsiteX101" fmla="*/ 271462 w 1476772"/>
                  <a:gd name="connsiteY101" fmla="*/ 1350566 h 1523206"/>
                  <a:gd name="connsiteX102" fmla="*/ 226219 w 1476772"/>
                  <a:gd name="connsiteY102" fmla="*/ 1424385 h 1523206"/>
                  <a:gd name="connsiteX103" fmla="*/ 197644 w 1476772"/>
                  <a:gd name="connsiteY103" fmla="*/ 1505347 h 1523206"/>
                  <a:gd name="connsiteX104" fmla="*/ 152400 w 1476772"/>
                  <a:gd name="connsiteY104" fmla="*/ 1522016 h 1523206"/>
                  <a:gd name="connsiteX105" fmla="*/ 171450 w 1476772"/>
                  <a:gd name="connsiteY105" fmla="*/ 1498204 h 1523206"/>
                  <a:gd name="connsiteX106" fmla="*/ 200025 w 1476772"/>
                  <a:gd name="connsiteY106" fmla="*/ 1441054 h 1523206"/>
                  <a:gd name="connsiteX107" fmla="*/ 211931 w 1476772"/>
                  <a:gd name="connsiteY107" fmla="*/ 1388666 h 1523206"/>
                  <a:gd name="connsiteX108" fmla="*/ 176212 w 1476772"/>
                  <a:gd name="connsiteY108" fmla="*/ 1381522 h 1523206"/>
                  <a:gd name="connsiteX109" fmla="*/ 111919 w 1476772"/>
                  <a:gd name="connsiteY109" fmla="*/ 1393429 h 1523206"/>
                  <a:gd name="connsiteX110" fmla="*/ 30956 w 1476772"/>
                  <a:gd name="connsiteY110" fmla="*/ 1431529 h 15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476772" h="1523206">
                    <a:moveTo>
                      <a:pt x="30956" y="1431529"/>
                    </a:moveTo>
                    <a:cubicBezTo>
                      <a:pt x="27781" y="1429942"/>
                      <a:pt x="66675" y="1397001"/>
                      <a:pt x="92869" y="1383904"/>
                    </a:cubicBezTo>
                    <a:cubicBezTo>
                      <a:pt x="119063" y="1370807"/>
                      <a:pt x="148829" y="1387078"/>
                      <a:pt x="188119" y="1352947"/>
                    </a:cubicBezTo>
                    <a:cubicBezTo>
                      <a:pt x="227409" y="1318816"/>
                      <a:pt x="297259" y="1223963"/>
                      <a:pt x="328612" y="1179116"/>
                    </a:cubicBezTo>
                    <a:cubicBezTo>
                      <a:pt x="359965" y="1134269"/>
                      <a:pt x="371871" y="1127522"/>
                      <a:pt x="376237" y="1083866"/>
                    </a:cubicBezTo>
                    <a:cubicBezTo>
                      <a:pt x="380603" y="1040210"/>
                      <a:pt x="371475" y="970360"/>
                      <a:pt x="354806" y="917179"/>
                    </a:cubicBezTo>
                    <a:cubicBezTo>
                      <a:pt x="338137" y="863998"/>
                      <a:pt x="304800" y="790973"/>
                      <a:pt x="276225" y="764779"/>
                    </a:cubicBezTo>
                    <a:cubicBezTo>
                      <a:pt x="247650" y="738585"/>
                      <a:pt x="213518" y="751285"/>
                      <a:pt x="183356" y="760016"/>
                    </a:cubicBezTo>
                    <a:cubicBezTo>
                      <a:pt x="153194" y="768747"/>
                      <a:pt x="120253" y="795338"/>
                      <a:pt x="95250" y="817166"/>
                    </a:cubicBezTo>
                    <a:cubicBezTo>
                      <a:pt x="70247" y="838994"/>
                      <a:pt x="45640" y="874713"/>
                      <a:pt x="33337" y="890985"/>
                    </a:cubicBezTo>
                    <a:cubicBezTo>
                      <a:pt x="21034" y="907257"/>
                      <a:pt x="26193" y="914400"/>
                      <a:pt x="21431" y="914797"/>
                    </a:cubicBezTo>
                    <a:cubicBezTo>
                      <a:pt x="16669" y="915194"/>
                      <a:pt x="0" y="908844"/>
                      <a:pt x="4762" y="893366"/>
                    </a:cubicBezTo>
                    <a:cubicBezTo>
                      <a:pt x="9524" y="877888"/>
                      <a:pt x="30559" y="843360"/>
                      <a:pt x="50006" y="821929"/>
                    </a:cubicBezTo>
                    <a:cubicBezTo>
                      <a:pt x="69453" y="800498"/>
                      <a:pt x="102791" y="781051"/>
                      <a:pt x="121444" y="764779"/>
                    </a:cubicBezTo>
                    <a:cubicBezTo>
                      <a:pt x="140097" y="748507"/>
                      <a:pt x="153591" y="735410"/>
                      <a:pt x="161925" y="724297"/>
                    </a:cubicBezTo>
                    <a:cubicBezTo>
                      <a:pt x="170259" y="713185"/>
                      <a:pt x="176212" y="702469"/>
                      <a:pt x="171450" y="698104"/>
                    </a:cubicBezTo>
                    <a:cubicBezTo>
                      <a:pt x="166688" y="693739"/>
                      <a:pt x="144859" y="696120"/>
                      <a:pt x="133350" y="698104"/>
                    </a:cubicBezTo>
                    <a:cubicBezTo>
                      <a:pt x="121841" y="700088"/>
                      <a:pt x="108347" y="711598"/>
                      <a:pt x="102394" y="710010"/>
                    </a:cubicBezTo>
                    <a:cubicBezTo>
                      <a:pt x="96441" y="708423"/>
                      <a:pt x="92869" y="694929"/>
                      <a:pt x="97631" y="688579"/>
                    </a:cubicBezTo>
                    <a:cubicBezTo>
                      <a:pt x="102393" y="682229"/>
                      <a:pt x="112713" y="676276"/>
                      <a:pt x="130969" y="671910"/>
                    </a:cubicBezTo>
                    <a:cubicBezTo>
                      <a:pt x="149225" y="667544"/>
                      <a:pt x="177403" y="675482"/>
                      <a:pt x="207169" y="662385"/>
                    </a:cubicBezTo>
                    <a:cubicBezTo>
                      <a:pt x="236935" y="649288"/>
                      <a:pt x="280590" y="637382"/>
                      <a:pt x="309562" y="593329"/>
                    </a:cubicBezTo>
                    <a:cubicBezTo>
                      <a:pt x="338534" y="549276"/>
                      <a:pt x="379809" y="454819"/>
                      <a:pt x="381000" y="398066"/>
                    </a:cubicBezTo>
                    <a:cubicBezTo>
                      <a:pt x="382191" y="341313"/>
                      <a:pt x="342900" y="289719"/>
                      <a:pt x="316706" y="252810"/>
                    </a:cubicBezTo>
                    <a:cubicBezTo>
                      <a:pt x="290512" y="215901"/>
                      <a:pt x="250428" y="195263"/>
                      <a:pt x="223837" y="176610"/>
                    </a:cubicBezTo>
                    <a:cubicBezTo>
                      <a:pt x="197246" y="157957"/>
                      <a:pt x="180577" y="149225"/>
                      <a:pt x="157162" y="140891"/>
                    </a:cubicBezTo>
                    <a:cubicBezTo>
                      <a:pt x="133747" y="132557"/>
                      <a:pt x="101600" y="131366"/>
                      <a:pt x="83344" y="126604"/>
                    </a:cubicBezTo>
                    <a:cubicBezTo>
                      <a:pt x="65088" y="121842"/>
                      <a:pt x="54372" y="120253"/>
                      <a:pt x="47625" y="112316"/>
                    </a:cubicBezTo>
                    <a:cubicBezTo>
                      <a:pt x="40878" y="104379"/>
                      <a:pt x="33734" y="84932"/>
                      <a:pt x="42862" y="78979"/>
                    </a:cubicBezTo>
                    <a:cubicBezTo>
                      <a:pt x="51990" y="73026"/>
                      <a:pt x="76597" y="69850"/>
                      <a:pt x="102394" y="76597"/>
                    </a:cubicBezTo>
                    <a:cubicBezTo>
                      <a:pt x="128191" y="83344"/>
                      <a:pt x="162719" y="100410"/>
                      <a:pt x="197644" y="119460"/>
                    </a:cubicBezTo>
                    <a:cubicBezTo>
                      <a:pt x="232569" y="138510"/>
                      <a:pt x="291307" y="189310"/>
                      <a:pt x="311944" y="190897"/>
                    </a:cubicBezTo>
                    <a:cubicBezTo>
                      <a:pt x="332581" y="192484"/>
                      <a:pt x="323454" y="152798"/>
                      <a:pt x="321469" y="128985"/>
                    </a:cubicBezTo>
                    <a:cubicBezTo>
                      <a:pt x="319485" y="105173"/>
                      <a:pt x="302418" y="64294"/>
                      <a:pt x="300037" y="48022"/>
                    </a:cubicBezTo>
                    <a:cubicBezTo>
                      <a:pt x="297656" y="31750"/>
                      <a:pt x="301625" y="32941"/>
                      <a:pt x="307181" y="31354"/>
                    </a:cubicBezTo>
                    <a:cubicBezTo>
                      <a:pt x="312737" y="29767"/>
                      <a:pt x="325041" y="30957"/>
                      <a:pt x="333375" y="38497"/>
                    </a:cubicBezTo>
                    <a:cubicBezTo>
                      <a:pt x="341709" y="46037"/>
                      <a:pt x="353218" y="55166"/>
                      <a:pt x="357187" y="76597"/>
                    </a:cubicBezTo>
                    <a:cubicBezTo>
                      <a:pt x="361156" y="98028"/>
                      <a:pt x="353615" y="136129"/>
                      <a:pt x="357187" y="167085"/>
                    </a:cubicBezTo>
                    <a:cubicBezTo>
                      <a:pt x="360759" y="198041"/>
                      <a:pt x="362347" y="233760"/>
                      <a:pt x="378619" y="262335"/>
                    </a:cubicBezTo>
                    <a:cubicBezTo>
                      <a:pt x="394891" y="290910"/>
                      <a:pt x="429816" y="324248"/>
                      <a:pt x="454819" y="338535"/>
                    </a:cubicBezTo>
                    <a:cubicBezTo>
                      <a:pt x="479822" y="352822"/>
                      <a:pt x="490934" y="352822"/>
                      <a:pt x="528637" y="348060"/>
                    </a:cubicBezTo>
                    <a:cubicBezTo>
                      <a:pt x="566340" y="343298"/>
                      <a:pt x="639365" y="340916"/>
                      <a:pt x="681037" y="309960"/>
                    </a:cubicBezTo>
                    <a:cubicBezTo>
                      <a:pt x="722709" y="279004"/>
                      <a:pt x="761603" y="194072"/>
                      <a:pt x="778669" y="162322"/>
                    </a:cubicBezTo>
                    <a:cubicBezTo>
                      <a:pt x="795735" y="130572"/>
                      <a:pt x="786209" y="142479"/>
                      <a:pt x="783431" y="119460"/>
                    </a:cubicBezTo>
                    <a:cubicBezTo>
                      <a:pt x="780653" y="96441"/>
                      <a:pt x="766366" y="44054"/>
                      <a:pt x="762000" y="24210"/>
                    </a:cubicBezTo>
                    <a:cubicBezTo>
                      <a:pt x="757634" y="4366"/>
                      <a:pt x="754856" y="794"/>
                      <a:pt x="757237" y="397"/>
                    </a:cubicBezTo>
                    <a:cubicBezTo>
                      <a:pt x="759618" y="0"/>
                      <a:pt x="767953" y="2382"/>
                      <a:pt x="776287" y="21829"/>
                    </a:cubicBezTo>
                    <a:cubicBezTo>
                      <a:pt x="784621" y="41276"/>
                      <a:pt x="799307" y="95648"/>
                      <a:pt x="807244" y="117079"/>
                    </a:cubicBezTo>
                    <a:cubicBezTo>
                      <a:pt x="815181" y="138510"/>
                      <a:pt x="813197" y="152797"/>
                      <a:pt x="823912" y="150416"/>
                    </a:cubicBezTo>
                    <a:cubicBezTo>
                      <a:pt x="834627" y="148035"/>
                      <a:pt x="871537" y="102791"/>
                      <a:pt x="871537" y="102791"/>
                    </a:cubicBezTo>
                    <a:cubicBezTo>
                      <a:pt x="883443" y="90885"/>
                      <a:pt x="891381" y="76201"/>
                      <a:pt x="895350" y="78979"/>
                    </a:cubicBezTo>
                    <a:cubicBezTo>
                      <a:pt x="899319" y="81757"/>
                      <a:pt x="901700" y="104776"/>
                      <a:pt x="895350" y="119460"/>
                    </a:cubicBezTo>
                    <a:cubicBezTo>
                      <a:pt x="889000" y="134144"/>
                      <a:pt x="873125" y="150813"/>
                      <a:pt x="857250" y="167085"/>
                    </a:cubicBezTo>
                    <a:cubicBezTo>
                      <a:pt x="841375" y="183357"/>
                      <a:pt x="814784" y="196850"/>
                      <a:pt x="800100" y="217091"/>
                    </a:cubicBezTo>
                    <a:cubicBezTo>
                      <a:pt x="785416" y="237332"/>
                      <a:pt x="764778" y="271860"/>
                      <a:pt x="769144" y="288529"/>
                    </a:cubicBezTo>
                    <a:cubicBezTo>
                      <a:pt x="773510" y="305198"/>
                      <a:pt x="794147" y="309960"/>
                      <a:pt x="826294" y="317104"/>
                    </a:cubicBezTo>
                    <a:cubicBezTo>
                      <a:pt x="858441" y="324248"/>
                      <a:pt x="905272" y="336153"/>
                      <a:pt x="962025" y="331391"/>
                    </a:cubicBezTo>
                    <a:cubicBezTo>
                      <a:pt x="1018778" y="326629"/>
                      <a:pt x="1118393" y="313929"/>
                      <a:pt x="1166812" y="288529"/>
                    </a:cubicBezTo>
                    <a:cubicBezTo>
                      <a:pt x="1215231" y="263129"/>
                      <a:pt x="1230312" y="212726"/>
                      <a:pt x="1252537" y="178991"/>
                    </a:cubicBezTo>
                    <a:cubicBezTo>
                      <a:pt x="1274762" y="145257"/>
                      <a:pt x="1291828" y="113109"/>
                      <a:pt x="1300162" y="86122"/>
                    </a:cubicBezTo>
                    <a:cubicBezTo>
                      <a:pt x="1308496" y="59135"/>
                      <a:pt x="1297385" y="26988"/>
                      <a:pt x="1302544" y="17066"/>
                    </a:cubicBezTo>
                    <a:cubicBezTo>
                      <a:pt x="1307703" y="7144"/>
                      <a:pt x="1326753" y="12700"/>
                      <a:pt x="1331119" y="26591"/>
                    </a:cubicBezTo>
                    <a:cubicBezTo>
                      <a:pt x="1335485" y="40482"/>
                      <a:pt x="1321593" y="92869"/>
                      <a:pt x="1328737" y="100410"/>
                    </a:cubicBezTo>
                    <a:cubicBezTo>
                      <a:pt x="1335881" y="107951"/>
                      <a:pt x="1354534" y="82948"/>
                      <a:pt x="1373981" y="71835"/>
                    </a:cubicBezTo>
                    <a:cubicBezTo>
                      <a:pt x="1393428" y="60722"/>
                      <a:pt x="1429941" y="35323"/>
                      <a:pt x="1445419" y="33735"/>
                    </a:cubicBezTo>
                    <a:cubicBezTo>
                      <a:pt x="1460897" y="32148"/>
                      <a:pt x="1476772" y="51594"/>
                      <a:pt x="1466850" y="62310"/>
                    </a:cubicBezTo>
                    <a:cubicBezTo>
                      <a:pt x="1456928" y="73026"/>
                      <a:pt x="1413668" y="80963"/>
                      <a:pt x="1385887" y="98029"/>
                    </a:cubicBezTo>
                    <a:cubicBezTo>
                      <a:pt x="1358106" y="115095"/>
                      <a:pt x="1334690" y="127398"/>
                      <a:pt x="1300162" y="164704"/>
                    </a:cubicBezTo>
                    <a:cubicBezTo>
                      <a:pt x="1265634" y="202010"/>
                      <a:pt x="1202928" y="266701"/>
                      <a:pt x="1178719" y="321866"/>
                    </a:cubicBezTo>
                    <a:cubicBezTo>
                      <a:pt x="1154510" y="377031"/>
                      <a:pt x="1166415" y="431800"/>
                      <a:pt x="1154906" y="495697"/>
                    </a:cubicBezTo>
                    <a:cubicBezTo>
                      <a:pt x="1143397" y="559594"/>
                      <a:pt x="1128315" y="644128"/>
                      <a:pt x="1109662" y="705247"/>
                    </a:cubicBezTo>
                    <a:cubicBezTo>
                      <a:pt x="1091009" y="766366"/>
                      <a:pt x="1055687" y="828676"/>
                      <a:pt x="1042987" y="862410"/>
                    </a:cubicBezTo>
                    <a:cubicBezTo>
                      <a:pt x="1030287" y="896145"/>
                      <a:pt x="1027509" y="889795"/>
                      <a:pt x="1033462" y="907654"/>
                    </a:cubicBezTo>
                    <a:cubicBezTo>
                      <a:pt x="1039415" y="925513"/>
                      <a:pt x="1059259" y="952501"/>
                      <a:pt x="1078706" y="969566"/>
                    </a:cubicBezTo>
                    <a:cubicBezTo>
                      <a:pt x="1098153" y="986631"/>
                      <a:pt x="1134269" y="997744"/>
                      <a:pt x="1150144" y="1010047"/>
                    </a:cubicBezTo>
                    <a:cubicBezTo>
                      <a:pt x="1166019" y="1022350"/>
                      <a:pt x="1171575" y="1033463"/>
                      <a:pt x="1173956" y="1043385"/>
                    </a:cubicBezTo>
                    <a:cubicBezTo>
                      <a:pt x="1176337" y="1053307"/>
                      <a:pt x="1171178" y="1067198"/>
                      <a:pt x="1164431" y="1069579"/>
                    </a:cubicBezTo>
                    <a:cubicBezTo>
                      <a:pt x="1157684" y="1071960"/>
                      <a:pt x="1145381" y="1064022"/>
                      <a:pt x="1133475" y="1057672"/>
                    </a:cubicBezTo>
                    <a:cubicBezTo>
                      <a:pt x="1121569" y="1051322"/>
                      <a:pt x="1106488" y="1039019"/>
                      <a:pt x="1092994" y="1031479"/>
                    </a:cubicBezTo>
                    <a:cubicBezTo>
                      <a:pt x="1079500" y="1023939"/>
                      <a:pt x="1068784" y="1016795"/>
                      <a:pt x="1052512" y="1012429"/>
                    </a:cubicBezTo>
                    <a:cubicBezTo>
                      <a:pt x="1036240" y="1008063"/>
                      <a:pt x="1007665" y="998538"/>
                      <a:pt x="995362" y="1005285"/>
                    </a:cubicBezTo>
                    <a:cubicBezTo>
                      <a:pt x="983059" y="1012032"/>
                      <a:pt x="976313" y="1025526"/>
                      <a:pt x="978694" y="1052910"/>
                    </a:cubicBezTo>
                    <a:cubicBezTo>
                      <a:pt x="981075" y="1080294"/>
                      <a:pt x="992584" y="1126728"/>
                      <a:pt x="1009650" y="1169591"/>
                    </a:cubicBezTo>
                    <a:cubicBezTo>
                      <a:pt x="1026716" y="1212454"/>
                      <a:pt x="1062434" y="1280319"/>
                      <a:pt x="1081087" y="1310085"/>
                    </a:cubicBezTo>
                    <a:cubicBezTo>
                      <a:pt x="1099740" y="1339851"/>
                      <a:pt x="1105694" y="1337469"/>
                      <a:pt x="1121569" y="1348185"/>
                    </a:cubicBezTo>
                    <a:cubicBezTo>
                      <a:pt x="1137444" y="1358901"/>
                      <a:pt x="1161653" y="1361679"/>
                      <a:pt x="1176337" y="1374379"/>
                    </a:cubicBezTo>
                    <a:cubicBezTo>
                      <a:pt x="1191021" y="1387079"/>
                      <a:pt x="1206103" y="1413670"/>
                      <a:pt x="1209675" y="1424385"/>
                    </a:cubicBezTo>
                    <a:cubicBezTo>
                      <a:pt x="1213247" y="1435101"/>
                      <a:pt x="1217613" y="1447006"/>
                      <a:pt x="1197769" y="1438672"/>
                    </a:cubicBezTo>
                    <a:cubicBezTo>
                      <a:pt x="1177925" y="1430338"/>
                      <a:pt x="1107281" y="1375966"/>
                      <a:pt x="1090612" y="1374379"/>
                    </a:cubicBezTo>
                    <a:cubicBezTo>
                      <a:pt x="1073943" y="1372792"/>
                      <a:pt x="1097756" y="1410097"/>
                      <a:pt x="1097756" y="1429147"/>
                    </a:cubicBezTo>
                    <a:cubicBezTo>
                      <a:pt x="1097756" y="1448197"/>
                      <a:pt x="1093787" y="1476773"/>
                      <a:pt x="1090612" y="1488679"/>
                    </a:cubicBezTo>
                    <a:cubicBezTo>
                      <a:pt x="1087437" y="1500585"/>
                      <a:pt x="1082675" y="1502966"/>
                      <a:pt x="1078706" y="1500585"/>
                    </a:cubicBezTo>
                    <a:cubicBezTo>
                      <a:pt x="1074737" y="1498204"/>
                      <a:pt x="1069975" y="1495425"/>
                      <a:pt x="1066800" y="1474391"/>
                    </a:cubicBezTo>
                    <a:cubicBezTo>
                      <a:pt x="1063625" y="1453357"/>
                      <a:pt x="1071959" y="1412082"/>
                      <a:pt x="1059656" y="1374379"/>
                    </a:cubicBezTo>
                    <a:cubicBezTo>
                      <a:pt x="1047353" y="1336676"/>
                      <a:pt x="1022747" y="1298575"/>
                      <a:pt x="992981" y="1248172"/>
                    </a:cubicBezTo>
                    <a:cubicBezTo>
                      <a:pt x="963215" y="1197769"/>
                      <a:pt x="908049" y="1107679"/>
                      <a:pt x="881062" y="1071960"/>
                    </a:cubicBezTo>
                    <a:cubicBezTo>
                      <a:pt x="854075" y="1036241"/>
                      <a:pt x="867171" y="1039813"/>
                      <a:pt x="831056" y="1033860"/>
                    </a:cubicBezTo>
                    <a:cubicBezTo>
                      <a:pt x="794941" y="1027907"/>
                      <a:pt x="702469" y="1031082"/>
                      <a:pt x="664369" y="1036241"/>
                    </a:cubicBezTo>
                    <a:cubicBezTo>
                      <a:pt x="626269" y="1041400"/>
                      <a:pt x="629047" y="1050132"/>
                      <a:pt x="602456" y="1064816"/>
                    </a:cubicBezTo>
                    <a:cubicBezTo>
                      <a:pt x="575865" y="1079500"/>
                      <a:pt x="543719" y="1096963"/>
                      <a:pt x="504825" y="1124347"/>
                    </a:cubicBezTo>
                    <a:cubicBezTo>
                      <a:pt x="465931" y="1151731"/>
                      <a:pt x="407988" y="1191419"/>
                      <a:pt x="369094" y="1229122"/>
                    </a:cubicBezTo>
                    <a:cubicBezTo>
                      <a:pt x="330200" y="1266825"/>
                      <a:pt x="295274" y="1318022"/>
                      <a:pt x="271462" y="1350566"/>
                    </a:cubicBezTo>
                    <a:cubicBezTo>
                      <a:pt x="247650" y="1383110"/>
                      <a:pt x="238522" y="1398588"/>
                      <a:pt x="226219" y="1424385"/>
                    </a:cubicBezTo>
                    <a:cubicBezTo>
                      <a:pt x="213916" y="1450182"/>
                      <a:pt x="209947" y="1489075"/>
                      <a:pt x="197644" y="1505347"/>
                    </a:cubicBezTo>
                    <a:cubicBezTo>
                      <a:pt x="185341" y="1521619"/>
                      <a:pt x="156766" y="1523206"/>
                      <a:pt x="152400" y="1522016"/>
                    </a:cubicBezTo>
                    <a:cubicBezTo>
                      <a:pt x="148034" y="1520826"/>
                      <a:pt x="163513" y="1511698"/>
                      <a:pt x="171450" y="1498204"/>
                    </a:cubicBezTo>
                    <a:cubicBezTo>
                      <a:pt x="179387" y="1484710"/>
                      <a:pt x="193278" y="1459310"/>
                      <a:pt x="200025" y="1441054"/>
                    </a:cubicBezTo>
                    <a:cubicBezTo>
                      <a:pt x="206772" y="1422798"/>
                      <a:pt x="215900" y="1398588"/>
                      <a:pt x="211931" y="1388666"/>
                    </a:cubicBezTo>
                    <a:cubicBezTo>
                      <a:pt x="207962" y="1378744"/>
                      <a:pt x="192881" y="1380728"/>
                      <a:pt x="176212" y="1381522"/>
                    </a:cubicBezTo>
                    <a:cubicBezTo>
                      <a:pt x="159543" y="1382316"/>
                      <a:pt x="132557" y="1385492"/>
                      <a:pt x="111919" y="1393429"/>
                    </a:cubicBezTo>
                    <a:cubicBezTo>
                      <a:pt x="91282" y="1401367"/>
                      <a:pt x="34131" y="1433116"/>
                      <a:pt x="30956" y="1431529"/>
                    </a:cubicBezTo>
                    <a:close/>
                  </a:path>
                </a:pathLst>
              </a:custGeom>
              <a:solidFill>
                <a:schemeClr val="accent2"/>
              </a:solidFill>
              <a:ln w="12700">
                <a:solidFill>
                  <a:schemeClr val="accent5">
                    <a:lumMod val="40000"/>
                    <a:lumOff val="6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CDCDCF"/>
                  </a:solidFill>
                  <a:ea typeface="MS PGothic" pitchFamily="34" charset="-128"/>
                </a:endParaRPr>
              </a:p>
            </p:txBody>
          </p:sp>
          <p:sp>
            <p:nvSpPr>
              <p:cNvPr id="165" name="Oval 164"/>
              <p:cNvSpPr/>
              <p:nvPr/>
            </p:nvSpPr>
            <p:spPr bwMode="auto">
              <a:xfrm rot="19359299">
                <a:off x="1487253" y="5349745"/>
                <a:ext cx="404686" cy="236402"/>
              </a:xfrm>
              <a:prstGeom prst="ellipse">
                <a:avLst/>
              </a:prstGeom>
              <a:solidFill>
                <a:schemeClr val="accent2">
                  <a:lumMod val="75000"/>
                </a:schemeClr>
              </a:solidFill>
              <a:ln w="12700">
                <a:solidFill>
                  <a:schemeClr val="accent2"/>
                </a:solidFill>
                <a:miter lim="800000"/>
                <a:headEnd/>
                <a:tailEnd/>
              </a:ln>
              <a:effectLst>
                <a:outerShdw blurRad="63500" sx="102000" sy="102000" algn="ctr" rotWithShape="0">
                  <a:prstClr val="black">
                    <a:alpha val="40000"/>
                  </a:prstClr>
                </a:outerShdw>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CDCDCF"/>
                  </a:solidFill>
                  <a:ea typeface="MS PGothic" pitchFamily="34" charset="-128"/>
                </a:endParaRPr>
              </a:p>
            </p:txBody>
          </p:sp>
        </p:grpSp>
        <p:grpSp>
          <p:nvGrpSpPr>
            <p:cNvPr id="4" name="Group 9"/>
            <p:cNvGrpSpPr>
              <a:grpSpLocks/>
            </p:cNvGrpSpPr>
            <p:nvPr/>
          </p:nvGrpSpPr>
          <p:grpSpPr bwMode="auto">
            <a:xfrm>
              <a:off x="2996292" y="3388430"/>
              <a:ext cx="505561" cy="448226"/>
              <a:chOff x="2964671" y="2412574"/>
              <a:chExt cx="523766" cy="538011"/>
            </a:xfrm>
          </p:grpSpPr>
          <p:sp>
            <p:nvSpPr>
              <p:cNvPr id="8" name="Freeform 7"/>
              <p:cNvSpPr/>
              <p:nvPr/>
            </p:nvSpPr>
            <p:spPr bwMode="auto">
              <a:xfrm>
                <a:off x="2963968" y="2411728"/>
                <a:ext cx="524648" cy="53925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38100">
                <a:solidFill>
                  <a:srgbClr val="C00000"/>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CDCDCF"/>
                  </a:solidFill>
                  <a:ea typeface="MS PGothic" pitchFamily="34" charset="-128"/>
                </a:endParaRPr>
              </a:p>
            </p:txBody>
          </p:sp>
          <p:sp>
            <p:nvSpPr>
              <p:cNvPr id="9" name="Freeform 8"/>
              <p:cNvSpPr/>
              <p:nvPr/>
            </p:nvSpPr>
            <p:spPr bwMode="auto">
              <a:xfrm>
                <a:off x="3175066" y="2566317"/>
                <a:ext cx="249705" cy="252560"/>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w="12700">
                <a:solidFill>
                  <a:schemeClr val="accent3">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CDCDCF"/>
                  </a:solidFill>
                  <a:ea typeface="MS PGothic" pitchFamily="34" charset="-128"/>
                </a:endParaRPr>
              </a:p>
            </p:txBody>
          </p:sp>
        </p:grpSp>
        <p:grpSp>
          <p:nvGrpSpPr>
            <p:cNvPr id="5" name="Group 22"/>
            <p:cNvGrpSpPr>
              <a:grpSpLocks/>
            </p:cNvGrpSpPr>
            <p:nvPr/>
          </p:nvGrpSpPr>
          <p:grpSpPr bwMode="auto">
            <a:xfrm rot="15079894">
              <a:off x="1910516" y="4854211"/>
              <a:ext cx="1221713" cy="1185769"/>
              <a:chOff x="1042844" y="4598952"/>
              <a:chExt cx="1476375" cy="1522412"/>
            </a:xfrm>
          </p:grpSpPr>
          <p:sp>
            <p:nvSpPr>
              <p:cNvPr id="11" name="Freeform 10"/>
              <p:cNvSpPr/>
              <p:nvPr/>
            </p:nvSpPr>
            <p:spPr bwMode="auto">
              <a:xfrm>
                <a:off x="1042738" y="4599501"/>
                <a:ext cx="1477175" cy="1522531"/>
              </a:xfrm>
              <a:custGeom>
                <a:avLst/>
                <a:gdLst>
                  <a:gd name="connsiteX0" fmla="*/ 30956 w 1476772"/>
                  <a:gd name="connsiteY0" fmla="*/ 1431529 h 1523206"/>
                  <a:gd name="connsiteX1" fmla="*/ 92869 w 1476772"/>
                  <a:gd name="connsiteY1" fmla="*/ 1383904 h 1523206"/>
                  <a:gd name="connsiteX2" fmla="*/ 188119 w 1476772"/>
                  <a:gd name="connsiteY2" fmla="*/ 1352947 h 1523206"/>
                  <a:gd name="connsiteX3" fmla="*/ 328612 w 1476772"/>
                  <a:gd name="connsiteY3" fmla="*/ 1179116 h 1523206"/>
                  <a:gd name="connsiteX4" fmla="*/ 376237 w 1476772"/>
                  <a:gd name="connsiteY4" fmla="*/ 1083866 h 1523206"/>
                  <a:gd name="connsiteX5" fmla="*/ 354806 w 1476772"/>
                  <a:gd name="connsiteY5" fmla="*/ 917179 h 1523206"/>
                  <a:gd name="connsiteX6" fmla="*/ 276225 w 1476772"/>
                  <a:gd name="connsiteY6" fmla="*/ 764779 h 1523206"/>
                  <a:gd name="connsiteX7" fmla="*/ 183356 w 1476772"/>
                  <a:gd name="connsiteY7" fmla="*/ 760016 h 1523206"/>
                  <a:gd name="connsiteX8" fmla="*/ 95250 w 1476772"/>
                  <a:gd name="connsiteY8" fmla="*/ 817166 h 1523206"/>
                  <a:gd name="connsiteX9" fmla="*/ 33337 w 1476772"/>
                  <a:gd name="connsiteY9" fmla="*/ 890985 h 1523206"/>
                  <a:gd name="connsiteX10" fmla="*/ 21431 w 1476772"/>
                  <a:gd name="connsiteY10" fmla="*/ 914797 h 1523206"/>
                  <a:gd name="connsiteX11" fmla="*/ 4762 w 1476772"/>
                  <a:gd name="connsiteY11" fmla="*/ 893366 h 1523206"/>
                  <a:gd name="connsiteX12" fmla="*/ 50006 w 1476772"/>
                  <a:gd name="connsiteY12" fmla="*/ 821929 h 1523206"/>
                  <a:gd name="connsiteX13" fmla="*/ 121444 w 1476772"/>
                  <a:gd name="connsiteY13" fmla="*/ 764779 h 1523206"/>
                  <a:gd name="connsiteX14" fmla="*/ 161925 w 1476772"/>
                  <a:gd name="connsiteY14" fmla="*/ 724297 h 1523206"/>
                  <a:gd name="connsiteX15" fmla="*/ 171450 w 1476772"/>
                  <a:gd name="connsiteY15" fmla="*/ 698104 h 1523206"/>
                  <a:gd name="connsiteX16" fmla="*/ 133350 w 1476772"/>
                  <a:gd name="connsiteY16" fmla="*/ 698104 h 1523206"/>
                  <a:gd name="connsiteX17" fmla="*/ 102394 w 1476772"/>
                  <a:gd name="connsiteY17" fmla="*/ 710010 h 1523206"/>
                  <a:gd name="connsiteX18" fmla="*/ 97631 w 1476772"/>
                  <a:gd name="connsiteY18" fmla="*/ 688579 h 1523206"/>
                  <a:gd name="connsiteX19" fmla="*/ 130969 w 1476772"/>
                  <a:gd name="connsiteY19" fmla="*/ 671910 h 1523206"/>
                  <a:gd name="connsiteX20" fmla="*/ 207169 w 1476772"/>
                  <a:gd name="connsiteY20" fmla="*/ 662385 h 1523206"/>
                  <a:gd name="connsiteX21" fmla="*/ 309562 w 1476772"/>
                  <a:gd name="connsiteY21" fmla="*/ 593329 h 1523206"/>
                  <a:gd name="connsiteX22" fmla="*/ 381000 w 1476772"/>
                  <a:gd name="connsiteY22" fmla="*/ 398066 h 1523206"/>
                  <a:gd name="connsiteX23" fmla="*/ 316706 w 1476772"/>
                  <a:gd name="connsiteY23" fmla="*/ 252810 h 1523206"/>
                  <a:gd name="connsiteX24" fmla="*/ 223837 w 1476772"/>
                  <a:gd name="connsiteY24" fmla="*/ 176610 h 1523206"/>
                  <a:gd name="connsiteX25" fmla="*/ 157162 w 1476772"/>
                  <a:gd name="connsiteY25" fmla="*/ 140891 h 1523206"/>
                  <a:gd name="connsiteX26" fmla="*/ 83344 w 1476772"/>
                  <a:gd name="connsiteY26" fmla="*/ 126604 h 1523206"/>
                  <a:gd name="connsiteX27" fmla="*/ 47625 w 1476772"/>
                  <a:gd name="connsiteY27" fmla="*/ 112316 h 1523206"/>
                  <a:gd name="connsiteX28" fmla="*/ 42862 w 1476772"/>
                  <a:gd name="connsiteY28" fmla="*/ 78979 h 1523206"/>
                  <a:gd name="connsiteX29" fmla="*/ 102394 w 1476772"/>
                  <a:gd name="connsiteY29" fmla="*/ 76597 h 1523206"/>
                  <a:gd name="connsiteX30" fmla="*/ 197644 w 1476772"/>
                  <a:gd name="connsiteY30" fmla="*/ 119460 h 1523206"/>
                  <a:gd name="connsiteX31" fmla="*/ 311944 w 1476772"/>
                  <a:gd name="connsiteY31" fmla="*/ 190897 h 1523206"/>
                  <a:gd name="connsiteX32" fmla="*/ 321469 w 1476772"/>
                  <a:gd name="connsiteY32" fmla="*/ 128985 h 1523206"/>
                  <a:gd name="connsiteX33" fmla="*/ 300037 w 1476772"/>
                  <a:gd name="connsiteY33" fmla="*/ 48022 h 1523206"/>
                  <a:gd name="connsiteX34" fmla="*/ 307181 w 1476772"/>
                  <a:gd name="connsiteY34" fmla="*/ 31354 h 1523206"/>
                  <a:gd name="connsiteX35" fmla="*/ 333375 w 1476772"/>
                  <a:gd name="connsiteY35" fmla="*/ 38497 h 1523206"/>
                  <a:gd name="connsiteX36" fmla="*/ 357187 w 1476772"/>
                  <a:gd name="connsiteY36" fmla="*/ 76597 h 1523206"/>
                  <a:gd name="connsiteX37" fmla="*/ 357187 w 1476772"/>
                  <a:gd name="connsiteY37" fmla="*/ 167085 h 1523206"/>
                  <a:gd name="connsiteX38" fmla="*/ 378619 w 1476772"/>
                  <a:gd name="connsiteY38" fmla="*/ 262335 h 1523206"/>
                  <a:gd name="connsiteX39" fmla="*/ 454819 w 1476772"/>
                  <a:gd name="connsiteY39" fmla="*/ 338535 h 1523206"/>
                  <a:gd name="connsiteX40" fmla="*/ 528637 w 1476772"/>
                  <a:gd name="connsiteY40" fmla="*/ 348060 h 1523206"/>
                  <a:gd name="connsiteX41" fmla="*/ 681037 w 1476772"/>
                  <a:gd name="connsiteY41" fmla="*/ 309960 h 1523206"/>
                  <a:gd name="connsiteX42" fmla="*/ 778669 w 1476772"/>
                  <a:gd name="connsiteY42" fmla="*/ 162322 h 1523206"/>
                  <a:gd name="connsiteX43" fmla="*/ 783431 w 1476772"/>
                  <a:gd name="connsiteY43" fmla="*/ 119460 h 1523206"/>
                  <a:gd name="connsiteX44" fmla="*/ 762000 w 1476772"/>
                  <a:gd name="connsiteY44" fmla="*/ 24210 h 1523206"/>
                  <a:gd name="connsiteX45" fmla="*/ 757237 w 1476772"/>
                  <a:gd name="connsiteY45" fmla="*/ 397 h 1523206"/>
                  <a:gd name="connsiteX46" fmla="*/ 776287 w 1476772"/>
                  <a:gd name="connsiteY46" fmla="*/ 21829 h 1523206"/>
                  <a:gd name="connsiteX47" fmla="*/ 807244 w 1476772"/>
                  <a:gd name="connsiteY47" fmla="*/ 117079 h 1523206"/>
                  <a:gd name="connsiteX48" fmla="*/ 823912 w 1476772"/>
                  <a:gd name="connsiteY48" fmla="*/ 150416 h 1523206"/>
                  <a:gd name="connsiteX49" fmla="*/ 871537 w 1476772"/>
                  <a:gd name="connsiteY49" fmla="*/ 102791 h 1523206"/>
                  <a:gd name="connsiteX50" fmla="*/ 895350 w 1476772"/>
                  <a:gd name="connsiteY50" fmla="*/ 78979 h 1523206"/>
                  <a:gd name="connsiteX51" fmla="*/ 895350 w 1476772"/>
                  <a:gd name="connsiteY51" fmla="*/ 119460 h 1523206"/>
                  <a:gd name="connsiteX52" fmla="*/ 857250 w 1476772"/>
                  <a:gd name="connsiteY52" fmla="*/ 167085 h 1523206"/>
                  <a:gd name="connsiteX53" fmla="*/ 800100 w 1476772"/>
                  <a:gd name="connsiteY53" fmla="*/ 217091 h 1523206"/>
                  <a:gd name="connsiteX54" fmla="*/ 769144 w 1476772"/>
                  <a:gd name="connsiteY54" fmla="*/ 288529 h 1523206"/>
                  <a:gd name="connsiteX55" fmla="*/ 826294 w 1476772"/>
                  <a:gd name="connsiteY55" fmla="*/ 317104 h 1523206"/>
                  <a:gd name="connsiteX56" fmla="*/ 962025 w 1476772"/>
                  <a:gd name="connsiteY56" fmla="*/ 331391 h 1523206"/>
                  <a:gd name="connsiteX57" fmla="*/ 1166812 w 1476772"/>
                  <a:gd name="connsiteY57" fmla="*/ 288529 h 1523206"/>
                  <a:gd name="connsiteX58" fmla="*/ 1252537 w 1476772"/>
                  <a:gd name="connsiteY58" fmla="*/ 178991 h 1523206"/>
                  <a:gd name="connsiteX59" fmla="*/ 1300162 w 1476772"/>
                  <a:gd name="connsiteY59" fmla="*/ 86122 h 1523206"/>
                  <a:gd name="connsiteX60" fmla="*/ 1302544 w 1476772"/>
                  <a:gd name="connsiteY60" fmla="*/ 17066 h 1523206"/>
                  <a:gd name="connsiteX61" fmla="*/ 1331119 w 1476772"/>
                  <a:gd name="connsiteY61" fmla="*/ 26591 h 1523206"/>
                  <a:gd name="connsiteX62" fmla="*/ 1328737 w 1476772"/>
                  <a:gd name="connsiteY62" fmla="*/ 100410 h 1523206"/>
                  <a:gd name="connsiteX63" fmla="*/ 1373981 w 1476772"/>
                  <a:gd name="connsiteY63" fmla="*/ 71835 h 1523206"/>
                  <a:gd name="connsiteX64" fmla="*/ 1445419 w 1476772"/>
                  <a:gd name="connsiteY64" fmla="*/ 33735 h 1523206"/>
                  <a:gd name="connsiteX65" fmla="*/ 1466850 w 1476772"/>
                  <a:gd name="connsiteY65" fmla="*/ 62310 h 1523206"/>
                  <a:gd name="connsiteX66" fmla="*/ 1385887 w 1476772"/>
                  <a:gd name="connsiteY66" fmla="*/ 98029 h 1523206"/>
                  <a:gd name="connsiteX67" fmla="*/ 1300162 w 1476772"/>
                  <a:gd name="connsiteY67" fmla="*/ 164704 h 1523206"/>
                  <a:gd name="connsiteX68" fmla="*/ 1178719 w 1476772"/>
                  <a:gd name="connsiteY68" fmla="*/ 321866 h 1523206"/>
                  <a:gd name="connsiteX69" fmla="*/ 1154906 w 1476772"/>
                  <a:gd name="connsiteY69" fmla="*/ 495697 h 1523206"/>
                  <a:gd name="connsiteX70" fmla="*/ 1109662 w 1476772"/>
                  <a:gd name="connsiteY70" fmla="*/ 705247 h 1523206"/>
                  <a:gd name="connsiteX71" fmla="*/ 1042987 w 1476772"/>
                  <a:gd name="connsiteY71" fmla="*/ 862410 h 1523206"/>
                  <a:gd name="connsiteX72" fmla="*/ 1033462 w 1476772"/>
                  <a:gd name="connsiteY72" fmla="*/ 907654 h 1523206"/>
                  <a:gd name="connsiteX73" fmla="*/ 1078706 w 1476772"/>
                  <a:gd name="connsiteY73" fmla="*/ 969566 h 1523206"/>
                  <a:gd name="connsiteX74" fmla="*/ 1150144 w 1476772"/>
                  <a:gd name="connsiteY74" fmla="*/ 1010047 h 1523206"/>
                  <a:gd name="connsiteX75" fmla="*/ 1173956 w 1476772"/>
                  <a:gd name="connsiteY75" fmla="*/ 1043385 h 1523206"/>
                  <a:gd name="connsiteX76" fmla="*/ 1164431 w 1476772"/>
                  <a:gd name="connsiteY76" fmla="*/ 1069579 h 1523206"/>
                  <a:gd name="connsiteX77" fmla="*/ 1133475 w 1476772"/>
                  <a:gd name="connsiteY77" fmla="*/ 1057672 h 1523206"/>
                  <a:gd name="connsiteX78" fmla="*/ 1092994 w 1476772"/>
                  <a:gd name="connsiteY78" fmla="*/ 1031479 h 1523206"/>
                  <a:gd name="connsiteX79" fmla="*/ 1052512 w 1476772"/>
                  <a:gd name="connsiteY79" fmla="*/ 1012429 h 1523206"/>
                  <a:gd name="connsiteX80" fmla="*/ 995362 w 1476772"/>
                  <a:gd name="connsiteY80" fmla="*/ 1005285 h 1523206"/>
                  <a:gd name="connsiteX81" fmla="*/ 978694 w 1476772"/>
                  <a:gd name="connsiteY81" fmla="*/ 1052910 h 1523206"/>
                  <a:gd name="connsiteX82" fmla="*/ 1009650 w 1476772"/>
                  <a:gd name="connsiteY82" fmla="*/ 1169591 h 1523206"/>
                  <a:gd name="connsiteX83" fmla="*/ 1081087 w 1476772"/>
                  <a:gd name="connsiteY83" fmla="*/ 1310085 h 1523206"/>
                  <a:gd name="connsiteX84" fmla="*/ 1121569 w 1476772"/>
                  <a:gd name="connsiteY84" fmla="*/ 1348185 h 1523206"/>
                  <a:gd name="connsiteX85" fmla="*/ 1176337 w 1476772"/>
                  <a:gd name="connsiteY85" fmla="*/ 1374379 h 1523206"/>
                  <a:gd name="connsiteX86" fmla="*/ 1209675 w 1476772"/>
                  <a:gd name="connsiteY86" fmla="*/ 1424385 h 1523206"/>
                  <a:gd name="connsiteX87" fmla="*/ 1197769 w 1476772"/>
                  <a:gd name="connsiteY87" fmla="*/ 1438672 h 1523206"/>
                  <a:gd name="connsiteX88" fmla="*/ 1090612 w 1476772"/>
                  <a:gd name="connsiteY88" fmla="*/ 1374379 h 1523206"/>
                  <a:gd name="connsiteX89" fmla="*/ 1097756 w 1476772"/>
                  <a:gd name="connsiteY89" fmla="*/ 1429147 h 1523206"/>
                  <a:gd name="connsiteX90" fmla="*/ 1090612 w 1476772"/>
                  <a:gd name="connsiteY90" fmla="*/ 1488679 h 1523206"/>
                  <a:gd name="connsiteX91" fmla="*/ 1078706 w 1476772"/>
                  <a:gd name="connsiteY91" fmla="*/ 1500585 h 1523206"/>
                  <a:gd name="connsiteX92" fmla="*/ 1066800 w 1476772"/>
                  <a:gd name="connsiteY92" fmla="*/ 1474391 h 1523206"/>
                  <a:gd name="connsiteX93" fmla="*/ 1059656 w 1476772"/>
                  <a:gd name="connsiteY93" fmla="*/ 1374379 h 1523206"/>
                  <a:gd name="connsiteX94" fmla="*/ 992981 w 1476772"/>
                  <a:gd name="connsiteY94" fmla="*/ 1248172 h 1523206"/>
                  <a:gd name="connsiteX95" fmla="*/ 881062 w 1476772"/>
                  <a:gd name="connsiteY95" fmla="*/ 1071960 h 1523206"/>
                  <a:gd name="connsiteX96" fmla="*/ 831056 w 1476772"/>
                  <a:gd name="connsiteY96" fmla="*/ 1033860 h 1523206"/>
                  <a:gd name="connsiteX97" fmla="*/ 664369 w 1476772"/>
                  <a:gd name="connsiteY97" fmla="*/ 1036241 h 1523206"/>
                  <a:gd name="connsiteX98" fmla="*/ 602456 w 1476772"/>
                  <a:gd name="connsiteY98" fmla="*/ 1064816 h 1523206"/>
                  <a:gd name="connsiteX99" fmla="*/ 504825 w 1476772"/>
                  <a:gd name="connsiteY99" fmla="*/ 1124347 h 1523206"/>
                  <a:gd name="connsiteX100" fmla="*/ 369094 w 1476772"/>
                  <a:gd name="connsiteY100" fmla="*/ 1229122 h 1523206"/>
                  <a:gd name="connsiteX101" fmla="*/ 271462 w 1476772"/>
                  <a:gd name="connsiteY101" fmla="*/ 1350566 h 1523206"/>
                  <a:gd name="connsiteX102" fmla="*/ 226219 w 1476772"/>
                  <a:gd name="connsiteY102" fmla="*/ 1424385 h 1523206"/>
                  <a:gd name="connsiteX103" fmla="*/ 197644 w 1476772"/>
                  <a:gd name="connsiteY103" fmla="*/ 1505347 h 1523206"/>
                  <a:gd name="connsiteX104" fmla="*/ 152400 w 1476772"/>
                  <a:gd name="connsiteY104" fmla="*/ 1522016 h 1523206"/>
                  <a:gd name="connsiteX105" fmla="*/ 171450 w 1476772"/>
                  <a:gd name="connsiteY105" fmla="*/ 1498204 h 1523206"/>
                  <a:gd name="connsiteX106" fmla="*/ 200025 w 1476772"/>
                  <a:gd name="connsiteY106" fmla="*/ 1441054 h 1523206"/>
                  <a:gd name="connsiteX107" fmla="*/ 211931 w 1476772"/>
                  <a:gd name="connsiteY107" fmla="*/ 1388666 h 1523206"/>
                  <a:gd name="connsiteX108" fmla="*/ 176212 w 1476772"/>
                  <a:gd name="connsiteY108" fmla="*/ 1381522 h 1523206"/>
                  <a:gd name="connsiteX109" fmla="*/ 111919 w 1476772"/>
                  <a:gd name="connsiteY109" fmla="*/ 1393429 h 1523206"/>
                  <a:gd name="connsiteX110" fmla="*/ 30956 w 1476772"/>
                  <a:gd name="connsiteY110" fmla="*/ 1431529 h 15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476772" h="1523206">
                    <a:moveTo>
                      <a:pt x="30956" y="1431529"/>
                    </a:moveTo>
                    <a:cubicBezTo>
                      <a:pt x="27781" y="1429942"/>
                      <a:pt x="66675" y="1397001"/>
                      <a:pt x="92869" y="1383904"/>
                    </a:cubicBezTo>
                    <a:cubicBezTo>
                      <a:pt x="119063" y="1370807"/>
                      <a:pt x="148829" y="1387078"/>
                      <a:pt x="188119" y="1352947"/>
                    </a:cubicBezTo>
                    <a:cubicBezTo>
                      <a:pt x="227409" y="1318816"/>
                      <a:pt x="297259" y="1223963"/>
                      <a:pt x="328612" y="1179116"/>
                    </a:cubicBezTo>
                    <a:cubicBezTo>
                      <a:pt x="359965" y="1134269"/>
                      <a:pt x="371871" y="1127522"/>
                      <a:pt x="376237" y="1083866"/>
                    </a:cubicBezTo>
                    <a:cubicBezTo>
                      <a:pt x="380603" y="1040210"/>
                      <a:pt x="371475" y="970360"/>
                      <a:pt x="354806" y="917179"/>
                    </a:cubicBezTo>
                    <a:cubicBezTo>
                      <a:pt x="338137" y="863998"/>
                      <a:pt x="304800" y="790973"/>
                      <a:pt x="276225" y="764779"/>
                    </a:cubicBezTo>
                    <a:cubicBezTo>
                      <a:pt x="247650" y="738585"/>
                      <a:pt x="213518" y="751285"/>
                      <a:pt x="183356" y="760016"/>
                    </a:cubicBezTo>
                    <a:cubicBezTo>
                      <a:pt x="153194" y="768747"/>
                      <a:pt x="120253" y="795338"/>
                      <a:pt x="95250" y="817166"/>
                    </a:cubicBezTo>
                    <a:cubicBezTo>
                      <a:pt x="70247" y="838994"/>
                      <a:pt x="45640" y="874713"/>
                      <a:pt x="33337" y="890985"/>
                    </a:cubicBezTo>
                    <a:cubicBezTo>
                      <a:pt x="21034" y="907257"/>
                      <a:pt x="26193" y="914400"/>
                      <a:pt x="21431" y="914797"/>
                    </a:cubicBezTo>
                    <a:cubicBezTo>
                      <a:pt x="16669" y="915194"/>
                      <a:pt x="0" y="908844"/>
                      <a:pt x="4762" y="893366"/>
                    </a:cubicBezTo>
                    <a:cubicBezTo>
                      <a:pt x="9524" y="877888"/>
                      <a:pt x="30559" y="843360"/>
                      <a:pt x="50006" y="821929"/>
                    </a:cubicBezTo>
                    <a:cubicBezTo>
                      <a:pt x="69453" y="800498"/>
                      <a:pt x="102791" y="781051"/>
                      <a:pt x="121444" y="764779"/>
                    </a:cubicBezTo>
                    <a:cubicBezTo>
                      <a:pt x="140097" y="748507"/>
                      <a:pt x="153591" y="735410"/>
                      <a:pt x="161925" y="724297"/>
                    </a:cubicBezTo>
                    <a:cubicBezTo>
                      <a:pt x="170259" y="713185"/>
                      <a:pt x="176212" y="702469"/>
                      <a:pt x="171450" y="698104"/>
                    </a:cubicBezTo>
                    <a:cubicBezTo>
                      <a:pt x="166688" y="693739"/>
                      <a:pt x="144859" y="696120"/>
                      <a:pt x="133350" y="698104"/>
                    </a:cubicBezTo>
                    <a:cubicBezTo>
                      <a:pt x="121841" y="700088"/>
                      <a:pt x="108347" y="711598"/>
                      <a:pt x="102394" y="710010"/>
                    </a:cubicBezTo>
                    <a:cubicBezTo>
                      <a:pt x="96441" y="708423"/>
                      <a:pt x="92869" y="694929"/>
                      <a:pt x="97631" y="688579"/>
                    </a:cubicBezTo>
                    <a:cubicBezTo>
                      <a:pt x="102393" y="682229"/>
                      <a:pt x="112713" y="676276"/>
                      <a:pt x="130969" y="671910"/>
                    </a:cubicBezTo>
                    <a:cubicBezTo>
                      <a:pt x="149225" y="667544"/>
                      <a:pt x="177403" y="675482"/>
                      <a:pt x="207169" y="662385"/>
                    </a:cubicBezTo>
                    <a:cubicBezTo>
                      <a:pt x="236935" y="649288"/>
                      <a:pt x="280590" y="637382"/>
                      <a:pt x="309562" y="593329"/>
                    </a:cubicBezTo>
                    <a:cubicBezTo>
                      <a:pt x="338534" y="549276"/>
                      <a:pt x="379809" y="454819"/>
                      <a:pt x="381000" y="398066"/>
                    </a:cubicBezTo>
                    <a:cubicBezTo>
                      <a:pt x="382191" y="341313"/>
                      <a:pt x="342900" y="289719"/>
                      <a:pt x="316706" y="252810"/>
                    </a:cubicBezTo>
                    <a:cubicBezTo>
                      <a:pt x="290512" y="215901"/>
                      <a:pt x="250428" y="195263"/>
                      <a:pt x="223837" y="176610"/>
                    </a:cubicBezTo>
                    <a:cubicBezTo>
                      <a:pt x="197246" y="157957"/>
                      <a:pt x="180577" y="149225"/>
                      <a:pt x="157162" y="140891"/>
                    </a:cubicBezTo>
                    <a:cubicBezTo>
                      <a:pt x="133747" y="132557"/>
                      <a:pt x="101600" y="131366"/>
                      <a:pt x="83344" y="126604"/>
                    </a:cubicBezTo>
                    <a:cubicBezTo>
                      <a:pt x="65088" y="121842"/>
                      <a:pt x="54372" y="120253"/>
                      <a:pt x="47625" y="112316"/>
                    </a:cubicBezTo>
                    <a:cubicBezTo>
                      <a:pt x="40878" y="104379"/>
                      <a:pt x="33734" y="84932"/>
                      <a:pt x="42862" y="78979"/>
                    </a:cubicBezTo>
                    <a:cubicBezTo>
                      <a:pt x="51990" y="73026"/>
                      <a:pt x="76597" y="69850"/>
                      <a:pt x="102394" y="76597"/>
                    </a:cubicBezTo>
                    <a:cubicBezTo>
                      <a:pt x="128191" y="83344"/>
                      <a:pt x="162719" y="100410"/>
                      <a:pt x="197644" y="119460"/>
                    </a:cubicBezTo>
                    <a:cubicBezTo>
                      <a:pt x="232569" y="138510"/>
                      <a:pt x="291307" y="189310"/>
                      <a:pt x="311944" y="190897"/>
                    </a:cubicBezTo>
                    <a:cubicBezTo>
                      <a:pt x="332581" y="192484"/>
                      <a:pt x="323454" y="152798"/>
                      <a:pt x="321469" y="128985"/>
                    </a:cubicBezTo>
                    <a:cubicBezTo>
                      <a:pt x="319485" y="105173"/>
                      <a:pt x="302418" y="64294"/>
                      <a:pt x="300037" y="48022"/>
                    </a:cubicBezTo>
                    <a:cubicBezTo>
                      <a:pt x="297656" y="31750"/>
                      <a:pt x="301625" y="32941"/>
                      <a:pt x="307181" y="31354"/>
                    </a:cubicBezTo>
                    <a:cubicBezTo>
                      <a:pt x="312737" y="29767"/>
                      <a:pt x="325041" y="30957"/>
                      <a:pt x="333375" y="38497"/>
                    </a:cubicBezTo>
                    <a:cubicBezTo>
                      <a:pt x="341709" y="46037"/>
                      <a:pt x="353218" y="55166"/>
                      <a:pt x="357187" y="76597"/>
                    </a:cubicBezTo>
                    <a:cubicBezTo>
                      <a:pt x="361156" y="98028"/>
                      <a:pt x="353615" y="136129"/>
                      <a:pt x="357187" y="167085"/>
                    </a:cubicBezTo>
                    <a:cubicBezTo>
                      <a:pt x="360759" y="198041"/>
                      <a:pt x="362347" y="233760"/>
                      <a:pt x="378619" y="262335"/>
                    </a:cubicBezTo>
                    <a:cubicBezTo>
                      <a:pt x="394891" y="290910"/>
                      <a:pt x="429816" y="324248"/>
                      <a:pt x="454819" y="338535"/>
                    </a:cubicBezTo>
                    <a:cubicBezTo>
                      <a:pt x="479822" y="352822"/>
                      <a:pt x="490934" y="352822"/>
                      <a:pt x="528637" y="348060"/>
                    </a:cubicBezTo>
                    <a:cubicBezTo>
                      <a:pt x="566340" y="343298"/>
                      <a:pt x="639365" y="340916"/>
                      <a:pt x="681037" y="309960"/>
                    </a:cubicBezTo>
                    <a:cubicBezTo>
                      <a:pt x="722709" y="279004"/>
                      <a:pt x="761603" y="194072"/>
                      <a:pt x="778669" y="162322"/>
                    </a:cubicBezTo>
                    <a:cubicBezTo>
                      <a:pt x="795735" y="130572"/>
                      <a:pt x="786209" y="142479"/>
                      <a:pt x="783431" y="119460"/>
                    </a:cubicBezTo>
                    <a:cubicBezTo>
                      <a:pt x="780653" y="96441"/>
                      <a:pt x="766366" y="44054"/>
                      <a:pt x="762000" y="24210"/>
                    </a:cubicBezTo>
                    <a:cubicBezTo>
                      <a:pt x="757634" y="4366"/>
                      <a:pt x="754856" y="794"/>
                      <a:pt x="757237" y="397"/>
                    </a:cubicBezTo>
                    <a:cubicBezTo>
                      <a:pt x="759618" y="0"/>
                      <a:pt x="767953" y="2382"/>
                      <a:pt x="776287" y="21829"/>
                    </a:cubicBezTo>
                    <a:cubicBezTo>
                      <a:pt x="784621" y="41276"/>
                      <a:pt x="799307" y="95648"/>
                      <a:pt x="807244" y="117079"/>
                    </a:cubicBezTo>
                    <a:cubicBezTo>
                      <a:pt x="815181" y="138510"/>
                      <a:pt x="813197" y="152797"/>
                      <a:pt x="823912" y="150416"/>
                    </a:cubicBezTo>
                    <a:cubicBezTo>
                      <a:pt x="834627" y="148035"/>
                      <a:pt x="871537" y="102791"/>
                      <a:pt x="871537" y="102791"/>
                    </a:cubicBezTo>
                    <a:cubicBezTo>
                      <a:pt x="883443" y="90885"/>
                      <a:pt x="891381" y="76201"/>
                      <a:pt x="895350" y="78979"/>
                    </a:cubicBezTo>
                    <a:cubicBezTo>
                      <a:pt x="899319" y="81757"/>
                      <a:pt x="901700" y="104776"/>
                      <a:pt x="895350" y="119460"/>
                    </a:cubicBezTo>
                    <a:cubicBezTo>
                      <a:pt x="889000" y="134144"/>
                      <a:pt x="873125" y="150813"/>
                      <a:pt x="857250" y="167085"/>
                    </a:cubicBezTo>
                    <a:cubicBezTo>
                      <a:pt x="841375" y="183357"/>
                      <a:pt x="814784" y="196850"/>
                      <a:pt x="800100" y="217091"/>
                    </a:cubicBezTo>
                    <a:cubicBezTo>
                      <a:pt x="785416" y="237332"/>
                      <a:pt x="764778" y="271860"/>
                      <a:pt x="769144" y="288529"/>
                    </a:cubicBezTo>
                    <a:cubicBezTo>
                      <a:pt x="773510" y="305198"/>
                      <a:pt x="794147" y="309960"/>
                      <a:pt x="826294" y="317104"/>
                    </a:cubicBezTo>
                    <a:cubicBezTo>
                      <a:pt x="858441" y="324248"/>
                      <a:pt x="905272" y="336153"/>
                      <a:pt x="962025" y="331391"/>
                    </a:cubicBezTo>
                    <a:cubicBezTo>
                      <a:pt x="1018778" y="326629"/>
                      <a:pt x="1118393" y="313929"/>
                      <a:pt x="1166812" y="288529"/>
                    </a:cubicBezTo>
                    <a:cubicBezTo>
                      <a:pt x="1215231" y="263129"/>
                      <a:pt x="1230312" y="212726"/>
                      <a:pt x="1252537" y="178991"/>
                    </a:cubicBezTo>
                    <a:cubicBezTo>
                      <a:pt x="1274762" y="145257"/>
                      <a:pt x="1291828" y="113109"/>
                      <a:pt x="1300162" y="86122"/>
                    </a:cubicBezTo>
                    <a:cubicBezTo>
                      <a:pt x="1308496" y="59135"/>
                      <a:pt x="1297385" y="26988"/>
                      <a:pt x="1302544" y="17066"/>
                    </a:cubicBezTo>
                    <a:cubicBezTo>
                      <a:pt x="1307703" y="7144"/>
                      <a:pt x="1326753" y="12700"/>
                      <a:pt x="1331119" y="26591"/>
                    </a:cubicBezTo>
                    <a:cubicBezTo>
                      <a:pt x="1335485" y="40482"/>
                      <a:pt x="1321593" y="92869"/>
                      <a:pt x="1328737" y="100410"/>
                    </a:cubicBezTo>
                    <a:cubicBezTo>
                      <a:pt x="1335881" y="107951"/>
                      <a:pt x="1354534" y="82948"/>
                      <a:pt x="1373981" y="71835"/>
                    </a:cubicBezTo>
                    <a:cubicBezTo>
                      <a:pt x="1393428" y="60722"/>
                      <a:pt x="1429941" y="35323"/>
                      <a:pt x="1445419" y="33735"/>
                    </a:cubicBezTo>
                    <a:cubicBezTo>
                      <a:pt x="1460897" y="32148"/>
                      <a:pt x="1476772" y="51594"/>
                      <a:pt x="1466850" y="62310"/>
                    </a:cubicBezTo>
                    <a:cubicBezTo>
                      <a:pt x="1456928" y="73026"/>
                      <a:pt x="1413668" y="80963"/>
                      <a:pt x="1385887" y="98029"/>
                    </a:cubicBezTo>
                    <a:cubicBezTo>
                      <a:pt x="1358106" y="115095"/>
                      <a:pt x="1334690" y="127398"/>
                      <a:pt x="1300162" y="164704"/>
                    </a:cubicBezTo>
                    <a:cubicBezTo>
                      <a:pt x="1265634" y="202010"/>
                      <a:pt x="1202928" y="266701"/>
                      <a:pt x="1178719" y="321866"/>
                    </a:cubicBezTo>
                    <a:cubicBezTo>
                      <a:pt x="1154510" y="377031"/>
                      <a:pt x="1166415" y="431800"/>
                      <a:pt x="1154906" y="495697"/>
                    </a:cubicBezTo>
                    <a:cubicBezTo>
                      <a:pt x="1143397" y="559594"/>
                      <a:pt x="1128315" y="644128"/>
                      <a:pt x="1109662" y="705247"/>
                    </a:cubicBezTo>
                    <a:cubicBezTo>
                      <a:pt x="1091009" y="766366"/>
                      <a:pt x="1055687" y="828676"/>
                      <a:pt x="1042987" y="862410"/>
                    </a:cubicBezTo>
                    <a:cubicBezTo>
                      <a:pt x="1030287" y="896145"/>
                      <a:pt x="1027509" y="889795"/>
                      <a:pt x="1033462" y="907654"/>
                    </a:cubicBezTo>
                    <a:cubicBezTo>
                      <a:pt x="1039415" y="925513"/>
                      <a:pt x="1059259" y="952501"/>
                      <a:pt x="1078706" y="969566"/>
                    </a:cubicBezTo>
                    <a:cubicBezTo>
                      <a:pt x="1098153" y="986631"/>
                      <a:pt x="1134269" y="997744"/>
                      <a:pt x="1150144" y="1010047"/>
                    </a:cubicBezTo>
                    <a:cubicBezTo>
                      <a:pt x="1166019" y="1022350"/>
                      <a:pt x="1171575" y="1033463"/>
                      <a:pt x="1173956" y="1043385"/>
                    </a:cubicBezTo>
                    <a:cubicBezTo>
                      <a:pt x="1176337" y="1053307"/>
                      <a:pt x="1171178" y="1067198"/>
                      <a:pt x="1164431" y="1069579"/>
                    </a:cubicBezTo>
                    <a:cubicBezTo>
                      <a:pt x="1157684" y="1071960"/>
                      <a:pt x="1145381" y="1064022"/>
                      <a:pt x="1133475" y="1057672"/>
                    </a:cubicBezTo>
                    <a:cubicBezTo>
                      <a:pt x="1121569" y="1051322"/>
                      <a:pt x="1106488" y="1039019"/>
                      <a:pt x="1092994" y="1031479"/>
                    </a:cubicBezTo>
                    <a:cubicBezTo>
                      <a:pt x="1079500" y="1023939"/>
                      <a:pt x="1068784" y="1016795"/>
                      <a:pt x="1052512" y="1012429"/>
                    </a:cubicBezTo>
                    <a:cubicBezTo>
                      <a:pt x="1036240" y="1008063"/>
                      <a:pt x="1007665" y="998538"/>
                      <a:pt x="995362" y="1005285"/>
                    </a:cubicBezTo>
                    <a:cubicBezTo>
                      <a:pt x="983059" y="1012032"/>
                      <a:pt x="976313" y="1025526"/>
                      <a:pt x="978694" y="1052910"/>
                    </a:cubicBezTo>
                    <a:cubicBezTo>
                      <a:pt x="981075" y="1080294"/>
                      <a:pt x="992584" y="1126728"/>
                      <a:pt x="1009650" y="1169591"/>
                    </a:cubicBezTo>
                    <a:cubicBezTo>
                      <a:pt x="1026716" y="1212454"/>
                      <a:pt x="1062434" y="1280319"/>
                      <a:pt x="1081087" y="1310085"/>
                    </a:cubicBezTo>
                    <a:cubicBezTo>
                      <a:pt x="1099740" y="1339851"/>
                      <a:pt x="1105694" y="1337469"/>
                      <a:pt x="1121569" y="1348185"/>
                    </a:cubicBezTo>
                    <a:cubicBezTo>
                      <a:pt x="1137444" y="1358901"/>
                      <a:pt x="1161653" y="1361679"/>
                      <a:pt x="1176337" y="1374379"/>
                    </a:cubicBezTo>
                    <a:cubicBezTo>
                      <a:pt x="1191021" y="1387079"/>
                      <a:pt x="1206103" y="1413670"/>
                      <a:pt x="1209675" y="1424385"/>
                    </a:cubicBezTo>
                    <a:cubicBezTo>
                      <a:pt x="1213247" y="1435101"/>
                      <a:pt x="1217613" y="1447006"/>
                      <a:pt x="1197769" y="1438672"/>
                    </a:cubicBezTo>
                    <a:cubicBezTo>
                      <a:pt x="1177925" y="1430338"/>
                      <a:pt x="1107281" y="1375966"/>
                      <a:pt x="1090612" y="1374379"/>
                    </a:cubicBezTo>
                    <a:cubicBezTo>
                      <a:pt x="1073943" y="1372792"/>
                      <a:pt x="1097756" y="1410097"/>
                      <a:pt x="1097756" y="1429147"/>
                    </a:cubicBezTo>
                    <a:cubicBezTo>
                      <a:pt x="1097756" y="1448197"/>
                      <a:pt x="1093787" y="1476773"/>
                      <a:pt x="1090612" y="1488679"/>
                    </a:cubicBezTo>
                    <a:cubicBezTo>
                      <a:pt x="1087437" y="1500585"/>
                      <a:pt x="1082675" y="1502966"/>
                      <a:pt x="1078706" y="1500585"/>
                    </a:cubicBezTo>
                    <a:cubicBezTo>
                      <a:pt x="1074737" y="1498204"/>
                      <a:pt x="1069975" y="1495425"/>
                      <a:pt x="1066800" y="1474391"/>
                    </a:cubicBezTo>
                    <a:cubicBezTo>
                      <a:pt x="1063625" y="1453357"/>
                      <a:pt x="1071959" y="1412082"/>
                      <a:pt x="1059656" y="1374379"/>
                    </a:cubicBezTo>
                    <a:cubicBezTo>
                      <a:pt x="1047353" y="1336676"/>
                      <a:pt x="1022747" y="1298575"/>
                      <a:pt x="992981" y="1248172"/>
                    </a:cubicBezTo>
                    <a:cubicBezTo>
                      <a:pt x="963215" y="1197769"/>
                      <a:pt x="908049" y="1107679"/>
                      <a:pt x="881062" y="1071960"/>
                    </a:cubicBezTo>
                    <a:cubicBezTo>
                      <a:pt x="854075" y="1036241"/>
                      <a:pt x="867171" y="1039813"/>
                      <a:pt x="831056" y="1033860"/>
                    </a:cubicBezTo>
                    <a:cubicBezTo>
                      <a:pt x="794941" y="1027907"/>
                      <a:pt x="702469" y="1031082"/>
                      <a:pt x="664369" y="1036241"/>
                    </a:cubicBezTo>
                    <a:cubicBezTo>
                      <a:pt x="626269" y="1041400"/>
                      <a:pt x="629047" y="1050132"/>
                      <a:pt x="602456" y="1064816"/>
                    </a:cubicBezTo>
                    <a:cubicBezTo>
                      <a:pt x="575865" y="1079500"/>
                      <a:pt x="543719" y="1096963"/>
                      <a:pt x="504825" y="1124347"/>
                    </a:cubicBezTo>
                    <a:cubicBezTo>
                      <a:pt x="465931" y="1151731"/>
                      <a:pt x="407988" y="1191419"/>
                      <a:pt x="369094" y="1229122"/>
                    </a:cubicBezTo>
                    <a:cubicBezTo>
                      <a:pt x="330200" y="1266825"/>
                      <a:pt x="295274" y="1318022"/>
                      <a:pt x="271462" y="1350566"/>
                    </a:cubicBezTo>
                    <a:cubicBezTo>
                      <a:pt x="247650" y="1383110"/>
                      <a:pt x="238522" y="1398588"/>
                      <a:pt x="226219" y="1424385"/>
                    </a:cubicBezTo>
                    <a:cubicBezTo>
                      <a:pt x="213916" y="1450182"/>
                      <a:pt x="209947" y="1489075"/>
                      <a:pt x="197644" y="1505347"/>
                    </a:cubicBezTo>
                    <a:cubicBezTo>
                      <a:pt x="185341" y="1521619"/>
                      <a:pt x="156766" y="1523206"/>
                      <a:pt x="152400" y="1522016"/>
                    </a:cubicBezTo>
                    <a:cubicBezTo>
                      <a:pt x="148034" y="1520826"/>
                      <a:pt x="163513" y="1511698"/>
                      <a:pt x="171450" y="1498204"/>
                    </a:cubicBezTo>
                    <a:cubicBezTo>
                      <a:pt x="179387" y="1484710"/>
                      <a:pt x="193278" y="1459310"/>
                      <a:pt x="200025" y="1441054"/>
                    </a:cubicBezTo>
                    <a:cubicBezTo>
                      <a:pt x="206772" y="1422798"/>
                      <a:pt x="215900" y="1398588"/>
                      <a:pt x="211931" y="1388666"/>
                    </a:cubicBezTo>
                    <a:cubicBezTo>
                      <a:pt x="207962" y="1378744"/>
                      <a:pt x="192881" y="1380728"/>
                      <a:pt x="176212" y="1381522"/>
                    </a:cubicBezTo>
                    <a:cubicBezTo>
                      <a:pt x="159543" y="1382316"/>
                      <a:pt x="132557" y="1385492"/>
                      <a:pt x="111919" y="1393429"/>
                    </a:cubicBezTo>
                    <a:cubicBezTo>
                      <a:pt x="91282" y="1401367"/>
                      <a:pt x="34131" y="1433116"/>
                      <a:pt x="30956" y="1431529"/>
                    </a:cubicBezTo>
                    <a:close/>
                  </a:path>
                </a:pathLst>
              </a:custGeom>
              <a:solidFill>
                <a:schemeClr val="accent2"/>
              </a:solidFill>
              <a:ln w="12700">
                <a:solidFill>
                  <a:schemeClr val="accent5">
                    <a:lumMod val="40000"/>
                    <a:lumOff val="6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CDCDCF"/>
                  </a:solidFill>
                  <a:ea typeface="MS PGothic" pitchFamily="34" charset="-128"/>
                </a:endParaRPr>
              </a:p>
            </p:txBody>
          </p:sp>
          <p:sp>
            <p:nvSpPr>
              <p:cNvPr id="12" name="Oval 11"/>
              <p:cNvSpPr/>
              <p:nvPr/>
            </p:nvSpPr>
            <p:spPr bwMode="auto">
              <a:xfrm rot="19359299">
                <a:off x="1683010" y="5290140"/>
                <a:ext cx="420132" cy="234392"/>
              </a:xfrm>
              <a:prstGeom prst="ellipse">
                <a:avLst/>
              </a:prstGeom>
              <a:solidFill>
                <a:schemeClr val="accent2">
                  <a:lumMod val="75000"/>
                </a:schemeClr>
              </a:solidFill>
              <a:ln w="12700">
                <a:solidFill>
                  <a:schemeClr val="accent2"/>
                </a:solidFill>
                <a:miter lim="800000"/>
                <a:headEnd/>
                <a:tailEnd/>
              </a:ln>
              <a:effectLst>
                <a:outerShdw blurRad="63500" sx="102000" sy="102000" algn="ctr" rotWithShape="0">
                  <a:prstClr val="black">
                    <a:alpha val="40000"/>
                  </a:prstClr>
                </a:outerShdw>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CDCDCF"/>
                  </a:solidFill>
                  <a:ea typeface="MS PGothic" pitchFamily="34" charset="-128"/>
                </a:endParaRPr>
              </a:p>
            </p:txBody>
          </p:sp>
        </p:grpSp>
        <p:sp>
          <p:nvSpPr>
            <p:cNvPr id="35854" name="Text Box 7"/>
            <p:cNvSpPr txBox="1">
              <a:spLocks noChangeArrowheads="1"/>
            </p:cNvSpPr>
            <p:nvPr/>
          </p:nvSpPr>
          <p:spPr bwMode="auto">
            <a:xfrm>
              <a:off x="2161427" y="6130566"/>
              <a:ext cx="1291477" cy="549739"/>
            </a:xfrm>
            <a:prstGeom prst="rect">
              <a:avLst/>
            </a:prstGeom>
            <a:noFill/>
            <a:ln w="9525">
              <a:noFill/>
              <a:miter lim="800000"/>
              <a:headEnd/>
              <a:tailEnd/>
            </a:ln>
          </p:spPr>
          <p:txBody>
            <a:bodyPr>
              <a:spAutoFit/>
            </a:bodyPr>
            <a:lstStyle/>
            <a:p>
              <a:pPr algn="ctr">
                <a:lnSpc>
                  <a:spcPct val="90000"/>
                </a:lnSpc>
                <a:spcBef>
                  <a:spcPct val="35000"/>
                </a:spcBef>
                <a:spcAft>
                  <a:spcPct val="25000"/>
                </a:spcAft>
                <a:buClr>
                  <a:srgbClr val="8B3D9A"/>
                </a:buClr>
                <a:buFont typeface="Wingdings" pitchFamily="2" charset="2"/>
                <a:buNone/>
              </a:pPr>
              <a:r>
                <a:rPr lang="es-MX" altLang="en-US" sz="900" smtClean="0">
                  <a:solidFill>
                    <a:srgbClr val="FFFFFF"/>
                  </a:solidFill>
                  <a:ea typeface="MS PGothic" pitchFamily="34" charset="-128"/>
                </a:rPr>
                <a:t>Célula dendrítica</a:t>
              </a:r>
              <a:endParaRPr lang="es-MX" altLang="en-US" sz="900">
                <a:solidFill>
                  <a:srgbClr val="FFFFFF"/>
                </a:solidFill>
                <a:ea typeface="MS PGothic" pitchFamily="34" charset="-128"/>
              </a:endParaRPr>
            </a:p>
          </p:txBody>
        </p:sp>
        <p:sp>
          <p:nvSpPr>
            <p:cNvPr id="21" name="Freeform 20"/>
            <p:cNvSpPr/>
            <p:nvPr/>
          </p:nvSpPr>
          <p:spPr bwMode="auto">
            <a:xfrm>
              <a:off x="1422400" y="3273425"/>
              <a:ext cx="415925" cy="393700"/>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1">
                <a:lumMod val="85000"/>
              </a:schemeClr>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FFFFFF"/>
                </a:solidFill>
              </a:endParaRPr>
            </a:p>
          </p:txBody>
        </p:sp>
        <p:sp>
          <p:nvSpPr>
            <p:cNvPr id="22" name="Freeform 21"/>
            <p:cNvSpPr/>
            <p:nvPr/>
          </p:nvSpPr>
          <p:spPr bwMode="auto">
            <a:xfrm rot="2112546">
              <a:off x="1520825" y="3373438"/>
              <a:ext cx="233363" cy="184150"/>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tx1">
                <a:lumMod val="75000"/>
              </a:schemeClr>
            </a:solidFill>
            <a:ln w="12700">
              <a:no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CDCDCF"/>
                </a:solidFill>
                <a:ea typeface="MS PGothic" pitchFamily="34" charset="-128"/>
              </a:endParaRPr>
            </a:p>
          </p:txBody>
        </p:sp>
        <p:sp>
          <p:nvSpPr>
            <p:cNvPr id="35856" name="Text Box 7"/>
            <p:cNvSpPr txBox="1">
              <a:spLocks noChangeArrowheads="1"/>
            </p:cNvSpPr>
            <p:nvPr/>
          </p:nvSpPr>
          <p:spPr bwMode="auto">
            <a:xfrm>
              <a:off x="604838" y="3626426"/>
              <a:ext cx="1122241" cy="349158"/>
            </a:xfrm>
            <a:prstGeom prst="rect">
              <a:avLst/>
            </a:prstGeom>
            <a:noFill/>
            <a:ln w="9525">
              <a:noFill/>
              <a:miter lim="800000"/>
              <a:headEnd/>
              <a:tailEnd/>
            </a:ln>
          </p:spPr>
          <p:txBody>
            <a:bodyPr wrap="square">
              <a:spAutoFit/>
            </a:bodyPr>
            <a:lstStyle/>
            <a:p>
              <a:pPr algn="ctr">
                <a:lnSpc>
                  <a:spcPct val="90000"/>
                </a:lnSpc>
                <a:spcBef>
                  <a:spcPct val="35000"/>
                </a:spcBef>
                <a:spcAft>
                  <a:spcPct val="25000"/>
                </a:spcAft>
                <a:buClr>
                  <a:srgbClr val="8B3D9A"/>
                </a:buClr>
                <a:buFont typeface="Wingdings" pitchFamily="2" charset="2"/>
                <a:buNone/>
              </a:pPr>
              <a:r>
                <a:rPr lang="en-US" altLang="en-US" sz="900" dirty="0">
                  <a:solidFill>
                    <a:srgbClr val="FFFFFF"/>
                  </a:solidFill>
                  <a:ea typeface="MS PGothic" pitchFamily="34" charset="-128"/>
                </a:rPr>
                <a:t>Tumor</a:t>
              </a:r>
            </a:p>
          </p:txBody>
        </p:sp>
        <p:sp>
          <p:nvSpPr>
            <p:cNvPr id="29" name="Freeform 28"/>
            <p:cNvSpPr/>
            <p:nvPr/>
          </p:nvSpPr>
          <p:spPr bwMode="auto">
            <a:xfrm>
              <a:off x="1681163" y="3281363"/>
              <a:ext cx="415925" cy="393700"/>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1">
                <a:lumMod val="85000"/>
              </a:schemeClr>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FFFFFF"/>
                </a:solidFill>
              </a:endParaRPr>
            </a:p>
          </p:txBody>
        </p:sp>
        <p:sp>
          <p:nvSpPr>
            <p:cNvPr id="30" name="Freeform 29"/>
            <p:cNvSpPr/>
            <p:nvPr/>
          </p:nvSpPr>
          <p:spPr bwMode="auto">
            <a:xfrm rot="2112546">
              <a:off x="1779588" y="3381375"/>
              <a:ext cx="233362" cy="184150"/>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tx1">
                <a:lumMod val="75000"/>
              </a:schemeClr>
            </a:solidFill>
            <a:ln w="12700">
              <a:no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CDCDCF"/>
                </a:solidFill>
                <a:ea typeface="MS PGothic" pitchFamily="34" charset="-128"/>
              </a:endParaRPr>
            </a:p>
          </p:txBody>
        </p:sp>
        <p:sp>
          <p:nvSpPr>
            <p:cNvPr id="32" name="Freeform 31"/>
            <p:cNvSpPr/>
            <p:nvPr/>
          </p:nvSpPr>
          <p:spPr bwMode="auto">
            <a:xfrm>
              <a:off x="1441450" y="2973388"/>
              <a:ext cx="414338" cy="393700"/>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1">
                <a:lumMod val="85000"/>
              </a:schemeClr>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FFFFFF"/>
                </a:solidFill>
              </a:endParaRPr>
            </a:p>
          </p:txBody>
        </p:sp>
        <p:sp>
          <p:nvSpPr>
            <p:cNvPr id="33" name="Freeform 32"/>
            <p:cNvSpPr/>
            <p:nvPr/>
          </p:nvSpPr>
          <p:spPr bwMode="auto">
            <a:xfrm rot="2112546">
              <a:off x="1539875" y="3073400"/>
              <a:ext cx="231775" cy="184150"/>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tx1">
                <a:lumMod val="75000"/>
              </a:schemeClr>
            </a:solidFill>
            <a:ln w="12700">
              <a:no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CDCDCF"/>
                </a:solidFill>
                <a:ea typeface="MS PGothic" pitchFamily="34" charset="-128"/>
              </a:endParaRPr>
            </a:p>
          </p:txBody>
        </p:sp>
        <p:sp>
          <p:nvSpPr>
            <p:cNvPr id="35" name="Freeform 34"/>
            <p:cNvSpPr/>
            <p:nvPr/>
          </p:nvSpPr>
          <p:spPr bwMode="auto">
            <a:xfrm>
              <a:off x="1762125" y="3057525"/>
              <a:ext cx="414338" cy="393700"/>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1">
                <a:lumMod val="85000"/>
              </a:schemeClr>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FFFFFF"/>
                </a:solidFill>
              </a:endParaRPr>
            </a:p>
          </p:txBody>
        </p:sp>
        <p:sp>
          <p:nvSpPr>
            <p:cNvPr id="36" name="Freeform 35"/>
            <p:cNvSpPr/>
            <p:nvPr/>
          </p:nvSpPr>
          <p:spPr bwMode="auto">
            <a:xfrm rot="2112546">
              <a:off x="1860550" y="3157538"/>
              <a:ext cx="231775" cy="184150"/>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tx1">
                <a:lumMod val="75000"/>
              </a:schemeClr>
            </a:solidFill>
            <a:ln w="12700">
              <a:no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CDCDCF"/>
                </a:solidFill>
                <a:ea typeface="MS PGothic" pitchFamily="34" charset="-128"/>
              </a:endParaRPr>
            </a:p>
          </p:txBody>
        </p:sp>
        <p:sp>
          <p:nvSpPr>
            <p:cNvPr id="38" name="Freeform 37"/>
            <p:cNvSpPr/>
            <p:nvPr/>
          </p:nvSpPr>
          <p:spPr bwMode="auto">
            <a:xfrm>
              <a:off x="1819275" y="3578225"/>
              <a:ext cx="415925" cy="393700"/>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1">
                <a:lumMod val="85000"/>
              </a:schemeClr>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FFFFFF"/>
                </a:solidFill>
              </a:endParaRPr>
            </a:p>
          </p:txBody>
        </p:sp>
        <p:sp>
          <p:nvSpPr>
            <p:cNvPr id="39" name="Freeform 38"/>
            <p:cNvSpPr/>
            <p:nvPr/>
          </p:nvSpPr>
          <p:spPr bwMode="auto">
            <a:xfrm rot="2112546">
              <a:off x="1917700" y="3678238"/>
              <a:ext cx="233363" cy="184150"/>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tx1">
                <a:lumMod val="75000"/>
              </a:schemeClr>
            </a:solidFill>
            <a:ln w="12700">
              <a:no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CDCDCF"/>
                </a:solidFill>
                <a:ea typeface="MS PGothic" pitchFamily="34" charset="-128"/>
              </a:endParaRPr>
            </a:p>
          </p:txBody>
        </p:sp>
        <p:sp>
          <p:nvSpPr>
            <p:cNvPr id="41" name="Freeform 40"/>
            <p:cNvSpPr/>
            <p:nvPr/>
          </p:nvSpPr>
          <p:spPr bwMode="auto">
            <a:xfrm>
              <a:off x="1466850" y="3595688"/>
              <a:ext cx="414338" cy="393700"/>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1">
                <a:lumMod val="85000"/>
              </a:schemeClr>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FFFFFF"/>
                </a:solidFill>
              </a:endParaRPr>
            </a:p>
          </p:txBody>
        </p:sp>
        <p:sp>
          <p:nvSpPr>
            <p:cNvPr id="42" name="Freeform 41"/>
            <p:cNvSpPr/>
            <p:nvPr/>
          </p:nvSpPr>
          <p:spPr bwMode="auto">
            <a:xfrm rot="2112546">
              <a:off x="1563688" y="3695700"/>
              <a:ext cx="233362" cy="184150"/>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tx1">
                <a:lumMod val="75000"/>
              </a:schemeClr>
            </a:solidFill>
            <a:ln w="12700">
              <a:no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CDCDCF"/>
                </a:solidFill>
                <a:ea typeface="MS PGothic" pitchFamily="34" charset="-128"/>
              </a:endParaRPr>
            </a:p>
          </p:txBody>
        </p:sp>
        <p:sp>
          <p:nvSpPr>
            <p:cNvPr id="44" name="Freeform 43"/>
            <p:cNvSpPr/>
            <p:nvPr/>
          </p:nvSpPr>
          <p:spPr bwMode="auto">
            <a:xfrm>
              <a:off x="1954213" y="3309938"/>
              <a:ext cx="414337" cy="395287"/>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1">
                <a:lumMod val="85000"/>
              </a:schemeClr>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FFFFFF"/>
                </a:solidFill>
              </a:endParaRPr>
            </a:p>
          </p:txBody>
        </p:sp>
        <p:sp>
          <p:nvSpPr>
            <p:cNvPr id="45" name="Freeform 44"/>
            <p:cNvSpPr/>
            <p:nvPr/>
          </p:nvSpPr>
          <p:spPr bwMode="auto">
            <a:xfrm rot="2112546">
              <a:off x="2051050" y="3411538"/>
              <a:ext cx="233363" cy="184150"/>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tx1">
                <a:lumMod val="75000"/>
              </a:schemeClr>
            </a:solidFill>
            <a:ln w="12700">
              <a:no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CDCDCF"/>
                </a:solidFill>
                <a:ea typeface="MS PGothic" pitchFamily="34" charset="-128"/>
              </a:endParaRPr>
            </a:p>
          </p:txBody>
        </p:sp>
        <p:sp>
          <p:nvSpPr>
            <p:cNvPr id="47" name="Freeform 46"/>
            <p:cNvSpPr/>
            <p:nvPr/>
          </p:nvSpPr>
          <p:spPr bwMode="auto">
            <a:xfrm>
              <a:off x="1519238" y="3878263"/>
              <a:ext cx="415925" cy="393700"/>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1">
                <a:lumMod val="85000"/>
              </a:schemeClr>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FFFFFF"/>
                </a:solidFill>
              </a:endParaRPr>
            </a:p>
          </p:txBody>
        </p:sp>
        <p:sp>
          <p:nvSpPr>
            <p:cNvPr id="48" name="Freeform 47"/>
            <p:cNvSpPr/>
            <p:nvPr/>
          </p:nvSpPr>
          <p:spPr bwMode="auto">
            <a:xfrm rot="2112546">
              <a:off x="1617663" y="3978275"/>
              <a:ext cx="233362" cy="184150"/>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tx1">
                <a:lumMod val="75000"/>
              </a:schemeClr>
            </a:solidFill>
            <a:ln w="12700">
              <a:no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CDCDCF"/>
                </a:solidFill>
                <a:ea typeface="MS PGothic" pitchFamily="34" charset="-128"/>
              </a:endParaRPr>
            </a:p>
          </p:txBody>
        </p:sp>
        <p:sp>
          <p:nvSpPr>
            <p:cNvPr id="50" name="Freeform 49"/>
            <p:cNvSpPr/>
            <p:nvPr/>
          </p:nvSpPr>
          <p:spPr bwMode="auto">
            <a:xfrm>
              <a:off x="2100263" y="3608388"/>
              <a:ext cx="414337" cy="393700"/>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1">
                <a:lumMod val="85000"/>
              </a:schemeClr>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FFFFFF"/>
                </a:solidFill>
              </a:endParaRPr>
            </a:p>
          </p:txBody>
        </p:sp>
        <p:sp>
          <p:nvSpPr>
            <p:cNvPr id="51" name="Freeform 50"/>
            <p:cNvSpPr/>
            <p:nvPr/>
          </p:nvSpPr>
          <p:spPr bwMode="auto">
            <a:xfrm rot="2112546">
              <a:off x="2198688" y="3708400"/>
              <a:ext cx="231775" cy="184150"/>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tx1">
                <a:lumMod val="75000"/>
              </a:schemeClr>
            </a:solidFill>
            <a:ln w="12700">
              <a:no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CDCDCF"/>
                </a:solidFill>
                <a:ea typeface="MS PGothic" pitchFamily="34" charset="-128"/>
              </a:endParaRPr>
            </a:p>
          </p:txBody>
        </p:sp>
        <p:sp>
          <p:nvSpPr>
            <p:cNvPr id="53" name="Freeform 52"/>
            <p:cNvSpPr/>
            <p:nvPr/>
          </p:nvSpPr>
          <p:spPr bwMode="auto">
            <a:xfrm>
              <a:off x="1766888" y="3806825"/>
              <a:ext cx="414337" cy="393700"/>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1">
                <a:lumMod val="85000"/>
              </a:schemeClr>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FFFFFF"/>
                </a:solidFill>
              </a:endParaRPr>
            </a:p>
          </p:txBody>
        </p:sp>
        <p:sp>
          <p:nvSpPr>
            <p:cNvPr id="54" name="Freeform 53"/>
            <p:cNvSpPr/>
            <p:nvPr/>
          </p:nvSpPr>
          <p:spPr bwMode="auto">
            <a:xfrm rot="2112546">
              <a:off x="1865313" y="3906838"/>
              <a:ext cx="231775" cy="184150"/>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tx1">
                <a:lumMod val="75000"/>
              </a:schemeClr>
            </a:solidFill>
            <a:ln w="12700">
              <a:no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CDCDCF"/>
                </a:solidFill>
                <a:ea typeface="MS PGothic" pitchFamily="34" charset="-128"/>
              </a:endParaRPr>
            </a:p>
          </p:txBody>
        </p:sp>
        <p:sp>
          <p:nvSpPr>
            <p:cNvPr id="56" name="Freeform 55"/>
            <p:cNvSpPr/>
            <p:nvPr/>
          </p:nvSpPr>
          <p:spPr bwMode="auto">
            <a:xfrm>
              <a:off x="1508125" y="4073525"/>
              <a:ext cx="415925" cy="393700"/>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1">
                <a:lumMod val="85000"/>
              </a:schemeClr>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FFFFFF"/>
                </a:solidFill>
              </a:endParaRPr>
            </a:p>
          </p:txBody>
        </p:sp>
        <p:sp>
          <p:nvSpPr>
            <p:cNvPr id="57" name="Freeform 56"/>
            <p:cNvSpPr/>
            <p:nvPr/>
          </p:nvSpPr>
          <p:spPr bwMode="auto">
            <a:xfrm rot="2112546">
              <a:off x="1606550" y="4173538"/>
              <a:ext cx="233363" cy="184150"/>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tx1">
                <a:lumMod val="75000"/>
              </a:schemeClr>
            </a:solidFill>
            <a:ln w="12700">
              <a:no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CDCDCF"/>
                </a:solidFill>
                <a:ea typeface="MS PGothic" pitchFamily="34" charset="-128"/>
              </a:endParaRPr>
            </a:p>
          </p:txBody>
        </p:sp>
        <p:sp>
          <p:nvSpPr>
            <p:cNvPr id="59" name="Freeform 58"/>
            <p:cNvSpPr/>
            <p:nvPr/>
          </p:nvSpPr>
          <p:spPr bwMode="auto">
            <a:xfrm>
              <a:off x="2143125" y="3921125"/>
              <a:ext cx="414338" cy="393700"/>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1">
                <a:lumMod val="85000"/>
              </a:schemeClr>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FFFFFF"/>
                </a:solidFill>
              </a:endParaRPr>
            </a:p>
          </p:txBody>
        </p:sp>
        <p:sp>
          <p:nvSpPr>
            <p:cNvPr id="60" name="Freeform 59"/>
            <p:cNvSpPr/>
            <p:nvPr/>
          </p:nvSpPr>
          <p:spPr bwMode="auto">
            <a:xfrm rot="2112546">
              <a:off x="2241550" y="4021138"/>
              <a:ext cx="231775" cy="184150"/>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tx1">
                <a:lumMod val="75000"/>
              </a:schemeClr>
            </a:solidFill>
            <a:ln w="12700">
              <a:no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CDCDCF"/>
                </a:solidFill>
                <a:ea typeface="MS PGothic" pitchFamily="34" charset="-128"/>
              </a:endParaRPr>
            </a:p>
          </p:txBody>
        </p:sp>
        <p:sp>
          <p:nvSpPr>
            <p:cNvPr id="62" name="Freeform 61"/>
            <p:cNvSpPr/>
            <p:nvPr/>
          </p:nvSpPr>
          <p:spPr bwMode="auto">
            <a:xfrm>
              <a:off x="2395538" y="3622675"/>
              <a:ext cx="415925" cy="393700"/>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1">
                <a:lumMod val="85000"/>
              </a:schemeClr>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FFFFFF"/>
                </a:solidFill>
              </a:endParaRPr>
            </a:p>
          </p:txBody>
        </p:sp>
        <p:sp>
          <p:nvSpPr>
            <p:cNvPr id="63" name="Freeform 62"/>
            <p:cNvSpPr/>
            <p:nvPr/>
          </p:nvSpPr>
          <p:spPr bwMode="auto">
            <a:xfrm rot="2112546">
              <a:off x="2493963" y="3722688"/>
              <a:ext cx="233362" cy="184150"/>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tx1">
                <a:lumMod val="75000"/>
              </a:schemeClr>
            </a:solidFill>
            <a:ln w="12700">
              <a:no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CDCDCF"/>
                </a:solidFill>
                <a:ea typeface="MS PGothic" pitchFamily="34" charset="-128"/>
              </a:endParaRPr>
            </a:p>
          </p:txBody>
        </p:sp>
        <p:sp>
          <p:nvSpPr>
            <p:cNvPr id="65" name="Freeform 64"/>
            <p:cNvSpPr/>
            <p:nvPr/>
          </p:nvSpPr>
          <p:spPr bwMode="auto">
            <a:xfrm>
              <a:off x="1893888" y="4122738"/>
              <a:ext cx="414337" cy="393700"/>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1">
                <a:lumMod val="85000"/>
              </a:schemeClr>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FFFFFF"/>
                </a:solidFill>
              </a:endParaRPr>
            </a:p>
          </p:txBody>
        </p:sp>
        <p:sp>
          <p:nvSpPr>
            <p:cNvPr id="66" name="Freeform 65"/>
            <p:cNvSpPr/>
            <p:nvPr/>
          </p:nvSpPr>
          <p:spPr bwMode="auto">
            <a:xfrm rot="2112546">
              <a:off x="1992313" y="4222750"/>
              <a:ext cx="231775" cy="184150"/>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tx1">
                <a:lumMod val="75000"/>
              </a:schemeClr>
            </a:solidFill>
            <a:ln w="12700">
              <a:no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CDCDCF"/>
                </a:solidFill>
                <a:ea typeface="MS PGothic" pitchFamily="34" charset="-128"/>
              </a:endParaRPr>
            </a:p>
          </p:txBody>
        </p:sp>
        <p:grpSp>
          <p:nvGrpSpPr>
            <p:cNvPr id="6" name="Group 70"/>
            <p:cNvGrpSpPr/>
            <p:nvPr/>
          </p:nvGrpSpPr>
          <p:grpSpPr bwMode="auto">
            <a:xfrm>
              <a:off x="2200862" y="3071174"/>
              <a:ext cx="414807" cy="394075"/>
              <a:chOff x="605417" y="2126753"/>
              <a:chExt cx="429834" cy="473146"/>
            </a:xfrm>
            <a:solidFill>
              <a:srgbClr val="663300"/>
            </a:solidFill>
          </p:grpSpPr>
          <p:sp>
            <p:nvSpPr>
              <p:cNvPr id="68" name="Freeform 67"/>
              <p:cNvSpPr/>
              <p:nvPr/>
            </p:nvSpPr>
            <p:spPr bwMode="auto">
              <a:xfrm>
                <a:off x="605417" y="2126753"/>
                <a:ext cx="429834" cy="473146"/>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grpFill/>
              <a:ln w="12700" cap="flat" cmpd="sng" algn="ctr">
                <a:solidFill>
                  <a:srgbClr val="000000"/>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FFFFFF"/>
                  </a:solidFill>
                </a:endParaRPr>
              </a:p>
            </p:txBody>
          </p:sp>
          <p:sp>
            <p:nvSpPr>
              <p:cNvPr id="69" name="Freeform 68"/>
              <p:cNvSpPr/>
              <p:nvPr/>
            </p:nvSpPr>
            <p:spPr bwMode="auto">
              <a:xfrm rot="2112546">
                <a:off x="706477" y="2247501"/>
                <a:ext cx="240838" cy="219839"/>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grpFill/>
              <a:ln w="12700">
                <a:solidFill>
                  <a:srgbClr val="000000"/>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CDCDCF"/>
                  </a:solidFill>
                  <a:ea typeface="MS PGothic" pitchFamily="34" charset="-128"/>
                </a:endParaRPr>
              </a:p>
            </p:txBody>
          </p:sp>
        </p:grpSp>
        <p:sp>
          <p:nvSpPr>
            <p:cNvPr id="35871" name="Text Box 7"/>
            <p:cNvSpPr txBox="1">
              <a:spLocks noChangeArrowheads="1"/>
            </p:cNvSpPr>
            <p:nvPr/>
          </p:nvSpPr>
          <p:spPr bwMode="auto">
            <a:xfrm>
              <a:off x="2194137" y="2924211"/>
              <a:ext cx="1527568" cy="505165"/>
            </a:xfrm>
            <a:prstGeom prst="rect">
              <a:avLst/>
            </a:prstGeom>
            <a:noFill/>
            <a:ln w="9525">
              <a:noFill/>
              <a:miter lim="800000"/>
              <a:headEnd/>
              <a:tailEnd/>
            </a:ln>
          </p:spPr>
          <p:txBody>
            <a:bodyPr wrap="square">
              <a:spAutoFit/>
            </a:bodyPr>
            <a:lstStyle/>
            <a:p>
              <a:pPr algn="ctr">
                <a:lnSpc>
                  <a:spcPct val="90000"/>
                </a:lnSpc>
                <a:spcBef>
                  <a:spcPct val="35000"/>
                </a:spcBef>
                <a:spcAft>
                  <a:spcPct val="25000"/>
                </a:spcAft>
                <a:buClr>
                  <a:srgbClr val="8B3D9A"/>
                </a:buClr>
                <a:buFont typeface="Wingdings" pitchFamily="2" charset="2"/>
                <a:buNone/>
              </a:pPr>
              <a:r>
                <a:rPr lang="es-MX" altLang="en-US" sz="800" dirty="0" err="1" smtClean="0">
                  <a:solidFill>
                    <a:srgbClr val="FFFFFF"/>
                  </a:solidFill>
                  <a:ea typeface="MS PGothic" pitchFamily="34" charset="-128"/>
                </a:rPr>
                <a:t>Perforina</a:t>
              </a:r>
              <a:r>
                <a:rPr lang="es-MX" altLang="en-US" sz="800" dirty="0" smtClean="0">
                  <a:solidFill>
                    <a:srgbClr val="FFFFFF"/>
                  </a:solidFill>
                  <a:ea typeface="MS PGothic" pitchFamily="34" charset="-128"/>
                </a:rPr>
                <a:t> </a:t>
              </a:r>
              <a:r>
                <a:rPr lang="es-MX" altLang="en-US" sz="800" dirty="0" err="1" smtClean="0">
                  <a:solidFill>
                    <a:srgbClr val="FFFFFF"/>
                  </a:solidFill>
                  <a:ea typeface="MS PGothic" pitchFamily="34" charset="-128"/>
                </a:rPr>
                <a:t>Granzima</a:t>
              </a:r>
              <a:endParaRPr lang="es-MX" altLang="en-US" sz="800" dirty="0">
                <a:solidFill>
                  <a:srgbClr val="FFFFFF"/>
                </a:solidFill>
                <a:ea typeface="MS PGothic" pitchFamily="34" charset="-128"/>
              </a:endParaRPr>
            </a:p>
          </p:txBody>
        </p:sp>
        <p:grpSp>
          <p:nvGrpSpPr>
            <p:cNvPr id="7" name="Group 71"/>
            <p:cNvGrpSpPr/>
            <p:nvPr/>
          </p:nvGrpSpPr>
          <p:grpSpPr bwMode="auto">
            <a:xfrm>
              <a:off x="2295252" y="3306073"/>
              <a:ext cx="414807" cy="394075"/>
              <a:chOff x="605417" y="2126753"/>
              <a:chExt cx="429834" cy="473146"/>
            </a:xfrm>
            <a:solidFill>
              <a:srgbClr val="663300"/>
            </a:solidFill>
          </p:grpSpPr>
          <p:sp>
            <p:nvSpPr>
              <p:cNvPr id="73" name="Freeform 72"/>
              <p:cNvSpPr/>
              <p:nvPr/>
            </p:nvSpPr>
            <p:spPr bwMode="auto">
              <a:xfrm>
                <a:off x="605417" y="2126753"/>
                <a:ext cx="429834" cy="473146"/>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grpFill/>
              <a:ln w="12700" cap="flat" cmpd="sng" algn="ctr">
                <a:solidFill>
                  <a:srgbClr val="000000"/>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FFFFFF"/>
                  </a:solidFill>
                </a:endParaRPr>
              </a:p>
            </p:txBody>
          </p:sp>
          <p:sp>
            <p:nvSpPr>
              <p:cNvPr id="74" name="Freeform 73"/>
              <p:cNvSpPr/>
              <p:nvPr/>
            </p:nvSpPr>
            <p:spPr bwMode="auto">
              <a:xfrm rot="2112546">
                <a:off x="706477" y="2247501"/>
                <a:ext cx="240838" cy="219839"/>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grpFill/>
              <a:ln w="12700">
                <a:solidFill>
                  <a:srgbClr val="000000"/>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CDCDCF"/>
                  </a:solidFill>
                  <a:ea typeface="MS PGothic" pitchFamily="34" charset="-128"/>
                </a:endParaRPr>
              </a:p>
            </p:txBody>
          </p:sp>
        </p:grpSp>
        <p:sp>
          <p:nvSpPr>
            <p:cNvPr id="75" name="Oval 74"/>
            <p:cNvSpPr/>
            <p:nvPr/>
          </p:nvSpPr>
          <p:spPr bwMode="auto">
            <a:xfrm>
              <a:off x="2446338" y="3227388"/>
              <a:ext cx="117475" cy="101600"/>
            </a:xfrm>
            <a:prstGeom prst="ellipse">
              <a:avLst/>
            </a:prstGeom>
            <a:solidFill>
              <a:schemeClr val="accent5"/>
            </a:solidFill>
            <a:ln w="9525" cap="flat" cmpd="sng" algn="ctr">
              <a:solidFill>
                <a:srgbClr val="000000"/>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sz="900" dirty="0">
                <a:solidFill>
                  <a:srgbClr val="FFFFFF"/>
                </a:solidFill>
              </a:endParaRPr>
            </a:p>
          </p:txBody>
        </p:sp>
        <p:sp>
          <p:nvSpPr>
            <p:cNvPr id="76" name="Oval 75"/>
            <p:cNvSpPr/>
            <p:nvPr/>
          </p:nvSpPr>
          <p:spPr bwMode="auto">
            <a:xfrm>
              <a:off x="2508250" y="3490913"/>
              <a:ext cx="119063" cy="101600"/>
            </a:xfrm>
            <a:prstGeom prst="ellipse">
              <a:avLst/>
            </a:prstGeom>
            <a:solidFill>
              <a:schemeClr val="accent5"/>
            </a:solidFill>
            <a:ln w="9525" cap="flat" cmpd="sng" algn="ctr">
              <a:solidFill>
                <a:srgbClr val="000000"/>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sz="900" dirty="0">
                <a:solidFill>
                  <a:srgbClr val="FFFFFF"/>
                </a:solidFill>
              </a:endParaRPr>
            </a:p>
          </p:txBody>
        </p:sp>
        <p:sp>
          <p:nvSpPr>
            <p:cNvPr id="77" name="Oval 76"/>
            <p:cNvSpPr/>
            <p:nvPr/>
          </p:nvSpPr>
          <p:spPr bwMode="auto">
            <a:xfrm>
              <a:off x="2792413" y="3406775"/>
              <a:ext cx="119062" cy="101600"/>
            </a:xfrm>
            <a:prstGeom prst="ellipse">
              <a:avLst/>
            </a:prstGeom>
            <a:solidFill>
              <a:schemeClr val="accent5"/>
            </a:solidFill>
            <a:ln w="9525" cap="flat" cmpd="sng" algn="ctr">
              <a:solidFill>
                <a:srgbClr val="000000"/>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sz="900" dirty="0">
                <a:solidFill>
                  <a:srgbClr val="FFFFFF"/>
                </a:solidFill>
              </a:endParaRPr>
            </a:p>
          </p:txBody>
        </p:sp>
        <p:sp>
          <p:nvSpPr>
            <p:cNvPr id="78" name="Oval 77"/>
            <p:cNvSpPr/>
            <p:nvPr/>
          </p:nvSpPr>
          <p:spPr bwMode="auto">
            <a:xfrm>
              <a:off x="2609850" y="3397250"/>
              <a:ext cx="120650" cy="101600"/>
            </a:xfrm>
            <a:prstGeom prst="ellipse">
              <a:avLst/>
            </a:prstGeom>
            <a:solidFill>
              <a:schemeClr val="accent2">
                <a:lumMod val="60000"/>
                <a:lumOff val="40000"/>
              </a:schemeClr>
            </a:solidFill>
            <a:ln w="9525" cap="flat" cmpd="sng" algn="ctr">
              <a:solidFill>
                <a:srgbClr val="000000"/>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sz="900" dirty="0">
                <a:solidFill>
                  <a:srgbClr val="FFFFFF"/>
                </a:solidFill>
              </a:endParaRPr>
            </a:p>
          </p:txBody>
        </p:sp>
        <p:sp>
          <p:nvSpPr>
            <p:cNvPr id="79" name="Oval 78"/>
            <p:cNvSpPr/>
            <p:nvPr/>
          </p:nvSpPr>
          <p:spPr bwMode="auto">
            <a:xfrm>
              <a:off x="2994025" y="3398838"/>
              <a:ext cx="120650" cy="101600"/>
            </a:xfrm>
            <a:prstGeom prst="ellipse">
              <a:avLst/>
            </a:prstGeom>
            <a:solidFill>
              <a:schemeClr val="accent2">
                <a:lumMod val="60000"/>
                <a:lumOff val="40000"/>
              </a:schemeClr>
            </a:solidFill>
            <a:ln w="9525" cap="flat" cmpd="sng" algn="ctr">
              <a:solidFill>
                <a:srgbClr val="000000"/>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sz="900" dirty="0">
                <a:solidFill>
                  <a:srgbClr val="FFFFFF"/>
                </a:solidFill>
              </a:endParaRPr>
            </a:p>
          </p:txBody>
        </p:sp>
        <p:sp>
          <p:nvSpPr>
            <p:cNvPr id="35878" name="Text Box 7"/>
            <p:cNvSpPr txBox="1">
              <a:spLocks noChangeArrowheads="1"/>
            </p:cNvSpPr>
            <p:nvPr/>
          </p:nvSpPr>
          <p:spPr bwMode="auto">
            <a:xfrm>
              <a:off x="3700749" y="2850217"/>
              <a:ext cx="1517745" cy="326872"/>
            </a:xfrm>
            <a:prstGeom prst="rect">
              <a:avLst/>
            </a:prstGeom>
            <a:noFill/>
            <a:ln w="9525">
              <a:noFill/>
              <a:miter lim="800000"/>
              <a:headEnd/>
              <a:tailEnd/>
            </a:ln>
          </p:spPr>
          <p:txBody>
            <a:bodyPr wrap="square">
              <a:spAutoFit/>
            </a:bodyPr>
            <a:lstStyle/>
            <a:p>
              <a:pPr algn="ctr">
                <a:lnSpc>
                  <a:spcPct val="90000"/>
                </a:lnSpc>
                <a:spcBef>
                  <a:spcPct val="35000"/>
                </a:spcBef>
                <a:spcAft>
                  <a:spcPct val="25000"/>
                </a:spcAft>
                <a:buClr>
                  <a:srgbClr val="8B3D9A"/>
                </a:buClr>
                <a:buFont typeface="Wingdings" pitchFamily="2" charset="2"/>
                <a:buNone/>
              </a:pPr>
              <a:r>
                <a:rPr lang="en-US" altLang="en-US" sz="800" dirty="0" err="1" smtClean="0">
                  <a:solidFill>
                    <a:srgbClr val="FFFFFF"/>
                  </a:solidFill>
                  <a:ea typeface="MS PGothic" pitchFamily="34" charset="-128"/>
                </a:rPr>
                <a:t>Citoquinas</a:t>
              </a:r>
              <a:r>
                <a:rPr lang="en-US" altLang="en-US" sz="800" dirty="0" smtClean="0">
                  <a:solidFill>
                    <a:srgbClr val="FFFFFF"/>
                  </a:solidFill>
                  <a:ea typeface="MS PGothic" pitchFamily="34" charset="-128"/>
                </a:rPr>
                <a:t> (</a:t>
              </a:r>
              <a:r>
                <a:rPr lang="en-US" altLang="en-US" sz="800" dirty="0">
                  <a:solidFill>
                    <a:srgbClr val="FFFFFF"/>
                  </a:solidFill>
                  <a:ea typeface="MS PGothic" pitchFamily="34" charset="-128"/>
                </a:rPr>
                <a:t>IL-2)</a:t>
              </a:r>
            </a:p>
          </p:txBody>
        </p:sp>
        <p:sp>
          <p:nvSpPr>
            <p:cNvPr id="35879" name="Text Box 7"/>
            <p:cNvSpPr txBox="1">
              <a:spLocks noChangeArrowheads="1"/>
            </p:cNvSpPr>
            <p:nvPr/>
          </p:nvSpPr>
          <p:spPr bwMode="auto">
            <a:xfrm>
              <a:off x="3720957" y="3310037"/>
              <a:ext cx="2215220" cy="326872"/>
            </a:xfrm>
            <a:prstGeom prst="rect">
              <a:avLst/>
            </a:prstGeom>
            <a:noFill/>
            <a:ln w="9525">
              <a:noFill/>
              <a:miter lim="800000"/>
              <a:headEnd/>
              <a:tailEnd/>
            </a:ln>
          </p:spPr>
          <p:txBody>
            <a:bodyPr wrap="square">
              <a:spAutoFit/>
            </a:bodyPr>
            <a:lstStyle/>
            <a:p>
              <a:pPr algn="ctr">
                <a:lnSpc>
                  <a:spcPct val="90000"/>
                </a:lnSpc>
                <a:spcBef>
                  <a:spcPct val="35000"/>
                </a:spcBef>
                <a:spcAft>
                  <a:spcPct val="25000"/>
                </a:spcAft>
                <a:buClr>
                  <a:srgbClr val="8B3D9A"/>
                </a:buClr>
                <a:buFont typeface="Wingdings" pitchFamily="2" charset="2"/>
                <a:buNone/>
              </a:pPr>
              <a:r>
                <a:rPr lang="es-MX" altLang="en-US" sz="800" dirty="0" smtClean="0">
                  <a:solidFill>
                    <a:srgbClr val="FFFFFF"/>
                  </a:solidFill>
                  <a:ea typeface="MS PGothic" pitchFamily="34" charset="-128"/>
                </a:rPr>
                <a:t>Activación  célula T</a:t>
              </a:r>
              <a:endParaRPr lang="es-MX" altLang="en-US" sz="800" dirty="0">
                <a:solidFill>
                  <a:srgbClr val="FFFFFF"/>
                </a:solidFill>
                <a:ea typeface="MS PGothic" pitchFamily="34" charset="-128"/>
              </a:endParaRPr>
            </a:p>
          </p:txBody>
        </p:sp>
        <p:sp>
          <p:nvSpPr>
            <p:cNvPr id="35880" name="Text Box 7"/>
            <p:cNvSpPr txBox="1">
              <a:spLocks noChangeArrowheads="1"/>
            </p:cNvSpPr>
            <p:nvPr/>
          </p:nvSpPr>
          <p:spPr bwMode="auto">
            <a:xfrm>
              <a:off x="3071801" y="4429132"/>
              <a:ext cx="1377271" cy="884039"/>
            </a:xfrm>
            <a:prstGeom prst="rect">
              <a:avLst/>
            </a:prstGeom>
            <a:noFill/>
            <a:ln w="9525">
              <a:noFill/>
              <a:miter lim="800000"/>
              <a:headEnd/>
              <a:tailEnd/>
            </a:ln>
          </p:spPr>
          <p:txBody>
            <a:bodyPr>
              <a:spAutoFit/>
            </a:bodyPr>
            <a:lstStyle/>
            <a:p>
              <a:pPr algn="ctr">
                <a:lnSpc>
                  <a:spcPct val="90000"/>
                </a:lnSpc>
                <a:spcBef>
                  <a:spcPct val="35000"/>
                </a:spcBef>
                <a:spcAft>
                  <a:spcPct val="25000"/>
                </a:spcAft>
                <a:buClr>
                  <a:srgbClr val="8B3D9A"/>
                </a:buClr>
                <a:buFont typeface="Wingdings" pitchFamily="2" charset="2"/>
                <a:buNone/>
              </a:pPr>
              <a:r>
                <a:rPr lang="es-MX" altLang="en-US" sz="900" dirty="0" smtClean="0">
                  <a:solidFill>
                    <a:srgbClr val="FFFFFF"/>
                  </a:solidFill>
                  <a:ea typeface="MS PGothic" pitchFamily="34" charset="-128"/>
                </a:rPr>
                <a:t>Expansión </a:t>
              </a:r>
              <a:r>
                <a:rPr lang="es-MX" altLang="en-US" sz="900" dirty="0" err="1" smtClean="0">
                  <a:solidFill>
                    <a:srgbClr val="FFFFFF"/>
                  </a:solidFill>
                  <a:ea typeface="MS PGothic" pitchFamily="34" charset="-128"/>
                </a:rPr>
                <a:t>clonal</a:t>
              </a:r>
              <a:endParaRPr lang="es-MX" altLang="en-US" sz="900" dirty="0" smtClean="0">
                <a:solidFill>
                  <a:srgbClr val="FFFFFF"/>
                </a:solidFill>
                <a:ea typeface="MS PGothic" pitchFamily="34" charset="-128"/>
              </a:endParaRPr>
            </a:p>
            <a:p>
              <a:pPr algn="ctr">
                <a:lnSpc>
                  <a:spcPct val="90000"/>
                </a:lnSpc>
                <a:spcBef>
                  <a:spcPct val="35000"/>
                </a:spcBef>
                <a:spcAft>
                  <a:spcPct val="25000"/>
                </a:spcAft>
                <a:buClr>
                  <a:srgbClr val="8B3D9A"/>
                </a:buClr>
                <a:buFont typeface="Wingdings" pitchFamily="2" charset="2"/>
                <a:buNone/>
              </a:pPr>
              <a:r>
                <a:rPr lang="es-MX" altLang="en-US" sz="900" dirty="0" smtClean="0">
                  <a:solidFill>
                    <a:srgbClr val="FFFFFF"/>
                  </a:solidFill>
                  <a:ea typeface="MS PGothic" pitchFamily="34" charset="-128"/>
                </a:rPr>
                <a:t>Células  T</a:t>
              </a:r>
              <a:endParaRPr lang="es-MX" altLang="en-US" sz="900" dirty="0">
                <a:solidFill>
                  <a:srgbClr val="FFFFFF"/>
                </a:solidFill>
                <a:ea typeface="MS PGothic" pitchFamily="34" charset="-128"/>
              </a:endParaRPr>
            </a:p>
          </p:txBody>
        </p:sp>
        <p:sp>
          <p:nvSpPr>
            <p:cNvPr id="35882" name="Text Box 7"/>
            <p:cNvSpPr txBox="1">
              <a:spLocks noChangeArrowheads="1"/>
            </p:cNvSpPr>
            <p:nvPr/>
          </p:nvSpPr>
          <p:spPr bwMode="auto">
            <a:xfrm>
              <a:off x="7572829" y="3929066"/>
              <a:ext cx="1137081" cy="544786"/>
            </a:xfrm>
            <a:prstGeom prst="rect">
              <a:avLst/>
            </a:prstGeom>
            <a:noFill/>
            <a:ln w="9525">
              <a:noFill/>
              <a:miter lim="800000"/>
              <a:headEnd/>
              <a:tailEnd/>
            </a:ln>
          </p:spPr>
          <p:txBody>
            <a:bodyPr wrap="square">
              <a:spAutoFit/>
            </a:bodyPr>
            <a:lstStyle/>
            <a:p>
              <a:pPr algn="ctr">
                <a:buClr>
                  <a:srgbClr val="8B3D9A"/>
                </a:buClr>
                <a:buFont typeface="Wingdings" pitchFamily="2" charset="2"/>
                <a:buNone/>
              </a:pPr>
              <a:r>
                <a:rPr lang="es-MX" altLang="en-US" sz="800" dirty="0" smtClean="0">
                  <a:solidFill>
                    <a:srgbClr val="FFFFFF"/>
                  </a:solidFill>
                  <a:ea typeface="MS PGothic" pitchFamily="34" charset="-128"/>
                </a:rPr>
                <a:t>Ganglio linfático</a:t>
              </a:r>
              <a:endParaRPr lang="es-MX" altLang="en-US" sz="800" dirty="0">
                <a:solidFill>
                  <a:srgbClr val="FFFFFF"/>
                </a:solidFill>
                <a:ea typeface="MS PGothic" pitchFamily="34" charset="-128"/>
              </a:endParaRPr>
            </a:p>
          </p:txBody>
        </p:sp>
        <p:sp>
          <p:nvSpPr>
            <p:cNvPr id="35883" name="Text Box 7"/>
            <p:cNvSpPr txBox="1">
              <a:spLocks noChangeArrowheads="1"/>
            </p:cNvSpPr>
            <p:nvPr/>
          </p:nvSpPr>
          <p:spPr bwMode="auto">
            <a:xfrm>
              <a:off x="5159493" y="4724324"/>
              <a:ext cx="841069" cy="349158"/>
            </a:xfrm>
            <a:prstGeom prst="rect">
              <a:avLst/>
            </a:prstGeom>
            <a:noFill/>
            <a:ln w="9525">
              <a:noFill/>
              <a:miter lim="800000"/>
              <a:headEnd/>
              <a:tailEnd/>
            </a:ln>
          </p:spPr>
          <p:txBody>
            <a:bodyPr>
              <a:spAutoFit/>
            </a:bodyPr>
            <a:lstStyle/>
            <a:p>
              <a:pPr algn="ctr">
                <a:lnSpc>
                  <a:spcPct val="90000"/>
                </a:lnSpc>
                <a:spcBef>
                  <a:spcPct val="35000"/>
                </a:spcBef>
                <a:spcAft>
                  <a:spcPct val="25000"/>
                </a:spcAft>
                <a:buClr>
                  <a:srgbClr val="8B3D9A"/>
                </a:buClr>
                <a:buFont typeface="Wingdings" pitchFamily="2" charset="2"/>
                <a:buNone/>
              </a:pPr>
              <a:r>
                <a:rPr lang="en-US" altLang="en-US" sz="900">
                  <a:solidFill>
                    <a:srgbClr val="FFFFFF"/>
                  </a:solidFill>
                  <a:ea typeface="MS PGothic" pitchFamily="34" charset="-128"/>
                </a:rPr>
                <a:t>TCR</a:t>
              </a:r>
            </a:p>
          </p:txBody>
        </p:sp>
        <p:sp>
          <p:nvSpPr>
            <p:cNvPr id="35884" name="Text Box 7"/>
            <p:cNvSpPr txBox="1">
              <a:spLocks noChangeArrowheads="1"/>
            </p:cNvSpPr>
            <p:nvPr/>
          </p:nvSpPr>
          <p:spPr bwMode="auto">
            <a:xfrm>
              <a:off x="6192046" y="4785995"/>
              <a:ext cx="678676" cy="549739"/>
            </a:xfrm>
            <a:prstGeom prst="rect">
              <a:avLst/>
            </a:prstGeom>
            <a:noFill/>
            <a:ln w="9525">
              <a:noFill/>
              <a:miter lim="800000"/>
              <a:headEnd/>
              <a:tailEnd/>
            </a:ln>
          </p:spPr>
          <p:txBody>
            <a:bodyPr>
              <a:spAutoFit/>
            </a:bodyPr>
            <a:lstStyle/>
            <a:p>
              <a:pPr algn="ctr">
                <a:lnSpc>
                  <a:spcPct val="90000"/>
                </a:lnSpc>
                <a:spcBef>
                  <a:spcPct val="35000"/>
                </a:spcBef>
                <a:spcAft>
                  <a:spcPct val="25000"/>
                </a:spcAft>
                <a:buClr>
                  <a:srgbClr val="8B3D9A"/>
                </a:buClr>
                <a:buFont typeface="Wingdings" pitchFamily="2" charset="2"/>
                <a:buNone/>
              </a:pPr>
              <a:r>
                <a:rPr lang="en-US" altLang="en-US" sz="900">
                  <a:solidFill>
                    <a:srgbClr val="FFFFFF"/>
                  </a:solidFill>
                  <a:ea typeface="MS PGothic" pitchFamily="34" charset="-128"/>
                </a:rPr>
                <a:t>CD28</a:t>
              </a:r>
            </a:p>
          </p:txBody>
        </p:sp>
        <p:sp>
          <p:nvSpPr>
            <p:cNvPr id="35885" name="Text Box 7"/>
            <p:cNvSpPr txBox="1">
              <a:spLocks noChangeArrowheads="1"/>
            </p:cNvSpPr>
            <p:nvPr/>
          </p:nvSpPr>
          <p:spPr bwMode="auto">
            <a:xfrm>
              <a:off x="4391946" y="5333386"/>
              <a:ext cx="646506" cy="549739"/>
            </a:xfrm>
            <a:prstGeom prst="rect">
              <a:avLst/>
            </a:prstGeom>
            <a:noFill/>
            <a:ln w="9525">
              <a:noFill/>
              <a:miter lim="800000"/>
              <a:headEnd/>
              <a:tailEnd/>
            </a:ln>
          </p:spPr>
          <p:txBody>
            <a:bodyPr>
              <a:spAutoFit/>
            </a:bodyPr>
            <a:lstStyle/>
            <a:p>
              <a:pPr algn="ctr">
                <a:lnSpc>
                  <a:spcPct val="90000"/>
                </a:lnSpc>
                <a:spcBef>
                  <a:spcPct val="35000"/>
                </a:spcBef>
                <a:spcAft>
                  <a:spcPct val="25000"/>
                </a:spcAft>
                <a:buClr>
                  <a:srgbClr val="8B3D9A"/>
                </a:buClr>
                <a:buFont typeface="Wingdings" pitchFamily="2" charset="2"/>
                <a:buNone/>
              </a:pPr>
              <a:r>
                <a:rPr lang="en-US" altLang="en-US" sz="900">
                  <a:solidFill>
                    <a:srgbClr val="FFFFFF"/>
                  </a:solidFill>
                  <a:ea typeface="MS PGothic" pitchFamily="34" charset="-128"/>
                </a:rPr>
                <a:t>MHC</a:t>
              </a:r>
            </a:p>
          </p:txBody>
        </p:sp>
        <p:sp>
          <p:nvSpPr>
            <p:cNvPr id="35886" name="Text Box 7"/>
            <p:cNvSpPr txBox="1">
              <a:spLocks noChangeArrowheads="1"/>
            </p:cNvSpPr>
            <p:nvPr/>
          </p:nvSpPr>
          <p:spPr bwMode="auto">
            <a:xfrm>
              <a:off x="4699878" y="5501306"/>
              <a:ext cx="484112" cy="549739"/>
            </a:xfrm>
            <a:prstGeom prst="rect">
              <a:avLst/>
            </a:prstGeom>
            <a:noFill/>
            <a:ln w="9525">
              <a:noFill/>
              <a:miter lim="800000"/>
              <a:headEnd/>
              <a:tailEnd/>
            </a:ln>
          </p:spPr>
          <p:txBody>
            <a:bodyPr>
              <a:spAutoFit/>
            </a:bodyPr>
            <a:lstStyle/>
            <a:p>
              <a:pPr algn="ctr">
                <a:lnSpc>
                  <a:spcPct val="90000"/>
                </a:lnSpc>
                <a:spcBef>
                  <a:spcPct val="35000"/>
                </a:spcBef>
                <a:spcAft>
                  <a:spcPct val="25000"/>
                </a:spcAft>
                <a:buClr>
                  <a:srgbClr val="8B3D9A"/>
                </a:buClr>
                <a:buFont typeface="Wingdings" pitchFamily="2" charset="2"/>
                <a:buNone/>
              </a:pPr>
              <a:r>
                <a:rPr lang="en-US" altLang="en-US" sz="900">
                  <a:solidFill>
                    <a:srgbClr val="FFFFFF"/>
                  </a:solidFill>
                  <a:ea typeface="MS PGothic" pitchFamily="34" charset="-128"/>
                </a:rPr>
                <a:t>B7</a:t>
              </a:r>
            </a:p>
          </p:txBody>
        </p:sp>
        <p:sp>
          <p:nvSpPr>
            <p:cNvPr id="35887" name="Text Box 7"/>
            <p:cNvSpPr txBox="1">
              <a:spLocks noChangeArrowheads="1"/>
            </p:cNvSpPr>
            <p:nvPr/>
          </p:nvSpPr>
          <p:spPr bwMode="auto">
            <a:xfrm>
              <a:off x="1485738" y="4669642"/>
              <a:ext cx="1464593" cy="549739"/>
            </a:xfrm>
            <a:prstGeom prst="rect">
              <a:avLst/>
            </a:prstGeom>
            <a:noFill/>
            <a:ln w="9525">
              <a:noFill/>
              <a:miter lim="800000"/>
              <a:headEnd/>
              <a:tailEnd/>
            </a:ln>
          </p:spPr>
          <p:txBody>
            <a:bodyPr>
              <a:spAutoFit/>
            </a:bodyPr>
            <a:lstStyle/>
            <a:p>
              <a:pPr algn="ctr">
                <a:lnSpc>
                  <a:spcPct val="90000"/>
                </a:lnSpc>
                <a:spcBef>
                  <a:spcPct val="35000"/>
                </a:spcBef>
                <a:spcAft>
                  <a:spcPct val="25000"/>
                </a:spcAft>
                <a:buClr>
                  <a:srgbClr val="8B3D9A"/>
                </a:buClr>
                <a:buFont typeface="Wingdings" pitchFamily="2" charset="2"/>
                <a:buNone/>
              </a:pPr>
              <a:r>
                <a:rPr lang="es-MX" altLang="en-US" sz="900" smtClean="0">
                  <a:solidFill>
                    <a:srgbClr val="FFFFFF"/>
                  </a:solidFill>
                  <a:ea typeface="MS PGothic" pitchFamily="34" charset="-128"/>
                </a:rPr>
                <a:t>Antígeno tumoral</a:t>
              </a:r>
              <a:endParaRPr lang="es-MX" altLang="en-US" sz="900">
                <a:solidFill>
                  <a:srgbClr val="FFFFFF"/>
                </a:solidFill>
                <a:ea typeface="MS PGothic" pitchFamily="34" charset="-128"/>
              </a:endParaRPr>
            </a:p>
          </p:txBody>
        </p:sp>
        <p:sp>
          <p:nvSpPr>
            <p:cNvPr id="35888" name="Oval 89"/>
            <p:cNvSpPr>
              <a:spLocks noChangeArrowheads="1"/>
            </p:cNvSpPr>
            <p:nvPr/>
          </p:nvSpPr>
          <p:spPr bwMode="auto">
            <a:xfrm>
              <a:off x="2049515" y="4554611"/>
              <a:ext cx="101112" cy="87265"/>
            </a:xfrm>
            <a:prstGeom prst="ellipse">
              <a:avLst/>
            </a:prstGeom>
            <a:solidFill>
              <a:srgbClr val="C00000"/>
            </a:solidFill>
            <a:ln w="9525">
              <a:noFill/>
              <a:round/>
              <a:headEnd/>
              <a:tailEnd/>
            </a:ln>
          </p:spPr>
          <p:txBody>
            <a:bodyPr/>
            <a:lstStyle/>
            <a:p>
              <a:pPr>
                <a:lnSpc>
                  <a:spcPct val="90000"/>
                </a:lnSpc>
                <a:spcBef>
                  <a:spcPct val="35000"/>
                </a:spcBef>
                <a:spcAft>
                  <a:spcPct val="25000"/>
                </a:spcAft>
                <a:buClr>
                  <a:srgbClr val="8B3D9A"/>
                </a:buClr>
                <a:buFont typeface="Arial" pitchFamily="34" charset="0"/>
                <a:buChar char="•"/>
              </a:pPr>
              <a:endParaRPr lang="en-US" altLang="en-US" sz="900">
                <a:solidFill>
                  <a:srgbClr val="FFFFFF"/>
                </a:solidFill>
              </a:endParaRPr>
            </a:p>
          </p:txBody>
        </p:sp>
        <p:sp>
          <p:nvSpPr>
            <p:cNvPr id="35889" name="Oval 90"/>
            <p:cNvSpPr>
              <a:spLocks noChangeArrowheads="1"/>
            </p:cNvSpPr>
            <p:nvPr/>
          </p:nvSpPr>
          <p:spPr bwMode="auto">
            <a:xfrm>
              <a:off x="2241016" y="4619398"/>
              <a:ext cx="101112" cy="87265"/>
            </a:xfrm>
            <a:prstGeom prst="ellipse">
              <a:avLst/>
            </a:prstGeom>
            <a:solidFill>
              <a:srgbClr val="C00000"/>
            </a:solidFill>
            <a:ln w="9525">
              <a:noFill/>
              <a:round/>
              <a:headEnd/>
              <a:tailEnd/>
            </a:ln>
          </p:spPr>
          <p:txBody>
            <a:bodyPr/>
            <a:lstStyle/>
            <a:p>
              <a:pPr>
                <a:lnSpc>
                  <a:spcPct val="90000"/>
                </a:lnSpc>
                <a:spcBef>
                  <a:spcPct val="35000"/>
                </a:spcBef>
                <a:spcAft>
                  <a:spcPct val="25000"/>
                </a:spcAft>
                <a:buClr>
                  <a:srgbClr val="8B3D9A"/>
                </a:buClr>
                <a:buFont typeface="Arial" pitchFamily="34" charset="0"/>
                <a:buChar char="•"/>
              </a:pPr>
              <a:endParaRPr lang="en-US" altLang="en-US" sz="900">
                <a:solidFill>
                  <a:srgbClr val="FFFFFF"/>
                </a:solidFill>
              </a:endParaRPr>
            </a:p>
          </p:txBody>
        </p:sp>
        <p:sp>
          <p:nvSpPr>
            <p:cNvPr id="35890" name="Oval 91"/>
            <p:cNvSpPr>
              <a:spLocks noChangeArrowheads="1"/>
            </p:cNvSpPr>
            <p:nvPr/>
          </p:nvSpPr>
          <p:spPr bwMode="auto">
            <a:xfrm>
              <a:off x="2178203" y="4923505"/>
              <a:ext cx="101112" cy="87265"/>
            </a:xfrm>
            <a:prstGeom prst="ellipse">
              <a:avLst/>
            </a:prstGeom>
            <a:solidFill>
              <a:srgbClr val="C00000"/>
            </a:solidFill>
            <a:ln w="9525">
              <a:noFill/>
              <a:round/>
              <a:headEnd/>
              <a:tailEnd/>
            </a:ln>
          </p:spPr>
          <p:txBody>
            <a:bodyPr/>
            <a:lstStyle/>
            <a:p>
              <a:pPr>
                <a:lnSpc>
                  <a:spcPct val="90000"/>
                </a:lnSpc>
                <a:spcBef>
                  <a:spcPct val="35000"/>
                </a:spcBef>
                <a:spcAft>
                  <a:spcPct val="25000"/>
                </a:spcAft>
                <a:buClr>
                  <a:srgbClr val="8B3D9A"/>
                </a:buClr>
                <a:buFont typeface="Arial" pitchFamily="34" charset="0"/>
                <a:buChar char="•"/>
              </a:pPr>
              <a:endParaRPr lang="en-US" altLang="en-US" sz="900">
                <a:solidFill>
                  <a:srgbClr val="FFFFFF"/>
                </a:solidFill>
              </a:endParaRPr>
            </a:p>
          </p:txBody>
        </p:sp>
        <p:sp>
          <p:nvSpPr>
            <p:cNvPr id="35891" name="Oval 92"/>
            <p:cNvSpPr>
              <a:spLocks noChangeArrowheads="1"/>
            </p:cNvSpPr>
            <p:nvPr/>
          </p:nvSpPr>
          <p:spPr bwMode="auto">
            <a:xfrm>
              <a:off x="2311488" y="4891772"/>
              <a:ext cx="102644" cy="88588"/>
            </a:xfrm>
            <a:prstGeom prst="ellipse">
              <a:avLst/>
            </a:prstGeom>
            <a:solidFill>
              <a:srgbClr val="C00000"/>
            </a:solidFill>
            <a:ln w="9525">
              <a:noFill/>
              <a:round/>
              <a:headEnd/>
              <a:tailEnd/>
            </a:ln>
          </p:spPr>
          <p:txBody>
            <a:bodyPr/>
            <a:lstStyle/>
            <a:p>
              <a:pPr>
                <a:lnSpc>
                  <a:spcPct val="90000"/>
                </a:lnSpc>
                <a:spcBef>
                  <a:spcPct val="35000"/>
                </a:spcBef>
                <a:spcAft>
                  <a:spcPct val="25000"/>
                </a:spcAft>
                <a:buClr>
                  <a:srgbClr val="8B3D9A"/>
                </a:buClr>
                <a:buFont typeface="Arial" pitchFamily="34" charset="0"/>
                <a:buChar char="•"/>
              </a:pPr>
              <a:endParaRPr lang="en-US" altLang="en-US" sz="900">
                <a:solidFill>
                  <a:srgbClr val="FFFFFF"/>
                </a:solidFill>
              </a:endParaRPr>
            </a:p>
          </p:txBody>
        </p:sp>
        <p:sp>
          <p:nvSpPr>
            <p:cNvPr id="35892" name="Oval 93"/>
            <p:cNvSpPr>
              <a:spLocks noChangeArrowheads="1"/>
            </p:cNvSpPr>
            <p:nvPr/>
          </p:nvSpPr>
          <p:spPr bwMode="auto">
            <a:xfrm>
              <a:off x="2443240" y="5016059"/>
              <a:ext cx="101112" cy="87265"/>
            </a:xfrm>
            <a:prstGeom prst="ellipse">
              <a:avLst/>
            </a:prstGeom>
            <a:solidFill>
              <a:srgbClr val="C00000"/>
            </a:solidFill>
            <a:ln w="9525">
              <a:noFill/>
              <a:round/>
              <a:headEnd/>
              <a:tailEnd/>
            </a:ln>
          </p:spPr>
          <p:txBody>
            <a:bodyPr/>
            <a:lstStyle/>
            <a:p>
              <a:pPr>
                <a:lnSpc>
                  <a:spcPct val="90000"/>
                </a:lnSpc>
                <a:spcBef>
                  <a:spcPct val="35000"/>
                </a:spcBef>
                <a:spcAft>
                  <a:spcPct val="25000"/>
                </a:spcAft>
                <a:buClr>
                  <a:srgbClr val="8B3D9A"/>
                </a:buClr>
                <a:buFont typeface="Arial" pitchFamily="34" charset="0"/>
                <a:buChar char="•"/>
              </a:pPr>
              <a:endParaRPr lang="en-US" altLang="en-US" sz="900">
                <a:solidFill>
                  <a:srgbClr val="FFFFFF"/>
                </a:solidFill>
              </a:endParaRPr>
            </a:p>
          </p:txBody>
        </p:sp>
        <p:grpSp>
          <p:nvGrpSpPr>
            <p:cNvPr id="10" name="Group 96"/>
            <p:cNvGrpSpPr>
              <a:grpSpLocks/>
            </p:cNvGrpSpPr>
            <p:nvPr/>
          </p:nvGrpSpPr>
          <p:grpSpPr bwMode="auto">
            <a:xfrm>
              <a:off x="2772620" y="3675347"/>
              <a:ext cx="134816" cy="80655"/>
              <a:chOff x="2733933" y="2756587"/>
              <a:chExt cx="139013" cy="97209"/>
            </a:xfrm>
          </p:grpSpPr>
          <p:sp>
            <p:nvSpPr>
              <p:cNvPr id="96" name="Rectangle 95"/>
              <p:cNvSpPr/>
              <p:nvPr/>
            </p:nvSpPr>
            <p:spPr bwMode="auto">
              <a:xfrm rot="19482687">
                <a:off x="2734699" y="2796424"/>
                <a:ext cx="98215" cy="57400"/>
              </a:xfrm>
              <a:prstGeom prst="rect">
                <a:avLst/>
              </a:prstGeom>
              <a:solidFill>
                <a:schemeClr val="accent6"/>
              </a:solidFill>
              <a:ln w="9525" cap="flat" cmpd="sng" algn="ctr">
                <a:no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sz="900" dirty="0">
                  <a:solidFill>
                    <a:srgbClr val="FFFFFF"/>
                  </a:solidFill>
                </a:endParaRPr>
              </a:p>
            </p:txBody>
          </p:sp>
          <p:sp>
            <p:nvSpPr>
              <p:cNvPr id="35956" name="Oval 94"/>
              <p:cNvSpPr>
                <a:spLocks noChangeArrowheads="1"/>
              </p:cNvSpPr>
              <p:nvPr/>
            </p:nvSpPr>
            <p:spPr bwMode="auto">
              <a:xfrm>
                <a:off x="2793657" y="2756587"/>
                <a:ext cx="79289" cy="79289"/>
              </a:xfrm>
              <a:prstGeom prst="ellipse">
                <a:avLst/>
              </a:prstGeom>
              <a:solidFill>
                <a:srgbClr val="C00000"/>
              </a:solidFill>
              <a:ln w="9525">
                <a:noFill/>
                <a:round/>
                <a:headEnd/>
                <a:tailEnd/>
              </a:ln>
            </p:spPr>
            <p:txBody>
              <a:bodyPr/>
              <a:lstStyle/>
              <a:p>
                <a:pPr>
                  <a:lnSpc>
                    <a:spcPct val="90000"/>
                  </a:lnSpc>
                  <a:spcBef>
                    <a:spcPct val="35000"/>
                  </a:spcBef>
                  <a:spcAft>
                    <a:spcPct val="25000"/>
                  </a:spcAft>
                  <a:buClr>
                    <a:srgbClr val="8B3D9A"/>
                  </a:buClr>
                  <a:buFont typeface="Arial" pitchFamily="34" charset="0"/>
                  <a:buChar char="•"/>
                </a:pPr>
                <a:endParaRPr lang="en-US" altLang="en-US" sz="900">
                  <a:solidFill>
                    <a:srgbClr val="FFFFFF"/>
                  </a:solidFill>
                </a:endParaRPr>
              </a:p>
            </p:txBody>
          </p:sp>
        </p:grpSp>
        <p:grpSp>
          <p:nvGrpSpPr>
            <p:cNvPr id="13" name="Group 13"/>
            <p:cNvGrpSpPr>
              <a:grpSpLocks/>
            </p:cNvGrpSpPr>
            <p:nvPr/>
          </p:nvGrpSpPr>
          <p:grpSpPr bwMode="auto">
            <a:xfrm>
              <a:off x="2957992" y="4025731"/>
              <a:ext cx="505561" cy="448226"/>
              <a:chOff x="2925047" y="3177622"/>
              <a:chExt cx="523766" cy="538011"/>
            </a:xfrm>
          </p:grpSpPr>
          <p:sp>
            <p:nvSpPr>
              <p:cNvPr id="101" name="Freeform 100"/>
              <p:cNvSpPr/>
              <p:nvPr/>
            </p:nvSpPr>
            <p:spPr bwMode="auto">
              <a:xfrm>
                <a:off x="2924551" y="3177825"/>
                <a:ext cx="524648" cy="537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38100">
                <a:solidFill>
                  <a:srgbClr val="C00000"/>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CDCDCF"/>
                  </a:solidFill>
                  <a:ea typeface="MS PGothic" pitchFamily="34" charset="-128"/>
                </a:endParaRPr>
              </a:p>
            </p:txBody>
          </p:sp>
          <p:sp>
            <p:nvSpPr>
              <p:cNvPr id="102" name="Freeform 101"/>
              <p:cNvSpPr/>
              <p:nvPr/>
            </p:nvSpPr>
            <p:spPr bwMode="auto">
              <a:xfrm>
                <a:off x="3135442" y="3331365"/>
                <a:ext cx="249705" cy="252560"/>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w="12700">
                <a:solidFill>
                  <a:schemeClr val="accent3">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CDCDCF"/>
                  </a:solidFill>
                  <a:ea typeface="MS PGothic" pitchFamily="34" charset="-128"/>
                </a:endParaRPr>
              </a:p>
            </p:txBody>
          </p:sp>
        </p:grpSp>
        <p:grpSp>
          <p:nvGrpSpPr>
            <p:cNvPr id="14" name="Group 6"/>
            <p:cNvGrpSpPr>
              <a:grpSpLocks/>
            </p:cNvGrpSpPr>
            <p:nvPr/>
          </p:nvGrpSpPr>
          <p:grpSpPr bwMode="auto">
            <a:xfrm>
              <a:off x="3526364" y="3904088"/>
              <a:ext cx="505561" cy="448226"/>
              <a:chOff x="3514835" y="3031318"/>
              <a:chExt cx="523766" cy="538011"/>
            </a:xfrm>
          </p:grpSpPr>
          <p:sp>
            <p:nvSpPr>
              <p:cNvPr id="104" name="Freeform 103"/>
              <p:cNvSpPr/>
              <p:nvPr/>
            </p:nvSpPr>
            <p:spPr bwMode="auto">
              <a:xfrm>
                <a:off x="3514290" y="3030808"/>
                <a:ext cx="524648" cy="539255"/>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38100">
                <a:solidFill>
                  <a:srgbClr val="C00000"/>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CDCDCF"/>
                  </a:solidFill>
                  <a:ea typeface="MS PGothic" pitchFamily="34" charset="-128"/>
                </a:endParaRPr>
              </a:p>
            </p:txBody>
          </p:sp>
          <p:sp>
            <p:nvSpPr>
              <p:cNvPr id="105" name="Freeform 104"/>
              <p:cNvSpPr/>
              <p:nvPr/>
            </p:nvSpPr>
            <p:spPr bwMode="auto">
              <a:xfrm>
                <a:off x="3725230" y="3185061"/>
                <a:ext cx="249705" cy="252560"/>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w="12700">
                <a:solidFill>
                  <a:schemeClr val="accent3">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CDCDCF"/>
                  </a:solidFill>
                  <a:ea typeface="MS PGothic" pitchFamily="34" charset="-128"/>
                </a:endParaRPr>
              </a:p>
            </p:txBody>
          </p:sp>
        </p:grpSp>
        <p:grpSp>
          <p:nvGrpSpPr>
            <p:cNvPr id="15" name="Group 5"/>
            <p:cNvGrpSpPr>
              <a:grpSpLocks/>
            </p:cNvGrpSpPr>
            <p:nvPr/>
          </p:nvGrpSpPr>
          <p:grpSpPr bwMode="auto">
            <a:xfrm>
              <a:off x="4390413" y="3562961"/>
              <a:ext cx="646505" cy="543424"/>
              <a:chOff x="4409391" y="2622096"/>
              <a:chExt cx="669535" cy="651808"/>
            </a:xfrm>
          </p:grpSpPr>
          <p:sp>
            <p:nvSpPr>
              <p:cNvPr id="107" name="Freeform 106"/>
              <p:cNvSpPr/>
              <p:nvPr/>
            </p:nvSpPr>
            <p:spPr bwMode="auto">
              <a:xfrm rot="17784379">
                <a:off x="4418032" y="2613356"/>
                <a:ext cx="653114" cy="669129"/>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38100">
                <a:solidFill>
                  <a:srgbClr val="C00000"/>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CDCDCF"/>
                  </a:solidFill>
                  <a:ea typeface="MS PGothic" pitchFamily="34" charset="-128"/>
                </a:endParaRPr>
              </a:p>
            </p:txBody>
          </p:sp>
          <p:sp>
            <p:nvSpPr>
              <p:cNvPr id="108" name="Freeform 107"/>
              <p:cNvSpPr/>
              <p:nvPr/>
            </p:nvSpPr>
            <p:spPr bwMode="auto">
              <a:xfrm rot="17784379">
                <a:off x="4641669" y="2715173"/>
                <a:ext cx="310748" cy="314302"/>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w="12700">
                <a:solidFill>
                  <a:schemeClr val="accent3">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CDCDCF"/>
                  </a:solidFill>
                  <a:ea typeface="MS PGothic" pitchFamily="34" charset="-128"/>
                </a:endParaRPr>
              </a:p>
            </p:txBody>
          </p:sp>
        </p:grpSp>
        <p:grpSp>
          <p:nvGrpSpPr>
            <p:cNvPr id="16" name="Group 108"/>
            <p:cNvGrpSpPr>
              <a:grpSpLocks/>
            </p:cNvGrpSpPr>
            <p:nvPr/>
          </p:nvGrpSpPr>
          <p:grpSpPr bwMode="auto">
            <a:xfrm rot="17784379">
              <a:off x="6404628" y="3452790"/>
              <a:ext cx="458803" cy="546925"/>
              <a:chOff x="-121430" y="2865202"/>
              <a:chExt cx="608793" cy="625350"/>
            </a:xfrm>
          </p:grpSpPr>
          <p:sp>
            <p:nvSpPr>
              <p:cNvPr id="110" name="Freeform 109"/>
              <p:cNvSpPr/>
              <p:nvPr/>
            </p:nvSpPr>
            <p:spPr bwMode="auto">
              <a:xfrm>
                <a:off x="-121822" y="2866016"/>
                <a:ext cx="608772" cy="624407"/>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CDCDCF"/>
                  </a:solidFill>
                  <a:ea typeface="MS PGothic" pitchFamily="34" charset="-128"/>
                </a:endParaRPr>
              </a:p>
            </p:txBody>
          </p:sp>
          <p:sp>
            <p:nvSpPr>
              <p:cNvPr id="111" name="Freeform 110"/>
              <p:cNvSpPr/>
              <p:nvPr/>
            </p:nvSpPr>
            <p:spPr bwMode="auto">
              <a:xfrm>
                <a:off x="123120" y="3043903"/>
                <a:ext cx="290241" cy="293560"/>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w="12700">
                <a:solidFill>
                  <a:schemeClr val="accent3">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CDCDCF"/>
                  </a:solidFill>
                  <a:ea typeface="MS PGothic" pitchFamily="34" charset="-128"/>
                </a:endParaRPr>
              </a:p>
            </p:txBody>
          </p:sp>
        </p:grpSp>
        <p:cxnSp>
          <p:nvCxnSpPr>
            <p:cNvPr id="35898" name="Straight Arrow Connector 115"/>
            <p:cNvCxnSpPr>
              <a:cxnSpLocks noChangeShapeType="1"/>
            </p:cNvCxnSpPr>
            <p:nvPr/>
          </p:nvCxnSpPr>
          <p:spPr bwMode="auto">
            <a:xfrm flipH="1" flipV="1">
              <a:off x="3727057" y="3634359"/>
              <a:ext cx="511689" cy="109742"/>
            </a:xfrm>
            <a:prstGeom prst="straightConnector1">
              <a:avLst/>
            </a:prstGeom>
            <a:noFill/>
            <a:ln w="28575" algn="ctr">
              <a:solidFill>
                <a:schemeClr val="tx1"/>
              </a:solidFill>
              <a:round/>
              <a:headEnd/>
              <a:tailEnd type="triangle" w="med" len="med"/>
            </a:ln>
          </p:spPr>
        </p:cxnSp>
        <p:cxnSp>
          <p:nvCxnSpPr>
            <p:cNvPr id="35899" name="Straight Arrow Connector 116"/>
            <p:cNvCxnSpPr>
              <a:cxnSpLocks noChangeShapeType="1"/>
            </p:cNvCxnSpPr>
            <p:nvPr/>
          </p:nvCxnSpPr>
          <p:spPr bwMode="auto">
            <a:xfrm flipH="1" flipV="1">
              <a:off x="5200843" y="4025731"/>
              <a:ext cx="422832" cy="182464"/>
            </a:xfrm>
            <a:prstGeom prst="straightConnector1">
              <a:avLst/>
            </a:prstGeom>
            <a:noFill/>
            <a:ln w="28575" algn="ctr">
              <a:solidFill>
                <a:schemeClr val="tx1"/>
              </a:solidFill>
              <a:round/>
              <a:headEnd/>
              <a:tailEnd type="triangle" w="med" len="med"/>
            </a:ln>
          </p:spPr>
        </p:cxnSp>
        <p:cxnSp>
          <p:nvCxnSpPr>
            <p:cNvPr id="35900" name="Straight Arrow Connector 119"/>
            <p:cNvCxnSpPr>
              <a:cxnSpLocks noChangeShapeType="1"/>
            </p:cNvCxnSpPr>
            <p:nvPr/>
          </p:nvCxnSpPr>
          <p:spPr bwMode="auto">
            <a:xfrm flipV="1">
              <a:off x="3357844" y="3286620"/>
              <a:ext cx="113368" cy="130898"/>
            </a:xfrm>
            <a:prstGeom prst="straightConnector1">
              <a:avLst/>
            </a:prstGeom>
            <a:noFill/>
            <a:ln w="28575" algn="ctr">
              <a:solidFill>
                <a:schemeClr val="tx1"/>
              </a:solidFill>
              <a:round/>
              <a:headEnd/>
              <a:tailEnd type="triangle" w="med" len="med"/>
            </a:ln>
          </p:spPr>
        </p:cxnSp>
        <p:cxnSp>
          <p:nvCxnSpPr>
            <p:cNvPr id="35901" name="Straight Arrow Connector 122"/>
            <p:cNvCxnSpPr>
              <a:cxnSpLocks noChangeShapeType="1"/>
            </p:cNvCxnSpPr>
            <p:nvPr/>
          </p:nvCxnSpPr>
          <p:spPr bwMode="auto">
            <a:xfrm>
              <a:off x="3460489" y="3819467"/>
              <a:ext cx="137880" cy="115031"/>
            </a:xfrm>
            <a:prstGeom prst="straightConnector1">
              <a:avLst/>
            </a:prstGeom>
            <a:noFill/>
            <a:ln w="28575" algn="ctr">
              <a:solidFill>
                <a:schemeClr val="tx1"/>
              </a:solidFill>
              <a:round/>
              <a:headEnd/>
              <a:tailEnd type="triangle" w="med" len="med"/>
            </a:ln>
          </p:spPr>
        </p:cxnSp>
        <p:cxnSp>
          <p:nvCxnSpPr>
            <p:cNvPr id="35902" name="Straight Arrow Connector 124"/>
            <p:cNvCxnSpPr>
              <a:cxnSpLocks noChangeShapeType="1"/>
            </p:cNvCxnSpPr>
            <p:nvPr/>
          </p:nvCxnSpPr>
          <p:spPr bwMode="auto">
            <a:xfrm>
              <a:off x="3210772" y="3861778"/>
              <a:ext cx="0" cy="159986"/>
            </a:xfrm>
            <a:prstGeom prst="straightConnector1">
              <a:avLst/>
            </a:prstGeom>
            <a:noFill/>
            <a:ln w="28575" algn="ctr">
              <a:solidFill>
                <a:schemeClr val="tx1"/>
              </a:solidFill>
              <a:round/>
              <a:headEnd/>
              <a:tailEnd type="triangle" w="med" len="med"/>
            </a:ln>
          </p:spPr>
        </p:cxnSp>
        <p:cxnSp>
          <p:nvCxnSpPr>
            <p:cNvPr id="35903" name="Straight Arrow Connector 126"/>
            <p:cNvCxnSpPr>
              <a:cxnSpLocks noChangeShapeType="1"/>
            </p:cNvCxnSpPr>
            <p:nvPr/>
          </p:nvCxnSpPr>
          <p:spPr bwMode="auto">
            <a:xfrm flipH="1">
              <a:off x="6339119" y="3984742"/>
              <a:ext cx="114901" cy="174530"/>
            </a:xfrm>
            <a:prstGeom prst="straightConnector1">
              <a:avLst/>
            </a:prstGeom>
            <a:noFill/>
            <a:ln w="28575" algn="ctr">
              <a:solidFill>
                <a:schemeClr val="tx1"/>
              </a:solidFill>
              <a:round/>
              <a:headEnd/>
              <a:tailEnd type="triangle" w="med" len="med"/>
            </a:ln>
          </p:spPr>
        </p:cxnSp>
        <p:sp>
          <p:nvSpPr>
            <p:cNvPr id="35904" name="Oval 128"/>
            <p:cNvSpPr>
              <a:spLocks noChangeArrowheads="1"/>
            </p:cNvSpPr>
            <p:nvPr/>
          </p:nvSpPr>
          <p:spPr bwMode="auto">
            <a:xfrm>
              <a:off x="2273187" y="5213067"/>
              <a:ext cx="101112" cy="87265"/>
            </a:xfrm>
            <a:prstGeom prst="ellipse">
              <a:avLst/>
            </a:prstGeom>
            <a:solidFill>
              <a:srgbClr val="C00000"/>
            </a:solidFill>
            <a:ln w="9525">
              <a:noFill/>
              <a:round/>
              <a:headEnd/>
              <a:tailEnd/>
            </a:ln>
          </p:spPr>
          <p:txBody>
            <a:bodyPr/>
            <a:lstStyle/>
            <a:p>
              <a:pPr>
                <a:lnSpc>
                  <a:spcPct val="90000"/>
                </a:lnSpc>
                <a:spcBef>
                  <a:spcPct val="35000"/>
                </a:spcBef>
                <a:spcAft>
                  <a:spcPct val="25000"/>
                </a:spcAft>
                <a:buClr>
                  <a:srgbClr val="8B3D9A"/>
                </a:buClr>
                <a:buFont typeface="Arial" pitchFamily="34" charset="0"/>
                <a:buChar char="•"/>
              </a:pPr>
              <a:endParaRPr lang="en-US" altLang="en-US" sz="900">
                <a:solidFill>
                  <a:srgbClr val="FFFFFF"/>
                </a:solidFill>
              </a:endParaRPr>
            </a:p>
          </p:txBody>
        </p:sp>
        <p:sp>
          <p:nvSpPr>
            <p:cNvPr id="35905" name="Oval 129"/>
            <p:cNvSpPr>
              <a:spLocks noChangeArrowheads="1"/>
            </p:cNvSpPr>
            <p:nvPr/>
          </p:nvSpPr>
          <p:spPr bwMode="auto">
            <a:xfrm>
              <a:off x="2408003" y="5234222"/>
              <a:ext cx="101112" cy="87265"/>
            </a:xfrm>
            <a:prstGeom prst="ellipse">
              <a:avLst/>
            </a:prstGeom>
            <a:solidFill>
              <a:srgbClr val="C00000"/>
            </a:solidFill>
            <a:ln w="9525">
              <a:noFill/>
              <a:round/>
              <a:headEnd/>
              <a:tailEnd/>
            </a:ln>
          </p:spPr>
          <p:txBody>
            <a:bodyPr/>
            <a:lstStyle/>
            <a:p>
              <a:pPr>
                <a:lnSpc>
                  <a:spcPct val="90000"/>
                </a:lnSpc>
                <a:spcBef>
                  <a:spcPct val="35000"/>
                </a:spcBef>
                <a:spcAft>
                  <a:spcPct val="25000"/>
                </a:spcAft>
                <a:buClr>
                  <a:srgbClr val="8B3D9A"/>
                </a:buClr>
                <a:buFont typeface="Arial" pitchFamily="34" charset="0"/>
                <a:buChar char="•"/>
              </a:pPr>
              <a:endParaRPr lang="en-US" altLang="en-US" sz="900">
                <a:solidFill>
                  <a:srgbClr val="FFFFFF"/>
                </a:solidFill>
              </a:endParaRPr>
            </a:p>
          </p:txBody>
        </p:sp>
        <p:grpSp>
          <p:nvGrpSpPr>
            <p:cNvPr id="17" name="Group 131"/>
            <p:cNvGrpSpPr>
              <a:grpSpLocks/>
            </p:cNvGrpSpPr>
            <p:nvPr/>
          </p:nvGrpSpPr>
          <p:grpSpPr bwMode="auto">
            <a:xfrm rot="5640252">
              <a:off x="3824070" y="5312875"/>
              <a:ext cx="1164859" cy="1496766"/>
              <a:chOff x="1042844" y="4598952"/>
              <a:chExt cx="1476375" cy="1522412"/>
            </a:xfrm>
          </p:grpSpPr>
          <p:sp>
            <p:nvSpPr>
              <p:cNvPr id="133" name="Freeform 132"/>
              <p:cNvSpPr/>
              <p:nvPr/>
            </p:nvSpPr>
            <p:spPr bwMode="auto">
              <a:xfrm>
                <a:off x="1042416" y="4599238"/>
                <a:ext cx="1476839" cy="1522663"/>
              </a:xfrm>
              <a:custGeom>
                <a:avLst/>
                <a:gdLst>
                  <a:gd name="connsiteX0" fmla="*/ 30956 w 1476772"/>
                  <a:gd name="connsiteY0" fmla="*/ 1431529 h 1523206"/>
                  <a:gd name="connsiteX1" fmla="*/ 92869 w 1476772"/>
                  <a:gd name="connsiteY1" fmla="*/ 1383904 h 1523206"/>
                  <a:gd name="connsiteX2" fmla="*/ 188119 w 1476772"/>
                  <a:gd name="connsiteY2" fmla="*/ 1352947 h 1523206"/>
                  <a:gd name="connsiteX3" fmla="*/ 328612 w 1476772"/>
                  <a:gd name="connsiteY3" fmla="*/ 1179116 h 1523206"/>
                  <a:gd name="connsiteX4" fmla="*/ 376237 w 1476772"/>
                  <a:gd name="connsiteY4" fmla="*/ 1083866 h 1523206"/>
                  <a:gd name="connsiteX5" fmla="*/ 354806 w 1476772"/>
                  <a:gd name="connsiteY5" fmla="*/ 917179 h 1523206"/>
                  <a:gd name="connsiteX6" fmla="*/ 276225 w 1476772"/>
                  <a:gd name="connsiteY6" fmla="*/ 764779 h 1523206"/>
                  <a:gd name="connsiteX7" fmla="*/ 183356 w 1476772"/>
                  <a:gd name="connsiteY7" fmla="*/ 760016 h 1523206"/>
                  <a:gd name="connsiteX8" fmla="*/ 95250 w 1476772"/>
                  <a:gd name="connsiteY8" fmla="*/ 817166 h 1523206"/>
                  <a:gd name="connsiteX9" fmla="*/ 33337 w 1476772"/>
                  <a:gd name="connsiteY9" fmla="*/ 890985 h 1523206"/>
                  <a:gd name="connsiteX10" fmla="*/ 21431 w 1476772"/>
                  <a:gd name="connsiteY10" fmla="*/ 914797 h 1523206"/>
                  <a:gd name="connsiteX11" fmla="*/ 4762 w 1476772"/>
                  <a:gd name="connsiteY11" fmla="*/ 893366 h 1523206"/>
                  <a:gd name="connsiteX12" fmla="*/ 50006 w 1476772"/>
                  <a:gd name="connsiteY12" fmla="*/ 821929 h 1523206"/>
                  <a:gd name="connsiteX13" fmla="*/ 121444 w 1476772"/>
                  <a:gd name="connsiteY13" fmla="*/ 764779 h 1523206"/>
                  <a:gd name="connsiteX14" fmla="*/ 161925 w 1476772"/>
                  <a:gd name="connsiteY14" fmla="*/ 724297 h 1523206"/>
                  <a:gd name="connsiteX15" fmla="*/ 171450 w 1476772"/>
                  <a:gd name="connsiteY15" fmla="*/ 698104 h 1523206"/>
                  <a:gd name="connsiteX16" fmla="*/ 133350 w 1476772"/>
                  <a:gd name="connsiteY16" fmla="*/ 698104 h 1523206"/>
                  <a:gd name="connsiteX17" fmla="*/ 102394 w 1476772"/>
                  <a:gd name="connsiteY17" fmla="*/ 710010 h 1523206"/>
                  <a:gd name="connsiteX18" fmla="*/ 97631 w 1476772"/>
                  <a:gd name="connsiteY18" fmla="*/ 688579 h 1523206"/>
                  <a:gd name="connsiteX19" fmla="*/ 130969 w 1476772"/>
                  <a:gd name="connsiteY19" fmla="*/ 671910 h 1523206"/>
                  <a:gd name="connsiteX20" fmla="*/ 207169 w 1476772"/>
                  <a:gd name="connsiteY20" fmla="*/ 662385 h 1523206"/>
                  <a:gd name="connsiteX21" fmla="*/ 309562 w 1476772"/>
                  <a:gd name="connsiteY21" fmla="*/ 593329 h 1523206"/>
                  <a:gd name="connsiteX22" fmla="*/ 381000 w 1476772"/>
                  <a:gd name="connsiteY22" fmla="*/ 398066 h 1523206"/>
                  <a:gd name="connsiteX23" fmla="*/ 316706 w 1476772"/>
                  <a:gd name="connsiteY23" fmla="*/ 252810 h 1523206"/>
                  <a:gd name="connsiteX24" fmla="*/ 223837 w 1476772"/>
                  <a:gd name="connsiteY24" fmla="*/ 176610 h 1523206"/>
                  <a:gd name="connsiteX25" fmla="*/ 157162 w 1476772"/>
                  <a:gd name="connsiteY25" fmla="*/ 140891 h 1523206"/>
                  <a:gd name="connsiteX26" fmla="*/ 83344 w 1476772"/>
                  <a:gd name="connsiteY26" fmla="*/ 126604 h 1523206"/>
                  <a:gd name="connsiteX27" fmla="*/ 47625 w 1476772"/>
                  <a:gd name="connsiteY27" fmla="*/ 112316 h 1523206"/>
                  <a:gd name="connsiteX28" fmla="*/ 42862 w 1476772"/>
                  <a:gd name="connsiteY28" fmla="*/ 78979 h 1523206"/>
                  <a:gd name="connsiteX29" fmla="*/ 102394 w 1476772"/>
                  <a:gd name="connsiteY29" fmla="*/ 76597 h 1523206"/>
                  <a:gd name="connsiteX30" fmla="*/ 197644 w 1476772"/>
                  <a:gd name="connsiteY30" fmla="*/ 119460 h 1523206"/>
                  <a:gd name="connsiteX31" fmla="*/ 311944 w 1476772"/>
                  <a:gd name="connsiteY31" fmla="*/ 190897 h 1523206"/>
                  <a:gd name="connsiteX32" fmla="*/ 321469 w 1476772"/>
                  <a:gd name="connsiteY32" fmla="*/ 128985 h 1523206"/>
                  <a:gd name="connsiteX33" fmla="*/ 300037 w 1476772"/>
                  <a:gd name="connsiteY33" fmla="*/ 48022 h 1523206"/>
                  <a:gd name="connsiteX34" fmla="*/ 307181 w 1476772"/>
                  <a:gd name="connsiteY34" fmla="*/ 31354 h 1523206"/>
                  <a:gd name="connsiteX35" fmla="*/ 333375 w 1476772"/>
                  <a:gd name="connsiteY35" fmla="*/ 38497 h 1523206"/>
                  <a:gd name="connsiteX36" fmla="*/ 357187 w 1476772"/>
                  <a:gd name="connsiteY36" fmla="*/ 76597 h 1523206"/>
                  <a:gd name="connsiteX37" fmla="*/ 357187 w 1476772"/>
                  <a:gd name="connsiteY37" fmla="*/ 167085 h 1523206"/>
                  <a:gd name="connsiteX38" fmla="*/ 378619 w 1476772"/>
                  <a:gd name="connsiteY38" fmla="*/ 262335 h 1523206"/>
                  <a:gd name="connsiteX39" fmla="*/ 454819 w 1476772"/>
                  <a:gd name="connsiteY39" fmla="*/ 338535 h 1523206"/>
                  <a:gd name="connsiteX40" fmla="*/ 528637 w 1476772"/>
                  <a:gd name="connsiteY40" fmla="*/ 348060 h 1523206"/>
                  <a:gd name="connsiteX41" fmla="*/ 681037 w 1476772"/>
                  <a:gd name="connsiteY41" fmla="*/ 309960 h 1523206"/>
                  <a:gd name="connsiteX42" fmla="*/ 778669 w 1476772"/>
                  <a:gd name="connsiteY42" fmla="*/ 162322 h 1523206"/>
                  <a:gd name="connsiteX43" fmla="*/ 783431 w 1476772"/>
                  <a:gd name="connsiteY43" fmla="*/ 119460 h 1523206"/>
                  <a:gd name="connsiteX44" fmla="*/ 762000 w 1476772"/>
                  <a:gd name="connsiteY44" fmla="*/ 24210 h 1523206"/>
                  <a:gd name="connsiteX45" fmla="*/ 757237 w 1476772"/>
                  <a:gd name="connsiteY45" fmla="*/ 397 h 1523206"/>
                  <a:gd name="connsiteX46" fmla="*/ 776287 w 1476772"/>
                  <a:gd name="connsiteY46" fmla="*/ 21829 h 1523206"/>
                  <a:gd name="connsiteX47" fmla="*/ 807244 w 1476772"/>
                  <a:gd name="connsiteY47" fmla="*/ 117079 h 1523206"/>
                  <a:gd name="connsiteX48" fmla="*/ 823912 w 1476772"/>
                  <a:gd name="connsiteY48" fmla="*/ 150416 h 1523206"/>
                  <a:gd name="connsiteX49" fmla="*/ 871537 w 1476772"/>
                  <a:gd name="connsiteY49" fmla="*/ 102791 h 1523206"/>
                  <a:gd name="connsiteX50" fmla="*/ 895350 w 1476772"/>
                  <a:gd name="connsiteY50" fmla="*/ 78979 h 1523206"/>
                  <a:gd name="connsiteX51" fmla="*/ 895350 w 1476772"/>
                  <a:gd name="connsiteY51" fmla="*/ 119460 h 1523206"/>
                  <a:gd name="connsiteX52" fmla="*/ 857250 w 1476772"/>
                  <a:gd name="connsiteY52" fmla="*/ 167085 h 1523206"/>
                  <a:gd name="connsiteX53" fmla="*/ 800100 w 1476772"/>
                  <a:gd name="connsiteY53" fmla="*/ 217091 h 1523206"/>
                  <a:gd name="connsiteX54" fmla="*/ 769144 w 1476772"/>
                  <a:gd name="connsiteY54" fmla="*/ 288529 h 1523206"/>
                  <a:gd name="connsiteX55" fmla="*/ 826294 w 1476772"/>
                  <a:gd name="connsiteY55" fmla="*/ 317104 h 1523206"/>
                  <a:gd name="connsiteX56" fmla="*/ 962025 w 1476772"/>
                  <a:gd name="connsiteY56" fmla="*/ 331391 h 1523206"/>
                  <a:gd name="connsiteX57" fmla="*/ 1166812 w 1476772"/>
                  <a:gd name="connsiteY57" fmla="*/ 288529 h 1523206"/>
                  <a:gd name="connsiteX58" fmla="*/ 1252537 w 1476772"/>
                  <a:gd name="connsiteY58" fmla="*/ 178991 h 1523206"/>
                  <a:gd name="connsiteX59" fmla="*/ 1300162 w 1476772"/>
                  <a:gd name="connsiteY59" fmla="*/ 86122 h 1523206"/>
                  <a:gd name="connsiteX60" fmla="*/ 1302544 w 1476772"/>
                  <a:gd name="connsiteY60" fmla="*/ 17066 h 1523206"/>
                  <a:gd name="connsiteX61" fmla="*/ 1331119 w 1476772"/>
                  <a:gd name="connsiteY61" fmla="*/ 26591 h 1523206"/>
                  <a:gd name="connsiteX62" fmla="*/ 1328737 w 1476772"/>
                  <a:gd name="connsiteY62" fmla="*/ 100410 h 1523206"/>
                  <a:gd name="connsiteX63" fmla="*/ 1373981 w 1476772"/>
                  <a:gd name="connsiteY63" fmla="*/ 71835 h 1523206"/>
                  <a:gd name="connsiteX64" fmla="*/ 1445419 w 1476772"/>
                  <a:gd name="connsiteY64" fmla="*/ 33735 h 1523206"/>
                  <a:gd name="connsiteX65" fmla="*/ 1466850 w 1476772"/>
                  <a:gd name="connsiteY65" fmla="*/ 62310 h 1523206"/>
                  <a:gd name="connsiteX66" fmla="*/ 1385887 w 1476772"/>
                  <a:gd name="connsiteY66" fmla="*/ 98029 h 1523206"/>
                  <a:gd name="connsiteX67" fmla="*/ 1300162 w 1476772"/>
                  <a:gd name="connsiteY67" fmla="*/ 164704 h 1523206"/>
                  <a:gd name="connsiteX68" fmla="*/ 1178719 w 1476772"/>
                  <a:gd name="connsiteY68" fmla="*/ 321866 h 1523206"/>
                  <a:gd name="connsiteX69" fmla="*/ 1154906 w 1476772"/>
                  <a:gd name="connsiteY69" fmla="*/ 495697 h 1523206"/>
                  <a:gd name="connsiteX70" fmla="*/ 1109662 w 1476772"/>
                  <a:gd name="connsiteY70" fmla="*/ 705247 h 1523206"/>
                  <a:gd name="connsiteX71" fmla="*/ 1042987 w 1476772"/>
                  <a:gd name="connsiteY71" fmla="*/ 862410 h 1523206"/>
                  <a:gd name="connsiteX72" fmla="*/ 1033462 w 1476772"/>
                  <a:gd name="connsiteY72" fmla="*/ 907654 h 1523206"/>
                  <a:gd name="connsiteX73" fmla="*/ 1078706 w 1476772"/>
                  <a:gd name="connsiteY73" fmla="*/ 969566 h 1523206"/>
                  <a:gd name="connsiteX74" fmla="*/ 1150144 w 1476772"/>
                  <a:gd name="connsiteY74" fmla="*/ 1010047 h 1523206"/>
                  <a:gd name="connsiteX75" fmla="*/ 1173956 w 1476772"/>
                  <a:gd name="connsiteY75" fmla="*/ 1043385 h 1523206"/>
                  <a:gd name="connsiteX76" fmla="*/ 1164431 w 1476772"/>
                  <a:gd name="connsiteY76" fmla="*/ 1069579 h 1523206"/>
                  <a:gd name="connsiteX77" fmla="*/ 1133475 w 1476772"/>
                  <a:gd name="connsiteY77" fmla="*/ 1057672 h 1523206"/>
                  <a:gd name="connsiteX78" fmla="*/ 1092994 w 1476772"/>
                  <a:gd name="connsiteY78" fmla="*/ 1031479 h 1523206"/>
                  <a:gd name="connsiteX79" fmla="*/ 1052512 w 1476772"/>
                  <a:gd name="connsiteY79" fmla="*/ 1012429 h 1523206"/>
                  <a:gd name="connsiteX80" fmla="*/ 995362 w 1476772"/>
                  <a:gd name="connsiteY80" fmla="*/ 1005285 h 1523206"/>
                  <a:gd name="connsiteX81" fmla="*/ 978694 w 1476772"/>
                  <a:gd name="connsiteY81" fmla="*/ 1052910 h 1523206"/>
                  <a:gd name="connsiteX82" fmla="*/ 1009650 w 1476772"/>
                  <a:gd name="connsiteY82" fmla="*/ 1169591 h 1523206"/>
                  <a:gd name="connsiteX83" fmla="*/ 1081087 w 1476772"/>
                  <a:gd name="connsiteY83" fmla="*/ 1310085 h 1523206"/>
                  <a:gd name="connsiteX84" fmla="*/ 1121569 w 1476772"/>
                  <a:gd name="connsiteY84" fmla="*/ 1348185 h 1523206"/>
                  <a:gd name="connsiteX85" fmla="*/ 1176337 w 1476772"/>
                  <a:gd name="connsiteY85" fmla="*/ 1374379 h 1523206"/>
                  <a:gd name="connsiteX86" fmla="*/ 1209675 w 1476772"/>
                  <a:gd name="connsiteY86" fmla="*/ 1424385 h 1523206"/>
                  <a:gd name="connsiteX87" fmla="*/ 1197769 w 1476772"/>
                  <a:gd name="connsiteY87" fmla="*/ 1438672 h 1523206"/>
                  <a:gd name="connsiteX88" fmla="*/ 1090612 w 1476772"/>
                  <a:gd name="connsiteY88" fmla="*/ 1374379 h 1523206"/>
                  <a:gd name="connsiteX89" fmla="*/ 1097756 w 1476772"/>
                  <a:gd name="connsiteY89" fmla="*/ 1429147 h 1523206"/>
                  <a:gd name="connsiteX90" fmla="*/ 1090612 w 1476772"/>
                  <a:gd name="connsiteY90" fmla="*/ 1488679 h 1523206"/>
                  <a:gd name="connsiteX91" fmla="*/ 1078706 w 1476772"/>
                  <a:gd name="connsiteY91" fmla="*/ 1500585 h 1523206"/>
                  <a:gd name="connsiteX92" fmla="*/ 1066800 w 1476772"/>
                  <a:gd name="connsiteY92" fmla="*/ 1474391 h 1523206"/>
                  <a:gd name="connsiteX93" fmla="*/ 1059656 w 1476772"/>
                  <a:gd name="connsiteY93" fmla="*/ 1374379 h 1523206"/>
                  <a:gd name="connsiteX94" fmla="*/ 992981 w 1476772"/>
                  <a:gd name="connsiteY94" fmla="*/ 1248172 h 1523206"/>
                  <a:gd name="connsiteX95" fmla="*/ 881062 w 1476772"/>
                  <a:gd name="connsiteY95" fmla="*/ 1071960 h 1523206"/>
                  <a:gd name="connsiteX96" fmla="*/ 831056 w 1476772"/>
                  <a:gd name="connsiteY96" fmla="*/ 1033860 h 1523206"/>
                  <a:gd name="connsiteX97" fmla="*/ 664369 w 1476772"/>
                  <a:gd name="connsiteY97" fmla="*/ 1036241 h 1523206"/>
                  <a:gd name="connsiteX98" fmla="*/ 602456 w 1476772"/>
                  <a:gd name="connsiteY98" fmla="*/ 1064816 h 1523206"/>
                  <a:gd name="connsiteX99" fmla="*/ 504825 w 1476772"/>
                  <a:gd name="connsiteY99" fmla="*/ 1124347 h 1523206"/>
                  <a:gd name="connsiteX100" fmla="*/ 369094 w 1476772"/>
                  <a:gd name="connsiteY100" fmla="*/ 1229122 h 1523206"/>
                  <a:gd name="connsiteX101" fmla="*/ 271462 w 1476772"/>
                  <a:gd name="connsiteY101" fmla="*/ 1350566 h 1523206"/>
                  <a:gd name="connsiteX102" fmla="*/ 226219 w 1476772"/>
                  <a:gd name="connsiteY102" fmla="*/ 1424385 h 1523206"/>
                  <a:gd name="connsiteX103" fmla="*/ 197644 w 1476772"/>
                  <a:gd name="connsiteY103" fmla="*/ 1505347 h 1523206"/>
                  <a:gd name="connsiteX104" fmla="*/ 152400 w 1476772"/>
                  <a:gd name="connsiteY104" fmla="*/ 1522016 h 1523206"/>
                  <a:gd name="connsiteX105" fmla="*/ 171450 w 1476772"/>
                  <a:gd name="connsiteY105" fmla="*/ 1498204 h 1523206"/>
                  <a:gd name="connsiteX106" fmla="*/ 200025 w 1476772"/>
                  <a:gd name="connsiteY106" fmla="*/ 1441054 h 1523206"/>
                  <a:gd name="connsiteX107" fmla="*/ 211931 w 1476772"/>
                  <a:gd name="connsiteY107" fmla="*/ 1388666 h 1523206"/>
                  <a:gd name="connsiteX108" fmla="*/ 176212 w 1476772"/>
                  <a:gd name="connsiteY108" fmla="*/ 1381522 h 1523206"/>
                  <a:gd name="connsiteX109" fmla="*/ 111919 w 1476772"/>
                  <a:gd name="connsiteY109" fmla="*/ 1393429 h 1523206"/>
                  <a:gd name="connsiteX110" fmla="*/ 30956 w 1476772"/>
                  <a:gd name="connsiteY110" fmla="*/ 1431529 h 15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476772" h="1523206">
                    <a:moveTo>
                      <a:pt x="30956" y="1431529"/>
                    </a:moveTo>
                    <a:cubicBezTo>
                      <a:pt x="27781" y="1429942"/>
                      <a:pt x="66675" y="1397001"/>
                      <a:pt x="92869" y="1383904"/>
                    </a:cubicBezTo>
                    <a:cubicBezTo>
                      <a:pt x="119063" y="1370807"/>
                      <a:pt x="148829" y="1387078"/>
                      <a:pt x="188119" y="1352947"/>
                    </a:cubicBezTo>
                    <a:cubicBezTo>
                      <a:pt x="227409" y="1318816"/>
                      <a:pt x="297259" y="1223963"/>
                      <a:pt x="328612" y="1179116"/>
                    </a:cubicBezTo>
                    <a:cubicBezTo>
                      <a:pt x="359965" y="1134269"/>
                      <a:pt x="371871" y="1127522"/>
                      <a:pt x="376237" y="1083866"/>
                    </a:cubicBezTo>
                    <a:cubicBezTo>
                      <a:pt x="380603" y="1040210"/>
                      <a:pt x="371475" y="970360"/>
                      <a:pt x="354806" y="917179"/>
                    </a:cubicBezTo>
                    <a:cubicBezTo>
                      <a:pt x="338137" y="863998"/>
                      <a:pt x="304800" y="790973"/>
                      <a:pt x="276225" y="764779"/>
                    </a:cubicBezTo>
                    <a:cubicBezTo>
                      <a:pt x="247650" y="738585"/>
                      <a:pt x="213518" y="751285"/>
                      <a:pt x="183356" y="760016"/>
                    </a:cubicBezTo>
                    <a:cubicBezTo>
                      <a:pt x="153194" y="768747"/>
                      <a:pt x="120253" y="795338"/>
                      <a:pt x="95250" y="817166"/>
                    </a:cubicBezTo>
                    <a:cubicBezTo>
                      <a:pt x="70247" y="838994"/>
                      <a:pt x="45640" y="874713"/>
                      <a:pt x="33337" y="890985"/>
                    </a:cubicBezTo>
                    <a:cubicBezTo>
                      <a:pt x="21034" y="907257"/>
                      <a:pt x="26193" y="914400"/>
                      <a:pt x="21431" y="914797"/>
                    </a:cubicBezTo>
                    <a:cubicBezTo>
                      <a:pt x="16669" y="915194"/>
                      <a:pt x="0" y="908844"/>
                      <a:pt x="4762" y="893366"/>
                    </a:cubicBezTo>
                    <a:cubicBezTo>
                      <a:pt x="9524" y="877888"/>
                      <a:pt x="30559" y="843360"/>
                      <a:pt x="50006" y="821929"/>
                    </a:cubicBezTo>
                    <a:cubicBezTo>
                      <a:pt x="69453" y="800498"/>
                      <a:pt x="102791" y="781051"/>
                      <a:pt x="121444" y="764779"/>
                    </a:cubicBezTo>
                    <a:cubicBezTo>
                      <a:pt x="140097" y="748507"/>
                      <a:pt x="153591" y="735410"/>
                      <a:pt x="161925" y="724297"/>
                    </a:cubicBezTo>
                    <a:cubicBezTo>
                      <a:pt x="170259" y="713185"/>
                      <a:pt x="176212" y="702469"/>
                      <a:pt x="171450" y="698104"/>
                    </a:cubicBezTo>
                    <a:cubicBezTo>
                      <a:pt x="166688" y="693739"/>
                      <a:pt x="144859" y="696120"/>
                      <a:pt x="133350" y="698104"/>
                    </a:cubicBezTo>
                    <a:cubicBezTo>
                      <a:pt x="121841" y="700088"/>
                      <a:pt x="108347" y="711598"/>
                      <a:pt x="102394" y="710010"/>
                    </a:cubicBezTo>
                    <a:cubicBezTo>
                      <a:pt x="96441" y="708423"/>
                      <a:pt x="92869" y="694929"/>
                      <a:pt x="97631" y="688579"/>
                    </a:cubicBezTo>
                    <a:cubicBezTo>
                      <a:pt x="102393" y="682229"/>
                      <a:pt x="112713" y="676276"/>
                      <a:pt x="130969" y="671910"/>
                    </a:cubicBezTo>
                    <a:cubicBezTo>
                      <a:pt x="149225" y="667544"/>
                      <a:pt x="177403" y="675482"/>
                      <a:pt x="207169" y="662385"/>
                    </a:cubicBezTo>
                    <a:cubicBezTo>
                      <a:pt x="236935" y="649288"/>
                      <a:pt x="280590" y="637382"/>
                      <a:pt x="309562" y="593329"/>
                    </a:cubicBezTo>
                    <a:cubicBezTo>
                      <a:pt x="338534" y="549276"/>
                      <a:pt x="379809" y="454819"/>
                      <a:pt x="381000" y="398066"/>
                    </a:cubicBezTo>
                    <a:cubicBezTo>
                      <a:pt x="382191" y="341313"/>
                      <a:pt x="342900" y="289719"/>
                      <a:pt x="316706" y="252810"/>
                    </a:cubicBezTo>
                    <a:cubicBezTo>
                      <a:pt x="290512" y="215901"/>
                      <a:pt x="250428" y="195263"/>
                      <a:pt x="223837" y="176610"/>
                    </a:cubicBezTo>
                    <a:cubicBezTo>
                      <a:pt x="197246" y="157957"/>
                      <a:pt x="180577" y="149225"/>
                      <a:pt x="157162" y="140891"/>
                    </a:cubicBezTo>
                    <a:cubicBezTo>
                      <a:pt x="133747" y="132557"/>
                      <a:pt x="101600" y="131366"/>
                      <a:pt x="83344" y="126604"/>
                    </a:cubicBezTo>
                    <a:cubicBezTo>
                      <a:pt x="65088" y="121842"/>
                      <a:pt x="54372" y="120253"/>
                      <a:pt x="47625" y="112316"/>
                    </a:cubicBezTo>
                    <a:cubicBezTo>
                      <a:pt x="40878" y="104379"/>
                      <a:pt x="33734" y="84932"/>
                      <a:pt x="42862" y="78979"/>
                    </a:cubicBezTo>
                    <a:cubicBezTo>
                      <a:pt x="51990" y="73026"/>
                      <a:pt x="76597" y="69850"/>
                      <a:pt x="102394" y="76597"/>
                    </a:cubicBezTo>
                    <a:cubicBezTo>
                      <a:pt x="128191" y="83344"/>
                      <a:pt x="162719" y="100410"/>
                      <a:pt x="197644" y="119460"/>
                    </a:cubicBezTo>
                    <a:cubicBezTo>
                      <a:pt x="232569" y="138510"/>
                      <a:pt x="291307" y="189310"/>
                      <a:pt x="311944" y="190897"/>
                    </a:cubicBezTo>
                    <a:cubicBezTo>
                      <a:pt x="332581" y="192484"/>
                      <a:pt x="323454" y="152798"/>
                      <a:pt x="321469" y="128985"/>
                    </a:cubicBezTo>
                    <a:cubicBezTo>
                      <a:pt x="319485" y="105173"/>
                      <a:pt x="302418" y="64294"/>
                      <a:pt x="300037" y="48022"/>
                    </a:cubicBezTo>
                    <a:cubicBezTo>
                      <a:pt x="297656" y="31750"/>
                      <a:pt x="301625" y="32941"/>
                      <a:pt x="307181" y="31354"/>
                    </a:cubicBezTo>
                    <a:cubicBezTo>
                      <a:pt x="312737" y="29767"/>
                      <a:pt x="325041" y="30957"/>
                      <a:pt x="333375" y="38497"/>
                    </a:cubicBezTo>
                    <a:cubicBezTo>
                      <a:pt x="341709" y="46037"/>
                      <a:pt x="353218" y="55166"/>
                      <a:pt x="357187" y="76597"/>
                    </a:cubicBezTo>
                    <a:cubicBezTo>
                      <a:pt x="361156" y="98028"/>
                      <a:pt x="353615" y="136129"/>
                      <a:pt x="357187" y="167085"/>
                    </a:cubicBezTo>
                    <a:cubicBezTo>
                      <a:pt x="360759" y="198041"/>
                      <a:pt x="362347" y="233760"/>
                      <a:pt x="378619" y="262335"/>
                    </a:cubicBezTo>
                    <a:cubicBezTo>
                      <a:pt x="394891" y="290910"/>
                      <a:pt x="429816" y="324248"/>
                      <a:pt x="454819" y="338535"/>
                    </a:cubicBezTo>
                    <a:cubicBezTo>
                      <a:pt x="479822" y="352822"/>
                      <a:pt x="490934" y="352822"/>
                      <a:pt x="528637" y="348060"/>
                    </a:cubicBezTo>
                    <a:cubicBezTo>
                      <a:pt x="566340" y="343298"/>
                      <a:pt x="639365" y="340916"/>
                      <a:pt x="681037" y="309960"/>
                    </a:cubicBezTo>
                    <a:cubicBezTo>
                      <a:pt x="722709" y="279004"/>
                      <a:pt x="761603" y="194072"/>
                      <a:pt x="778669" y="162322"/>
                    </a:cubicBezTo>
                    <a:cubicBezTo>
                      <a:pt x="795735" y="130572"/>
                      <a:pt x="786209" y="142479"/>
                      <a:pt x="783431" y="119460"/>
                    </a:cubicBezTo>
                    <a:cubicBezTo>
                      <a:pt x="780653" y="96441"/>
                      <a:pt x="766366" y="44054"/>
                      <a:pt x="762000" y="24210"/>
                    </a:cubicBezTo>
                    <a:cubicBezTo>
                      <a:pt x="757634" y="4366"/>
                      <a:pt x="754856" y="794"/>
                      <a:pt x="757237" y="397"/>
                    </a:cubicBezTo>
                    <a:cubicBezTo>
                      <a:pt x="759618" y="0"/>
                      <a:pt x="767953" y="2382"/>
                      <a:pt x="776287" y="21829"/>
                    </a:cubicBezTo>
                    <a:cubicBezTo>
                      <a:pt x="784621" y="41276"/>
                      <a:pt x="799307" y="95648"/>
                      <a:pt x="807244" y="117079"/>
                    </a:cubicBezTo>
                    <a:cubicBezTo>
                      <a:pt x="815181" y="138510"/>
                      <a:pt x="813197" y="152797"/>
                      <a:pt x="823912" y="150416"/>
                    </a:cubicBezTo>
                    <a:cubicBezTo>
                      <a:pt x="834627" y="148035"/>
                      <a:pt x="871537" y="102791"/>
                      <a:pt x="871537" y="102791"/>
                    </a:cubicBezTo>
                    <a:cubicBezTo>
                      <a:pt x="883443" y="90885"/>
                      <a:pt x="891381" y="76201"/>
                      <a:pt x="895350" y="78979"/>
                    </a:cubicBezTo>
                    <a:cubicBezTo>
                      <a:pt x="899319" y="81757"/>
                      <a:pt x="901700" y="104776"/>
                      <a:pt x="895350" y="119460"/>
                    </a:cubicBezTo>
                    <a:cubicBezTo>
                      <a:pt x="889000" y="134144"/>
                      <a:pt x="873125" y="150813"/>
                      <a:pt x="857250" y="167085"/>
                    </a:cubicBezTo>
                    <a:cubicBezTo>
                      <a:pt x="841375" y="183357"/>
                      <a:pt x="814784" y="196850"/>
                      <a:pt x="800100" y="217091"/>
                    </a:cubicBezTo>
                    <a:cubicBezTo>
                      <a:pt x="785416" y="237332"/>
                      <a:pt x="764778" y="271860"/>
                      <a:pt x="769144" y="288529"/>
                    </a:cubicBezTo>
                    <a:cubicBezTo>
                      <a:pt x="773510" y="305198"/>
                      <a:pt x="794147" y="309960"/>
                      <a:pt x="826294" y="317104"/>
                    </a:cubicBezTo>
                    <a:cubicBezTo>
                      <a:pt x="858441" y="324248"/>
                      <a:pt x="905272" y="336153"/>
                      <a:pt x="962025" y="331391"/>
                    </a:cubicBezTo>
                    <a:cubicBezTo>
                      <a:pt x="1018778" y="326629"/>
                      <a:pt x="1118393" y="313929"/>
                      <a:pt x="1166812" y="288529"/>
                    </a:cubicBezTo>
                    <a:cubicBezTo>
                      <a:pt x="1215231" y="263129"/>
                      <a:pt x="1230312" y="212726"/>
                      <a:pt x="1252537" y="178991"/>
                    </a:cubicBezTo>
                    <a:cubicBezTo>
                      <a:pt x="1274762" y="145257"/>
                      <a:pt x="1291828" y="113109"/>
                      <a:pt x="1300162" y="86122"/>
                    </a:cubicBezTo>
                    <a:cubicBezTo>
                      <a:pt x="1308496" y="59135"/>
                      <a:pt x="1297385" y="26988"/>
                      <a:pt x="1302544" y="17066"/>
                    </a:cubicBezTo>
                    <a:cubicBezTo>
                      <a:pt x="1307703" y="7144"/>
                      <a:pt x="1326753" y="12700"/>
                      <a:pt x="1331119" y="26591"/>
                    </a:cubicBezTo>
                    <a:cubicBezTo>
                      <a:pt x="1335485" y="40482"/>
                      <a:pt x="1321593" y="92869"/>
                      <a:pt x="1328737" y="100410"/>
                    </a:cubicBezTo>
                    <a:cubicBezTo>
                      <a:pt x="1335881" y="107951"/>
                      <a:pt x="1354534" y="82948"/>
                      <a:pt x="1373981" y="71835"/>
                    </a:cubicBezTo>
                    <a:cubicBezTo>
                      <a:pt x="1393428" y="60722"/>
                      <a:pt x="1429941" y="35323"/>
                      <a:pt x="1445419" y="33735"/>
                    </a:cubicBezTo>
                    <a:cubicBezTo>
                      <a:pt x="1460897" y="32148"/>
                      <a:pt x="1476772" y="51594"/>
                      <a:pt x="1466850" y="62310"/>
                    </a:cubicBezTo>
                    <a:cubicBezTo>
                      <a:pt x="1456928" y="73026"/>
                      <a:pt x="1413668" y="80963"/>
                      <a:pt x="1385887" y="98029"/>
                    </a:cubicBezTo>
                    <a:cubicBezTo>
                      <a:pt x="1358106" y="115095"/>
                      <a:pt x="1334690" y="127398"/>
                      <a:pt x="1300162" y="164704"/>
                    </a:cubicBezTo>
                    <a:cubicBezTo>
                      <a:pt x="1265634" y="202010"/>
                      <a:pt x="1202928" y="266701"/>
                      <a:pt x="1178719" y="321866"/>
                    </a:cubicBezTo>
                    <a:cubicBezTo>
                      <a:pt x="1154510" y="377031"/>
                      <a:pt x="1166415" y="431800"/>
                      <a:pt x="1154906" y="495697"/>
                    </a:cubicBezTo>
                    <a:cubicBezTo>
                      <a:pt x="1143397" y="559594"/>
                      <a:pt x="1128315" y="644128"/>
                      <a:pt x="1109662" y="705247"/>
                    </a:cubicBezTo>
                    <a:cubicBezTo>
                      <a:pt x="1091009" y="766366"/>
                      <a:pt x="1055687" y="828676"/>
                      <a:pt x="1042987" y="862410"/>
                    </a:cubicBezTo>
                    <a:cubicBezTo>
                      <a:pt x="1030287" y="896145"/>
                      <a:pt x="1027509" y="889795"/>
                      <a:pt x="1033462" y="907654"/>
                    </a:cubicBezTo>
                    <a:cubicBezTo>
                      <a:pt x="1039415" y="925513"/>
                      <a:pt x="1059259" y="952501"/>
                      <a:pt x="1078706" y="969566"/>
                    </a:cubicBezTo>
                    <a:cubicBezTo>
                      <a:pt x="1098153" y="986631"/>
                      <a:pt x="1134269" y="997744"/>
                      <a:pt x="1150144" y="1010047"/>
                    </a:cubicBezTo>
                    <a:cubicBezTo>
                      <a:pt x="1166019" y="1022350"/>
                      <a:pt x="1171575" y="1033463"/>
                      <a:pt x="1173956" y="1043385"/>
                    </a:cubicBezTo>
                    <a:cubicBezTo>
                      <a:pt x="1176337" y="1053307"/>
                      <a:pt x="1171178" y="1067198"/>
                      <a:pt x="1164431" y="1069579"/>
                    </a:cubicBezTo>
                    <a:cubicBezTo>
                      <a:pt x="1157684" y="1071960"/>
                      <a:pt x="1145381" y="1064022"/>
                      <a:pt x="1133475" y="1057672"/>
                    </a:cubicBezTo>
                    <a:cubicBezTo>
                      <a:pt x="1121569" y="1051322"/>
                      <a:pt x="1106488" y="1039019"/>
                      <a:pt x="1092994" y="1031479"/>
                    </a:cubicBezTo>
                    <a:cubicBezTo>
                      <a:pt x="1079500" y="1023939"/>
                      <a:pt x="1068784" y="1016795"/>
                      <a:pt x="1052512" y="1012429"/>
                    </a:cubicBezTo>
                    <a:cubicBezTo>
                      <a:pt x="1036240" y="1008063"/>
                      <a:pt x="1007665" y="998538"/>
                      <a:pt x="995362" y="1005285"/>
                    </a:cubicBezTo>
                    <a:cubicBezTo>
                      <a:pt x="983059" y="1012032"/>
                      <a:pt x="976313" y="1025526"/>
                      <a:pt x="978694" y="1052910"/>
                    </a:cubicBezTo>
                    <a:cubicBezTo>
                      <a:pt x="981075" y="1080294"/>
                      <a:pt x="992584" y="1126728"/>
                      <a:pt x="1009650" y="1169591"/>
                    </a:cubicBezTo>
                    <a:cubicBezTo>
                      <a:pt x="1026716" y="1212454"/>
                      <a:pt x="1062434" y="1280319"/>
                      <a:pt x="1081087" y="1310085"/>
                    </a:cubicBezTo>
                    <a:cubicBezTo>
                      <a:pt x="1099740" y="1339851"/>
                      <a:pt x="1105694" y="1337469"/>
                      <a:pt x="1121569" y="1348185"/>
                    </a:cubicBezTo>
                    <a:cubicBezTo>
                      <a:pt x="1137444" y="1358901"/>
                      <a:pt x="1161653" y="1361679"/>
                      <a:pt x="1176337" y="1374379"/>
                    </a:cubicBezTo>
                    <a:cubicBezTo>
                      <a:pt x="1191021" y="1387079"/>
                      <a:pt x="1206103" y="1413670"/>
                      <a:pt x="1209675" y="1424385"/>
                    </a:cubicBezTo>
                    <a:cubicBezTo>
                      <a:pt x="1213247" y="1435101"/>
                      <a:pt x="1217613" y="1447006"/>
                      <a:pt x="1197769" y="1438672"/>
                    </a:cubicBezTo>
                    <a:cubicBezTo>
                      <a:pt x="1177925" y="1430338"/>
                      <a:pt x="1107281" y="1375966"/>
                      <a:pt x="1090612" y="1374379"/>
                    </a:cubicBezTo>
                    <a:cubicBezTo>
                      <a:pt x="1073943" y="1372792"/>
                      <a:pt x="1097756" y="1410097"/>
                      <a:pt x="1097756" y="1429147"/>
                    </a:cubicBezTo>
                    <a:cubicBezTo>
                      <a:pt x="1097756" y="1448197"/>
                      <a:pt x="1093787" y="1476773"/>
                      <a:pt x="1090612" y="1488679"/>
                    </a:cubicBezTo>
                    <a:cubicBezTo>
                      <a:pt x="1087437" y="1500585"/>
                      <a:pt x="1082675" y="1502966"/>
                      <a:pt x="1078706" y="1500585"/>
                    </a:cubicBezTo>
                    <a:cubicBezTo>
                      <a:pt x="1074737" y="1498204"/>
                      <a:pt x="1069975" y="1495425"/>
                      <a:pt x="1066800" y="1474391"/>
                    </a:cubicBezTo>
                    <a:cubicBezTo>
                      <a:pt x="1063625" y="1453357"/>
                      <a:pt x="1071959" y="1412082"/>
                      <a:pt x="1059656" y="1374379"/>
                    </a:cubicBezTo>
                    <a:cubicBezTo>
                      <a:pt x="1047353" y="1336676"/>
                      <a:pt x="1022747" y="1298575"/>
                      <a:pt x="992981" y="1248172"/>
                    </a:cubicBezTo>
                    <a:cubicBezTo>
                      <a:pt x="963215" y="1197769"/>
                      <a:pt x="908049" y="1107679"/>
                      <a:pt x="881062" y="1071960"/>
                    </a:cubicBezTo>
                    <a:cubicBezTo>
                      <a:pt x="854075" y="1036241"/>
                      <a:pt x="867171" y="1039813"/>
                      <a:pt x="831056" y="1033860"/>
                    </a:cubicBezTo>
                    <a:cubicBezTo>
                      <a:pt x="794941" y="1027907"/>
                      <a:pt x="702469" y="1031082"/>
                      <a:pt x="664369" y="1036241"/>
                    </a:cubicBezTo>
                    <a:cubicBezTo>
                      <a:pt x="626269" y="1041400"/>
                      <a:pt x="629047" y="1050132"/>
                      <a:pt x="602456" y="1064816"/>
                    </a:cubicBezTo>
                    <a:cubicBezTo>
                      <a:pt x="575865" y="1079500"/>
                      <a:pt x="543719" y="1096963"/>
                      <a:pt x="504825" y="1124347"/>
                    </a:cubicBezTo>
                    <a:cubicBezTo>
                      <a:pt x="465931" y="1151731"/>
                      <a:pt x="407988" y="1191419"/>
                      <a:pt x="369094" y="1229122"/>
                    </a:cubicBezTo>
                    <a:cubicBezTo>
                      <a:pt x="330200" y="1266825"/>
                      <a:pt x="295274" y="1318022"/>
                      <a:pt x="271462" y="1350566"/>
                    </a:cubicBezTo>
                    <a:cubicBezTo>
                      <a:pt x="247650" y="1383110"/>
                      <a:pt x="238522" y="1398588"/>
                      <a:pt x="226219" y="1424385"/>
                    </a:cubicBezTo>
                    <a:cubicBezTo>
                      <a:pt x="213916" y="1450182"/>
                      <a:pt x="209947" y="1489075"/>
                      <a:pt x="197644" y="1505347"/>
                    </a:cubicBezTo>
                    <a:cubicBezTo>
                      <a:pt x="185341" y="1521619"/>
                      <a:pt x="156766" y="1523206"/>
                      <a:pt x="152400" y="1522016"/>
                    </a:cubicBezTo>
                    <a:cubicBezTo>
                      <a:pt x="148034" y="1520826"/>
                      <a:pt x="163513" y="1511698"/>
                      <a:pt x="171450" y="1498204"/>
                    </a:cubicBezTo>
                    <a:cubicBezTo>
                      <a:pt x="179387" y="1484710"/>
                      <a:pt x="193278" y="1459310"/>
                      <a:pt x="200025" y="1441054"/>
                    </a:cubicBezTo>
                    <a:cubicBezTo>
                      <a:pt x="206772" y="1422798"/>
                      <a:pt x="215900" y="1398588"/>
                      <a:pt x="211931" y="1388666"/>
                    </a:cubicBezTo>
                    <a:cubicBezTo>
                      <a:pt x="207962" y="1378744"/>
                      <a:pt x="192881" y="1380728"/>
                      <a:pt x="176212" y="1381522"/>
                    </a:cubicBezTo>
                    <a:cubicBezTo>
                      <a:pt x="159543" y="1382316"/>
                      <a:pt x="132557" y="1385492"/>
                      <a:pt x="111919" y="1393429"/>
                    </a:cubicBezTo>
                    <a:cubicBezTo>
                      <a:pt x="91282" y="1401367"/>
                      <a:pt x="34131" y="1433116"/>
                      <a:pt x="30956" y="1431529"/>
                    </a:cubicBezTo>
                    <a:close/>
                  </a:path>
                </a:pathLst>
              </a:custGeom>
              <a:solidFill>
                <a:schemeClr val="accent2"/>
              </a:solidFill>
              <a:ln w="12700">
                <a:solidFill>
                  <a:schemeClr val="accent5">
                    <a:lumMod val="40000"/>
                    <a:lumOff val="6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CDCDCF"/>
                  </a:solidFill>
                  <a:ea typeface="MS PGothic" pitchFamily="34" charset="-128"/>
                </a:endParaRPr>
              </a:p>
            </p:txBody>
          </p:sp>
          <p:sp>
            <p:nvSpPr>
              <p:cNvPr id="134" name="Oval 133"/>
              <p:cNvSpPr/>
              <p:nvPr/>
            </p:nvSpPr>
            <p:spPr bwMode="auto">
              <a:xfrm rot="19359299">
                <a:off x="1495332" y="5317389"/>
                <a:ext cx="418505" cy="234132"/>
              </a:xfrm>
              <a:prstGeom prst="ellipse">
                <a:avLst/>
              </a:prstGeom>
              <a:solidFill>
                <a:schemeClr val="accent2">
                  <a:lumMod val="75000"/>
                </a:schemeClr>
              </a:solidFill>
              <a:ln w="12700">
                <a:solidFill>
                  <a:schemeClr val="accent2"/>
                </a:solidFill>
                <a:miter lim="800000"/>
                <a:headEnd/>
                <a:tailEnd/>
              </a:ln>
              <a:effectLst>
                <a:outerShdw blurRad="63500" sx="102000" sy="102000" algn="ctr" rotWithShape="0">
                  <a:prstClr val="black">
                    <a:alpha val="40000"/>
                  </a:prstClr>
                </a:outerShdw>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CDCDCF"/>
                  </a:solidFill>
                  <a:ea typeface="MS PGothic" pitchFamily="34" charset="-128"/>
                </a:endParaRPr>
              </a:p>
            </p:txBody>
          </p:sp>
        </p:grpSp>
        <p:sp>
          <p:nvSpPr>
            <p:cNvPr id="35907" name="Oval 134"/>
            <p:cNvSpPr>
              <a:spLocks noChangeArrowheads="1"/>
            </p:cNvSpPr>
            <p:nvPr/>
          </p:nvSpPr>
          <p:spPr bwMode="auto">
            <a:xfrm>
              <a:off x="4157549" y="5801446"/>
              <a:ext cx="101112" cy="87265"/>
            </a:xfrm>
            <a:prstGeom prst="ellipse">
              <a:avLst/>
            </a:prstGeom>
            <a:solidFill>
              <a:srgbClr val="C00000"/>
            </a:solidFill>
            <a:ln w="9525">
              <a:noFill/>
              <a:round/>
              <a:headEnd/>
              <a:tailEnd/>
            </a:ln>
          </p:spPr>
          <p:txBody>
            <a:bodyPr/>
            <a:lstStyle/>
            <a:p>
              <a:pPr>
                <a:lnSpc>
                  <a:spcPct val="90000"/>
                </a:lnSpc>
                <a:spcBef>
                  <a:spcPct val="35000"/>
                </a:spcBef>
                <a:spcAft>
                  <a:spcPct val="25000"/>
                </a:spcAft>
                <a:buClr>
                  <a:srgbClr val="8B3D9A"/>
                </a:buClr>
                <a:buFont typeface="Arial" pitchFamily="34" charset="0"/>
                <a:buChar char="•"/>
              </a:pPr>
              <a:endParaRPr lang="en-US" altLang="en-US" sz="900">
                <a:solidFill>
                  <a:srgbClr val="FFFFFF"/>
                </a:solidFill>
              </a:endParaRPr>
            </a:p>
          </p:txBody>
        </p:sp>
        <p:sp>
          <p:nvSpPr>
            <p:cNvPr id="35908" name="Oval 135"/>
            <p:cNvSpPr>
              <a:spLocks noChangeArrowheads="1"/>
            </p:cNvSpPr>
            <p:nvPr/>
          </p:nvSpPr>
          <p:spPr bwMode="auto">
            <a:xfrm>
              <a:off x="4388882" y="5739303"/>
              <a:ext cx="101112" cy="87265"/>
            </a:xfrm>
            <a:prstGeom prst="ellipse">
              <a:avLst/>
            </a:prstGeom>
            <a:solidFill>
              <a:srgbClr val="C00000"/>
            </a:solidFill>
            <a:ln w="9525">
              <a:noFill/>
              <a:round/>
              <a:headEnd/>
              <a:tailEnd/>
            </a:ln>
          </p:spPr>
          <p:txBody>
            <a:bodyPr/>
            <a:lstStyle/>
            <a:p>
              <a:pPr>
                <a:lnSpc>
                  <a:spcPct val="90000"/>
                </a:lnSpc>
                <a:spcBef>
                  <a:spcPct val="35000"/>
                </a:spcBef>
                <a:spcAft>
                  <a:spcPct val="25000"/>
                </a:spcAft>
                <a:buClr>
                  <a:srgbClr val="8B3D9A"/>
                </a:buClr>
                <a:buFont typeface="Arial" pitchFamily="34" charset="0"/>
                <a:buChar char="•"/>
              </a:pPr>
              <a:endParaRPr lang="en-US" altLang="en-US" sz="900">
                <a:solidFill>
                  <a:srgbClr val="FFFFFF"/>
                </a:solidFill>
              </a:endParaRPr>
            </a:p>
          </p:txBody>
        </p:sp>
        <p:sp>
          <p:nvSpPr>
            <p:cNvPr id="139" name="Rectangle 138"/>
            <p:cNvSpPr/>
            <p:nvPr/>
          </p:nvSpPr>
          <p:spPr bwMode="auto">
            <a:xfrm rot="19482687">
              <a:off x="4535488" y="5619750"/>
              <a:ext cx="190500" cy="84138"/>
            </a:xfrm>
            <a:prstGeom prst="rect">
              <a:avLst/>
            </a:prstGeom>
            <a:solidFill>
              <a:schemeClr val="accent6"/>
            </a:solidFill>
            <a:ln w="9525" cap="flat" cmpd="sng" algn="ctr">
              <a:no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sz="900" dirty="0">
                <a:solidFill>
                  <a:srgbClr val="FFFFFF"/>
                </a:solidFill>
              </a:endParaRPr>
            </a:p>
          </p:txBody>
        </p:sp>
        <p:sp>
          <p:nvSpPr>
            <p:cNvPr id="35910" name="Oval 136"/>
            <p:cNvSpPr>
              <a:spLocks noChangeArrowheads="1"/>
            </p:cNvSpPr>
            <p:nvPr/>
          </p:nvSpPr>
          <p:spPr bwMode="auto">
            <a:xfrm>
              <a:off x="4672302" y="5556839"/>
              <a:ext cx="102645" cy="88587"/>
            </a:xfrm>
            <a:prstGeom prst="ellipse">
              <a:avLst/>
            </a:prstGeom>
            <a:solidFill>
              <a:srgbClr val="C00000"/>
            </a:solidFill>
            <a:ln w="9525">
              <a:noFill/>
              <a:round/>
              <a:headEnd/>
              <a:tailEnd/>
            </a:ln>
          </p:spPr>
          <p:txBody>
            <a:bodyPr/>
            <a:lstStyle/>
            <a:p>
              <a:pPr>
                <a:lnSpc>
                  <a:spcPct val="90000"/>
                </a:lnSpc>
                <a:spcBef>
                  <a:spcPct val="35000"/>
                </a:spcBef>
                <a:spcAft>
                  <a:spcPct val="25000"/>
                </a:spcAft>
                <a:buClr>
                  <a:srgbClr val="8B3D9A"/>
                </a:buClr>
                <a:buFont typeface="Arial" pitchFamily="34" charset="0"/>
                <a:buChar char="•"/>
              </a:pPr>
              <a:endParaRPr lang="en-US" altLang="en-US" sz="900">
                <a:solidFill>
                  <a:srgbClr val="FFFFFF"/>
                </a:solidFill>
              </a:endParaRPr>
            </a:p>
          </p:txBody>
        </p:sp>
        <p:sp>
          <p:nvSpPr>
            <p:cNvPr id="35911" name="Flowchart: Stored Data 148"/>
            <p:cNvSpPr>
              <a:spLocks noChangeArrowheads="1"/>
            </p:cNvSpPr>
            <p:nvPr/>
          </p:nvSpPr>
          <p:spPr bwMode="auto">
            <a:xfrm rot="4887112">
              <a:off x="6118959" y="4831299"/>
              <a:ext cx="189074" cy="101112"/>
            </a:xfrm>
            <a:prstGeom prst="flowChartOnlineStorage">
              <a:avLst/>
            </a:prstGeom>
            <a:solidFill>
              <a:srgbClr val="FFFF00"/>
            </a:solidFill>
            <a:ln w="9525">
              <a:noFill/>
              <a:miter lim="800000"/>
              <a:headEnd/>
              <a:tailEnd/>
            </a:ln>
          </p:spPr>
          <p:txBody>
            <a:bodyPr/>
            <a:lstStyle/>
            <a:p>
              <a:pPr>
                <a:lnSpc>
                  <a:spcPct val="90000"/>
                </a:lnSpc>
                <a:spcBef>
                  <a:spcPct val="35000"/>
                </a:spcBef>
                <a:spcAft>
                  <a:spcPct val="25000"/>
                </a:spcAft>
                <a:buClr>
                  <a:srgbClr val="8B3D9A"/>
                </a:buClr>
                <a:buFont typeface="Arial" pitchFamily="34" charset="0"/>
                <a:buChar char="•"/>
              </a:pPr>
              <a:endParaRPr lang="en-US" altLang="en-US" sz="900">
                <a:solidFill>
                  <a:srgbClr val="FFFFFF"/>
                </a:solidFill>
              </a:endParaRPr>
            </a:p>
          </p:txBody>
        </p:sp>
        <p:grpSp>
          <p:nvGrpSpPr>
            <p:cNvPr id="18" name="Group 154"/>
            <p:cNvGrpSpPr/>
            <p:nvPr/>
          </p:nvGrpSpPr>
          <p:grpSpPr bwMode="auto">
            <a:xfrm rot="3515698">
              <a:off x="4719997" y="5629579"/>
              <a:ext cx="75879" cy="256025"/>
              <a:chOff x="6281121" y="4311573"/>
              <a:chExt cx="91104" cy="265300"/>
            </a:xfrm>
            <a:solidFill>
              <a:srgbClr val="CC3300"/>
            </a:solidFill>
          </p:grpSpPr>
          <p:sp>
            <p:nvSpPr>
              <p:cNvPr id="156" name="Flowchart: Stored Data 155"/>
              <p:cNvSpPr/>
              <p:nvPr/>
            </p:nvSpPr>
            <p:spPr bwMode="auto">
              <a:xfrm rot="5224777">
                <a:off x="6191168" y="4401526"/>
                <a:ext cx="265300" cy="85394"/>
              </a:xfrm>
              <a:prstGeom prst="flowChartOnlineStorage">
                <a:avLst/>
              </a:prstGeom>
              <a:grpFill/>
              <a:ln w="9525" cap="flat" cmpd="sng" algn="ctr">
                <a:no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sz="900" dirty="0">
                  <a:solidFill>
                    <a:srgbClr val="FFFFFF"/>
                  </a:solidFill>
                </a:endParaRPr>
              </a:p>
            </p:txBody>
          </p:sp>
          <p:sp>
            <p:nvSpPr>
              <p:cNvPr id="157" name="Rectangle 156"/>
              <p:cNvSpPr/>
              <p:nvPr/>
            </p:nvSpPr>
            <p:spPr bwMode="auto">
              <a:xfrm rot="21328307">
                <a:off x="6288881" y="4521994"/>
                <a:ext cx="83344" cy="50006"/>
              </a:xfrm>
              <a:prstGeom prst="rect">
                <a:avLst/>
              </a:prstGeom>
              <a:grpFill/>
              <a:ln w="9525" cap="flat" cmpd="sng" algn="ctr">
                <a:no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sz="900" dirty="0">
                  <a:solidFill>
                    <a:srgbClr val="FFFFFF"/>
                  </a:solidFill>
                </a:endParaRPr>
              </a:p>
            </p:txBody>
          </p:sp>
        </p:grpSp>
        <p:cxnSp>
          <p:nvCxnSpPr>
            <p:cNvPr id="35913" name="Straight Arrow Connector 157"/>
            <p:cNvCxnSpPr>
              <a:cxnSpLocks noChangeShapeType="1"/>
            </p:cNvCxnSpPr>
            <p:nvPr/>
          </p:nvCxnSpPr>
          <p:spPr bwMode="auto">
            <a:xfrm flipV="1">
              <a:off x="5211566" y="5879456"/>
              <a:ext cx="504029" cy="118998"/>
            </a:xfrm>
            <a:prstGeom prst="straightConnector1">
              <a:avLst/>
            </a:prstGeom>
            <a:noFill/>
            <a:ln w="28575" algn="ctr">
              <a:solidFill>
                <a:schemeClr val="tx1"/>
              </a:solidFill>
              <a:round/>
              <a:headEnd/>
              <a:tailEnd type="triangle" w="med" len="med"/>
            </a:ln>
          </p:spPr>
        </p:cxnSp>
        <p:cxnSp>
          <p:nvCxnSpPr>
            <p:cNvPr id="35914" name="Straight Arrow Connector 160"/>
            <p:cNvCxnSpPr>
              <a:cxnSpLocks noChangeShapeType="1"/>
            </p:cNvCxnSpPr>
            <p:nvPr/>
          </p:nvCxnSpPr>
          <p:spPr bwMode="auto">
            <a:xfrm>
              <a:off x="3264393" y="5802768"/>
              <a:ext cx="537732" cy="113709"/>
            </a:xfrm>
            <a:prstGeom prst="straightConnector1">
              <a:avLst/>
            </a:prstGeom>
            <a:noFill/>
            <a:ln w="28575" algn="ctr">
              <a:solidFill>
                <a:schemeClr val="tx1"/>
              </a:solidFill>
              <a:round/>
              <a:headEnd/>
              <a:tailEnd type="triangle" w="med" len="med"/>
            </a:ln>
          </p:spPr>
        </p:cxnSp>
        <p:sp>
          <p:nvSpPr>
            <p:cNvPr id="140" name="Rectangle 139"/>
            <p:cNvSpPr/>
            <p:nvPr/>
          </p:nvSpPr>
          <p:spPr bwMode="auto">
            <a:xfrm rot="15960358">
              <a:off x="5966619" y="5085556"/>
              <a:ext cx="165100" cy="96838"/>
            </a:xfrm>
            <a:prstGeom prst="rect">
              <a:avLst/>
            </a:prstGeom>
            <a:solidFill>
              <a:schemeClr val="accent6"/>
            </a:solidFill>
            <a:ln w="9525" cap="flat" cmpd="sng" algn="ctr">
              <a:no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sz="900" dirty="0">
                <a:solidFill>
                  <a:srgbClr val="FFFFFF"/>
                </a:solidFill>
              </a:endParaRPr>
            </a:p>
          </p:txBody>
        </p:sp>
        <p:sp>
          <p:nvSpPr>
            <p:cNvPr id="35916" name="Oval 137"/>
            <p:cNvSpPr>
              <a:spLocks noChangeArrowheads="1"/>
            </p:cNvSpPr>
            <p:nvPr/>
          </p:nvSpPr>
          <p:spPr bwMode="auto">
            <a:xfrm>
              <a:off x="5989823" y="4980360"/>
              <a:ext cx="101112" cy="87265"/>
            </a:xfrm>
            <a:prstGeom prst="ellipse">
              <a:avLst/>
            </a:prstGeom>
            <a:solidFill>
              <a:srgbClr val="C00000"/>
            </a:solidFill>
            <a:ln w="9525">
              <a:noFill/>
              <a:round/>
              <a:headEnd/>
              <a:tailEnd/>
            </a:ln>
          </p:spPr>
          <p:txBody>
            <a:bodyPr/>
            <a:lstStyle/>
            <a:p>
              <a:pPr>
                <a:lnSpc>
                  <a:spcPct val="90000"/>
                </a:lnSpc>
                <a:spcBef>
                  <a:spcPct val="35000"/>
                </a:spcBef>
                <a:spcAft>
                  <a:spcPct val="25000"/>
                </a:spcAft>
                <a:buClr>
                  <a:srgbClr val="8B3D9A"/>
                </a:buClr>
                <a:buFont typeface="Arial" pitchFamily="34" charset="0"/>
                <a:buChar char="•"/>
              </a:pPr>
              <a:endParaRPr lang="en-US" altLang="en-US" sz="900">
                <a:solidFill>
                  <a:srgbClr val="FFFFFF"/>
                </a:solidFill>
              </a:endParaRPr>
            </a:p>
          </p:txBody>
        </p:sp>
        <p:grpSp>
          <p:nvGrpSpPr>
            <p:cNvPr id="19" name="Group 153"/>
            <p:cNvGrpSpPr/>
            <p:nvPr/>
          </p:nvGrpSpPr>
          <p:grpSpPr bwMode="auto">
            <a:xfrm>
              <a:off x="6196448" y="4970442"/>
              <a:ext cx="87919" cy="220964"/>
              <a:chOff x="6281121" y="4311573"/>
              <a:chExt cx="91104" cy="265300"/>
            </a:xfrm>
            <a:solidFill>
              <a:srgbClr val="CC3300"/>
            </a:solidFill>
          </p:grpSpPr>
          <p:sp>
            <p:nvSpPr>
              <p:cNvPr id="150" name="Flowchart: Stored Data 149"/>
              <p:cNvSpPr/>
              <p:nvPr/>
            </p:nvSpPr>
            <p:spPr bwMode="auto">
              <a:xfrm rot="5224777">
                <a:off x="6191168" y="4401526"/>
                <a:ext cx="265300" cy="85394"/>
              </a:xfrm>
              <a:prstGeom prst="flowChartOnlineStorage">
                <a:avLst/>
              </a:prstGeom>
              <a:grpFill/>
              <a:ln w="9525" cap="flat" cmpd="sng" algn="ctr">
                <a:no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sz="900" dirty="0">
                  <a:solidFill>
                    <a:srgbClr val="FFFFFF"/>
                  </a:solidFill>
                </a:endParaRPr>
              </a:p>
            </p:txBody>
          </p:sp>
          <p:sp>
            <p:nvSpPr>
              <p:cNvPr id="153" name="Rectangle 152"/>
              <p:cNvSpPr/>
              <p:nvPr/>
            </p:nvSpPr>
            <p:spPr bwMode="auto">
              <a:xfrm rot="21328307">
                <a:off x="6288881" y="4521994"/>
                <a:ext cx="83344" cy="50006"/>
              </a:xfrm>
              <a:prstGeom prst="rect">
                <a:avLst/>
              </a:prstGeom>
              <a:grpFill/>
              <a:ln w="9525" cap="flat" cmpd="sng" algn="ctr">
                <a:no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sz="900" dirty="0">
                  <a:solidFill>
                    <a:srgbClr val="FFFFFF"/>
                  </a:solidFill>
                </a:endParaRPr>
              </a:p>
            </p:txBody>
          </p:sp>
        </p:grpSp>
        <p:sp>
          <p:nvSpPr>
            <p:cNvPr id="35918" name="Right Brace 16"/>
            <p:cNvSpPr>
              <a:spLocks/>
            </p:cNvSpPr>
            <p:nvPr/>
          </p:nvSpPr>
          <p:spPr bwMode="auto">
            <a:xfrm>
              <a:off x="7125037" y="4136796"/>
              <a:ext cx="441216" cy="2086433"/>
            </a:xfrm>
            <a:prstGeom prst="rightBrace">
              <a:avLst>
                <a:gd name="adj1" fmla="val 8320"/>
                <a:gd name="adj2" fmla="val 49593"/>
              </a:avLst>
            </a:prstGeom>
            <a:noFill/>
            <a:ln w="28575" algn="ctr">
              <a:solidFill>
                <a:schemeClr val="tx1"/>
              </a:solidFill>
              <a:round/>
              <a:headEnd/>
              <a:tailEnd/>
            </a:ln>
          </p:spPr>
          <p:txBody>
            <a:bodyPr anchor="ctr"/>
            <a:lstStyle/>
            <a:p>
              <a:pPr algn="ctr">
                <a:lnSpc>
                  <a:spcPct val="90000"/>
                </a:lnSpc>
                <a:spcBef>
                  <a:spcPct val="35000"/>
                </a:spcBef>
                <a:spcAft>
                  <a:spcPct val="25000"/>
                </a:spcAft>
                <a:buClr>
                  <a:srgbClr val="8B3D9A"/>
                </a:buClr>
                <a:buFont typeface="Arial" pitchFamily="34" charset="0"/>
                <a:buChar char="•"/>
              </a:pPr>
              <a:endParaRPr lang="en-US" altLang="en-US" sz="1100">
                <a:solidFill>
                  <a:srgbClr val="FFFFFF"/>
                </a:solidFill>
              </a:endParaRPr>
            </a:p>
          </p:txBody>
        </p:sp>
        <p:sp>
          <p:nvSpPr>
            <p:cNvPr id="35919" name="Text Box 7"/>
            <p:cNvSpPr txBox="1">
              <a:spLocks noChangeArrowheads="1"/>
            </p:cNvSpPr>
            <p:nvPr/>
          </p:nvSpPr>
          <p:spPr bwMode="auto">
            <a:xfrm>
              <a:off x="1237554" y="4934083"/>
              <a:ext cx="353894" cy="371444"/>
            </a:xfrm>
            <a:prstGeom prst="rect">
              <a:avLst/>
            </a:prstGeom>
            <a:noFill/>
            <a:ln w="9525">
              <a:solidFill>
                <a:srgbClr val="FFFF00"/>
              </a:solidFill>
              <a:miter lim="800000"/>
              <a:headEnd/>
              <a:tailEnd/>
            </a:ln>
          </p:spPr>
          <p:txBody>
            <a:bodyPr>
              <a:spAutoFit/>
            </a:bodyPr>
            <a:lstStyle/>
            <a:p>
              <a:pPr algn="ctr">
                <a:lnSpc>
                  <a:spcPct val="90000"/>
                </a:lnSpc>
                <a:spcBef>
                  <a:spcPct val="35000"/>
                </a:spcBef>
                <a:spcAft>
                  <a:spcPct val="25000"/>
                </a:spcAft>
                <a:buClr>
                  <a:srgbClr val="8B3D9A"/>
                </a:buClr>
                <a:buFont typeface="Wingdings" pitchFamily="2" charset="2"/>
                <a:buNone/>
              </a:pPr>
              <a:r>
                <a:rPr lang="en-US" altLang="en-US" sz="1000">
                  <a:solidFill>
                    <a:srgbClr val="F8F45A"/>
                  </a:solidFill>
                  <a:ea typeface="MS PGothic" pitchFamily="34" charset="-128"/>
                </a:rPr>
                <a:t>1</a:t>
              </a:r>
            </a:p>
          </p:txBody>
        </p:sp>
        <p:sp>
          <p:nvSpPr>
            <p:cNvPr id="35920" name="Text Box 7"/>
            <p:cNvSpPr txBox="1">
              <a:spLocks noChangeArrowheads="1"/>
            </p:cNvSpPr>
            <p:nvPr/>
          </p:nvSpPr>
          <p:spPr bwMode="auto">
            <a:xfrm>
              <a:off x="7732550" y="3539946"/>
              <a:ext cx="353892" cy="371444"/>
            </a:xfrm>
            <a:prstGeom prst="rect">
              <a:avLst/>
            </a:prstGeom>
            <a:noFill/>
            <a:ln w="9525">
              <a:solidFill>
                <a:srgbClr val="FFFF00"/>
              </a:solidFill>
              <a:miter lim="800000"/>
              <a:headEnd/>
              <a:tailEnd/>
            </a:ln>
          </p:spPr>
          <p:txBody>
            <a:bodyPr>
              <a:spAutoFit/>
            </a:bodyPr>
            <a:lstStyle/>
            <a:p>
              <a:pPr algn="ctr">
                <a:lnSpc>
                  <a:spcPct val="90000"/>
                </a:lnSpc>
                <a:spcBef>
                  <a:spcPct val="35000"/>
                </a:spcBef>
                <a:spcAft>
                  <a:spcPct val="25000"/>
                </a:spcAft>
                <a:buClr>
                  <a:srgbClr val="8B3D9A"/>
                </a:buClr>
                <a:buFont typeface="Wingdings" pitchFamily="2" charset="2"/>
                <a:buNone/>
              </a:pPr>
              <a:r>
                <a:rPr lang="en-US" altLang="en-US" sz="1000">
                  <a:solidFill>
                    <a:srgbClr val="F8F45A"/>
                  </a:solidFill>
                  <a:ea typeface="MS PGothic" pitchFamily="34" charset="-128"/>
                </a:rPr>
                <a:t>2</a:t>
              </a:r>
            </a:p>
          </p:txBody>
        </p:sp>
        <p:sp>
          <p:nvSpPr>
            <p:cNvPr id="35921" name="Text Box 7"/>
            <p:cNvSpPr txBox="1">
              <a:spLocks noChangeArrowheads="1"/>
            </p:cNvSpPr>
            <p:nvPr/>
          </p:nvSpPr>
          <p:spPr bwMode="auto">
            <a:xfrm>
              <a:off x="2761895" y="2505353"/>
              <a:ext cx="353892" cy="371444"/>
            </a:xfrm>
            <a:prstGeom prst="rect">
              <a:avLst/>
            </a:prstGeom>
            <a:noFill/>
            <a:ln w="9525">
              <a:solidFill>
                <a:srgbClr val="FFFF00"/>
              </a:solidFill>
              <a:miter lim="800000"/>
              <a:headEnd/>
              <a:tailEnd/>
            </a:ln>
          </p:spPr>
          <p:txBody>
            <a:bodyPr>
              <a:spAutoFit/>
            </a:bodyPr>
            <a:lstStyle/>
            <a:p>
              <a:pPr algn="ctr">
                <a:lnSpc>
                  <a:spcPct val="90000"/>
                </a:lnSpc>
                <a:spcBef>
                  <a:spcPct val="35000"/>
                </a:spcBef>
                <a:spcAft>
                  <a:spcPct val="25000"/>
                </a:spcAft>
                <a:buClr>
                  <a:srgbClr val="8B3D9A"/>
                </a:buClr>
                <a:buFont typeface="Wingdings" pitchFamily="2" charset="2"/>
                <a:buNone/>
              </a:pPr>
              <a:r>
                <a:rPr lang="en-US" altLang="en-US" sz="1000">
                  <a:solidFill>
                    <a:srgbClr val="F8F45A"/>
                  </a:solidFill>
                  <a:ea typeface="MS PGothic" pitchFamily="34" charset="-128"/>
                </a:rPr>
                <a:t>3</a:t>
              </a:r>
            </a:p>
          </p:txBody>
        </p:sp>
        <p:grpSp>
          <p:nvGrpSpPr>
            <p:cNvPr id="20" name="Group 140"/>
            <p:cNvGrpSpPr>
              <a:grpSpLocks/>
            </p:cNvGrpSpPr>
            <p:nvPr/>
          </p:nvGrpSpPr>
          <p:grpSpPr bwMode="auto">
            <a:xfrm rot="18451171">
              <a:off x="5939071" y="4869808"/>
              <a:ext cx="195292" cy="169159"/>
              <a:chOff x="2596538" y="2783399"/>
              <a:chExt cx="622269" cy="462217"/>
            </a:xfrm>
          </p:grpSpPr>
          <p:sp>
            <p:nvSpPr>
              <p:cNvPr id="35935" name="Rectangle 141"/>
              <p:cNvSpPr>
                <a:spLocks noChangeArrowheads="1"/>
              </p:cNvSpPr>
              <p:nvPr/>
            </p:nvSpPr>
            <p:spPr bwMode="auto">
              <a:xfrm rot="-2117313">
                <a:off x="2898619" y="2783399"/>
                <a:ext cx="320188" cy="188377"/>
              </a:xfrm>
              <a:prstGeom prst="rect">
                <a:avLst/>
              </a:prstGeom>
              <a:solidFill>
                <a:schemeClr val="accent1"/>
              </a:solidFill>
              <a:ln w="9525">
                <a:noFill/>
                <a:miter lim="800000"/>
                <a:headEnd/>
                <a:tailEnd/>
              </a:ln>
            </p:spPr>
            <p:txBody>
              <a:bodyPr/>
              <a:lstStyle/>
              <a:p>
                <a:pPr>
                  <a:lnSpc>
                    <a:spcPct val="90000"/>
                  </a:lnSpc>
                  <a:spcBef>
                    <a:spcPct val="35000"/>
                  </a:spcBef>
                  <a:spcAft>
                    <a:spcPct val="25000"/>
                  </a:spcAft>
                  <a:buClr>
                    <a:srgbClr val="8B3D9A"/>
                  </a:buClr>
                  <a:buFont typeface="Arial" pitchFamily="34" charset="0"/>
                  <a:buChar char="•"/>
                </a:pPr>
                <a:endParaRPr lang="en-US" altLang="en-US" sz="900" dirty="0">
                  <a:solidFill>
                    <a:srgbClr val="FFFFFF"/>
                  </a:solidFill>
                </a:endParaRPr>
              </a:p>
            </p:txBody>
          </p:sp>
          <p:sp>
            <p:nvSpPr>
              <p:cNvPr id="143" name="Block Arc 142"/>
              <p:cNvSpPr/>
              <p:nvPr/>
            </p:nvSpPr>
            <p:spPr bwMode="auto">
              <a:xfrm rot="3182873">
                <a:off x="2596439" y="2820617"/>
                <a:ext cx="425098" cy="424900"/>
              </a:xfrm>
              <a:prstGeom prst="blockArc">
                <a:avLst/>
              </a:prstGeom>
              <a:solidFill>
                <a:schemeClr val="accent1"/>
              </a:solidFill>
              <a:ln w="9525" cap="flat" cmpd="sng" algn="ctr">
                <a:no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sz="1100" dirty="0">
                  <a:solidFill>
                    <a:srgbClr val="FFFFFF"/>
                  </a:solidFill>
                </a:endParaRPr>
              </a:p>
            </p:txBody>
          </p:sp>
        </p:grpSp>
        <p:grpSp>
          <p:nvGrpSpPr>
            <p:cNvPr id="23" name="Group 111"/>
            <p:cNvGrpSpPr>
              <a:grpSpLocks/>
            </p:cNvGrpSpPr>
            <p:nvPr/>
          </p:nvGrpSpPr>
          <p:grpSpPr bwMode="auto">
            <a:xfrm rot="16200000">
              <a:off x="5766176" y="4078828"/>
              <a:ext cx="695478" cy="827281"/>
              <a:chOff x="-121430" y="2865202"/>
              <a:chExt cx="608793" cy="625350"/>
            </a:xfrm>
          </p:grpSpPr>
          <p:sp>
            <p:nvSpPr>
              <p:cNvPr id="113" name="Freeform 112"/>
              <p:cNvSpPr/>
              <p:nvPr/>
            </p:nvSpPr>
            <p:spPr bwMode="auto">
              <a:xfrm>
                <a:off x="-121500" y="2865533"/>
                <a:ext cx="608659" cy="625203"/>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CDCDCF"/>
                  </a:solidFill>
                  <a:ea typeface="MS PGothic" pitchFamily="34" charset="-128"/>
                </a:endParaRPr>
              </a:p>
            </p:txBody>
          </p:sp>
          <p:sp>
            <p:nvSpPr>
              <p:cNvPr id="114" name="Freeform 113"/>
              <p:cNvSpPr/>
              <p:nvPr/>
            </p:nvSpPr>
            <p:spPr bwMode="auto">
              <a:xfrm>
                <a:off x="123120" y="3043903"/>
                <a:ext cx="290241" cy="293560"/>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w="12700">
                <a:solidFill>
                  <a:schemeClr val="accent3">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900" dirty="0">
                  <a:solidFill>
                    <a:srgbClr val="CDCDCF"/>
                  </a:solidFill>
                  <a:ea typeface="MS PGothic" pitchFamily="34" charset="-128"/>
                </a:endParaRPr>
              </a:p>
            </p:txBody>
          </p:sp>
        </p:grpSp>
        <p:sp>
          <p:nvSpPr>
            <p:cNvPr id="35924" name="Oval 91"/>
            <p:cNvSpPr>
              <a:spLocks noChangeArrowheads="1"/>
            </p:cNvSpPr>
            <p:nvPr/>
          </p:nvSpPr>
          <p:spPr bwMode="auto">
            <a:xfrm>
              <a:off x="3449764" y="3109445"/>
              <a:ext cx="101112" cy="87265"/>
            </a:xfrm>
            <a:prstGeom prst="ellipse">
              <a:avLst/>
            </a:prstGeom>
            <a:solidFill>
              <a:schemeClr val="accent1"/>
            </a:solidFill>
            <a:ln w="9525">
              <a:noFill/>
              <a:round/>
              <a:headEnd/>
              <a:tailEnd/>
            </a:ln>
          </p:spPr>
          <p:txBody>
            <a:bodyPr/>
            <a:lstStyle/>
            <a:p>
              <a:pPr>
                <a:lnSpc>
                  <a:spcPct val="90000"/>
                </a:lnSpc>
                <a:spcBef>
                  <a:spcPct val="35000"/>
                </a:spcBef>
                <a:spcAft>
                  <a:spcPct val="25000"/>
                </a:spcAft>
                <a:buClr>
                  <a:srgbClr val="8B3D9A"/>
                </a:buClr>
                <a:buFont typeface="Arial" pitchFamily="34" charset="0"/>
                <a:buChar char="•"/>
              </a:pPr>
              <a:endParaRPr lang="en-US" altLang="en-US" sz="900">
                <a:solidFill>
                  <a:srgbClr val="FFFFFF"/>
                </a:solidFill>
              </a:endParaRPr>
            </a:p>
          </p:txBody>
        </p:sp>
        <p:sp>
          <p:nvSpPr>
            <p:cNvPr id="145" name="Oval 92"/>
            <p:cNvSpPr>
              <a:spLocks noChangeArrowheads="1"/>
            </p:cNvSpPr>
            <p:nvPr/>
          </p:nvSpPr>
          <p:spPr bwMode="auto">
            <a:xfrm>
              <a:off x="3582988" y="3078163"/>
              <a:ext cx="103187" cy="88900"/>
            </a:xfrm>
            <a:prstGeom prst="ellipse">
              <a:avLst/>
            </a:prstGeom>
            <a:solidFill>
              <a:schemeClr val="accent4">
                <a:lumMod val="40000"/>
                <a:lumOff val="60000"/>
              </a:schemeClr>
            </a:solidFill>
            <a:ln>
              <a:noFill/>
            </a:ln>
          </p:spPr>
          <p:txBody>
            <a:bodyPr/>
            <a:lstStyle>
              <a:lvl1pPr>
                <a:lnSpc>
                  <a:spcPct val="90000"/>
                </a:lnSpc>
                <a:spcBef>
                  <a:spcPts val="1000"/>
                </a:spcBef>
                <a:spcAft>
                  <a:spcPts val="700"/>
                </a:spcAft>
                <a:buClr>
                  <a:srgbClr val="8B3D9A"/>
                </a:buClr>
                <a:buFont typeface="Wingdings" pitchFamily="2" charset="2"/>
                <a:buChar char="§"/>
                <a:defRPr sz="2400">
                  <a:solidFill>
                    <a:srgbClr val="FEFDDE"/>
                  </a:solidFill>
                  <a:latin typeface="Arial" pitchFamily="34" charset="0"/>
                </a:defRPr>
              </a:lvl1pPr>
              <a:lvl2pPr marL="742950" indent="-285750">
                <a:lnSpc>
                  <a:spcPct val="90000"/>
                </a:lnSpc>
                <a:spcBef>
                  <a:spcPts val="1000"/>
                </a:spcBef>
                <a:spcAft>
                  <a:spcPts val="700"/>
                </a:spcAft>
                <a:buClr>
                  <a:srgbClr val="8B3D9A"/>
                </a:buClr>
                <a:buFont typeface="Arial" pitchFamily="34" charset="0"/>
                <a:buChar char="–"/>
                <a:defRPr sz="2200">
                  <a:solidFill>
                    <a:srgbClr val="FEFDDE"/>
                  </a:solidFill>
                  <a:latin typeface="Arial" pitchFamily="34" charset="0"/>
                </a:defRPr>
              </a:lvl2pPr>
              <a:lvl3pPr marL="1143000" indent="-228600">
                <a:lnSpc>
                  <a:spcPct val="90000"/>
                </a:lnSpc>
                <a:spcBef>
                  <a:spcPts val="1000"/>
                </a:spcBef>
                <a:spcAft>
                  <a:spcPts val="700"/>
                </a:spcAft>
                <a:buClr>
                  <a:srgbClr val="8B3D9A"/>
                </a:buClr>
                <a:buFont typeface="Arial" pitchFamily="34" charset="0"/>
                <a:buChar char="–"/>
                <a:defRPr sz="2000">
                  <a:solidFill>
                    <a:srgbClr val="FEFDDE"/>
                  </a:solidFill>
                  <a:latin typeface="Arial" pitchFamily="34" charset="0"/>
                </a:defRPr>
              </a:lvl3pPr>
              <a:lvl4pPr marL="1600200" indent="-228600">
                <a:lnSpc>
                  <a:spcPct val="90000"/>
                </a:lnSpc>
                <a:spcBef>
                  <a:spcPts val="1000"/>
                </a:spcBef>
                <a:spcAft>
                  <a:spcPts val="700"/>
                </a:spcAft>
                <a:buClr>
                  <a:srgbClr val="8B3D9A"/>
                </a:buClr>
                <a:buFont typeface="Arial" pitchFamily="34" charset="0"/>
                <a:buChar char="–"/>
                <a:defRPr>
                  <a:solidFill>
                    <a:srgbClr val="FEFDDE"/>
                  </a:solidFill>
                  <a:latin typeface="Arial" pitchFamily="34" charset="0"/>
                </a:defRPr>
              </a:lvl4pPr>
              <a:lvl5pPr marL="2057400" indent="-228600">
                <a:lnSpc>
                  <a:spcPct val="90000"/>
                </a:lnSpc>
                <a:spcBef>
                  <a:spcPts val="1000"/>
                </a:spcBef>
                <a:spcAft>
                  <a:spcPts val="700"/>
                </a:spcAft>
                <a:buClr>
                  <a:srgbClr val="8B3D9A"/>
                </a:buClr>
                <a:buFont typeface="Arial" pitchFamily="34" charset="0"/>
                <a:buChar char="–"/>
                <a:defRPr sz="1600">
                  <a:solidFill>
                    <a:srgbClr val="FEFDDE"/>
                  </a:solidFill>
                  <a:latin typeface="Arial" pitchFamily="34" charset="0"/>
                </a:defRPr>
              </a:lvl5pPr>
              <a:lvl6pPr marL="2514600" indent="-228600" eaLnBrk="0" fontAlgn="base" hangingPunct="0">
                <a:lnSpc>
                  <a:spcPct val="90000"/>
                </a:lnSpc>
                <a:spcBef>
                  <a:spcPts val="1000"/>
                </a:spcBef>
                <a:spcAft>
                  <a:spcPts val="700"/>
                </a:spcAft>
                <a:buClr>
                  <a:srgbClr val="8B3D9A"/>
                </a:buClr>
                <a:buFont typeface="Arial" pitchFamily="34" charset="0"/>
                <a:buChar char="–"/>
                <a:defRPr sz="1600">
                  <a:solidFill>
                    <a:srgbClr val="FEFDDE"/>
                  </a:solidFill>
                  <a:latin typeface="Arial" pitchFamily="34" charset="0"/>
                </a:defRPr>
              </a:lvl6pPr>
              <a:lvl7pPr marL="2971800" indent="-228600" eaLnBrk="0" fontAlgn="base" hangingPunct="0">
                <a:lnSpc>
                  <a:spcPct val="90000"/>
                </a:lnSpc>
                <a:spcBef>
                  <a:spcPts val="1000"/>
                </a:spcBef>
                <a:spcAft>
                  <a:spcPts val="700"/>
                </a:spcAft>
                <a:buClr>
                  <a:srgbClr val="8B3D9A"/>
                </a:buClr>
                <a:buFont typeface="Arial" pitchFamily="34" charset="0"/>
                <a:buChar char="–"/>
                <a:defRPr sz="1600">
                  <a:solidFill>
                    <a:srgbClr val="FEFDDE"/>
                  </a:solidFill>
                  <a:latin typeface="Arial" pitchFamily="34" charset="0"/>
                </a:defRPr>
              </a:lvl7pPr>
              <a:lvl8pPr marL="3429000" indent="-228600" eaLnBrk="0" fontAlgn="base" hangingPunct="0">
                <a:lnSpc>
                  <a:spcPct val="90000"/>
                </a:lnSpc>
                <a:spcBef>
                  <a:spcPts val="1000"/>
                </a:spcBef>
                <a:spcAft>
                  <a:spcPts val="700"/>
                </a:spcAft>
                <a:buClr>
                  <a:srgbClr val="8B3D9A"/>
                </a:buClr>
                <a:buFont typeface="Arial" pitchFamily="34" charset="0"/>
                <a:buChar char="–"/>
                <a:defRPr sz="1600">
                  <a:solidFill>
                    <a:srgbClr val="FEFDDE"/>
                  </a:solidFill>
                  <a:latin typeface="Arial" pitchFamily="34" charset="0"/>
                </a:defRPr>
              </a:lvl8pPr>
              <a:lvl9pPr marL="3886200" indent="-228600" eaLnBrk="0" fontAlgn="base" hangingPunct="0">
                <a:lnSpc>
                  <a:spcPct val="90000"/>
                </a:lnSpc>
                <a:spcBef>
                  <a:spcPts val="1000"/>
                </a:spcBef>
                <a:spcAft>
                  <a:spcPts val="700"/>
                </a:spcAft>
                <a:buClr>
                  <a:srgbClr val="8B3D9A"/>
                </a:buClr>
                <a:buFont typeface="Arial" pitchFamily="34" charset="0"/>
                <a:buChar char="–"/>
                <a:defRPr sz="1600">
                  <a:solidFill>
                    <a:srgbClr val="FEFDDE"/>
                  </a:solidFill>
                  <a:latin typeface="Arial" pitchFamily="34" charset="0"/>
                </a:defRPr>
              </a:lvl9pPr>
            </a:lstStyle>
            <a:p>
              <a:pPr>
                <a:spcBef>
                  <a:spcPct val="35000"/>
                </a:spcBef>
                <a:spcAft>
                  <a:spcPct val="25000"/>
                </a:spcAft>
                <a:buFont typeface="Arial" pitchFamily="34" charset="0"/>
                <a:buChar char="•"/>
                <a:defRPr/>
              </a:pPr>
              <a:endParaRPr lang="en-US" altLang="en-US" sz="900" dirty="0">
                <a:solidFill>
                  <a:srgbClr val="FFFFFF"/>
                </a:solidFill>
              </a:endParaRPr>
            </a:p>
          </p:txBody>
        </p:sp>
        <p:sp>
          <p:nvSpPr>
            <p:cNvPr id="35926" name="Oval 93"/>
            <p:cNvSpPr>
              <a:spLocks noChangeArrowheads="1"/>
            </p:cNvSpPr>
            <p:nvPr/>
          </p:nvSpPr>
          <p:spPr bwMode="auto">
            <a:xfrm>
              <a:off x="3714801" y="3201999"/>
              <a:ext cx="101112" cy="87265"/>
            </a:xfrm>
            <a:prstGeom prst="ellipse">
              <a:avLst/>
            </a:prstGeom>
            <a:solidFill>
              <a:schemeClr val="accent1"/>
            </a:solidFill>
            <a:ln w="9525">
              <a:noFill/>
              <a:round/>
              <a:headEnd/>
              <a:tailEnd/>
            </a:ln>
          </p:spPr>
          <p:txBody>
            <a:bodyPr/>
            <a:lstStyle/>
            <a:p>
              <a:pPr>
                <a:lnSpc>
                  <a:spcPct val="90000"/>
                </a:lnSpc>
                <a:spcBef>
                  <a:spcPct val="35000"/>
                </a:spcBef>
                <a:spcAft>
                  <a:spcPct val="25000"/>
                </a:spcAft>
                <a:buClr>
                  <a:srgbClr val="8B3D9A"/>
                </a:buClr>
                <a:buFont typeface="Arial" pitchFamily="34" charset="0"/>
                <a:buChar char="•"/>
              </a:pPr>
              <a:endParaRPr lang="en-US" altLang="en-US" sz="900">
                <a:solidFill>
                  <a:srgbClr val="FFFFFF"/>
                </a:solidFill>
              </a:endParaRPr>
            </a:p>
          </p:txBody>
        </p:sp>
        <p:sp>
          <p:nvSpPr>
            <p:cNvPr id="35927" name="Oval 128"/>
            <p:cNvSpPr>
              <a:spLocks noChangeArrowheads="1"/>
            </p:cNvSpPr>
            <p:nvPr/>
          </p:nvSpPr>
          <p:spPr bwMode="auto">
            <a:xfrm>
              <a:off x="3561601" y="2893927"/>
              <a:ext cx="101112" cy="87265"/>
            </a:xfrm>
            <a:prstGeom prst="ellipse">
              <a:avLst/>
            </a:prstGeom>
            <a:solidFill>
              <a:schemeClr val="accent1"/>
            </a:solidFill>
            <a:ln w="9525">
              <a:noFill/>
              <a:round/>
              <a:headEnd/>
              <a:tailEnd/>
            </a:ln>
          </p:spPr>
          <p:txBody>
            <a:bodyPr/>
            <a:lstStyle/>
            <a:p>
              <a:pPr>
                <a:lnSpc>
                  <a:spcPct val="90000"/>
                </a:lnSpc>
                <a:spcBef>
                  <a:spcPct val="35000"/>
                </a:spcBef>
                <a:spcAft>
                  <a:spcPct val="25000"/>
                </a:spcAft>
                <a:buClr>
                  <a:srgbClr val="8B3D9A"/>
                </a:buClr>
                <a:buFont typeface="Arial" pitchFamily="34" charset="0"/>
                <a:buChar char="•"/>
              </a:pPr>
              <a:endParaRPr lang="en-US" altLang="en-US" sz="900">
                <a:solidFill>
                  <a:srgbClr val="FFFFFF"/>
                </a:solidFill>
              </a:endParaRPr>
            </a:p>
          </p:txBody>
        </p:sp>
        <p:sp>
          <p:nvSpPr>
            <p:cNvPr id="148" name="Oval 129"/>
            <p:cNvSpPr>
              <a:spLocks noChangeArrowheads="1"/>
            </p:cNvSpPr>
            <p:nvPr/>
          </p:nvSpPr>
          <p:spPr bwMode="auto">
            <a:xfrm>
              <a:off x="3695700" y="2914650"/>
              <a:ext cx="101600" cy="87313"/>
            </a:xfrm>
            <a:prstGeom prst="ellipse">
              <a:avLst/>
            </a:prstGeom>
            <a:solidFill>
              <a:schemeClr val="accent4">
                <a:lumMod val="40000"/>
                <a:lumOff val="60000"/>
              </a:schemeClr>
            </a:solidFill>
            <a:ln>
              <a:noFill/>
            </a:ln>
          </p:spPr>
          <p:txBody>
            <a:bodyPr/>
            <a:lstStyle>
              <a:lvl1pPr>
                <a:lnSpc>
                  <a:spcPct val="90000"/>
                </a:lnSpc>
                <a:spcBef>
                  <a:spcPts val="1000"/>
                </a:spcBef>
                <a:spcAft>
                  <a:spcPts val="700"/>
                </a:spcAft>
                <a:buClr>
                  <a:srgbClr val="8B3D9A"/>
                </a:buClr>
                <a:buFont typeface="Wingdings" pitchFamily="2" charset="2"/>
                <a:buChar char="§"/>
                <a:defRPr sz="2400">
                  <a:solidFill>
                    <a:srgbClr val="FEFDDE"/>
                  </a:solidFill>
                  <a:latin typeface="Arial" pitchFamily="34" charset="0"/>
                </a:defRPr>
              </a:lvl1pPr>
              <a:lvl2pPr marL="742950" indent="-285750">
                <a:lnSpc>
                  <a:spcPct val="90000"/>
                </a:lnSpc>
                <a:spcBef>
                  <a:spcPts val="1000"/>
                </a:spcBef>
                <a:spcAft>
                  <a:spcPts val="700"/>
                </a:spcAft>
                <a:buClr>
                  <a:srgbClr val="8B3D9A"/>
                </a:buClr>
                <a:buFont typeface="Arial" pitchFamily="34" charset="0"/>
                <a:buChar char="–"/>
                <a:defRPr sz="2200">
                  <a:solidFill>
                    <a:srgbClr val="FEFDDE"/>
                  </a:solidFill>
                  <a:latin typeface="Arial" pitchFamily="34" charset="0"/>
                </a:defRPr>
              </a:lvl2pPr>
              <a:lvl3pPr marL="1143000" indent="-228600">
                <a:lnSpc>
                  <a:spcPct val="90000"/>
                </a:lnSpc>
                <a:spcBef>
                  <a:spcPts val="1000"/>
                </a:spcBef>
                <a:spcAft>
                  <a:spcPts val="700"/>
                </a:spcAft>
                <a:buClr>
                  <a:srgbClr val="8B3D9A"/>
                </a:buClr>
                <a:buFont typeface="Arial" pitchFamily="34" charset="0"/>
                <a:buChar char="–"/>
                <a:defRPr sz="2000">
                  <a:solidFill>
                    <a:srgbClr val="FEFDDE"/>
                  </a:solidFill>
                  <a:latin typeface="Arial" pitchFamily="34" charset="0"/>
                </a:defRPr>
              </a:lvl3pPr>
              <a:lvl4pPr marL="1600200" indent="-228600">
                <a:lnSpc>
                  <a:spcPct val="90000"/>
                </a:lnSpc>
                <a:spcBef>
                  <a:spcPts val="1000"/>
                </a:spcBef>
                <a:spcAft>
                  <a:spcPts val="700"/>
                </a:spcAft>
                <a:buClr>
                  <a:srgbClr val="8B3D9A"/>
                </a:buClr>
                <a:buFont typeface="Arial" pitchFamily="34" charset="0"/>
                <a:buChar char="–"/>
                <a:defRPr>
                  <a:solidFill>
                    <a:srgbClr val="FEFDDE"/>
                  </a:solidFill>
                  <a:latin typeface="Arial" pitchFamily="34" charset="0"/>
                </a:defRPr>
              </a:lvl4pPr>
              <a:lvl5pPr marL="2057400" indent="-228600">
                <a:lnSpc>
                  <a:spcPct val="90000"/>
                </a:lnSpc>
                <a:spcBef>
                  <a:spcPts val="1000"/>
                </a:spcBef>
                <a:spcAft>
                  <a:spcPts val="700"/>
                </a:spcAft>
                <a:buClr>
                  <a:srgbClr val="8B3D9A"/>
                </a:buClr>
                <a:buFont typeface="Arial" pitchFamily="34" charset="0"/>
                <a:buChar char="–"/>
                <a:defRPr sz="1600">
                  <a:solidFill>
                    <a:srgbClr val="FEFDDE"/>
                  </a:solidFill>
                  <a:latin typeface="Arial" pitchFamily="34" charset="0"/>
                </a:defRPr>
              </a:lvl5pPr>
              <a:lvl6pPr marL="2514600" indent="-228600" eaLnBrk="0" fontAlgn="base" hangingPunct="0">
                <a:lnSpc>
                  <a:spcPct val="90000"/>
                </a:lnSpc>
                <a:spcBef>
                  <a:spcPts val="1000"/>
                </a:spcBef>
                <a:spcAft>
                  <a:spcPts val="700"/>
                </a:spcAft>
                <a:buClr>
                  <a:srgbClr val="8B3D9A"/>
                </a:buClr>
                <a:buFont typeface="Arial" pitchFamily="34" charset="0"/>
                <a:buChar char="–"/>
                <a:defRPr sz="1600">
                  <a:solidFill>
                    <a:srgbClr val="FEFDDE"/>
                  </a:solidFill>
                  <a:latin typeface="Arial" pitchFamily="34" charset="0"/>
                </a:defRPr>
              </a:lvl6pPr>
              <a:lvl7pPr marL="2971800" indent="-228600" eaLnBrk="0" fontAlgn="base" hangingPunct="0">
                <a:lnSpc>
                  <a:spcPct val="90000"/>
                </a:lnSpc>
                <a:spcBef>
                  <a:spcPts val="1000"/>
                </a:spcBef>
                <a:spcAft>
                  <a:spcPts val="700"/>
                </a:spcAft>
                <a:buClr>
                  <a:srgbClr val="8B3D9A"/>
                </a:buClr>
                <a:buFont typeface="Arial" pitchFamily="34" charset="0"/>
                <a:buChar char="–"/>
                <a:defRPr sz="1600">
                  <a:solidFill>
                    <a:srgbClr val="FEFDDE"/>
                  </a:solidFill>
                  <a:latin typeface="Arial" pitchFamily="34" charset="0"/>
                </a:defRPr>
              </a:lvl7pPr>
              <a:lvl8pPr marL="3429000" indent="-228600" eaLnBrk="0" fontAlgn="base" hangingPunct="0">
                <a:lnSpc>
                  <a:spcPct val="90000"/>
                </a:lnSpc>
                <a:spcBef>
                  <a:spcPts val="1000"/>
                </a:spcBef>
                <a:spcAft>
                  <a:spcPts val="700"/>
                </a:spcAft>
                <a:buClr>
                  <a:srgbClr val="8B3D9A"/>
                </a:buClr>
                <a:buFont typeface="Arial" pitchFamily="34" charset="0"/>
                <a:buChar char="–"/>
                <a:defRPr sz="1600">
                  <a:solidFill>
                    <a:srgbClr val="FEFDDE"/>
                  </a:solidFill>
                  <a:latin typeface="Arial" pitchFamily="34" charset="0"/>
                </a:defRPr>
              </a:lvl8pPr>
              <a:lvl9pPr marL="3886200" indent="-228600" eaLnBrk="0" fontAlgn="base" hangingPunct="0">
                <a:lnSpc>
                  <a:spcPct val="90000"/>
                </a:lnSpc>
                <a:spcBef>
                  <a:spcPts val="1000"/>
                </a:spcBef>
                <a:spcAft>
                  <a:spcPts val="700"/>
                </a:spcAft>
                <a:buClr>
                  <a:srgbClr val="8B3D9A"/>
                </a:buClr>
                <a:buFont typeface="Arial" pitchFamily="34" charset="0"/>
                <a:buChar char="–"/>
                <a:defRPr sz="1600">
                  <a:solidFill>
                    <a:srgbClr val="FEFDDE"/>
                  </a:solidFill>
                  <a:latin typeface="Arial" pitchFamily="34" charset="0"/>
                </a:defRPr>
              </a:lvl9pPr>
            </a:lstStyle>
            <a:p>
              <a:pPr>
                <a:spcBef>
                  <a:spcPct val="35000"/>
                </a:spcBef>
                <a:spcAft>
                  <a:spcPct val="25000"/>
                </a:spcAft>
                <a:buFont typeface="Arial" pitchFamily="34" charset="0"/>
                <a:buChar char="•"/>
                <a:defRPr/>
              </a:pPr>
              <a:endParaRPr lang="en-US" altLang="en-US" sz="900" dirty="0">
                <a:solidFill>
                  <a:srgbClr val="FFFFFF"/>
                </a:solidFill>
              </a:endParaRPr>
            </a:p>
          </p:txBody>
        </p:sp>
        <p:sp>
          <p:nvSpPr>
            <p:cNvPr id="35929" name="Explosion 2 1"/>
            <p:cNvSpPr>
              <a:spLocks noChangeArrowheads="1"/>
            </p:cNvSpPr>
            <p:nvPr/>
          </p:nvSpPr>
          <p:spPr bwMode="auto">
            <a:xfrm rot="19810691">
              <a:off x="2110795" y="4295460"/>
              <a:ext cx="137880" cy="282951"/>
            </a:xfrm>
            <a:prstGeom prst="irregularSeal2">
              <a:avLst/>
            </a:prstGeom>
            <a:solidFill>
              <a:srgbClr val="00003A"/>
            </a:solidFill>
            <a:ln w="9525">
              <a:noFill/>
              <a:miter lim="800000"/>
              <a:headEnd/>
              <a:tailEnd/>
            </a:ln>
          </p:spPr>
          <p:txBody>
            <a:bodyPr/>
            <a:lstStyle/>
            <a:p>
              <a:pPr>
                <a:lnSpc>
                  <a:spcPct val="90000"/>
                </a:lnSpc>
                <a:spcBef>
                  <a:spcPct val="35000"/>
                </a:spcBef>
                <a:spcAft>
                  <a:spcPct val="25000"/>
                </a:spcAft>
                <a:buClr>
                  <a:srgbClr val="8B3D9A"/>
                </a:buClr>
                <a:buFont typeface="Arial" pitchFamily="34" charset="0"/>
                <a:buChar char="•"/>
              </a:pPr>
              <a:endParaRPr lang="en-US" altLang="en-US" sz="1100">
                <a:solidFill>
                  <a:srgbClr val="FFFFFF"/>
                </a:solidFill>
              </a:endParaRPr>
            </a:p>
          </p:txBody>
        </p:sp>
        <p:sp>
          <p:nvSpPr>
            <p:cNvPr id="35930" name="Oval 90"/>
            <p:cNvSpPr>
              <a:spLocks noChangeArrowheads="1"/>
            </p:cNvSpPr>
            <p:nvPr/>
          </p:nvSpPr>
          <p:spPr bwMode="auto">
            <a:xfrm>
              <a:off x="2181267" y="4429002"/>
              <a:ext cx="101112" cy="87265"/>
            </a:xfrm>
            <a:prstGeom prst="ellipse">
              <a:avLst/>
            </a:prstGeom>
            <a:solidFill>
              <a:srgbClr val="C00000"/>
            </a:solidFill>
            <a:ln w="9525">
              <a:noFill/>
              <a:round/>
              <a:headEnd/>
              <a:tailEnd/>
            </a:ln>
          </p:spPr>
          <p:txBody>
            <a:bodyPr/>
            <a:lstStyle/>
            <a:p>
              <a:pPr>
                <a:lnSpc>
                  <a:spcPct val="90000"/>
                </a:lnSpc>
                <a:spcBef>
                  <a:spcPct val="35000"/>
                </a:spcBef>
                <a:spcAft>
                  <a:spcPct val="25000"/>
                </a:spcAft>
                <a:buClr>
                  <a:srgbClr val="8B3D9A"/>
                </a:buClr>
                <a:buFont typeface="Arial" pitchFamily="34" charset="0"/>
                <a:buChar char="•"/>
              </a:pPr>
              <a:endParaRPr lang="en-US" altLang="en-US" sz="900">
                <a:solidFill>
                  <a:srgbClr val="FFFFFF"/>
                </a:solidFill>
              </a:endParaRPr>
            </a:p>
          </p:txBody>
        </p:sp>
        <p:sp>
          <p:nvSpPr>
            <p:cNvPr id="35881" name="Text Box 7"/>
            <p:cNvSpPr txBox="1">
              <a:spLocks noChangeArrowheads="1"/>
            </p:cNvSpPr>
            <p:nvPr/>
          </p:nvSpPr>
          <p:spPr bwMode="auto">
            <a:xfrm>
              <a:off x="6000759" y="3000371"/>
              <a:ext cx="1239388" cy="549739"/>
            </a:xfrm>
            <a:prstGeom prst="rect">
              <a:avLst/>
            </a:prstGeom>
            <a:noFill/>
            <a:ln w="9525">
              <a:noFill/>
              <a:miter lim="800000"/>
              <a:headEnd/>
              <a:tailEnd/>
            </a:ln>
          </p:spPr>
          <p:txBody>
            <a:bodyPr>
              <a:spAutoFit/>
            </a:bodyPr>
            <a:lstStyle/>
            <a:p>
              <a:pPr algn="ctr">
                <a:lnSpc>
                  <a:spcPct val="90000"/>
                </a:lnSpc>
                <a:buClr>
                  <a:srgbClr val="8B3D9A"/>
                </a:buClr>
                <a:buFont typeface="Wingdings" pitchFamily="2" charset="2"/>
                <a:buNone/>
              </a:pPr>
              <a:r>
                <a:rPr lang="es-MX" altLang="en-US" sz="900" dirty="0" smtClean="0">
                  <a:solidFill>
                    <a:srgbClr val="FFFFFF"/>
                  </a:solidFill>
                  <a:ea typeface="MS PGothic" pitchFamily="34" charset="-128"/>
                </a:rPr>
                <a:t>Células T</a:t>
              </a:r>
            </a:p>
            <a:p>
              <a:pPr algn="ctr">
                <a:lnSpc>
                  <a:spcPct val="90000"/>
                </a:lnSpc>
                <a:buClr>
                  <a:srgbClr val="8B3D9A"/>
                </a:buClr>
                <a:buFont typeface="Wingdings" pitchFamily="2" charset="2"/>
                <a:buNone/>
              </a:pPr>
              <a:r>
                <a:rPr lang="es-MX" altLang="en-US" sz="900" dirty="0" smtClean="0">
                  <a:solidFill>
                    <a:srgbClr val="FFFFFF"/>
                  </a:solidFill>
                  <a:ea typeface="MS PGothic" pitchFamily="34" charset="-128"/>
                </a:rPr>
                <a:t>en reposo</a:t>
              </a:r>
            </a:p>
          </p:txBody>
        </p:sp>
      </p:grpSp>
      <p:pic>
        <p:nvPicPr>
          <p:cNvPr id="135" name="Picture 6"/>
          <p:cNvPicPr>
            <a:picLocks noChangeAspect="1" noChangeArrowheads="1"/>
          </p:cNvPicPr>
          <p:nvPr/>
        </p:nvPicPr>
        <p:blipFill>
          <a:blip r:embed="rId3" cstate="print"/>
          <a:srcRect/>
          <a:stretch>
            <a:fillRect/>
          </a:stretch>
        </p:blipFill>
        <p:spPr bwMode="auto">
          <a:xfrm>
            <a:off x="6364304" y="3628286"/>
            <a:ext cx="1993910" cy="2658234"/>
          </a:xfrm>
          <a:prstGeom prst="rect">
            <a:avLst/>
          </a:prstGeom>
          <a:noFill/>
          <a:ln w="9525">
            <a:noFill/>
            <a:miter lim="800000"/>
            <a:headEnd/>
            <a:tailEnd/>
          </a:ln>
        </p:spPr>
      </p:pic>
      <p:sp>
        <p:nvSpPr>
          <p:cNvPr id="141" name="TextBox 140"/>
          <p:cNvSpPr txBox="1"/>
          <p:nvPr/>
        </p:nvSpPr>
        <p:spPr>
          <a:xfrm>
            <a:off x="5929322" y="1349210"/>
            <a:ext cx="2928958" cy="2554545"/>
          </a:xfrm>
          <a:prstGeom prst="rect">
            <a:avLst/>
          </a:prstGeom>
          <a:noFill/>
        </p:spPr>
        <p:txBody>
          <a:bodyPr wrap="square" rtlCol="0">
            <a:spAutoFit/>
          </a:bodyPr>
          <a:lstStyle/>
          <a:p>
            <a:r>
              <a:rPr lang="es-MX" altLang="en-US" sz="1600" dirty="0" smtClean="0"/>
              <a:t>Hasta 40% </a:t>
            </a:r>
            <a:r>
              <a:rPr lang="es-MX" altLang="en-US" sz="1600" dirty="0" err="1" smtClean="0"/>
              <a:t>pacs</a:t>
            </a:r>
            <a:r>
              <a:rPr lang="es-MX" altLang="en-US" sz="1600" dirty="0" smtClean="0"/>
              <a:t> con agentes </a:t>
            </a:r>
            <a:br>
              <a:rPr lang="es-MX" altLang="en-US" sz="1600" dirty="0" smtClean="0"/>
            </a:br>
            <a:r>
              <a:rPr lang="es-MX" altLang="en-US" sz="1600" dirty="0" smtClean="0"/>
              <a:t>anti-CTLA-4 y anti-PD-1 </a:t>
            </a:r>
          </a:p>
          <a:p>
            <a:r>
              <a:rPr lang="es-MX" altLang="en-US" sz="1600" dirty="0" err="1" smtClean="0"/>
              <a:t>Rash</a:t>
            </a:r>
            <a:r>
              <a:rPr lang="es-MX" altLang="en-US" sz="1600" dirty="0" smtClean="0"/>
              <a:t> severo ocasional </a:t>
            </a:r>
          </a:p>
          <a:p>
            <a:r>
              <a:rPr lang="es-MX" altLang="en-US" sz="1600" dirty="0" smtClean="0"/>
              <a:t>Inicio dentro de pocas semanas/meses TX </a:t>
            </a:r>
          </a:p>
          <a:p>
            <a:r>
              <a:rPr lang="es-MX" altLang="en-US" sz="1600" dirty="0" smtClean="0"/>
              <a:t>Síntomas dirigidos por severidad</a:t>
            </a:r>
          </a:p>
          <a:p>
            <a:r>
              <a:rPr lang="es-MX" altLang="en-US" sz="1600" dirty="0" smtClean="0"/>
              <a:t>Descartar otras etiologías</a:t>
            </a:r>
          </a:p>
          <a:p>
            <a:r>
              <a:rPr lang="es-MX" altLang="en-US" sz="1600" dirty="0" smtClean="0"/>
              <a:t>Generalmente no relacionadas a infusión</a:t>
            </a:r>
          </a:p>
          <a:p>
            <a:endParaRPr lang="es-MX"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extBox 15"/>
          <p:cNvSpPr txBox="1">
            <a:spLocks noChangeArrowheads="1"/>
          </p:cNvSpPr>
          <p:nvPr/>
        </p:nvSpPr>
        <p:spPr bwMode="auto">
          <a:xfrm>
            <a:off x="2541588" y="5646738"/>
            <a:ext cx="3689350" cy="369332"/>
          </a:xfrm>
          <a:prstGeom prst="rect">
            <a:avLst/>
          </a:prstGeom>
          <a:noFill/>
          <a:ln>
            <a:noFill/>
          </a:ln>
          <a:extLst/>
        </p:spPr>
        <p:txBody>
          <a:bodyPr>
            <a:spAutoFit/>
          </a:bodyPr>
          <a:lstStyle>
            <a:lvl1pPr>
              <a:spcBef>
                <a:spcPct val="20000"/>
              </a:spcBef>
              <a:buClr>
                <a:schemeClr val="tx2"/>
              </a:buClr>
              <a:buChar char="•"/>
              <a:defRPr sz="2400">
                <a:solidFill>
                  <a:schemeClr val="tx1"/>
                </a:solidFill>
                <a:latin typeface="Calibri" pitchFamily="34" charset="0"/>
                <a:ea typeface="MS PGothic" pitchFamily="34" charset="-128"/>
              </a:defRPr>
            </a:lvl1pPr>
            <a:lvl2pPr marL="742950" indent="-285750">
              <a:spcBef>
                <a:spcPct val="20000"/>
              </a:spcBef>
              <a:buClr>
                <a:schemeClr val="tx2"/>
              </a:buClr>
              <a:buChar char="–"/>
              <a:defRPr sz="2000">
                <a:solidFill>
                  <a:schemeClr val="tx1"/>
                </a:solidFill>
                <a:latin typeface="Calibri" pitchFamily="34" charset="0"/>
                <a:ea typeface="MS PGothic" pitchFamily="34" charset="-128"/>
              </a:defRPr>
            </a:lvl2pPr>
            <a:lvl3pPr marL="1143000" indent="-228600">
              <a:spcBef>
                <a:spcPct val="20000"/>
              </a:spcBef>
              <a:buClr>
                <a:schemeClr val="tx2"/>
              </a:buClr>
              <a:buChar char="•"/>
              <a:defRPr>
                <a:solidFill>
                  <a:schemeClr val="tx1"/>
                </a:solidFill>
                <a:latin typeface="Calibri" pitchFamily="34" charset="0"/>
                <a:ea typeface="MS PGothic" pitchFamily="34" charset="-128"/>
              </a:defRPr>
            </a:lvl3pPr>
            <a:lvl4pPr marL="1600200" indent="-228600">
              <a:spcBef>
                <a:spcPct val="20000"/>
              </a:spcBef>
              <a:buClr>
                <a:schemeClr val="tx2"/>
              </a:buClr>
              <a:buChar char="–"/>
              <a:defRPr sz="1600">
                <a:solidFill>
                  <a:schemeClr val="tx1"/>
                </a:solidFill>
                <a:latin typeface="Calibri" pitchFamily="34" charset="0"/>
                <a:ea typeface="MS PGothic" pitchFamily="34" charset="-128"/>
              </a:defRPr>
            </a:lvl4pPr>
            <a:lvl5pPr marL="2057400" indent="-228600">
              <a:spcBef>
                <a:spcPct val="20000"/>
              </a:spcBef>
              <a:buClr>
                <a:schemeClr val="tx2"/>
              </a:buClr>
              <a:buChar char="»"/>
              <a:defRPr sz="14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Clr>
                <a:schemeClr val="tx2"/>
              </a:buClr>
              <a:buChar char="»"/>
              <a:defRPr sz="14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Clr>
                <a:schemeClr val="tx2"/>
              </a:buClr>
              <a:buChar char="»"/>
              <a:defRPr sz="14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Clr>
                <a:schemeClr val="tx2"/>
              </a:buClr>
              <a:buChar char="»"/>
              <a:defRPr sz="14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Clr>
                <a:schemeClr val="tx2"/>
              </a:buClr>
              <a:buChar char="»"/>
              <a:defRPr sz="1400">
                <a:solidFill>
                  <a:schemeClr val="tx1"/>
                </a:solidFill>
                <a:latin typeface="Calibri" pitchFamily="34" charset="0"/>
                <a:ea typeface="MS PGothic" pitchFamily="34" charset="-128"/>
              </a:defRPr>
            </a:lvl9pPr>
          </a:lstStyle>
          <a:p>
            <a:pPr algn="ctr" eaLnBrk="1" hangingPunct="1">
              <a:spcBef>
                <a:spcPct val="0"/>
              </a:spcBef>
              <a:buClrTx/>
              <a:buFontTx/>
              <a:buNone/>
              <a:defRPr/>
            </a:pPr>
            <a:r>
              <a:rPr lang="es-MX" altLang="en-US" sz="1800" i="1" smtClean="0">
                <a:solidFill>
                  <a:schemeClr val="bg1"/>
                </a:solidFill>
                <a:latin typeface="+mj-lt"/>
                <a:cs typeface="+mn-cs"/>
              </a:rPr>
              <a:t>Requiere vigilancia estrecha</a:t>
            </a:r>
            <a:endParaRPr lang="es-MX" altLang="en-US" sz="1800" i="1">
              <a:solidFill>
                <a:schemeClr val="bg1"/>
              </a:solidFill>
              <a:latin typeface="+mj-lt"/>
              <a:cs typeface="+mn-cs"/>
            </a:endParaRPr>
          </a:p>
        </p:txBody>
      </p:sp>
      <p:pic>
        <p:nvPicPr>
          <p:cNvPr id="107524" name="Picture 1"/>
          <p:cNvPicPr>
            <a:picLocks noChangeAspect="1" noChangeArrowheads="1"/>
          </p:cNvPicPr>
          <p:nvPr/>
        </p:nvPicPr>
        <p:blipFill>
          <a:blip r:embed="rId3" cstate="print"/>
          <a:srcRect/>
          <a:stretch>
            <a:fillRect/>
          </a:stretch>
        </p:blipFill>
        <p:spPr bwMode="auto">
          <a:xfrm>
            <a:off x="3670300" y="2108200"/>
            <a:ext cx="1401763" cy="3405188"/>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20" name="Round Diagonal Corner Rectangle 19"/>
          <p:cNvSpPr>
            <a:spLocks/>
          </p:cNvSpPr>
          <p:nvPr/>
        </p:nvSpPr>
        <p:spPr bwMode="auto">
          <a:xfrm>
            <a:off x="6500826" y="2887663"/>
            <a:ext cx="2336830" cy="1412875"/>
          </a:xfrm>
          <a:prstGeom prst="round2DiagRect">
            <a:avLst/>
          </a:prstGeom>
          <a:solidFill>
            <a:schemeClr val="tx1">
              <a:lumMod val="95000"/>
            </a:schemeClr>
          </a:solidFill>
          <a:ln w="12700">
            <a:solidFill>
              <a:schemeClr val="accent3"/>
            </a:solidFill>
            <a:round/>
            <a:headEnd/>
            <a:tailEnd type="arrow" w="med" len="med"/>
          </a:ln>
          <a:effectLst/>
        </p:spPr>
        <p:txBody>
          <a:bodyPr anchor="ctr"/>
          <a:lstStyle/>
          <a:p>
            <a:pPr marL="119063" indent="-119063">
              <a:defRPr/>
            </a:pPr>
            <a:r>
              <a:rPr lang="es-MX" sz="1600" b="1" dirty="0" smtClean="0">
                <a:solidFill>
                  <a:schemeClr val="bg2">
                    <a:lumMod val="10000"/>
                  </a:schemeClr>
                </a:solidFill>
                <a:latin typeface="+mj-lt"/>
              </a:rPr>
              <a:t>Pulmonar</a:t>
            </a:r>
          </a:p>
          <a:p>
            <a:pPr marL="227013" indent="-169863">
              <a:buFont typeface="Wingdings" pitchFamily="2" charset="2"/>
              <a:buChar char="§"/>
              <a:defRPr/>
            </a:pPr>
            <a:r>
              <a:rPr lang="es-MX" sz="1400" b="0" dirty="0" smtClean="0">
                <a:solidFill>
                  <a:schemeClr val="bg2">
                    <a:lumMod val="10000"/>
                  </a:schemeClr>
                </a:solidFill>
                <a:latin typeface="+mj-lt"/>
                <a:ea typeface="ＭＳ Ｐゴシック" panose="020B0600070205080204" pitchFamily="34" charset="-128"/>
                <a:cs typeface="Arial" charset="0"/>
              </a:rPr>
              <a:t>Neumonitis</a:t>
            </a:r>
          </a:p>
          <a:p>
            <a:pPr marL="227013" indent="-169863">
              <a:buFont typeface="Wingdings" pitchFamily="2" charset="2"/>
              <a:buChar char="§"/>
              <a:defRPr/>
            </a:pPr>
            <a:r>
              <a:rPr lang="es-MX" sz="1400" b="0" dirty="0" smtClean="0">
                <a:solidFill>
                  <a:schemeClr val="bg2">
                    <a:lumMod val="10000"/>
                  </a:schemeClr>
                </a:solidFill>
                <a:latin typeface="+mj-lt"/>
                <a:ea typeface="ＭＳ Ｐゴシック" panose="020B0600070205080204" pitchFamily="34" charset="-128"/>
                <a:cs typeface="Arial" charset="0"/>
              </a:rPr>
              <a:t>Enf pulmonar intersticial </a:t>
            </a:r>
          </a:p>
          <a:p>
            <a:pPr marL="227013" indent="-169863">
              <a:buFont typeface="Wingdings" pitchFamily="2" charset="2"/>
              <a:buChar char="§"/>
              <a:defRPr/>
            </a:pPr>
            <a:r>
              <a:rPr lang="es-MX" sz="1400" b="0" dirty="0" smtClean="0">
                <a:solidFill>
                  <a:schemeClr val="bg2">
                    <a:lumMod val="10000"/>
                  </a:schemeClr>
                </a:solidFill>
                <a:latin typeface="+mj-lt"/>
                <a:ea typeface="ＭＳ Ｐゴシック" panose="020B0600070205080204" pitchFamily="34" charset="-128"/>
                <a:cs typeface="Arial" charset="0"/>
              </a:rPr>
              <a:t>Neumonitis intersticial aguda</a:t>
            </a:r>
            <a:endParaRPr lang="es-MX" sz="1400" b="0" dirty="0">
              <a:solidFill>
                <a:schemeClr val="bg2">
                  <a:lumMod val="10000"/>
                </a:schemeClr>
              </a:solidFill>
              <a:latin typeface="+mj-lt"/>
              <a:ea typeface="ＭＳ Ｐゴシック" panose="020B0600070205080204" pitchFamily="34" charset="-128"/>
              <a:cs typeface="Arial" charset="0"/>
            </a:endParaRPr>
          </a:p>
        </p:txBody>
      </p:sp>
      <p:sp>
        <p:nvSpPr>
          <p:cNvPr id="21" name="Round Diagonal Corner Rectangle 20"/>
          <p:cNvSpPr>
            <a:spLocks/>
          </p:cNvSpPr>
          <p:nvPr/>
        </p:nvSpPr>
        <p:spPr bwMode="auto">
          <a:xfrm>
            <a:off x="6253163" y="4424363"/>
            <a:ext cx="2579687" cy="1641475"/>
          </a:xfrm>
          <a:prstGeom prst="round2DiagRect">
            <a:avLst/>
          </a:prstGeom>
          <a:solidFill>
            <a:schemeClr val="tx1">
              <a:lumMod val="95000"/>
            </a:schemeClr>
          </a:solidFill>
          <a:ln w="12700">
            <a:solidFill>
              <a:schemeClr val="accent3"/>
            </a:solidFill>
            <a:round/>
            <a:headEnd/>
            <a:tailEnd type="arrow" w="med" len="med"/>
          </a:ln>
          <a:effectLst/>
        </p:spPr>
        <p:txBody>
          <a:bodyPr anchor="ctr"/>
          <a:lstStyle/>
          <a:p>
            <a:pPr marL="119063" indent="-119063">
              <a:defRPr/>
            </a:pPr>
            <a:r>
              <a:rPr lang="es-MX" sz="1600" b="1" dirty="0" smtClean="0">
                <a:solidFill>
                  <a:schemeClr val="bg2">
                    <a:lumMod val="10000"/>
                  </a:schemeClr>
                </a:solidFill>
                <a:latin typeface="+mj-lt"/>
              </a:rPr>
              <a:t>Neurológico</a:t>
            </a:r>
          </a:p>
          <a:p>
            <a:pPr marL="227013" indent="-169863">
              <a:buFont typeface="Wingdings" pitchFamily="2" charset="2"/>
              <a:buChar char="§"/>
              <a:defRPr/>
            </a:pPr>
            <a:r>
              <a:rPr lang="es-MX" sz="1400" b="0" dirty="0" err="1" smtClean="0">
                <a:solidFill>
                  <a:schemeClr val="bg2">
                    <a:lumMod val="10000"/>
                  </a:schemeClr>
                </a:solidFill>
                <a:latin typeface="+mj-lt"/>
                <a:ea typeface="ＭＳ Ｐゴシック" panose="020B0600070205080204" pitchFamily="34" charset="-128"/>
                <a:cs typeface="Arial" charset="0"/>
              </a:rPr>
              <a:t>Neuropatia</a:t>
            </a:r>
            <a:r>
              <a:rPr lang="es-MX" sz="1400" b="0" dirty="0" smtClean="0">
                <a:solidFill>
                  <a:schemeClr val="bg2">
                    <a:lumMod val="10000"/>
                  </a:schemeClr>
                </a:solidFill>
                <a:latin typeface="+mj-lt"/>
                <a:ea typeface="ＭＳ Ｐゴシック" panose="020B0600070205080204" pitchFamily="34" charset="-128"/>
                <a:cs typeface="Arial" charset="0"/>
              </a:rPr>
              <a:t> autoinmune </a:t>
            </a:r>
          </a:p>
          <a:p>
            <a:pPr marL="227013" indent="-169863">
              <a:buFont typeface="Wingdings" pitchFamily="2" charset="2"/>
              <a:buChar char="§"/>
              <a:defRPr/>
            </a:pPr>
            <a:r>
              <a:rPr lang="es-MX" sz="1400" dirty="0" err="1" smtClean="0">
                <a:solidFill>
                  <a:schemeClr val="bg2">
                    <a:lumMod val="10000"/>
                  </a:schemeClr>
                </a:solidFill>
                <a:latin typeface="+mj-lt"/>
                <a:ea typeface="ＭＳ Ｐゴシック" panose="020B0600070205080204" pitchFamily="34" charset="-128"/>
                <a:cs typeface="Arial" charset="0"/>
              </a:rPr>
              <a:t>Polineuropatía</a:t>
            </a:r>
            <a:r>
              <a:rPr lang="es-MX" sz="1400" dirty="0" smtClean="0">
                <a:solidFill>
                  <a:schemeClr val="bg2">
                    <a:lumMod val="10000"/>
                  </a:schemeClr>
                </a:solidFill>
                <a:latin typeface="+mj-lt"/>
                <a:ea typeface="ＭＳ Ｐゴシック" panose="020B0600070205080204" pitchFamily="34" charset="-128"/>
                <a:cs typeface="Arial" charset="0"/>
              </a:rPr>
              <a:t> </a:t>
            </a:r>
            <a:r>
              <a:rPr lang="es-MX" sz="1400" dirty="0" err="1" smtClean="0">
                <a:solidFill>
                  <a:schemeClr val="bg2">
                    <a:lumMod val="10000"/>
                  </a:schemeClr>
                </a:solidFill>
                <a:latin typeface="+mj-lt"/>
                <a:ea typeface="ＭＳ Ｐゴシック" panose="020B0600070205080204" pitchFamily="34" charset="-128"/>
                <a:cs typeface="Arial" charset="0"/>
              </a:rPr>
              <a:t>desmielinizante</a:t>
            </a:r>
            <a:endParaRPr lang="es-MX" sz="1400" dirty="0" smtClean="0">
              <a:solidFill>
                <a:schemeClr val="bg2">
                  <a:lumMod val="10000"/>
                </a:schemeClr>
              </a:solidFill>
              <a:latin typeface="+mj-lt"/>
              <a:ea typeface="ＭＳ Ｐゴシック" panose="020B0600070205080204" pitchFamily="34" charset="-128"/>
              <a:cs typeface="Arial" charset="0"/>
            </a:endParaRPr>
          </a:p>
          <a:p>
            <a:pPr marL="227013" indent="-169863">
              <a:buFont typeface="Wingdings" pitchFamily="2" charset="2"/>
              <a:buChar char="§"/>
              <a:defRPr/>
            </a:pPr>
            <a:r>
              <a:rPr lang="es-MX" sz="1400" dirty="0" err="1" smtClean="0">
                <a:solidFill>
                  <a:schemeClr val="bg2">
                    <a:lumMod val="10000"/>
                  </a:schemeClr>
                </a:solidFill>
                <a:latin typeface="+mj-lt"/>
                <a:ea typeface="ＭＳ Ｐゴシック" panose="020B0600070205080204" pitchFamily="34" charset="-128"/>
                <a:cs typeface="Arial" charset="0"/>
              </a:rPr>
              <a:t>Guillain</a:t>
            </a:r>
            <a:r>
              <a:rPr lang="es-MX" sz="1400" dirty="0" smtClean="0">
                <a:solidFill>
                  <a:schemeClr val="bg2">
                    <a:lumMod val="10000"/>
                  </a:schemeClr>
                </a:solidFill>
                <a:latin typeface="+mj-lt"/>
                <a:ea typeface="ＭＳ Ｐゴシック" panose="020B0600070205080204" pitchFamily="34" charset="-128"/>
                <a:cs typeface="Arial" charset="0"/>
              </a:rPr>
              <a:t>-Barré</a:t>
            </a:r>
            <a:endParaRPr lang="es-MX" sz="1400" b="0" dirty="0" smtClean="0">
              <a:solidFill>
                <a:schemeClr val="bg2">
                  <a:lumMod val="10000"/>
                </a:schemeClr>
              </a:solidFill>
              <a:latin typeface="+mj-lt"/>
              <a:ea typeface="ＭＳ Ｐゴシック" panose="020B0600070205080204" pitchFamily="34" charset="-128"/>
              <a:cs typeface="Arial" charset="0"/>
            </a:endParaRPr>
          </a:p>
          <a:p>
            <a:pPr marL="227013" indent="-169863">
              <a:buFont typeface="Wingdings" pitchFamily="2" charset="2"/>
              <a:buChar char="§"/>
              <a:defRPr/>
            </a:pPr>
            <a:r>
              <a:rPr lang="es-MX" sz="1400" b="0" dirty="0" smtClean="0">
                <a:solidFill>
                  <a:schemeClr val="bg2">
                    <a:lumMod val="10000"/>
                  </a:schemeClr>
                </a:solidFill>
                <a:latin typeface="+mj-lt"/>
                <a:ea typeface="ＭＳ Ｐゴシック" panose="020B0600070205080204" pitchFamily="34" charset="-128"/>
                <a:cs typeface="Arial" charset="0"/>
              </a:rPr>
              <a:t>Síndrome miastenia </a:t>
            </a:r>
            <a:r>
              <a:rPr lang="es-MX" sz="1400" b="0" dirty="0" err="1" smtClean="0">
                <a:solidFill>
                  <a:schemeClr val="bg2">
                    <a:lumMod val="10000"/>
                  </a:schemeClr>
                </a:solidFill>
                <a:latin typeface="+mj-lt"/>
                <a:ea typeface="ＭＳ Ｐゴシック" panose="020B0600070205080204" pitchFamily="34" charset="-128"/>
                <a:cs typeface="Arial" charset="0"/>
              </a:rPr>
              <a:t>gravis</a:t>
            </a:r>
            <a:endParaRPr lang="es-MX" sz="1400" b="0" dirty="0">
              <a:solidFill>
                <a:schemeClr val="bg2">
                  <a:lumMod val="10000"/>
                </a:schemeClr>
              </a:solidFill>
              <a:latin typeface="+mj-lt"/>
              <a:ea typeface="ＭＳ Ｐゴシック" panose="020B0600070205080204" pitchFamily="34" charset="-128"/>
              <a:cs typeface="Arial" charset="0"/>
            </a:endParaRPr>
          </a:p>
        </p:txBody>
      </p:sp>
      <p:sp>
        <p:nvSpPr>
          <p:cNvPr id="22" name="Round Diagonal Corner Rectangle 21"/>
          <p:cNvSpPr>
            <a:spLocks/>
          </p:cNvSpPr>
          <p:nvPr/>
        </p:nvSpPr>
        <p:spPr bwMode="auto">
          <a:xfrm>
            <a:off x="285720" y="3446463"/>
            <a:ext cx="2143139" cy="646112"/>
          </a:xfrm>
          <a:prstGeom prst="round2DiagRect">
            <a:avLst/>
          </a:prstGeom>
          <a:solidFill>
            <a:schemeClr val="tx1">
              <a:lumMod val="95000"/>
            </a:schemeClr>
          </a:solidFill>
          <a:ln w="12700">
            <a:solidFill>
              <a:schemeClr val="accent3"/>
            </a:solidFill>
            <a:round/>
            <a:headEnd/>
            <a:tailEnd type="arrow" w="med" len="med"/>
          </a:ln>
          <a:effectLst/>
        </p:spPr>
        <p:txBody>
          <a:bodyPr anchor="ctr"/>
          <a:lstStyle/>
          <a:p>
            <a:pPr marL="119063" indent="-119063">
              <a:defRPr/>
            </a:pPr>
            <a:r>
              <a:rPr lang="es-MX" sz="1600" b="1" dirty="0" smtClean="0">
                <a:solidFill>
                  <a:schemeClr val="bg2">
                    <a:lumMod val="10000"/>
                  </a:schemeClr>
                </a:solidFill>
                <a:latin typeface="+mj-lt"/>
              </a:rPr>
              <a:t>Hepático</a:t>
            </a:r>
          </a:p>
          <a:p>
            <a:pPr marL="227013" indent="-169863">
              <a:buFont typeface="Wingdings" pitchFamily="2" charset="2"/>
              <a:buChar char="§"/>
              <a:defRPr/>
            </a:pPr>
            <a:r>
              <a:rPr lang="es-MX" sz="1400" b="0" dirty="0" smtClean="0">
                <a:solidFill>
                  <a:schemeClr val="bg2">
                    <a:lumMod val="10000"/>
                  </a:schemeClr>
                </a:solidFill>
                <a:latin typeface="+mj-lt"/>
                <a:ea typeface="ＭＳ Ｐゴシック" panose="020B0600070205080204" pitchFamily="34" charset="-128"/>
                <a:cs typeface="Arial" charset="0"/>
              </a:rPr>
              <a:t>Hepatitis, autoinmune</a:t>
            </a:r>
            <a:endParaRPr lang="es-MX" sz="1400" b="0" dirty="0">
              <a:solidFill>
                <a:schemeClr val="bg2">
                  <a:lumMod val="10000"/>
                </a:schemeClr>
              </a:solidFill>
              <a:latin typeface="+mj-lt"/>
              <a:ea typeface="ＭＳ Ｐゴシック" panose="020B0600070205080204" pitchFamily="34" charset="-128"/>
              <a:cs typeface="Arial" charset="0"/>
            </a:endParaRPr>
          </a:p>
        </p:txBody>
      </p:sp>
      <p:sp>
        <p:nvSpPr>
          <p:cNvPr id="24" name="Round Diagonal Corner Rectangle 23"/>
          <p:cNvSpPr>
            <a:spLocks/>
          </p:cNvSpPr>
          <p:nvPr/>
        </p:nvSpPr>
        <p:spPr bwMode="auto">
          <a:xfrm>
            <a:off x="769938" y="4192588"/>
            <a:ext cx="1947862" cy="1235075"/>
          </a:xfrm>
          <a:prstGeom prst="round2DiagRect">
            <a:avLst/>
          </a:prstGeom>
          <a:solidFill>
            <a:schemeClr val="tx1">
              <a:lumMod val="95000"/>
            </a:schemeClr>
          </a:solidFill>
          <a:ln w="12700">
            <a:solidFill>
              <a:schemeClr val="accent3"/>
            </a:solidFill>
            <a:round/>
            <a:headEnd/>
            <a:tailEnd/>
          </a:ln>
          <a:effectLst/>
        </p:spPr>
        <p:txBody>
          <a:bodyPr anchor="ctr"/>
          <a:lstStyle/>
          <a:p>
            <a:pPr marL="119063" indent="-119063">
              <a:defRPr/>
            </a:pPr>
            <a:r>
              <a:rPr lang="es-MX" sz="1600" b="1" dirty="0" smtClean="0">
                <a:solidFill>
                  <a:schemeClr val="bg2">
                    <a:lumMod val="10000"/>
                  </a:schemeClr>
                </a:solidFill>
                <a:latin typeface="+mj-lt"/>
              </a:rPr>
              <a:t>Gastrointestinal</a:t>
            </a:r>
          </a:p>
          <a:p>
            <a:pPr marL="227013" indent="-169863">
              <a:buFont typeface="Wingdings" pitchFamily="2" charset="2"/>
              <a:buChar char="§"/>
              <a:defRPr/>
            </a:pPr>
            <a:r>
              <a:rPr lang="es-MX" sz="1400" b="0" dirty="0" smtClean="0">
                <a:solidFill>
                  <a:schemeClr val="bg2">
                    <a:lumMod val="10000"/>
                  </a:schemeClr>
                </a:solidFill>
                <a:latin typeface="+mj-lt"/>
                <a:ea typeface="ＭＳ Ｐゴシック" panose="020B0600070205080204" pitchFamily="34" charset="-128"/>
                <a:cs typeface="Arial" charset="0"/>
              </a:rPr>
              <a:t>Colitis</a:t>
            </a:r>
          </a:p>
          <a:p>
            <a:pPr marL="227013" indent="-169863">
              <a:buFont typeface="Wingdings" pitchFamily="2" charset="2"/>
              <a:buChar char="§"/>
              <a:defRPr/>
            </a:pPr>
            <a:r>
              <a:rPr lang="es-MX" sz="1400" b="0" dirty="0" smtClean="0">
                <a:solidFill>
                  <a:schemeClr val="bg2">
                    <a:lumMod val="10000"/>
                  </a:schemeClr>
                </a:solidFill>
                <a:latin typeface="+mj-lt"/>
                <a:ea typeface="ＭＳ Ｐゴシック" panose="020B0600070205080204" pitchFamily="34" charset="-128"/>
                <a:cs typeface="Arial" charset="0"/>
              </a:rPr>
              <a:t>Enterocolitis</a:t>
            </a:r>
          </a:p>
          <a:p>
            <a:pPr marL="227013" indent="-169863">
              <a:buFont typeface="Wingdings" pitchFamily="2" charset="2"/>
              <a:buChar char="§"/>
              <a:defRPr/>
            </a:pPr>
            <a:r>
              <a:rPr lang="es-MX" sz="1400" b="0" dirty="0" smtClean="0">
                <a:solidFill>
                  <a:schemeClr val="bg2">
                    <a:lumMod val="10000"/>
                  </a:schemeClr>
                </a:solidFill>
                <a:latin typeface="+mj-lt"/>
                <a:ea typeface="ＭＳ Ｐゴシック" panose="020B0600070205080204" pitchFamily="34" charset="-128"/>
                <a:cs typeface="Arial" charset="0"/>
              </a:rPr>
              <a:t>Colitis </a:t>
            </a:r>
            <a:r>
              <a:rPr lang="es-MX" sz="1400" b="0" dirty="0" err="1" smtClean="0">
                <a:solidFill>
                  <a:schemeClr val="bg2">
                    <a:lumMod val="10000"/>
                  </a:schemeClr>
                </a:solidFill>
                <a:latin typeface="+mj-lt"/>
                <a:ea typeface="ＭＳ Ｐゴシック" panose="020B0600070205080204" pitchFamily="34" charset="-128"/>
                <a:cs typeface="Arial" charset="0"/>
              </a:rPr>
              <a:t>necrotizante</a:t>
            </a:r>
            <a:endParaRPr lang="es-MX" sz="1400" b="0" dirty="0" smtClean="0">
              <a:solidFill>
                <a:schemeClr val="bg2">
                  <a:lumMod val="10000"/>
                </a:schemeClr>
              </a:solidFill>
              <a:latin typeface="+mj-lt"/>
              <a:ea typeface="ＭＳ Ｐゴシック" panose="020B0600070205080204" pitchFamily="34" charset="-128"/>
              <a:cs typeface="Arial" charset="0"/>
            </a:endParaRPr>
          </a:p>
          <a:p>
            <a:pPr marL="227013" indent="-169863">
              <a:buFont typeface="Wingdings" pitchFamily="2" charset="2"/>
              <a:buChar char="§"/>
              <a:defRPr/>
            </a:pPr>
            <a:r>
              <a:rPr lang="es-MX" sz="1400" dirty="0" smtClean="0">
                <a:solidFill>
                  <a:schemeClr val="bg2">
                    <a:lumMod val="10000"/>
                  </a:schemeClr>
                </a:solidFill>
                <a:latin typeface="+mj-lt"/>
                <a:ea typeface="ＭＳ Ｐゴシック" panose="020B0600070205080204" pitchFamily="34" charset="-128"/>
                <a:cs typeface="Arial" charset="0"/>
              </a:rPr>
              <a:t>Perforación </a:t>
            </a:r>
            <a:r>
              <a:rPr lang="es-MX" sz="1400" b="0" dirty="0" smtClean="0">
                <a:solidFill>
                  <a:schemeClr val="bg2">
                    <a:lumMod val="10000"/>
                  </a:schemeClr>
                </a:solidFill>
                <a:latin typeface="+mj-lt"/>
                <a:ea typeface="ＭＳ Ｐゴシック" panose="020B0600070205080204" pitchFamily="34" charset="-128"/>
                <a:cs typeface="Arial" charset="0"/>
              </a:rPr>
              <a:t>GI</a:t>
            </a:r>
            <a:endParaRPr lang="es-MX" sz="1400" b="0" dirty="0">
              <a:solidFill>
                <a:schemeClr val="bg2">
                  <a:lumMod val="10000"/>
                </a:schemeClr>
              </a:solidFill>
              <a:latin typeface="+mj-lt"/>
              <a:ea typeface="ＭＳ Ｐゴシック" panose="020B0600070205080204" pitchFamily="34" charset="-128"/>
              <a:cs typeface="Arial" charset="0"/>
            </a:endParaRPr>
          </a:p>
        </p:txBody>
      </p:sp>
      <p:grpSp>
        <p:nvGrpSpPr>
          <p:cNvPr id="2" name="Group 18"/>
          <p:cNvGrpSpPr>
            <a:grpSpLocks/>
          </p:cNvGrpSpPr>
          <p:nvPr/>
        </p:nvGrpSpPr>
        <p:grpSpPr bwMode="auto">
          <a:xfrm>
            <a:off x="4709000" y="1152476"/>
            <a:ext cx="3520796" cy="1584619"/>
            <a:chOff x="4326399" y="522918"/>
            <a:chExt cx="4519984" cy="2270068"/>
          </a:xfrm>
          <a:solidFill>
            <a:schemeClr val="tx1">
              <a:lumMod val="85000"/>
            </a:schemeClr>
          </a:solidFill>
          <a:effectLst/>
        </p:grpSpPr>
        <p:cxnSp>
          <p:nvCxnSpPr>
            <p:cNvPr id="13" name="Straight Arrow Connector 12"/>
            <p:cNvCxnSpPr>
              <a:stCxn id="18" idx="1"/>
            </p:cNvCxnSpPr>
            <p:nvPr/>
          </p:nvCxnSpPr>
          <p:spPr>
            <a:xfrm flipH="1" flipV="1">
              <a:off x="4326399" y="2582624"/>
              <a:ext cx="3329530" cy="210362"/>
            </a:xfrm>
            <a:prstGeom prst="straightConnector1">
              <a:avLst/>
            </a:prstGeom>
            <a:grpFill/>
            <a:ln w="28575">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465476" y="522918"/>
              <a:ext cx="2380907" cy="2270068"/>
            </a:xfrm>
            <a:prstGeom prst="round2DiagRect">
              <a:avLst/>
            </a:prstGeom>
            <a:grpFill/>
            <a:ln w="28575">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19063" indent="-119063">
                <a:defRPr/>
              </a:pPr>
              <a:r>
                <a:rPr lang="es-MX" sz="1600" b="1" dirty="0" smtClean="0">
                  <a:solidFill>
                    <a:schemeClr val="bg2">
                      <a:lumMod val="10000"/>
                    </a:schemeClr>
                  </a:solidFill>
                  <a:latin typeface="+mj-lt"/>
                </a:rPr>
                <a:t>Endócrino</a:t>
              </a:r>
            </a:p>
            <a:p>
              <a:pPr marL="227013" indent="-169863">
                <a:buFont typeface="Wingdings" pitchFamily="2" charset="2"/>
                <a:buChar char="§"/>
                <a:defRPr/>
              </a:pPr>
              <a:r>
                <a:rPr lang="es-MX" sz="1400" b="0" dirty="0" smtClean="0">
                  <a:solidFill>
                    <a:schemeClr val="bg2">
                      <a:lumMod val="10000"/>
                    </a:schemeClr>
                  </a:solidFill>
                  <a:latin typeface="+mj-lt"/>
                  <a:ea typeface="ＭＳ Ｐゴシック" panose="020B0600070205080204" pitchFamily="34" charset="-128"/>
                  <a:cs typeface="Arial" charset="0"/>
                </a:rPr>
                <a:t>Hipotiroidismo</a:t>
              </a:r>
            </a:p>
            <a:p>
              <a:pPr marL="227013" indent="-169863">
                <a:buFont typeface="Wingdings" pitchFamily="2" charset="2"/>
                <a:buChar char="§"/>
                <a:defRPr/>
              </a:pPr>
              <a:r>
                <a:rPr lang="es-MX" sz="1400" b="0" dirty="0" smtClean="0">
                  <a:solidFill>
                    <a:schemeClr val="bg2">
                      <a:lumMod val="10000"/>
                    </a:schemeClr>
                  </a:solidFill>
                  <a:latin typeface="+mj-lt"/>
                  <a:ea typeface="ＭＳ Ｐゴシック" panose="020B0600070205080204" pitchFamily="34" charset="-128"/>
                  <a:cs typeface="Arial" charset="0"/>
                </a:rPr>
                <a:t>Hipertiroidismo</a:t>
              </a:r>
            </a:p>
            <a:p>
              <a:pPr marL="227013" indent="-169863">
                <a:buFont typeface="Wingdings" pitchFamily="2" charset="2"/>
                <a:buChar char="§"/>
                <a:defRPr/>
              </a:pPr>
              <a:r>
                <a:rPr lang="es-MX" sz="1400" b="0" dirty="0" smtClean="0">
                  <a:solidFill>
                    <a:schemeClr val="bg2">
                      <a:lumMod val="10000"/>
                    </a:schemeClr>
                  </a:solidFill>
                  <a:latin typeface="+mj-lt"/>
                  <a:ea typeface="ＭＳ Ｐゴシック" panose="020B0600070205080204" pitchFamily="34" charset="-128"/>
                  <a:cs typeface="Arial" charset="0"/>
                </a:rPr>
                <a:t>Insuficiencia adrenal </a:t>
              </a:r>
            </a:p>
            <a:p>
              <a:pPr marL="227013" indent="-169863">
                <a:buFont typeface="Wingdings" pitchFamily="2" charset="2"/>
                <a:buChar char="§"/>
                <a:defRPr/>
              </a:pPr>
              <a:r>
                <a:rPr lang="es-MX" sz="1400" b="0" dirty="0" err="1" smtClean="0">
                  <a:solidFill>
                    <a:schemeClr val="bg2">
                      <a:lumMod val="10000"/>
                    </a:schemeClr>
                  </a:solidFill>
                  <a:latin typeface="+mj-lt"/>
                  <a:ea typeface="ＭＳ Ｐゴシック" panose="020B0600070205080204" pitchFamily="34" charset="-128"/>
                  <a:cs typeface="Arial" charset="0"/>
                </a:rPr>
                <a:t>Hipofisitis</a:t>
              </a:r>
              <a:r>
                <a:rPr lang="es-MX" sz="1400" b="0" dirty="0" smtClean="0">
                  <a:solidFill>
                    <a:schemeClr val="bg2">
                      <a:lumMod val="10000"/>
                    </a:schemeClr>
                  </a:solidFill>
                  <a:latin typeface="+mj-lt"/>
                  <a:ea typeface="ＭＳ Ｐゴシック" panose="020B0600070205080204" pitchFamily="34" charset="-128"/>
                  <a:cs typeface="Arial" charset="0"/>
                </a:rPr>
                <a:t> </a:t>
              </a:r>
              <a:endParaRPr lang="es-MX" sz="1400" b="0" dirty="0">
                <a:solidFill>
                  <a:schemeClr val="bg2">
                    <a:lumMod val="10000"/>
                  </a:schemeClr>
                </a:solidFill>
                <a:latin typeface="+mj-lt"/>
                <a:ea typeface="ＭＳ Ｐゴシック" panose="020B0600070205080204" pitchFamily="34" charset="-128"/>
                <a:cs typeface="Arial" charset="0"/>
              </a:endParaRPr>
            </a:p>
          </p:txBody>
        </p:sp>
      </p:grpSp>
      <p:grpSp>
        <p:nvGrpSpPr>
          <p:cNvPr id="3" name="Group 16"/>
          <p:cNvGrpSpPr>
            <a:grpSpLocks/>
          </p:cNvGrpSpPr>
          <p:nvPr/>
        </p:nvGrpSpPr>
        <p:grpSpPr bwMode="auto">
          <a:xfrm>
            <a:off x="3387385" y="1241155"/>
            <a:ext cx="1264514" cy="927510"/>
            <a:chOff x="3203848" y="1052568"/>
            <a:chExt cx="1623378" cy="1329672"/>
          </a:xfrm>
          <a:solidFill>
            <a:schemeClr val="tx1">
              <a:lumMod val="95000"/>
            </a:schemeClr>
          </a:solidFill>
          <a:effectLst/>
        </p:grpSpPr>
        <p:cxnSp>
          <p:nvCxnSpPr>
            <p:cNvPr id="25" name="Straight Arrow Connector 24"/>
            <p:cNvCxnSpPr/>
            <p:nvPr/>
          </p:nvCxnSpPr>
          <p:spPr>
            <a:xfrm>
              <a:off x="3911873" y="1786520"/>
              <a:ext cx="366072" cy="595720"/>
            </a:xfrm>
            <a:prstGeom prst="straightConnector1">
              <a:avLst/>
            </a:prstGeom>
            <a:grpFill/>
            <a:ln w="28575">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ound Diagonal Corner Rectangle 25"/>
            <p:cNvSpPr/>
            <p:nvPr/>
          </p:nvSpPr>
          <p:spPr>
            <a:xfrm>
              <a:off x="3203848" y="1052568"/>
              <a:ext cx="1623378" cy="1012510"/>
            </a:xfrm>
            <a:prstGeom prst="round2DiagRect">
              <a:avLst/>
            </a:prstGeom>
            <a:grpFill/>
            <a:ln w="12700">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1600" b="1" dirty="0" smtClean="0">
                  <a:solidFill>
                    <a:schemeClr val="bg2">
                      <a:lumMod val="10000"/>
                    </a:schemeClr>
                  </a:solidFill>
                  <a:latin typeface="+mj-lt"/>
                </a:rPr>
                <a:t>Ocular</a:t>
              </a:r>
            </a:p>
            <a:p>
              <a:pPr marL="227013" indent="-169863">
                <a:buFont typeface="Wingdings" pitchFamily="2" charset="2"/>
                <a:buChar char="§"/>
                <a:defRPr/>
              </a:pPr>
              <a:r>
                <a:rPr lang="es-MX" sz="1400" b="0" dirty="0" err="1" smtClean="0">
                  <a:solidFill>
                    <a:schemeClr val="bg2">
                      <a:lumMod val="10000"/>
                    </a:schemeClr>
                  </a:solidFill>
                  <a:latin typeface="+mj-lt"/>
                  <a:ea typeface="ＭＳ Ｐゴシック" panose="020B0600070205080204" pitchFamily="34" charset="-128"/>
                  <a:cs typeface="Arial" charset="0"/>
                </a:rPr>
                <a:t>Uveitis</a:t>
              </a:r>
              <a:endParaRPr lang="es-MX" sz="1400" b="0" dirty="0" smtClean="0">
                <a:solidFill>
                  <a:schemeClr val="bg2">
                    <a:lumMod val="10000"/>
                  </a:schemeClr>
                </a:solidFill>
                <a:latin typeface="+mj-lt"/>
                <a:ea typeface="ＭＳ Ｐゴシック" panose="020B0600070205080204" pitchFamily="34" charset="-128"/>
                <a:cs typeface="Arial" charset="0"/>
              </a:endParaRPr>
            </a:p>
            <a:p>
              <a:pPr marL="227013" indent="-169863">
                <a:buFont typeface="Wingdings" pitchFamily="2" charset="2"/>
                <a:buChar char="§"/>
                <a:defRPr/>
              </a:pPr>
              <a:r>
                <a:rPr lang="es-MX" sz="1400" b="0" dirty="0" smtClean="0">
                  <a:solidFill>
                    <a:schemeClr val="bg2">
                      <a:lumMod val="10000"/>
                    </a:schemeClr>
                  </a:solidFill>
                  <a:latin typeface="+mj-lt"/>
                  <a:ea typeface="ＭＳ Ｐゴシック" panose="020B0600070205080204" pitchFamily="34" charset="-128"/>
                  <a:cs typeface="Arial" charset="0"/>
                </a:rPr>
                <a:t>Iritis</a:t>
              </a:r>
              <a:endParaRPr lang="es-MX" sz="1400" b="0" dirty="0">
                <a:solidFill>
                  <a:schemeClr val="bg2">
                    <a:lumMod val="10000"/>
                  </a:schemeClr>
                </a:solidFill>
                <a:latin typeface="+mj-lt"/>
                <a:ea typeface="ＭＳ Ｐゴシック" panose="020B0600070205080204" pitchFamily="34" charset="-128"/>
                <a:cs typeface="Arial" charset="0"/>
              </a:endParaRPr>
            </a:p>
          </p:txBody>
        </p:sp>
      </p:grpSp>
      <p:grpSp>
        <p:nvGrpSpPr>
          <p:cNvPr id="4" name="Group 26"/>
          <p:cNvGrpSpPr>
            <a:grpSpLocks/>
          </p:cNvGrpSpPr>
          <p:nvPr/>
        </p:nvGrpSpPr>
        <p:grpSpPr bwMode="auto">
          <a:xfrm>
            <a:off x="357158" y="4066216"/>
            <a:ext cx="3425690" cy="2504447"/>
            <a:chOff x="-99360" y="3730622"/>
            <a:chExt cx="4397887" cy="3587782"/>
          </a:xfrm>
          <a:solidFill>
            <a:schemeClr val="tx1">
              <a:lumMod val="95000"/>
            </a:schemeClr>
          </a:solidFill>
          <a:effectLst/>
        </p:grpSpPr>
        <p:cxnSp>
          <p:nvCxnSpPr>
            <p:cNvPr id="28" name="Straight Arrow Connector 27"/>
            <p:cNvCxnSpPr/>
            <p:nvPr/>
          </p:nvCxnSpPr>
          <p:spPr>
            <a:xfrm flipV="1">
              <a:off x="2651897" y="3730622"/>
              <a:ext cx="1646630" cy="2141190"/>
            </a:xfrm>
            <a:prstGeom prst="straightConnector1">
              <a:avLst/>
            </a:prstGeom>
            <a:grpFill/>
            <a:ln w="28575">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99360" y="5803590"/>
              <a:ext cx="2744734" cy="1514814"/>
            </a:xfrm>
            <a:prstGeom prst="round2DiagRect">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1600" b="1" dirty="0" smtClean="0">
                  <a:solidFill>
                    <a:schemeClr val="bg2">
                      <a:lumMod val="10000"/>
                    </a:schemeClr>
                  </a:solidFill>
                  <a:latin typeface="+mj-lt"/>
                </a:rPr>
                <a:t>Renal</a:t>
              </a:r>
            </a:p>
            <a:p>
              <a:pPr marL="227013" indent="-169863">
                <a:buFont typeface="Wingdings" pitchFamily="2" charset="2"/>
                <a:buChar char="§"/>
                <a:defRPr/>
              </a:pPr>
              <a:r>
                <a:rPr lang="es-MX" sz="1400" b="0" dirty="0" smtClean="0">
                  <a:solidFill>
                    <a:schemeClr val="bg2">
                      <a:lumMod val="10000"/>
                    </a:schemeClr>
                  </a:solidFill>
                  <a:latin typeface="+mj-lt"/>
                  <a:ea typeface="ＭＳ Ｐゴシック" panose="020B0600070205080204" pitchFamily="34" charset="-128"/>
                  <a:cs typeface="Arial" charset="0"/>
                </a:rPr>
                <a:t>Nefritis, autoinmune</a:t>
              </a:r>
            </a:p>
            <a:p>
              <a:pPr marL="227013" indent="-169863">
                <a:buFont typeface="Wingdings" pitchFamily="2" charset="2"/>
                <a:buChar char="§"/>
                <a:defRPr/>
              </a:pPr>
              <a:r>
                <a:rPr lang="es-MX" sz="1400" b="0" dirty="0" smtClean="0">
                  <a:solidFill>
                    <a:schemeClr val="bg2">
                      <a:lumMod val="10000"/>
                    </a:schemeClr>
                  </a:solidFill>
                  <a:latin typeface="+mj-lt"/>
                  <a:ea typeface="ＭＳ Ｐゴシック" panose="020B0600070205080204" pitchFamily="34" charset="-128"/>
                  <a:cs typeface="Arial" charset="0"/>
                </a:rPr>
                <a:t>Falla renal</a:t>
              </a:r>
              <a:endParaRPr lang="es-MX" sz="1400" b="0" dirty="0">
                <a:solidFill>
                  <a:schemeClr val="bg2">
                    <a:lumMod val="10000"/>
                  </a:schemeClr>
                </a:solidFill>
                <a:latin typeface="+mj-lt"/>
                <a:ea typeface="ＭＳ Ｐゴシック" panose="020B0600070205080204" pitchFamily="34" charset="-128"/>
                <a:cs typeface="Arial" charset="0"/>
              </a:endParaRPr>
            </a:p>
          </p:txBody>
        </p:sp>
      </p:grpSp>
      <p:sp>
        <p:nvSpPr>
          <p:cNvPr id="23" name="Round Diagonal Corner Rectangle 22"/>
          <p:cNvSpPr>
            <a:spLocks/>
          </p:cNvSpPr>
          <p:nvPr/>
        </p:nvSpPr>
        <p:spPr bwMode="auto">
          <a:xfrm>
            <a:off x="265113" y="1222375"/>
            <a:ext cx="2720975" cy="2065338"/>
          </a:xfrm>
          <a:prstGeom prst="round2DiagRect">
            <a:avLst/>
          </a:prstGeom>
          <a:solidFill>
            <a:schemeClr val="tx1">
              <a:lumMod val="95000"/>
            </a:schemeClr>
          </a:solidFill>
          <a:ln w="12700">
            <a:solidFill>
              <a:schemeClr val="accent3"/>
            </a:solidFill>
            <a:round/>
            <a:headEnd/>
            <a:tailEnd type="arrow" w="med" len="med"/>
          </a:ln>
          <a:effectLst/>
        </p:spPr>
        <p:txBody>
          <a:bodyPr anchor="ctr"/>
          <a:lstStyle/>
          <a:p>
            <a:pPr marL="119063" indent="-119063">
              <a:defRPr/>
            </a:pPr>
            <a:r>
              <a:rPr lang="es-MX" sz="1600" b="1" dirty="0" smtClean="0">
                <a:solidFill>
                  <a:schemeClr val="bg2">
                    <a:lumMod val="10000"/>
                  </a:schemeClr>
                </a:solidFill>
                <a:latin typeface="+mj-lt"/>
              </a:rPr>
              <a:t>Dermatológico </a:t>
            </a:r>
          </a:p>
          <a:p>
            <a:pPr marL="227013" indent="-169863">
              <a:buFont typeface="Wingdings" pitchFamily="2" charset="2"/>
              <a:buChar char="§"/>
              <a:defRPr/>
            </a:pPr>
            <a:r>
              <a:rPr lang="es-MX" sz="1400" b="0" dirty="0" smtClean="0">
                <a:solidFill>
                  <a:schemeClr val="bg2">
                    <a:lumMod val="10000"/>
                  </a:schemeClr>
                </a:solidFill>
                <a:latin typeface="+mj-lt"/>
                <a:ea typeface="ＭＳ Ｐゴシック" panose="020B0600070205080204" pitchFamily="34" charset="-128"/>
                <a:cs typeface="Arial" charset="0"/>
              </a:rPr>
              <a:t>Dermatitis </a:t>
            </a:r>
            <a:r>
              <a:rPr lang="es-MX" sz="1400" b="0" dirty="0" err="1" smtClean="0">
                <a:solidFill>
                  <a:schemeClr val="bg2">
                    <a:lumMod val="10000"/>
                  </a:schemeClr>
                </a:solidFill>
                <a:latin typeface="+mj-lt"/>
                <a:ea typeface="ＭＳ Ｐゴシック" panose="020B0600070205080204" pitchFamily="34" charset="-128"/>
                <a:cs typeface="Arial" charset="0"/>
              </a:rPr>
              <a:t>exfoliativa</a:t>
            </a:r>
            <a:endParaRPr lang="es-MX" sz="1400" b="0" dirty="0" smtClean="0">
              <a:solidFill>
                <a:schemeClr val="bg2">
                  <a:lumMod val="10000"/>
                </a:schemeClr>
              </a:solidFill>
              <a:latin typeface="+mj-lt"/>
              <a:ea typeface="ＭＳ Ｐゴシック" panose="020B0600070205080204" pitchFamily="34" charset="-128"/>
              <a:cs typeface="Arial" charset="0"/>
            </a:endParaRPr>
          </a:p>
          <a:p>
            <a:pPr marL="227013" indent="-169863">
              <a:buFont typeface="Wingdings" pitchFamily="2" charset="2"/>
              <a:buChar char="§"/>
              <a:defRPr/>
            </a:pPr>
            <a:r>
              <a:rPr lang="es-MX" sz="1400" b="0" dirty="0" smtClean="0">
                <a:solidFill>
                  <a:schemeClr val="bg2">
                    <a:lumMod val="10000"/>
                  </a:schemeClr>
                </a:solidFill>
                <a:latin typeface="+mj-lt"/>
                <a:ea typeface="ＭＳ Ｐゴシック" panose="020B0600070205080204" pitchFamily="34" charset="-128"/>
                <a:cs typeface="Arial" charset="0"/>
              </a:rPr>
              <a:t>Eritema multiforme</a:t>
            </a:r>
          </a:p>
          <a:p>
            <a:pPr marL="227013" indent="-169863">
              <a:buFont typeface="Wingdings" pitchFamily="2" charset="2"/>
              <a:buChar char="§"/>
              <a:defRPr/>
            </a:pPr>
            <a:r>
              <a:rPr lang="es-MX" sz="1400" b="0" dirty="0" smtClean="0">
                <a:solidFill>
                  <a:schemeClr val="bg2">
                    <a:lumMod val="10000"/>
                  </a:schemeClr>
                </a:solidFill>
                <a:latin typeface="+mj-lt"/>
                <a:ea typeface="ＭＳ Ｐゴシック" panose="020B0600070205080204" pitchFamily="34" charset="-128"/>
                <a:cs typeface="Arial" charset="0"/>
              </a:rPr>
              <a:t>Síndrome Stevens-Johnson</a:t>
            </a:r>
          </a:p>
          <a:p>
            <a:pPr marL="227013" indent="-169863">
              <a:buFont typeface="Wingdings" pitchFamily="2" charset="2"/>
              <a:buChar char="§"/>
              <a:defRPr/>
            </a:pPr>
            <a:r>
              <a:rPr lang="es-MX" sz="1400" b="0" dirty="0" err="1" smtClean="0">
                <a:solidFill>
                  <a:schemeClr val="bg2">
                    <a:lumMod val="10000"/>
                  </a:schemeClr>
                </a:solidFill>
                <a:latin typeface="+mj-lt"/>
                <a:ea typeface="ＭＳ Ｐゴシック" panose="020B0600070205080204" pitchFamily="34" charset="-128"/>
                <a:cs typeface="Arial" charset="0"/>
              </a:rPr>
              <a:t>Necrólisis</a:t>
            </a:r>
            <a:r>
              <a:rPr lang="es-MX" sz="1400" b="0" dirty="0" smtClean="0">
                <a:solidFill>
                  <a:schemeClr val="bg2">
                    <a:lumMod val="10000"/>
                  </a:schemeClr>
                </a:solidFill>
                <a:latin typeface="+mj-lt"/>
                <a:ea typeface="ＭＳ Ｐゴシック" panose="020B0600070205080204" pitchFamily="34" charset="-128"/>
                <a:cs typeface="Arial" charset="0"/>
              </a:rPr>
              <a:t> toxica epidermal</a:t>
            </a:r>
          </a:p>
          <a:p>
            <a:pPr marL="227013" indent="-169863">
              <a:buFont typeface="Wingdings" pitchFamily="2" charset="2"/>
              <a:buChar char="§"/>
              <a:defRPr/>
            </a:pPr>
            <a:r>
              <a:rPr lang="es-MX" sz="1400" b="0" dirty="0" err="1" smtClean="0">
                <a:solidFill>
                  <a:schemeClr val="bg2">
                    <a:lumMod val="10000"/>
                  </a:schemeClr>
                </a:solidFill>
                <a:latin typeface="+mj-lt"/>
                <a:ea typeface="ＭＳ Ｐゴシック" panose="020B0600070205080204" pitchFamily="34" charset="-128"/>
                <a:cs typeface="Arial" charset="0"/>
              </a:rPr>
              <a:t>Vitiligo</a:t>
            </a:r>
            <a:endParaRPr lang="es-MX" sz="1400" b="0" dirty="0" smtClean="0">
              <a:solidFill>
                <a:schemeClr val="bg2">
                  <a:lumMod val="10000"/>
                </a:schemeClr>
              </a:solidFill>
              <a:latin typeface="+mj-lt"/>
              <a:ea typeface="ＭＳ Ｐゴシック" panose="020B0600070205080204" pitchFamily="34" charset="-128"/>
              <a:cs typeface="Arial" charset="0"/>
            </a:endParaRPr>
          </a:p>
          <a:p>
            <a:pPr marL="227013" indent="-169863">
              <a:buFont typeface="Wingdings" pitchFamily="2" charset="2"/>
              <a:buChar char="§"/>
              <a:defRPr/>
            </a:pPr>
            <a:r>
              <a:rPr lang="es-MX" sz="1400" b="0" dirty="0" smtClean="0">
                <a:solidFill>
                  <a:schemeClr val="bg2">
                    <a:lumMod val="10000"/>
                  </a:schemeClr>
                </a:solidFill>
                <a:latin typeface="+mj-lt"/>
                <a:ea typeface="ＭＳ Ｐゴシック" panose="020B0600070205080204" pitchFamily="34" charset="-128"/>
                <a:cs typeface="Arial" charset="0"/>
              </a:rPr>
              <a:t>Alopecia</a:t>
            </a:r>
            <a:endParaRPr lang="es-MX" sz="1400" b="0" dirty="0">
              <a:solidFill>
                <a:schemeClr val="bg2">
                  <a:lumMod val="10000"/>
                </a:schemeClr>
              </a:solidFill>
              <a:latin typeface="+mj-lt"/>
              <a:ea typeface="ＭＳ Ｐゴシック" panose="020B0600070205080204" pitchFamily="34" charset="-128"/>
              <a:cs typeface="Arial" charset="0"/>
            </a:endParaRPr>
          </a:p>
        </p:txBody>
      </p:sp>
      <p:cxnSp>
        <p:nvCxnSpPr>
          <p:cNvPr id="27" name="Straight Arrow Connector 26"/>
          <p:cNvCxnSpPr/>
          <p:nvPr/>
        </p:nvCxnSpPr>
        <p:spPr bwMode="auto">
          <a:xfrm rot="10800000">
            <a:off x="4500563" y="4149725"/>
            <a:ext cx="1752600" cy="987425"/>
          </a:xfrm>
          <a:prstGeom prst="straightConnector1">
            <a:avLst/>
          </a:prstGeom>
          <a:solidFill>
            <a:srgbClr val="E7F0F8"/>
          </a:solidFill>
          <a:ln w="28575">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2" idx="0"/>
          </p:cNvCxnSpPr>
          <p:nvPr/>
        </p:nvCxnSpPr>
        <p:spPr bwMode="auto">
          <a:xfrm flipV="1">
            <a:off x="2428859" y="3287713"/>
            <a:ext cx="1779604" cy="481806"/>
          </a:xfrm>
          <a:prstGeom prst="straightConnector1">
            <a:avLst/>
          </a:prstGeom>
          <a:solidFill>
            <a:srgbClr val="E7F0F8"/>
          </a:solidFill>
          <a:ln w="28575">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bwMode="auto">
          <a:xfrm flipV="1">
            <a:off x="2584450" y="3581400"/>
            <a:ext cx="1538288" cy="641350"/>
          </a:xfrm>
          <a:prstGeom prst="straightConnector1">
            <a:avLst/>
          </a:prstGeom>
          <a:solidFill>
            <a:srgbClr val="E7F0F8"/>
          </a:solidFill>
          <a:ln w="28575">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3" idx="0"/>
          </p:cNvCxnSpPr>
          <p:nvPr/>
        </p:nvCxnSpPr>
        <p:spPr bwMode="auto">
          <a:xfrm>
            <a:off x="2986088" y="2255838"/>
            <a:ext cx="885825" cy="511175"/>
          </a:xfrm>
          <a:prstGeom prst="straightConnector1">
            <a:avLst/>
          </a:prstGeom>
          <a:solidFill>
            <a:srgbClr val="E7F0F8"/>
          </a:solidFill>
          <a:ln w="28575">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bwMode="auto">
          <a:xfrm flipH="1" flipV="1">
            <a:off x="4427538" y="3005138"/>
            <a:ext cx="2168525" cy="876300"/>
          </a:xfrm>
          <a:prstGeom prst="straightConnector1">
            <a:avLst/>
          </a:prstGeom>
          <a:solidFill>
            <a:srgbClr val="E7F0F8"/>
          </a:solidFill>
          <a:ln w="28575">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881" name="Title 30"/>
          <p:cNvSpPr>
            <a:spLocks noGrp="1"/>
          </p:cNvSpPr>
          <p:nvPr>
            <p:ph type="title"/>
          </p:nvPr>
        </p:nvSpPr>
        <p:spPr>
          <a:xfrm>
            <a:off x="344517" y="110921"/>
            <a:ext cx="8442325" cy="1103313"/>
          </a:xfrm>
        </p:spPr>
        <p:txBody>
          <a:bodyPr>
            <a:normAutofit fontScale="90000"/>
          </a:bodyPr>
          <a:lstStyle/>
          <a:p>
            <a:r>
              <a:rPr lang="es-MX" altLang="en-US" smtClean="0"/>
              <a:t>Inmunoterapia </a:t>
            </a:r>
            <a:br>
              <a:rPr lang="es-MX" altLang="en-US" smtClean="0"/>
            </a:br>
            <a:r>
              <a:rPr lang="es-MX" altLang="en-US" smtClean="0"/>
              <a:t>Eventos adversos</a:t>
            </a:r>
          </a:p>
        </p:txBody>
      </p:sp>
      <p:pic>
        <p:nvPicPr>
          <p:cNvPr id="31" name="Picture 1"/>
          <p:cNvPicPr>
            <a:picLocks noChangeAspect="1"/>
          </p:cNvPicPr>
          <p:nvPr/>
        </p:nvPicPr>
        <p:blipFill>
          <a:blip r:embed="rId4" cstate="print"/>
          <a:srcRect t="-1894" r="5573"/>
          <a:stretch>
            <a:fillRect/>
          </a:stretch>
        </p:blipFill>
        <p:spPr bwMode="auto">
          <a:xfrm>
            <a:off x="8574253" y="6670594"/>
            <a:ext cx="569747" cy="187406"/>
          </a:xfrm>
          <a:prstGeom prst="rect">
            <a:avLst/>
          </a:prstGeom>
          <a:noFill/>
          <a:ln w="9525">
            <a:noFill/>
            <a:miter lim="800000"/>
            <a:headEnd/>
            <a:tailEnd/>
          </a:ln>
        </p:spPr>
      </p:pic>
      <p:sp>
        <p:nvSpPr>
          <p:cNvPr id="35" name="Oval 34"/>
          <p:cNvSpPr/>
          <p:nvPr/>
        </p:nvSpPr>
        <p:spPr>
          <a:xfrm>
            <a:off x="4229101" y="2257424"/>
            <a:ext cx="242887" cy="31431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Oval 35"/>
          <p:cNvSpPr/>
          <p:nvPr/>
        </p:nvSpPr>
        <p:spPr>
          <a:xfrm>
            <a:off x="4312444" y="2376488"/>
            <a:ext cx="71438" cy="71438"/>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p:cNvSpPr txBox="1">
            <a:spLocks noChangeArrowheads="1"/>
          </p:cNvSpPr>
          <p:nvPr/>
        </p:nvSpPr>
        <p:spPr bwMode="auto">
          <a:xfrm>
            <a:off x="4591050" y="6581001"/>
            <a:ext cx="4552950" cy="276999"/>
          </a:xfrm>
          <a:prstGeom prst="rect">
            <a:avLst/>
          </a:prstGeom>
          <a:noFill/>
          <a:ln w="9525">
            <a:noFill/>
            <a:miter lim="800000"/>
            <a:headEnd/>
            <a:tailEnd/>
          </a:ln>
        </p:spPr>
        <p:txBody>
          <a:bodyPr>
            <a:spAutoFit/>
          </a:bodyPr>
          <a:lstStyle/>
          <a:p>
            <a:pPr algn="r">
              <a:spcBef>
                <a:spcPct val="35000"/>
              </a:spcBef>
              <a:spcAft>
                <a:spcPct val="25000"/>
              </a:spcAft>
              <a:buClr>
                <a:schemeClr val="folHlink"/>
              </a:buClr>
              <a:buFont typeface="Wingdings" pitchFamily="2" charset="2"/>
              <a:buNone/>
            </a:pPr>
            <a:r>
              <a:rPr lang="en-US" altLang="en-US" sz="1200" b="0" dirty="0">
                <a:solidFill>
                  <a:schemeClr val="bg1"/>
                </a:solidFill>
                <a:ea typeface="MS PGothic" pitchFamily="34" charset="-128"/>
              </a:rPr>
              <a:t>Weber JS, et al. J </a:t>
            </a:r>
            <a:r>
              <a:rPr lang="en-US" altLang="en-US" sz="1200" b="0" dirty="0" err="1">
                <a:solidFill>
                  <a:schemeClr val="bg1"/>
                </a:solidFill>
                <a:ea typeface="MS PGothic" pitchFamily="34" charset="-128"/>
              </a:rPr>
              <a:t>Clin</a:t>
            </a:r>
            <a:r>
              <a:rPr lang="en-US" altLang="en-US" sz="1200" b="0" dirty="0">
                <a:solidFill>
                  <a:schemeClr val="bg1"/>
                </a:solidFill>
                <a:ea typeface="MS PGothic" pitchFamily="34" charset="-128"/>
              </a:rPr>
              <a:t> </a:t>
            </a:r>
            <a:r>
              <a:rPr lang="en-US" altLang="en-US" sz="1200" b="0" dirty="0" err="1">
                <a:solidFill>
                  <a:schemeClr val="bg1"/>
                </a:solidFill>
                <a:ea typeface="MS PGothic" pitchFamily="34" charset="-128"/>
              </a:rPr>
              <a:t>Oncol</a:t>
            </a:r>
            <a:r>
              <a:rPr lang="en-US" altLang="en-US" sz="1200" b="0" dirty="0">
                <a:solidFill>
                  <a:schemeClr val="bg1"/>
                </a:solidFill>
                <a:ea typeface="MS PGothic" pitchFamily="34" charset="-128"/>
              </a:rPr>
              <a:t>. </a:t>
            </a:r>
            <a:r>
              <a:rPr lang="en-US" altLang="en-US" sz="1200" b="0" dirty="0" smtClean="0">
                <a:solidFill>
                  <a:schemeClr val="bg1"/>
                </a:solidFill>
                <a:ea typeface="MS PGothic" pitchFamily="34" charset="-128"/>
              </a:rPr>
              <a:t>2012;30:2691-2697</a:t>
            </a:r>
            <a:endParaRPr lang="en-US" altLang="en-US" sz="1200" b="0" dirty="0">
              <a:solidFill>
                <a:schemeClr val="bg1"/>
              </a:solidFill>
              <a:ea typeface="MS PGothic" pitchFamily="34" charset="-128"/>
            </a:endParaRPr>
          </a:p>
        </p:txBody>
      </p:sp>
      <p:sp>
        <p:nvSpPr>
          <p:cNvPr id="25603" name="Title 6"/>
          <p:cNvSpPr>
            <a:spLocks noGrp="1"/>
          </p:cNvSpPr>
          <p:nvPr>
            <p:ph type="title"/>
          </p:nvPr>
        </p:nvSpPr>
        <p:spPr>
          <a:xfrm>
            <a:off x="377825" y="238125"/>
            <a:ext cx="8442325" cy="1103313"/>
          </a:xfrm>
        </p:spPr>
        <p:txBody>
          <a:bodyPr>
            <a:normAutofit fontScale="90000"/>
          </a:bodyPr>
          <a:lstStyle/>
          <a:p>
            <a:r>
              <a:rPr lang="es-MX" altLang="en-US" dirty="0" smtClean="0"/>
              <a:t>Apariencia cinética de EA ipilimumab</a:t>
            </a:r>
          </a:p>
        </p:txBody>
      </p:sp>
      <p:grpSp>
        <p:nvGrpSpPr>
          <p:cNvPr id="2" name="Group 1"/>
          <p:cNvGrpSpPr>
            <a:grpSpLocks/>
          </p:cNvGrpSpPr>
          <p:nvPr/>
        </p:nvGrpSpPr>
        <p:grpSpPr bwMode="auto">
          <a:xfrm>
            <a:off x="1555776" y="1522413"/>
            <a:ext cx="6945314" cy="4044950"/>
            <a:chOff x="1944688" y="2082800"/>
            <a:chExt cx="6945314" cy="4044950"/>
          </a:xfrm>
        </p:grpSpPr>
        <p:cxnSp>
          <p:nvCxnSpPr>
            <p:cNvPr id="25609" name="Straight Connector 6"/>
            <p:cNvCxnSpPr>
              <a:cxnSpLocks noChangeShapeType="1"/>
            </p:cNvCxnSpPr>
            <p:nvPr/>
          </p:nvCxnSpPr>
          <p:spPr bwMode="auto">
            <a:xfrm>
              <a:off x="2327275" y="5386388"/>
              <a:ext cx="4762500" cy="0"/>
            </a:xfrm>
            <a:prstGeom prst="line">
              <a:avLst/>
            </a:prstGeom>
            <a:noFill/>
            <a:ln w="28575" algn="ctr">
              <a:solidFill>
                <a:schemeClr val="tx1"/>
              </a:solidFill>
              <a:round/>
              <a:headEnd/>
              <a:tailEnd type="triangle" w="med" len="med"/>
            </a:ln>
          </p:spPr>
        </p:cxnSp>
        <p:cxnSp>
          <p:nvCxnSpPr>
            <p:cNvPr id="25610" name="Straight Arrow Connector 9"/>
            <p:cNvCxnSpPr>
              <a:cxnSpLocks noChangeShapeType="1"/>
            </p:cNvCxnSpPr>
            <p:nvPr/>
          </p:nvCxnSpPr>
          <p:spPr bwMode="auto">
            <a:xfrm flipV="1">
              <a:off x="2327275" y="2360613"/>
              <a:ext cx="0" cy="3025775"/>
            </a:xfrm>
            <a:prstGeom prst="straightConnector1">
              <a:avLst/>
            </a:prstGeom>
            <a:noFill/>
            <a:ln w="28575" algn="ctr">
              <a:solidFill>
                <a:schemeClr val="tx1"/>
              </a:solidFill>
              <a:round/>
              <a:headEnd/>
              <a:tailEnd type="triangle" w="med" len="med"/>
            </a:ln>
          </p:spPr>
        </p:cxnSp>
        <p:cxnSp>
          <p:nvCxnSpPr>
            <p:cNvPr id="25611" name="Straight Connector 11"/>
            <p:cNvCxnSpPr>
              <a:cxnSpLocks noChangeShapeType="1"/>
            </p:cNvCxnSpPr>
            <p:nvPr/>
          </p:nvCxnSpPr>
          <p:spPr bwMode="auto">
            <a:xfrm>
              <a:off x="2327275" y="5386388"/>
              <a:ext cx="0" cy="63500"/>
            </a:xfrm>
            <a:prstGeom prst="line">
              <a:avLst/>
            </a:prstGeom>
            <a:noFill/>
            <a:ln w="28575" algn="ctr">
              <a:solidFill>
                <a:schemeClr val="tx1"/>
              </a:solidFill>
              <a:round/>
              <a:headEnd/>
              <a:tailEnd/>
            </a:ln>
          </p:spPr>
        </p:cxnSp>
        <p:cxnSp>
          <p:nvCxnSpPr>
            <p:cNvPr id="25612" name="Straight Connector 12"/>
            <p:cNvCxnSpPr>
              <a:cxnSpLocks noChangeShapeType="1"/>
            </p:cNvCxnSpPr>
            <p:nvPr/>
          </p:nvCxnSpPr>
          <p:spPr bwMode="auto">
            <a:xfrm>
              <a:off x="2952750" y="5386388"/>
              <a:ext cx="0" cy="63500"/>
            </a:xfrm>
            <a:prstGeom prst="line">
              <a:avLst/>
            </a:prstGeom>
            <a:noFill/>
            <a:ln w="28575" algn="ctr">
              <a:solidFill>
                <a:schemeClr val="tx1"/>
              </a:solidFill>
              <a:round/>
              <a:headEnd/>
              <a:tailEnd/>
            </a:ln>
          </p:spPr>
        </p:cxnSp>
        <p:cxnSp>
          <p:nvCxnSpPr>
            <p:cNvPr id="25613" name="Straight Connector 13"/>
            <p:cNvCxnSpPr>
              <a:cxnSpLocks noChangeShapeType="1"/>
            </p:cNvCxnSpPr>
            <p:nvPr/>
          </p:nvCxnSpPr>
          <p:spPr bwMode="auto">
            <a:xfrm>
              <a:off x="3579813" y="5386388"/>
              <a:ext cx="0" cy="63500"/>
            </a:xfrm>
            <a:prstGeom prst="line">
              <a:avLst/>
            </a:prstGeom>
            <a:noFill/>
            <a:ln w="28575" algn="ctr">
              <a:solidFill>
                <a:schemeClr val="tx1"/>
              </a:solidFill>
              <a:round/>
              <a:headEnd/>
              <a:tailEnd/>
            </a:ln>
          </p:spPr>
        </p:cxnSp>
        <p:cxnSp>
          <p:nvCxnSpPr>
            <p:cNvPr id="25614" name="Straight Connector 14"/>
            <p:cNvCxnSpPr>
              <a:cxnSpLocks noChangeShapeType="1"/>
            </p:cNvCxnSpPr>
            <p:nvPr/>
          </p:nvCxnSpPr>
          <p:spPr bwMode="auto">
            <a:xfrm>
              <a:off x="4203700" y="5386388"/>
              <a:ext cx="0" cy="63500"/>
            </a:xfrm>
            <a:prstGeom prst="line">
              <a:avLst/>
            </a:prstGeom>
            <a:noFill/>
            <a:ln w="28575" algn="ctr">
              <a:solidFill>
                <a:schemeClr val="tx1"/>
              </a:solidFill>
              <a:round/>
              <a:headEnd/>
              <a:tailEnd/>
            </a:ln>
          </p:spPr>
        </p:cxnSp>
        <p:cxnSp>
          <p:nvCxnSpPr>
            <p:cNvPr id="25615" name="Straight Connector 15"/>
            <p:cNvCxnSpPr>
              <a:cxnSpLocks noChangeShapeType="1"/>
            </p:cNvCxnSpPr>
            <p:nvPr/>
          </p:nvCxnSpPr>
          <p:spPr bwMode="auto">
            <a:xfrm>
              <a:off x="4829175" y="5386388"/>
              <a:ext cx="0" cy="63500"/>
            </a:xfrm>
            <a:prstGeom prst="line">
              <a:avLst/>
            </a:prstGeom>
            <a:noFill/>
            <a:ln w="28575" algn="ctr">
              <a:solidFill>
                <a:schemeClr val="tx1"/>
              </a:solidFill>
              <a:round/>
              <a:headEnd/>
              <a:tailEnd/>
            </a:ln>
          </p:spPr>
        </p:cxnSp>
        <p:cxnSp>
          <p:nvCxnSpPr>
            <p:cNvPr id="25616" name="Straight Connector 16"/>
            <p:cNvCxnSpPr>
              <a:cxnSpLocks noChangeShapeType="1"/>
            </p:cNvCxnSpPr>
            <p:nvPr/>
          </p:nvCxnSpPr>
          <p:spPr bwMode="auto">
            <a:xfrm>
              <a:off x="5456238" y="5386388"/>
              <a:ext cx="0" cy="63500"/>
            </a:xfrm>
            <a:prstGeom prst="line">
              <a:avLst/>
            </a:prstGeom>
            <a:noFill/>
            <a:ln w="28575" algn="ctr">
              <a:solidFill>
                <a:schemeClr val="tx1"/>
              </a:solidFill>
              <a:round/>
              <a:headEnd/>
              <a:tailEnd/>
            </a:ln>
          </p:spPr>
        </p:cxnSp>
        <p:cxnSp>
          <p:nvCxnSpPr>
            <p:cNvPr id="25617" name="Straight Connector 17"/>
            <p:cNvCxnSpPr>
              <a:cxnSpLocks noChangeShapeType="1"/>
            </p:cNvCxnSpPr>
            <p:nvPr/>
          </p:nvCxnSpPr>
          <p:spPr bwMode="auto">
            <a:xfrm>
              <a:off x="6080125" y="5386388"/>
              <a:ext cx="0" cy="63500"/>
            </a:xfrm>
            <a:prstGeom prst="line">
              <a:avLst/>
            </a:prstGeom>
            <a:noFill/>
            <a:ln w="28575" algn="ctr">
              <a:solidFill>
                <a:schemeClr val="tx1"/>
              </a:solidFill>
              <a:round/>
              <a:headEnd/>
              <a:tailEnd/>
            </a:ln>
          </p:spPr>
        </p:cxnSp>
        <p:cxnSp>
          <p:nvCxnSpPr>
            <p:cNvPr id="25618" name="Straight Connector 18"/>
            <p:cNvCxnSpPr>
              <a:cxnSpLocks noChangeShapeType="1"/>
            </p:cNvCxnSpPr>
            <p:nvPr/>
          </p:nvCxnSpPr>
          <p:spPr bwMode="auto">
            <a:xfrm>
              <a:off x="6707188" y="5386388"/>
              <a:ext cx="0" cy="63500"/>
            </a:xfrm>
            <a:prstGeom prst="line">
              <a:avLst/>
            </a:prstGeom>
            <a:noFill/>
            <a:ln w="28575" algn="ctr">
              <a:solidFill>
                <a:schemeClr val="tx1"/>
              </a:solidFill>
              <a:round/>
              <a:headEnd/>
              <a:tailEnd/>
            </a:ln>
          </p:spPr>
        </p:cxnSp>
        <p:cxnSp>
          <p:nvCxnSpPr>
            <p:cNvPr id="25619" name="Straight Connector 20"/>
            <p:cNvCxnSpPr>
              <a:cxnSpLocks noChangeShapeType="1"/>
            </p:cNvCxnSpPr>
            <p:nvPr/>
          </p:nvCxnSpPr>
          <p:spPr bwMode="auto">
            <a:xfrm>
              <a:off x="5980113" y="2274875"/>
              <a:ext cx="225425" cy="0"/>
            </a:xfrm>
            <a:prstGeom prst="line">
              <a:avLst/>
            </a:prstGeom>
            <a:noFill/>
            <a:ln w="28575" algn="ctr">
              <a:solidFill>
                <a:schemeClr val="accent2"/>
              </a:solidFill>
              <a:round/>
              <a:headEnd/>
              <a:tailEnd/>
            </a:ln>
          </p:spPr>
        </p:cxnSp>
        <p:cxnSp>
          <p:nvCxnSpPr>
            <p:cNvPr id="22" name="Straight Connector 21"/>
            <p:cNvCxnSpPr/>
            <p:nvPr/>
          </p:nvCxnSpPr>
          <p:spPr bwMode="auto">
            <a:xfrm>
              <a:off x="5980113" y="2632065"/>
              <a:ext cx="225425" cy="0"/>
            </a:xfrm>
            <a:prstGeom prst="line">
              <a:avLst/>
            </a:prstGeom>
            <a:noFill/>
            <a:ln w="28575" cap="flat" cmpd="sng" algn="ctr">
              <a:solidFill>
                <a:schemeClr val="accent3"/>
              </a:solidFill>
              <a:prstDash val="solid"/>
              <a:round/>
              <a:headEnd type="none" w="med" len="med"/>
              <a:tailEnd type="none" w="med" len="med"/>
            </a:ln>
            <a:effectLst/>
          </p:spPr>
        </p:cxnSp>
        <p:cxnSp>
          <p:nvCxnSpPr>
            <p:cNvPr id="25621" name="Straight Connector 22"/>
            <p:cNvCxnSpPr>
              <a:cxnSpLocks noChangeShapeType="1"/>
            </p:cNvCxnSpPr>
            <p:nvPr/>
          </p:nvCxnSpPr>
          <p:spPr bwMode="auto">
            <a:xfrm>
              <a:off x="5980113" y="2917817"/>
              <a:ext cx="225425" cy="0"/>
            </a:xfrm>
            <a:prstGeom prst="line">
              <a:avLst/>
            </a:prstGeom>
            <a:noFill/>
            <a:ln w="28575" algn="ctr">
              <a:solidFill>
                <a:schemeClr val="accent1"/>
              </a:solidFill>
              <a:round/>
              <a:headEnd/>
              <a:tailEnd/>
            </a:ln>
          </p:spPr>
        </p:cxnSp>
        <p:cxnSp>
          <p:nvCxnSpPr>
            <p:cNvPr id="25622" name="Straight Connector 23"/>
            <p:cNvCxnSpPr>
              <a:cxnSpLocks noChangeShapeType="1"/>
            </p:cNvCxnSpPr>
            <p:nvPr/>
          </p:nvCxnSpPr>
          <p:spPr bwMode="auto">
            <a:xfrm>
              <a:off x="5961044" y="3275007"/>
              <a:ext cx="225425" cy="0"/>
            </a:xfrm>
            <a:prstGeom prst="line">
              <a:avLst/>
            </a:prstGeom>
            <a:noFill/>
            <a:ln w="28575" algn="ctr">
              <a:solidFill>
                <a:srgbClr val="FFFF00"/>
              </a:solidFill>
              <a:round/>
              <a:headEnd/>
              <a:tailEnd/>
            </a:ln>
          </p:spPr>
        </p:cxnSp>
        <p:sp>
          <p:nvSpPr>
            <p:cNvPr id="25623" name="TextBox 24"/>
            <p:cNvSpPr txBox="1">
              <a:spLocks noChangeArrowheads="1"/>
            </p:cNvSpPr>
            <p:nvPr/>
          </p:nvSpPr>
          <p:spPr bwMode="auto">
            <a:xfrm>
              <a:off x="6205538" y="2082800"/>
              <a:ext cx="2684464" cy="1421928"/>
            </a:xfrm>
            <a:prstGeom prst="rect">
              <a:avLst/>
            </a:prstGeom>
            <a:noFill/>
            <a:ln w="9525">
              <a:noFill/>
              <a:miter lim="800000"/>
              <a:headEnd/>
              <a:tailEnd/>
            </a:ln>
          </p:spPr>
          <p:txBody>
            <a:bodyPr wrap="square">
              <a:spAutoFit/>
            </a:bodyPr>
            <a:lstStyle/>
            <a:p>
              <a:pPr eaLnBrk="1" hangingPunct="1">
                <a:lnSpc>
                  <a:spcPct val="90000"/>
                </a:lnSpc>
                <a:spcBef>
                  <a:spcPts val="800"/>
                </a:spcBef>
                <a:spcAft>
                  <a:spcPct val="25000"/>
                </a:spcAft>
                <a:buClr>
                  <a:schemeClr val="folHlink"/>
                </a:buClr>
                <a:buFont typeface="Arial" pitchFamily="34" charset="0"/>
                <a:buNone/>
              </a:pPr>
              <a:r>
                <a:rPr lang="es-MX" altLang="en-US" sz="2400" dirty="0" err="1" smtClean="0"/>
                <a:t>Rash</a:t>
              </a:r>
              <a:r>
                <a:rPr lang="es-MX" altLang="en-US" sz="2400" dirty="0" smtClean="0"/>
                <a:t>, prurito</a:t>
              </a:r>
              <a:br>
                <a:rPr lang="es-MX" altLang="en-US" sz="2400" dirty="0" smtClean="0"/>
              </a:br>
              <a:r>
                <a:rPr lang="es-MX" altLang="en-US" sz="2400" dirty="0" smtClean="0"/>
                <a:t>Toxicidad hepática</a:t>
              </a:r>
              <a:br>
                <a:rPr lang="es-MX" altLang="en-US" sz="2400" dirty="0" smtClean="0"/>
              </a:br>
              <a:r>
                <a:rPr lang="es-MX" altLang="en-US" sz="2400" dirty="0" smtClean="0"/>
                <a:t>Diarrea, colitis</a:t>
              </a:r>
              <a:br>
                <a:rPr lang="es-MX" altLang="en-US" sz="2400" dirty="0" smtClean="0"/>
              </a:br>
              <a:r>
                <a:rPr lang="es-MX" altLang="en-US" sz="2400" dirty="0" err="1" smtClean="0"/>
                <a:t>Hipofisitis</a:t>
              </a:r>
              <a:endParaRPr lang="es-MX" altLang="en-US" sz="2400" dirty="0"/>
            </a:p>
          </p:txBody>
        </p:sp>
        <p:sp>
          <p:nvSpPr>
            <p:cNvPr id="25624" name="TextBox 25"/>
            <p:cNvSpPr txBox="1">
              <a:spLocks noChangeArrowheads="1"/>
            </p:cNvSpPr>
            <p:nvPr/>
          </p:nvSpPr>
          <p:spPr bwMode="auto">
            <a:xfrm rot="-5400000">
              <a:off x="619125" y="3719513"/>
              <a:ext cx="2992438" cy="341312"/>
            </a:xfrm>
            <a:prstGeom prst="rect">
              <a:avLst/>
            </a:prstGeom>
            <a:noFill/>
            <a:ln w="9525">
              <a:noFill/>
              <a:miter lim="800000"/>
              <a:headEnd/>
              <a:tailEnd/>
            </a:ln>
          </p:spPr>
          <p:txBody>
            <a:bodyPr>
              <a:spAutoFit/>
            </a:bodyPr>
            <a:lstStyle/>
            <a:p>
              <a:pPr algn="ctr" eaLnBrk="1" hangingPunct="1">
                <a:lnSpc>
                  <a:spcPct val="90000"/>
                </a:lnSpc>
                <a:spcBef>
                  <a:spcPct val="35000"/>
                </a:spcBef>
                <a:spcAft>
                  <a:spcPct val="25000"/>
                </a:spcAft>
                <a:buClr>
                  <a:schemeClr val="folHlink"/>
                </a:buClr>
                <a:buFont typeface="Arial" pitchFamily="34" charset="0"/>
                <a:buNone/>
              </a:pPr>
              <a:r>
                <a:rPr lang="es-MX" altLang="en-US" dirty="0" smtClean="0"/>
                <a:t>Grado toxicidad</a:t>
              </a:r>
              <a:endParaRPr lang="es-MX" altLang="en-US" dirty="0"/>
            </a:p>
          </p:txBody>
        </p:sp>
        <p:sp>
          <p:nvSpPr>
            <p:cNvPr id="25625" name="TextBox 26"/>
            <p:cNvSpPr txBox="1">
              <a:spLocks noChangeArrowheads="1"/>
            </p:cNvSpPr>
            <p:nvPr/>
          </p:nvSpPr>
          <p:spPr bwMode="auto">
            <a:xfrm>
              <a:off x="2347913" y="5786438"/>
              <a:ext cx="4675187" cy="341312"/>
            </a:xfrm>
            <a:prstGeom prst="rect">
              <a:avLst/>
            </a:prstGeom>
            <a:noFill/>
            <a:ln w="9525">
              <a:noFill/>
              <a:miter lim="800000"/>
              <a:headEnd/>
              <a:tailEnd/>
            </a:ln>
          </p:spPr>
          <p:txBody>
            <a:bodyPr>
              <a:spAutoFit/>
            </a:bodyPr>
            <a:lstStyle/>
            <a:p>
              <a:pPr algn="ctr" eaLnBrk="1" hangingPunct="1">
                <a:lnSpc>
                  <a:spcPct val="90000"/>
                </a:lnSpc>
                <a:spcBef>
                  <a:spcPct val="35000"/>
                </a:spcBef>
                <a:spcAft>
                  <a:spcPct val="25000"/>
                </a:spcAft>
                <a:buClr>
                  <a:schemeClr val="folHlink"/>
                </a:buClr>
                <a:buFont typeface="Arial" pitchFamily="34" charset="0"/>
                <a:buNone/>
              </a:pPr>
              <a:r>
                <a:rPr lang="es-MX" altLang="en-US" smtClean="0"/>
                <a:t>Semanas</a:t>
              </a:r>
              <a:endParaRPr lang="es-MX" altLang="en-US"/>
            </a:p>
          </p:txBody>
        </p:sp>
        <p:sp>
          <p:nvSpPr>
            <p:cNvPr id="25626" name="TextBox 27"/>
            <p:cNvSpPr txBox="1">
              <a:spLocks noChangeArrowheads="1"/>
            </p:cNvSpPr>
            <p:nvPr/>
          </p:nvSpPr>
          <p:spPr bwMode="auto">
            <a:xfrm>
              <a:off x="6470650" y="5432425"/>
              <a:ext cx="484188" cy="341313"/>
            </a:xfrm>
            <a:prstGeom prst="rect">
              <a:avLst/>
            </a:prstGeom>
            <a:noFill/>
            <a:ln w="9525">
              <a:noFill/>
              <a:miter lim="800000"/>
              <a:headEnd/>
              <a:tailEnd/>
            </a:ln>
          </p:spPr>
          <p:txBody>
            <a:bodyPr>
              <a:spAutoFit/>
            </a:bodyPr>
            <a:lstStyle/>
            <a:p>
              <a:pPr algn="ctr" eaLnBrk="1" hangingPunct="1">
                <a:lnSpc>
                  <a:spcPct val="90000"/>
                </a:lnSpc>
                <a:spcBef>
                  <a:spcPct val="35000"/>
                </a:spcBef>
                <a:spcAft>
                  <a:spcPct val="25000"/>
                </a:spcAft>
                <a:buClr>
                  <a:schemeClr val="folHlink"/>
                </a:buClr>
                <a:buFont typeface="Arial" pitchFamily="34" charset="0"/>
                <a:buNone/>
              </a:pPr>
              <a:r>
                <a:rPr lang="en-US" altLang="en-US" b="0"/>
                <a:t>14</a:t>
              </a:r>
            </a:p>
          </p:txBody>
        </p:sp>
        <p:sp>
          <p:nvSpPr>
            <p:cNvPr id="25627" name="TextBox 28"/>
            <p:cNvSpPr txBox="1">
              <a:spLocks noChangeArrowheads="1"/>
            </p:cNvSpPr>
            <p:nvPr/>
          </p:nvSpPr>
          <p:spPr bwMode="auto">
            <a:xfrm>
              <a:off x="2163763" y="5432425"/>
              <a:ext cx="339725" cy="341313"/>
            </a:xfrm>
            <a:prstGeom prst="rect">
              <a:avLst/>
            </a:prstGeom>
            <a:noFill/>
            <a:ln w="9525">
              <a:noFill/>
              <a:miter lim="800000"/>
              <a:headEnd/>
              <a:tailEnd/>
            </a:ln>
          </p:spPr>
          <p:txBody>
            <a:bodyPr>
              <a:spAutoFit/>
            </a:bodyPr>
            <a:lstStyle/>
            <a:p>
              <a:pPr algn="ctr" eaLnBrk="1" hangingPunct="1">
                <a:lnSpc>
                  <a:spcPct val="90000"/>
                </a:lnSpc>
                <a:spcBef>
                  <a:spcPct val="35000"/>
                </a:spcBef>
                <a:spcAft>
                  <a:spcPct val="25000"/>
                </a:spcAft>
                <a:buClr>
                  <a:schemeClr val="folHlink"/>
                </a:buClr>
                <a:buFont typeface="Arial" pitchFamily="34" charset="0"/>
                <a:buNone/>
              </a:pPr>
              <a:r>
                <a:rPr lang="en-US" altLang="en-US" b="0"/>
                <a:t>0</a:t>
              </a:r>
            </a:p>
          </p:txBody>
        </p:sp>
        <p:sp>
          <p:nvSpPr>
            <p:cNvPr id="25628" name="TextBox 29"/>
            <p:cNvSpPr txBox="1">
              <a:spLocks noChangeArrowheads="1"/>
            </p:cNvSpPr>
            <p:nvPr/>
          </p:nvSpPr>
          <p:spPr bwMode="auto">
            <a:xfrm>
              <a:off x="2787650" y="5432425"/>
              <a:ext cx="341313" cy="341313"/>
            </a:xfrm>
            <a:prstGeom prst="rect">
              <a:avLst/>
            </a:prstGeom>
            <a:noFill/>
            <a:ln w="9525">
              <a:noFill/>
              <a:miter lim="800000"/>
              <a:headEnd/>
              <a:tailEnd/>
            </a:ln>
          </p:spPr>
          <p:txBody>
            <a:bodyPr>
              <a:spAutoFit/>
            </a:bodyPr>
            <a:lstStyle/>
            <a:p>
              <a:pPr algn="ctr" eaLnBrk="1" hangingPunct="1">
                <a:lnSpc>
                  <a:spcPct val="90000"/>
                </a:lnSpc>
                <a:spcBef>
                  <a:spcPct val="35000"/>
                </a:spcBef>
                <a:spcAft>
                  <a:spcPct val="25000"/>
                </a:spcAft>
                <a:buClr>
                  <a:schemeClr val="folHlink"/>
                </a:buClr>
                <a:buFont typeface="Arial" pitchFamily="34" charset="0"/>
                <a:buNone/>
              </a:pPr>
              <a:r>
                <a:rPr lang="en-US" altLang="en-US" b="0"/>
                <a:t>2</a:t>
              </a:r>
            </a:p>
          </p:txBody>
        </p:sp>
        <p:sp>
          <p:nvSpPr>
            <p:cNvPr id="25629" name="TextBox 30"/>
            <p:cNvSpPr txBox="1">
              <a:spLocks noChangeArrowheads="1"/>
            </p:cNvSpPr>
            <p:nvPr/>
          </p:nvSpPr>
          <p:spPr bwMode="auto">
            <a:xfrm>
              <a:off x="3413125" y="5432425"/>
              <a:ext cx="341313" cy="341313"/>
            </a:xfrm>
            <a:prstGeom prst="rect">
              <a:avLst/>
            </a:prstGeom>
            <a:noFill/>
            <a:ln w="9525">
              <a:noFill/>
              <a:miter lim="800000"/>
              <a:headEnd/>
              <a:tailEnd/>
            </a:ln>
          </p:spPr>
          <p:txBody>
            <a:bodyPr>
              <a:spAutoFit/>
            </a:bodyPr>
            <a:lstStyle/>
            <a:p>
              <a:pPr algn="ctr" eaLnBrk="1" hangingPunct="1">
                <a:lnSpc>
                  <a:spcPct val="90000"/>
                </a:lnSpc>
                <a:spcBef>
                  <a:spcPct val="35000"/>
                </a:spcBef>
                <a:spcAft>
                  <a:spcPct val="25000"/>
                </a:spcAft>
                <a:buClr>
                  <a:schemeClr val="folHlink"/>
                </a:buClr>
                <a:buFont typeface="Arial" pitchFamily="34" charset="0"/>
                <a:buNone/>
              </a:pPr>
              <a:r>
                <a:rPr lang="en-US" altLang="en-US" b="0"/>
                <a:t>4</a:t>
              </a:r>
            </a:p>
          </p:txBody>
        </p:sp>
        <p:sp>
          <p:nvSpPr>
            <p:cNvPr id="25630" name="TextBox 31"/>
            <p:cNvSpPr txBox="1">
              <a:spLocks noChangeArrowheads="1"/>
            </p:cNvSpPr>
            <p:nvPr/>
          </p:nvSpPr>
          <p:spPr bwMode="auto">
            <a:xfrm>
              <a:off x="4037013" y="5432425"/>
              <a:ext cx="342900" cy="341313"/>
            </a:xfrm>
            <a:prstGeom prst="rect">
              <a:avLst/>
            </a:prstGeom>
            <a:noFill/>
            <a:ln w="9525">
              <a:noFill/>
              <a:miter lim="800000"/>
              <a:headEnd/>
              <a:tailEnd/>
            </a:ln>
          </p:spPr>
          <p:txBody>
            <a:bodyPr>
              <a:spAutoFit/>
            </a:bodyPr>
            <a:lstStyle/>
            <a:p>
              <a:pPr algn="ctr" eaLnBrk="1" hangingPunct="1">
                <a:lnSpc>
                  <a:spcPct val="90000"/>
                </a:lnSpc>
                <a:spcBef>
                  <a:spcPct val="35000"/>
                </a:spcBef>
                <a:spcAft>
                  <a:spcPct val="25000"/>
                </a:spcAft>
                <a:buClr>
                  <a:schemeClr val="folHlink"/>
                </a:buClr>
                <a:buFont typeface="Arial" pitchFamily="34" charset="0"/>
                <a:buNone/>
              </a:pPr>
              <a:r>
                <a:rPr lang="en-US" altLang="en-US" b="0"/>
                <a:t>6</a:t>
              </a:r>
            </a:p>
          </p:txBody>
        </p:sp>
        <p:sp>
          <p:nvSpPr>
            <p:cNvPr id="25631" name="TextBox 32"/>
            <p:cNvSpPr txBox="1">
              <a:spLocks noChangeArrowheads="1"/>
            </p:cNvSpPr>
            <p:nvPr/>
          </p:nvSpPr>
          <p:spPr bwMode="auto">
            <a:xfrm>
              <a:off x="4662488" y="5432425"/>
              <a:ext cx="341312" cy="341313"/>
            </a:xfrm>
            <a:prstGeom prst="rect">
              <a:avLst/>
            </a:prstGeom>
            <a:noFill/>
            <a:ln w="9525">
              <a:noFill/>
              <a:miter lim="800000"/>
              <a:headEnd/>
              <a:tailEnd/>
            </a:ln>
          </p:spPr>
          <p:txBody>
            <a:bodyPr>
              <a:spAutoFit/>
            </a:bodyPr>
            <a:lstStyle/>
            <a:p>
              <a:pPr algn="ctr" eaLnBrk="1" hangingPunct="1">
                <a:lnSpc>
                  <a:spcPct val="90000"/>
                </a:lnSpc>
                <a:spcBef>
                  <a:spcPct val="35000"/>
                </a:spcBef>
                <a:spcAft>
                  <a:spcPct val="25000"/>
                </a:spcAft>
                <a:buClr>
                  <a:schemeClr val="folHlink"/>
                </a:buClr>
                <a:buFont typeface="Arial" pitchFamily="34" charset="0"/>
                <a:buNone/>
              </a:pPr>
              <a:r>
                <a:rPr lang="en-US" altLang="en-US" b="0"/>
                <a:t>8</a:t>
              </a:r>
            </a:p>
          </p:txBody>
        </p:sp>
        <p:sp>
          <p:nvSpPr>
            <p:cNvPr id="25632" name="TextBox 33"/>
            <p:cNvSpPr txBox="1">
              <a:spLocks noChangeArrowheads="1"/>
            </p:cNvSpPr>
            <p:nvPr/>
          </p:nvSpPr>
          <p:spPr bwMode="auto">
            <a:xfrm>
              <a:off x="5238750" y="5432425"/>
              <a:ext cx="463550" cy="341313"/>
            </a:xfrm>
            <a:prstGeom prst="rect">
              <a:avLst/>
            </a:prstGeom>
            <a:noFill/>
            <a:ln w="9525">
              <a:noFill/>
              <a:miter lim="800000"/>
              <a:headEnd/>
              <a:tailEnd/>
            </a:ln>
          </p:spPr>
          <p:txBody>
            <a:bodyPr>
              <a:spAutoFit/>
            </a:bodyPr>
            <a:lstStyle/>
            <a:p>
              <a:pPr algn="ctr" eaLnBrk="1" hangingPunct="1">
                <a:lnSpc>
                  <a:spcPct val="90000"/>
                </a:lnSpc>
                <a:spcBef>
                  <a:spcPct val="35000"/>
                </a:spcBef>
                <a:spcAft>
                  <a:spcPct val="25000"/>
                </a:spcAft>
                <a:buClr>
                  <a:schemeClr val="folHlink"/>
                </a:buClr>
                <a:buFont typeface="Arial" pitchFamily="34" charset="0"/>
                <a:buNone/>
              </a:pPr>
              <a:r>
                <a:rPr lang="en-US" altLang="en-US" b="0"/>
                <a:t>10</a:t>
              </a:r>
            </a:p>
          </p:txBody>
        </p:sp>
        <p:sp>
          <p:nvSpPr>
            <p:cNvPr id="25633" name="TextBox 34"/>
            <p:cNvSpPr txBox="1">
              <a:spLocks noChangeArrowheads="1"/>
            </p:cNvSpPr>
            <p:nvPr/>
          </p:nvSpPr>
          <p:spPr bwMode="auto">
            <a:xfrm>
              <a:off x="5838825" y="5432425"/>
              <a:ext cx="487363" cy="341313"/>
            </a:xfrm>
            <a:prstGeom prst="rect">
              <a:avLst/>
            </a:prstGeom>
            <a:noFill/>
            <a:ln w="9525">
              <a:noFill/>
              <a:miter lim="800000"/>
              <a:headEnd/>
              <a:tailEnd/>
            </a:ln>
          </p:spPr>
          <p:txBody>
            <a:bodyPr>
              <a:spAutoFit/>
            </a:bodyPr>
            <a:lstStyle/>
            <a:p>
              <a:pPr algn="ctr" eaLnBrk="1" hangingPunct="1">
                <a:lnSpc>
                  <a:spcPct val="90000"/>
                </a:lnSpc>
                <a:spcBef>
                  <a:spcPct val="35000"/>
                </a:spcBef>
                <a:spcAft>
                  <a:spcPct val="25000"/>
                </a:spcAft>
                <a:buClr>
                  <a:schemeClr val="folHlink"/>
                </a:buClr>
                <a:buFont typeface="Arial" pitchFamily="34" charset="0"/>
                <a:buNone/>
              </a:pPr>
              <a:r>
                <a:rPr lang="en-US" altLang="en-US" b="0"/>
                <a:t>12</a:t>
              </a:r>
            </a:p>
          </p:txBody>
        </p:sp>
        <p:sp>
          <p:nvSpPr>
            <p:cNvPr id="25634" name="Freeform 35"/>
            <p:cNvSpPr>
              <a:spLocks/>
            </p:cNvSpPr>
            <p:nvPr/>
          </p:nvSpPr>
          <p:spPr bwMode="auto">
            <a:xfrm>
              <a:off x="3436938" y="3133725"/>
              <a:ext cx="2089150" cy="2260600"/>
            </a:xfrm>
            <a:custGeom>
              <a:avLst/>
              <a:gdLst>
                <a:gd name="T0" fmla="*/ 0 w 2784763"/>
                <a:gd name="T1" fmla="*/ 2229848 h 2261062"/>
                <a:gd name="T2" fmla="*/ 2 w 2784763"/>
                <a:gd name="T3" fmla="*/ 1226004 h 2261062"/>
                <a:gd name="T4" fmla="*/ 2 w 2784763"/>
                <a:gd name="T5" fmla="*/ 567749 h 2261062"/>
                <a:gd name="T6" fmla="*/ 2 w 2784763"/>
                <a:gd name="T7" fmla="*/ 98753 h 2261062"/>
                <a:gd name="T8" fmla="*/ 2 w 2784763"/>
                <a:gd name="T9" fmla="*/ 8213 h 2261062"/>
                <a:gd name="T10" fmla="*/ 2 w 2784763"/>
                <a:gd name="T11" fmla="*/ 148118 h 2261062"/>
                <a:gd name="T12" fmla="*/ 2 w 2784763"/>
                <a:gd name="T13" fmla="*/ 748772 h 2261062"/>
                <a:gd name="T14" fmla="*/ 2 w 2784763"/>
                <a:gd name="T15" fmla="*/ 1456396 h 2261062"/>
                <a:gd name="T16" fmla="*/ 3 w 2784763"/>
                <a:gd name="T17" fmla="*/ 2238075 h 22610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84763"/>
                <a:gd name="T28" fmla="*/ 0 h 2261062"/>
                <a:gd name="T29" fmla="*/ 2784763 w 2784763"/>
                <a:gd name="T30" fmla="*/ 2261062 h 22610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84763" h="2261062">
                  <a:moveTo>
                    <a:pt x="0" y="2252750"/>
                  </a:moveTo>
                  <a:cubicBezTo>
                    <a:pt x="82434" y="1885604"/>
                    <a:pt x="164868" y="1518459"/>
                    <a:pt x="249381" y="1238597"/>
                  </a:cubicBezTo>
                  <a:cubicBezTo>
                    <a:pt x="333894" y="958735"/>
                    <a:pt x="400396" y="763386"/>
                    <a:pt x="507076" y="573579"/>
                  </a:cubicBezTo>
                  <a:cubicBezTo>
                    <a:pt x="613756" y="383772"/>
                    <a:pt x="775854" y="193964"/>
                    <a:pt x="889461" y="99753"/>
                  </a:cubicBezTo>
                  <a:cubicBezTo>
                    <a:pt x="1003068" y="5542"/>
                    <a:pt x="1086196" y="0"/>
                    <a:pt x="1188720" y="8313"/>
                  </a:cubicBezTo>
                  <a:cubicBezTo>
                    <a:pt x="1291244" y="16626"/>
                    <a:pt x="1374370" y="24939"/>
                    <a:pt x="1504603" y="149630"/>
                  </a:cubicBezTo>
                  <a:cubicBezTo>
                    <a:pt x="1634836" y="274321"/>
                    <a:pt x="1824643" y="536172"/>
                    <a:pt x="1970116" y="756459"/>
                  </a:cubicBezTo>
                  <a:cubicBezTo>
                    <a:pt x="2115589" y="976746"/>
                    <a:pt x="2241666" y="1220586"/>
                    <a:pt x="2377440" y="1471353"/>
                  </a:cubicBezTo>
                  <a:cubicBezTo>
                    <a:pt x="2513214" y="1722120"/>
                    <a:pt x="2648988" y="1991591"/>
                    <a:pt x="2784763" y="2261062"/>
                  </a:cubicBezTo>
                </a:path>
              </a:pathLst>
            </a:custGeom>
            <a:noFill/>
            <a:ln w="28575" cap="flat" cmpd="sng" algn="ctr">
              <a:solidFill>
                <a:schemeClr val="accent2"/>
              </a:solidFill>
              <a:prstDash val="solid"/>
              <a:round/>
              <a:headEnd type="none" w="med" len="med"/>
              <a:tailEnd type="none" w="med" len="med"/>
            </a:ln>
          </p:spPr>
          <p:txBody>
            <a:bodyPr anchor="ctr"/>
            <a:lstStyle/>
            <a:p>
              <a:endParaRPr lang="es-MX"/>
            </a:p>
          </p:txBody>
        </p:sp>
        <p:sp>
          <p:nvSpPr>
            <p:cNvPr id="25635" name="Freeform 36"/>
            <p:cNvSpPr>
              <a:spLocks/>
            </p:cNvSpPr>
            <p:nvPr/>
          </p:nvSpPr>
          <p:spPr bwMode="auto">
            <a:xfrm>
              <a:off x="3930650" y="2466975"/>
              <a:ext cx="1544638" cy="2927350"/>
            </a:xfrm>
            <a:custGeom>
              <a:avLst/>
              <a:gdLst>
                <a:gd name="T0" fmla="*/ 0 w 2061556"/>
                <a:gd name="T1" fmla="*/ 2921718 h 2927465"/>
                <a:gd name="T2" fmla="*/ 1 w 2061556"/>
                <a:gd name="T3" fmla="*/ 1785123 h 2927465"/>
                <a:gd name="T4" fmla="*/ 1 w 2061556"/>
                <a:gd name="T5" fmla="*/ 955456 h 2927465"/>
                <a:gd name="T6" fmla="*/ 1 w 2061556"/>
                <a:gd name="T7" fmla="*/ 391333 h 2927465"/>
                <a:gd name="T8" fmla="*/ 1 w 2061556"/>
                <a:gd name="T9" fmla="*/ 51162 h 2927465"/>
                <a:gd name="T10" fmla="*/ 1 w 2061556"/>
                <a:gd name="T11" fmla="*/ 84363 h 2927465"/>
                <a:gd name="T12" fmla="*/ 1 w 2061556"/>
                <a:gd name="T13" fmla="*/ 399596 h 2927465"/>
                <a:gd name="T14" fmla="*/ 1 w 2061556"/>
                <a:gd name="T15" fmla="*/ 1121404 h 2927465"/>
                <a:gd name="T16" fmla="*/ 1 w 2061556"/>
                <a:gd name="T17" fmla="*/ 1884675 h 2927465"/>
                <a:gd name="T18" fmla="*/ 1 w 2061556"/>
                <a:gd name="T19" fmla="*/ 2681142 h 29274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61556"/>
                <a:gd name="T31" fmla="*/ 0 h 2927465"/>
                <a:gd name="T32" fmla="*/ 2061556 w 2061556"/>
                <a:gd name="T33" fmla="*/ 2927465 h 29274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61556" h="2927465">
                  <a:moveTo>
                    <a:pt x="0" y="2927465"/>
                  </a:moveTo>
                  <a:cubicBezTo>
                    <a:pt x="53340" y="2522220"/>
                    <a:pt x="106680" y="2116975"/>
                    <a:pt x="174567" y="1788622"/>
                  </a:cubicBezTo>
                  <a:cubicBezTo>
                    <a:pt x="242454" y="1460269"/>
                    <a:pt x="311728" y="1190105"/>
                    <a:pt x="407324" y="957349"/>
                  </a:cubicBezTo>
                  <a:cubicBezTo>
                    <a:pt x="502920" y="724593"/>
                    <a:pt x="630382" y="543097"/>
                    <a:pt x="748145" y="392083"/>
                  </a:cubicBezTo>
                  <a:cubicBezTo>
                    <a:pt x="865908" y="241069"/>
                    <a:pt x="1003069" y="102524"/>
                    <a:pt x="1113905" y="51262"/>
                  </a:cubicBezTo>
                  <a:cubicBezTo>
                    <a:pt x="1224741" y="0"/>
                    <a:pt x="1334193" y="26324"/>
                    <a:pt x="1413164" y="84513"/>
                  </a:cubicBezTo>
                  <a:cubicBezTo>
                    <a:pt x="1492135" y="142702"/>
                    <a:pt x="1524000" y="227214"/>
                    <a:pt x="1587731" y="400396"/>
                  </a:cubicBezTo>
                  <a:cubicBezTo>
                    <a:pt x="1651462" y="573578"/>
                    <a:pt x="1738745" y="875607"/>
                    <a:pt x="1795549" y="1123603"/>
                  </a:cubicBezTo>
                  <a:cubicBezTo>
                    <a:pt x="1852353" y="1371599"/>
                    <a:pt x="1884219" y="1627909"/>
                    <a:pt x="1928553" y="1888374"/>
                  </a:cubicBezTo>
                  <a:cubicBezTo>
                    <a:pt x="1972887" y="2148839"/>
                    <a:pt x="2017221" y="2417617"/>
                    <a:pt x="2061556" y="2686396"/>
                  </a:cubicBezTo>
                </a:path>
              </a:pathLst>
            </a:custGeom>
            <a:noFill/>
            <a:ln w="28575" cap="flat" cmpd="sng" algn="ctr">
              <a:solidFill>
                <a:schemeClr val="accent1"/>
              </a:solidFill>
              <a:prstDash val="solid"/>
              <a:round/>
              <a:headEnd type="none" w="med" len="med"/>
              <a:tailEnd type="none" w="med" len="med"/>
            </a:ln>
          </p:spPr>
          <p:txBody>
            <a:bodyPr anchor="ctr"/>
            <a:lstStyle/>
            <a:p>
              <a:endParaRPr lang="es-MX"/>
            </a:p>
          </p:txBody>
        </p:sp>
        <p:sp>
          <p:nvSpPr>
            <p:cNvPr id="25636" name="Freeform 37"/>
            <p:cNvSpPr>
              <a:spLocks/>
            </p:cNvSpPr>
            <p:nvPr/>
          </p:nvSpPr>
          <p:spPr bwMode="auto">
            <a:xfrm>
              <a:off x="4365625" y="3548063"/>
              <a:ext cx="2655888" cy="1830387"/>
            </a:xfrm>
            <a:custGeom>
              <a:avLst/>
              <a:gdLst>
                <a:gd name="T0" fmla="*/ 0 w 3541222"/>
                <a:gd name="T1" fmla="*/ 1840312 h 1830185"/>
                <a:gd name="T2" fmla="*/ 1 w 3541222"/>
                <a:gd name="T3" fmla="*/ 1188338 h 1830185"/>
                <a:gd name="T4" fmla="*/ 1 w 3541222"/>
                <a:gd name="T5" fmla="*/ 670103 h 1830185"/>
                <a:gd name="T6" fmla="*/ 1 w 3541222"/>
                <a:gd name="T7" fmla="*/ 344107 h 1830185"/>
                <a:gd name="T8" fmla="*/ 1 w 3541222"/>
                <a:gd name="T9" fmla="*/ 218716 h 1830185"/>
                <a:gd name="T10" fmla="*/ 1 w 3541222"/>
                <a:gd name="T11" fmla="*/ 151864 h 1830185"/>
                <a:gd name="T12" fmla="*/ 1 w 3541222"/>
                <a:gd name="T13" fmla="*/ 68278 h 1830185"/>
                <a:gd name="T14" fmla="*/ 1 w 3541222"/>
                <a:gd name="T15" fmla="*/ 9748 h 1830185"/>
                <a:gd name="T16" fmla="*/ 2 w 3541222"/>
                <a:gd name="T17" fmla="*/ 9748 h 18301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41222"/>
                <a:gd name="T28" fmla="*/ 0 h 1830185"/>
                <a:gd name="T29" fmla="*/ 3541222 w 3541222"/>
                <a:gd name="T30" fmla="*/ 1830185 h 18301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41222" h="1830185">
                  <a:moveTo>
                    <a:pt x="0" y="1830185"/>
                  </a:moveTo>
                  <a:cubicBezTo>
                    <a:pt x="40871" y="1602970"/>
                    <a:pt x="81742" y="1375756"/>
                    <a:pt x="133004" y="1181792"/>
                  </a:cubicBezTo>
                  <a:cubicBezTo>
                    <a:pt x="184266" y="987828"/>
                    <a:pt x="234142" y="806334"/>
                    <a:pt x="307571" y="666403"/>
                  </a:cubicBezTo>
                  <a:cubicBezTo>
                    <a:pt x="381000" y="526472"/>
                    <a:pt x="482138" y="417021"/>
                    <a:pt x="573578" y="342207"/>
                  </a:cubicBezTo>
                  <a:cubicBezTo>
                    <a:pt x="665018" y="267393"/>
                    <a:pt x="752302" y="249381"/>
                    <a:pt x="856211" y="217516"/>
                  </a:cubicBezTo>
                  <a:cubicBezTo>
                    <a:pt x="960120" y="185651"/>
                    <a:pt x="1039091" y="175952"/>
                    <a:pt x="1197033" y="151014"/>
                  </a:cubicBezTo>
                  <a:cubicBezTo>
                    <a:pt x="1354975" y="126076"/>
                    <a:pt x="1589117" y="91440"/>
                    <a:pt x="1803862" y="67887"/>
                  </a:cubicBezTo>
                  <a:cubicBezTo>
                    <a:pt x="2018607" y="44334"/>
                    <a:pt x="2195945" y="19396"/>
                    <a:pt x="2485505" y="9698"/>
                  </a:cubicBezTo>
                  <a:cubicBezTo>
                    <a:pt x="2775065" y="0"/>
                    <a:pt x="3158143" y="4849"/>
                    <a:pt x="3541222" y="9698"/>
                  </a:cubicBezTo>
                </a:path>
              </a:pathLst>
            </a:custGeom>
            <a:noFill/>
            <a:ln w="28575" cap="flat" cmpd="sng" algn="ctr">
              <a:solidFill>
                <a:srgbClr val="FFFF00"/>
              </a:solidFill>
              <a:prstDash val="solid"/>
              <a:round/>
              <a:headEnd type="none" w="med" len="med"/>
              <a:tailEnd type="none" w="med" len="med"/>
            </a:ln>
          </p:spPr>
          <p:txBody>
            <a:bodyPr anchor="ctr"/>
            <a:lstStyle/>
            <a:p>
              <a:endParaRPr lang="es-MX"/>
            </a:p>
          </p:txBody>
        </p:sp>
        <p:sp>
          <p:nvSpPr>
            <p:cNvPr id="39" name="Freeform 38"/>
            <p:cNvSpPr/>
            <p:nvPr/>
          </p:nvSpPr>
          <p:spPr bwMode="auto">
            <a:xfrm>
              <a:off x="4365625" y="4043362"/>
              <a:ext cx="2455863" cy="1327150"/>
            </a:xfrm>
            <a:custGeom>
              <a:avLst/>
              <a:gdLst>
                <a:gd name="connsiteX0" fmla="*/ 0 w 3275214"/>
                <a:gd name="connsiteY0" fmla="*/ 1327266 h 1327266"/>
                <a:gd name="connsiteX1" fmla="*/ 33251 w 3275214"/>
                <a:gd name="connsiteY1" fmla="*/ 969819 h 1327266"/>
                <a:gd name="connsiteX2" fmla="*/ 124691 w 3275214"/>
                <a:gd name="connsiteY2" fmla="*/ 579121 h 1327266"/>
                <a:gd name="connsiteX3" fmla="*/ 290945 w 3275214"/>
                <a:gd name="connsiteY3" fmla="*/ 329739 h 1327266"/>
                <a:gd name="connsiteX4" fmla="*/ 532014 w 3275214"/>
                <a:gd name="connsiteY4" fmla="*/ 188422 h 1327266"/>
                <a:gd name="connsiteX5" fmla="*/ 1105593 w 3275214"/>
                <a:gd name="connsiteY5" fmla="*/ 47106 h 1327266"/>
                <a:gd name="connsiteX6" fmla="*/ 1870364 w 3275214"/>
                <a:gd name="connsiteY6" fmla="*/ 5542 h 1327266"/>
                <a:gd name="connsiteX7" fmla="*/ 2502131 w 3275214"/>
                <a:gd name="connsiteY7" fmla="*/ 80357 h 1327266"/>
                <a:gd name="connsiteX8" fmla="*/ 2901142 w 3275214"/>
                <a:gd name="connsiteY8" fmla="*/ 321426 h 1327266"/>
                <a:gd name="connsiteX9" fmla="*/ 3142211 w 3275214"/>
                <a:gd name="connsiteY9" fmla="*/ 762001 h 1327266"/>
                <a:gd name="connsiteX10" fmla="*/ 3275214 w 3275214"/>
                <a:gd name="connsiteY10" fmla="*/ 1202575 h 132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5214" h="1327266">
                  <a:moveTo>
                    <a:pt x="0" y="1327266"/>
                  </a:moveTo>
                  <a:cubicBezTo>
                    <a:pt x="6234" y="1210888"/>
                    <a:pt x="12469" y="1094510"/>
                    <a:pt x="33251" y="969819"/>
                  </a:cubicBezTo>
                  <a:cubicBezTo>
                    <a:pt x="54033" y="845128"/>
                    <a:pt x="81742" y="685801"/>
                    <a:pt x="124691" y="579121"/>
                  </a:cubicBezTo>
                  <a:cubicBezTo>
                    <a:pt x="167640" y="472441"/>
                    <a:pt x="223058" y="394856"/>
                    <a:pt x="290945" y="329739"/>
                  </a:cubicBezTo>
                  <a:cubicBezTo>
                    <a:pt x="358832" y="264623"/>
                    <a:pt x="396239" y="235527"/>
                    <a:pt x="532014" y="188422"/>
                  </a:cubicBezTo>
                  <a:cubicBezTo>
                    <a:pt x="667789" y="141317"/>
                    <a:pt x="882535" y="77586"/>
                    <a:pt x="1105593" y="47106"/>
                  </a:cubicBezTo>
                  <a:cubicBezTo>
                    <a:pt x="1328651" y="16626"/>
                    <a:pt x="1637608" y="0"/>
                    <a:pt x="1870364" y="5542"/>
                  </a:cubicBezTo>
                  <a:cubicBezTo>
                    <a:pt x="2103120" y="11084"/>
                    <a:pt x="2330335" y="27710"/>
                    <a:pt x="2502131" y="80357"/>
                  </a:cubicBezTo>
                  <a:cubicBezTo>
                    <a:pt x="2673927" y="133004"/>
                    <a:pt x="2794462" y="207819"/>
                    <a:pt x="2901142" y="321426"/>
                  </a:cubicBezTo>
                  <a:cubicBezTo>
                    <a:pt x="3007822" y="435033"/>
                    <a:pt x="3079866" y="615143"/>
                    <a:pt x="3142211" y="762001"/>
                  </a:cubicBezTo>
                  <a:cubicBezTo>
                    <a:pt x="3204556" y="908859"/>
                    <a:pt x="3239885" y="1055717"/>
                    <a:pt x="3275214" y="1202575"/>
                  </a:cubicBezTo>
                </a:path>
              </a:pathLst>
            </a:custGeom>
            <a:noFill/>
            <a:ln w="28575" cap="flat" cmpd="sng" algn="ctr">
              <a:solidFill>
                <a:schemeClr val="accent3"/>
              </a:solidFill>
              <a:prstDash val="solid"/>
              <a:round/>
              <a:headEnd type="none" w="med" len="med"/>
              <a:tailEnd type="none" w="med" len="med"/>
            </a:ln>
            <a:effectLst/>
          </p:spPr>
          <p:txBody>
            <a:bodyPr anchor="ctr"/>
            <a:lstStyle/>
            <a:p>
              <a:pPr algn="ctr" eaLnBrk="1" hangingPunct="1">
                <a:lnSpc>
                  <a:spcPct val="90000"/>
                </a:lnSpc>
                <a:spcBef>
                  <a:spcPct val="35000"/>
                </a:spcBef>
                <a:spcAft>
                  <a:spcPct val="25000"/>
                </a:spcAft>
                <a:buClr>
                  <a:schemeClr val="folHlink"/>
                </a:buClr>
                <a:buFont typeface="Arial" panose="020B0604020202020204" pitchFamily="34" charset="0"/>
                <a:buNone/>
                <a:defRPr/>
              </a:pPr>
              <a:endParaRPr lang="en-US" dirty="0">
                <a:cs typeface="+mn-cs"/>
              </a:endParaRPr>
            </a:p>
          </p:txBody>
        </p:sp>
      </p:grpSp>
      <p:sp>
        <p:nvSpPr>
          <p:cNvPr id="25605" name="TextBox 3"/>
          <p:cNvSpPr txBox="1">
            <a:spLocks noChangeArrowheads="1"/>
          </p:cNvSpPr>
          <p:nvPr/>
        </p:nvSpPr>
        <p:spPr bwMode="auto">
          <a:xfrm>
            <a:off x="1714480" y="5643578"/>
            <a:ext cx="5263620" cy="400110"/>
          </a:xfrm>
          <a:prstGeom prst="rect">
            <a:avLst/>
          </a:prstGeom>
          <a:noFill/>
          <a:ln w="9525">
            <a:noFill/>
            <a:miter lim="800000"/>
            <a:headEnd/>
            <a:tailEnd/>
          </a:ln>
        </p:spPr>
        <p:txBody>
          <a:bodyPr wrap="none">
            <a:spAutoFit/>
          </a:bodyPr>
          <a:lstStyle/>
          <a:p>
            <a:r>
              <a:rPr lang="es-MX" altLang="en-US" sz="2000" b="0" dirty="0" smtClean="0"/>
              <a:t>Análisis co</a:t>
            </a:r>
            <a:r>
              <a:rPr lang="es-MX" altLang="en-US" sz="2000" dirty="0" smtClean="0"/>
              <a:t>mbinado 325 pacs</a:t>
            </a:r>
            <a:r>
              <a:rPr lang="es-MX" altLang="en-US" sz="2000" b="0" dirty="0" smtClean="0"/>
              <a:t> 10 mg/kg IV q3s x 4</a:t>
            </a:r>
            <a:endParaRPr lang="es-MX" altLang="en-US" sz="2000" b="0" dirty="0"/>
          </a:p>
        </p:txBody>
      </p:sp>
      <p:sp>
        <p:nvSpPr>
          <p:cNvPr id="38" name="TextBox 37"/>
          <p:cNvSpPr txBox="1"/>
          <p:nvPr/>
        </p:nvSpPr>
        <p:spPr>
          <a:xfrm>
            <a:off x="0" y="6581001"/>
            <a:ext cx="4429156" cy="276999"/>
          </a:xfrm>
          <a:prstGeom prst="rect">
            <a:avLst/>
          </a:prstGeom>
          <a:noFill/>
        </p:spPr>
        <p:txBody>
          <a:bodyPr wrap="square" rtlCol="0">
            <a:spAutoFit/>
          </a:bodyPr>
          <a:lstStyle/>
          <a:p>
            <a:r>
              <a:rPr lang="es-MX" altLang="en-US" sz="1200" dirty="0" smtClean="0"/>
              <a:t>EA: Evento adverso </a:t>
            </a:r>
            <a:endParaRPr lang="es-MX" sz="1200" dirty="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77825" y="238125"/>
            <a:ext cx="8442325" cy="1103313"/>
          </a:xfrm>
        </p:spPr>
        <p:txBody>
          <a:bodyPr>
            <a:normAutofit/>
          </a:bodyPr>
          <a:lstStyle/>
          <a:p>
            <a:r>
              <a:rPr lang="es-MX" altLang="en-US" dirty="0" smtClean="0"/>
              <a:t>Endocrinopatías</a:t>
            </a:r>
            <a:r>
              <a:rPr lang="en-US" altLang="en-US" dirty="0" smtClean="0"/>
              <a:t> </a:t>
            </a:r>
            <a:r>
              <a:rPr lang="en-US" altLang="en-US" dirty="0" err="1" smtClean="0"/>
              <a:t>inmunomediadas</a:t>
            </a:r>
            <a:endParaRPr lang="en-US" altLang="en-US" dirty="0" smtClean="0"/>
          </a:p>
        </p:txBody>
      </p:sp>
      <p:sp>
        <p:nvSpPr>
          <p:cNvPr id="32771" name="Content Placeholder 2"/>
          <p:cNvSpPr>
            <a:spLocks noGrp="1"/>
          </p:cNvSpPr>
          <p:nvPr>
            <p:ph sz="half" idx="1"/>
          </p:nvPr>
        </p:nvSpPr>
        <p:spPr>
          <a:xfrm>
            <a:off x="374650" y="1511300"/>
            <a:ext cx="4151313" cy="4918096"/>
          </a:xfrm>
        </p:spPr>
        <p:txBody>
          <a:bodyPr>
            <a:normAutofit/>
          </a:bodyPr>
          <a:lstStyle/>
          <a:p>
            <a:pPr>
              <a:spcBef>
                <a:spcPts val="1200"/>
              </a:spcBef>
              <a:defRPr/>
            </a:pPr>
            <a:r>
              <a:rPr lang="es-MX" altLang="en-US" sz="2000" dirty="0" smtClean="0"/>
              <a:t>Severo o fatal sin manejo apropiado</a:t>
            </a:r>
          </a:p>
          <a:p>
            <a:pPr>
              <a:spcBef>
                <a:spcPts val="1200"/>
              </a:spcBef>
              <a:defRPr/>
            </a:pPr>
            <a:r>
              <a:rPr lang="es-MX" altLang="en-US" sz="2000" dirty="0" smtClean="0"/>
              <a:t>Reportes: </a:t>
            </a:r>
            <a:r>
              <a:rPr lang="es-MX" altLang="en-US" sz="2000" dirty="0" err="1" smtClean="0"/>
              <a:t>hipofisitis</a:t>
            </a:r>
            <a:r>
              <a:rPr lang="es-MX" altLang="en-US" sz="2000" dirty="0" smtClean="0"/>
              <a:t>, enf  tiroidea, insuficiencia adrenal primaria</a:t>
            </a:r>
          </a:p>
          <a:p>
            <a:pPr>
              <a:spcBef>
                <a:spcPts val="1200"/>
              </a:spcBef>
              <a:defRPr/>
            </a:pPr>
            <a:r>
              <a:rPr lang="es-MX" altLang="en-US" sz="2000" dirty="0" smtClean="0"/>
              <a:t>Mecanismo daño no plenamente entendido</a:t>
            </a:r>
          </a:p>
          <a:p>
            <a:pPr>
              <a:spcBef>
                <a:spcPts val="1200"/>
              </a:spcBef>
              <a:defRPr/>
            </a:pPr>
            <a:r>
              <a:rPr lang="es-MX" altLang="en-US" sz="2000" b="1" i="1" dirty="0" smtClean="0">
                <a:solidFill>
                  <a:srgbClr val="FFC000"/>
                </a:solidFill>
              </a:rPr>
              <a:t>Monitorizar</a:t>
            </a:r>
            <a:r>
              <a:rPr lang="es-MX" altLang="en-US" sz="2000" dirty="0" smtClean="0"/>
              <a:t> </a:t>
            </a:r>
            <a:r>
              <a:rPr lang="es-MX" altLang="en-US" sz="2000" dirty="0" err="1" smtClean="0"/>
              <a:t>pac</a:t>
            </a:r>
            <a:r>
              <a:rPr lang="es-MX" altLang="en-US" sz="2000" dirty="0" smtClean="0"/>
              <a:t> enf pituitaria, </a:t>
            </a:r>
            <a:r>
              <a:rPr lang="es-MX" altLang="en-US" sz="2000" b="1" i="1" dirty="0" smtClean="0">
                <a:solidFill>
                  <a:srgbClr val="FFC000"/>
                </a:solidFill>
              </a:rPr>
              <a:t>tiroides</a:t>
            </a:r>
            <a:r>
              <a:rPr lang="es-MX" altLang="en-US" sz="2000" dirty="0" smtClean="0"/>
              <a:t>, </a:t>
            </a:r>
            <a:r>
              <a:rPr lang="es-MX" altLang="en-US" sz="2000" b="1" i="1" dirty="0" smtClean="0">
                <a:solidFill>
                  <a:srgbClr val="FFC000"/>
                </a:solidFill>
              </a:rPr>
              <a:t>adrenal</a:t>
            </a:r>
          </a:p>
          <a:p>
            <a:pPr>
              <a:spcBef>
                <a:spcPts val="1200"/>
              </a:spcBef>
              <a:defRPr/>
            </a:pPr>
            <a:r>
              <a:rPr lang="es-MX" altLang="en-US" sz="2000" dirty="0" smtClean="0"/>
              <a:t>Vigilar función tiroidea estudio basal y previo cada dosis </a:t>
            </a:r>
          </a:p>
          <a:p>
            <a:pPr>
              <a:spcBef>
                <a:spcPts val="1200"/>
              </a:spcBef>
              <a:defRPr/>
            </a:pPr>
            <a:r>
              <a:rPr lang="es-MX" altLang="en-US" sz="2000" b="1" i="1" dirty="0" smtClean="0">
                <a:solidFill>
                  <a:srgbClr val="FFC000"/>
                </a:solidFill>
              </a:rPr>
              <a:t>Inicio</a:t>
            </a:r>
            <a:r>
              <a:rPr lang="es-MX" altLang="en-US" sz="2000" dirty="0" smtClean="0"/>
              <a:t> podría ser </a:t>
            </a:r>
            <a:r>
              <a:rPr lang="es-MX" altLang="en-US" sz="2000" b="1" i="1" dirty="0" smtClean="0">
                <a:solidFill>
                  <a:srgbClr val="FFC000"/>
                </a:solidFill>
              </a:rPr>
              <a:t>tardío</a:t>
            </a:r>
            <a:r>
              <a:rPr lang="es-MX" altLang="en-US" sz="2000" dirty="0" smtClean="0"/>
              <a:t>; media 11 semanas</a:t>
            </a:r>
            <a:endParaRPr lang="es-MX" altLang="en-US" sz="2000" dirty="0"/>
          </a:p>
        </p:txBody>
      </p:sp>
      <p:sp>
        <p:nvSpPr>
          <p:cNvPr id="44036" name="TextBox 3"/>
          <p:cNvSpPr txBox="1">
            <a:spLocks noChangeArrowheads="1"/>
          </p:cNvSpPr>
          <p:nvPr/>
        </p:nvSpPr>
        <p:spPr bwMode="auto">
          <a:xfrm>
            <a:off x="342900" y="6581001"/>
            <a:ext cx="8801100" cy="276999"/>
          </a:xfrm>
          <a:prstGeom prst="rect">
            <a:avLst/>
          </a:prstGeom>
          <a:noFill/>
          <a:ln w="9525">
            <a:noFill/>
            <a:miter lim="800000"/>
            <a:headEnd/>
            <a:tailEnd/>
          </a:ln>
        </p:spPr>
        <p:txBody>
          <a:bodyPr>
            <a:spAutoFit/>
          </a:bodyPr>
          <a:lstStyle/>
          <a:p>
            <a:pPr algn="r" eaLnBrk="1" hangingPunct="1">
              <a:spcBef>
                <a:spcPct val="35000"/>
              </a:spcBef>
              <a:spcAft>
                <a:spcPct val="25000"/>
              </a:spcAft>
              <a:buClr>
                <a:schemeClr val="folHlink"/>
              </a:buClr>
              <a:buFont typeface="Arial" pitchFamily="34" charset="0"/>
              <a:buNone/>
            </a:pPr>
            <a:r>
              <a:rPr lang="en-US" altLang="en-US" sz="1200" b="0" dirty="0" err="1">
                <a:solidFill>
                  <a:schemeClr val="bg1"/>
                </a:solidFill>
              </a:rPr>
              <a:t>Corsello</a:t>
            </a:r>
            <a:r>
              <a:rPr lang="en-US" altLang="en-US" sz="1200" b="0" dirty="0">
                <a:solidFill>
                  <a:schemeClr val="bg1"/>
                </a:solidFill>
              </a:rPr>
              <a:t> SM, et al. J </a:t>
            </a:r>
            <a:r>
              <a:rPr lang="en-US" altLang="en-US" sz="1200" b="0" dirty="0" err="1">
                <a:solidFill>
                  <a:schemeClr val="bg1"/>
                </a:solidFill>
              </a:rPr>
              <a:t>Clin</a:t>
            </a:r>
            <a:r>
              <a:rPr lang="en-US" altLang="en-US" sz="1200" b="0" dirty="0">
                <a:solidFill>
                  <a:schemeClr val="bg1"/>
                </a:solidFill>
              </a:rPr>
              <a:t> </a:t>
            </a:r>
            <a:r>
              <a:rPr lang="en-US" altLang="en-US" sz="1200" b="0" dirty="0" err="1">
                <a:solidFill>
                  <a:schemeClr val="bg1"/>
                </a:solidFill>
              </a:rPr>
              <a:t>Endocrinol</a:t>
            </a:r>
            <a:r>
              <a:rPr lang="en-US" altLang="en-US" sz="1200" b="0" dirty="0">
                <a:solidFill>
                  <a:schemeClr val="bg1"/>
                </a:solidFill>
              </a:rPr>
              <a:t> </a:t>
            </a:r>
            <a:r>
              <a:rPr lang="en-US" altLang="en-US" sz="1200" b="0" dirty="0" err="1">
                <a:solidFill>
                  <a:schemeClr val="bg1"/>
                </a:solidFill>
              </a:rPr>
              <a:t>Metab</a:t>
            </a:r>
            <a:r>
              <a:rPr lang="en-US" altLang="en-US" sz="1200" b="0" dirty="0">
                <a:solidFill>
                  <a:schemeClr val="bg1"/>
                </a:solidFill>
              </a:rPr>
              <a:t>. </a:t>
            </a:r>
            <a:r>
              <a:rPr lang="en-US" altLang="en-US" sz="1200" b="0" dirty="0" smtClean="0">
                <a:solidFill>
                  <a:schemeClr val="bg1"/>
                </a:solidFill>
              </a:rPr>
              <a:t>2013;98:1361-1375</a:t>
            </a:r>
            <a:endParaRPr lang="en-US" altLang="en-US" sz="1200" b="0" dirty="0">
              <a:solidFill>
                <a:schemeClr val="bg1"/>
              </a:solidFill>
            </a:endParaRPr>
          </a:p>
        </p:txBody>
      </p:sp>
      <p:sp>
        <p:nvSpPr>
          <p:cNvPr id="44037" name="TextBox 38"/>
          <p:cNvSpPr txBox="1">
            <a:spLocks noChangeArrowheads="1"/>
          </p:cNvSpPr>
          <p:nvPr/>
        </p:nvSpPr>
        <p:spPr bwMode="auto">
          <a:xfrm>
            <a:off x="4549775" y="2138363"/>
            <a:ext cx="1458913" cy="307975"/>
          </a:xfrm>
          <a:prstGeom prst="rect">
            <a:avLst/>
          </a:prstGeom>
          <a:noFill/>
          <a:ln w="9525">
            <a:noFill/>
            <a:miter lim="800000"/>
            <a:headEnd/>
            <a:tailEnd/>
          </a:ln>
        </p:spPr>
        <p:txBody>
          <a:bodyPr>
            <a:spAutoFit/>
          </a:bodyPr>
          <a:lstStyle/>
          <a:p>
            <a:pPr algn="r"/>
            <a:r>
              <a:rPr lang="es-MX" altLang="en-US" sz="1400" dirty="0" smtClean="0">
                <a:solidFill>
                  <a:schemeClr val="bg1"/>
                </a:solidFill>
              </a:rPr>
              <a:t>Pituitaria</a:t>
            </a:r>
            <a:endParaRPr lang="es-MX" altLang="en-US" sz="1400" dirty="0">
              <a:solidFill>
                <a:schemeClr val="bg1"/>
              </a:solidFill>
            </a:endParaRPr>
          </a:p>
        </p:txBody>
      </p:sp>
      <p:sp>
        <p:nvSpPr>
          <p:cNvPr id="3" name="Freeform 2"/>
          <p:cNvSpPr/>
          <p:nvPr/>
        </p:nvSpPr>
        <p:spPr bwMode="auto">
          <a:xfrm>
            <a:off x="5853113" y="4162425"/>
            <a:ext cx="1517650" cy="896938"/>
          </a:xfrm>
          <a:custGeom>
            <a:avLst/>
            <a:gdLst>
              <a:gd name="connsiteX0" fmla="*/ 474453 w 1518250"/>
              <a:gd name="connsiteY0" fmla="*/ 43132 h 897147"/>
              <a:gd name="connsiteX1" fmla="*/ 345057 w 1518250"/>
              <a:gd name="connsiteY1" fmla="*/ 0 h 897147"/>
              <a:gd name="connsiteX2" fmla="*/ 189782 w 1518250"/>
              <a:gd name="connsiteY2" fmla="*/ 25879 h 897147"/>
              <a:gd name="connsiteX3" fmla="*/ 51759 w 1518250"/>
              <a:gd name="connsiteY3" fmla="*/ 241540 h 897147"/>
              <a:gd name="connsiteX4" fmla="*/ 34506 w 1518250"/>
              <a:gd name="connsiteY4" fmla="*/ 379562 h 897147"/>
              <a:gd name="connsiteX5" fmla="*/ 43133 w 1518250"/>
              <a:gd name="connsiteY5" fmla="*/ 457200 h 897147"/>
              <a:gd name="connsiteX6" fmla="*/ 0 w 1518250"/>
              <a:gd name="connsiteY6" fmla="*/ 543464 h 897147"/>
              <a:gd name="connsiteX7" fmla="*/ 0 w 1518250"/>
              <a:gd name="connsiteY7" fmla="*/ 724619 h 897147"/>
              <a:gd name="connsiteX8" fmla="*/ 129397 w 1518250"/>
              <a:gd name="connsiteY8" fmla="*/ 897147 h 897147"/>
              <a:gd name="connsiteX9" fmla="*/ 284672 w 1518250"/>
              <a:gd name="connsiteY9" fmla="*/ 897147 h 897147"/>
              <a:gd name="connsiteX10" fmla="*/ 345057 w 1518250"/>
              <a:gd name="connsiteY10" fmla="*/ 871268 h 897147"/>
              <a:gd name="connsiteX11" fmla="*/ 405442 w 1518250"/>
              <a:gd name="connsiteY11" fmla="*/ 871268 h 897147"/>
              <a:gd name="connsiteX12" fmla="*/ 621102 w 1518250"/>
              <a:gd name="connsiteY12" fmla="*/ 802257 h 897147"/>
              <a:gd name="connsiteX13" fmla="*/ 724619 w 1518250"/>
              <a:gd name="connsiteY13" fmla="*/ 741872 h 897147"/>
              <a:gd name="connsiteX14" fmla="*/ 767751 w 1518250"/>
              <a:gd name="connsiteY14" fmla="*/ 646981 h 897147"/>
              <a:gd name="connsiteX15" fmla="*/ 914400 w 1518250"/>
              <a:gd name="connsiteY15" fmla="*/ 586596 h 897147"/>
              <a:gd name="connsiteX16" fmla="*/ 992038 w 1518250"/>
              <a:gd name="connsiteY16" fmla="*/ 595223 h 897147"/>
              <a:gd name="connsiteX17" fmla="*/ 1216325 w 1518250"/>
              <a:gd name="connsiteY17" fmla="*/ 448574 h 897147"/>
              <a:gd name="connsiteX18" fmla="*/ 1449238 w 1518250"/>
              <a:gd name="connsiteY18" fmla="*/ 319177 h 897147"/>
              <a:gd name="connsiteX19" fmla="*/ 1518250 w 1518250"/>
              <a:gd name="connsiteY19" fmla="*/ 207034 h 897147"/>
              <a:gd name="connsiteX20" fmla="*/ 1423359 w 1518250"/>
              <a:gd name="connsiteY20" fmla="*/ 232913 h 897147"/>
              <a:gd name="connsiteX21" fmla="*/ 1009291 w 1518250"/>
              <a:gd name="connsiteY21" fmla="*/ 112143 h 897147"/>
              <a:gd name="connsiteX22" fmla="*/ 871268 w 1518250"/>
              <a:gd name="connsiteY22" fmla="*/ 146649 h 897147"/>
              <a:gd name="connsiteX23" fmla="*/ 672861 w 1518250"/>
              <a:gd name="connsiteY23" fmla="*/ 129396 h 897147"/>
              <a:gd name="connsiteX24" fmla="*/ 336431 w 1518250"/>
              <a:gd name="connsiteY24" fmla="*/ 8627 h 89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18250" h="897147">
                <a:moveTo>
                  <a:pt x="474453" y="43132"/>
                </a:moveTo>
                <a:lnTo>
                  <a:pt x="345057" y="0"/>
                </a:lnTo>
                <a:lnTo>
                  <a:pt x="189782" y="25879"/>
                </a:lnTo>
                <a:lnTo>
                  <a:pt x="51759" y="241540"/>
                </a:lnTo>
                <a:lnTo>
                  <a:pt x="34506" y="379562"/>
                </a:lnTo>
                <a:lnTo>
                  <a:pt x="43133" y="457200"/>
                </a:lnTo>
                <a:lnTo>
                  <a:pt x="0" y="543464"/>
                </a:lnTo>
                <a:lnTo>
                  <a:pt x="0" y="724619"/>
                </a:lnTo>
                <a:lnTo>
                  <a:pt x="129397" y="897147"/>
                </a:lnTo>
                <a:lnTo>
                  <a:pt x="284672" y="897147"/>
                </a:lnTo>
                <a:lnTo>
                  <a:pt x="345057" y="871268"/>
                </a:lnTo>
                <a:lnTo>
                  <a:pt x="405442" y="871268"/>
                </a:lnTo>
                <a:lnTo>
                  <a:pt x="621102" y="802257"/>
                </a:lnTo>
                <a:lnTo>
                  <a:pt x="724619" y="741872"/>
                </a:lnTo>
                <a:lnTo>
                  <a:pt x="767751" y="646981"/>
                </a:lnTo>
                <a:lnTo>
                  <a:pt x="914400" y="586596"/>
                </a:lnTo>
                <a:lnTo>
                  <a:pt x="992038" y="595223"/>
                </a:lnTo>
                <a:lnTo>
                  <a:pt x="1216325" y="448574"/>
                </a:lnTo>
                <a:lnTo>
                  <a:pt x="1449238" y="319177"/>
                </a:lnTo>
                <a:lnTo>
                  <a:pt x="1518250" y="207034"/>
                </a:lnTo>
                <a:lnTo>
                  <a:pt x="1423359" y="232913"/>
                </a:lnTo>
                <a:lnTo>
                  <a:pt x="1009291" y="112143"/>
                </a:lnTo>
                <a:lnTo>
                  <a:pt x="871268" y="146649"/>
                </a:lnTo>
                <a:lnTo>
                  <a:pt x="672861" y="129396"/>
                </a:lnTo>
                <a:lnTo>
                  <a:pt x="336431" y="8627"/>
                </a:lnTo>
              </a:path>
            </a:pathLst>
          </a:custGeom>
          <a:solidFill>
            <a:schemeClr val="accent3">
              <a:lumMod val="50000"/>
            </a:schemeClr>
          </a:solidFill>
          <a:ln w="15875" cap="flat" cmpd="sng" algn="ctr">
            <a:noFill/>
            <a:prstDash val="solid"/>
            <a:round/>
            <a:headEnd type="none" w="med" len="med"/>
            <a:tailEnd type="none" w="med" len="med"/>
          </a:ln>
          <a:effectLst/>
        </p:spPr>
        <p:txBody>
          <a:bodyPr anchor="ctr"/>
          <a:lstStyle/>
          <a:p>
            <a:pPr algn="ctr">
              <a:defRPr/>
            </a:pPr>
            <a:endParaRPr lang="en-US" b="1" dirty="0">
              <a:cs typeface="+mn-cs"/>
            </a:endParaRPr>
          </a:p>
        </p:txBody>
      </p:sp>
      <p:sp>
        <p:nvSpPr>
          <p:cNvPr id="44043" name="Freeform 3"/>
          <p:cNvSpPr>
            <a:spLocks/>
          </p:cNvSpPr>
          <p:nvPr/>
        </p:nvSpPr>
        <p:spPr bwMode="auto">
          <a:xfrm>
            <a:off x="6223000" y="1624013"/>
            <a:ext cx="1062038" cy="1112837"/>
          </a:xfrm>
          <a:custGeom>
            <a:avLst/>
            <a:gdLst>
              <a:gd name="T0" fmla="*/ 70122 w 1061928"/>
              <a:gd name="T1" fmla="*/ 470974 h 1113878"/>
              <a:gd name="T2" fmla="*/ 879 w 1061928"/>
              <a:gd name="T3" fmla="*/ 445882 h 1113878"/>
              <a:gd name="T4" fmla="*/ 113419 w 1061928"/>
              <a:gd name="T5" fmla="*/ 161495 h 1113878"/>
              <a:gd name="T6" fmla="*/ 451004 w 1061928"/>
              <a:gd name="T7" fmla="*/ 61124 h 1113878"/>
              <a:gd name="T8" fmla="*/ 641412 w 1061928"/>
              <a:gd name="T9" fmla="*/ 2588 h 1113878"/>
              <a:gd name="T10" fmla="*/ 901095 w 1061928"/>
              <a:gd name="T11" fmla="*/ 144767 h 1113878"/>
              <a:gd name="T12" fmla="*/ 1065558 w 1061928"/>
              <a:gd name="T13" fmla="*/ 822274 h 1113878"/>
              <a:gd name="T14" fmla="*/ 1065558 w 1061928"/>
              <a:gd name="T15" fmla="*/ 1048113 h 1113878"/>
              <a:gd name="T16" fmla="*/ 901095 w 1061928"/>
              <a:gd name="T17" fmla="*/ 1073203 h 11138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1928"/>
              <a:gd name="T28" fmla="*/ 0 h 1113878"/>
              <a:gd name="T29" fmla="*/ 1061928 w 1061928"/>
              <a:gd name="T30" fmla="*/ 1113878 h 11138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1928" h="1113878">
                <a:moveTo>
                  <a:pt x="69891" y="485733"/>
                </a:moveTo>
                <a:cubicBezTo>
                  <a:pt x="31790" y="499391"/>
                  <a:pt x="-6310" y="513050"/>
                  <a:pt x="879" y="459854"/>
                </a:cubicBezTo>
                <a:cubicBezTo>
                  <a:pt x="8068" y="406658"/>
                  <a:pt x="38261" y="232692"/>
                  <a:pt x="113023" y="166556"/>
                </a:cubicBezTo>
                <a:cubicBezTo>
                  <a:pt x="187785" y="100420"/>
                  <a:pt x="449453" y="63039"/>
                  <a:pt x="449453" y="63039"/>
                </a:cubicBezTo>
                <a:cubicBezTo>
                  <a:pt x="537155" y="35722"/>
                  <a:pt x="564472" y="-11723"/>
                  <a:pt x="639234" y="2654"/>
                </a:cubicBezTo>
                <a:cubicBezTo>
                  <a:pt x="713996" y="17031"/>
                  <a:pt x="827577" y="8405"/>
                  <a:pt x="898026" y="149303"/>
                </a:cubicBezTo>
                <a:cubicBezTo>
                  <a:pt x="968475" y="290201"/>
                  <a:pt x="1034611" y="692768"/>
                  <a:pt x="1061928" y="848043"/>
                </a:cubicBezTo>
                <a:cubicBezTo>
                  <a:pt x="1089245" y="1003318"/>
                  <a:pt x="1089245" y="1037824"/>
                  <a:pt x="1061928" y="1080956"/>
                </a:cubicBezTo>
                <a:cubicBezTo>
                  <a:pt x="1034611" y="1124088"/>
                  <a:pt x="966318" y="1115461"/>
                  <a:pt x="898026" y="1106835"/>
                </a:cubicBezTo>
              </a:path>
            </a:pathLst>
          </a:custGeom>
          <a:noFill/>
          <a:ln w="15875" cap="flat" cmpd="sng" algn="ctr">
            <a:solidFill>
              <a:schemeClr val="tx1"/>
            </a:solidFill>
            <a:prstDash val="solid"/>
            <a:round/>
            <a:headEnd type="none" w="med" len="med"/>
            <a:tailEnd type="none" w="med" len="med"/>
          </a:ln>
        </p:spPr>
        <p:txBody>
          <a:bodyPr anchor="ctr"/>
          <a:lstStyle/>
          <a:p>
            <a:endParaRPr lang="es-MX"/>
          </a:p>
        </p:txBody>
      </p:sp>
      <p:sp>
        <p:nvSpPr>
          <p:cNvPr id="44044" name="Freeform 4"/>
          <p:cNvSpPr>
            <a:spLocks/>
          </p:cNvSpPr>
          <p:nvPr/>
        </p:nvSpPr>
        <p:spPr bwMode="auto">
          <a:xfrm>
            <a:off x="6267450" y="2127250"/>
            <a:ext cx="396875" cy="663575"/>
          </a:xfrm>
          <a:custGeom>
            <a:avLst/>
            <a:gdLst>
              <a:gd name="T0" fmla="*/ 394097 w 396962"/>
              <a:gd name="T1" fmla="*/ 601086 h 664234"/>
              <a:gd name="T2" fmla="*/ 222817 w 396962"/>
              <a:gd name="T3" fmla="*/ 642830 h 664234"/>
              <a:gd name="T4" fmla="*/ 137180 w 396962"/>
              <a:gd name="T5" fmla="*/ 601086 h 664234"/>
              <a:gd name="T6" fmla="*/ 111478 w 396962"/>
              <a:gd name="T7" fmla="*/ 475859 h 664234"/>
              <a:gd name="T8" fmla="*/ 8708 w 396962"/>
              <a:gd name="T9" fmla="*/ 325588 h 664234"/>
              <a:gd name="T10" fmla="*/ 25829 w 396962"/>
              <a:gd name="T11" fmla="*/ 175318 h 664234"/>
              <a:gd name="T12" fmla="*/ 25829 w 396962"/>
              <a:gd name="T13" fmla="*/ 75135 h 664234"/>
              <a:gd name="T14" fmla="*/ 147 w 396962"/>
              <a:gd name="T15" fmla="*/ 50092 h 664234"/>
              <a:gd name="T16" fmla="*/ 17268 w 396962"/>
              <a:gd name="T17" fmla="*/ 0 h 664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962"/>
              <a:gd name="T28" fmla="*/ 0 h 664234"/>
              <a:gd name="T29" fmla="*/ 396962 w 396962"/>
              <a:gd name="T30" fmla="*/ 664234 h 6642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962" h="664234">
                <a:moveTo>
                  <a:pt x="396962" y="621102"/>
                </a:moveTo>
                <a:cubicBezTo>
                  <a:pt x="332264" y="642668"/>
                  <a:pt x="267566" y="664234"/>
                  <a:pt x="224434" y="664234"/>
                </a:cubicBezTo>
                <a:cubicBezTo>
                  <a:pt x="181302" y="664234"/>
                  <a:pt x="156860" y="649857"/>
                  <a:pt x="138170" y="621102"/>
                </a:cubicBezTo>
                <a:cubicBezTo>
                  <a:pt x="119479" y="592347"/>
                  <a:pt x="133857" y="539151"/>
                  <a:pt x="112291" y="491706"/>
                </a:cubicBezTo>
                <a:cubicBezTo>
                  <a:pt x="90725" y="444261"/>
                  <a:pt x="23151" y="388188"/>
                  <a:pt x="8774" y="336430"/>
                </a:cubicBezTo>
                <a:cubicBezTo>
                  <a:pt x="-5603" y="284672"/>
                  <a:pt x="23151" y="224287"/>
                  <a:pt x="26027" y="181155"/>
                </a:cubicBezTo>
                <a:cubicBezTo>
                  <a:pt x="28902" y="138023"/>
                  <a:pt x="30340" y="99204"/>
                  <a:pt x="26027" y="77638"/>
                </a:cubicBezTo>
                <a:cubicBezTo>
                  <a:pt x="21714" y="56072"/>
                  <a:pt x="1585" y="64699"/>
                  <a:pt x="147" y="51759"/>
                </a:cubicBezTo>
                <a:cubicBezTo>
                  <a:pt x="-1291" y="38819"/>
                  <a:pt x="8054" y="19409"/>
                  <a:pt x="17400" y="0"/>
                </a:cubicBezTo>
              </a:path>
            </a:pathLst>
          </a:custGeom>
          <a:noFill/>
          <a:ln w="15875" cap="flat" cmpd="sng" algn="ctr">
            <a:solidFill>
              <a:schemeClr val="tx1"/>
            </a:solidFill>
            <a:prstDash val="solid"/>
            <a:round/>
            <a:headEnd type="none" w="med" len="med"/>
            <a:tailEnd type="none" w="med" len="med"/>
          </a:ln>
        </p:spPr>
        <p:txBody>
          <a:bodyPr anchor="ctr"/>
          <a:lstStyle/>
          <a:p>
            <a:endParaRPr lang="es-MX"/>
          </a:p>
        </p:txBody>
      </p:sp>
      <p:sp>
        <p:nvSpPr>
          <p:cNvPr id="44045" name="Freeform 5"/>
          <p:cNvSpPr>
            <a:spLocks/>
          </p:cNvSpPr>
          <p:nvPr/>
        </p:nvSpPr>
        <p:spPr bwMode="auto">
          <a:xfrm>
            <a:off x="6265863" y="3117850"/>
            <a:ext cx="655637" cy="1079500"/>
          </a:xfrm>
          <a:custGeom>
            <a:avLst/>
            <a:gdLst>
              <a:gd name="T0" fmla="*/ 40469 w 654855"/>
              <a:gd name="T1" fmla="*/ 1079500 h 1079500"/>
              <a:gd name="T2" fmla="*/ 838 w 654855"/>
              <a:gd name="T3" fmla="*/ 863600 h 1079500"/>
              <a:gd name="T4" fmla="*/ 73493 w 654855"/>
              <a:gd name="T5" fmla="*/ 679450 h 1079500"/>
              <a:gd name="T6" fmla="*/ 298066 w 654855"/>
              <a:gd name="T7" fmla="*/ 520700 h 1079500"/>
              <a:gd name="T8" fmla="*/ 529244 w 654855"/>
              <a:gd name="T9" fmla="*/ 393700 h 1079500"/>
              <a:gd name="T10" fmla="*/ 681163 w 654855"/>
              <a:gd name="T11" fmla="*/ 0 h 1079500"/>
              <a:gd name="T12" fmla="*/ 0 60000 65536"/>
              <a:gd name="T13" fmla="*/ 0 60000 65536"/>
              <a:gd name="T14" fmla="*/ 0 60000 65536"/>
              <a:gd name="T15" fmla="*/ 0 60000 65536"/>
              <a:gd name="T16" fmla="*/ 0 60000 65536"/>
              <a:gd name="T17" fmla="*/ 0 60000 65536"/>
              <a:gd name="T18" fmla="*/ 0 w 654855"/>
              <a:gd name="T19" fmla="*/ 0 h 1079500"/>
              <a:gd name="T20" fmla="*/ 654855 w 654855"/>
              <a:gd name="T21" fmla="*/ 1079500 h 1079500"/>
            </a:gdLst>
            <a:ahLst/>
            <a:cxnLst>
              <a:cxn ang="T12">
                <a:pos x="T0" y="T1"/>
              </a:cxn>
              <a:cxn ang="T13">
                <a:pos x="T2" y="T3"/>
              </a:cxn>
              <a:cxn ang="T14">
                <a:pos x="T4" y="T5"/>
              </a:cxn>
              <a:cxn ang="T15">
                <a:pos x="T6" y="T7"/>
              </a:cxn>
              <a:cxn ang="T16">
                <a:pos x="T8" y="T9"/>
              </a:cxn>
              <a:cxn ang="T17">
                <a:pos x="T10" y="T11"/>
              </a:cxn>
            </a:cxnLst>
            <a:rect l="T18" t="T19" r="T20" b="T21"/>
            <a:pathLst>
              <a:path w="654855" h="1079500">
                <a:moveTo>
                  <a:pt x="38905" y="1079500"/>
                </a:moveTo>
                <a:cubicBezTo>
                  <a:pt x="17209" y="1004887"/>
                  <a:pt x="-4487" y="930275"/>
                  <a:pt x="805" y="863600"/>
                </a:cubicBezTo>
                <a:cubicBezTo>
                  <a:pt x="6097" y="796925"/>
                  <a:pt x="23030" y="736600"/>
                  <a:pt x="70655" y="679450"/>
                </a:cubicBezTo>
                <a:cubicBezTo>
                  <a:pt x="118280" y="622300"/>
                  <a:pt x="213530" y="568325"/>
                  <a:pt x="286555" y="520700"/>
                </a:cubicBezTo>
                <a:cubicBezTo>
                  <a:pt x="359580" y="473075"/>
                  <a:pt x="447422" y="480483"/>
                  <a:pt x="508805" y="393700"/>
                </a:cubicBezTo>
                <a:cubicBezTo>
                  <a:pt x="570188" y="306917"/>
                  <a:pt x="612521" y="153458"/>
                  <a:pt x="654855" y="0"/>
                </a:cubicBezTo>
              </a:path>
            </a:pathLst>
          </a:custGeom>
          <a:noFill/>
          <a:ln w="28575" cap="flat" cmpd="sng" algn="ctr">
            <a:solidFill>
              <a:schemeClr val="tx1"/>
            </a:solidFill>
            <a:prstDash val="solid"/>
            <a:round/>
            <a:headEnd type="none" w="med" len="med"/>
            <a:tailEnd type="triangle" w="med" len="med"/>
          </a:ln>
        </p:spPr>
        <p:txBody>
          <a:bodyPr anchor="ctr"/>
          <a:lstStyle/>
          <a:p>
            <a:endParaRPr lang="es-MX"/>
          </a:p>
        </p:txBody>
      </p:sp>
      <p:sp>
        <p:nvSpPr>
          <p:cNvPr id="44046" name="Freeform 6"/>
          <p:cNvSpPr>
            <a:spLocks/>
          </p:cNvSpPr>
          <p:nvPr/>
        </p:nvSpPr>
        <p:spPr bwMode="auto">
          <a:xfrm>
            <a:off x="6921500" y="3638550"/>
            <a:ext cx="225425" cy="698500"/>
          </a:xfrm>
          <a:custGeom>
            <a:avLst/>
            <a:gdLst>
              <a:gd name="T0" fmla="*/ 0 w 225129"/>
              <a:gd name="T1" fmla="*/ 0 h 698500"/>
              <a:gd name="T2" fmla="*/ 212205 w 225129"/>
              <a:gd name="T3" fmla="*/ 228600 h 698500"/>
              <a:gd name="T4" fmla="*/ 218836 w 225129"/>
              <a:gd name="T5" fmla="*/ 558800 h 698500"/>
              <a:gd name="T6" fmla="*/ 119364 w 225129"/>
              <a:gd name="T7" fmla="*/ 698500 h 698500"/>
              <a:gd name="T8" fmla="*/ 0 60000 65536"/>
              <a:gd name="T9" fmla="*/ 0 60000 65536"/>
              <a:gd name="T10" fmla="*/ 0 60000 65536"/>
              <a:gd name="T11" fmla="*/ 0 60000 65536"/>
              <a:gd name="T12" fmla="*/ 0 w 225129"/>
              <a:gd name="T13" fmla="*/ 0 h 698500"/>
              <a:gd name="T14" fmla="*/ 225129 w 225129"/>
              <a:gd name="T15" fmla="*/ 698500 h 698500"/>
            </a:gdLst>
            <a:ahLst/>
            <a:cxnLst>
              <a:cxn ang="T8">
                <a:pos x="T0" y="T1"/>
              </a:cxn>
              <a:cxn ang="T9">
                <a:pos x="T2" y="T3"/>
              </a:cxn>
              <a:cxn ang="T10">
                <a:pos x="T4" y="T5"/>
              </a:cxn>
              <a:cxn ang="T11">
                <a:pos x="T6" y="T7"/>
              </a:cxn>
            </a:cxnLst>
            <a:rect l="T12" t="T13" r="T14" b="T15"/>
            <a:pathLst>
              <a:path w="225129" h="698500">
                <a:moveTo>
                  <a:pt x="0" y="0"/>
                </a:moveTo>
                <a:cubicBezTo>
                  <a:pt x="84137" y="67733"/>
                  <a:pt x="168275" y="135467"/>
                  <a:pt x="203200" y="228600"/>
                </a:cubicBezTo>
                <a:cubicBezTo>
                  <a:pt x="238125" y="321733"/>
                  <a:pt x="224367" y="480483"/>
                  <a:pt x="209550" y="558800"/>
                </a:cubicBezTo>
                <a:cubicBezTo>
                  <a:pt x="194733" y="637117"/>
                  <a:pt x="154516" y="667808"/>
                  <a:pt x="114300" y="698500"/>
                </a:cubicBezTo>
              </a:path>
            </a:pathLst>
          </a:custGeom>
          <a:noFill/>
          <a:ln w="28575" cap="flat" cmpd="sng" algn="ctr">
            <a:solidFill>
              <a:schemeClr val="tx1"/>
            </a:solidFill>
            <a:prstDash val="solid"/>
            <a:round/>
            <a:headEnd type="none" w="med" len="med"/>
            <a:tailEnd type="none" w="med" len="med"/>
          </a:ln>
        </p:spPr>
        <p:txBody>
          <a:bodyPr anchor="ctr"/>
          <a:lstStyle/>
          <a:p>
            <a:endParaRPr lang="es-MX"/>
          </a:p>
        </p:txBody>
      </p:sp>
      <p:sp>
        <p:nvSpPr>
          <p:cNvPr id="44047" name="Freeform 7"/>
          <p:cNvSpPr>
            <a:spLocks/>
          </p:cNvSpPr>
          <p:nvPr/>
        </p:nvSpPr>
        <p:spPr bwMode="auto">
          <a:xfrm>
            <a:off x="7150100" y="3822700"/>
            <a:ext cx="234950" cy="190500"/>
          </a:xfrm>
          <a:custGeom>
            <a:avLst/>
            <a:gdLst>
              <a:gd name="T0" fmla="*/ 234950 w 234950"/>
              <a:gd name="T1" fmla="*/ 0 h 190500"/>
              <a:gd name="T2" fmla="*/ 127000 w 234950"/>
              <a:gd name="T3" fmla="*/ 19050 h 190500"/>
              <a:gd name="T4" fmla="*/ 0 w 234950"/>
              <a:gd name="T5" fmla="*/ 190500 h 190500"/>
              <a:gd name="T6" fmla="*/ 0 60000 65536"/>
              <a:gd name="T7" fmla="*/ 0 60000 65536"/>
              <a:gd name="T8" fmla="*/ 0 60000 65536"/>
              <a:gd name="T9" fmla="*/ 0 w 234950"/>
              <a:gd name="T10" fmla="*/ 0 h 190500"/>
              <a:gd name="T11" fmla="*/ 234950 w 234950"/>
              <a:gd name="T12" fmla="*/ 190500 h 190500"/>
            </a:gdLst>
            <a:ahLst/>
            <a:cxnLst>
              <a:cxn ang="T6">
                <a:pos x="T0" y="T1"/>
              </a:cxn>
              <a:cxn ang="T7">
                <a:pos x="T2" y="T3"/>
              </a:cxn>
              <a:cxn ang="T8">
                <a:pos x="T4" y="T5"/>
              </a:cxn>
            </a:cxnLst>
            <a:rect l="T9" t="T10" r="T11" b="T12"/>
            <a:pathLst>
              <a:path w="234950" h="190500">
                <a:moveTo>
                  <a:pt x="234950" y="0"/>
                </a:moveTo>
                <a:lnTo>
                  <a:pt x="127000" y="19050"/>
                </a:lnTo>
                <a:cubicBezTo>
                  <a:pt x="87842" y="50800"/>
                  <a:pt x="43921" y="120650"/>
                  <a:pt x="0" y="190500"/>
                </a:cubicBezTo>
              </a:path>
            </a:pathLst>
          </a:custGeom>
          <a:noFill/>
          <a:ln w="28575" cap="flat" cmpd="sng" algn="ctr">
            <a:solidFill>
              <a:schemeClr val="tx1"/>
            </a:solidFill>
            <a:prstDash val="solid"/>
            <a:round/>
            <a:headEnd type="triangle" w="med" len="med"/>
            <a:tailEnd type="none" w="med" len="med"/>
          </a:ln>
        </p:spPr>
        <p:txBody>
          <a:bodyPr anchor="ctr"/>
          <a:lstStyle/>
          <a:p>
            <a:endParaRPr lang="es-MX"/>
          </a:p>
        </p:txBody>
      </p:sp>
      <p:sp>
        <p:nvSpPr>
          <p:cNvPr id="44048" name="Freeform 13"/>
          <p:cNvSpPr>
            <a:spLocks/>
          </p:cNvSpPr>
          <p:nvPr/>
        </p:nvSpPr>
        <p:spPr bwMode="auto">
          <a:xfrm>
            <a:off x="6661150" y="4787900"/>
            <a:ext cx="431800" cy="368300"/>
          </a:xfrm>
          <a:custGeom>
            <a:avLst/>
            <a:gdLst>
              <a:gd name="T0" fmla="*/ 0 w 431800"/>
              <a:gd name="T1" fmla="*/ 0 h 368300"/>
              <a:gd name="T2" fmla="*/ 95250 w 431800"/>
              <a:gd name="T3" fmla="*/ 146050 h 368300"/>
              <a:gd name="T4" fmla="*/ 298450 w 431800"/>
              <a:gd name="T5" fmla="*/ 317500 h 368300"/>
              <a:gd name="T6" fmla="*/ 431800 w 431800"/>
              <a:gd name="T7" fmla="*/ 368300 h 368300"/>
              <a:gd name="T8" fmla="*/ 0 60000 65536"/>
              <a:gd name="T9" fmla="*/ 0 60000 65536"/>
              <a:gd name="T10" fmla="*/ 0 60000 65536"/>
              <a:gd name="T11" fmla="*/ 0 60000 65536"/>
              <a:gd name="T12" fmla="*/ 0 w 431800"/>
              <a:gd name="T13" fmla="*/ 0 h 368300"/>
              <a:gd name="T14" fmla="*/ 431800 w 431800"/>
              <a:gd name="T15" fmla="*/ 368300 h 368300"/>
            </a:gdLst>
            <a:ahLst/>
            <a:cxnLst>
              <a:cxn ang="T8">
                <a:pos x="T0" y="T1"/>
              </a:cxn>
              <a:cxn ang="T9">
                <a:pos x="T2" y="T3"/>
              </a:cxn>
              <a:cxn ang="T10">
                <a:pos x="T4" y="T5"/>
              </a:cxn>
              <a:cxn ang="T11">
                <a:pos x="T6" y="T7"/>
              </a:cxn>
            </a:cxnLst>
            <a:rect l="T12" t="T13" r="T14" b="T15"/>
            <a:pathLst>
              <a:path w="431800" h="368300">
                <a:moveTo>
                  <a:pt x="0" y="0"/>
                </a:moveTo>
                <a:cubicBezTo>
                  <a:pt x="22754" y="46566"/>
                  <a:pt x="45508" y="93133"/>
                  <a:pt x="95250" y="146050"/>
                </a:cubicBezTo>
                <a:cubicBezTo>
                  <a:pt x="144992" y="198967"/>
                  <a:pt x="242358" y="280458"/>
                  <a:pt x="298450" y="317500"/>
                </a:cubicBezTo>
                <a:cubicBezTo>
                  <a:pt x="354542" y="354542"/>
                  <a:pt x="393171" y="361421"/>
                  <a:pt x="431800" y="368300"/>
                </a:cubicBezTo>
              </a:path>
            </a:pathLst>
          </a:custGeom>
          <a:noFill/>
          <a:ln w="28575" cap="flat" cmpd="sng" algn="ctr">
            <a:solidFill>
              <a:schemeClr val="tx1"/>
            </a:solidFill>
            <a:prstDash val="solid"/>
            <a:round/>
            <a:headEnd type="none" w="med" len="med"/>
            <a:tailEnd type="triangle" w="med" len="med"/>
          </a:ln>
        </p:spPr>
        <p:txBody>
          <a:bodyPr anchor="ctr"/>
          <a:lstStyle/>
          <a:p>
            <a:endParaRPr lang="es-MX"/>
          </a:p>
        </p:txBody>
      </p:sp>
      <p:sp>
        <p:nvSpPr>
          <p:cNvPr id="44049" name="Freeform 14"/>
          <p:cNvSpPr>
            <a:spLocks/>
          </p:cNvSpPr>
          <p:nvPr/>
        </p:nvSpPr>
        <p:spPr bwMode="auto">
          <a:xfrm>
            <a:off x="6235700" y="3209925"/>
            <a:ext cx="292100" cy="104775"/>
          </a:xfrm>
          <a:custGeom>
            <a:avLst/>
            <a:gdLst>
              <a:gd name="T0" fmla="*/ 292100 w 292100"/>
              <a:gd name="T1" fmla="*/ 10268 h 104415"/>
              <a:gd name="T2" fmla="*/ 152400 w 292100"/>
              <a:gd name="T3" fmla="*/ 10268 h 104415"/>
              <a:gd name="T4" fmla="*/ 0 w 292100"/>
              <a:gd name="T5" fmla="*/ 116974 h 104415"/>
              <a:gd name="T6" fmla="*/ 0 60000 65536"/>
              <a:gd name="T7" fmla="*/ 0 60000 65536"/>
              <a:gd name="T8" fmla="*/ 0 60000 65536"/>
              <a:gd name="T9" fmla="*/ 0 w 292100"/>
              <a:gd name="T10" fmla="*/ 0 h 104415"/>
              <a:gd name="T11" fmla="*/ 292100 w 292100"/>
              <a:gd name="T12" fmla="*/ 104415 h 104415"/>
            </a:gdLst>
            <a:ahLst/>
            <a:cxnLst>
              <a:cxn ang="T6">
                <a:pos x="T0" y="T1"/>
              </a:cxn>
              <a:cxn ang="T7">
                <a:pos x="T2" y="T3"/>
              </a:cxn>
              <a:cxn ang="T8">
                <a:pos x="T4" y="T5"/>
              </a:cxn>
            </a:cxnLst>
            <a:rect l="T9" t="T10" r="T11" b="T12"/>
            <a:pathLst>
              <a:path w="292100" h="104415">
                <a:moveTo>
                  <a:pt x="292100" y="9165"/>
                </a:moveTo>
                <a:cubicBezTo>
                  <a:pt x="246591" y="1227"/>
                  <a:pt x="201083" y="-6710"/>
                  <a:pt x="152400" y="9165"/>
                </a:cubicBezTo>
                <a:cubicBezTo>
                  <a:pt x="103717" y="25040"/>
                  <a:pt x="51858" y="64727"/>
                  <a:pt x="0" y="104415"/>
                </a:cubicBezTo>
              </a:path>
            </a:pathLst>
          </a:custGeom>
          <a:noFill/>
          <a:ln w="28575" cap="flat" cmpd="sng" algn="ctr">
            <a:solidFill>
              <a:schemeClr val="tx1"/>
            </a:solidFill>
            <a:prstDash val="solid"/>
            <a:round/>
            <a:headEnd type="none" w="med" len="med"/>
            <a:tailEnd type="triangle" w="med" len="med"/>
          </a:ln>
        </p:spPr>
        <p:txBody>
          <a:bodyPr anchor="ctr"/>
          <a:lstStyle/>
          <a:p>
            <a:endParaRPr lang="es-MX"/>
          </a:p>
        </p:txBody>
      </p:sp>
      <p:cxnSp>
        <p:nvCxnSpPr>
          <p:cNvPr id="44050" name="Straight Arrow Connector 16"/>
          <p:cNvCxnSpPr>
            <a:cxnSpLocks noChangeShapeType="1"/>
          </p:cNvCxnSpPr>
          <p:nvPr/>
        </p:nvCxnSpPr>
        <p:spPr bwMode="auto">
          <a:xfrm>
            <a:off x="7461250" y="5581650"/>
            <a:ext cx="0" cy="381000"/>
          </a:xfrm>
          <a:prstGeom prst="straightConnector1">
            <a:avLst/>
          </a:prstGeom>
          <a:noFill/>
          <a:ln w="28575" algn="ctr">
            <a:solidFill>
              <a:schemeClr val="tx1"/>
            </a:solidFill>
            <a:round/>
            <a:headEnd/>
            <a:tailEnd type="triangle" w="med" len="med"/>
          </a:ln>
        </p:spPr>
      </p:cxnSp>
      <p:cxnSp>
        <p:nvCxnSpPr>
          <p:cNvPr id="44051" name="Straight Arrow Connector 18"/>
          <p:cNvCxnSpPr>
            <a:cxnSpLocks noChangeShapeType="1"/>
          </p:cNvCxnSpPr>
          <p:nvPr/>
        </p:nvCxnSpPr>
        <p:spPr bwMode="auto">
          <a:xfrm flipH="1" flipV="1">
            <a:off x="6877050" y="2181225"/>
            <a:ext cx="88900" cy="492125"/>
          </a:xfrm>
          <a:prstGeom prst="straightConnector1">
            <a:avLst/>
          </a:prstGeom>
          <a:noFill/>
          <a:ln w="28575" algn="ctr">
            <a:solidFill>
              <a:schemeClr val="tx1"/>
            </a:solidFill>
            <a:round/>
            <a:headEnd/>
            <a:tailEnd type="triangle" w="med" len="med"/>
          </a:ln>
        </p:spPr>
      </p:cxnSp>
      <p:cxnSp>
        <p:nvCxnSpPr>
          <p:cNvPr id="44052" name="Straight Arrow Connector 20"/>
          <p:cNvCxnSpPr>
            <a:cxnSpLocks noChangeShapeType="1"/>
          </p:cNvCxnSpPr>
          <p:nvPr/>
        </p:nvCxnSpPr>
        <p:spPr bwMode="auto">
          <a:xfrm flipH="1" flipV="1">
            <a:off x="6832600" y="2381250"/>
            <a:ext cx="50800" cy="304800"/>
          </a:xfrm>
          <a:prstGeom prst="straightConnector1">
            <a:avLst/>
          </a:prstGeom>
          <a:noFill/>
          <a:ln w="28575" algn="ctr">
            <a:solidFill>
              <a:schemeClr val="tx1"/>
            </a:solidFill>
            <a:round/>
            <a:headEnd/>
            <a:tailEnd type="triangle" w="med" len="med"/>
          </a:ln>
        </p:spPr>
      </p:cxnSp>
      <p:sp>
        <p:nvSpPr>
          <p:cNvPr id="44053" name="Freeform 22"/>
          <p:cNvSpPr>
            <a:spLocks/>
          </p:cNvSpPr>
          <p:nvPr/>
        </p:nvSpPr>
        <p:spPr bwMode="auto">
          <a:xfrm>
            <a:off x="6561138" y="3019425"/>
            <a:ext cx="254000" cy="274638"/>
          </a:xfrm>
          <a:custGeom>
            <a:avLst/>
            <a:gdLst>
              <a:gd name="T0" fmla="*/ 22135 w 254075"/>
              <a:gd name="T1" fmla="*/ 55 h 275508"/>
              <a:gd name="T2" fmla="*/ 22135 w 254075"/>
              <a:gd name="T3" fmla="*/ 57299 h 275508"/>
              <a:gd name="T4" fmla="*/ 1183 w 254075"/>
              <a:gd name="T5" fmla="*/ 120913 h 275508"/>
              <a:gd name="T6" fmla="*/ 8178 w 254075"/>
              <a:gd name="T7" fmla="*/ 222690 h 275508"/>
              <a:gd name="T8" fmla="*/ 53612 w 254075"/>
              <a:gd name="T9" fmla="*/ 248135 h 275508"/>
              <a:gd name="T10" fmla="*/ 106062 w 254075"/>
              <a:gd name="T11" fmla="*/ 222690 h 275508"/>
              <a:gd name="T12" fmla="*/ 189975 w 254075"/>
              <a:gd name="T13" fmla="*/ 248135 h 275508"/>
              <a:gd name="T14" fmla="*/ 242411 w 254075"/>
              <a:gd name="T15" fmla="*/ 213147 h 275508"/>
              <a:gd name="T16" fmla="*/ 249406 w 254075"/>
              <a:gd name="T17" fmla="*/ 66842 h 275508"/>
              <a:gd name="T18" fmla="*/ 217937 w 254075"/>
              <a:gd name="T19" fmla="*/ 3231 h 275508"/>
              <a:gd name="T20" fmla="*/ 172494 w 254075"/>
              <a:gd name="T21" fmla="*/ 98647 h 275508"/>
              <a:gd name="T22" fmla="*/ 134022 w 254075"/>
              <a:gd name="T23" fmla="*/ 85925 h 275508"/>
              <a:gd name="T24" fmla="*/ 123532 w 254075"/>
              <a:gd name="T25" fmla="*/ 38216 h 275508"/>
              <a:gd name="T26" fmla="*/ 99076 w 254075"/>
              <a:gd name="T27" fmla="*/ 50940 h 275508"/>
              <a:gd name="T28" fmla="*/ 88587 w 254075"/>
              <a:gd name="T29" fmla="*/ 92290 h 275508"/>
              <a:gd name="T30" fmla="*/ 67602 w 254075"/>
              <a:gd name="T31" fmla="*/ 47757 h 275508"/>
              <a:gd name="T32" fmla="*/ 22135 w 254075"/>
              <a:gd name="T33" fmla="*/ 55 h 2755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4075"/>
              <a:gd name="T52" fmla="*/ 0 h 275508"/>
              <a:gd name="T53" fmla="*/ 254075 w 254075"/>
              <a:gd name="T54" fmla="*/ 275508 h 2755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4075" h="275508">
                <a:moveTo>
                  <a:pt x="22366" y="55"/>
                </a:moveTo>
                <a:cubicBezTo>
                  <a:pt x="14717" y="1820"/>
                  <a:pt x="25897" y="41244"/>
                  <a:pt x="22366" y="63604"/>
                </a:cubicBezTo>
                <a:cubicBezTo>
                  <a:pt x="18835" y="85964"/>
                  <a:pt x="3537" y="103616"/>
                  <a:pt x="1183" y="134214"/>
                </a:cubicBezTo>
                <a:cubicBezTo>
                  <a:pt x="-1171" y="164812"/>
                  <a:pt x="-582" y="223653"/>
                  <a:pt x="8244" y="247190"/>
                </a:cubicBezTo>
                <a:cubicBezTo>
                  <a:pt x="17070" y="270727"/>
                  <a:pt x="37664" y="275434"/>
                  <a:pt x="54140" y="275434"/>
                </a:cubicBezTo>
                <a:cubicBezTo>
                  <a:pt x="70616" y="275434"/>
                  <a:pt x="84150" y="247190"/>
                  <a:pt x="107098" y="247190"/>
                </a:cubicBezTo>
                <a:cubicBezTo>
                  <a:pt x="130046" y="247190"/>
                  <a:pt x="168882" y="277199"/>
                  <a:pt x="191830" y="275434"/>
                </a:cubicBezTo>
                <a:cubicBezTo>
                  <a:pt x="214778" y="273669"/>
                  <a:pt x="234784" y="270138"/>
                  <a:pt x="244787" y="236598"/>
                </a:cubicBezTo>
                <a:cubicBezTo>
                  <a:pt x="254790" y="203058"/>
                  <a:pt x="255967" y="113030"/>
                  <a:pt x="251848" y="74195"/>
                </a:cubicBezTo>
                <a:cubicBezTo>
                  <a:pt x="247729" y="35360"/>
                  <a:pt x="233019" y="-2299"/>
                  <a:pt x="220074" y="3585"/>
                </a:cubicBezTo>
                <a:cubicBezTo>
                  <a:pt x="207129" y="9469"/>
                  <a:pt x="188299" y="94201"/>
                  <a:pt x="174177" y="109500"/>
                </a:cubicBezTo>
                <a:cubicBezTo>
                  <a:pt x="160055" y="124799"/>
                  <a:pt x="143580" y="106558"/>
                  <a:pt x="135342" y="95378"/>
                </a:cubicBezTo>
                <a:cubicBezTo>
                  <a:pt x="127104" y="84198"/>
                  <a:pt x="130634" y="48893"/>
                  <a:pt x="124750" y="42421"/>
                </a:cubicBezTo>
                <a:cubicBezTo>
                  <a:pt x="118866" y="35949"/>
                  <a:pt x="105921" y="46540"/>
                  <a:pt x="100037" y="56543"/>
                </a:cubicBezTo>
                <a:cubicBezTo>
                  <a:pt x="94153" y="66546"/>
                  <a:pt x="94741" y="103027"/>
                  <a:pt x="89445" y="102439"/>
                </a:cubicBezTo>
                <a:cubicBezTo>
                  <a:pt x="84149" y="101851"/>
                  <a:pt x="72969" y="67134"/>
                  <a:pt x="68262" y="53012"/>
                </a:cubicBezTo>
                <a:cubicBezTo>
                  <a:pt x="63555" y="38890"/>
                  <a:pt x="30015" y="-1710"/>
                  <a:pt x="22366" y="55"/>
                </a:cubicBezTo>
                <a:close/>
              </a:path>
            </a:pathLst>
          </a:custGeom>
          <a:solidFill>
            <a:srgbClr val="990033"/>
          </a:solidFill>
          <a:ln w="9525">
            <a:noFill/>
            <a:round/>
            <a:headEnd/>
            <a:tailEnd/>
          </a:ln>
        </p:spPr>
        <p:txBody>
          <a:bodyPr anchor="ctr"/>
          <a:lstStyle/>
          <a:p>
            <a:endParaRPr lang="es-MX"/>
          </a:p>
        </p:txBody>
      </p:sp>
      <p:sp>
        <p:nvSpPr>
          <p:cNvPr id="44054" name="Freeform 23"/>
          <p:cNvSpPr>
            <a:spLocks/>
          </p:cNvSpPr>
          <p:nvPr/>
        </p:nvSpPr>
        <p:spPr bwMode="auto">
          <a:xfrm>
            <a:off x="6629400" y="2336800"/>
            <a:ext cx="141288" cy="628650"/>
          </a:xfrm>
          <a:custGeom>
            <a:avLst/>
            <a:gdLst>
              <a:gd name="T0" fmla="*/ 116167 w 141004"/>
              <a:gd name="T1" fmla="*/ 0 h 628522"/>
              <a:gd name="T2" fmla="*/ 101078 w 141004"/>
              <a:gd name="T3" fmla="*/ 103078 h 628522"/>
              <a:gd name="T4" fmla="*/ 150125 w 141004"/>
              <a:gd name="T5" fmla="*/ 255912 h 628522"/>
              <a:gd name="T6" fmla="*/ 119941 w 141004"/>
              <a:gd name="T7" fmla="*/ 465614 h 628522"/>
              <a:gd name="T8" fmla="*/ 10527 w 141004"/>
              <a:gd name="T9" fmla="*/ 611338 h 628522"/>
              <a:gd name="T10" fmla="*/ 10527 w 141004"/>
              <a:gd name="T11" fmla="*/ 629113 h 628522"/>
              <a:gd name="T12" fmla="*/ 0 60000 65536"/>
              <a:gd name="T13" fmla="*/ 0 60000 65536"/>
              <a:gd name="T14" fmla="*/ 0 60000 65536"/>
              <a:gd name="T15" fmla="*/ 0 60000 65536"/>
              <a:gd name="T16" fmla="*/ 0 60000 65536"/>
              <a:gd name="T17" fmla="*/ 0 60000 65536"/>
              <a:gd name="T18" fmla="*/ 0 w 141004"/>
              <a:gd name="T19" fmla="*/ 0 h 628522"/>
              <a:gd name="T20" fmla="*/ 141004 w 141004"/>
              <a:gd name="T21" fmla="*/ 628522 h 628522"/>
            </a:gdLst>
            <a:ahLst/>
            <a:cxnLst>
              <a:cxn ang="T12">
                <a:pos x="T0" y="T1"/>
              </a:cxn>
              <a:cxn ang="T13">
                <a:pos x="T2" y="T3"/>
              </a:cxn>
              <a:cxn ang="T14">
                <a:pos x="T4" y="T5"/>
              </a:cxn>
              <a:cxn ang="T15">
                <a:pos x="T6" y="T7"/>
              </a:cxn>
              <a:cxn ang="T16">
                <a:pos x="T8" y="T9"/>
              </a:cxn>
              <a:cxn ang="T17">
                <a:pos x="T10" y="T11"/>
              </a:cxn>
            </a:cxnLst>
            <a:rect l="T18" t="T19" r="T20" b="T21"/>
            <a:pathLst>
              <a:path w="141004" h="628522">
                <a:moveTo>
                  <a:pt x="108705" y="0"/>
                </a:moveTo>
                <a:cubicBezTo>
                  <a:pt x="98996" y="30009"/>
                  <a:pt x="89287" y="60019"/>
                  <a:pt x="94583" y="102385"/>
                </a:cubicBezTo>
                <a:cubicBezTo>
                  <a:pt x="99879" y="144751"/>
                  <a:pt x="137537" y="194178"/>
                  <a:pt x="140479" y="254196"/>
                </a:cubicBezTo>
                <a:cubicBezTo>
                  <a:pt x="143421" y="314215"/>
                  <a:pt x="134006" y="403654"/>
                  <a:pt x="112235" y="462496"/>
                </a:cubicBezTo>
                <a:cubicBezTo>
                  <a:pt x="90464" y="521338"/>
                  <a:pt x="26915" y="580179"/>
                  <a:pt x="9851" y="607246"/>
                </a:cubicBezTo>
                <a:cubicBezTo>
                  <a:pt x="-7213" y="634313"/>
                  <a:pt x="1319" y="629606"/>
                  <a:pt x="9851" y="624899"/>
                </a:cubicBezTo>
              </a:path>
            </a:pathLst>
          </a:custGeom>
          <a:noFill/>
          <a:ln w="28575" cap="flat" cmpd="sng" algn="ctr">
            <a:solidFill>
              <a:schemeClr val="tx1"/>
            </a:solidFill>
            <a:prstDash val="solid"/>
            <a:round/>
            <a:headEnd type="none" w="med" len="med"/>
            <a:tailEnd type="triangle" w="med" len="med"/>
          </a:ln>
        </p:spPr>
        <p:txBody>
          <a:bodyPr anchor="ctr"/>
          <a:lstStyle/>
          <a:p>
            <a:endParaRPr lang="es-MX"/>
          </a:p>
        </p:txBody>
      </p:sp>
      <p:sp>
        <p:nvSpPr>
          <p:cNvPr id="44055" name="Freeform 24"/>
          <p:cNvSpPr>
            <a:spLocks/>
          </p:cNvSpPr>
          <p:nvPr/>
        </p:nvSpPr>
        <p:spPr bwMode="auto">
          <a:xfrm>
            <a:off x="6992938" y="2249488"/>
            <a:ext cx="119062" cy="352425"/>
          </a:xfrm>
          <a:custGeom>
            <a:avLst/>
            <a:gdLst>
              <a:gd name="T0" fmla="*/ 91271 w 119719"/>
              <a:gd name="T1" fmla="*/ 0 h 353051"/>
              <a:gd name="T2" fmla="*/ 94216 w 119719"/>
              <a:gd name="T3" fmla="*/ 79913 h 353051"/>
              <a:gd name="T4" fmla="*/ 26498 w 119719"/>
              <a:gd name="T5" fmla="*/ 219760 h 353051"/>
              <a:gd name="T6" fmla="*/ 11777 w 119719"/>
              <a:gd name="T7" fmla="*/ 259716 h 353051"/>
              <a:gd name="T8" fmla="*/ 0 w 119719"/>
              <a:gd name="T9" fmla="*/ 332968 h 353051"/>
              <a:gd name="T10" fmla="*/ 0 60000 65536"/>
              <a:gd name="T11" fmla="*/ 0 60000 65536"/>
              <a:gd name="T12" fmla="*/ 0 60000 65536"/>
              <a:gd name="T13" fmla="*/ 0 60000 65536"/>
              <a:gd name="T14" fmla="*/ 0 60000 65536"/>
              <a:gd name="T15" fmla="*/ 0 w 119719"/>
              <a:gd name="T16" fmla="*/ 0 h 353051"/>
              <a:gd name="T17" fmla="*/ 119719 w 119719"/>
              <a:gd name="T18" fmla="*/ 353051 h 353051"/>
            </a:gdLst>
            <a:ahLst/>
            <a:cxnLst>
              <a:cxn ang="T10">
                <a:pos x="T0" y="T1"/>
              </a:cxn>
              <a:cxn ang="T11">
                <a:pos x="T2" y="T3"/>
              </a:cxn>
              <a:cxn ang="T12">
                <a:pos x="T4" y="T5"/>
              </a:cxn>
              <a:cxn ang="T13">
                <a:pos x="T6" y="T7"/>
              </a:cxn>
              <a:cxn ang="T14">
                <a:pos x="T8" y="T9"/>
              </a:cxn>
            </a:cxnLst>
            <a:rect l="T15" t="T16" r="T17" b="T18"/>
            <a:pathLst>
              <a:path w="119719" h="353051">
                <a:moveTo>
                  <a:pt x="109445" y="0"/>
                </a:moveTo>
                <a:cubicBezTo>
                  <a:pt x="117683" y="22948"/>
                  <a:pt x="125921" y="45896"/>
                  <a:pt x="112976" y="84732"/>
                </a:cubicBezTo>
                <a:cubicBezTo>
                  <a:pt x="100031" y="123568"/>
                  <a:pt x="48250" y="201239"/>
                  <a:pt x="31774" y="233014"/>
                </a:cubicBezTo>
                <a:cubicBezTo>
                  <a:pt x="15298" y="264789"/>
                  <a:pt x="19418" y="255374"/>
                  <a:pt x="14122" y="275380"/>
                </a:cubicBezTo>
                <a:cubicBezTo>
                  <a:pt x="8826" y="295386"/>
                  <a:pt x="4413" y="324218"/>
                  <a:pt x="0" y="353051"/>
                </a:cubicBezTo>
              </a:path>
            </a:pathLst>
          </a:custGeom>
          <a:noFill/>
          <a:ln w="15875" cap="flat" cmpd="sng" algn="ctr">
            <a:solidFill>
              <a:schemeClr val="tx1"/>
            </a:solidFill>
            <a:prstDash val="solid"/>
            <a:round/>
            <a:headEnd type="none" w="med" len="med"/>
            <a:tailEnd type="none" w="med" len="med"/>
          </a:ln>
        </p:spPr>
        <p:txBody>
          <a:bodyPr anchor="ctr"/>
          <a:lstStyle/>
          <a:p>
            <a:endParaRPr lang="es-MX"/>
          </a:p>
        </p:txBody>
      </p:sp>
      <p:sp>
        <p:nvSpPr>
          <p:cNvPr id="44056" name="Freeform 25"/>
          <p:cNvSpPr>
            <a:spLocks/>
          </p:cNvSpPr>
          <p:nvPr/>
        </p:nvSpPr>
        <p:spPr bwMode="auto">
          <a:xfrm>
            <a:off x="6399213" y="2281238"/>
            <a:ext cx="80962" cy="222250"/>
          </a:xfrm>
          <a:custGeom>
            <a:avLst/>
            <a:gdLst>
              <a:gd name="T0" fmla="*/ 72896 w 81228"/>
              <a:gd name="T1" fmla="*/ 0 h 222422"/>
              <a:gd name="T2" fmla="*/ 26 w 81228"/>
              <a:gd name="T3" fmla="*/ 154868 h 222422"/>
              <a:gd name="T4" fmla="*/ 66559 w 81228"/>
              <a:gd name="T5" fmla="*/ 216816 h 222422"/>
              <a:gd name="T6" fmla="*/ 0 60000 65536"/>
              <a:gd name="T7" fmla="*/ 0 60000 65536"/>
              <a:gd name="T8" fmla="*/ 0 60000 65536"/>
              <a:gd name="T9" fmla="*/ 0 w 81228"/>
              <a:gd name="T10" fmla="*/ 0 h 222422"/>
              <a:gd name="T11" fmla="*/ 81228 w 81228"/>
              <a:gd name="T12" fmla="*/ 222422 h 222422"/>
            </a:gdLst>
            <a:ahLst/>
            <a:cxnLst>
              <a:cxn ang="T6">
                <a:pos x="T0" y="T1"/>
              </a:cxn>
              <a:cxn ang="T7">
                <a:pos x="T2" y="T3"/>
              </a:cxn>
              <a:cxn ang="T8">
                <a:pos x="T4" y="T5"/>
              </a:cxn>
            </a:cxnLst>
            <a:rect l="T9" t="T10" r="T11" b="T12"/>
            <a:pathLst>
              <a:path w="81228" h="222422">
                <a:moveTo>
                  <a:pt x="81228" y="0"/>
                </a:moveTo>
                <a:cubicBezTo>
                  <a:pt x="41215" y="60901"/>
                  <a:pt x="1203" y="121803"/>
                  <a:pt x="26" y="158873"/>
                </a:cubicBezTo>
                <a:cubicBezTo>
                  <a:pt x="-1151" y="195943"/>
                  <a:pt x="36508" y="209182"/>
                  <a:pt x="74167" y="222422"/>
                </a:cubicBezTo>
              </a:path>
            </a:pathLst>
          </a:custGeom>
          <a:noFill/>
          <a:ln w="15875" cap="flat" cmpd="sng" algn="ctr">
            <a:solidFill>
              <a:schemeClr val="tx1"/>
            </a:solidFill>
            <a:prstDash val="solid"/>
            <a:round/>
            <a:headEnd type="none" w="med" len="med"/>
            <a:tailEnd type="none" w="med" len="med"/>
          </a:ln>
        </p:spPr>
        <p:txBody>
          <a:bodyPr anchor="ctr"/>
          <a:lstStyle/>
          <a:p>
            <a:endParaRPr lang="es-MX"/>
          </a:p>
        </p:txBody>
      </p:sp>
      <p:sp>
        <p:nvSpPr>
          <p:cNvPr id="44057" name="Oval 26"/>
          <p:cNvSpPr>
            <a:spLocks noChangeArrowheads="1"/>
          </p:cNvSpPr>
          <p:nvPr/>
        </p:nvSpPr>
        <p:spPr bwMode="auto">
          <a:xfrm>
            <a:off x="6811963" y="2055813"/>
            <a:ext cx="71437" cy="71437"/>
          </a:xfrm>
          <a:prstGeom prst="ellipse">
            <a:avLst/>
          </a:prstGeom>
          <a:solidFill>
            <a:schemeClr val="accent2"/>
          </a:solidFill>
          <a:ln w="15875" algn="ctr">
            <a:solidFill>
              <a:schemeClr val="accent2"/>
            </a:solidFill>
            <a:round/>
            <a:headEnd/>
            <a:tailEnd/>
          </a:ln>
        </p:spPr>
        <p:txBody>
          <a:bodyPr anchor="ctr"/>
          <a:lstStyle/>
          <a:p>
            <a:pPr algn="ctr"/>
            <a:endParaRPr lang="en-US" altLang="en-US"/>
          </a:p>
        </p:txBody>
      </p:sp>
      <p:cxnSp>
        <p:nvCxnSpPr>
          <p:cNvPr id="44058" name="Straight Arrow Connector 28"/>
          <p:cNvCxnSpPr>
            <a:cxnSpLocks noChangeShapeType="1"/>
          </p:cNvCxnSpPr>
          <p:nvPr/>
        </p:nvCxnSpPr>
        <p:spPr bwMode="auto">
          <a:xfrm flipH="1" flipV="1">
            <a:off x="6267450" y="1828800"/>
            <a:ext cx="503238" cy="227013"/>
          </a:xfrm>
          <a:prstGeom prst="straightConnector1">
            <a:avLst/>
          </a:prstGeom>
          <a:noFill/>
          <a:ln w="28575" algn="ctr">
            <a:solidFill>
              <a:schemeClr val="tx1"/>
            </a:solidFill>
            <a:round/>
            <a:headEnd/>
            <a:tailEnd type="triangle" w="med" len="med"/>
          </a:ln>
        </p:spPr>
      </p:cxnSp>
      <p:sp>
        <p:nvSpPr>
          <p:cNvPr id="44059" name="Freeform 29"/>
          <p:cNvSpPr>
            <a:spLocks/>
          </p:cNvSpPr>
          <p:nvPr/>
        </p:nvSpPr>
        <p:spPr bwMode="auto">
          <a:xfrm>
            <a:off x="6689725" y="2178050"/>
            <a:ext cx="150813" cy="188913"/>
          </a:xfrm>
          <a:custGeom>
            <a:avLst/>
            <a:gdLst>
              <a:gd name="T0" fmla="*/ 2422 w 151086"/>
              <a:gd name="T1" fmla="*/ 101 h 188404"/>
              <a:gd name="T2" fmla="*/ 19052 w 151086"/>
              <a:gd name="T3" fmla="*/ 57999 h 188404"/>
              <a:gd name="T4" fmla="*/ 62289 w 151086"/>
              <a:gd name="T5" fmla="*/ 92734 h 188404"/>
              <a:gd name="T6" fmla="*/ 35681 w 151086"/>
              <a:gd name="T7" fmla="*/ 131324 h 188404"/>
              <a:gd name="T8" fmla="*/ 55636 w 151086"/>
              <a:gd name="T9" fmla="*/ 189215 h 188404"/>
              <a:gd name="T10" fmla="*/ 82244 w 151086"/>
              <a:gd name="T11" fmla="*/ 204651 h 188404"/>
              <a:gd name="T12" fmla="*/ 115503 w 151086"/>
              <a:gd name="T13" fmla="*/ 162200 h 188404"/>
              <a:gd name="T14" fmla="*/ 92222 w 151086"/>
              <a:gd name="T15" fmla="*/ 92734 h 188404"/>
              <a:gd name="T16" fmla="*/ 142110 w 151086"/>
              <a:gd name="T17" fmla="*/ 15548 h 188404"/>
              <a:gd name="T18" fmla="*/ 108852 w 151086"/>
              <a:gd name="T19" fmla="*/ 15548 h 188404"/>
              <a:gd name="T20" fmla="*/ 68940 w 151086"/>
              <a:gd name="T21" fmla="*/ 42562 h 188404"/>
              <a:gd name="T22" fmla="*/ 2422 w 151086"/>
              <a:gd name="T23" fmla="*/ 101 h 1884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1086"/>
              <a:gd name="T37" fmla="*/ 0 h 188404"/>
              <a:gd name="T38" fmla="*/ 151086 w 151086"/>
              <a:gd name="T39" fmla="*/ 188404 h 1884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1086" h="188404">
                <a:moveTo>
                  <a:pt x="2570" y="101"/>
                </a:moveTo>
                <a:cubicBezTo>
                  <a:pt x="-6256" y="2455"/>
                  <a:pt x="9632" y="38937"/>
                  <a:pt x="20223" y="53059"/>
                </a:cubicBezTo>
                <a:cubicBezTo>
                  <a:pt x="30814" y="67181"/>
                  <a:pt x="63177" y="73653"/>
                  <a:pt x="66119" y="84833"/>
                </a:cubicBezTo>
                <a:cubicBezTo>
                  <a:pt x="69061" y="96013"/>
                  <a:pt x="39052" y="105428"/>
                  <a:pt x="37875" y="120138"/>
                </a:cubicBezTo>
                <a:cubicBezTo>
                  <a:pt x="36698" y="134848"/>
                  <a:pt x="50820" y="161916"/>
                  <a:pt x="59058" y="173096"/>
                </a:cubicBezTo>
                <a:cubicBezTo>
                  <a:pt x="67296" y="184276"/>
                  <a:pt x="76711" y="191337"/>
                  <a:pt x="87302" y="187218"/>
                </a:cubicBezTo>
                <a:cubicBezTo>
                  <a:pt x="97894" y="183099"/>
                  <a:pt x="120842" y="165446"/>
                  <a:pt x="122607" y="148382"/>
                </a:cubicBezTo>
                <a:cubicBezTo>
                  <a:pt x="124372" y="131318"/>
                  <a:pt x="93187" y="107193"/>
                  <a:pt x="97894" y="84833"/>
                </a:cubicBezTo>
                <a:cubicBezTo>
                  <a:pt x="102601" y="62473"/>
                  <a:pt x="147909" y="25991"/>
                  <a:pt x="150851" y="14223"/>
                </a:cubicBezTo>
                <a:cubicBezTo>
                  <a:pt x="153793" y="2455"/>
                  <a:pt x="128491" y="10104"/>
                  <a:pt x="115546" y="14223"/>
                </a:cubicBezTo>
                <a:cubicBezTo>
                  <a:pt x="102601" y="18342"/>
                  <a:pt x="89067" y="40702"/>
                  <a:pt x="73180" y="38937"/>
                </a:cubicBezTo>
                <a:cubicBezTo>
                  <a:pt x="57293" y="37172"/>
                  <a:pt x="11396" y="-2253"/>
                  <a:pt x="2570" y="101"/>
                </a:cubicBezTo>
                <a:close/>
              </a:path>
            </a:pathLst>
          </a:custGeom>
          <a:solidFill>
            <a:srgbClr val="FF0000"/>
          </a:solidFill>
          <a:ln w="9525">
            <a:noFill/>
            <a:round/>
            <a:headEnd/>
            <a:tailEnd/>
          </a:ln>
        </p:spPr>
        <p:txBody>
          <a:bodyPr anchor="ctr"/>
          <a:lstStyle/>
          <a:p>
            <a:endParaRPr lang="es-MX"/>
          </a:p>
        </p:txBody>
      </p:sp>
      <p:sp>
        <p:nvSpPr>
          <p:cNvPr id="44060" name="Freeform 30"/>
          <p:cNvSpPr>
            <a:spLocks/>
          </p:cNvSpPr>
          <p:nvPr/>
        </p:nvSpPr>
        <p:spPr bwMode="auto">
          <a:xfrm>
            <a:off x="5202238" y="3490913"/>
            <a:ext cx="568325" cy="1192212"/>
          </a:xfrm>
          <a:custGeom>
            <a:avLst/>
            <a:gdLst>
              <a:gd name="T0" fmla="*/ 592531 w 567585"/>
              <a:gd name="T1" fmla="*/ 0 h 1192378"/>
              <a:gd name="T2" fmla="*/ 332876 w 567585"/>
              <a:gd name="T3" fmla="*/ 58258 h 1192378"/>
              <a:gd name="T4" fmla="*/ 50324 w 567585"/>
              <a:gd name="T5" fmla="*/ 305819 h 1192378"/>
              <a:gd name="T6" fmla="*/ 42687 w 567585"/>
              <a:gd name="T7" fmla="*/ 837387 h 1192378"/>
              <a:gd name="T8" fmla="*/ 485607 w 567585"/>
              <a:gd name="T9" fmla="*/ 1186911 h 1192378"/>
              <a:gd name="T10" fmla="*/ 0 60000 65536"/>
              <a:gd name="T11" fmla="*/ 0 60000 65536"/>
              <a:gd name="T12" fmla="*/ 0 60000 65536"/>
              <a:gd name="T13" fmla="*/ 0 60000 65536"/>
              <a:gd name="T14" fmla="*/ 0 60000 65536"/>
              <a:gd name="T15" fmla="*/ 0 w 567585"/>
              <a:gd name="T16" fmla="*/ 0 h 1192378"/>
              <a:gd name="T17" fmla="*/ 567585 w 567585"/>
              <a:gd name="T18" fmla="*/ 1192378 h 1192378"/>
            </a:gdLst>
            <a:ahLst/>
            <a:cxnLst>
              <a:cxn ang="T10">
                <a:pos x="T0" y="T1"/>
              </a:cxn>
              <a:cxn ang="T11">
                <a:pos x="T2" y="T3"/>
              </a:cxn>
              <a:cxn ang="T12">
                <a:pos x="T4" y="T5"/>
              </a:cxn>
              <a:cxn ang="T13">
                <a:pos x="T6" y="T7"/>
              </a:cxn>
              <a:cxn ang="T14">
                <a:pos x="T8" y="T9"/>
              </a:cxn>
            </a:cxnLst>
            <a:rect l="T15" t="T16" r="T17" b="T18"/>
            <a:pathLst>
              <a:path w="567585" h="1192378">
                <a:moveTo>
                  <a:pt x="567585" y="0"/>
                </a:moveTo>
                <a:cubicBezTo>
                  <a:pt x="486508" y="3658"/>
                  <a:pt x="405431" y="7316"/>
                  <a:pt x="318868" y="58522"/>
                </a:cubicBezTo>
                <a:cubicBezTo>
                  <a:pt x="232305" y="109728"/>
                  <a:pt x="94536" y="176784"/>
                  <a:pt x="48206" y="307238"/>
                </a:cubicBezTo>
                <a:cubicBezTo>
                  <a:pt x="1876" y="437692"/>
                  <a:pt x="-28604" y="693725"/>
                  <a:pt x="40890" y="841248"/>
                </a:cubicBezTo>
                <a:cubicBezTo>
                  <a:pt x="110384" y="988771"/>
                  <a:pt x="287778" y="1090574"/>
                  <a:pt x="465172" y="1192378"/>
                </a:cubicBezTo>
              </a:path>
            </a:pathLst>
          </a:custGeom>
          <a:noFill/>
          <a:ln w="28575" cap="flat" cmpd="sng" algn="ctr">
            <a:solidFill>
              <a:schemeClr val="tx1"/>
            </a:solidFill>
            <a:prstDash val="solid"/>
            <a:round/>
            <a:headEnd type="none" w="med" len="med"/>
            <a:tailEnd type="triangle" w="med" len="med"/>
          </a:ln>
        </p:spPr>
        <p:txBody>
          <a:bodyPr anchor="ctr"/>
          <a:lstStyle/>
          <a:p>
            <a:endParaRPr lang="es-MX"/>
          </a:p>
        </p:txBody>
      </p:sp>
      <p:cxnSp>
        <p:nvCxnSpPr>
          <p:cNvPr id="44061" name="Straight Arrow Connector 32768"/>
          <p:cNvCxnSpPr>
            <a:cxnSpLocks noChangeShapeType="1"/>
          </p:cNvCxnSpPr>
          <p:nvPr/>
        </p:nvCxnSpPr>
        <p:spPr bwMode="auto">
          <a:xfrm flipH="1">
            <a:off x="5938838" y="2249488"/>
            <a:ext cx="673100" cy="31750"/>
          </a:xfrm>
          <a:prstGeom prst="straightConnector1">
            <a:avLst/>
          </a:prstGeom>
          <a:noFill/>
          <a:ln w="28575" algn="ctr">
            <a:solidFill>
              <a:schemeClr val="tx1"/>
            </a:solidFill>
            <a:round/>
            <a:headEnd/>
            <a:tailEnd type="triangle" w="med" len="med"/>
          </a:ln>
        </p:spPr>
      </p:cxnSp>
      <p:sp>
        <p:nvSpPr>
          <p:cNvPr id="44062" name="TextBox 32773"/>
          <p:cNvSpPr txBox="1">
            <a:spLocks noChangeArrowheads="1"/>
          </p:cNvSpPr>
          <p:nvPr/>
        </p:nvSpPr>
        <p:spPr bwMode="auto">
          <a:xfrm>
            <a:off x="4776788" y="1666875"/>
            <a:ext cx="1458912" cy="307975"/>
          </a:xfrm>
          <a:prstGeom prst="rect">
            <a:avLst/>
          </a:prstGeom>
          <a:noFill/>
          <a:ln w="9525">
            <a:noFill/>
            <a:miter lim="800000"/>
            <a:headEnd/>
            <a:tailEnd/>
          </a:ln>
        </p:spPr>
        <p:txBody>
          <a:bodyPr>
            <a:spAutoFit/>
          </a:bodyPr>
          <a:lstStyle/>
          <a:p>
            <a:pPr algn="r"/>
            <a:r>
              <a:rPr lang="es-MX" altLang="en-US" sz="1400" dirty="0" err="1" smtClean="0">
                <a:solidFill>
                  <a:schemeClr val="bg1"/>
                </a:solidFill>
              </a:rPr>
              <a:t>Hipotalamo</a:t>
            </a:r>
            <a:endParaRPr lang="es-MX" altLang="en-US" sz="1400" dirty="0">
              <a:solidFill>
                <a:schemeClr val="bg1"/>
              </a:solidFill>
            </a:endParaRPr>
          </a:p>
        </p:txBody>
      </p:sp>
      <p:sp>
        <p:nvSpPr>
          <p:cNvPr id="44063" name="TextBox 39"/>
          <p:cNvSpPr txBox="1">
            <a:spLocks noChangeArrowheads="1"/>
          </p:cNvSpPr>
          <p:nvPr/>
        </p:nvSpPr>
        <p:spPr bwMode="auto">
          <a:xfrm>
            <a:off x="5072066" y="2763835"/>
            <a:ext cx="1458912" cy="307975"/>
          </a:xfrm>
          <a:prstGeom prst="rect">
            <a:avLst/>
          </a:prstGeom>
          <a:noFill/>
          <a:ln w="9525">
            <a:noFill/>
            <a:miter lim="800000"/>
            <a:headEnd/>
            <a:tailEnd/>
          </a:ln>
        </p:spPr>
        <p:txBody>
          <a:bodyPr>
            <a:spAutoFit/>
          </a:bodyPr>
          <a:lstStyle/>
          <a:p>
            <a:pPr algn="r"/>
            <a:r>
              <a:rPr lang="es-MX" altLang="en-US" sz="1400" dirty="0" smtClean="0">
                <a:solidFill>
                  <a:schemeClr val="bg1"/>
                </a:solidFill>
              </a:rPr>
              <a:t>Tiroides</a:t>
            </a:r>
            <a:endParaRPr lang="es-MX" altLang="en-US" sz="1400" dirty="0">
              <a:solidFill>
                <a:schemeClr val="bg1"/>
              </a:solidFill>
            </a:endParaRPr>
          </a:p>
        </p:txBody>
      </p:sp>
      <p:sp>
        <p:nvSpPr>
          <p:cNvPr id="44064" name="TextBox 40"/>
          <p:cNvSpPr txBox="1">
            <a:spLocks noChangeArrowheads="1"/>
          </p:cNvSpPr>
          <p:nvPr/>
        </p:nvSpPr>
        <p:spPr bwMode="auto">
          <a:xfrm>
            <a:off x="5751513" y="4373563"/>
            <a:ext cx="1457325" cy="307975"/>
          </a:xfrm>
          <a:prstGeom prst="rect">
            <a:avLst/>
          </a:prstGeom>
          <a:noFill/>
          <a:ln w="9525">
            <a:noFill/>
            <a:miter lim="800000"/>
            <a:headEnd/>
            <a:tailEnd/>
          </a:ln>
        </p:spPr>
        <p:txBody>
          <a:bodyPr>
            <a:spAutoFit/>
          </a:bodyPr>
          <a:lstStyle/>
          <a:p>
            <a:pPr algn="ctr"/>
            <a:r>
              <a:rPr lang="en-US" altLang="en-US" sz="1400" b="1" dirty="0" smtClean="0"/>
              <a:t>T4                T3</a:t>
            </a:r>
            <a:endParaRPr lang="en-US" altLang="en-US" sz="1400" b="1" dirty="0"/>
          </a:p>
        </p:txBody>
      </p:sp>
      <p:sp>
        <p:nvSpPr>
          <p:cNvPr id="44065" name="TextBox 41"/>
          <p:cNvSpPr txBox="1">
            <a:spLocks noChangeArrowheads="1"/>
          </p:cNvSpPr>
          <p:nvPr/>
        </p:nvSpPr>
        <p:spPr bwMode="auto">
          <a:xfrm>
            <a:off x="5900738" y="5057775"/>
            <a:ext cx="1457325" cy="523875"/>
          </a:xfrm>
          <a:prstGeom prst="rect">
            <a:avLst/>
          </a:prstGeom>
          <a:noFill/>
          <a:ln w="9525">
            <a:noFill/>
            <a:miter lim="800000"/>
            <a:headEnd/>
            <a:tailEnd/>
          </a:ln>
        </p:spPr>
        <p:txBody>
          <a:bodyPr>
            <a:spAutoFit/>
          </a:bodyPr>
          <a:lstStyle/>
          <a:p>
            <a:pPr algn="ctr"/>
            <a:r>
              <a:rPr lang="en-US" altLang="en-US" sz="1400" dirty="0">
                <a:solidFill>
                  <a:schemeClr val="bg1"/>
                </a:solidFill>
              </a:rPr>
              <a:t>SULTs</a:t>
            </a:r>
            <a:br>
              <a:rPr lang="en-US" altLang="en-US" sz="1400" dirty="0">
                <a:solidFill>
                  <a:schemeClr val="bg1"/>
                </a:solidFill>
              </a:rPr>
            </a:br>
            <a:r>
              <a:rPr lang="en-US" altLang="en-US" sz="1400" dirty="0">
                <a:solidFill>
                  <a:schemeClr val="bg1"/>
                </a:solidFill>
              </a:rPr>
              <a:t>UGTs</a:t>
            </a:r>
          </a:p>
        </p:txBody>
      </p:sp>
      <p:sp>
        <p:nvSpPr>
          <p:cNvPr id="44066" name="Oval 32774"/>
          <p:cNvSpPr>
            <a:spLocks noChangeArrowheads="1"/>
          </p:cNvSpPr>
          <p:nvPr/>
        </p:nvSpPr>
        <p:spPr bwMode="auto">
          <a:xfrm>
            <a:off x="6770688" y="2673350"/>
            <a:ext cx="379412" cy="379413"/>
          </a:xfrm>
          <a:prstGeom prst="ellipse">
            <a:avLst/>
          </a:prstGeom>
          <a:solidFill>
            <a:srgbClr val="FF0000"/>
          </a:solidFill>
          <a:ln w="9525">
            <a:noFill/>
            <a:round/>
            <a:headEnd/>
            <a:tailEnd/>
          </a:ln>
        </p:spPr>
        <p:txBody>
          <a:bodyPr anchor="ctr"/>
          <a:lstStyle/>
          <a:p>
            <a:pPr algn="ctr"/>
            <a:endParaRPr lang="en-US" altLang="en-US"/>
          </a:p>
        </p:txBody>
      </p:sp>
      <p:cxnSp>
        <p:nvCxnSpPr>
          <p:cNvPr id="44067" name="Straight Connector 32776"/>
          <p:cNvCxnSpPr>
            <a:cxnSpLocks noChangeShapeType="1"/>
          </p:cNvCxnSpPr>
          <p:nvPr/>
        </p:nvCxnSpPr>
        <p:spPr bwMode="auto">
          <a:xfrm>
            <a:off x="6818313" y="2863850"/>
            <a:ext cx="274637" cy="0"/>
          </a:xfrm>
          <a:prstGeom prst="line">
            <a:avLst/>
          </a:prstGeom>
          <a:noFill/>
          <a:ln w="28575" algn="ctr">
            <a:solidFill>
              <a:schemeClr val="tx1"/>
            </a:solidFill>
            <a:round/>
            <a:headEnd/>
            <a:tailEnd/>
          </a:ln>
        </p:spPr>
      </p:cxnSp>
      <p:cxnSp>
        <p:nvCxnSpPr>
          <p:cNvPr id="44068" name="Straight Arrow Connector 32778"/>
          <p:cNvCxnSpPr>
            <a:cxnSpLocks noChangeShapeType="1"/>
          </p:cNvCxnSpPr>
          <p:nvPr/>
        </p:nvCxnSpPr>
        <p:spPr bwMode="auto">
          <a:xfrm>
            <a:off x="6219825" y="4540250"/>
            <a:ext cx="503238" cy="0"/>
          </a:xfrm>
          <a:prstGeom prst="straightConnector1">
            <a:avLst/>
          </a:prstGeom>
          <a:noFill/>
          <a:ln w="28575" algn="ctr">
            <a:solidFill>
              <a:schemeClr val="tx1"/>
            </a:solidFill>
            <a:round/>
            <a:headEnd/>
            <a:tailEnd type="triangle" w="med" len="med"/>
          </a:ln>
        </p:spPr>
      </p:cxnSp>
      <p:sp>
        <p:nvSpPr>
          <p:cNvPr id="44069" name="TextBox 47"/>
          <p:cNvSpPr txBox="1">
            <a:spLocks noChangeArrowheads="1"/>
          </p:cNvSpPr>
          <p:nvPr/>
        </p:nvSpPr>
        <p:spPr bwMode="auto">
          <a:xfrm>
            <a:off x="5546725" y="4692661"/>
            <a:ext cx="1457325" cy="307975"/>
          </a:xfrm>
          <a:prstGeom prst="rect">
            <a:avLst/>
          </a:prstGeom>
          <a:noFill/>
          <a:ln w="9525">
            <a:noFill/>
            <a:miter lim="800000"/>
            <a:headEnd/>
            <a:tailEnd/>
          </a:ln>
        </p:spPr>
        <p:txBody>
          <a:bodyPr>
            <a:spAutoFit/>
          </a:bodyPr>
          <a:lstStyle/>
          <a:p>
            <a:pPr algn="ctr"/>
            <a:r>
              <a:rPr lang="es-MX" altLang="en-US" sz="1400" b="1" smtClean="0"/>
              <a:t>hígado</a:t>
            </a:r>
            <a:endParaRPr lang="es-MX" altLang="en-US" sz="1400" b="1"/>
          </a:p>
        </p:txBody>
      </p:sp>
      <p:sp>
        <p:nvSpPr>
          <p:cNvPr id="44070" name="TextBox 48"/>
          <p:cNvSpPr txBox="1">
            <a:spLocks noChangeArrowheads="1"/>
          </p:cNvSpPr>
          <p:nvPr/>
        </p:nvSpPr>
        <p:spPr bwMode="auto">
          <a:xfrm>
            <a:off x="5700713" y="4219575"/>
            <a:ext cx="1458912" cy="307975"/>
          </a:xfrm>
          <a:prstGeom prst="rect">
            <a:avLst/>
          </a:prstGeom>
          <a:noFill/>
          <a:ln w="9525">
            <a:noFill/>
            <a:miter lim="800000"/>
            <a:headEnd/>
            <a:tailEnd/>
          </a:ln>
        </p:spPr>
        <p:txBody>
          <a:bodyPr>
            <a:spAutoFit/>
          </a:bodyPr>
          <a:lstStyle/>
          <a:p>
            <a:pPr algn="ctr"/>
            <a:r>
              <a:rPr lang="en-US" altLang="en-US" sz="1400" b="1" dirty="0"/>
              <a:t>01</a:t>
            </a:r>
          </a:p>
        </p:txBody>
      </p:sp>
      <p:sp>
        <p:nvSpPr>
          <p:cNvPr id="44071" name="Curved Left Arrow 32779"/>
          <p:cNvSpPr>
            <a:spLocks noChangeArrowheads="1"/>
          </p:cNvSpPr>
          <p:nvPr/>
        </p:nvSpPr>
        <p:spPr bwMode="auto">
          <a:xfrm>
            <a:off x="6854825" y="3917950"/>
            <a:ext cx="220663" cy="279400"/>
          </a:xfrm>
          <a:prstGeom prst="curvedLeftArrow">
            <a:avLst>
              <a:gd name="adj1" fmla="val 25095"/>
              <a:gd name="adj2" fmla="val 50184"/>
              <a:gd name="adj3" fmla="val 25000"/>
            </a:avLst>
          </a:prstGeom>
          <a:solidFill>
            <a:srgbClr val="FF0000"/>
          </a:solidFill>
          <a:ln w="9525">
            <a:noFill/>
            <a:miter lim="800000"/>
            <a:headEnd/>
            <a:tailEnd/>
          </a:ln>
        </p:spPr>
        <p:txBody>
          <a:bodyPr anchor="ctr"/>
          <a:lstStyle/>
          <a:p>
            <a:pPr algn="ctr"/>
            <a:endParaRPr lang="en-US" altLang="en-US"/>
          </a:p>
        </p:txBody>
      </p:sp>
      <p:sp>
        <p:nvSpPr>
          <p:cNvPr id="44072" name="Curved Left Arrow 51"/>
          <p:cNvSpPr>
            <a:spLocks noChangeArrowheads="1"/>
          </p:cNvSpPr>
          <p:nvPr/>
        </p:nvSpPr>
        <p:spPr bwMode="auto">
          <a:xfrm flipH="1" flipV="1">
            <a:off x="6330950" y="3917950"/>
            <a:ext cx="222250" cy="279400"/>
          </a:xfrm>
          <a:prstGeom prst="curvedLeftArrow">
            <a:avLst>
              <a:gd name="adj1" fmla="val 24916"/>
              <a:gd name="adj2" fmla="val 49826"/>
              <a:gd name="adj3" fmla="val 25000"/>
            </a:avLst>
          </a:prstGeom>
          <a:solidFill>
            <a:srgbClr val="FF0000"/>
          </a:solidFill>
          <a:ln w="9525">
            <a:noFill/>
            <a:miter lim="800000"/>
            <a:headEnd/>
            <a:tailEnd/>
          </a:ln>
        </p:spPr>
        <p:txBody>
          <a:bodyPr anchor="ctr"/>
          <a:lstStyle/>
          <a:p>
            <a:pPr algn="ctr"/>
            <a:endParaRPr lang="en-US" altLang="en-US"/>
          </a:p>
        </p:txBody>
      </p:sp>
      <p:sp>
        <p:nvSpPr>
          <p:cNvPr id="44073" name="TextBox 52"/>
          <p:cNvSpPr txBox="1">
            <a:spLocks noChangeArrowheads="1"/>
          </p:cNvSpPr>
          <p:nvPr/>
        </p:nvSpPr>
        <p:spPr bwMode="auto">
          <a:xfrm>
            <a:off x="5970588" y="3889375"/>
            <a:ext cx="1458912" cy="307975"/>
          </a:xfrm>
          <a:prstGeom prst="rect">
            <a:avLst/>
          </a:prstGeom>
          <a:noFill/>
          <a:ln w="9525">
            <a:noFill/>
            <a:miter lim="800000"/>
            <a:headEnd/>
            <a:tailEnd/>
          </a:ln>
        </p:spPr>
        <p:txBody>
          <a:bodyPr>
            <a:spAutoFit/>
          </a:bodyPr>
          <a:lstStyle/>
          <a:p>
            <a:pPr algn="ctr"/>
            <a:r>
              <a:rPr lang="en-US" altLang="en-US" sz="1400" dirty="0">
                <a:solidFill>
                  <a:schemeClr val="bg1"/>
                </a:solidFill>
              </a:rPr>
              <a:t>T4→T3</a:t>
            </a:r>
          </a:p>
        </p:txBody>
      </p:sp>
      <p:sp>
        <p:nvSpPr>
          <p:cNvPr id="54" name="TextBox 53"/>
          <p:cNvSpPr txBox="1"/>
          <p:nvPr/>
        </p:nvSpPr>
        <p:spPr bwMode="auto">
          <a:xfrm>
            <a:off x="6862763" y="3322638"/>
            <a:ext cx="800100" cy="307975"/>
          </a:xfrm>
          <a:prstGeom prst="rect">
            <a:avLst/>
          </a:prstGeom>
          <a:solidFill>
            <a:srgbClr val="00B0F0"/>
          </a:solidFill>
        </p:spPr>
        <p:txBody>
          <a:bodyPr>
            <a:spAutoFit/>
          </a:bodyPr>
          <a:lstStyle/>
          <a:p>
            <a:pPr algn="ctr">
              <a:defRPr/>
            </a:pPr>
            <a:r>
              <a:rPr lang="en-US" sz="1400" b="1" dirty="0">
                <a:solidFill>
                  <a:schemeClr val="tx2"/>
                </a:solidFill>
                <a:cs typeface="+mn-cs"/>
              </a:rPr>
              <a:t>T3/TR</a:t>
            </a:r>
          </a:p>
        </p:txBody>
      </p:sp>
      <p:sp>
        <p:nvSpPr>
          <p:cNvPr id="44075" name="TextBox 54"/>
          <p:cNvSpPr txBox="1">
            <a:spLocks noChangeArrowheads="1"/>
          </p:cNvSpPr>
          <p:nvPr/>
        </p:nvSpPr>
        <p:spPr bwMode="auto">
          <a:xfrm>
            <a:off x="7358062" y="3617913"/>
            <a:ext cx="857249" cy="523220"/>
          </a:xfrm>
          <a:prstGeom prst="rect">
            <a:avLst/>
          </a:prstGeom>
          <a:noFill/>
          <a:ln w="9525">
            <a:noFill/>
            <a:miter lim="800000"/>
            <a:headEnd/>
            <a:tailEnd/>
          </a:ln>
        </p:spPr>
        <p:txBody>
          <a:bodyPr>
            <a:spAutoFit/>
          </a:bodyPr>
          <a:lstStyle/>
          <a:p>
            <a:pPr algn="ctr"/>
            <a:r>
              <a:rPr lang="es-MX" altLang="en-US" sz="1400" smtClean="0">
                <a:solidFill>
                  <a:schemeClr val="bg1"/>
                </a:solidFill>
              </a:rPr>
              <a:t>rT3,T2</a:t>
            </a:r>
          </a:p>
          <a:p>
            <a:pPr algn="ctr"/>
            <a:r>
              <a:rPr lang="es-MX" altLang="en-US" sz="1400" smtClean="0">
                <a:solidFill>
                  <a:schemeClr val="bg1"/>
                </a:solidFill>
              </a:rPr>
              <a:t>inactivo</a:t>
            </a:r>
            <a:endParaRPr lang="es-MX" altLang="en-US" sz="1400">
              <a:solidFill>
                <a:schemeClr val="bg1"/>
              </a:solidFill>
            </a:endParaRPr>
          </a:p>
        </p:txBody>
      </p:sp>
      <p:sp>
        <p:nvSpPr>
          <p:cNvPr id="44076" name="TextBox 55"/>
          <p:cNvSpPr txBox="1">
            <a:spLocks noChangeArrowheads="1"/>
          </p:cNvSpPr>
          <p:nvPr/>
        </p:nvSpPr>
        <p:spPr bwMode="auto">
          <a:xfrm>
            <a:off x="7146925" y="4894263"/>
            <a:ext cx="1808163" cy="738664"/>
          </a:xfrm>
          <a:prstGeom prst="rect">
            <a:avLst/>
          </a:prstGeom>
          <a:noFill/>
          <a:ln w="9525">
            <a:noFill/>
            <a:miter lim="800000"/>
            <a:headEnd/>
            <a:tailEnd/>
          </a:ln>
        </p:spPr>
        <p:txBody>
          <a:bodyPr>
            <a:spAutoFit/>
          </a:bodyPr>
          <a:lstStyle/>
          <a:p>
            <a:r>
              <a:rPr lang="es-MX" altLang="en-US" sz="1400" dirty="0" smtClean="0">
                <a:solidFill>
                  <a:schemeClr val="bg1"/>
                </a:solidFill>
              </a:rPr>
              <a:t>Sulfato T4/T3</a:t>
            </a:r>
          </a:p>
          <a:p>
            <a:r>
              <a:rPr lang="es-MX" altLang="en-US" sz="1400" dirty="0" err="1" smtClean="0">
                <a:solidFill>
                  <a:schemeClr val="bg1"/>
                </a:solidFill>
              </a:rPr>
              <a:t>Glucuronide</a:t>
            </a:r>
            <a:r>
              <a:rPr lang="es-MX" altLang="en-US" sz="1400" dirty="0" smtClean="0">
                <a:solidFill>
                  <a:schemeClr val="bg1"/>
                </a:solidFill>
              </a:rPr>
              <a:t> T4/T3  inactivo</a:t>
            </a:r>
            <a:endParaRPr lang="es-MX" altLang="en-US" sz="1400" dirty="0">
              <a:solidFill>
                <a:schemeClr val="bg1"/>
              </a:solidFill>
            </a:endParaRPr>
          </a:p>
        </p:txBody>
      </p:sp>
      <p:sp>
        <p:nvSpPr>
          <p:cNvPr id="44077" name="TextBox 56"/>
          <p:cNvSpPr txBox="1">
            <a:spLocks noChangeArrowheads="1"/>
          </p:cNvSpPr>
          <p:nvPr/>
        </p:nvSpPr>
        <p:spPr bwMode="auto">
          <a:xfrm>
            <a:off x="6770688" y="5915025"/>
            <a:ext cx="1457325" cy="307975"/>
          </a:xfrm>
          <a:prstGeom prst="rect">
            <a:avLst/>
          </a:prstGeom>
          <a:noFill/>
          <a:ln w="9525">
            <a:noFill/>
            <a:miter lim="800000"/>
            <a:headEnd/>
            <a:tailEnd/>
          </a:ln>
        </p:spPr>
        <p:txBody>
          <a:bodyPr>
            <a:spAutoFit/>
          </a:bodyPr>
          <a:lstStyle/>
          <a:p>
            <a:pPr algn="ctr"/>
            <a:r>
              <a:rPr lang="es-MX" altLang="en-US" sz="1400" dirty="0" smtClean="0">
                <a:solidFill>
                  <a:schemeClr val="bg1"/>
                </a:solidFill>
              </a:rPr>
              <a:t>Excreción</a:t>
            </a:r>
            <a:endParaRPr lang="es-MX" altLang="en-US" sz="1400" dirty="0">
              <a:solidFill>
                <a:schemeClr val="bg1"/>
              </a:solidFill>
            </a:endParaRPr>
          </a:p>
        </p:txBody>
      </p:sp>
      <p:sp>
        <p:nvSpPr>
          <p:cNvPr id="44078" name="TextBox 57"/>
          <p:cNvSpPr txBox="1">
            <a:spLocks noChangeArrowheads="1"/>
          </p:cNvSpPr>
          <p:nvPr/>
        </p:nvSpPr>
        <p:spPr bwMode="auto">
          <a:xfrm>
            <a:off x="5327650" y="3262313"/>
            <a:ext cx="1457325" cy="307975"/>
          </a:xfrm>
          <a:prstGeom prst="rect">
            <a:avLst/>
          </a:prstGeom>
          <a:noFill/>
          <a:ln w="9525">
            <a:noFill/>
            <a:miter lim="800000"/>
            <a:headEnd/>
            <a:tailEnd/>
          </a:ln>
        </p:spPr>
        <p:txBody>
          <a:bodyPr>
            <a:spAutoFit/>
          </a:bodyPr>
          <a:lstStyle/>
          <a:p>
            <a:pPr algn="ctr"/>
            <a:r>
              <a:rPr lang="en-US" altLang="en-US" sz="1400">
                <a:solidFill>
                  <a:schemeClr val="bg1"/>
                </a:solidFill>
              </a:rPr>
              <a:t>T4 &gt;&gt; T3</a:t>
            </a:r>
          </a:p>
        </p:txBody>
      </p:sp>
      <p:sp>
        <p:nvSpPr>
          <p:cNvPr id="44079" name="TextBox 58"/>
          <p:cNvSpPr txBox="1">
            <a:spLocks noChangeArrowheads="1"/>
          </p:cNvSpPr>
          <p:nvPr/>
        </p:nvSpPr>
        <p:spPr bwMode="auto">
          <a:xfrm>
            <a:off x="6024563" y="3705225"/>
            <a:ext cx="1458912" cy="277813"/>
          </a:xfrm>
          <a:prstGeom prst="rect">
            <a:avLst/>
          </a:prstGeom>
          <a:noFill/>
          <a:ln w="9525">
            <a:noFill/>
            <a:miter lim="800000"/>
            <a:headEnd/>
            <a:tailEnd/>
          </a:ln>
        </p:spPr>
        <p:txBody>
          <a:bodyPr>
            <a:spAutoFit/>
          </a:bodyPr>
          <a:lstStyle/>
          <a:p>
            <a:pPr algn="ctr"/>
            <a:r>
              <a:rPr lang="en-US" altLang="en-US" sz="1200">
                <a:solidFill>
                  <a:schemeClr val="bg1"/>
                </a:solidFill>
              </a:rPr>
              <a:t>02.03</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196952" y="238125"/>
            <a:ext cx="6804072" cy="1103313"/>
          </a:xfrm>
        </p:spPr>
        <p:txBody>
          <a:bodyPr>
            <a:normAutofit fontScale="90000"/>
          </a:bodyPr>
          <a:lstStyle/>
          <a:p>
            <a:r>
              <a:rPr lang="es-MX" altLang="en-US" dirty="0" smtClean="0"/>
              <a:t>Inhibidores punto de control ¿únicamente para melanoma?</a:t>
            </a:r>
          </a:p>
        </p:txBody>
      </p:sp>
      <p:sp>
        <p:nvSpPr>
          <p:cNvPr id="26627" name="Content Placeholder 2"/>
          <p:cNvSpPr>
            <a:spLocks noGrp="1"/>
          </p:cNvSpPr>
          <p:nvPr>
            <p:ph sz="half" idx="1"/>
          </p:nvPr>
        </p:nvSpPr>
        <p:spPr>
          <a:xfrm>
            <a:off x="374650" y="1511300"/>
            <a:ext cx="4151313" cy="4678363"/>
          </a:xfrm>
        </p:spPr>
        <p:txBody>
          <a:bodyPr/>
          <a:lstStyle/>
          <a:p>
            <a:r>
              <a:rPr lang="es-MX" altLang="en-US" dirty="0" smtClean="0"/>
              <a:t>Estudios clínicos en curso</a:t>
            </a:r>
          </a:p>
          <a:p>
            <a:pPr lvl="1"/>
            <a:r>
              <a:rPr lang="es-MX" altLang="en-US" dirty="0" smtClean="0"/>
              <a:t>Otras neoplasias:</a:t>
            </a:r>
          </a:p>
          <a:p>
            <a:pPr lvl="2"/>
            <a:r>
              <a:rPr lang="es-MX" altLang="en-US" dirty="0" smtClean="0"/>
              <a:t>Próstata/</a:t>
            </a:r>
            <a:r>
              <a:rPr lang="es-MX" altLang="en-US" dirty="0" err="1" smtClean="0"/>
              <a:t>urotelial</a:t>
            </a:r>
            <a:endParaRPr lang="es-MX" altLang="en-US" dirty="0" smtClean="0"/>
          </a:p>
          <a:p>
            <a:pPr lvl="2"/>
            <a:r>
              <a:rPr lang="es-MX" altLang="en-US" dirty="0" smtClean="0"/>
              <a:t>Células renales</a:t>
            </a:r>
          </a:p>
          <a:p>
            <a:pPr lvl="2"/>
            <a:r>
              <a:rPr lang="es-MX" altLang="en-US" dirty="0" smtClean="0">
                <a:solidFill>
                  <a:srgbClr val="92D050"/>
                </a:solidFill>
              </a:rPr>
              <a:t>Pulmonar NSCLC, SCLC</a:t>
            </a:r>
          </a:p>
          <a:p>
            <a:pPr lvl="2"/>
            <a:r>
              <a:rPr lang="es-MX" altLang="en-US" dirty="0" smtClean="0"/>
              <a:t>Páncreas/hígado/GIST</a:t>
            </a:r>
          </a:p>
          <a:p>
            <a:pPr lvl="2"/>
            <a:r>
              <a:rPr lang="es-MX" altLang="en-US" b="1" dirty="0" smtClean="0">
                <a:solidFill>
                  <a:srgbClr val="FFC000"/>
                </a:solidFill>
              </a:rPr>
              <a:t>Mama/ovario/cérvix/</a:t>
            </a:r>
            <a:br>
              <a:rPr lang="es-MX" altLang="en-US" b="1" dirty="0" smtClean="0">
                <a:solidFill>
                  <a:srgbClr val="FFC000"/>
                </a:solidFill>
              </a:rPr>
            </a:br>
            <a:r>
              <a:rPr lang="es-MX" altLang="en-US" b="1" dirty="0" smtClean="0">
                <a:solidFill>
                  <a:srgbClr val="FFC000"/>
                </a:solidFill>
              </a:rPr>
              <a:t>endometrio</a:t>
            </a:r>
          </a:p>
          <a:p>
            <a:pPr lvl="2"/>
            <a:r>
              <a:rPr lang="es-MX" altLang="en-US" dirty="0" err="1" smtClean="0"/>
              <a:t>Glioblastoma</a:t>
            </a:r>
            <a:endParaRPr lang="es-MX" altLang="en-US" dirty="0" smtClean="0"/>
          </a:p>
          <a:p>
            <a:pPr lvl="2"/>
            <a:r>
              <a:rPr lang="es-MX" altLang="en-US" dirty="0" smtClean="0"/>
              <a:t>Cabeza y cuello</a:t>
            </a:r>
          </a:p>
          <a:p>
            <a:pPr lvl="2"/>
            <a:r>
              <a:rPr lang="es-MX" altLang="en-US" dirty="0" smtClean="0">
                <a:solidFill>
                  <a:srgbClr val="92D050"/>
                </a:solidFill>
              </a:rPr>
              <a:t>Enf  hematológicas</a:t>
            </a:r>
          </a:p>
        </p:txBody>
      </p:sp>
      <p:sp>
        <p:nvSpPr>
          <p:cNvPr id="26628" name="Content Placeholder 3"/>
          <p:cNvSpPr>
            <a:spLocks noGrp="1"/>
          </p:cNvSpPr>
          <p:nvPr>
            <p:ph sz="half" idx="2"/>
          </p:nvPr>
        </p:nvSpPr>
        <p:spPr>
          <a:xfrm>
            <a:off x="4689475" y="2093913"/>
            <a:ext cx="4151313" cy="4024312"/>
          </a:xfrm>
        </p:spPr>
        <p:txBody>
          <a:bodyPr/>
          <a:lstStyle/>
          <a:p>
            <a:pPr lvl="1"/>
            <a:r>
              <a:rPr lang="es-MX" altLang="en-US" dirty="0" smtClean="0"/>
              <a:t>En combinación:</a:t>
            </a:r>
          </a:p>
          <a:p>
            <a:pPr lvl="2"/>
            <a:r>
              <a:rPr lang="es-MX" altLang="en-US" dirty="0" smtClean="0"/>
              <a:t>Otras terapias inmunes</a:t>
            </a:r>
          </a:p>
          <a:p>
            <a:pPr lvl="3"/>
            <a:r>
              <a:rPr lang="es-MX" altLang="en-US" dirty="0" smtClean="0"/>
              <a:t>PD-1/PD-L1</a:t>
            </a:r>
          </a:p>
          <a:p>
            <a:pPr lvl="3"/>
            <a:r>
              <a:rPr lang="es-MX" altLang="en-US" dirty="0" smtClean="0"/>
              <a:t>Vacunas</a:t>
            </a:r>
          </a:p>
          <a:p>
            <a:pPr lvl="2"/>
            <a:r>
              <a:rPr lang="es-MX" altLang="en-US" dirty="0" smtClean="0"/>
              <a:t>Agentes blanco</a:t>
            </a:r>
          </a:p>
          <a:p>
            <a:pPr lvl="2"/>
            <a:r>
              <a:rPr lang="es-MX" altLang="en-US" dirty="0" smtClean="0"/>
              <a:t>Radiación</a:t>
            </a:r>
          </a:p>
          <a:p>
            <a:pPr lvl="2"/>
            <a:r>
              <a:rPr lang="es-MX" altLang="en-US" dirty="0" smtClean="0"/>
              <a:t>TX </a:t>
            </a:r>
            <a:r>
              <a:rPr lang="es-MX" altLang="en-US" dirty="0" err="1" smtClean="0"/>
              <a:t>intralesional</a:t>
            </a:r>
            <a:endParaRPr lang="es-MX" altLang="en-US" dirty="0" smtClean="0"/>
          </a:p>
        </p:txBody>
      </p:sp>
      <p:pic>
        <p:nvPicPr>
          <p:cNvPr id="8" name="Picture 1"/>
          <p:cNvPicPr>
            <a:picLocks noChangeAspect="1"/>
          </p:cNvPicPr>
          <p:nvPr/>
        </p:nvPicPr>
        <p:blipFill>
          <a:blip r:embed="rId3" cstate="print"/>
          <a:srcRect t="-1894" r="5573"/>
          <a:stretch>
            <a:fillRect/>
          </a:stretch>
        </p:blipFill>
        <p:spPr bwMode="auto">
          <a:xfrm>
            <a:off x="8215338" y="6500834"/>
            <a:ext cx="869292" cy="285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Desafíos y oportunidades inmunoterapia  cáncer ginecológico</a:t>
            </a:r>
            <a:endParaRPr lang="es-MX" dirty="0"/>
          </a:p>
        </p:txBody>
      </p:sp>
      <p:sp>
        <p:nvSpPr>
          <p:cNvPr id="3" name="Content Placeholder 2"/>
          <p:cNvSpPr>
            <a:spLocks noGrp="1"/>
          </p:cNvSpPr>
          <p:nvPr>
            <p:ph idx="1"/>
          </p:nvPr>
        </p:nvSpPr>
        <p:spPr>
          <a:xfrm>
            <a:off x="500034" y="1428736"/>
            <a:ext cx="8229600" cy="4929222"/>
          </a:xfrm>
        </p:spPr>
        <p:txBody>
          <a:bodyPr>
            <a:normAutofit lnSpcReduction="10000"/>
          </a:bodyPr>
          <a:lstStyle/>
          <a:p>
            <a:pPr>
              <a:buNone/>
              <a:tabLst>
                <a:tab pos="1524000" algn="l"/>
                <a:tab pos="5116513" algn="ctr"/>
              </a:tabLst>
            </a:pPr>
            <a:r>
              <a:rPr lang="es-MX" dirty="0" smtClean="0">
                <a:solidFill>
                  <a:srgbClr val="92D050"/>
                </a:solidFill>
              </a:rPr>
              <a:t>		Tumor	PD-L1</a:t>
            </a:r>
            <a:r>
              <a:rPr lang="es-MX" dirty="0" smtClean="0"/>
              <a:t>	</a:t>
            </a:r>
          </a:p>
          <a:p>
            <a:pPr>
              <a:spcBef>
                <a:spcPts val="600"/>
              </a:spcBef>
              <a:buNone/>
              <a:tabLst>
                <a:tab pos="1524000" algn="l"/>
                <a:tab pos="5116513" algn="ctr"/>
              </a:tabLst>
            </a:pPr>
            <a:r>
              <a:rPr lang="es-MX" dirty="0" smtClean="0"/>
              <a:t>		Útero	90-92% </a:t>
            </a:r>
          </a:p>
          <a:p>
            <a:pPr>
              <a:spcBef>
                <a:spcPts val="0"/>
              </a:spcBef>
              <a:buNone/>
              <a:tabLst>
                <a:tab pos="1524000" algn="l"/>
                <a:tab pos="5116513" algn="ctr"/>
              </a:tabLst>
            </a:pPr>
            <a:r>
              <a:rPr lang="es-MX" dirty="0" smtClean="0"/>
              <a:t>		Sarcomas	92-100%</a:t>
            </a:r>
          </a:p>
          <a:p>
            <a:pPr>
              <a:spcBef>
                <a:spcPts val="0"/>
              </a:spcBef>
              <a:buNone/>
              <a:tabLst>
                <a:tab pos="1524000" algn="l"/>
                <a:tab pos="5116513" algn="ctr"/>
              </a:tabLst>
            </a:pPr>
            <a:r>
              <a:rPr lang="es-MX" dirty="0" smtClean="0"/>
              <a:t>		Endometrio 	67-100%</a:t>
            </a:r>
          </a:p>
          <a:p>
            <a:pPr>
              <a:tabLst>
                <a:tab pos="3403600" algn="l"/>
              </a:tabLst>
            </a:pPr>
            <a:r>
              <a:rPr lang="es-MX" dirty="0" smtClean="0"/>
              <a:t>Inestabilidad </a:t>
            </a:r>
            <a:r>
              <a:rPr lang="es-MX" dirty="0" err="1" smtClean="0"/>
              <a:t>microsatelital</a:t>
            </a:r>
            <a:r>
              <a:rPr lang="es-MX" dirty="0" smtClean="0"/>
              <a:t> &gt; expresión </a:t>
            </a:r>
          </a:p>
          <a:p>
            <a:pPr>
              <a:tabLst>
                <a:tab pos="3403600" algn="l"/>
              </a:tabLst>
            </a:pPr>
            <a:r>
              <a:rPr lang="es-MX" dirty="0" smtClean="0"/>
              <a:t>Ca epitelial ovario alto grado inestabilidad genómica asociado perdida función normal p53</a:t>
            </a:r>
          </a:p>
          <a:p>
            <a:endParaRPr lang="es-MX" dirty="0"/>
          </a:p>
        </p:txBody>
      </p:sp>
      <p:sp>
        <p:nvSpPr>
          <p:cNvPr id="5" name="Text Placeholder 4"/>
          <p:cNvSpPr txBox="1">
            <a:spLocks noGrp="1"/>
          </p:cNvSpPr>
          <p:nvPr>
            <p:ph type="body" sz="quarter" idx="10"/>
          </p:nvPr>
        </p:nvSpPr>
        <p:spPr>
          <a:xfrm>
            <a:off x="2928926" y="6442502"/>
            <a:ext cx="6215074" cy="415498"/>
          </a:xfrm>
          <a:prstGeom prst="rect">
            <a:avLst/>
          </a:prstGeom>
          <a:noFill/>
        </p:spPr>
        <p:txBody>
          <a:bodyPr wrap="square" rtlCol="0">
            <a:spAutoFit/>
          </a:bodyPr>
          <a:lstStyle/>
          <a:p>
            <a:pPr algn="r"/>
            <a:r>
              <a:rPr lang="es-MX" sz="1200" dirty="0" smtClean="0"/>
              <a:t>Longoria TC, </a:t>
            </a:r>
            <a:r>
              <a:rPr lang="es-MX" sz="1200" dirty="0" err="1" smtClean="0"/>
              <a:t>Eskander</a:t>
            </a:r>
            <a:r>
              <a:rPr lang="es-MX" sz="1200" dirty="0" smtClean="0"/>
              <a:t> RN. </a:t>
            </a:r>
            <a:r>
              <a:rPr lang="es-MX" sz="1200" dirty="0" err="1" smtClean="0"/>
              <a:t>Gynecologic</a:t>
            </a:r>
            <a:r>
              <a:rPr lang="es-MX" sz="1200" dirty="0" smtClean="0"/>
              <a:t> </a:t>
            </a:r>
            <a:r>
              <a:rPr lang="es-MX" sz="1200" dirty="0" err="1" smtClean="0"/>
              <a:t>Oncology</a:t>
            </a:r>
            <a:r>
              <a:rPr lang="es-MX" sz="1200" dirty="0" smtClean="0"/>
              <a:t> </a:t>
            </a:r>
            <a:r>
              <a:rPr lang="es-MX" sz="1200" dirty="0" err="1" smtClean="0"/>
              <a:t>Research</a:t>
            </a:r>
            <a:r>
              <a:rPr lang="es-MX" sz="1200" dirty="0" smtClean="0"/>
              <a:t> and </a:t>
            </a:r>
            <a:r>
              <a:rPr lang="es-MX" sz="1200" dirty="0" err="1" smtClean="0"/>
              <a:t>Practice</a:t>
            </a:r>
            <a:r>
              <a:rPr lang="es-MX" sz="1200" dirty="0" smtClean="0"/>
              <a:t> 2015;2:11</a:t>
            </a:r>
            <a:br>
              <a:rPr lang="es-MX" sz="1200" dirty="0" smtClean="0"/>
            </a:br>
            <a:r>
              <a:rPr lang="es-MX" sz="1200" dirty="0" smtClean="0"/>
              <a:t>Li  J et al </a:t>
            </a:r>
            <a:r>
              <a:rPr lang="es-MX" sz="1200" dirty="0" err="1" smtClean="0"/>
              <a:t>Cancer</a:t>
            </a:r>
            <a:r>
              <a:rPr lang="es-MX" sz="1200" dirty="0" smtClean="0"/>
              <a:t> Network 2016</a:t>
            </a:r>
            <a:endParaRPr lang="es-MX"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Acercamientos inmunológicos potenciales</a:t>
            </a:r>
            <a:endParaRPr lang="es-MX" dirty="0"/>
          </a:p>
        </p:txBody>
      </p:sp>
      <p:sp>
        <p:nvSpPr>
          <p:cNvPr id="3" name="Content Placeholder 2"/>
          <p:cNvSpPr>
            <a:spLocks noGrp="1"/>
          </p:cNvSpPr>
          <p:nvPr>
            <p:ph idx="1"/>
          </p:nvPr>
        </p:nvSpPr>
        <p:spPr/>
        <p:txBody>
          <a:bodyPr>
            <a:normAutofit fontScale="85000" lnSpcReduction="20000"/>
          </a:bodyPr>
          <a:lstStyle/>
          <a:p>
            <a:pPr>
              <a:spcBef>
                <a:spcPts val="1200"/>
              </a:spcBef>
            </a:pPr>
            <a:r>
              <a:rPr lang="es-MX" b="1" dirty="0" smtClean="0">
                <a:solidFill>
                  <a:srgbClr val="FFC000"/>
                </a:solidFill>
              </a:rPr>
              <a:t>Ca ovario, trompa o primario peritoneo desarrollo terapias inmunológicas </a:t>
            </a:r>
          </a:p>
          <a:p>
            <a:pPr>
              <a:spcBef>
                <a:spcPts val="1200"/>
              </a:spcBef>
            </a:pPr>
            <a:r>
              <a:rPr lang="es-MX" sz="3800" b="1" i="1" dirty="0" smtClean="0"/>
              <a:t>Anticuerpos monoclonales</a:t>
            </a:r>
          </a:p>
          <a:p>
            <a:pPr>
              <a:spcBef>
                <a:spcPts val="1200"/>
              </a:spcBef>
            </a:pPr>
            <a:r>
              <a:rPr lang="es-MX" b="1" dirty="0" smtClean="0">
                <a:solidFill>
                  <a:srgbClr val="92D050"/>
                </a:solidFill>
              </a:rPr>
              <a:t>Inhibidores punto control (estudios Fase IB 17% R duración &gt; 12 meses) control </a:t>
            </a:r>
            <a:r>
              <a:rPr lang="es-MX" b="1" dirty="0" err="1" smtClean="0">
                <a:solidFill>
                  <a:srgbClr val="92D050"/>
                </a:solidFill>
              </a:rPr>
              <a:t>enf</a:t>
            </a:r>
            <a:r>
              <a:rPr lang="es-MX" b="1" dirty="0" smtClean="0">
                <a:solidFill>
                  <a:srgbClr val="92D050"/>
                </a:solidFill>
              </a:rPr>
              <a:t> 44%</a:t>
            </a:r>
          </a:p>
          <a:p>
            <a:pPr>
              <a:spcBef>
                <a:spcPts val="1200"/>
              </a:spcBef>
            </a:pPr>
            <a:r>
              <a:rPr lang="es-MX" dirty="0" err="1" smtClean="0"/>
              <a:t>Inmunomoduladores</a:t>
            </a:r>
            <a:endParaRPr lang="es-MX" dirty="0" smtClean="0"/>
          </a:p>
          <a:p>
            <a:pPr>
              <a:spcBef>
                <a:spcPts val="1200"/>
              </a:spcBef>
            </a:pPr>
            <a:r>
              <a:rPr lang="es-MX" dirty="0" smtClean="0"/>
              <a:t>Vacunas (anti CA125)</a:t>
            </a:r>
          </a:p>
          <a:p>
            <a:pPr>
              <a:spcBef>
                <a:spcPts val="1200"/>
              </a:spcBef>
            </a:pPr>
            <a:r>
              <a:rPr lang="es-MX" dirty="0" smtClean="0"/>
              <a:t>Transferencia adoptiva células T</a:t>
            </a:r>
          </a:p>
          <a:p>
            <a:pPr>
              <a:spcBef>
                <a:spcPts val="1200"/>
              </a:spcBef>
            </a:pPr>
            <a:r>
              <a:rPr lang="es-MX" dirty="0" smtClean="0"/>
              <a:t>Virus </a:t>
            </a:r>
            <a:r>
              <a:rPr lang="es-MX" dirty="0" err="1" smtClean="0"/>
              <a:t>oncolíticos</a:t>
            </a:r>
            <a:endParaRPr lang="es-MX" dirty="0" smtClean="0"/>
          </a:p>
          <a:p>
            <a:pPr>
              <a:spcBef>
                <a:spcPts val="1200"/>
              </a:spcBef>
            </a:pPr>
            <a:r>
              <a:rPr lang="es-MX" dirty="0" smtClean="0"/>
              <a:t>Inmunoterapias adyuvantes</a:t>
            </a:r>
          </a:p>
          <a:p>
            <a:pPr>
              <a:spcBef>
                <a:spcPts val="1200"/>
              </a:spcBef>
            </a:pPr>
            <a:endParaRPr lang="es-MX" dirty="0"/>
          </a:p>
        </p:txBody>
      </p:sp>
      <p:sp>
        <p:nvSpPr>
          <p:cNvPr id="4" name="Text Placeholder 3"/>
          <p:cNvSpPr>
            <a:spLocks noGrp="1"/>
          </p:cNvSpPr>
          <p:nvPr>
            <p:ph type="body" sz="quarter" idx="10"/>
          </p:nvPr>
        </p:nvSpPr>
        <p:spPr/>
        <p:txBody>
          <a:bodyPr>
            <a:normAutofit lnSpcReduction="10000"/>
          </a:bodyPr>
          <a:lstStyle/>
          <a:p>
            <a:endParaRPr lang="es-MX"/>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1143000"/>
          </a:xfrm>
        </p:spPr>
        <p:txBody>
          <a:bodyPr>
            <a:normAutofit fontScale="90000"/>
          </a:bodyPr>
          <a:lstStyle/>
          <a:p>
            <a:r>
              <a:rPr lang="es-MX" dirty="0" smtClean="0"/>
              <a:t>Inhibidor PD-1 </a:t>
            </a:r>
            <a:br>
              <a:rPr lang="es-MX" dirty="0" smtClean="0"/>
            </a:br>
            <a:r>
              <a:rPr lang="es-MX" dirty="0" smtClean="0"/>
              <a:t>Ca ovario platino-resistente</a:t>
            </a:r>
          </a:p>
        </p:txBody>
      </p:sp>
      <p:sp>
        <p:nvSpPr>
          <p:cNvPr id="14339" name="Content Placeholder 2"/>
          <p:cNvSpPr>
            <a:spLocks noGrp="1"/>
          </p:cNvSpPr>
          <p:nvPr>
            <p:ph idx="1"/>
          </p:nvPr>
        </p:nvSpPr>
        <p:spPr>
          <a:xfrm>
            <a:off x="457200" y="1357298"/>
            <a:ext cx="8472518" cy="2428892"/>
          </a:xfrm>
        </p:spPr>
        <p:txBody>
          <a:bodyPr>
            <a:noAutofit/>
          </a:bodyPr>
          <a:lstStyle/>
          <a:p>
            <a:pPr>
              <a:spcBef>
                <a:spcPts val="1200"/>
              </a:spcBef>
            </a:pPr>
            <a:r>
              <a:rPr lang="en-US" sz="2400" dirty="0" smtClean="0"/>
              <a:t>Nivolumab: 1 mg/kg (10 </a:t>
            </a:r>
            <a:r>
              <a:rPr lang="en-US" sz="2400" dirty="0" err="1" smtClean="0"/>
              <a:t>pacs</a:t>
            </a:r>
            <a:r>
              <a:rPr lang="en-US" sz="2400" dirty="0" smtClean="0"/>
              <a:t>) o 3 mg/kg (8 </a:t>
            </a:r>
            <a:r>
              <a:rPr lang="en-US" sz="2400" dirty="0" err="1" smtClean="0"/>
              <a:t>pacs</a:t>
            </a:r>
            <a:r>
              <a:rPr lang="en-US" sz="2400" dirty="0" smtClean="0"/>
              <a:t>) </a:t>
            </a:r>
            <a:r>
              <a:rPr lang="en-US" sz="2400" dirty="0" err="1" smtClean="0"/>
              <a:t>enf</a:t>
            </a:r>
            <a:r>
              <a:rPr lang="en-US" sz="2400" dirty="0" smtClean="0"/>
              <a:t> </a:t>
            </a:r>
            <a:r>
              <a:rPr lang="es-MX" sz="2400" dirty="0" smtClean="0"/>
              <a:t>avanzada o recurrente</a:t>
            </a:r>
          </a:p>
          <a:p>
            <a:pPr>
              <a:spcBef>
                <a:spcPts val="1200"/>
              </a:spcBef>
            </a:pPr>
            <a:r>
              <a:rPr lang="en-US" sz="2400" dirty="0" smtClean="0"/>
              <a:t>2 RC, 1 RP, 5 </a:t>
            </a:r>
            <a:r>
              <a:rPr lang="es-MX" sz="2400" dirty="0" smtClean="0"/>
              <a:t>enf estable</a:t>
            </a:r>
            <a:endParaRPr lang="en-US" sz="2400" dirty="0" smtClean="0"/>
          </a:p>
          <a:p>
            <a:pPr>
              <a:spcBef>
                <a:spcPts val="1200"/>
              </a:spcBef>
            </a:pPr>
            <a:r>
              <a:rPr lang="en-US" sz="2400" dirty="0" smtClean="0"/>
              <a:t>RR</a:t>
            </a:r>
            <a:r>
              <a:rPr lang="en-US" sz="2400" dirty="0" smtClean="0">
                <a:solidFill>
                  <a:srgbClr val="92D050"/>
                </a:solidFill>
              </a:rPr>
              <a:t> </a:t>
            </a:r>
            <a:r>
              <a:rPr lang="en-US" sz="2400" dirty="0" smtClean="0"/>
              <a:t>= 17%, </a:t>
            </a:r>
            <a:r>
              <a:rPr lang="es-MX" sz="2400" dirty="0" smtClean="0">
                <a:solidFill>
                  <a:srgbClr val="92D050"/>
                </a:solidFill>
              </a:rPr>
              <a:t>índice </a:t>
            </a:r>
            <a:r>
              <a:rPr lang="en-US" sz="2400" dirty="0" smtClean="0">
                <a:solidFill>
                  <a:srgbClr val="92D050"/>
                </a:solidFill>
              </a:rPr>
              <a:t>control </a:t>
            </a:r>
            <a:r>
              <a:rPr lang="en-US" sz="2400" dirty="0" err="1" smtClean="0">
                <a:solidFill>
                  <a:srgbClr val="92D050"/>
                </a:solidFill>
              </a:rPr>
              <a:t>enf</a:t>
            </a:r>
            <a:r>
              <a:rPr lang="en-US" sz="2400" dirty="0" smtClean="0">
                <a:solidFill>
                  <a:srgbClr val="92D050"/>
                </a:solidFill>
              </a:rPr>
              <a:t>  44%</a:t>
            </a:r>
          </a:p>
          <a:p>
            <a:pPr>
              <a:spcBef>
                <a:spcPts val="1200"/>
              </a:spcBef>
            </a:pPr>
            <a:r>
              <a:rPr lang="es-MX" sz="2400" dirty="0" smtClean="0"/>
              <a:t>Toxicidad</a:t>
            </a:r>
            <a:r>
              <a:rPr lang="en-US" sz="2400" dirty="0" smtClean="0"/>
              <a:t>: Rash , </a:t>
            </a:r>
            <a:r>
              <a:rPr lang="es-MX" sz="2400" dirty="0" smtClean="0"/>
              <a:t>linfocitopenia</a:t>
            </a:r>
            <a:r>
              <a:rPr lang="en-US" sz="2400" dirty="0" smtClean="0"/>
              <a:t>, </a:t>
            </a:r>
            <a:r>
              <a:rPr lang="en-US" sz="2400" dirty="0" smtClean="0">
                <a:sym typeface="Wingdings"/>
              </a:rPr>
              <a:t></a:t>
            </a:r>
            <a:r>
              <a:rPr lang="en-US" sz="2400" dirty="0" smtClean="0"/>
              <a:t> PFH hipotiroidismo, arritmia</a:t>
            </a:r>
          </a:p>
        </p:txBody>
      </p:sp>
      <p:sp>
        <p:nvSpPr>
          <p:cNvPr id="14340" name="TextBox 3"/>
          <p:cNvSpPr txBox="1">
            <a:spLocks noChangeArrowheads="1"/>
          </p:cNvSpPr>
          <p:nvPr/>
        </p:nvSpPr>
        <p:spPr bwMode="auto">
          <a:xfrm>
            <a:off x="5513072" y="6643230"/>
            <a:ext cx="3630929" cy="258532"/>
          </a:xfrm>
          <a:prstGeom prst="rect">
            <a:avLst/>
          </a:prstGeom>
          <a:noFill/>
          <a:ln w="9525">
            <a:noFill/>
            <a:miter lim="800000"/>
            <a:headEnd/>
            <a:tailEnd/>
          </a:ln>
        </p:spPr>
        <p:txBody>
          <a:bodyPr wrap="none">
            <a:spAutoFit/>
          </a:bodyPr>
          <a:lstStyle/>
          <a:p>
            <a:pPr algn="r">
              <a:lnSpc>
                <a:spcPct val="90000"/>
              </a:lnSpc>
              <a:spcBef>
                <a:spcPct val="35000"/>
              </a:spcBef>
              <a:spcAft>
                <a:spcPct val="25000"/>
              </a:spcAft>
              <a:buClr>
                <a:schemeClr val="folHlink"/>
              </a:buClr>
              <a:buFont typeface="Arial" pitchFamily="34" charset="0"/>
              <a:buNone/>
            </a:pPr>
            <a:r>
              <a:rPr lang="en-US" sz="1200" b="0" dirty="0" err="1">
                <a:solidFill>
                  <a:schemeClr val="bg1"/>
                </a:solidFill>
              </a:rPr>
              <a:t>Hamanishi</a:t>
            </a:r>
            <a:r>
              <a:rPr lang="en-US" sz="1200" b="0" dirty="0">
                <a:solidFill>
                  <a:schemeClr val="bg1"/>
                </a:solidFill>
              </a:rPr>
              <a:t> J, et al. J </a:t>
            </a:r>
            <a:r>
              <a:rPr lang="en-US" sz="1200" b="0" dirty="0" err="1">
                <a:solidFill>
                  <a:schemeClr val="bg1"/>
                </a:solidFill>
              </a:rPr>
              <a:t>Clin</a:t>
            </a:r>
            <a:r>
              <a:rPr lang="en-US" sz="1200" b="0" dirty="0">
                <a:solidFill>
                  <a:schemeClr val="bg1"/>
                </a:solidFill>
              </a:rPr>
              <a:t> </a:t>
            </a:r>
            <a:r>
              <a:rPr lang="en-US" sz="1200" b="0" dirty="0" err="1">
                <a:solidFill>
                  <a:schemeClr val="bg1"/>
                </a:solidFill>
              </a:rPr>
              <a:t>Oncol</a:t>
            </a:r>
            <a:r>
              <a:rPr lang="en-US" sz="1200" b="0" dirty="0">
                <a:solidFill>
                  <a:schemeClr val="bg1"/>
                </a:solidFill>
              </a:rPr>
              <a:t>. 2014;32. Abstract </a:t>
            </a:r>
            <a:r>
              <a:rPr lang="en-US" sz="1200" b="0" dirty="0" smtClean="0">
                <a:solidFill>
                  <a:schemeClr val="bg1"/>
                </a:solidFill>
              </a:rPr>
              <a:t>5511</a:t>
            </a:r>
            <a:endParaRPr lang="en-US" sz="1200" b="0" dirty="0">
              <a:solidFill>
                <a:schemeClr val="bg1"/>
              </a:solidFill>
            </a:endParaRPr>
          </a:p>
        </p:txBody>
      </p:sp>
      <p:sp>
        <p:nvSpPr>
          <p:cNvPr id="6" name="TextBox 5"/>
          <p:cNvSpPr txBox="1"/>
          <p:nvPr/>
        </p:nvSpPr>
        <p:spPr>
          <a:xfrm>
            <a:off x="0" y="5842337"/>
            <a:ext cx="2178859" cy="1015663"/>
          </a:xfrm>
          <a:prstGeom prst="rect">
            <a:avLst/>
          </a:prstGeom>
          <a:noFill/>
        </p:spPr>
        <p:txBody>
          <a:bodyPr wrap="square" rtlCol="0">
            <a:spAutoFit/>
          </a:bodyPr>
          <a:lstStyle/>
          <a:p>
            <a:endParaRPr lang="es-MX" sz="1200" dirty="0" smtClean="0"/>
          </a:p>
          <a:p>
            <a:r>
              <a:rPr lang="es-MX" sz="1200" dirty="0" smtClean="0"/>
              <a:t>RC: Respuesta completa</a:t>
            </a:r>
          </a:p>
          <a:p>
            <a:r>
              <a:rPr lang="es-MX" sz="1200" dirty="0" smtClean="0"/>
              <a:t>RP: Respuesta parcial</a:t>
            </a:r>
          </a:p>
          <a:p>
            <a:r>
              <a:rPr lang="es-MX" sz="1200" dirty="0" smtClean="0"/>
              <a:t>RR: Riesgo recurrencia</a:t>
            </a:r>
          </a:p>
          <a:p>
            <a:r>
              <a:rPr lang="es-MX" sz="1200" dirty="0" smtClean="0"/>
              <a:t>PFH: Pruebas función hepática</a:t>
            </a:r>
            <a:endParaRPr lang="es-MX" sz="1200" dirty="0"/>
          </a:p>
        </p:txBody>
      </p:sp>
      <p:graphicFrame>
        <p:nvGraphicFramePr>
          <p:cNvPr id="8" name="Content Placeholder 4"/>
          <p:cNvGraphicFramePr>
            <a:graphicFrameLocks/>
          </p:cNvGraphicFramePr>
          <p:nvPr/>
        </p:nvGraphicFramePr>
        <p:xfrm>
          <a:off x="500035" y="4071942"/>
          <a:ext cx="8215369" cy="1645920"/>
        </p:xfrm>
        <a:graphic>
          <a:graphicData uri="http://schemas.openxmlformats.org/drawingml/2006/table">
            <a:tbl>
              <a:tblPr firstRow="1" bandRow="1">
                <a:tableStyleId>{93296810-A885-4BE3-A3E7-6D5BEEA58F35}</a:tableStyleId>
              </a:tblPr>
              <a:tblGrid>
                <a:gridCol w="785817"/>
                <a:gridCol w="642942"/>
                <a:gridCol w="714380"/>
                <a:gridCol w="1000132"/>
                <a:gridCol w="928694"/>
                <a:gridCol w="1000132"/>
                <a:gridCol w="928694"/>
                <a:gridCol w="1071570"/>
                <a:gridCol w="1143008"/>
              </a:tblGrid>
              <a:tr h="0">
                <a:tc>
                  <a:txBody>
                    <a:bodyPr/>
                    <a:lstStyle/>
                    <a:p>
                      <a:pPr algn="l"/>
                      <a:r>
                        <a:rPr lang="es-MX" sz="1400" b="0" noProof="0" dirty="0" smtClean="0">
                          <a:solidFill>
                            <a:schemeClr val="bg1"/>
                          </a:solidFill>
                        </a:rPr>
                        <a:t>Dosis</a:t>
                      </a:r>
                      <a:endParaRPr lang="es-MX" sz="1400" b="0" noProof="0" dirty="0">
                        <a:solidFill>
                          <a:schemeClr val="bg1"/>
                        </a:solidFill>
                      </a:endParaRPr>
                    </a:p>
                  </a:txBody>
                  <a:tcPr anchor="ct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F0000"/>
                    </a:solidFill>
                  </a:tcPr>
                </a:tc>
                <a:tc>
                  <a:txBody>
                    <a:bodyPr/>
                    <a:lstStyle/>
                    <a:p>
                      <a:pPr algn="ctr"/>
                      <a:r>
                        <a:rPr lang="es-MX" sz="1400" b="0" noProof="0" dirty="0" smtClean="0">
                          <a:solidFill>
                            <a:schemeClr val="bg1"/>
                          </a:solidFill>
                        </a:rPr>
                        <a:t>Total</a:t>
                      </a:r>
                    </a:p>
                    <a:p>
                      <a:pPr algn="ctr"/>
                      <a:r>
                        <a:rPr lang="es-MX" sz="1400" b="0" noProof="0" dirty="0" smtClean="0">
                          <a:solidFill>
                            <a:schemeClr val="bg1"/>
                          </a:solidFill>
                        </a:rPr>
                        <a:t>(n)</a:t>
                      </a:r>
                      <a:endParaRPr lang="es-MX" sz="1400" b="0" noProof="0" dirty="0">
                        <a:solidFill>
                          <a:schemeClr val="bg1"/>
                        </a:solidFill>
                      </a:endParaRPr>
                    </a:p>
                  </a:txBody>
                  <a:tcPr anchor="ct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F0000"/>
                    </a:solidFill>
                  </a:tcPr>
                </a:tc>
                <a:tc>
                  <a:txBody>
                    <a:bodyPr/>
                    <a:lstStyle/>
                    <a:p>
                      <a:pPr marL="0" algn="ctr" defTabSz="914400" rtl="0" eaLnBrk="1" latinLnBrk="0" hangingPunct="1"/>
                      <a:r>
                        <a:rPr lang="es-MX" sz="1400" b="0" kern="1200" noProof="0" dirty="0" smtClean="0">
                          <a:solidFill>
                            <a:schemeClr val="bg1"/>
                          </a:solidFill>
                          <a:latin typeface="+mn-lt"/>
                          <a:ea typeface="+mn-ea"/>
                          <a:cs typeface="+mn-cs"/>
                        </a:rPr>
                        <a:t>Índice control</a:t>
                      </a:r>
                      <a:endParaRPr lang="es-MX" sz="1400" b="0" kern="1200" noProof="0" dirty="0">
                        <a:solidFill>
                          <a:schemeClr val="bg1"/>
                        </a:solidFill>
                        <a:latin typeface="+mn-lt"/>
                        <a:ea typeface="+mn-ea"/>
                        <a:cs typeface="+mn-cs"/>
                      </a:endParaRPr>
                    </a:p>
                  </a:txBody>
                  <a:tcPr anchor="ct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F0000"/>
                    </a:solidFill>
                  </a:tcPr>
                </a:tc>
                <a:tc>
                  <a:txBody>
                    <a:bodyPr/>
                    <a:lstStyle/>
                    <a:p>
                      <a:pPr algn="ctr"/>
                      <a:r>
                        <a:rPr lang="es-MX" sz="1400" b="0" noProof="0" dirty="0" smtClean="0">
                          <a:solidFill>
                            <a:schemeClr val="bg1"/>
                          </a:solidFill>
                        </a:rPr>
                        <a:t>Respuesta parcial</a:t>
                      </a:r>
                      <a:endParaRPr lang="es-MX" sz="1400" b="0" noProof="0" dirty="0">
                        <a:solidFill>
                          <a:schemeClr val="bg1"/>
                        </a:solidFill>
                      </a:endParaRPr>
                    </a:p>
                  </a:txBody>
                  <a:tcPr anchor="ct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F0000"/>
                    </a:solidFill>
                  </a:tcPr>
                </a:tc>
                <a:tc>
                  <a:txBody>
                    <a:bodyPr/>
                    <a:lstStyle/>
                    <a:p>
                      <a:pPr algn="ctr"/>
                      <a:r>
                        <a:rPr lang="es-MX" sz="1400" b="0" noProof="0" dirty="0" smtClean="0">
                          <a:solidFill>
                            <a:schemeClr val="bg1"/>
                          </a:solidFill>
                        </a:rPr>
                        <a:t>Enf</a:t>
                      </a:r>
                      <a:r>
                        <a:rPr lang="es-MX" sz="1400" b="0" baseline="0" noProof="0" dirty="0" smtClean="0">
                          <a:solidFill>
                            <a:schemeClr val="bg1"/>
                          </a:solidFill>
                        </a:rPr>
                        <a:t> estable</a:t>
                      </a:r>
                      <a:endParaRPr lang="es-MX" sz="1400" b="0" noProof="0" dirty="0">
                        <a:solidFill>
                          <a:schemeClr val="bg1"/>
                        </a:solidFill>
                      </a:endParaRPr>
                    </a:p>
                  </a:txBody>
                  <a:tcPr anchor="ct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F0000"/>
                    </a:solidFill>
                  </a:tcPr>
                </a:tc>
                <a:tc>
                  <a:txBody>
                    <a:bodyPr/>
                    <a:lstStyle/>
                    <a:p>
                      <a:pPr algn="ctr"/>
                      <a:r>
                        <a:rPr lang="es-MX" sz="1400" b="0" noProof="0" dirty="0" smtClean="0">
                          <a:solidFill>
                            <a:schemeClr val="bg1"/>
                          </a:solidFill>
                        </a:rPr>
                        <a:t>Progresión</a:t>
                      </a:r>
                      <a:endParaRPr lang="es-MX" sz="1400" b="0" noProof="0" dirty="0">
                        <a:solidFill>
                          <a:schemeClr val="bg1"/>
                        </a:solidFill>
                      </a:endParaRPr>
                    </a:p>
                  </a:txBody>
                  <a:tcPr anchor="ct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F0000"/>
                    </a:solidFill>
                  </a:tcPr>
                </a:tc>
                <a:tc>
                  <a:txBody>
                    <a:bodyPr/>
                    <a:lstStyle/>
                    <a:p>
                      <a:pPr algn="ctr"/>
                      <a:r>
                        <a:rPr lang="en-US" sz="1400" b="0" dirty="0" smtClean="0">
                          <a:solidFill>
                            <a:schemeClr val="bg1"/>
                          </a:solidFill>
                        </a:rPr>
                        <a:t>No evaluable</a:t>
                      </a:r>
                      <a:endParaRPr lang="en-US" sz="1400" b="0" dirty="0">
                        <a:solidFill>
                          <a:schemeClr val="bg1"/>
                        </a:solidFill>
                      </a:endParaRPr>
                    </a:p>
                  </a:txBody>
                  <a:tcPr anchor="ct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F0000"/>
                    </a:solidFill>
                  </a:tcPr>
                </a:tc>
                <a:tc>
                  <a:txBody>
                    <a:bodyPr/>
                    <a:lstStyle/>
                    <a:p>
                      <a:pPr algn="ctr"/>
                      <a:r>
                        <a:rPr lang="es-MX" sz="1400" b="0" noProof="0" dirty="0" smtClean="0">
                          <a:solidFill>
                            <a:schemeClr val="bg1"/>
                          </a:solidFill>
                        </a:rPr>
                        <a:t>Riesgo recurrencia</a:t>
                      </a:r>
                      <a:endParaRPr lang="es-MX" sz="1400" b="0" noProof="0" dirty="0">
                        <a:solidFill>
                          <a:schemeClr val="bg1"/>
                        </a:solidFill>
                      </a:endParaRPr>
                    </a:p>
                  </a:txBody>
                  <a:tcPr anchor="ct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F0000"/>
                    </a:solidFill>
                  </a:tcPr>
                </a:tc>
                <a:tc>
                  <a:txBody>
                    <a:bodyPr/>
                    <a:lstStyle/>
                    <a:p>
                      <a:pPr algn="ctr"/>
                      <a:r>
                        <a:rPr lang="es-MX" sz="1400" b="0" noProof="0" dirty="0" smtClean="0">
                          <a:solidFill>
                            <a:schemeClr val="bg1"/>
                          </a:solidFill>
                        </a:rPr>
                        <a:t>Índice Respuesta completa</a:t>
                      </a:r>
                      <a:endParaRPr lang="es-MX" sz="1400" b="0" noProof="0" dirty="0">
                        <a:solidFill>
                          <a:schemeClr val="bg1"/>
                        </a:solidFill>
                      </a:endParaRPr>
                    </a:p>
                  </a:txBody>
                  <a:tcPr anchor="ct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F0000"/>
                    </a:solidFill>
                  </a:tcPr>
                </a:tc>
              </a:tr>
              <a:tr h="0">
                <a:tc>
                  <a:txBody>
                    <a:bodyPr/>
                    <a:lstStyle/>
                    <a:p>
                      <a:pPr algn="l"/>
                      <a:r>
                        <a:rPr lang="en-US" sz="1400" dirty="0" smtClean="0">
                          <a:solidFill>
                            <a:schemeClr val="bg1"/>
                          </a:solidFill>
                        </a:rPr>
                        <a:t>1 mg/kg</a:t>
                      </a:r>
                      <a:endParaRPr lang="en-US" sz="1400" dirty="0">
                        <a:solidFill>
                          <a:schemeClr val="bg1"/>
                        </a:solidFill>
                      </a:endParaRP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bg1"/>
                          </a:solidFill>
                        </a:rPr>
                        <a:t>10</a:t>
                      </a:r>
                      <a:endParaRPr lang="en-US" sz="1400" dirty="0">
                        <a:solidFill>
                          <a:schemeClr val="bg1"/>
                        </a:solidFill>
                      </a:endParaRP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bg1"/>
                          </a:solidFill>
                        </a:rPr>
                        <a:t>0</a:t>
                      </a:r>
                      <a:endParaRPr lang="en-US" sz="1400" dirty="0">
                        <a:solidFill>
                          <a:schemeClr val="bg1"/>
                        </a:solidFill>
                      </a:endParaRP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bg1"/>
                          </a:solidFill>
                        </a:rPr>
                        <a:t>1</a:t>
                      </a:r>
                      <a:endParaRPr lang="en-US" sz="1400" dirty="0">
                        <a:solidFill>
                          <a:schemeClr val="bg1"/>
                        </a:solidFill>
                      </a:endParaRP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bg1"/>
                          </a:solidFill>
                        </a:rPr>
                        <a:t>2</a:t>
                      </a:r>
                      <a:endParaRPr lang="en-US" sz="1400" dirty="0">
                        <a:solidFill>
                          <a:schemeClr val="bg1"/>
                        </a:solidFill>
                      </a:endParaRP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bg1"/>
                          </a:solidFill>
                        </a:rPr>
                        <a:t>6</a:t>
                      </a:r>
                      <a:endParaRPr lang="en-US" sz="1400" dirty="0">
                        <a:solidFill>
                          <a:schemeClr val="bg1"/>
                        </a:solidFill>
                      </a:endParaRP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bg1"/>
                          </a:solidFill>
                        </a:rPr>
                        <a:t>1</a:t>
                      </a:r>
                      <a:endParaRPr lang="en-US" sz="1400" dirty="0">
                        <a:solidFill>
                          <a:schemeClr val="bg1"/>
                        </a:solidFill>
                      </a:endParaRP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bg1"/>
                          </a:solidFill>
                        </a:rPr>
                        <a:t>1/10</a:t>
                      </a:r>
                      <a:endParaRPr lang="en-US" sz="1400" dirty="0">
                        <a:solidFill>
                          <a:schemeClr val="bg1"/>
                        </a:solidFill>
                      </a:endParaRP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bg1"/>
                          </a:solidFill>
                        </a:rPr>
                        <a:t>3/10</a:t>
                      </a:r>
                      <a:endParaRPr lang="en-US" sz="1400" dirty="0">
                        <a:solidFill>
                          <a:schemeClr val="bg1"/>
                        </a:solidFill>
                      </a:endParaRP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r>
              <a:tr h="0">
                <a:tc>
                  <a:txBody>
                    <a:bodyPr/>
                    <a:lstStyle/>
                    <a:p>
                      <a:pPr algn="l"/>
                      <a:r>
                        <a:rPr lang="en-US" sz="1400" dirty="0" smtClean="0">
                          <a:solidFill>
                            <a:schemeClr val="bg1"/>
                          </a:solidFill>
                        </a:rPr>
                        <a:t>3 mg/kg</a:t>
                      </a:r>
                      <a:endParaRPr lang="en-US" sz="1400" dirty="0">
                        <a:solidFill>
                          <a:schemeClr val="bg1"/>
                        </a:solidFill>
                      </a:endParaRP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bg1"/>
                          </a:solidFill>
                        </a:rPr>
                        <a:t>8</a:t>
                      </a:r>
                      <a:endParaRPr lang="en-US" sz="1400" dirty="0">
                        <a:solidFill>
                          <a:schemeClr val="bg1"/>
                        </a:solidFill>
                      </a:endParaRP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bg1"/>
                          </a:solidFill>
                        </a:rPr>
                        <a:t>2</a:t>
                      </a:r>
                      <a:endParaRPr lang="en-US" sz="1400" dirty="0">
                        <a:solidFill>
                          <a:schemeClr val="bg1"/>
                        </a:solidFill>
                      </a:endParaRP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bg1"/>
                          </a:solidFill>
                        </a:rPr>
                        <a:t>0</a:t>
                      </a:r>
                      <a:endParaRPr lang="en-US" sz="1400" dirty="0">
                        <a:solidFill>
                          <a:schemeClr val="bg1"/>
                        </a:solidFill>
                      </a:endParaRP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bg1"/>
                          </a:solidFill>
                        </a:rPr>
                        <a:t>2</a:t>
                      </a:r>
                      <a:endParaRPr lang="en-US" sz="1400" dirty="0">
                        <a:solidFill>
                          <a:schemeClr val="bg1"/>
                        </a:solidFill>
                      </a:endParaRP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bg1"/>
                          </a:solidFill>
                        </a:rPr>
                        <a:t>3</a:t>
                      </a:r>
                      <a:endParaRPr lang="en-US" sz="1400" dirty="0">
                        <a:solidFill>
                          <a:schemeClr val="bg1"/>
                        </a:solidFill>
                      </a:endParaRP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bg1"/>
                          </a:solidFill>
                        </a:rPr>
                        <a:t>0</a:t>
                      </a:r>
                      <a:endParaRPr lang="en-US" sz="1400" dirty="0">
                        <a:solidFill>
                          <a:schemeClr val="bg1"/>
                        </a:solidFill>
                      </a:endParaRP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bg1"/>
                          </a:solidFill>
                        </a:rPr>
                        <a:t>2/8</a:t>
                      </a:r>
                      <a:endParaRPr lang="en-US" sz="1400" dirty="0">
                        <a:solidFill>
                          <a:schemeClr val="bg1"/>
                        </a:solidFill>
                      </a:endParaRP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bg1"/>
                          </a:solidFill>
                        </a:rPr>
                        <a:t>5/8</a:t>
                      </a:r>
                      <a:endParaRPr lang="en-US" sz="1400" dirty="0">
                        <a:solidFill>
                          <a:schemeClr val="bg1"/>
                        </a:solidFill>
                      </a:endParaRP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r>
              <a:tr h="0">
                <a:tc>
                  <a:txBody>
                    <a:bodyPr/>
                    <a:lstStyle/>
                    <a:p>
                      <a:pPr algn="l"/>
                      <a:r>
                        <a:rPr lang="en-US" sz="1400" dirty="0" smtClean="0">
                          <a:solidFill>
                            <a:schemeClr val="bg1"/>
                          </a:solidFill>
                        </a:rPr>
                        <a:t>Total</a:t>
                      </a:r>
                      <a:r>
                        <a:rPr lang="en-US" sz="1400" baseline="0" dirty="0" smtClean="0">
                          <a:solidFill>
                            <a:schemeClr val="bg1"/>
                          </a:solidFill>
                        </a:rPr>
                        <a:t> </a:t>
                      </a:r>
                      <a:endParaRPr lang="en-US" sz="1400" dirty="0">
                        <a:solidFill>
                          <a:schemeClr val="bg1"/>
                        </a:solidFill>
                      </a:endParaRP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bg1"/>
                          </a:solidFill>
                        </a:rPr>
                        <a:t>18*</a:t>
                      </a:r>
                      <a:endParaRPr lang="en-US" sz="1400" dirty="0">
                        <a:solidFill>
                          <a:schemeClr val="bg1"/>
                        </a:solidFill>
                      </a:endParaRP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bg1"/>
                          </a:solidFill>
                        </a:rPr>
                        <a:t>2</a:t>
                      </a:r>
                      <a:endParaRPr lang="en-US" sz="1400" dirty="0">
                        <a:solidFill>
                          <a:schemeClr val="bg1"/>
                        </a:solidFill>
                      </a:endParaRP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bg1"/>
                          </a:solidFill>
                        </a:rPr>
                        <a:t>1</a:t>
                      </a:r>
                      <a:endParaRPr lang="en-US" sz="1400" dirty="0">
                        <a:solidFill>
                          <a:schemeClr val="bg1"/>
                        </a:solidFill>
                      </a:endParaRP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bg1"/>
                          </a:solidFill>
                        </a:rPr>
                        <a:t>5</a:t>
                      </a:r>
                      <a:endParaRPr lang="en-US" sz="1400" dirty="0">
                        <a:solidFill>
                          <a:schemeClr val="bg1"/>
                        </a:solidFill>
                      </a:endParaRP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bg1"/>
                          </a:solidFill>
                        </a:rPr>
                        <a:t>9</a:t>
                      </a:r>
                      <a:endParaRPr lang="en-US" sz="1400" dirty="0">
                        <a:solidFill>
                          <a:schemeClr val="bg1"/>
                        </a:solidFill>
                      </a:endParaRP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bg1"/>
                          </a:solidFill>
                        </a:rPr>
                        <a:t>1</a:t>
                      </a:r>
                      <a:endParaRPr lang="en-US" sz="1400" dirty="0">
                        <a:solidFill>
                          <a:schemeClr val="bg1"/>
                        </a:solidFill>
                      </a:endParaRP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bg1"/>
                          </a:solidFill>
                        </a:rPr>
                        <a:t>3/18</a:t>
                      </a:r>
                      <a:endParaRPr lang="en-US" sz="1400" dirty="0">
                        <a:solidFill>
                          <a:schemeClr val="bg1"/>
                        </a:solidFill>
                      </a:endParaRP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bg1"/>
                          </a:solidFill>
                        </a:rPr>
                        <a:t>8/18</a:t>
                      </a:r>
                      <a:endParaRPr lang="en-US" sz="1400" dirty="0">
                        <a:solidFill>
                          <a:schemeClr val="bg1"/>
                        </a:solidFill>
                      </a:endParaRP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662" y="1500174"/>
            <a:ext cx="7572428" cy="4786346"/>
          </a:xfrm>
        </p:spPr>
        <p:txBody>
          <a:bodyPr>
            <a:noAutofit/>
          </a:bodyPr>
          <a:lstStyle/>
          <a:p>
            <a:pPr marL="342900" lvl="1" indent="-342900">
              <a:spcBef>
                <a:spcPts val="2400"/>
              </a:spcBef>
              <a:buClr>
                <a:srgbClr val="FF0000"/>
              </a:buClr>
              <a:buFont typeface="Arial" pitchFamily="34" charset="0"/>
              <a:buChar char="•"/>
            </a:pPr>
            <a:r>
              <a:rPr lang="es-MX" dirty="0" smtClean="0"/>
              <a:t>¿Qué sugiere la evidencia pre-clínica?</a:t>
            </a:r>
          </a:p>
          <a:p>
            <a:pPr marL="742950" lvl="2" indent="-342900">
              <a:spcBef>
                <a:spcPts val="600"/>
              </a:spcBef>
              <a:buClr>
                <a:schemeClr val="bg2"/>
              </a:buClr>
              <a:buFont typeface="Wingdings" pitchFamily="2" charset="2"/>
              <a:buChar char="§"/>
            </a:pPr>
            <a:r>
              <a:rPr lang="es-MX" dirty="0" smtClean="0"/>
              <a:t>Impacto favorable ca ovario, </a:t>
            </a:r>
          </a:p>
          <a:p>
            <a:pPr marL="742950" lvl="2" indent="-342900">
              <a:spcBef>
                <a:spcPts val="600"/>
              </a:spcBef>
              <a:buClr>
                <a:schemeClr val="bg2"/>
              </a:buClr>
              <a:buFont typeface="Wingdings" pitchFamily="2" charset="2"/>
              <a:buChar char="§"/>
            </a:pPr>
            <a:r>
              <a:rPr lang="es-MX" dirty="0" smtClean="0"/>
              <a:t>Cérvix, VPH+  etapa avanzada</a:t>
            </a:r>
          </a:p>
          <a:p>
            <a:pPr marL="342900" lvl="1" indent="-342900">
              <a:spcBef>
                <a:spcPts val="2400"/>
              </a:spcBef>
              <a:buClr>
                <a:srgbClr val="FF0000"/>
              </a:buClr>
              <a:buFont typeface="Arial" pitchFamily="34" charset="0"/>
              <a:buChar char="•"/>
            </a:pPr>
            <a:r>
              <a:rPr lang="es-MX" dirty="0" smtClean="0"/>
              <a:t>¿Qué muestra la investigación actual?</a:t>
            </a:r>
          </a:p>
          <a:p>
            <a:pPr marL="742950" lvl="2" indent="-342900">
              <a:spcBef>
                <a:spcPts val="600"/>
              </a:spcBef>
              <a:buClr>
                <a:srgbClr val="FFFF00"/>
              </a:buClr>
              <a:buFont typeface="Wingdings" pitchFamily="2" charset="2"/>
              <a:buChar char="§"/>
            </a:pPr>
            <a:r>
              <a:rPr lang="es-MX" dirty="0" smtClean="0"/>
              <a:t>Datos provocativos de investigación, reportes anecdóticos respuesta duradera, evidencia inequívoca utilidad clínica de intervención inmune en TX neoplasias ginecológicas</a:t>
            </a:r>
          </a:p>
          <a:p>
            <a:pPr marL="742950" lvl="2" indent="-342900">
              <a:spcBef>
                <a:spcPts val="2400"/>
              </a:spcBef>
              <a:buClr>
                <a:srgbClr val="FFFF00"/>
              </a:buClr>
              <a:buNone/>
            </a:pPr>
            <a:endParaRPr lang="es-MX" dirty="0" smtClean="0"/>
          </a:p>
          <a:p>
            <a:endParaRPr lang="es-MX" dirty="0"/>
          </a:p>
        </p:txBody>
      </p:sp>
      <p:sp>
        <p:nvSpPr>
          <p:cNvPr id="5" name="Title 1"/>
          <p:cNvSpPr>
            <a:spLocks noGrp="1"/>
          </p:cNvSpPr>
          <p:nvPr>
            <p:ph type="title"/>
          </p:nvPr>
        </p:nvSpPr>
        <p:spPr/>
        <p:txBody>
          <a:bodyPr/>
          <a:lstStyle/>
          <a:p>
            <a:r>
              <a:rPr lang="es-MX" dirty="0" smtClean="0"/>
              <a:t>Inmunoterapia en cáncer de la mujer</a:t>
            </a:r>
            <a:endParaRPr lang="es-MX" dirty="0"/>
          </a:p>
        </p:txBody>
      </p:sp>
      <p:sp>
        <p:nvSpPr>
          <p:cNvPr id="7" name="Text Placeholder 3"/>
          <p:cNvSpPr>
            <a:spLocks noGrp="1"/>
          </p:cNvSpPr>
          <p:nvPr>
            <p:ph type="body" sz="quarter" idx="10"/>
          </p:nvPr>
        </p:nvSpPr>
        <p:spPr/>
        <p:txBody>
          <a:bodyPr>
            <a:normAutofit lnSpcReduction="10000"/>
          </a:bodyPr>
          <a:lstStyle/>
          <a:p>
            <a:r>
              <a:rPr lang="es-MX" dirty="0" err="1" smtClean="0"/>
              <a:t>Markman</a:t>
            </a:r>
            <a:r>
              <a:rPr lang="es-MX" dirty="0" smtClean="0"/>
              <a:t> </a:t>
            </a:r>
            <a:r>
              <a:rPr lang="es-MX" dirty="0" err="1" smtClean="0"/>
              <a:t>M</a:t>
            </a:r>
            <a:r>
              <a:rPr lang="es-MX" dirty="0" smtClean="0"/>
              <a:t>. </a:t>
            </a:r>
            <a:r>
              <a:rPr lang="es-MX" dirty="0" err="1" smtClean="0"/>
              <a:t>Cancer</a:t>
            </a:r>
            <a:r>
              <a:rPr lang="es-MX" dirty="0" smtClean="0"/>
              <a:t> Network 2016</a:t>
            </a:r>
            <a:endParaRPr lang="es-MX"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14282" y="142876"/>
            <a:ext cx="6786610" cy="928670"/>
          </a:xfrm>
        </p:spPr>
        <p:txBody>
          <a:bodyPr>
            <a:normAutofit fontScale="90000"/>
          </a:bodyPr>
          <a:lstStyle/>
          <a:p>
            <a:pPr algn="l"/>
            <a:r>
              <a:rPr lang="es-MX" altLang="en-US" dirty="0" smtClean="0"/>
              <a:t>Inmunoterapia en cáncer</a:t>
            </a:r>
            <a:br>
              <a:rPr lang="es-MX" altLang="en-US" dirty="0" smtClean="0"/>
            </a:br>
            <a:r>
              <a:rPr lang="es-MX" altLang="en-US" dirty="0" smtClean="0"/>
              <a:t>Historia</a:t>
            </a:r>
          </a:p>
        </p:txBody>
      </p:sp>
      <p:sp>
        <p:nvSpPr>
          <p:cNvPr id="12291" name="TextBox 3"/>
          <p:cNvSpPr txBox="1">
            <a:spLocks noChangeArrowheads="1"/>
          </p:cNvSpPr>
          <p:nvPr/>
        </p:nvSpPr>
        <p:spPr bwMode="auto">
          <a:xfrm>
            <a:off x="6962249" y="6599468"/>
            <a:ext cx="2181751" cy="258532"/>
          </a:xfrm>
          <a:prstGeom prst="rect">
            <a:avLst/>
          </a:prstGeom>
          <a:noFill/>
          <a:ln w="9525">
            <a:noFill/>
            <a:miter lim="800000"/>
            <a:headEnd/>
            <a:tailEnd/>
          </a:ln>
        </p:spPr>
        <p:txBody>
          <a:bodyPr wrap="none">
            <a:spAutoFit/>
          </a:bodyPr>
          <a:lstStyle/>
          <a:p>
            <a:pPr algn="r" eaLnBrk="1" hangingPunct="1">
              <a:lnSpc>
                <a:spcPct val="90000"/>
              </a:lnSpc>
              <a:spcBef>
                <a:spcPct val="35000"/>
              </a:spcBef>
              <a:spcAft>
                <a:spcPct val="25000"/>
              </a:spcAft>
              <a:buClr>
                <a:schemeClr val="folHlink"/>
              </a:buClr>
              <a:buFont typeface="Arial" pitchFamily="34" charset="0"/>
              <a:buNone/>
            </a:pPr>
            <a:r>
              <a:rPr lang="en-US" altLang="en-US" sz="1200" b="0" dirty="0" err="1">
                <a:solidFill>
                  <a:schemeClr val="bg1"/>
                </a:solidFill>
              </a:rPr>
              <a:t>Elert</a:t>
            </a:r>
            <a:r>
              <a:rPr lang="en-US" altLang="en-US" sz="1200" b="0" dirty="0">
                <a:solidFill>
                  <a:schemeClr val="bg1"/>
                </a:solidFill>
              </a:rPr>
              <a:t> E. </a:t>
            </a:r>
            <a:r>
              <a:rPr lang="en-US" altLang="en-US" sz="1200" b="0" dirty="0" smtClean="0">
                <a:solidFill>
                  <a:schemeClr val="bg1"/>
                </a:solidFill>
              </a:rPr>
              <a:t>Nature 2013;504:S2-S3</a:t>
            </a:r>
            <a:endParaRPr lang="en-US" altLang="en-US" sz="1200" b="0" dirty="0">
              <a:solidFill>
                <a:schemeClr val="bg1"/>
              </a:solidFill>
            </a:endParaRPr>
          </a:p>
        </p:txBody>
      </p:sp>
      <p:sp>
        <p:nvSpPr>
          <p:cNvPr id="12292" name="Right Arrow 4"/>
          <p:cNvSpPr>
            <a:spLocks noChangeArrowheads="1"/>
          </p:cNvSpPr>
          <p:nvPr/>
        </p:nvSpPr>
        <p:spPr bwMode="auto">
          <a:xfrm>
            <a:off x="220663" y="3052763"/>
            <a:ext cx="8718550" cy="611187"/>
          </a:xfrm>
          <a:prstGeom prst="rightArrow">
            <a:avLst>
              <a:gd name="adj1" fmla="val 50000"/>
              <a:gd name="adj2" fmla="val 49993"/>
            </a:avLst>
          </a:prstGeom>
          <a:gradFill>
            <a:gsLst>
              <a:gs pos="43000">
                <a:srgbClr val="0084B4"/>
              </a:gs>
              <a:gs pos="39000">
                <a:srgbClr val="0084B4"/>
              </a:gs>
              <a:gs pos="93000">
                <a:srgbClr val="C4D6EB"/>
              </a:gs>
              <a:gs pos="81000">
                <a:srgbClr val="5AD4FF"/>
              </a:gs>
            </a:gsLst>
            <a:lin ang="10800000" scaled="0"/>
          </a:gradFill>
          <a:ln w="9525">
            <a:noFill/>
            <a:miter lim="800000"/>
            <a:headEnd/>
            <a:tailEnd/>
          </a:ln>
          <a:scene3d>
            <a:camera prst="orthographicFront"/>
            <a:lightRig rig="threePt" dir="t"/>
          </a:scene3d>
          <a:sp3d prstMaterial="dkEdge">
            <a:bevelT/>
          </a:sp3d>
        </p:spPr>
        <p:txBody>
          <a:bodyPr anchor="ctr">
            <a:spAutoFit/>
          </a:bodyPr>
          <a:lstStyle/>
          <a:p>
            <a:pPr algn="ctr" eaLnBrk="1" hangingPunct="1"/>
            <a:endParaRPr lang="en-US" altLang="en-US" sz="1400" b="0">
              <a:solidFill>
                <a:schemeClr val="bg2"/>
              </a:solidFill>
            </a:endParaRPr>
          </a:p>
        </p:txBody>
      </p:sp>
      <p:sp>
        <p:nvSpPr>
          <p:cNvPr id="12293" name="TextBox 6"/>
          <p:cNvSpPr txBox="1">
            <a:spLocks noChangeArrowheads="1"/>
          </p:cNvSpPr>
          <p:nvPr/>
        </p:nvSpPr>
        <p:spPr bwMode="auto">
          <a:xfrm>
            <a:off x="0" y="4051300"/>
            <a:ext cx="1828800" cy="892552"/>
          </a:xfrm>
          <a:prstGeom prst="rect">
            <a:avLst/>
          </a:prstGeom>
          <a:noFill/>
          <a:ln w="9525">
            <a:noFill/>
            <a:miter lim="800000"/>
            <a:headEnd/>
            <a:tailEnd/>
          </a:ln>
        </p:spPr>
        <p:txBody>
          <a:bodyPr>
            <a:spAutoFit/>
          </a:bodyPr>
          <a:lstStyle/>
          <a:p>
            <a:pPr algn="ctr"/>
            <a:r>
              <a:rPr lang="es-MX" altLang="en-US" sz="1300" dirty="0" smtClean="0">
                <a:solidFill>
                  <a:srgbClr val="5AD4FF"/>
                </a:solidFill>
              </a:rPr>
              <a:t>1796: Primera aplicación vacuna viruela - </a:t>
            </a:r>
            <a:r>
              <a:rPr lang="es-MX" altLang="en-US" sz="1300" dirty="0" err="1" smtClean="0">
                <a:solidFill>
                  <a:srgbClr val="5AD4FF"/>
                </a:solidFill>
              </a:rPr>
              <a:t>Jenner</a:t>
            </a:r>
            <a:r>
              <a:rPr lang="es-MX" altLang="en-US" sz="1300" dirty="0" smtClean="0">
                <a:solidFill>
                  <a:srgbClr val="5AD4FF"/>
                </a:solidFill>
              </a:rPr>
              <a:t> </a:t>
            </a:r>
          </a:p>
          <a:p>
            <a:endParaRPr lang="es-MX" altLang="en-US" sz="1300" dirty="0">
              <a:solidFill>
                <a:srgbClr val="5AD4FF"/>
              </a:solidFill>
            </a:endParaRPr>
          </a:p>
        </p:txBody>
      </p:sp>
      <p:sp>
        <p:nvSpPr>
          <p:cNvPr id="37894" name="TextBox 7"/>
          <p:cNvSpPr txBox="1">
            <a:spLocks noChangeArrowheads="1"/>
          </p:cNvSpPr>
          <p:nvPr/>
        </p:nvSpPr>
        <p:spPr bwMode="auto">
          <a:xfrm>
            <a:off x="3910013" y="1655763"/>
            <a:ext cx="1701800" cy="492443"/>
          </a:xfrm>
          <a:prstGeom prst="rect">
            <a:avLst/>
          </a:prstGeom>
          <a:noFill/>
          <a:ln>
            <a:noFill/>
          </a:ln>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defRPr/>
            </a:pPr>
            <a:r>
              <a:rPr lang="es-MX" altLang="en-US" sz="1300" b="0" dirty="0" smtClean="0">
                <a:solidFill>
                  <a:srgbClr val="FF6600"/>
                </a:solidFill>
                <a:latin typeface="+mn-lt"/>
                <a:cs typeface="+mn-cs"/>
              </a:rPr>
              <a:t>1976: BCG vacuna ca vejiga</a:t>
            </a:r>
            <a:endParaRPr lang="es-MX" altLang="en-US" sz="1300" b="0" dirty="0">
              <a:solidFill>
                <a:srgbClr val="FF6600"/>
              </a:solidFill>
              <a:latin typeface="+mn-lt"/>
              <a:cs typeface="+mn-cs"/>
            </a:endParaRPr>
          </a:p>
        </p:txBody>
      </p:sp>
      <p:sp>
        <p:nvSpPr>
          <p:cNvPr id="12295" name="TextBox 10"/>
          <p:cNvSpPr txBox="1">
            <a:spLocks noChangeArrowheads="1"/>
          </p:cNvSpPr>
          <p:nvPr/>
        </p:nvSpPr>
        <p:spPr bwMode="auto">
          <a:xfrm>
            <a:off x="2365375" y="3989388"/>
            <a:ext cx="1844675" cy="1323439"/>
          </a:xfrm>
          <a:prstGeom prst="rect">
            <a:avLst/>
          </a:prstGeom>
          <a:noFill/>
          <a:ln w="9525">
            <a:noFill/>
            <a:miter lim="800000"/>
            <a:headEnd/>
            <a:tailEnd/>
          </a:ln>
        </p:spPr>
        <p:txBody>
          <a:bodyPr>
            <a:spAutoFit/>
          </a:bodyPr>
          <a:lstStyle/>
          <a:p>
            <a:pPr algn="ctr"/>
            <a:r>
              <a:rPr lang="es-MX" altLang="en-US" sz="1600" dirty="0" smtClean="0">
                <a:solidFill>
                  <a:schemeClr val="bg1"/>
                </a:solidFill>
              </a:rPr>
              <a:t>1863: Reconocimiento conexión inmunoterapia y cáncer</a:t>
            </a:r>
            <a:endParaRPr lang="es-MX" altLang="en-US" sz="1600" dirty="0">
              <a:solidFill>
                <a:schemeClr val="bg1"/>
              </a:solidFill>
            </a:endParaRPr>
          </a:p>
        </p:txBody>
      </p:sp>
      <p:sp>
        <p:nvSpPr>
          <p:cNvPr id="37896" name="TextBox 11"/>
          <p:cNvSpPr txBox="1">
            <a:spLocks noChangeArrowheads="1"/>
          </p:cNvSpPr>
          <p:nvPr/>
        </p:nvSpPr>
        <p:spPr bwMode="auto">
          <a:xfrm>
            <a:off x="4460875" y="4856163"/>
            <a:ext cx="1498600" cy="1092607"/>
          </a:xfrm>
          <a:prstGeom prst="rect">
            <a:avLst/>
          </a:prstGeom>
          <a:noFill/>
          <a:ln>
            <a:noFill/>
          </a:ln>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defRPr/>
            </a:pPr>
            <a:r>
              <a:rPr lang="es-MX" altLang="en-US" sz="1300" b="0" dirty="0" smtClean="0">
                <a:solidFill>
                  <a:srgbClr val="FF6600"/>
                </a:solidFill>
                <a:latin typeface="+mn-lt"/>
                <a:cs typeface="+mn-cs"/>
              </a:rPr>
              <a:t>1985: Primer aprobación </a:t>
            </a:r>
            <a:r>
              <a:rPr lang="es-MX" altLang="en-US" sz="1300" b="0" dirty="0" err="1" smtClean="0">
                <a:solidFill>
                  <a:srgbClr val="FF6600"/>
                </a:solidFill>
                <a:latin typeface="+mn-lt"/>
                <a:cs typeface="+mn-cs"/>
              </a:rPr>
              <a:t>interferón</a:t>
            </a:r>
            <a:r>
              <a:rPr lang="es-MX" altLang="en-US" sz="1300" b="0" dirty="0" smtClean="0">
                <a:solidFill>
                  <a:srgbClr val="FF6600"/>
                </a:solidFill>
                <a:latin typeface="+mn-lt"/>
                <a:cs typeface="+mn-cs"/>
              </a:rPr>
              <a:t> leucemia células pilosas</a:t>
            </a:r>
            <a:endParaRPr lang="es-MX" altLang="en-US" sz="1300" b="0" dirty="0">
              <a:solidFill>
                <a:srgbClr val="FF6600"/>
              </a:solidFill>
              <a:latin typeface="+mn-lt"/>
              <a:cs typeface="+mn-cs"/>
            </a:endParaRPr>
          </a:p>
        </p:txBody>
      </p:sp>
      <p:sp>
        <p:nvSpPr>
          <p:cNvPr id="12297" name="TextBox 12"/>
          <p:cNvSpPr txBox="1">
            <a:spLocks noChangeArrowheads="1"/>
          </p:cNvSpPr>
          <p:nvPr/>
        </p:nvSpPr>
        <p:spPr bwMode="auto">
          <a:xfrm>
            <a:off x="5124450" y="3925888"/>
            <a:ext cx="1481138" cy="692497"/>
          </a:xfrm>
          <a:prstGeom prst="rect">
            <a:avLst/>
          </a:prstGeom>
          <a:noFill/>
          <a:ln w="9525">
            <a:noFill/>
            <a:miter lim="800000"/>
            <a:headEnd/>
            <a:tailEnd/>
          </a:ln>
        </p:spPr>
        <p:txBody>
          <a:bodyPr>
            <a:spAutoFit/>
          </a:bodyPr>
          <a:lstStyle/>
          <a:p>
            <a:pPr algn="ctr"/>
            <a:r>
              <a:rPr lang="es-MX" altLang="en-US" sz="1300" dirty="0" smtClean="0">
                <a:solidFill>
                  <a:srgbClr val="92D050"/>
                </a:solidFill>
              </a:rPr>
              <a:t>1992: Aprobación interleuquina-2 ca células renales</a:t>
            </a:r>
            <a:endParaRPr lang="es-MX" altLang="en-US" sz="1300" dirty="0">
              <a:solidFill>
                <a:srgbClr val="92D050"/>
              </a:solidFill>
            </a:endParaRPr>
          </a:p>
        </p:txBody>
      </p:sp>
      <p:sp>
        <p:nvSpPr>
          <p:cNvPr id="12298" name="TextBox 13"/>
          <p:cNvSpPr txBox="1">
            <a:spLocks noChangeArrowheads="1"/>
          </p:cNvSpPr>
          <p:nvPr/>
        </p:nvSpPr>
        <p:spPr bwMode="auto">
          <a:xfrm>
            <a:off x="5060950" y="1087438"/>
            <a:ext cx="2112963" cy="692497"/>
          </a:xfrm>
          <a:prstGeom prst="rect">
            <a:avLst/>
          </a:prstGeom>
          <a:noFill/>
          <a:ln w="9525">
            <a:noFill/>
            <a:miter lim="800000"/>
            <a:headEnd/>
            <a:tailEnd/>
          </a:ln>
        </p:spPr>
        <p:txBody>
          <a:bodyPr>
            <a:spAutoFit/>
          </a:bodyPr>
          <a:lstStyle/>
          <a:p>
            <a:pPr algn="ctr"/>
            <a:r>
              <a:rPr lang="es-MX" altLang="en-US" sz="1300" dirty="0" smtClean="0">
                <a:solidFill>
                  <a:srgbClr val="92D050"/>
                </a:solidFill>
              </a:rPr>
              <a:t>1997: Aprobación primer anticuerpo monoclonal rituximab</a:t>
            </a:r>
            <a:endParaRPr lang="es-MX" altLang="en-US" sz="1300" dirty="0">
              <a:solidFill>
                <a:srgbClr val="92D050"/>
              </a:solidFill>
            </a:endParaRPr>
          </a:p>
        </p:txBody>
      </p:sp>
      <p:sp>
        <p:nvSpPr>
          <p:cNvPr id="12299" name="TextBox 14"/>
          <p:cNvSpPr txBox="1">
            <a:spLocks noChangeArrowheads="1"/>
          </p:cNvSpPr>
          <p:nvPr/>
        </p:nvSpPr>
        <p:spPr bwMode="auto">
          <a:xfrm>
            <a:off x="6080125" y="1924050"/>
            <a:ext cx="1771650" cy="692497"/>
          </a:xfrm>
          <a:prstGeom prst="rect">
            <a:avLst/>
          </a:prstGeom>
          <a:noFill/>
          <a:ln w="9525">
            <a:noFill/>
            <a:miter lim="800000"/>
            <a:headEnd/>
            <a:tailEnd/>
          </a:ln>
        </p:spPr>
        <p:txBody>
          <a:bodyPr>
            <a:spAutoFit/>
          </a:bodyPr>
          <a:lstStyle/>
          <a:p>
            <a:pPr algn="ctr"/>
            <a:r>
              <a:rPr lang="es-MX" altLang="en-US" sz="1300" dirty="0" smtClean="0">
                <a:solidFill>
                  <a:srgbClr val="5AD4FF"/>
                </a:solidFill>
              </a:rPr>
              <a:t>2008: Aprobación primer vacuna ca células renales</a:t>
            </a:r>
            <a:endParaRPr lang="es-MX" altLang="en-US" sz="1300" dirty="0">
              <a:solidFill>
                <a:srgbClr val="5AD4FF"/>
              </a:solidFill>
            </a:endParaRPr>
          </a:p>
        </p:txBody>
      </p:sp>
      <p:sp>
        <p:nvSpPr>
          <p:cNvPr id="12300" name="TextBox 15"/>
          <p:cNvSpPr txBox="1">
            <a:spLocks noChangeArrowheads="1"/>
          </p:cNvSpPr>
          <p:nvPr/>
        </p:nvSpPr>
        <p:spPr bwMode="auto">
          <a:xfrm>
            <a:off x="6084888" y="5249863"/>
            <a:ext cx="1766887" cy="692497"/>
          </a:xfrm>
          <a:prstGeom prst="rect">
            <a:avLst/>
          </a:prstGeom>
          <a:noFill/>
          <a:ln w="9525">
            <a:noFill/>
            <a:miter lim="800000"/>
            <a:headEnd/>
            <a:tailEnd/>
          </a:ln>
        </p:spPr>
        <p:txBody>
          <a:bodyPr>
            <a:spAutoFit/>
          </a:bodyPr>
          <a:lstStyle/>
          <a:p>
            <a:pPr algn="ctr"/>
            <a:r>
              <a:rPr lang="es-MX" altLang="en-US" sz="1300" dirty="0" smtClean="0">
                <a:solidFill>
                  <a:srgbClr val="5AD4FF"/>
                </a:solidFill>
              </a:rPr>
              <a:t>2010: Aprobación </a:t>
            </a:r>
            <a:r>
              <a:rPr lang="es-MX" altLang="en-US" sz="1300" dirty="0" err="1" smtClean="0">
                <a:solidFill>
                  <a:srgbClr val="5AD4FF"/>
                </a:solidFill>
              </a:rPr>
              <a:t>sipuleucel</a:t>
            </a:r>
            <a:r>
              <a:rPr lang="es-MX" altLang="en-US" sz="1300" dirty="0" smtClean="0">
                <a:solidFill>
                  <a:srgbClr val="5AD4FF"/>
                </a:solidFill>
              </a:rPr>
              <a:t>-T ca próstata</a:t>
            </a:r>
          </a:p>
        </p:txBody>
      </p:sp>
      <p:sp>
        <p:nvSpPr>
          <p:cNvPr id="12301" name="TextBox 16"/>
          <p:cNvSpPr txBox="1">
            <a:spLocks noChangeArrowheads="1"/>
          </p:cNvSpPr>
          <p:nvPr/>
        </p:nvSpPr>
        <p:spPr bwMode="auto">
          <a:xfrm>
            <a:off x="7156450" y="1127125"/>
            <a:ext cx="1736725" cy="830997"/>
          </a:xfrm>
          <a:prstGeom prst="rect">
            <a:avLst/>
          </a:prstGeom>
          <a:noFill/>
          <a:ln w="9525">
            <a:noFill/>
            <a:miter lim="800000"/>
            <a:headEnd/>
            <a:tailEnd/>
          </a:ln>
        </p:spPr>
        <p:txBody>
          <a:bodyPr>
            <a:spAutoFit/>
          </a:bodyPr>
          <a:lstStyle/>
          <a:p>
            <a:pPr algn="ctr"/>
            <a:r>
              <a:rPr lang="es-MX" altLang="en-US" sz="1600" dirty="0" smtClean="0">
                <a:solidFill>
                  <a:schemeClr val="bg1"/>
                </a:solidFill>
              </a:rPr>
              <a:t>2011: Aprobación inhibidor CTLA-4 melanoma</a:t>
            </a:r>
          </a:p>
        </p:txBody>
      </p:sp>
      <p:sp>
        <p:nvSpPr>
          <p:cNvPr id="12302" name="TextBox 17"/>
          <p:cNvSpPr txBox="1">
            <a:spLocks noChangeArrowheads="1"/>
          </p:cNvSpPr>
          <p:nvPr/>
        </p:nvSpPr>
        <p:spPr bwMode="auto">
          <a:xfrm>
            <a:off x="6810375" y="3957638"/>
            <a:ext cx="2333625" cy="830997"/>
          </a:xfrm>
          <a:prstGeom prst="rect">
            <a:avLst/>
          </a:prstGeom>
          <a:noFill/>
          <a:ln w="9525">
            <a:noFill/>
            <a:miter lim="800000"/>
            <a:headEnd/>
            <a:tailEnd/>
          </a:ln>
        </p:spPr>
        <p:txBody>
          <a:bodyPr>
            <a:spAutoFit/>
          </a:bodyPr>
          <a:lstStyle/>
          <a:p>
            <a:pPr algn="ctr"/>
            <a:r>
              <a:rPr lang="es-MX" altLang="en-US" sz="1600" dirty="0" smtClean="0">
                <a:solidFill>
                  <a:schemeClr val="bg1"/>
                </a:solidFill>
              </a:rPr>
              <a:t>2014-2015: Aprobación inhibidores PD-1 melanoma, NSCLC</a:t>
            </a:r>
            <a:endParaRPr lang="es-MX" altLang="en-US" sz="1600" dirty="0">
              <a:solidFill>
                <a:schemeClr val="bg1"/>
              </a:solidFill>
            </a:endParaRPr>
          </a:p>
        </p:txBody>
      </p:sp>
      <p:cxnSp>
        <p:nvCxnSpPr>
          <p:cNvPr id="12303" name="Straight Arrow Connector 20"/>
          <p:cNvCxnSpPr>
            <a:cxnSpLocks noChangeShapeType="1"/>
          </p:cNvCxnSpPr>
          <p:nvPr/>
        </p:nvCxnSpPr>
        <p:spPr bwMode="auto">
          <a:xfrm flipV="1">
            <a:off x="425450" y="3609975"/>
            <a:ext cx="0" cy="409575"/>
          </a:xfrm>
          <a:prstGeom prst="straightConnector1">
            <a:avLst/>
          </a:prstGeom>
          <a:noFill/>
          <a:ln w="34925" algn="ctr">
            <a:solidFill>
              <a:schemeClr val="tx1"/>
            </a:solidFill>
            <a:round/>
            <a:headEnd/>
            <a:tailEnd type="stealth" w="lg" len="lg"/>
          </a:ln>
          <a:scene3d>
            <a:camera prst="orthographicFront"/>
            <a:lightRig rig="threePt" dir="t"/>
          </a:scene3d>
          <a:sp3d>
            <a:bevelT/>
          </a:sp3d>
        </p:spPr>
      </p:cxnSp>
      <p:cxnSp>
        <p:nvCxnSpPr>
          <p:cNvPr id="12304" name="Straight Arrow Connector 23"/>
          <p:cNvCxnSpPr>
            <a:cxnSpLocks noChangeShapeType="1"/>
          </p:cNvCxnSpPr>
          <p:nvPr/>
        </p:nvCxnSpPr>
        <p:spPr bwMode="auto">
          <a:xfrm flipV="1">
            <a:off x="3257550" y="3589338"/>
            <a:ext cx="0" cy="409575"/>
          </a:xfrm>
          <a:prstGeom prst="straightConnector1">
            <a:avLst/>
          </a:prstGeom>
          <a:noFill/>
          <a:ln w="34925" algn="ctr">
            <a:solidFill>
              <a:schemeClr val="tx1"/>
            </a:solidFill>
            <a:round/>
            <a:headEnd/>
            <a:tailEnd type="stealth" w="lg" len="lg"/>
          </a:ln>
          <a:scene3d>
            <a:camera prst="orthographicFront"/>
            <a:lightRig rig="threePt" dir="t"/>
          </a:scene3d>
          <a:sp3d>
            <a:bevelT/>
          </a:sp3d>
        </p:spPr>
      </p:cxnSp>
      <p:cxnSp>
        <p:nvCxnSpPr>
          <p:cNvPr id="12305" name="Straight Arrow Connector 24"/>
          <p:cNvCxnSpPr>
            <a:cxnSpLocks noChangeShapeType="1"/>
          </p:cNvCxnSpPr>
          <p:nvPr/>
        </p:nvCxnSpPr>
        <p:spPr bwMode="auto">
          <a:xfrm>
            <a:off x="4724400" y="2454275"/>
            <a:ext cx="4763" cy="666750"/>
          </a:xfrm>
          <a:prstGeom prst="straightConnector1">
            <a:avLst/>
          </a:prstGeom>
          <a:noFill/>
          <a:ln w="34925" algn="ctr">
            <a:solidFill>
              <a:schemeClr val="tx1"/>
            </a:solidFill>
            <a:round/>
            <a:headEnd/>
            <a:tailEnd type="stealth" w="lg" len="lg"/>
          </a:ln>
          <a:scene3d>
            <a:camera prst="orthographicFront"/>
            <a:lightRig rig="threePt" dir="t"/>
          </a:scene3d>
          <a:sp3d>
            <a:bevelT/>
          </a:sp3d>
        </p:spPr>
      </p:cxnSp>
      <p:cxnSp>
        <p:nvCxnSpPr>
          <p:cNvPr id="12306" name="Straight Arrow Connector 26"/>
          <p:cNvCxnSpPr>
            <a:cxnSpLocks noChangeShapeType="1"/>
          </p:cNvCxnSpPr>
          <p:nvPr/>
        </p:nvCxnSpPr>
        <p:spPr bwMode="auto">
          <a:xfrm flipV="1">
            <a:off x="5197475" y="3578225"/>
            <a:ext cx="4763" cy="1271588"/>
          </a:xfrm>
          <a:prstGeom prst="straightConnector1">
            <a:avLst/>
          </a:prstGeom>
          <a:noFill/>
          <a:ln w="34925" algn="ctr">
            <a:solidFill>
              <a:schemeClr val="tx1"/>
            </a:solidFill>
            <a:round/>
            <a:headEnd/>
            <a:tailEnd type="stealth" w="lg" len="lg"/>
          </a:ln>
          <a:scene3d>
            <a:camera prst="orthographicFront"/>
            <a:lightRig rig="threePt" dir="t"/>
          </a:scene3d>
          <a:sp3d>
            <a:bevelT/>
          </a:sp3d>
        </p:spPr>
      </p:cxnSp>
      <p:cxnSp>
        <p:nvCxnSpPr>
          <p:cNvPr id="12307" name="Straight Arrow Connector 28"/>
          <p:cNvCxnSpPr>
            <a:cxnSpLocks noChangeShapeType="1"/>
          </p:cNvCxnSpPr>
          <p:nvPr/>
        </p:nvCxnSpPr>
        <p:spPr bwMode="auto">
          <a:xfrm flipH="1" flipV="1">
            <a:off x="5818188" y="3562350"/>
            <a:ext cx="14287" cy="363538"/>
          </a:xfrm>
          <a:prstGeom prst="straightConnector1">
            <a:avLst/>
          </a:prstGeom>
          <a:noFill/>
          <a:ln w="34925" algn="ctr">
            <a:solidFill>
              <a:schemeClr val="tx1"/>
            </a:solidFill>
            <a:round/>
            <a:headEnd/>
            <a:tailEnd type="stealth" w="lg" len="lg"/>
          </a:ln>
          <a:scene3d>
            <a:camera prst="orthographicFront"/>
            <a:lightRig rig="threePt" dir="t"/>
          </a:scene3d>
          <a:sp3d>
            <a:bevelT/>
          </a:sp3d>
        </p:spPr>
      </p:cxnSp>
      <p:cxnSp>
        <p:nvCxnSpPr>
          <p:cNvPr id="12308" name="Straight Arrow Connector 38"/>
          <p:cNvCxnSpPr>
            <a:cxnSpLocks noChangeShapeType="1"/>
          </p:cNvCxnSpPr>
          <p:nvPr/>
        </p:nvCxnSpPr>
        <p:spPr bwMode="auto">
          <a:xfrm flipV="1">
            <a:off x="8397875" y="3541713"/>
            <a:ext cx="0" cy="409575"/>
          </a:xfrm>
          <a:prstGeom prst="straightConnector1">
            <a:avLst/>
          </a:prstGeom>
          <a:noFill/>
          <a:ln w="34925" algn="ctr">
            <a:solidFill>
              <a:schemeClr val="tx1"/>
            </a:solidFill>
            <a:round/>
            <a:headEnd/>
            <a:tailEnd type="stealth" w="lg" len="lg"/>
          </a:ln>
          <a:scene3d>
            <a:camera prst="orthographicFront"/>
            <a:lightRig rig="threePt" dir="t"/>
          </a:scene3d>
          <a:sp3d>
            <a:bevelT/>
          </a:sp3d>
        </p:spPr>
      </p:cxnSp>
      <p:cxnSp>
        <p:nvCxnSpPr>
          <p:cNvPr id="12309" name="Straight Arrow Connector 45"/>
          <p:cNvCxnSpPr>
            <a:cxnSpLocks noChangeShapeType="1"/>
          </p:cNvCxnSpPr>
          <p:nvPr/>
        </p:nvCxnSpPr>
        <p:spPr bwMode="auto">
          <a:xfrm>
            <a:off x="6132513" y="1954213"/>
            <a:ext cx="15875" cy="1166812"/>
          </a:xfrm>
          <a:prstGeom prst="straightConnector1">
            <a:avLst/>
          </a:prstGeom>
          <a:noFill/>
          <a:ln w="34925" algn="ctr">
            <a:solidFill>
              <a:schemeClr val="tx1"/>
            </a:solidFill>
            <a:round/>
            <a:headEnd/>
            <a:tailEnd type="stealth" w="lg" len="lg"/>
          </a:ln>
          <a:scene3d>
            <a:camera prst="orthographicFront"/>
            <a:lightRig rig="threePt" dir="t"/>
          </a:scene3d>
          <a:sp3d>
            <a:bevelT/>
          </a:sp3d>
        </p:spPr>
      </p:cxnSp>
      <p:cxnSp>
        <p:nvCxnSpPr>
          <p:cNvPr id="12310" name="Straight Arrow Connector 48"/>
          <p:cNvCxnSpPr>
            <a:cxnSpLocks noChangeShapeType="1"/>
          </p:cNvCxnSpPr>
          <p:nvPr/>
        </p:nvCxnSpPr>
        <p:spPr bwMode="auto">
          <a:xfrm>
            <a:off x="8072438" y="2081213"/>
            <a:ext cx="0" cy="1023937"/>
          </a:xfrm>
          <a:prstGeom prst="straightConnector1">
            <a:avLst/>
          </a:prstGeom>
          <a:noFill/>
          <a:ln w="34925" algn="ctr">
            <a:solidFill>
              <a:schemeClr val="tx1"/>
            </a:solidFill>
            <a:round/>
            <a:headEnd/>
            <a:tailEnd type="stealth" w="lg" len="lg"/>
          </a:ln>
          <a:scene3d>
            <a:camera prst="orthographicFront"/>
            <a:lightRig rig="threePt" dir="t"/>
          </a:scene3d>
          <a:sp3d>
            <a:bevelT/>
          </a:sp3d>
        </p:spPr>
      </p:cxnSp>
      <p:cxnSp>
        <p:nvCxnSpPr>
          <p:cNvPr id="12311" name="Elbow Connector 51"/>
          <p:cNvCxnSpPr>
            <a:cxnSpLocks noChangeShapeType="1"/>
          </p:cNvCxnSpPr>
          <p:nvPr/>
        </p:nvCxnSpPr>
        <p:spPr bwMode="auto">
          <a:xfrm rot="5400000" flipH="1" flipV="1">
            <a:off x="6550025" y="3854450"/>
            <a:ext cx="1655763" cy="1071563"/>
          </a:xfrm>
          <a:prstGeom prst="bentConnector3">
            <a:avLst>
              <a:gd name="adj1" fmla="val 85241"/>
            </a:avLst>
          </a:prstGeom>
          <a:noFill/>
          <a:ln w="34925" algn="ctr">
            <a:solidFill>
              <a:schemeClr val="tx1"/>
            </a:solidFill>
            <a:round/>
            <a:headEnd/>
            <a:tailEnd type="stealth" w="lg" len="lg"/>
          </a:ln>
          <a:scene3d>
            <a:camera prst="orthographicFront"/>
            <a:lightRig rig="threePt" dir="t"/>
          </a:scene3d>
          <a:sp3d>
            <a:bevelT/>
          </a:sp3d>
        </p:spPr>
      </p:cxnSp>
      <p:cxnSp>
        <p:nvCxnSpPr>
          <p:cNvPr id="12312" name="Elbow Connector 60"/>
          <p:cNvCxnSpPr>
            <a:cxnSpLocks noChangeShapeType="1"/>
          </p:cNvCxnSpPr>
          <p:nvPr/>
        </p:nvCxnSpPr>
        <p:spPr bwMode="auto">
          <a:xfrm rot="16200000" flipH="1">
            <a:off x="7070725" y="2655888"/>
            <a:ext cx="536575" cy="488950"/>
          </a:xfrm>
          <a:prstGeom prst="bentConnector3">
            <a:avLst>
              <a:gd name="adj1" fmla="val 41176"/>
            </a:avLst>
          </a:prstGeom>
          <a:noFill/>
          <a:ln w="34925" algn="ctr">
            <a:solidFill>
              <a:schemeClr val="tx1"/>
            </a:solidFill>
            <a:round/>
            <a:headEnd/>
            <a:tailEnd type="stealth" w="lg" len="lg"/>
          </a:ln>
          <a:scene3d>
            <a:camera prst="orthographicFront"/>
            <a:lightRig rig="threePt" dir="t"/>
          </a:scene3d>
          <a:sp3d>
            <a:bevelT/>
          </a:sp3d>
        </p:spPr>
      </p:cxnSp>
      <p:sp>
        <p:nvSpPr>
          <p:cNvPr id="12313" name="Rectangle 75"/>
          <p:cNvSpPr>
            <a:spLocks noChangeArrowheads="1"/>
          </p:cNvSpPr>
          <p:nvPr/>
        </p:nvSpPr>
        <p:spPr bwMode="auto">
          <a:xfrm>
            <a:off x="2490788" y="2270125"/>
            <a:ext cx="914400" cy="914400"/>
          </a:xfrm>
          <a:prstGeom prst="rect">
            <a:avLst/>
          </a:prstGeom>
          <a:noFill/>
          <a:ln w="9525">
            <a:noFill/>
            <a:miter lim="800000"/>
            <a:headEnd/>
            <a:tailEnd/>
          </a:ln>
        </p:spPr>
        <p:txBody>
          <a:bodyPr wrap="none" anchor="ctr">
            <a:spAutoFit/>
          </a:bodyPr>
          <a:lstStyle/>
          <a:p>
            <a:pPr algn="ctr" eaLnBrk="1" hangingPunct="1"/>
            <a:endParaRPr lang="en-US" altLang="en-US" sz="1400" b="0">
              <a:solidFill>
                <a:schemeClr val="bg2"/>
              </a:solidFill>
            </a:endParaRPr>
          </a:p>
        </p:txBody>
      </p:sp>
      <p:sp>
        <p:nvSpPr>
          <p:cNvPr id="12315" name="Rectangle 76"/>
          <p:cNvSpPr>
            <a:spLocks noChangeArrowheads="1"/>
          </p:cNvSpPr>
          <p:nvPr/>
        </p:nvSpPr>
        <p:spPr bwMode="auto">
          <a:xfrm rot="-3165661">
            <a:off x="3862388" y="3244850"/>
            <a:ext cx="725488" cy="306387"/>
          </a:xfrm>
          <a:prstGeom prst="rect">
            <a:avLst/>
          </a:prstGeom>
          <a:noFill/>
          <a:ln w="9525">
            <a:noFill/>
            <a:miter lim="800000"/>
            <a:headEnd/>
            <a:tailEnd/>
          </a:ln>
        </p:spPr>
        <p:txBody>
          <a:bodyPr anchor="ctr">
            <a:spAutoFit/>
          </a:bodyPr>
          <a:lstStyle/>
          <a:p>
            <a:pPr algn="ctr" eaLnBrk="1" hangingPunct="1"/>
            <a:endParaRPr lang="en-US" altLang="en-US" sz="1400" b="0">
              <a:solidFill>
                <a:schemeClr val="bg2"/>
              </a:solidFill>
            </a:endParaRPr>
          </a:p>
        </p:txBody>
      </p:sp>
      <p:cxnSp>
        <p:nvCxnSpPr>
          <p:cNvPr id="12316" name="Straight Connector 84"/>
          <p:cNvCxnSpPr>
            <a:cxnSpLocks noChangeShapeType="1"/>
          </p:cNvCxnSpPr>
          <p:nvPr/>
        </p:nvCxnSpPr>
        <p:spPr bwMode="auto">
          <a:xfrm flipH="1">
            <a:off x="3830638" y="3074988"/>
            <a:ext cx="630237" cy="503237"/>
          </a:xfrm>
          <a:prstGeom prst="line">
            <a:avLst/>
          </a:prstGeom>
          <a:noFill/>
          <a:ln w="28575" algn="ctr">
            <a:solidFill>
              <a:schemeClr val="tx1"/>
            </a:solidFill>
            <a:prstDash val="sysDash"/>
            <a:round/>
            <a:headEnd/>
            <a:tailEnd/>
          </a:ln>
        </p:spPr>
      </p:cxnSp>
      <p:cxnSp>
        <p:nvCxnSpPr>
          <p:cNvPr id="12317" name="Straight Connector 85"/>
          <p:cNvCxnSpPr>
            <a:cxnSpLocks noChangeShapeType="1"/>
          </p:cNvCxnSpPr>
          <p:nvPr/>
        </p:nvCxnSpPr>
        <p:spPr bwMode="auto">
          <a:xfrm flipH="1">
            <a:off x="3652838" y="3036888"/>
            <a:ext cx="630237" cy="504825"/>
          </a:xfrm>
          <a:prstGeom prst="line">
            <a:avLst/>
          </a:prstGeom>
          <a:noFill/>
          <a:ln w="28575" algn="ctr">
            <a:solidFill>
              <a:schemeClr val="tx1"/>
            </a:solidFill>
            <a:prstDash val="sysDash"/>
            <a:round/>
            <a:headEnd/>
            <a:tailEnd/>
          </a:ln>
        </p:spPr>
      </p:cxnSp>
      <p:sp>
        <p:nvSpPr>
          <p:cNvPr id="12318" name="TextBox 1"/>
          <p:cNvSpPr txBox="1">
            <a:spLocks noChangeArrowheads="1"/>
          </p:cNvSpPr>
          <p:nvPr/>
        </p:nvSpPr>
        <p:spPr bwMode="auto">
          <a:xfrm>
            <a:off x="7215206" y="346075"/>
            <a:ext cx="1971675" cy="492443"/>
          </a:xfrm>
          <a:prstGeom prst="rect">
            <a:avLst/>
          </a:prstGeom>
          <a:noFill/>
          <a:ln w="9525">
            <a:noFill/>
            <a:miter lim="800000"/>
            <a:headEnd/>
            <a:tailEnd/>
          </a:ln>
        </p:spPr>
        <p:txBody>
          <a:bodyPr>
            <a:spAutoFit/>
          </a:bodyPr>
          <a:lstStyle/>
          <a:p>
            <a:r>
              <a:rPr lang="es-MX" altLang="en-US" sz="1300" dirty="0" smtClean="0">
                <a:solidFill>
                  <a:srgbClr val="5AD4FF"/>
                </a:solidFill>
              </a:rPr>
              <a:t>2015: Aprobación primer virus oncolítico melanoma</a:t>
            </a:r>
            <a:endParaRPr lang="es-MX" altLang="en-US" sz="1300" dirty="0">
              <a:solidFill>
                <a:srgbClr val="5AD4FF"/>
              </a:solidFill>
            </a:endParaRPr>
          </a:p>
        </p:txBody>
      </p:sp>
      <p:cxnSp>
        <p:nvCxnSpPr>
          <p:cNvPr id="12319" name="Elbow Connector 5"/>
          <p:cNvCxnSpPr>
            <a:cxnSpLocks noChangeShapeType="1"/>
          </p:cNvCxnSpPr>
          <p:nvPr/>
        </p:nvCxnSpPr>
        <p:spPr bwMode="auto">
          <a:xfrm rot="5400000">
            <a:off x="7488237" y="1812926"/>
            <a:ext cx="2339975" cy="400050"/>
          </a:xfrm>
          <a:prstGeom prst="bentConnector3">
            <a:avLst>
              <a:gd name="adj1" fmla="val 55481"/>
            </a:avLst>
          </a:prstGeom>
          <a:noFill/>
          <a:ln w="34925" algn="ctr">
            <a:solidFill>
              <a:schemeClr val="tx1"/>
            </a:solidFill>
            <a:round/>
            <a:headEnd/>
            <a:tailEnd type="stealth" w="lg" len="lg"/>
          </a:ln>
          <a:scene3d>
            <a:camera prst="orthographicFront"/>
            <a:lightRig rig="threePt" dir="t"/>
          </a:scene3d>
          <a:sp3d>
            <a:bevelT/>
          </a:sp3d>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 calcmode="lin" valueType="num">
                                      <p:cBhvr>
                                        <p:cTn id="7" dur="1000" fill="hold"/>
                                        <p:tgtEl>
                                          <p:spTgt spid="12295"/>
                                        </p:tgtEl>
                                        <p:attrNameLst>
                                          <p:attrName>ppt_w</p:attrName>
                                        </p:attrNameLst>
                                      </p:cBhvr>
                                      <p:tavLst>
                                        <p:tav tm="0">
                                          <p:val>
                                            <p:strVal val="#ppt_w*0.70"/>
                                          </p:val>
                                        </p:tav>
                                        <p:tav tm="100000">
                                          <p:val>
                                            <p:strVal val="#ppt_w"/>
                                          </p:val>
                                        </p:tav>
                                      </p:tavLst>
                                    </p:anim>
                                    <p:anim calcmode="lin" valueType="num">
                                      <p:cBhvr>
                                        <p:cTn id="8" dur="1000" fill="hold"/>
                                        <p:tgtEl>
                                          <p:spTgt spid="12295"/>
                                        </p:tgtEl>
                                        <p:attrNameLst>
                                          <p:attrName>ppt_h</p:attrName>
                                        </p:attrNameLst>
                                      </p:cBhvr>
                                      <p:tavLst>
                                        <p:tav tm="0">
                                          <p:val>
                                            <p:strVal val="#ppt_h"/>
                                          </p:val>
                                        </p:tav>
                                        <p:tav tm="100000">
                                          <p:val>
                                            <p:strVal val="#ppt_h"/>
                                          </p:val>
                                        </p:tav>
                                      </p:tavLst>
                                    </p:anim>
                                    <p:animEffect transition="in" filter="fade">
                                      <p:cBhvr>
                                        <p:cTn id="9" dur="1000"/>
                                        <p:tgtEl>
                                          <p:spTgt spid="12295"/>
                                        </p:tgtEl>
                                      </p:cBhvr>
                                    </p:animEffect>
                                  </p:childTnLst>
                                </p:cTn>
                              </p:par>
                              <p:par>
                                <p:cTn id="10" presetID="55" presetClass="entr" presetSubtype="0" fill="hold" nodeType="withEffect">
                                  <p:stCondLst>
                                    <p:cond delay="0"/>
                                  </p:stCondLst>
                                  <p:childTnLst>
                                    <p:set>
                                      <p:cBhvr>
                                        <p:cTn id="11" dur="1" fill="hold">
                                          <p:stCondLst>
                                            <p:cond delay="0"/>
                                          </p:stCondLst>
                                        </p:cTn>
                                        <p:tgtEl>
                                          <p:spTgt spid="12304"/>
                                        </p:tgtEl>
                                        <p:attrNameLst>
                                          <p:attrName>style.visibility</p:attrName>
                                        </p:attrNameLst>
                                      </p:cBhvr>
                                      <p:to>
                                        <p:strVal val="visible"/>
                                      </p:to>
                                    </p:set>
                                    <p:anim calcmode="lin" valueType="num">
                                      <p:cBhvr>
                                        <p:cTn id="12" dur="1000" fill="hold"/>
                                        <p:tgtEl>
                                          <p:spTgt spid="12304"/>
                                        </p:tgtEl>
                                        <p:attrNameLst>
                                          <p:attrName>ppt_w</p:attrName>
                                        </p:attrNameLst>
                                      </p:cBhvr>
                                      <p:tavLst>
                                        <p:tav tm="0">
                                          <p:val>
                                            <p:strVal val="#ppt_w*0.70"/>
                                          </p:val>
                                        </p:tav>
                                        <p:tav tm="100000">
                                          <p:val>
                                            <p:strVal val="#ppt_w"/>
                                          </p:val>
                                        </p:tav>
                                      </p:tavLst>
                                    </p:anim>
                                    <p:anim calcmode="lin" valueType="num">
                                      <p:cBhvr>
                                        <p:cTn id="13" dur="1000" fill="hold"/>
                                        <p:tgtEl>
                                          <p:spTgt spid="12304"/>
                                        </p:tgtEl>
                                        <p:attrNameLst>
                                          <p:attrName>ppt_h</p:attrName>
                                        </p:attrNameLst>
                                      </p:cBhvr>
                                      <p:tavLst>
                                        <p:tav tm="0">
                                          <p:val>
                                            <p:strVal val="#ppt_h"/>
                                          </p:val>
                                        </p:tav>
                                        <p:tav tm="100000">
                                          <p:val>
                                            <p:strVal val="#ppt_h"/>
                                          </p:val>
                                        </p:tav>
                                      </p:tavLst>
                                    </p:anim>
                                    <p:animEffect transition="in" filter="fade">
                                      <p:cBhvr>
                                        <p:cTn id="14" dur="1000"/>
                                        <p:tgtEl>
                                          <p:spTgt spid="1230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2301"/>
                                        </p:tgtEl>
                                        <p:attrNameLst>
                                          <p:attrName>style.visibility</p:attrName>
                                        </p:attrNameLst>
                                      </p:cBhvr>
                                      <p:to>
                                        <p:strVal val="visible"/>
                                      </p:to>
                                    </p:set>
                                    <p:anim calcmode="lin" valueType="num">
                                      <p:cBhvr>
                                        <p:cTn id="17" dur="1000" fill="hold"/>
                                        <p:tgtEl>
                                          <p:spTgt spid="12301"/>
                                        </p:tgtEl>
                                        <p:attrNameLst>
                                          <p:attrName>ppt_w</p:attrName>
                                        </p:attrNameLst>
                                      </p:cBhvr>
                                      <p:tavLst>
                                        <p:tav tm="0">
                                          <p:val>
                                            <p:strVal val="#ppt_w*0.70"/>
                                          </p:val>
                                        </p:tav>
                                        <p:tav tm="100000">
                                          <p:val>
                                            <p:strVal val="#ppt_w"/>
                                          </p:val>
                                        </p:tav>
                                      </p:tavLst>
                                    </p:anim>
                                    <p:anim calcmode="lin" valueType="num">
                                      <p:cBhvr>
                                        <p:cTn id="18" dur="1000" fill="hold"/>
                                        <p:tgtEl>
                                          <p:spTgt spid="12301"/>
                                        </p:tgtEl>
                                        <p:attrNameLst>
                                          <p:attrName>ppt_h</p:attrName>
                                        </p:attrNameLst>
                                      </p:cBhvr>
                                      <p:tavLst>
                                        <p:tav tm="0">
                                          <p:val>
                                            <p:strVal val="#ppt_h"/>
                                          </p:val>
                                        </p:tav>
                                        <p:tav tm="100000">
                                          <p:val>
                                            <p:strVal val="#ppt_h"/>
                                          </p:val>
                                        </p:tav>
                                      </p:tavLst>
                                    </p:anim>
                                    <p:animEffect transition="in" filter="fade">
                                      <p:cBhvr>
                                        <p:cTn id="19" dur="1000"/>
                                        <p:tgtEl>
                                          <p:spTgt spid="12301"/>
                                        </p:tgtEl>
                                      </p:cBhvr>
                                    </p:animEffect>
                                  </p:childTnLst>
                                </p:cTn>
                              </p:par>
                              <p:par>
                                <p:cTn id="20" presetID="55" presetClass="entr" presetSubtype="0" fill="hold" nodeType="withEffect">
                                  <p:stCondLst>
                                    <p:cond delay="0"/>
                                  </p:stCondLst>
                                  <p:childTnLst>
                                    <p:set>
                                      <p:cBhvr>
                                        <p:cTn id="21" dur="1" fill="hold">
                                          <p:stCondLst>
                                            <p:cond delay="0"/>
                                          </p:stCondLst>
                                        </p:cTn>
                                        <p:tgtEl>
                                          <p:spTgt spid="12310"/>
                                        </p:tgtEl>
                                        <p:attrNameLst>
                                          <p:attrName>style.visibility</p:attrName>
                                        </p:attrNameLst>
                                      </p:cBhvr>
                                      <p:to>
                                        <p:strVal val="visible"/>
                                      </p:to>
                                    </p:set>
                                    <p:anim calcmode="lin" valueType="num">
                                      <p:cBhvr>
                                        <p:cTn id="22" dur="1000" fill="hold"/>
                                        <p:tgtEl>
                                          <p:spTgt spid="12310"/>
                                        </p:tgtEl>
                                        <p:attrNameLst>
                                          <p:attrName>ppt_w</p:attrName>
                                        </p:attrNameLst>
                                      </p:cBhvr>
                                      <p:tavLst>
                                        <p:tav tm="0">
                                          <p:val>
                                            <p:strVal val="#ppt_w*0.70"/>
                                          </p:val>
                                        </p:tav>
                                        <p:tav tm="100000">
                                          <p:val>
                                            <p:strVal val="#ppt_w"/>
                                          </p:val>
                                        </p:tav>
                                      </p:tavLst>
                                    </p:anim>
                                    <p:anim calcmode="lin" valueType="num">
                                      <p:cBhvr>
                                        <p:cTn id="23" dur="1000" fill="hold"/>
                                        <p:tgtEl>
                                          <p:spTgt spid="12310"/>
                                        </p:tgtEl>
                                        <p:attrNameLst>
                                          <p:attrName>ppt_h</p:attrName>
                                        </p:attrNameLst>
                                      </p:cBhvr>
                                      <p:tavLst>
                                        <p:tav tm="0">
                                          <p:val>
                                            <p:strVal val="#ppt_h"/>
                                          </p:val>
                                        </p:tav>
                                        <p:tav tm="100000">
                                          <p:val>
                                            <p:strVal val="#ppt_h"/>
                                          </p:val>
                                        </p:tav>
                                      </p:tavLst>
                                    </p:anim>
                                    <p:animEffect transition="in" filter="fade">
                                      <p:cBhvr>
                                        <p:cTn id="24" dur="1000"/>
                                        <p:tgtEl>
                                          <p:spTgt spid="12310"/>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2302"/>
                                        </p:tgtEl>
                                        <p:attrNameLst>
                                          <p:attrName>style.visibility</p:attrName>
                                        </p:attrNameLst>
                                      </p:cBhvr>
                                      <p:to>
                                        <p:strVal val="visible"/>
                                      </p:to>
                                    </p:set>
                                    <p:anim calcmode="lin" valueType="num">
                                      <p:cBhvr>
                                        <p:cTn id="27" dur="1000" fill="hold"/>
                                        <p:tgtEl>
                                          <p:spTgt spid="12302"/>
                                        </p:tgtEl>
                                        <p:attrNameLst>
                                          <p:attrName>ppt_w</p:attrName>
                                        </p:attrNameLst>
                                      </p:cBhvr>
                                      <p:tavLst>
                                        <p:tav tm="0">
                                          <p:val>
                                            <p:strVal val="#ppt_w*0.70"/>
                                          </p:val>
                                        </p:tav>
                                        <p:tav tm="100000">
                                          <p:val>
                                            <p:strVal val="#ppt_w"/>
                                          </p:val>
                                        </p:tav>
                                      </p:tavLst>
                                    </p:anim>
                                    <p:anim calcmode="lin" valueType="num">
                                      <p:cBhvr>
                                        <p:cTn id="28" dur="1000" fill="hold"/>
                                        <p:tgtEl>
                                          <p:spTgt spid="12302"/>
                                        </p:tgtEl>
                                        <p:attrNameLst>
                                          <p:attrName>ppt_h</p:attrName>
                                        </p:attrNameLst>
                                      </p:cBhvr>
                                      <p:tavLst>
                                        <p:tav tm="0">
                                          <p:val>
                                            <p:strVal val="#ppt_h"/>
                                          </p:val>
                                        </p:tav>
                                        <p:tav tm="100000">
                                          <p:val>
                                            <p:strVal val="#ppt_h"/>
                                          </p:val>
                                        </p:tav>
                                      </p:tavLst>
                                    </p:anim>
                                    <p:animEffect transition="in" filter="fade">
                                      <p:cBhvr>
                                        <p:cTn id="29" dur="1000"/>
                                        <p:tgtEl>
                                          <p:spTgt spid="12302"/>
                                        </p:tgtEl>
                                      </p:cBhvr>
                                    </p:animEffect>
                                  </p:childTnLst>
                                </p:cTn>
                              </p:par>
                              <p:par>
                                <p:cTn id="30" presetID="55" presetClass="entr" presetSubtype="0" fill="hold" nodeType="withEffect">
                                  <p:stCondLst>
                                    <p:cond delay="0"/>
                                  </p:stCondLst>
                                  <p:childTnLst>
                                    <p:set>
                                      <p:cBhvr>
                                        <p:cTn id="31" dur="1" fill="hold">
                                          <p:stCondLst>
                                            <p:cond delay="0"/>
                                          </p:stCondLst>
                                        </p:cTn>
                                        <p:tgtEl>
                                          <p:spTgt spid="12308"/>
                                        </p:tgtEl>
                                        <p:attrNameLst>
                                          <p:attrName>style.visibility</p:attrName>
                                        </p:attrNameLst>
                                      </p:cBhvr>
                                      <p:to>
                                        <p:strVal val="visible"/>
                                      </p:to>
                                    </p:set>
                                    <p:anim calcmode="lin" valueType="num">
                                      <p:cBhvr>
                                        <p:cTn id="32" dur="1000" fill="hold"/>
                                        <p:tgtEl>
                                          <p:spTgt spid="12308"/>
                                        </p:tgtEl>
                                        <p:attrNameLst>
                                          <p:attrName>ppt_w</p:attrName>
                                        </p:attrNameLst>
                                      </p:cBhvr>
                                      <p:tavLst>
                                        <p:tav tm="0">
                                          <p:val>
                                            <p:strVal val="#ppt_w*0.70"/>
                                          </p:val>
                                        </p:tav>
                                        <p:tav tm="100000">
                                          <p:val>
                                            <p:strVal val="#ppt_w"/>
                                          </p:val>
                                        </p:tav>
                                      </p:tavLst>
                                    </p:anim>
                                    <p:anim calcmode="lin" valueType="num">
                                      <p:cBhvr>
                                        <p:cTn id="33" dur="1000" fill="hold"/>
                                        <p:tgtEl>
                                          <p:spTgt spid="12308"/>
                                        </p:tgtEl>
                                        <p:attrNameLst>
                                          <p:attrName>ppt_h</p:attrName>
                                        </p:attrNameLst>
                                      </p:cBhvr>
                                      <p:tavLst>
                                        <p:tav tm="0">
                                          <p:val>
                                            <p:strVal val="#ppt_h"/>
                                          </p:val>
                                        </p:tav>
                                        <p:tav tm="100000">
                                          <p:val>
                                            <p:strVal val="#ppt_h"/>
                                          </p:val>
                                        </p:tav>
                                      </p:tavLst>
                                    </p:anim>
                                    <p:animEffect transition="in" filter="fade">
                                      <p:cBhvr>
                                        <p:cTn id="34" dur="1000"/>
                                        <p:tgtEl>
                                          <p:spTgt spid="12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2301" grpId="0"/>
      <p:bldP spid="1230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s-MX" dirty="0" smtClean="0"/>
              <a:t>Nivel expresión PD-1 / PD-L1 ca uterino (450 especímenes)</a:t>
            </a:r>
          </a:p>
          <a:p>
            <a:pPr>
              <a:buNone/>
            </a:pPr>
            <a:endParaRPr lang="es-MX" dirty="0"/>
          </a:p>
        </p:txBody>
      </p:sp>
      <p:sp>
        <p:nvSpPr>
          <p:cNvPr id="6" name="Title 1"/>
          <p:cNvSpPr txBox="1">
            <a:spLocks noGrp="1"/>
          </p:cNvSpPr>
          <p:nvPr>
            <p:ph type="title"/>
          </p:nvPr>
        </p:nvSpPr>
        <p:spPr>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1" i="0" u="none" strike="noStrike" kern="1200" cap="none" spc="0" normalizeH="0" baseline="0" noProof="0" dirty="0" smtClean="0">
                <a:ln>
                  <a:noFill/>
                </a:ln>
                <a:solidFill>
                  <a:srgbClr val="FFC000"/>
                </a:solidFill>
                <a:effectLst/>
                <a:uLnTx/>
                <a:uFillTx/>
                <a:latin typeface="+mj-lt"/>
                <a:ea typeface="+mj-ea"/>
                <a:cs typeface="+mj-cs"/>
              </a:rPr>
              <a:t>Inmunoterapia en cáncer de la mujer</a:t>
            </a:r>
            <a:endParaRPr kumimoji="0" lang="es-MX" sz="4400" b="1" i="0" u="none" strike="noStrike" kern="1200" cap="none" spc="0" normalizeH="0" baseline="0" noProof="0" dirty="0">
              <a:ln>
                <a:noFill/>
              </a:ln>
              <a:solidFill>
                <a:srgbClr val="FFC000"/>
              </a:solidFill>
              <a:effectLst/>
              <a:uLnTx/>
              <a:uFillTx/>
              <a:latin typeface="+mj-lt"/>
              <a:ea typeface="+mj-ea"/>
              <a:cs typeface="+mj-cs"/>
            </a:endParaRPr>
          </a:p>
        </p:txBody>
      </p:sp>
      <p:graphicFrame>
        <p:nvGraphicFramePr>
          <p:cNvPr id="4" name="Table 3"/>
          <p:cNvGraphicFramePr>
            <a:graphicFrameLocks noGrp="1"/>
          </p:cNvGraphicFramePr>
          <p:nvPr/>
        </p:nvGraphicFramePr>
        <p:xfrm>
          <a:off x="571472" y="2786058"/>
          <a:ext cx="7810512" cy="2865120"/>
        </p:xfrm>
        <a:graphic>
          <a:graphicData uri="http://schemas.openxmlformats.org/drawingml/2006/table">
            <a:tbl>
              <a:tblPr firstRow="1" bandRow="1">
                <a:tableStyleId>{5C22544A-7EE6-4342-B048-85BDC9FD1C3A}</a:tableStyleId>
              </a:tblPr>
              <a:tblGrid>
                <a:gridCol w="2603504"/>
                <a:gridCol w="2603504"/>
                <a:gridCol w="2603504"/>
              </a:tblGrid>
              <a:tr h="370840">
                <a:tc>
                  <a:txBody>
                    <a:bodyPr/>
                    <a:lstStyle/>
                    <a:p>
                      <a:pPr algn="ctr"/>
                      <a:r>
                        <a:rPr lang="es-MX" noProof="0" dirty="0" smtClean="0"/>
                        <a:t>Histología</a:t>
                      </a:r>
                      <a:endParaRPr lang="es-MX" noProof="0" dirty="0"/>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solidFill>
                      <a:srgbClr val="7F000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noProof="0" dirty="0" smtClean="0"/>
                        <a:t>    PD-1                                  PD-L1</a:t>
                      </a:r>
                    </a:p>
                    <a:p>
                      <a:pPr algn="ctr">
                        <a:lnSpc>
                          <a:spcPct val="100000"/>
                        </a:lnSpc>
                      </a:pPr>
                      <a:r>
                        <a:rPr lang="es-MX" noProof="0" dirty="0" smtClean="0"/>
                        <a:t>    % expresión anticuerpo IHC*</a:t>
                      </a:r>
                      <a:endParaRPr lang="es-MX" noProof="0" dirty="0"/>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solidFill>
                      <a:srgbClr val="7F0000"/>
                    </a:solidFill>
                  </a:tcPr>
                </a:tc>
                <a:tc hMerge="1">
                  <a:txBody>
                    <a:bodyPr/>
                    <a:lstStyle/>
                    <a:p>
                      <a:endParaRPr lang="es-MX" dirty="0"/>
                    </a:p>
                  </a:txBody>
                  <a:tcPr>
                    <a:noFill/>
                  </a:tcPr>
                </a:tc>
              </a:tr>
              <a:tr h="370840">
                <a:tc>
                  <a:txBody>
                    <a:bodyPr/>
                    <a:lstStyle/>
                    <a:p>
                      <a:r>
                        <a:rPr lang="es-MX" noProof="0" dirty="0" smtClean="0"/>
                        <a:t>Endometrio</a:t>
                      </a:r>
                      <a:endParaRPr lang="es-MX" noProof="0" dirty="0"/>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noFill/>
                  </a:tcPr>
                </a:tc>
                <a:tc>
                  <a:txBody>
                    <a:bodyPr/>
                    <a:lstStyle/>
                    <a:p>
                      <a:pPr algn="ctr"/>
                      <a:r>
                        <a:rPr lang="es-MX" noProof="0" dirty="0" smtClean="0"/>
                        <a:t>77.9</a:t>
                      </a:r>
                      <a:endParaRPr lang="es-MX" noProof="0" dirty="0"/>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noFill/>
                  </a:tcPr>
                </a:tc>
                <a:tc>
                  <a:txBody>
                    <a:bodyPr/>
                    <a:lstStyle/>
                    <a:p>
                      <a:pPr algn="ctr"/>
                      <a:r>
                        <a:rPr lang="es-MX" noProof="0" dirty="0" smtClean="0"/>
                        <a:t>39.7</a:t>
                      </a:r>
                      <a:endParaRPr lang="es-MX" noProof="0" dirty="0"/>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noFill/>
                  </a:tcPr>
                </a:tc>
              </a:tr>
              <a:tr h="370840">
                <a:tc>
                  <a:txBody>
                    <a:bodyPr/>
                    <a:lstStyle/>
                    <a:p>
                      <a:r>
                        <a:rPr lang="es-MX" noProof="0" smtClean="0"/>
                        <a:t>Carcinoma seroso</a:t>
                      </a:r>
                      <a:endParaRPr lang="es-MX" noProof="0"/>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noFill/>
                  </a:tcPr>
                </a:tc>
                <a:tc>
                  <a:txBody>
                    <a:bodyPr/>
                    <a:lstStyle/>
                    <a:p>
                      <a:pPr algn="ctr"/>
                      <a:r>
                        <a:rPr lang="es-MX" noProof="0" dirty="0" smtClean="0"/>
                        <a:t>68.2</a:t>
                      </a:r>
                      <a:endParaRPr lang="es-MX" noProof="0" dirty="0"/>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noFill/>
                  </a:tcPr>
                </a:tc>
                <a:tc>
                  <a:txBody>
                    <a:bodyPr/>
                    <a:lstStyle/>
                    <a:p>
                      <a:pPr algn="ctr"/>
                      <a:r>
                        <a:rPr lang="es-MX" noProof="0" dirty="0" smtClean="0"/>
                        <a:t>10.2</a:t>
                      </a:r>
                      <a:endParaRPr lang="es-MX" noProof="0" dirty="0"/>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noFill/>
                  </a:tcPr>
                </a:tc>
              </a:tr>
              <a:tr h="370840">
                <a:tc>
                  <a:txBody>
                    <a:bodyPr/>
                    <a:lstStyle/>
                    <a:p>
                      <a:r>
                        <a:rPr lang="es-MX" noProof="0" smtClean="0"/>
                        <a:t>Carcinosarcoma</a:t>
                      </a:r>
                      <a:endParaRPr lang="es-MX" noProof="0"/>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noFill/>
                  </a:tcPr>
                </a:tc>
                <a:tc>
                  <a:txBody>
                    <a:bodyPr/>
                    <a:lstStyle/>
                    <a:p>
                      <a:pPr algn="ctr"/>
                      <a:r>
                        <a:rPr lang="es-MX" noProof="0" dirty="0" smtClean="0"/>
                        <a:t>80.0</a:t>
                      </a:r>
                      <a:endParaRPr lang="es-MX" noProof="0" dirty="0"/>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noFill/>
                  </a:tcPr>
                </a:tc>
                <a:tc>
                  <a:txBody>
                    <a:bodyPr/>
                    <a:lstStyle/>
                    <a:p>
                      <a:pPr algn="ctr"/>
                      <a:r>
                        <a:rPr lang="es-MX" noProof="0" dirty="0" smtClean="0"/>
                        <a:t>22.2</a:t>
                      </a:r>
                      <a:endParaRPr lang="es-MX" noProof="0" dirty="0"/>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noFill/>
                  </a:tcPr>
                </a:tc>
              </a:tr>
              <a:tr h="370840">
                <a:tc>
                  <a:txBody>
                    <a:bodyPr/>
                    <a:lstStyle/>
                    <a:p>
                      <a:r>
                        <a:rPr lang="es-MX" noProof="0" smtClean="0"/>
                        <a:t>Leiomiosarcoma</a:t>
                      </a:r>
                      <a:endParaRPr lang="es-MX" noProof="0"/>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noFill/>
                  </a:tcPr>
                </a:tc>
                <a:tc>
                  <a:txBody>
                    <a:bodyPr/>
                    <a:lstStyle/>
                    <a:p>
                      <a:pPr algn="ctr"/>
                      <a:r>
                        <a:rPr lang="es-MX" noProof="0" dirty="0" smtClean="0"/>
                        <a:t>46.9</a:t>
                      </a:r>
                      <a:endParaRPr lang="es-MX" noProof="0" dirty="0"/>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noFill/>
                  </a:tcPr>
                </a:tc>
                <a:tc>
                  <a:txBody>
                    <a:bodyPr/>
                    <a:lstStyle/>
                    <a:p>
                      <a:pPr algn="ctr"/>
                      <a:r>
                        <a:rPr lang="es-MX" noProof="0" dirty="0" smtClean="0"/>
                        <a:t>36.0</a:t>
                      </a:r>
                      <a:endParaRPr lang="es-MX" noProof="0" dirty="0"/>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noFill/>
                  </a:tcPr>
                </a:tc>
              </a:tr>
              <a:tr h="370840">
                <a:tc>
                  <a:txBody>
                    <a:bodyPr/>
                    <a:lstStyle/>
                    <a:p>
                      <a:r>
                        <a:rPr lang="es-MX" noProof="0" dirty="0" smtClean="0"/>
                        <a:t>Sarcoma estroma</a:t>
                      </a:r>
                      <a:endParaRPr lang="es-MX" noProof="0" dirty="0"/>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noFill/>
                  </a:tcPr>
                </a:tc>
                <a:tc>
                  <a:txBody>
                    <a:bodyPr/>
                    <a:lstStyle/>
                    <a:p>
                      <a:pPr algn="ctr"/>
                      <a:r>
                        <a:rPr lang="es-MX" noProof="0" dirty="0" smtClean="0"/>
                        <a:t>64.3</a:t>
                      </a:r>
                      <a:endParaRPr lang="es-MX" noProof="0" dirty="0"/>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noFill/>
                  </a:tcPr>
                </a:tc>
                <a:tc>
                  <a:txBody>
                    <a:bodyPr/>
                    <a:lstStyle/>
                    <a:p>
                      <a:pPr algn="ctr"/>
                      <a:r>
                        <a:rPr lang="es-MX" noProof="0" dirty="0" smtClean="0"/>
                        <a:t>64.3</a:t>
                      </a:r>
                      <a:endParaRPr lang="es-MX" noProof="0" dirty="0"/>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noFill/>
                  </a:tcPr>
                </a:tc>
              </a:tr>
              <a:tr h="370840">
                <a:tc>
                  <a:txBody>
                    <a:bodyPr/>
                    <a:lstStyle/>
                    <a:p>
                      <a:r>
                        <a:rPr lang="es-MX" noProof="0" dirty="0" smtClean="0"/>
                        <a:t>Carcinoma células claras</a:t>
                      </a:r>
                      <a:endParaRPr lang="es-MX" noProof="0" dirty="0"/>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noFill/>
                  </a:tcPr>
                </a:tc>
                <a:tc>
                  <a:txBody>
                    <a:bodyPr/>
                    <a:lstStyle/>
                    <a:p>
                      <a:pPr algn="ctr"/>
                      <a:r>
                        <a:rPr lang="es-MX" noProof="0" dirty="0" smtClean="0"/>
                        <a:t>69.2</a:t>
                      </a:r>
                      <a:endParaRPr lang="es-MX" noProof="0" dirty="0"/>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noFill/>
                  </a:tcPr>
                </a:tc>
                <a:tc>
                  <a:txBody>
                    <a:bodyPr/>
                    <a:lstStyle/>
                    <a:p>
                      <a:pPr algn="ctr"/>
                      <a:r>
                        <a:rPr lang="es-MX" noProof="0" dirty="0" smtClean="0"/>
                        <a:t>23.1</a:t>
                      </a:r>
                      <a:endParaRPr lang="es-MX" noProof="0" dirty="0"/>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noFill/>
                  </a:tcPr>
                </a:tc>
              </a:tr>
            </a:tbl>
          </a:graphicData>
        </a:graphic>
      </p:graphicFrame>
      <p:sp>
        <p:nvSpPr>
          <p:cNvPr id="5" name="TextBox 4"/>
          <p:cNvSpPr txBox="1"/>
          <p:nvPr/>
        </p:nvSpPr>
        <p:spPr>
          <a:xfrm>
            <a:off x="-32" y="6396359"/>
            <a:ext cx="2928958" cy="461665"/>
          </a:xfrm>
          <a:prstGeom prst="rect">
            <a:avLst/>
          </a:prstGeom>
          <a:noFill/>
        </p:spPr>
        <p:txBody>
          <a:bodyPr wrap="square" rtlCol="0">
            <a:spAutoFit/>
          </a:bodyPr>
          <a:lstStyle/>
          <a:p>
            <a:r>
              <a:rPr lang="es-MX" sz="1200" dirty="0" smtClean="0"/>
              <a:t>*Anticuerpo IHC: inmunohistoquímica</a:t>
            </a:r>
          </a:p>
          <a:p>
            <a:r>
              <a:rPr lang="es-MX" sz="1200" i="1" dirty="0" smtClean="0"/>
              <a:t>= Spring </a:t>
            </a:r>
            <a:r>
              <a:rPr lang="es-MX" sz="1200" i="1" dirty="0" err="1" smtClean="0"/>
              <a:t>Biosience</a:t>
            </a:r>
            <a:r>
              <a:rPr lang="es-MX" sz="1200" i="1" dirty="0" smtClean="0"/>
              <a:t>  (</a:t>
            </a:r>
            <a:r>
              <a:rPr lang="es-MX" sz="1200" i="1" dirty="0" err="1" smtClean="0"/>
              <a:t>Rabbit</a:t>
            </a:r>
            <a:r>
              <a:rPr lang="es-MX" sz="1200" i="1" dirty="0" smtClean="0"/>
              <a:t> anti-</a:t>
            </a:r>
            <a:r>
              <a:rPr lang="es-MX" sz="1200" i="1" dirty="0" err="1" smtClean="0"/>
              <a:t>human</a:t>
            </a:r>
            <a:r>
              <a:rPr lang="es-MX" sz="1200" i="1" dirty="0" smtClean="0"/>
              <a:t> </a:t>
            </a:r>
            <a:r>
              <a:rPr lang="es-MX" sz="1200" i="1" dirty="0" err="1" smtClean="0"/>
              <a:t>IgG</a:t>
            </a:r>
            <a:r>
              <a:rPr lang="es-MX" sz="1200" i="1" dirty="0" smtClean="0"/>
              <a:t>)</a:t>
            </a:r>
            <a:endParaRPr lang="es-MX" sz="1200" i="1" dirty="0"/>
          </a:p>
        </p:txBody>
      </p:sp>
      <p:sp>
        <p:nvSpPr>
          <p:cNvPr id="7" name="TextBox 6"/>
          <p:cNvSpPr txBox="1"/>
          <p:nvPr/>
        </p:nvSpPr>
        <p:spPr>
          <a:xfrm>
            <a:off x="3214678" y="6581025"/>
            <a:ext cx="5929322" cy="276999"/>
          </a:xfrm>
          <a:prstGeom prst="rect">
            <a:avLst/>
          </a:prstGeom>
          <a:noFill/>
        </p:spPr>
        <p:txBody>
          <a:bodyPr wrap="square" rtlCol="0">
            <a:spAutoFit/>
          </a:bodyPr>
          <a:lstStyle/>
          <a:p>
            <a:pPr algn="r"/>
            <a:r>
              <a:rPr lang="es-MX" sz="1200" dirty="0" smtClean="0"/>
              <a:t>Longoria TC, </a:t>
            </a:r>
            <a:r>
              <a:rPr lang="es-MX" sz="1200" dirty="0" err="1" smtClean="0"/>
              <a:t>Eskander</a:t>
            </a:r>
            <a:r>
              <a:rPr lang="es-MX" sz="1200" dirty="0" smtClean="0"/>
              <a:t> RN. </a:t>
            </a:r>
            <a:r>
              <a:rPr lang="es-MX" sz="1200" dirty="0" err="1" smtClean="0"/>
              <a:t>Gynecologic</a:t>
            </a:r>
            <a:r>
              <a:rPr lang="es-MX" sz="1200" dirty="0" smtClean="0"/>
              <a:t> </a:t>
            </a:r>
            <a:r>
              <a:rPr lang="es-MX" sz="1200" dirty="0" err="1" smtClean="0"/>
              <a:t>Oncology</a:t>
            </a:r>
            <a:r>
              <a:rPr lang="es-MX" sz="1200" dirty="0" smtClean="0"/>
              <a:t> </a:t>
            </a:r>
            <a:r>
              <a:rPr lang="es-MX" sz="1200" dirty="0" err="1" smtClean="0"/>
              <a:t>Research</a:t>
            </a:r>
            <a:r>
              <a:rPr lang="es-MX" sz="1200" dirty="0" smtClean="0"/>
              <a:t> and </a:t>
            </a:r>
            <a:r>
              <a:rPr lang="es-MX" sz="1200" dirty="0" err="1" smtClean="0"/>
              <a:t>Practice</a:t>
            </a:r>
            <a:r>
              <a:rPr lang="es-MX" sz="1200" dirty="0" smtClean="0"/>
              <a:t> 2015;2:11</a:t>
            </a:r>
            <a:endParaRPr lang="es-MX"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pic>
        <p:nvPicPr>
          <p:cNvPr id="5" name="Content Placeholder 4" descr="Almanaque cancer 02.png"/>
          <p:cNvPicPr>
            <a:picLocks noGrp="1" noChangeAspect="1"/>
          </p:cNvPicPr>
          <p:nvPr>
            <p:ph idx="1"/>
          </p:nvPr>
        </p:nvPicPr>
        <p:blipFill>
          <a:blip r:embed="rId2" cstate="print"/>
          <a:stretch>
            <a:fillRect/>
          </a:stretch>
        </p:blipFill>
        <p:spPr>
          <a:xfrm>
            <a:off x="2214546" y="785794"/>
            <a:ext cx="4641695" cy="5286375"/>
          </a:xfrm>
          <a:prstGeom prst="ellipse">
            <a:avLst/>
          </a:prstGeom>
          <a:ln>
            <a:noFill/>
          </a:ln>
          <a:effectLst>
            <a:softEdge rad="317500"/>
          </a:effectLst>
        </p:spPr>
      </p:pic>
      <p:sp>
        <p:nvSpPr>
          <p:cNvPr id="6" name="Text Placeholder 5"/>
          <p:cNvSpPr>
            <a:spLocks noGrp="1"/>
          </p:cNvSpPr>
          <p:nvPr>
            <p:ph type="body" sz="quarter" idx="10"/>
          </p:nvPr>
        </p:nvSpPr>
        <p:spPr/>
        <p:txBody>
          <a:bodyPr>
            <a:normAutofit lnSpcReduction="10000"/>
          </a:bodyPr>
          <a:lstStyle/>
          <a:p>
            <a:endParaRPr lang="es-MX"/>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7" name="Picture 45"/>
          <p:cNvPicPr>
            <a:picLocks noChangeAspect="1" noChangeArrowheads="1"/>
          </p:cNvPicPr>
          <p:nvPr/>
        </p:nvPicPr>
        <p:blipFill>
          <a:blip r:embed="rId3" cstate="print"/>
          <a:srcRect/>
          <a:stretch>
            <a:fillRect/>
          </a:stretch>
        </p:blipFill>
        <p:spPr bwMode="auto">
          <a:xfrm>
            <a:off x="0" y="6571808"/>
            <a:ext cx="1714480" cy="286192"/>
          </a:xfrm>
          <a:prstGeom prst="rect">
            <a:avLst/>
          </a:prstGeom>
          <a:noFill/>
          <a:ln w="9525">
            <a:solidFill>
              <a:schemeClr val="tx1"/>
            </a:solidFill>
            <a:miter lim="800000"/>
            <a:headEnd/>
            <a:tailEnd/>
          </a:ln>
        </p:spPr>
      </p:pic>
      <p:sp>
        <p:nvSpPr>
          <p:cNvPr id="31748" name="Text Box 46"/>
          <p:cNvSpPr txBox="1">
            <a:spLocks noChangeArrowheads="1"/>
          </p:cNvSpPr>
          <p:nvPr/>
        </p:nvSpPr>
        <p:spPr bwMode="auto">
          <a:xfrm>
            <a:off x="5325385" y="6667432"/>
            <a:ext cx="3714776" cy="179152"/>
          </a:xfrm>
          <a:prstGeom prst="rect">
            <a:avLst/>
          </a:prstGeom>
          <a:noFill/>
          <a:ln w="9525">
            <a:noFill/>
            <a:miter lim="800000"/>
            <a:headEnd/>
            <a:tailEnd/>
          </a:ln>
        </p:spPr>
        <p:txBody>
          <a:bodyPr wrap="square" lIns="0" tIns="0" rIns="0" bIns="0">
            <a:spAutoFit/>
          </a:bodyPr>
          <a:lstStyle/>
          <a:p>
            <a:pPr algn="r" defTabSz="828013" hangingPunct="0">
              <a:lnSpc>
                <a:spcPct val="97000"/>
              </a:lnSpc>
              <a:buClr>
                <a:srgbClr val="FFFFFF"/>
              </a:buClr>
              <a:buSzPct val="45000"/>
              <a:tabLst>
                <a:tab pos="656650" algn="l"/>
                <a:tab pos="1313299" algn="l"/>
                <a:tab pos="1969949" algn="l"/>
                <a:tab pos="2626599" algn="l"/>
                <a:tab pos="3283248" algn="l"/>
                <a:tab pos="3939898" algn="l"/>
                <a:tab pos="4595108" algn="l"/>
                <a:tab pos="5253198" algn="l"/>
                <a:tab pos="5909847" algn="l"/>
                <a:tab pos="6565057" algn="l"/>
              </a:tabLst>
            </a:pPr>
            <a:r>
              <a:rPr lang="en-GB" sz="1200" dirty="0" err="1">
                <a:solidFill>
                  <a:schemeClr val="bg1"/>
                </a:solidFill>
              </a:rPr>
              <a:t>Sotiriou</a:t>
            </a:r>
            <a:r>
              <a:rPr lang="en-GB" sz="1200" dirty="0">
                <a:solidFill>
                  <a:schemeClr val="bg1"/>
                </a:solidFill>
              </a:rPr>
              <a:t> </a:t>
            </a:r>
            <a:r>
              <a:rPr lang="en-GB" sz="1200" dirty="0" smtClean="0">
                <a:solidFill>
                  <a:schemeClr val="bg1"/>
                </a:solidFill>
              </a:rPr>
              <a:t>C, </a:t>
            </a:r>
            <a:r>
              <a:rPr lang="en-GB" sz="1200" dirty="0" err="1">
                <a:solidFill>
                  <a:schemeClr val="bg1"/>
                </a:solidFill>
              </a:rPr>
              <a:t>Pusztai</a:t>
            </a:r>
            <a:r>
              <a:rPr lang="en-GB" sz="1200" dirty="0">
                <a:solidFill>
                  <a:schemeClr val="bg1"/>
                </a:solidFill>
              </a:rPr>
              <a:t> L. N </a:t>
            </a:r>
            <a:r>
              <a:rPr lang="en-GB" sz="1200" dirty="0" err="1">
                <a:solidFill>
                  <a:schemeClr val="bg1"/>
                </a:solidFill>
              </a:rPr>
              <a:t>Engl</a:t>
            </a:r>
            <a:r>
              <a:rPr lang="en-GB" sz="1200" dirty="0">
                <a:solidFill>
                  <a:schemeClr val="bg1"/>
                </a:solidFill>
              </a:rPr>
              <a:t> J Med </a:t>
            </a:r>
            <a:r>
              <a:rPr lang="en-GB" sz="1200" dirty="0" smtClean="0">
                <a:solidFill>
                  <a:schemeClr val="bg1"/>
                </a:solidFill>
              </a:rPr>
              <a:t>2009;360:790-800  </a:t>
            </a:r>
            <a:endParaRPr lang="en-GB" sz="1200" dirty="0">
              <a:solidFill>
                <a:schemeClr val="bg1"/>
              </a:solidFill>
            </a:endParaRPr>
          </a:p>
        </p:txBody>
      </p:sp>
      <p:sp>
        <p:nvSpPr>
          <p:cNvPr id="31800" name="Line 10"/>
          <p:cNvSpPr>
            <a:spLocks noChangeShapeType="1"/>
          </p:cNvSpPr>
          <p:nvPr/>
        </p:nvSpPr>
        <p:spPr bwMode="auto">
          <a:xfrm>
            <a:off x="1699444" y="2143116"/>
            <a:ext cx="2658242" cy="0"/>
          </a:xfrm>
          <a:prstGeom prst="line">
            <a:avLst/>
          </a:prstGeom>
          <a:noFill/>
          <a:ln w="3175">
            <a:solidFill>
              <a:schemeClr val="bg1"/>
            </a:solidFill>
            <a:prstDash val="sysDot"/>
            <a:round/>
            <a:headEnd/>
            <a:tailEnd/>
          </a:ln>
        </p:spPr>
        <p:txBody>
          <a:bodyPr/>
          <a:lstStyle/>
          <a:p>
            <a:endParaRPr lang="es-MX"/>
          </a:p>
        </p:txBody>
      </p:sp>
      <p:sp>
        <p:nvSpPr>
          <p:cNvPr id="31751" name="49 CuadroTexto"/>
          <p:cNvSpPr txBox="1">
            <a:spLocks noChangeArrowheads="1"/>
          </p:cNvSpPr>
          <p:nvPr/>
        </p:nvSpPr>
        <p:spPr bwMode="auto">
          <a:xfrm>
            <a:off x="5214942" y="1345156"/>
            <a:ext cx="2928958" cy="246221"/>
          </a:xfrm>
          <a:prstGeom prst="rect">
            <a:avLst/>
          </a:prstGeom>
          <a:noFill/>
          <a:ln w="9525">
            <a:noFill/>
            <a:miter lim="800000"/>
            <a:headEnd/>
            <a:tailEnd/>
          </a:ln>
        </p:spPr>
        <p:txBody>
          <a:bodyPr wrap="square" lIns="0" tIns="0" rIns="0" bIns="0" anchor="ctr" anchorCtr="1">
            <a:spAutoFit/>
          </a:bodyPr>
          <a:lstStyle/>
          <a:p>
            <a:pPr algn="ctr"/>
            <a:r>
              <a:rPr lang="es-MX" sz="1600" b="1" dirty="0">
                <a:solidFill>
                  <a:schemeClr val="bg1"/>
                </a:solidFill>
              </a:rPr>
              <a:t>Firma pronóstico </a:t>
            </a:r>
            <a:r>
              <a:rPr lang="es-MX" sz="1600" b="1" dirty="0" smtClean="0">
                <a:solidFill>
                  <a:schemeClr val="bg1"/>
                </a:solidFill>
              </a:rPr>
              <a:t>expresión génica</a:t>
            </a:r>
            <a:endParaRPr lang="es-MX" sz="1600" b="1" dirty="0">
              <a:solidFill>
                <a:schemeClr val="bg1"/>
              </a:solidFill>
            </a:endParaRPr>
          </a:p>
        </p:txBody>
      </p:sp>
      <p:sp>
        <p:nvSpPr>
          <p:cNvPr id="31762" name="60 CuadroTexto"/>
          <p:cNvSpPr txBox="1">
            <a:spLocks noChangeArrowheads="1"/>
          </p:cNvSpPr>
          <p:nvPr/>
        </p:nvSpPr>
        <p:spPr bwMode="auto">
          <a:xfrm>
            <a:off x="2605314" y="4161427"/>
            <a:ext cx="4472608" cy="246221"/>
          </a:xfrm>
          <a:prstGeom prst="rect">
            <a:avLst/>
          </a:prstGeom>
          <a:noFill/>
          <a:ln w="9525">
            <a:solidFill>
              <a:schemeClr val="bg1"/>
            </a:solidFill>
            <a:miter lim="800000"/>
            <a:headEnd/>
            <a:tailEnd/>
          </a:ln>
        </p:spPr>
        <p:txBody>
          <a:bodyPr lIns="0" tIns="0" rIns="0" bIns="0" anchor="ctr" anchorCtr="1">
            <a:spAutoFit/>
          </a:bodyPr>
          <a:lstStyle/>
          <a:p>
            <a:pPr algn="ctr"/>
            <a:r>
              <a:rPr lang="es-MX" sz="1600" dirty="0">
                <a:solidFill>
                  <a:schemeClr val="bg1"/>
                </a:solidFill>
              </a:rPr>
              <a:t>Medida cuantitativa diferenciación y proliferación</a:t>
            </a:r>
          </a:p>
        </p:txBody>
      </p:sp>
      <p:sp>
        <p:nvSpPr>
          <p:cNvPr id="31763" name="62 CuadroTexto"/>
          <p:cNvSpPr txBox="1">
            <a:spLocks noChangeArrowheads="1"/>
          </p:cNvSpPr>
          <p:nvPr/>
        </p:nvSpPr>
        <p:spPr bwMode="auto">
          <a:xfrm>
            <a:off x="1024019" y="4929198"/>
            <a:ext cx="2762164" cy="299200"/>
          </a:xfrm>
          <a:prstGeom prst="rect">
            <a:avLst/>
          </a:prstGeom>
          <a:noFill/>
          <a:ln w="9525">
            <a:solidFill>
              <a:schemeClr val="tx1"/>
            </a:solidFill>
            <a:miter lim="800000"/>
            <a:headEnd/>
            <a:tailEnd/>
          </a:ln>
        </p:spPr>
        <p:txBody>
          <a:bodyPr wrap="square" lIns="82945" tIns="41473" rIns="82945" bIns="41473">
            <a:spAutoFit/>
          </a:bodyPr>
          <a:lstStyle/>
          <a:p>
            <a:pPr algn="ctr"/>
            <a:r>
              <a:rPr lang="es-MX" sz="1400" dirty="0">
                <a:solidFill>
                  <a:schemeClr val="bg1"/>
                </a:solidFill>
              </a:rPr>
              <a:t>Bien diferenciado/↓ proliferación</a:t>
            </a:r>
          </a:p>
        </p:txBody>
      </p:sp>
      <p:sp>
        <p:nvSpPr>
          <p:cNvPr id="31765" name="64 CuadroTexto"/>
          <p:cNvSpPr txBox="1">
            <a:spLocks noChangeArrowheads="1"/>
          </p:cNvSpPr>
          <p:nvPr/>
        </p:nvSpPr>
        <p:spPr bwMode="auto">
          <a:xfrm>
            <a:off x="5619651" y="4929198"/>
            <a:ext cx="2810002" cy="299200"/>
          </a:xfrm>
          <a:prstGeom prst="rect">
            <a:avLst/>
          </a:prstGeom>
          <a:noFill/>
          <a:ln w="9525">
            <a:solidFill>
              <a:schemeClr val="bg1"/>
            </a:solidFill>
            <a:miter lim="800000"/>
            <a:headEnd/>
            <a:tailEnd/>
          </a:ln>
        </p:spPr>
        <p:txBody>
          <a:bodyPr wrap="square" lIns="82945" tIns="41473" rIns="82945" bIns="41473">
            <a:spAutoFit/>
          </a:bodyPr>
          <a:lstStyle/>
          <a:p>
            <a:pPr algn="ctr"/>
            <a:r>
              <a:rPr lang="es-MX" sz="1400" dirty="0">
                <a:solidFill>
                  <a:schemeClr val="bg1"/>
                </a:solidFill>
              </a:rPr>
              <a:t>Mal diferenciado / ↑ proliferación</a:t>
            </a:r>
          </a:p>
        </p:txBody>
      </p:sp>
      <p:sp>
        <p:nvSpPr>
          <p:cNvPr id="31764" name="63 CuadroTexto"/>
          <p:cNvSpPr txBox="1">
            <a:spLocks noChangeArrowheads="1"/>
          </p:cNvSpPr>
          <p:nvPr/>
        </p:nvSpPr>
        <p:spPr bwMode="auto">
          <a:xfrm>
            <a:off x="1562436" y="5572140"/>
            <a:ext cx="1685331" cy="215444"/>
          </a:xfrm>
          <a:prstGeom prst="rect">
            <a:avLst/>
          </a:prstGeom>
          <a:noFill/>
          <a:ln w="9525">
            <a:solidFill>
              <a:schemeClr val="bg1"/>
            </a:solidFill>
            <a:miter lim="800000"/>
            <a:headEnd/>
            <a:tailEnd/>
          </a:ln>
        </p:spPr>
        <p:txBody>
          <a:bodyPr lIns="0" tIns="0" rIns="0" bIns="0">
            <a:spAutoFit/>
          </a:bodyPr>
          <a:lstStyle/>
          <a:p>
            <a:pPr algn="ctr"/>
            <a:r>
              <a:rPr lang="es-MX" sz="1400" dirty="0">
                <a:solidFill>
                  <a:schemeClr val="bg1"/>
                </a:solidFill>
              </a:rPr>
              <a:t>Buen pronóstico</a:t>
            </a:r>
          </a:p>
        </p:txBody>
      </p:sp>
      <p:sp>
        <p:nvSpPr>
          <p:cNvPr id="31766" name="65 CuadroTexto"/>
          <p:cNvSpPr txBox="1">
            <a:spLocks noChangeArrowheads="1"/>
          </p:cNvSpPr>
          <p:nvPr/>
        </p:nvSpPr>
        <p:spPr bwMode="auto">
          <a:xfrm>
            <a:off x="5833966" y="5572140"/>
            <a:ext cx="2381372" cy="276999"/>
          </a:xfrm>
          <a:prstGeom prst="rect">
            <a:avLst/>
          </a:prstGeom>
          <a:solidFill>
            <a:schemeClr val="tx2">
              <a:lumMod val="50000"/>
              <a:lumOff val="50000"/>
            </a:schemeClr>
          </a:solidFill>
          <a:ln w="9525">
            <a:solidFill>
              <a:schemeClr val="bg1"/>
            </a:solidFill>
            <a:miter lim="800000"/>
            <a:headEnd/>
            <a:tailEnd/>
          </a:ln>
        </p:spPr>
        <p:txBody>
          <a:bodyPr wrap="square" lIns="0" tIns="0" rIns="0" bIns="0">
            <a:spAutoFit/>
          </a:bodyPr>
          <a:lstStyle/>
          <a:p>
            <a:pPr algn="ctr"/>
            <a:r>
              <a:rPr lang="es-MX" b="1" spc="300" dirty="0">
                <a:solidFill>
                  <a:schemeClr val="bg1"/>
                </a:solidFill>
              </a:rPr>
              <a:t>Mal pronóstico</a:t>
            </a:r>
          </a:p>
        </p:txBody>
      </p:sp>
      <p:sp>
        <p:nvSpPr>
          <p:cNvPr id="64" name="63 Título"/>
          <p:cNvSpPr>
            <a:spLocks noGrp="1"/>
          </p:cNvSpPr>
          <p:nvPr>
            <p:ph type="title"/>
          </p:nvPr>
        </p:nvSpPr>
        <p:spPr/>
        <p:txBody>
          <a:bodyPr>
            <a:noAutofit/>
          </a:bodyPr>
          <a:lstStyle/>
          <a:p>
            <a:r>
              <a:rPr lang="es-MX" sz="3600" dirty="0" smtClean="0"/>
              <a:t>Clasificación</a:t>
            </a:r>
            <a:r>
              <a:rPr lang="en-GB" sz="3600" dirty="0" smtClean="0"/>
              <a:t> molecular, </a:t>
            </a:r>
            <a:r>
              <a:rPr lang="es-MX" sz="3600" dirty="0" smtClean="0"/>
              <a:t>expresión</a:t>
            </a:r>
            <a:r>
              <a:rPr lang="en-GB" sz="3600" dirty="0" smtClean="0"/>
              <a:t> </a:t>
            </a:r>
            <a:r>
              <a:rPr lang="es-MX" sz="3600" dirty="0" smtClean="0"/>
              <a:t>génica</a:t>
            </a:r>
            <a:r>
              <a:rPr lang="en-GB" sz="3600" dirty="0" smtClean="0"/>
              <a:t>, y </a:t>
            </a:r>
            <a:r>
              <a:rPr lang="es-MX" sz="3600" dirty="0" smtClean="0"/>
              <a:t>resultado</a:t>
            </a:r>
            <a:r>
              <a:rPr lang="en-GB" sz="3600" dirty="0" smtClean="0"/>
              <a:t> </a:t>
            </a:r>
            <a:r>
              <a:rPr lang="es-MX" sz="3600" dirty="0" smtClean="0"/>
              <a:t>clínico</a:t>
            </a:r>
            <a:endParaRPr lang="es-MX" sz="3600" dirty="0"/>
          </a:p>
        </p:txBody>
      </p:sp>
      <p:sp>
        <p:nvSpPr>
          <p:cNvPr id="68" name="Rectangle 67"/>
          <p:cNvSpPr/>
          <p:nvPr/>
        </p:nvSpPr>
        <p:spPr>
          <a:xfrm>
            <a:off x="571472" y="2786058"/>
            <a:ext cx="1143008" cy="285752"/>
          </a:xfrm>
          <a:prstGeom prst="rect">
            <a:avLst/>
          </a:prstGeom>
          <a:solidFill>
            <a:schemeClr val="tx2">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s-MX" sz="2000" b="1" spc="300" dirty="0" smtClean="0">
                <a:solidFill>
                  <a:schemeClr val="bg1"/>
                </a:solidFill>
              </a:rPr>
              <a:t>Basal</a:t>
            </a:r>
            <a:endParaRPr lang="es-MX" sz="2000" b="1" spc="300" dirty="0">
              <a:solidFill>
                <a:schemeClr val="bg1"/>
              </a:solidFill>
            </a:endParaRPr>
          </a:p>
        </p:txBody>
      </p:sp>
      <p:sp>
        <p:nvSpPr>
          <p:cNvPr id="69" name="Rectangle 68"/>
          <p:cNvSpPr/>
          <p:nvPr/>
        </p:nvSpPr>
        <p:spPr>
          <a:xfrm>
            <a:off x="3128582" y="2786058"/>
            <a:ext cx="1143008" cy="285752"/>
          </a:xfrm>
          <a:prstGeom prst="rect">
            <a:avLst/>
          </a:prstGeom>
          <a:solidFill>
            <a:srgbClr val="66D6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s-MX" sz="1600" dirty="0" smtClean="0">
                <a:solidFill>
                  <a:srgbClr val="000000"/>
                </a:solidFill>
              </a:rPr>
              <a:t>Luminal B</a:t>
            </a:r>
            <a:endParaRPr lang="es-MX" sz="1600" dirty="0">
              <a:solidFill>
                <a:srgbClr val="000000"/>
              </a:solidFill>
            </a:endParaRPr>
          </a:p>
        </p:txBody>
      </p:sp>
      <p:sp>
        <p:nvSpPr>
          <p:cNvPr id="70" name="Rectangle 69"/>
          <p:cNvSpPr/>
          <p:nvPr/>
        </p:nvSpPr>
        <p:spPr>
          <a:xfrm>
            <a:off x="1857356" y="2786058"/>
            <a:ext cx="1143008" cy="285752"/>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s-MX" sz="1600" dirty="0" smtClean="0">
                <a:solidFill>
                  <a:srgbClr val="000000"/>
                </a:solidFill>
              </a:rPr>
              <a:t>Her2+</a:t>
            </a:r>
            <a:endParaRPr lang="es-MX" sz="1600" dirty="0">
              <a:solidFill>
                <a:srgbClr val="000000"/>
              </a:solidFill>
            </a:endParaRPr>
          </a:p>
        </p:txBody>
      </p:sp>
      <p:sp>
        <p:nvSpPr>
          <p:cNvPr id="71" name="Rectangle 70"/>
          <p:cNvSpPr/>
          <p:nvPr/>
        </p:nvSpPr>
        <p:spPr>
          <a:xfrm>
            <a:off x="4357686" y="2786058"/>
            <a:ext cx="1143008" cy="285752"/>
          </a:xfrm>
          <a:prstGeom prst="rect">
            <a:avLst/>
          </a:prstGeom>
          <a:solidFill>
            <a:srgbClr val="FC24E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s-MX" sz="1600" dirty="0" smtClean="0">
                <a:solidFill>
                  <a:srgbClr val="000000"/>
                </a:solidFill>
              </a:rPr>
              <a:t>Luminal A</a:t>
            </a:r>
            <a:endParaRPr lang="es-MX" sz="1600" dirty="0">
              <a:solidFill>
                <a:srgbClr val="000000"/>
              </a:solidFill>
            </a:endParaRPr>
          </a:p>
        </p:txBody>
      </p:sp>
      <p:sp>
        <p:nvSpPr>
          <p:cNvPr id="72" name="Oval 24"/>
          <p:cNvSpPr>
            <a:spLocks noChangeArrowheads="1"/>
          </p:cNvSpPr>
          <p:nvPr/>
        </p:nvSpPr>
        <p:spPr bwMode="auto">
          <a:xfrm>
            <a:off x="7500306" y="1547824"/>
            <a:ext cx="1215098" cy="809606"/>
          </a:xfrm>
          <a:prstGeom prst="ellipse">
            <a:avLst/>
          </a:prstGeom>
          <a:solidFill>
            <a:schemeClr val="accent4">
              <a:lumMod val="60000"/>
              <a:lumOff val="4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nchorCtr="1"/>
          <a:lstStyle/>
          <a:p>
            <a:pPr algn="ctr"/>
            <a:r>
              <a:rPr lang="es-MX" sz="1200" b="1" dirty="0" smtClean="0">
                <a:solidFill>
                  <a:srgbClr val="000000"/>
                </a:solidFill>
              </a:rPr>
              <a:t>RS</a:t>
            </a:r>
            <a:endParaRPr lang="es-MX" sz="1200" b="1" dirty="0">
              <a:solidFill>
                <a:srgbClr val="000000"/>
              </a:solidFill>
            </a:endParaRPr>
          </a:p>
        </p:txBody>
      </p:sp>
      <p:sp>
        <p:nvSpPr>
          <p:cNvPr id="73" name="Oval 24"/>
          <p:cNvSpPr>
            <a:spLocks noChangeArrowheads="1"/>
          </p:cNvSpPr>
          <p:nvPr/>
        </p:nvSpPr>
        <p:spPr bwMode="auto">
          <a:xfrm>
            <a:off x="6571612" y="1762138"/>
            <a:ext cx="1215098" cy="809606"/>
          </a:xfrm>
          <a:prstGeom prst="ellipse">
            <a:avLst/>
          </a:prstGeom>
          <a:solidFill>
            <a:srgbClr val="FC24E2"/>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nchorCtr="1">
            <a:normAutofit/>
          </a:bodyPr>
          <a:lstStyle/>
          <a:p>
            <a:pPr algn="ctr"/>
            <a:r>
              <a:rPr lang="es-MX" sz="1200" b="1" dirty="0" smtClean="0">
                <a:solidFill>
                  <a:srgbClr val="000000"/>
                </a:solidFill>
              </a:rPr>
              <a:t>Firma 70</a:t>
            </a:r>
          </a:p>
          <a:p>
            <a:pPr algn="ctr"/>
            <a:r>
              <a:rPr lang="es-MX" sz="1200" b="1" dirty="0" smtClean="0">
                <a:solidFill>
                  <a:srgbClr val="000000"/>
                </a:solidFill>
              </a:rPr>
              <a:t>genes</a:t>
            </a:r>
            <a:endParaRPr lang="es-MX" sz="1200" b="1" dirty="0">
              <a:solidFill>
                <a:srgbClr val="000000"/>
              </a:solidFill>
            </a:endParaRPr>
          </a:p>
        </p:txBody>
      </p:sp>
      <p:sp>
        <p:nvSpPr>
          <p:cNvPr id="76" name="Oval 24"/>
          <p:cNvSpPr>
            <a:spLocks noChangeArrowheads="1"/>
          </p:cNvSpPr>
          <p:nvPr/>
        </p:nvSpPr>
        <p:spPr bwMode="auto">
          <a:xfrm>
            <a:off x="6285208" y="2333642"/>
            <a:ext cx="1215098" cy="809606"/>
          </a:xfrm>
          <a:prstGeom prst="ellipse">
            <a:avLst/>
          </a:prstGeom>
          <a:solidFill>
            <a:srgbClr val="66D62E"/>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nchorCtr="1">
            <a:normAutofit/>
          </a:bodyPr>
          <a:lstStyle/>
          <a:p>
            <a:pPr algn="ctr"/>
            <a:r>
              <a:rPr lang="es-MX" sz="1200" b="1" dirty="0" smtClean="0">
                <a:solidFill>
                  <a:srgbClr val="000000"/>
                </a:solidFill>
              </a:rPr>
              <a:t>Firma 76</a:t>
            </a:r>
          </a:p>
          <a:p>
            <a:pPr algn="ctr"/>
            <a:r>
              <a:rPr lang="es-MX" sz="1200" b="1" dirty="0" smtClean="0">
                <a:solidFill>
                  <a:srgbClr val="000000"/>
                </a:solidFill>
              </a:rPr>
              <a:t>genes</a:t>
            </a:r>
            <a:endParaRPr lang="es-MX" sz="1200" b="1" dirty="0">
              <a:solidFill>
                <a:srgbClr val="000000"/>
              </a:solidFill>
            </a:endParaRPr>
          </a:p>
        </p:txBody>
      </p:sp>
      <p:sp>
        <p:nvSpPr>
          <p:cNvPr id="74" name="Oval 24"/>
          <p:cNvSpPr>
            <a:spLocks noChangeArrowheads="1"/>
          </p:cNvSpPr>
          <p:nvPr/>
        </p:nvSpPr>
        <p:spPr bwMode="auto">
          <a:xfrm>
            <a:off x="7428868" y="2119328"/>
            <a:ext cx="1215098" cy="809606"/>
          </a:xfrm>
          <a:prstGeom prst="ellipse">
            <a:avLst/>
          </a:prstGeom>
          <a:solidFill>
            <a:srgbClr val="FFC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nchorCtr="1"/>
          <a:lstStyle/>
          <a:p>
            <a:pPr algn="ctr"/>
            <a:r>
              <a:rPr lang="es-MX" sz="1200" b="1" dirty="0" smtClean="0">
                <a:solidFill>
                  <a:srgbClr val="000000"/>
                </a:solidFill>
              </a:rPr>
              <a:t>Grado</a:t>
            </a:r>
          </a:p>
          <a:p>
            <a:pPr algn="ctr"/>
            <a:r>
              <a:rPr lang="es-MX" sz="1200" b="1" dirty="0" smtClean="0">
                <a:solidFill>
                  <a:srgbClr val="000000"/>
                </a:solidFill>
              </a:rPr>
              <a:t>genómico</a:t>
            </a:r>
            <a:endParaRPr lang="es-MX" sz="1200" b="1" dirty="0">
              <a:solidFill>
                <a:srgbClr val="000000"/>
              </a:solidFill>
            </a:endParaRPr>
          </a:p>
        </p:txBody>
      </p:sp>
      <p:sp>
        <p:nvSpPr>
          <p:cNvPr id="75" name="Oval 24"/>
          <p:cNvSpPr>
            <a:spLocks noChangeArrowheads="1"/>
          </p:cNvSpPr>
          <p:nvPr/>
        </p:nvSpPr>
        <p:spPr bwMode="auto">
          <a:xfrm>
            <a:off x="7213902" y="2738482"/>
            <a:ext cx="1215098" cy="809606"/>
          </a:xfrm>
          <a:prstGeom prst="ellipse">
            <a:avLst/>
          </a:prstGeom>
          <a:solidFill>
            <a:schemeClr val="accent3">
              <a:lumMod val="60000"/>
              <a:lumOff val="4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nchorCtr="1"/>
          <a:lstStyle/>
          <a:p>
            <a:pPr algn="ctr"/>
            <a:r>
              <a:rPr lang="es-MX" sz="1200" b="1" dirty="0" smtClean="0">
                <a:solidFill>
                  <a:srgbClr val="000000"/>
                </a:solidFill>
              </a:rPr>
              <a:t>Firma gen</a:t>
            </a:r>
          </a:p>
          <a:p>
            <a:pPr algn="ctr"/>
            <a:r>
              <a:rPr lang="es-MX" sz="1200" b="1" dirty="0" smtClean="0">
                <a:solidFill>
                  <a:srgbClr val="000000"/>
                </a:solidFill>
              </a:rPr>
              <a:t>invasor</a:t>
            </a:r>
            <a:endParaRPr lang="es-MX" sz="1200" b="1" dirty="0">
              <a:solidFill>
                <a:srgbClr val="000000"/>
              </a:solidFill>
            </a:endParaRPr>
          </a:p>
        </p:txBody>
      </p:sp>
      <p:sp>
        <p:nvSpPr>
          <p:cNvPr id="77" name="Oval 24"/>
          <p:cNvSpPr>
            <a:spLocks noChangeArrowheads="1"/>
          </p:cNvSpPr>
          <p:nvPr/>
        </p:nvSpPr>
        <p:spPr bwMode="auto">
          <a:xfrm>
            <a:off x="6357298" y="2976584"/>
            <a:ext cx="1215098" cy="809606"/>
          </a:xfrm>
          <a:prstGeom prst="ellipse">
            <a:avLst/>
          </a:prstGeom>
          <a:solidFill>
            <a:srgbClr val="0033CC"/>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nchorCtr="1">
            <a:normAutofit/>
          </a:bodyPr>
          <a:lstStyle/>
          <a:p>
            <a:pPr algn="ctr"/>
            <a:r>
              <a:rPr lang="es-MX" sz="1200" b="1" dirty="0" smtClean="0">
                <a:solidFill>
                  <a:schemeClr val="bg1"/>
                </a:solidFill>
              </a:rPr>
              <a:t>Respuesta</a:t>
            </a:r>
          </a:p>
          <a:p>
            <a:pPr algn="ctr"/>
            <a:r>
              <a:rPr lang="es-MX" sz="1200" b="1" dirty="0" smtClean="0">
                <a:solidFill>
                  <a:schemeClr val="bg1"/>
                </a:solidFill>
              </a:rPr>
              <a:t>a cirugía</a:t>
            </a:r>
          </a:p>
        </p:txBody>
      </p:sp>
      <p:sp>
        <p:nvSpPr>
          <p:cNvPr id="78" name="TextBox 77"/>
          <p:cNvSpPr txBox="1"/>
          <p:nvPr/>
        </p:nvSpPr>
        <p:spPr>
          <a:xfrm>
            <a:off x="1849838" y="1345156"/>
            <a:ext cx="2357454" cy="246221"/>
          </a:xfrm>
          <a:prstGeom prst="rect">
            <a:avLst/>
          </a:prstGeom>
          <a:noFill/>
          <a:ln>
            <a:noFill/>
          </a:ln>
        </p:spPr>
        <p:txBody>
          <a:bodyPr wrap="square" lIns="0" tIns="0" rIns="0" bIns="0" rtlCol="0">
            <a:spAutoFit/>
          </a:bodyPr>
          <a:lstStyle/>
          <a:p>
            <a:pPr algn="ctr"/>
            <a:r>
              <a:rPr lang="es-MX" sz="1600" b="1" dirty="0" smtClean="0">
                <a:solidFill>
                  <a:schemeClr val="bg1"/>
                </a:solidFill>
              </a:rPr>
              <a:t>Clasificación molecular </a:t>
            </a:r>
            <a:endParaRPr lang="es-MX" sz="1600" b="1" dirty="0">
              <a:solidFill>
                <a:schemeClr val="bg1"/>
              </a:solidFill>
            </a:endParaRPr>
          </a:p>
        </p:txBody>
      </p:sp>
      <p:cxnSp>
        <p:nvCxnSpPr>
          <p:cNvPr id="82" name="Straight Arrow Connector 81"/>
          <p:cNvCxnSpPr>
            <a:stCxn id="31765" idx="2"/>
            <a:endCxn id="31766" idx="0"/>
          </p:cNvCxnSpPr>
          <p:nvPr/>
        </p:nvCxnSpPr>
        <p:spPr>
          <a:xfrm rot="5400000">
            <a:off x="6852781" y="5400269"/>
            <a:ext cx="343742" cy="1588"/>
          </a:xfrm>
          <a:prstGeom prst="straightConnector1">
            <a:avLst/>
          </a:prstGeom>
          <a:ln w="3175">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31763" idx="2"/>
            <a:endCxn id="31764" idx="0"/>
          </p:cNvCxnSpPr>
          <p:nvPr/>
        </p:nvCxnSpPr>
        <p:spPr>
          <a:xfrm rot="16200000" flipH="1">
            <a:off x="2233230" y="5400268"/>
            <a:ext cx="343742" cy="1"/>
          </a:xfrm>
          <a:prstGeom prst="straightConnector1">
            <a:avLst/>
          </a:prstGeom>
          <a:ln w="3175">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6" name="Elbow Connector 85"/>
          <p:cNvCxnSpPr>
            <a:stCxn id="31762" idx="2"/>
            <a:endCxn id="31763" idx="0"/>
          </p:cNvCxnSpPr>
          <p:nvPr/>
        </p:nvCxnSpPr>
        <p:spPr>
          <a:xfrm rot="5400000">
            <a:off x="3362585" y="3450165"/>
            <a:ext cx="521550" cy="2436517"/>
          </a:xfrm>
          <a:prstGeom prst="bentConnector3">
            <a:avLst>
              <a:gd name="adj1" fmla="val 50000"/>
            </a:avLst>
          </a:prstGeom>
          <a:ln w="3175">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8" name="Elbow Connector 87"/>
          <p:cNvCxnSpPr>
            <a:stCxn id="31762" idx="2"/>
            <a:endCxn id="31765" idx="0"/>
          </p:cNvCxnSpPr>
          <p:nvPr/>
        </p:nvCxnSpPr>
        <p:spPr>
          <a:xfrm rot="16200000" flipH="1">
            <a:off x="5672360" y="3576906"/>
            <a:ext cx="521550" cy="2183034"/>
          </a:xfrm>
          <a:prstGeom prst="bentConnector3">
            <a:avLst>
              <a:gd name="adj1" fmla="val 50000"/>
            </a:avLst>
          </a:prstGeom>
          <a:ln w="3175">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90" name="Elbow Connector 89"/>
          <p:cNvCxnSpPr>
            <a:stCxn id="31800" idx="0"/>
            <a:endCxn id="68" idx="0"/>
          </p:cNvCxnSpPr>
          <p:nvPr/>
        </p:nvCxnSpPr>
        <p:spPr>
          <a:xfrm rot="5400000">
            <a:off x="1099739" y="2186353"/>
            <a:ext cx="642942" cy="556468"/>
          </a:xfrm>
          <a:prstGeom prst="bentConnector3">
            <a:avLst>
              <a:gd name="adj1" fmla="val 50000"/>
            </a:avLst>
          </a:prstGeom>
          <a:ln w="31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31800" idx="0"/>
            <a:endCxn id="70" idx="0"/>
          </p:cNvCxnSpPr>
          <p:nvPr/>
        </p:nvCxnSpPr>
        <p:spPr>
          <a:xfrm rot="16200000" flipH="1">
            <a:off x="1742681" y="2099879"/>
            <a:ext cx="642942" cy="729416"/>
          </a:xfrm>
          <a:prstGeom prst="bentConnector3">
            <a:avLst>
              <a:gd name="adj1" fmla="val 50000"/>
            </a:avLst>
          </a:prstGeom>
          <a:ln w="31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02" name="Elbow Connector 101"/>
          <p:cNvCxnSpPr>
            <a:endCxn id="69" idx="0"/>
          </p:cNvCxnSpPr>
          <p:nvPr/>
        </p:nvCxnSpPr>
        <p:spPr>
          <a:xfrm rot="10800000" flipV="1">
            <a:off x="3700086" y="2462784"/>
            <a:ext cx="658554" cy="323274"/>
          </a:xfrm>
          <a:prstGeom prst="bentConnector2">
            <a:avLst/>
          </a:prstGeom>
          <a:ln w="31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03" name="Elbow Connector 102"/>
          <p:cNvCxnSpPr>
            <a:endCxn id="71" idx="0"/>
          </p:cNvCxnSpPr>
          <p:nvPr/>
        </p:nvCxnSpPr>
        <p:spPr>
          <a:xfrm rot="16200000" flipH="1">
            <a:off x="4321967" y="2178835"/>
            <a:ext cx="642942" cy="571504"/>
          </a:xfrm>
          <a:prstGeom prst="bentConnector3">
            <a:avLst>
              <a:gd name="adj1" fmla="val 50000"/>
            </a:avLst>
          </a:prstGeom>
          <a:ln w="31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78" idx="2"/>
          </p:cNvCxnSpPr>
          <p:nvPr/>
        </p:nvCxnSpPr>
        <p:spPr>
          <a:xfrm rot="16200000" flipH="1">
            <a:off x="2748883" y="1871058"/>
            <a:ext cx="560511" cy="1147"/>
          </a:xfrm>
          <a:prstGeom prst="line">
            <a:avLst/>
          </a:prstGeom>
          <a:ln w="31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2" name="Shape 111"/>
          <p:cNvCxnSpPr>
            <a:endCxn id="31762" idx="0"/>
          </p:cNvCxnSpPr>
          <p:nvPr/>
        </p:nvCxnSpPr>
        <p:spPr>
          <a:xfrm rot="5400000">
            <a:off x="5894373" y="2661998"/>
            <a:ext cx="446675" cy="2552183"/>
          </a:xfrm>
          <a:prstGeom prst="bentConnector3">
            <a:avLst>
              <a:gd name="adj1" fmla="val 48635"/>
            </a:avLst>
          </a:prstGeom>
          <a:ln w="3175">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17" name="Elbow Connector 116"/>
          <p:cNvCxnSpPr>
            <a:endCxn id="31762" idx="0"/>
          </p:cNvCxnSpPr>
          <p:nvPr/>
        </p:nvCxnSpPr>
        <p:spPr>
          <a:xfrm rot="16200000" flipH="1">
            <a:off x="3411902" y="2731710"/>
            <a:ext cx="1089617" cy="1769816"/>
          </a:xfrm>
          <a:prstGeom prst="bentConnector3">
            <a:avLst>
              <a:gd name="adj1" fmla="val 78533"/>
            </a:avLst>
          </a:prstGeom>
          <a:ln w="3175">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Ca mama triple negativo</a:t>
            </a:r>
            <a:endParaRPr lang="es-MX" dirty="0"/>
          </a:p>
        </p:txBody>
      </p:sp>
      <p:sp>
        <p:nvSpPr>
          <p:cNvPr id="3" name="Content Placeholder 2"/>
          <p:cNvSpPr>
            <a:spLocks noGrp="1"/>
          </p:cNvSpPr>
          <p:nvPr>
            <p:ph idx="1"/>
          </p:nvPr>
        </p:nvSpPr>
        <p:spPr>
          <a:xfrm>
            <a:off x="714348" y="1428736"/>
            <a:ext cx="7858180" cy="4500594"/>
          </a:xfrm>
        </p:spPr>
        <p:txBody>
          <a:bodyPr/>
          <a:lstStyle/>
          <a:p>
            <a:pPr>
              <a:spcBef>
                <a:spcPts val="1800"/>
              </a:spcBef>
            </a:pPr>
            <a:r>
              <a:rPr lang="es-MX" dirty="0" smtClean="0"/>
              <a:t>RE, RP, HER2 negativos</a:t>
            </a:r>
          </a:p>
          <a:p>
            <a:pPr>
              <a:spcBef>
                <a:spcPts val="1800"/>
              </a:spcBef>
            </a:pPr>
            <a:r>
              <a:rPr lang="es-MX" dirty="0" smtClean="0"/>
              <a:t>10 – 17% ca mama</a:t>
            </a:r>
          </a:p>
          <a:p>
            <a:pPr>
              <a:spcBef>
                <a:spcPts val="1800"/>
              </a:spcBef>
            </a:pPr>
            <a:r>
              <a:rPr lang="es-MX" dirty="0" smtClean="0"/>
              <a:t>↑ agresivo otros subtipos moleculares</a:t>
            </a:r>
          </a:p>
          <a:p>
            <a:pPr>
              <a:spcBef>
                <a:spcPts val="1800"/>
              </a:spcBef>
            </a:pPr>
            <a:r>
              <a:rPr lang="es-MX" dirty="0" smtClean="0"/>
              <a:t>&gt; tumores grado 3</a:t>
            </a:r>
          </a:p>
          <a:p>
            <a:pPr>
              <a:spcBef>
                <a:spcPts val="1800"/>
              </a:spcBef>
            </a:pPr>
            <a:r>
              <a:rPr lang="es-MX" dirty="0" smtClean="0"/>
              <a:t>&gt; frecuencia carcinoma ductal invasor alto grado, no especifico </a:t>
            </a:r>
            <a:endParaRPr lang="es-MX" dirty="0"/>
          </a:p>
        </p:txBody>
      </p:sp>
      <p:sp>
        <p:nvSpPr>
          <p:cNvPr id="4" name="Text Placeholder 3"/>
          <p:cNvSpPr>
            <a:spLocks noGrp="1"/>
          </p:cNvSpPr>
          <p:nvPr>
            <p:ph type="body" sz="quarter" idx="10"/>
          </p:nvPr>
        </p:nvSpPr>
        <p:spPr>
          <a:xfrm>
            <a:off x="4572000" y="6429396"/>
            <a:ext cx="4572000" cy="428604"/>
          </a:xfrm>
        </p:spPr>
        <p:txBody>
          <a:bodyPr>
            <a:noAutofit/>
          </a:bodyPr>
          <a:lstStyle/>
          <a:p>
            <a:r>
              <a:rPr lang="es-MX" dirty="0" err="1" smtClean="0">
                <a:latin typeface="+mn-lt"/>
              </a:rPr>
              <a:t>Liedtke</a:t>
            </a:r>
            <a:r>
              <a:rPr lang="es-MX" dirty="0" smtClean="0">
                <a:latin typeface="+mn-lt"/>
              </a:rPr>
              <a:t> C, et al. J </a:t>
            </a:r>
            <a:r>
              <a:rPr lang="es-MX" dirty="0" err="1" smtClean="0">
                <a:latin typeface="+mn-lt"/>
              </a:rPr>
              <a:t>Clin</a:t>
            </a:r>
            <a:r>
              <a:rPr lang="es-MX" dirty="0" smtClean="0">
                <a:latin typeface="+mn-lt"/>
              </a:rPr>
              <a:t> </a:t>
            </a:r>
            <a:r>
              <a:rPr lang="es-MX" dirty="0" err="1" smtClean="0">
                <a:latin typeface="+mn-lt"/>
              </a:rPr>
              <a:t>Oncol</a:t>
            </a:r>
            <a:r>
              <a:rPr lang="es-MX" dirty="0" smtClean="0">
                <a:latin typeface="+mn-lt"/>
              </a:rPr>
              <a:t>. 2008;26:1275-1281 </a:t>
            </a:r>
            <a:br>
              <a:rPr lang="es-MX" dirty="0" smtClean="0">
                <a:latin typeface="+mn-lt"/>
              </a:rPr>
            </a:br>
            <a:r>
              <a:rPr lang="es-MX" dirty="0" err="1" smtClean="0">
                <a:latin typeface="+mn-lt"/>
              </a:rPr>
              <a:t>Lin</a:t>
            </a:r>
            <a:r>
              <a:rPr lang="es-MX" dirty="0" smtClean="0">
                <a:latin typeface="+mn-lt"/>
              </a:rPr>
              <a:t> NU, et al. </a:t>
            </a:r>
            <a:r>
              <a:rPr lang="es-MX" dirty="0" err="1" smtClean="0">
                <a:latin typeface="+mn-lt"/>
              </a:rPr>
              <a:t>Cancer</a:t>
            </a:r>
            <a:r>
              <a:rPr lang="es-MX" dirty="0" smtClean="0">
                <a:latin typeface="+mn-lt"/>
              </a:rPr>
              <a:t>. 2008;113:2638-2645</a:t>
            </a:r>
          </a:p>
        </p:txBody>
      </p:sp>
      <p:sp>
        <p:nvSpPr>
          <p:cNvPr id="5" name="TextBox 4"/>
          <p:cNvSpPr txBox="1"/>
          <p:nvPr/>
        </p:nvSpPr>
        <p:spPr>
          <a:xfrm>
            <a:off x="0" y="6211669"/>
            <a:ext cx="4214810" cy="646331"/>
          </a:xfrm>
          <a:prstGeom prst="rect">
            <a:avLst/>
          </a:prstGeom>
          <a:noFill/>
        </p:spPr>
        <p:txBody>
          <a:bodyPr wrap="square" rtlCol="0">
            <a:spAutoFit/>
          </a:bodyPr>
          <a:lstStyle/>
          <a:p>
            <a:r>
              <a:rPr lang="es-MX" sz="1200" dirty="0" smtClean="0"/>
              <a:t>RE = Receptor estrógeno</a:t>
            </a:r>
          </a:p>
          <a:p>
            <a:r>
              <a:rPr lang="es-MX" sz="1200" dirty="0" smtClean="0"/>
              <a:t>RP = Receptor progesterona</a:t>
            </a:r>
          </a:p>
          <a:p>
            <a:r>
              <a:rPr lang="es-MX" sz="1200" dirty="0" smtClean="0"/>
              <a:t>HER2 = Receptor 2 factor crecimiento epidérmico humano (FCE)</a:t>
            </a:r>
            <a:endParaRPr lang="es-MX"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s-MX" dirty="0" smtClean="0"/>
              <a:t>Ca mama triple negativo</a:t>
            </a:r>
            <a:br>
              <a:rPr lang="es-MX" dirty="0" smtClean="0"/>
            </a:br>
            <a:r>
              <a:rPr lang="es-MX" dirty="0" smtClean="0"/>
              <a:t>Características clínicas</a:t>
            </a:r>
            <a:endParaRPr lang="es-MX" dirty="0"/>
          </a:p>
        </p:txBody>
      </p:sp>
      <p:sp>
        <p:nvSpPr>
          <p:cNvPr id="12" name="Content Placeholder 11"/>
          <p:cNvSpPr>
            <a:spLocks noGrp="1"/>
          </p:cNvSpPr>
          <p:nvPr>
            <p:ph sz="half" idx="1"/>
          </p:nvPr>
        </p:nvSpPr>
        <p:spPr>
          <a:xfrm>
            <a:off x="142844" y="1428736"/>
            <a:ext cx="4352956" cy="4714908"/>
          </a:xfrm>
        </p:spPr>
        <p:txBody>
          <a:bodyPr>
            <a:normAutofit/>
          </a:bodyPr>
          <a:lstStyle/>
          <a:p>
            <a:r>
              <a:rPr lang="es-MX" dirty="0" smtClean="0"/>
              <a:t>No asociación consistente estado ganglionar o etapa patrón recaída</a:t>
            </a:r>
          </a:p>
          <a:p>
            <a:pPr lvl="1"/>
            <a:r>
              <a:rPr lang="es-MX" dirty="0" smtClean="0"/>
              <a:t>Intervalo libre de enfermedad a corto plazo</a:t>
            </a:r>
          </a:p>
          <a:p>
            <a:pPr lvl="1"/>
            <a:r>
              <a:rPr lang="es-MX" b="1" i="1" dirty="0" smtClean="0">
                <a:solidFill>
                  <a:srgbClr val="FFC000"/>
                </a:solidFill>
              </a:rPr>
              <a:t>Mayor índice metástasis </a:t>
            </a:r>
            <a:r>
              <a:rPr lang="es-MX" dirty="0" smtClean="0"/>
              <a:t>viscerales</a:t>
            </a:r>
          </a:p>
          <a:p>
            <a:pPr lvl="1"/>
            <a:r>
              <a:rPr lang="es-MX" dirty="0" smtClean="0"/>
              <a:t>Difiere de </a:t>
            </a:r>
            <a:r>
              <a:rPr lang="es-MX" dirty="0" err="1" smtClean="0"/>
              <a:t>luminal</a:t>
            </a:r>
            <a:endParaRPr lang="es-MX" dirty="0" smtClean="0"/>
          </a:p>
          <a:p>
            <a:pPr lvl="2"/>
            <a:r>
              <a:rPr lang="es-MX" b="1" i="1" dirty="0" smtClean="0">
                <a:solidFill>
                  <a:srgbClr val="FFC000"/>
                </a:solidFill>
              </a:rPr>
              <a:t>46%  mets SNC</a:t>
            </a:r>
            <a:endParaRPr lang="es-MX" b="1" i="1" dirty="0">
              <a:solidFill>
                <a:srgbClr val="FFC000"/>
              </a:solidFill>
            </a:endParaRPr>
          </a:p>
        </p:txBody>
      </p:sp>
      <p:sp>
        <p:nvSpPr>
          <p:cNvPr id="14" name="Text Placeholder 13"/>
          <p:cNvSpPr>
            <a:spLocks noGrp="1"/>
          </p:cNvSpPr>
          <p:nvPr>
            <p:ph type="body" sz="quarter" idx="10"/>
          </p:nvPr>
        </p:nvSpPr>
        <p:spPr>
          <a:xfrm>
            <a:off x="4572000" y="6429396"/>
            <a:ext cx="4572000" cy="428604"/>
          </a:xfrm>
        </p:spPr>
        <p:txBody>
          <a:bodyPr>
            <a:noAutofit/>
          </a:bodyPr>
          <a:lstStyle/>
          <a:p>
            <a:r>
              <a:rPr lang="es-MX" dirty="0" err="1" smtClean="0">
                <a:latin typeface="+mn-lt"/>
              </a:rPr>
              <a:t>Liedtke</a:t>
            </a:r>
            <a:r>
              <a:rPr lang="es-MX" dirty="0" smtClean="0">
                <a:latin typeface="+mn-lt"/>
              </a:rPr>
              <a:t> C, et al. J </a:t>
            </a:r>
            <a:r>
              <a:rPr lang="es-MX" dirty="0" err="1" smtClean="0">
                <a:latin typeface="+mn-lt"/>
              </a:rPr>
              <a:t>Clin</a:t>
            </a:r>
            <a:r>
              <a:rPr lang="es-MX" dirty="0" smtClean="0">
                <a:latin typeface="+mn-lt"/>
              </a:rPr>
              <a:t> </a:t>
            </a:r>
            <a:r>
              <a:rPr lang="es-MX" dirty="0" err="1" smtClean="0">
                <a:latin typeface="+mn-lt"/>
              </a:rPr>
              <a:t>Oncol</a:t>
            </a:r>
            <a:r>
              <a:rPr lang="es-MX" dirty="0" smtClean="0">
                <a:latin typeface="+mn-lt"/>
              </a:rPr>
              <a:t>. 2008;26:1275-1281</a:t>
            </a:r>
            <a:br>
              <a:rPr lang="es-MX" dirty="0" smtClean="0">
                <a:latin typeface="+mn-lt"/>
              </a:rPr>
            </a:br>
            <a:r>
              <a:rPr lang="es-MX" dirty="0" err="1" smtClean="0">
                <a:latin typeface="+mn-lt"/>
              </a:rPr>
              <a:t>Lin</a:t>
            </a:r>
            <a:r>
              <a:rPr lang="es-MX" dirty="0" smtClean="0">
                <a:latin typeface="+mn-lt"/>
              </a:rPr>
              <a:t> NU, et al. </a:t>
            </a:r>
            <a:r>
              <a:rPr lang="es-MX" dirty="0" err="1" smtClean="0">
                <a:latin typeface="+mn-lt"/>
              </a:rPr>
              <a:t>Cancer</a:t>
            </a:r>
            <a:r>
              <a:rPr lang="es-MX" dirty="0" smtClean="0">
                <a:latin typeface="+mn-lt"/>
              </a:rPr>
              <a:t>. 2008;113:2638-2645</a:t>
            </a:r>
          </a:p>
        </p:txBody>
      </p:sp>
      <p:graphicFrame>
        <p:nvGraphicFramePr>
          <p:cNvPr id="113" name="Content Placeholder 112"/>
          <p:cNvGraphicFramePr>
            <a:graphicFrameLocks noGrp="1"/>
          </p:cNvGraphicFramePr>
          <p:nvPr>
            <p:ph sz="half" idx="12"/>
          </p:nvPr>
        </p:nvGraphicFramePr>
        <p:xfrm>
          <a:off x="4643438" y="4429132"/>
          <a:ext cx="4352925" cy="1656080"/>
        </p:xfrm>
        <a:graphic>
          <a:graphicData uri="http://schemas.openxmlformats.org/drawingml/2006/table">
            <a:tbl>
              <a:tblPr firstRow="1" bandRow="1">
                <a:tableStyleId>{5C22544A-7EE6-4342-B048-85BDC9FD1C3A}</a:tableStyleId>
              </a:tblPr>
              <a:tblGrid>
                <a:gridCol w="870585"/>
                <a:gridCol w="870585"/>
                <a:gridCol w="870585"/>
                <a:gridCol w="870585"/>
                <a:gridCol w="870585"/>
              </a:tblGrid>
              <a:tr h="370840">
                <a:tc>
                  <a:txBody>
                    <a:bodyPr/>
                    <a:lstStyle/>
                    <a:p>
                      <a:endParaRPr lang="es-MX" dirty="0"/>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solidFill>
                      <a:srgbClr val="7F0000"/>
                    </a:solidFill>
                  </a:tcPr>
                </a:tc>
                <a:tc>
                  <a:txBody>
                    <a:bodyPr/>
                    <a:lstStyle/>
                    <a:p>
                      <a:pPr marL="0" marR="0" indent="0" algn="ctr" rtl="0" eaLnBrk="1" fontAlgn="base" latinLnBrk="0" hangingPunct="1">
                        <a:spcBef>
                          <a:spcPts val="288"/>
                        </a:spcBef>
                        <a:spcAft>
                          <a:spcPts val="0"/>
                        </a:spcAft>
                      </a:pPr>
                      <a:r>
                        <a:rPr lang="en-US" sz="1200" b="1" i="0" u="none" strike="noStrike" kern="1200" baseline="0" dirty="0">
                          <a:solidFill>
                            <a:schemeClr val="tx1"/>
                          </a:solidFill>
                          <a:latin typeface="Arial"/>
                        </a:rPr>
                        <a:t>n</a:t>
                      </a:r>
                      <a:endParaRPr lang="en-US" sz="1800" b="0" i="0" u="none" strike="noStrike" dirty="0">
                        <a:latin typeface="Arial"/>
                      </a:endParaRPr>
                    </a:p>
                  </a:txBody>
                  <a:tcPr marL="68453" marR="68453" anchor="ct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solidFill>
                      <a:srgbClr val="7F0000"/>
                    </a:solidFill>
                  </a:tcPr>
                </a:tc>
                <a:tc>
                  <a:txBody>
                    <a:bodyPr/>
                    <a:lstStyle/>
                    <a:p>
                      <a:pPr marL="0" marR="0" indent="0" algn="ctr" rtl="0" eaLnBrk="1" fontAlgn="base" latinLnBrk="0" hangingPunct="1">
                        <a:spcBef>
                          <a:spcPts val="288"/>
                        </a:spcBef>
                        <a:spcAft>
                          <a:spcPts val="0"/>
                        </a:spcAft>
                      </a:pPr>
                      <a:r>
                        <a:rPr lang="es-MX" sz="1200" b="1" i="0" u="none" strike="noStrike" kern="1200" baseline="0" noProof="0" smtClean="0">
                          <a:solidFill>
                            <a:schemeClr val="tx1"/>
                          </a:solidFill>
                          <a:latin typeface="Arial"/>
                        </a:rPr>
                        <a:t>Óseo, %</a:t>
                      </a:r>
                      <a:endParaRPr lang="es-MX" sz="1800" b="0" i="0" u="none" strike="noStrike" noProof="0">
                        <a:latin typeface="Arial"/>
                      </a:endParaRPr>
                    </a:p>
                  </a:txBody>
                  <a:tcPr marL="68453" marR="68453" anchor="ct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solidFill>
                      <a:srgbClr val="7F0000"/>
                    </a:solidFill>
                  </a:tcPr>
                </a:tc>
                <a:tc>
                  <a:txBody>
                    <a:bodyPr/>
                    <a:lstStyle/>
                    <a:p>
                      <a:pPr marL="0" marR="0" indent="0" algn="ctr" rtl="0" eaLnBrk="1" fontAlgn="base" latinLnBrk="0" hangingPunct="1">
                        <a:spcBef>
                          <a:spcPts val="288"/>
                        </a:spcBef>
                        <a:spcAft>
                          <a:spcPts val="0"/>
                        </a:spcAft>
                      </a:pPr>
                      <a:r>
                        <a:rPr lang="es-MX" sz="1200" b="1" i="0" u="none" strike="noStrike" kern="1200" baseline="0" noProof="0" smtClean="0">
                          <a:solidFill>
                            <a:schemeClr val="tx1"/>
                          </a:solidFill>
                          <a:latin typeface="Arial"/>
                        </a:rPr>
                        <a:t>Tejido blando, %</a:t>
                      </a:r>
                      <a:endParaRPr lang="es-MX" sz="1800" b="0" i="0" u="none" strike="noStrike" noProof="0">
                        <a:latin typeface="Arial"/>
                      </a:endParaRPr>
                    </a:p>
                  </a:txBody>
                  <a:tcPr marL="68453" marR="68453" anchor="ct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solidFill>
                      <a:srgbClr val="7F0000"/>
                    </a:solidFill>
                  </a:tcPr>
                </a:tc>
                <a:tc>
                  <a:txBody>
                    <a:bodyPr/>
                    <a:lstStyle/>
                    <a:p>
                      <a:pPr marL="0" marR="0" indent="0" algn="ctr" rtl="0" eaLnBrk="1" fontAlgn="base" latinLnBrk="0" hangingPunct="1">
                        <a:spcBef>
                          <a:spcPts val="288"/>
                        </a:spcBef>
                        <a:spcAft>
                          <a:spcPts val="0"/>
                        </a:spcAft>
                      </a:pPr>
                      <a:r>
                        <a:rPr lang="es-MX" sz="1200" b="1" i="0" u="none" strike="noStrike" kern="1200" baseline="0" noProof="0" dirty="0" smtClean="0">
                          <a:solidFill>
                            <a:schemeClr val="tx1"/>
                          </a:solidFill>
                          <a:latin typeface="Arial"/>
                        </a:rPr>
                        <a:t>Víscera, %</a:t>
                      </a:r>
                      <a:endParaRPr lang="es-MX" sz="1800" b="0" i="0" u="none" strike="noStrike" noProof="0" dirty="0">
                        <a:latin typeface="Arial"/>
                      </a:endParaRPr>
                    </a:p>
                  </a:txBody>
                  <a:tcPr marL="68453" marR="68453" anchor="ct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solidFill>
                      <a:srgbClr val="7F0000"/>
                    </a:solidFill>
                  </a:tcPr>
                </a:tc>
              </a:tr>
              <a:tr h="370840">
                <a:tc>
                  <a:txBody>
                    <a:bodyPr/>
                    <a:lstStyle/>
                    <a:p>
                      <a:pPr marL="0" marR="0" indent="0" algn="l" rtl="0" eaLnBrk="1" fontAlgn="base" latinLnBrk="0" hangingPunct="1">
                        <a:spcBef>
                          <a:spcPts val="288"/>
                        </a:spcBef>
                        <a:spcAft>
                          <a:spcPts val="0"/>
                        </a:spcAft>
                      </a:pPr>
                      <a:r>
                        <a:rPr lang="es-MX" sz="1200" b="0" i="0" u="none" strike="noStrike" kern="1200" baseline="0" noProof="0" dirty="0" smtClean="0">
                          <a:solidFill>
                            <a:schemeClr val="bg1"/>
                          </a:solidFill>
                          <a:latin typeface="Arial"/>
                        </a:rPr>
                        <a:t>Triple negativo</a:t>
                      </a:r>
                      <a:endParaRPr lang="es-MX" sz="1800" b="0" i="0" u="none" strike="noStrike" noProof="0" dirty="0">
                        <a:solidFill>
                          <a:schemeClr val="bg1"/>
                        </a:solidFill>
                        <a:latin typeface="Arial"/>
                      </a:endParaRPr>
                    </a:p>
                  </a:txBody>
                  <a:tcPr marL="68453" marR="68453">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noFill/>
                  </a:tcPr>
                </a:tc>
                <a:tc>
                  <a:txBody>
                    <a:bodyPr/>
                    <a:lstStyle/>
                    <a:p>
                      <a:pPr marL="0" marR="0" indent="0" algn="ctr" rtl="0" eaLnBrk="1" fontAlgn="base" latinLnBrk="0" hangingPunct="1">
                        <a:spcBef>
                          <a:spcPts val="288"/>
                        </a:spcBef>
                        <a:spcAft>
                          <a:spcPts val="0"/>
                        </a:spcAft>
                      </a:pPr>
                      <a:r>
                        <a:rPr lang="en-US" sz="1200" b="0" i="0" u="none" strike="noStrike" kern="1200" baseline="0" dirty="0">
                          <a:solidFill>
                            <a:schemeClr val="bg1"/>
                          </a:solidFill>
                          <a:latin typeface="Arial"/>
                        </a:rPr>
                        <a:t>79</a:t>
                      </a:r>
                      <a:endParaRPr lang="en-US" sz="1800" b="0" i="0" u="none" strike="noStrike" dirty="0">
                        <a:solidFill>
                          <a:schemeClr val="bg1"/>
                        </a:solidFill>
                        <a:latin typeface="Arial"/>
                      </a:endParaRPr>
                    </a:p>
                  </a:txBody>
                  <a:tcPr marL="68453" marR="68453">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noFill/>
                  </a:tcPr>
                </a:tc>
                <a:tc>
                  <a:txBody>
                    <a:bodyPr/>
                    <a:lstStyle/>
                    <a:p>
                      <a:pPr marL="0" marR="0" indent="0" algn="ctr" rtl="0" eaLnBrk="1" fontAlgn="base" latinLnBrk="0" hangingPunct="1">
                        <a:spcBef>
                          <a:spcPts val="288"/>
                        </a:spcBef>
                        <a:spcAft>
                          <a:spcPts val="0"/>
                        </a:spcAft>
                      </a:pPr>
                      <a:r>
                        <a:rPr lang="en-US" sz="1200" b="0" i="0" u="none" strike="noStrike" kern="1200" baseline="0">
                          <a:solidFill>
                            <a:schemeClr val="bg1"/>
                          </a:solidFill>
                          <a:latin typeface="Arial"/>
                        </a:rPr>
                        <a:t>13</a:t>
                      </a:r>
                      <a:endParaRPr lang="en-US" sz="1800" b="0" i="0" u="none" strike="noStrike">
                        <a:solidFill>
                          <a:schemeClr val="bg1"/>
                        </a:solidFill>
                        <a:latin typeface="Arial"/>
                      </a:endParaRPr>
                    </a:p>
                  </a:txBody>
                  <a:tcPr marL="68453" marR="68453">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noFill/>
                  </a:tcPr>
                </a:tc>
                <a:tc>
                  <a:txBody>
                    <a:bodyPr/>
                    <a:lstStyle/>
                    <a:p>
                      <a:pPr marL="0" marR="0" indent="0" algn="ctr" rtl="0" eaLnBrk="1" fontAlgn="base" latinLnBrk="0" hangingPunct="1">
                        <a:spcBef>
                          <a:spcPts val="288"/>
                        </a:spcBef>
                        <a:spcAft>
                          <a:spcPts val="0"/>
                        </a:spcAft>
                      </a:pPr>
                      <a:r>
                        <a:rPr lang="en-US" sz="1200" b="0" i="0" u="none" strike="noStrike" kern="1200" baseline="0" dirty="0">
                          <a:solidFill>
                            <a:schemeClr val="bg1"/>
                          </a:solidFill>
                          <a:latin typeface="Arial"/>
                        </a:rPr>
                        <a:t>13</a:t>
                      </a:r>
                      <a:endParaRPr lang="en-US" sz="1800" b="0" i="0" u="none" strike="noStrike" dirty="0">
                        <a:solidFill>
                          <a:schemeClr val="bg1"/>
                        </a:solidFill>
                        <a:latin typeface="Arial"/>
                      </a:endParaRPr>
                    </a:p>
                  </a:txBody>
                  <a:tcPr marL="68453" marR="68453">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noFill/>
                  </a:tcPr>
                </a:tc>
                <a:tc>
                  <a:txBody>
                    <a:bodyPr/>
                    <a:lstStyle/>
                    <a:p>
                      <a:pPr marL="0" marR="0" indent="0" algn="ctr" rtl="0" eaLnBrk="1" fontAlgn="base" latinLnBrk="0" hangingPunct="1">
                        <a:spcBef>
                          <a:spcPts val="288"/>
                        </a:spcBef>
                        <a:spcAft>
                          <a:spcPts val="0"/>
                        </a:spcAft>
                      </a:pPr>
                      <a:r>
                        <a:rPr lang="en-US" sz="1200" b="0" i="0" u="none" strike="noStrike" kern="1200" baseline="0">
                          <a:solidFill>
                            <a:schemeClr val="bg1"/>
                          </a:solidFill>
                          <a:latin typeface="Arial"/>
                        </a:rPr>
                        <a:t>74</a:t>
                      </a:r>
                      <a:endParaRPr lang="en-US" sz="1800" b="0" i="0" u="none" strike="noStrike">
                        <a:solidFill>
                          <a:schemeClr val="bg1"/>
                        </a:solidFill>
                        <a:latin typeface="Arial"/>
                      </a:endParaRPr>
                    </a:p>
                  </a:txBody>
                  <a:tcPr marL="68453" marR="68453">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noFill/>
                  </a:tcPr>
                </a:tc>
              </a:tr>
              <a:tr h="370840">
                <a:tc>
                  <a:txBody>
                    <a:bodyPr/>
                    <a:lstStyle/>
                    <a:p>
                      <a:pPr marL="0" marR="0" indent="0" algn="l" rtl="0" eaLnBrk="1" fontAlgn="base" latinLnBrk="0" hangingPunct="1">
                        <a:spcBef>
                          <a:spcPts val="288"/>
                        </a:spcBef>
                        <a:spcAft>
                          <a:spcPts val="0"/>
                        </a:spcAft>
                      </a:pPr>
                      <a:r>
                        <a:rPr lang="en-US" sz="1200" b="0" i="0" u="none" strike="noStrike" kern="1200" baseline="0" dirty="0">
                          <a:solidFill>
                            <a:schemeClr val="bg1"/>
                          </a:solidFill>
                          <a:latin typeface="Arial"/>
                        </a:rPr>
                        <a:t>ER+</a:t>
                      </a:r>
                      <a:endParaRPr lang="en-US" sz="1800" b="0" i="0" u="none" strike="noStrike" dirty="0">
                        <a:solidFill>
                          <a:schemeClr val="bg1"/>
                        </a:solidFill>
                        <a:latin typeface="Arial"/>
                      </a:endParaRPr>
                    </a:p>
                  </a:txBody>
                  <a:tcPr marL="68453" marR="68453">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noFill/>
                  </a:tcPr>
                </a:tc>
                <a:tc>
                  <a:txBody>
                    <a:bodyPr/>
                    <a:lstStyle/>
                    <a:p>
                      <a:pPr marL="0" marR="0" indent="0" algn="ctr" rtl="0" eaLnBrk="1" fontAlgn="base" latinLnBrk="0" hangingPunct="1">
                        <a:spcBef>
                          <a:spcPts val="288"/>
                        </a:spcBef>
                        <a:spcAft>
                          <a:spcPts val="0"/>
                        </a:spcAft>
                      </a:pPr>
                      <a:r>
                        <a:rPr lang="en-US" sz="1200" b="0" i="0" u="none" strike="noStrike" kern="1200" baseline="0" dirty="0">
                          <a:solidFill>
                            <a:schemeClr val="bg1"/>
                          </a:solidFill>
                          <a:latin typeface="Arial"/>
                        </a:rPr>
                        <a:t>123</a:t>
                      </a:r>
                      <a:endParaRPr lang="en-US" sz="1800" b="0" i="0" u="none" strike="noStrike" dirty="0">
                        <a:solidFill>
                          <a:schemeClr val="bg1"/>
                        </a:solidFill>
                        <a:latin typeface="Arial"/>
                      </a:endParaRPr>
                    </a:p>
                  </a:txBody>
                  <a:tcPr marL="68453" marR="68453">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noFill/>
                  </a:tcPr>
                </a:tc>
                <a:tc>
                  <a:txBody>
                    <a:bodyPr/>
                    <a:lstStyle/>
                    <a:p>
                      <a:pPr marL="0" marR="0" indent="0" algn="ctr" rtl="0" eaLnBrk="1" fontAlgn="base" latinLnBrk="0" hangingPunct="1">
                        <a:spcBef>
                          <a:spcPts val="288"/>
                        </a:spcBef>
                        <a:spcAft>
                          <a:spcPts val="0"/>
                        </a:spcAft>
                      </a:pPr>
                      <a:r>
                        <a:rPr lang="en-US" sz="1200" b="0" i="0" u="none" strike="noStrike" kern="1200" baseline="0" dirty="0">
                          <a:solidFill>
                            <a:schemeClr val="bg1"/>
                          </a:solidFill>
                          <a:latin typeface="Arial"/>
                        </a:rPr>
                        <a:t>39</a:t>
                      </a:r>
                      <a:endParaRPr lang="en-US" sz="1800" b="0" i="0" u="none" strike="noStrike" dirty="0">
                        <a:solidFill>
                          <a:schemeClr val="bg1"/>
                        </a:solidFill>
                        <a:latin typeface="Arial"/>
                      </a:endParaRPr>
                    </a:p>
                  </a:txBody>
                  <a:tcPr marL="68453" marR="68453">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noFill/>
                  </a:tcPr>
                </a:tc>
                <a:tc>
                  <a:txBody>
                    <a:bodyPr/>
                    <a:lstStyle/>
                    <a:p>
                      <a:pPr marL="0" marR="0" indent="0" algn="ctr" rtl="0" eaLnBrk="1" fontAlgn="base" latinLnBrk="0" hangingPunct="1">
                        <a:spcBef>
                          <a:spcPts val="288"/>
                        </a:spcBef>
                        <a:spcAft>
                          <a:spcPts val="0"/>
                        </a:spcAft>
                      </a:pPr>
                      <a:r>
                        <a:rPr lang="en-US" sz="1200" b="0" i="0" u="none" strike="noStrike" kern="1200" baseline="0">
                          <a:solidFill>
                            <a:schemeClr val="bg1"/>
                          </a:solidFill>
                          <a:latin typeface="Arial"/>
                        </a:rPr>
                        <a:t>7</a:t>
                      </a:r>
                      <a:endParaRPr lang="en-US" sz="1800" b="0" i="0" u="none" strike="noStrike">
                        <a:solidFill>
                          <a:schemeClr val="bg1"/>
                        </a:solidFill>
                        <a:latin typeface="Arial"/>
                      </a:endParaRPr>
                    </a:p>
                  </a:txBody>
                  <a:tcPr marL="68453" marR="68453">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noFill/>
                  </a:tcPr>
                </a:tc>
                <a:tc>
                  <a:txBody>
                    <a:bodyPr/>
                    <a:lstStyle/>
                    <a:p>
                      <a:pPr marL="0" marR="0" indent="0" algn="ctr" rtl="0" eaLnBrk="1" fontAlgn="base" latinLnBrk="0" hangingPunct="1">
                        <a:spcBef>
                          <a:spcPts val="288"/>
                        </a:spcBef>
                        <a:spcAft>
                          <a:spcPts val="0"/>
                        </a:spcAft>
                      </a:pPr>
                      <a:r>
                        <a:rPr lang="en-US" sz="1200" b="0" i="0" u="none" strike="noStrike" kern="1200" baseline="0">
                          <a:solidFill>
                            <a:schemeClr val="bg1"/>
                          </a:solidFill>
                          <a:latin typeface="Arial"/>
                        </a:rPr>
                        <a:t>54</a:t>
                      </a:r>
                      <a:endParaRPr lang="en-US" sz="1800" b="0" i="0" u="none" strike="noStrike">
                        <a:solidFill>
                          <a:schemeClr val="bg1"/>
                        </a:solidFill>
                        <a:latin typeface="Arial"/>
                      </a:endParaRPr>
                    </a:p>
                  </a:txBody>
                  <a:tcPr marL="68453" marR="68453">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noFill/>
                  </a:tcPr>
                </a:tc>
              </a:tr>
              <a:tr h="370840">
                <a:tc>
                  <a:txBody>
                    <a:bodyPr/>
                    <a:lstStyle/>
                    <a:p>
                      <a:pPr marL="0" marR="0" indent="0" algn="l" rtl="0" eaLnBrk="1" fontAlgn="base" latinLnBrk="0" hangingPunct="1">
                        <a:spcBef>
                          <a:spcPts val="288"/>
                        </a:spcBef>
                        <a:spcAft>
                          <a:spcPts val="0"/>
                        </a:spcAft>
                      </a:pPr>
                      <a:r>
                        <a:rPr lang="en-US" sz="1200" b="0" i="0" u="none" strike="noStrike" kern="1200" baseline="0">
                          <a:solidFill>
                            <a:schemeClr val="bg1"/>
                          </a:solidFill>
                          <a:latin typeface="Arial"/>
                        </a:rPr>
                        <a:t>HER2+</a:t>
                      </a:r>
                      <a:endParaRPr lang="en-US" sz="1800" b="0" i="0" u="none" strike="noStrike">
                        <a:solidFill>
                          <a:schemeClr val="bg1"/>
                        </a:solidFill>
                        <a:latin typeface="Arial"/>
                      </a:endParaRPr>
                    </a:p>
                  </a:txBody>
                  <a:tcPr marL="68453" marR="68453">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noFill/>
                  </a:tcPr>
                </a:tc>
                <a:tc>
                  <a:txBody>
                    <a:bodyPr/>
                    <a:lstStyle/>
                    <a:p>
                      <a:pPr marL="0" marR="0" indent="0" algn="ctr" rtl="0" eaLnBrk="1" fontAlgn="base" latinLnBrk="0" hangingPunct="1">
                        <a:spcBef>
                          <a:spcPts val="288"/>
                        </a:spcBef>
                        <a:spcAft>
                          <a:spcPts val="0"/>
                        </a:spcAft>
                      </a:pPr>
                      <a:r>
                        <a:rPr lang="en-US" sz="1200" b="0" i="0" u="none" strike="noStrike" kern="1200" baseline="0">
                          <a:solidFill>
                            <a:schemeClr val="bg1"/>
                          </a:solidFill>
                          <a:latin typeface="Arial"/>
                        </a:rPr>
                        <a:t>78</a:t>
                      </a:r>
                      <a:endParaRPr lang="en-US" sz="1800" b="0" i="0" u="none" strike="noStrike">
                        <a:solidFill>
                          <a:schemeClr val="bg1"/>
                        </a:solidFill>
                        <a:latin typeface="Arial"/>
                      </a:endParaRPr>
                    </a:p>
                  </a:txBody>
                  <a:tcPr marL="68453" marR="68453">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noFill/>
                  </a:tcPr>
                </a:tc>
                <a:tc>
                  <a:txBody>
                    <a:bodyPr/>
                    <a:lstStyle/>
                    <a:p>
                      <a:pPr marL="0" marR="0" indent="0" algn="ctr" rtl="0" eaLnBrk="1" fontAlgn="base" latinLnBrk="0" hangingPunct="1">
                        <a:spcBef>
                          <a:spcPts val="288"/>
                        </a:spcBef>
                        <a:spcAft>
                          <a:spcPts val="0"/>
                        </a:spcAft>
                      </a:pPr>
                      <a:r>
                        <a:rPr lang="en-US" sz="1200" b="0" i="0" u="none" strike="noStrike" kern="1200" baseline="0" dirty="0">
                          <a:solidFill>
                            <a:schemeClr val="bg1"/>
                          </a:solidFill>
                          <a:latin typeface="Arial"/>
                        </a:rPr>
                        <a:t>7</a:t>
                      </a:r>
                      <a:endParaRPr lang="en-US" sz="1800" b="0" i="0" u="none" strike="noStrike" dirty="0">
                        <a:solidFill>
                          <a:schemeClr val="bg1"/>
                        </a:solidFill>
                        <a:latin typeface="Arial"/>
                      </a:endParaRPr>
                    </a:p>
                  </a:txBody>
                  <a:tcPr marL="68453" marR="68453">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noFill/>
                  </a:tcPr>
                </a:tc>
                <a:tc>
                  <a:txBody>
                    <a:bodyPr/>
                    <a:lstStyle/>
                    <a:p>
                      <a:pPr marL="0" marR="0" indent="0" algn="ctr" rtl="0" eaLnBrk="1" fontAlgn="base" latinLnBrk="0" hangingPunct="1">
                        <a:spcBef>
                          <a:spcPts val="288"/>
                        </a:spcBef>
                        <a:spcAft>
                          <a:spcPts val="0"/>
                        </a:spcAft>
                      </a:pPr>
                      <a:r>
                        <a:rPr lang="en-US" sz="1200" b="0" i="0" u="none" strike="noStrike" kern="1200" baseline="0" dirty="0">
                          <a:solidFill>
                            <a:schemeClr val="bg1"/>
                          </a:solidFill>
                          <a:latin typeface="Arial"/>
                        </a:rPr>
                        <a:t>12</a:t>
                      </a:r>
                      <a:endParaRPr lang="en-US" sz="1800" b="0" i="0" u="none" strike="noStrike" dirty="0">
                        <a:solidFill>
                          <a:schemeClr val="bg1"/>
                        </a:solidFill>
                        <a:latin typeface="Arial"/>
                      </a:endParaRPr>
                    </a:p>
                  </a:txBody>
                  <a:tcPr marL="68453" marR="68453">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noFill/>
                  </a:tcPr>
                </a:tc>
                <a:tc>
                  <a:txBody>
                    <a:bodyPr/>
                    <a:lstStyle/>
                    <a:p>
                      <a:pPr marL="0" marR="0" indent="0" algn="ctr" rtl="0" eaLnBrk="1" fontAlgn="base" latinLnBrk="0" hangingPunct="1">
                        <a:spcBef>
                          <a:spcPts val="288"/>
                        </a:spcBef>
                        <a:spcAft>
                          <a:spcPts val="0"/>
                        </a:spcAft>
                      </a:pPr>
                      <a:r>
                        <a:rPr lang="en-US" sz="1200" b="0" i="0" u="none" strike="noStrike" kern="1200" baseline="0" dirty="0">
                          <a:solidFill>
                            <a:schemeClr val="bg1"/>
                          </a:solidFill>
                          <a:latin typeface="Arial"/>
                        </a:rPr>
                        <a:t>81</a:t>
                      </a:r>
                      <a:endParaRPr lang="en-US" sz="1800" b="0" i="0" u="none" strike="noStrike" dirty="0">
                        <a:solidFill>
                          <a:schemeClr val="bg1"/>
                        </a:solidFill>
                        <a:latin typeface="Arial"/>
                      </a:endParaRPr>
                    </a:p>
                  </a:txBody>
                  <a:tcPr marL="68453" marR="68453">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noFill/>
                  </a:tcPr>
                </a:tc>
              </a:tr>
            </a:tbl>
          </a:graphicData>
        </a:graphic>
      </p:graphicFrame>
      <p:grpSp>
        <p:nvGrpSpPr>
          <p:cNvPr id="2" name="Group 114"/>
          <p:cNvGrpSpPr>
            <a:grpSpLocks noGrp="1"/>
          </p:cNvGrpSpPr>
          <p:nvPr/>
        </p:nvGrpSpPr>
        <p:grpSpPr bwMode="auto">
          <a:xfrm>
            <a:off x="4642867" y="1285876"/>
            <a:ext cx="4358257" cy="3000380"/>
            <a:chOff x="4437562" y="1830388"/>
            <a:chExt cx="4500063" cy="2981127"/>
          </a:xfrm>
        </p:grpSpPr>
        <p:sp>
          <p:nvSpPr>
            <p:cNvPr id="17" name="TextBox 38"/>
            <p:cNvSpPr txBox="1">
              <a:spLocks noChangeArrowheads="1"/>
            </p:cNvSpPr>
            <p:nvPr/>
          </p:nvSpPr>
          <p:spPr bwMode="auto">
            <a:xfrm>
              <a:off x="5487988" y="4254500"/>
              <a:ext cx="252412" cy="307777"/>
            </a:xfrm>
            <a:prstGeom prst="rect">
              <a:avLst/>
            </a:prstGeom>
            <a:noFill/>
            <a:ln w="9525">
              <a:noFill/>
              <a:miter lim="800000"/>
              <a:headEnd/>
              <a:tailEnd/>
            </a:ln>
          </p:spPr>
          <p:txBody>
            <a:bodyPr>
              <a:spAutoFit/>
            </a:bodyPr>
            <a:lstStyle/>
            <a:p>
              <a:pPr algn="ctr">
                <a:buClr>
                  <a:srgbClr val="8B3D9A"/>
                </a:buClr>
                <a:buFont typeface="Arial" charset="0"/>
                <a:buNone/>
              </a:pPr>
              <a:r>
                <a:rPr lang="en-US" altLang="en-US" sz="1400" b="0"/>
                <a:t>1</a:t>
              </a:r>
            </a:p>
          </p:txBody>
        </p:sp>
        <p:sp>
          <p:nvSpPr>
            <p:cNvPr id="18" name="TextBox 39"/>
            <p:cNvSpPr txBox="1">
              <a:spLocks noChangeArrowheads="1"/>
            </p:cNvSpPr>
            <p:nvPr/>
          </p:nvSpPr>
          <p:spPr bwMode="auto">
            <a:xfrm>
              <a:off x="5835650" y="4251325"/>
              <a:ext cx="252413" cy="307777"/>
            </a:xfrm>
            <a:prstGeom prst="rect">
              <a:avLst/>
            </a:prstGeom>
            <a:noFill/>
            <a:ln w="9525">
              <a:noFill/>
              <a:miter lim="800000"/>
              <a:headEnd/>
              <a:tailEnd/>
            </a:ln>
          </p:spPr>
          <p:txBody>
            <a:bodyPr>
              <a:spAutoFit/>
            </a:bodyPr>
            <a:lstStyle/>
            <a:p>
              <a:pPr algn="ctr">
                <a:buClr>
                  <a:srgbClr val="8B3D9A"/>
                </a:buClr>
                <a:buFont typeface="Arial" charset="0"/>
                <a:buNone/>
              </a:pPr>
              <a:r>
                <a:rPr lang="en-US" altLang="en-US" sz="1400" b="0"/>
                <a:t>2</a:t>
              </a:r>
            </a:p>
          </p:txBody>
        </p:sp>
        <p:sp>
          <p:nvSpPr>
            <p:cNvPr id="19" name="TextBox 40"/>
            <p:cNvSpPr txBox="1">
              <a:spLocks noChangeArrowheads="1"/>
            </p:cNvSpPr>
            <p:nvPr/>
          </p:nvSpPr>
          <p:spPr bwMode="auto">
            <a:xfrm>
              <a:off x="6180138" y="4249738"/>
              <a:ext cx="252412" cy="307777"/>
            </a:xfrm>
            <a:prstGeom prst="rect">
              <a:avLst/>
            </a:prstGeom>
            <a:noFill/>
            <a:ln w="9525">
              <a:noFill/>
              <a:miter lim="800000"/>
              <a:headEnd/>
              <a:tailEnd/>
            </a:ln>
          </p:spPr>
          <p:txBody>
            <a:bodyPr>
              <a:spAutoFit/>
            </a:bodyPr>
            <a:lstStyle/>
            <a:p>
              <a:pPr algn="ctr">
                <a:buClr>
                  <a:srgbClr val="8B3D9A"/>
                </a:buClr>
                <a:buFont typeface="Arial" charset="0"/>
                <a:buNone/>
              </a:pPr>
              <a:r>
                <a:rPr lang="en-US" altLang="en-US" sz="1400" b="0"/>
                <a:t>3</a:t>
              </a:r>
            </a:p>
          </p:txBody>
        </p:sp>
        <p:sp>
          <p:nvSpPr>
            <p:cNvPr id="20" name="TextBox 41"/>
            <p:cNvSpPr txBox="1">
              <a:spLocks noChangeArrowheads="1"/>
            </p:cNvSpPr>
            <p:nvPr/>
          </p:nvSpPr>
          <p:spPr bwMode="auto">
            <a:xfrm>
              <a:off x="6527800" y="4271963"/>
              <a:ext cx="252413" cy="307777"/>
            </a:xfrm>
            <a:prstGeom prst="rect">
              <a:avLst/>
            </a:prstGeom>
            <a:noFill/>
            <a:ln w="9525">
              <a:noFill/>
              <a:miter lim="800000"/>
              <a:headEnd/>
              <a:tailEnd/>
            </a:ln>
          </p:spPr>
          <p:txBody>
            <a:bodyPr>
              <a:spAutoFit/>
            </a:bodyPr>
            <a:lstStyle/>
            <a:p>
              <a:pPr algn="ctr">
                <a:buClr>
                  <a:srgbClr val="8B3D9A"/>
                </a:buClr>
                <a:buFont typeface="Arial" charset="0"/>
                <a:buNone/>
              </a:pPr>
              <a:r>
                <a:rPr lang="en-US" altLang="en-US" sz="1400" b="0"/>
                <a:t>4</a:t>
              </a:r>
            </a:p>
          </p:txBody>
        </p:sp>
        <p:sp>
          <p:nvSpPr>
            <p:cNvPr id="21" name="TextBox 42"/>
            <p:cNvSpPr txBox="1">
              <a:spLocks noChangeArrowheads="1"/>
            </p:cNvSpPr>
            <p:nvPr/>
          </p:nvSpPr>
          <p:spPr bwMode="auto">
            <a:xfrm>
              <a:off x="6873875" y="4271963"/>
              <a:ext cx="252413" cy="307777"/>
            </a:xfrm>
            <a:prstGeom prst="rect">
              <a:avLst/>
            </a:prstGeom>
            <a:noFill/>
            <a:ln w="9525">
              <a:noFill/>
              <a:miter lim="800000"/>
              <a:headEnd/>
              <a:tailEnd/>
            </a:ln>
          </p:spPr>
          <p:txBody>
            <a:bodyPr>
              <a:spAutoFit/>
            </a:bodyPr>
            <a:lstStyle/>
            <a:p>
              <a:pPr algn="ctr">
                <a:buClr>
                  <a:srgbClr val="8B3D9A"/>
                </a:buClr>
                <a:buFont typeface="Arial" charset="0"/>
                <a:buNone/>
              </a:pPr>
              <a:r>
                <a:rPr lang="en-US" altLang="en-US" sz="1400" b="0" dirty="0"/>
                <a:t>5</a:t>
              </a:r>
            </a:p>
          </p:txBody>
        </p:sp>
        <p:sp>
          <p:nvSpPr>
            <p:cNvPr id="22" name="TextBox 43"/>
            <p:cNvSpPr txBox="1">
              <a:spLocks noChangeArrowheads="1"/>
            </p:cNvSpPr>
            <p:nvPr/>
          </p:nvSpPr>
          <p:spPr bwMode="auto">
            <a:xfrm>
              <a:off x="7223125" y="4268788"/>
              <a:ext cx="254000" cy="307777"/>
            </a:xfrm>
            <a:prstGeom prst="rect">
              <a:avLst/>
            </a:prstGeom>
            <a:noFill/>
            <a:ln w="9525">
              <a:noFill/>
              <a:miter lim="800000"/>
              <a:headEnd/>
              <a:tailEnd/>
            </a:ln>
          </p:spPr>
          <p:txBody>
            <a:bodyPr>
              <a:spAutoFit/>
            </a:bodyPr>
            <a:lstStyle/>
            <a:p>
              <a:pPr algn="ctr">
                <a:buClr>
                  <a:srgbClr val="8B3D9A"/>
                </a:buClr>
                <a:buFont typeface="Arial" charset="0"/>
                <a:buNone/>
              </a:pPr>
              <a:r>
                <a:rPr lang="en-US" altLang="en-US" sz="1400" b="0"/>
                <a:t>6</a:t>
              </a:r>
            </a:p>
          </p:txBody>
        </p:sp>
        <p:sp>
          <p:nvSpPr>
            <p:cNvPr id="23" name="TextBox 44"/>
            <p:cNvSpPr txBox="1">
              <a:spLocks noChangeArrowheads="1"/>
            </p:cNvSpPr>
            <p:nvPr/>
          </p:nvSpPr>
          <p:spPr bwMode="auto">
            <a:xfrm>
              <a:off x="7569200" y="4267200"/>
              <a:ext cx="252413" cy="307777"/>
            </a:xfrm>
            <a:prstGeom prst="rect">
              <a:avLst/>
            </a:prstGeom>
            <a:noFill/>
            <a:ln w="9525">
              <a:noFill/>
              <a:miter lim="800000"/>
              <a:headEnd/>
              <a:tailEnd/>
            </a:ln>
          </p:spPr>
          <p:txBody>
            <a:bodyPr>
              <a:spAutoFit/>
            </a:bodyPr>
            <a:lstStyle/>
            <a:p>
              <a:pPr algn="ctr">
                <a:buClr>
                  <a:srgbClr val="8B3D9A"/>
                </a:buClr>
                <a:buFont typeface="Arial" charset="0"/>
                <a:buNone/>
              </a:pPr>
              <a:r>
                <a:rPr lang="en-US" altLang="en-US" sz="1400" b="0"/>
                <a:t>7</a:t>
              </a:r>
            </a:p>
          </p:txBody>
        </p:sp>
        <p:sp>
          <p:nvSpPr>
            <p:cNvPr id="24" name="TextBox 45"/>
            <p:cNvSpPr txBox="1">
              <a:spLocks noChangeArrowheads="1"/>
            </p:cNvSpPr>
            <p:nvPr/>
          </p:nvSpPr>
          <p:spPr bwMode="auto">
            <a:xfrm>
              <a:off x="7916863" y="4270375"/>
              <a:ext cx="252412" cy="307777"/>
            </a:xfrm>
            <a:prstGeom prst="rect">
              <a:avLst/>
            </a:prstGeom>
            <a:noFill/>
            <a:ln w="9525">
              <a:noFill/>
              <a:miter lim="800000"/>
              <a:headEnd/>
              <a:tailEnd/>
            </a:ln>
          </p:spPr>
          <p:txBody>
            <a:bodyPr>
              <a:spAutoFit/>
            </a:bodyPr>
            <a:lstStyle/>
            <a:p>
              <a:pPr algn="ctr">
                <a:buClr>
                  <a:srgbClr val="8B3D9A"/>
                </a:buClr>
                <a:buFont typeface="Arial" charset="0"/>
                <a:buNone/>
              </a:pPr>
              <a:r>
                <a:rPr lang="en-US" altLang="en-US" sz="1400" b="0"/>
                <a:t>8</a:t>
              </a:r>
            </a:p>
          </p:txBody>
        </p:sp>
        <p:sp>
          <p:nvSpPr>
            <p:cNvPr id="25" name="TextBox 46"/>
            <p:cNvSpPr txBox="1">
              <a:spLocks noChangeArrowheads="1"/>
            </p:cNvSpPr>
            <p:nvPr/>
          </p:nvSpPr>
          <p:spPr bwMode="auto">
            <a:xfrm>
              <a:off x="8266113" y="4267200"/>
              <a:ext cx="252412" cy="307777"/>
            </a:xfrm>
            <a:prstGeom prst="rect">
              <a:avLst/>
            </a:prstGeom>
            <a:noFill/>
            <a:ln w="9525">
              <a:noFill/>
              <a:miter lim="800000"/>
              <a:headEnd/>
              <a:tailEnd/>
            </a:ln>
          </p:spPr>
          <p:txBody>
            <a:bodyPr>
              <a:spAutoFit/>
            </a:bodyPr>
            <a:lstStyle/>
            <a:p>
              <a:pPr algn="ctr">
                <a:buClr>
                  <a:srgbClr val="8B3D9A"/>
                </a:buClr>
                <a:buFont typeface="Arial" charset="0"/>
                <a:buNone/>
              </a:pPr>
              <a:r>
                <a:rPr lang="en-US" altLang="en-US" sz="1400" b="0"/>
                <a:t>9</a:t>
              </a:r>
            </a:p>
          </p:txBody>
        </p:sp>
        <p:sp>
          <p:nvSpPr>
            <p:cNvPr id="26" name="TextBox 47"/>
            <p:cNvSpPr txBox="1">
              <a:spLocks noChangeArrowheads="1"/>
            </p:cNvSpPr>
            <p:nvPr/>
          </p:nvSpPr>
          <p:spPr bwMode="auto">
            <a:xfrm>
              <a:off x="8543925" y="4265613"/>
              <a:ext cx="393700" cy="307777"/>
            </a:xfrm>
            <a:prstGeom prst="rect">
              <a:avLst/>
            </a:prstGeom>
            <a:noFill/>
            <a:ln w="9525">
              <a:noFill/>
              <a:miter lim="800000"/>
              <a:headEnd/>
              <a:tailEnd/>
            </a:ln>
          </p:spPr>
          <p:txBody>
            <a:bodyPr>
              <a:spAutoFit/>
            </a:bodyPr>
            <a:lstStyle/>
            <a:p>
              <a:pPr algn="ctr">
                <a:buClr>
                  <a:srgbClr val="8B3D9A"/>
                </a:buClr>
                <a:buFont typeface="Arial" charset="0"/>
                <a:buNone/>
              </a:pPr>
              <a:r>
                <a:rPr lang="en-US" altLang="en-US" sz="1400" b="0"/>
                <a:t>10</a:t>
              </a:r>
            </a:p>
          </p:txBody>
        </p:sp>
        <p:sp>
          <p:nvSpPr>
            <p:cNvPr id="27" name="TextBox 14"/>
            <p:cNvSpPr txBox="1">
              <a:spLocks noChangeArrowheads="1"/>
            </p:cNvSpPr>
            <p:nvPr/>
          </p:nvSpPr>
          <p:spPr bwMode="auto">
            <a:xfrm>
              <a:off x="4692650" y="1830388"/>
              <a:ext cx="541338" cy="307777"/>
            </a:xfrm>
            <a:prstGeom prst="rect">
              <a:avLst/>
            </a:prstGeom>
            <a:noFill/>
            <a:ln w="9525">
              <a:noFill/>
              <a:miter lim="800000"/>
              <a:headEnd/>
              <a:tailEnd/>
            </a:ln>
          </p:spPr>
          <p:txBody>
            <a:bodyPr>
              <a:spAutoFit/>
            </a:bodyPr>
            <a:lstStyle/>
            <a:p>
              <a:pPr>
                <a:buClr>
                  <a:srgbClr val="8B3D9A"/>
                </a:buClr>
                <a:buFont typeface="Arial" charset="0"/>
                <a:buNone/>
              </a:pPr>
              <a:r>
                <a:rPr lang="en-US" altLang="en-US" sz="1400" b="0"/>
                <a:t>0.35</a:t>
              </a:r>
            </a:p>
          </p:txBody>
        </p:sp>
        <p:sp>
          <p:nvSpPr>
            <p:cNvPr id="28" name="TextBox 15"/>
            <p:cNvSpPr txBox="1">
              <a:spLocks noChangeArrowheads="1"/>
            </p:cNvSpPr>
            <p:nvPr/>
          </p:nvSpPr>
          <p:spPr bwMode="auto">
            <a:xfrm>
              <a:off x="4692650" y="2152650"/>
              <a:ext cx="541338" cy="307777"/>
            </a:xfrm>
            <a:prstGeom prst="rect">
              <a:avLst/>
            </a:prstGeom>
            <a:noFill/>
            <a:ln w="9525">
              <a:noFill/>
              <a:miter lim="800000"/>
              <a:headEnd/>
              <a:tailEnd/>
            </a:ln>
          </p:spPr>
          <p:txBody>
            <a:bodyPr>
              <a:spAutoFit/>
            </a:bodyPr>
            <a:lstStyle/>
            <a:p>
              <a:pPr>
                <a:buClr>
                  <a:srgbClr val="8B3D9A"/>
                </a:buClr>
                <a:buFont typeface="Arial" charset="0"/>
                <a:buNone/>
              </a:pPr>
              <a:r>
                <a:rPr lang="en-US" altLang="en-US" sz="1400" b="0"/>
                <a:t>0.30</a:t>
              </a:r>
            </a:p>
          </p:txBody>
        </p:sp>
        <p:sp>
          <p:nvSpPr>
            <p:cNvPr id="29" name="TextBox 16"/>
            <p:cNvSpPr txBox="1">
              <a:spLocks noChangeArrowheads="1"/>
            </p:cNvSpPr>
            <p:nvPr/>
          </p:nvSpPr>
          <p:spPr bwMode="auto">
            <a:xfrm>
              <a:off x="4692650" y="2474913"/>
              <a:ext cx="541338" cy="307777"/>
            </a:xfrm>
            <a:prstGeom prst="rect">
              <a:avLst/>
            </a:prstGeom>
            <a:noFill/>
            <a:ln w="9525">
              <a:noFill/>
              <a:miter lim="800000"/>
              <a:headEnd/>
              <a:tailEnd/>
            </a:ln>
          </p:spPr>
          <p:txBody>
            <a:bodyPr>
              <a:spAutoFit/>
            </a:bodyPr>
            <a:lstStyle/>
            <a:p>
              <a:pPr>
                <a:buClr>
                  <a:srgbClr val="8B3D9A"/>
                </a:buClr>
                <a:buFont typeface="Arial" charset="0"/>
                <a:buNone/>
              </a:pPr>
              <a:r>
                <a:rPr lang="en-US" altLang="en-US" sz="1400" b="0"/>
                <a:t>0.25</a:t>
              </a:r>
            </a:p>
          </p:txBody>
        </p:sp>
        <p:sp>
          <p:nvSpPr>
            <p:cNvPr id="30" name="TextBox 17"/>
            <p:cNvSpPr txBox="1">
              <a:spLocks noChangeArrowheads="1"/>
            </p:cNvSpPr>
            <p:nvPr/>
          </p:nvSpPr>
          <p:spPr bwMode="auto">
            <a:xfrm>
              <a:off x="4692650" y="3119438"/>
              <a:ext cx="541338" cy="307777"/>
            </a:xfrm>
            <a:prstGeom prst="rect">
              <a:avLst/>
            </a:prstGeom>
            <a:noFill/>
            <a:ln w="9525">
              <a:noFill/>
              <a:miter lim="800000"/>
              <a:headEnd/>
              <a:tailEnd/>
            </a:ln>
          </p:spPr>
          <p:txBody>
            <a:bodyPr>
              <a:spAutoFit/>
            </a:bodyPr>
            <a:lstStyle/>
            <a:p>
              <a:pPr>
                <a:buClr>
                  <a:srgbClr val="8B3D9A"/>
                </a:buClr>
                <a:buFont typeface="Arial" charset="0"/>
                <a:buNone/>
              </a:pPr>
              <a:r>
                <a:rPr lang="en-US" altLang="en-US" sz="1400" b="0"/>
                <a:t>0.15</a:t>
              </a:r>
            </a:p>
          </p:txBody>
        </p:sp>
        <p:sp>
          <p:nvSpPr>
            <p:cNvPr id="31" name="TextBox 18"/>
            <p:cNvSpPr txBox="1">
              <a:spLocks noChangeArrowheads="1"/>
            </p:cNvSpPr>
            <p:nvPr/>
          </p:nvSpPr>
          <p:spPr bwMode="auto">
            <a:xfrm>
              <a:off x="4692650" y="3441700"/>
              <a:ext cx="541338" cy="307777"/>
            </a:xfrm>
            <a:prstGeom prst="rect">
              <a:avLst/>
            </a:prstGeom>
            <a:noFill/>
            <a:ln w="9525">
              <a:noFill/>
              <a:miter lim="800000"/>
              <a:headEnd/>
              <a:tailEnd/>
            </a:ln>
          </p:spPr>
          <p:txBody>
            <a:bodyPr>
              <a:spAutoFit/>
            </a:bodyPr>
            <a:lstStyle/>
            <a:p>
              <a:pPr>
                <a:buClr>
                  <a:srgbClr val="8B3D9A"/>
                </a:buClr>
                <a:buFont typeface="Arial" charset="0"/>
                <a:buNone/>
              </a:pPr>
              <a:r>
                <a:rPr lang="en-US" altLang="en-US" sz="1400" b="0"/>
                <a:t>0.10</a:t>
              </a:r>
            </a:p>
          </p:txBody>
        </p:sp>
        <p:sp>
          <p:nvSpPr>
            <p:cNvPr id="32" name="TextBox 19"/>
            <p:cNvSpPr txBox="1">
              <a:spLocks noChangeArrowheads="1"/>
            </p:cNvSpPr>
            <p:nvPr/>
          </p:nvSpPr>
          <p:spPr bwMode="auto">
            <a:xfrm>
              <a:off x="4692650" y="3765550"/>
              <a:ext cx="541338" cy="307777"/>
            </a:xfrm>
            <a:prstGeom prst="rect">
              <a:avLst/>
            </a:prstGeom>
            <a:noFill/>
            <a:ln w="9525">
              <a:noFill/>
              <a:miter lim="800000"/>
              <a:headEnd/>
              <a:tailEnd/>
            </a:ln>
          </p:spPr>
          <p:txBody>
            <a:bodyPr>
              <a:spAutoFit/>
            </a:bodyPr>
            <a:lstStyle/>
            <a:p>
              <a:pPr>
                <a:buClr>
                  <a:srgbClr val="8B3D9A"/>
                </a:buClr>
                <a:buFont typeface="Arial" charset="0"/>
                <a:buNone/>
              </a:pPr>
              <a:r>
                <a:rPr lang="en-US" altLang="en-US" sz="1400" b="0"/>
                <a:t>0.05</a:t>
              </a:r>
            </a:p>
          </p:txBody>
        </p:sp>
        <p:sp>
          <p:nvSpPr>
            <p:cNvPr id="33" name="TextBox 20"/>
            <p:cNvSpPr txBox="1">
              <a:spLocks noChangeArrowheads="1"/>
            </p:cNvSpPr>
            <p:nvPr/>
          </p:nvSpPr>
          <p:spPr bwMode="auto">
            <a:xfrm>
              <a:off x="4692650" y="4087813"/>
              <a:ext cx="541338" cy="307777"/>
            </a:xfrm>
            <a:prstGeom prst="rect">
              <a:avLst/>
            </a:prstGeom>
            <a:noFill/>
            <a:ln w="9525">
              <a:noFill/>
              <a:miter lim="800000"/>
              <a:headEnd/>
              <a:tailEnd/>
            </a:ln>
          </p:spPr>
          <p:txBody>
            <a:bodyPr>
              <a:spAutoFit/>
            </a:bodyPr>
            <a:lstStyle/>
            <a:p>
              <a:pPr algn="r">
                <a:buClr>
                  <a:srgbClr val="8B3D9A"/>
                </a:buClr>
                <a:buFont typeface="Arial" charset="0"/>
                <a:buNone/>
              </a:pPr>
              <a:r>
                <a:rPr lang="en-US" altLang="en-US" sz="1400" b="0"/>
                <a:t>0</a:t>
              </a:r>
            </a:p>
          </p:txBody>
        </p:sp>
        <p:sp>
          <p:nvSpPr>
            <p:cNvPr id="34" name="TextBox 23"/>
            <p:cNvSpPr txBox="1">
              <a:spLocks noChangeArrowheads="1"/>
            </p:cNvSpPr>
            <p:nvPr/>
          </p:nvSpPr>
          <p:spPr bwMode="auto">
            <a:xfrm>
              <a:off x="4692650" y="2797175"/>
              <a:ext cx="541338" cy="307777"/>
            </a:xfrm>
            <a:prstGeom prst="rect">
              <a:avLst/>
            </a:prstGeom>
            <a:noFill/>
            <a:ln w="9525">
              <a:noFill/>
              <a:miter lim="800000"/>
              <a:headEnd/>
              <a:tailEnd/>
            </a:ln>
          </p:spPr>
          <p:txBody>
            <a:bodyPr>
              <a:spAutoFit/>
            </a:bodyPr>
            <a:lstStyle/>
            <a:p>
              <a:pPr>
                <a:buClr>
                  <a:srgbClr val="8B3D9A"/>
                </a:buClr>
                <a:buFont typeface="Arial" charset="0"/>
                <a:buNone/>
              </a:pPr>
              <a:r>
                <a:rPr lang="en-US" altLang="en-US" sz="1400" b="0"/>
                <a:t>0.20</a:t>
              </a:r>
            </a:p>
          </p:txBody>
        </p:sp>
        <p:cxnSp>
          <p:nvCxnSpPr>
            <p:cNvPr id="35" name="Straight Connector 6"/>
            <p:cNvCxnSpPr>
              <a:cxnSpLocks noChangeShapeType="1"/>
            </p:cNvCxnSpPr>
            <p:nvPr/>
          </p:nvCxnSpPr>
          <p:spPr bwMode="auto">
            <a:xfrm>
              <a:off x="5227638" y="1955800"/>
              <a:ext cx="0" cy="2281238"/>
            </a:xfrm>
            <a:prstGeom prst="line">
              <a:avLst/>
            </a:prstGeom>
            <a:noFill/>
            <a:ln w="28575" algn="ctr">
              <a:solidFill>
                <a:schemeClr val="tx1"/>
              </a:solidFill>
              <a:round/>
              <a:headEnd/>
              <a:tailEnd/>
            </a:ln>
          </p:spPr>
        </p:cxnSp>
        <p:cxnSp>
          <p:nvCxnSpPr>
            <p:cNvPr id="36" name="Straight Connector 7"/>
            <p:cNvCxnSpPr>
              <a:cxnSpLocks noChangeShapeType="1"/>
            </p:cNvCxnSpPr>
            <p:nvPr/>
          </p:nvCxnSpPr>
          <p:spPr bwMode="auto">
            <a:xfrm>
              <a:off x="5162550" y="1968500"/>
              <a:ext cx="63500" cy="0"/>
            </a:xfrm>
            <a:prstGeom prst="line">
              <a:avLst/>
            </a:prstGeom>
            <a:noFill/>
            <a:ln w="28575" algn="ctr">
              <a:solidFill>
                <a:schemeClr val="tx1"/>
              </a:solidFill>
              <a:round/>
              <a:headEnd/>
              <a:tailEnd/>
            </a:ln>
          </p:spPr>
        </p:cxnSp>
        <p:cxnSp>
          <p:nvCxnSpPr>
            <p:cNvPr id="37" name="Straight Connector 8"/>
            <p:cNvCxnSpPr>
              <a:cxnSpLocks noChangeShapeType="1"/>
            </p:cNvCxnSpPr>
            <p:nvPr/>
          </p:nvCxnSpPr>
          <p:spPr bwMode="auto">
            <a:xfrm>
              <a:off x="5162550" y="2292350"/>
              <a:ext cx="63500" cy="0"/>
            </a:xfrm>
            <a:prstGeom prst="line">
              <a:avLst/>
            </a:prstGeom>
            <a:noFill/>
            <a:ln w="28575" algn="ctr">
              <a:solidFill>
                <a:schemeClr val="tx1"/>
              </a:solidFill>
              <a:round/>
              <a:headEnd/>
              <a:tailEnd/>
            </a:ln>
          </p:spPr>
        </p:cxnSp>
        <p:cxnSp>
          <p:nvCxnSpPr>
            <p:cNvPr id="38" name="Straight Connector 9"/>
            <p:cNvCxnSpPr>
              <a:cxnSpLocks noChangeShapeType="1"/>
            </p:cNvCxnSpPr>
            <p:nvPr/>
          </p:nvCxnSpPr>
          <p:spPr bwMode="auto">
            <a:xfrm>
              <a:off x="5162550" y="2614613"/>
              <a:ext cx="63500" cy="0"/>
            </a:xfrm>
            <a:prstGeom prst="line">
              <a:avLst/>
            </a:prstGeom>
            <a:noFill/>
            <a:ln w="28575" algn="ctr">
              <a:solidFill>
                <a:schemeClr val="tx1"/>
              </a:solidFill>
              <a:round/>
              <a:headEnd/>
              <a:tailEnd/>
            </a:ln>
          </p:spPr>
        </p:cxnSp>
        <p:cxnSp>
          <p:nvCxnSpPr>
            <p:cNvPr id="39" name="Straight Connector 10"/>
            <p:cNvCxnSpPr>
              <a:cxnSpLocks noChangeShapeType="1"/>
            </p:cNvCxnSpPr>
            <p:nvPr/>
          </p:nvCxnSpPr>
          <p:spPr bwMode="auto">
            <a:xfrm>
              <a:off x="5162550" y="3260725"/>
              <a:ext cx="63500" cy="0"/>
            </a:xfrm>
            <a:prstGeom prst="line">
              <a:avLst/>
            </a:prstGeom>
            <a:noFill/>
            <a:ln w="28575" algn="ctr">
              <a:solidFill>
                <a:schemeClr val="tx1"/>
              </a:solidFill>
              <a:round/>
              <a:headEnd/>
              <a:tailEnd/>
            </a:ln>
          </p:spPr>
        </p:cxnSp>
        <p:cxnSp>
          <p:nvCxnSpPr>
            <p:cNvPr id="40" name="Straight Connector 11"/>
            <p:cNvCxnSpPr>
              <a:cxnSpLocks noChangeShapeType="1"/>
            </p:cNvCxnSpPr>
            <p:nvPr/>
          </p:nvCxnSpPr>
          <p:spPr bwMode="auto">
            <a:xfrm>
              <a:off x="5162550" y="3582988"/>
              <a:ext cx="63500" cy="0"/>
            </a:xfrm>
            <a:prstGeom prst="line">
              <a:avLst/>
            </a:prstGeom>
            <a:noFill/>
            <a:ln w="28575" algn="ctr">
              <a:solidFill>
                <a:schemeClr val="tx1"/>
              </a:solidFill>
              <a:round/>
              <a:headEnd/>
              <a:tailEnd/>
            </a:ln>
          </p:spPr>
        </p:cxnSp>
        <p:cxnSp>
          <p:nvCxnSpPr>
            <p:cNvPr id="41" name="Straight Connector 12"/>
            <p:cNvCxnSpPr>
              <a:cxnSpLocks noChangeShapeType="1"/>
            </p:cNvCxnSpPr>
            <p:nvPr/>
          </p:nvCxnSpPr>
          <p:spPr bwMode="auto">
            <a:xfrm>
              <a:off x="5162550" y="3905250"/>
              <a:ext cx="63500" cy="0"/>
            </a:xfrm>
            <a:prstGeom prst="line">
              <a:avLst/>
            </a:prstGeom>
            <a:noFill/>
            <a:ln w="28575" algn="ctr">
              <a:solidFill>
                <a:schemeClr val="tx1"/>
              </a:solidFill>
              <a:round/>
              <a:headEnd/>
              <a:tailEnd/>
            </a:ln>
          </p:spPr>
        </p:cxnSp>
        <p:cxnSp>
          <p:nvCxnSpPr>
            <p:cNvPr id="42" name="Straight Connector 13"/>
            <p:cNvCxnSpPr>
              <a:cxnSpLocks noChangeShapeType="1"/>
            </p:cNvCxnSpPr>
            <p:nvPr/>
          </p:nvCxnSpPr>
          <p:spPr bwMode="auto">
            <a:xfrm>
              <a:off x="5162550" y="4227513"/>
              <a:ext cx="63500" cy="0"/>
            </a:xfrm>
            <a:prstGeom prst="line">
              <a:avLst/>
            </a:prstGeom>
            <a:noFill/>
            <a:ln w="28575" algn="ctr">
              <a:solidFill>
                <a:schemeClr val="tx1"/>
              </a:solidFill>
              <a:round/>
              <a:headEnd/>
              <a:tailEnd/>
            </a:ln>
          </p:spPr>
        </p:cxnSp>
        <p:sp>
          <p:nvSpPr>
            <p:cNvPr id="43" name="TextBox 21"/>
            <p:cNvSpPr txBox="1">
              <a:spLocks noChangeArrowheads="1"/>
            </p:cNvSpPr>
            <p:nvPr/>
          </p:nvSpPr>
          <p:spPr bwMode="auto">
            <a:xfrm rot="16200000">
              <a:off x="3869886" y="2927985"/>
              <a:ext cx="1484922" cy="349570"/>
            </a:xfrm>
            <a:prstGeom prst="rect">
              <a:avLst/>
            </a:prstGeom>
            <a:noFill/>
            <a:ln w="9525">
              <a:noFill/>
              <a:miter lim="800000"/>
              <a:headEnd/>
              <a:tailEnd/>
            </a:ln>
          </p:spPr>
          <p:txBody>
            <a:bodyPr wrap="none">
              <a:spAutoFit/>
            </a:bodyPr>
            <a:lstStyle/>
            <a:p>
              <a:pPr>
                <a:buClr>
                  <a:srgbClr val="8B3D9A"/>
                </a:buClr>
                <a:buFont typeface="Arial" charset="0"/>
                <a:buNone/>
              </a:pPr>
              <a:r>
                <a:rPr lang="en-US" altLang="en-US" sz="1600" dirty="0" err="1" smtClean="0"/>
                <a:t>Índice</a:t>
              </a:r>
              <a:r>
                <a:rPr lang="en-US" altLang="en-US" sz="1600" dirty="0" smtClean="0"/>
                <a:t> de </a:t>
              </a:r>
              <a:r>
                <a:rPr lang="en-US" altLang="en-US" sz="1600" dirty="0" err="1" smtClean="0"/>
                <a:t>riesgo</a:t>
              </a:r>
              <a:endParaRPr lang="en-US" altLang="en-US" sz="1600" dirty="0"/>
            </a:p>
          </p:txBody>
        </p:sp>
        <p:cxnSp>
          <p:nvCxnSpPr>
            <p:cNvPr id="44" name="Straight Connector 22"/>
            <p:cNvCxnSpPr>
              <a:cxnSpLocks noChangeShapeType="1"/>
            </p:cNvCxnSpPr>
            <p:nvPr/>
          </p:nvCxnSpPr>
          <p:spPr bwMode="auto">
            <a:xfrm>
              <a:off x="5149850" y="2936875"/>
              <a:ext cx="63500" cy="0"/>
            </a:xfrm>
            <a:prstGeom prst="line">
              <a:avLst/>
            </a:prstGeom>
            <a:noFill/>
            <a:ln w="28575" algn="ctr">
              <a:solidFill>
                <a:schemeClr val="tx1"/>
              </a:solidFill>
              <a:round/>
              <a:headEnd/>
              <a:tailEnd/>
            </a:ln>
          </p:spPr>
        </p:cxnSp>
        <p:cxnSp>
          <p:nvCxnSpPr>
            <p:cNvPr id="45" name="Straight Connector 26"/>
            <p:cNvCxnSpPr>
              <a:cxnSpLocks noChangeShapeType="1"/>
            </p:cNvCxnSpPr>
            <p:nvPr/>
          </p:nvCxnSpPr>
          <p:spPr bwMode="auto">
            <a:xfrm rot="5400000">
              <a:off x="5235575" y="4268788"/>
              <a:ext cx="63500" cy="0"/>
            </a:xfrm>
            <a:prstGeom prst="line">
              <a:avLst/>
            </a:prstGeom>
            <a:noFill/>
            <a:ln w="28575" algn="ctr">
              <a:solidFill>
                <a:schemeClr val="tx1"/>
              </a:solidFill>
              <a:round/>
              <a:headEnd/>
              <a:tailEnd/>
            </a:ln>
          </p:spPr>
        </p:cxnSp>
        <p:cxnSp>
          <p:nvCxnSpPr>
            <p:cNvPr id="46" name="Straight Connector 27"/>
            <p:cNvCxnSpPr>
              <a:cxnSpLocks noChangeShapeType="1"/>
            </p:cNvCxnSpPr>
            <p:nvPr/>
          </p:nvCxnSpPr>
          <p:spPr bwMode="auto">
            <a:xfrm rot="5400000">
              <a:off x="5583238" y="4268788"/>
              <a:ext cx="63500" cy="0"/>
            </a:xfrm>
            <a:prstGeom prst="line">
              <a:avLst/>
            </a:prstGeom>
            <a:noFill/>
            <a:ln w="28575" algn="ctr">
              <a:solidFill>
                <a:schemeClr val="tx1"/>
              </a:solidFill>
              <a:round/>
              <a:headEnd/>
              <a:tailEnd/>
            </a:ln>
          </p:spPr>
        </p:cxnSp>
        <p:cxnSp>
          <p:nvCxnSpPr>
            <p:cNvPr id="47" name="Straight Connector 28"/>
            <p:cNvCxnSpPr>
              <a:cxnSpLocks noChangeShapeType="1"/>
            </p:cNvCxnSpPr>
            <p:nvPr/>
          </p:nvCxnSpPr>
          <p:spPr bwMode="auto">
            <a:xfrm rot="5400000">
              <a:off x="5929313" y="4268788"/>
              <a:ext cx="63500" cy="0"/>
            </a:xfrm>
            <a:prstGeom prst="line">
              <a:avLst/>
            </a:prstGeom>
            <a:noFill/>
            <a:ln w="28575" algn="ctr">
              <a:solidFill>
                <a:schemeClr val="tx1"/>
              </a:solidFill>
              <a:round/>
              <a:headEnd/>
              <a:tailEnd/>
            </a:ln>
          </p:spPr>
        </p:cxnSp>
        <p:cxnSp>
          <p:nvCxnSpPr>
            <p:cNvPr id="48" name="Straight Connector 29"/>
            <p:cNvCxnSpPr>
              <a:cxnSpLocks noChangeShapeType="1"/>
            </p:cNvCxnSpPr>
            <p:nvPr/>
          </p:nvCxnSpPr>
          <p:spPr bwMode="auto">
            <a:xfrm rot="5400000">
              <a:off x="6276975" y="4268788"/>
              <a:ext cx="63500" cy="0"/>
            </a:xfrm>
            <a:prstGeom prst="line">
              <a:avLst/>
            </a:prstGeom>
            <a:noFill/>
            <a:ln w="28575" algn="ctr">
              <a:solidFill>
                <a:schemeClr val="tx1"/>
              </a:solidFill>
              <a:round/>
              <a:headEnd/>
              <a:tailEnd/>
            </a:ln>
          </p:spPr>
        </p:cxnSp>
        <p:cxnSp>
          <p:nvCxnSpPr>
            <p:cNvPr id="49" name="Straight Connector 30"/>
            <p:cNvCxnSpPr>
              <a:cxnSpLocks noChangeShapeType="1"/>
            </p:cNvCxnSpPr>
            <p:nvPr/>
          </p:nvCxnSpPr>
          <p:spPr bwMode="auto">
            <a:xfrm rot="5400000">
              <a:off x="6624638" y="4268788"/>
              <a:ext cx="63500" cy="0"/>
            </a:xfrm>
            <a:prstGeom prst="line">
              <a:avLst/>
            </a:prstGeom>
            <a:noFill/>
            <a:ln w="28575" algn="ctr">
              <a:solidFill>
                <a:schemeClr val="tx1"/>
              </a:solidFill>
              <a:round/>
              <a:headEnd/>
              <a:tailEnd/>
            </a:ln>
          </p:spPr>
        </p:cxnSp>
        <p:cxnSp>
          <p:nvCxnSpPr>
            <p:cNvPr id="50" name="Straight Connector 31"/>
            <p:cNvCxnSpPr>
              <a:cxnSpLocks noChangeShapeType="1"/>
            </p:cNvCxnSpPr>
            <p:nvPr/>
          </p:nvCxnSpPr>
          <p:spPr bwMode="auto">
            <a:xfrm rot="5400000">
              <a:off x="6972300" y="4268788"/>
              <a:ext cx="63500" cy="0"/>
            </a:xfrm>
            <a:prstGeom prst="line">
              <a:avLst/>
            </a:prstGeom>
            <a:noFill/>
            <a:ln w="28575" algn="ctr">
              <a:solidFill>
                <a:schemeClr val="tx1"/>
              </a:solidFill>
              <a:round/>
              <a:headEnd/>
              <a:tailEnd/>
            </a:ln>
          </p:spPr>
        </p:cxnSp>
        <p:cxnSp>
          <p:nvCxnSpPr>
            <p:cNvPr id="51" name="Straight Connector 32"/>
            <p:cNvCxnSpPr>
              <a:cxnSpLocks noChangeShapeType="1"/>
            </p:cNvCxnSpPr>
            <p:nvPr/>
          </p:nvCxnSpPr>
          <p:spPr bwMode="auto">
            <a:xfrm rot="5400000">
              <a:off x="7318375" y="4268788"/>
              <a:ext cx="63500" cy="0"/>
            </a:xfrm>
            <a:prstGeom prst="line">
              <a:avLst/>
            </a:prstGeom>
            <a:noFill/>
            <a:ln w="28575" algn="ctr">
              <a:solidFill>
                <a:schemeClr val="tx1"/>
              </a:solidFill>
              <a:round/>
              <a:headEnd/>
              <a:tailEnd/>
            </a:ln>
          </p:spPr>
        </p:cxnSp>
        <p:cxnSp>
          <p:nvCxnSpPr>
            <p:cNvPr id="52" name="Straight Connector 33"/>
            <p:cNvCxnSpPr>
              <a:cxnSpLocks noChangeShapeType="1"/>
            </p:cNvCxnSpPr>
            <p:nvPr/>
          </p:nvCxnSpPr>
          <p:spPr bwMode="auto">
            <a:xfrm rot="5400000">
              <a:off x="7666038" y="4268788"/>
              <a:ext cx="63500" cy="0"/>
            </a:xfrm>
            <a:prstGeom prst="line">
              <a:avLst/>
            </a:prstGeom>
            <a:noFill/>
            <a:ln w="28575" algn="ctr">
              <a:solidFill>
                <a:schemeClr val="tx1"/>
              </a:solidFill>
              <a:round/>
              <a:headEnd/>
              <a:tailEnd/>
            </a:ln>
          </p:spPr>
        </p:cxnSp>
        <p:cxnSp>
          <p:nvCxnSpPr>
            <p:cNvPr id="53" name="Straight Connector 34"/>
            <p:cNvCxnSpPr>
              <a:cxnSpLocks noChangeShapeType="1"/>
            </p:cNvCxnSpPr>
            <p:nvPr/>
          </p:nvCxnSpPr>
          <p:spPr bwMode="auto">
            <a:xfrm rot="5400000">
              <a:off x="8013700" y="4268788"/>
              <a:ext cx="63500" cy="0"/>
            </a:xfrm>
            <a:prstGeom prst="line">
              <a:avLst/>
            </a:prstGeom>
            <a:noFill/>
            <a:ln w="28575" algn="ctr">
              <a:solidFill>
                <a:schemeClr val="tx1"/>
              </a:solidFill>
              <a:round/>
              <a:headEnd/>
              <a:tailEnd/>
            </a:ln>
          </p:spPr>
        </p:cxnSp>
        <p:cxnSp>
          <p:nvCxnSpPr>
            <p:cNvPr id="54" name="Straight Connector 35"/>
            <p:cNvCxnSpPr>
              <a:cxnSpLocks noChangeShapeType="1"/>
            </p:cNvCxnSpPr>
            <p:nvPr/>
          </p:nvCxnSpPr>
          <p:spPr bwMode="auto">
            <a:xfrm rot="5400000">
              <a:off x="8361363" y="4268788"/>
              <a:ext cx="63500" cy="0"/>
            </a:xfrm>
            <a:prstGeom prst="line">
              <a:avLst/>
            </a:prstGeom>
            <a:noFill/>
            <a:ln w="28575" algn="ctr">
              <a:solidFill>
                <a:schemeClr val="tx1"/>
              </a:solidFill>
              <a:round/>
              <a:headEnd/>
              <a:tailEnd/>
            </a:ln>
          </p:spPr>
        </p:cxnSp>
        <p:cxnSp>
          <p:nvCxnSpPr>
            <p:cNvPr id="55" name="Straight Connector 36"/>
            <p:cNvCxnSpPr>
              <a:cxnSpLocks noChangeShapeType="1"/>
            </p:cNvCxnSpPr>
            <p:nvPr/>
          </p:nvCxnSpPr>
          <p:spPr bwMode="auto">
            <a:xfrm rot="5400000">
              <a:off x="8707438" y="4268788"/>
              <a:ext cx="63500" cy="0"/>
            </a:xfrm>
            <a:prstGeom prst="line">
              <a:avLst/>
            </a:prstGeom>
            <a:noFill/>
            <a:ln w="28575" algn="ctr">
              <a:solidFill>
                <a:schemeClr val="tx1"/>
              </a:solidFill>
              <a:round/>
              <a:headEnd/>
              <a:tailEnd/>
            </a:ln>
          </p:spPr>
        </p:cxnSp>
        <p:sp>
          <p:nvSpPr>
            <p:cNvPr id="56" name="TextBox 37"/>
            <p:cNvSpPr txBox="1">
              <a:spLocks noChangeArrowheads="1"/>
            </p:cNvSpPr>
            <p:nvPr/>
          </p:nvSpPr>
          <p:spPr bwMode="auto">
            <a:xfrm>
              <a:off x="5138738" y="4254500"/>
              <a:ext cx="254000" cy="307777"/>
            </a:xfrm>
            <a:prstGeom prst="rect">
              <a:avLst/>
            </a:prstGeom>
            <a:noFill/>
            <a:ln w="9525">
              <a:noFill/>
              <a:miter lim="800000"/>
              <a:headEnd/>
              <a:tailEnd/>
            </a:ln>
          </p:spPr>
          <p:txBody>
            <a:bodyPr>
              <a:spAutoFit/>
            </a:bodyPr>
            <a:lstStyle/>
            <a:p>
              <a:pPr algn="ctr">
                <a:buClr>
                  <a:srgbClr val="8B3D9A"/>
                </a:buClr>
                <a:buFont typeface="Arial" charset="0"/>
                <a:buNone/>
              </a:pPr>
              <a:r>
                <a:rPr lang="en-US" altLang="en-US" sz="1400" b="0"/>
                <a:t>0</a:t>
              </a:r>
            </a:p>
          </p:txBody>
        </p:sp>
        <p:sp>
          <p:nvSpPr>
            <p:cNvPr id="57" name="TextBox 48"/>
            <p:cNvSpPr txBox="1">
              <a:spLocks noChangeArrowheads="1"/>
            </p:cNvSpPr>
            <p:nvPr/>
          </p:nvSpPr>
          <p:spPr bwMode="auto">
            <a:xfrm>
              <a:off x="5727700" y="4503738"/>
              <a:ext cx="2530475" cy="307777"/>
            </a:xfrm>
            <a:prstGeom prst="rect">
              <a:avLst/>
            </a:prstGeom>
            <a:noFill/>
            <a:ln w="9525">
              <a:noFill/>
              <a:miter lim="800000"/>
              <a:headEnd/>
              <a:tailEnd/>
            </a:ln>
          </p:spPr>
          <p:txBody>
            <a:bodyPr>
              <a:spAutoFit/>
            </a:bodyPr>
            <a:lstStyle/>
            <a:p>
              <a:pPr algn="ctr">
                <a:buClr>
                  <a:srgbClr val="8B3D9A"/>
                </a:buClr>
                <a:buFont typeface="Arial" charset="0"/>
                <a:buNone/>
              </a:pPr>
              <a:r>
                <a:rPr lang="es-MX" altLang="en-US" sz="1400" smtClean="0"/>
                <a:t>Años pos-círugia</a:t>
              </a:r>
              <a:endParaRPr lang="es-MX" altLang="en-US" sz="1400"/>
            </a:p>
          </p:txBody>
        </p:sp>
        <p:sp>
          <p:nvSpPr>
            <p:cNvPr id="58" name="TextBox 49"/>
            <p:cNvSpPr txBox="1">
              <a:spLocks noChangeArrowheads="1"/>
            </p:cNvSpPr>
            <p:nvPr/>
          </p:nvSpPr>
          <p:spPr bwMode="auto">
            <a:xfrm>
              <a:off x="5807075" y="2249488"/>
              <a:ext cx="2414588" cy="523220"/>
            </a:xfrm>
            <a:prstGeom prst="rect">
              <a:avLst/>
            </a:prstGeom>
            <a:noFill/>
            <a:ln w="9525">
              <a:noFill/>
              <a:miter lim="800000"/>
              <a:headEnd/>
              <a:tailEnd/>
            </a:ln>
          </p:spPr>
          <p:txBody>
            <a:bodyPr>
              <a:spAutoFit/>
            </a:bodyPr>
            <a:lstStyle/>
            <a:p>
              <a:pPr>
                <a:buClr>
                  <a:srgbClr val="8B3D9A"/>
                </a:buClr>
                <a:buFont typeface="Arial" charset="0"/>
                <a:buNone/>
              </a:pPr>
              <a:r>
                <a:rPr lang="en-US" altLang="en-US" sz="1400" b="0" dirty="0" err="1" smtClean="0"/>
                <a:t>Otro</a:t>
              </a:r>
              <a:r>
                <a:rPr lang="en-US" altLang="en-US" sz="1400" b="0" dirty="0" smtClean="0"/>
                <a:t> (290 </a:t>
              </a:r>
              <a:r>
                <a:rPr lang="en-US" altLang="en-US" sz="1400" b="0" dirty="0"/>
                <a:t>of 1421)</a:t>
              </a:r>
              <a:br>
                <a:rPr lang="en-US" altLang="en-US" sz="1400" b="0" dirty="0"/>
              </a:br>
              <a:r>
                <a:rPr lang="en-US" altLang="en-US" sz="1400" b="0" dirty="0"/>
                <a:t>Triple </a:t>
              </a:r>
              <a:r>
                <a:rPr lang="en-US" altLang="en-US" sz="1400" b="0" dirty="0" err="1" smtClean="0"/>
                <a:t>negativo</a:t>
              </a:r>
              <a:r>
                <a:rPr lang="en-US" altLang="en-US" sz="1400" b="0" dirty="0" smtClean="0"/>
                <a:t> </a:t>
              </a:r>
              <a:r>
                <a:rPr lang="en-US" altLang="en-US" sz="1400" b="0" dirty="0"/>
                <a:t>(61 of 180)</a:t>
              </a:r>
            </a:p>
          </p:txBody>
        </p:sp>
        <p:cxnSp>
          <p:nvCxnSpPr>
            <p:cNvPr id="59" name="Straight Connector 51"/>
            <p:cNvCxnSpPr>
              <a:cxnSpLocks noChangeShapeType="1"/>
            </p:cNvCxnSpPr>
            <p:nvPr/>
          </p:nvCxnSpPr>
          <p:spPr bwMode="auto">
            <a:xfrm>
              <a:off x="5573713" y="2582863"/>
              <a:ext cx="247650" cy="0"/>
            </a:xfrm>
            <a:prstGeom prst="line">
              <a:avLst/>
            </a:prstGeom>
            <a:noFill/>
            <a:ln w="28575" algn="ctr">
              <a:solidFill>
                <a:schemeClr val="accent2"/>
              </a:solidFill>
              <a:round/>
              <a:headEnd/>
              <a:tailEnd/>
            </a:ln>
          </p:spPr>
        </p:cxnSp>
        <p:cxnSp>
          <p:nvCxnSpPr>
            <p:cNvPr id="60" name="Straight Connector 59"/>
            <p:cNvCxnSpPr/>
            <p:nvPr/>
          </p:nvCxnSpPr>
          <p:spPr bwMode="auto">
            <a:xfrm>
              <a:off x="5585752" y="2385976"/>
              <a:ext cx="247582" cy="0"/>
            </a:xfrm>
            <a:prstGeom prst="line">
              <a:avLst/>
            </a:prstGeom>
            <a:noFill/>
            <a:ln w="28575" cap="flat" cmpd="sng" algn="ctr">
              <a:solidFill>
                <a:schemeClr val="accent3"/>
              </a:solidFill>
              <a:prstDash val="solid"/>
              <a:round/>
              <a:headEnd type="none" w="med" len="med"/>
              <a:tailEnd type="none" w="med" len="med"/>
            </a:ln>
            <a:effectLst/>
          </p:spPr>
        </p:cxnSp>
        <p:sp>
          <p:nvSpPr>
            <p:cNvPr id="61" name="Oval 53"/>
            <p:cNvSpPr>
              <a:spLocks noChangeArrowheads="1"/>
            </p:cNvSpPr>
            <p:nvPr/>
          </p:nvSpPr>
          <p:spPr bwMode="auto">
            <a:xfrm>
              <a:off x="5597525" y="2543175"/>
              <a:ext cx="76200" cy="77788"/>
            </a:xfrm>
            <a:prstGeom prst="ellipse">
              <a:avLst/>
            </a:prstGeom>
            <a:solidFill>
              <a:schemeClr val="accent2"/>
            </a:solidFill>
            <a:ln w="9525">
              <a:noFill/>
              <a:round/>
              <a:headEnd/>
              <a:tailEnd/>
            </a:ln>
          </p:spPr>
          <p:txBody>
            <a:bodyPr/>
            <a:lstStyle/>
            <a:p>
              <a:pPr>
                <a:buClr>
                  <a:srgbClr val="8B3D9A"/>
                </a:buClr>
              </a:pPr>
              <a:endParaRPr lang="en-US" altLang="en-US" b="0"/>
            </a:p>
          </p:txBody>
        </p:sp>
        <p:sp>
          <p:nvSpPr>
            <p:cNvPr id="62" name="Oval 54"/>
            <p:cNvSpPr>
              <a:spLocks noChangeArrowheads="1"/>
            </p:cNvSpPr>
            <p:nvPr/>
          </p:nvSpPr>
          <p:spPr bwMode="auto">
            <a:xfrm>
              <a:off x="5716588" y="2543175"/>
              <a:ext cx="76200" cy="77788"/>
            </a:xfrm>
            <a:prstGeom prst="ellipse">
              <a:avLst/>
            </a:prstGeom>
            <a:solidFill>
              <a:schemeClr val="accent2"/>
            </a:solidFill>
            <a:ln w="9525">
              <a:noFill/>
              <a:round/>
              <a:headEnd/>
              <a:tailEnd/>
            </a:ln>
          </p:spPr>
          <p:txBody>
            <a:bodyPr/>
            <a:lstStyle/>
            <a:p>
              <a:pPr>
                <a:buClr>
                  <a:srgbClr val="8B3D9A"/>
                </a:buClr>
              </a:pPr>
              <a:endParaRPr lang="en-US" altLang="en-US" b="0"/>
            </a:p>
          </p:txBody>
        </p:sp>
        <p:sp>
          <p:nvSpPr>
            <p:cNvPr id="63" name="Oval 62"/>
            <p:cNvSpPr/>
            <p:nvPr/>
          </p:nvSpPr>
          <p:spPr bwMode="auto">
            <a:xfrm>
              <a:off x="5617493" y="2341529"/>
              <a:ext cx="77766" cy="76195"/>
            </a:xfrm>
            <a:prstGeom prst="ellipse">
              <a:avLst/>
            </a:prstGeom>
            <a:noFill/>
            <a:ln w="19050" cap="flat" cmpd="sng" algn="ctr">
              <a:solidFill>
                <a:schemeClr val="accent3"/>
              </a:solidFill>
              <a:prstDash val="solid"/>
              <a:round/>
              <a:headEnd type="none" w="med" len="med"/>
              <a:tailEnd type="none" w="med" len="med"/>
            </a:ln>
            <a:effectLst/>
          </p:spPr>
          <p:txBody>
            <a:bodyPr/>
            <a:lstStyle/>
            <a:p>
              <a:pPr fontAlgn="auto">
                <a:spcBef>
                  <a:spcPts val="0"/>
                </a:spcBef>
                <a:spcAft>
                  <a:spcPts val="0"/>
                </a:spcAft>
                <a:buClr>
                  <a:srgbClr val="8B3D9A"/>
                </a:buClr>
                <a:buFont typeface="Arial" charset="0"/>
                <a:buChar char="•"/>
                <a:defRPr/>
              </a:pPr>
              <a:endParaRPr lang="en-US" b="0" dirty="0">
                <a:latin typeface="Arial" panose="020B0604020202020204" pitchFamily="34" charset="0"/>
              </a:endParaRPr>
            </a:p>
          </p:txBody>
        </p:sp>
        <p:sp>
          <p:nvSpPr>
            <p:cNvPr id="64" name="Oval 63"/>
            <p:cNvSpPr/>
            <p:nvPr/>
          </p:nvSpPr>
          <p:spPr bwMode="auto">
            <a:xfrm>
              <a:off x="5723827" y="2341529"/>
              <a:ext cx="77765" cy="76195"/>
            </a:xfrm>
            <a:prstGeom prst="ellipse">
              <a:avLst/>
            </a:prstGeom>
            <a:noFill/>
            <a:ln w="19050" cap="flat" cmpd="sng" algn="ctr">
              <a:solidFill>
                <a:schemeClr val="accent3"/>
              </a:solidFill>
              <a:prstDash val="solid"/>
              <a:round/>
              <a:headEnd type="none" w="med" len="med"/>
              <a:tailEnd type="none" w="med" len="med"/>
            </a:ln>
            <a:effectLst/>
          </p:spPr>
          <p:txBody>
            <a:bodyPr/>
            <a:lstStyle/>
            <a:p>
              <a:pPr fontAlgn="auto">
                <a:spcBef>
                  <a:spcPts val="0"/>
                </a:spcBef>
                <a:spcAft>
                  <a:spcPts val="0"/>
                </a:spcAft>
                <a:buClr>
                  <a:srgbClr val="8B3D9A"/>
                </a:buClr>
                <a:buFont typeface="Arial" charset="0"/>
                <a:buChar char="•"/>
                <a:defRPr/>
              </a:pPr>
              <a:endParaRPr lang="en-US" b="0" dirty="0">
                <a:latin typeface="Arial" panose="020B0604020202020204" pitchFamily="34" charset="0"/>
              </a:endParaRPr>
            </a:p>
          </p:txBody>
        </p:sp>
        <p:cxnSp>
          <p:nvCxnSpPr>
            <p:cNvPr id="65" name="Straight Connector 25"/>
            <p:cNvCxnSpPr>
              <a:cxnSpLocks noChangeShapeType="1"/>
            </p:cNvCxnSpPr>
            <p:nvPr/>
          </p:nvCxnSpPr>
          <p:spPr bwMode="auto">
            <a:xfrm>
              <a:off x="5226964" y="4228296"/>
              <a:ext cx="3546232" cy="0"/>
            </a:xfrm>
            <a:prstGeom prst="line">
              <a:avLst/>
            </a:prstGeom>
            <a:noFill/>
            <a:ln w="28575" algn="ctr">
              <a:solidFill>
                <a:schemeClr val="tx1"/>
              </a:solidFill>
              <a:round/>
              <a:headEnd/>
              <a:tailEnd/>
            </a:ln>
          </p:spPr>
        </p:cxnSp>
        <p:sp>
          <p:nvSpPr>
            <p:cNvPr id="66" name="Freeform 57"/>
            <p:cNvSpPr>
              <a:spLocks/>
            </p:cNvSpPr>
            <p:nvPr/>
          </p:nvSpPr>
          <p:spPr bwMode="auto">
            <a:xfrm>
              <a:off x="5251506" y="3348472"/>
              <a:ext cx="2966441" cy="849150"/>
            </a:xfrm>
            <a:custGeom>
              <a:avLst/>
              <a:gdLst>
                <a:gd name="T0" fmla="*/ 0 w 2967197"/>
                <a:gd name="T1" fmla="*/ 780283 h 849451"/>
                <a:gd name="T2" fmla="*/ 162382 w 2967197"/>
                <a:gd name="T3" fmla="*/ 302624 h 849451"/>
                <a:gd name="T4" fmla="*/ 300249 w 2967197"/>
                <a:gd name="T5" fmla="*/ 45419 h 849451"/>
                <a:gd name="T6" fmla="*/ 395225 w 2967197"/>
                <a:gd name="T7" fmla="*/ 30107 h 849451"/>
                <a:gd name="T8" fmla="*/ 459567 w 2967197"/>
                <a:gd name="T9" fmla="*/ 97469 h 849451"/>
                <a:gd name="T10" fmla="*/ 530033 w 2967197"/>
                <a:gd name="T11" fmla="*/ 201577 h 849451"/>
                <a:gd name="T12" fmla="*/ 625011 w 2967197"/>
                <a:gd name="T13" fmla="*/ 223012 h 849451"/>
                <a:gd name="T14" fmla="*/ 723052 w 2967197"/>
                <a:gd name="T15" fmla="*/ 210762 h 849451"/>
                <a:gd name="T16" fmla="*/ 854791 w 2967197"/>
                <a:gd name="T17" fmla="*/ 302624 h 849451"/>
                <a:gd name="T18" fmla="*/ 949770 w 2967197"/>
                <a:gd name="T19" fmla="*/ 302624 h 849451"/>
                <a:gd name="T20" fmla="*/ 1057009 w 2967197"/>
                <a:gd name="T21" fmla="*/ 268943 h 849451"/>
                <a:gd name="T22" fmla="*/ 1145858 w 2967197"/>
                <a:gd name="T23" fmla="*/ 311805 h 849451"/>
                <a:gd name="T24" fmla="*/ 1531892 w 2967197"/>
                <a:gd name="T25" fmla="*/ 608815 h 849451"/>
                <a:gd name="T26" fmla="*/ 1694272 w 2967197"/>
                <a:gd name="T27" fmla="*/ 752727 h 849451"/>
                <a:gd name="T28" fmla="*/ 1773930 w 2967197"/>
                <a:gd name="T29" fmla="*/ 792533 h 849451"/>
                <a:gd name="T30" fmla="*/ 1927119 w 2967197"/>
                <a:gd name="T31" fmla="*/ 761913 h 849451"/>
                <a:gd name="T32" fmla="*/ 2129319 w 2967197"/>
                <a:gd name="T33" fmla="*/ 709858 h 849451"/>
                <a:gd name="T34" fmla="*/ 2451015 w 2967197"/>
                <a:gd name="T35" fmla="*/ 694550 h 849451"/>
                <a:gd name="T36" fmla="*/ 2588887 w 2967197"/>
                <a:gd name="T37" fmla="*/ 715983 h 849451"/>
                <a:gd name="T38" fmla="*/ 2797221 w 2967197"/>
                <a:gd name="T39" fmla="*/ 813964 h 849451"/>
                <a:gd name="T40" fmla="*/ 2962664 w 2967197"/>
                <a:gd name="T41" fmla="*/ 847646 h 8494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67197"/>
                <a:gd name="T64" fmla="*/ 0 h 849451"/>
                <a:gd name="T65" fmla="*/ 2967197 w 2967197"/>
                <a:gd name="T66" fmla="*/ 849451 h 8494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67197" h="849451">
                  <a:moveTo>
                    <a:pt x="0" y="781945"/>
                  </a:moveTo>
                  <a:cubicBezTo>
                    <a:pt x="56255" y="603974"/>
                    <a:pt x="112510" y="426004"/>
                    <a:pt x="162628" y="303266"/>
                  </a:cubicBezTo>
                  <a:cubicBezTo>
                    <a:pt x="212746" y="180528"/>
                    <a:pt x="261842" y="91030"/>
                    <a:pt x="300709" y="45515"/>
                  </a:cubicBezTo>
                  <a:cubicBezTo>
                    <a:pt x="339576" y="0"/>
                    <a:pt x="369238" y="21479"/>
                    <a:pt x="395831" y="30173"/>
                  </a:cubicBezTo>
                  <a:cubicBezTo>
                    <a:pt x="422424" y="38867"/>
                    <a:pt x="437767" y="69040"/>
                    <a:pt x="460269" y="97679"/>
                  </a:cubicBezTo>
                  <a:cubicBezTo>
                    <a:pt x="482771" y="126318"/>
                    <a:pt x="503227" y="181039"/>
                    <a:pt x="530843" y="202007"/>
                  </a:cubicBezTo>
                  <a:cubicBezTo>
                    <a:pt x="558459" y="222975"/>
                    <a:pt x="593746" y="221952"/>
                    <a:pt x="625965" y="223486"/>
                  </a:cubicBezTo>
                  <a:cubicBezTo>
                    <a:pt x="658184" y="225020"/>
                    <a:pt x="685800" y="197915"/>
                    <a:pt x="724156" y="211212"/>
                  </a:cubicBezTo>
                  <a:cubicBezTo>
                    <a:pt x="762512" y="224509"/>
                    <a:pt x="818255" y="287924"/>
                    <a:pt x="856099" y="303266"/>
                  </a:cubicBezTo>
                  <a:cubicBezTo>
                    <a:pt x="893943" y="318608"/>
                    <a:pt x="917469" y="308892"/>
                    <a:pt x="951222" y="303266"/>
                  </a:cubicBezTo>
                  <a:cubicBezTo>
                    <a:pt x="984975" y="297641"/>
                    <a:pt x="1025888" y="267979"/>
                    <a:pt x="1058618" y="269513"/>
                  </a:cubicBezTo>
                  <a:cubicBezTo>
                    <a:pt x="1091348" y="271047"/>
                    <a:pt x="1068335" y="255705"/>
                    <a:pt x="1147603" y="312471"/>
                  </a:cubicBezTo>
                  <a:cubicBezTo>
                    <a:pt x="1226871" y="369237"/>
                    <a:pt x="1442686" y="536468"/>
                    <a:pt x="1534228" y="610111"/>
                  </a:cubicBezTo>
                  <a:cubicBezTo>
                    <a:pt x="1625770" y="683754"/>
                    <a:pt x="1656456" y="723644"/>
                    <a:pt x="1696857" y="754329"/>
                  </a:cubicBezTo>
                  <a:cubicBezTo>
                    <a:pt x="1737258" y="785014"/>
                    <a:pt x="1737769" y="792685"/>
                    <a:pt x="1776636" y="794219"/>
                  </a:cubicBezTo>
                  <a:cubicBezTo>
                    <a:pt x="1815503" y="795753"/>
                    <a:pt x="1870736" y="777342"/>
                    <a:pt x="1930059" y="763534"/>
                  </a:cubicBezTo>
                  <a:cubicBezTo>
                    <a:pt x="1989382" y="749726"/>
                    <a:pt x="2045126" y="722621"/>
                    <a:pt x="2132577" y="711370"/>
                  </a:cubicBezTo>
                  <a:cubicBezTo>
                    <a:pt x="2220028" y="700119"/>
                    <a:pt x="2378054" y="695005"/>
                    <a:pt x="2454765" y="696028"/>
                  </a:cubicBezTo>
                  <a:cubicBezTo>
                    <a:pt x="2531476" y="697051"/>
                    <a:pt x="2535057" y="697562"/>
                    <a:pt x="2592846" y="717507"/>
                  </a:cubicBezTo>
                  <a:cubicBezTo>
                    <a:pt x="2650635" y="737452"/>
                    <a:pt x="2739109" y="793707"/>
                    <a:pt x="2801501" y="815698"/>
                  </a:cubicBezTo>
                  <a:cubicBezTo>
                    <a:pt x="2863893" y="837689"/>
                    <a:pt x="2915545" y="843570"/>
                    <a:pt x="2967197" y="849451"/>
                  </a:cubicBezTo>
                </a:path>
              </a:pathLst>
            </a:custGeom>
            <a:noFill/>
            <a:ln w="28575" cap="flat" cmpd="sng" algn="ctr">
              <a:solidFill>
                <a:schemeClr val="accent2"/>
              </a:solidFill>
              <a:prstDash val="solid"/>
              <a:round/>
              <a:headEnd type="none" w="med" len="med"/>
              <a:tailEnd type="none" w="med" len="med"/>
            </a:ln>
          </p:spPr>
          <p:txBody>
            <a:bodyPr anchor="ctr"/>
            <a:lstStyle/>
            <a:p>
              <a:endParaRPr lang="es-MX"/>
            </a:p>
          </p:txBody>
        </p:sp>
        <p:cxnSp>
          <p:nvCxnSpPr>
            <p:cNvPr id="67" name="Straight Connector 59"/>
            <p:cNvCxnSpPr>
              <a:cxnSpLocks noChangeShapeType="1"/>
            </p:cNvCxnSpPr>
            <p:nvPr/>
          </p:nvCxnSpPr>
          <p:spPr bwMode="auto">
            <a:xfrm>
              <a:off x="8589136" y="4191488"/>
              <a:ext cx="153383" cy="0"/>
            </a:xfrm>
            <a:prstGeom prst="line">
              <a:avLst/>
            </a:prstGeom>
            <a:noFill/>
            <a:ln w="28575" algn="ctr">
              <a:solidFill>
                <a:schemeClr val="accent2"/>
              </a:solidFill>
              <a:round/>
              <a:headEnd/>
              <a:tailEnd/>
            </a:ln>
          </p:spPr>
        </p:cxnSp>
        <p:sp>
          <p:nvSpPr>
            <p:cNvPr id="68" name="Oval 61"/>
            <p:cNvSpPr>
              <a:spLocks noChangeArrowheads="1"/>
            </p:cNvSpPr>
            <p:nvPr/>
          </p:nvSpPr>
          <p:spPr bwMode="auto">
            <a:xfrm>
              <a:off x="5222875" y="4076969"/>
              <a:ext cx="76692" cy="76685"/>
            </a:xfrm>
            <a:prstGeom prst="ellipse">
              <a:avLst/>
            </a:prstGeom>
            <a:solidFill>
              <a:schemeClr val="accent2"/>
            </a:solidFill>
            <a:ln w="9525">
              <a:noFill/>
              <a:round/>
              <a:headEnd/>
              <a:tailEnd/>
            </a:ln>
          </p:spPr>
          <p:txBody>
            <a:bodyPr/>
            <a:lstStyle/>
            <a:p>
              <a:pPr>
                <a:buClr>
                  <a:srgbClr val="8B3D9A"/>
                </a:buClr>
              </a:pPr>
              <a:endParaRPr lang="en-US" altLang="en-US" b="0"/>
            </a:p>
          </p:txBody>
        </p:sp>
        <p:sp>
          <p:nvSpPr>
            <p:cNvPr id="69" name="Oval 62"/>
            <p:cNvSpPr>
              <a:spLocks noChangeArrowheads="1"/>
            </p:cNvSpPr>
            <p:nvPr/>
          </p:nvSpPr>
          <p:spPr bwMode="auto">
            <a:xfrm>
              <a:off x="5402846" y="3572898"/>
              <a:ext cx="76692" cy="76685"/>
            </a:xfrm>
            <a:prstGeom prst="ellipse">
              <a:avLst/>
            </a:prstGeom>
            <a:solidFill>
              <a:schemeClr val="accent2"/>
            </a:solidFill>
            <a:ln w="9525">
              <a:noFill/>
              <a:round/>
              <a:headEnd/>
              <a:tailEnd/>
            </a:ln>
          </p:spPr>
          <p:txBody>
            <a:bodyPr/>
            <a:lstStyle/>
            <a:p>
              <a:pPr>
                <a:buClr>
                  <a:srgbClr val="8B3D9A"/>
                </a:buClr>
              </a:pPr>
              <a:endParaRPr lang="en-US" altLang="en-US" b="0"/>
            </a:p>
          </p:txBody>
        </p:sp>
        <p:sp>
          <p:nvSpPr>
            <p:cNvPr id="70" name="Oval 63"/>
            <p:cNvSpPr>
              <a:spLocks noChangeArrowheads="1"/>
            </p:cNvSpPr>
            <p:nvPr/>
          </p:nvSpPr>
          <p:spPr bwMode="auto">
            <a:xfrm>
              <a:off x="5757674" y="3740580"/>
              <a:ext cx="76692" cy="76685"/>
            </a:xfrm>
            <a:prstGeom prst="ellipse">
              <a:avLst/>
            </a:prstGeom>
            <a:solidFill>
              <a:schemeClr val="accent2"/>
            </a:solidFill>
            <a:ln w="9525">
              <a:noFill/>
              <a:round/>
              <a:headEnd/>
              <a:tailEnd/>
            </a:ln>
          </p:spPr>
          <p:txBody>
            <a:bodyPr/>
            <a:lstStyle/>
            <a:p>
              <a:pPr>
                <a:buClr>
                  <a:srgbClr val="8B3D9A"/>
                </a:buClr>
              </a:pPr>
              <a:endParaRPr lang="en-US" altLang="en-US" b="0"/>
            </a:p>
          </p:txBody>
        </p:sp>
        <p:sp>
          <p:nvSpPr>
            <p:cNvPr id="71" name="Oval 64"/>
            <p:cNvSpPr>
              <a:spLocks noChangeArrowheads="1"/>
            </p:cNvSpPr>
            <p:nvPr/>
          </p:nvSpPr>
          <p:spPr bwMode="auto">
            <a:xfrm>
              <a:off x="6106367" y="3767164"/>
              <a:ext cx="76692" cy="76685"/>
            </a:xfrm>
            <a:prstGeom prst="ellipse">
              <a:avLst/>
            </a:prstGeom>
            <a:solidFill>
              <a:schemeClr val="accent2"/>
            </a:solidFill>
            <a:ln w="9525">
              <a:noFill/>
              <a:round/>
              <a:headEnd/>
              <a:tailEnd/>
            </a:ln>
          </p:spPr>
          <p:txBody>
            <a:bodyPr/>
            <a:lstStyle/>
            <a:p>
              <a:pPr>
                <a:buClr>
                  <a:srgbClr val="8B3D9A"/>
                </a:buClr>
              </a:pPr>
              <a:endParaRPr lang="en-US" altLang="en-US" b="0"/>
            </a:p>
          </p:txBody>
        </p:sp>
        <p:sp>
          <p:nvSpPr>
            <p:cNvPr id="72" name="Oval 65"/>
            <p:cNvSpPr>
              <a:spLocks noChangeArrowheads="1"/>
            </p:cNvSpPr>
            <p:nvPr/>
          </p:nvSpPr>
          <p:spPr bwMode="auto">
            <a:xfrm>
              <a:off x="5577704" y="3149600"/>
              <a:ext cx="76692" cy="76685"/>
            </a:xfrm>
            <a:prstGeom prst="ellipse">
              <a:avLst/>
            </a:prstGeom>
            <a:solidFill>
              <a:schemeClr val="accent2"/>
            </a:solidFill>
            <a:ln w="9525">
              <a:noFill/>
              <a:round/>
              <a:headEnd/>
              <a:tailEnd/>
            </a:ln>
          </p:spPr>
          <p:txBody>
            <a:bodyPr/>
            <a:lstStyle/>
            <a:p>
              <a:pPr>
                <a:buClr>
                  <a:srgbClr val="8B3D9A"/>
                </a:buClr>
              </a:pPr>
              <a:endParaRPr lang="en-US" altLang="en-US" b="0"/>
            </a:p>
          </p:txBody>
        </p:sp>
        <p:sp>
          <p:nvSpPr>
            <p:cNvPr id="73" name="Oval 66"/>
            <p:cNvSpPr>
              <a:spLocks noChangeArrowheads="1"/>
            </p:cNvSpPr>
            <p:nvPr/>
          </p:nvSpPr>
          <p:spPr bwMode="auto">
            <a:xfrm>
              <a:off x="5929464" y="3351025"/>
              <a:ext cx="76692" cy="76685"/>
            </a:xfrm>
            <a:prstGeom prst="ellipse">
              <a:avLst/>
            </a:prstGeom>
            <a:solidFill>
              <a:schemeClr val="accent2"/>
            </a:solidFill>
            <a:ln w="9525">
              <a:noFill/>
              <a:round/>
              <a:headEnd/>
              <a:tailEnd/>
            </a:ln>
          </p:spPr>
          <p:txBody>
            <a:bodyPr/>
            <a:lstStyle/>
            <a:p>
              <a:pPr>
                <a:buClr>
                  <a:srgbClr val="8B3D9A"/>
                </a:buClr>
              </a:pPr>
              <a:endParaRPr lang="en-US" altLang="en-US" b="0"/>
            </a:p>
          </p:txBody>
        </p:sp>
        <p:sp>
          <p:nvSpPr>
            <p:cNvPr id="74" name="Oval 67"/>
            <p:cNvSpPr>
              <a:spLocks noChangeArrowheads="1"/>
            </p:cNvSpPr>
            <p:nvPr/>
          </p:nvSpPr>
          <p:spPr bwMode="auto">
            <a:xfrm>
              <a:off x="6281224" y="3466562"/>
              <a:ext cx="76692" cy="76685"/>
            </a:xfrm>
            <a:prstGeom prst="ellipse">
              <a:avLst/>
            </a:prstGeom>
            <a:solidFill>
              <a:schemeClr val="accent2"/>
            </a:solidFill>
            <a:ln w="9525">
              <a:noFill/>
              <a:round/>
              <a:headEnd/>
              <a:tailEnd/>
            </a:ln>
          </p:spPr>
          <p:txBody>
            <a:bodyPr/>
            <a:lstStyle/>
            <a:p>
              <a:pPr>
                <a:buClr>
                  <a:srgbClr val="8B3D9A"/>
                </a:buClr>
              </a:pPr>
              <a:endParaRPr lang="en-US" altLang="en-US" b="0"/>
            </a:p>
          </p:txBody>
        </p:sp>
        <p:sp>
          <p:nvSpPr>
            <p:cNvPr id="75" name="Oval 68"/>
            <p:cNvSpPr>
              <a:spLocks noChangeArrowheads="1"/>
            </p:cNvSpPr>
            <p:nvPr/>
          </p:nvSpPr>
          <p:spPr bwMode="auto">
            <a:xfrm>
              <a:off x="6034787" y="3606638"/>
              <a:ext cx="76692" cy="76685"/>
            </a:xfrm>
            <a:prstGeom prst="ellipse">
              <a:avLst/>
            </a:prstGeom>
            <a:solidFill>
              <a:schemeClr val="accent2"/>
            </a:solidFill>
            <a:ln w="9525">
              <a:noFill/>
              <a:round/>
              <a:headEnd/>
              <a:tailEnd/>
            </a:ln>
          </p:spPr>
          <p:txBody>
            <a:bodyPr/>
            <a:lstStyle/>
            <a:p>
              <a:pPr>
                <a:buClr>
                  <a:srgbClr val="8B3D9A"/>
                </a:buClr>
              </a:pPr>
              <a:endParaRPr lang="en-US" altLang="en-US" b="0"/>
            </a:p>
          </p:txBody>
        </p:sp>
        <p:sp>
          <p:nvSpPr>
            <p:cNvPr id="76" name="Oval 69"/>
            <p:cNvSpPr>
              <a:spLocks noChangeArrowheads="1"/>
            </p:cNvSpPr>
            <p:nvPr/>
          </p:nvSpPr>
          <p:spPr bwMode="auto">
            <a:xfrm>
              <a:off x="6441765" y="3746714"/>
              <a:ext cx="76692" cy="76685"/>
            </a:xfrm>
            <a:prstGeom prst="ellipse">
              <a:avLst/>
            </a:prstGeom>
            <a:solidFill>
              <a:schemeClr val="accent2"/>
            </a:solidFill>
            <a:ln w="9525">
              <a:noFill/>
              <a:round/>
              <a:headEnd/>
              <a:tailEnd/>
            </a:ln>
          </p:spPr>
          <p:txBody>
            <a:bodyPr/>
            <a:lstStyle/>
            <a:p>
              <a:pPr>
                <a:buClr>
                  <a:srgbClr val="8B3D9A"/>
                </a:buClr>
              </a:pPr>
              <a:endParaRPr lang="en-US" altLang="en-US" b="0"/>
            </a:p>
          </p:txBody>
        </p:sp>
        <p:sp>
          <p:nvSpPr>
            <p:cNvPr id="77" name="Oval 70"/>
            <p:cNvSpPr>
              <a:spLocks noChangeArrowheads="1"/>
            </p:cNvSpPr>
            <p:nvPr/>
          </p:nvSpPr>
          <p:spPr bwMode="auto">
            <a:xfrm>
              <a:off x="6624803" y="3831578"/>
              <a:ext cx="76692" cy="76685"/>
            </a:xfrm>
            <a:prstGeom prst="ellipse">
              <a:avLst/>
            </a:prstGeom>
            <a:solidFill>
              <a:schemeClr val="accent2"/>
            </a:solidFill>
            <a:ln w="9525">
              <a:noFill/>
              <a:round/>
              <a:headEnd/>
              <a:tailEnd/>
            </a:ln>
          </p:spPr>
          <p:txBody>
            <a:bodyPr/>
            <a:lstStyle/>
            <a:p>
              <a:pPr>
                <a:buClr>
                  <a:srgbClr val="8B3D9A"/>
                </a:buClr>
              </a:pPr>
              <a:endParaRPr lang="en-US" altLang="en-US" b="0"/>
            </a:p>
          </p:txBody>
        </p:sp>
        <p:sp>
          <p:nvSpPr>
            <p:cNvPr id="78" name="Oval 71"/>
            <p:cNvSpPr>
              <a:spLocks noChangeArrowheads="1"/>
            </p:cNvSpPr>
            <p:nvPr/>
          </p:nvSpPr>
          <p:spPr bwMode="auto">
            <a:xfrm>
              <a:off x="6792502" y="3937913"/>
              <a:ext cx="76692" cy="76685"/>
            </a:xfrm>
            <a:prstGeom prst="ellipse">
              <a:avLst/>
            </a:prstGeom>
            <a:solidFill>
              <a:schemeClr val="accent2"/>
            </a:solidFill>
            <a:ln w="9525">
              <a:noFill/>
              <a:round/>
              <a:headEnd/>
              <a:tailEnd/>
            </a:ln>
          </p:spPr>
          <p:txBody>
            <a:bodyPr/>
            <a:lstStyle/>
            <a:p>
              <a:pPr>
                <a:buClr>
                  <a:srgbClr val="8B3D9A"/>
                </a:buClr>
              </a:pPr>
              <a:endParaRPr lang="en-US" altLang="en-US" b="0"/>
            </a:p>
          </p:txBody>
        </p:sp>
        <p:sp>
          <p:nvSpPr>
            <p:cNvPr id="79" name="Oval 72"/>
            <p:cNvSpPr>
              <a:spLocks noChangeArrowheads="1"/>
            </p:cNvSpPr>
            <p:nvPr/>
          </p:nvSpPr>
          <p:spPr bwMode="auto">
            <a:xfrm>
              <a:off x="6973495" y="4146495"/>
              <a:ext cx="76692" cy="76685"/>
            </a:xfrm>
            <a:prstGeom prst="ellipse">
              <a:avLst/>
            </a:prstGeom>
            <a:solidFill>
              <a:schemeClr val="accent2"/>
            </a:solidFill>
            <a:ln w="9525">
              <a:noFill/>
              <a:round/>
              <a:headEnd/>
              <a:tailEnd/>
            </a:ln>
          </p:spPr>
          <p:txBody>
            <a:bodyPr/>
            <a:lstStyle/>
            <a:p>
              <a:pPr>
                <a:buClr>
                  <a:srgbClr val="8B3D9A"/>
                </a:buClr>
              </a:pPr>
              <a:endParaRPr lang="en-US" altLang="en-US" b="0"/>
            </a:p>
          </p:txBody>
        </p:sp>
        <p:sp>
          <p:nvSpPr>
            <p:cNvPr id="80" name="Oval 73"/>
            <p:cNvSpPr>
              <a:spLocks noChangeArrowheads="1"/>
            </p:cNvSpPr>
            <p:nvPr/>
          </p:nvSpPr>
          <p:spPr bwMode="auto">
            <a:xfrm>
              <a:off x="7125856" y="4044249"/>
              <a:ext cx="76692" cy="76685"/>
            </a:xfrm>
            <a:prstGeom prst="ellipse">
              <a:avLst/>
            </a:prstGeom>
            <a:solidFill>
              <a:schemeClr val="accent2"/>
            </a:solidFill>
            <a:ln w="9525">
              <a:noFill/>
              <a:round/>
              <a:headEnd/>
              <a:tailEnd/>
            </a:ln>
          </p:spPr>
          <p:txBody>
            <a:bodyPr/>
            <a:lstStyle/>
            <a:p>
              <a:pPr>
                <a:buClr>
                  <a:srgbClr val="8B3D9A"/>
                </a:buClr>
              </a:pPr>
              <a:endParaRPr lang="en-US" altLang="en-US" b="0"/>
            </a:p>
          </p:txBody>
        </p:sp>
        <p:sp>
          <p:nvSpPr>
            <p:cNvPr id="81" name="Oval 74"/>
            <p:cNvSpPr>
              <a:spLocks noChangeArrowheads="1"/>
            </p:cNvSpPr>
            <p:nvPr/>
          </p:nvSpPr>
          <p:spPr bwMode="auto">
            <a:xfrm>
              <a:off x="7305826" y="4024823"/>
              <a:ext cx="76692" cy="76685"/>
            </a:xfrm>
            <a:prstGeom prst="ellipse">
              <a:avLst/>
            </a:prstGeom>
            <a:solidFill>
              <a:schemeClr val="accent2"/>
            </a:solidFill>
            <a:ln w="9525">
              <a:noFill/>
              <a:round/>
              <a:headEnd/>
              <a:tailEnd/>
            </a:ln>
          </p:spPr>
          <p:txBody>
            <a:bodyPr/>
            <a:lstStyle/>
            <a:p>
              <a:pPr>
                <a:buClr>
                  <a:srgbClr val="8B3D9A"/>
                </a:buClr>
              </a:pPr>
              <a:endParaRPr lang="en-US" altLang="en-US" b="0"/>
            </a:p>
          </p:txBody>
        </p:sp>
        <p:sp>
          <p:nvSpPr>
            <p:cNvPr id="82" name="Oval 75"/>
            <p:cNvSpPr>
              <a:spLocks noChangeArrowheads="1"/>
            </p:cNvSpPr>
            <p:nvPr/>
          </p:nvSpPr>
          <p:spPr bwMode="auto">
            <a:xfrm>
              <a:off x="7485796" y="4017666"/>
              <a:ext cx="76692" cy="76685"/>
            </a:xfrm>
            <a:prstGeom prst="ellipse">
              <a:avLst/>
            </a:prstGeom>
            <a:solidFill>
              <a:schemeClr val="accent2"/>
            </a:solidFill>
            <a:ln w="9525">
              <a:noFill/>
              <a:round/>
              <a:headEnd/>
              <a:tailEnd/>
            </a:ln>
          </p:spPr>
          <p:txBody>
            <a:bodyPr/>
            <a:lstStyle/>
            <a:p>
              <a:pPr>
                <a:buClr>
                  <a:srgbClr val="8B3D9A"/>
                </a:buClr>
              </a:pPr>
              <a:endParaRPr lang="en-US" altLang="en-US" b="0"/>
            </a:p>
          </p:txBody>
        </p:sp>
        <p:sp>
          <p:nvSpPr>
            <p:cNvPr id="83" name="Oval 76"/>
            <p:cNvSpPr>
              <a:spLocks noChangeArrowheads="1"/>
            </p:cNvSpPr>
            <p:nvPr/>
          </p:nvSpPr>
          <p:spPr bwMode="auto">
            <a:xfrm>
              <a:off x="7660654" y="4002329"/>
              <a:ext cx="76692" cy="76685"/>
            </a:xfrm>
            <a:prstGeom prst="ellipse">
              <a:avLst/>
            </a:prstGeom>
            <a:solidFill>
              <a:schemeClr val="accent2"/>
            </a:solidFill>
            <a:ln w="9525">
              <a:noFill/>
              <a:round/>
              <a:headEnd/>
              <a:tailEnd/>
            </a:ln>
          </p:spPr>
          <p:txBody>
            <a:bodyPr/>
            <a:lstStyle/>
            <a:p>
              <a:pPr>
                <a:buClr>
                  <a:srgbClr val="8B3D9A"/>
                </a:buClr>
              </a:pPr>
              <a:endParaRPr lang="en-US" altLang="en-US" b="0"/>
            </a:p>
          </p:txBody>
        </p:sp>
        <p:sp>
          <p:nvSpPr>
            <p:cNvPr id="84" name="Oval 77"/>
            <p:cNvSpPr>
              <a:spLocks noChangeArrowheads="1"/>
            </p:cNvSpPr>
            <p:nvPr/>
          </p:nvSpPr>
          <p:spPr bwMode="auto">
            <a:xfrm>
              <a:off x="7841647" y="4008463"/>
              <a:ext cx="76692" cy="76685"/>
            </a:xfrm>
            <a:prstGeom prst="ellipse">
              <a:avLst/>
            </a:prstGeom>
            <a:solidFill>
              <a:schemeClr val="accent2"/>
            </a:solidFill>
            <a:ln w="9525">
              <a:noFill/>
              <a:round/>
              <a:headEnd/>
              <a:tailEnd/>
            </a:ln>
          </p:spPr>
          <p:txBody>
            <a:bodyPr/>
            <a:lstStyle/>
            <a:p>
              <a:pPr>
                <a:buClr>
                  <a:srgbClr val="8B3D9A"/>
                </a:buClr>
              </a:pPr>
              <a:endParaRPr lang="en-US" altLang="en-US" b="0"/>
            </a:p>
          </p:txBody>
        </p:sp>
        <p:sp>
          <p:nvSpPr>
            <p:cNvPr id="85" name="Oval 78"/>
            <p:cNvSpPr>
              <a:spLocks noChangeArrowheads="1"/>
            </p:cNvSpPr>
            <p:nvPr/>
          </p:nvSpPr>
          <p:spPr bwMode="auto">
            <a:xfrm>
              <a:off x="8007301" y="4146496"/>
              <a:ext cx="76692" cy="76685"/>
            </a:xfrm>
            <a:prstGeom prst="ellipse">
              <a:avLst/>
            </a:prstGeom>
            <a:solidFill>
              <a:schemeClr val="accent2"/>
            </a:solidFill>
            <a:ln w="9525">
              <a:noFill/>
              <a:round/>
              <a:headEnd/>
              <a:tailEnd/>
            </a:ln>
          </p:spPr>
          <p:txBody>
            <a:bodyPr/>
            <a:lstStyle/>
            <a:p>
              <a:pPr>
                <a:buClr>
                  <a:srgbClr val="8B3D9A"/>
                </a:buClr>
              </a:pPr>
              <a:endParaRPr lang="en-US" altLang="en-US" b="0"/>
            </a:p>
          </p:txBody>
        </p:sp>
        <p:sp>
          <p:nvSpPr>
            <p:cNvPr id="86" name="Oval 79"/>
            <p:cNvSpPr>
              <a:spLocks noChangeArrowheads="1"/>
            </p:cNvSpPr>
            <p:nvPr/>
          </p:nvSpPr>
          <p:spPr bwMode="auto">
            <a:xfrm>
              <a:off x="8188294" y="4149562"/>
              <a:ext cx="76692" cy="76685"/>
            </a:xfrm>
            <a:prstGeom prst="ellipse">
              <a:avLst/>
            </a:prstGeom>
            <a:solidFill>
              <a:schemeClr val="accent2"/>
            </a:solidFill>
            <a:ln w="9525">
              <a:noFill/>
              <a:round/>
              <a:headEnd/>
              <a:tailEnd/>
            </a:ln>
          </p:spPr>
          <p:txBody>
            <a:bodyPr/>
            <a:lstStyle/>
            <a:p>
              <a:pPr>
                <a:buClr>
                  <a:srgbClr val="8B3D9A"/>
                </a:buClr>
              </a:pPr>
              <a:endParaRPr lang="en-US" altLang="en-US" b="0"/>
            </a:p>
          </p:txBody>
        </p:sp>
        <p:sp>
          <p:nvSpPr>
            <p:cNvPr id="87" name="Oval 80"/>
            <p:cNvSpPr>
              <a:spLocks noChangeArrowheads="1"/>
            </p:cNvSpPr>
            <p:nvPr/>
          </p:nvSpPr>
          <p:spPr bwMode="auto">
            <a:xfrm>
              <a:off x="8353949" y="4155697"/>
              <a:ext cx="76692" cy="76685"/>
            </a:xfrm>
            <a:prstGeom prst="ellipse">
              <a:avLst/>
            </a:prstGeom>
            <a:solidFill>
              <a:schemeClr val="accent2"/>
            </a:solidFill>
            <a:ln w="9525">
              <a:noFill/>
              <a:round/>
              <a:headEnd/>
              <a:tailEnd/>
            </a:ln>
          </p:spPr>
          <p:txBody>
            <a:bodyPr/>
            <a:lstStyle/>
            <a:p>
              <a:pPr>
                <a:buClr>
                  <a:srgbClr val="8B3D9A"/>
                </a:buClr>
              </a:pPr>
              <a:endParaRPr lang="en-US" altLang="en-US" b="0"/>
            </a:p>
          </p:txBody>
        </p:sp>
        <p:sp>
          <p:nvSpPr>
            <p:cNvPr id="88" name="Oval 81"/>
            <p:cNvSpPr>
              <a:spLocks noChangeArrowheads="1"/>
            </p:cNvSpPr>
            <p:nvPr/>
          </p:nvSpPr>
          <p:spPr bwMode="auto">
            <a:xfrm>
              <a:off x="8534942" y="4158765"/>
              <a:ext cx="76692" cy="76685"/>
            </a:xfrm>
            <a:prstGeom prst="ellipse">
              <a:avLst/>
            </a:prstGeom>
            <a:solidFill>
              <a:schemeClr val="accent2"/>
            </a:solidFill>
            <a:ln w="9525">
              <a:noFill/>
              <a:round/>
              <a:headEnd/>
              <a:tailEnd/>
            </a:ln>
          </p:spPr>
          <p:txBody>
            <a:bodyPr/>
            <a:lstStyle/>
            <a:p>
              <a:pPr>
                <a:buClr>
                  <a:srgbClr val="8B3D9A"/>
                </a:buClr>
              </a:pPr>
              <a:endParaRPr lang="en-US" altLang="en-US" b="0"/>
            </a:p>
          </p:txBody>
        </p:sp>
        <p:sp>
          <p:nvSpPr>
            <p:cNvPr id="89" name="Oval 82"/>
            <p:cNvSpPr>
              <a:spLocks noChangeArrowheads="1"/>
            </p:cNvSpPr>
            <p:nvPr/>
          </p:nvSpPr>
          <p:spPr bwMode="auto">
            <a:xfrm>
              <a:off x="8700596" y="4155697"/>
              <a:ext cx="76692" cy="76685"/>
            </a:xfrm>
            <a:prstGeom prst="ellipse">
              <a:avLst/>
            </a:prstGeom>
            <a:solidFill>
              <a:schemeClr val="accent2"/>
            </a:solidFill>
            <a:ln w="9525">
              <a:noFill/>
              <a:round/>
              <a:headEnd/>
              <a:tailEnd/>
            </a:ln>
          </p:spPr>
          <p:txBody>
            <a:bodyPr/>
            <a:lstStyle/>
            <a:p>
              <a:pPr>
                <a:buClr>
                  <a:srgbClr val="8B3D9A"/>
                </a:buClr>
              </a:pPr>
              <a:endParaRPr lang="en-US" altLang="en-US" b="0"/>
            </a:p>
          </p:txBody>
        </p:sp>
        <p:grpSp>
          <p:nvGrpSpPr>
            <p:cNvPr id="3" name="Group 107"/>
            <p:cNvGrpSpPr>
              <a:grpSpLocks/>
            </p:cNvGrpSpPr>
            <p:nvPr/>
          </p:nvGrpSpPr>
          <p:grpSpPr bwMode="auto">
            <a:xfrm>
              <a:off x="5235013" y="3868603"/>
              <a:ext cx="3539146" cy="312716"/>
              <a:chOff x="5234934" y="3868776"/>
              <a:chExt cx="3539561" cy="312961"/>
            </a:xfrm>
          </p:grpSpPr>
          <p:sp>
            <p:nvSpPr>
              <p:cNvPr id="91" name="Freeform 90"/>
              <p:cNvSpPr/>
              <p:nvPr/>
            </p:nvSpPr>
            <p:spPr bwMode="auto">
              <a:xfrm>
                <a:off x="5271440" y="3910080"/>
                <a:ext cx="3477659" cy="238296"/>
              </a:xfrm>
              <a:custGeom>
                <a:avLst/>
                <a:gdLst>
                  <a:gd name="connsiteX0" fmla="*/ 0 w 3476561"/>
                  <a:gd name="connsiteY0" fmla="*/ 237295 h 237295"/>
                  <a:gd name="connsiteX1" fmla="*/ 141149 w 3476561"/>
                  <a:gd name="connsiteY1" fmla="*/ 142172 h 237295"/>
                  <a:gd name="connsiteX2" fmla="*/ 340599 w 3476561"/>
                  <a:gd name="connsiteY2" fmla="*/ 59324 h 237295"/>
                  <a:gd name="connsiteX3" fmla="*/ 521638 w 3476561"/>
                  <a:gd name="connsiteY3" fmla="*/ 7160 h 237295"/>
                  <a:gd name="connsiteX4" fmla="*/ 742567 w 3476561"/>
                  <a:gd name="connsiteY4" fmla="*/ 16366 h 237295"/>
                  <a:gd name="connsiteX5" fmla="*/ 883716 w 3476561"/>
                  <a:gd name="connsiteY5" fmla="*/ 10229 h 237295"/>
                  <a:gd name="connsiteX6" fmla="*/ 1119987 w 3476561"/>
                  <a:gd name="connsiteY6" fmla="*/ 71598 h 237295"/>
                  <a:gd name="connsiteX7" fmla="*/ 1291820 w 3476561"/>
                  <a:gd name="connsiteY7" fmla="*/ 142172 h 237295"/>
                  <a:gd name="connsiteX8" fmla="*/ 1371600 w 3476561"/>
                  <a:gd name="connsiteY8" fmla="*/ 169788 h 237295"/>
                  <a:gd name="connsiteX9" fmla="*/ 1521955 w 3476561"/>
                  <a:gd name="connsiteY9" fmla="*/ 160583 h 237295"/>
                  <a:gd name="connsiteX10" fmla="*/ 1706062 w 3476561"/>
                  <a:gd name="connsiteY10" fmla="*/ 160583 h 237295"/>
                  <a:gd name="connsiteX11" fmla="*/ 1831869 w 3476561"/>
                  <a:gd name="connsiteY11" fmla="*/ 142172 h 237295"/>
                  <a:gd name="connsiteX12" fmla="*/ 1991429 w 3476561"/>
                  <a:gd name="connsiteY12" fmla="*/ 151378 h 237295"/>
                  <a:gd name="connsiteX13" fmla="*/ 2132578 w 3476561"/>
                  <a:gd name="connsiteY13" fmla="*/ 188199 h 237295"/>
                  <a:gd name="connsiteX14" fmla="*/ 2279863 w 3476561"/>
                  <a:gd name="connsiteY14" fmla="*/ 188199 h 237295"/>
                  <a:gd name="connsiteX15" fmla="*/ 2427149 w 3476561"/>
                  <a:gd name="connsiteY15" fmla="*/ 142172 h 237295"/>
                  <a:gd name="connsiteX16" fmla="*/ 2580572 w 3476561"/>
                  <a:gd name="connsiteY16" fmla="*/ 142172 h 237295"/>
                  <a:gd name="connsiteX17" fmla="*/ 2770816 w 3476561"/>
                  <a:gd name="connsiteY17" fmla="*/ 145241 h 237295"/>
                  <a:gd name="connsiteX18" fmla="*/ 2967198 w 3476561"/>
                  <a:gd name="connsiteY18" fmla="*/ 163652 h 237295"/>
                  <a:gd name="connsiteX19" fmla="*/ 3148237 w 3476561"/>
                  <a:gd name="connsiteY19" fmla="*/ 157515 h 237295"/>
                  <a:gd name="connsiteX20" fmla="*/ 3264838 w 3476561"/>
                  <a:gd name="connsiteY20" fmla="*/ 194336 h 237295"/>
                  <a:gd name="connsiteX21" fmla="*/ 3476561 w 3476561"/>
                  <a:gd name="connsiteY21" fmla="*/ 209678 h 237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561" h="237295">
                    <a:moveTo>
                      <a:pt x="0" y="237295"/>
                    </a:moveTo>
                    <a:cubicBezTo>
                      <a:pt x="42191" y="204564"/>
                      <a:pt x="84383" y="171834"/>
                      <a:pt x="141149" y="142172"/>
                    </a:cubicBezTo>
                    <a:cubicBezTo>
                      <a:pt x="197915" y="112510"/>
                      <a:pt x="277184" y="81826"/>
                      <a:pt x="340599" y="59324"/>
                    </a:cubicBezTo>
                    <a:cubicBezTo>
                      <a:pt x="404014" y="36822"/>
                      <a:pt x="454643" y="14320"/>
                      <a:pt x="521638" y="7160"/>
                    </a:cubicBezTo>
                    <a:cubicBezTo>
                      <a:pt x="588633" y="0"/>
                      <a:pt x="682221" y="15855"/>
                      <a:pt x="742567" y="16366"/>
                    </a:cubicBezTo>
                    <a:cubicBezTo>
                      <a:pt x="802913" y="16877"/>
                      <a:pt x="820813" y="1024"/>
                      <a:pt x="883716" y="10229"/>
                    </a:cubicBezTo>
                    <a:cubicBezTo>
                      <a:pt x="946619" y="19434"/>
                      <a:pt x="1051970" y="49608"/>
                      <a:pt x="1119987" y="71598"/>
                    </a:cubicBezTo>
                    <a:cubicBezTo>
                      <a:pt x="1188004" y="93588"/>
                      <a:pt x="1249885" y="125807"/>
                      <a:pt x="1291820" y="142172"/>
                    </a:cubicBezTo>
                    <a:cubicBezTo>
                      <a:pt x="1333755" y="158537"/>
                      <a:pt x="1333244" y="166720"/>
                      <a:pt x="1371600" y="169788"/>
                    </a:cubicBezTo>
                    <a:cubicBezTo>
                      <a:pt x="1409956" y="172857"/>
                      <a:pt x="1466211" y="162117"/>
                      <a:pt x="1521955" y="160583"/>
                    </a:cubicBezTo>
                    <a:cubicBezTo>
                      <a:pt x="1577699" y="159049"/>
                      <a:pt x="1654410" y="163652"/>
                      <a:pt x="1706062" y="160583"/>
                    </a:cubicBezTo>
                    <a:cubicBezTo>
                      <a:pt x="1757714" y="157515"/>
                      <a:pt x="1784308" y="143706"/>
                      <a:pt x="1831869" y="142172"/>
                    </a:cubicBezTo>
                    <a:cubicBezTo>
                      <a:pt x="1879430" y="140638"/>
                      <a:pt x="1941311" y="143707"/>
                      <a:pt x="1991429" y="151378"/>
                    </a:cubicBezTo>
                    <a:cubicBezTo>
                      <a:pt x="2041547" y="159049"/>
                      <a:pt x="2084506" y="182062"/>
                      <a:pt x="2132578" y="188199"/>
                    </a:cubicBezTo>
                    <a:cubicBezTo>
                      <a:pt x="2180650" y="194336"/>
                      <a:pt x="2230768" y="195870"/>
                      <a:pt x="2279863" y="188199"/>
                    </a:cubicBezTo>
                    <a:cubicBezTo>
                      <a:pt x="2328958" y="180528"/>
                      <a:pt x="2377031" y="149843"/>
                      <a:pt x="2427149" y="142172"/>
                    </a:cubicBezTo>
                    <a:cubicBezTo>
                      <a:pt x="2477267" y="134501"/>
                      <a:pt x="2580572" y="142172"/>
                      <a:pt x="2580572" y="142172"/>
                    </a:cubicBezTo>
                    <a:cubicBezTo>
                      <a:pt x="2637850" y="142683"/>
                      <a:pt x="2706378" y="141661"/>
                      <a:pt x="2770816" y="145241"/>
                    </a:cubicBezTo>
                    <a:cubicBezTo>
                      <a:pt x="2835254" y="148821"/>
                      <a:pt x="2904295" y="161606"/>
                      <a:pt x="2967198" y="163652"/>
                    </a:cubicBezTo>
                    <a:cubicBezTo>
                      <a:pt x="3030101" y="165698"/>
                      <a:pt x="3098630" y="152401"/>
                      <a:pt x="3148237" y="157515"/>
                    </a:cubicBezTo>
                    <a:cubicBezTo>
                      <a:pt x="3197844" y="162629"/>
                      <a:pt x="3210117" y="185642"/>
                      <a:pt x="3264838" y="194336"/>
                    </a:cubicBezTo>
                    <a:cubicBezTo>
                      <a:pt x="3319559" y="203030"/>
                      <a:pt x="3398060" y="206354"/>
                      <a:pt x="3476561" y="209678"/>
                    </a:cubicBezTo>
                  </a:path>
                </a:pathLst>
              </a:custGeom>
              <a:noFill/>
              <a:ln w="28575" cap="flat" cmpd="sng" algn="ctr">
                <a:solidFill>
                  <a:schemeClr val="accent3"/>
                </a:solidFill>
                <a:prstDash val="solid"/>
                <a:round/>
                <a:headEnd type="none" w="med" len="med"/>
                <a:tailEnd type="none" w="med" len="med"/>
              </a:ln>
              <a:effectLst/>
            </p:spPr>
            <p:txBody>
              <a:bodyPr anchor="ctr"/>
              <a:lstStyle/>
              <a:p>
                <a:pPr algn="ctr" fontAlgn="auto">
                  <a:spcBef>
                    <a:spcPts val="0"/>
                  </a:spcBef>
                  <a:spcAft>
                    <a:spcPts val="0"/>
                  </a:spcAft>
                  <a:buClr>
                    <a:srgbClr val="8B3D9A"/>
                  </a:buClr>
                  <a:defRPr/>
                </a:pPr>
                <a:endParaRPr lang="en-US" b="0" dirty="0">
                  <a:latin typeface="+mn-lt"/>
                </a:endParaRPr>
              </a:p>
            </p:txBody>
          </p:sp>
          <p:sp>
            <p:nvSpPr>
              <p:cNvPr id="92" name="Oval 91"/>
              <p:cNvSpPr/>
              <p:nvPr/>
            </p:nvSpPr>
            <p:spPr bwMode="auto">
              <a:xfrm>
                <a:off x="5234934" y="4105482"/>
                <a:ext cx="76188" cy="76255"/>
              </a:xfrm>
              <a:prstGeom prst="ellipse">
                <a:avLst/>
              </a:prstGeom>
              <a:noFill/>
              <a:ln w="19050" cap="flat" cmpd="sng" algn="ctr">
                <a:solidFill>
                  <a:schemeClr val="accent3"/>
                </a:solidFill>
                <a:prstDash val="solid"/>
                <a:round/>
                <a:headEnd type="none" w="med" len="med"/>
                <a:tailEnd type="none" w="med" len="med"/>
              </a:ln>
              <a:effectLst/>
            </p:spPr>
            <p:txBody>
              <a:bodyPr/>
              <a:lstStyle/>
              <a:p>
                <a:pPr fontAlgn="auto">
                  <a:spcBef>
                    <a:spcPts val="0"/>
                  </a:spcBef>
                  <a:spcAft>
                    <a:spcPts val="0"/>
                  </a:spcAft>
                  <a:buClr>
                    <a:srgbClr val="8B3D9A"/>
                  </a:buClr>
                  <a:buFont typeface="Arial" charset="0"/>
                  <a:buChar char="•"/>
                  <a:defRPr/>
                </a:pPr>
                <a:endParaRPr lang="en-US" b="0" dirty="0">
                  <a:latin typeface="Arial" panose="020B0604020202020204" pitchFamily="34" charset="0"/>
                </a:endParaRPr>
              </a:p>
            </p:txBody>
          </p:sp>
          <p:sp>
            <p:nvSpPr>
              <p:cNvPr id="93" name="Oval 92"/>
              <p:cNvSpPr/>
              <p:nvPr/>
            </p:nvSpPr>
            <p:spPr bwMode="auto">
              <a:xfrm>
                <a:off x="5406357" y="3999044"/>
                <a:ext cx="76188" cy="77843"/>
              </a:xfrm>
              <a:prstGeom prst="ellipse">
                <a:avLst/>
              </a:prstGeom>
              <a:noFill/>
              <a:ln w="19050" cap="flat" cmpd="sng" algn="ctr">
                <a:solidFill>
                  <a:schemeClr val="accent3"/>
                </a:solidFill>
                <a:prstDash val="solid"/>
                <a:round/>
                <a:headEnd type="none" w="med" len="med"/>
                <a:tailEnd type="none" w="med" len="med"/>
              </a:ln>
              <a:effectLst/>
            </p:spPr>
            <p:txBody>
              <a:bodyPr/>
              <a:lstStyle/>
              <a:p>
                <a:pPr fontAlgn="auto">
                  <a:spcBef>
                    <a:spcPts val="0"/>
                  </a:spcBef>
                  <a:spcAft>
                    <a:spcPts val="0"/>
                  </a:spcAft>
                  <a:buClr>
                    <a:srgbClr val="8B3D9A"/>
                  </a:buClr>
                  <a:buFont typeface="Arial" charset="0"/>
                  <a:buChar char="•"/>
                  <a:defRPr/>
                </a:pPr>
                <a:endParaRPr lang="en-US" b="0" dirty="0">
                  <a:latin typeface="Arial" panose="020B0604020202020204" pitchFamily="34" charset="0"/>
                </a:endParaRPr>
              </a:p>
            </p:txBody>
          </p:sp>
          <p:sp>
            <p:nvSpPr>
              <p:cNvPr id="94" name="Oval 93"/>
              <p:cNvSpPr/>
              <p:nvPr/>
            </p:nvSpPr>
            <p:spPr bwMode="auto">
              <a:xfrm>
                <a:off x="5579366" y="3940264"/>
                <a:ext cx="76188" cy="76255"/>
              </a:xfrm>
              <a:prstGeom prst="ellipse">
                <a:avLst/>
              </a:prstGeom>
              <a:noFill/>
              <a:ln w="19050" cap="flat" cmpd="sng" algn="ctr">
                <a:solidFill>
                  <a:schemeClr val="accent3"/>
                </a:solidFill>
                <a:prstDash val="solid"/>
                <a:round/>
                <a:headEnd type="none" w="med" len="med"/>
                <a:tailEnd type="none" w="med" len="med"/>
              </a:ln>
              <a:effectLst/>
            </p:spPr>
            <p:txBody>
              <a:bodyPr/>
              <a:lstStyle/>
              <a:p>
                <a:pPr fontAlgn="auto">
                  <a:spcBef>
                    <a:spcPts val="0"/>
                  </a:spcBef>
                  <a:spcAft>
                    <a:spcPts val="0"/>
                  </a:spcAft>
                  <a:buClr>
                    <a:srgbClr val="8B3D9A"/>
                  </a:buClr>
                  <a:buFont typeface="Arial" charset="0"/>
                  <a:buChar char="•"/>
                  <a:defRPr/>
                </a:pPr>
                <a:endParaRPr lang="en-US" b="0" dirty="0">
                  <a:latin typeface="Arial" panose="020B0604020202020204" pitchFamily="34" charset="0"/>
                </a:endParaRPr>
              </a:p>
            </p:txBody>
          </p:sp>
          <p:sp>
            <p:nvSpPr>
              <p:cNvPr id="95" name="Oval 94"/>
              <p:cNvSpPr/>
              <p:nvPr/>
            </p:nvSpPr>
            <p:spPr bwMode="auto">
              <a:xfrm>
                <a:off x="5747614" y="3868776"/>
                <a:ext cx="76188" cy="76255"/>
              </a:xfrm>
              <a:prstGeom prst="ellipse">
                <a:avLst/>
              </a:prstGeom>
              <a:noFill/>
              <a:ln w="19050" cap="flat" cmpd="sng" algn="ctr">
                <a:solidFill>
                  <a:schemeClr val="accent3"/>
                </a:solidFill>
                <a:prstDash val="solid"/>
                <a:round/>
                <a:headEnd type="none" w="med" len="med"/>
                <a:tailEnd type="none" w="med" len="med"/>
              </a:ln>
              <a:effectLst/>
            </p:spPr>
            <p:txBody>
              <a:bodyPr/>
              <a:lstStyle/>
              <a:p>
                <a:pPr fontAlgn="auto">
                  <a:spcBef>
                    <a:spcPts val="0"/>
                  </a:spcBef>
                  <a:spcAft>
                    <a:spcPts val="0"/>
                  </a:spcAft>
                  <a:buClr>
                    <a:srgbClr val="8B3D9A"/>
                  </a:buClr>
                  <a:buFont typeface="Arial" pitchFamily="34" charset="0"/>
                  <a:buNone/>
                  <a:defRPr/>
                </a:pPr>
                <a:endParaRPr lang="en-US" b="0" dirty="0">
                  <a:latin typeface="Arial" panose="020B0604020202020204" pitchFamily="34" charset="0"/>
                </a:endParaRPr>
              </a:p>
            </p:txBody>
          </p:sp>
          <p:sp>
            <p:nvSpPr>
              <p:cNvPr id="96" name="Oval 95"/>
              <p:cNvSpPr/>
              <p:nvPr/>
            </p:nvSpPr>
            <p:spPr bwMode="auto">
              <a:xfrm>
                <a:off x="5919037" y="3921200"/>
                <a:ext cx="76188" cy="76255"/>
              </a:xfrm>
              <a:prstGeom prst="ellipse">
                <a:avLst/>
              </a:prstGeom>
              <a:noFill/>
              <a:ln w="19050" cap="flat" cmpd="sng" algn="ctr">
                <a:solidFill>
                  <a:schemeClr val="accent3"/>
                </a:solidFill>
                <a:prstDash val="solid"/>
                <a:round/>
                <a:headEnd type="none" w="med" len="med"/>
                <a:tailEnd type="none" w="med" len="med"/>
              </a:ln>
              <a:effectLst/>
            </p:spPr>
            <p:txBody>
              <a:bodyPr/>
              <a:lstStyle/>
              <a:p>
                <a:pPr fontAlgn="auto">
                  <a:spcBef>
                    <a:spcPts val="0"/>
                  </a:spcBef>
                  <a:spcAft>
                    <a:spcPts val="0"/>
                  </a:spcAft>
                  <a:buClr>
                    <a:srgbClr val="8B3D9A"/>
                  </a:buClr>
                  <a:buFont typeface="Arial" charset="0"/>
                  <a:buChar char="•"/>
                  <a:defRPr/>
                </a:pPr>
                <a:endParaRPr lang="en-US" b="0" dirty="0">
                  <a:latin typeface="Arial" panose="020B0604020202020204" pitchFamily="34" charset="0"/>
                </a:endParaRPr>
              </a:p>
            </p:txBody>
          </p:sp>
          <p:sp>
            <p:nvSpPr>
              <p:cNvPr id="97" name="Oval 96"/>
              <p:cNvSpPr/>
              <p:nvPr/>
            </p:nvSpPr>
            <p:spPr bwMode="auto">
              <a:xfrm>
                <a:off x="6106332" y="3871953"/>
                <a:ext cx="76188" cy="76255"/>
              </a:xfrm>
              <a:prstGeom prst="ellipse">
                <a:avLst/>
              </a:prstGeom>
              <a:noFill/>
              <a:ln w="19050" cap="flat" cmpd="sng" algn="ctr">
                <a:solidFill>
                  <a:schemeClr val="accent3"/>
                </a:solidFill>
                <a:prstDash val="solid"/>
                <a:round/>
                <a:headEnd type="none" w="med" len="med"/>
                <a:tailEnd type="none" w="med" len="med"/>
              </a:ln>
              <a:effectLst/>
            </p:spPr>
            <p:txBody>
              <a:bodyPr/>
              <a:lstStyle/>
              <a:p>
                <a:pPr fontAlgn="auto">
                  <a:spcBef>
                    <a:spcPts val="0"/>
                  </a:spcBef>
                  <a:spcAft>
                    <a:spcPts val="0"/>
                  </a:spcAft>
                  <a:buClr>
                    <a:srgbClr val="8B3D9A"/>
                  </a:buClr>
                  <a:buFont typeface="Arial" charset="0"/>
                  <a:buChar char="•"/>
                  <a:defRPr/>
                </a:pPr>
                <a:endParaRPr lang="en-US" b="0" dirty="0">
                  <a:latin typeface="Arial" panose="020B0604020202020204" pitchFamily="34" charset="0"/>
                </a:endParaRPr>
              </a:p>
            </p:txBody>
          </p:sp>
          <p:sp>
            <p:nvSpPr>
              <p:cNvPr id="98" name="Oval 97"/>
              <p:cNvSpPr/>
              <p:nvPr/>
            </p:nvSpPr>
            <p:spPr bwMode="auto">
              <a:xfrm>
                <a:off x="6279343" y="3941853"/>
                <a:ext cx="76188" cy="77843"/>
              </a:xfrm>
              <a:prstGeom prst="ellipse">
                <a:avLst/>
              </a:prstGeom>
              <a:noFill/>
              <a:ln w="19050" cap="flat" cmpd="sng" algn="ctr">
                <a:solidFill>
                  <a:schemeClr val="accent3"/>
                </a:solidFill>
                <a:prstDash val="solid"/>
                <a:round/>
                <a:headEnd type="none" w="med" len="med"/>
                <a:tailEnd type="none" w="med" len="med"/>
              </a:ln>
              <a:effectLst/>
            </p:spPr>
            <p:txBody>
              <a:bodyPr/>
              <a:lstStyle/>
              <a:p>
                <a:pPr fontAlgn="auto">
                  <a:spcBef>
                    <a:spcPts val="0"/>
                  </a:spcBef>
                  <a:spcAft>
                    <a:spcPts val="0"/>
                  </a:spcAft>
                  <a:buClr>
                    <a:srgbClr val="8B3D9A"/>
                  </a:buClr>
                  <a:buFont typeface="Arial" charset="0"/>
                  <a:buChar char="•"/>
                  <a:defRPr/>
                </a:pPr>
                <a:endParaRPr lang="en-US" b="0" dirty="0">
                  <a:latin typeface="Arial" panose="020B0604020202020204" pitchFamily="34" charset="0"/>
                </a:endParaRPr>
              </a:p>
            </p:txBody>
          </p:sp>
          <p:sp>
            <p:nvSpPr>
              <p:cNvPr id="99" name="Oval 98"/>
              <p:cNvSpPr/>
              <p:nvPr/>
            </p:nvSpPr>
            <p:spPr bwMode="auto">
              <a:xfrm>
                <a:off x="6444416" y="3948208"/>
                <a:ext cx="77775" cy="77843"/>
              </a:xfrm>
              <a:prstGeom prst="ellipse">
                <a:avLst/>
              </a:prstGeom>
              <a:noFill/>
              <a:ln w="19050" cap="flat" cmpd="sng" algn="ctr">
                <a:solidFill>
                  <a:schemeClr val="accent3"/>
                </a:solidFill>
                <a:prstDash val="solid"/>
                <a:round/>
                <a:headEnd type="none" w="med" len="med"/>
                <a:tailEnd type="none" w="med" len="med"/>
              </a:ln>
              <a:effectLst/>
            </p:spPr>
            <p:txBody>
              <a:bodyPr/>
              <a:lstStyle/>
              <a:p>
                <a:pPr fontAlgn="auto">
                  <a:spcBef>
                    <a:spcPts val="0"/>
                  </a:spcBef>
                  <a:spcAft>
                    <a:spcPts val="0"/>
                  </a:spcAft>
                  <a:buClr>
                    <a:srgbClr val="8B3D9A"/>
                  </a:buClr>
                  <a:buFont typeface="Arial" charset="0"/>
                  <a:buChar char="•"/>
                  <a:defRPr/>
                </a:pPr>
                <a:endParaRPr lang="en-US" b="0" dirty="0">
                  <a:latin typeface="Arial" panose="020B0604020202020204" pitchFamily="34" charset="0"/>
                </a:endParaRPr>
              </a:p>
            </p:txBody>
          </p:sp>
          <p:sp>
            <p:nvSpPr>
              <p:cNvPr id="100" name="Oval 99"/>
              <p:cNvSpPr/>
              <p:nvPr/>
            </p:nvSpPr>
            <p:spPr bwMode="auto">
              <a:xfrm>
                <a:off x="6623775" y="4076887"/>
                <a:ext cx="76188" cy="77844"/>
              </a:xfrm>
              <a:prstGeom prst="ellipse">
                <a:avLst/>
              </a:prstGeom>
              <a:noFill/>
              <a:ln w="19050" cap="flat" cmpd="sng" algn="ctr">
                <a:solidFill>
                  <a:schemeClr val="accent3"/>
                </a:solidFill>
                <a:prstDash val="solid"/>
                <a:round/>
                <a:headEnd type="none" w="med" len="med"/>
                <a:tailEnd type="none" w="med" len="med"/>
              </a:ln>
              <a:effectLst/>
            </p:spPr>
            <p:txBody>
              <a:bodyPr/>
              <a:lstStyle/>
              <a:p>
                <a:pPr fontAlgn="auto">
                  <a:spcBef>
                    <a:spcPts val="0"/>
                  </a:spcBef>
                  <a:spcAft>
                    <a:spcPts val="0"/>
                  </a:spcAft>
                  <a:buClr>
                    <a:srgbClr val="8B3D9A"/>
                  </a:buClr>
                  <a:buFont typeface="Arial" charset="0"/>
                  <a:buChar char="•"/>
                  <a:defRPr/>
                </a:pPr>
                <a:endParaRPr lang="en-US" b="0" dirty="0">
                  <a:latin typeface="Arial" panose="020B0604020202020204" pitchFamily="34" charset="0"/>
                </a:endParaRPr>
              </a:p>
            </p:txBody>
          </p:sp>
          <p:sp>
            <p:nvSpPr>
              <p:cNvPr id="101" name="Oval 100"/>
              <p:cNvSpPr/>
              <p:nvPr/>
            </p:nvSpPr>
            <p:spPr bwMode="auto">
              <a:xfrm>
                <a:off x="6793611" y="4002221"/>
                <a:ext cx="76188" cy="77843"/>
              </a:xfrm>
              <a:prstGeom prst="ellipse">
                <a:avLst/>
              </a:prstGeom>
              <a:noFill/>
              <a:ln w="19050" cap="flat" cmpd="sng" algn="ctr">
                <a:solidFill>
                  <a:schemeClr val="accent3"/>
                </a:solidFill>
                <a:prstDash val="solid"/>
                <a:round/>
                <a:headEnd type="none" w="med" len="med"/>
                <a:tailEnd type="none" w="med" len="med"/>
              </a:ln>
              <a:effectLst/>
            </p:spPr>
            <p:txBody>
              <a:bodyPr/>
              <a:lstStyle/>
              <a:p>
                <a:pPr fontAlgn="auto">
                  <a:spcBef>
                    <a:spcPts val="0"/>
                  </a:spcBef>
                  <a:spcAft>
                    <a:spcPts val="0"/>
                  </a:spcAft>
                  <a:buClr>
                    <a:srgbClr val="8B3D9A"/>
                  </a:buClr>
                  <a:buFont typeface="Arial" charset="0"/>
                  <a:buChar char="•"/>
                  <a:defRPr/>
                </a:pPr>
                <a:endParaRPr lang="en-US" b="0" dirty="0">
                  <a:latin typeface="Arial" panose="020B0604020202020204" pitchFamily="34" charset="0"/>
                </a:endParaRPr>
              </a:p>
            </p:txBody>
          </p:sp>
          <p:sp>
            <p:nvSpPr>
              <p:cNvPr id="102" name="Oval 101"/>
              <p:cNvSpPr/>
              <p:nvPr/>
            </p:nvSpPr>
            <p:spPr bwMode="auto">
              <a:xfrm>
                <a:off x="6977731" y="4054646"/>
                <a:ext cx="76188" cy="76255"/>
              </a:xfrm>
              <a:prstGeom prst="ellipse">
                <a:avLst/>
              </a:prstGeom>
              <a:noFill/>
              <a:ln w="19050" cap="flat" cmpd="sng" algn="ctr">
                <a:solidFill>
                  <a:schemeClr val="accent3"/>
                </a:solidFill>
                <a:prstDash val="solid"/>
                <a:round/>
                <a:headEnd type="none" w="med" len="med"/>
                <a:tailEnd type="none" w="med" len="med"/>
              </a:ln>
              <a:effectLst/>
            </p:spPr>
            <p:txBody>
              <a:bodyPr/>
              <a:lstStyle/>
              <a:p>
                <a:pPr fontAlgn="auto">
                  <a:spcBef>
                    <a:spcPts val="0"/>
                  </a:spcBef>
                  <a:spcAft>
                    <a:spcPts val="0"/>
                  </a:spcAft>
                  <a:buClr>
                    <a:srgbClr val="8B3D9A"/>
                  </a:buClr>
                  <a:buFont typeface="Arial" charset="0"/>
                  <a:buChar char="•"/>
                  <a:defRPr/>
                </a:pPr>
                <a:endParaRPr lang="en-US" b="0" dirty="0">
                  <a:latin typeface="Arial" panose="020B0604020202020204" pitchFamily="34" charset="0"/>
                </a:endParaRPr>
              </a:p>
            </p:txBody>
          </p:sp>
          <p:sp>
            <p:nvSpPr>
              <p:cNvPr id="103" name="Oval 102"/>
              <p:cNvSpPr/>
              <p:nvPr/>
            </p:nvSpPr>
            <p:spPr bwMode="auto">
              <a:xfrm>
                <a:off x="7145980" y="3968860"/>
                <a:ext cx="77775" cy="76255"/>
              </a:xfrm>
              <a:prstGeom prst="ellipse">
                <a:avLst/>
              </a:prstGeom>
              <a:noFill/>
              <a:ln w="19050" cap="flat" cmpd="sng" algn="ctr">
                <a:solidFill>
                  <a:schemeClr val="accent3"/>
                </a:solidFill>
                <a:prstDash val="solid"/>
                <a:round/>
                <a:headEnd type="none" w="med" len="med"/>
                <a:tailEnd type="none" w="med" len="med"/>
              </a:ln>
              <a:effectLst/>
            </p:spPr>
            <p:txBody>
              <a:bodyPr/>
              <a:lstStyle/>
              <a:p>
                <a:pPr fontAlgn="auto">
                  <a:spcBef>
                    <a:spcPts val="0"/>
                  </a:spcBef>
                  <a:spcAft>
                    <a:spcPts val="0"/>
                  </a:spcAft>
                  <a:buClr>
                    <a:srgbClr val="8B3D9A"/>
                  </a:buClr>
                  <a:buFont typeface="Arial" charset="0"/>
                  <a:buChar char="•"/>
                  <a:defRPr/>
                </a:pPr>
                <a:endParaRPr lang="en-US" b="0" dirty="0">
                  <a:latin typeface="Arial" panose="020B0604020202020204" pitchFamily="34" charset="0"/>
                </a:endParaRPr>
              </a:p>
            </p:txBody>
          </p:sp>
          <p:sp>
            <p:nvSpPr>
              <p:cNvPr id="104" name="Oval 103"/>
              <p:cNvSpPr/>
              <p:nvPr/>
            </p:nvSpPr>
            <p:spPr bwMode="auto">
              <a:xfrm>
                <a:off x="7309465" y="4057823"/>
                <a:ext cx="76188" cy="76255"/>
              </a:xfrm>
              <a:prstGeom prst="ellipse">
                <a:avLst/>
              </a:prstGeom>
              <a:noFill/>
              <a:ln w="19050" cap="flat" cmpd="sng" algn="ctr">
                <a:solidFill>
                  <a:schemeClr val="accent3"/>
                </a:solidFill>
                <a:prstDash val="solid"/>
                <a:round/>
                <a:headEnd type="none" w="med" len="med"/>
                <a:tailEnd type="none" w="med" len="med"/>
              </a:ln>
              <a:effectLst/>
            </p:spPr>
            <p:txBody>
              <a:bodyPr/>
              <a:lstStyle/>
              <a:p>
                <a:pPr fontAlgn="auto">
                  <a:spcBef>
                    <a:spcPts val="0"/>
                  </a:spcBef>
                  <a:spcAft>
                    <a:spcPts val="0"/>
                  </a:spcAft>
                  <a:buClr>
                    <a:srgbClr val="8B3D9A"/>
                  </a:buClr>
                  <a:buFont typeface="Arial" charset="0"/>
                  <a:buChar char="•"/>
                  <a:defRPr/>
                </a:pPr>
                <a:endParaRPr lang="en-US" b="0" dirty="0">
                  <a:latin typeface="Arial" panose="020B0604020202020204" pitchFamily="34" charset="0"/>
                </a:endParaRPr>
              </a:p>
            </p:txBody>
          </p:sp>
          <p:sp>
            <p:nvSpPr>
              <p:cNvPr id="105" name="Oval 104"/>
              <p:cNvSpPr/>
              <p:nvPr/>
            </p:nvSpPr>
            <p:spPr bwMode="auto">
              <a:xfrm>
                <a:off x="7490412" y="4083241"/>
                <a:ext cx="76188" cy="76255"/>
              </a:xfrm>
              <a:prstGeom prst="ellipse">
                <a:avLst/>
              </a:prstGeom>
              <a:noFill/>
              <a:ln w="19050" cap="flat" cmpd="sng" algn="ctr">
                <a:solidFill>
                  <a:schemeClr val="accent3"/>
                </a:solidFill>
                <a:prstDash val="solid"/>
                <a:round/>
                <a:headEnd type="none" w="med" len="med"/>
                <a:tailEnd type="none" w="med" len="med"/>
              </a:ln>
              <a:effectLst/>
            </p:spPr>
            <p:txBody>
              <a:bodyPr/>
              <a:lstStyle/>
              <a:p>
                <a:pPr fontAlgn="auto">
                  <a:spcBef>
                    <a:spcPts val="0"/>
                  </a:spcBef>
                  <a:spcAft>
                    <a:spcPts val="0"/>
                  </a:spcAft>
                  <a:buClr>
                    <a:srgbClr val="8B3D9A"/>
                  </a:buClr>
                  <a:buFont typeface="Arial" charset="0"/>
                  <a:buChar char="•"/>
                  <a:defRPr/>
                </a:pPr>
                <a:endParaRPr lang="en-US" b="0" dirty="0">
                  <a:latin typeface="Arial" panose="020B0604020202020204" pitchFamily="34" charset="0"/>
                </a:endParaRPr>
              </a:p>
            </p:txBody>
          </p:sp>
          <p:sp>
            <p:nvSpPr>
              <p:cNvPr id="106" name="Oval 105"/>
              <p:cNvSpPr/>
              <p:nvPr/>
            </p:nvSpPr>
            <p:spPr bwMode="auto">
              <a:xfrm>
                <a:off x="8006267" y="4024462"/>
                <a:ext cx="76188" cy="76255"/>
              </a:xfrm>
              <a:prstGeom prst="ellipse">
                <a:avLst/>
              </a:prstGeom>
              <a:noFill/>
              <a:ln w="19050" cap="flat" cmpd="sng" algn="ctr">
                <a:solidFill>
                  <a:schemeClr val="accent3"/>
                </a:solidFill>
                <a:prstDash val="solid"/>
                <a:round/>
                <a:headEnd type="none" w="med" len="med"/>
                <a:tailEnd type="none" w="med" len="med"/>
              </a:ln>
              <a:effectLst/>
            </p:spPr>
            <p:txBody>
              <a:bodyPr/>
              <a:lstStyle/>
              <a:p>
                <a:pPr fontAlgn="auto">
                  <a:spcBef>
                    <a:spcPts val="0"/>
                  </a:spcBef>
                  <a:spcAft>
                    <a:spcPts val="0"/>
                  </a:spcAft>
                  <a:buClr>
                    <a:srgbClr val="8B3D9A"/>
                  </a:buClr>
                  <a:buFont typeface="Arial" charset="0"/>
                  <a:buChar char="•"/>
                  <a:defRPr/>
                </a:pPr>
                <a:endParaRPr lang="en-US" b="0" dirty="0">
                  <a:latin typeface="Arial" panose="020B0604020202020204" pitchFamily="34" charset="0"/>
                </a:endParaRPr>
              </a:p>
            </p:txBody>
          </p:sp>
          <p:sp>
            <p:nvSpPr>
              <p:cNvPr id="107" name="Oval 106"/>
              <p:cNvSpPr/>
              <p:nvPr/>
            </p:nvSpPr>
            <p:spPr bwMode="auto">
              <a:xfrm>
                <a:off x="8182451" y="4048291"/>
                <a:ext cx="76188" cy="76255"/>
              </a:xfrm>
              <a:prstGeom prst="ellipse">
                <a:avLst/>
              </a:prstGeom>
              <a:noFill/>
              <a:ln w="19050" cap="flat" cmpd="sng" algn="ctr">
                <a:solidFill>
                  <a:schemeClr val="accent3"/>
                </a:solidFill>
                <a:prstDash val="solid"/>
                <a:round/>
                <a:headEnd type="none" w="med" len="med"/>
                <a:tailEnd type="none" w="med" len="med"/>
              </a:ln>
              <a:effectLst/>
            </p:spPr>
            <p:txBody>
              <a:bodyPr/>
              <a:lstStyle/>
              <a:p>
                <a:pPr fontAlgn="auto">
                  <a:spcBef>
                    <a:spcPts val="0"/>
                  </a:spcBef>
                  <a:spcAft>
                    <a:spcPts val="0"/>
                  </a:spcAft>
                  <a:buClr>
                    <a:srgbClr val="8B3D9A"/>
                  </a:buClr>
                  <a:buFont typeface="Arial" charset="0"/>
                  <a:buChar char="•"/>
                  <a:defRPr/>
                </a:pPr>
                <a:endParaRPr lang="en-US" b="0" dirty="0">
                  <a:latin typeface="Arial" panose="020B0604020202020204" pitchFamily="34" charset="0"/>
                </a:endParaRPr>
              </a:p>
            </p:txBody>
          </p:sp>
          <p:sp>
            <p:nvSpPr>
              <p:cNvPr id="108" name="Oval 107"/>
              <p:cNvSpPr/>
              <p:nvPr/>
            </p:nvSpPr>
            <p:spPr bwMode="auto">
              <a:xfrm>
                <a:off x="8353874" y="4010164"/>
                <a:ext cx="77776" cy="77844"/>
              </a:xfrm>
              <a:prstGeom prst="ellipse">
                <a:avLst/>
              </a:prstGeom>
              <a:noFill/>
              <a:ln w="19050" cap="flat" cmpd="sng" algn="ctr">
                <a:solidFill>
                  <a:schemeClr val="accent3"/>
                </a:solidFill>
                <a:prstDash val="solid"/>
                <a:round/>
                <a:headEnd type="none" w="med" len="med"/>
                <a:tailEnd type="none" w="med" len="med"/>
              </a:ln>
              <a:effectLst/>
            </p:spPr>
            <p:txBody>
              <a:bodyPr/>
              <a:lstStyle/>
              <a:p>
                <a:pPr fontAlgn="auto">
                  <a:spcBef>
                    <a:spcPts val="0"/>
                  </a:spcBef>
                  <a:spcAft>
                    <a:spcPts val="0"/>
                  </a:spcAft>
                  <a:buClr>
                    <a:srgbClr val="8B3D9A"/>
                  </a:buClr>
                  <a:buFont typeface="Arial" charset="0"/>
                  <a:buChar char="•"/>
                  <a:defRPr/>
                </a:pPr>
                <a:endParaRPr lang="en-US" b="0" dirty="0">
                  <a:latin typeface="Arial" panose="020B0604020202020204" pitchFamily="34" charset="0"/>
                </a:endParaRPr>
              </a:p>
            </p:txBody>
          </p:sp>
          <p:sp>
            <p:nvSpPr>
              <p:cNvPr id="109" name="Oval 108"/>
              <p:cNvSpPr/>
              <p:nvPr/>
            </p:nvSpPr>
            <p:spPr bwMode="auto">
              <a:xfrm>
                <a:off x="8531646" y="4088008"/>
                <a:ext cx="77776" cy="76255"/>
              </a:xfrm>
              <a:prstGeom prst="ellipse">
                <a:avLst/>
              </a:prstGeom>
              <a:noFill/>
              <a:ln w="19050" cap="flat" cmpd="sng" algn="ctr">
                <a:solidFill>
                  <a:schemeClr val="accent3"/>
                </a:solidFill>
                <a:prstDash val="solid"/>
                <a:round/>
                <a:headEnd type="none" w="med" len="med"/>
                <a:tailEnd type="none" w="med" len="med"/>
              </a:ln>
              <a:effectLst/>
            </p:spPr>
            <p:txBody>
              <a:bodyPr/>
              <a:lstStyle/>
              <a:p>
                <a:pPr fontAlgn="auto">
                  <a:spcBef>
                    <a:spcPts val="0"/>
                  </a:spcBef>
                  <a:spcAft>
                    <a:spcPts val="0"/>
                  </a:spcAft>
                  <a:buClr>
                    <a:srgbClr val="8B3D9A"/>
                  </a:buClr>
                  <a:buFont typeface="Arial" charset="0"/>
                  <a:buChar char="•"/>
                  <a:defRPr/>
                </a:pPr>
                <a:endParaRPr lang="en-US" b="0" dirty="0">
                  <a:latin typeface="Arial" panose="020B0604020202020204" pitchFamily="34" charset="0"/>
                </a:endParaRPr>
              </a:p>
            </p:txBody>
          </p:sp>
          <p:sp>
            <p:nvSpPr>
              <p:cNvPr id="110" name="Oval 109"/>
              <p:cNvSpPr/>
              <p:nvPr/>
            </p:nvSpPr>
            <p:spPr bwMode="auto">
              <a:xfrm>
                <a:off x="8698307" y="4088008"/>
                <a:ext cx="76188" cy="76255"/>
              </a:xfrm>
              <a:prstGeom prst="ellipse">
                <a:avLst/>
              </a:prstGeom>
              <a:noFill/>
              <a:ln w="19050" cap="flat" cmpd="sng" algn="ctr">
                <a:solidFill>
                  <a:schemeClr val="accent3"/>
                </a:solidFill>
                <a:prstDash val="solid"/>
                <a:round/>
                <a:headEnd type="none" w="med" len="med"/>
                <a:tailEnd type="none" w="med" len="med"/>
              </a:ln>
              <a:effectLst/>
            </p:spPr>
            <p:txBody>
              <a:bodyPr/>
              <a:lstStyle/>
              <a:p>
                <a:pPr fontAlgn="auto">
                  <a:spcBef>
                    <a:spcPts val="0"/>
                  </a:spcBef>
                  <a:spcAft>
                    <a:spcPts val="0"/>
                  </a:spcAft>
                  <a:buClr>
                    <a:srgbClr val="8B3D9A"/>
                  </a:buClr>
                  <a:buFont typeface="Arial" charset="0"/>
                  <a:buChar char="•"/>
                  <a:defRPr/>
                </a:pPr>
                <a:endParaRPr lang="en-US" b="0" dirty="0">
                  <a:latin typeface="Arial" panose="020B0604020202020204" pitchFamily="34" charset="0"/>
                </a:endParaRPr>
              </a:p>
            </p:txBody>
          </p:sp>
          <p:sp>
            <p:nvSpPr>
              <p:cNvPr id="111" name="Oval 110"/>
              <p:cNvSpPr/>
              <p:nvPr/>
            </p:nvSpPr>
            <p:spPr bwMode="auto">
              <a:xfrm>
                <a:off x="7660248" y="4010164"/>
                <a:ext cx="77775" cy="77844"/>
              </a:xfrm>
              <a:prstGeom prst="ellipse">
                <a:avLst/>
              </a:prstGeom>
              <a:noFill/>
              <a:ln w="19050" cap="flat" cmpd="sng" algn="ctr">
                <a:solidFill>
                  <a:schemeClr val="accent3"/>
                </a:solidFill>
                <a:prstDash val="solid"/>
                <a:round/>
                <a:headEnd type="none" w="med" len="med"/>
                <a:tailEnd type="none" w="med" len="med"/>
              </a:ln>
              <a:effectLst/>
            </p:spPr>
            <p:txBody>
              <a:bodyPr/>
              <a:lstStyle/>
              <a:p>
                <a:pPr fontAlgn="auto">
                  <a:spcBef>
                    <a:spcPts val="0"/>
                  </a:spcBef>
                  <a:spcAft>
                    <a:spcPts val="0"/>
                  </a:spcAft>
                  <a:buClr>
                    <a:srgbClr val="8B3D9A"/>
                  </a:buClr>
                  <a:buFont typeface="Arial" charset="0"/>
                  <a:buChar char="•"/>
                  <a:defRPr/>
                </a:pPr>
                <a:endParaRPr lang="en-US" b="0" dirty="0">
                  <a:latin typeface="Arial" panose="020B0604020202020204" pitchFamily="34" charset="0"/>
                </a:endParaRPr>
              </a:p>
            </p:txBody>
          </p:sp>
          <p:sp>
            <p:nvSpPr>
              <p:cNvPr id="112" name="Oval 111"/>
              <p:cNvSpPr/>
              <p:nvPr/>
            </p:nvSpPr>
            <p:spPr bwMode="auto">
              <a:xfrm>
                <a:off x="7836431" y="4008576"/>
                <a:ext cx="76188" cy="76255"/>
              </a:xfrm>
              <a:prstGeom prst="ellipse">
                <a:avLst/>
              </a:prstGeom>
              <a:noFill/>
              <a:ln w="19050" cap="flat" cmpd="sng" algn="ctr">
                <a:solidFill>
                  <a:schemeClr val="accent3"/>
                </a:solidFill>
                <a:prstDash val="solid"/>
                <a:round/>
                <a:headEnd type="none" w="med" len="med"/>
                <a:tailEnd type="none" w="med" len="med"/>
              </a:ln>
              <a:effectLst/>
            </p:spPr>
            <p:txBody>
              <a:bodyPr/>
              <a:lstStyle/>
              <a:p>
                <a:pPr fontAlgn="auto">
                  <a:spcBef>
                    <a:spcPts val="0"/>
                  </a:spcBef>
                  <a:spcAft>
                    <a:spcPts val="0"/>
                  </a:spcAft>
                  <a:buClr>
                    <a:srgbClr val="8B3D9A"/>
                  </a:buClr>
                  <a:buFont typeface="Arial" charset="0"/>
                  <a:buChar char="•"/>
                  <a:defRPr/>
                </a:pPr>
                <a:endParaRPr lang="en-US" b="0" dirty="0">
                  <a:latin typeface="Arial" panose="020B0604020202020204" pitchFamily="34" charset="0"/>
                </a:endParaRPr>
              </a:p>
            </p:txBody>
          </p:sp>
        </p:grpSp>
      </p:grpSp>
      <p:sp>
        <p:nvSpPr>
          <p:cNvPr id="114" name="Rectangle 113"/>
          <p:cNvSpPr/>
          <p:nvPr/>
        </p:nvSpPr>
        <p:spPr>
          <a:xfrm>
            <a:off x="0" y="6581001"/>
            <a:ext cx="2149819" cy="276999"/>
          </a:xfrm>
          <a:prstGeom prst="rect">
            <a:avLst/>
          </a:prstGeom>
        </p:spPr>
        <p:txBody>
          <a:bodyPr wrap="none">
            <a:spAutoFit/>
          </a:bodyPr>
          <a:lstStyle/>
          <a:p>
            <a:r>
              <a:rPr lang="es-MX" sz="1200" dirty="0" smtClean="0"/>
              <a:t>SNC  = Sistema nervioso central</a:t>
            </a:r>
            <a:endParaRPr lang="es-MX" sz="1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Implicación </a:t>
            </a:r>
            <a:r>
              <a:rPr lang="es-MX" dirty="0" err="1" smtClean="0"/>
              <a:t>pronóstica</a:t>
            </a:r>
            <a:r>
              <a:rPr lang="es-MX" dirty="0" smtClean="0"/>
              <a:t> firma genética</a:t>
            </a:r>
            <a:endParaRPr lang="es-MX" dirty="0"/>
          </a:p>
        </p:txBody>
      </p:sp>
      <p:sp>
        <p:nvSpPr>
          <p:cNvPr id="3" name="Content Placeholder 2"/>
          <p:cNvSpPr>
            <a:spLocks noGrp="1"/>
          </p:cNvSpPr>
          <p:nvPr>
            <p:ph idx="1"/>
          </p:nvPr>
        </p:nvSpPr>
        <p:spPr>
          <a:xfrm>
            <a:off x="500034" y="1714488"/>
            <a:ext cx="8229600" cy="4143404"/>
          </a:xfrm>
        </p:spPr>
        <p:txBody>
          <a:bodyPr>
            <a:normAutofit/>
          </a:bodyPr>
          <a:lstStyle/>
          <a:p>
            <a:r>
              <a:rPr lang="es-MX" dirty="0" smtClean="0"/>
              <a:t> Estudios perfil genético muestran asociación </a:t>
            </a:r>
            <a:r>
              <a:rPr lang="es-MX" b="1" i="1" dirty="0" smtClean="0">
                <a:solidFill>
                  <a:srgbClr val="FFC000"/>
                </a:solidFill>
              </a:rPr>
              <a:t>genes inmunológicos </a:t>
            </a:r>
            <a:r>
              <a:rPr lang="es-MX" dirty="0" smtClean="0"/>
              <a:t>con mayor beneficio clínico ca mama triple negativo</a:t>
            </a:r>
          </a:p>
          <a:p>
            <a:r>
              <a:rPr lang="es-MX" dirty="0" smtClean="0"/>
              <a:t>Correlación </a:t>
            </a:r>
            <a:r>
              <a:rPr lang="es-MX" b="1" i="1" dirty="0" smtClean="0">
                <a:solidFill>
                  <a:srgbClr val="FFC000"/>
                </a:solidFill>
              </a:rPr>
              <a:t>módulos genéticos </a:t>
            </a:r>
            <a:r>
              <a:rPr lang="es-MX" dirty="0" smtClean="0"/>
              <a:t>con diferentes resultados, subtipos ca mama</a:t>
            </a:r>
          </a:p>
          <a:p>
            <a:endParaRPr lang="es-MX" dirty="0" smtClean="0"/>
          </a:p>
          <a:p>
            <a:endParaRPr lang="es-MX" dirty="0" smtClean="0"/>
          </a:p>
          <a:p>
            <a:endParaRPr lang="es-MX" dirty="0"/>
          </a:p>
        </p:txBody>
      </p:sp>
      <p:sp>
        <p:nvSpPr>
          <p:cNvPr id="4" name="Text Placeholder 3"/>
          <p:cNvSpPr>
            <a:spLocks noGrp="1"/>
          </p:cNvSpPr>
          <p:nvPr>
            <p:ph type="body" sz="quarter" idx="10"/>
          </p:nvPr>
        </p:nvSpPr>
        <p:spPr/>
        <p:txBody>
          <a:bodyPr>
            <a:normAutofit lnSpcReduction="10000"/>
          </a:bodyPr>
          <a:lstStyle/>
          <a:p>
            <a:r>
              <a:rPr lang="es-MX" dirty="0" err="1" smtClean="0"/>
              <a:t>Burstein</a:t>
            </a:r>
            <a:r>
              <a:rPr lang="es-MX" dirty="0" smtClean="0"/>
              <a:t> H, et al. </a:t>
            </a:r>
            <a:r>
              <a:rPr lang="es-MX" dirty="0" err="1" smtClean="0"/>
              <a:t>Clin</a:t>
            </a:r>
            <a:r>
              <a:rPr lang="es-MX" dirty="0" smtClean="0"/>
              <a:t> </a:t>
            </a:r>
            <a:r>
              <a:rPr lang="es-MX" dirty="0" err="1" smtClean="0"/>
              <a:t>Cancer</a:t>
            </a:r>
            <a:r>
              <a:rPr lang="es-MX" dirty="0" smtClean="0"/>
              <a:t> Res 2015; 21: 1688-1698</a:t>
            </a:r>
          </a:p>
          <a:p>
            <a:endParaRPr lang="es-MX"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Clasificación molecular </a:t>
            </a:r>
            <a:br>
              <a:rPr lang="es-MX" dirty="0" smtClean="0"/>
            </a:br>
            <a:r>
              <a:rPr lang="es-MX" dirty="0" smtClean="0"/>
              <a:t>Ca triple negativo</a:t>
            </a:r>
            <a:endParaRPr lang="es-MX" dirty="0"/>
          </a:p>
        </p:txBody>
      </p:sp>
      <p:sp>
        <p:nvSpPr>
          <p:cNvPr id="4" name="Text Placeholder 3"/>
          <p:cNvSpPr>
            <a:spLocks noGrp="1"/>
          </p:cNvSpPr>
          <p:nvPr>
            <p:ph type="body" sz="quarter" idx="10"/>
          </p:nvPr>
        </p:nvSpPr>
        <p:spPr>
          <a:xfrm>
            <a:off x="4572000" y="6572272"/>
            <a:ext cx="4572000" cy="285728"/>
          </a:xfrm>
        </p:spPr>
        <p:txBody>
          <a:bodyPr>
            <a:noAutofit/>
          </a:bodyPr>
          <a:lstStyle/>
          <a:p>
            <a:r>
              <a:rPr lang="en-US" dirty="0" smtClean="0">
                <a:latin typeface="+mn-lt"/>
              </a:rPr>
              <a:t>Le Du F. </a:t>
            </a:r>
            <a:r>
              <a:rPr lang="en-US" dirty="0" err="1" smtClean="0">
                <a:latin typeface="+mn-lt"/>
              </a:rPr>
              <a:t>Oncotarget</a:t>
            </a:r>
            <a:r>
              <a:rPr lang="en-US" dirty="0" smtClean="0">
                <a:latin typeface="+mn-lt"/>
              </a:rPr>
              <a:t>. 2015;6:12890-12908</a:t>
            </a:r>
          </a:p>
        </p:txBody>
      </p:sp>
      <p:pic>
        <p:nvPicPr>
          <p:cNvPr id="5" name="Picture 60" descr="MOD1495_slide4.png"/>
          <p:cNvPicPr>
            <a:picLocks noChangeAspect="1"/>
          </p:cNvPicPr>
          <p:nvPr/>
        </p:nvPicPr>
        <p:blipFill>
          <a:blip r:embed="rId3"/>
          <a:srcRect/>
          <a:stretch>
            <a:fillRect/>
          </a:stretch>
        </p:blipFill>
        <p:spPr bwMode="auto">
          <a:xfrm>
            <a:off x="2930525" y="1155700"/>
            <a:ext cx="4229100" cy="4784725"/>
          </a:xfrm>
          <a:prstGeom prst="rect">
            <a:avLst/>
          </a:prstGeom>
          <a:noFill/>
          <a:ln w="9525">
            <a:noFill/>
            <a:miter lim="800000"/>
            <a:headEnd/>
            <a:tailEnd/>
          </a:ln>
        </p:spPr>
      </p:pic>
      <p:sp>
        <p:nvSpPr>
          <p:cNvPr id="6" name="Oval 42"/>
          <p:cNvSpPr>
            <a:spLocks noChangeArrowheads="1"/>
          </p:cNvSpPr>
          <p:nvPr/>
        </p:nvSpPr>
        <p:spPr bwMode="auto">
          <a:xfrm rot="3539550">
            <a:off x="4815682" y="977106"/>
            <a:ext cx="1585912" cy="1844675"/>
          </a:xfrm>
          <a:prstGeom prst="wedgeEllipseCallout">
            <a:avLst>
              <a:gd name="adj1" fmla="val 26367"/>
              <a:gd name="adj2" fmla="val -64582"/>
            </a:avLst>
          </a:prstGeom>
          <a:noFill/>
          <a:ln w="28575">
            <a:solidFill>
              <a:srgbClr val="FF0000"/>
            </a:solidFill>
            <a:round/>
            <a:headEnd/>
            <a:tailEnd/>
          </a:ln>
        </p:spPr>
        <p:txBody>
          <a:bodyPr anchor="ctr"/>
          <a:lstStyle/>
          <a:p>
            <a:pPr algn="ctr"/>
            <a:endParaRPr lang="en-US" altLang="en-US" sz="1400">
              <a:solidFill>
                <a:schemeClr val="bg2"/>
              </a:solidFill>
            </a:endParaRPr>
          </a:p>
        </p:txBody>
      </p:sp>
      <p:sp>
        <p:nvSpPr>
          <p:cNvPr id="7" name="Rectangle 4"/>
          <p:cNvSpPr>
            <a:spLocks noChangeArrowheads="1"/>
          </p:cNvSpPr>
          <p:nvPr/>
        </p:nvSpPr>
        <p:spPr bwMode="auto">
          <a:xfrm>
            <a:off x="7572396" y="3214686"/>
            <a:ext cx="1214446" cy="400110"/>
          </a:xfrm>
          <a:prstGeom prst="rect">
            <a:avLst/>
          </a:prstGeom>
          <a:noFill/>
          <a:ln w="9525">
            <a:noFill/>
            <a:miter lim="800000"/>
            <a:headEnd/>
            <a:tailEnd/>
          </a:ln>
        </p:spPr>
        <p:txBody>
          <a:bodyPr wrap="square">
            <a:spAutoFit/>
            <a:scene3d>
              <a:camera prst="orthographicFront"/>
              <a:lightRig rig="soft" dir="t">
                <a:rot lat="0" lon="0" rev="10800000"/>
              </a:lightRig>
            </a:scene3d>
            <a:sp3d>
              <a:bevelT w="27940" h="12700"/>
              <a:contourClr>
                <a:srgbClr val="DDDDDD"/>
              </a:contourClr>
            </a:sp3d>
          </a:bodyPr>
          <a:lstStyle/>
          <a:p>
            <a:r>
              <a:rPr lang="en-US" altLang="en-US" sz="2000" b="1" spc="150" dirty="0" smtClean="0">
                <a:ln w="11430"/>
                <a:solidFill>
                  <a:srgbClr val="EEEEEE"/>
                </a:solidFill>
                <a:effectLst>
                  <a:outerShdw blurRad="25400" algn="tl" rotWithShape="0">
                    <a:srgbClr val="000000">
                      <a:alpha val="43000"/>
                    </a:srgbClr>
                  </a:outerShdw>
                </a:effectLst>
              </a:rPr>
              <a:t>Basal</a:t>
            </a:r>
            <a:endParaRPr lang="en-US" altLang="en-US" sz="2000" b="1" spc="150" dirty="0">
              <a:ln w="11430"/>
              <a:solidFill>
                <a:srgbClr val="EEEEEE"/>
              </a:solidFill>
              <a:effectLst>
                <a:outerShdw blurRad="25400" algn="tl" rotWithShape="0">
                  <a:srgbClr val="000000">
                    <a:alpha val="43000"/>
                  </a:srgbClr>
                </a:outerShdw>
              </a:effectLst>
            </a:endParaRPr>
          </a:p>
        </p:txBody>
      </p:sp>
      <p:sp>
        <p:nvSpPr>
          <p:cNvPr id="8" name="Rectangle 6"/>
          <p:cNvSpPr>
            <a:spLocks noChangeArrowheads="1"/>
          </p:cNvSpPr>
          <p:nvPr/>
        </p:nvSpPr>
        <p:spPr bwMode="auto">
          <a:xfrm>
            <a:off x="857224" y="1571612"/>
            <a:ext cx="1933543" cy="400110"/>
          </a:xfrm>
          <a:prstGeom prst="rect">
            <a:avLst/>
          </a:prstGeom>
          <a:noFill/>
          <a:ln w="9525">
            <a:noFill/>
            <a:miter lim="800000"/>
            <a:headEnd/>
            <a:tailEnd/>
          </a:ln>
        </p:spPr>
        <p:txBody>
          <a:bodyPr wrap="none">
            <a:spAutoFit/>
            <a:scene3d>
              <a:camera prst="orthographicFront"/>
              <a:lightRig rig="soft" dir="t">
                <a:rot lat="0" lon="0" rev="10800000"/>
              </a:lightRig>
            </a:scene3d>
            <a:sp3d>
              <a:bevelT w="27940" h="12700"/>
              <a:contourClr>
                <a:srgbClr val="DDDDDD"/>
              </a:contourClr>
            </a:sp3d>
          </a:bodyPr>
          <a:lstStyle/>
          <a:p>
            <a:r>
              <a:rPr lang="es-MX" altLang="en-US" sz="2000" b="1" spc="150" dirty="0" err="1" smtClean="0">
                <a:ln w="11430"/>
                <a:solidFill>
                  <a:srgbClr val="EEEEEE"/>
                </a:solidFill>
                <a:effectLst>
                  <a:outerShdw blurRad="25400" algn="tl" rotWithShape="0">
                    <a:srgbClr val="000000">
                      <a:alpha val="43000"/>
                    </a:srgbClr>
                  </a:outerShdw>
                </a:effectLst>
              </a:rPr>
              <a:t>Mesénquimal</a:t>
            </a:r>
            <a:r>
              <a:rPr lang="es-MX" altLang="en-US" sz="2000" b="1" spc="150" dirty="0" smtClean="0">
                <a:ln w="11430"/>
                <a:solidFill>
                  <a:srgbClr val="EEEEEE"/>
                </a:solidFill>
                <a:effectLst>
                  <a:outerShdw blurRad="25400" algn="tl" rotWithShape="0">
                    <a:srgbClr val="000000">
                      <a:alpha val="43000"/>
                    </a:srgbClr>
                  </a:outerShdw>
                </a:effectLst>
              </a:rPr>
              <a:t> </a:t>
            </a:r>
          </a:p>
        </p:txBody>
      </p:sp>
      <p:sp>
        <p:nvSpPr>
          <p:cNvPr id="9" name="Rectangle 7"/>
          <p:cNvSpPr>
            <a:spLocks noChangeArrowheads="1"/>
          </p:cNvSpPr>
          <p:nvPr/>
        </p:nvSpPr>
        <p:spPr bwMode="auto">
          <a:xfrm>
            <a:off x="6929454" y="1357298"/>
            <a:ext cx="1643074" cy="707886"/>
          </a:xfrm>
          <a:prstGeom prst="rect">
            <a:avLst/>
          </a:prstGeom>
          <a:noFill/>
          <a:ln w="9525">
            <a:noFill/>
            <a:miter lim="800000"/>
            <a:headEnd/>
            <a:tailEnd/>
          </a:ln>
        </p:spPr>
        <p:txBody>
          <a:bodyPr wrap="square">
            <a:spAutoFit/>
            <a:scene3d>
              <a:camera prst="orthographicFront"/>
              <a:lightRig rig="soft" dir="t">
                <a:rot lat="0" lon="0" rev="10800000"/>
              </a:lightRig>
            </a:scene3d>
            <a:sp3d>
              <a:bevelT w="27940" h="12700"/>
              <a:contourClr>
                <a:srgbClr val="DDDDDD"/>
              </a:contourClr>
            </a:sp3d>
          </a:bodyPr>
          <a:lstStyle/>
          <a:p>
            <a:r>
              <a:rPr lang="es-MX" altLang="en-US" sz="2000" b="1" spc="150" dirty="0" err="1" smtClean="0">
                <a:ln w="11430"/>
                <a:solidFill>
                  <a:srgbClr val="EEEEEE"/>
                </a:solidFill>
                <a:effectLst>
                  <a:outerShdw blurRad="25400" algn="tl" rotWithShape="0">
                    <a:srgbClr val="000000">
                      <a:alpha val="43000"/>
                    </a:srgbClr>
                  </a:outerShdw>
                </a:effectLst>
              </a:rPr>
              <a:t>Inmuno</a:t>
            </a:r>
            <a:r>
              <a:rPr lang="es-MX" altLang="en-US" sz="2000" b="1" spc="150" dirty="0" smtClean="0">
                <a:ln w="11430"/>
                <a:solidFill>
                  <a:srgbClr val="EEEEEE"/>
                </a:solidFill>
                <a:effectLst>
                  <a:outerShdw blurRad="25400" algn="tl" rotWithShape="0">
                    <a:srgbClr val="000000">
                      <a:alpha val="43000"/>
                    </a:srgbClr>
                  </a:outerShdw>
                </a:effectLst>
              </a:rPr>
              <a:t> asociado</a:t>
            </a:r>
            <a:endParaRPr lang="es-MX" altLang="en-US" sz="2000" b="1" spc="150" dirty="0">
              <a:ln w="11430"/>
              <a:solidFill>
                <a:srgbClr val="EEEEEE"/>
              </a:solidFill>
              <a:effectLst>
                <a:outerShdw blurRad="25400" algn="tl" rotWithShape="0">
                  <a:srgbClr val="000000">
                    <a:alpha val="43000"/>
                  </a:srgbClr>
                </a:outerShdw>
              </a:effectLst>
            </a:endParaRPr>
          </a:p>
        </p:txBody>
      </p:sp>
      <p:sp>
        <p:nvSpPr>
          <p:cNvPr id="10" name="Rectangle 9"/>
          <p:cNvSpPr/>
          <p:nvPr/>
        </p:nvSpPr>
        <p:spPr>
          <a:xfrm>
            <a:off x="785786" y="4429132"/>
            <a:ext cx="2428892" cy="400110"/>
          </a:xfrm>
          <a:prstGeom prst="rect">
            <a:avLst/>
          </a:prstGeom>
          <a:ln>
            <a:solidFill>
              <a:srgbClr val="FF00FF"/>
            </a:solidFill>
          </a:ln>
        </p:spPr>
        <p:txBody>
          <a:bodyPr wrap="squar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es-MX" sz="2000" b="1" spc="150" dirty="0" err="1" smtClean="0">
                <a:ln w="11430">
                  <a:solidFill>
                    <a:srgbClr val="FF00FF"/>
                  </a:solidFill>
                </a:ln>
                <a:solidFill>
                  <a:srgbClr val="EEEEEE"/>
                </a:solidFill>
                <a:effectLst>
                  <a:outerShdw blurRad="25400" algn="tl" rotWithShape="0">
                    <a:srgbClr val="000000">
                      <a:alpha val="43000"/>
                    </a:srgbClr>
                  </a:outerShdw>
                </a:effectLst>
                <a:latin typeface="+mn-lt"/>
              </a:rPr>
              <a:t>Luminal</a:t>
            </a:r>
            <a:r>
              <a:rPr lang="es-MX" sz="2000" b="1" spc="150" dirty="0" smtClean="0">
                <a:ln w="11430">
                  <a:solidFill>
                    <a:srgbClr val="FF00FF"/>
                  </a:solidFill>
                </a:ln>
                <a:solidFill>
                  <a:srgbClr val="EEEEEE"/>
                </a:solidFill>
                <a:effectLst>
                  <a:outerShdw blurRad="25400" algn="tl" rotWithShape="0">
                    <a:srgbClr val="000000">
                      <a:alpha val="43000"/>
                    </a:srgbClr>
                  </a:outerShdw>
                </a:effectLst>
                <a:latin typeface="+mn-lt"/>
              </a:rPr>
              <a:t>/</a:t>
            </a:r>
            <a:r>
              <a:rPr lang="es-MX" sz="2000" b="1" spc="150" dirty="0" err="1" smtClean="0">
                <a:ln w="11430">
                  <a:solidFill>
                    <a:srgbClr val="FF00FF"/>
                  </a:solidFill>
                </a:ln>
                <a:solidFill>
                  <a:srgbClr val="EEEEEE"/>
                </a:solidFill>
                <a:effectLst>
                  <a:outerShdw blurRad="25400" algn="tl" rotWithShape="0">
                    <a:srgbClr val="000000">
                      <a:alpha val="43000"/>
                    </a:srgbClr>
                  </a:outerShdw>
                </a:effectLst>
                <a:latin typeface="+mn-lt"/>
              </a:rPr>
              <a:t>apocrino</a:t>
            </a:r>
            <a:endParaRPr lang="es-MX" sz="2000" b="1" spc="150" dirty="0">
              <a:ln w="11430">
                <a:solidFill>
                  <a:srgbClr val="FF00FF"/>
                </a:solidFill>
              </a:ln>
              <a:solidFill>
                <a:srgbClr val="EEEEEE"/>
              </a:solidFill>
              <a:effectLst>
                <a:outerShdw blurRad="25400" algn="tl" rotWithShape="0">
                  <a:srgbClr val="000000">
                    <a:alpha val="43000"/>
                  </a:srgbClr>
                </a:outerShdw>
              </a:effectLst>
              <a:latin typeface="+mn-lt"/>
            </a:endParaRPr>
          </a:p>
        </p:txBody>
      </p:sp>
      <p:sp>
        <p:nvSpPr>
          <p:cNvPr id="11" name="Rectangle 9"/>
          <p:cNvSpPr>
            <a:spLocks noChangeArrowheads="1"/>
          </p:cNvSpPr>
          <p:nvPr/>
        </p:nvSpPr>
        <p:spPr bwMode="auto">
          <a:xfrm>
            <a:off x="6357950" y="5072074"/>
            <a:ext cx="2214578" cy="707886"/>
          </a:xfrm>
          <a:prstGeom prst="rect">
            <a:avLst/>
          </a:prstGeom>
          <a:noFill/>
          <a:ln w="9525">
            <a:noFill/>
            <a:miter lim="800000"/>
            <a:headEnd/>
            <a:tailEnd/>
          </a:ln>
        </p:spPr>
        <p:txBody>
          <a:bodyPr wrap="square">
            <a:spAutoFit/>
            <a:scene3d>
              <a:camera prst="orthographicFront"/>
              <a:lightRig rig="soft" dir="t">
                <a:rot lat="0" lon="0" rev="10800000"/>
              </a:lightRig>
            </a:scene3d>
            <a:sp3d>
              <a:bevelT w="27940" h="12700"/>
              <a:contourClr>
                <a:srgbClr val="DDDDDD"/>
              </a:contourClr>
            </a:sp3d>
          </a:bodyPr>
          <a:lstStyle/>
          <a:p>
            <a:r>
              <a:rPr lang="en-US" altLang="en-US" sz="2000" b="1" spc="150" dirty="0" smtClean="0">
                <a:ln w="11430"/>
                <a:solidFill>
                  <a:srgbClr val="EEEEEE"/>
                </a:solidFill>
                <a:effectLst>
                  <a:outerShdw blurRad="25400" algn="tl" rotWithShape="0">
                    <a:srgbClr val="000000">
                      <a:alpha val="43000"/>
                    </a:srgbClr>
                  </a:outerShdw>
                </a:effectLst>
              </a:rPr>
              <a:t>HER2-enriquecido</a:t>
            </a:r>
            <a:endParaRPr lang="en-US" altLang="en-US" sz="2000" b="1" spc="150" dirty="0">
              <a:ln w="11430"/>
              <a:solidFill>
                <a:srgbClr val="EEEEEE"/>
              </a:solidFill>
              <a:effectLst>
                <a:outerShdw blurRad="25400" algn="tl" rotWithShape="0">
                  <a:srgbClr val="000000">
                    <a:alpha val="43000"/>
                  </a:srgbClr>
                </a:outerShdw>
              </a:effectLst>
            </a:endParaRPr>
          </a:p>
        </p:txBody>
      </p:sp>
      <p:sp>
        <p:nvSpPr>
          <p:cNvPr id="12" name="Oval 43"/>
          <p:cNvSpPr>
            <a:spLocks noChangeArrowheads="1"/>
          </p:cNvSpPr>
          <p:nvPr/>
        </p:nvSpPr>
        <p:spPr bwMode="auto">
          <a:xfrm rot="794000">
            <a:off x="5699125" y="2270125"/>
            <a:ext cx="1625600" cy="2347913"/>
          </a:xfrm>
          <a:prstGeom prst="wedgeEllipseCallout">
            <a:avLst>
              <a:gd name="adj1" fmla="val 62540"/>
              <a:gd name="adj2" fmla="val -12038"/>
            </a:avLst>
          </a:prstGeom>
          <a:noFill/>
          <a:ln w="28575">
            <a:solidFill>
              <a:srgbClr val="FF0000"/>
            </a:solidFill>
            <a:round/>
            <a:headEnd/>
            <a:tailEnd/>
          </a:ln>
        </p:spPr>
        <p:txBody>
          <a:bodyPr anchor="ctr"/>
          <a:lstStyle/>
          <a:p>
            <a:pPr algn="ctr"/>
            <a:endParaRPr lang="en-US" altLang="en-US" sz="1400" b="0">
              <a:solidFill>
                <a:schemeClr val="bg2"/>
              </a:solidFill>
            </a:endParaRPr>
          </a:p>
        </p:txBody>
      </p:sp>
      <p:sp>
        <p:nvSpPr>
          <p:cNvPr id="13" name="Oval 44"/>
          <p:cNvSpPr>
            <a:spLocks noChangeArrowheads="1"/>
          </p:cNvSpPr>
          <p:nvPr/>
        </p:nvSpPr>
        <p:spPr bwMode="auto">
          <a:xfrm rot="5400000">
            <a:off x="2923381" y="1651794"/>
            <a:ext cx="1782763" cy="2200275"/>
          </a:xfrm>
          <a:prstGeom prst="wedgeEllipseCallout">
            <a:avLst>
              <a:gd name="adj1" fmla="val -39762"/>
              <a:gd name="adj2" fmla="val 62994"/>
            </a:avLst>
          </a:prstGeom>
          <a:noFill/>
          <a:ln w="28575">
            <a:solidFill>
              <a:srgbClr val="FF0000"/>
            </a:solidFill>
            <a:round/>
            <a:headEnd/>
            <a:tailEnd/>
          </a:ln>
        </p:spPr>
        <p:txBody>
          <a:bodyPr anchor="ctr"/>
          <a:lstStyle/>
          <a:p>
            <a:pPr algn="ctr"/>
            <a:endParaRPr lang="en-US" altLang="en-US" sz="1400" b="0">
              <a:solidFill>
                <a:schemeClr val="bg2"/>
              </a:solidFill>
            </a:endParaRPr>
          </a:p>
        </p:txBody>
      </p:sp>
      <p:sp>
        <p:nvSpPr>
          <p:cNvPr id="14" name="Oval 45"/>
          <p:cNvSpPr>
            <a:spLocks noChangeArrowheads="1"/>
          </p:cNvSpPr>
          <p:nvPr/>
        </p:nvSpPr>
        <p:spPr bwMode="auto">
          <a:xfrm rot="5400000">
            <a:off x="3422650" y="4122738"/>
            <a:ext cx="1893887" cy="1843088"/>
          </a:xfrm>
          <a:prstGeom prst="wedgeEllipseCallout">
            <a:avLst>
              <a:gd name="adj1" fmla="val -21812"/>
              <a:gd name="adj2" fmla="val 78239"/>
            </a:avLst>
          </a:prstGeom>
          <a:noFill/>
          <a:ln w="28575">
            <a:solidFill>
              <a:srgbClr val="FF00FF"/>
            </a:solidFill>
            <a:round/>
            <a:headEnd/>
            <a:tailEnd/>
          </a:ln>
        </p:spPr>
        <p:txBody>
          <a:bodyPr anchor="ctr"/>
          <a:lstStyle/>
          <a:p>
            <a:pPr algn="ctr"/>
            <a:endParaRPr lang="en-US" altLang="en-US" sz="1400" b="0">
              <a:ln>
                <a:solidFill>
                  <a:srgbClr val="FF00FF"/>
                </a:solidFill>
              </a:ln>
              <a:solidFill>
                <a:srgbClr val="FF00FF"/>
              </a:solidFill>
            </a:endParaRPr>
          </a:p>
        </p:txBody>
      </p:sp>
      <p:sp>
        <p:nvSpPr>
          <p:cNvPr id="15" name="Oval 46"/>
          <p:cNvSpPr>
            <a:spLocks noChangeArrowheads="1"/>
          </p:cNvSpPr>
          <p:nvPr/>
        </p:nvSpPr>
        <p:spPr bwMode="auto">
          <a:xfrm rot="9049417">
            <a:off x="4911725" y="3808413"/>
            <a:ext cx="1146175" cy="1654175"/>
          </a:xfrm>
          <a:prstGeom prst="wedgeEllipseCallout">
            <a:avLst>
              <a:gd name="adj1" fmla="val -32573"/>
              <a:gd name="adj2" fmla="val -49821"/>
            </a:avLst>
          </a:prstGeom>
          <a:noFill/>
          <a:ln w="28575">
            <a:solidFill>
              <a:srgbClr val="FF0000"/>
            </a:solidFill>
            <a:round/>
            <a:headEnd/>
            <a:tailEnd/>
          </a:ln>
        </p:spPr>
        <p:txBody>
          <a:bodyPr anchor="ctr"/>
          <a:lstStyle/>
          <a:p>
            <a:pPr algn="ctr"/>
            <a:endParaRPr lang="en-US" altLang="en-US" sz="1400" b="0">
              <a:solidFill>
                <a:schemeClr val="bg2"/>
              </a:solidFill>
            </a:endParaRPr>
          </a:p>
        </p:txBody>
      </p:sp>
      <p:sp>
        <p:nvSpPr>
          <p:cNvPr id="16" name="TextBox 23"/>
          <p:cNvSpPr txBox="1">
            <a:spLocks noChangeArrowheads="1"/>
          </p:cNvSpPr>
          <p:nvPr/>
        </p:nvSpPr>
        <p:spPr bwMode="auto">
          <a:xfrm>
            <a:off x="4956175" y="2066925"/>
            <a:ext cx="527709" cy="302583"/>
          </a:xfrm>
          <a:prstGeom prst="rect">
            <a:avLst/>
          </a:prstGeom>
          <a:noFill/>
          <a:ln w="9525">
            <a:noFill/>
            <a:miter lim="800000"/>
            <a:headEnd/>
            <a:tailEnd/>
          </a:ln>
        </p:spPr>
        <p:txBody>
          <a:bodyPr wrap="none">
            <a:spAutoFit/>
          </a:bodyPr>
          <a:lstStyle/>
          <a:p>
            <a:pPr algn="ctr">
              <a:lnSpc>
                <a:spcPct val="85000"/>
              </a:lnSpc>
            </a:pPr>
            <a:r>
              <a:rPr lang="en-US" altLang="en-US" sz="800" b="0" dirty="0" smtClean="0">
                <a:solidFill>
                  <a:schemeClr val="tx2"/>
                </a:solidFill>
              </a:rPr>
              <a:t>Firma </a:t>
            </a:r>
          </a:p>
          <a:p>
            <a:pPr algn="ctr">
              <a:lnSpc>
                <a:spcPct val="85000"/>
              </a:lnSpc>
            </a:pPr>
            <a:r>
              <a:rPr lang="en-US" altLang="en-US" sz="800" b="0" dirty="0" err="1" smtClean="0">
                <a:solidFill>
                  <a:schemeClr val="tx2"/>
                </a:solidFill>
              </a:rPr>
              <a:t>inmune</a:t>
            </a:r>
            <a:r>
              <a:rPr lang="en-US" altLang="en-US" sz="800" b="0" dirty="0" smtClean="0">
                <a:solidFill>
                  <a:schemeClr val="tx2"/>
                </a:solidFill>
              </a:rPr>
              <a:t> </a:t>
            </a:r>
            <a:endParaRPr lang="en-US" altLang="en-US" sz="800" b="0" dirty="0">
              <a:solidFill>
                <a:schemeClr val="tx2"/>
              </a:solidFill>
            </a:endParaRPr>
          </a:p>
        </p:txBody>
      </p:sp>
      <p:sp>
        <p:nvSpPr>
          <p:cNvPr id="17" name="TextBox 31"/>
          <p:cNvSpPr txBox="1">
            <a:spLocks noChangeArrowheads="1"/>
          </p:cNvSpPr>
          <p:nvPr/>
        </p:nvSpPr>
        <p:spPr bwMode="auto">
          <a:xfrm>
            <a:off x="5132388" y="3335338"/>
            <a:ext cx="487634" cy="301621"/>
          </a:xfrm>
          <a:prstGeom prst="rect">
            <a:avLst/>
          </a:prstGeom>
          <a:noFill/>
          <a:ln w="9525">
            <a:noFill/>
            <a:miter lim="800000"/>
            <a:headEnd/>
            <a:tailEnd/>
          </a:ln>
        </p:spPr>
        <p:txBody>
          <a:bodyPr wrap="none">
            <a:spAutoFit/>
          </a:bodyPr>
          <a:lstStyle/>
          <a:p>
            <a:pPr algn="ctr">
              <a:lnSpc>
                <a:spcPct val="85000"/>
              </a:lnSpc>
            </a:pPr>
            <a:r>
              <a:rPr lang="en-US" altLang="en-US" sz="1600" b="0" dirty="0">
                <a:solidFill>
                  <a:schemeClr val="tx2"/>
                </a:solidFill>
              </a:rPr>
              <a:t>BL2</a:t>
            </a:r>
          </a:p>
        </p:txBody>
      </p:sp>
      <p:sp>
        <p:nvSpPr>
          <p:cNvPr id="18" name="TextBox 33"/>
          <p:cNvSpPr txBox="1">
            <a:spLocks noChangeArrowheads="1"/>
          </p:cNvSpPr>
          <p:nvPr/>
        </p:nvSpPr>
        <p:spPr bwMode="auto">
          <a:xfrm>
            <a:off x="5864225" y="3049588"/>
            <a:ext cx="676788" cy="301621"/>
          </a:xfrm>
          <a:prstGeom prst="rect">
            <a:avLst/>
          </a:prstGeom>
          <a:noFill/>
          <a:ln w="9525">
            <a:noFill/>
            <a:miter lim="800000"/>
            <a:headEnd/>
            <a:tailEnd/>
          </a:ln>
        </p:spPr>
        <p:txBody>
          <a:bodyPr wrap="none">
            <a:spAutoFit/>
          </a:bodyPr>
          <a:lstStyle/>
          <a:p>
            <a:pPr algn="ctr">
              <a:lnSpc>
                <a:spcPct val="85000"/>
              </a:lnSpc>
            </a:pPr>
            <a:r>
              <a:rPr lang="en-US" altLang="en-US" sz="800" b="0" dirty="0" err="1" smtClean="0">
                <a:solidFill>
                  <a:schemeClr val="tx2"/>
                </a:solidFill>
              </a:rPr>
              <a:t>Daño</a:t>
            </a:r>
            <a:r>
              <a:rPr lang="en-US" altLang="en-US" sz="800" b="0" dirty="0" smtClean="0">
                <a:solidFill>
                  <a:schemeClr val="tx2"/>
                </a:solidFill>
              </a:rPr>
              <a:t> </a:t>
            </a:r>
            <a:r>
              <a:rPr lang="en-US" altLang="en-US" sz="800" b="0" dirty="0" err="1" smtClean="0">
                <a:solidFill>
                  <a:schemeClr val="tx2"/>
                </a:solidFill>
              </a:rPr>
              <a:t>ciclo</a:t>
            </a:r>
            <a:endParaRPr lang="en-US" altLang="en-US" sz="800" b="0" dirty="0" smtClean="0">
              <a:solidFill>
                <a:schemeClr val="tx2"/>
              </a:solidFill>
            </a:endParaRPr>
          </a:p>
          <a:p>
            <a:pPr algn="ctr">
              <a:lnSpc>
                <a:spcPct val="85000"/>
              </a:lnSpc>
            </a:pPr>
            <a:r>
              <a:rPr lang="en-US" altLang="en-US" sz="800" dirty="0" err="1" smtClean="0">
                <a:solidFill>
                  <a:schemeClr val="tx2"/>
                </a:solidFill>
              </a:rPr>
              <a:t>celular</a:t>
            </a:r>
            <a:r>
              <a:rPr lang="en-US" altLang="en-US" sz="800" dirty="0" smtClean="0">
                <a:solidFill>
                  <a:schemeClr val="tx2"/>
                </a:solidFill>
              </a:rPr>
              <a:t> ADN</a:t>
            </a:r>
            <a:endParaRPr lang="en-US" altLang="en-US" sz="800" b="0" dirty="0">
              <a:solidFill>
                <a:schemeClr val="tx2"/>
              </a:solidFill>
            </a:endParaRPr>
          </a:p>
        </p:txBody>
      </p:sp>
      <p:sp>
        <p:nvSpPr>
          <p:cNvPr id="19" name="TextBox 34"/>
          <p:cNvSpPr txBox="1">
            <a:spLocks noChangeArrowheads="1"/>
          </p:cNvSpPr>
          <p:nvPr/>
        </p:nvSpPr>
        <p:spPr bwMode="auto">
          <a:xfrm>
            <a:off x="5559425" y="3508375"/>
            <a:ext cx="696023" cy="406265"/>
          </a:xfrm>
          <a:prstGeom prst="rect">
            <a:avLst/>
          </a:prstGeom>
          <a:noFill/>
          <a:ln w="9525">
            <a:noFill/>
            <a:miter lim="800000"/>
            <a:headEnd/>
            <a:tailEnd/>
          </a:ln>
        </p:spPr>
        <p:txBody>
          <a:bodyPr wrap="none">
            <a:spAutoFit/>
          </a:bodyPr>
          <a:lstStyle/>
          <a:p>
            <a:pPr algn="ctr">
              <a:lnSpc>
                <a:spcPct val="85000"/>
              </a:lnSpc>
            </a:pPr>
            <a:r>
              <a:rPr lang="en-US" altLang="en-US" sz="800" b="0" dirty="0" err="1" smtClean="0">
                <a:solidFill>
                  <a:schemeClr val="tx2"/>
                </a:solidFill>
              </a:rPr>
              <a:t>Citoquetina</a:t>
            </a:r>
            <a:r>
              <a:rPr lang="en-US" altLang="en-US" sz="800" b="0" dirty="0" smtClean="0">
                <a:solidFill>
                  <a:schemeClr val="tx2"/>
                </a:solidFill>
              </a:rPr>
              <a:t> </a:t>
            </a:r>
          </a:p>
          <a:p>
            <a:pPr algn="ctr">
              <a:lnSpc>
                <a:spcPct val="85000"/>
              </a:lnSpc>
            </a:pPr>
            <a:r>
              <a:rPr lang="en-US" altLang="en-US" sz="800" b="0" dirty="0" smtClean="0">
                <a:solidFill>
                  <a:schemeClr val="tx2"/>
                </a:solidFill>
              </a:rPr>
              <a:t>Basal</a:t>
            </a:r>
            <a:endParaRPr lang="en-US" altLang="en-US" sz="800" b="0" dirty="0">
              <a:solidFill>
                <a:schemeClr val="tx2"/>
              </a:solidFill>
            </a:endParaRPr>
          </a:p>
          <a:p>
            <a:pPr algn="ctr">
              <a:lnSpc>
                <a:spcPct val="85000"/>
              </a:lnSpc>
            </a:pPr>
            <a:endParaRPr lang="en-US" altLang="en-US" sz="800" b="0" dirty="0">
              <a:solidFill>
                <a:schemeClr val="tx2"/>
              </a:solidFill>
            </a:endParaRPr>
          </a:p>
        </p:txBody>
      </p:sp>
      <p:sp>
        <p:nvSpPr>
          <p:cNvPr id="20" name="TextBox 35"/>
          <p:cNvSpPr txBox="1">
            <a:spLocks noChangeArrowheads="1"/>
          </p:cNvSpPr>
          <p:nvPr/>
        </p:nvSpPr>
        <p:spPr bwMode="auto">
          <a:xfrm>
            <a:off x="4556125" y="3319463"/>
            <a:ext cx="700833" cy="510909"/>
          </a:xfrm>
          <a:prstGeom prst="rect">
            <a:avLst/>
          </a:prstGeom>
          <a:noFill/>
          <a:ln w="9525">
            <a:noFill/>
            <a:miter lim="800000"/>
            <a:headEnd/>
            <a:tailEnd/>
          </a:ln>
        </p:spPr>
        <p:txBody>
          <a:bodyPr wrap="none">
            <a:spAutoFit/>
          </a:bodyPr>
          <a:lstStyle/>
          <a:p>
            <a:pPr algn="ctr">
              <a:lnSpc>
                <a:spcPct val="85000"/>
              </a:lnSpc>
            </a:pPr>
            <a:r>
              <a:rPr lang="en-US" altLang="en-US" sz="800" b="0" dirty="0" err="1" smtClean="0">
                <a:solidFill>
                  <a:schemeClr val="tx2"/>
                </a:solidFill>
              </a:rPr>
              <a:t>Señalización</a:t>
            </a:r>
            <a:endParaRPr lang="en-US" altLang="en-US" sz="800" b="0" dirty="0" smtClean="0">
              <a:solidFill>
                <a:schemeClr val="tx2"/>
              </a:solidFill>
            </a:endParaRPr>
          </a:p>
          <a:p>
            <a:pPr algn="ctr">
              <a:lnSpc>
                <a:spcPct val="85000"/>
              </a:lnSpc>
            </a:pPr>
            <a:r>
              <a:rPr lang="en-US" altLang="en-US" sz="800" dirty="0" err="1" smtClean="0">
                <a:solidFill>
                  <a:schemeClr val="tx2"/>
                </a:solidFill>
              </a:rPr>
              <a:t>crecimiento</a:t>
            </a:r>
            <a:endParaRPr lang="en-US" altLang="en-US" sz="800" b="0" dirty="0">
              <a:solidFill>
                <a:schemeClr val="tx2"/>
              </a:solidFill>
            </a:endParaRPr>
          </a:p>
          <a:p>
            <a:pPr algn="ctr">
              <a:lnSpc>
                <a:spcPct val="85000"/>
              </a:lnSpc>
            </a:pPr>
            <a:r>
              <a:rPr lang="en-US" altLang="en-US" sz="800" b="0" dirty="0" smtClean="0">
                <a:solidFill>
                  <a:schemeClr val="tx2"/>
                </a:solidFill>
              </a:rPr>
              <a:t>(</a:t>
            </a:r>
            <a:r>
              <a:rPr lang="en-US" altLang="en-US" sz="800" b="0" i="1" dirty="0" smtClean="0">
                <a:solidFill>
                  <a:schemeClr val="tx2"/>
                </a:solidFill>
              </a:rPr>
              <a:t>FCE, </a:t>
            </a:r>
            <a:endParaRPr lang="en-US" altLang="en-US" sz="800" b="0" i="1" dirty="0">
              <a:solidFill>
                <a:schemeClr val="tx2"/>
              </a:solidFill>
            </a:endParaRPr>
          </a:p>
          <a:p>
            <a:pPr algn="ctr">
              <a:lnSpc>
                <a:spcPct val="85000"/>
              </a:lnSpc>
            </a:pPr>
            <a:r>
              <a:rPr lang="en-US" altLang="en-US" sz="800" b="0" i="1" dirty="0" smtClean="0">
                <a:solidFill>
                  <a:schemeClr val="tx2"/>
                </a:solidFill>
              </a:rPr>
              <a:t>FCI)</a:t>
            </a:r>
            <a:endParaRPr lang="en-US" altLang="en-US" sz="800" b="0" i="1" dirty="0">
              <a:solidFill>
                <a:schemeClr val="tx2"/>
              </a:solidFill>
            </a:endParaRPr>
          </a:p>
        </p:txBody>
      </p:sp>
      <p:sp>
        <p:nvSpPr>
          <p:cNvPr id="21" name="TextBox 36"/>
          <p:cNvSpPr txBox="1">
            <a:spLocks noChangeArrowheads="1"/>
          </p:cNvSpPr>
          <p:nvPr/>
        </p:nvSpPr>
        <p:spPr bwMode="auto">
          <a:xfrm>
            <a:off x="3902075" y="3729038"/>
            <a:ext cx="721671" cy="302583"/>
          </a:xfrm>
          <a:prstGeom prst="rect">
            <a:avLst/>
          </a:prstGeom>
          <a:noFill/>
          <a:ln w="9525">
            <a:noFill/>
            <a:miter lim="800000"/>
            <a:headEnd/>
            <a:tailEnd/>
          </a:ln>
        </p:spPr>
        <p:txBody>
          <a:bodyPr wrap="none">
            <a:spAutoFit/>
          </a:bodyPr>
          <a:lstStyle/>
          <a:p>
            <a:pPr algn="ctr">
              <a:lnSpc>
                <a:spcPct val="85000"/>
              </a:lnSpc>
            </a:pPr>
            <a:r>
              <a:rPr lang="en-US" altLang="en-US" sz="800" b="0" dirty="0" smtClean="0">
                <a:solidFill>
                  <a:schemeClr val="tx2"/>
                </a:solidFill>
              </a:rPr>
              <a:t>Baja</a:t>
            </a:r>
          </a:p>
          <a:p>
            <a:pPr algn="ctr">
              <a:lnSpc>
                <a:spcPct val="85000"/>
              </a:lnSpc>
            </a:pPr>
            <a:r>
              <a:rPr lang="en-US" altLang="en-US" sz="800" b="0" dirty="0" err="1" smtClean="0">
                <a:solidFill>
                  <a:schemeClr val="tx2"/>
                </a:solidFill>
              </a:rPr>
              <a:t>proliferación</a:t>
            </a:r>
            <a:endParaRPr lang="en-US" altLang="en-US" sz="800" b="0" i="1" dirty="0">
              <a:solidFill>
                <a:schemeClr val="tx2"/>
              </a:solidFill>
            </a:endParaRPr>
          </a:p>
        </p:txBody>
      </p:sp>
      <p:sp>
        <p:nvSpPr>
          <p:cNvPr id="22" name="TextBox 41"/>
          <p:cNvSpPr txBox="1">
            <a:spLocks noChangeArrowheads="1"/>
          </p:cNvSpPr>
          <p:nvPr/>
        </p:nvSpPr>
        <p:spPr bwMode="auto">
          <a:xfrm>
            <a:off x="4349750" y="4676775"/>
            <a:ext cx="338554" cy="302583"/>
          </a:xfrm>
          <a:prstGeom prst="rect">
            <a:avLst/>
          </a:prstGeom>
          <a:noFill/>
          <a:ln w="9525">
            <a:noFill/>
            <a:miter lim="800000"/>
            <a:headEnd/>
            <a:tailEnd/>
          </a:ln>
        </p:spPr>
        <p:txBody>
          <a:bodyPr wrap="none">
            <a:spAutoFit/>
          </a:bodyPr>
          <a:lstStyle/>
          <a:p>
            <a:pPr algn="ctr">
              <a:lnSpc>
                <a:spcPct val="85000"/>
              </a:lnSpc>
            </a:pPr>
            <a:r>
              <a:rPr lang="en-US" altLang="en-US" sz="800" b="0" dirty="0" err="1" smtClean="0">
                <a:solidFill>
                  <a:schemeClr val="tx2"/>
                </a:solidFill>
              </a:rPr>
              <a:t>Vía</a:t>
            </a:r>
            <a:r>
              <a:rPr lang="en-US" altLang="en-US" sz="800" b="0" dirty="0" smtClean="0">
                <a:solidFill>
                  <a:schemeClr val="tx2"/>
                </a:solidFill>
              </a:rPr>
              <a:t> </a:t>
            </a:r>
          </a:p>
          <a:p>
            <a:pPr algn="ctr">
              <a:lnSpc>
                <a:spcPct val="85000"/>
              </a:lnSpc>
            </a:pPr>
            <a:r>
              <a:rPr lang="en-US" altLang="en-US" sz="800" dirty="0" smtClean="0">
                <a:solidFill>
                  <a:schemeClr val="tx2"/>
                </a:solidFill>
              </a:rPr>
              <a:t>RA</a:t>
            </a:r>
            <a:endParaRPr lang="en-US" altLang="en-US" sz="800" b="0" dirty="0">
              <a:solidFill>
                <a:schemeClr val="tx2"/>
              </a:solidFill>
            </a:endParaRPr>
          </a:p>
        </p:txBody>
      </p:sp>
      <p:sp>
        <p:nvSpPr>
          <p:cNvPr id="23" name="TextBox 11"/>
          <p:cNvSpPr txBox="1">
            <a:spLocks noChangeArrowheads="1"/>
          </p:cNvSpPr>
          <p:nvPr/>
        </p:nvSpPr>
        <p:spPr bwMode="auto">
          <a:xfrm>
            <a:off x="5457825" y="1628775"/>
            <a:ext cx="414338" cy="301625"/>
          </a:xfrm>
          <a:prstGeom prst="rect">
            <a:avLst/>
          </a:prstGeom>
          <a:noFill/>
          <a:ln w="9525">
            <a:noFill/>
            <a:miter lim="800000"/>
            <a:headEnd/>
            <a:tailEnd/>
          </a:ln>
        </p:spPr>
        <p:txBody>
          <a:bodyPr wrap="none">
            <a:spAutoFit/>
          </a:bodyPr>
          <a:lstStyle/>
          <a:p>
            <a:pPr algn="ctr">
              <a:lnSpc>
                <a:spcPct val="85000"/>
              </a:lnSpc>
            </a:pPr>
            <a:r>
              <a:rPr lang="en-US" altLang="en-US" sz="1600" b="0" dirty="0">
                <a:solidFill>
                  <a:schemeClr val="tx2"/>
                </a:solidFill>
              </a:rPr>
              <a:t>IM</a:t>
            </a:r>
          </a:p>
        </p:txBody>
      </p:sp>
      <p:sp>
        <p:nvSpPr>
          <p:cNvPr id="24" name="TextBox 25"/>
          <p:cNvSpPr txBox="1">
            <a:spLocks noChangeArrowheads="1"/>
          </p:cNvSpPr>
          <p:nvPr/>
        </p:nvSpPr>
        <p:spPr bwMode="auto">
          <a:xfrm>
            <a:off x="4451350" y="2306638"/>
            <a:ext cx="806631" cy="510909"/>
          </a:xfrm>
          <a:prstGeom prst="rect">
            <a:avLst/>
          </a:prstGeom>
          <a:noFill/>
          <a:ln w="9525">
            <a:noFill/>
            <a:miter lim="800000"/>
            <a:headEnd/>
            <a:tailEnd/>
          </a:ln>
        </p:spPr>
        <p:txBody>
          <a:bodyPr wrap="none">
            <a:spAutoFit/>
          </a:bodyPr>
          <a:lstStyle/>
          <a:p>
            <a:pPr algn="ctr">
              <a:lnSpc>
                <a:spcPct val="85000"/>
              </a:lnSpc>
            </a:pPr>
            <a:r>
              <a:rPr lang="en-US" altLang="en-US" sz="1600" b="0" dirty="0" err="1" smtClean="0">
                <a:solidFill>
                  <a:schemeClr val="tx2"/>
                </a:solidFill>
              </a:rPr>
              <a:t>Claudin</a:t>
            </a:r>
            <a:endParaRPr lang="en-US" altLang="en-US" sz="1600" b="0" dirty="0">
              <a:solidFill>
                <a:schemeClr val="tx2"/>
              </a:solidFill>
            </a:endParaRPr>
          </a:p>
          <a:p>
            <a:pPr algn="ctr">
              <a:lnSpc>
                <a:spcPct val="85000"/>
              </a:lnSpc>
            </a:pPr>
            <a:r>
              <a:rPr lang="en-US" altLang="en-US" sz="1600" dirty="0" err="1" smtClean="0">
                <a:solidFill>
                  <a:schemeClr val="tx2"/>
                </a:solidFill>
              </a:rPr>
              <a:t>bajo</a:t>
            </a:r>
            <a:endParaRPr lang="en-US" altLang="en-US" sz="1600" b="0" dirty="0">
              <a:solidFill>
                <a:schemeClr val="tx2"/>
              </a:solidFill>
            </a:endParaRPr>
          </a:p>
        </p:txBody>
      </p:sp>
      <p:sp>
        <p:nvSpPr>
          <p:cNvPr id="25" name="TextBox 26"/>
          <p:cNvSpPr txBox="1">
            <a:spLocks noChangeArrowheads="1"/>
          </p:cNvSpPr>
          <p:nvPr/>
        </p:nvSpPr>
        <p:spPr bwMode="auto">
          <a:xfrm>
            <a:off x="5967413" y="2609850"/>
            <a:ext cx="487634" cy="301621"/>
          </a:xfrm>
          <a:prstGeom prst="rect">
            <a:avLst/>
          </a:prstGeom>
          <a:noFill/>
          <a:ln w="9525">
            <a:noFill/>
            <a:miter lim="800000"/>
            <a:headEnd/>
            <a:tailEnd/>
          </a:ln>
        </p:spPr>
        <p:txBody>
          <a:bodyPr wrap="none">
            <a:spAutoFit/>
          </a:bodyPr>
          <a:lstStyle/>
          <a:p>
            <a:pPr algn="ctr">
              <a:lnSpc>
                <a:spcPct val="85000"/>
              </a:lnSpc>
            </a:pPr>
            <a:r>
              <a:rPr lang="en-US" altLang="en-US" sz="1600" b="0" dirty="0">
                <a:solidFill>
                  <a:schemeClr val="tx2"/>
                </a:solidFill>
              </a:rPr>
              <a:t>BL1</a:t>
            </a:r>
          </a:p>
        </p:txBody>
      </p:sp>
      <p:sp>
        <p:nvSpPr>
          <p:cNvPr id="26" name="TextBox 27"/>
          <p:cNvSpPr txBox="1">
            <a:spLocks noChangeArrowheads="1"/>
          </p:cNvSpPr>
          <p:nvPr/>
        </p:nvSpPr>
        <p:spPr bwMode="auto">
          <a:xfrm>
            <a:off x="3554413" y="2327275"/>
            <a:ext cx="359394" cy="301621"/>
          </a:xfrm>
          <a:prstGeom prst="rect">
            <a:avLst/>
          </a:prstGeom>
          <a:noFill/>
          <a:ln w="9525">
            <a:noFill/>
            <a:miter lim="800000"/>
            <a:headEnd/>
            <a:tailEnd/>
          </a:ln>
        </p:spPr>
        <p:txBody>
          <a:bodyPr wrap="none">
            <a:spAutoFit/>
          </a:bodyPr>
          <a:lstStyle/>
          <a:p>
            <a:pPr algn="ctr">
              <a:lnSpc>
                <a:spcPct val="85000"/>
              </a:lnSpc>
            </a:pPr>
            <a:r>
              <a:rPr lang="en-US" altLang="en-US" sz="1600" b="0" dirty="0">
                <a:solidFill>
                  <a:schemeClr val="tx2"/>
                </a:solidFill>
              </a:rPr>
              <a:t>M</a:t>
            </a:r>
          </a:p>
        </p:txBody>
      </p:sp>
      <p:sp>
        <p:nvSpPr>
          <p:cNvPr id="27" name="TextBox 29"/>
          <p:cNvSpPr txBox="1">
            <a:spLocks noChangeArrowheads="1"/>
          </p:cNvSpPr>
          <p:nvPr/>
        </p:nvSpPr>
        <p:spPr bwMode="auto">
          <a:xfrm>
            <a:off x="2974975" y="3568700"/>
            <a:ext cx="806631" cy="301621"/>
          </a:xfrm>
          <a:prstGeom prst="rect">
            <a:avLst/>
          </a:prstGeom>
          <a:noFill/>
          <a:ln w="9525">
            <a:noFill/>
            <a:miter lim="800000"/>
            <a:headEnd/>
            <a:tailEnd/>
          </a:ln>
        </p:spPr>
        <p:txBody>
          <a:bodyPr wrap="none">
            <a:spAutoFit/>
          </a:bodyPr>
          <a:lstStyle/>
          <a:p>
            <a:pPr algn="ctr">
              <a:lnSpc>
                <a:spcPct val="85000"/>
              </a:lnSpc>
            </a:pPr>
            <a:r>
              <a:rPr lang="en-US" altLang="en-US" sz="1600" b="0" dirty="0">
                <a:solidFill>
                  <a:schemeClr val="tx2"/>
                </a:solidFill>
              </a:rPr>
              <a:t>Normal</a:t>
            </a:r>
          </a:p>
        </p:txBody>
      </p:sp>
      <p:sp>
        <p:nvSpPr>
          <p:cNvPr id="28" name="TextBox 32"/>
          <p:cNvSpPr txBox="1">
            <a:spLocks noChangeArrowheads="1"/>
          </p:cNvSpPr>
          <p:nvPr/>
        </p:nvSpPr>
        <p:spPr bwMode="auto">
          <a:xfrm>
            <a:off x="6288088" y="3643313"/>
            <a:ext cx="383438" cy="301621"/>
          </a:xfrm>
          <a:prstGeom prst="rect">
            <a:avLst/>
          </a:prstGeom>
          <a:noFill/>
          <a:ln w="9525">
            <a:noFill/>
            <a:miter lim="800000"/>
            <a:headEnd/>
            <a:tailEnd/>
          </a:ln>
        </p:spPr>
        <p:txBody>
          <a:bodyPr wrap="none">
            <a:spAutoFit/>
          </a:bodyPr>
          <a:lstStyle/>
          <a:p>
            <a:pPr algn="ctr">
              <a:lnSpc>
                <a:spcPct val="85000"/>
              </a:lnSpc>
            </a:pPr>
            <a:r>
              <a:rPr lang="en-US" altLang="en-US" sz="1600" b="0" dirty="0">
                <a:solidFill>
                  <a:schemeClr val="tx2"/>
                </a:solidFill>
              </a:rPr>
              <a:t>BL</a:t>
            </a:r>
          </a:p>
        </p:txBody>
      </p:sp>
      <p:sp>
        <p:nvSpPr>
          <p:cNvPr id="29" name="TextBox 37"/>
          <p:cNvSpPr txBox="1">
            <a:spLocks noChangeArrowheads="1"/>
          </p:cNvSpPr>
          <p:nvPr/>
        </p:nvSpPr>
        <p:spPr bwMode="auto">
          <a:xfrm>
            <a:off x="3673475" y="4213225"/>
            <a:ext cx="667169" cy="301621"/>
          </a:xfrm>
          <a:prstGeom prst="rect">
            <a:avLst/>
          </a:prstGeom>
          <a:noFill/>
          <a:ln w="9525">
            <a:noFill/>
            <a:miter lim="800000"/>
            <a:headEnd/>
            <a:tailEnd/>
          </a:ln>
        </p:spPr>
        <p:txBody>
          <a:bodyPr wrap="none">
            <a:spAutoFit/>
          </a:bodyPr>
          <a:lstStyle/>
          <a:p>
            <a:pPr algn="ctr">
              <a:lnSpc>
                <a:spcPct val="85000"/>
              </a:lnSpc>
            </a:pPr>
            <a:r>
              <a:rPr lang="en-US" altLang="en-US" sz="1600" b="0" dirty="0">
                <a:solidFill>
                  <a:schemeClr val="tx2"/>
                </a:solidFill>
              </a:rPr>
              <a:t>LA/LB</a:t>
            </a:r>
          </a:p>
        </p:txBody>
      </p:sp>
      <p:sp>
        <p:nvSpPr>
          <p:cNvPr id="30" name="TextBox 38"/>
          <p:cNvSpPr txBox="1">
            <a:spLocks noChangeArrowheads="1"/>
          </p:cNvSpPr>
          <p:nvPr/>
        </p:nvSpPr>
        <p:spPr bwMode="auto">
          <a:xfrm>
            <a:off x="5013325" y="4495800"/>
            <a:ext cx="732893" cy="301621"/>
          </a:xfrm>
          <a:prstGeom prst="rect">
            <a:avLst/>
          </a:prstGeom>
          <a:noFill/>
          <a:ln w="9525">
            <a:noFill/>
            <a:miter lim="800000"/>
            <a:headEnd/>
            <a:tailEnd/>
          </a:ln>
        </p:spPr>
        <p:txBody>
          <a:bodyPr wrap="none">
            <a:spAutoFit/>
          </a:bodyPr>
          <a:lstStyle/>
          <a:p>
            <a:pPr algn="ctr">
              <a:lnSpc>
                <a:spcPct val="85000"/>
              </a:lnSpc>
            </a:pPr>
            <a:r>
              <a:rPr lang="en-US" altLang="en-US" sz="1600" b="0" dirty="0">
                <a:solidFill>
                  <a:schemeClr val="tx2"/>
                </a:solidFill>
              </a:rPr>
              <a:t>HER2e</a:t>
            </a:r>
          </a:p>
        </p:txBody>
      </p:sp>
      <p:sp>
        <p:nvSpPr>
          <p:cNvPr id="31" name="TextBox 39"/>
          <p:cNvSpPr txBox="1">
            <a:spLocks noChangeArrowheads="1"/>
          </p:cNvSpPr>
          <p:nvPr/>
        </p:nvSpPr>
        <p:spPr bwMode="auto">
          <a:xfrm>
            <a:off x="4243388" y="5292725"/>
            <a:ext cx="502061" cy="301621"/>
          </a:xfrm>
          <a:prstGeom prst="rect">
            <a:avLst/>
          </a:prstGeom>
          <a:noFill/>
          <a:ln w="9525">
            <a:noFill/>
            <a:miter lim="800000"/>
            <a:headEnd/>
            <a:tailEnd/>
          </a:ln>
        </p:spPr>
        <p:txBody>
          <a:bodyPr wrap="none">
            <a:spAutoFit/>
          </a:bodyPr>
          <a:lstStyle/>
          <a:p>
            <a:pPr algn="ctr">
              <a:lnSpc>
                <a:spcPct val="85000"/>
              </a:lnSpc>
            </a:pPr>
            <a:r>
              <a:rPr lang="en-US" altLang="en-US" sz="1600" b="0" dirty="0">
                <a:solidFill>
                  <a:schemeClr val="tx2"/>
                </a:solidFill>
              </a:rPr>
              <a:t>LAR</a:t>
            </a:r>
          </a:p>
        </p:txBody>
      </p:sp>
      <p:sp>
        <p:nvSpPr>
          <p:cNvPr id="32" name="TextBox 40"/>
          <p:cNvSpPr txBox="1">
            <a:spLocks noChangeArrowheads="1"/>
          </p:cNvSpPr>
          <p:nvPr/>
        </p:nvSpPr>
        <p:spPr bwMode="auto">
          <a:xfrm>
            <a:off x="4405313" y="4213225"/>
            <a:ext cx="609462" cy="302583"/>
          </a:xfrm>
          <a:prstGeom prst="rect">
            <a:avLst/>
          </a:prstGeom>
          <a:noFill/>
          <a:ln w="9525">
            <a:noFill/>
            <a:miter lim="800000"/>
            <a:headEnd/>
            <a:tailEnd/>
          </a:ln>
        </p:spPr>
        <p:txBody>
          <a:bodyPr wrap="none">
            <a:spAutoFit/>
          </a:bodyPr>
          <a:lstStyle/>
          <a:p>
            <a:pPr algn="ctr">
              <a:lnSpc>
                <a:spcPct val="85000"/>
              </a:lnSpc>
            </a:pPr>
            <a:r>
              <a:rPr lang="en-US" altLang="en-US" sz="800" b="0" dirty="0" err="1" smtClean="0">
                <a:solidFill>
                  <a:schemeClr val="tx2"/>
                </a:solidFill>
              </a:rPr>
              <a:t>Mutación</a:t>
            </a:r>
            <a:r>
              <a:rPr lang="en-US" altLang="en-US" sz="800" b="0" dirty="0" smtClean="0">
                <a:solidFill>
                  <a:schemeClr val="tx2"/>
                </a:solidFill>
              </a:rPr>
              <a:t> </a:t>
            </a:r>
          </a:p>
          <a:p>
            <a:pPr algn="ctr">
              <a:lnSpc>
                <a:spcPct val="85000"/>
              </a:lnSpc>
            </a:pPr>
            <a:r>
              <a:rPr lang="en-US" altLang="en-US" sz="800" b="0" dirty="0" smtClean="0">
                <a:solidFill>
                  <a:schemeClr val="tx2"/>
                </a:solidFill>
              </a:rPr>
              <a:t>PI3K </a:t>
            </a:r>
            <a:endParaRPr lang="en-US" altLang="en-US" sz="800" b="0" dirty="0">
              <a:solidFill>
                <a:schemeClr val="tx2"/>
              </a:solidFill>
            </a:endParaRPr>
          </a:p>
        </p:txBody>
      </p:sp>
      <p:sp>
        <p:nvSpPr>
          <p:cNvPr id="33" name="TextBox 28"/>
          <p:cNvSpPr txBox="1">
            <a:spLocks noChangeArrowheads="1"/>
          </p:cNvSpPr>
          <p:nvPr/>
        </p:nvSpPr>
        <p:spPr bwMode="auto">
          <a:xfrm>
            <a:off x="3660775" y="2565400"/>
            <a:ext cx="1305165" cy="615553"/>
          </a:xfrm>
          <a:prstGeom prst="rect">
            <a:avLst/>
          </a:prstGeom>
          <a:noFill/>
          <a:ln w="9525">
            <a:noFill/>
            <a:miter lim="800000"/>
            <a:headEnd/>
            <a:tailEnd/>
          </a:ln>
        </p:spPr>
        <p:txBody>
          <a:bodyPr wrap="none">
            <a:spAutoFit/>
          </a:bodyPr>
          <a:lstStyle/>
          <a:p>
            <a:pPr algn="ctr">
              <a:lnSpc>
                <a:spcPct val="85000"/>
              </a:lnSpc>
            </a:pPr>
            <a:r>
              <a:rPr lang="en-US" altLang="en-US" sz="800" b="0" dirty="0" smtClean="0">
                <a:solidFill>
                  <a:schemeClr val="tx2"/>
                </a:solidFill>
              </a:rPr>
              <a:t>Firma TEM:</a:t>
            </a:r>
            <a:endParaRPr lang="en-US" altLang="en-US" sz="800" b="0" dirty="0">
              <a:solidFill>
                <a:schemeClr val="tx2"/>
              </a:solidFill>
            </a:endParaRPr>
          </a:p>
          <a:p>
            <a:pPr algn="ctr">
              <a:lnSpc>
                <a:spcPct val="85000"/>
              </a:lnSpc>
            </a:pPr>
            <a:r>
              <a:rPr lang="en-US" altLang="en-US" sz="800" dirty="0" err="1" smtClean="0">
                <a:solidFill>
                  <a:schemeClr val="tx2"/>
                </a:solidFill>
              </a:rPr>
              <a:t>m</a:t>
            </a:r>
            <a:r>
              <a:rPr lang="en-US" altLang="en-US" sz="800" b="0" dirty="0" err="1" smtClean="0">
                <a:solidFill>
                  <a:schemeClr val="tx2"/>
                </a:solidFill>
              </a:rPr>
              <a:t>otilidad</a:t>
            </a:r>
            <a:r>
              <a:rPr lang="en-US" altLang="en-US" sz="800" b="0" dirty="0" smtClean="0">
                <a:solidFill>
                  <a:schemeClr val="tx2"/>
                </a:solidFill>
              </a:rPr>
              <a:t> </a:t>
            </a:r>
            <a:r>
              <a:rPr lang="en-US" altLang="en-US" sz="800" b="0" dirty="0" err="1" smtClean="0">
                <a:solidFill>
                  <a:schemeClr val="tx2"/>
                </a:solidFill>
              </a:rPr>
              <a:t>celular</a:t>
            </a:r>
            <a:endParaRPr lang="en-US" altLang="en-US" sz="800" b="0" dirty="0">
              <a:solidFill>
                <a:schemeClr val="tx2"/>
              </a:solidFill>
            </a:endParaRPr>
          </a:p>
          <a:p>
            <a:pPr algn="ctr">
              <a:lnSpc>
                <a:spcPct val="85000"/>
              </a:lnSpc>
            </a:pPr>
            <a:r>
              <a:rPr lang="en-US" altLang="en-US" sz="800" b="0" dirty="0" smtClean="0">
                <a:solidFill>
                  <a:schemeClr val="tx2"/>
                </a:solidFill>
              </a:rPr>
              <a:t>Firma factor </a:t>
            </a:r>
            <a:r>
              <a:rPr lang="en-US" altLang="en-US" sz="800" b="0" dirty="0" err="1" smtClean="0">
                <a:solidFill>
                  <a:schemeClr val="tx2"/>
                </a:solidFill>
              </a:rPr>
              <a:t>crecimiento</a:t>
            </a:r>
            <a:endParaRPr lang="en-US" altLang="en-US" sz="800" b="0" dirty="0">
              <a:solidFill>
                <a:schemeClr val="tx2"/>
              </a:solidFill>
            </a:endParaRPr>
          </a:p>
          <a:p>
            <a:pPr algn="ctr">
              <a:lnSpc>
                <a:spcPct val="85000"/>
              </a:lnSpc>
            </a:pPr>
            <a:r>
              <a:rPr lang="en-US" altLang="en-US" sz="800" b="0" dirty="0">
                <a:solidFill>
                  <a:schemeClr val="tx2"/>
                </a:solidFill>
              </a:rPr>
              <a:t>(</a:t>
            </a:r>
            <a:r>
              <a:rPr lang="en-US" altLang="en-US" sz="800" b="0" i="1" dirty="0">
                <a:solidFill>
                  <a:schemeClr val="tx2"/>
                </a:solidFill>
              </a:rPr>
              <a:t>TFG6, Notch, </a:t>
            </a:r>
          </a:p>
          <a:p>
            <a:pPr algn="ctr">
              <a:lnSpc>
                <a:spcPct val="85000"/>
              </a:lnSpc>
            </a:pPr>
            <a:r>
              <a:rPr lang="en-US" altLang="en-US" sz="800" b="0" i="1" dirty="0" err="1">
                <a:solidFill>
                  <a:schemeClr val="tx2"/>
                </a:solidFill>
              </a:rPr>
              <a:t>Wnt</a:t>
            </a:r>
            <a:r>
              <a:rPr lang="en-US" altLang="en-US" sz="800" b="0" i="1" dirty="0">
                <a:solidFill>
                  <a:schemeClr val="tx2"/>
                </a:solidFill>
              </a:rPr>
              <a:t>/</a:t>
            </a:r>
            <a:r>
              <a:rPr lang="el-GR" altLang="en-US" sz="800" b="0" i="1" dirty="0">
                <a:solidFill>
                  <a:schemeClr val="tx2"/>
                </a:solidFill>
              </a:rPr>
              <a:t>β</a:t>
            </a:r>
            <a:r>
              <a:rPr lang="en-US" altLang="en-US" sz="800" b="0" i="1" dirty="0">
                <a:solidFill>
                  <a:schemeClr val="tx2"/>
                </a:solidFill>
              </a:rPr>
              <a:t>-</a:t>
            </a:r>
            <a:r>
              <a:rPr lang="en-US" altLang="en-US" sz="800" b="0" i="1" dirty="0" err="1">
                <a:solidFill>
                  <a:schemeClr val="tx2"/>
                </a:solidFill>
              </a:rPr>
              <a:t>catenin</a:t>
            </a:r>
            <a:r>
              <a:rPr lang="en-US" altLang="en-US" sz="800" b="0" i="1" dirty="0">
                <a:solidFill>
                  <a:schemeClr val="tx2"/>
                </a:solidFill>
              </a:rPr>
              <a:t>, Hedgehog</a:t>
            </a:r>
            <a:r>
              <a:rPr lang="en-US" altLang="en-US" sz="800" b="0" dirty="0">
                <a:solidFill>
                  <a:schemeClr val="tx2"/>
                </a:solidFill>
              </a:rPr>
              <a:t>)</a:t>
            </a:r>
          </a:p>
        </p:txBody>
      </p:sp>
      <p:sp>
        <p:nvSpPr>
          <p:cNvPr id="34" name="TextBox 24"/>
          <p:cNvSpPr txBox="1">
            <a:spLocks noChangeArrowheads="1"/>
          </p:cNvSpPr>
          <p:nvPr/>
        </p:nvSpPr>
        <p:spPr bwMode="auto">
          <a:xfrm>
            <a:off x="5476875" y="2209800"/>
            <a:ext cx="734496" cy="196977"/>
          </a:xfrm>
          <a:prstGeom prst="rect">
            <a:avLst/>
          </a:prstGeom>
          <a:noFill/>
          <a:ln w="9525">
            <a:noFill/>
            <a:miter lim="800000"/>
            <a:headEnd/>
            <a:tailEnd/>
          </a:ln>
        </p:spPr>
        <p:txBody>
          <a:bodyPr wrap="none">
            <a:spAutoFit/>
          </a:bodyPr>
          <a:lstStyle/>
          <a:p>
            <a:pPr algn="ctr">
              <a:lnSpc>
                <a:spcPct val="85000"/>
              </a:lnSpc>
            </a:pPr>
            <a:r>
              <a:rPr lang="en-US" altLang="en-US" sz="800" b="0" dirty="0" smtClean="0">
                <a:solidFill>
                  <a:schemeClr val="tx2"/>
                </a:solidFill>
              </a:rPr>
              <a:t>Angiogénesis</a:t>
            </a:r>
            <a:endParaRPr lang="en-US" altLang="en-US" sz="800" b="0" dirty="0">
              <a:solidFill>
                <a:schemeClr val="tx2"/>
              </a:solidFill>
            </a:endParaRPr>
          </a:p>
        </p:txBody>
      </p:sp>
      <p:sp>
        <p:nvSpPr>
          <p:cNvPr id="35" name="TextBox 30"/>
          <p:cNvSpPr txBox="1">
            <a:spLocks noChangeArrowheads="1"/>
          </p:cNvSpPr>
          <p:nvPr/>
        </p:nvSpPr>
        <p:spPr bwMode="auto">
          <a:xfrm>
            <a:off x="4017963" y="3351213"/>
            <a:ext cx="540533" cy="301621"/>
          </a:xfrm>
          <a:prstGeom prst="rect">
            <a:avLst/>
          </a:prstGeom>
          <a:noFill/>
          <a:ln w="9525">
            <a:noFill/>
            <a:miter lim="800000"/>
            <a:headEnd/>
            <a:tailEnd/>
          </a:ln>
        </p:spPr>
        <p:txBody>
          <a:bodyPr wrap="none">
            <a:spAutoFit/>
          </a:bodyPr>
          <a:lstStyle/>
          <a:p>
            <a:pPr algn="ctr">
              <a:lnSpc>
                <a:spcPct val="85000"/>
              </a:lnSpc>
            </a:pPr>
            <a:r>
              <a:rPr lang="en-US" altLang="en-US" sz="1600" b="0" dirty="0">
                <a:solidFill>
                  <a:schemeClr val="tx2"/>
                </a:solidFill>
              </a:rPr>
              <a:t>MSL</a:t>
            </a:r>
          </a:p>
        </p:txBody>
      </p:sp>
      <p:sp>
        <p:nvSpPr>
          <p:cNvPr id="37" name="Rectangle 2"/>
          <p:cNvSpPr>
            <a:spLocks noChangeArrowheads="1"/>
          </p:cNvSpPr>
          <p:nvPr/>
        </p:nvSpPr>
        <p:spPr bwMode="auto">
          <a:xfrm>
            <a:off x="657196" y="5000636"/>
            <a:ext cx="2895600" cy="523221"/>
          </a:xfrm>
          <a:prstGeom prst="rect">
            <a:avLst/>
          </a:prstGeom>
          <a:noFill/>
          <a:ln w="9525">
            <a:noFill/>
            <a:miter lim="800000"/>
            <a:headEnd/>
            <a:tailEnd/>
          </a:ln>
        </p:spPr>
        <p:txBody>
          <a:bodyPr>
            <a:spAutoFit/>
          </a:bodyPr>
          <a:lstStyle/>
          <a:p>
            <a:r>
              <a:rPr lang="es-MX" altLang="en-US" sz="1400" b="0" smtClean="0"/>
              <a:t>Clasificación Lehmann </a:t>
            </a:r>
            <a:endParaRPr lang="es-MX" altLang="en-US" sz="1400" b="0" i="1" smtClean="0"/>
          </a:p>
          <a:p>
            <a:r>
              <a:rPr lang="es-MX" altLang="en-US" sz="1400" b="0" smtClean="0"/>
              <a:t>Clasificación PAM50/claudin-bajo</a:t>
            </a:r>
            <a:endParaRPr lang="es-MX" altLang="en-US" sz="1400" b="0"/>
          </a:p>
        </p:txBody>
      </p:sp>
      <p:sp>
        <p:nvSpPr>
          <p:cNvPr id="38" name="Oval 50"/>
          <p:cNvSpPr>
            <a:spLocks noChangeArrowheads="1"/>
          </p:cNvSpPr>
          <p:nvPr/>
        </p:nvSpPr>
        <p:spPr bwMode="auto">
          <a:xfrm>
            <a:off x="500034" y="5083159"/>
            <a:ext cx="180000" cy="180000"/>
          </a:xfrm>
          <a:prstGeom prst="ellipse">
            <a:avLst/>
          </a:prstGeom>
          <a:solidFill>
            <a:srgbClr val="F6A108"/>
          </a:solidFill>
          <a:ln w="9525">
            <a:noFill/>
            <a:round/>
            <a:headEnd/>
            <a:tailEnd/>
          </a:ln>
        </p:spPr>
        <p:txBody>
          <a:bodyPr wrap="square" anchor="ctr">
            <a:spAutoFit/>
          </a:bodyPr>
          <a:lstStyle/>
          <a:p>
            <a:pPr algn="ctr"/>
            <a:endParaRPr lang="es-MX" altLang="en-US" sz="1400">
              <a:solidFill>
                <a:schemeClr val="bg2"/>
              </a:solidFill>
            </a:endParaRPr>
          </a:p>
        </p:txBody>
      </p:sp>
      <p:sp>
        <p:nvSpPr>
          <p:cNvPr id="39" name="Oval 51"/>
          <p:cNvSpPr>
            <a:spLocks noChangeArrowheads="1"/>
          </p:cNvSpPr>
          <p:nvPr/>
        </p:nvSpPr>
        <p:spPr bwMode="auto">
          <a:xfrm>
            <a:off x="500034" y="5286388"/>
            <a:ext cx="180000" cy="180000"/>
          </a:xfrm>
          <a:prstGeom prst="ellipse">
            <a:avLst/>
          </a:prstGeom>
          <a:solidFill>
            <a:schemeClr val="accent2"/>
          </a:solidFill>
          <a:ln w="9525">
            <a:noFill/>
            <a:round/>
            <a:headEnd/>
            <a:tailEnd/>
          </a:ln>
        </p:spPr>
        <p:txBody>
          <a:bodyPr wrap="square" anchor="ctr">
            <a:spAutoFit/>
          </a:bodyPr>
          <a:lstStyle/>
          <a:p>
            <a:pPr algn="ctr"/>
            <a:endParaRPr lang="es-MX" altLang="en-US" sz="1400">
              <a:solidFill>
                <a:schemeClr val="bg2"/>
              </a:solidFill>
            </a:endParaRPr>
          </a:p>
        </p:txBody>
      </p:sp>
      <p:sp>
        <p:nvSpPr>
          <p:cNvPr id="41" name="Rectangle 40"/>
          <p:cNvSpPr/>
          <p:nvPr/>
        </p:nvSpPr>
        <p:spPr>
          <a:xfrm>
            <a:off x="0" y="5657671"/>
            <a:ext cx="3071802" cy="1200329"/>
          </a:xfrm>
          <a:prstGeom prst="rect">
            <a:avLst/>
          </a:prstGeom>
          <a:noFill/>
        </p:spPr>
        <p:txBody>
          <a:bodyPr wrap="square">
            <a:spAutoFit/>
          </a:bodyPr>
          <a:lstStyle/>
          <a:p>
            <a:pPr>
              <a:spcBef>
                <a:spcPct val="0"/>
              </a:spcBef>
            </a:pPr>
            <a:r>
              <a:rPr lang="es-MX" altLang="en-US" sz="1200" dirty="0" smtClean="0">
                <a:solidFill>
                  <a:schemeClr val="bg1"/>
                </a:solidFill>
              </a:rPr>
              <a:t>RA= Receptor andrógeno</a:t>
            </a:r>
          </a:p>
          <a:p>
            <a:pPr>
              <a:spcBef>
                <a:spcPct val="0"/>
              </a:spcBef>
            </a:pPr>
            <a:r>
              <a:rPr lang="es-MX" altLang="en-US" sz="1200" dirty="0" smtClean="0">
                <a:solidFill>
                  <a:schemeClr val="bg1"/>
                </a:solidFill>
              </a:rPr>
              <a:t>FCE = Factor crecimiento epidermal </a:t>
            </a:r>
          </a:p>
          <a:p>
            <a:pPr>
              <a:spcBef>
                <a:spcPct val="0"/>
              </a:spcBef>
            </a:pPr>
            <a:r>
              <a:rPr lang="es-MX" altLang="en-US" sz="1200" dirty="0" smtClean="0">
                <a:solidFill>
                  <a:schemeClr val="bg1"/>
                </a:solidFill>
              </a:rPr>
              <a:t>TEM = Transición epitelial </a:t>
            </a:r>
            <a:r>
              <a:rPr lang="es-MX" altLang="en-US" sz="1200" dirty="0" err="1" smtClean="0">
                <a:solidFill>
                  <a:schemeClr val="bg1"/>
                </a:solidFill>
              </a:rPr>
              <a:t>mesénquimal</a:t>
            </a:r>
            <a:r>
              <a:rPr lang="es-MX" altLang="en-US" sz="1200" dirty="0" smtClean="0">
                <a:solidFill>
                  <a:schemeClr val="bg1"/>
                </a:solidFill>
              </a:rPr>
              <a:t> </a:t>
            </a:r>
          </a:p>
          <a:p>
            <a:pPr>
              <a:spcBef>
                <a:spcPct val="0"/>
              </a:spcBef>
            </a:pPr>
            <a:r>
              <a:rPr lang="es-MX" altLang="en-US" sz="1200" dirty="0" smtClean="0">
                <a:solidFill>
                  <a:schemeClr val="bg1"/>
                </a:solidFill>
              </a:rPr>
              <a:t>FCI = Factor crecimiento insulina </a:t>
            </a:r>
          </a:p>
          <a:p>
            <a:pPr>
              <a:spcBef>
                <a:spcPct val="0"/>
              </a:spcBef>
            </a:pPr>
            <a:r>
              <a:rPr lang="es-MX" altLang="en-US" sz="1200" dirty="0" smtClean="0">
                <a:solidFill>
                  <a:schemeClr val="bg1"/>
                </a:solidFill>
              </a:rPr>
              <a:t>PI3K = </a:t>
            </a:r>
            <a:r>
              <a:rPr lang="es-MX" altLang="en-US" sz="1200" dirty="0" err="1" smtClean="0">
                <a:solidFill>
                  <a:schemeClr val="bg1"/>
                </a:solidFill>
              </a:rPr>
              <a:t>Fosfoinositol</a:t>
            </a:r>
            <a:r>
              <a:rPr lang="es-MX" altLang="en-US" sz="1200" dirty="0" smtClean="0">
                <a:solidFill>
                  <a:schemeClr val="bg1"/>
                </a:solidFill>
              </a:rPr>
              <a:t> 3-quinasa </a:t>
            </a:r>
          </a:p>
          <a:p>
            <a:pPr>
              <a:spcBef>
                <a:spcPct val="0"/>
              </a:spcBef>
            </a:pPr>
            <a:r>
              <a:rPr lang="es-MX" altLang="en-US" sz="1200" dirty="0" smtClean="0">
                <a:solidFill>
                  <a:schemeClr val="bg1"/>
                </a:solidFill>
              </a:rPr>
              <a:t>CMTN = Cáncer mama triple negativo</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 Terapia inmunológica </a:t>
            </a:r>
            <a:br>
              <a:rPr lang="es-MX" dirty="0" smtClean="0"/>
            </a:br>
            <a:r>
              <a:rPr lang="es-MX" dirty="0" smtClean="0"/>
              <a:t>Cáncer de mama</a:t>
            </a:r>
            <a:endParaRPr lang="es-MX" dirty="0"/>
          </a:p>
        </p:txBody>
      </p:sp>
      <p:sp>
        <p:nvSpPr>
          <p:cNvPr id="3" name="Content Placeholder 2"/>
          <p:cNvSpPr>
            <a:spLocks noGrp="1"/>
          </p:cNvSpPr>
          <p:nvPr>
            <p:ph idx="1"/>
          </p:nvPr>
        </p:nvSpPr>
        <p:spPr>
          <a:xfrm>
            <a:off x="642910" y="1500174"/>
            <a:ext cx="8215370" cy="4786346"/>
          </a:xfrm>
        </p:spPr>
        <p:txBody>
          <a:bodyPr>
            <a:normAutofit fontScale="92500" lnSpcReduction="10000"/>
          </a:bodyPr>
          <a:lstStyle/>
          <a:p>
            <a:r>
              <a:rPr lang="es-MX" dirty="0" smtClean="0"/>
              <a:t>Relevancia subtipos moleculares con potencia terapéutica</a:t>
            </a:r>
          </a:p>
          <a:p>
            <a:r>
              <a:rPr lang="es-MX" dirty="0" smtClean="0"/>
              <a:t>Asociación expresión génica,  función biológica, resultado clínico</a:t>
            </a:r>
          </a:p>
          <a:p>
            <a:pPr lvl="1"/>
            <a:r>
              <a:rPr lang="es-MX" dirty="0" smtClean="0"/>
              <a:t>Basal</a:t>
            </a:r>
          </a:p>
          <a:p>
            <a:pPr lvl="1"/>
            <a:r>
              <a:rPr lang="es-MX" dirty="0" err="1" smtClean="0"/>
              <a:t>Mesenquimal</a:t>
            </a:r>
            <a:r>
              <a:rPr lang="es-MX" dirty="0" smtClean="0"/>
              <a:t> / epitelial</a:t>
            </a:r>
          </a:p>
          <a:p>
            <a:pPr lvl="1"/>
            <a:r>
              <a:rPr lang="es-MX" dirty="0" smtClean="0"/>
              <a:t>Triple negativo</a:t>
            </a:r>
          </a:p>
          <a:p>
            <a:pPr lvl="1"/>
            <a:r>
              <a:rPr lang="es-MX" dirty="0" err="1" smtClean="0"/>
              <a:t>Luminal</a:t>
            </a:r>
            <a:endParaRPr lang="es-MX" dirty="0" smtClean="0"/>
          </a:p>
          <a:p>
            <a:pPr lvl="1"/>
            <a:r>
              <a:rPr lang="es-MX" dirty="0" smtClean="0"/>
              <a:t>HER2+</a:t>
            </a:r>
            <a:endParaRPr lang="es-MX" dirty="0"/>
          </a:p>
        </p:txBody>
      </p:sp>
      <p:sp>
        <p:nvSpPr>
          <p:cNvPr id="4" name="Text Placeholder 3"/>
          <p:cNvSpPr>
            <a:spLocks noGrp="1"/>
          </p:cNvSpPr>
          <p:nvPr>
            <p:ph type="body" sz="quarter" idx="10"/>
          </p:nvPr>
        </p:nvSpPr>
        <p:spPr>
          <a:xfrm>
            <a:off x="3357554" y="6643734"/>
            <a:ext cx="5786446" cy="285728"/>
          </a:xfrm>
        </p:spPr>
        <p:txBody>
          <a:bodyPr>
            <a:normAutofit/>
          </a:bodyPr>
          <a:lstStyle/>
          <a:p>
            <a:r>
              <a:rPr lang="es-MX" dirty="0" smtClean="0"/>
              <a:t>Le Du F, et al. </a:t>
            </a:r>
            <a:r>
              <a:rPr lang="es-MX" dirty="0" err="1" smtClean="0"/>
              <a:t>Oncotarget</a:t>
            </a:r>
            <a:r>
              <a:rPr lang="es-MX" dirty="0" smtClean="0"/>
              <a:t> 2015;6,15:12890-12908</a:t>
            </a:r>
            <a:endParaRPr lang="es-MX"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Mensaje molecular cáncer mama </a:t>
            </a:r>
            <a:br>
              <a:rPr lang="es-MX" dirty="0" smtClean="0"/>
            </a:br>
            <a:r>
              <a:rPr lang="es-MX" dirty="0" smtClean="0"/>
              <a:t>triple negativo tumor heterogéneo</a:t>
            </a:r>
            <a:endParaRPr lang="es-MX" dirty="0"/>
          </a:p>
        </p:txBody>
      </p:sp>
      <p:sp>
        <p:nvSpPr>
          <p:cNvPr id="3" name="Content Placeholder 2"/>
          <p:cNvSpPr>
            <a:spLocks noGrp="1"/>
          </p:cNvSpPr>
          <p:nvPr>
            <p:ph idx="1"/>
          </p:nvPr>
        </p:nvSpPr>
        <p:spPr>
          <a:xfrm>
            <a:off x="857224" y="1214422"/>
            <a:ext cx="7786742" cy="5286412"/>
          </a:xfrm>
        </p:spPr>
        <p:txBody>
          <a:bodyPr>
            <a:normAutofit fontScale="85000" lnSpcReduction="20000"/>
          </a:bodyPr>
          <a:lstStyle/>
          <a:p>
            <a:r>
              <a:rPr lang="es-MX" dirty="0" smtClean="0"/>
              <a:t>Análisis genómico DNA y RNA tumor: Subtipos / pronóstico </a:t>
            </a:r>
          </a:p>
          <a:p>
            <a:pPr marL="742950" indent="-742950">
              <a:buFont typeface="+mj-lt"/>
              <a:buAutoNum type="arabicPeriod"/>
            </a:pPr>
            <a:r>
              <a:rPr lang="es-MX" b="1" dirty="0" smtClean="0"/>
              <a:t>LAR</a:t>
            </a:r>
            <a:r>
              <a:rPr lang="es-MX" dirty="0" smtClean="0"/>
              <a:t>: receptor andrógeno-</a:t>
            </a:r>
            <a:r>
              <a:rPr lang="es-MX" dirty="0" err="1" smtClean="0"/>
              <a:t>luminal</a:t>
            </a:r>
            <a:endParaRPr lang="es-MX" dirty="0" smtClean="0"/>
          </a:p>
          <a:p>
            <a:pPr marL="742950" indent="-742950">
              <a:spcBef>
                <a:spcPts val="1200"/>
              </a:spcBef>
              <a:buFont typeface="+mj-lt"/>
              <a:buAutoNum type="arabicPeriod"/>
            </a:pPr>
            <a:r>
              <a:rPr lang="es-MX" b="1" dirty="0" smtClean="0"/>
              <a:t>MES</a:t>
            </a:r>
            <a:r>
              <a:rPr lang="es-MX" dirty="0" smtClean="0"/>
              <a:t>: </a:t>
            </a:r>
            <a:r>
              <a:rPr lang="es-MX" dirty="0" err="1" smtClean="0"/>
              <a:t>mesenquimal</a:t>
            </a:r>
            <a:endParaRPr lang="es-MX" dirty="0" smtClean="0"/>
          </a:p>
          <a:p>
            <a:pPr marL="742950" indent="-742950">
              <a:spcBef>
                <a:spcPts val="1200"/>
              </a:spcBef>
              <a:buFont typeface="+mj-lt"/>
              <a:buAutoNum type="arabicPeriod"/>
            </a:pPr>
            <a:r>
              <a:rPr lang="es-MX" b="1" i="1" dirty="0" smtClean="0">
                <a:solidFill>
                  <a:srgbClr val="FFC000"/>
                </a:solidFill>
              </a:rPr>
              <a:t>BLIS</a:t>
            </a:r>
            <a:r>
              <a:rPr lang="es-MX" dirty="0" smtClean="0"/>
              <a:t>: basal/”</a:t>
            </a:r>
            <a:r>
              <a:rPr lang="es-MX" dirty="0" err="1" smtClean="0"/>
              <a:t>like</a:t>
            </a:r>
            <a:r>
              <a:rPr lang="es-MX" dirty="0" smtClean="0"/>
              <a:t>” </a:t>
            </a:r>
            <a:r>
              <a:rPr lang="es-MX" i="1" dirty="0" err="1" smtClean="0">
                <a:solidFill>
                  <a:srgbClr val="FFC000"/>
                </a:solidFill>
              </a:rPr>
              <a:t>inmunosuprimido</a:t>
            </a:r>
            <a:endParaRPr lang="es-MX" i="1" dirty="0" smtClean="0">
              <a:solidFill>
                <a:srgbClr val="FFC000"/>
              </a:solidFill>
            </a:endParaRPr>
          </a:p>
          <a:p>
            <a:pPr marL="742950" indent="-742950">
              <a:spcBef>
                <a:spcPts val="1200"/>
              </a:spcBef>
              <a:buFont typeface="+mj-lt"/>
              <a:buAutoNum type="arabicPeriod"/>
            </a:pPr>
            <a:r>
              <a:rPr lang="es-MX" b="1" i="1" dirty="0" smtClean="0">
                <a:solidFill>
                  <a:srgbClr val="FFC000"/>
                </a:solidFill>
              </a:rPr>
              <a:t>BLIA</a:t>
            </a:r>
            <a:r>
              <a:rPr lang="es-MX" dirty="0" smtClean="0"/>
              <a:t>: basal/”</a:t>
            </a:r>
            <a:r>
              <a:rPr lang="es-MX" dirty="0" err="1" smtClean="0"/>
              <a:t>like</a:t>
            </a:r>
            <a:r>
              <a:rPr lang="es-MX" dirty="0" smtClean="0"/>
              <a:t>” </a:t>
            </a:r>
            <a:r>
              <a:rPr lang="es-MX" i="1" dirty="0" err="1" smtClean="0">
                <a:solidFill>
                  <a:srgbClr val="FFC000"/>
                </a:solidFill>
              </a:rPr>
              <a:t>inmunoactivado</a:t>
            </a:r>
            <a:r>
              <a:rPr lang="es-MX" dirty="0" smtClean="0"/>
              <a:t> mejor pronóstico, regulación de genes controlan célula B, T y NK</a:t>
            </a:r>
          </a:p>
          <a:p>
            <a:pPr indent="15875">
              <a:buNone/>
            </a:pPr>
            <a:r>
              <a:rPr lang="es-MX" dirty="0" smtClean="0"/>
              <a:t>¿Aplicación clínica? estrategia molecular o inmune para tratamiento de precisión </a:t>
            </a:r>
          </a:p>
          <a:p>
            <a:pPr>
              <a:buNone/>
            </a:pPr>
            <a:endParaRPr lang="es-MX" dirty="0" smtClean="0"/>
          </a:p>
          <a:p>
            <a:endParaRPr lang="es-MX" dirty="0"/>
          </a:p>
        </p:txBody>
      </p:sp>
      <p:sp>
        <p:nvSpPr>
          <p:cNvPr id="4" name="Text Placeholder 3"/>
          <p:cNvSpPr>
            <a:spLocks noGrp="1"/>
          </p:cNvSpPr>
          <p:nvPr>
            <p:ph type="body" sz="quarter" idx="10"/>
          </p:nvPr>
        </p:nvSpPr>
        <p:spPr/>
        <p:txBody>
          <a:bodyPr>
            <a:normAutofit lnSpcReduction="10000"/>
          </a:bodyPr>
          <a:lstStyle/>
          <a:p>
            <a:r>
              <a:rPr lang="es-MX" dirty="0" err="1" smtClean="0"/>
              <a:t>Vidula</a:t>
            </a:r>
            <a:r>
              <a:rPr lang="es-MX" dirty="0" smtClean="0"/>
              <a:t> N , </a:t>
            </a:r>
            <a:r>
              <a:rPr lang="en-US" dirty="0" err="1" smtClean="0"/>
              <a:t>Clin</a:t>
            </a:r>
            <a:r>
              <a:rPr lang="en-US" dirty="0" smtClean="0"/>
              <a:t> Cancer Res; 21(7) April 1, 2015</a:t>
            </a:r>
            <a:endParaRPr lang="es-MX"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Mensaje molecular cáncer mama </a:t>
            </a:r>
            <a:br>
              <a:rPr lang="es-MX" dirty="0" smtClean="0"/>
            </a:br>
            <a:r>
              <a:rPr lang="es-MX" dirty="0" smtClean="0"/>
              <a:t>triple negativo tumor heterogéneo</a:t>
            </a:r>
            <a:endParaRPr lang="es-MX" dirty="0"/>
          </a:p>
        </p:txBody>
      </p:sp>
      <p:pic>
        <p:nvPicPr>
          <p:cNvPr id="5" name="Content Placeholder 4" descr="Vidula01.png"/>
          <p:cNvPicPr>
            <a:picLocks noGrp="1" noChangeAspect="1"/>
          </p:cNvPicPr>
          <p:nvPr>
            <p:ph idx="1"/>
          </p:nvPr>
        </p:nvPicPr>
        <p:blipFill>
          <a:blip r:embed="rId2"/>
          <a:stretch>
            <a:fillRect/>
          </a:stretch>
        </p:blipFill>
        <p:spPr>
          <a:xfrm>
            <a:off x="1210918" y="1214438"/>
            <a:ext cx="6807889" cy="5286375"/>
          </a:xfrm>
        </p:spPr>
      </p:pic>
      <p:sp>
        <p:nvSpPr>
          <p:cNvPr id="4" name="Text Placeholder 3"/>
          <p:cNvSpPr>
            <a:spLocks noGrp="1"/>
          </p:cNvSpPr>
          <p:nvPr>
            <p:ph type="body" sz="quarter" idx="10"/>
          </p:nvPr>
        </p:nvSpPr>
        <p:spPr/>
        <p:txBody>
          <a:bodyPr>
            <a:normAutofit lnSpcReduction="10000"/>
          </a:bodyPr>
          <a:lstStyle/>
          <a:p>
            <a:r>
              <a:rPr lang="es-MX" dirty="0" err="1" smtClean="0"/>
              <a:t>Vidula</a:t>
            </a:r>
            <a:r>
              <a:rPr lang="es-MX" dirty="0" smtClean="0"/>
              <a:t> N , </a:t>
            </a:r>
            <a:r>
              <a:rPr lang="en-US" dirty="0" err="1" smtClean="0"/>
              <a:t>Clin</a:t>
            </a:r>
            <a:r>
              <a:rPr lang="en-US" dirty="0" smtClean="0"/>
              <a:t> Cancer Res; 21(7) April 1, 2015</a:t>
            </a:r>
            <a:endParaRPr lang="es-MX"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14314"/>
            <a:ext cx="9144000" cy="1071546"/>
          </a:xfrm>
        </p:spPr>
        <p:txBody>
          <a:bodyPr>
            <a:normAutofit fontScale="90000"/>
          </a:bodyPr>
          <a:lstStyle/>
          <a:p>
            <a:r>
              <a:rPr lang="es-MX" dirty="0" smtClean="0"/>
              <a:t>Inmunoterapia en cáncer</a:t>
            </a:r>
            <a:br>
              <a:rPr lang="es-MX" dirty="0" smtClean="0"/>
            </a:br>
            <a:r>
              <a:rPr lang="es-MX" dirty="0" smtClean="0"/>
              <a:t>Objetivo</a:t>
            </a:r>
            <a:endParaRPr lang="es-MX" dirty="0"/>
          </a:p>
        </p:txBody>
      </p:sp>
      <p:sp>
        <p:nvSpPr>
          <p:cNvPr id="4" name="Content Placeholder 3"/>
          <p:cNvSpPr>
            <a:spLocks noGrp="1"/>
          </p:cNvSpPr>
          <p:nvPr>
            <p:ph idx="1"/>
          </p:nvPr>
        </p:nvSpPr>
        <p:spPr>
          <a:xfrm>
            <a:off x="500034" y="1785926"/>
            <a:ext cx="8229600" cy="4357718"/>
          </a:xfrm>
        </p:spPr>
        <p:txBody>
          <a:bodyPr/>
          <a:lstStyle/>
          <a:p>
            <a:r>
              <a:rPr lang="es-MX" dirty="0" smtClean="0"/>
              <a:t>Reconocer cáncer como extraño al sistema inmunológico</a:t>
            </a:r>
          </a:p>
          <a:p>
            <a:r>
              <a:rPr lang="es-MX" dirty="0" smtClean="0"/>
              <a:t>Estimular respuesta inmunológica</a:t>
            </a:r>
          </a:p>
          <a:p>
            <a:r>
              <a:rPr lang="es-MX" dirty="0" smtClean="0"/>
              <a:t>Disminuir inhibición sistema inmunitario</a:t>
            </a:r>
          </a:p>
          <a:p>
            <a:r>
              <a:rPr lang="es-MX" dirty="0" smtClean="0"/>
              <a:t>Permitir tolerancia crecimiento tumoral</a:t>
            </a:r>
            <a:endParaRPr lang="es-MX" dirty="0"/>
          </a:p>
        </p:txBody>
      </p:sp>
      <p:sp>
        <p:nvSpPr>
          <p:cNvPr id="5" name="Text Placeholder 4"/>
          <p:cNvSpPr>
            <a:spLocks noGrp="1"/>
          </p:cNvSpPr>
          <p:nvPr>
            <p:ph type="body" sz="quarter" idx="10"/>
          </p:nvPr>
        </p:nvSpPr>
        <p:spPr/>
        <p:txBody>
          <a:bodyPr>
            <a:normAutofit lnSpcReduction="10000"/>
          </a:bodyPr>
          <a:lstStyle/>
          <a:p>
            <a:endParaRPr lang="es-MX"/>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Evolución ca triple negativo</a:t>
            </a:r>
            <a:br>
              <a:rPr lang="es-MX" dirty="0" smtClean="0"/>
            </a:br>
            <a:r>
              <a:rPr lang="es-MX" dirty="0" smtClean="0"/>
              <a:t>Biología  vs  terapia novedosa</a:t>
            </a:r>
            <a:endParaRPr lang="es-MX" dirty="0"/>
          </a:p>
        </p:txBody>
      </p:sp>
      <p:sp>
        <p:nvSpPr>
          <p:cNvPr id="3" name="Content Placeholder 2"/>
          <p:cNvSpPr>
            <a:spLocks noGrp="1"/>
          </p:cNvSpPr>
          <p:nvPr>
            <p:ph idx="1"/>
          </p:nvPr>
        </p:nvSpPr>
        <p:spPr>
          <a:xfrm>
            <a:off x="785786" y="1214422"/>
            <a:ext cx="7858180" cy="5143536"/>
          </a:xfrm>
        </p:spPr>
        <p:txBody>
          <a:bodyPr>
            <a:normAutofit lnSpcReduction="10000"/>
          </a:bodyPr>
          <a:lstStyle/>
          <a:p>
            <a:pPr>
              <a:spcBef>
                <a:spcPts val="1800"/>
              </a:spcBef>
            </a:pPr>
            <a:r>
              <a:rPr lang="es-MX" dirty="0" smtClean="0"/>
              <a:t>Algunos subtipos han surgido como “</a:t>
            </a:r>
            <a:r>
              <a:rPr lang="es-MX" dirty="0" err="1" smtClean="0"/>
              <a:t>inmunoactivados</a:t>
            </a:r>
            <a:r>
              <a:rPr lang="es-MX" dirty="0" smtClean="0"/>
              <a:t>” </a:t>
            </a:r>
          </a:p>
          <a:p>
            <a:pPr>
              <a:spcBef>
                <a:spcPts val="1800"/>
              </a:spcBef>
            </a:pPr>
            <a:r>
              <a:rPr lang="es-MX" dirty="0" smtClean="0"/>
              <a:t>NGS revela características moleculares aumento mutaciones </a:t>
            </a:r>
            <a:r>
              <a:rPr lang="es-MX" b="1" i="1" dirty="0" smtClean="0">
                <a:solidFill>
                  <a:srgbClr val="FFC000"/>
                </a:solidFill>
              </a:rPr>
              <a:t>TP53</a:t>
            </a:r>
            <a:r>
              <a:rPr lang="es-MX" dirty="0" smtClean="0"/>
              <a:t>, </a:t>
            </a:r>
            <a:r>
              <a:rPr lang="es-MX" b="1" i="1" dirty="0" smtClean="0">
                <a:solidFill>
                  <a:srgbClr val="FFC000"/>
                </a:solidFill>
              </a:rPr>
              <a:t>PI3K</a:t>
            </a:r>
            <a:r>
              <a:rPr lang="es-MX" dirty="0" smtClean="0"/>
              <a:t> y </a:t>
            </a:r>
            <a:r>
              <a:rPr lang="es-MX" b="1" i="1" dirty="0" smtClean="0">
                <a:solidFill>
                  <a:srgbClr val="FFC000"/>
                </a:solidFill>
              </a:rPr>
              <a:t>MEK</a:t>
            </a:r>
          </a:p>
          <a:p>
            <a:pPr>
              <a:spcBef>
                <a:spcPts val="1800"/>
              </a:spcBef>
            </a:pPr>
            <a:r>
              <a:rPr lang="es-MX" dirty="0" smtClean="0"/>
              <a:t>Similares genéticas con el ca seroso ovario vía BRCA</a:t>
            </a:r>
          </a:p>
          <a:p>
            <a:pPr>
              <a:spcBef>
                <a:spcPts val="1800"/>
              </a:spcBef>
            </a:pPr>
            <a:r>
              <a:rPr lang="es-MX" dirty="0" smtClean="0"/>
              <a:t>Inhibidores punto control (PD-1 y PD-L1) con respuesta</a:t>
            </a:r>
            <a:endParaRPr lang="es-MX" dirty="0"/>
          </a:p>
        </p:txBody>
      </p:sp>
      <p:sp>
        <p:nvSpPr>
          <p:cNvPr id="4" name="Text Placeholder 3"/>
          <p:cNvSpPr>
            <a:spLocks noGrp="1"/>
          </p:cNvSpPr>
          <p:nvPr>
            <p:ph type="body" sz="quarter" idx="10"/>
          </p:nvPr>
        </p:nvSpPr>
        <p:spPr/>
        <p:txBody>
          <a:bodyPr>
            <a:normAutofit lnSpcReduction="10000"/>
          </a:bodyPr>
          <a:lstStyle/>
          <a:p>
            <a:r>
              <a:rPr lang="es-MX" dirty="0" smtClean="0"/>
              <a:t>ASCO 2016 </a:t>
            </a:r>
            <a:r>
              <a:rPr lang="es-MX" dirty="0" err="1" smtClean="0"/>
              <a:t>Educational</a:t>
            </a:r>
            <a:r>
              <a:rPr lang="es-MX" dirty="0" smtClean="0"/>
              <a:t> </a:t>
            </a:r>
            <a:r>
              <a:rPr lang="es-MX" dirty="0" err="1" smtClean="0"/>
              <a:t>Book</a:t>
            </a:r>
            <a:endParaRPr lang="es-MX" dirty="0" smtClean="0"/>
          </a:p>
          <a:p>
            <a:endParaRPr lang="es-MX"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MX" sz="3200" dirty="0" smtClean="0"/>
              <a:t>Ca mama triple negativo</a:t>
            </a:r>
            <a:br>
              <a:rPr lang="es-MX" sz="3200" dirty="0" smtClean="0"/>
            </a:br>
            <a:r>
              <a:rPr lang="es-MX" sz="3200" dirty="0" smtClean="0"/>
              <a:t>Consideraciones terapia adyuvante/neoadyuvante</a:t>
            </a:r>
            <a:endParaRPr lang="es-MX" sz="3200" dirty="0"/>
          </a:p>
        </p:txBody>
      </p:sp>
      <p:sp>
        <p:nvSpPr>
          <p:cNvPr id="4" name="Text Placeholder 3"/>
          <p:cNvSpPr>
            <a:spLocks noGrp="1"/>
          </p:cNvSpPr>
          <p:nvPr>
            <p:ph type="body" sz="quarter" idx="10"/>
          </p:nvPr>
        </p:nvSpPr>
        <p:spPr/>
        <p:txBody>
          <a:bodyPr>
            <a:normAutofit lnSpcReduction="10000"/>
          </a:bodyPr>
          <a:lstStyle/>
          <a:p>
            <a:r>
              <a:rPr lang="es-MX" dirty="0" err="1" smtClean="0"/>
              <a:t>Stover</a:t>
            </a:r>
            <a:r>
              <a:rPr lang="es-MX" dirty="0" smtClean="0"/>
              <a:t> D, et al.  Am J </a:t>
            </a:r>
            <a:r>
              <a:rPr lang="es-MX" dirty="0" err="1" smtClean="0"/>
              <a:t>Hematol</a:t>
            </a:r>
            <a:r>
              <a:rPr lang="es-MX" dirty="0" smtClean="0"/>
              <a:t> </a:t>
            </a:r>
            <a:r>
              <a:rPr lang="es-MX" dirty="0" err="1" smtClean="0"/>
              <a:t>Oncol</a:t>
            </a:r>
            <a:r>
              <a:rPr lang="es-MX" dirty="0" smtClean="0"/>
              <a:t> 2016.12;6:6-12</a:t>
            </a:r>
            <a:endParaRPr lang="es-MX" dirty="0"/>
          </a:p>
        </p:txBody>
      </p:sp>
      <p:sp>
        <p:nvSpPr>
          <p:cNvPr id="6" name="Oval 5"/>
          <p:cNvSpPr/>
          <p:nvPr/>
        </p:nvSpPr>
        <p:spPr>
          <a:xfrm>
            <a:off x="2710147" y="1428736"/>
            <a:ext cx="2937888" cy="2857520"/>
          </a:xfrm>
          <a:prstGeom prst="ellipse">
            <a:avLst/>
          </a:prstGeom>
          <a:solidFill>
            <a:schemeClr val="accent6">
              <a:lumMod val="20000"/>
              <a:lumOff val="80000"/>
              <a:alpha val="29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Oval 6"/>
          <p:cNvSpPr/>
          <p:nvPr/>
        </p:nvSpPr>
        <p:spPr>
          <a:xfrm>
            <a:off x="3286116" y="1428736"/>
            <a:ext cx="3000396" cy="2857520"/>
          </a:xfrm>
          <a:prstGeom prst="ellipse">
            <a:avLst/>
          </a:prstGeom>
          <a:solidFill>
            <a:srgbClr val="00B0F0">
              <a:alpha val="29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Oval 7"/>
          <p:cNvSpPr/>
          <p:nvPr/>
        </p:nvSpPr>
        <p:spPr>
          <a:xfrm>
            <a:off x="4071934" y="3786190"/>
            <a:ext cx="1143008" cy="1071570"/>
          </a:xfrm>
          <a:prstGeom prst="ellipse">
            <a:avLst/>
          </a:prstGeom>
          <a:solidFill>
            <a:srgbClr val="C00000">
              <a:alpha val="29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TextBox 8"/>
          <p:cNvSpPr txBox="1"/>
          <p:nvPr/>
        </p:nvSpPr>
        <p:spPr>
          <a:xfrm>
            <a:off x="3214678" y="2274838"/>
            <a:ext cx="2571768" cy="1154162"/>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s-MX" sz="2300" b="1" spc="150" dirty="0" smtClean="0">
                <a:ln w="11430"/>
                <a:solidFill>
                  <a:srgbClr val="F8F8F8"/>
                </a:solidFill>
                <a:effectLst>
                  <a:outerShdw blurRad="25400" algn="tl" rotWithShape="0">
                    <a:srgbClr val="000000">
                      <a:alpha val="43000"/>
                    </a:srgbClr>
                  </a:outerShdw>
                </a:effectLst>
              </a:rPr>
              <a:t>Triple negativo</a:t>
            </a:r>
          </a:p>
          <a:p>
            <a:pPr algn="ctr"/>
            <a:r>
              <a:rPr lang="es-MX" sz="2300" b="1" spc="150" dirty="0" smtClean="0">
                <a:ln w="11430"/>
                <a:solidFill>
                  <a:srgbClr val="F8F8F8"/>
                </a:solidFill>
                <a:effectLst>
                  <a:outerShdw blurRad="25400" algn="tl" rotWithShape="0">
                    <a:srgbClr val="000000">
                      <a:alpha val="43000"/>
                    </a:srgbClr>
                  </a:outerShdw>
                </a:effectLst>
              </a:rPr>
              <a:t> Y </a:t>
            </a:r>
          </a:p>
          <a:p>
            <a:pPr algn="ctr"/>
            <a:r>
              <a:rPr lang="es-MX" sz="2300" b="1" spc="150" dirty="0" smtClean="0">
                <a:ln w="11430"/>
                <a:solidFill>
                  <a:srgbClr val="F8F8F8"/>
                </a:solidFill>
                <a:effectLst>
                  <a:outerShdw blurRad="25400" algn="tl" rotWithShape="0">
                    <a:srgbClr val="000000">
                      <a:alpha val="43000"/>
                    </a:srgbClr>
                  </a:outerShdw>
                </a:effectLst>
              </a:rPr>
              <a:t>tipo basal</a:t>
            </a:r>
            <a:endParaRPr lang="es-MX" sz="2300" b="1" spc="150" dirty="0">
              <a:ln w="11430"/>
              <a:solidFill>
                <a:srgbClr val="F8F8F8"/>
              </a:solidFill>
              <a:effectLst>
                <a:outerShdw blurRad="25400" algn="tl" rotWithShape="0">
                  <a:srgbClr val="000000">
                    <a:alpha val="43000"/>
                  </a:srgbClr>
                </a:outerShdw>
              </a:effectLst>
            </a:endParaRPr>
          </a:p>
        </p:txBody>
      </p:sp>
      <p:sp>
        <p:nvSpPr>
          <p:cNvPr id="10" name="TextBox 9"/>
          <p:cNvSpPr txBox="1"/>
          <p:nvPr/>
        </p:nvSpPr>
        <p:spPr>
          <a:xfrm>
            <a:off x="535753" y="2487035"/>
            <a:ext cx="2071702" cy="584775"/>
          </a:xfrm>
          <a:prstGeom prst="rect">
            <a:avLst/>
          </a:prstGeom>
          <a:noFill/>
        </p:spPr>
        <p:txBody>
          <a:bodyPr wrap="square" rtlCol="0">
            <a:spAutoFit/>
          </a:bodyPr>
          <a:lstStyle/>
          <a:p>
            <a:r>
              <a:rPr lang="es-MX" sz="1600" dirty="0" smtClean="0"/>
              <a:t>-70% tipo basal</a:t>
            </a:r>
          </a:p>
          <a:p>
            <a:r>
              <a:rPr lang="es-MX" sz="1600" dirty="0" smtClean="0"/>
              <a:t>-10% mutado BRCA</a:t>
            </a:r>
            <a:endParaRPr lang="es-MX" sz="1600" dirty="0"/>
          </a:p>
        </p:txBody>
      </p:sp>
      <p:sp>
        <p:nvSpPr>
          <p:cNvPr id="12" name="TextBox 11"/>
          <p:cNvSpPr txBox="1"/>
          <p:nvPr/>
        </p:nvSpPr>
        <p:spPr>
          <a:xfrm>
            <a:off x="428596" y="1629779"/>
            <a:ext cx="2286016" cy="783193"/>
          </a:xfrm>
          <a:prstGeom prst="roundRect">
            <a:avLst/>
          </a:prstGeom>
          <a:noFill/>
          <a:ln w="12700">
            <a:solidFill>
              <a:srgbClr val="C00000"/>
            </a:solidFill>
          </a:ln>
          <a:scene3d>
            <a:camera prst="orthographicFront"/>
            <a:lightRig rig="flat" dir="tl">
              <a:rot lat="0" lon="0" rev="6600000"/>
            </a:lightRig>
          </a:scene3d>
          <a:sp3d>
            <a:bevelT/>
          </a:sp3d>
        </p:spPr>
        <p:txBody>
          <a:bodyPr wrap="square" rtlCol="0">
            <a:spAutoFit/>
            <a:sp3d extrusionH="25400" contourW="8890">
              <a:bevelT w="38100" h="31750"/>
              <a:contourClr>
                <a:schemeClr val="accent2">
                  <a:shade val="75000"/>
                </a:schemeClr>
              </a:contourClr>
            </a:sp3d>
          </a:bodyPr>
          <a:lstStyle/>
          <a:p>
            <a:pPr algn="ctr"/>
            <a:r>
              <a:rPr lang="es-MX" sz="2000" b="1" dirty="0" smtClean="0">
                <a:ln w="11430">
                  <a:solidFill>
                    <a:schemeClr val="bg1"/>
                  </a:solidFill>
                </a:ln>
                <a:solidFill>
                  <a:schemeClr val="bg1"/>
                </a:solidFill>
              </a:rPr>
              <a:t>Ca mama</a:t>
            </a:r>
          </a:p>
          <a:p>
            <a:pPr algn="ctr"/>
            <a:r>
              <a:rPr lang="es-MX" sz="2000" b="1" dirty="0" smtClean="0">
                <a:ln w="11430">
                  <a:solidFill>
                    <a:schemeClr val="bg1"/>
                  </a:solidFill>
                </a:ln>
                <a:solidFill>
                  <a:schemeClr val="bg1"/>
                </a:solidFill>
              </a:rPr>
              <a:t>Triple negativo</a:t>
            </a:r>
            <a:endParaRPr lang="es-MX" sz="2000" b="1" dirty="0">
              <a:ln w="11430">
                <a:solidFill>
                  <a:schemeClr val="bg1"/>
                </a:solidFill>
              </a:ln>
              <a:solidFill>
                <a:schemeClr val="bg1"/>
              </a:solidFill>
            </a:endParaRPr>
          </a:p>
        </p:txBody>
      </p:sp>
      <p:sp>
        <p:nvSpPr>
          <p:cNvPr id="13" name="TextBox 12"/>
          <p:cNvSpPr txBox="1"/>
          <p:nvPr/>
        </p:nvSpPr>
        <p:spPr>
          <a:xfrm>
            <a:off x="6357950" y="1629779"/>
            <a:ext cx="2286016" cy="783193"/>
          </a:xfrm>
          <a:prstGeom prst="roundRect">
            <a:avLst/>
          </a:prstGeom>
          <a:noFill/>
          <a:ln w="12700">
            <a:solidFill>
              <a:srgbClr val="C00000"/>
            </a:solidFill>
          </a:ln>
          <a:scene3d>
            <a:camera prst="orthographicFront"/>
            <a:lightRig rig="flat" dir="tl">
              <a:rot lat="0" lon="0" rev="6600000"/>
            </a:lightRig>
          </a:scene3d>
          <a:sp3d>
            <a:bevelT/>
          </a:sp3d>
        </p:spPr>
        <p:txBody>
          <a:bodyPr wrap="square" rtlCol="0">
            <a:spAutoFit/>
            <a:sp3d extrusionH="25400" contourW="8890">
              <a:bevelT w="38100" h="31750"/>
              <a:contourClr>
                <a:schemeClr val="accent2">
                  <a:shade val="75000"/>
                </a:schemeClr>
              </a:contourClr>
            </a:sp3d>
          </a:bodyPr>
          <a:lstStyle/>
          <a:p>
            <a:pPr algn="ctr"/>
            <a:r>
              <a:rPr lang="es-MX" sz="2000" b="1" dirty="0" smtClean="0">
                <a:ln w="11430">
                  <a:solidFill>
                    <a:schemeClr val="bg1"/>
                  </a:solidFill>
                </a:ln>
                <a:solidFill>
                  <a:schemeClr val="bg1"/>
                </a:solidFill>
              </a:rPr>
              <a:t>Ca mama</a:t>
            </a:r>
          </a:p>
          <a:p>
            <a:pPr algn="ctr"/>
            <a:r>
              <a:rPr lang="es-MX" sz="2000" b="1" dirty="0" smtClean="0">
                <a:ln w="11430">
                  <a:solidFill>
                    <a:schemeClr val="bg1"/>
                  </a:solidFill>
                </a:ln>
                <a:solidFill>
                  <a:schemeClr val="bg1"/>
                </a:solidFill>
              </a:rPr>
              <a:t>Tipo basal</a:t>
            </a:r>
            <a:endParaRPr lang="es-MX" sz="2000" b="1" dirty="0">
              <a:ln w="11430">
                <a:solidFill>
                  <a:schemeClr val="bg1"/>
                </a:solidFill>
              </a:ln>
              <a:solidFill>
                <a:schemeClr val="bg1"/>
              </a:solidFill>
            </a:endParaRPr>
          </a:p>
        </p:txBody>
      </p:sp>
      <p:sp>
        <p:nvSpPr>
          <p:cNvPr id="14" name="TextBox 13"/>
          <p:cNvSpPr txBox="1"/>
          <p:nvPr/>
        </p:nvSpPr>
        <p:spPr>
          <a:xfrm>
            <a:off x="3428992" y="4929198"/>
            <a:ext cx="2428892" cy="783193"/>
          </a:xfrm>
          <a:prstGeom prst="roundRect">
            <a:avLst/>
          </a:prstGeom>
          <a:noFill/>
          <a:ln w="12700">
            <a:solidFill>
              <a:srgbClr val="C00000"/>
            </a:solidFill>
          </a:ln>
          <a:scene3d>
            <a:camera prst="orthographicFront"/>
            <a:lightRig rig="threePt" dir="t"/>
          </a:scene3d>
          <a:sp3d>
            <a:bevelT/>
          </a:sp3d>
        </p:spPr>
        <p:txBody>
          <a:bodyPr wrap="square" rtlCol="0">
            <a:spAutoFit/>
          </a:bodyPr>
          <a:lstStyle/>
          <a:p>
            <a:pPr algn="ctr"/>
            <a:r>
              <a:rPr lang="es-MX" sz="2000" dirty="0" smtClean="0">
                <a:ln w="11430">
                  <a:solidFill>
                    <a:schemeClr val="bg1"/>
                  </a:solidFill>
                </a:ln>
                <a:solidFill>
                  <a:schemeClr val="bg1"/>
                </a:solidFill>
              </a:rPr>
              <a:t>Ca mama</a:t>
            </a:r>
          </a:p>
          <a:p>
            <a:pPr algn="ctr"/>
            <a:r>
              <a:rPr lang="es-MX" sz="2000" dirty="0" smtClean="0">
                <a:ln w="11430">
                  <a:solidFill>
                    <a:schemeClr val="bg1"/>
                  </a:solidFill>
                </a:ln>
                <a:solidFill>
                  <a:schemeClr val="bg1"/>
                </a:solidFill>
              </a:rPr>
              <a:t>Mutación BRCA</a:t>
            </a:r>
            <a:endParaRPr lang="es-MX" sz="2000" dirty="0">
              <a:ln w="11430">
                <a:solidFill>
                  <a:schemeClr val="bg1"/>
                </a:solidFill>
              </a:ln>
              <a:solidFill>
                <a:schemeClr val="bg1"/>
              </a:solidFill>
            </a:endParaRPr>
          </a:p>
        </p:txBody>
      </p:sp>
      <p:sp>
        <p:nvSpPr>
          <p:cNvPr id="15" name="TextBox 14"/>
          <p:cNvSpPr txBox="1"/>
          <p:nvPr/>
        </p:nvSpPr>
        <p:spPr>
          <a:xfrm>
            <a:off x="6357950" y="4429132"/>
            <a:ext cx="2286048" cy="861774"/>
          </a:xfrm>
          <a:prstGeom prst="rect">
            <a:avLst/>
          </a:prstGeom>
          <a:noFill/>
          <a:ln w="12700">
            <a:solidFill>
              <a:schemeClr val="bg1"/>
            </a:solidFill>
          </a:ln>
        </p:spPr>
        <p:txBody>
          <a:bodyPr wrap="square" rtlCol="0">
            <a:spAutoFit/>
          </a:bodyPr>
          <a:lstStyle/>
          <a:p>
            <a:r>
              <a:rPr lang="es-MX" sz="1600" dirty="0" smtClean="0"/>
              <a:t>Triple </a:t>
            </a:r>
            <a:r>
              <a:rPr lang="es-MX" sz="1400" dirty="0" smtClean="0"/>
              <a:t>negativo</a:t>
            </a:r>
            <a:r>
              <a:rPr lang="es-MX" sz="1600" dirty="0" smtClean="0"/>
              <a:t> </a:t>
            </a:r>
          </a:p>
          <a:p>
            <a:r>
              <a:rPr lang="es-MX" sz="1600" dirty="0" smtClean="0"/>
              <a:t>Tipo basal </a:t>
            </a:r>
          </a:p>
          <a:p>
            <a:r>
              <a:rPr lang="es-MX" sz="1600" dirty="0" smtClean="0"/>
              <a:t>mutación BRCA son RE+</a:t>
            </a:r>
            <a:endParaRPr lang="es-MX" sz="1600" dirty="0"/>
          </a:p>
        </p:txBody>
      </p:sp>
      <p:cxnSp>
        <p:nvCxnSpPr>
          <p:cNvPr id="17" name="Straight Arrow Connector 16"/>
          <p:cNvCxnSpPr>
            <a:stCxn id="15" idx="1"/>
          </p:cNvCxnSpPr>
          <p:nvPr/>
        </p:nvCxnSpPr>
        <p:spPr>
          <a:xfrm rot="10800000">
            <a:off x="4572000" y="4071943"/>
            <a:ext cx="1785950" cy="788077"/>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643702" y="2487035"/>
            <a:ext cx="1714512" cy="338554"/>
          </a:xfrm>
          <a:prstGeom prst="rect">
            <a:avLst/>
          </a:prstGeom>
          <a:noFill/>
        </p:spPr>
        <p:txBody>
          <a:bodyPr wrap="square" rtlCol="0">
            <a:spAutoFit/>
          </a:bodyPr>
          <a:lstStyle/>
          <a:p>
            <a:r>
              <a:rPr lang="es-MX" sz="1600" dirty="0" smtClean="0"/>
              <a:t>-75% tipo basal</a:t>
            </a:r>
          </a:p>
        </p:txBody>
      </p:sp>
      <p:sp>
        <p:nvSpPr>
          <p:cNvPr id="19" name="TextBox 18"/>
          <p:cNvSpPr txBox="1"/>
          <p:nvPr/>
        </p:nvSpPr>
        <p:spPr>
          <a:xfrm>
            <a:off x="3607587" y="5715016"/>
            <a:ext cx="2071702" cy="830997"/>
          </a:xfrm>
          <a:prstGeom prst="rect">
            <a:avLst/>
          </a:prstGeom>
          <a:noFill/>
        </p:spPr>
        <p:txBody>
          <a:bodyPr wrap="square" rtlCol="0">
            <a:spAutoFit/>
          </a:bodyPr>
          <a:lstStyle/>
          <a:p>
            <a:pPr algn="ctr"/>
            <a:r>
              <a:rPr lang="es-MX" sz="1600" b="1" i="1" dirty="0" smtClean="0">
                <a:solidFill>
                  <a:srgbClr val="FFC000"/>
                </a:solidFill>
              </a:rPr>
              <a:t>60-70% mutación BRCA</a:t>
            </a:r>
            <a:r>
              <a:rPr lang="es-MX" sz="1600" dirty="0" smtClean="0"/>
              <a:t> son tipo </a:t>
            </a:r>
            <a:r>
              <a:rPr lang="es-MX" sz="1600" b="1" i="1" dirty="0" smtClean="0">
                <a:solidFill>
                  <a:srgbClr val="FFC000"/>
                </a:solidFill>
              </a:rPr>
              <a:t>basal</a:t>
            </a:r>
          </a:p>
          <a:p>
            <a:pPr algn="ctr"/>
            <a:r>
              <a:rPr lang="es-MX" sz="1600" b="1" i="1" dirty="0" smtClean="0">
                <a:solidFill>
                  <a:srgbClr val="FFC000"/>
                </a:solidFill>
              </a:rPr>
              <a:t>20-30% mutado </a:t>
            </a:r>
            <a:r>
              <a:rPr lang="es-MX" sz="1600" dirty="0" smtClean="0"/>
              <a:t>BRCA</a:t>
            </a:r>
            <a:endParaRPr lang="es-MX" sz="1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smtClean="0"/>
              <a:t>Expresión de inmunidad</a:t>
            </a:r>
            <a:endParaRPr lang="es-MX" dirty="0"/>
          </a:p>
        </p:txBody>
      </p:sp>
      <p:sp>
        <p:nvSpPr>
          <p:cNvPr id="3" name="Content Placeholder 2"/>
          <p:cNvSpPr>
            <a:spLocks noGrp="1"/>
          </p:cNvSpPr>
          <p:nvPr>
            <p:ph idx="1"/>
          </p:nvPr>
        </p:nvSpPr>
        <p:spPr>
          <a:xfrm>
            <a:off x="571472" y="1214422"/>
            <a:ext cx="8072494" cy="5286412"/>
          </a:xfrm>
        </p:spPr>
        <p:txBody>
          <a:bodyPr>
            <a:normAutofit fontScale="92500"/>
          </a:bodyPr>
          <a:lstStyle/>
          <a:p>
            <a:pPr>
              <a:lnSpc>
                <a:spcPct val="110000"/>
              </a:lnSpc>
              <a:spcBef>
                <a:spcPts val="1200"/>
              </a:spcBef>
            </a:pPr>
            <a:r>
              <a:rPr lang="es-MX" dirty="0" smtClean="0"/>
              <a:t> Mayor expresión PD-L1 </a:t>
            </a:r>
            <a:r>
              <a:rPr lang="es-MX" dirty="0" err="1" smtClean="0"/>
              <a:t>mRNA</a:t>
            </a:r>
            <a:r>
              <a:rPr lang="es-MX" dirty="0" smtClean="0"/>
              <a:t> ca mama triple negativo</a:t>
            </a:r>
          </a:p>
          <a:p>
            <a:pPr>
              <a:lnSpc>
                <a:spcPct val="110000"/>
              </a:lnSpc>
              <a:spcBef>
                <a:spcPts val="1200"/>
              </a:spcBef>
            </a:pPr>
            <a:r>
              <a:rPr lang="es-MX" b="1" i="1" dirty="0" smtClean="0">
                <a:solidFill>
                  <a:srgbClr val="FFC000"/>
                </a:solidFill>
              </a:rPr>
              <a:t>PD-L1</a:t>
            </a:r>
            <a:r>
              <a:rPr lang="es-MX" dirty="0" smtClean="0"/>
              <a:t> no se detecta en tejido normal</a:t>
            </a:r>
          </a:p>
          <a:p>
            <a:pPr lvl="1">
              <a:lnSpc>
                <a:spcPct val="110000"/>
              </a:lnSpc>
              <a:spcBef>
                <a:spcPts val="0"/>
              </a:spcBef>
            </a:pPr>
            <a:r>
              <a:rPr lang="es-MX" dirty="0" smtClean="0"/>
              <a:t>Se expresa en </a:t>
            </a:r>
            <a:r>
              <a:rPr lang="es-MX" dirty="0" err="1" smtClean="0"/>
              <a:t>aprox</a:t>
            </a:r>
            <a:r>
              <a:rPr lang="es-MX" dirty="0" smtClean="0"/>
              <a:t> 50% ca mama incluyendo </a:t>
            </a:r>
            <a:r>
              <a:rPr lang="es-MX" b="1" i="1" dirty="0" smtClean="0">
                <a:solidFill>
                  <a:srgbClr val="FFC000"/>
                </a:solidFill>
              </a:rPr>
              <a:t>20-30% triple negativo</a:t>
            </a:r>
          </a:p>
          <a:p>
            <a:pPr>
              <a:lnSpc>
                <a:spcPct val="110000"/>
              </a:lnSpc>
              <a:spcBef>
                <a:spcPts val="1200"/>
              </a:spcBef>
            </a:pPr>
            <a:r>
              <a:rPr lang="es-MX" dirty="0" smtClean="0"/>
              <a:t>Asociación </a:t>
            </a:r>
            <a:r>
              <a:rPr lang="es-MX" b="1" i="1" dirty="0" smtClean="0">
                <a:solidFill>
                  <a:srgbClr val="FFC000"/>
                </a:solidFill>
              </a:rPr>
              <a:t>expresión linfocitos infiltrantes</a:t>
            </a:r>
          </a:p>
          <a:p>
            <a:pPr>
              <a:lnSpc>
                <a:spcPct val="110000"/>
              </a:lnSpc>
              <a:spcBef>
                <a:spcPts val="1200"/>
              </a:spcBef>
            </a:pPr>
            <a:r>
              <a:rPr lang="es-MX" dirty="0" smtClean="0"/>
              <a:t>Correlación ↑ grado histológico, &gt; tamaño tumor, ↑ expresión Ki67 </a:t>
            </a:r>
          </a:p>
          <a:p>
            <a:pPr>
              <a:lnSpc>
                <a:spcPct val="110000"/>
              </a:lnSpc>
              <a:spcBef>
                <a:spcPts val="1200"/>
              </a:spcBef>
            </a:pPr>
            <a:endParaRPr lang="es-MX" dirty="0"/>
          </a:p>
        </p:txBody>
      </p:sp>
      <p:sp>
        <p:nvSpPr>
          <p:cNvPr id="4" name="Text Placeholder 3"/>
          <p:cNvSpPr>
            <a:spLocks noGrp="1"/>
          </p:cNvSpPr>
          <p:nvPr>
            <p:ph type="body" sz="quarter" idx="10"/>
          </p:nvPr>
        </p:nvSpPr>
        <p:spPr/>
        <p:txBody>
          <a:bodyPr>
            <a:normAutofit lnSpcReduction="10000"/>
          </a:bodyPr>
          <a:lstStyle/>
          <a:p>
            <a:r>
              <a:rPr lang="es-MX" dirty="0" err="1" smtClean="0"/>
              <a:t>Burstein</a:t>
            </a:r>
            <a:r>
              <a:rPr lang="es-MX" dirty="0" smtClean="0"/>
              <a:t> H, et al. </a:t>
            </a:r>
            <a:r>
              <a:rPr lang="es-MX" dirty="0" err="1" smtClean="0"/>
              <a:t>Clin</a:t>
            </a:r>
            <a:r>
              <a:rPr lang="es-MX" dirty="0" smtClean="0"/>
              <a:t> </a:t>
            </a:r>
            <a:r>
              <a:rPr lang="es-MX" dirty="0" err="1" smtClean="0"/>
              <a:t>Cancer</a:t>
            </a:r>
            <a:r>
              <a:rPr lang="es-MX" dirty="0" smtClean="0"/>
              <a:t> Res 2015; 21: 1688-1698</a:t>
            </a:r>
            <a:endParaRPr lang="es-MX"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596" y="1071546"/>
            <a:ext cx="3387581" cy="2457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596" y="3571876"/>
            <a:ext cx="3357586" cy="2398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57158" y="5929330"/>
            <a:ext cx="1486304" cy="246221"/>
          </a:xfrm>
          <a:prstGeom prst="rect">
            <a:avLst/>
          </a:prstGeom>
          <a:noFill/>
        </p:spPr>
        <p:txBody>
          <a:bodyPr wrap="none" rtlCol="0">
            <a:spAutoFit/>
          </a:bodyPr>
          <a:lstStyle/>
          <a:p>
            <a:r>
              <a:rPr lang="en-US" sz="1000" dirty="0"/>
              <a:t>n</a:t>
            </a:r>
            <a:r>
              <a:rPr lang="en-US" sz="1000" dirty="0" smtClean="0"/>
              <a:t>=481, ECOG 2197, 1199</a:t>
            </a:r>
            <a:endParaRPr lang="en-US" sz="1000" dirty="0"/>
          </a:p>
        </p:txBody>
      </p:sp>
      <p:sp>
        <p:nvSpPr>
          <p:cNvPr id="3" name="TextBox 2"/>
          <p:cNvSpPr txBox="1"/>
          <p:nvPr/>
        </p:nvSpPr>
        <p:spPr>
          <a:xfrm>
            <a:off x="2395360" y="5929330"/>
            <a:ext cx="1462260" cy="246221"/>
          </a:xfrm>
          <a:prstGeom prst="rect">
            <a:avLst/>
          </a:prstGeom>
          <a:noFill/>
        </p:spPr>
        <p:txBody>
          <a:bodyPr wrap="none" rtlCol="0">
            <a:spAutoFit/>
          </a:bodyPr>
          <a:lstStyle/>
          <a:p>
            <a:pPr algn="r"/>
            <a:r>
              <a:rPr lang="en-US" sz="1000" dirty="0" smtClean="0"/>
              <a:t>Adams S et al, JCO, 2014</a:t>
            </a:r>
            <a:endParaRPr lang="en-US" sz="1000" dirty="0"/>
          </a:p>
        </p:txBody>
      </p:sp>
      <p:sp>
        <p:nvSpPr>
          <p:cNvPr id="4" name="TextBox 3"/>
          <p:cNvSpPr txBox="1"/>
          <p:nvPr/>
        </p:nvSpPr>
        <p:spPr>
          <a:xfrm>
            <a:off x="4073685" y="1571612"/>
            <a:ext cx="4784595" cy="4216539"/>
          </a:xfrm>
          <a:prstGeom prst="rect">
            <a:avLst/>
          </a:prstGeom>
          <a:noFill/>
        </p:spPr>
        <p:txBody>
          <a:bodyPr wrap="square" rtlCol="0">
            <a:spAutoFit/>
          </a:bodyPr>
          <a:lstStyle/>
          <a:p>
            <a:pPr marL="285750" indent="-285750">
              <a:spcBef>
                <a:spcPts val="2400"/>
              </a:spcBef>
              <a:buFont typeface="Arial" panose="020B0604020202020204" pitchFamily="34" charset="0"/>
              <a:buChar char="•"/>
            </a:pPr>
            <a:r>
              <a:rPr lang="en-US" sz="2600" dirty="0" smtClean="0">
                <a:solidFill>
                  <a:schemeClr val="bg1"/>
                </a:solidFill>
              </a:rPr>
              <a:t>↑ </a:t>
            </a:r>
            <a:r>
              <a:rPr lang="en-US" sz="2600" dirty="0" err="1" smtClean="0">
                <a:solidFill>
                  <a:schemeClr val="bg1"/>
                </a:solidFill>
              </a:rPr>
              <a:t>predominio</a:t>
            </a:r>
            <a:r>
              <a:rPr lang="en-US" sz="2600" dirty="0" smtClean="0">
                <a:solidFill>
                  <a:schemeClr val="bg1"/>
                </a:solidFill>
              </a:rPr>
              <a:t> </a:t>
            </a:r>
            <a:r>
              <a:rPr lang="en-US" sz="2600" dirty="0" err="1" smtClean="0">
                <a:solidFill>
                  <a:schemeClr val="bg1"/>
                </a:solidFill>
              </a:rPr>
              <a:t>linfocitos</a:t>
            </a:r>
            <a:r>
              <a:rPr lang="en-US" sz="2600" dirty="0" smtClean="0">
                <a:solidFill>
                  <a:schemeClr val="bg1"/>
                </a:solidFill>
              </a:rPr>
              <a:t> </a:t>
            </a:r>
          </a:p>
          <a:p>
            <a:pPr marL="285750" indent="-285750">
              <a:spcBef>
                <a:spcPts val="2400"/>
              </a:spcBef>
              <a:buFont typeface="Arial" panose="020B0604020202020204" pitchFamily="34" charset="0"/>
              <a:buChar char="•"/>
            </a:pPr>
            <a:r>
              <a:rPr lang="sv-SE" sz="2600" dirty="0" smtClean="0">
                <a:solidFill>
                  <a:schemeClr val="bg1"/>
                </a:solidFill>
              </a:rPr>
              <a:t>↑ LIT predicotor pcCR (RG 2.17, 1.27-3.72, p=0.005)</a:t>
            </a:r>
          </a:p>
          <a:p>
            <a:pPr marL="285750" indent="-285750">
              <a:spcBef>
                <a:spcPts val="2400"/>
              </a:spcBef>
              <a:buFont typeface="Arial" panose="020B0604020202020204" pitchFamily="34" charset="0"/>
              <a:buChar char="•"/>
            </a:pPr>
            <a:r>
              <a:rPr lang="en-US" sz="2600" dirty="0" smtClean="0">
                <a:solidFill>
                  <a:schemeClr val="bg1"/>
                </a:solidFill>
              </a:rPr>
              <a:t>LIT </a:t>
            </a:r>
            <a:r>
              <a:rPr lang="en-US" sz="2600" dirty="0" err="1" smtClean="0">
                <a:solidFill>
                  <a:schemeClr val="bg1"/>
                </a:solidFill>
              </a:rPr>
              <a:t>estroma</a:t>
            </a:r>
            <a:r>
              <a:rPr lang="en-US" sz="2600" dirty="0" smtClean="0">
                <a:solidFill>
                  <a:schemeClr val="bg1"/>
                </a:solidFill>
              </a:rPr>
              <a:t> </a:t>
            </a:r>
            <a:r>
              <a:rPr lang="en-US" sz="2600" dirty="0" err="1" smtClean="0">
                <a:solidFill>
                  <a:schemeClr val="bg1"/>
                </a:solidFill>
              </a:rPr>
              <a:t>marcador</a:t>
            </a:r>
            <a:r>
              <a:rPr lang="en-US" sz="2600" dirty="0" smtClean="0">
                <a:solidFill>
                  <a:schemeClr val="bg1"/>
                </a:solidFill>
              </a:rPr>
              <a:t> </a:t>
            </a:r>
            <a:r>
              <a:rPr lang="en-US" sz="2600" dirty="0" err="1" smtClean="0">
                <a:solidFill>
                  <a:schemeClr val="bg1"/>
                </a:solidFill>
              </a:rPr>
              <a:t>pronóstico</a:t>
            </a:r>
            <a:r>
              <a:rPr lang="en-US" sz="2600" dirty="0" smtClean="0">
                <a:solidFill>
                  <a:schemeClr val="bg1"/>
                </a:solidFill>
              </a:rPr>
              <a:t>  </a:t>
            </a:r>
            <a:r>
              <a:rPr lang="en-US" sz="2600" dirty="0" err="1" smtClean="0">
                <a:solidFill>
                  <a:schemeClr val="bg1"/>
                </a:solidFill>
              </a:rPr>
              <a:t>independiente</a:t>
            </a:r>
            <a:r>
              <a:rPr lang="en-US" sz="2600" dirty="0" smtClean="0">
                <a:solidFill>
                  <a:schemeClr val="bg1"/>
                </a:solidFill>
              </a:rPr>
              <a:t> SLE y SG</a:t>
            </a:r>
          </a:p>
          <a:p>
            <a:pPr marL="285750" indent="-285750">
              <a:spcBef>
                <a:spcPts val="2400"/>
              </a:spcBef>
              <a:buFont typeface="Arial" panose="020B0604020202020204" pitchFamily="34" charset="0"/>
              <a:buChar char="•"/>
            </a:pPr>
            <a:r>
              <a:rPr lang="es-MX" sz="2600" dirty="0" smtClean="0">
                <a:solidFill>
                  <a:schemeClr val="bg1"/>
                </a:solidFill>
              </a:rPr>
              <a:t>Índice pronóstico CD8 + LIT  y CD8 +/FOXP3 </a:t>
            </a:r>
          </a:p>
        </p:txBody>
      </p:sp>
      <p:sp>
        <p:nvSpPr>
          <p:cNvPr id="5" name="TextBox 4"/>
          <p:cNvSpPr txBox="1"/>
          <p:nvPr/>
        </p:nvSpPr>
        <p:spPr>
          <a:xfrm>
            <a:off x="6500826" y="3111341"/>
            <a:ext cx="1537600" cy="246221"/>
          </a:xfrm>
          <a:prstGeom prst="rect">
            <a:avLst/>
          </a:prstGeom>
          <a:noFill/>
        </p:spPr>
        <p:txBody>
          <a:bodyPr wrap="none" rtlCol="0">
            <a:spAutoFit/>
          </a:bodyPr>
          <a:lstStyle/>
          <a:p>
            <a:r>
              <a:rPr lang="en-US" sz="1000" dirty="0" err="1" smtClean="0"/>
              <a:t>Denkert</a:t>
            </a:r>
            <a:r>
              <a:rPr lang="en-US" sz="1000" dirty="0" smtClean="0"/>
              <a:t> C et al, JCO, 2010</a:t>
            </a:r>
            <a:endParaRPr lang="en-US" sz="1000" dirty="0"/>
          </a:p>
        </p:txBody>
      </p:sp>
      <p:sp>
        <p:nvSpPr>
          <p:cNvPr id="9" name="TextBox 8"/>
          <p:cNvSpPr txBox="1"/>
          <p:nvPr/>
        </p:nvSpPr>
        <p:spPr>
          <a:xfrm>
            <a:off x="6500826" y="2039771"/>
            <a:ext cx="2109873" cy="246221"/>
          </a:xfrm>
          <a:prstGeom prst="rect">
            <a:avLst/>
          </a:prstGeom>
          <a:noFill/>
        </p:spPr>
        <p:txBody>
          <a:bodyPr wrap="none" rtlCol="0">
            <a:spAutoFit/>
          </a:bodyPr>
          <a:lstStyle/>
          <a:p>
            <a:r>
              <a:rPr lang="en-US" sz="1000" dirty="0" smtClean="0"/>
              <a:t>Ibrahim E et al, Br Ca Res Treat, 2014</a:t>
            </a:r>
            <a:endParaRPr lang="en-US" sz="1000" dirty="0"/>
          </a:p>
        </p:txBody>
      </p:sp>
      <p:sp>
        <p:nvSpPr>
          <p:cNvPr id="7" name="TextBox 6"/>
          <p:cNvSpPr txBox="1"/>
          <p:nvPr/>
        </p:nvSpPr>
        <p:spPr>
          <a:xfrm>
            <a:off x="6500826" y="4468663"/>
            <a:ext cx="2401619" cy="246221"/>
          </a:xfrm>
          <a:prstGeom prst="rect">
            <a:avLst/>
          </a:prstGeom>
          <a:noFill/>
        </p:spPr>
        <p:txBody>
          <a:bodyPr wrap="none" rtlCol="0">
            <a:spAutoFit/>
          </a:bodyPr>
          <a:lstStyle/>
          <a:p>
            <a:r>
              <a:rPr lang="en-US" sz="1000" dirty="0" smtClean="0"/>
              <a:t>Adams et al &amp; Loi S et al, Annals </a:t>
            </a:r>
            <a:r>
              <a:rPr lang="en-US" sz="1000" dirty="0" err="1" smtClean="0"/>
              <a:t>Onc</a:t>
            </a:r>
            <a:r>
              <a:rPr lang="en-US" sz="1000" dirty="0" smtClean="0"/>
              <a:t>, 2014</a:t>
            </a:r>
            <a:endParaRPr lang="en-US" sz="1000" dirty="0"/>
          </a:p>
        </p:txBody>
      </p:sp>
      <p:sp>
        <p:nvSpPr>
          <p:cNvPr id="15" name="TextBox 14"/>
          <p:cNvSpPr txBox="1"/>
          <p:nvPr/>
        </p:nvSpPr>
        <p:spPr>
          <a:xfrm>
            <a:off x="0" y="6581001"/>
            <a:ext cx="4429156" cy="276999"/>
          </a:xfrm>
          <a:prstGeom prst="rect">
            <a:avLst/>
          </a:prstGeom>
          <a:noFill/>
        </p:spPr>
        <p:txBody>
          <a:bodyPr wrap="square" rtlCol="0">
            <a:spAutoFit/>
          </a:bodyPr>
          <a:lstStyle/>
          <a:p>
            <a:r>
              <a:rPr lang="es-MX" sz="1200" dirty="0" smtClean="0"/>
              <a:t>*LIT: Linfocito </a:t>
            </a:r>
            <a:r>
              <a:rPr lang="es-MX" sz="1200" dirty="0" err="1" smtClean="0"/>
              <a:t>infiltrante</a:t>
            </a:r>
            <a:r>
              <a:rPr lang="es-MX" sz="1200" dirty="0" smtClean="0"/>
              <a:t> tumor</a:t>
            </a:r>
            <a:endParaRPr lang="es-MX" sz="1200" dirty="0"/>
          </a:p>
        </p:txBody>
      </p:sp>
      <p:sp>
        <p:nvSpPr>
          <p:cNvPr id="20" name="19 CuadroTexto"/>
          <p:cNvSpPr txBox="1"/>
          <p:nvPr/>
        </p:nvSpPr>
        <p:spPr>
          <a:xfrm>
            <a:off x="7643834" y="6581025"/>
            <a:ext cx="1500198" cy="276999"/>
          </a:xfrm>
          <a:prstGeom prst="rect">
            <a:avLst/>
          </a:prstGeom>
          <a:noFill/>
        </p:spPr>
        <p:txBody>
          <a:bodyPr wrap="square" rtlCol="0">
            <a:spAutoFit/>
          </a:bodyPr>
          <a:lstStyle/>
          <a:p>
            <a:pPr algn="r"/>
            <a:r>
              <a:rPr lang="es-MX" sz="1200" dirty="0" err="1" smtClean="0"/>
              <a:t>Disis</a:t>
            </a:r>
            <a:r>
              <a:rPr lang="es-MX" sz="1200" dirty="0" smtClean="0"/>
              <a:t> ML. ASCO 2015</a:t>
            </a:r>
            <a:endParaRPr lang="es-MX" sz="1200" dirty="0"/>
          </a:p>
        </p:txBody>
      </p:sp>
      <p:sp>
        <p:nvSpPr>
          <p:cNvPr id="14" name="Title 1"/>
          <p:cNvSpPr txBox="1">
            <a:spLocks/>
          </p:cNvSpPr>
          <p:nvPr/>
        </p:nvSpPr>
        <p:spPr>
          <a:xfrm>
            <a:off x="0" y="0"/>
            <a:ext cx="9144000" cy="1071546"/>
          </a:xfrm>
          <a:prstGeom prst="rect">
            <a:avLst/>
          </a:prstGeom>
        </p:spPr>
        <p:txBody>
          <a:bodyPr>
            <a:normAutofit fontScale="85000" lnSpcReduction="20000"/>
          </a:bodyPr>
          <a:lstStyle/>
          <a:p>
            <a:pPr lvl="0" algn="ctr">
              <a:spcBef>
                <a:spcPct val="0"/>
              </a:spcBef>
            </a:pPr>
            <a:r>
              <a:rPr lang="es-MX" sz="4400" b="1" dirty="0" smtClean="0">
                <a:solidFill>
                  <a:srgbClr val="FFC000"/>
                </a:solidFill>
                <a:latin typeface="+mj-lt"/>
                <a:ea typeface="+mj-ea"/>
                <a:cs typeface="+mj-cs"/>
              </a:rPr>
              <a:t>Importante presencia linfocitos</a:t>
            </a:r>
          </a:p>
          <a:p>
            <a:pPr lvl="0" algn="ctr">
              <a:spcBef>
                <a:spcPct val="0"/>
              </a:spcBef>
            </a:pPr>
            <a:r>
              <a:rPr lang="es-MX" sz="4400" b="1" dirty="0" smtClean="0">
                <a:solidFill>
                  <a:srgbClr val="FFC000"/>
                </a:solidFill>
                <a:latin typeface="+mj-lt"/>
                <a:ea typeface="+mj-ea"/>
                <a:cs typeface="+mj-cs"/>
              </a:rPr>
              <a:t>infiltrantes tumor* </a:t>
            </a:r>
          </a:p>
        </p:txBody>
      </p:sp>
    </p:spTree>
    <p:extLst>
      <p:ext uri="{BB962C8B-B14F-4D97-AF65-F5344CB8AC3E}">
        <p14:creationId xmlns:p14="http://schemas.microsoft.com/office/powerpoint/2010/main" val="37834810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Inmunoterapia</a:t>
            </a:r>
            <a:br>
              <a:rPr lang="es-MX" dirty="0" smtClean="0"/>
            </a:br>
            <a:r>
              <a:rPr lang="es-MX" dirty="0" smtClean="0"/>
              <a:t>Cáncer mama triple negativo</a:t>
            </a:r>
            <a:endParaRPr lang="es-MX" dirty="0"/>
          </a:p>
        </p:txBody>
      </p:sp>
      <p:sp>
        <p:nvSpPr>
          <p:cNvPr id="3" name="Content Placeholder 2"/>
          <p:cNvSpPr>
            <a:spLocks noGrp="1"/>
          </p:cNvSpPr>
          <p:nvPr>
            <p:ph idx="1"/>
          </p:nvPr>
        </p:nvSpPr>
        <p:spPr>
          <a:xfrm>
            <a:off x="1071538" y="1214422"/>
            <a:ext cx="7572428" cy="5286412"/>
          </a:xfrm>
        </p:spPr>
        <p:txBody>
          <a:bodyPr>
            <a:normAutofit/>
          </a:bodyPr>
          <a:lstStyle/>
          <a:p>
            <a:pPr>
              <a:spcBef>
                <a:spcPts val="1800"/>
              </a:spcBef>
            </a:pPr>
            <a:r>
              <a:rPr lang="es-MX" dirty="0" smtClean="0"/>
              <a:t>Se agrega a lista tumor con posible  respuesta a inmunoterapia</a:t>
            </a:r>
          </a:p>
          <a:p>
            <a:pPr>
              <a:spcBef>
                <a:spcPts val="1800"/>
              </a:spcBef>
            </a:pPr>
            <a:r>
              <a:rPr lang="es-MX" dirty="0" smtClean="0"/>
              <a:t>Estudio fase I sugiere </a:t>
            </a:r>
            <a:r>
              <a:rPr lang="es-MX" b="1" i="1" dirty="0" smtClean="0">
                <a:solidFill>
                  <a:srgbClr val="FFC000"/>
                </a:solidFill>
              </a:rPr>
              <a:t>actividad </a:t>
            </a:r>
            <a:r>
              <a:rPr lang="es-MX" dirty="0" smtClean="0"/>
              <a:t/>
            </a:r>
            <a:br>
              <a:rPr lang="es-MX" dirty="0" smtClean="0"/>
            </a:br>
            <a:r>
              <a:rPr lang="es-MX" b="1" i="1" dirty="0" smtClean="0">
                <a:solidFill>
                  <a:srgbClr val="FFC000"/>
                </a:solidFill>
              </a:rPr>
              <a:t>anti-PD-L1 </a:t>
            </a:r>
            <a:r>
              <a:rPr lang="es-MX" dirty="0" smtClean="0"/>
              <a:t>(MPDL3280A) </a:t>
            </a:r>
          </a:p>
          <a:p>
            <a:pPr>
              <a:spcBef>
                <a:spcPts val="1800"/>
              </a:spcBef>
            </a:pPr>
            <a:r>
              <a:rPr lang="es-MX" dirty="0" smtClean="0"/>
              <a:t>Continúan estudios investigación </a:t>
            </a:r>
          </a:p>
          <a:p>
            <a:pPr>
              <a:spcBef>
                <a:spcPts val="1800"/>
              </a:spcBef>
            </a:pPr>
            <a:r>
              <a:rPr lang="es-MX" b="1" i="1" dirty="0" smtClean="0">
                <a:solidFill>
                  <a:srgbClr val="FFC000"/>
                </a:solidFill>
              </a:rPr>
              <a:t>Identificación biomarcadores  </a:t>
            </a:r>
            <a:r>
              <a:rPr lang="es-MX" dirty="0" smtClean="0"/>
              <a:t>para predecir respuesta y selección </a:t>
            </a:r>
            <a:r>
              <a:rPr lang="es-MX" dirty="0" err="1" smtClean="0"/>
              <a:t>pacs</a:t>
            </a:r>
            <a:endParaRPr lang="es-MX" dirty="0" smtClean="0"/>
          </a:p>
        </p:txBody>
      </p:sp>
      <p:sp>
        <p:nvSpPr>
          <p:cNvPr id="4" name="Text Placeholder 3"/>
          <p:cNvSpPr>
            <a:spLocks noGrp="1"/>
          </p:cNvSpPr>
          <p:nvPr>
            <p:ph type="body" sz="quarter" idx="10"/>
          </p:nvPr>
        </p:nvSpPr>
        <p:spPr>
          <a:xfrm>
            <a:off x="3143240" y="6572272"/>
            <a:ext cx="6000760" cy="285728"/>
          </a:xfrm>
        </p:spPr>
        <p:txBody>
          <a:bodyPr>
            <a:noAutofit/>
          </a:bodyPr>
          <a:lstStyle/>
          <a:p>
            <a:r>
              <a:rPr lang="es-MX" dirty="0" err="1" smtClean="0"/>
              <a:t>Emens</a:t>
            </a:r>
            <a:r>
              <a:rPr lang="es-MX" dirty="0" smtClean="0"/>
              <a:t> LA, et al. American </a:t>
            </a:r>
            <a:r>
              <a:rPr lang="es-MX" dirty="0" err="1" smtClean="0"/>
              <a:t>Association</a:t>
            </a:r>
            <a:r>
              <a:rPr lang="es-MX" dirty="0" smtClean="0"/>
              <a:t> of </a:t>
            </a:r>
            <a:r>
              <a:rPr lang="es-MX" dirty="0" err="1" smtClean="0"/>
              <a:t>Cancer</a:t>
            </a:r>
            <a:r>
              <a:rPr lang="es-MX" dirty="0" smtClean="0"/>
              <a:t> </a:t>
            </a:r>
            <a:r>
              <a:rPr lang="es-MX" dirty="0" err="1" smtClean="0"/>
              <a:t>Reaserch</a:t>
            </a:r>
            <a:r>
              <a:rPr lang="es-MX" dirty="0" smtClean="0"/>
              <a:t> (AACR) 2015: </a:t>
            </a:r>
            <a:r>
              <a:rPr lang="es-MX" dirty="0" err="1" smtClean="0"/>
              <a:t>Abs</a:t>
            </a:r>
            <a:r>
              <a:rPr lang="es-MX" dirty="0" smtClean="0"/>
              <a:t> 2859</a:t>
            </a:r>
            <a:endParaRPr lang="es-MX"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786" y="1214422"/>
            <a:ext cx="8001056" cy="5286412"/>
          </a:xfrm>
        </p:spPr>
        <p:txBody>
          <a:bodyPr>
            <a:normAutofit fontScale="77500" lnSpcReduction="20000"/>
          </a:bodyPr>
          <a:lstStyle/>
          <a:p>
            <a:pPr>
              <a:spcBef>
                <a:spcPts val="1500"/>
              </a:spcBef>
            </a:pPr>
            <a:r>
              <a:rPr lang="es-MX" dirty="0" err="1" smtClean="0"/>
              <a:t>Pembrolizumab</a:t>
            </a:r>
            <a:r>
              <a:rPr lang="es-MX" dirty="0" smtClean="0"/>
              <a:t> en </a:t>
            </a:r>
            <a:r>
              <a:rPr lang="es-MX" dirty="0" err="1" smtClean="0"/>
              <a:t>enf</a:t>
            </a:r>
            <a:r>
              <a:rPr lang="es-MX" dirty="0" smtClean="0"/>
              <a:t> avanzada RE+/HER2-, triple negativo</a:t>
            </a:r>
          </a:p>
          <a:p>
            <a:pPr>
              <a:spcBef>
                <a:spcPts val="1500"/>
              </a:spcBef>
            </a:pPr>
            <a:r>
              <a:rPr lang="es-MX" dirty="0" err="1" smtClean="0"/>
              <a:t>Pacs</a:t>
            </a:r>
            <a:r>
              <a:rPr lang="es-MX" dirty="0" smtClean="0"/>
              <a:t> pre-tratadas</a:t>
            </a:r>
          </a:p>
          <a:p>
            <a:pPr>
              <a:spcBef>
                <a:spcPts val="1500"/>
              </a:spcBef>
            </a:pPr>
            <a:r>
              <a:rPr lang="es-MX" dirty="0" smtClean="0"/>
              <a:t>Edad promedio 53</a:t>
            </a:r>
          </a:p>
          <a:p>
            <a:pPr lvl="1">
              <a:spcBef>
                <a:spcPts val="600"/>
              </a:spcBef>
            </a:pPr>
            <a:r>
              <a:rPr lang="es-MX" dirty="0" smtClean="0"/>
              <a:t>20% tumores con expresión PD-1</a:t>
            </a:r>
          </a:p>
          <a:p>
            <a:pPr lvl="2">
              <a:spcBef>
                <a:spcPts val="0"/>
              </a:spcBef>
            </a:pPr>
            <a:r>
              <a:rPr lang="es-MX" dirty="0" smtClean="0"/>
              <a:t>&gt; proliferación fenotipo </a:t>
            </a:r>
            <a:r>
              <a:rPr lang="es-MX" dirty="0" err="1" smtClean="0"/>
              <a:t>luminal</a:t>
            </a:r>
            <a:r>
              <a:rPr lang="es-MX" dirty="0" smtClean="0"/>
              <a:t> B vs </a:t>
            </a:r>
            <a:r>
              <a:rPr lang="es-MX" dirty="0" err="1" smtClean="0"/>
              <a:t>luminal</a:t>
            </a:r>
            <a:r>
              <a:rPr lang="es-MX" dirty="0" smtClean="0"/>
              <a:t> A</a:t>
            </a:r>
          </a:p>
          <a:p>
            <a:pPr lvl="1">
              <a:spcBef>
                <a:spcPts val="600"/>
              </a:spcBef>
            </a:pPr>
            <a:r>
              <a:rPr lang="es-MX" dirty="0" smtClean="0"/>
              <a:t>Tiempo medio respuesta TX &lt;8 semanas vs otras terapias</a:t>
            </a:r>
          </a:p>
          <a:p>
            <a:pPr lvl="1">
              <a:spcBef>
                <a:spcPts val="600"/>
              </a:spcBef>
            </a:pPr>
            <a:r>
              <a:rPr lang="es-MX" dirty="0" smtClean="0"/>
              <a:t>14% expresión PD-1</a:t>
            </a:r>
          </a:p>
          <a:p>
            <a:pPr lvl="1">
              <a:spcBef>
                <a:spcPts val="600"/>
              </a:spcBef>
            </a:pPr>
            <a:r>
              <a:rPr lang="es-MX" b="1" i="1" dirty="0" smtClean="0">
                <a:solidFill>
                  <a:srgbClr val="FFC000"/>
                </a:solidFill>
              </a:rPr>
              <a:t>23% beneficio clínico</a:t>
            </a:r>
          </a:p>
          <a:p>
            <a:pPr>
              <a:spcBef>
                <a:spcPts val="1500"/>
              </a:spcBef>
            </a:pPr>
            <a:r>
              <a:rPr lang="es-MX" b="1" i="1" dirty="0" smtClean="0">
                <a:solidFill>
                  <a:srgbClr val="FFC000"/>
                </a:solidFill>
              </a:rPr>
              <a:t>Muestra actividad anti-tumoral en varias neoplasias: ca mama triple negativo y RE+/HER2- avanzados</a:t>
            </a:r>
          </a:p>
          <a:p>
            <a:pPr lvl="1"/>
            <a:endParaRPr lang="es-MX" dirty="0" smtClean="0"/>
          </a:p>
        </p:txBody>
      </p:sp>
      <p:sp>
        <p:nvSpPr>
          <p:cNvPr id="4" name="Text Placeholder 3"/>
          <p:cNvSpPr>
            <a:spLocks noGrp="1"/>
          </p:cNvSpPr>
          <p:nvPr>
            <p:ph type="body" sz="quarter" idx="10"/>
          </p:nvPr>
        </p:nvSpPr>
        <p:spPr/>
        <p:txBody>
          <a:bodyPr>
            <a:normAutofit lnSpcReduction="10000"/>
          </a:bodyPr>
          <a:lstStyle/>
          <a:p>
            <a:r>
              <a:rPr lang="es-MX" dirty="0" smtClean="0"/>
              <a:t>Rugo H. SABCS 2015: Abs.S-507</a:t>
            </a:r>
            <a:endParaRPr lang="es-MX" dirty="0"/>
          </a:p>
        </p:txBody>
      </p:sp>
      <p:sp>
        <p:nvSpPr>
          <p:cNvPr id="5" name="Title 1"/>
          <p:cNvSpPr>
            <a:spLocks noGrp="1"/>
          </p:cNvSpPr>
          <p:nvPr>
            <p:ph type="title"/>
          </p:nvPr>
        </p:nvSpPr>
        <p:spPr/>
        <p:txBody>
          <a:bodyPr>
            <a:normAutofit fontScale="90000"/>
          </a:bodyPr>
          <a:lstStyle/>
          <a:p>
            <a:r>
              <a:rPr lang="es-MX" dirty="0" smtClean="0"/>
              <a:t>Inmunoterapia ca mama</a:t>
            </a:r>
            <a:br>
              <a:rPr lang="es-MX" dirty="0" smtClean="0"/>
            </a:br>
            <a:r>
              <a:rPr lang="es-MX" dirty="0" smtClean="0"/>
              <a:t>Estudio KEYNOTE-28 </a:t>
            </a:r>
            <a:endParaRPr lang="es-MX"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s-MX" dirty="0" smtClean="0"/>
              <a:t>Experiencia clínica y resultados fase </a:t>
            </a:r>
            <a:r>
              <a:rPr lang="es-MX" dirty="0" err="1" smtClean="0"/>
              <a:t>Ib</a:t>
            </a:r>
            <a:r>
              <a:rPr lang="es-MX" dirty="0" smtClean="0"/>
              <a:t> Inmunoterapia ca triple negativo</a:t>
            </a:r>
            <a:endParaRPr lang="es-MX" dirty="0"/>
          </a:p>
        </p:txBody>
      </p:sp>
      <p:sp>
        <p:nvSpPr>
          <p:cNvPr id="4" name="Content Placeholder 3"/>
          <p:cNvSpPr>
            <a:spLocks noGrp="1"/>
          </p:cNvSpPr>
          <p:nvPr>
            <p:ph sz="half" idx="1"/>
          </p:nvPr>
        </p:nvSpPr>
        <p:spPr>
          <a:xfrm>
            <a:off x="428596" y="2285992"/>
            <a:ext cx="3924328" cy="3571900"/>
          </a:xfrm>
        </p:spPr>
        <p:txBody>
          <a:bodyPr>
            <a:normAutofit fontScale="70000" lnSpcReduction="20000"/>
          </a:bodyPr>
          <a:lstStyle/>
          <a:p>
            <a:pPr>
              <a:spcBef>
                <a:spcPts val="1200"/>
              </a:spcBef>
              <a:buNone/>
            </a:pPr>
            <a:r>
              <a:rPr lang="es-MX" sz="3400" b="1" dirty="0" err="1" smtClean="0"/>
              <a:t>Pembrolizumab</a:t>
            </a:r>
            <a:r>
              <a:rPr lang="es-MX" sz="3400" b="1" dirty="0" smtClean="0"/>
              <a:t>, X-PD-1</a:t>
            </a:r>
          </a:p>
          <a:p>
            <a:pPr>
              <a:spcBef>
                <a:spcPts val="1200"/>
              </a:spcBef>
            </a:pPr>
            <a:r>
              <a:rPr lang="es-MX" b="1" i="1" dirty="0" smtClean="0">
                <a:solidFill>
                  <a:srgbClr val="FFC000"/>
                </a:solidFill>
              </a:rPr>
              <a:t>32 </a:t>
            </a:r>
            <a:r>
              <a:rPr lang="es-MX" dirty="0" err="1" smtClean="0"/>
              <a:t>pacs</a:t>
            </a:r>
            <a:r>
              <a:rPr lang="es-MX" dirty="0" smtClean="0"/>
              <a:t>, recurrente o mets (27 reportados)</a:t>
            </a:r>
          </a:p>
          <a:p>
            <a:pPr>
              <a:spcBef>
                <a:spcPts val="1200"/>
              </a:spcBef>
            </a:pPr>
            <a:r>
              <a:rPr lang="es-MX" dirty="0" smtClean="0"/>
              <a:t>10 mg/kg IV q 2 semanas</a:t>
            </a:r>
          </a:p>
          <a:p>
            <a:pPr>
              <a:spcBef>
                <a:spcPts val="1200"/>
              </a:spcBef>
            </a:pPr>
            <a:r>
              <a:rPr lang="es-MX" b="1" i="1" dirty="0" smtClean="0">
                <a:solidFill>
                  <a:srgbClr val="FFC000"/>
                </a:solidFill>
              </a:rPr>
              <a:t>58%</a:t>
            </a:r>
            <a:r>
              <a:rPr lang="es-MX" dirty="0" smtClean="0"/>
              <a:t> </a:t>
            </a:r>
            <a:r>
              <a:rPr lang="es-MX" b="1" i="1" dirty="0" smtClean="0">
                <a:solidFill>
                  <a:srgbClr val="92D050"/>
                </a:solidFill>
              </a:rPr>
              <a:t>tumor PDL-1 positivos</a:t>
            </a:r>
          </a:p>
          <a:p>
            <a:pPr>
              <a:spcBef>
                <a:spcPts val="1200"/>
              </a:spcBef>
            </a:pPr>
            <a:r>
              <a:rPr lang="es-MX" b="1" i="1" dirty="0" smtClean="0">
                <a:solidFill>
                  <a:srgbClr val="FFC000"/>
                </a:solidFill>
              </a:rPr>
              <a:t>18.5%  con respuesta </a:t>
            </a:r>
            <a:r>
              <a:rPr lang="es-MX" dirty="0" smtClean="0"/>
              <a:t>(1 CR), 27 evaluable</a:t>
            </a:r>
          </a:p>
          <a:p>
            <a:pPr>
              <a:spcBef>
                <a:spcPts val="1200"/>
              </a:spcBef>
            </a:pPr>
            <a:r>
              <a:rPr lang="es-MX" b="1" i="1" dirty="0" smtClean="0">
                <a:solidFill>
                  <a:srgbClr val="FFC000"/>
                </a:solidFill>
              </a:rPr>
              <a:t>Tiempo medio respuesta 18 semanas (rango 7-32)</a:t>
            </a:r>
          </a:p>
          <a:p>
            <a:pPr>
              <a:spcBef>
                <a:spcPts val="1200"/>
              </a:spcBef>
            </a:pPr>
            <a:r>
              <a:rPr lang="es-MX" dirty="0" smtClean="0"/>
              <a:t>16% toxicidad grado 3-5 </a:t>
            </a:r>
          </a:p>
          <a:p>
            <a:pPr>
              <a:spcBef>
                <a:spcPts val="1200"/>
              </a:spcBef>
            </a:pPr>
            <a:endParaRPr lang="es-MX" dirty="0"/>
          </a:p>
        </p:txBody>
      </p:sp>
      <p:sp>
        <p:nvSpPr>
          <p:cNvPr id="5" name="Content Placeholder 4"/>
          <p:cNvSpPr>
            <a:spLocks noGrp="1"/>
          </p:cNvSpPr>
          <p:nvPr>
            <p:ph sz="half" idx="2"/>
          </p:nvPr>
        </p:nvSpPr>
        <p:spPr>
          <a:xfrm>
            <a:off x="4791076" y="2285992"/>
            <a:ext cx="3924328" cy="3571900"/>
          </a:xfrm>
        </p:spPr>
        <p:txBody>
          <a:bodyPr>
            <a:normAutofit fontScale="77500" lnSpcReduction="20000"/>
          </a:bodyPr>
          <a:lstStyle/>
          <a:p>
            <a:pPr>
              <a:spcBef>
                <a:spcPts val="1200"/>
              </a:spcBef>
              <a:buNone/>
            </a:pPr>
            <a:r>
              <a:rPr lang="es-MX" sz="3100" b="1" dirty="0" smtClean="0"/>
              <a:t>MPDL3280, X-PDL-1</a:t>
            </a:r>
          </a:p>
          <a:p>
            <a:pPr>
              <a:spcBef>
                <a:spcPts val="1200"/>
              </a:spcBef>
            </a:pPr>
            <a:r>
              <a:rPr lang="es-MX" dirty="0" smtClean="0"/>
              <a:t>54 </a:t>
            </a:r>
            <a:r>
              <a:rPr lang="es-MX" dirty="0" err="1" smtClean="0"/>
              <a:t>pacs</a:t>
            </a:r>
            <a:r>
              <a:rPr lang="es-MX" dirty="0" smtClean="0"/>
              <a:t> mets (21 reportados)</a:t>
            </a:r>
          </a:p>
          <a:p>
            <a:pPr>
              <a:spcBef>
                <a:spcPts val="1200"/>
              </a:spcBef>
            </a:pPr>
            <a:r>
              <a:rPr lang="es-MX" dirty="0" err="1" smtClean="0"/>
              <a:t>Escalación</a:t>
            </a:r>
            <a:r>
              <a:rPr lang="es-MX" dirty="0" smtClean="0"/>
              <a:t> dosis (15, 20 mg/kg o 1200 mg)</a:t>
            </a:r>
          </a:p>
          <a:p>
            <a:pPr>
              <a:spcBef>
                <a:spcPts val="1200"/>
              </a:spcBef>
            </a:pPr>
            <a:r>
              <a:rPr lang="es-MX" b="1" i="1" dirty="0" smtClean="0">
                <a:solidFill>
                  <a:srgbClr val="92D050"/>
                </a:solidFill>
              </a:rPr>
              <a:t>Análisis PDL-1 </a:t>
            </a:r>
            <a:r>
              <a:rPr lang="es-MX" b="1" i="1" dirty="0" smtClean="0">
                <a:solidFill>
                  <a:srgbClr val="FFC000"/>
                </a:solidFill>
              </a:rPr>
              <a:t>“positivo”</a:t>
            </a:r>
          </a:p>
          <a:p>
            <a:pPr>
              <a:spcBef>
                <a:spcPts val="1200"/>
              </a:spcBef>
            </a:pPr>
            <a:r>
              <a:rPr lang="es-MX" b="1" i="1" dirty="0" smtClean="0">
                <a:solidFill>
                  <a:srgbClr val="FFC000"/>
                </a:solidFill>
              </a:rPr>
              <a:t>19% con respuesta </a:t>
            </a:r>
            <a:r>
              <a:rPr lang="es-MX" dirty="0" smtClean="0"/>
              <a:t>(2CR)</a:t>
            </a:r>
          </a:p>
          <a:p>
            <a:pPr>
              <a:spcBef>
                <a:spcPts val="1200"/>
              </a:spcBef>
            </a:pPr>
            <a:r>
              <a:rPr lang="es-MX" b="1" i="1" dirty="0" smtClean="0">
                <a:solidFill>
                  <a:srgbClr val="FFC000"/>
                </a:solidFill>
              </a:rPr>
              <a:t>24 semanas SLP </a:t>
            </a:r>
          </a:p>
          <a:p>
            <a:pPr>
              <a:spcBef>
                <a:spcPts val="1200"/>
              </a:spcBef>
            </a:pPr>
            <a:r>
              <a:rPr lang="es-MX" dirty="0" smtClean="0"/>
              <a:t>11%  toxicidad grado 3, 2 muertos TX</a:t>
            </a:r>
          </a:p>
          <a:p>
            <a:pPr>
              <a:spcBef>
                <a:spcPts val="1200"/>
              </a:spcBef>
            </a:pPr>
            <a:endParaRPr lang="es-MX" dirty="0"/>
          </a:p>
        </p:txBody>
      </p:sp>
      <p:sp>
        <p:nvSpPr>
          <p:cNvPr id="6" name="Text Placeholder 5"/>
          <p:cNvSpPr>
            <a:spLocks noGrp="1"/>
          </p:cNvSpPr>
          <p:nvPr>
            <p:ph type="body" sz="quarter" idx="10"/>
          </p:nvPr>
        </p:nvSpPr>
        <p:spPr/>
        <p:txBody>
          <a:bodyPr>
            <a:normAutofit lnSpcReduction="10000"/>
          </a:bodyPr>
          <a:lstStyle/>
          <a:p>
            <a:r>
              <a:rPr lang="es-MX" dirty="0" err="1" smtClean="0"/>
              <a:t>Disis</a:t>
            </a:r>
            <a:r>
              <a:rPr lang="es-MX" dirty="0" smtClean="0"/>
              <a:t> ML. ASCO 2015</a:t>
            </a:r>
          </a:p>
          <a:p>
            <a:endParaRPr lang="es-MX" dirty="0"/>
          </a:p>
        </p:txBody>
      </p:sp>
      <p:sp>
        <p:nvSpPr>
          <p:cNvPr id="7" name="TextBox 6"/>
          <p:cNvSpPr txBox="1"/>
          <p:nvPr/>
        </p:nvSpPr>
        <p:spPr>
          <a:xfrm>
            <a:off x="2424156" y="1285860"/>
            <a:ext cx="3433728" cy="276999"/>
          </a:xfrm>
          <a:prstGeom prst="rect">
            <a:avLst/>
          </a:prstGeom>
          <a:noFill/>
        </p:spPr>
        <p:txBody>
          <a:bodyPr wrap="square" rtlCol="0">
            <a:spAutoFit/>
          </a:bodyPr>
          <a:lstStyle/>
          <a:p>
            <a:r>
              <a:rPr lang="en-US" sz="1200" b="1" u="sng" dirty="0" err="1" smtClean="0">
                <a:latin typeface="Arial" panose="020B0604020202020204" pitchFamily="34" charset="0"/>
                <a:cs typeface="Arial" panose="020B0604020202020204" pitchFamily="34" charset="0"/>
              </a:rPr>
              <a:t>Antígeno</a:t>
            </a:r>
            <a:r>
              <a:rPr lang="en-US" sz="1200" b="1" u="sng" dirty="0" smtClean="0">
                <a:latin typeface="Arial" panose="020B0604020202020204" pitchFamily="34" charset="0"/>
                <a:cs typeface="Arial" panose="020B0604020202020204" pitchFamily="34" charset="0"/>
              </a:rPr>
              <a:t>  </a:t>
            </a:r>
            <a:r>
              <a:rPr lang="en-US" sz="1200" b="1" u="sng" dirty="0" err="1" smtClean="0">
                <a:latin typeface="Arial" panose="020B0604020202020204" pitchFamily="34" charset="0"/>
                <a:cs typeface="Arial" panose="020B0604020202020204" pitchFamily="34" charset="0"/>
              </a:rPr>
              <a:t>célula</a:t>
            </a:r>
            <a:r>
              <a:rPr lang="en-US" sz="1200" b="1" dirty="0" smtClean="0">
                <a:latin typeface="Arial" panose="020B0604020202020204" pitchFamily="34" charset="0"/>
                <a:cs typeface="Arial" panose="020B0604020202020204" pitchFamily="34" charset="0"/>
              </a:rPr>
              <a:t>                                  </a:t>
            </a:r>
            <a:r>
              <a:rPr lang="en-US" sz="1200" b="1" u="sng" dirty="0" err="1" smtClean="0">
                <a:latin typeface="Arial" panose="020B0604020202020204" pitchFamily="34" charset="0"/>
                <a:cs typeface="Arial" panose="020B0604020202020204" pitchFamily="34" charset="0"/>
              </a:rPr>
              <a:t>Célula</a:t>
            </a:r>
            <a:r>
              <a:rPr lang="en-US" sz="1200" b="1" u="sng" dirty="0" smtClean="0">
                <a:latin typeface="Arial" panose="020B0604020202020204" pitchFamily="34" charset="0"/>
                <a:cs typeface="Arial" panose="020B0604020202020204" pitchFamily="34" charset="0"/>
              </a:rPr>
              <a:t> T</a:t>
            </a:r>
            <a:endParaRPr lang="en-US" sz="1200" b="1" u="sng" dirty="0">
              <a:latin typeface="Arial" panose="020B0604020202020204" pitchFamily="34" charset="0"/>
              <a:cs typeface="Arial" panose="020B0604020202020204" pitchFamily="34" charset="0"/>
            </a:endParaRPr>
          </a:p>
        </p:txBody>
      </p:sp>
      <p:pic>
        <p:nvPicPr>
          <p:cNvPr id="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6268" y="1593636"/>
            <a:ext cx="330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143108" y="5889728"/>
            <a:ext cx="2012089" cy="253916"/>
          </a:xfrm>
          <a:prstGeom prst="rect">
            <a:avLst/>
          </a:prstGeom>
          <a:noFill/>
        </p:spPr>
        <p:txBody>
          <a:bodyPr wrap="none" rtlCol="0">
            <a:spAutoFit/>
          </a:bodyPr>
          <a:lstStyle/>
          <a:p>
            <a:r>
              <a:rPr lang="en-US" sz="1050" dirty="0" smtClean="0"/>
              <a:t>Nanda R et al, SABC #S1-09, 2014</a:t>
            </a:r>
            <a:endParaRPr lang="en-US" sz="1050" dirty="0"/>
          </a:p>
        </p:txBody>
      </p:sp>
      <p:sp>
        <p:nvSpPr>
          <p:cNvPr id="12" name="TextBox 11"/>
          <p:cNvSpPr txBox="1"/>
          <p:nvPr/>
        </p:nvSpPr>
        <p:spPr>
          <a:xfrm>
            <a:off x="6406960" y="5889728"/>
            <a:ext cx="1983235" cy="253916"/>
          </a:xfrm>
          <a:prstGeom prst="rect">
            <a:avLst/>
          </a:prstGeom>
          <a:noFill/>
        </p:spPr>
        <p:txBody>
          <a:bodyPr wrap="none" rtlCol="0">
            <a:spAutoFit/>
          </a:bodyPr>
          <a:lstStyle/>
          <a:p>
            <a:r>
              <a:rPr lang="en-US" sz="1050" dirty="0" smtClean="0"/>
              <a:t>Emens L et al, AACR #6317, 2015</a:t>
            </a:r>
            <a:endParaRPr lang="en-US" sz="105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11"/>
          <p:cNvSpPr txBox="1">
            <a:spLocks noChangeArrowheads="1"/>
          </p:cNvSpPr>
          <p:nvPr/>
        </p:nvSpPr>
        <p:spPr bwMode="auto">
          <a:xfrm>
            <a:off x="0" y="6581001"/>
            <a:ext cx="3819525" cy="276999"/>
          </a:xfrm>
          <a:prstGeom prst="rect">
            <a:avLst/>
          </a:prstGeom>
          <a:noFill/>
          <a:ln w="9525" algn="ctr">
            <a:noFill/>
            <a:miter lim="800000"/>
            <a:headEnd/>
            <a:tailEnd/>
          </a:ln>
        </p:spPr>
        <p:txBody>
          <a:bodyPr anchor="b">
            <a:spAutoFit/>
          </a:bodyPr>
          <a:lstStyle/>
          <a:p>
            <a:pPr eaLnBrk="1" hangingPunct="1"/>
            <a:r>
              <a:rPr lang="en-US" altLang="en-US" sz="1200" b="0" dirty="0" smtClean="0">
                <a:solidFill>
                  <a:schemeClr val="bg1"/>
                </a:solidFill>
              </a:rPr>
              <a:t>.</a:t>
            </a:r>
            <a:endParaRPr lang="en-US" altLang="en-US" sz="1200" b="0" dirty="0">
              <a:solidFill>
                <a:schemeClr val="bg1"/>
              </a:solidFill>
            </a:endParaRPr>
          </a:p>
        </p:txBody>
      </p:sp>
      <p:sp>
        <p:nvSpPr>
          <p:cNvPr id="49157" name="TextBox 2"/>
          <p:cNvSpPr txBox="1">
            <a:spLocks noChangeArrowheads="1"/>
          </p:cNvSpPr>
          <p:nvPr/>
        </p:nvSpPr>
        <p:spPr bwMode="auto">
          <a:xfrm>
            <a:off x="5035550" y="1943089"/>
            <a:ext cx="3894168" cy="1077218"/>
          </a:xfrm>
          <a:prstGeom prst="rect">
            <a:avLst/>
          </a:prstGeom>
          <a:noFill/>
          <a:ln w="9525">
            <a:noFill/>
            <a:miter lim="800000"/>
            <a:headEnd/>
            <a:tailEnd/>
          </a:ln>
        </p:spPr>
        <p:txBody>
          <a:bodyPr wrap="square">
            <a:spAutoFit/>
          </a:bodyPr>
          <a:lstStyle/>
          <a:p>
            <a:r>
              <a:rPr lang="es-MX" altLang="en-US" sz="1600" b="0" dirty="0" smtClean="0">
                <a:solidFill>
                  <a:schemeClr val="bg1"/>
                </a:solidFill>
              </a:rPr>
              <a:t>Confirmación RC </a:t>
            </a:r>
            <a:r>
              <a:rPr lang="es-MX" altLang="en-US" sz="1600" dirty="0" smtClean="0">
                <a:solidFill>
                  <a:schemeClr val="bg1"/>
                </a:solidFill>
              </a:rPr>
              <a:t>(enf ganglionar)</a:t>
            </a:r>
            <a:endParaRPr lang="es-MX" altLang="en-US" sz="1600" b="0" dirty="0" smtClean="0">
              <a:solidFill>
                <a:schemeClr val="bg1"/>
              </a:solidFill>
            </a:endParaRPr>
          </a:p>
          <a:p>
            <a:r>
              <a:rPr lang="es-MX" altLang="en-US" sz="1600" b="0" dirty="0" smtClean="0">
                <a:solidFill>
                  <a:schemeClr val="bg1"/>
                </a:solidFill>
              </a:rPr>
              <a:t>Confirmación RP</a:t>
            </a:r>
          </a:p>
          <a:p>
            <a:r>
              <a:rPr lang="es-MX" altLang="en-US" sz="1600" dirty="0" smtClean="0">
                <a:solidFill>
                  <a:schemeClr val="bg1"/>
                </a:solidFill>
              </a:rPr>
              <a:t>EE</a:t>
            </a:r>
            <a:endParaRPr lang="es-MX" altLang="en-US" sz="1600" b="0" dirty="0" smtClean="0">
              <a:solidFill>
                <a:schemeClr val="bg1"/>
              </a:solidFill>
            </a:endParaRPr>
          </a:p>
          <a:p>
            <a:r>
              <a:rPr lang="es-MX" altLang="en-US" sz="1600" b="0" dirty="0" smtClean="0">
                <a:solidFill>
                  <a:schemeClr val="bg1"/>
                </a:solidFill>
              </a:rPr>
              <a:t>PE</a:t>
            </a:r>
            <a:endParaRPr lang="es-MX" altLang="en-US" sz="1600" b="0" dirty="0">
              <a:solidFill>
                <a:schemeClr val="bg1"/>
              </a:solidFill>
            </a:endParaRPr>
          </a:p>
        </p:txBody>
      </p:sp>
      <p:sp>
        <p:nvSpPr>
          <p:cNvPr id="4" name="Rectangle 3"/>
          <p:cNvSpPr/>
          <p:nvPr/>
        </p:nvSpPr>
        <p:spPr bwMode="auto">
          <a:xfrm>
            <a:off x="4887913" y="2058976"/>
            <a:ext cx="147637" cy="147638"/>
          </a:xfrm>
          <a:prstGeom prst="rect">
            <a:avLst/>
          </a:prstGeom>
          <a:solidFill>
            <a:srgbClr val="00B0F0"/>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600" dirty="0">
              <a:latin typeface="Arial" charset="0"/>
            </a:endParaRPr>
          </a:p>
        </p:txBody>
      </p:sp>
      <p:sp>
        <p:nvSpPr>
          <p:cNvPr id="9" name="Rectangle 8"/>
          <p:cNvSpPr/>
          <p:nvPr/>
        </p:nvSpPr>
        <p:spPr bwMode="auto">
          <a:xfrm>
            <a:off x="4887913" y="2287576"/>
            <a:ext cx="147637" cy="147638"/>
          </a:xfrm>
          <a:prstGeom prst="rect">
            <a:avLst/>
          </a:prstGeom>
          <a:solidFill>
            <a:srgbClr val="FF6600"/>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600" dirty="0">
              <a:latin typeface="Arial" charset="0"/>
            </a:endParaRPr>
          </a:p>
        </p:txBody>
      </p:sp>
      <p:sp>
        <p:nvSpPr>
          <p:cNvPr id="10" name="Rectangle 9"/>
          <p:cNvSpPr/>
          <p:nvPr/>
        </p:nvSpPr>
        <p:spPr bwMode="auto">
          <a:xfrm>
            <a:off x="4887913" y="2520939"/>
            <a:ext cx="147637" cy="146050"/>
          </a:xfrm>
          <a:prstGeom prst="rect">
            <a:avLst/>
          </a:prstGeom>
          <a:solidFill>
            <a:srgbClr val="00B050"/>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600" dirty="0">
              <a:latin typeface="Arial" charset="0"/>
            </a:endParaRPr>
          </a:p>
        </p:txBody>
      </p:sp>
      <p:sp>
        <p:nvSpPr>
          <p:cNvPr id="11" name="Rectangle 10"/>
          <p:cNvSpPr/>
          <p:nvPr/>
        </p:nvSpPr>
        <p:spPr bwMode="auto">
          <a:xfrm>
            <a:off x="4887913" y="2752714"/>
            <a:ext cx="147637" cy="146050"/>
          </a:xfrm>
          <a:prstGeom prst="rect">
            <a:avLst/>
          </a:prstGeom>
          <a:solidFill>
            <a:srgbClr val="FFFF00"/>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600" dirty="0">
              <a:latin typeface="Arial" charset="0"/>
            </a:endParaRPr>
          </a:p>
        </p:txBody>
      </p:sp>
      <p:cxnSp>
        <p:nvCxnSpPr>
          <p:cNvPr id="49162" name="Straight Connector 12"/>
          <p:cNvCxnSpPr>
            <a:cxnSpLocks noChangeShapeType="1"/>
          </p:cNvCxnSpPr>
          <p:nvPr/>
        </p:nvCxnSpPr>
        <p:spPr bwMode="auto">
          <a:xfrm flipH="1">
            <a:off x="1579563" y="2046276"/>
            <a:ext cx="63500" cy="0"/>
          </a:xfrm>
          <a:prstGeom prst="line">
            <a:avLst/>
          </a:prstGeom>
          <a:noFill/>
          <a:ln w="28575" algn="ctr">
            <a:solidFill>
              <a:schemeClr val="tx1"/>
            </a:solidFill>
            <a:round/>
            <a:headEnd/>
            <a:tailEnd/>
          </a:ln>
        </p:spPr>
      </p:cxnSp>
      <p:cxnSp>
        <p:nvCxnSpPr>
          <p:cNvPr id="49163" name="Straight Connector 17"/>
          <p:cNvCxnSpPr>
            <a:cxnSpLocks noChangeShapeType="1"/>
          </p:cNvCxnSpPr>
          <p:nvPr/>
        </p:nvCxnSpPr>
        <p:spPr bwMode="auto">
          <a:xfrm flipH="1">
            <a:off x="1579563" y="2406639"/>
            <a:ext cx="63500" cy="0"/>
          </a:xfrm>
          <a:prstGeom prst="line">
            <a:avLst/>
          </a:prstGeom>
          <a:noFill/>
          <a:ln w="28575" algn="ctr">
            <a:solidFill>
              <a:schemeClr val="tx1"/>
            </a:solidFill>
            <a:round/>
            <a:headEnd/>
            <a:tailEnd/>
          </a:ln>
        </p:spPr>
      </p:cxnSp>
      <p:cxnSp>
        <p:nvCxnSpPr>
          <p:cNvPr id="49164" name="Straight Connector 18"/>
          <p:cNvCxnSpPr>
            <a:cxnSpLocks noChangeShapeType="1"/>
          </p:cNvCxnSpPr>
          <p:nvPr/>
        </p:nvCxnSpPr>
        <p:spPr bwMode="auto">
          <a:xfrm flipH="1">
            <a:off x="1579563" y="2767001"/>
            <a:ext cx="63500" cy="0"/>
          </a:xfrm>
          <a:prstGeom prst="line">
            <a:avLst/>
          </a:prstGeom>
          <a:noFill/>
          <a:ln w="28575" algn="ctr">
            <a:solidFill>
              <a:schemeClr val="tx1"/>
            </a:solidFill>
            <a:round/>
            <a:headEnd/>
            <a:tailEnd/>
          </a:ln>
        </p:spPr>
      </p:cxnSp>
      <p:cxnSp>
        <p:nvCxnSpPr>
          <p:cNvPr id="49165" name="Straight Connector 19"/>
          <p:cNvCxnSpPr>
            <a:cxnSpLocks noChangeShapeType="1"/>
          </p:cNvCxnSpPr>
          <p:nvPr/>
        </p:nvCxnSpPr>
        <p:spPr bwMode="auto">
          <a:xfrm flipH="1">
            <a:off x="1579563" y="3125776"/>
            <a:ext cx="63500" cy="0"/>
          </a:xfrm>
          <a:prstGeom prst="line">
            <a:avLst/>
          </a:prstGeom>
          <a:noFill/>
          <a:ln w="28575" algn="ctr">
            <a:solidFill>
              <a:schemeClr val="tx1"/>
            </a:solidFill>
            <a:round/>
            <a:headEnd/>
            <a:tailEnd/>
          </a:ln>
        </p:spPr>
      </p:cxnSp>
      <p:cxnSp>
        <p:nvCxnSpPr>
          <p:cNvPr id="49166" name="Straight Connector 20"/>
          <p:cNvCxnSpPr>
            <a:cxnSpLocks noChangeShapeType="1"/>
          </p:cNvCxnSpPr>
          <p:nvPr/>
        </p:nvCxnSpPr>
        <p:spPr bwMode="auto">
          <a:xfrm flipH="1">
            <a:off x="1579563" y="3486139"/>
            <a:ext cx="63500" cy="0"/>
          </a:xfrm>
          <a:prstGeom prst="line">
            <a:avLst/>
          </a:prstGeom>
          <a:noFill/>
          <a:ln w="28575" algn="ctr">
            <a:solidFill>
              <a:schemeClr val="tx1"/>
            </a:solidFill>
            <a:round/>
            <a:headEnd/>
            <a:tailEnd/>
          </a:ln>
        </p:spPr>
      </p:cxnSp>
      <p:cxnSp>
        <p:nvCxnSpPr>
          <p:cNvPr id="49167" name="Straight Connector 21"/>
          <p:cNvCxnSpPr>
            <a:cxnSpLocks noChangeShapeType="1"/>
          </p:cNvCxnSpPr>
          <p:nvPr/>
        </p:nvCxnSpPr>
        <p:spPr bwMode="auto">
          <a:xfrm flipH="1">
            <a:off x="1579563" y="3844914"/>
            <a:ext cx="63500" cy="0"/>
          </a:xfrm>
          <a:prstGeom prst="line">
            <a:avLst/>
          </a:prstGeom>
          <a:noFill/>
          <a:ln w="28575" algn="ctr">
            <a:solidFill>
              <a:schemeClr val="tx1"/>
            </a:solidFill>
            <a:round/>
            <a:headEnd/>
            <a:tailEnd/>
          </a:ln>
        </p:spPr>
      </p:cxnSp>
      <p:cxnSp>
        <p:nvCxnSpPr>
          <p:cNvPr id="49168" name="Straight Connector 22"/>
          <p:cNvCxnSpPr>
            <a:cxnSpLocks noChangeShapeType="1"/>
          </p:cNvCxnSpPr>
          <p:nvPr/>
        </p:nvCxnSpPr>
        <p:spPr bwMode="auto">
          <a:xfrm flipH="1">
            <a:off x="1579563" y="4205276"/>
            <a:ext cx="63500" cy="0"/>
          </a:xfrm>
          <a:prstGeom prst="line">
            <a:avLst/>
          </a:prstGeom>
          <a:noFill/>
          <a:ln w="28575" algn="ctr">
            <a:solidFill>
              <a:schemeClr val="tx1"/>
            </a:solidFill>
            <a:round/>
            <a:headEnd/>
            <a:tailEnd/>
          </a:ln>
        </p:spPr>
      </p:cxnSp>
      <p:cxnSp>
        <p:nvCxnSpPr>
          <p:cNvPr id="49169" name="Straight Connector 23"/>
          <p:cNvCxnSpPr>
            <a:cxnSpLocks noChangeShapeType="1"/>
          </p:cNvCxnSpPr>
          <p:nvPr/>
        </p:nvCxnSpPr>
        <p:spPr bwMode="auto">
          <a:xfrm flipH="1">
            <a:off x="1579563" y="4564051"/>
            <a:ext cx="63500" cy="0"/>
          </a:xfrm>
          <a:prstGeom prst="line">
            <a:avLst/>
          </a:prstGeom>
          <a:noFill/>
          <a:ln w="28575" algn="ctr">
            <a:solidFill>
              <a:schemeClr val="tx1"/>
            </a:solidFill>
            <a:round/>
            <a:headEnd/>
            <a:tailEnd/>
          </a:ln>
        </p:spPr>
      </p:cxnSp>
      <p:cxnSp>
        <p:nvCxnSpPr>
          <p:cNvPr id="49170" name="Straight Connector 24"/>
          <p:cNvCxnSpPr>
            <a:cxnSpLocks noChangeShapeType="1"/>
          </p:cNvCxnSpPr>
          <p:nvPr/>
        </p:nvCxnSpPr>
        <p:spPr bwMode="auto">
          <a:xfrm flipH="1">
            <a:off x="1579563" y="4924414"/>
            <a:ext cx="63500" cy="0"/>
          </a:xfrm>
          <a:prstGeom prst="line">
            <a:avLst/>
          </a:prstGeom>
          <a:noFill/>
          <a:ln w="28575" algn="ctr">
            <a:solidFill>
              <a:schemeClr val="tx1"/>
            </a:solidFill>
            <a:round/>
            <a:headEnd/>
            <a:tailEnd/>
          </a:ln>
        </p:spPr>
      </p:cxnSp>
      <p:cxnSp>
        <p:nvCxnSpPr>
          <p:cNvPr id="49171" name="Straight Connector 25"/>
          <p:cNvCxnSpPr>
            <a:cxnSpLocks noChangeShapeType="1"/>
          </p:cNvCxnSpPr>
          <p:nvPr/>
        </p:nvCxnSpPr>
        <p:spPr bwMode="auto">
          <a:xfrm flipH="1">
            <a:off x="1579563" y="5283189"/>
            <a:ext cx="63500" cy="0"/>
          </a:xfrm>
          <a:prstGeom prst="line">
            <a:avLst/>
          </a:prstGeom>
          <a:noFill/>
          <a:ln w="28575" algn="ctr">
            <a:solidFill>
              <a:schemeClr val="tx1"/>
            </a:solidFill>
            <a:round/>
            <a:headEnd/>
            <a:tailEnd/>
          </a:ln>
        </p:spPr>
      </p:cxnSp>
      <p:cxnSp>
        <p:nvCxnSpPr>
          <p:cNvPr id="49172" name="Straight Connector 26"/>
          <p:cNvCxnSpPr>
            <a:cxnSpLocks noChangeShapeType="1"/>
          </p:cNvCxnSpPr>
          <p:nvPr/>
        </p:nvCxnSpPr>
        <p:spPr bwMode="auto">
          <a:xfrm flipH="1">
            <a:off x="1579563" y="5635614"/>
            <a:ext cx="63500" cy="0"/>
          </a:xfrm>
          <a:prstGeom prst="line">
            <a:avLst/>
          </a:prstGeom>
          <a:noFill/>
          <a:ln w="28575" algn="ctr">
            <a:solidFill>
              <a:schemeClr val="tx1"/>
            </a:solidFill>
            <a:round/>
            <a:headEnd/>
            <a:tailEnd/>
          </a:ln>
        </p:spPr>
      </p:cxnSp>
      <p:sp>
        <p:nvSpPr>
          <p:cNvPr id="49173" name="TextBox 13"/>
          <p:cNvSpPr txBox="1">
            <a:spLocks noChangeArrowheads="1"/>
          </p:cNvSpPr>
          <p:nvPr/>
        </p:nvSpPr>
        <p:spPr bwMode="auto">
          <a:xfrm>
            <a:off x="950913" y="1870064"/>
            <a:ext cx="666750" cy="338137"/>
          </a:xfrm>
          <a:prstGeom prst="rect">
            <a:avLst/>
          </a:prstGeom>
          <a:noFill/>
          <a:ln w="9525">
            <a:noFill/>
            <a:miter lim="800000"/>
            <a:headEnd/>
            <a:tailEnd/>
          </a:ln>
        </p:spPr>
        <p:txBody>
          <a:bodyPr>
            <a:spAutoFit/>
          </a:bodyPr>
          <a:lstStyle/>
          <a:p>
            <a:pPr algn="r"/>
            <a:r>
              <a:rPr lang="en-US" altLang="en-US" sz="1600" b="0" dirty="0">
                <a:solidFill>
                  <a:schemeClr val="bg1"/>
                </a:solidFill>
              </a:rPr>
              <a:t>100</a:t>
            </a:r>
          </a:p>
        </p:txBody>
      </p:sp>
      <p:sp>
        <p:nvSpPr>
          <p:cNvPr id="49174" name="TextBox 28"/>
          <p:cNvSpPr txBox="1">
            <a:spLocks noChangeArrowheads="1"/>
          </p:cNvSpPr>
          <p:nvPr/>
        </p:nvSpPr>
        <p:spPr bwMode="auto">
          <a:xfrm>
            <a:off x="950913" y="2232014"/>
            <a:ext cx="666750" cy="338137"/>
          </a:xfrm>
          <a:prstGeom prst="rect">
            <a:avLst/>
          </a:prstGeom>
          <a:noFill/>
          <a:ln w="9525">
            <a:noFill/>
            <a:miter lim="800000"/>
            <a:headEnd/>
            <a:tailEnd/>
          </a:ln>
        </p:spPr>
        <p:txBody>
          <a:bodyPr>
            <a:spAutoFit/>
          </a:bodyPr>
          <a:lstStyle/>
          <a:p>
            <a:pPr algn="r"/>
            <a:r>
              <a:rPr lang="en-US" altLang="en-US" sz="1600" b="0" dirty="0">
                <a:solidFill>
                  <a:schemeClr val="bg1"/>
                </a:solidFill>
              </a:rPr>
              <a:t>80</a:t>
            </a:r>
          </a:p>
        </p:txBody>
      </p:sp>
      <p:sp>
        <p:nvSpPr>
          <p:cNvPr id="49175" name="TextBox 29"/>
          <p:cNvSpPr txBox="1">
            <a:spLocks noChangeArrowheads="1"/>
          </p:cNvSpPr>
          <p:nvPr/>
        </p:nvSpPr>
        <p:spPr bwMode="auto">
          <a:xfrm>
            <a:off x="950913" y="2593964"/>
            <a:ext cx="666750" cy="338137"/>
          </a:xfrm>
          <a:prstGeom prst="rect">
            <a:avLst/>
          </a:prstGeom>
          <a:noFill/>
          <a:ln w="9525">
            <a:noFill/>
            <a:miter lim="800000"/>
            <a:headEnd/>
            <a:tailEnd/>
          </a:ln>
        </p:spPr>
        <p:txBody>
          <a:bodyPr>
            <a:spAutoFit/>
          </a:bodyPr>
          <a:lstStyle/>
          <a:p>
            <a:pPr algn="r"/>
            <a:r>
              <a:rPr lang="en-US" altLang="en-US" sz="1600" b="0" dirty="0">
                <a:solidFill>
                  <a:schemeClr val="bg1"/>
                </a:solidFill>
              </a:rPr>
              <a:t>60</a:t>
            </a:r>
          </a:p>
        </p:txBody>
      </p:sp>
      <p:sp>
        <p:nvSpPr>
          <p:cNvPr id="49176" name="TextBox 30"/>
          <p:cNvSpPr txBox="1">
            <a:spLocks noChangeArrowheads="1"/>
          </p:cNvSpPr>
          <p:nvPr/>
        </p:nvSpPr>
        <p:spPr bwMode="auto">
          <a:xfrm>
            <a:off x="950913" y="2954326"/>
            <a:ext cx="666750" cy="339725"/>
          </a:xfrm>
          <a:prstGeom prst="rect">
            <a:avLst/>
          </a:prstGeom>
          <a:noFill/>
          <a:ln w="9525">
            <a:noFill/>
            <a:miter lim="800000"/>
            <a:headEnd/>
            <a:tailEnd/>
          </a:ln>
        </p:spPr>
        <p:txBody>
          <a:bodyPr>
            <a:spAutoFit/>
          </a:bodyPr>
          <a:lstStyle/>
          <a:p>
            <a:pPr algn="r"/>
            <a:r>
              <a:rPr lang="en-US" altLang="en-US" sz="1600" b="0">
                <a:solidFill>
                  <a:schemeClr val="bg1"/>
                </a:solidFill>
              </a:rPr>
              <a:t>40</a:t>
            </a:r>
          </a:p>
        </p:txBody>
      </p:sp>
      <p:sp>
        <p:nvSpPr>
          <p:cNvPr id="49177" name="TextBox 31"/>
          <p:cNvSpPr txBox="1">
            <a:spLocks noChangeArrowheads="1"/>
          </p:cNvSpPr>
          <p:nvPr/>
        </p:nvSpPr>
        <p:spPr bwMode="auto">
          <a:xfrm>
            <a:off x="950913" y="3316276"/>
            <a:ext cx="666750" cy="338138"/>
          </a:xfrm>
          <a:prstGeom prst="rect">
            <a:avLst/>
          </a:prstGeom>
          <a:noFill/>
          <a:ln w="9525">
            <a:noFill/>
            <a:miter lim="800000"/>
            <a:headEnd/>
            <a:tailEnd/>
          </a:ln>
        </p:spPr>
        <p:txBody>
          <a:bodyPr>
            <a:spAutoFit/>
          </a:bodyPr>
          <a:lstStyle/>
          <a:p>
            <a:pPr algn="r"/>
            <a:r>
              <a:rPr lang="en-US" altLang="en-US" sz="1600" b="0">
                <a:solidFill>
                  <a:schemeClr val="bg1"/>
                </a:solidFill>
              </a:rPr>
              <a:t>20</a:t>
            </a:r>
          </a:p>
        </p:txBody>
      </p:sp>
      <p:sp>
        <p:nvSpPr>
          <p:cNvPr id="49178" name="TextBox 32"/>
          <p:cNvSpPr txBox="1">
            <a:spLocks noChangeArrowheads="1"/>
          </p:cNvSpPr>
          <p:nvPr/>
        </p:nvSpPr>
        <p:spPr bwMode="auto">
          <a:xfrm>
            <a:off x="950913" y="3678226"/>
            <a:ext cx="666750" cy="338138"/>
          </a:xfrm>
          <a:prstGeom prst="rect">
            <a:avLst/>
          </a:prstGeom>
          <a:noFill/>
          <a:ln w="9525">
            <a:noFill/>
            <a:miter lim="800000"/>
            <a:headEnd/>
            <a:tailEnd/>
          </a:ln>
        </p:spPr>
        <p:txBody>
          <a:bodyPr>
            <a:spAutoFit/>
          </a:bodyPr>
          <a:lstStyle/>
          <a:p>
            <a:pPr algn="r"/>
            <a:r>
              <a:rPr lang="en-US" altLang="en-US" sz="1600" b="0">
                <a:solidFill>
                  <a:schemeClr val="bg1"/>
                </a:solidFill>
              </a:rPr>
              <a:t>0</a:t>
            </a:r>
          </a:p>
        </p:txBody>
      </p:sp>
      <p:sp>
        <p:nvSpPr>
          <p:cNvPr id="49179" name="TextBox 33"/>
          <p:cNvSpPr txBox="1">
            <a:spLocks noChangeArrowheads="1"/>
          </p:cNvSpPr>
          <p:nvPr/>
        </p:nvSpPr>
        <p:spPr bwMode="auto">
          <a:xfrm>
            <a:off x="950913" y="4040176"/>
            <a:ext cx="666750" cy="338138"/>
          </a:xfrm>
          <a:prstGeom prst="rect">
            <a:avLst/>
          </a:prstGeom>
          <a:noFill/>
          <a:ln w="9525">
            <a:noFill/>
            <a:miter lim="800000"/>
            <a:headEnd/>
            <a:tailEnd/>
          </a:ln>
        </p:spPr>
        <p:txBody>
          <a:bodyPr>
            <a:spAutoFit/>
          </a:bodyPr>
          <a:lstStyle/>
          <a:p>
            <a:pPr algn="r"/>
            <a:r>
              <a:rPr lang="en-US" altLang="en-US" sz="1600" b="0">
                <a:solidFill>
                  <a:schemeClr val="bg1"/>
                </a:solidFill>
              </a:rPr>
              <a:t>-20</a:t>
            </a:r>
          </a:p>
        </p:txBody>
      </p:sp>
      <p:sp>
        <p:nvSpPr>
          <p:cNvPr id="49180" name="TextBox 34"/>
          <p:cNvSpPr txBox="1">
            <a:spLocks noChangeArrowheads="1"/>
          </p:cNvSpPr>
          <p:nvPr/>
        </p:nvSpPr>
        <p:spPr bwMode="auto">
          <a:xfrm>
            <a:off x="950913" y="4400539"/>
            <a:ext cx="666750" cy="339725"/>
          </a:xfrm>
          <a:prstGeom prst="rect">
            <a:avLst/>
          </a:prstGeom>
          <a:noFill/>
          <a:ln w="9525">
            <a:noFill/>
            <a:miter lim="800000"/>
            <a:headEnd/>
            <a:tailEnd/>
          </a:ln>
        </p:spPr>
        <p:txBody>
          <a:bodyPr>
            <a:spAutoFit/>
          </a:bodyPr>
          <a:lstStyle/>
          <a:p>
            <a:pPr algn="r"/>
            <a:r>
              <a:rPr lang="en-US" altLang="en-US" sz="1600" b="0">
                <a:solidFill>
                  <a:schemeClr val="bg1"/>
                </a:solidFill>
              </a:rPr>
              <a:t>-40</a:t>
            </a:r>
          </a:p>
        </p:txBody>
      </p:sp>
      <p:sp>
        <p:nvSpPr>
          <p:cNvPr id="49181" name="TextBox 35"/>
          <p:cNvSpPr txBox="1">
            <a:spLocks noChangeArrowheads="1"/>
          </p:cNvSpPr>
          <p:nvPr/>
        </p:nvSpPr>
        <p:spPr bwMode="auto">
          <a:xfrm>
            <a:off x="950913" y="4762489"/>
            <a:ext cx="666750" cy="338137"/>
          </a:xfrm>
          <a:prstGeom prst="rect">
            <a:avLst/>
          </a:prstGeom>
          <a:noFill/>
          <a:ln w="9525">
            <a:noFill/>
            <a:miter lim="800000"/>
            <a:headEnd/>
            <a:tailEnd/>
          </a:ln>
        </p:spPr>
        <p:txBody>
          <a:bodyPr>
            <a:spAutoFit/>
          </a:bodyPr>
          <a:lstStyle/>
          <a:p>
            <a:pPr algn="r"/>
            <a:r>
              <a:rPr lang="en-US" altLang="en-US" sz="1600" b="0">
                <a:solidFill>
                  <a:schemeClr val="bg1"/>
                </a:solidFill>
              </a:rPr>
              <a:t>-60</a:t>
            </a:r>
          </a:p>
        </p:txBody>
      </p:sp>
      <p:sp>
        <p:nvSpPr>
          <p:cNvPr id="49182" name="TextBox 36"/>
          <p:cNvSpPr txBox="1">
            <a:spLocks noChangeArrowheads="1"/>
          </p:cNvSpPr>
          <p:nvPr/>
        </p:nvSpPr>
        <p:spPr bwMode="auto">
          <a:xfrm>
            <a:off x="950913" y="5124439"/>
            <a:ext cx="666750" cy="338137"/>
          </a:xfrm>
          <a:prstGeom prst="rect">
            <a:avLst/>
          </a:prstGeom>
          <a:noFill/>
          <a:ln w="9525">
            <a:noFill/>
            <a:miter lim="800000"/>
            <a:headEnd/>
            <a:tailEnd/>
          </a:ln>
        </p:spPr>
        <p:txBody>
          <a:bodyPr>
            <a:spAutoFit/>
          </a:bodyPr>
          <a:lstStyle/>
          <a:p>
            <a:pPr algn="r"/>
            <a:r>
              <a:rPr lang="en-US" altLang="en-US" sz="1600" b="0">
                <a:solidFill>
                  <a:schemeClr val="bg1"/>
                </a:solidFill>
              </a:rPr>
              <a:t>-80</a:t>
            </a:r>
          </a:p>
        </p:txBody>
      </p:sp>
      <p:sp>
        <p:nvSpPr>
          <p:cNvPr id="49183" name="TextBox 37"/>
          <p:cNvSpPr txBox="1">
            <a:spLocks noChangeArrowheads="1"/>
          </p:cNvSpPr>
          <p:nvPr/>
        </p:nvSpPr>
        <p:spPr bwMode="auto">
          <a:xfrm>
            <a:off x="950913" y="5486389"/>
            <a:ext cx="666750" cy="338137"/>
          </a:xfrm>
          <a:prstGeom prst="rect">
            <a:avLst/>
          </a:prstGeom>
          <a:noFill/>
          <a:ln w="9525">
            <a:noFill/>
            <a:miter lim="800000"/>
            <a:headEnd/>
            <a:tailEnd/>
          </a:ln>
        </p:spPr>
        <p:txBody>
          <a:bodyPr>
            <a:spAutoFit/>
          </a:bodyPr>
          <a:lstStyle/>
          <a:p>
            <a:pPr algn="r"/>
            <a:r>
              <a:rPr lang="en-US" altLang="en-US" sz="1600" b="0">
                <a:solidFill>
                  <a:schemeClr val="bg1"/>
                </a:solidFill>
              </a:rPr>
              <a:t>-100</a:t>
            </a:r>
          </a:p>
        </p:txBody>
      </p:sp>
      <p:sp>
        <p:nvSpPr>
          <p:cNvPr id="49184" name="TextBox 38"/>
          <p:cNvSpPr txBox="1">
            <a:spLocks noChangeArrowheads="1"/>
          </p:cNvSpPr>
          <p:nvPr/>
        </p:nvSpPr>
        <p:spPr bwMode="auto">
          <a:xfrm rot="-5400000">
            <a:off x="-1265238" y="3502014"/>
            <a:ext cx="4016375" cy="584200"/>
          </a:xfrm>
          <a:prstGeom prst="rect">
            <a:avLst/>
          </a:prstGeom>
          <a:noFill/>
          <a:ln w="9525">
            <a:noFill/>
            <a:miter lim="800000"/>
            <a:headEnd/>
            <a:tailEnd/>
          </a:ln>
        </p:spPr>
        <p:txBody>
          <a:bodyPr>
            <a:spAutoFit/>
          </a:bodyPr>
          <a:lstStyle/>
          <a:p>
            <a:pPr algn="ctr"/>
            <a:r>
              <a:rPr lang="es-MX" altLang="en-US" sz="1600" dirty="0" smtClean="0">
                <a:solidFill>
                  <a:schemeClr val="bg1"/>
                </a:solidFill>
              </a:rPr>
              <a:t>Cambio línea referencia en suma diámetro más largo de lesión blanco %)</a:t>
            </a:r>
            <a:endParaRPr lang="en-US" altLang="en-US" sz="1600" dirty="0">
              <a:solidFill>
                <a:schemeClr val="bg1"/>
              </a:solidFill>
            </a:endParaRPr>
          </a:p>
        </p:txBody>
      </p:sp>
      <p:sp>
        <p:nvSpPr>
          <p:cNvPr id="40" name="Rectangle 39"/>
          <p:cNvSpPr/>
          <p:nvPr/>
        </p:nvSpPr>
        <p:spPr bwMode="auto">
          <a:xfrm>
            <a:off x="1646238" y="2044689"/>
            <a:ext cx="304800" cy="1800225"/>
          </a:xfrm>
          <a:prstGeom prst="rect">
            <a:avLst/>
          </a:prstGeom>
          <a:solidFill>
            <a:srgbClr val="FFFF00"/>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600" dirty="0">
              <a:latin typeface="Arial" charset="0"/>
            </a:endParaRPr>
          </a:p>
        </p:txBody>
      </p:sp>
      <p:sp>
        <p:nvSpPr>
          <p:cNvPr id="41" name="Rectangle 40"/>
          <p:cNvSpPr/>
          <p:nvPr/>
        </p:nvSpPr>
        <p:spPr bwMode="auto">
          <a:xfrm>
            <a:off x="1952625" y="2120889"/>
            <a:ext cx="303213" cy="1724025"/>
          </a:xfrm>
          <a:prstGeom prst="rect">
            <a:avLst/>
          </a:prstGeom>
          <a:solidFill>
            <a:srgbClr val="FFFF00"/>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600" dirty="0">
              <a:latin typeface="Arial" charset="0"/>
            </a:endParaRPr>
          </a:p>
        </p:txBody>
      </p:sp>
      <p:sp>
        <p:nvSpPr>
          <p:cNvPr id="42" name="Rectangle 41"/>
          <p:cNvSpPr/>
          <p:nvPr/>
        </p:nvSpPr>
        <p:spPr bwMode="auto">
          <a:xfrm>
            <a:off x="2257425" y="2198676"/>
            <a:ext cx="303213" cy="1646238"/>
          </a:xfrm>
          <a:prstGeom prst="rect">
            <a:avLst/>
          </a:prstGeom>
          <a:solidFill>
            <a:srgbClr val="FFFF00"/>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600" dirty="0">
              <a:latin typeface="Arial" charset="0"/>
            </a:endParaRPr>
          </a:p>
        </p:txBody>
      </p:sp>
      <p:sp>
        <p:nvSpPr>
          <p:cNvPr id="43" name="Rectangle 42"/>
          <p:cNvSpPr/>
          <p:nvPr/>
        </p:nvSpPr>
        <p:spPr bwMode="auto">
          <a:xfrm>
            <a:off x="2562225" y="2571739"/>
            <a:ext cx="303213" cy="1273175"/>
          </a:xfrm>
          <a:prstGeom prst="rect">
            <a:avLst/>
          </a:prstGeom>
          <a:solidFill>
            <a:srgbClr val="FFFF00"/>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600" dirty="0">
              <a:latin typeface="Arial" charset="0"/>
            </a:endParaRPr>
          </a:p>
        </p:txBody>
      </p:sp>
      <p:sp>
        <p:nvSpPr>
          <p:cNvPr id="44" name="Rectangle 43"/>
          <p:cNvSpPr/>
          <p:nvPr/>
        </p:nvSpPr>
        <p:spPr bwMode="auto">
          <a:xfrm>
            <a:off x="2868613" y="2767001"/>
            <a:ext cx="303212" cy="1077913"/>
          </a:xfrm>
          <a:prstGeom prst="rect">
            <a:avLst/>
          </a:prstGeom>
          <a:solidFill>
            <a:srgbClr val="FFFF00"/>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600" dirty="0">
              <a:latin typeface="Arial" charset="0"/>
            </a:endParaRPr>
          </a:p>
        </p:txBody>
      </p:sp>
      <p:sp>
        <p:nvSpPr>
          <p:cNvPr id="45" name="Rectangle 44"/>
          <p:cNvSpPr/>
          <p:nvPr/>
        </p:nvSpPr>
        <p:spPr bwMode="auto">
          <a:xfrm>
            <a:off x="3173413" y="2843201"/>
            <a:ext cx="303212" cy="1001713"/>
          </a:xfrm>
          <a:prstGeom prst="rect">
            <a:avLst/>
          </a:prstGeom>
          <a:solidFill>
            <a:srgbClr val="FFFF00"/>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600" dirty="0">
              <a:latin typeface="Arial" charset="0"/>
            </a:endParaRPr>
          </a:p>
        </p:txBody>
      </p:sp>
      <p:sp>
        <p:nvSpPr>
          <p:cNvPr id="46" name="Rectangle 45"/>
          <p:cNvSpPr/>
          <p:nvPr/>
        </p:nvSpPr>
        <p:spPr bwMode="auto">
          <a:xfrm>
            <a:off x="3478213" y="2843201"/>
            <a:ext cx="303212" cy="1001713"/>
          </a:xfrm>
          <a:prstGeom prst="rect">
            <a:avLst/>
          </a:prstGeom>
          <a:solidFill>
            <a:srgbClr val="FFFF00"/>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600" dirty="0">
              <a:latin typeface="Arial" charset="0"/>
            </a:endParaRPr>
          </a:p>
        </p:txBody>
      </p:sp>
      <p:sp>
        <p:nvSpPr>
          <p:cNvPr id="47" name="Rectangle 46"/>
          <p:cNvSpPr/>
          <p:nvPr/>
        </p:nvSpPr>
        <p:spPr bwMode="auto">
          <a:xfrm>
            <a:off x="3783013" y="3208326"/>
            <a:ext cx="304800" cy="636588"/>
          </a:xfrm>
          <a:prstGeom prst="rect">
            <a:avLst/>
          </a:prstGeom>
          <a:solidFill>
            <a:srgbClr val="FFFF00"/>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600" dirty="0">
              <a:latin typeface="Arial" charset="0"/>
            </a:endParaRPr>
          </a:p>
        </p:txBody>
      </p:sp>
      <p:sp>
        <p:nvSpPr>
          <p:cNvPr id="48" name="Rectangle 47"/>
          <p:cNvSpPr/>
          <p:nvPr/>
        </p:nvSpPr>
        <p:spPr bwMode="auto">
          <a:xfrm>
            <a:off x="4089400" y="3294051"/>
            <a:ext cx="303213" cy="550863"/>
          </a:xfrm>
          <a:prstGeom prst="rect">
            <a:avLst/>
          </a:prstGeom>
          <a:solidFill>
            <a:srgbClr val="FFFF00"/>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600" dirty="0">
              <a:latin typeface="Arial" charset="0"/>
            </a:endParaRPr>
          </a:p>
        </p:txBody>
      </p:sp>
      <p:sp>
        <p:nvSpPr>
          <p:cNvPr id="49" name="Rectangle 48"/>
          <p:cNvSpPr/>
          <p:nvPr/>
        </p:nvSpPr>
        <p:spPr bwMode="auto">
          <a:xfrm>
            <a:off x="4394200" y="3568689"/>
            <a:ext cx="303213" cy="276225"/>
          </a:xfrm>
          <a:prstGeom prst="rect">
            <a:avLst/>
          </a:prstGeom>
          <a:solidFill>
            <a:srgbClr val="FFFF00"/>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600" dirty="0">
              <a:latin typeface="Arial" charset="0"/>
            </a:endParaRPr>
          </a:p>
        </p:txBody>
      </p:sp>
      <p:sp>
        <p:nvSpPr>
          <p:cNvPr id="50" name="Rectangle 49"/>
          <p:cNvSpPr/>
          <p:nvPr/>
        </p:nvSpPr>
        <p:spPr bwMode="auto">
          <a:xfrm>
            <a:off x="4699000" y="3568689"/>
            <a:ext cx="303213" cy="276225"/>
          </a:xfrm>
          <a:prstGeom prst="rect">
            <a:avLst/>
          </a:prstGeom>
          <a:solidFill>
            <a:srgbClr val="FFFF00"/>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600" dirty="0">
              <a:latin typeface="Arial" charset="0"/>
            </a:endParaRPr>
          </a:p>
        </p:txBody>
      </p:sp>
      <p:sp>
        <p:nvSpPr>
          <p:cNvPr id="51" name="Rectangle 50"/>
          <p:cNvSpPr/>
          <p:nvPr/>
        </p:nvSpPr>
        <p:spPr bwMode="auto">
          <a:xfrm>
            <a:off x="5003800" y="3706801"/>
            <a:ext cx="304800" cy="138113"/>
          </a:xfrm>
          <a:prstGeom prst="rect">
            <a:avLst/>
          </a:prstGeom>
          <a:solidFill>
            <a:srgbClr val="00B050"/>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600" dirty="0">
              <a:latin typeface="Arial" charset="0"/>
            </a:endParaRPr>
          </a:p>
        </p:txBody>
      </p:sp>
      <p:sp>
        <p:nvSpPr>
          <p:cNvPr id="52" name="Rectangle 51"/>
          <p:cNvSpPr/>
          <p:nvPr/>
        </p:nvSpPr>
        <p:spPr bwMode="auto">
          <a:xfrm>
            <a:off x="5310188" y="3706801"/>
            <a:ext cx="303212" cy="138113"/>
          </a:xfrm>
          <a:prstGeom prst="rect">
            <a:avLst/>
          </a:prstGeom>
          <a:solidFill>
            <a:srgbClr val="00B050"/>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600" dirty="0">
              <a:latin typeface="Arial" charset="0"/>
            </a:endParaRPr>
          </a:p>
        </p:txBody>
      </p:sp>
      <p:sp>
        <p:nvSpPr>
          <p:cNvPr id="53" name="Rectangle 52"/>
          <p:cNvSpPr/>
          <p:nvPr/>
        </p:nvSpPr>
        <p:spPr bwMode="auto">
          <a:xfrm>
            <a:off x="5614988" y="3706801"/>
            <a:ext cx="303212" cy="138113"/>
          </a:xfrm>
          <a:prstGeom prst="rect">
            <a:avLst/>
          </a:prstGeom>
          <a:solidFill>
            <a:srgbClr val="00B050"/>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600" dirty="0">
              <a:latin typeface="Arial" charset="0"/>
            </a:endParaRPr>
          </a:p>
        </p:txBody>
      </p:sp>
      <p:sp>
        <p:nvSpPr>
          <p:cNvPr id="54" name="Rectangle 53"/>
          <p:cNvSpPr/>
          <p:nvPr/>
        </p:nvSpPr>
        <p:spPr bwMode="auto">
          <a:xfrm>
            <a:off x="5919788" y="3849676"/>
            <a:ext cx="303212" cy="46038"/>
          </a:xfrm>
          <a:prstGeom prst="rect">
            <a:avLst/>
          </a:prstGeom>
          <a:solidFill>
            <a:srgbClr val="00B050"/>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600" dirty="0">
              <a:latin typeface="Arial" charset="0"/>
            </a:endParaRPr>
          </a:p>
        </p:txBody>
      </p:sp>
      <p:sp>
        <p:nvSpPr>
          <p:cNvPr id="55" name="Rectangle 54"/>
          <p:cNvSpPr/>
          <p:nvPr/>
        </p:nvSpPr>
        <p:spPr bwMode="auto">
          <a:xfrm>
            <a:off x="6226175" y="3840151"/>
            <a:ext cx="303213" cy="176213"/>
          </a:xfrm>
          <a:prstGeom prst="rect">
            <a:avLst/>
          </a:prstGeom>
          <a:solidFill>
            <a:srgbClr val="00B050"/>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600" dirty="0">
              <a:latin typeface="Arial" charset="0"/>
            </a:endParaRPr>
          </a:p>
        </p:txBody>
      </p:sp>
      <p:sp>
        <p:nvSpPr>
          <p:cNvPr id="56" name="Rectangle 55"/>
          <p:cNvSpPr/>
          <p:nvPr/>
        </p:nvSpPr>
        <p:spPr bwMode="auto">
          <a:xfrm>
            <a:off x="6530975" y="3840151"/>
            <a:ext cx="303213" cy="560388"/>
          </a:xfrm>
          <a:prstGeom prst="rect">
            <a:avLst/>
          </a:prstGeom>
          <a:solidFill>
            <a:srgbClr val="00B050"/>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600" dirty="0">
              <a:latin typeface="Arial" charset="0"/>
            </a:endParaRPr>
          </a:p>
        </p:txBody>
      </p:sp>
      <p:sp>
        <p:nvSpPr>
          <p:cNvPr id="57" name="Rectangle 56"/>
          <p:cNvSpPr/>
          <p:nvPr/>
        </p:nvSpPr>
        <p:spPr bwMode="auto">
          <a:xfrm>
            <a:off x="6835775" y="3840151"/>
            <a:ext cx="303213" cy="730250"/>
          </a:xfrm>
          <a:prstGeom prst="rect">
            <a:avLst/>
          </a:prstGeom>
          <a:solidFill>
            <a:srgbClr val="00B050"/>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600" dirty="0">
              <a:latin typeface="Arial" charset="0"/>
            </a:endParaRPr>
          </a:p>
        </p:txBody>
      </p:sp>
      <p:sp>
        <p:nvSpPr>
          <p:cNvPr id="58" name="Rectangle 57"/>
          <p:cNvSpPr/>
          <p:nvPr/>
        </p:nvSpPr>
        <p:spPr bwMode="auto">
          <a:xfrm>
            <a:off x="7140575" y="3840151"/>
            <a:ext cx="304800" cy="822325"/>
          </a:xfrm>
          <a:prstGeom prst="rect">
            <a:avLst/>
          </a:prstGeom>
          <a:solidFill>
            <a:srgbClr val="FF6600"/>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600" dirty="0">
              <a:latin typeface="Arial" charset="0"/>
            </a:endParaRPr>
          </a:p>
        </p:txBody>
      </p:sp>
      <p:sp>
        <p:nvSpPr>
          <p:cNvPr id="59" name="Rectangle 58"/>
          <p:cNvSpPr/>
          <p:nvPr/>
        </p:nvSpPr>
        <p:spPr bwMode="auto">
          <a:xfrm>
            <a:off x="7446963" y="3840151"/>
            <a:ext cx="303212" cy="1012825"/>
          </a:xfrm>
          <a:prstGeom prst="rect">
            <a:avLst/>
          </a:prstGeom>
          <a:solidFill>
            <a:srgbClr val="FF6600"/>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600" dirty="0">
              <a:latin typeface="Arial" charset="0"/>
            </a:endParaRPr>
          </a:p>
        </p:txBody>
      </p:sp>
      <p:sp>
        <p:nvSpPr>
          <p:cNvPr id="60" name="Rectangle 59"/>
          <p:cNvSpPr/>
          <p:nvPr/>
        </p:nvSpPr>
        <p:spPr bwMode="auto">
          <a:xfrm>
            <a:off x="7751763" y="3840151"/>
            <a:ext cx="303212" cy="1012825"/>
          </a:xfrm>
          <a:prstGeom prst="rect">
            <a:avLst/>
          </a:prstGeom>
          <a:solidFill>
            <a:srgbClr val="FF6600"/>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600" dirty="0">
              <a:latin typeface="Arial" charset="0"/>
            </a:endParaRPr>
          </a:p>
        </p:txBody>
      </p:sp>
      <p:sp>
        <p:nvSpPr>
          <p:cNvPr id="61" name="Rectangle 60"/>
          <p:cNvSpPr/>
          <p:nvPr/>
        </p:nvSpPr>
        <p:spPr bwMode="auto">
          <a:xfrm>
            <a:off x="8056563" y="3840151"/>
            <a:ext cx="303212" cy="1260475"/>
          </a:xfrm>
          <a:prstGeom prst="rect">
            <a:avLst/>
          </a:prstGeom>
          <a:solidFill>
            <a:srgbClr val="00B0F0"/>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600" dirty="0">
              <a:latin typeface="Arial" charset="0"/>
            </a:endParaRPr>
          </a:p>
        </p:txBody>
      </p:sp>
      <p:sp>
        <p:nvSpPr>
          <p:cNvPr id="62" name="Rectangle 61"/>
          <p:cNvSpPr/>
          <p:nvPr/>
        </p:nvSpPr>
        <p:spPr bwMode="auto">
          <a:xfrm>
            <a:off x="8361363" y="3840151"/>
            <a:ext cx="304800" cy="1284288"/>
          </a:xfrm>
          <a:prstGeom prst="rect">
            <a:avLst/>
          </a:prstGeom>
          <a:solidFill>
            <a:srgbClr val="FF6600"/>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600" dirty="0">
              <a:latin typeface="Arial" charset="0"/>
            </a:endParaRPr>
          </a:p>
        </p:txBody>
      </p:sp>
      <p:cxnSp>
        <p:nvCxnSpPr>
          <p:cNvPr id="49208" name="Straight Connector 5"/>
          <p:cNvCxnSpPr>
            <a:cxnSpLocks noChangeShapeType="1"/>
          </p:cNvCxnSpPr>
          <p:nvPr/>
        </p:nvCxnSpPr>
        <p:spPr bwMode="auto">
          <a:xfrm>
            <a:off x="1646238" y="3851264"/>
            <a:ext cx="7010400" cy="0"/>
          </a:xfrm>
          <a:prstGeom prst="line">
            <a:avLst/>
          </a:prstGeom>
          <a:noFill/>
          <a:ln w="12700" algn="ctr">
            <a:solidFill>
              <a:schemeClr val="tx1"/>
            </a:solidFill>
            <a:round/>
            <a:headEnd/>
            <a:tailEnd/>
          </a:ln>
        </p:spPr>
      </p:cxnSp>
      <p:cxnSp>
        <p:nvCxnSpPr>
          <p:cNvPr id="49209" name="Straight Connector 7"/>
          <p:cNvCxnSpPr>
            <a:cxnSpLocks noChangeShapeType="1"/>
          </p:cNvCxnSpPr>
          <p:nvPr/>
        </p:nvCxnSpPr>
        <p:spPr bwMode="auto">
          <a:xfrm flipV="1">
            <a:off x="1646238" y="2046276"/>
            <a:ext cx="0" cy="3597275"/>
          </a:xfrm>
          <a:prstGeom prst="line">
            <a:avLst/>
          </a:prstGeom>
          <a:noFill/>
          <a:ln w="12700" algn="ctr">
            <a:solidFill>
              <a:schemeClr val="tx1"/>
            </a:solidFill>
            <a:round/>
            <a:headEnd/>
            <a:tailEnd/>
          </a:ln>
        </p:spPr>
      </p:cxnSp>
      <p:sp>
        <p:nvSpPr>
          <p:cNvPr id="63" name="TextBox 62"/>
          <p:cNvSpPr txBox="1"/>
          <p:nvPr/>
        </p:nvSpPr>
        <p:spPr>
          <a:xfrm>
            <a:off x="4214778" y="6581001"/>
            <a:ext cx="4929222" cy="276999"/>
          </a:xfrm>
          <a:prstGeom prst="rect">
            <a:avLst/>
          </a:prstGeom>
          <a:noFill/>
        </p:spPr>
        <p:txBody>
          <a:bodyPr wrap="square" rtlCol="0">
            <a:spAutoFit/>
          </a:bodyPr>
          <a:lstStyle/>
          <a:p>
            <a:pPr algn="r"/>
            <a:r>
              <a:rPr lang="en-US" altLang="en-US" sz="1200" dirty="0" smtClean="0">
                <a:solidFill>
                  <a:schemeClr val="bg1"/>
                </a:solidFill>
              </a:rPr>
              <a:t>Nanda R, et al. SABCS 2014. Abstract S1-09</a:t>
            </a:r>
            <a:endParaRPr lang="es-MX" sz="1200" dirty="0">
              <a:solidFill>
                <a:schemeClr val="bg1"/>
              </a:solidFill>
              <a:latin typeface="Arial" pitchFamily="34" charset="0"/>
              <a:cs typeface="Arial" pitchFamily="34" charset="0"/>
            </a:endParaRPr>
          </a:p>
        </p:txBody>
      </p:sp>
      <p:sp>
        <p:nvSpPr>
          <p:cNvPr id="66" name="TextBox 65"/>
          <p:cNvSpPr txBox="1"/>
          <p:nvPr/>
        </p:nvSpPr>
        <p:spPr>
          <a:xfrm>
            <a:off x="2643174" y="4848225"/>
            <a:ext cx="4143404" cy="369332"/>
          </a:xfrm>
          <a:prstGeom prst="rect">
            <a:avLst/>
          </a:prstGeom>
          <a:noFill/>
        </p:spPr>
        <p:txBody>
          <a:bodyPr wrap="square" rtlCol="0">
            <a:spAutoFit/>
          </a:bodyPr>
          <a:lstStyle/>
          <a:p>
            <a:pPr algn="ctr"/>
            <a:r>
              <a:rPr lang="es-MX" dirty="0" smtClean="0">
                <a:solidFill>
                  <a:schemeClr val="bg1"/>
                </a:solidFill>
              </a:rPr>
              <a:t>Pacs evaluables individual (n = 23)</a:t>
            </a:r>
          </a:p>
        </p:txBody>
      </p:sp>
      <p:sp>
        <p:nvSpPr>
          <p:cNvPr id="68" name="Title 67"/>
          <p:cNvSpPr txBox="1">
            <a:spLocks noGrp="1"/>
          </p:cNvSpPr>
          <p:nvPr>
            <p:ph type="title"/>
          </p:nvPr>
        </p:nvSpPr>
        <p:spPr>
          <a:xfrm>
            <a:off x="0" y="0"/>
            <a:ext cx="9144000" cy="1384995"/>
          </a:xfrm>
          <a:prstGeom prst="rect">
            <a:avLst/>
          </a:prstGeom>
          <a:noFill/>
        </p:spPr>
        <p:txBody>
          <a:bodyPr wrap="square" rtlCol="0">
            <a:spAutoFit/>
          </a:bodyPr>
          <a:lstStyle/>
          <a:p>
            <a:r>
              <a:rPr lang="es-MX" sz="2800" dirty="0" smtClean="0"/>
              <a:t>KEYNOTE-012 : Estudio fase </a:t>
            </a:r>
            <a:r>
              <a:rPr lang="es-MX" sz="2800" dirty="0" err="1" smtClean="0"/>
              <a:t>Ib</a:t>
            </a:r>
            <a:endParaRPr lang="es-MX" sz="2800" b="1" dirty="0" smtClean="0">
              <a:solidFill>
                <a:srgbClr val="FFC000"/>
              </a:solidFill>
            </a:endParaRPr>
          </a:p>
          <a:p>
            <a:r>
              <a:rPr lang="es-MX" sz="2800" b="1" dirty="0" smtClean="0">
                <a:solidFill>
                  <a:srgbClr val="FFC000"/>
                </a:solidFill>
              </a:rPr>
              <a:t>Pembrolizumab ca mama avanzado triple negativo Regresión tumoral</a:t>
            </a:r>
            <a:endParaRPr lang="es-MX" sz="2800" b="1" dirty="0">
              <a:solidFill>
                <a:srgbClr val="FFC000"/>
              </a:solidFill>
            </a:endParaRPr>
          </a:p>
        </p:txBody>
      </p:sp>
      <p:sp>
        <p:nvSpPr>
          <p:cNvPr id="67" name="TextBox 66"/>
          <p:cNvSpPr txBox="1"/>
          <p:nvPr/>
        </p:nvSpPr>
        <p:spPr>
          <a:xfrm>
            <a:off x="1857356" y="5562605"/>
            <a:ext cx="3242554" cy="646331"/>
          </a:xfrm>
          <a:prstGeom prst="rect">
            <a:avLst/>
          </a:prstGeom>
          <a:noFill/>
        </p:spPr>
        <p:txBody>
          <a:bodyPr wrap="none" rtlCol="0">
            <a:spAutoFit/>
          </a:bodyPr>
          <a:lstStyle/>
          <a:p>
            <a:r>
              <a:rPr lang="es-MX" sz="1200" dirty="0" smtClean="0">
                <a:solidFill>
                  <a:schemeClr val="bg1"/>
                </a:solidFill>
              </a:rPr>
              <a:t>RC = Respuesta completa	EE =  Enf estable</a:t>
            </a:r>
          </a:p>
          <a:p>
            <a:r>
              <a:rPr lang="es-MX" sz="1200" dirty="0" smtClean="0">
                <a:solidFill>
                  <a:schemeClr val="bg1"/>
                </a:solidFill>
              </a:rPr>
              <a:t>RP = Respuesta parcial	PE = Progresión enf</a:t>
            </a:r>
          </a:p>
          <a:p>
            <a:endParaRPr lang="es-MX" sz="1200"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2"/>
          <p:cNvGraphicFramePr>
            <a:graphicFrameLocks noGrp="1"/>
          </p:cNvGraphicFramePr>
          <p:nvPr/>
        </p:nvGraphicFramePr>
        <p:xfrm>
          <a:off x="785786" y="1558341"/>
          <a:ext cx="7572428" cy="3689345"/>
        </p:xfrm>
        <a:graphic>
          <a:graphicData uri="http://schemas.openxmlformats.org/drawingml/2006/table">
            <a:tbl>
              <a:tblPr/>
              <a:tblGrid>
                <a:gridCol w="2928958"/>
                <a:gridCol w="2143140"/>
                <a:gridCol w="2500330"/>
              </a:tblGrid>
              <a:tr h="335395">
                <a:tc rowSpan="2">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s-MX" sz="1600" b="1" i="0" u="none" strike="noStrike" cap="none" normalizeH="0" baseline="0" noProof="0" dirty="0" smtClean="0">
                          <a:ln>
                            <a:noFill/>
                          </a:ln>
                          <a:solidFill>
                            <a:schemeClr val="bg1"/>
                          </a:solidFill>
                          <a:effectLst/>
                          <a:latin typeface="Arial" charset="0"/>
                        </a:rPr>
                        <a:t>Eventos adversos  ≥ 5%, %</a:t>
                      </a:r>
                    </a:p>
                  </a:txBody>
                  <a:tcPr marL="91436" marR="91436" marT="45736" marB="45736" horzOverflow="overflow">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solidFill>
                      <a:srgbClr val="7F0000"/>
                    </a:solidFill>
                  </a:tcPr>
                </a:tc>
                <a:tc gridSpan="2">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s-MX" sz="1600" b="1" i="0" u="none" strike="noStrike" cap="none" normalizeH="0" baseline="0" noProof="0" dirty="0" smtClean="0">
                          <a:ln>
                            <a:noFill/>
                          </a:ln>
                          <a:solidFill>
                            <a:schemeClr val="bg1"/>
                          </a:solidFill>
                          <a:effectLst/>
                          <a:latin typeface="Arial" charset="0"/>
                        </a:rPr>
                        <a:t>N = 32</a:t>
                      </a:r>
                    </a:p>
                  </a:txBody>
                  <a:tcPr marL="91436" marR="91436" marT="45736" marB="45736" anchor="ctr" horzOverflow="overflow">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solidFill>
                      <a:srgbClr val="7F0000"/>
                    </a:solidFill>
                  </a:tcPr>
                </a:tc>
                <a:tc hMerge="1">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400" b="1" i="0" u="none" strike="noStrike" cap="none" normalizeH="0" baseline="0" dirty="0" smtClean="0">
                        <a:ln>
                          <a:noFill/>
                        </a:ln>
                        <a:solidFill>
                          <a:schemeClr val="tx1"/>
                        </a:solidFill>
                        <a:effectLst/>
                        <a:latin typeface="Arial" charset="0"/>
                      </a:endParaRPr>
                    </a:p>
                  </a:txBody>
                  <a:tcPr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r>
              <a:tr h="335395">
                <a:tc vMerge="1">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400" b="1" i="0" u="none" strike="noStrike" cap="none" normalizeH="0" baseline="0" dirty="0" smtClean="0">
                        <a:ln>
                          <a:noFill/>
                        </a:ln>
                        <a:solidFill>
                          <a:schemeClr val="tx1"/>
                        </a:solidFill>
                        <a:effectLst/>
                        <a:latin typeface="Arial" charset="0"/>
                      </a:endParaRPr>
                    </a:p>
                  </a:txBody>
                  <a:tcPr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s-MX" sz="1600" b="1" i="0" u="none" strike="noStrike" cap="none" normalizeH="0" baseline="0" noProof="0" dirty="0" smtClean="0">
                          <a:ln>
                            <a:noFill/>
                          </a:ln>
                          <a:solidFill>
                            <a:schemeClr val="bg1"/>
                          </a:solidFill>
                          <a:effectLst/>
                          <a:latin typeface="Arial" charset="0"/>
                        </a:rPr>
                        <a:t>Cualquier grado</a:t>
                      </a:r>
                    </a:p>
                  </a:txBody>
                  <a:tcPr marL="91436" marR="91436" marT="45736" marB="45736" anchor="ctr" horzOverflow="overflow">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solidFill>
                      <a:srgbClr val="7F0000"/>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s-MX" sz="1600" b="1" i="0" u="none" strike="noStrike" cap="none" normalizeH="0" baseline="0" noProof="0" dirty="0" smtClean="0">
                          <a:ln>
                            <a:noFill/>
                          </a:ln>
                          <a:solidFill>
                            <a:schemeClr val="bg1"/>
                          </a:solidFill>
                          <a:effectLst/>
                          <a:latin typeface="Arial" charset="0"/>
                        </a:rPr>
                        <a:t>Grado 3-5</a:t>
                      </a:r>
                    </a:p>
                  </a:txBody>
                  <a:tcPr marL="91436" marR="91436" marT="45736" marB="45736" anchor="ctr" horzOverflow="overflow">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solidFill>
                      <a:srgbClr val="7F0000"/>
                    </a:solidFill>
                  </a:tcPr>
                </a:tc>
              </a:tr>
              <a:tr h="335395">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s-MX" sz="1600" b="0" i="0" u="none" strike="noStrike" cap="none" normalizeH="0" baseline="0" noProof="0" smtClean="0">
                          <a:ln>
                            <a:noFill/>
                          </a:ln>
                          <a:solidFill>
                            <a:schemeClr val="bg1"/>
                          </a:solidFill>
                          <a:effectLst/>
                          <a:latin typeface="Arial" charset="0"/>
                        </a:rPr>
                        <a:t>Artralgia</a:t>
                      </a:r>
                    </a:p>
                  </a:txBody>
                  <a:tcPr marL="91436" marR="91436" marT="45736" marB="45736" horzOverflow="overflow">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s-MX" sz="1600" b="0" i="0" u="none" strike="noStrike" cap="none" normalizeH="0" baseline="0" noProof="0" smtClean="0">
                          <a:ln>
                            <a:noFill/>
                          </a:ln>
                          <a:solidFill>
                            <a:schemeClr val="bg1"/>
                          </a:solidFill>
                          <a:effectLst/>
                          <a:latin typeface="Arial" charset="0"/>
                        </a:rPr>
                        <a:t>18.8</a:t>
                      </a:r>
                    </a:p>
                  </a:txBody>
                  <a:tcPr marL="91436" marR="91436" marT="45736" marB="45736" horzOverflow="overflow">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s-MX" sz="1600" b="0" i="0" u="none" strike="noStrike" cap="none" normalizeH="0" baseline="0" noProof="0" dirty="0" smtClean="0">
                          <a:ln>
                            <a:noFill/>
                          </a:ln>
                          <a:solidFill>
                            <a:schemeClr val="bg1"/>
                          </a:solidFill>
                          <a:effectLst/>
                          <a:latin typeface="Arial" charset="0"/>
                        </a:rPr>
                        <a:t>0</a:t>
                      </a:r>
                    </a:p>
                  </a:txBody>
                  <a:tcPr marL="91436" marR="91436" marT="45736" marB="45736" horzOverflow="overflow">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noFill/>
                  </a:tcPr>
                </a:tc>
              </a:tr>
              <a:tr h="335395">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s-MX" sz="1600" b="0" i="0" u="none" strike="noStrike" cap="none" normalizeH="0" baseline="0" noProof="0" smtClean="0">
                          <a:ln>
                            <a:noFill/>
                          </a:ln>
                          <a:solidFill>
                            <a:schemeClr val="bg1"/>
                          </a:solidFill>
                          <a:effectLst/>
                          <a:latin typeface="Arial" charset="0"/>
                        </a:rPr>
                        <a:t>Fatiga</a:t>
                      </a:r>
                    </a:p>
                  </a:txBody>
                  <a:tcPr marL="91436" marR="91436" marT="45736" marB="45736" horzOverflow="overflow">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s-MX" sz="1600" b="0" i="0" u="none" strike="noStrike" cap="none" normalizeH="0" baseline="0" noProof="0" smtClean="0">
                          <a:ln>
                            <a:noFill/>
                          </a:ln>
                          <a:solidFill>
                            <a:schemeClr val="bg1"/>
                          </a:solidFill>
                          <a:effectLst/>
                          <a:latin typeface="Arial" charset="0"/>
                        </a:rPr>
                        <a:t>18.8</a:t>
                      </a:r>
                    </a:p>
                  </a:txBody>
                  <a:tcPr marL="91436" marR="91436" marT="45736" marB="45736" horzOverflow="overflow">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s-MX" sz="1600" b="0" i="0" u="none" strike="noStrike" cap="none" normalizeH="0" baseline="0" noProof="0" smtClean="0">
                          <a:ln>
                            <a:noFill/>
                          </a:ln>
                          <a:solidFill>
                            <a:schemeClr val="bg1"/>
                          </a:solidFill>
                          <a:effectLst/>
                          <a:latin typeface="Arial" charset="0"/>
                        </a:rPr>
                        <a:t>0</a:t>
                      </a:r>
                    </a:p>
                  </a:txBody>
                  <a:tcPr marL="91436" marR="91436" marT="45736" marB="45736" horzOverflow="overflow">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noFill/>
                  </a:tcPr>
                </a:tc>
              </a:tr>
              <a:tr h="335395">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s-MX" sz="1600" b="0" i="0" u="none" strike="noStrike" cap="none" normalizeH="0" baseline="0" noProof="0" dirty="0" smtClean="0">
                          <a:ln>
                            <a:noFill/>
                          </a:ln>
                          <a:solidFill>
                            <a:schemeClr val="bg1"/>
                          </a:solidFill>
                          <a:effectLst/>
                          <a:latin typeface="Arial" charset="0"/>
                        </a:rPr>
                        <a:t>Mialgia</a:t>
                      </a:r>
                    </a:p>
                  </a:txBody>
                  <a:tcPr marL="91436" marR="91436" marT="45736" marB="45736" horzOverflow="overflow">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s-MX" sz="1600" b="0" i="0" u="none" strike="noStrike" cap="none" normalizeH="0" baseline="0" noProof="0" smtClean="0">
                          <a:ln>
                            <a:noFill/>
                          </a:ln>
                          <a:solidFill>
                            <a:schemeClr val="bg1"/>
                          </a:solidFill>
                          <a:effectLst/>
                          <a:latin typeface="Arial" charset="0"/>
                        </a:rPr>
                        <a:t>15.6</a:t>
                      </a:r>
                    </a:p>
                  </a:txBody>
                  <a:tcPr marL="91436" marR="91436" marT="45736" marB="45736" horzOverflow="overflow">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s-MX" sz="1600" b="0" i="0" u="none" strike="noStrike" cap="none" normalizeH="0" baseline="0" noProof="0" smtClean="0">
                          <a:ln>
                            <a:noFill/>
                          </a:ln>
                          <a:solidFill>
                            <a:schemeClr val="bg1"/>
                          </a:solidFill>
                          <a:effectLst/>
                          <a:latin typeface="Arial" charset="0"/>
                        </a:rPr>
                        <a:t>0</a:t>
                      </a:r>
                    </a:p>
                  </a:txBody>
                  <a:tcPr marL="91436" marR="91436" marT="45736" marB="45736" horzOverflow="overflow">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noFill/>
                  </a:tcPr>
                </a:tc>
              </a:tr>
              <a:tr h="335395">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s-MX" sz="1600" b="0" i="0" u="none" strike="noStrike" cap="none" normalizeH="0" baseline="0" noProof="0" smtClean="0">
                          <a:ln>
                            <a:noFill/>
                          </a:ln>
                          <a:solidFill>
                            <a:schemeClr val="bg1"/>
                          </a:solidFill>
                          <a:effectLst/>
                          <a:latin typeface="Arial" charset="0"/>
                        </a:rPr>
                        <a:t>Nausea</a:t>
                      </a:r>
                    </a:p>
                  </a:txBody>
                  <a:tcPr marL="91436" marR="91436" marT="45736" marB="45736" horzOverflow="overflow">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s-MX" sz="1600" b="0" i="0" u="none" strike="noStrike" cap="none" normalizeH="0" baseline="0" noProof="0" smtClean="0">
                          <a:ln>
                            <a:noFill/>
                          </a:ln>
                          <a:solidFill>
                            <a:schemeClr val="bg1"/>
                          </a:solidFill>
                          <a:effectLst/>
                          <a:latin typeface="Arial" charset="0"/>
                        </a:rPr>
                        <a:t>15.6</a:t>
                      </a:r>
                    </a:p>
                  </a:txBody>
                  <a:tcPr marL="91436" marR="91436" marT="45736" marB="45736" horzOverflow="overflow">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s-MX" sz="1600" b="0" i="0" u="none" strike="noStrike" cap="none" normalizeH="0" baseline="0" noProof="0" smtClean="0">
                          <a:ln>
                            <a:noFill/>
                          </a:ln>
                          <a:solidFill>
                            <a:schemeClr val="bg1"/>
                          </a:solidFill>
                          <a:effectLst/>
                          <a:latin typeface="Arial" charset="0"/>
                        </a:rPr>
                        <a:t>0</a:t>
                      </a:r>
                    </a:p>
                  </a:txBody>
                  <a:tcPr marL="91436" marR="91436" marT="45736" marB="45736" horzOverflow="overflow">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noFill/>
                  </a:tcPr>
                </a:tc>
              </a:tr>
              <a:tr h="335395">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s-MX" sz="1600" b="0" i="0" u="none" strike="noStrike" cap="none" normalizeH="0" baseline="0" noProof="0" smtClean="0">
                          <a:ln>
                            <a:noFill/>
                          </a:ln>
                          <a:solidFill>
                            <a:schemeClr val="bg1"/>
                          </a:solidFill>
                          <a:effectLst/>
                          <a:latin typeface="Arial" charset="0"/>
                        </a:rPr>
                        <a:t>Elevación ALT</a:t>
                      </a:r>
                    </a:p>
                  </a:txBody>
                  <a:tcPr marL="91436" marR="91436" marT="45736" marB="45736" horzOverflow="overflow">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s-MX" sz="1600" b="0" i="0" u="none" strike="noStrike" cap="none" normalizeH="0" baseline="0" noProof="0" smtClean="0">
                          <a:ln>
                            <a:noFill/>
                          </a:ln>
                          <a:solidFill>
                            <a:schemeClr val="bg1"/>
                          </a:solidFill>
                          <a:effectLst/>
                          <a:latin typeface="Arial" charset="0"/>
                        </a:rPr>
                        <a:t>6.3</a:t>
                      </a:r>
                    </a:p>
                  </a:txBody>
                  <a:tcPr marL="91436" marR="91436" marT="45736" marB="45736" horzOverflow="overflow">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s-MX" sz="1600" b="0" i="0" u="none" strike="noStrike" cap="none" normalizeH="0" baseline="0" noProof="0" smtClean="0">
                          <a:ln>
                            <a:noFill/>
                          </a:ln>
                          <a:solidFill>
                            <a:schemeClr val="bg1"/>
                          </a:solidFill>
                          <a:effectLst/>
                          <a:latin typeface="Arial" charset="0"/>
                        </a:rPr>
                        <a:t>0</a:t>
                      </a:r>
                    </a:p>
                  </a:txBody>
                  <a:tcPr marL="91436" marR="91436" marT="45736" marB="45736" horzOverflow="overflow">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noFill/>
                  </a:tcPr>
                </a:tc>
              </a:tr>
              <a:tr h="335395">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s-MX" sz="1600" b="0" i="0" u="none" strike="noStrike" cap="none" normalizeH="0" baseline="0" noProof="0" smtClean="0">
                          <a:ln>
                            <a:noFill/>
                          </a:ln>
                          <a:solidFill>
                            <a:schemeClr val="bg1"/>
                          </a:solidFill>
                          <a:effectLst/>
                          <a:latin typeface="Arial" charset="0"/>
                        </a:rPr>
                        <a:t>Elevación AST</a:t>
                      </a:r>
                    </a:p>
                  </a:txBody>
                  <a:tcPr marL="91436" marR="91436" marT="45736" marB="45736" horzOverflow="overflow">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s-MX" sz="1600" b="0" i="0" u="none" strike="noStrike" cap="none" normalizeH="0" baseline="0" noProof="0" smtClean="0">
                          <a:ln>
                            <a:noFill/>
                          </a:ln>
                          <a:solidFill>
                            <a:schemeClr val="bg1"/>
                          </a:solidFill>
                          <a:effectLst/>
                          <a:latin typeface="Arial" charset="0"/>
                        </a:rPr>
                        <a:t>6.3</a:t>
                      </a:r>
                    </a:p>
                  </a:txBody>
                  <a:tcPr marL="91436" marR="91436" marT="45736" marB="45736" horzOverflow="overflow">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s-MX" sz="1600" b="0" i="0" u="none" strike="noStrike" cap="none" normalizeH="0" baseline="0" noProof="0" smtClean="0">
                          <a:ln>
                            <a:noFill/>
                          </a:ln>
                          <a:solidFill>
                            <a:schemeClr val="bg1"/>
                          </a:solidFill>
                          <a:effectLst/>
                          <a:latin typeface="Arial" charset="0"/>
                        </a:rPr>
                        <a:t>0</a:t>
                      </a:r>
                    </a:p>
                  </a:txBody>
                  <a:tcPr marL="91436" marR="91436" marT="45736" marB="45736" horzOverflow="overflow">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noFill/>
                  </a:tcPr>
                </a:tc>
              </a:tr>
              <a:tr h="335395">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s-MX" sz="1600" b="0" i="0" u="none" strike="noStrike" cap="none" normalizeH="0" baseline="0" noProof="0" smtClean="0">
                          <a:ln>
                            <a:noFill/>
                          </a:ln>
                          <a:solidFill>
                            <a:schemeClr val="bg1"/>
                          </a:solidFill>
                          <a:effectLst/>
                          <a:latin typeface="Arial" charset="0"/>
                        </a:rPr>
                        <a:t>Diarrea</a:t>
                      </a:r>
                    </a:p>
                  </a:txBody>
                  <a:tcPr marL="91436" marR="91436" marT="45736" marB="45736" horzOverflow="overflow">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s-MX" sz="1600" b="0" i="0" u="none" strike="noStrike" cap="none" normalizeH="0" baseline="0" noProof="0" smtClean="0">
                          <a:ln>
                            <a:noFill/>
                          </a:ln>
                          <a:solidFill>
                            <a:schemeClr val="bg1"/>
                          </a:solidFill>
                          <a:effectLst/>
                          <a:latin typeface="Arial" charset="0"/>
                        </a:rPr>
                        <a:t>6.3</a:t>
                      </a:r>
                    </a:p>
                  </a:txBody>
                  <a:tcPr marL="91436" marR="91436" marT="45736" marB="45736" horzOverflow="overflow">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s-MX" sz="1600" b="0" i="0" u="none" strike="noStrike" cap="none" normalizeH="0" baseline="0" noProof="0" smtClean="0">
                          <a:ln>
                            <a:noFill/>
                          </a:ln>
                          <a:solidFill>
                            <a:schemeClr val="bg1"/>
                          </a:solidFill>
                          <a:effectLst/>
                          <a:latin typeface="Arial" charset="0"/>
                        </a:rPr>
                        <a:t>0</a:t>
                      </a:r>
                    </a:p>
                  </a:txBody>
                  <a:tcPr marL="91436" marR="91436" marT="45736" marB="45736" horzOverflow="overflow">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noFill/>
                  </a:tcPr>
                </a:tc>
              </a:tr>
              <a:tr h="335395">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s-MX" sz="1600" b="0" i="0" u="none" strike="noStrike" cap="none" normalizeH="0" baseline="0" noProof="0" smtClean="0">
                          <a:ln>
                            <a:noFill/>
                          </a:ln>
                          <a:solidFill>
                            <a:schemeClr val="bg1"/>
                          </a:solidFill>
                          <a:effectLst/>
                          <a:latin typeface="Arial" charset="0"/>
                        </a:rPr>
                        <a:t>Eritema</a:t>
                      </a:r>
                    </a:p>
                  </a:txBody>
                  <a:tcPr marL="91436" marR="91436" marT="45736" marB="45736" horzOverflow="overflow">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s-MX" sz="1600" b="0" i="0" u="none" strike="noStrike" cap="none" normalizeH="0" baseline="0" noProof="0" smtClean="0">
                          <a:ln>
                            <a:noFill/>
                          </a:ln>
                          <a:solidFill>
                            <a:schemeClr val="bg1"/>
                          </a:solidFill>
                          <a:effectLst/>
                          <a:latin typeface="Arial" charset="0"/>
                        </a:rPr>
                        <a:t>6.3</a:t>
                      </a:r>
                    </a:p>
                  </a:txBody>
                  <a:tcPr marL="91436" marR="91436" marT="45736" marB="45736" horzOverflow="overflow">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s-MX" sz="1600" b="0" i="0" u="none" strike="noStrike" cap="none" normalizeH="0" baseline="0" noProof="0" smtClean="0">
                          <a:ln>
                            <a:noFill/>
                          </a:ln>
                          <a:solidFill>
                            <a:schemeClr val="bg1"/>
                          </a:solidFill>
                          <a:effectLst/>
                          <a:latin typeface="Arial" charset="0"/>
                        </a:rPr>
                        <a:t>0</a:t>
                      </a:r>
                    </a:p>
                  </a:txBody>
                  <a:tcPr marL="91436" marR="91436" marT="45736" marB="45736" horzOverflow="overflow">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noFill/>
                  </a:tcPr>
                </a:tc>
              </a:tr>
              <a:tr h="335395">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s-MX" sz="1600" b="0" i="0" u="none" strike="noStrike" cap="none" normalizeH="0" baseline="0" noProof="0" smtClean="0">
                          <a:ln>
                            <a:noFill/>
                          </a:ln>
                          <a:solidFill>
                            <a:schemeClr val="bg1"/>
                          </a:solidFill>
                          <a:effectLst/>
                          <a:latin typeface="Arial" charset="0"/>
                        </a:rPr>
                        <a:t>Jaqueca</a:t>
                      </a:r>
                    </a:p>
                  </a:txBody>
                  <a:tcPr marL="91436" marR="91436" marT="45736" marB="45736" horzOverflow="overflow">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s-MX" sz="1600" b="0" i="0" u="none" strike="noStrike" cap="none" normalizeH="0" baseline="0" noProof="0" smtClean="0">
                          <a:ln>
                            <a:noFill/>
                          </a:ln>
                          <a:solidFill>
                            <a:schemeClr val="bg1"/>
                          </a:solidFill>
                          <a:effectLst/>
                          <a:latin typeface="Arial" charset="0"/>
                        </a:rPr>
                        <a:t>6.3</a:t>
                      </a:r>
                    </a:p>
                  </a:txBody>
                  <a:tcPr marL="91436" marR="91436" marT="45736" marB="45736" horzOverflow="overflow">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s-MX" sz="1600" b="0" i="0" u="none" strike="noStrike" cap="none" normalizeH="0" baseline="0" noProof="0" dirty="0" smtClean="0">
                          <a:ln>
                            <a:noFill/>
                          </a:ln>
                          <a:solidFill>
                            <a:schemeClr val="bg1"/>
                          </a:solidFill>
                          <a:effectLst/>
                          <a:latin typeface="Arial" charset="0"/>
                        </a:rPr>
                        <a:t>3.1 (1 </a:t>
                      </a:r>
                      <a:r>
                        <a:rPr kumimoji="0" lang="es-MX" sz="1600" b="0" i="0" u="none" strike="noStrike" cap="none" normalizeH="0" baseline="0" noProof="0" dirty="0" err="1" smtClean="0">
                          <a:ln>
                            <a:noFill/>
                          </a:ln>
                          <a:solidFill>
                            <a:schemeClr val="bg1"/>
                          </a:solidFill>
                          <a:effectLst/>
                          <a:latin typeface="Arial" charset="0"/>
                        </a:rPr>
                        <a:t>pac</a:t>
                      </a:r>
                      <a:r>
                        <a:rPr kumimoji="0" lang="es-MX" sz="1600" b="0" i="0" u="none" strike="noStrike" cap="none" normalizeH="0" baseline="0" noProof="0" dirty="0" smtClean="0">
                          <a:ln>
                            <a:noFill/>
                          </a:ln>
                          <a:solidFill>
                            <a:schemeClr val="bg1"/>
                          </a:solidFill>
                          <a:effectLst/>
                          <a:latin typeface="Arial" charset="0"/>
                        </a:rPr>
                        <a:t>)</a:t>
                      </a:r>
                    </a:p>
                  </a:txBody>
                  <a:tcPr marL="91436" marR="91436" marT="45736" marB="45736" horzOverflow="overflow">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noFill/>
                  </a:tcPr>
                </a:tc>
              </a:tr>
            </a:tbl>
          </a:graphicData>
        </a:graphic>
      </p:graphicFrame>
      <p:sp>
        <p:nvSpPr>
          <p:cNvPr id="6" name="TextBox 5"/>
          <p:cNvSpPr txBox="1"/>
          <p:nvPr/>
        </p:nvSpPr>
        <p:spPr>
          <a:xfrm>
            <a:off x="4214778" y="6581001"/>
            <a:ext cx="4929222" cy="276999"/>
          </a:xfrm>
          <a:prstGeom prst="rect">
            <a:avLst/>
          </a:prstGeom>
          <a:noFill/>
        </p:spPr>
        <p:txBody>
          <a:bodyPr wrap="square" rtlCol="0">
            <a:spAutoFit/>
          </a:bodyPr>
          <a:lstStyle/>
          <a:p>
            <a:pPr algn="r"/>
            <a:r>
              <a:rPr lang="en-US" altLang="en-US" sz="1200" dirty="0" smtClean="0">
                <a:solidFill>
                  <a:schemeClr val="bg1"/>
                </a:solidFill>
              </a:rPr>
              <a:t>Nanda R, et al. SABCS 2014. Abstract S1-09</a:t>
            </a:r>
            <a:endParaRPr lang="en-US" altLang="en-US" sz="1200" dirty="0">
              <a:solidFill>
                <a:schemeClr val="bg1"/>
              </a:solidFill>
            </a:endParaRPr>
          </a:p>
        </p:txBody>
      </p:sp>
      <p:sp>
        <p:nvSpPr>
          <p:cNvPr id="8" name="TextBox 7"/>
          <p:cNvSpPr txBox="1"/>
          <p:nvPr/>
        </p:nvSpPr>
        <p:spPr>
          <a:xfrm>
            <a:off x="-32" y="6457914"/>
            <a:ext cx="3214710" cy="461665"/>
          </a:xfrm>
          <a:prstGeom prst="rect">
            <a:avLst/>
          </a:prstGeom>
          <a:noFill/>
        </p:spPr>
        <p:txBody>
          <a:bodyPr wrap="square" rtlCol="0">
            <a:spAutoFit/>
          </a:bodyPr>
          <a:lstStyle/>
          <a:p>
            <a:r>
              <a:rPr lang="en-US" altLang="en-US" sz="1200" dirty="0" smtClean="0">
                <a:solidFill>
                  <a:schemeClr val="bg1"/>
                </a:solidFill>
              </a:rPr>
              <a:t>ALT = </a:t>
            </a:r>
            <a:r>
              <a:rPr lang="en-US" altLang="en-US" sz="1200" dirty="0" err="1" smtClean="0">
                <a:solidFill>
                  <a:schemeClr val="bg1"/>
                </a:solidFill>
              </a:rPr>
              <a:t>Alanina</a:t>
            </a:r>
            <a:r>
              <a:rPr lang="en-US" altLang="en-US" sz="1200" dirty="0" smtClean="0">
                <a:solidFill>
                  <a:schemeClr val="bg1"/>
                </a:solidFill>
              </a:rPr>
              <a:t> </a:t>
            </a:r>
            <a:r>
              <a:rPr lang="en-US" altLang="en-US" sz="1200" dirty="0" err="1" smtClean="0">
                <a:solidFill>
                  <a:schemeClr val="bg1"/>
                </a:solidFill>
              </a:rPr>
              <a:t>aminotransferasa</a:t>
            </a:r>
            <a:endParaRPr lang="en-US" altLang="en-US" sz="1200" dirty="0" smtClean="0">
              <a:solidFill>
                <a:schemeClr val="bg1"/>
              </a:solidFill>
            </a:endParaRPr>
          </a:p>
          <a:p>
            <a:r>
              <a:rPr lang="en-US" sz="1200" dirty="0" smtClean="0">
                <a:solidFill>
                  <a:schemeClr val="bg1"/>
                </a:solidFill>
              </a:rPr>
              <a:t>AST = </a:t>
            </a:r>
            <a:r>
              <a:rPr lang="en-US" sz="1200" dirty="0" err="1" smtClean="0">
                <a:solidFill>
                  <a:schemeClr val="bg1"/>
                </a:solidFill>
              </a:rPr>
              <a:t>Aspartato</a:t>
            </a:r>
            <a:r>
              <a:rPr lang="en-US" sz="1200" dirty="0" smtClean="0">
                <a:solidFill>
                  <a:schemeClr val="bg1"/>
                </a:solidFill>
              </a:rPr>
              <a:t> </a:t>
            </a:r>
            <a:r>
              <a:rPr lang="en-US" sz="1200" dirty="0" err="1" smtClean="0">
                <a:solidFill>
                  <a:schemeClr val="bg1"/>
                </a:solidFill>
              </a:rPr>
              <a:t>aminotransferasa</a:t>
            </a:r>
            <a:endParaRPr lang="es-MX" sz="1200" dirty="0">
              <a:solidFill>
                <a:schemeClr val="bg1"/>
              </a:solidFill>
            </a:endParaRPr>
          </a:p>
        </p:txBody>
      </p:sp>
      <p:sp>
        <p:nvSpPr>
          <p:cNvPr id="9" name="TextBox 8"/>
          <p:cNvSpPr txBox="1"/>
          <p:nvPr/>
        </p:nvSpPr>
        <p:spPr>
          <a:xfrm>
            <a:off x="714348" y="5344555"/>
            <a:ext cx="7643866" cy="584775"/>
          </a:xfrm>
          <a:prstGeom prst="rect">
            <a:avLst/>
          </a:prstGeom>
          <a:noFill/>
        </p:spPr>
        <p:txBody>
          <a:bodyPr wrap="square" rtlCol="0">
            <a:spAutoFit/>
          </a:bodyPr>
          <a:lstStyle/>
          <a:p>
            <a:r>
              <a:rPr lang="es-MX" sz="1600" dirty="0" smtClean="0">
                <a:solidFill>
                  <a:schemeClr val="bg1"/>
                </a:solidFill>
              </a:rPr>
              <a:t>Eventos adversos potenciales </a:t>
            </a:r>
            <a:r>
              <a:rPr lang="es-MX" sz="1600" dirty="0" err="1" smtClean="0">
                <a:solidFill>
                  <a:schemeClr val="bg1"/>
                </a:solidFill>
              </a:rPr>
              <a:t>inmuno</a:t>
            </a:r>
            <a:r>
              <a:rPr lang="es-MX" sz="1600" dirty="0" smtClean="0">
                <a:solidFill>
                  <a:schemeClr val="bg1"/>
                </a:solidFill>
              </a:rPr>
              <a:t>-relacionados (atribución independiente): </a:t>
            </a:r>
            <a:br>
              <a:rPr lang="es-MX" sz="1600" dirty="0" smtClean="0">
                <a:solidFill>
                  <a:schemeClr val="bg1"/>
                </a:solidFill>
              </a:rPr>
            </a:br>
            <a:r>
              <a:rPr lang="es-MX" sz="1600" dirty="0" smtClean="0">
                <a:solidFill>
                  <a:schemeClr val="bg1"/>
                </a:solidFill>
              </a:rPr>
              <a:t>prurito (n = 3; todo grados ½), hepatitis (n = 1; grado 3), hipotiroidismo (n = 1; grado 2) </a:t>
            </a:r>
            <a:endParaRPr lang="es-MX" sz="1600" dirty="0">
              <a:solidFill>
                <a:schemeClr val="bg1"/>
              </a:solidFill>
            </a:endParaRPr>
          </a:p>
        </p:txBody>
      </p:sp>
      <p:sp>
        <p:nvSpPr>
          <p:cNvPr id="11" name="Title 10"/>
          <p:cNvSpPr txBox="1">
            <a:spLocks noGrp="1"/>
          </p:cNvSpPr>
          <p:nvPr>
            <p:ph type="title"/>
          </p:nvPr>
        </p:nvSpPr>
        <p:spPr>
          <a:xfrm>
            <a:off x="0" y="1"/>
            <a:ext cx="9144000" cy="954107"/>
          </a:xfrm>
          <a:prstGeom prst="rect">
            <a:avLst/>
          </a:prstGeom>
          <a:noFill/>
        </p:spPr>
        <p:txBody>
          <a:bodyPr wrap="square" rtlCol="0">
            <a:spAutoFit/>
          </a:bodyPr>
          <a:lstStyle/>
          <a:p>
            <a:r>
              <a:rPr lang="es-MX" sz="2800" dirty="0" smtClean="0"/>
              <a:t>KEYNOTE-012 : Estudio fase </a:t>
            </a:r>
            <a:r>
              <a:rPr lang="es-MX" sz="2800" dirty="0" err="1" smtClean="0"/>
              <a:t>Ib</a:t>
            </a:r>
            <a:endParaRPr lang="es-MX" sz="2800" b="1" dirty="0" smtClean="0">
              <a:solidFill>
                <a:srgbClr val="FFC000"/>
              </a:solidFill>
            </a:endParaRPr>
          </a:p>
          <a:p>
            <a:r>
              <a:rPr lang="es-MX" sz="2800" b="1" dirty="0" smtClean="0">
                <a:solidFill>
                  <a:srgbClr val="FFC000"/>
                </a:solidFill>
              </a:rPr>
              <a:t>Pembrolizumab ca mama avanzado triple negativo toxicidad</a:t>
            </a:r>
            <a:endParaRPr lang="es-MX" sz="2800" b="1" dirty="0">
              <a:solidFill>
                <a:srgbClr val="FFC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8628"/>
            <a:ext cx="9144000" cy="1071546"/>
          </a:xfrm>
        </p:spPr>
        <p:txBody>
          <a:bodyPr>
            <a:normAutofit fontScale="90000"/>
          </a:bodyPr>
          <a:lstStyle/>
          <a:p>
            <a:r>
              <a:rPr lang="es-MX" dirty="0" smtClean="0"/>
              <a:t>Estudios investigación activos</a:t>
            </a:r>
            <a:br>
              <a:rPr lang="es-MX" dirty="0" smtClean="0"/>
            </a:br>
            <a:r>
              <a:rPr lang="es-MX" dirty="0" smtClean="0"/>
              <a:t>Con inmunoterapia en cáncer de mama</a:t>
            </a:r>
            <a:br>
              <a:rPr lang="es-MX" dirty="0" smtClean="0"/>
            </a:br>
            <a:r>
              <a:rPr lang="es-MX" dirty="0" smtClean="0"/>
              <a:t> </a:t>
            </a:r>
            <a:r>
              <a:rPr lang="es-MX" sz="3100" dirty="0" smtClean="0"/>
              <a:t>2015-2016</a:t>
            </a:r>
            <a:endParaRPr lang="es-MX" dirty="0"/>
          </a:p>
        </p:txBody>
      </p:sp>
      <p:sp>
        <p:nvSpPr>
          <p:cNvPr id="10" name="Text Placeholder 9"/>
          <p:cNvSpPr>
            <a:spLocks noGrp="1"/>
          </p:cNvSpPr>
          <p:nvPr>
            <p:ph type="body" idx="1"/>
          </p:nvPr>
        </p:nvSpPr>
        <p:spPr>
          <a:xfrm>
            <a:off x="747118" y="2143116"/>
            <a:ext cx="3217434" cy="639762"/>
          </a:xfrm>
          <a:effectLst>
            <a:glow rad="63500">
              <a:schemeClr val="accent1">
                <a:satMod val="175000"/>
                <a:alpha val="40000"/>
              </a:schemeClr>
            </a:glow>
            <a:softEdge rad="635000"/>
          </a:effectLst>
          <a:scene3d>
            <a:camera prst="orthographicFront"/>
            <a:lightRig rig="threePt" dir="t"/>
          </a:scene3d>
          <a:sp3d>
            <a:bevelT/>
          </a:sp3d>
        </p:spPr>
        <p:txBody>
          <a:bodyPr/>
          <a:lstStyle/>
          <a:p>
            <a:r>
              <a:rPr lang="es-MX" sz="3200" spc="600" dirty="0" smtClean="0">
                <a:solidFill>
                  <a:srgbClr val="92D050"/>
                </a:solidFill>
              </a:rPr>
              <a:t>   Estudios </a:t>
            </a:r>
            <a:endParaRPr lang="es-MX" sz="3200" spc="600" dirty="0">
              <a:solidFill>
                <a:srgbClr val="92D050"/>
              </a:solidFill>
            </a:endParaRPr>
          </a:p>
        </p:txBody>
      </p:sp>
      <p:sp>
        <p:nvSpPr>
          <p:cNvPr id="4" name="Content Placeholder 3"/>
          <p:cNvSpPr>
            <a:spLocks noGrp="1"/>
          </p:cNvSpPr>
          <p:nvPr>
            <p:ph sz="half" idx="2"/>
          </p:nvPr>
        </p:nvSpPr>
        <p:spPr>
          <a:xfrm>
            <a:off x="571472" y="2997192"/>
            <a:ext cx="3575074" cy="3289328"/>
          </a:xfrm>
        </p:spPr>
        <p:txBody>
          <a:bodyPr>
            <a:normAutofit/>
          </a:bodyPr>
          <a:lstStyle/>
          <a:p>
            <a:pPr>
              <a:spcBef>
                <a:spcPts val="1800"/>
              </a:spcBef>
            </a:pPr>
            <a:r>
              <a:rPr lang="es-MX" sz="2800" dirty="0" smtClean="0"/>
              <a:t>15 vacunas</a:t>
            </a:r>
          </a:p>
          <a:p>
            <a:pPr>
              <a:spcBef>
                <a:spcPts val="1800"/>
              </a:spcBef>
            </a:pPr>
            <a:r>
              <a:rPr lang="es-MX" sz="2800" dirty="0" smtClean="0"/>
              <a:t>30  QT + inmunoterapia</a:t>
            </a:r>
          </a:p>
          <a:p>
            <a:pPr>
              <a:spcBef>
                <a:spcPts val="1800"/>
              </a:spcBef>
            </a:pPr>
            <a:r>
              <a:rPr lang="es-MX" sz="2800" dirty="0" smtClean="0"/>
              <a:t>10 inmunoterapia única o combinada</a:t>
            </a:r>
            <a:endParaRPr lang="es-MX" sz="2800" dirty="0"/>
          </a:p>
        </p:txBody>
      </p:sp>
      <p:sp>
        <p:nvSpPr>
          <p:cNvPr id="11" name="Text Placeholder 10"/>
          <p:cNvSpPr>
            <a:spLocks noGrp="1"/>
          </p:cNvSpPr>
          <p:nvPr>
            <p:ph type="body" sz="quarter" idx="3"/>
          </p:nvPr>
        </p:nvSpPr>
        <p:spPr>
          <a:xfrm>
            <a:off x="4859339" y="2143116"/>
            <a:ext cx="3856066" cy="639762"/>
          </a:xfrm>
          <a:effectLst>
            <a:glow rad="63500">
              <a:schemeClr val="accent1">
                <a:satMod val="175000"/>
                <a:alpha val="40000"/>
              </a:schemeClr>
            </a:glow>
            <a:softEdge rad="635000"/>
          </a:effectLst>
          <a:scene3d>
            <a:camera prst="orthographicFront"/>
            <a:lightRig rig="threePt" dir="t"/>
          </a:scene3d>
          <a:sp3d>
            <a:bevelT/>
          </a:sp3d>
        </p:spPr>
        <p:txBody>
          <a:bodyPr>
            <a:normAutofit/>
          </a:bodyPr>
          <a:lstStyle/>
          <a:p>
            <a:pPr algn="ctr"/>
            <a:r>
              <a:rPr lang="es-MX" sz="3200" spc="600" dirty="0" smtClean="0">
                <a:solidFill>
                  <a:srgbClr val="92D050"/>
                </a:solidFill>
              </a:rPr>
              <a:t> Cáncer mama</a:t>
            </a:r>
            <a:endParaRPr lang="es-MX" sz="3200" spc="600" dirty="0">
              <a:solidFill>
                <a:srgbClr val="92D050"/>
              </a:solidFill>
            </a:endParaRPr>
          </a:p>
        </p:txBody>
      </p:sp>
      <p:graphicFrame>
        <p:nvGraphicFramePr>
          <p:cNvPr id="8" name="Content Placeholder 7"/>
          <p:cNvGraphicFramePr>
            <a:graphicFrameLocks noGrp="1"/>
          </p:cNvGraphicFramePr>
          <p:nvPr>
            <p:ph sz="quarter" idx="4"/>
          </p:nvPr>
        </p:nvGraphicFramePr>
        <p:xfrm>
          <a:off x="4929190" y="2997192"/>
          <a:ext cx="3500462" cy="3108960"/>
        </p:xfrm>
        <a:graphic>
          <a:graphicData uri="http://schemas.openxmlformats.org/drawingml/2006/table">
            <a:tbl>
              <a:tblPr firstRow="1" bandRow="1">
                <a:tableStyleId>{5C22544A-7EE6-4342-B048-85BDC9FD1C3A}</a:tableStyleId>
              </a:tblPr>
              <a:tblGrid>
                <a:gridCol w="2712429"/>
                <a:gridCol w="788033"/>
              </a:tblGrid>
              <a:tr h="370840">
                <a:tc>
                  <a:txBody>
                    <a:bodyPr/>
                    <a:lstStyle/>
                    <a:p>
                      <a:r>
                        <a:rPr lang="es-MX" sz="2800" b="0" dirty="0" smtClean="0"/>
                        <a:t>Triple</a:t>
                      </a:r>
                      <a:r>
                        <a:rPr lang="es-MX" sz="2800" b="0" baseline="0" dirty="0" smtClean="0"/>
                        <a:t> negativo</a:t>
                      </a:r>
                      <a:endParaRPr lang="es-MX" sz="2800" b="0" dirty="0"/>
                    </a:p>
                  </a:txBody>
                  <a:tcPr marL="90006" marR="90006">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tabLst>
                          <a:tab pos="625475" algn="dec"/>
                        </a:tabLst>
                      </a:pPr>
                      <a:r>
                        <a:rPr lang="es-MX" sz="2800" b="0" dirty="0" smtClean="0"/>
                        <a:t>	21</a:t>
                      </a:r>
                      <a:endParaRPr lang="es-MX" sz="2800" b="0" dirty="0"/>
                    </a:p>
                  </a:txBody>
                  <a:tcPr marL="90006" marR="90006">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r>
              <a:tr h="370840">
                <a:tc>
                  <a:txBody>
                    <a:bodyPr/>
                    <a:lstStyle/>
                    <a:p>
                      <a:r>
                        <a:rPr lang="es-MX" sz="2800" b="0" dirty="0" smtClean="0"/>
                        <a:t>HER2+</a:t>
                      </a:r>
                      <a:endParaRPr lang="es-MX" sz="2800" b="0" dirty="0"/>
                    </a:p>
                  </a:txBody>
                  <a:tcPr marL="90006" marR="90006">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tabLst>
                          <a:tab pos="625475" algn="dec"/>
                        </a:tabLst>
                      </a:pPr>
                      <a:r>
                        <a:rPr lang="es-MX" sz="2800" b="0" dirty="0" smtClean="0"/>
                        <a:t>	11</a:t>
                      </a:r>
                      <a:endParaRPr lang="es-MX" sz="2800" b="0" dirty="0"/>
                    </a:p>
                  </a:txBody>
                  <a:tcPr marL="90006" marR="90006">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r>
              <a:tr h="370840">
                <a:tc>
                  <a:txBody>
                    <a:bodyPr/>
                    <a:lstStyle/>
                    <a:p>
                      <a:r>
                        <a:rPr lang="es-MX" sz="2800" b="0" dirty="0" smtClean="0"/>
                        <a:t>RH+</a:t>
                      </a:r>
                      <a:endParaRPr lang="es-MX" sz="2800" b="0" dirty="0"/>
                    </a:p>
                  </a:txBody>
                  <a:tcPr marL="90006" marR="90006">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tabLst>
                          <a:tab pos="625475" algn="dec"/>
                        </a:tabLst>
                      </a:pPr>
                      <a:r>
                        <a:rPr lang="es-MX" sz="2800" b="0" dirty="0" smtClean="0"/>
                        <a:t>	2</a:t>
                      </a:r>
                      <a:endParaRPr lang="es-MX" sz="2800" b="0" dirty="0"/>
                    </a:p>
                  </a:txBody>
                  <a:tcPr marL="90006" marR="90006">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r>
              <a:tr h="370840">
                <a:tc>
                  <a:txBody>
                    <a:bodyPr/>
                    <a:lstStyle/>
                    <a:p>
                      <a:r>
                        <a:rPr lang="es-MX" sz="2800" b="0" dirty="0" smtClean="0"/>
                        <a:t>In situ</a:t>
                      </a:r>
                      <a:endParaRPr lang="es-MX" sz="2800" b="0" dirty="0"/>
                    </a:p>
                  </a:txBody>
                  <a:tcPr marL="90006" marR="90006">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tabLst>
                          <a:tab pos="625475" algn="dec"/>
                        </a:tabLst>
                      </a:pPr>
                      <a:r>
                        <a:rPr lang="es-MX" sz="2800" b="0" dirty="0" smtClean="0"/>
                        <a:t>	1</a:t>
                      </a:r>
                      <a:endParaRPr lang="es-MX" sz="2800" b="0" dirty="0"/>
                    </a:p>
                  </a:txBody>
                  <a:tcPr marL="90006" marR="90006">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r>
              <a:tr h="370840">
                <a:tc>
                  <a:txBody>
                    <a:bodyPr/>
                    <a:lstStyle/>
                    <a:p>
                      <a:r>
                        <a:rPr lang="es-MX" sz="2800" b="0" dirty="0" smtClean="0"/>
                        <a:t>Linfedema</a:t>
                      </a:r>
                      <a:endParaRPr lang="es-MX" sz="2800" b="0" dirty="0"/>
                    </a:p>
                  </a:txBody>
                  <a:tcPr marL="90006" marR="90006">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tabLst>
                          <a:tab pos="625475" algn="dec"/>
                        </a:tabLst>
                      </a:pPr>
                      <a:r>
                        <a:rPr lang="es-MX" sz="2800" b="0" dirty="0" smtClean="0"/>
                        <a:t>	1</a:t>
                      </a:r>
                      <a:endParaRPr lang="es-MX" sz="2800" b="0" dirty="0"/>
                    </a:p>
                  </a:txBody>
                  <a:tcPr marL="90006" marR="90006">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r>
              <a:tr h="370840">
                <a:tc>
                  <a:txBody>
                    <a:bodyPr/>
                    <a:lstStyle/>
                    <a:p>
                      <a:r>
                        <a:rPr lang="es-MX" sz="2800" b="0" dirty="0" smtClean="0"/>
                        <a:t>Etapa clínica II-III</a:t>
                      </a:r>
                      <a:endParaRPr lang="es-MX" sz="2800" b="0" dirty="0"/>
                    </a:p>
                  </a:txBody>
                  <a:tcPr marL="90006" marR="90006">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tabLst>
                          <a:tab pos="625475" algn="dec"/>
                        </a:tabLst>
                      </a:pPr>
                      <a:r>
                        <a:rPr lang="es-MX" sz="2800" b="0" dirty="0" smtClean="0"/>
                        <a:t>	1</a:t>
                      </a:r>
                      <a:endParaRPr lang="es-MX" sz="2800" b="0" dirty="0"/>
                    </a:p>
                  </a:txBody>
                  <a:tcPr marL="90006" marR="90006">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Text Placeholder 11"/>
          <p:cNvSpPr>
            <a:spLocks noGrp="1"/>
          </p:cNvSpPr>
          <p:nvPr>
            <p:ph type="body" sz="quarter" idx="10"/>
          </p:nvPr>
        </p:nvSpPr>
        <p:spPr/>
        <p:txBody>
          <a:bodyPr>
            <a:normAutofit lnSpcReduction="10000"/>
          </a:bodyPr>
          <a:lstStyle/>
          <a:p>
            <a:r>
              <a:rPr lang="es-MX" dirty="0" err="1" smtClean="0"/>
              <a:t>National</a:t>
            </a:r>
            <a:r>
              <a:rPr lang="es-MX" dirty="0" smtClean="0"/>
              <a:t> </a:t>
            </a:r>
            <a:r>
              <a:rPr lang="es-MX" dirty="0" err="1" smtClean="0"/>
              <a:t>Cancer</a:t>
            </a:r>
            <a:r>
              <a:rPr lang="es-MX" dirty="0" smtClean="0"/>
              <a:t> </a:t>
            </a:r>
            <a:r>
              <a:rPr lang="es-MX" dirty="0" err="1" smtClean="0"/>
              <a:t>Institute</a:t>
            </a:r>
            <a:r>
              <a:rPr lang="es-MX" dirty="0" smtClean="0"/>
              <a:t> (NCI) 2016</a:t>
            </a:r>
            <a:endParaRPr lang="es-MX" dirty="0"/>
          </a:p>
        </p:txBody>
      </p:sp>
      <p:sp>
        <p:nvSpPr>
          <p:cNvPr id="9" name="TextBox 8"/>
          <p:cNvSpPr txBox="1"/>
          <p:nvPr/>
        </p:nvSpPr>
        <p:spPr>
          <a:xfrm>
            <a:off x="714348" y="1928802"/>
            <a:ext cx="3143272" cy="461665"/>
          </a:xfrm>
          <a:prstGeom prst="rect">
            <a:avLst/>
          </a:prstGeom>
          <a:noFill/>
        </p:spPr>
        <p:txBody>
          <a:bodyPr wrap="square" rtlCol="0">
            <a:spAutoFit/>
          </a:bodyPr>
          <a:lstStyle/>
          <a:p>
            <a:r>
              <a:rPr lang="es-MX" sz="2400" b="1" i="1" dirty="0" smtClean="0">
                <a:solidFill>
                  <a:srgbClr val="FFC000"/>
                </a:solidFill>
              </a:rPr>
              <a:t>Plataforma de registro </a:t>
            </a:r>
            <a:endParaRPr lang="es-MX" sz="2400" b="1" i="1" dirty="0">
              <a:solidFill>
                <a:srgbClr val="FFC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Inmunoterapia en cáncer</a:t>
            </a:r>
            <a:br>
              <a:rPr lang="es-MX" dirty="0" smtClean="0"/>
            </a:br>
            <a:r>
              <a:rPr lang="es-MX" dirty="0" smtClean="0"/>
              <a:t>Melanoma</a:t>
            </a:r>
            <a:endParaRPr lang="es-MX" dirty="0"/>
          </a:p>
        </p:txBody>
      </p:sp>
      <p:pic>
        <p:nvPicPr>
          <p:cNvPr id="5" name="Content Placeholder 4" descr="JCarter.jpg"/>
          <p:cNvPicPr>
            <a:picLocks noGrp="1" noChangeAspect="1"/>
          </p:cNvPicPr>
          <p:nvPr>
            <p:ph idx="1"/>
          </p:nvPr>
        </p:nvPicPr>
        <p:blipFill>
          <a:blip r:embed="rId2" cstate="print"/>
          <a:stretch>
            <a:fillRect/>
          </a:stretch>
        </p:blipFill>
        <p:spPr>
          <a:xfrm>
            <a:off x="5072066" y="4643446"/>
            <a:ext cx="3333804" cy="18770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TextBox 6"/>
          <p:cNvSpPr txBox="1"/>
          <p:nvPr/>
        </p:nvSpPr>
        <p:spPr>
          <a:xfrm>
            <a:off x="1643042" y="5786454"/>
            <a:ext cx="3214710" cy="646331"/>
          </a:xfrm>
          <a:prstGeom prst="rect">
            <a:avLst/>
          </a:prstGeom>
          <a:noFill/>
        </p:spPr>
        <p:txBody>
          <a:bodyPr wrap="square" rtlCol="0">
            <a:spAutoFit/>
          </a:bodyPr>
          <a:lstStyle/>
          <a:p>
            <a:r>
              <a:rPr lang="es-MX" i="1" dirty="0" smtClean="0"/>
              <a:t>Antecedente heredo-familiar: </a:t>
            </a:r>
          </a:p>
          <a:p>
            <a:r>
              <a:rPr lang="es-MX" i="1" dirty="0" smtClean="0"/>
              <a:t>Cáncer de páncreas</a:t>
            </a:r>
          </a:p>
        </p:txBody>
      </p:sp>
      <p:sp>
        <p:nvSpPr>
          <p:cNvPr id="8" name="TextBox 7"/>
          <p:cNvSpPr txBox="1"/>
          <p:nvPr/>
        </p:nvSpPr>
        <p:spPr>
          <a:xfrm>
            <a:off x="642910" y="1285860"/>
            <a:ext cx="7929618" cy="1384995"/>
          </a:xfrm>
          <a:prstGeom prst="rect">
            <a:avLst/>
          </a:prstGeom>
          <a:noFill/>
        </p:spPr>
        <p:txBody>
          <a:bodyPr wrap="square" rtlCol="0">
            <a:spAutoFit/>
          </a:bodyPr>
          <a:lstStyle/>
          <a:p>
            <a:pPr>
              <a:buClr>
                <a:srgbClr val="FF0000"/>
              </a:buClr>
              <a:buFont typeface="Arial" pitchFamily="34" charset="0"/>
              <a:buChar char="•"/>
            </a:pPr>
            <a:r>
              <a:rPr lang="es-MX" sz="2800" dirty="0" smtClean="0"/>
              <a:t>Agente blanco Anti PD-1 </a:t>
            </a:r>
          </a:p>
          <a:p>
            <a:pPr lvl="1">
              <a:buClr>
                <a:srgbClr val="FFFF00"/>
              </a:buClr>
              <a:buFont typeface="Wingdings" pitchFamily="2" charset="2"/>
              <a:buChar char="§"/>
            </a:pPr>
            <a:r>
              <a:rPr lang="es-MX" sz="2800" dirty="0" smtClean="0"/>
              <a:t>Duplica supervivencia	</a:t>
            </a:r>
          </a:p>
          <a:p>
            <a:pPr lvl="1">
              <a:buClr>
                <a:srgbClr val="FFFF00"/>
              </a:buClr>
              <a:buFont typeface="Wingdings" pitchFamily="2" charset="2"/>
              <a:buChar char="§"/>
            </a:pPr>
            <a:r>
              <a:rPr lang="es-MX" sz="2800" dirty="0" smtClean="0"/>
              <a:t>Sobrevida &gt; 5 años </a:t>
            </a:r>
            <a:endParaRPr lang="es-MX" sz="2800" dirty="0"/>
          </a:p>
        </p:txBody>
      </p:sp>
      <p:sp>
        <p:nvSpPr>
          <p:cNvPr id="9" name="TextBox 8"/>
          <p:cNvSpPr txBox="1"/>
          <p:nvPr/>
        </p:nvSpPr>
        <p:spPr>
          <a:xfrm rot="20053066">
            <a:off x="2272431" y="2360336"/>
            <a:ext cx="5783366" cy="2246769"/>
          </a:xfrm>
          <a:prstGeom prst="rect">
            <a:avLst/>
          </a:prstGeom>
          <a:noFill/>
        </p:spPr>
        <p:txBody>
          <a:bodyPr wrap="square" rtlCol="0">
            <a:spAutoFit/>
          </a:bodyPr>
          <a:lstStyle/>
          <a:p>
            <a:r>
              <a:rPr lang="es-MX" sz="2800" dirty="0" smtClean="0">
                <a:solidFill>
                  <a:srgbClr val="92D050"/>
                </a:solidFill>
              </a:rPr>
              <a:t>90 años</a:t>
            </a:r>
          </a:p>
          <a:p>
            <a:r>
              <a:rPr lang="es-MX" sz="2800" dirty="0" smtClean="0">
                <a:solidFill>
                  <a:srgbClr val="92D050"/>
                </a:solidFill>
              </a:rPr>
              <a:t>Agosto 2015: metástasis SNC</a:t>
            </a:r>
          </a:p>
          <a:p>
            <a:r>
              <a:rPr lang="es-MX" sz="2800" dirty="0" smtClean="0">
                <a:solidFill>
                  <a:srgbClr val="92D050"/>
                </a:solidFill>
              </a:rPr>
              <a:t>TX: Anti PD-1 + radioterapia</a:t>
            </a:r>
          </a:p>
          <a:p>
            <a:r>
              <a:rPr lang="es-MX" sz="2800" dirty="0" smtClean="0">
                <a:solidFill>
                  <a:srgbClr val="FFFF00"/>
                </a:solidFill>
              </a:rPr>
              <a:t>Junio 2016: Beneficio continua</a:t>
            </a:r>
          </a:p>
          <a:p>
            <a:endParaRPr lang="es-MX" sz="2800" dirty="0">
              <a:solidFill>
                <a:srgbClr val="FFFF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Inmunoterapia ca mama triple negativo</a:t>
            </a:r>
            <a:br>
              <a:rPr lang="es-MX" dirty="0" smtClean="0"/>
            </a:br>
            <a:r>
              <a:rPr lang="es-MX" dirty="0" smtClean="0"/>
              <a:t>Resumen</a:t>
            </a:r>
            <a:endParaRPr lang="es-MX" dirty="0"/>
          </a:p>
        </p:txBody>
      </p:sp>
      <p:sp>
        <p:nvSpPr>
          <p:cNvPr id="3" name="Content Placeholder 2"/>
          <p:cNvSpPr>
            <a:spLocks noGrp="1"/>
          </p:cNvSpPr>
          <p:nvPr>
            <p:ph idx="1"/>
          </p:nvPr>
        </p:nvSpPr>
        <p:spPr>
          <a:xfrm>
            <a:off x="428596" y="1142984"/>
            <a:ext cx="8429684" cy="5500726"/>
          </a:xfrm>
        </p:spPr>
        <p:txBody>
          <a:bodyPr>
            <a:normAutofit fontScale="77500" lnSpcReduction="20000"/>
          </a:bodyPr>
          <a:lstStyle/>
          <a:p>
            <a:pPr>
              <a:spcBef>
                <a:spcPts val="1800"/>
              </a:spcBef>
            </a:pPr>
            <a:r>
              <a:rPr lang="es-MX" dirty="0" smtClean="0"/>
              <a:t>Hasta ahora los únicos tratamientos efectivos han sido con QT </a:t>
            </a:r>
            <a:r>
              <a:rPr lang="es-MX" dirty="0" err="1" smtClean="0"/>
              <a:t>citotóxica</a:t>
            </a:r>
            <a:endParaRPr lang="es-MX" dirty="0" smtClean="0"/>
          </a:p>
          <a:p>
            <a:pPr>
              <a:spcBef>
                <a:spcPts val="1800"/>
              </a:spcBef>
            </a:pPr>
            <a:r>
              <a:rPr lang="es-MX" dirty="0" smtClean="0"/>
              <a:t>Mayor entendimiento enfermedad y blancos inmunes señala </a:t>
            </a:r>
            <a:r>
              <a:rPr lang="es-MX" b="1" i="1" dirty="0" smtClean="0">
                <a:solidFill>
                  <a:srgbClr val="FFC000"/>
                </a:solidFill>
              </a:rPr>
              <a:t>era de exploración </a:t>
            </a:r>
          </a:p>
          <a:p>
            <a:pPr>
              <a:spcBef>
                <a:spcPts val="1800"/>
              </a:spcBef>
            </a:pPr>
            <a:r>
              <a:rPr lang="es-MX" b="1" i="1" dirty="0" smtClean="0">
                <a:solidFill>
                  <a:srgbClr val="FFC000"/>
                </a:solidFill>
              </a:rPr>
              <a:t>Estudios aleatorizados fase III</a:t>
            </a:r>
            <a:r>
              <a:rPr lang="es-MX" dirty="0" smtClean="0"/>
              <a:t>, </a:t>
            </a:r>
            <a:r>
              <a:rPr lang="es-MX" dirty="0" err="1" smtClean="0"/>
              <a:t>enf</a:t>
            </a:r>
            <a:r>
              <a:rPr lang="es-MX" dirty="0" smtClean="0"/>
              <a:t> mets </a:t>
            </a:r>
          </a:p>
          <a:p>
            <a:pPr lvl="1"/>
            <a:r>
              <a:rPr lang="es-MX" dirty="0" smtClean="0"/>
              <a:t> </a:t>
            </a:r>
            <a:r>
              <a:rPr lang="es-MX" dirty="0" err="1" smtClean="0"/>
              <a:t>atezolizumab</a:t>
            </a:r>
            <a:r>
              <a:rPr lang="es-MX" dirty="0" smtClean="0"/>
              <a:t> con o sin  </a:t>
            </a:r>
            <a:r>
              <a:rPr lang="es-MX" dirty="0" err="1" smtClean="0"/>
              <a:t>nab</a:t>
            </a:r>
            <a:r>
              <a:rPr lang="es-MX" dirty="0" smtClean="0"/>
              <a:t>-paclitaxel </a:t>
            </a:r>
          </a:p>
          <a:p>
            <a:pPr lvl="1"/>
            <a:r>
              <a:rPr lang="es-MX" dirty="0" err="1" smtClean="0"/>
              <a:t>pembrolizumab</a:t>
            </a:r>
            <a:r>
              <a:rPr lang="es-MX" dirty="0" smtClean="0"/>
              <a:t> </a:t>
            </a:r>
          </a:p>
          <a:p>
            <a:pPr>
              <a:spcBef>
                <a:spcPts val="1800"/>
              </a:spcBef>
            </a:pPr>
            <a:r>
              <a:rPr lang="es-MX" dirty="0" smtClean="0"/>
              <a:t>TX primera línea?</a:t>
            </a:r>
          </a:p>
          <a:p>
            <a:pPr>
              <a:spcBef>
                <a:spcPts val="1800"/>
              </a:spcBef>
            </a:pPr>
            <a:r>
              <a:rPr lang="es-MX" dirty="0" smtClean="0"/>
              <a:t>Asociación entre linfocitos tumor infiltrantes con pronóstico</a:t>
            </a:r>
          </a:p>
          <a:p>
            <a:pPr>
              <a:spcBef>
                <a:spcPts val="1800"/>
              </a:spcBef>
            </a:pPr>
            <a:r>
              <a:rPr lang="es-MX" dirty="0" smtClean="0"/>
              <a:t>Dos estudios </a:t>
            </a:r>
            <a:r>
              <a:rPr lang="es-MX" b="1" i="1" dirty="0" smtClean="0">
                <a:solidFill>
                  <a:srgbClr val="FFC000"/>
                </a:solidFill>
              </a:rPr>
              <a:t>fase III </a:t>
            </a:r>
            <a:r>
              <a:rPr lang="es-MX" dirty="0" smtClean="0"/>
              <a:t>aleatorizados </a:t>
            </a:r>
            <a:r>
              <a:rPr lang="es-MX" dirty="0" err="1" smtClean="0"/>
              <a:t>atezolizumab</a:t>
            </a:r>
            <a:r>
              <a:rPr lang="es-MX" dirty="0" smtClean="0"/>
              <a:t> + </a:t>
            </a:r>
            <a:r>
              <a:rPr lang="es-MX" dirty="0" err="1" smtClean="0"/>
              <a:t>pembrolizumab</a:t>
            </a:r>
            <a:endParaRPr lang="es-MX" dirty="0" smtClean="0"/>
          </a:p>
        </p:txBody>
      </p:sp>
      <p:sp>
        <p:nvSpPr>
          <p:cNvPr id="4" name="Text Placeholder 3"/>
          <p:cNvSpPr>
            <a:spLocks noGrp="1"/>
          </p:cNvSpPr>
          <p:nvPr>
            <p:ph type="body" sz="quarter" idx="10"/>
          </p:nvPr>
        </p:nvSpPr>
        <p:spPr/>
        <p:txBody>
          <a:bodyPr>
            <a:normAutofit lnSpcReduction="10000"/>
          </a:bodyPr>
          <a:lstStyle/>
          <a:p>
            <a:r>
              <a:rPr lang="es-MX" dirty="0" err="1" smtClean="0"/>
              <a:t>Burstein</a:t>
            </a:r>
            <a:r>
              <a:rPr lang="es-MX" dirty="0" smtClean="0"/>
              <a:t> H, et al. </a:t>
            </a:r>
            <a:r>
              <a:rPr lang="es-MX" dirty="0" err="1" smtClean="0"/>
              <a:t>Clin</a:t>
            </a:r>
            <a:r>
              <a:rPr lang="es-MX" dirty="0" smtClean="0"/>
              <a:t> </a:t>
            </a:r>
            <a:r>
              <a:rPr lang="es-MX" dirty="0" err="1" smtClean="0"/>
              <a:t>Cancer</a:t>
            </a:r>
            <a:r>
              <a:rPr lang="es-MX" dirty="0" smtClean="0"/>
              <a:t> Res 2015; 21: 1688-1698</a:t>
            </a:r>
          </a:p>
          <a:p>
            <a:endParaRPr lang="es-MX"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rmAutofit fontScale="90000"/>
          </a:bodyPr>
          <a:lstStyle/>
          <a:p>
            <a:r>
              <a:rPr lang="es-MX" altLang="en-US" dirty="0" smtClean="0"/>
              <a:t>Caso clínico</a:t>
            </a:r>
            <a:br>
              <a:rPr lang="es-MX" altLang="en-US" dirty="0" smtClean="0"/>
            </a:br>
            <a:r>
              <a:rPr lang="es-MX" altLang="en-US" dirty="0" smtClean="0"/>
              <a:t>Estudio de secuenciación</a:t>
            </a:r>
          </a:p>
        </p:txBody>
      </p:sp>
      <p:pic>
        <p:nvPicPr>
          <p:cNvPr id="8" name="Content Placeholder 7" descr="SC02.png"/>
          <p:cNvPicPr>
            <a:picLocks noGrp="1" noChangeAspect="1"/>
          </p:cNvPicPr>
          <p:nvPr>
            <p:ph sz="half" idx="1"/>
          </p:nvPr>
        </p:nvPicPr>
        <p:blipFill>
          <a:blip r:embed="rId3"/>
          <a:stretch>
            <a:fillRect/>
          </a:stretch>
        </p:blipFill>
        <p:spPr>
          <a:xfrm>
            <a:off x="328759" y="1285838"/>
            <a:ext cx="4124032" cy="5286434"/>
          </a:xfrm>
        </p:spPr>
      </p:pic>
      <p:pic>
        <p:nvPicPr>
          <p:cNvPr id="7" name="Content Placeholder 6" descr="SC01.png"/>
          <p:cNvPicPr>
            <a:picLocks noGrp="1" noChangeAspect="1"/>
          </p:cNvPicPr>
          <p:nvPr>
            <p:ph sz="half" idx="2"/>
          </p:nvPr>
        </p:nvPicPr>
        <p:blipFill>
          <a:blip r:embed="rId4"/>
          <a:stretch>
            <a:fillRect/>
          </a:stretch>
        </p:blipFill>
        <p:spPr>
          <a:xfrm>
            <a:off x="5107499" y="1285875"/>
            <a:ext cx="3291452" cy="5214938"/>
          </a:xfrm>
        </p:spPr>
      </p:pic>
      <p:sp>
        <p:nvSpPr>
          <p:cNvPr id="6" name="Text Placeholder 5"/>
          <p:cNvSpPr>
            <a:spLocks noGrp="1"/>
          </p:cNvSpPr>
          <p:nvPr>
            <p:ph type="body" sz="quarter" idx="10"/>
          </p:nvPr>
        </p:nvSpPr>
        <p:spPr/>
        <p:txBody>
          <a:bodyPr>
            <a:normAutofit lnSpcReduction="10000"/>
          </a:bodyPr>
          <a:lstStyle/>
          <a:p>
            <a:endParaRPr lang="es-MX"/>
          </a:p>
        </p:txBody>
      </p:sp>
      <p:pic>
        <p:nvPicPr>
          <p:cNvPr id="1026" name="Picture 2"/>
          <p:cNvPicPr>
            <a:picLocks noChangeAspect="1" noChangeArrowheads="1"/>
          </p:cNvPicPr>
          <p:nvPr/>
        </p:nvPicPr>
        <p:blipFill>
          <a:blip r:embed="rId5" cstate="print"/>
          <a:srcRect/>
          <a:stretch>
            <a:fillRect/>
          </a:stretch>
        </p:blipFill>
        <p:spPr bwMode="auto">
          <a:xfrm>
            <a:off x="7929586" y="6540653"/>
            <a:ext cx="1214414" cy="317347"/>
          </a:xfrm>
          <a:prstGeom prst="rect">
            <a:avLst/>
          </a:prstGeom>
          <a:noFill/>
          <a:ln w="9525">
            <a:noFill/>
            <a:miter lim="800000"/>
            <a:headEnd/>
            <a:tailEnd/>
          </a:ln>
          <a:effectLst/>
        </p:spPr>
      </p:pic>
      <p:sp>
        <p:nvSpPr>
          <p:cNvPr id="10" name="Right Arrow 9"/>
          <p:cNvSpPr/>
          <p:nvPr/>
        </p:nvSpPr>
        <p:spPr>
          <a:xfrm>
            <a:off x="21772" y="4814217"/>
            <a:ext cx="357158" cy="285752"/>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ight Arrow 10"/>
          <p:cNvSpPr/>
          <p:nvPr/>
        </p:nvSpPr>
        <p:spPr>
          <a:xfrm>
            <a:off x="21772" y="6072206"/>
            <a:ext cx="357158" cy="285752"/>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Inmunoterapia en cáncer</a:t>
            </a:r>
            <a:br>
              <a:rPr lang="es-MX" dirty="0" smtClean="0"/>
            </a:br>
            <a:r>
              <a:rPr lang="es-MX" dirty="0" smtClean="0"/>
              <a:t>Conclusión</a:t>
            </a:r>
            <a:endParaRPr lang="es-MX" dirty="0"/>
          </a:p>
        </p:txBody>
      </p:sp>
      <p:sp>
        <p:nvSpPr>
          <p:cNvPr id="3" name="Content Placeholder 2"/>
          <p:cNvSpPr>
            <a:spLocks noGrp="1"/>
          </p:cNvSpPr>
          <p:nvPr>
            <p:ph idx="1"/>
          </p:nvPr>
        </p:nvSpPr>
        <p:spPr/>
        <p:txBody>
          <a:bodyPr>
            <a:normAutofit fontScale="77500" lnSpcReduction="20000"/>
          </a:bodyPr>
          <a:lstStyle/>
          <a:p>
            <a:pPr>
              <a:spcBef>
                <a:spcPts val="1200"/>
              </a:spcBef>
            </a:pPr>
            <a:r>
              <a:rPr lang="es-MX" dirty="0" smtClean="0"/>
              <a:t>Inmunoterapia cáncer: nueva era tratamiento</a:t>
            </a:r>
          </a:p>
          <a:p>
            <a:pPr>
              <a:spcBef>
                <a:spcPts val="1200"/>
              </a:spcBef>
            </a:pPr>
            <a:r>
              <a:rPr lang="es-MX" dirty="0" smtClean="0"/>
              <a:t>Efectos secundarios menores</a:t>
            </a:r>
          </a:p>
          <a:p>
            <a:pPr>
              <a:spcBef>
                <a:spcPts val="1200"/>
              </a:spcBef>
            </a:pPr>
            <a:r>
              <a:rPr lang="es-MX" dirty="0" smtClean="0"/>
              <a:t>Lectura de respuesta diferente, significativa y duradera tumores</a:t>
            </a:r>
          </a:p>
          <a:p>
            <a:pPr>
              <a:spcBef>
                <a:spcPts val="1200"/>
              </a:spcBef>
            </a:pPr>
            <a:r>
              <a:rPr lang="es-MX" dirty="0" smtClean="0"/>
              <a:t>Índices respuesta aun modestos, diferencias tiempo</a:t>
            </a:r>
          </a:p>
          <a:p>
            <a:pPr>
              <a:spcBef>
                <a:spcPts val="1200"/>
              </a:spcBef>
            </a:pPr>
            <a:r>
              <a:rPr lang="es-MX" dirty="0" smtClean="0"/>
              <a:t>Desarrollo biomarcadores predictivos TX personalizada superará limitaciones actuales</a:t>
            </a:r>
          </a:p>
          <a:p>
            <a:pPr>
              <a:spcBef>
                <a:spcPts val="1200"/>
              </a:spcBef>
            </a:pPr>
            <a:r>
              <a:rPr lang="es-MX" dirty="0" smtClean="0"/>
              <a:t>Clave interacción dinámica células tumorales y sistema inmunológico</a:t>
            </a:r>
          </a:p>
          <a:p>
            <a:pPr>
              <a:spcBef>
                <a:spcPts val="1200"/>
              </a:spcBef>
            </a:pPr>
            <a:r>
              <a:rPr lang="es-MX" dirty="0" smtClean="0"/>
              <a:t>Combinación agentes inmunológicos </a:t>
            </a:r>
            <a:r>
              <a:rPr lang="es-MX" dirty="0" err="1" smtClean="0"/>
              <a:t>TXs</a:t>
            </a:r>
            <a:r>
              <a:rPr lang="es-MX" dirty="0" smtClean="0"/>
              <a:t> estándar logra sensibilidad inmunológica tumor</a:t>
            </a:r>
          </a:p>
          <a:p>
            <a:pPr>
              <a:spcBef>
                <a:spcPts val="1200"/>
              </a:spcBef>
            </a:pPr>
            <a:endParaRPr lang="es-MX" dirty="0"/>
          </a:p>
        </p:txBody>
      </p:sp>
      <p:sp>
        <p:nvSpPr>
          <p:cNvPr id="4" name="Text Placeholder 3"/>
          <p:cNvSpPr>
            <a:spLocks noGrp="1"/>
          </p:cNvSpPr>
          <p:nvPr>
            <p:ph type="body" sz="quarter" idx="10"/>
          </p:nvPr>
        </p:nvSpPr>
        <p:spPr/>
        <p:txBody>
          <a:bodyPr>
            <a:normAutofit lnSpcReduction="10000"/>
          </a:bodyPr>
          <a:lstStyle/>
          <a:p>
            <a:r>
              <a:rPr lang="es-MX" dirty="0" smtClean="0"/>
              <a:t>ASCO </a:t>
            </a:r>
            <a:r>
              <a:rPr lang="es-MX" dirty="0" err="1" smtClean="0"/>
              <a:t>Educational</a:t>
            </a:r>
            <a:r>
              <a:rPr lang="es-MX" dirty="0" smtClean="0"/>
              <a:t> </a:t>
            </a:r>
            <a:r>
              <a:rPr lang="es-MX" dirty="0" err="1" smtClean="0"/>
              <a:t>Book</a:t>
            </a:r>
            <a:r>
              <a:rPr lang="es-MX" dirty="0" smtClean="0"/>
              <a:t> 2016</a:t>
            </a:r>
          </a:p>
          <a:p>
            <a:endParaRPr lang="es-MX"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214554"/>
            <a:ext cx="8786874" cy="2714644"/>
          </a:xfrm>
        </p:spPr>
        <p:txBody>
          <a:bodyPr>
            <a:normAutofit/>
          </a:bodyPr>
          <a:lstStyle/>
          <a:p>
            <a:pPr marL="216000">
              <a:spcBef>
                <a:spcPts val="600"/>
              </a:spcBef>
              <a:buNone/>
            </a:pPr>
            <a:r>
              <a:rPr lang="es-MX" sz="4400" dirty="0" smtClean="0"/>
              <a:t>El valor de la información está en su</a:t>
            </a:r>
          </a:p>
          <a:p>
            <a:pPr marL="216000">
              <a:spcBef>
                <a:spcPts val="600"/>
              </a:spcBef>
              <a:buNone/>
            </a:pPr>
            <a:r>
              <a:rPr lang="es-MX" sz="4400" dirty="0" smtClean="0"/>
              <a:t>relevancia y no en su abundancia</a:t>
            </a:r>
          </a:p>
          <a:p>
            <a:pPr marL="216000">
              <a:spcBef>
                <a:spcPts val="600"/>
              </a:spcBef>
              <a:buNone/>
            </a:pPr>
            <a:endParaRPr lang="es-MX" sz="4400" dirty="0"/>
          </a:p>
        </p:txBody>
      </p:sp>
      <p:sp>
        <p:nvSpPr>
          <p:cNvPr id="4" name="Text Placeholder 3"/>
          <p:cNvSpPr>
            <a:spLocks noGrp="1"/>
          </p:cNvSpPr>
          <p:nvPr>
            <p:ph type="body" sz="quarter" idx="10"/>
          </p:nvPr>
        </p:nvSpPr>
        <p:spPr>
          <a:xfrm>
            <a:off x="5572132" y="3929066"/>
            <a:ext cx="2857488" cy="357190"/>
          </a:xfrm>
        </p:spPr>
        <p:txBody>
          <a:bodyPr>
            <a:noAutofit/>
          </a:bodyPr>
          <a:lstStyle/>
          <a:p>
            <a:r>
              <a:rPr lang="es-MX" sz="1600" i="1" dirty="0" smtClean="0"/>
              <a:t>-Daniel </a:t>
            </a:r>
            <a:r>
              <a:rPr lang="es-MX" sz="1600" i="1" dirty="0" err="1" smtClean="0"/>
              <a:t>Flichtentrei</a:t>
            </a:r>
            <a:r>
              <a:rPr lang="es-MX" sz="1600" i="1" dirty="0" smtClean="0"/>
              <a:t> </a:t>
            </a:r>
            <a:endParaRPr lang="es-MX" sz="160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3200" b="1" i="0" u="none" strike="noStrike" kern="1200" cap="none" spc="0" normalizeH="0" baseline="0" noProof="0" dirty="0" smtClean="0">
                <a:ln>
                  <a:noFill/>
                </a:ln>
                <a:solidFill>
                  <a:srgbClr val="FFC000"/>
                </a:solidFill>
                <a:effectLst/>
                <a:uLnTx/>
                <a:uFillTx/>
                <a:latin typeface="+mj-lt"/>
                <a:ea typeface="+mj-ea"/>
                <a:cs typeface="+mj-cs"/>
              </a:rPr>
              <a:t>Cáncer: Reto a la inmunología</a:t>
            </a:r>
            <a:br>
              <a:rPr kumimoji="0" lang="es-MX" sz="3200" b="1" i="0" u="none" strike="noStrike" kern="1200" cap="none" spc="0" normalizeH="0" baseline="0" noProof="0" dirty="0" smtClean="0">
                <a:ln>
                  <a:noFill/>
                </a:ln>
                <a:solidFill>
                  <a:srgbClr val="FFC000"/>
                </a:solidFill>
                <a:effectLst/>
                <a:uLnTx/>
                <a:uFillTx/>
                <a:latin typeface="+mj-lt"/>
                <a:ea typeface="+mj-ea"/>
                <a:cs typeface="+mj-cs"/>
              </a:rPr>
            </a:br>
            <a:r>
              <a:rPr lang="es-MX" sz="3200" dirty="0" smtClean="0"/>
              <a:t>Melanoma inhibidores punto control</a:t>
            </a:r>
            <a:r>
              <a:rPr kumimoji="0" lang="es-MX" sz="3200" b="1" i="0" u="none" strike="noStrike" kern="1200" cap="none" spc="0" normalizeH="0" baseline="0" noProof="0" dirty="0" smtClean="0">
                <a:ln>
                  <a:noFill/>
                </a:ln>
                <a:solidFill>
                  <a:srgbClr val="FFC000"/>
                </a:solidFill>
                <a:effectLst/>
                <a:uLnTx/>
                <a:uFillTx/>
                <a:latin typeface="+mj-lt"/>
                <a:ea typeface="+mj-ea"/>
                <a:cs typeface="+mj-cs"/>
              </a:rPr>
              <a:t/>
            </a:r>
            <a:br>
              <a:rPr kumimoji="0" lang="es-MX" sz="3200" b="1" i="0" u="none" strike="noStrike" kern="1200" cap="none" spc="0" normalizeH="0" baseline="0" noProof="0" dirty="0" smtClean="0">
                <a:ln>
                  <a:noFill/>
                </a:ln>
                <a:solidFill>
                  <a:srgbClr val="FFC000"/>
                </a:solidFill>
                <a:effectLst/>
                <a:uLnTx/>
                <a:uFillTx/>
                <a:latin typeface="+mj-lt"/>
                <a:ea typeface="+mj-ea"/>
                <a:cs typeface="+mj-cs"/>
              </a:rPr>
            </a:br>
            <a:endParaRPr kumimoji="0" lang="es-MX" sz="1400" i="0" u="none" strike="noStrike" kern="1200" cap="none" spc="0" normalizeH="0" baseline="0" noProof="0" dirty="0">
              <a:ln>
                <a:noFill/>
              </a:ln>
              <a:solidFill>
                <a:schemeClr val="bg1"/>
              </a:solidFill>
              <a:effectLst/>
              <a:uLnTx/>
              <a:uFillTx/>
              <a:latin typeface="+mj-lt"/>
              <a:ea typeface="+mj-ea"/>
              <a:cs typeface="+mj-cs"/>
            </a:endParaRPr>
          </a:p>
        </p:txBody>
      </p:sp>
      <p:sp>
        <p:nvSpPr>
          <p:cNvPr id="3" name="Content Placeholder 2"/>
          <p:cNvSpPr>
            <a:spLocks noGrp="1"/>
          </p:cNvSpPr>
          <p:nvPr>
            <p:ph sz="half" idx="1"/>
          </p:nvPr>
        </p:nvSpPr>
        <p:spPr>
          <a:xfrm>
            <a:off x="285720" y="2000240"/>
            <a:ext cx="3214710" cy="3857652"/>
          </a:xfrm>
        </p:spPr>
        <p:txBody>
          <a:bodyPr>
            <a:normAutofit/>
          </a:bodyPr>
          <a:lstStyle/>
          <a:p>
            <a:endParaRPr lang="es-MX" dirty="0" smtClean="0"/>
          </a:p>
          <a:p>
            <a:endParaRPr lang="es-MX" dirty="0" smtClean="0"/>
          </a:p>
        </p:txBody>
      </p:sp>
      <p:pic>
        <p:nvPicPr>
          <p:cNvPr id="8" name="Content Placeholder 7" descr="Shadendorf 01.png"/>
          <p:cNvPicPr>
            <a:picLocks noGrp="1" noChangeAspect="1"/>
          </p:cNvPicPr>
          <p:nvPr>
            <p:ph sz="half" idx="2"/>
          </p:nvPr>
        </p:nvPicPr>
        <p:blipFill>
          <a:blip r:embed="rId2"/>
          <a:stretch>
            <a:fillRect/>
          </a:stretch>
        </p:blipFill>
        <p:spPr>
          <a:xfrm>
            <a:off x="4382446" y="2000240"/>
            <a:ext cx="4404396" cy="2991751"/>
          </a:xfrm>
        </p:spPr>
      </p:pic>
      <p:sp>
        <p:nvSpPr>
          <p:cNvPr id="6" name="Text Placeholder 3"/>
          <p:cNvSpPr>
            <a:spLocks noGrp="1"/>
          </p:cNvSpPr>
          <p:nvPr>
            <p:ph type="body" sz="quarter" idx="10"/>
          </p:nvPr>
        </p:nvSpPr>
        <p:spPr>
          <a:xfrm>
            <a:off x="4572000" y="6429372"/>
            <a:ext cx="4572000" cy="428628"/>
          </a:xfrm>
        </p:spPr>
        <p:txBody>
          <a:bodyPr>
            <a:noAutofit/>
          </a:bodyPr>
          <a:lstStyle/>
          <a:p>
            <a:r>
              <a:rPr lang="es-MX" dirty="0" err="1" smtClean="0">
                <a:latin typeface="+mn-lt"/>
              </a:rPr>
              <a:t>Hodi</a:t>
            </a:r>
            <a:r>
              <a:rPr lang="es-MX" dirty="0" smtClean="0">
                <a:latin typeface="+mn-lt"/>
              </a:rPr>
              <a:t> S. American </a:t>
            </a:r>
            <a:r>
              <a:rPr lang="es-MX" dirty="0" err="1" smtClean="0">
                <a:latin typeface="+mn-lt"/>
              </a:rPr>
              <a:t>Association</a:t>
            </a:r>
            <a:r>
              <a:rPr lang="es-MX" dirty="0" smtClean="0">
                <a:latin typeface="+mn-lt"/>
              </a:rPr>
              <a:t> </a:t>
            </a:r>
            <a:r>
              <a:rPr lang="es-MX" dirty="0" err="1" smtClean="0">
                <a:latin typeface="+mn-lt"/>
              </a:rPr>
              <a:t>for</a:t>
            </a:r>
            <a:r>
              <a:rPr lang="es-MX" dirty="0" smtClean="0">
                <a:latin typeface="+mn-lt"/>
              </a:rPr>
              <a:t> </a:t>
            </a:r>
            <a:r>
              <a:rPr lang="es-MX" dirty="0" err="1" smtClean="0">
                <a:latin typeface="+mn-lt"/>
              </a:rPr>
              <a:t>Cancer</a:t>
            </a:r>
            <a:r>
              <a:rPr lang="es-MX" dirty="0" smtClean="0">
                <a:latin typeface="+mn-lt"/>
              </a:rPr>
              <a:t> </a:t>
            </a:r>
            <a:r>
              <a:rPr lang="es-MX" dirty="0" err="1" smtClean="0">
                <a:latin typeface="+mn-lt"/>
              </a:rPr>
              <a:t>Research</a:t>
            </a:r>
            <a:r>
              <a:rPr lang="es-MX" dirty="0" smtClean="0">
                <a:latin typeface="+mn-lt"/>
              </a:rPr>
              <a:t> (AACR) 2016</a:t>
            </a:r>
            <a:br>
              <a:rPr lang="es-MX" dirty="0" smtClean="0">
                <a:latin typeface="+mn-lt"/>
              </a:rPr>
            </a:br>
            <a:r>
              <a:rPr lang="en-GB" dirty="0" err="1" smtClean="0">
                <a:latin typeface="+mn-lt"/>
                <a:ea typeface="msgothic" charset="0"/>
                <a:cs typeface="msgothic" charset="0"/>
              </a:rPr>
              <a:t>Schadendorf</a:t>
            </a:r>
            <a:r>
              <a:rPr lang="en-GB" dirty="0" smtClean="0">
                <a:latin typeface="+mn-lt"/>
                <a:ea typeface="msgothic" charset="0"/>
                <a:cs typeface="msgothic" charset="0"/>
              </a:rPr>
              <a:t>  D, et al. JCO 2015;33:1889-1894</a:t>
            </a:r>
          </a:p>
          <a:p>
            <a:endParaRPr lang="es-MX" sz="700" dirty="0">
              <a:latin typeface="+mn-lt"/>
            </a:endParaRPr>
          </a:p>
        </p:txBody>
      </p:sp>
      <p:sp>
        <p:nvSpPr>
          <p:cNvPr id="9" name="TextBox 8"/>
          <p:cNvSpPr txBox="1"/>
          <p:nvPr/>
        </p:nvSpPr>
        <p:spPr>
          <a:xfrm>
            <a:off x="4429124" y="5072074"/>
            <a:ext cx="4214842" cy="584775"/>
          </a:xfrm>
          <a:prstGeom prst="rect">
            <a:avLst/>
          </a:prstGeom>
          <a:noFill/>
        </p:spPr>
        <p:txBody>
          <a:bodyPr wrap="square" rtlCol="0">
            <a:spAutoFit/>
          </a:bodyPr>
          <a:lstStyle/>
          <a:p>
            <a:pPr algn="ctr"/>
            <a:r>
              <a:rPr lang="es-MX" sz="1600" dirty="0" smtClean="0"/>
              <a:t>Inhibidores punto control proveen supervivencia  largo plazo </a:t>
            </a:r>
            <a:r>
              <a:rPr lang="es-MX" sz="1600" dirty="0" err="1" smtClean="0"/>
              <a:t>pacs</a:t>
            </a:r>
            <a:r>
              <a:rPr lang="es-MX" sz="1600" dirty="0" smtClean="0"/>
              <a:t> melanoma avanzado</a:t>
            </a:r>
            <a:endParaRPr lang="es-MX" sz="1600" dirty="0"/>
          </a:p>
        </p:txBody>
      </p:sp>
      <p:sp>
        <p:nvSpPr>
          <p:cNvPr id="10" name="Content Placeholder 2"/>
          <p:cNvSpPr txBox="1">
            <a:spLocks/>
          </p:cNvSpPr>
          <p:nvPr/>
        </p:nvSpPr>
        <p:spPr>
          <a:xfrm>
            <a:off x="214282" y="1785926"/>
            <a:ext cx="3857652" cy="4071966"/>
          </a:xfrm>
          <a:prstGeom prst="rect">
            <a:avLst/>
          </a:prstGeom>
        </p:spPr>
        <p:txBody>
          <a:bodyPr vert="horz" lIns="91440" tIns="45720" rIns="91440" bIns="45720" rtlCol="0">
            <a:noAutofit/>
          </a:bodyPr>
          <a:lstStyle/>
          <a:p>
            <a:pPr marL="255588" marR="0" lvl="0" indent="-255588" algn="l" defTabSz="914400" rtl="0" eaLnBrk="1" fontAlgn="auto" latinLnBrk="0" hangingPunct="1">
              <a:lnSpc>
                <a:spcPct val="100000"/>
              </a:lnSpc>
              <a:spcBef>
                <a:spcPts val="2400"/>
              </a:spcBef>
              <a:spcAft>
                <a:spcPts val="0"/>
              </a:spcAft>
              <a:buClr>
                <a:srgbClr val="FF0000"/>
              </a:buClr>
              <a:buSzTx/>
              <a:buFont typeface="Arial" pitchFamily="34" charset="0"/>
              <a:buChar char="•"/>
              <a:tabLst/>
              <a:defRPr/>
            </a:pPr>
            <a:r>
              <a:rPr kumimoji="0" lang="es-MX" sz="3200" b="0" i="0" u="none" strike="noStrike" kern="1200" cap="none" spc="0" normalizeH="0" baseline="0" noProof="0" dirty="0" smtClean="0">
                <a:ln>
                  <a:noFill/>
                </a:ln>
                <a:solidFill>
                  <a:schemeClr val="bg1"/>
                </a:solidFill>
                <a:effectLst/>
                <a:uLnTx/>
                <a:uFillTx/>
                <a:latin typeface="+mn-lt"/>
                <a:ea typeface="+mn-ea"/>
                <a:cs typeface="+mn-cs"/>
              </a:rPr>
              <a:t>Antecedentes</a:t>
            </a:r>
            <a:endParaRPr kumimoji="0" lang="es-MX" sz="4000" b="0" i="0" u="none" strike="noStrike" kern="1200" cap="none" spc="0" normalizeH="0" baseline="0" noProof="0" dirty="0" smtClean="0">
              <a:ln>
                <a:noFill/>
              </a:ln>
              <a:solidFill>
                <a:schemeClr val="bg1"/>
              </a:solidFill>
              <a:effectLst/>
              <a:uLnTx/>
              <a:uFillTx/>
              <a:latin typeface="+mn-lt"/>
              <a:ea typeface="+mn-ea"/>
              <a:cs typeface="+mn-cs"/>
            </a:endParaRPr>
          </a:p>
          <a:p>
            <a:pPr marL="361950" marR="0" lvl="1" indent="-285750" algn="l" defTabSz="914400" rtl="0" eaLnBrk="1" fontAlgn="auto" latinLnBrk="0" hangingPunct="1">
              <a:lnSpc>
                <a:spcPct val="100000"/>
              </a:lnSpc>
              <a:spcAft>
                <a:spcPts val="0"/>
              </a:spcAft>
              <a:buClr>
                <a:srgbClr val="FFFF00"/>
              </a:buClr>
              <a:buSzTx/>
              <a:buFont typeface="Wingdings" pitchFamily="2" charset="2"/>
              <a:buChar char="§"/>
              <a:tabLst/>
              <a:defRPr/>
            </a:pPr>
            <a:r>
              <a:rPr kumimoji="0" lang="es-MX" sz="2200" b="1" i="0" u="none" strike="noStrike" kern="1200" cap="none" spc="0" normalizeH="0" baseline="0" noProof="0" dirty="0" smtClean="0">
                <a:ln>
                  <a:noFill/>
                </a:ln>
                <a:solidFill>
                  <a:srgbClr val="FFC000"/>
                </a:solidFill>
                <a:effectLst/>
                <a:uLnTx/>
                <a:uFillTx/>
                <a:latin typeface="+mn-lt"/>
                <a:ea typeface="+mn-ea"/>
                <a:cs typeface="+mn-cs"/>
              </a:rPr>
              <a:t>30% </a:t>
            </a:r>
            <a:r>
              <a:rPr kumimoji="0" lang="es-MX" sz="2200" b="0" i="0" u="none" strike="noStrike" kern="1200" cap="none" spc="0" normalizeH="0" baseline="0" noProof="0" dirty="0" err="1" smtClean="0">
                <a:ln>
                  <a:noFill/>
                </a:ln>
                <a:solidFill>
                  <a:schemeClr val="bg1"/>
                </a:solidFill>
                <a:effectLst/>
                <a:uLnTx/>
                <a:uFillTx/>
                <a:latin typeface="+mn-lt"/>
                <a:ea typeface="+mn-ea"/>
                <a:cs typeface="+mn-cs"/>
              </a:rPr>
              <a:t>pacs</a:t>
            </a:r>
            <a:r>
              <a:rPr kumimoji="0" lang="es-MX" sz="2200" b="0" i="0" u="none" strike="noStrike" kern="1200" cap="none" spc="0" normalizeH="0" baseline="0" noProof="0" dirty="0" smtClean="0">
                <a:ln>
                  <a:noFill/>
                </a:ln>
                <a:solidFill>
                  <a:schemeClr val="bg1"/>
                </a:solidFill>
                <a:effectLst/>
                <a:uLnTx/>
                <a:uFillTx/>
                <a:latin typeface="+mn-lt"/>
                <a:ea typeface="+mn-ea"/>
                <a:cs typeface="+mn-cs"/>
              </a:rPr>
              <a:t> sobrevida &gt;</a:t>
            </a:r>
            <a:r>
              <a:rPr kumimoji="0" lang="es-MX" sz="2200" b="1" i="0" u="none" strike="noStrike" kern="1200" cap="none" spc="0" normalizeH="0" baseline="0" noProof="0" dirty="0" smtClean="0">
                <a:ln>
                  <a:noFill/>
                </a:ln>
                <a:solidFill>
                  <a:srgbClr val="FFC000"/>
                </a:solidFill>
                <a:effectLst/>
                <a:uLnTx/>
                <a:uFillTx/>
                <a:latin typeface="+mn-lt"/>
                <a:ea typeface="+mn-ea"/>
                <a:cs typeface="+mn-cs"/>
              </a:rPr>
              <a:t>5</a:t>
            </a:r>
            <a:r>
              <a:rPr kumimoji="0" lang="es-MX" sz="2200" b="0" i="0" u="none" strike="noStrike" kern="1200" cap="none" spc="0" normalizeH="0" baseline="0" noProof="0" dirty="0" smtClean="0">
                <a:ln>
                  <a:noFill/>
                </a:ln>
                <a:solidFill>
                  <a:schemeClr val="bg1"/>
                </a:solidFill>
                <a:effectLst/>
                <a:uLnTx/>
                <a:uFillTx/>
                <a:latin typeface="+mn-lt"/>
                <a:ea typeface="+mn-ea"/>
                <a:cs typeface="+mn-cs"/>
              </a:rPr>
              <a:t> años</a:t>
            </a:r>
          </a:p>
          <a:p>
            <a:pPr marL="361950" marR="0" lvl="1" indent="-285750" algn="l" defTabSz="914400" rtl="0" eaLnBrk="1" fontAlgn="auto" latinLnBrk="0" hangingPunct="1">
              <a:lnSpc>
                <a:spcPct val="100000"/>
              </a:lnSpc>
              <a:spcAft>
                <a:spcPts val="0"/>
              </a:spcAft>
              <a:buClr>
                <a:srgbClr val="FFFF00"/>
              </a:buClr>
              <a:buSzTx/>
              <a:buFont typeface="Wingdings" pitchFamily="2" charset="2"/>
              <a:buChar char="§"/>
              <a:tabLst/>
              <a:defRPr/>
            </a:pPr>
            <a:r>
              <a:rPr kumimoji="0" lang="es-MX" sz="2200" b="1" i="0" u="none" strike="noStrike" kern="1200" cap="none" spc="0" normalizeH="0" baseline="0" noProof="0" dirty="0" smtClean="0">
                <a:ln>
                  <a:noFill/>
                </a:ln>
                <a:solidFill>
                  <a:srgbClr val="FFC000"/>
                </a:solidFill>
                <a:effectLst/>
                <a:uLnTx/>
                <a:uFillTx/>
                <a:latin typeface="+mn-lt"/>
                <a:ea typeface="+mn-ea"/>
                <a:cs typeface="+mn-cs"/>
              </a:rPr>
              <a:t>44% </a:t>
            </a:r>
            <a:r>
              <a:rPr kumimoji="0" lang="es-MX" sz="2200" b="0" i="0" u="none" strike="noStrike" kern="1200" cap="none" spc="0" normalizeH="0" baseline="0" noProof="0" dirty="0" err="1" smtClean="0">
                <a:ln>
                  <a:noFill/>
                </a:ln>
                <a:solidFill>
                  <a:schemeClr val="bg1"/>
                </a:solidFill>
                <a:effectLst/>
                <a:uLnTx/>
                <a:uFillTx/>
                <a:latin typeface="+mn-lt"/>
                <a:ea typeface="+mn-ea"/>
                <a:cs typeface="+mn-cs"/>
              </a:rPr>
              <a:t>pacs</a:t>
            </a:r>
            <a:r>
              <a:rPr kumimoji="0" lang="es-MX" sz="2200" b="0" i="0" u="none" strike="noStrike" kern="1200" cap="none" spc="0" normalizeH="0" baseline="0" noProof="0" dirty="0" smtClean="0">
                <a:ln>
                  <a:noFill/>
                </a:ln>
                <a:solidFill>
                  <a:schemeClr val="bg1"/>
                </a:solidFill>
                <a:effectLst/>
                <a:uLnTx/>
                <a:uFillTx/>
                <a:latin typeface="+mn-lt"/>
                <a:ea typeface="+mn-ea"/>
                <a:cs typeface="+mn-cs"/>
              </a:rPr>
              <a:t> sobrevida </a:t>
            </a:r>
            <a:r>
              <a:rPr kumimoji="0" lang="es-MX" sz="2200" b="1" i="0" u="none" strike="noStrike" kern="1200" cap="none" spc="0" normalizeH="0" baseline="0" noProof="0" dirty="0" smtClean="0">
                <a:ln>
                  <a:noFill/>
                </a:ln>
                <a:solidFill>
                  <a:srgbClr val="FFC000"/>
                </a:solidFill>
                <a:effectLst/>
                <a:uLnTx/>
                <a:uFillTx/>
                <a:latin typeface="+mn-lt"/>
                <a:ea typeface="+mn-ea"/>
                <a:cs typeface="+mn-cs"/>
              </a:rPr>
              <a:t>3</a:t>
            </a:r>
            <a:r>
              <a:rPr kumimoji="0" lang="es-MX" sz="2200" b="0" i="0" u="none" strike="noStrike" kern="1200" cap="none" spc="0" normalizeH="0" baseline="0" noProof="0" dirty="0" smtClean="0">
                <a:ln>
                  <a:noFill/>
                </a:ln>
                <a:solidFill>
                  <a:schemeClr val="bg1"/>
                </a:solidFill>
                <a:effectLst/>
                <a:uLnTx/>
                <a:uFillTx/>
                <a:latin typeface="+mn-lt"/>
                <a:ea typeface="+mn-ea"/>
                <a:cs typeface="+mn-cs"/>
              </a:rPr>
              <a:t> años</a:t>
            </a:r>
          </a:p>
          <a:p>
            <a:pPr marL="361950" marR="0" lvl="1" indent="-285750" algn="l" defTabSz="914400" rtl="0" eaLnBrk="1" fontAlgn="auto" latinLnBrk="0" hangingPunct="1">
              <a:lnSpc>
                <a:spcPct val="100000"/>
              </a:lnSpc>
              <a:spcAft>
                <a:spcPts val="0"/>
              </a:spcAft>
              <a:buClr>
                <a:srgbClr val="FFFF00"/>
              </a:buClr>
              <a:buSzTx/>
              <a:buFont typeface="Wingdings" pitchFamily="2" charset="2"/>
              <a:buChar char="§"/>
              <a:tabLst/>
              <a:defRPr/>
            </a:pPr>
            <a:r>
              <a:rPr kumimoji="0" lang="es-MX" sz="2200" b="0" i="0" u="none" strike="noStrike" kern="1200" cap="none" spc="0" normalizeH="0" baseline="0" noProof="0" dirty="0" smtClean="0">
                <a:ln>
                  <a:noFill/>
                </a:ln>
                <a:solidFill>
                  <a:schemeClr val="bg1"/>
                </a:solidFill>
                <a:effectLst/>
                <a:uLnTx/>
                <a:uFillTx/>
                <a:latin typeface="+mn-lt"/>
                <a:ea typeface="+mn-ea"/>
                <a:cs typeface="+mn-cs"/>
              </a:rPr>
              <a:t>Curva supervivencia 3-4 años</a:t>
            </a:r>
          </a:p>
          <a:p>
            <a:pPr marL="361950" marR="0" lvl="1" indent="-285750" algn="l" defTabSz="914400" rtl="0" eaLnBrk="1" fontAlgn="auto" latinLnBrk="0" hangingPunct="1">
              <a:lnSpc>
                <a:spcPct val="100000"/>
              </a:lnSpc>
              <a:spcAft>
                <a:spcPts val="0"/>
              </a:spcAft>
              <a:buClr>
                <a:srgbClr val="FFFF00"/>
              </a:buClr>
              <a:buSzTx/>
              <a:buFont typeface="Wingdings" pitchFamily="2" charset="2"/>
              <a:buChar char="§"/>
              <a:tabLst/>
              <a:defRPr/>
            </a:pPr>
            <a:r>
              <a:rPr kumimoji="0" lang="es-MX" sz="2200" b="1" i="0" u="none" strike="noStrike" kern="1200" cap="none" spc="0" normalizeH="0" baseline="0" noProof="0" dirty="0" smtClean="0">
                <a:ln>
                  <a:noFill/>
                </a:ln>
                <a:solidFill>
                  <a:srgbClr val="92D050"/>
                </a:solidFill>
                <a:effectLst/>
                <a:uLnTx/>
                <a:uFillTx/>
                <a:latin typeface="+mn-lt"/>
                <a:ea typeface="+mn-ea"/>
                <a:cs typeface="+mn-cs"/>
              </a:rPr>
              <a:t>20-22% respuesta largo plazo ≅ 10 años</a:t>
            </a:r>
          </a:p>
          <a:p>
            <a:pPr marL="361950" marR="0" lvl="1" indent="-285750" algn="l" defTabSz="914400" rtl="0" eaLnBrk="1" fontAlgn="auto" latinLnBrk="0" hangingPunct="1">
              <a:lnSpc>
                <a:spcPct val="100000"/>
              </a:lnSpc>
              <a:spcAft>
                <a:spcPts val="0"/>
              </a:spcAft>
              <a:buClr>
                <a:srgbClr val="FF6600"/>
              </a:buClr>
              <a:buSzTx/>
              <a:buFont typeface="Wingdings" pitchFamily="2" charset="2"/>
              <a:buChar char="§"/>
              <a:tabLst/>
              <a:defRPr/>
            </a:pPr>
            <a:r>
              <a:rPr kumimoji="0" lang="es-MX" sz="2200" b="0" i="0" u="none" strike="noStrike" kern="1200" cap="none" spc="0" normalizeH="0" baseline="0" noProof="0" dirty="0" smtClean="0">
                <a:ln>
                  <a:noFill/>
                </a:ln>
                <a:solidFill>
                  <a:schemeClr val="bg1"/>
                </a:solidFill>
                <a:effectLst/>
                <a:uLnTx/>
                <a:uFillTx/>
                <a:latin typeface="+mn-lt"/>
                <a:ea typeface="+mn-ea"/>
                <a:cs typeface="+mn-cs"/>
              </a:rPr>
              <a:t>Ipilimumab</a:t>
            </a:r>
          </a:p>
          <a:p>
            <a:pPr marL="361950" marR="0" lvl="1" indent="-285750" algn="l" defTabSz="914400" rtl="0" eaLnBrk="1" fontAlgn="auto" latinLnBrk="0" hangingPunct="1">
              <a:lnSpc>
                <a:spcPct val="100000"/>
              </a:lnSpc>
              <a:spcAft>
                <a:spcPts val="0"/>
              </a:spcAft>
              <a:buClr>
                <a:srgbClr val="FF6600"/>
              </a:buClr>
              <a:buSzTx/>
              <a:buFont typeface="Wingdings" pitchFamily="2" charset="2"/>
              <a:buChar char="§"/>
              <a:tabLst/>
              <a:defRPr/>
            </a:pPr>
            <a:r>
              <a:rPr kumimoji="0" lang="es-MX" sz="2200" b="0" i="0" u="none" strike="noStrike" kern="1200" cap="none" spc="0" normalizeH="0" baseline="0" noProof="0" dirty="0" smtClean="0">
                <a:ln>
                  <a:noFill/>
                </a:ln>
                <a:solidFill>
                  <a:schemeClr val="bg1"/>
                </a:solidFill>
                <a:effectLst/>
                <a:uLnTx/>
                <a:uFillTx/>
                <a:latin typeface="+mn-lt"/>
                <a:ea typeface="+mn-ea"/>
                <a:cs typeface="+mn-cs"/>
              </a:rPr>
              <a:t>Nivolumab, anticuerpo monoclonal</a:t>
            </a:r>
            <a:r>
              <a:rPr kumimoji="0" lang="es-MX" sz="2200" b="0" i="0" u="none" strike="noStrike" kern="1200" cap="none" spc="0" normalizeH="0" noProof="0" dirty="0" smtClean="0">
                <a:ln>
                  <a:noFill/>
                </a:ln>
                <a:solidFill>
                  <a:schemeClr val="bg1"/>
                </a:solidFill>
                <a:effectLst/>
                <a:uLnTx/>
                <a:uFillTx/>
                <a:latin typeface="+mn-lt"/>
                <a:ea typeface="+mn-ea"/>
                <a:cs typeface="+mn-cs"/>
              </a:rPr>
              <a:t>  vs PD-1</a:t>
            </a:r>
            <a:endParaRPr kumimoji="0" lang="es-MX" sz="2200" b="0" i="0" u="none" strike="noStrike" kern="1200" cap="none" spc="0" normalizeH="0" baseline="0" noProof="0" dirty="0" smtClean="0">
              <a:ln>
                <a:noFill/>
              </a:ln>
              <a:solidFill>
                <a:schemeClr val="bg1"/>
              </a:solidFill>
              <a:effectLst/>
              <a:uLnTx/>
              <a:uFillTx/>
              <a:latin typeface="+mn-lt"/>
              <a:ea typeface="+mn-ea"/>
              <a:cs typeface="+mn-cs"/>
            </a:endParaRPr>
          </a:p>
          <a:p>
            <a:pPr marL="361950" marR="0" lvl="1" indent="-285750" algn="l" defTabSz="914400" rtl="0" eaLnBrk="1" fontAlgn="auto" latinLnBrk="0" hangingPunct="1">
              <a:lnSpc>
                <a:spcPct val="100000"/>
              </a:lnSpc>
              <a:spcAft>
                <a:spcPts val="0"/>
              </a:spcAft>
              <a:buClr>
                <a:srgbClr val="FF6600"/>
              </a:buClr>
              <a:buSzTx/>
              <a:buFont typeface="Wingdings" pitchFamily="2" charset="2"/>
              <a:buChar char="§"/>
              <a:tabLst/>
              <a:defRPr/>
            </a:pPr>
            <a:r>
              <a:rPr kumimoji="0" lang="es-MX" sz="2200" b="0" i="0" u="none" strike="noStrike" kern="1200" cap="none" spc="0" normalizeH="0" baseline="0" noProof="0" dirty="0" err="1" smtClean="0">
                <a:ln>
                  <a:noFill/>
                </a:ln>
                <a:solidFill>
                  <a:schemeClr val="bg1"/>
                </a:solidFill>
                <a:effectLst/>
                <a:uLnTx/>
                <a:uFillTx/>
                <a:latin typeface="+mn-lt"/>
                <a:ea typeface="+mn-ea"/>
                <a:cs typeface="+mn-cs"/>
              </a:rPr>
              <a:t>Pembrolizumab</a:t>
            </a:r>
            <a:endParaRPr kumimoji="0" lang="es-MX" sz="2200" b="0" i="0" u="none" strike="noStrike" kern="1200" cap="none" spc="0" normalizeH="0" baseline="0" noProof="0" dirty="0" smtClean="0">
              <a:ln>
                <a:noFill/>
              </a:ln>
              <a:solidFill>
                <a:schemeClr val="bg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
                <a:srgbClr val="00B050"/>
              </a:buClr>
              <a:buSzTx/>
              <a:buFont typeface="Wingdings" pitchFamily="2" charset="2"/>
              <a:buNone/>
              <a:tabLst/>
              <a:defRPr/>
            </a:pPr>
            <a:endParaRPr kumimoji="0" lang="es-MX" sz="3200" b="0"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rgbClr val="FFFF00"/>
              </a:buClr>
              <a:buSzTx/>
              <a:buFont typeface="Wingdings" pitchFamily="2" charset="2"/>
              <a:buChar char="§"/>
              <a:tabLst/>
              <a:defRPr/>
            </a:pPr>
            <a:endParaRPr kumimoji="0" lang="es-MX" sz="36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500430" y="1182832"/>
            <a:ext cx="2143140" cy="714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1" name="Picture 5"/>
          <p:cNvPicPr>
            <a:picLocks noChangeAspect="1" noChangeArrowheads="1"/>
          </p:cNvPicPr>
          <p:nvPr/>
        </p:nvPicPr>
        <p:blipFill>
          <a:blip r:embed="rId3"/>
          <a:srcRect l="55" t="-1224" r="-615" b="1"/>
          <a:stretch>
            <a:fillRect/>
          </a:stretch>
        </p:blipFill>
        <p:spPr bwMode="auto">
          <a:xfrm>
            <a:off x="1643042" y="1825774"/>
            <a:ext cx="5715040" cy="4071966"/>
          </a:xfrm>
          <a:prstGeom prst="rect">
            <a:avLst/>
          </a:prstGeom>
          <a:noFill/>
          <a:ln w="9525">
            <a:noFill/>
            <a:miter lim="800000"/>
            <a:headEnd/>
            <a:tailEnd/>
          </a:ln>
        </p:spPr>
      </p:pic>
      <p:pic>
        <p:nvPicPr>
          <p:cNvPr id="11" name="Picture 5"/>
          <p:cNvPicPr>
            <a:picLocks noChangeAspect="1" noChangeArrowheads="1"/>
          </p:cNvPicPr>
          <p:nvPr/>
        </p:nvPicPr>
        <p:blipFill>
          <a:blip r:embed="rId3"/>
          <a:srcRect l="47821" b="56828"/>
          <a:stretch>
            <a:fillRect/>
          </a:stretch>
        </p:blipFill>
        <p:spPr bwMode="auto">
          <a:xfrm>
            <a:off x="4366169" y="1875015"/>
            <a:ext cx="2965452" cy="1736709"/>
          </a:xfrm>
          <a:prstGeom prst="rect">
            <a:avLst/>
          </a:prstGeom>
          <a:noFill/>
          <a:ln w="9525">
            <a:noFill/>
            <a:miter lim="800000"/>
            <a:headEnd/>
            <a:tailEnd/>
          </a:ln>
        </p:spPr>
      </p:pic>
      <p:pic>
        <p:nvPicPr>
          <p:cNvPr id="12" name="Picture 5"/>
          <p:cNvPicPr>
            <a:picLocks noChangeAspect="1" noChangeArrowheads="1"/>
          </p:cNvPicPr>
          <p:nvPr/>
        </p:nvPicPr>
        <p:blipFill>
          <a:blip r:embed="rId3"/>
          <a:srcRect l="47821" t="41397"/>
          <a:stretch>
            <a:fillRect/>
          </a:stretch>
        </p:blipFill>
        <p:spPr bwMode="auto">
          <a:xfrm>
            <a:off x="4366169" y="3540286"/>
            <a:ext cx="2965452" cy="2357454"/>
          </a:xfrm>
          <a:prstGeom prst="rect">
            <a:avLst/>
          </a:prstGeom>
          <a:noFill/>
          <a:ln w="9525">
            <a:noFill/>
            <a:miter lim="800000"/>
            <a:headEnd/>
            <a:tailEnd/>
          </a:ln>
        </p:spPr>
      </p:pic>
      <p:pic>
        <p:nvPicPr>
          <p:cNvPr id="13" name="Picture 5"/>
          <p:cNvPicPr>
            <a:picLocks noChangeAspect="1" noChangeArrowheads="1"/>
          </p:cNvPicPr>
          <p:nvPr/>
        </p:nvPicPr>
        <p:blipFill>
          <a:blip r:embed="rId3"/>
          <a:srcRect r="59721"/>
          <a:stretch>
            <a:fillRect/>
          </a:stretch>
        </p:blipFill>
        <p:spPr bwMode="auto">
          <a:xfrm>
            <a:off x="1639888" y="1875015"/>
            <a:ext cx="2289170" cy="4022725"/>
          </a:xfrm>
          <a:prstGeom prst="rect">
            <a:avLst/>
          </a:prstGeom>
          <a:noFill/>
          <a:ln w="9525">
            <a:noFill/>
            <a:miter lim="800000"/>
            <a:headEnd/>
            <a:tailEnd/>
          </a:ln>
        </p:spPr>
      </p:pic>
      <p:sp>
        <p:nvSpPr>
          <p:cNvPr id="14338" name="Title 1"/>
          <p:cNvSpPr>
            <a:spLocks noGrp="1"/>
          </p:cNvSpPr>
          <p:nvPr>
            <p:ph type="title"/>
          </p:nvPr>
        </p:nvSpPr>
        <p:spPr>
          <a:xfrm>
            <a:off x="214282" y="0"/>
            <a:ext cx="8661428" cy="1103313"/>
          </a:xfrm>
        </p:spPr>
        <p:txBody>
          <a:bodyPr>
            <a:noAutofit/>
          </a:bodyPr>
          <a:lstStyle/>
          <a:p>
            <a:r>
              <a:rPr lang="es-MX" altLang="en-US" sz="3200" dirty="0" smtClean="0"/>
              <a:t>Herramientas para afectar los puntos de control en activación linfocitos T</a:t>
            </a:r>
          </a:p>
        </p:txBody>
      </p:sp>
      <p:sp>
        <p:nvSpPr>
          <p:cNvPr id="14371" name="TextBox 36"/>
          <p:cNvSpPr txBox="1">
            <a:spLocks noChangeArrowheads="1"/>
          </p:cNvSpPr>
          <p:nvPr/>
        </p:nvSpPr>
        <p:spPr bwMode="auto">
          <a:xfrm>
            <a:off x="3983038" y="6581001"/>
            <a:ext cx="5160962" cy="276999"/>
          </a:xfrm>
          <a:prstGeom prst="rect">
            <a:avLst/>
          </a:prstGeom>
          <a:noFill/>
          <a:ln w="9525">
            <a:noFill/>
            <a:miter lim="800000"/>
            <a:headEnd/>
            <a:tailEnd/>
          </a:ln>
        </p:spPr>
        <p:txBody>
          <a:bodyPr anchor="b">
            <a:spAutoFit/>
          </a:bodyPr>
          <a:lstStyle/>
          <a:p>
            <a:pPr algn="r" eaLnBrk="1" hangingPunct="1"/>
            <a:r>
              <a:rPr lang="en-US" altLang="en-US" sz="1200" b="0" dirty="0" err="1">
                <a:solidFill>
                  <a:schemeClr val="bg1"/>
                </a:solidFill>
              </a:rPr>
              <a:t>Mellman</a:t>
            </a:r>
            <a:r>
              <a:rPr lang="en-US" altLang="en-US" sz="1200" b="0" dirty="0">
                <a:solidFill>
                  <a:schemeClr val="bg1"/>
                </a:solidFill>
              </a:rPr>
              <a:t> I, et al. Nature. </a:t>
            </a:r>
            <a:r>
              <a:rPr lang="en-US" altLang="en-US" sz="1200" b="0" dirty="0" smtClean="0">
                <a:solidFill>
                  <a:schemeClr val="bg1"/>
                </a:solidFill>
              </a:rPr>
              <a:t>2011;480:480-489</a:t>
            </a:r>
            <a:endParaRPr lang="en-US" altLang="en-US" sz="1200" b="0" dirty="0">
              <a:solidFill>
                <a:schemeClr val="bg1"/>
              </a:solidFill>
            </a:endParaRPr>
          </a:p>
        </p:txBody>
      </p:sp>
      <p:sp>
        <p:nvSpPr>
          <p:cNvPr id="44" name="TextBox 43"/>
          <p:cNvSpPr txBox="1"/>
          <p:nvPr/>
        </p:nvSpPr>
        <p:spPr>
          <a:xfrm>
            <a:off x="277813" y="5670155"/>
            <a:ext cx="1872000" cy="584775"/>
          </a:xfrm>
          <a:prstGeom prst="rect">
            <a:avLst/>
          </a:prstGeom>
          <a:solidFill>
            <a:schemeClr val="accent3">
              <a:lumMod val="20000"/>
              <a:lumOff val="80000"/>
            </a:schemeClr>
          </a:solidFill>
          <a:ln w="38100" cmpd="sng">
            <a:solidFill>
              <a:srgbClr val="66FF00"/>
            </a:solidFill>
          </a:ln>
        </p:spPr>
        <p:txBody>
          <a:bodyPr>
            <a:spAutoFit/>
          </a:bodyPr>
          <a:lstStyle/>
          <a:p>
            <a:pPr algn="ctr">
              <a:defRPr/>
            </a:pPr>
            <a:r>
              <a:rPr lang="es-MX" sz="1600" dirty="0">
                <a:solidFill>
                  <a:schemeClr val="tx2"/>
                </a:solidFill>
                <a:latin typeface="Arial"/>
                <a:ea typeface="ＭＳ Ｐゴシック" charset="0"/>
                <a:cs typeface="Arial"/>
              </a:rPr>
              <a:t>Anticuerpos</a:t>
            </a:r>
          </a:p>
          <a:p>
            <a:pPr algn="ctr">
              <a:defRPr/>
            </a:pPr>
            <a:r>
              <a:rPr lang="es-MX" sz="1600" dirty="0">
                <a:solidFill>
                  <a:schemeClr val="tx2"/>
                </a:solidFill>
                <a:latin typeface="Arial"/>
                <a:ea typeface="ＭＳ Ｐゴシック" charset="0"/>
                <a:cs typeface="Arial"/>
              </a:rPr>
              <a:t>Agonistas</a:t>
            </a:r>
          </a:p>
        </p:txBody>
      </p:sp>
      <p:sp>
        <p:nvSpPr>
          <p:cNvPr id="45" name="TextBox 44"/>
          <p:cNvSpPr txBox="1"/>
          <p:nvPr/>
        </p:nvSpPr>
        <p:spPr>
          <a:xfrm>
            <a:off x="7094538" y="5670155"/>
            <a:ext cx="1872000" cy="584775"/>
          </a:xfrm>
          <a:prstGeom prst="rect">
            <a:avLst/>
          </a:prstGeom>
          <a:solidFill>
            <a:schemeClr val="accent6">
              <a:lumMod val="20000"/>
              <a:lumOff val="80000"/>
            </a:schemeClr>
          </a:solidFill>
          <a:ln w="38100" cmpd="sng">
            <a:solidFill>
              <a:srgbClr val="FF0000"/>
            </a:solidFill>
          </a:ln>
        </p:spPr>
        <p:txBody>
          <a:bodyPr>
            <a:spAutoFit/>
          </a:bodyPr>
          <a:lstStyle/>
          <a:p>
            <a:pPr algn="ctr">
              <a:defRPr/>
            </a:pPr>
            <a:r>
              <a:rPr lang="es-MX" sz="1600" dirty="0">
                <a:solidFill>
                  <a:schemeClr val="tx2"/>
                </a:solidFill>
                <a:latin typeface="Arial"/>
                <a:ea typeface="ＭＳ Ｐゴシック" charset="0"/>
                <a:cs typeface="Arial"/>
              </a:rPr>
              <a:t>Anticuerpos</a:t>
            </a:r>
          </a:p>
          <a:p>
            <a:pPr algn="ctr">
              <a:defRPr/>
            </a:pPr>
            <a:r>
              <a:rPr lang="es-MX" sz="1600" dirty="0">
                <a:solidFill>
                  <a:schemeClr val="tx2"/>
                </a:solidFill>
                <a:latin typeface="Arial"/>
                <a:ea typeface="ＭＳ Ｐゴシック" charset="0"/>
                <a:cs typeface="Arial"/>
              </a:rPr>
              <a:t>Neutralizantes</a:t>
            </a:r>
          </a:p>
        </p:txBody>
      </p:sp>
      <p:sp>
        <p:nvSpPr>
          <p:cNvPr id="46" name="TextBox 45"/>
          <p:cNvSpPr txBox="1"/>
          <p:nvPr/>
        </p:nvSpPr>
        <p:spPr>
          <a:xfrm>
            <a:off x="3417895" y="5935824"/>
            <a:ext cx="2225675" cy="707886"/>
          </a:xfrm>
          <a:prstGeom prst="rect">
            <a:avLst/>
          </a:prstGeom>
          <a:noFill/>
        </p:spPr>
        <p:txBody>
          <a:bodyPr>
            <a:spAutoFit/>
          </a:bodyPr>
          <a:lstStyle/>
          <a:p>
            <a:pPr algn="ctr"/>
            <a:r>
              <a:rPr lang="es-MX" sz="2000" b="1" dirty="0"/>
              <a:t>Estimulación </a:t>
            </a:r>
          </a:p>
          <a:p>
            <a:pPr algn="ctr"/>
            <a:r>
              <a:rPr lang="es-MX" sz="2000" b="1" dirty="0"/>
              <a:t>Célula T</a:t>
            </a:r>
          </a:p>
        </p:txBody>
      </p:sp>
      <p:sp>
        <p:nvSpPr>
          <p:cNvPr id="47" name="TextBox 8"/>
          <p:cNvSpPr txBox="1">
            <a:spLocks noChangeArrowheads="1"/>
          </p:cNvSpPr>
          <p:nvPr/>
        </p:nvSpPr>
        <p:spPr bwMode="auto">
          <a:xfrm>
            <a:off x="1643042" y="1182832"/>
            <a:ext cx="2032929" cy="830997"/>
          </a:xfrm>
          <a:prstGeom prst="rect">
            <a:avLst/>
          </a:prstGeom>
          <a:solidFill>
            <a:schemeClr val="bg1"/>
          </a:solidFill>
          <a:ln w="9525">
            <a:noFill/>
            <a:miter lim="800000"/>
            <a:headEnd/>
            <a:tailEnd/>
          </a:ln>
        </p:spPr>
        <p:txBody>
          <a:bodyPr wrap="none">
            <a:spAutoFit/>
          </a:bodyPr>
          <a:lstStyle/>
          <a:p>
            <a:pPr algn="ctr"/>
            <a:r>
              <a:rPr lang="es-MX" sz="2400" b="1" dirty="0">
                <a:solidFill>
                  <a:srgbClr val="0070C0"/>
                </a:solidFill>
                <a:latin typeface="Arial" pitchFamily="34" charset="0"/>
                <a:cs typeface="Arial" pitchFamily="34" charset="0"/>
              </a:rPr>
              <a:t> Receptores </a:t>
            </a:r>
          </a:p>
          <a:p>
            <a:pPr algn="ctr"/>
            <a:r>
              <a:rPr lang="es-MX" sz="2400" b="1" dirty="0">
                <a:solidFill>
                  <a:srgbClr val="0070C0"/>
                </a:solidFill>
                <a:latin typeface="Arial" pitchFamily="34" charset="0"/>
                <a:cs typeface="Arial" pitchFamily="34" charset="0"/>
              </a:rPr>
              <a:t>Activadores</a:t>
            </a:r>
          </a:p>
        </p:txBody>
      </p:sp>
      <p:sp>
        <p:nvSpPr>
          <p:cNvPr id="48" name="TextBox 9"/>
          <p:cNvSpPr txBox="1">
            <a:spLocks noChangeArrowheads="1"/>
          </p:cNvSpPr>
          <p:nvPr/>
        </p:nvSpPr>
        <p:spPr bwMode="auto">
          <a:xfrm>
            <a:off x="5468610" y="1182832"/>
            <a:ext cx="1863011" cy="830997"/>
          </a:xfrm>
          <a:prstGeom prst="rect">
            <a:avLst/>
          </a:prstGeom>
          <a:solidFill>
            <a:schemeClr val="bg1"/>
          </a:solidFill>
          <a:ln w="9525">
            <a:noFill/>
            <a:miter lim="800000"/>
            <a:headEnd/>
            <a:tailEnd/>
          </a:ln>
        </p:spPr>
        <p:txBody>
          <a:bodyPr wrap="none">
            <a:spAutoFit/>
          </a:bodyPr>
          <a:lstStyle/>
          <a:p>
            <a:pPr algn="ctr"/>
            <a:r>
              <a:rPr lang="es-MX" sz="2400" b="1" dirty="0" smtClean="0">
                <a:solidFill>
                  <a:srgbClr val="FF0000"/>
                </a:solidFill>
                <a:latin typeface="Arial" pitchFamily="34" charset="0"/>
                <a:cs typeface="Arial" pitchFamily="34" charset="0"/>
              </a:rPr>
              <a:t>Receptores</a:t>
            </a:r>
          </a:p>
          <a:p>
            <a:pPr algn="ctr"/>
            <a:r>
              <a:rPr lang="es-MX" sz="2400" b="1" dirty="0" smtClean="0">
                <a:solidFill>
                  <a:srgbClr val="FF0000"/>
                </a:solidFill>
                <a:latin typeface="Arial" pitchFamily="34" charset="0"/>
                <a:cs typeface="Arial" pitchFamily="34" charset="0"/>
              </a:rPr>
              <a:t>Inhibidores</a:t>
            </a:r>
            <a:endParaRPr lang="es-MX" sz="2400" b="1" dirty="0">
              <a:solidFill>
                <a:srgbClr val="FF0000"/>
              </a:solidFill>
              <a:latin typeface="Arial" pitchFamily="34" charset="0"/>
              <a:cs typeface="Arial" pitchFamily="34" charset="0"/>
            </a:endParaRPr>
          </a:p>
        </p:txBody>
      </p:sp>
      <p:sp>
        <p:nvSpPr>
          <p:cNvPr id="49" name="Trapezoid 12"/>
          <p:cNvSpPr>
            <a:spLocks/>
          </p:cNvSpPr>
          <p:nvPr/>
        </p:nvSpPr>
        <p:spPr bwMode="auto">
          <a:xfrm rot="14879171">
            <a:off x="5403317" y="1813085"/>
            <a:ext cx="1385368" cy="2041525"/>
          </a:xfrm>
          <a:custGeom>
            <a:avLst/>
            <a:gdLst>
              <a:gd name="T0" fmla="*/ 0 w 1758950"/>
              <a:gd name="T1" fmla="*/ 2041525 h 2041525"/>
              <a:gd name="T2" fmla="*/ 439738 w 1758950"/>
              <a:gd name="T3" fmla="*/ 0 h 2041525"/>
              <a:gd name="T4" fmla="*/ 1319213 w 1758950"/>
              <a:gd name="T5" fmla="*/ 0 h 2041525"/>
              <a:gd name="T6" fmla="*/ 1758950 w 1758950"/>
              <a:gd name="T7" fmla="*/ 2041525 h 2041525"/>
              <a:gd name="T8" fmla="*/ 0 w 1758950"/>
              <a:gd name="T9" fmla="*/ 2041525 h 20415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8950" h="2041525">
                <a:moveTo>
                  <a:pt x="0" y="2041525"/>
                </a:moveTo>
                <a:lnTo>
                  <a:pt x="439738" y="0"/>
                </a:lnTo>
                <a:lnTo>
                  <a:pt x="1319213" y="0"/>
                </a:lnTo>
                <a:lnTo>
                  <a:pt x="1758950" y="2041525"/>
                </a:lnTo>
                <a:lnTo>
                  <a:pt x="0" y="2041525"/>
                </a:lnTo>
                <a:close/>
              </a:path>
            </a:pathLst>
          </a:custGeom>
          <a:noFill/>
          <a:ln w="25400" cap="flat" cmpd="sng">
            <a:solidFill>
              <a:srgbClr val="FF0000"/>
            </a:solidFill>
            <a:prstDash val="solid"/>
            <a:round/>
            <a:headEnd/>
            <a:tailEnd/>
          </a:ln>
          <a:effectLst>
            <a:outerShdw dist="20000" dir="5400000" rotWithShape="0">
              <a:srgbClr val="000000">
                <a:alpha val="37999"/>
              </a:srgbClr>
            </a:outerShdw>
          </a:effectLst>
        </p:spPr>
        <p:txBody>
          <a:bodyPr anchor="ctr"/>
          <a:lstStyle/>
          <a:p>
            <a:endParaRPr lang="es-MX"/>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360"/>
                                          </p:val>
                                        </p:tav>
                                        <p:tav tm="100000">
                                          <p:val>
                                            <p:fltVal val="0"/>
                                          </p:val>
                                        </p:tav>
                                      </p:tavLst>
                                    </p:anim>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0" dur="1000" fill="hold"/>
                                        <p:tgtEl>
                                          <p:spTgt spid="13"/>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Isosceles Triangle 131"/>
          <p:cNvSpPr>
            <a:spLocks noChangeArrowheads="1"/>
          </p:cNvSpPr>
          <p:nvPr/>
        </p:nvSpPr>
        <p:spPr bwMode="auto">
          <a:xfrm>
            <a:off x="3657629" y="2895600"/>
            <a:ext cx="2163763" cy="966788"/>
          </a:xfrm>
          <a:prstGeom prst="triangle">
            <a:avLst>
              <a:gd name="adj" fmla="val 50000"/>
            </a:avLst>
          </a:prstGeom>
          <a:solidFill>
            <a:schemeClr val="tx1">
              <a:alpha val="38039"/>
            </a:schemeClr>
          </a:solidFill>
          <a:ln w="9525">
            <a:noFill/>
            <a:miter lim="800000"/>
            <a:headEnd/>
            <a:tailEnd/>
          </a:ln>
        </p:spPr>
        <p:txBody>
          <a:bodyPr anchor="ctr"/>
          <a:lstStyle/>
          <a:p>
            <a:pPr algn="ctr" eaLnBrk="1" hangingPunct="1"/>
            <a:endParaRPr lang="en-US" altLang="en-US" sz="1400">
              <a:solidFill>
                <a:srgbClr val="CDCDCF"/>
              </a:solidFill>
              <a:ea typeface="MS PGothic" pitchFamily="34" charset="-128"/>
            </a:endParaRPr>
          </a:p>
        </p:txBody>
      </p:sp>
      <p:sp>
        <p:nvSpPr>
          <p:cNvPr id="28675" name="Isosceles Triangle 130"/>
          <p:cNvSpPr>
            <a:spLocks noChangeArrowheads="1"/>
          </p:cNvSpPr>
          <p:nvPr/>
        </p:nvSpPr>
        <p:spPr bwMode="auto">
          <a:xfrm>
            <a:off x="6223029" y="2905125"/>
            <a:ext cx="2163763" cy="965200"/>
          </a:xfrm>
          <a:prstGeom prst="triangle">
            <a:avLst>
              <a:gd name="adj" fmla="val 50000"/>
            </a:avLst>
          </a:prstGeom>
          <a:solidFill>
            <a:schemeClr val="tx1">
              <a:alpha val="38039"/>
            </a:schemeClr>
          </a:solidFill>
          <a:ln w="9525">
            <a:noFill/>
            <a:miter lim="800000"/>
            <a:headEnd/>
            <a:tailEnd/>
          </a:ln>
        </p:spPr>
        <p:txBody>
          <a:bodyPr anchor="ctr"/>
          <a:lstStyle/>
          <a:p>
            <a:pPr algn="ctr" eaLnBrk="1" hangingPunct="1"/>
            <a:endParaRPr lang="en-US" altLang="en-US" sz="1400">
              <a:solidFill>
                <a:srgbClr val="CDCDCF"/>
              </a:solidFill>
              <a:ea typeface="MS PGothic" pitchFamily="34" charset="-128"/>
            </a:endParaRPr>
          </a:p>
        </p:txBody>
      </p:sp>
      <p:sp>
        <p:nvSpPr>
          <p:cNvPr id="153" name="Freeform 152"/>
          <p:cNvSpPr/>
          <p:nvPr/>
        </p:nvSpPr>
        <p:spPr bwMode="auto">
          <a:xfrm>
            <a:off x="7440642" y="2195513"/>
            <a:ext cx="860440" cy="1144587"/>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1">
              <a:lumMod val="85000"/>
            </a:schemeClr>
          </a:solidFill>
          <a:ln w="12700" cap="flat" cmpd="sng" algn="ctr">
            <a:solidFill>
              <a:schemeClr val="tx1">
                <a:lumMod val="65000"/>
              </a:schemeClr>
            </a:solidFill>
            <a:prstDash val="solid"/>
            <a:round/>
            <a:headEnd type="none" w="med" len="med"/>
            <a:tailEnd type="none" w="med" len="med"/>
          </a:ln>
          <a:effectLst/>
        </p:spPr>
        <p:txBody>
          <a:bodyPr anchor="ctr"/>
          <a:lstStyle/>
          <a:p>
            <a:pPr algn="ctr" eaLnBrk="1" hangingPunct="1">
              <a:lnSpc>
                <a:spcPct val="90000"/>
              </a:lnSpc>
              <a:spcBef>
                <a:spcPct val="35000"/>
              </a:spcBef>
              <a:spcAft>
                <a:spcPct val="25000"/>
              </a:spcAft>
              <a:buClr>
                <a:srgbClr val="8B3D9A"/>
              </a:buClr>
              <a:buFont typeface="Arial" charset="0"/>
              <a:buChar char="•"/>
              <a:defRPr/>
            </a:pPr>
            <a:endParaRPr lang="en-US" dirty="0">
              <a:solidFill>
                <a:srgbClr val="FFFFFF"/>
              </a:solidFill>
              <a:ea typeface="ＭＳ Ｐゴシック" charset="0"/>
              <a:cs typeface="+mn-cs"/>
            </a:endParaRPr>
          </a:p>
        </p:txBody>
      </p:sp>
      <p:sp>
        <p:nvSpPr>
          <p:cNvPr id="154" name="Freeform 153"/>
          <p:cNvSpPr/>
          <p:nvPr/>
        </p:nvSpPr>
        <p:spPr bwMode="auto">
          <a:xfrm rot="2112546">
            <a:off x="7576644" y="2464873"/>
            <a:ext cx="562982" cy="599670"/>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tx1">
              <a:lumMod val="50000"/>
            </a:schemeClr>
          </a:solidFill>
          <a:ln w="12700">
            <a:noFill/>
            <a:miter lim="800000"/>
            <a:headEnd/>
            <a:tailEnd/>
          </a:ln>
        </p:spPr>
        <p:txBody>
          <a:bodyPr anchor="ctr"/>
          <a:lstStyle/>
          <a:p>
            <a:pPr algn="ctr" eaLnBrk="1" hangingPunct="1">
              <a:lnSpc>
                <a:spcPct val="90000"/>
              </a:lnSpc>
              <a:spcBef>
                <a:spcPct val="35000"/>
              </a:spcBef>
              <a:spcAft>
                <a:spcPct val="25000"/>
              </a:spcAft>
              <a:buClr>
                <a:srgbClr val="8B3D9A"/>
              </a:buClr>
              <a:buFont typeface="Arial" charset="0"/>
              <a:buChar char="•"/>
              <a:defRPr/>
            </a:pPr>
            <a:endParaRPr lang="en-US" sz="1400" dirty="0">
              <a:solidFill>
                <a:srgbClr val="CDCDCF"/>
              </a:solidFill>
              <a:ea typeface="MS PGothic" pitchFamily="34" charset="-128"/>
              <a:cs typeface="+mn-cs"/>
            </a:endParaRPr>
          </a:p>
        </p:txBody>
      </p:sp>
      <p:sp>
        <p:nvSpPr>
          <p:cNvPr id="28677" name="Title 2"/>
          <p:cNvSpPr>
            <a:spLocks noGrp="1"/>
          </p:cNvSpPr>
          <p:nvPr>
            <p:ph type="title"/>
          </p:nvPr>
        </p:nvSpPr>
        <p:spPr>
          <a:xfrm>
            <a:off x="377825" y="238125"/>
            <a:ext cx="8442325" cy="1103313"/>
          </a:xfrm>
        </p:spPr>
        <p:txBody>
          <a:bodyPr>
            <a:normAutofit fontScale="90000"/>
          </a:bodyPr>
          <a:lstStyle/>
          <a:p>
            <a:r>
              <a:rPr lang="es-MX" altLang="en-US" dirty="0" smtClean="0"/>
              <a:t>Bloqueo punto control:  </a:t>
            </a:r>
            <a:br>
              <a:rPr lang="es-MX" altLang="en-US" dirty="0" smtClean="0"/>
            </a:br>
            <a:r>
              <a:rPr lang="es-MX" altLang="en-US" dirty="0" smtClean="0"/>
              <a:t>Tratamiento CTLA-4 y PD-1/PD-L1 </a:t>
            </a:r>
            <a:endParaRPr lang="en-US" altLang="en-US" dirty="0" smtClean="0"/>
          </a:p>
        </p:txBody>
      </p:sp>
      <p:sp>
        <p:nvSpPr>
          <p:cNvPr id="28678" name="Rectangle 6"/>
          <p:cNvSpPr>
            <a:spLocks noChangeArrowheads="1"/>
          </p:cNvSpPr>
          <p:nvPr/>
        </p:nvSpPr>
        <p:spPr bwMode="auto">
          <a:xfrm>
            <a:off x="6199668" y="6581001"/>
            <a:ext cx="2944332" cy="276999"/>
          </a:xfrm>
          <a:prstGeom prst="rect">
            <a:avLst/>
          </a:prstGeom>
          <a:noFill/>
          <a:ln w="9525">
            <a:noFill/>
            <a:miter lim="800000"/>
            <a:headEnd/>
            <a:tailEnd/>
          </a:ln>
        </p:spPr>
        <p:txBody>
          <a:bodyPr wrap="none">
            <a:spAutoFit/>
          </a:bodyPr>
          <a:lstStyle/>
          <a:p>
            <a:pPr eaLnBrk="1" hangingPunct="1">
              <a:buFont typeface="Arial" pitchFamily="34" charset="0"/>
              <a:buNone/>
            </a:pPr>
            <a:r>
              <a:rPr lang="en-US" altLang="en-US" sz="1200" b="0" dirty="0" err="1">
                <a:solidFill>
                  <a:schemeClr val="bg1"/>
                </a:solidFill>
                <a:ea typeface="MS PGothic" pitchFamily="34" charset="-128"/>
              </a:rPr>
              <a:t>Ribas</a:t>
            </a:r>
            <a:r>
              <a:rPr lang="en-US" altLang="en-US" sz="1200" b="0" dirty="0">
                <a:solidFill>
                  <a:schemeClr val="bg1"/>
                </a:solidFill>
                <a:ea typeface="MS PGothic" pitchFamily="34" charset="-128"/>
              </a:rPr>
              <a:t> A. N </a:t>
            </a:r>
            <a:r>
              <a:rPr lang="en-US" altLang="en-US" sz="1200" b="0" dirty="0" err="1">
                <a:solidFill>
                  <a:schemeClr val="bg1"/>
                </a:solidFill>
                <a:ea typeface="MS PGothic" pitchFamily="34" charset="-128"/>
              </a:rPr>
              <a:t>Engl</a:t>
            </a:r>
            <a:r>
              <a:rPr lang="en-US" altLang="en-US" sz="1200" b="0" dirty="0">
                <a:solidFill>
                  <a:schemeClr val="bg1"/>
                </a:solidFill>
                <a:ea typeface="MS PGothic" pitchFamily="34" charset="-128"/>
              </a:rPr>
              <a:t> J Med. </a:t>
            </a:r>
            <a:r>
              <a:rPr lang="en-US" altLang="en-US" sz="1200" b="0" dirty="0" smtClean="0">
                <a:solidFill>
                  <a:schemeClr val="bg1"/>
                </a:solidFill>
                <a:ea typeface="MS PGothic" pitchFamily="34" charset="-128"/>
              </a:rPr>
              <a:t>2012;366:2517-2519</a:t>
            </a:r>
            <a:endParaRPr lang="en-US" altLang="en-US" sz="1200" b="0" dirty="0">
              <a:solidFill>
                <a:schemeClr val="bg1"/>
              </a:solidFill>
              <a:ea typeface="MS PGothic" pitchFamily="34" charset="-128"/>
            </a:endParaRPr>
          </a:p>
        </p:txBody>
      </p:sp>
      <p:sp>
        <p:nvSpPr>
          <p:cNvPr id="28679" name="TextBox 27"/>
          <p:cNvSpPr txBox="1">
            <a:spLocks noChangeArrowheads="1"/>
          </p:cNvSpPr>
          <p:nvPr/>
        </p:nvSpPr>
        <p:spPr bwMode="auto">
          <a:xfrm>
            <a:off x="3522692" y="1616075"/>
            <a:ext cx="2397125" cy="670953"/>
          </a:xfrm>
          <a:prstGeom prst="rect">
            <a:avLst/>
          </a:prstGeom>
          <a:noFill/>
          <a:ln w="9525">
            <a:noFill/>
            <a:miter lim="800000"/>
            <a:headEnd/>
            <a:tailEnd/>
          </a:ln>
        </p:spPr>
        <p:txBody>
          <a:bodyPr>
            <a:spAutoFit/>
          </a:bodyPr>
          <a:lstStyle/>
          <a:p>
            <a:pPr algn="ctr" defTabSz="457200">
              <a:spcBef>
                <a:spcPct val="20000"/>
              </a:spcBef>
            </a:pPr>
            <a:r>
              <a:rPr lang="es-MX" altLang="en-US" sz="1600" dirty="0" smtClean="0">
                <a:solidFill>
                  <a:srgbClr val="92D050"/>
                </a:solidFill>
                <a:ea typeface="MS PGothic" pitchFamily="34" charset="-128"/>
              </a:rPr>
              <a:t>Fase preliminar</a:t>
            </a:r>
          </a:p>
          <a:p>
            <a:pPr algn="ctr" defTabSz="457200">
              <a:spcBef>
                <a:spcPct val="20000"/>
              </a:spcBef>
            </a:pPr>
            <a:r>
              <a:rPr lang="es-MX" altLang="en-US" dirty="0" smtClean="0">
                <a:solidFill>
                  <a:srgbClr val="92D050"/>
                </a:solidFill>
                <a:ea typeface="MS PGothic" pitchFamily="34" charset="-128"/>
              </a:rPr>
              <a:t>(ganglio linfático)</a:t>
            </a:r>
            <a:endParaRPr lang="es-MX" altLang="en-US" dirty="0">
              <a:solidFill>
                <a:srgbClr val="92D050"/>
              </a:solidFill>
              <a:ea typeface="MS PGothic" pitchFamily="34" charset="-128"/>
            </a:endParaRPr>
          </a:p>
        </p:txBody>
      </p:sp>
      <p:sp>
        <p:nvSpPr>
          <p:cNvPr id="28680" name="TextBox 28"/>
          <p:cNvSpPr txBox="1">
            <a:spLocks noChangeArrowheads="1"/>
          </p:cNvSpPr>
          <p:nvPr/>
        </p:nvSpPr>
        <p:spPr bwMode="auto">
          <a:xfrm>
            <a:off x="6034117" y="1616075"/>
            <a:ext cx="2603500" cy="670953"/>
          </a:xfrm>
          <a:prstGeom prst="rect">
            <a:avLst/>
          </a:prstGeom>
          <a:noFill/>
          <a:ln w="9525">
            <a:noFill/>
            <a:miter lim="800000"/>
            <a:headEnd/>
            <a:tailEnd/>
          </a:ln>
        </p:spPr>
        <p:txBody>
          <a:bodyPr>
            <a:spAutoFit/>
          </a:bodyPr>
          <a:lstStyle/>
          <a:p>
            <a:pPr algn="ctr" defTabSz="457200">
              <a:spcBef>
                <a:spcPct val="20000"/>
              </a:spcBef>
            </a:pPr>
            <a:r>
              <a:rPr lang="es-MX" altLang="en-US" sz="1600" dirty="0" smtClean="0">
                <a:solidFill>
                  <a:srgbClr val="92D050"/>
                </a:solidFill>
                <a:ea typeface="MS PGothic" pitchFamily="34" charset="-128"/>
              </a:rPr>
              <a:t>Fase</a:t>
            </a:r>
            <a:r>
              <a:rPr lang="en-US" altLang="en-US" sz="1600" dirty="0" smtClean="0">
                <a:solidFill>
                  <a:srgbClr val="92D050"/>
                </a:solidFill>
                <a:ea typeface="MS PGothic" pitchFamily="34" charset="-128"/>
              </a:rPr>
              <a:t> </a:t>
            </a:r>
            <a:r>
              <a:rPr lang="es-MX" altLang="en-US" sz="1600" dirty="0" smtClean="0">
                <a:solidFill>
                  <a:srgbClr val="92D050"/>
                </a:solidFill>
                <a:ea typeface="MS PGothic" pitchFamily="34" charset="-128"/>
              </a:rPr>
              <a:t>efector</a:t>
            </a:r>
            <a:r>
              <a:rPr lang="en-US" altLang="en-US" sz="1600" dirty="0" smtClean="0">
                <a:solidFill>
                  <a:srgbClr val="92D050"/>
                </a:solidFill>
                <a:ea typeface="MS PGothic" pitchFamily="34" charset="-128"/>
              </a:rPr>
              <a:t> </a:t>
            </a:r>
          </a:p>
          <a:p>
            <a:pPr algn="ctr" defTabSz="457200">
              <a:spcBef>
                <a:spcPct val="20000"/>
              </a:spcBef>
            </a:pPr>
            <a:r>
              <a:rPr lang="en-US" altLang="en-US" dirty="0" smtClean="0">
                <a:solidFill>
                  <a:srgbClr val="92D050"/>
                </a:solidFill>
                <a:ea typeface="MS PGothic" pitchFamily="34" charset="-128"/>
              </a:rPr>
              <a:t>(</a:t>
            </a:r>
            <a:r>
              <a:rPr lang="es-MX" altLang="en-US" dirty="0" smtClean="0">
                <a:solidFill>
                  <a:srgbClr val="92D050"/>
                </a:solidFill>
                <a:ea typeface="MS PGothic" pitchFamily="34" charset="-128"/>
              </a:rPr>
              <a:t>tejido periférico</a:t>
            </a:r>
            <a:r>
              <a:rPr lang="en-US" altLang="en-US" dirty="0" smtClean="0">
                <a:solidFill>
                  <a:srgbClr val="92D050"/>
                </a:solidFill>
                <a:ea typeface="MS PGothic" pitchFamily="34" charset="-128"/>
              </a:rPr>
              <a:t>)</a:t>
            </a:r>
            <a:endParaRPr lang="en-US" altLang="en-US" dirty="0">
              <a:solidFill>
                <a:srgbClr val="92D050"/>
              </a:solidFill>
              <a:ea typeface="MS PGothic" pitchFamily="34" charset="-128"/>
            </a:endParaRPr>
          </a:p>
        </p:txBody>
      </p:sp>
      <p:sp>
        <p:nvSpPr>
          <p:cNvPr id="28681" name="TextBox 31"/>
          <p:cNvSpPr txBox="1">
            <a:spLocks noChangeArrowheads="1"/>
          </p:cNvSpPr>
          <p:nvPr/>
        </p:nvSpPr>
        <p:spPr bwMode="auto">
          <a:xfrm>
            <a:off x="5343554" y="2252663"/>
            <a:ext cx="1322388" cy="523220"/>
          </a:xfrm>
          <a:prstGeom prst="rect">
            <a:avLst/>
          </a:prstGeom>
          <a:noFill/>
          <a:ln w="9525">
            <a:noFill/>
            <a:miter lim="800000"/>
            <a:headEnd/>
            <a:tailEnd/>
          </a:ln>
        </p:spPr>
        <p:txBody>
          <a:bodyPr>
            <a:spAutoFit/>
          </a:bodyPr>
          <a:lstStyle/>
          <a:p>
            <a:pPr algn="ctr" defTabSz="457200" eaLnBrk="1" hangingPunct="1">
              <a:spcBef>
                <a:spcPct val="20000"/>
              </a:spcBef>
              <a:buFont typeface="Arial" pitchFamily="34" charset="0"/>
              <a:buNone/>
            </a:pPr>
            <a:r>
              <a:rPr lang="es-MX" altLang="en-US" sz="1400" dirty="0" smtClean="0">
                <a:solidFill>
                  <a:schemeClr val="bg1"/>
                </a:solidFill>
                <a:ea typeface="MS PGothic" pitchFamily="34" charset="-128"/>
              </a:rPr>
              <a:t>Migración célula T</a:t>
            </a:r>
            <a:endParaRPr lang="es-MX" altLang="en-US" sz="1400" dirty="0">
              <a:solidFill>
                <a:schemeClr val="bg1"/>
              </a:solidFill>
              <a:ea typeface="MS PGothic" pitchFamily="34" charset="-128"/>
            </a:endParaRPr>
          </a:p>
        </p:txBody>
      </p:sp>
      <p:sp>
        <p:nvSpPr>
          <p:cNvPr id="76" name="Rounded Rectangle 75"/>
          <p:cNvSpPr/>
          <p:nvPr/>
        </p:nvSpPr>
        <p:spPr bwMode="auto">
          <a:xfrm rot="10800000">
            <a:off x="5191154" y="3838575"/>
            <a:ext cx="817563" cy="2286000"/>
          </a:xfrm>
          <a:prstGeom prst="roundRect">
            <a:avLst>
              <a:gd name="adj" fmla="val 17128"/>
            </a:avLst>
          </a:prstGeom>
          <a:solidFill>
            <a:schemeClr val="accent3"/>
          </a:solidFill>
          <a:ln w="9525">
            <a:noFill/>
            <a:miter lim="800000"/>
            <a:headEnd/>
            <a:tailEnd/>
          </a:ln>
        </p:spPr>
        <p:txBody>
          <a:bodyPr anchor="ctr"/>
          <a:lstStyle/>
          <a:p>
            <a:pPr algn="ctr" eaLnBrk="1" hangingPunct="1">
              <a:lnSpc>
                <a:spcPct val="90000"/>
              </a:lnSpc>
              <a:spcBef>
                <a:spcPct val="35000"/>
              </a:spcBef>
              <a:spcAft>
                <a:spcPct val="25000"/>
              </a:spcAft>
              <a:buClr>
                <a:srgbClr val="8B3D9A"/>
              </a:buClr>
              <a:buFont typeface="Arial" charset="0"/>
              <a:buChar char="•"/>
              <a:defRPr/>
            </a:pPr>
            <a:endParaRPr lang="en-US" sz="1400" dirty="0">
              <a:solidFill>
                <a:srgbClr val="CDCDCF"/>
              </a:solidFill>
              <a:ea typeface="MS PGothic" pitchFamily="34" charset="-128"/>
              <a:cs typeface="+mn-cs"/>
            </a:endParaRPr>
          </a:p>
        </p:txBody>
      </p:sp>
      <p:sp>
        <p:nvSpPr>
          <p:cNvPr id="77" name="Left Bracket 76"/>
          <p:cNvSpPr/>
          <p:nvPr/>
        </p:nvSpPr>
        <p:spPr bwMode="auto">
          <a:xfrm>
            <a:off x="5178454" y="3832225"/>
            <a:ext cx="187325" cy="2292350"/>
          </a:xfrm>
          <a:prstGeom prst="leftBracket">
            <a:avLst>
              <a:gd name="adj" fmla="val 75705"/>
            </a:avLst>
          </a:prstGeom>
          <a:solidFill>
            <a:schemeClr val="accent3">
              <a:lumMod val="75000"/>
            </a:schemeClr>
          </a:solidFill>
          <a:ln w="28575" cap="flat" cmpd="sng" algn="ctr">
            <a:noFill/>
            <a:prstDash val="solid"/>
            <a:round/>
            <a:headEnd type="none" w="med" len="med"/>
            <a:tailEnd type="none" w="med" len="med"/>
          </a:ln>
          <a:effectLst/>
        </p:spPr>
        <p:txBody>
          <a:bodyPr anchor="ctr"/>
          <a:lstStyle/>
          <a:p>
            <a:pPr algn="ctr" eaLnBrk="1" hangingPunct="1">
              <a:lnSpc>
                <a:spcPct val="90000"/>
              </a:lnSpc>
              <a:spcBef>
                <a:spcPct val="35000"/>
              </a:spcBef>
              <a:spcAft>
                <a:spcPct val="25000"/>
              </a:spcAft>
              <a:buClr>
                <a:srgbClr val="8B3D9A"/>
              </a:buClr>
              <a:buFont typeface="Arial" charset="0"/>
              <a:buChar char="•"/>
              <a:defRPr/>
            </a:pPr>
            <a:endParaRPr lang="en-US" dirty="0">
              <a:solidFill>
                <a:srgbClr val="FFFFFF"/>
              </a:solidFill>
              <a:ea typeface="ＭＳ Ｐゴシック" charset="0"/>
              <a:cs typeface="+mn-cs"/>
            </a:endParaRPr>
          </a:p>
        </p:txBody>
      </p:sp>
      <p:sp>
        <p:nvSpPr>
          <p:cNvPr id="28747" name="Rounded Rectangle 36"/>
          <p:cNvSpPr>
            <a:spLocks noChangeArrowheads="1"/>
          </p:cNvSpPr>
          <p:nvPr/>
        </p:nvSpPr>
        <p:spPr bwMode="auto">
          <a:xfrm>
            <a:off x="3425382" y="3838673"/>
            <a:ext cx="817919" cy="2285902"/>
          </a:xfrm>
          <a:prstGeom prst="roundRect">
            <a:avLst>
              <a:gd name="adj" fmla="val 17130"/>
            </a:avLst>
          </a:prstGeom>
          <a:solidFill>
            <a:schemeClr val="accent2"/>
          </a:solidFill>
          <a:ln w="9525">
            <a:noFill/>
            <a:round/>
            <a:headEnd/>
            <a:tailEnd/>
          </a:ln>
        </p:spPr>
        <p:txBody>
          <a:bodyPr anchor="ctr"/>
          <a:lstStyle/>
          <a:p>
            <a:pPr algn="ctr" eaLnBrk="1" hangingPunct="1"/>
            <a:endParaRPr lang="en-US" altLang="en-US" sz="1400">
              <a:solidFill>
                <a:srgbClr val="CDCDCF"/>
              </a:solidFill>
              <a:ea typeface="MS PGothic" pitchFamily="34" charset="-128"/>
            </a:endParaRPr>
          </a:p>
        </p:txBody>
      </p:sp>
      <p:sp>
        <p:nvSpPr>
          <p:cNvPr id="40" name="Left Bracket 39"/>
          <p:cNvSpPr/>
          <p:nvPr/>
        </p:nvSpPr>
        <p:spPr bwMode="auto">
          <a:xfrm rot="10800000">
            <a:off x="4065617" y="3832225"/>
            <a:ext cx="187325" cy="2292350"/>
          </a:xfrm>
          <a:prstGeom prst="leftBracket">
            <a:avLst>
              <a:gd name="adj" fmla="val 75705"/>
            </a:avLst>
          </a:prstGeom>
          <a:solidFill>
            <a:schemeClr val="accent2">
              <a:lumMod val="50000"/>
            </a:schemeClr>
          </a:solidFill>
          <a:ln w="28575" cap="flat" cmpd="sng" algn="ctr">
            <a:noFill/>
            <a:prstDash val="solid"/>
            <a:round/>
            <a:headEnd type="none" w="med" len="med"/>
            <a:tailEnd type="none" w="med" len="med"/>
          </a:ln>
          <a:effectLst/>
        </p:spPr>
        <p:txBody>
          <a:bodyPr anchor="ctr"/>
          <a:lstStyle/>
          <a:p>
            <a:pPr algn="ctr" eaLnBrk="1" hangingPunct="1">
              <a:lnSpc>
                <a:spcPct val="90000"/>
              </a:lnSpc>
              <a:spcBef>
                <a:spcPct val="35000"/>
              </a:spcBef>
              <a:spcAft>
                <a:spcPct val="25000"/>
              </a:spcAft>
              <a:buClr>
                <a:srgbClr val="8B3D9A"/>
              </a:buClr>
              <a:buFont typeface="Arial" charset="0"/>
              <a:buChar char="•"/>
              <a:defRPr/>
            </a:pPr>
            <a:endParaRPr lang="en-US" dirty="0">
              <a:solidFill>
                <a:srgbClr val="FFFFFF"/>
              </a:solidFill>
              <a:ea typeface="ＭＳ Ｐゴシック" charset="0"/>
              <a:cs typeface="+mn-cs"/>
            </a:endParaRPr>
          </a:p>
        </p:txBody>
      </p:sp>
      <p:sp>
        <p:nvSpPr>
          <p:cNvPr id="28749" name="Rounded Rectangle 35"/>
          <p:cNvSpPr>
            <a:spLocks noChangeArrowheads="1"/>
          </p:cNvSpPr>
          <p:nvPr/>
        </p:nvSpPr>
        <p:spPr bwMode="auto">
          <a:xfrm>
            <a:off x="3422119" y="3838673"/>
            <a:ext cx="2586512" cy="2285902"/>
          </a:xfrm>
          <a:prstGeom prst="roundRect">
            <a:avLst>
              <a:gd name="adj" fmla="val 9588"/>
            </a:avLst>
          </a:prstGeom>
          <a:noFill/>
          <a:ln w="28575">
            <a:solidFill>
              <a:schemeClr val="tx1"/>
            </a:solidFill>
            <a:miter lim="800000"/>
            <a:headEnd/>
            <a:tailEnd/>
          </a:ln>
        </p:spPr>
        <p:txBody>
          <a:bodyPr anchor="ctr"/>
          <a:lstStyle/>
          <a:p>
            <a:pPr algn="ctr" eaLnBrk="1" hangingPunct="1"/>
            <a:endParaRPr lang="en-US" altLang="en-US" sz="1400">
              <a:solidFill>
                <a:srgbClr val="CDCDCF"/>
              </a:solidFill>
              <a:ea typeface="MS PGothic" pitchFamily="34" charset="-128"/>
            </a:endParaRPr>
          </a:p>
        </p:txBody>
      </p:sp>
      <p:sp>
        <p:nvSpPr>
          <p:cNvPr id="43" name="Freeform 70"/>
          <p:cNvSpPr>
            <a:spLocks noChangeArrowheads="1"/>
          </p:cNvSpPr>
          <p:nvPr/>
        </p:nvSpPr>
        <p:spPr bwMode="auto">
          <a:xfrm rot="20606802">
            <a:off x="4912343" y="5412430"/>
            <a:ext cx="596685" cy="438550"/>
          </a:xfrm>
          <a:custGeom>
            <a:avLst/>
            <a:gdLst>
              <a:gd name="T0" fmla="*/ 1376362 w 1558925"/>
              <a:gd name="T1" fmla="*/ 244475 h 777875"/>
              <a:gd name="T2" fmla="*/ 966787 w 1558925"/>
              <a:gd name="T3" fmla="*/ 244475 h 777875"/>
              <a:gd name="T4" fmla="*/ 766762 w 1558925"/>
              <a:gd name="T5" fmla="*/ 225425 h 777875"/>
              <a:gd name="T6" fmla="*/ 652462 w 1558925"/>
              <a:gd name="T7" fmla="*/ 63500 h 777875"/>
              <a:gd name="T8" fmla="*/ 433387 w 1558925"/>
              <a:gd name="T9" fmla="*/ 25400 h 777875"/>
              <a:gd name="T10" fmla="*/ 71437 w 1558925"/>
              <a:gd name="T11" fmla="*/ 25400 h 777875"/>
              <a:gd name="T12" fmla="*/ 23812 w 1558925"/>
              <a:gd name="T13" fmla="*/ 177800 h 777875"/>
              <a:gd name="T14" fmla="*/ 119062 w 1558925"/>
              <a:gd name="T15" fmla="*/ 301625 h 777875"/>
              <a:gd name="T16" fmla="*/ 357187 w 1558925"/>
              <a:gd name="T17" fmla="*/ 254000 h 777875"/>
              <a:gd name="T18" fmla="*/ 519112 w 1558925"/>
              <a:gd name="T19" fmla="*/ 349250 h 777875"/>
              <a:gd name="T20" fmla="*/ 471487 w 1558925"/>
              <a:gd name="T21" fmla="*/ 482600 h 777875"/>
              <a:gd name="T22" fmla="*/ 233362 w 1558925"/>
              <a:gd name="T23" fmla="*/ 501650 h 777875"/>
              <a:gd name="T24" fmla="*/ 52387 w 1558925"/>
              <a:gd name="T25" fmla="*/ 520700 h 777875"/>
              <a:gd name="T26" fmla="*/ 23812 w 1558925"/>
              <a:gd name="T27" fmla="*/ 682625 h 777875"/>
              <a:gd name="T28" fmla="*/ 195262 w 1558925"/>
              <a:gd name="T29" fmla="*/ 768350 h 777875"/>
              <a:gd name="T30" fmla="*/ 500062 w 1558925"/>
              <a:gd name="T31" fmla="*/ 739775 h 777875"/>
              <a:gd name="T32" fmla="*/ 738187 w 1558925"/>
              <a:gd name="T33" fmla="*/ 615950 h 777875"/>
              <a:gd name="T34" fmla="*/ 938212 w 1558925"/>
              <a:gd name="T35" fmla="*/ 482600 h 777875"/>
              <a:gd name="T36" fmla="*/ 1395412 w 1558925"/>
              <a:gd name="T37" fmla="*/ 520700 h 777875"/>
              <a:gd name="T38" fmla="*/ 1538287 w 1558925"/>
              <a:gd name="T39" fmla="*/ 425450 h 777875"/>
              <a:gd name="T40" fmla="*/ 1519237 w 1558925"/>
              <a:gd name="T41" fmla="*/ 254000 h 777875"/>
              <a:gd name="T42" fmla="*/ 1376362 w 1558925"/>
              <a:gd name="T43" fmla="*/ 244475 h 7778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58925"/>
              <a:gd name="T67" fmla="*/ 0 h 777875"/>
              <a:gd name="T68" fmla="*/ 1558925 w 1558925"/>
              <a:gd name="T69" fmla="*/ 777875 h 777875"/>
              <a:gd name="connsiteX0" fmla="*/ 1376362 w 1560743"/>
              <a:gd name="connsiteY0" fmla="*/ 244475 h 777875"/>
              <a:gd name="connsiteX1" fmla="*/ 966787 w 1560743"/>
              <a:gd name="connsiteY1" fmla="*/ 244475 h 777875"/>
              <a:gd name="connsiteX2" fmla="*/ 766762 w 1560743"/>
              <a:gd name="connsiteY2" fmla="*/ 225425 h 777875"/>
              <a:gd name="connsiteX3" fmla="*/ 652462 w 1560743"/>
              <a:gd name="connsiteY3" fmla="*/ 63500 h 777875"/>
              <a:gd name="connsiteX4" fmla="*/ 433387 w 1560743"/>
              <a:gd name="connsiteY4" fmla="*/ 25400 h 777875"/>
              <a:gd name="connsiteX5" fmla="*/ 71437 w 1560743"/>
              <a:gd name="connsiteY5" fmla="*/ 25400 h 777875"/>
              <a:gd name="connsiteX6" fmla="*/ 23812 w 1560743"/>
              <a:gd name="connsiteY6" fmla="*/ 177800 h 777875"/>
              <a:gd name="connsiteX7" fmla="*/ 119062 w 1560743"/>
              <a:gd name="connsiteY7" fmla="*/ 301625 h 777875"/>
              <a:gd name="connsiteX8" fmla="*/ 357187 w 1560743"/>
              <a:gd name="connsiteY8" fmla="*/ 254000 h 777875"/>
              <a:gd name="connsiteX9" fmla="*/ 519112 w 1560743"/>
              <a:gd name="connsiteY9" fmla="*/ 349250 h 777875"/>
              <a:gd name="connsiteX10" fmla="*/ 471487 w 1560743"/>
              <a:gd name="connsiteY10" fmla="*/ 482600 h 777875"/>
              <a:gd name="connsiteX11" fmla="*/ 233362 w 1560743"/>
              <a:gd name="connsiteY11" fmla="*/ 501650 h 777875"/>
              <a:gd name="connsiteX12" fmla="*/ 52387 w 1560743"/>
              <a:gd name="connsiteY12" fmla="*/ 520700 h 777875"/>
              <a:gd name="connsiteX13" fmla="*/ 23812 w 1560743"/>
              <a:gd name="connsiteY13" fmla="*/ 682625 h 777875"/>
              <a:gd name="connsiteX14" fmla="*/ 195262 w 1560743"/>
              <a:gd name="connsiteY14" fmla="*/ 768350 h 777875"/>
              <a:gd name="connsiteX15" fmla="*/ 500062 w 1560743"/>
              <a:gd name="connsiteY15" fmla="*/ 739775 h 777875"/>
              <a:gd name="connsiteX16" fmla="*/ 738187 w 1560743"/>
              <a:gd name="connsiteY16" fmla="*/ 615950 h 777875"/>
              <a:gd name="connsiteX17" fmla="*/ 938212 w 1560743"/>
              <a:gd name="connsiteY17" fmla="*/ 482600 h 777875"/>
              <a:gd name="connsiteX18" fmla="*/ 1395412 w 1560743"/>
              <a:gd name="connsiteY18" fmla="*/ 520700 h 777875"/>
              <a:gd name="connsiteX19" fmla="*/ 1538287 w 1560743"/>
              <a:gd name="connsiteY19" fmla="*/ 425450 h 777875"/>
              <a:gd name="connsiteX20" fmla="*/ 1530154 w 1560743"/>
              <a:gd name="connsiteY20" fmla="*/ 309147 h 777875"/>
              <a:gd name="connsiteX21" fmla="*/ 1376362 w 1560743"/>
              <a:gd name="connsiteY21" fmla="*/ 244475 h 777875"/>
              <a:gd name="connsiteX0" fmla="*/ 1376362 w 1560745"/>
              <a:gd name="connsiteY0" fmla="*/ 235283 h 768683"/>
              <a:gd name="connsiteX1" fmla="*/ 966787 w 1560745"/>
              <a:gd name="connsiteY1" fmla="*/ 235283 h 768683"/>
              <a:gd name="connsiteX2" fmla="*/ 766762 w 1560745"/>
              <a:gd name="connsiteY2" fmla="*/ 216233 h 768683"/>
              <a:gd name="connsiteX3" fmla="*/ 652462 w 1560745"/>
              <a:gd name="connsiteY3" fmla="*/ 54308 h 768683"/>
              <a:gd name="connsiteX4" fmla="*/ 433387 w 1560745"/>
              <a:gd name="connsiteY4" fmla="*/ 16208 h 768683"/>
              <a:gd name="connsiteX5" fmla="*/ 71437 w 1560745"/>
              <a:gd name="connsiteY5" fmla="*/ 16208 h 768683"/>
              <a:gd name="connsiteX6" fmla="*/ 12893 w 1560745"/>
              <a:gd name="connsiteY6" fmla="*/ 113460 h 768683"/>
              <a:gd name="connsiteX7" fmla="*/ 119062 w 1560745"/>
              <a:gd name="connsiteY7" fmla="*/ 292433 h 768683"/>
              <a:gd name="connsiteX8" fmla="*/ 357187 w 1560745"/>
              <a:gd name="connsiteY8" fmla="*/ 244808 h 768683"/>
              <a:gd name="connsiteX9" fmla="*/ 519112 w 1560745"/>
              <a:gd name="connsiteY9" fmla="*/ 340058 h 768683"/>
              <a:gd name="connsiteX10" fmla="*/ 471487 w 1560745"/>
              <a:gd name="connsiteY10" fmla="*/ 473408 h 768683"/>
              <a:gd name="connsiteX11" fmla="*/ 233362 w 1560745"/>
              <a:gd name="connsiteY11" fmla="*/ 492458 h 768683"/>
              <a:gd name="connsiteX12" fmla="*/ 52387 w 1560745"/>
              <a:gd name="connsiteY12" fmla="*/ 511508 h 768683"/>
              <a:gd name="connsiteX13" fmla="*/ 23812 w 1560745"/>
              <a:gd name="connsiteY13" fmla="*/ 673433 h 768683"/>
              <a:gd name="connsiteX14" fmla="*/ 195262 w 1560745"/>
              <a:gd name="connsiteY14" fmla="*/ 759158 h 768683"/>
              <a:gd name="connsiteX15" fmla="*/ 500062 w 1560745"/>
              <a:gd name="connsiteY15" fmla="*/ 730583 h 768683"/>
              <a:gd name="connsiteX16" fmla="*/ 738187 w 1560745"/>
              <a:gd name="connsiteY16" fmla="*/ 606758 h 768683"/>
              <a:gd name="connsiteX17" fmla="*/ 938212 w 1560745"/>
              <a:gd name="connsiteY17" fmla="*/ 473408 h 768683"/>
              <a:gd name="connsiteX18" fmla="*/ 1395412 w 1560745"/>
              <a:gd name="connsiteY18" fmla="*/ 511508 h 768683"/>
              <a:gd name="connsiteX19" fmla="*/ 1538287 w 1560745"/>
              <a:gd name="connsiteY19" fmla="*/ 416258 h 768683"/>
              <a:gd name="connsiteX20" fmla="*/ 1530154 w 1560745"/>
              <a:gd name="connsiteY20" fmla="*/ 299955 h 768683"/>
              <a:gd name="connsiteX21" fmla="*/ 1376362 w 1560745"/>
              <a:gd name="connsiteY21" fmla="*/ 235283 h 768683"/>
              <a:gd name="connsiteX0" fmla="*/ 1379450 w 1563831"/>
              <a:gd name="connsiteY0" fmla="*/ 235285 h 768685"/>
              <a:gd name="connsiteX1" fmla="*/ 969875 w 1563831"/>
              <a:gd name="connsiteY1" fmla="*/ 235285 h 768685"/>
              <a:gd name="connsiteX2" fmla="*/ 769850 w 1563831"/>
              <a:gd name="connsiteY2" fmla="*/ 216235 h 768685"/>
              <a:gd name="connsiteX3" fmla="*/ 655550 w 1563831"/>
              <a:gd name="connsiteY3" fmla="*/ 54310 h 768685"/>
              <a:gd name="connsiteX4" fmla="*/ 436475 w 1563831"/>
              <a:gd name="connsiteY4" fmla="*/ 16210 h 768685"/>
              <a:gd name="connsiteX5" fmla="*/ 74525 w 1563831"/>
              <a:gd name="connsiteY5" fmla="*/ 16210 h 768685"/>
              <a:gd name="connsiteX6" fmla="*/ 15981 w 1563831"/>
              <a:gd name="connsiteY6" fmla="*/ 113462 h 768685"/>
              <a:gd name="connsiteX7" fmla="*/ 170404 w 1563831"/>
              <a:gd name="connsiteY7" fmla="*/ 235556 h 768685"/>
              <a:gd name="connsiteX8" fmla="*/ 360275 w 1563831"/>
              <a:gd name="connsiteY8" fmla="*/ 244810 h 768685"/>
              <a:gd name="connsiteX9" fmla="*/ 522200 w 1563831"/>
              <a:gd name="connsiteY9" fmla="*/ 340060 h 768685"/>
              <a:gd name="connsiteX10" fmla="*/ 474575 w 1563831"/>
              <a:gd name="connsiteY10" fmla="*/ 473410 h 768685"/>
              <a:gd name="connsiteX11" fmla="*/ 236450 w 1563831"/>
              <a:gd name="connsiteY11" fmla="*/ 492460 h 768685"/>
              <a:gd name="connsiteX12" fmla="*/ 55475 w 1563831"/>
              <a:gd name="connsiteY12" fmla="*/ 511510 h 768685"/>
              <a:gd name="connsiteX13" fmla="*/ 26900 w 1563831"/>
              <a:gd name="connsiteY13" fmla="*/ 673435 h 768685"/>
              <a:gd name="connsiteX14" fmla="*/ 198350 w 1563831"/>
              <a:gd name="connsiteY14" fmla="*/ 759160 h 768685"/>
              <a:gd name="connsiteX15" fmla="*/ 503150 w 1563831"/>
              <a:gd name="connsiteY15" fmla="*/ 730585 h 768685"/>
              <a:gd name="connsiteX16" fmla="*/ 741275 w 1563831"/>
              <a:gd name="connsiteY16" fmla="*/ 606760 h 768685"/>
              <a:gd name="connsiteX17" fmla="*/ 941300 w 1563831"/>
              <a:gd name="connsiteY17" fmla="*/ 473410 h 768685"/>
              <a:gd name="connsiteX18" fmla="*/ 1398500 w 1563831"/>
              <a:gd name="connsiteY18" fmla="*/ 511510 h 768685"/>
              <a:gd name="connsiteX19" fmla="*/ 1541375 w 1563831"/>
              <a:gd name="connsiteY19" fmla="*/ 416260 h 768685"/>
              <a:gd name="connsiteX20" fmla="*/ 1533242 w 1563831"/>
              <a:gd name="connsiteY20" fmla="*/ 299957 h 768685"/>
              <a:gd name="connsiteX21" fmla="*/ 1379450 w 1563831"/>
              <a:gd name="connsiteY21" fmla="*/ 235285 h 768685"/>
              <a:gd name="connsiteX0" fmla="*/ 1379448 w 1563831"/>
              <a:gd name="connsiteY0" fmla="*/ 235283 h 768683"/>
              <a:gd name="connsiteX1" fmla="*/ 969873 w 1563831"/>
              <a:gd name="connsiteY1" fmla="*/ 235283 h 768683"/>
              <a:gd name="connsiteX2" fmla="*/ 769848 w 1563831"/>
              <a:gd name="connsiteY2" fmla="*/ 216233 h 768683"/>
              <a:gd name="connsiteX3" fmla="*/ 655548 w 1563831"/>
              <a:gd name="connsiteY3" fmla="*/ 54308 h 768683"/>
              <a:gd name="connsiteX4" fmla="*/ 436473 w 1563831"/>
              <a:gd name="connsiteY4" fmla="*/ 16208 h 768683"/>
              <a:gd name="connsiteX5" fmla="*/ 74523 w 1563831"/>
              <a:gd name="connsiteY5" fmla="*/ 16208 h 768683"/>
              <a:gd name="connsiteX6" fmla="*/ 15979 w 1563831"/>
              <a:gd name="connsiteY6" fmla="*/ 113460 h 768683"/>
              <a:gd name="connsiteX7" fmla="*/ 170402 w 1563831"/>
              <a:gd name="connsiteY7" fmla="*/ 235554 h 768683"/>
              <a:gd name="connsiteX8" fmla="*/ 360273 w 1563831"/>
              <a:gd name="connsiteY8" fmla="*/ 244808 h 768683"/>
              <a:gd name="connsiteX9" fmla="*/ 522198 w 1563831"/>
              <a:gd name="connsiteY9" fmla="*/ 340058 h 768683"/>
              <a:gd name="connsiteX10" fmla="*/ 474573 w 1563831"/>
              <a:gd name="connsiteY10" fmla="*/ 473408 h 768683"/>
              <a:gd name="connsiteX11" fmla="*/ 236448 w 1563831"/>
              <a:gd name="connsiteY11" fmla="*/ 492458 h 768683"/>
              <a:gd name="connsiteX12" fmla="*/ 112952 w 1563831"/>
              <a:gd name="connsiteY12" fmla="*/ 544159 h 768683"/>
              <a:gd name="connsiteX13" fmla="*/ 26898 w 1563831"/>
              <a:gd name="connsiteY13" fmla="*/ 673433 h 768683"/>
              <a:gd name="connsiteX14" fmla="*/ 198348 w 1563831"/>
              <a:gd name="connsiteY14" fmla="*/ 759158 h 768683"/>
              <a:gd name="connsiteX15" fmla="*/ 503148 w 1563831"/>
              <a:gd name="connsiteY15" fmla="*/ 730583 h 768683"/>
              <a:gd name="connsiteX16" fmla="*/ 741273 w 1563831"/>
              <a:gd name="connsiteY16" fmla="*/ 606758 h 768683"/>
              <a:gd name="connsiteX17" fmla="*/ 941298 w 1563831"/>
              <a:gd name="connsiteY17" fmla="*/ 473408 h 768683"/>
              <a:gd name="connsiteX18" fmla="*/ 1398498 w 1563831"/>
              <a:gd name="connsiteY18" fmla="*/ 511508 h 768683"/>
              <a:gd name="connsiteX19" fmla="*/ 1541373 w 1563831"/>
              <a:gd name="connsiteY19" fmla="*/ 416258 h 768683"/>
              <a:gd name="connsiteX20" fmla="*/ 1533240 w 1563831"/>
              <a:gd name="connsiteY20" fmla="*/ 299955 h 768683"/>
              <a:gd name="connsiteX21" fmla="*/ 1379448 w 1563831"/>
              <a:gd name="connsiteY21" fmla="*/ 235283 h 768683"/>
              <a:gd name="connsiteX0" fmla="*/ 1379450 w 1563831"/>
              <a:gd name="connsiteY0" fmla="*/ 235285 h 768685"/>
              <a:gd name="connsiteX1" fmla="*/ 969875 w 1563831"/>
              <a:gd name="connsiteY1" fmla="*/ 235285 h 768685"/>
              <a:gd name="connsiteX2" fmla="*/ 769850 w 1563831"/>
              <a:gd name="connsiteY2" fmla="*/ 216235 h 768685"/>
              <a:gd name="connsiteX3" fmla="*/ 655550 w 1563831"/>
              <a:gd name="connsiteY3" fmla="*/ 54310 h 768685"/>
              <a:gd name="connsiteX4" fmla="*/ 436475 w 1563831"/>
              <a:gd name="connsiteY4" fmla="*/ 16210 h 768685"/>
              <a:gd name="connsiteX5" fmla="*/ 74525 w 1563831"/>
              <a:gd name="connsiteY5" fmla="*/ 16210 h 768685"/>
              <a:gd name="connsiteX6" fmla="*/ 15981 w 1563831"/>
              <a:gd name="connsiteY6" fmla="*/ 113462 h 768685"/>
              <a:gd name="connsiteX7" fmla="*/ 170404 w 1563831"/>
              <a:gd name="connsiteY7" fmla="*/ 235556 h 768685"/>
              <a:gd name="connsiteX8" fmla="*/ 360275 w 1563831"/>
              <a:gd name="connsiteY8" fmla="*/ 244810 h 768685"/>
              <a:gd name="connsiteX9" fmla="*/ 522200 w 1563831"/>
              <a:gd name="connsiteY9" fmla="*/ 340060 h 768685"/>
              <a:gd name="connsiteX10" fmla="*/ 474575 w 1563831"/>
              <a:gd name="connsiteY10" fmla="*/ 473410 h 768685"/>
              <a:gd name="connsiteX11" fmla="*/ 286648 w 1563831"/>
              <a:gd name="connsiteY11" fmla="*/ 488347 h 768685"/>
              <a:gd name="connsiteX12" fmla="*/ 112954 w 1563831"/>
              <a:gd name="connsiteY12" fmla="*/ 544161 h 768685"/>
              <a:gd name="connsiteX13" fmla="*/ 26900 w 1563831"/>
              <a:gd name="connsiteY13" fmla="*/ 673435 h 768685"/>
              <a:gd name="connsiteX14" fmla="*/ 198350 w 1563831"/>
              <a:gd name="connsiteY14" fmla="*/ 759160 h 768685"/>
              <a:gd name="connsiteX15" fmla="*/ 503150 w 1563831"/>
              <a:gd name="connsiteY15" fmla="*/ 730585 h 768685"/>
              <a:gd name="connsiteX16" fmla="*/ 741275 w 1563831"/>
              <a:gd name="connsiteY16" fmla="*/ 606760 h 768685"/>
              <a:gd name="connsiteX17" fmla="*/ 941300 w 1563831"/>
              <a:gd name="connsiteY17" fmla="*/ 473410 h 768685"/>
              <a:gd name="connsiteX18" fmla="*/ 1398500 w 1563831"/>
              <a:gd name="connsiteY18" fmla="*/ 511510 h 768685"/>
              <a:gd name="connsiteX19" fmla="*/ 1541375 w 1563831"/>
              <a:gd name="connsiteY19" fmla="*/ 416260 h 768685"/>
              <a:gd name="connsiteX20" fmla="*/ 1533242 w 1563831"/>
              <a:gd name="connsiteY20" fmla="*/ 299957 h 768685"/>
              <a:gd name="connsiteX21" fmla="*/ 1379450 w 1563831"/>
              <a:gd name="connsiteY21" fmla="*/ 235285 h 76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3831" h="768685">
                <a:moveTo>
                  <a:pt x="1379450" y="235285"/>
                </a:moveTo>
                <a:cubicBezTo>
                  <a:pt x="1285556" y="224506"/>
                  <a:pt x="1071475" y="238460"/>
                  <a:pt x="969875" y="235285"/>
                </a:cubicBezTo>
                <a:cubicBezTo>
                  <a:pt x="868275" y="232110"/>
                  <a:pt x="822237" y="246397"/>
                  <a:pt x="769850" y="216235"/>
                </a:cubicBezTo>
                <a:cubicBezTo>
                  <a:pt x="717463" y="186073"/>
                  <a:pt x="711113" y="87648"/>
                  <a:pt x="655550" y="54310"/>
                </a:cubicBezTo>
                <a:cubicBezTo>
                  <a:pt x="599988" y="20973"/>
                  <a:pt x="533312" y="22560"/>
                  <a:pt x="436475" y="16210"/>
                </a:cubicBezTo>
                <a:cubicBezTo>
                  <a:pt x="339638" y="9860"/>
                  <a:pt x="144607" y="1"/>
                  <a:pt x="74525" y="16210"/>
                </a:cubicBezTo>
                <a:cubicBezTo>
                  <a:pt x="4443" y="32419"/>
                  <a:pt x="1" y="76904"/>
                  <a:pt x="15981" y="113462"/>
                </a:cubicBezTo>
                <a:cubicBezTo>
                  <a:pt x="31961" y="150020"/>
                  <a:pt x="113022" y="213665"/>
                  <a:pt x="170404" y="235556"/>
                </a:cubicBezTo>
                <a:cubicBezTo>
                  <a:pt x="227786" y="257447"/>
                  <a:pt x="301642" y="227393"/>
                  <a:pt x="360275" y="244810"/>
                </a:cubicBezTo>
                <a:cubicBezTo>
                  <a:pt x="418908" y="262227"/>
                  <a:pt x="503150" y="301960"/>
                  <a:pt x="522200" y="340060"/>
                </a:cubicBezTo>
                <a:cubicBezTo>
                  <a:pt x="541250" y="378160"/>
                  <a:pt x="513834" y="448696"/>
                  <a:pt x="474575" y="473410"/>
                </a:cubicBezTo>
                <a:cubicBezTo>
                  <a:pt x="435316" y="498124"/>
                  <a:pt x="346918" y="476555"/>
                  <a:pt x="286648" y="488347"/>
                </a:cubicBezTo>
                <a:cubicBezTo>
                  <a:pt x="226378" y="500139"/>
                  <a:pt x="156245" y="513313"/>
                  <a:pt x="112954" y="544161"/>
                </a:cubicBezTo>
                <a:cubicBezTo>
                  <a:pt x="69663" y="575009"/>
                  <a:pt x="12667" y="637602"/>
                  <a:pt x="26900" y="673435"/>
                </a:cubicBezTo>
                <a:cubicBezTo>
                  <a:pt x="41133" y="709268"/>
                  <a:pt x="118975" y="749635"/>
                  <a:pt x="198350" y="759160"/>
                </a:cubicBezTo>
                <a:cubicBezTo>
                  <a:pt x="277725" y="768685"/>
                  <a:pt x="412662" y="755985"/>
                  <a:pt x="503150" y="730585"/>
                </a:cubicBezTo>
                <a:cubicBezTo>
                  <a:pt x="593638" y="705185"/>
                  <a:pt x="668250" y="649622"/>
                  <a:pt x="741275" y="606760"/>
                </a:cubicBezTo>
                <a:cubicBezTo>
                  <a:pt x="814300" y="563898"/>
                  <a:pt x="831763" y="489285"/>
                  <a:pt x="941300" y="473410"/>
                </a:cubicBezTo>
                <a:cubicBezTo>
                  <a:pt x="1050838" y="457535"/>
                  <a:pt x="1298488" y="521035"/>
                  <a:pt x="1398500" y="511510"/>
                </a:cubicBezTo>
                <a:cubicBezTo>
                  <a:pt x="1498512" y="501985"/>
                  <a:pt x="1518918" y="451519"/>
                  <a:pt x="1541375" y="416260"/>
                </a:cubicBezTo>
                <a:cubicBezTo>
                  <a:pt x="1563832" y="381001"/>
                  <a:pt x="1560230" y="330120"/>
                  <a:pt x="1533242" y="299957"/>
                </a:cubicBezTo>
                <a:cubicBezTo>
                  <a:pt x="1506255" y="269795"/>
                  <a:pt x="1473344" y="246064"/>
                  <a:pt x="1379450" y="235285"/>
                </a:cubicBezTo>
                <a:close/>
              </a:path>
            </a:pathLst>
          </a:cu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ln w="9525" algn="ctr">
            <a:noFill/>
            <a:round/>
            <a:headEnd/>
            <a:tailEnd/>
          </a:ln>
        </p:spPr>
        <p:txBody>
          <a:bodyPr/>
          <a:lstStyle/>
          <a:p>
            <a:pPr eaLnBrk="1" hangingPunct="1">
              <a:lnSpc>
                <a:spcPct val="90000"/>
              </a:lnSpc>
              <a:spcBef>
                <a:spcPct val="35000"/>
              </a:spcBef>
              <a:spcAft>
                <a:spcPct val="25000"/>
              </a:spcAft>
              <a:buClr>
                <a:srgbClr val="8B3D9A"/>
              </a:buClr>
              <a:buFont typeface="Arial" charset="0"/>
              <a:buChar char="•"/>
              <a:defRPr/>
            </a:pPr>
            <a:endParaRPr lang="en-US" sz="1000" dirty="0">
              <a:solidFill>
                <a:srgbClr val="FFFFFF"/>
              </a:solidFill>
              <a:ea typeface="ＭＳ Ｐゴシック" charset="0"/>
              <a:cs typeface="+mn-cs"/>
            </a:endParaRPr>
          </a:p>
        </p:txBody>
      </p:sp>
      <p:sp>
        <p:nvSpPr>
          <p:cNvPr id="44" name="Freeform 43"/>
          <p:cNvSpPr/>
          <p:nvPr/>
        </p:nvSpPr>
        <p:spPr bwMode="auto">
          <a:xfrm>
            <a:off x="4757767" y="3949700"/>
            <a:ext cx="765175" cy="735013"/>
          </a:xfrm>
          <a:custGeom>
            <a:avLst/>
            <a:gdLst>
              <a:gd name="connsiteX0" fmla="*/ 1614376 w 1786269"/>
              <a:gd name="connsiteY0" fmla="*/ 17721 h 1286540"/>
              <a:gd name="connsiteX1" fmla="*/ 1380460 w 1786269"/>
              <a:gd name="connsiteY1" fmla="*/ 17721 h 1286540"/>
              <a:gd name="connsiteX2" fmla="*/ 1189074 w 1786269"/>
              <a:gd name="connsiteY2" fmla="*/ 102782 h 1286540"/>
              <a:gd name="connsiteX3" fmla="*/ 1306032 w 1786269"/>
              <a:gd name="connsiteY3" fmla="*/ 209107 h 1286540"/>
              <a:gd name="connsiteX4" fmla="*/ 1476153 w 1786269"/>
              <a:gd name="connsiteY4" fmla="*/ 241005 h 1286540"/>
              <a:gd name="connsiteX5" fmla="*/ 1635641 w 1786269"/>
              <a:gd name="connsiteY5" fmla="*/ 241005 h 1286540"/>
              <a:gd name="connsiteX6" fmla="*/ 1327297 w 1786269"/>
              <a:gd name="connsiteY6" fmla="*/ 241005 h 1286540"/>
              <a:gd name="connsiteX7" fmla="*/ 1210339 w 1786269"/>
              <a:gd name="connsiteY7" fmla="*/ 283535 h 1286540"/>
              <a:gd name="connsiteX8" fmla="*/ 1220971 w 1786269"/>
              <a:gd name="connsiteY8" fmla="*/ 347331 h 1286540"/>
              <a:gd name="connsiteX9" fmla="*/ 1316664 w 1786269"/>
              <a:gd name="connsiteY9" fmla="*/ 411126 h 1286540"/>
              <a:gd name="connsiteX10" fmla="*/ 1571846 w 1786269"/>
              <a:gd name="connsiteY10" fmla="*/ 421759 h 1286540"/>
              <a:gd name="connsiteX11" fmla="*/ 1210339 w 1786269"/>
              <a:gd name="connsiteY11" fmla="*/ 421759 h 1286540"/>
              <a:gd name="connsiteX12" fmla="*/ 976422 w 1786269"/>
              <a:gd name="connsiteY12" fmla="*/ 453656 h 1286540"/>
              <a:gd name="connsiteX13" fmla="*/ 689343 w 1786269"/>
              <a:gd name="connsiteY13" fmla="*/ 379228 h 1286540"/>
              <a:gd name="connsiteX14" fmla="*/ 455427 w 1786269"/>
              <a:gd name="connsiteY14" fmla="*/ 368596 h 1286540"/>
              <a:gd name="connsiteX15" fmla="*/ 285306 w 1786269"/>
              <a:gd name="connsiteY15" fmla="*/ 432391 h 1286540"/>
              <a:gd name="connsiteX16" fmla="*/ 30125 w 1786269"/>
              <a:gd name="connsiteY16" fmla="*/ 506819 h 1286540"/>
              <a:gd name="connsiteX17" fmla="*/ 104553 w 1786269"/>
              <a:gd name="connsiteY17" fmla="*/ 623777 h 1286540"/>
              <a:gd name="connsiteX18" fmla="*/ 242776 w 1786269"/>
              <a:gd name="connsiteY18" fmla="*/ 655675 h 1286540"/>
              <a:gd name="connsiteX19" fmla="*/ 508590 w 1786269"/>
              <a:gd name="connsiteY19" fmla="*/ 687573 h 1286540"/>
              <a:gd name="connsiteX20" fmla="*/ 901995 w 1786269"/>
              <a:gd name="connsiteY20" fmla="*/ 666307 h 1286540"/>
              <a:gd name="connsiteX21" fmla="*/ 1210339 w 1786269"/>
              <a:gd name="connsiteY21" fmla="*/ 666307 h 1286540"/>
              <a:gd name="connsiteX22" fmla="*/ 1561213 w 1786269"/>
              <a:gd name="connsiteY22" fmla="*/ 666307 h 1286540"/>
              <a:gd name="connsiteX23" fmla="*/ 1465520 w 1786269"/>
              <a:gd name="connsiteY23" fmla="*/ 666307 h 1286540"/>
              <a:gd name="connsiteX24" fmla="*/ 848832 w 1786269"/>
              <a:gd name="connsiteY24" fmla="*/ 676940 h 1286540"/>
              <a:gd name="connsiteX25" fmla="*/ 540488 w 1786269"/>
              <a:gd name="connsiteY25" fmla="*/ 687573 h 1286540"/>
              <a:gd name="connsiteX26" fmla="*/ 285306 w 1786269"/>
              <a:gd name="connsiteY26" fmla="*/ 666307 h 1286540"/>
              <a:gd name="connsiteX27" fmla="*/ 147083 w 1786269"/>
              <a:gd name="connsiteY27" fmla="*/ 645042 h 1286540"/>
              <a:gd name="connsiteX28" fmla="*/ 51390 w 1786269"/>
              <a:gd name="connsiteY28" fmla="*/ 730103 h 1286540"/>
              <a:gd name="connsiteX29" fmla="*/ 62022 w 1786269"/>
              <a:gd name="connsiteY29" fmla="*/ 804531 h 1286540"/>
              <a:gd name="connsiteX30" fmla="*/ 253408 w 1786269"/>
              <a:gd name="connsiteY30" fmla="*/ 847061 h 1286540"/>
              <a:gd name="connsiteX31" fmla="*/ 497957 w 1786269"/>
              <a:gd name="connsiteY31" fmla="*/ 942754 h 1286540"/>
              <a:gd name="connsiteX32" fmla="*/ 710608 w 1786269"/>
              <a:gd name="connsiteY32" fmla="*/ 889591 h 1286540"/>
              <a:gd name="connsiteX33" fmla="*/ 1061483 w 1786269"/>
              <a:gd name="connsiteY33" fmla="*/ 825796 h 1286540"/>
              <a:gd name="connsiteX34" fmla="*/ 1380460 w 1786269"/>
              <a:gd name="connsiteY34" fmla="*/ 878959 h 1286540"/>
              <a:gd name="connsiteX35" fmla="*/ 1539948 w 1786269"/>
              <a:gd name="connsiteY35" fmla="*/ 857694 h 1286540"/>
              <a:gd name="connsiteX36" fmla="*/ 1337929 w 1786269"/>
              <a:gd name="connsiteY36" fmla="*/ 889591 h 1286540"/>
              <a:gd name="connsiteX37" fmla="*/ 1199706 w 1786269"/>
              <a:gd name="connsiteY37" fmla="*/ 942754 h 1286540"/>
              <a:gd name="connsiteX38" fmla="*/ 1242236 w 1786269"/>
              <a:gd name="connsiteY38" fmla="*/ 1027814 h 1286540"/>
              <a:gd name="connsiteX39" fmla="*/ 1401725 w 1786269"/>
              <a:gd name="connsiteY39" fmla="*/ 1070345 h 1286540"/>
              <a:gd name="connsiteX40" fmla="*/ 1518683 w 1786269"/>
              <a:gd name="connsiteY40" fmla="*/ 1070345 h 1286540"/>
              <a:gd name="connsiteX41" fmla="*/ 1359195 w 1786269"/>
              <a:gd name="connsiteY41" fmla="*/ 1080977 h 1286540"/>
              <a:gd name="connsiteX42" fmla="*/ 1199706 w 1786269"/>
              <a:gd name="connsiteY42" fmla="*/ 1123507 h 1286540"/>
              <a:gd name="connsiteX43" fmla="*/ 1231604 w 1786269"/>
              <a:gd name="connsiteY43" fmla="*/ 1208568 h 1286540"/>
              <a:gd name="connsiteX44" fmla="*/ 1380460 w 1786269"/>
              <a:gd name="connsiteY44" fmla="*/ 1261731 h 1286540"/>
              <a:gd name="connsiteX45" fmla="*/ 1529315 w 1786269"/>
              <a:gd name="connsiteY45" fmla="*/ 1261731 h 1286540"/>
              <a:gd name="connsiteX46" fmla="*/ 1646274 w 1786269"/>
              <a:gd name="connsiteY46" fmla="*/ 1251098 h 1286540"/>
              <a:gd name="connsiteX47" fmla="*/ 1710069 w 1786269"/>
              <a:gd name="connsiteY47" fmla="*/ 1049080 h 1286540"/>
              <a:gd name="connsiteX48" fmla="*/ 1784497 w 1786269"/>
              <a:gd name="connsiteY48" fmla="*/ 581247 h 1286540"/>
              <a:gd name="connsiteX49" fmla="*/ 1720702 w 1786269"/>
              <a:gd name="connsiteY49" fmla="*/ 92149 h 1286540"/>
              <a:gd name="connsiteX50" fmla="*/ 1614376 w 1786269"/>
              <a:gd name="connsiteY50" fmla="*/ 17721 h 12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6269" h="1286540">
                <a:moveTo>
                  <a:pt x="1614376" y="17721"/>
                </a:moveTo>
                <a:cubicBezTo>
                  <a:pt x="1557669" y="5316"/>
                  <a:pt x="1451344" y="3544"/>
                  <a:pt x="1380460" y="17721"/>
                </a:cubicBezTo>
                <a:cubicBezTo>
                  <a:pt x="1309576" y="31898"/>
                  <a:pt x="1201479" y="70884"/>
                  <a:pt x="1189074" y="102782"/>
                </a:cubicBezTo>
                <a:cubicBezTo>
                  <a:pt x="1176669" y="134680"/>
                  <a:pt x="1258186" y="186070"/>
                  <a:pt x="1306032" y="209107"/>
                </a:cubicBezTo>
                <a:cubicBezTo>
                  <a:pt x="1353878" y="232144"/>
                  <a:pt x="1421218" y="235689"/>
                  <a:pt x="1476153" y="241005"/>
                </a:cubicBezTo>
                <a:cubicBezTo>
                  <a:pt x="1531088" y="246321"/>
                  <a:pt x="1635641" y="241005"/>
                  <a:pt x="1635641" y="241005"/>
                </a:cubicBezTo>
                <a:cubicBezTo>
                  <a:pt x="1610832" y="241005"/>
                  <a:pt x="1398181" y="233917"/>
                  <a:pt x="1327297" y="241005"/>
                </a:cubicBezTo>
                <a:cubicBezTo>
                  <a:pt x="1256413" y="248093"/>
                  <a:pt x="1228060" y="265814"/>
                  <a:pt x="1210339" y="283535"/>
                </a:cubicBezTo>
                <a:cubicBezTo>
                  <a:pt x="1192618" y="301256"/>
                  <a:pt x="1203250" y="326066"/>
                  <a:pt x="1220971" y="347331"/>
                </a:cubicBezTo>
                <a:cubicBezTo>
                  <a:pt x="1238692" y="368596"/>
                  <a:pt x="1258185" y="398721"/>
                  <a:pt x="1316664" y="411126"/>
                </a:cubicBezTo>
                <a:cubicBezTo>
                  <a:pt x="1375143" y="423531"/>
                  <a:pt x="1589567" y="419987"/>
                  <a:pt x="1571846" y="421759"/>
                </a:cubicBezTo>
                <a:cubicBezTo>
                  <a:pt x="1554125" y="423531"/>
                  <a:pt x="1309576" y="416443"/>
                  <a:pt x="1210339" y="421759"/>
                </a:cubicBezTo>
                <a:cubicBezTo>
                  <a:pt x="1111102" y="427075"/>
                  <a:pt x="1063255" y="460745"/>
                  <a:pt x="976422" y="453656"/>
                </a:cubicBezTo>
                <a:cubicBezTo>
                  <a:pt x="889589" y="446568"/>
                  <a:pt x="776175" y="393405"/>
                  <a:pt x="689343" y="379228"/>
                </a:cubicBezTo>
                <a:cubicBezTo>
                  <a:pt x="602511" y="365051"/>
                  <a:pt x="522766" y="359736"/>
                  <a:pt x="455427" y="368596"/>
                </a:cubicBezTo>
                <a:cubicBezTo>
                  <a:pt x="388088" y="377456"/>
                  <a:pt x="356190" y="409354"/>
                  <a:pt x="285306" y="432391"/>
                </a:cubicBezTo>
                <a:cubicBezTo>
                  <a:pt x="214422" y="455428"/>
                  <a:pt x="60250" y="474921"/>
                  <a:pt x="30125" y="506819"/>
                </a:cubicBezTo>
                <a:cubicBezTo>
                  <a:pt x="0" y="538717"/>
                  <a:pt x="69111" y="598968"/>
                  <a:pt x="104553" y="623777"/>
                </a:cubicBezTo>
                <a:cubicBezTo>
                  <a:pt x="139995" y="648586"/>
                  <a:pt x="175437" y="645042"/>
                  <a:pt x="242776" y="655675"/>
                </a:cubicBezTo>
                <a:cubicBezTo>
                  <a:pt x="310116" y="666308"/>
                  <a:pt x="398720" y="685801"/>
                  <a:pt x="508590" y="687573"/>
                </a:cubicBezTo>
                <a:cubicBezTo>
                  <a:pt x="618460" y="689345"/>
                  <a:pt x="785037" y="669851"/>
                  <a:pt x="901995" y="666307"/>
                </a:cubicBezTo>
                <a:cubicBezTo>
                  <a:pt x="1018953" y="662763"/>
                  <a:pt x="1210339" y="666307"/>
                  <a:pt x="1210339" y="666307"/>
                </a:cubicBezTo>
                <a:lnTo>
                  <a:pt x="1561213" y="666307"/>
                </a:lnTo>
                <a:lnTo>
                  <a:pt x="1465520" y="666307"/>
                </a:lnTo>
                <a:lnTo>
                  <a:pt x="848832" y="676940"/>
                </a:lnTo>
                <a:cubicBezTo>
                  <a:pt x="694660" y="680484"/>
                  <a:pt x="634409" y="689345"/>
                  <a:pt x="540488" y="687573"/>
                </a:cubicBezTo>
                <a:cubicBezTo>
                  <a:pt x="446567" y="685801"/>
                  <a:pt x="350873" y="673395"/>
                  <a:pt x="285306" y="666307"/>
                </a:cubicBezTo>
                <a:cubicBezTo>
                  <a:pt x="219739" y="659219"/>
                  <a:pt x="186069" y="634409"/>
                  <a:pt x="147083" y="645042"/>
                </a:cubicBezTo>
                <a:cubicBezTo>
                  <a:pt x="108097" y="655675"/>
                  <a:pt x="65567" y="703522"/>
                  <a:pt x="51390" y="730103"/>
                </a:cubicBezTo>
                <a:cubicBezTo>
                  <a:pt x="37213" y="756684"/>
                  <a:pt x="28352" y="785038"/>
                  <a:pt x="62022" y="804531"/>
                </a:cubicBezTo>
                <a:cubicBezTo>
                  <a:pt x="95692" y="824024"/>
                  <a:pt x="180752" y="824024"/>
                  <a:pt x="253408" y="847061"/>
                </a:cubicBezTo>
                <a:cubicBezTo>
                  <a:pt x="326064" y="870098"/>
                  <a:pt x="421757" y="935666"/>
                  <a:pt x="497957" y="942754"/>
                </a:cubicBezTo>
                <a:cubicBezTo>
                  <a:pt x="574157" y="949842"/>
                  <a:pt x="616687" y="909084"/>
                  <a:pt x="710608" y="889591"/>
                </a:cubicBezTo>
                <a:cubicBezTo>
                  <a:pt x="804529" y="870098"/>
                  <a:pt x="949841" y="827568"/>
                  <a:pt x="1061483" y="825796"/>
                </a:cubicBezTo>
                <a:cubicBezTo>
                  <a:pt x="1173125" y="824024"/>
                  <a:pt x="1300716" y="873643"/>
                  <a:pt x="1380460" y="878959"/>
                </a:cubicBezTo>
                <a:cubicBezTo>
                  <a:pt x="1460204" y="884275"/>
                  <a:pt x="1547036" y="855922"/>
                  <a:pt x="1539948" y="857694"/>
                </a:cubicBezTo>
                <a:cubicBezTo>
                  <a:pt x="1532860" y="859466"/>
                  <a:pt x="1394636" y="875414"/>
                  <a:pt x="1337929" y="889591"/>
                </a:cubicBezTo>
                <a:cubicBezTo>
                  <a:pt x="1281222" y="903768"/>
                  <a:pt x="1215655" y="919717"/>
                  <a:pt x="1199706" y="942754"/>
                </a:cubicBezTo>
                <a:cubicBezTo>
                  <a:pt x="1183757" y="965791"/>
                  <a:pt x="1208566" y="1006549"/>
                  <a:pt x="1242236" y="1027814"/>
                </a:cubicBezTo>
                <a:cubicBezTo>
                  <a:pt x="1275906" y="1049079"/>
                  <a:pt x="1355651" y="1063257"/>
                  <a:pt x="1401725" y="1070345"/>
                </a:cubicBezTo>
                <a:cubicBezTo>
                  <a:pt x="1447799" y="1077433"/>
                  <a:pt x="1525771" y="1068573"/>
                  <a:pt x="1518683" y="1070345"/>
                </a:cubicBezTo>
                <a:cubicBezTo>
                  <a:pt x="1511595" y="1072117"/>
                  <a:pt x="1412358" y="1072117"/>
                  <a:pt x="1359195" y="1080977"/>
                </a:cubicBezTo>
                <a:cubicBezTo>
                  <a:pt x="1306032" y="1089837"/>
                  <a:pt x="1220971" y="1102242"/>
                  <a:pt x="1199706" y="1123507"/>
                </a:cubicBezTo>
                <a:cubicBezTo>
                  <a:pt x="1178441" y="1144772"/>
                  <a:pt x="1201478" y="1185531"/>
                  <a:pt x="1231604" y="1208568"/>
                </a:cubicBezTo>
                <a:cubicBezTo>
                  <a:pt x="1261730" y="1231605"/>
                  <a:pt x="1330842" y="1252871"/>
                  <a:pt x="1380460" y="1261731"/>
                </a:cubicBezTo>
                <a:cubicBezTo>
                  <a:pt x="1430079" y="1270592"/>
                  <a:pt x="1485013" y="1263503"/>
                  <a:pt x="1529315" y="1261731"/>
                </a:cubicBezTo>
                <a:cubicBezTo>
                  <a:pt x="1573617" y="1259959"/>
                  <a:pt x="1616148" y="1286540"/>
                  <a:pt x="1646274" y="1251098"/>
                </a:cubicBezTo>
                <a:cubicBezTo>
                  <a:pt x="1676400" y="1215656"/>
                  <a:pt x="1687032" y="1160722"/>
                  <a:pt x="1710069" y="1049080"/>
                </a:cubicBezTo>
                <a:cubicBezTo>
                  <a:pt x="1733106" y="937438"/>
                  <a:pt x="1782725" y="740735"/>
                  <a:pt x="1784497" y="581247"/>
                </a:cubicBezTo>
                <a:cubicBezTo>
                  <a:pt x="1786269" y="421759"/>
                  <a:pt x="1749055" y="184298"/>
                  <a:pt x="1720702" y="92149"/>
                </a:cubicBezTo>
                <a:cubicBezTo>
                  <a:pt x="1692349" y="0"/>
                  <a:pt x="1671083" y="30126"/>
                  <a:pt x="1614376" y="17721"/>
                </a:cubicBezTo>
                <a:close/>
              </a:path>
            </a:pathLst>
          </a:custGeom>
          <a:solidFill>
            <a:srgbClr val="FFFF00"/>
          </a:solidFill>
          <a:ln w="9525" cap="flat" cmpd="sng" algn="ctr">
            <a:solidFill>
              <a:schemeClr val="tx2">
                <a:lumMod val="50000"/>
              </a:schemeClr>
            </a:solidFill>
            <a:prstDash val="solid"/>
            <a:round/>
            <a:headEnd type="none" w="med" len="med"/>
            <a:tailEnd type="none" w="med" len="med"/>
          </a:ln>
          <a:effectLst/>
        </p:spPr>
        <p:txBody>
          <a:bodyPr/>
          <a:lstStyle/>
          <a:p>
            <a:pPr marL="342900" indent="-342900" eaLnBrk="1" hangingPunct="1">
              <a:lnSpc>
                <a:spcPct val="90000"/>
              </a:lnSpc>
              <a:spcBef>
                <a:spcPct val="35000"/>
              </a:spcBef>
              <a:spcAft>
                <a:spcPct val="25000"/>
              </a:spcAft>
              <a:buClr>
                <a:srgbClr val="8B3D9A"/>
              </a:buClr>
              <a:buFont typeface="Wingdings" pitchFamily="2" charset="2"/>
              <a:buChar char="§"/>
              <a:defRPr/>
            </a:pPr>
            <a:endParaRPr lang="en-US" sz="1000" dirty="0">
              <a:solidFill>
                <a:srgbClr val="FFFFFF"/>
              </a:solidFill>
              <a:ea typeface="ＭＳ Ｐゴシック" charset="0"/>
              <a:cs typeface="+mn-cs"/>
            </a:endParaRPr>
          </a:p>
        </p:txBody>
      </p:sp>
      <p:sp>
        <p:nvSpPr>
          <p:cNvPr id="45" name="Freeform 44"/>
          <p:cNvSpPr/>
          <p:nvPr/>
        </p:nvSpPr>
        <p:spPr bwMode="auto">
          <a:xfrm>
            <a:off x="4622829" y="4170363"/>
            <a:ext cx="169863" cy="236537"/>
          </a:xfrm>
          <a:custGeom>
            <a:avLst/>
            <a:gdLst>
              <a:gd name="connsiteX0" fmla="*/ 419986 w 458972"/>
              <a:gd name="connsiteY0" fmla="*/ 30126 h 483782"/>
              <a:gd name="connsiteX1" fmla="*/ 292396 w 458972"/>
              <a:gd name="connsiteY1" fmla="*/ 51391 h 483782"/>
              <a:gd name="connsiteX2" fmla="*/ 90377 w 458972"/>
              <a:gd name="connsiteY2" fmla="*/ 30126 h 483782"/>
              <a:gd name="connsiteX3" fmla="*/ 5316 w 458972"/>
              <a:gd name="connsiteY3" fmla="*/ 232145 h 483782"/>
              <a:gd name="connsiteX4" fmla="*/ 58479 w 458972"/>
              <a:gd name="connsiteY4" fmla="*/ 444796 h 483782"/>
              <a:gd name="connsiteX5" fmla="*/ 292396 w 458972"/>
              <a:gd name="connsiteY5" fmla="*/ 466061 h 483782"/>
              <a:gd name="connsiteX6" fmla="*/ 430619 w 458972"/>
              <a:gd name="connsiteY6" fmla="*/ 412898 h 483782"/>
              <a:gd name="connsiteX7" fmla="*/ 345558 w 458972"/>
              <a:gd name="connsiteY7" fmla="*/ 338470 h 483782"/>
              <a:gd name="connsiteX8" fmla="*/ 430619 w 458972"/>
              <a:gd name="connsiteY8" fmla="*/ 264042 h 483782"/>
              <a:gd name="connsiteX9" fmla="*/ 324293 w 458972"/>
              <a:gd name="connsiteY9" fmla="*/ 157717 h 483782"/>
              <a:gd name="connsiteX10" fmla="*/ 441251 w 458972"/>
              <a:gd name="connsiteY10" fmla="*/ 83289 h 483782"/>
              <a:gd name="connsiteX11" fmla="*/ 419986 w 458972"/>
              <a:gd name="connsiteY11" fmla="*/ 30126 h 48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972" h="483782">
                <a:moveTo>
                  <a:pt x="419986" y="30126"/>
                </a:moveTo>
                <a:cubicBezTo>
                  <a:pt x="395177" y="24810"/>
                  <a:pt x="347331" y="51391"/>
                  <a:pt x="292396" y="51391"/>
                </a:cubicBezTo>
                <a:cubicBezTo>
                  <a:pt x="237461" y="51391"/>
                  <a:pt x="138224" y="0"/>
                  <a:pt x="90377" y="30126"/>
                </a:cubicBezTo>
                <a:cubicBezTo>
                  <a:pt x="42530" y="60252"/>
                  <a:pt x="10632" y="163033"/>
                  <a:pt x="5316" y="232145"/>
                </a:cubicBezTo>
                <a:cubicBezTo>
                  <a:pt x="0" y="301257"/>
                  <a:pt x="10632" y="405810"/>
                  <a:pt x="58479" y="444796"/>
                </a:cubicBezTo>
                <a:cubicBezTo>
                  <a:pt x="106326" y="483782"/>
                  <a:pt x="230373" y="471377"/>
                  <a:pt x="292396" y="466061"/>
                </a:cubicBezTo>
                <a:cubicBezTo>
                  <a:pt x="354419" y="460745"/>
                  <a:pt x="421759" y="434163"/>
                  <a:pt x="430619" y="412898"/>
                </a:cubicBezTo>
                <a:cubicBezTo>
                  <a:pt x="439479" y="391633"/>
                  <a:pt x="345558" y="363279"/>
                  <a:pt x="345558" y="338470"/>
                </a:cubicBezTo>
                <a:cubicBezTo>
                  <a:pt x="345558" y="313661"/>
                  <a:pt x="434163" y="294168"/>
                  <a:pt x="430619" y="264042"/>
                </a:cubicBezTo>
                <a:cubicBezTo>
                  <a:pt x="427075" y="233917"/>
                  <a:pt x="322521" y="187843"/>
                  <a:pt x="324293" y="157717"/>
                </a:cubicBezTo>
                <a:cubicBezTo>
                  <a:pt x="326065" y="127592"/>
                  <a:pt x="423530" y="106326"/>
                  <a:pt x="441251" y="83289"/>
                </a:cubicBezTo>
                <a:cubicBezTo>
                  <a:pt x="458972" y="60252"/>
                  <a:pt x="444795" y="35442"/>
                  <a:pt x="419986" y="30126"/>
                </a:cubicBezTo>
                <a:close/>
              </a:path>
            </a:pathLst>
          </a:custGeom>
          <a:gradFill>
            <a:gsLst>
              <a:gs pos="0">
                <a:schemeClr val="tx1">
                  <a:lumMod val="50000"/>
                </a:schemeClr>
              </a:gs>
              <a:gs pos="53000">
                <a:srgbClr val="D4DEFF"/>
              </a:gs>
              <a:gs pos="83000">
                <a:srgbClr val="D4DEFF"/>
              </a:gs>
              <a:gs pos="100000">
                <a:srgbClr val="96AB94"/>
              </a:gs>
            </a:gsLst>
            <a:lin ang="0" scaled="0"/>
          </a:gradFill>
          <a:ln w="9525" cap="flat" cmpd="sng" algn="ctr">
            <a:noFill/>
            <a:prstDash val="solid"/>
            <a:round/>
            <a:headEnd type="none" w="med" len="med"/>
            <a:tailEnd type="none" w="med" len="med"/>
          </a:ln>
          <a:effectLst/>
        </p:spPr>
        <p:txBody>
          <a:bodyPr/>
          <a:lstStyle/>
          <a:p>
            <a:pPr marL="342900" indent="-342900" eaLnBrk="1" hangingPunct="1">
              <a:lnSpc>
                <a:spcPct val="90000"/>
              </a:lnSpc>
              <a:spcBef>
                <a:spcPct val="35000"/>
              </a:spcBef>
              <a:spcAft>
                <a:spcPct val="25000"/>
              </a:spcAft>
              <a:buClr>
                <a:srgbClr val="8B3D9A"/>
              </a:buClr>
              <a:buFont typeface="Wingdings" pitchFamily="2" charset="2"/>
              <a:buChar char="§"/>
              <a:defRPr/>
            </a:pPr>
            <a:endParaRPr lang="en-US" sz="1000" dirty="0">
              <a:solidFill>
                <a:srgbClr val="FFFFFF"/>
              </a:solidFill>
              <a:ea typeface="ＭＳ Ｐゴシック" charset="0"/>
              <a:cs typeface="+mn-cs"/>
            </a:endParaRPr>
          </a:p>
        </p:txBody>
      </p:sp>
      <p:sp>
        <p:nvSpPr>
          <p:cNvPr id="46" name="Freeform 53"/>
          <p:cNvSpPr>
            <a:spLocks noChangeArrowheads="1"/>
          </p:cNvSpPr>
          <p:nvPr/>
        </p:nvSpPr>
        <p:spPr bwMode="auto">
          <a:xfrm>
            <a:off x="3898929" y="4065588"/>
            <a:ext cx="795338" cy="441325"/>
          </a:xfrm>
          <a:custGeom>
            <a:avLst/>
            <a:gdLst>
              <a:gd name="T0" fmla="*/ 44262 w 1251098"/>
              <a:gd name="T1" fmla="*/ 183690 h 627321"/>
              <a:gd name="T2" fmla="*/ 192974 w 1251098"/>
              <a:gd name="T3" fmla="*/ 98909 h 627321"/>
              <a:gd name="T4" fmla="*/ 479781 w 1251098"/>
              <a:gd name="T5" fmla="*/ 120106 h 627321"/>
              <a:gd name="T6" fmla="*/ 787837 w 1251098"/>
              <a:gd name="T7" fmla="*/ 120106 h 627321"/>
              <a:gd name="T8" fmla="*/ 1149000 w 1251098"/>
              <a:gd name="T9" fmla="*/ 3536 h 627321"/>
              <a:gd name="T10" fmla="*/ 1212735 w 1251098"/>
              <a:gd name="T11" fmla="*/ 98909 h 627321"/>
              <a:gd name="T12" fmla="*/ 1085269 w 1251098"/>
              <a:gd name="T13" fmla="*/ 310864 h 627321"/>
              <a:gd name="T14" fmla="*/ 1138376 w 1251098"/>
              <a:gd name="T15" fmla="*/ 469827 h 627321"/>
              <a:gd name="T16" fmla="*/ 1233981 w 1251098"/>
              <a:gd name="T17" fmla="*/ 596999 h 627321"/>
              <a:gd name="T18" fmla="*/ 1042772 w 1251098"/>
              <a:gd name="T19" fmla="*/ 607598 h 627321"/>
              <a:gd name="T20" fmla="*/ 745347 w 1251098"/>
              <a:gd name="T21" fmla="*/ 491023 h 627321"/>
              <a:gd name="T22" fmla="*/ 320445 w 1251098"/>
              <a:gd name="T23" fmla="*/ 491023 h 627321"/>
              <a:gd name="T24" fmla="*/ 44262 w 1251098"/>
              <a:gd name="T25" fmla="*/ 469827 h 627321"/>
              <a:gd name="T26" fmla="*/ 44262 w 1251098"/>
              <a:gd name="T27" fmla="*/ 183690 h 6273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1098"/>
              <a:gd name="T43" fmla="*/ 0 h 627321"/>
              <a:gd name="T44" fmla="*/ 1251098 w 1251098"/>
              <a:gd name="T45" fmla="*/ 627321 h 627321"/>
              <a:gd name="connsiteX0" fmla="*/ 44302 w 1251098"/>
              <a:gd name="connsiteY0" fmla="*/ 184298 h 627321"/>
              <a:gd name="connsiteX1" fmla="*/ 193158 w 1251098"/>
              <a:gd name="connsiteY1" fmla="*/ 99237 h 627321"/>
              <a:gd name="connsiteX2" fmla="*/ 480237 w 1251098"/>
              <a:gd name="connsiteY2" fmla="*/ 120502 h 627321"/>
              <a:gd name="connsiteX3" fmla="*/ 788581 w 1251098"/>
              <a:gd name="connsiteY3" fmla="*/ 120502 h 627321"/>
              <a:gd name="connsiteX4" fmla="*/ 1150088 w 1251098"/>
              <a:gd name="connsiteY4" fmla="*/ 3544 h 627321"/>
              <a:gd name="connsiteX5" fmla="*/ 1213884 w 1251098"/>
              <a:gd name="connsiteY5" fmla="*/ 99237 h 627321"/>
              <a:gd name="connsiteX6" fmla="*/ 1086293 w 1251098"/>
              <a:gd name="connsiteY6" fmla="*/ 222730 h 627321"/>
              <a:gd name="connsiteX7" fmla="*/ 1139456 w 1251098"/>
              <a:gd name="connsiteY7" fmla="*/ 471377 h 627321"/>
              <a:gd name="connsiteX8" fmla="*/ 1235149 w 1251098"/>
              <a:gd name="connsiteY8" fmla="*/ 598967 h 627321"/>
              <a:gd name="connsiteX9" fmla="*/ 1043763 w 1251098"/>
              <a:gd name="connsiteY9" fmla="*/ 609600 h 627321"/>
              <a:gd name="connsiteX10" fmla="*/ 746051 w 1251098"/>
              <a:gd name="connsiteY10" fmla="*/ 492642 h 627321"/>
              <a:gd name="connsiteX11" fmla="*/ 320749 w 1251098"/>
              <a:gd name="connsiteY11" fmla="*/ 492642 h 627321"/>
              <a:gd name="connsiteX12" fmla="*/ 44302 w 1251098"/>
              <a:gd name="connsiteY12" fmla="*/ 471377 h 627321"/>
              <a:gd name="connsiteX13" fmla="*/ 44302 w 1251098"/>
              <a:gd name="connsiteY13" fmla="*/ 184298 h 627321"/>
              <a:gd name="connsiteX0" fmla="*/ 44302 w 1251098"/>
              <a:gd name="connsiteY0" fmla="*/ 236306 h 679329"/>
              <a:gd name="connsiteX1" fmla="*/ 193158 w 1251098"/>
              <a:gd name="connsiteY1" fmla="*/ 151245 h 679329"/>
              <a:gd name="connsiteX2" fmla="*/ 480237 w 1251098"/>
              <a:gd name="connsiteY2" fmla="*/ 172510 h 679329"/>
              <a:gd name="connsiteX3" fmla="*/ 788581 w 1251098"/>
              <a:gd name="connsiteY3" fmla="*/ 172510 h 679329"/>
              <a:gd name="connsiteX4" fmla="*/ 1144477 w 1251098"/>
              <a:gd name="connsiteY4" fmla="*/ 3544 h 679329"/>
              <a:gd name="connsiteX5" fmla="*/ 1213884 w 1251098"/>
              <a:gd name="connsiteY5" fmla="*/ 151245 h 679329"/>
              <a:gd name="connsiteX6" fmla="*/ 1086293 w 1251098"/>
              <a:gd name="connsiteY6" fmla="*/ 274738 h 679329"/>
              <a:gd name="connsiteX7" fmla="*/ 1139456 w 1251098"/>
              <a:gd name="connsiteY7" fmla="*/ 523385 h 679329"/>
              <a:gd name="connsiteX8" fmla="*/ 1235149 w 1251098"/>
              <a:gd name="connsiteY8" fmla="*/ 650975 h 679329"/>
              <a:gd name="connsiteX9" fmla="*/ 1043763 w 1251098"/>
              <a:gd name="connsiteY9" fmla="*/ 661608 h 679329"/>
              <a:gd name="connsiteX10" fmla="*/ 746051 w 1251098"/>
              <a:gd name="connsiteY10" fmla="*/ 544650 h 679329"/>
              <a:gd name="connsiteX11" fmla="*/ 320749 w 1251098"/>
              <a:gd name="connsiteY11" fmla="*/ 544650 h 679329"/>
              <a:gd name="connsiteX12" fmla="*/ 44302 w 1251098"/>
              <a:gd name="connsiteY12" fmla="*/ 523385 h 679329"/>
              <a:gd name="connsiteX13" fmla="*/ 44302 w 1251098"/>
              <a:gd name="connsiteY13" fmla="*/ 236306 h 679329"/>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086293 w 1251098"/>
              <a:gd name="connsiteY6" fmla="*/ 284645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1098" h="689236">
                <a:moveTo>
                  <a:pt x="44302" y="246213"/>
                </a:moveTo>
                <a:cubicBezTo>
                  <a:pt x="69111" y="184190"/>
                  <a:pt x="120502" y="171785"/>
                  <a:pt x="193158" y="161152"/>
                </a:cubicBezTo>
                <a:cubicBezTo>
                  <a:pt x="265814" y="150519"/>
                  <a:pt x="381000" y="178873"/>
                  <a:pt x="480237" y="182417"/>
                </a:cubicBezTo>
                <a:cubicBezTo>
                  <a:pt x="579474" y="185961"/>
                  <a:pt x="677874" y="210578"/>
                  <a:pt x="788581" y="182417"/>
                </a:cubicBezTo>
                <a:cubicBezTo>
                  <a:pt x="899288" y="154256"/>
                  <a:pt x="1069853" y="26902"/>
                  <a:pt x="1144477" y="13451"/>
                </a:cubicBezTo>
                <a:cubicBezTo>
                  <a:pt x="1219101" y="0"/>
                  <a:pt x="1243217" y="54037"/>
                  <a:pt x="1236325" y="101713"/>
                </a:cubicBezTo>
                <a:cubicBezTo>
                  <a:pt x="1229433" y="149389"/>
                  <a:pt x="1147319" y="145850"/>
                  <a:pt x="1103122" y="299506"/>
                </a:cubicBezTo>
                <a:cubicBezTo>
                  <a:pt x="1086977" y="371436"/>
                  <a:pt x="1117451" y="473063"/>
                  <a:pt x="1139456" y="533292"/>
                </a:cubicBezTo>
                <a:cubicBezTo>
                  <a:pt x="1161461" y="593521"/>
                  <a:pt x="1251098" y="637845"/>
                  <a:pt x="1235149" y="660882"/>
                </a:cubicBezTo>
                <a:cubicBezTo>
                  <a:pt x="1219200" y="683919"/>
                  <a:pt x="1125279" y="689236"/>
                  <a:pt x="1043763" y="671515"/>
                </a:cubicBezTo>
                <a:cubicBezTo>
                  <a:pt x="962247" y="653794"/>
                  <a:pt x="866553" y="574050"/>
                  <a:pt x="746051" y="554557"/>
                </a:cubicBezTo>
                <a:cubicBezTo>
                  <a:pt x="625549" y="535064"/>
                  <a:pt x="437707" y="558101"/>
                  <a:pt x="320749" y="554557"/>
                </a:cubicBezTo>
                <a:cubicBezTo>
                  <a:pt x="203791" y="551013"/>
                  <a:pt x="88604" y="588227"/>
                  <a:pt x="44302" y="533292"/>
                </a:cubicBezTo>
                <a:cubicBezTo>
                  <a:pt x="0" y="478357"/>
                  <a:pt x="19493" y="308236"/>
                  <a:pt x="44302" y="24621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w="9525" algn="ctr">
            <a:noFill/>
            <a:round/>
            <a:headEnd/>
            <a:tailEnd/>
          </a:ln>
        </p:spPr>
        <p:txBody>
          <a:bodyPr/>
          <a:lstStyle/>
          <a:p>
            <a:pPr eaLnBrk="1" hangingPunct="1">
              <a:lnSpc>
                <a:spcPct val="90000"/>
              </a:lnSpc>
              <a:spcBef>
                <a:spcPct val="35000"/>
              </a:spcBef>
              <a:spcAft>
                <a:spcPct val="25000"/>
              </a:spcAft>
              <a:buClr>
                <a:srgbClr val="8B3D9A"/>
              </a:buClr>
              <a:buFont typeface="Arial" charset="0"/>
              <a:buChar char="•"/>
              <a:defRPr/>
            </a:pPr>
            <a:endParaRPr lang="en-US" sz="1000" dirty="0">
              <a:ln w="12700">
                <a:solidFill>
                  <a:srgbClr val="F8F45A">
                    <a:satMod val="155000"/>
                  </a:srgbClr>
                </a:solidFill>
                <a:prstDash val="solid"/>
              </a:ln>
              <a:solidFill>
                <a:srgbClr val="CDCDCF">
                  <a:tint val="85000"/>
                  <a:satMod val="155000"/>
                </a:srgbClr>
              </a:solidFill>
              <a:effectLst>
                <a:outerShdw blurRad="41275" dist="20320" dir="1800000" algn="tl" rotWithShape="0">
                  <a:srgbClr val="000000">
                    <a:alpha val="40000"/>
                  </a:srgbClr>
                </a:outerShdw>
              </a:effectLst>
              <a:ea typeface="ＭＳ Ｐゴシック" charset="0"/>
              <a:cs typeface="+mn-cs"/>
            </a:endParaRPr>
          </a:p>
        </p:txBody>
      </p:sp>
      <p:grpSp>
        <p:nvGrpSpPr>
          <p:cNvPr id="2" name="Group 63"/>
          <p:cNvGrpSpPr>
            <a:grpSpLocks/>
          </p:cNvGrpSpPr>
          <p:nvPr/>
        </p:nvGrpSpPr>
        <p:grpSpPr bwMode="auto">
          <a:xfrm rot="3085314">
            <a:off x="4626327" y="5576220"/>
            <a:ext cx="330689" cy="336185"/>
            <a:chOff x="4705350" y="5362575"/>
            <a:chExt cx="428625" cy="647700"/>
          </a:xfrm>
        </p:grpSpPr>
        <p:cxnSp>
          <p:nvCxnSpPr>
            <p:cNvPr id="28767" name="Straight Connector 54"/>
            <p:cNvCxnSpPr>
              <a:cxnSpLocks noChangeShapeType="1"/>
            </p:cNvCxnSpPr>
            <p:nvPr/>
          </p:nvCxnSpPr>
          <p:spPr bwMode="auto">
            <a:xfrm flipV="1">
              <a:off x="4886325" y="5572125"/>
              <a:ext cx="0" cy="438150"/>
            </a:xfrm>
            <a:prstGeom prst="line">
              <a:avLst/>
            </a:prstGeom>
            <a:noFill/>
            <a:ln w="28575" algn="ctr">
              <a:solidFill>
                <a:srgbClr val="FF0000"/>
              </a:solidFill>
              <a:round/>
              <a:headEnd/>
              <a:tailEnd/>
            </a:ln>
          </p:spPr>
        </p:cxnSp>
        <p:cxnSp>
          <p:nvCxnSpPr>
            <p:cNvPr id="28768" name="Straight Connector 57"/>
            <p:cNvCxnSpPr>
              <a:cxnSpLocks noChangeShapeType="1"/>
            </p:cNvCxnSpPr>
            <p:nvPr/>
          </p:nvCxnSpPr>
          <p:spPr bwMode="auto">
            <a:xfrm flipV="1">
              <a:off x="4953000" y="5572125"/>
              <a:ext cx="0" cy="438150"/>
            </a:xfrm>
            <a:prstGeom prst="line">
              <a:avLst/>
            </a:prstGeom>
            <a:noFill/>
            <a:ln w="28575" algn="ctr">
              <a:solidFill>
                <a:srgbClr val="FF0000"/>
              </a:solidFill>
              <a:round/>
              <a:headEnd/>
              <a:tailEnd/>
            </a:ln>
          </p:spPr>
        </p:cxnSp>
        <p:cxnSp>
          <p:nvCxnSpPr>
            <p:cNvPr id="28769" name="Straight Connector 58"/>
            <p:cNvCxnSpPr>
              <a:cxnSpLocks noChangeShapeType="1"/>
            </p:cNvCxnSpPr>
            <p:nvPr/>
          </p:nvCxnSpPr>
          <p:spPr bwMode="auto">
            <a:xfrm flipV="1">
              <a:off x="4953000" y="5362575"/>
              <a:ext cx="142875" cy="219075"/>
            </a:xfrm>
            <a:prstGeom prst="line">
              <a:avLst/>
            </a:prstGeom>
            <a:noFill/>
            <a:ln w="28575" algn="ctr">
              <a:solidFill>
                <a:srgbClr val="FF0000"/>
              </a:solidFill>
              <a:round/>
              <a:headEnd/>
              <a:tailEnd/>
            </a:ln>
          </p:spPr>
        </p:cxnSp>
        <p:cxnSp>
          <p:nvCxnSpPr>
            <p:cNvPr id="28770" name="Straight Connector 60"/>
            <p:cNvCxnSpPr>
              <a:cxnSpLocks noChangeShapeType="1"/>
            </p:cNvCxnSpPr>
            <p:nvPr/>
          </p:nvCxnSpPr>
          <p:spPr bwMode="auto">
            <a:xfrm flipH="1" flipV="1">
              <a:off x="4743450" y="5362575"/>
              <a:ext cx="142875" cy="219075"/>
            </a:xfrm>
            <a:prstGeom prst="line">
              <a:avLst/>
            </a:prstGeom>
            <a:noFill/>
            <a:ln w="28575" algn="ctr">
              <a:solidFill>
                <a:srgbClr val="FF0000"/>
              </a:solidFill>
              <a:round/>
              <a:headEnd/>
              <a:tailEnd/>
            </a:ln>
          </p:spPr>
        </p:cxnSp>
        <p:cxnSp>
          <p:nvCxnSpPr>
            <p:cNvPr id="28771" name="Straight Connector 61"/>
            <p:cNvCxnSpPr>
              <a:cxnSpLocks noChangeShapeType="1"/>
            </p:cNvCxnSpPr>
            <p:nvPr/>
          </p:nvCxnSpPr>
          <p:spPr bwMode="auto">
            <a:xfrm flipH="1" flipV="1">
              <a:off x="4705350" y="5419725"/>
              <a:ext cx="142875" cy="219075"/>
            </a:xfrm>
            <a:prstGeom prst="line">
              <a:avLst/>
            </a:prstGeom>
            <a:noFill/>
            <a:ln w="28575" algn="ctr">
              <a:solidFill>
                <a:srgbClr val="FF0000"/>
              </a:solidFill>
              <a:round/>
              <a:headEnd/>
              <a:tailEnd/>
            </a:ln>
          </p:spPr>
        </p:cxnSp>
        <p:cxnSp>
          <p:nvCxnSpPr>
            <p:cNvPr id="28772" name="Straight Connector 62"/>
            <p:cNvCxnSpPr>
              <a:cxnSpLocks noChangeShapeType="1"/>
            </p:cNvCxnSpPr>
            <p:nvPr/>
          </p:nvCxnSpPr>
          <p:spPr bwMode="auto">
            <a:xfrm flipV="1">
              <a:off x="4991100" y="5429250"/>
              <a:ext cx="142875" cy="219075"/>
            </a:xfrm>
            <a:prstGeom prst="line">
              <a:avLst/>
            </a:prstGeom>
            <a:noFill/>
            <a:ln w="28575" algn="ctr">
              <a:solidFill>
                <a:srgbClr val="FF0000"/>
              </a:solidFill>
              <a:round/>
              <a:headEnd/>
              <a:tailEnd/>
            </a:ln>
          </p:spPr>
        </p:cxnSp>
      </p:grpSp>
      <p:grpSp>
        <p:nvGrpSpPr>
          <p:cNvPr id="3" name="Group 66"/>
          <p:cNvGrpSpPr/>
          <p:nvPr/>
        </p:nvGrpSpPr>
        <p:grpSpPr bwMode="auto">
          <a:xfrm rot="3051084">
            <a:off x="3930907" y="5187791"/>
            <a:ext cx="857842" cy="395244"/>
            <a:chOff x="4283843" y="5018688"/>
            <a:chExt cx="1056172" cy="572478"/>
          </a:xfr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0800000" scaled="1"/>
            <a:tileRect/>
          </a:gradFill>
        </p:grpSpPr>
        <p:sp>
          <p:nvSpPr>
            <p:cNvPr id="65" name="Oval 64"/>
            <p:cNvSpPr/>
            <p:nvPr/>
          </p:nvSpPr>
          <p:spPr bwMode="auto">
            <a:xfrm>
              <a:off x="5044740" y="5018688"/>
              <a:ext cx="295275" cy="295275"/>
            </a:xfrm>
            <a:prstGeom prst="ellipse">
              <a:avLst/>
            </a:prstGeom>
            <a:solidFill>
              <a:schemeClr val="accent6">
                <a:lumMod val="40000"/>
                <a:lumOff val="60000"/>
              </a:schemeClr>
            </a:solidFill>
            <a:ln w="9525">
              <a:noFill/>
              <a:miter lim="800000"/>
              <a:headEnd/>
              <a:tailEnd/>
            </a:ln>
          </p:spPr>
          <p:txBody>
            <a:bodyPr anchor="ctr"/>
            <a:lstStyle/>
            <a:p>
              <a:pPr algn="ctr" eaLnBrk="1" hangingPunct="1">
                <a:lnSpc>
                  <a:spcPct val="90000"/>
                </a:lnSpc>
                <a:spcBef>
                  <a:spcPct val="35000"/>
                </a:spcBef>
                <a:spcAft>
                  <a:spcPct val="25000"/>
                </a:spcAft>
                <a:buClr>
                  <a:srgbClr val="8B3D9A"/>
                </a:buClr>
                <a:buFont typeface="Arial" charset="0"/>
                <a:buChar char="•"/>
                <a:defRPr/>
              </a:pPr>
              <a:endParaRPr lang="en-US" sz="1400" dirty="0">
                <a:solidFill>
                  <a:srgbClr val="CDCDCF"/>
                </a:solidFill>
                <a:ea typeface="MS PGothic" pitchFamily="34" charset="-128"/>
                <a:cs typeface="+mn-cs"/>
              </a:endParaRPr>
            </a:p>
          </p:txBody>
        </p:sp>
        <p:sp>
          <p:nvSpPr>
            <p:cNvPr id="66" name="Oval 65"/>
            <p:cNvSpPr/>
            <p:nvPr/>
          </p:nvSpPr>
          <p:spPr bwMode="auto">
            <a:xfrm rot="19189528">
              <a:off x="4283843" y="5370771"/>
              <a:ext cx="995923" cy="220395"/>
            </a:xfrm>
            <a:prstGeom prst="ellipse">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r="100000" b="100000"/>
              </a:path>
              <a:tileRect l="-100000" t="-100000"/>
            </a:gradFill>
            <a:ln w="9525">
              <a:noFill/>
              <a:miter lim="800000"/>
              <a:headEnd/>
              <a:tailEnd/>
            </a:ln>
          </p:spPr>
          <p:txBody>
            <a:bodyPr anchor="ctr"/>
            <a:lstStyle/>
            <a:p>
              <a:pPr algn="ctr" eaLnBrk="1" hangingPunct="1">
                <a:lnSpc>
                  <a:spcPct val="90000"/>
                </a:lnSpc>
                <a:spcBef>
                  <a:spcPct val="35000"/>
                </a:spcBef>
                <a:spcAft>
                  <a:spcPct val="25000"/>
                </a:spcAft>
                <a:buClr>
                  <a:srgbClr val="8B3D9A"/>
                </a:buClr>
                <a:buFont typeface="Arial" charset="0"/>
                <a:buChar char="•"/>
                <a:defRPr/>
              </a:pPr>
              <a:endParaRPr lang="en-US" sz="1400" dirty="0">
                <a:solidFill>
                  <a:srgbClr val="CDCDCF"/>
                </a:solidFill>
                <a:ea typeface="MS PGothic" pitchFamily="34" charset="-128"/>
                <a:cs typeface="+mn-cs"/>
              </a:endParaRPr>
            </a:p>
          </p:txBody>
        </p:sp>
      </p:grpSp>
      <p:sp>
        <p:nvSpPr>
          <p:cNvPr id="75" name="Freeform 74"/>
          <p:cNvSpPr/>
          <p:nvPr/>
        </p:nvSpPr>
        <p:spPr bwMode="auto">
          <a:xfrm>
            <a:off x="4664104" y="4867275"/>
            <a:ext cx="884238" cy="342900"/>
          </a:xfrm>
          <a:custGeom>
            <a:avLst/>
            <a:gdLst>
              <a:gd name="connsiteX0" fmla="*/ 7938 w 1035050"/>
              <a:gd name="connsiteY0" fmla="*/ 27781 h 300038"/>
              <a:gd name="connsiteX1" fmla="*/ 60325 w 1035050"/>
              <a:gd name="connsiteY1" fmla="*/ 8731 h 300038"/>
              <a:gd name="connsiteX2" fmla="*/ 146050 w 1035050"/>
              <a:gd name="connsiteY2" fmla="*/ 80169 h 300038"/>
              <a:gd name="connsiteX3" fmla="*/ 293688 w 1035050"/>
              <a:gd name="connsiteY3" fmla="*/ 118269 h 300038"/>
              <a:gd name="connsiteX4" fmla="*/ 927100 w 1035050"/>
              <a:gd name="connsiteY4" fmla="*/ 127794 h 300038"/>
              <a:gd name="connsiteX5" fmla="*/ 941388 w 1035050"/>
              <a:gd name="connsiteY5" fmla="*/ 180181 h 300038"/>
              <a:gd name="connsiteX6" fmla="*/ 460375 w 1035050"/>
              <a:gd name="connsiteY6" fmla="*/ 194469 h 300038"/>
              <a:gd name="connsiteX7" fmla="*/ 169863 w 1035050"/>
              <a:gd name="connsiteY7" fmla="*/ 208756 h 300038"/>
              <a:gd name="connsiteX8" fmla="*/ 69850 w 1035050"/>
              <a:gd name="connsiteY8" fmla="*/ 289719 h 300038"/>
              <a:gd name="connsiteX9" fmla="*/ 3175 w 1035050"/>
              <a:gd name="connsiteY9" fmla="*/ 270669 h 300038"/>
              <a:gd name="connsiteX10" fmla="*/ 88900 w 1035050"/>
              <a:gd name="connsiteY10" fmla="*/ 165894 h 300038"/>
              <a:gd name="connsiteX11" fmla="*/ 7938 w 1035050"/>
              <a:gd name="connsiteY11" fmla="*/ 27781 h 30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5050" h="300038">
                <a:moveTo>
                  <a:pt x="7938" y="27781"/>
                </a:moveTo>
                <a:cubicBezTo>
                  <a:pt x="3176" y="1587"/>
                  <a:pt x="37306" y="0"/>
                  <a:pt x="60325" y="8731"/>
                </a:cubicBezTo>
                <a:cubicBezTo>
                  <a:pt x="83344" y="17462"/>
                  <a:pt x="107156" y="61913"/>
                  <a:pt x="146050" y="80169"/>
                </a:cubicBezTo>
                <a:cubicBezTo>
                  <a:pt x="184944" y="98425"/>
                  <a:pt x="163513" y="110332"/>
                  <a:pt x="293688" y="118269"/>
                </a:cubicBezTo>
                <a:cubicBezTo>
                  <a:pt x="423863" y="126207"/>
                  <a:pt x="819150" y="117475"/>
                  <a:pt x="927100" y="127794"/>
                </a:cubicBezTo>
                <a:cubicBezTo>
                  <a:pt x="1035050" y="138113"/>
                  <a:pt x="1019176" y="169069"/>
                  <a:pt x="941388" y="180181"/>
                </a:cubicBezTo>
                <a:cubicBezTo>
                  <a:pt x="863601" y="191294"/>
                  <a:pt x="588962" y="189707"/>
                  <a:pt x="460375" y="194469"/>
                </a:cubicBezTo>
                <a:cubicBezTo>
                  <a:pt x="331788" y="199231"/>
                  <a:pt x="234950" y="192881"/>
                  <a:pt x="169863" y="208756"/>
                </a:cubicBezTo>
                <a:cubicBezTo>
                  <a:pt x="104776" y="224631"/>
                  <a:pt x="97631" y="279400"/>
                  <a:pt x="69850" y="289719"/>
                </a:cubicBezTo>
                <a:cubicBezTo>
                  <a:pt x="42069" y="300038"/>
                  <a:pt x="0" y="291307"/>
                  <a:pt x="3175" y="270669"/>
                </a:cubicBezTo>
                <a:cubicBezTo>
                  <a:pt x="6350" y="250032"/>
                  <a:pt x="88900" y="206375"/>
                  <a:pt x="88900" y="165894"/>
                </a:cubicBezTo>
                <a:cubicBezTo>
                  <a:pt x="88900" y="125413"/>
                  <a:pt x="12700" y="53975"/>
                  <a:pt x="7938" y="27781"/>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w="9525">
            <a:noFill/>
            <a:miter lim="800000"/>
            <a:headEnd/>
            <a:tailEnd/>
          </a:ln>
        </p:spPr>
        <p:txBody>
          <a:bodyPr anchor="ctr"/>
          <a:lstStyle/>
          <a:p>
            <a:pPr algn="ctr" eaLnBrk="1" hangingPunct="1">
              <a:lnSpc>
                <a:spcPct val="90000"/>
              </a:lnSpc>
              <a:spcBef>
                <a:spcPct val="35000"/>
              </a:spcBef>
              <a:spcAft>
                <a:spcPct val="25000"/>
              </a:spcAft>
              <a:buClr>
                <a:srgbClr val="8B3D9A"/>
              </a:buClr>
              <a:buFont typeface="Arial" charset="0"/>
              <a:buChar char="•"/>
              <a:defRPr/>
            </a:pPr>
            <a:endParaRPr lang="en-US" sz="1400" dirty="0">
              <a:solidFill>
                <a:srgbClr val="CDCDCF"/>
              </a:solidFill>
              <a:ea typeface="MS PGothic" pitchFamily="34" charset="-128"/>
              <a:cs typeface="+mn-cs"/>
            </a:endParaRPr>
          </a:p>
        </p:txBody>
      </p:sp>
      <p:grpSp>
        <p:nvGrpSpPr>
          <p:cNvPr id="4" name="Group 67"/>
          <p:cNvGrpSpPr/>
          <p:nvPr/>
        </p:nvGrpSpPr>
        <p:grpSpPr bwMode="auto">
          <a:xfrm rot="2391844">
            <a:off x="4092206" y="4677804"/>
            <a:ext cx="644979" cy="530513"/>
            <a:chOff x="4227530" y="5076825"/>
            <a:chExt cx="1058845" cy="576274"/>
          </a:xfr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0800000" scaled="1"/>
            <a:tileRect/>
          </a:gradFill>
        </p:grpSpPr>
        <p:sp>
          <p:nvSpPr>
            <p:cNvPr id="69" name="Oval 68"/>
            <p:cNvSpPr/>
            <p:nvPr/>
          </p:nvSpPr>
          <p:spPr bwMode="auto">
            <a:xfrm>
              <a:off x="4991100" y="5076825"/>
              <a:ext cx="295275" cy="295275"/>
            </a:xfrm>
            <a:prstGeom prst="ellipse">
              <a:avLst/>
            </a:prstGeom>
            <a:solidFill>
              <a:schemeClr val="accent6">
                <a:lumMod val="40000"/>
                <a:lumOff val="60000"/>
              </a:schemeClr>
            </a:solidFill>
            <a:ln w="9525">
              <a:noFill/>
              <a:miter lim="800000"/>
              <a:headEnd/>
              <a:tailEnd/>
            </a:ln>
          </p:spPr>
          <p:txBody>
            <a:bodyPr anchor="ctr"/>
            <a:lstStyle/>
            <a:p>
              <a:pPr algn="ctr" eaLnBrk="1" hangingPunct="1">
                <a:lnSpc>
                  <a:spcPct val="90000"/>
                </a:lnSpc>
                <a:spcBef>
                  <a:spcPct val="35000"/>
                </a:spcBef>
                <a:spcAft>
                  <a:spcPct val="25000"/>
                </a:spcAft>
                <a:buClr>
                  <a:srgbClr val="8B3D9A"/>
                </a:buClr>
                <a:buFont typeface="Arial" charset="0"/>
                <a:buChar char="•"/>
                <a:defRPr/>
              </a:pPr>
              <a:endParaRPr lang="en-US" sz="1400" dirty="0">
                <a:solidFill>
                  <a:srgbClr val="CDCDCF"/>
                </a:solidFill>
                <a:ea typeface="MS PGothic" pitchFamily="34" charset="-128"/>
                <a:cs typeface="+mn-cs"/>
              </a:endParaRPr>
            </a:p>
          </p:txBody>
        </p:sp>
        <p:sp>
          <p:nvSpPr>
            <p:cNvPr id="70" name="Oval 69"/>
            <p:cNvSpPr/>
            <p:nvPr/>
          </p:nvSpPr>
          <p:spPr bwMode="auto">
            <a:xfrm rot="19189528">
              <a:off x="4227530" y="5432704"/>
              <a:ext cx="995923" cy="220395"/>
            </a:xfrm>
            <a:prstGeom prst="ellipse">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r="100000" b="100000"/>
              </a:path>
              <a:tileRect l="-100000" t="-100000"/>
            </a:gradFill>
            <a:ln w="9525">
              <a:noFill/>
              <a:miter lim="800000"/>
              <a:headEnd/>
              <a:tailEnd/>
            </a:ln>
          </p:spPr>
          <p:txBody>
            <a:bodyPr anchor="ctr"/>
            <a:lstStyle/>
            <a:p>
              <a:pPr algn="ctr" eaLnBrk="1" hangingPunct="1">
                <a:lnSpc>
                  <a:spcPct val="90000"/>
                </a:lnSpc>
                <a:spcBef>
                  <a:spcPct val="35000"/>
                </a:spcBef>
                <a:spcAft>
                  <a:spcPct val="25000"/>
                </a:spcAft>
                <a:buClr>
                  <a:srgbClr val="8B3D9A"/>
                </a:buClr>
                <a:buFont typeface="Arial" charset="0"/>
                <a:buChar char="•"/>
                <a:defRPr/>
              </a:pPr>
              <a:endParaRPr lang="en-US" sz="1400" dirty="0">
                <a:solidFill>
                  <a:srgbClr val="CDCDCF"/>
                </a:solidFill>
                <a:ea typeface="MS PGothic" pitchFamily="34" charset="-128"/>
                <a:cs typeface="+mn-cs"/>
              </a:endParaRPr>
            </a:p>
          </p:txBody>
        </p:sp>
      </p:grpSp>
      <p:sp>
        <p:nvSpPr>
          <p:cNvPr id="28760" name="Text Box 7"/>
          <p:cNvSpPr txBox="1">
            <a:spLocks noChangeArrowheads="1"/>
          </p:cNvSpPr>
          <p:nvPr/>
        </p:nvSpPr>
        <p:spPr bwMode="auto">
          <a:xfrm>
            <a:off x="3341717" y="4842540"/>
            <a:ext cx="743199" cy="400110"/>
          </a:xfrm>
          <a:prstGeom prst="rect">
            <a:avLst/>
          </a:prstGeom>
          <a:noFill/>
          <a:ln w="9525">
            <a:noFill/>
            <a:miter lim="800000"/>
            <a:headEnd/>
            <a:tailEnd/>
          </a:ln>
        </p:spPr>
        <p:txBody>
          <a:bodyPr>
            <a:spAutoFit/>
          </a:bodyPr>
          <a:lstStyle/>
          <a:p>
            <a:pPr algn="ctr">
              <a:buClr>
                <a:srgbClr val="8B3D9A"/>
              </a:buClr>
            </a:pPr>
            <a:r>
              <a:rPr lang="es-MX" altLang="en-US" sz="1000" smtClean="0">
                <a:solidFill>
                  <a:srgbClr val="000000"/>
                </a:solidFill>
                <a:ea typeface="MS PGothic" pitchFamily="34" charset="-128"/>
              </a:rPr>
              <a:t>Célula dendrítica</a:t>
            </a:r>
            <a:endParaRPr lang="es-MX" altLang="en-US" sz="1000">
              <a:solidFill>
                <a:srgbClr val="000000"/>
              </a:solidFill>
              <a:ea typeface="MS PGothic" pitchFamily="34" charset="-128"/>
            </a:endParaRPr>
          </a:p>
        </p:txBody>
      </p:sp>
      <p:sp>
        <p:nvSpPr>
          <p:cNvPr id="28761" name="Text Box 7"/>
          <p:cNvSpPr txBox="1">
            <a:spLocks noChangeArrowheads="1"/>
          </p:cNvSpPr>
          <p:nvPr/>
        </p:nvSpPr>
        <p:spPr bwMode="auto">
          <a:xfrm>
            <a:off x="5300686" y="4786322"/>
            <a:ext cx="664210" cy="276999"/>
          </a:xfrm>
          <a:prstGeom prst="rect">
            <a:avLst/>
          </a:prstGeom>
          <a:noFill/>
          <a:ln w="9525">
            <a:noFill/>
            <a:miter lim="800000"/>
            <a:headEnd/>
            <a:tailEnd/>
          </a:ln>
        </p:spPr>
        <p:txBody>
          <a:bodyPr lIns="0" rIns="0">
            <a:spAutoFit/>
          </a:bodyPr>
          <a:lstStyle/>
          <a:p>
            <a:pPr algn="ctr" eaLnBrk="1" hangingPunct="1">
              <a:buClr>
                <a:srgbClr val="8B3D9A"/>
              </a:buClr>
              <a:buFont typeface="Wingdings" pitchFamily="2" charset="2"/>
              <a:buNone/>
            </a:pPr>
            <a:r>
              <a:rPr lang="es-MX" altLang="en-US" sz="1200" b="1" dirty="0" smtClean="0">
                <a:solidFill>
                  <a:schemeClr val="tx1">
                    <a:lumMod val="10000"/>
                  </a:schemeClr>
                </a:solidFill>
                <a:ea typeface="MS PGothic" pitchFamily="34" charset="-128"/>
              </a:rPr>
              <a:t>Célula T</a:t>
            </a:r>
            <a:endParaRPr lang="es-MX" altLang="en-US" sz="1200" b="1" dirty="0">
              <a:solidFill>
                <a:schemeClr val="tx1">
                  <a:lumMod val="10000"/>
                </a:schemeClr>
              </a:solidFill>
              <a:ea typeface="MS PGothic" pitchFamily="34" charset="-128"/>
            </a:endParaRPr>
          </a:p>
        </p:txBody>
      </p:sp>
      <p:sp>
        <p:nvSpPr>
          <p:cNvPr id="28762" name="Text Box 9"/>
          <p:cNvSpPr txBox="1">
            <a:spLocks noChangeArrowheads="1"/>
          </p:cNvSpPr>
          <p:nvPr/>
        </p:nvSpPr>
        <p:spPr bwMode="auto">
          <a:xfrm>
            <a:off x="4160060" y="3918132"/>
            <a:ext cx="482353" cy="246221"/>
          </a:xfrm>
          <a:prstGeom prst="rect">
            <a:avLst/>
          </a:prstGeom>
          <a:noFill/>
          <a:ln w="9525">
            <a:noFill/>
            <a:miter lim="800000"/>
            <a:headEnd/>
            <a:tailEnd/>
          </a:ln>
        </p:spPr>
        <p:txBody>
          <a:bodyPr>
            <a:spAutoFit/>
          </a:bodyPr>
          <a:lstStyle/>
          <a:p>
            <a:pPr algn="ctr" eaLnBrk="1" hangingPunct="1">
              <a:buClr>
                <a:srgbClr val="8B3D9A"/>
              </a:buClr>
              <a:buFont typeface="Wingdings" pitchFamily="2" charset="2"/>
              <a:buNone/>
            </a:pPr>
            <a:r>
              <a:rPr lang="en-US" altLang="en-US" sz="1000" dirty="0">
                <a:solidFill>
                  <a:srgbClr val="FFFFFF"/>
                </a:solidFill>
                <a:ea typeface="MS PGothic" pitchFamily="34" charset="-128"/>
              </a:rPr>
              <a:t>MHC</a:t>
            </a:r>
          </a:p>
        </p:txBody>
      </p:sp>
      <p:sp>
        <p:nvSpPr>
          <p:cNvPr id="28763" name="Text Box 9"/>
          <p:cNvSpPr txBox="1">
            <a:spLocks noChangeArrowheads="1"/>
          </p:cNvSpPr>
          <p:nvPr/>
        </p:nvSpPr>
        <p:spPr bwMode="auto">
          <a:xfrm>
            <a:off x="4754403" y="3941059"/>
            <a:ext cx="469597" cy="246221"/>
          </a:xfrm>
          <a:prstGeom prst="rect">
            <a:avLst/>
          </a:prstGeom>
          <a:noFill/>
          <a:ln w="9525">
            <a:noFill/>
            <a:miter lim="800000"/>
            <a:headEnd/>
            <a:tailEnd/>
          </a:ln>
        </p:spPr>
        <p:txBody>
          <a:bodyPr>
            <a:spAutoFit/>
          </a:bodyPr>
          <a:lstStyle/>
          <a:p>
            <a:pPr algn="ctr" eaLnBrk="1" hangingPunct="1">
              <a:buClr>
                <a:srgbClr val="8B3D9A"/>
              </a:buClr>
              <a:buFont typeface="Wingdings" pitchFamily="2" charset="2"/>
              <a:buNone/>
            </a:pPr>
            <a:r>
              <a:rPr lang="en-US" altLang="en-US" sz="1000">
                <a:solidFill>
                  <a:srgbClr val="FFFFFF"/>
                </a:solidFill>
                <a:ea typeface="MS PGothic" pitchFamily="34" charset="-128"/>
              </a:rPr>
              <a:t>TCR</a:t>
            </a:r>
          </a:p>
        </p:txBody>
      </p:sp>
      <p:sp>
        <p:nvSpPr>
          <p:cNvPr id="28764" name="Text Box 9"/>
          <p:cNvSpPr txBox="1">
            <a:spLocks noChangeArrowheads="1"/>
          </p:cNvSpPr>
          <p:nvPr/>
        </p:nvSpPr>
        <p:spPr bwMode="auto">
          <a:xfrm>
            <a:off x="4192629" y="5185884"/>
            <a:ext cx="387074" cy="246221"/>
          </a:xfrm>
          <a:prstGeom prst="rect">
            <a:avLst/>
          </a:prstGeom>
          <a:noFill/>
          <a:ln w="9525">
            <a:noFill/>
            <a:miter lim="800000"/>
            <a:headEnd/>
            <a:tailEnd/>
          </a:ln>
        </p:spPr>
        <p:txBody>
          <a:bodyPr>
            <a:spAutoFit/>
          </a:bodyPr>
          <a:lstStyle/>
          <a:p>
            <a:pPr algn="ctr" eaLnBrk="1" hangingPunct="1">
              <a:buClr>
                <a:srgbClr val="8B3D9A"/>
              </a:buClr>
              <a:buFont typeface="Wingdings" pitchFamily="2" charset="2"/>
              <a:buNone/>
            </a:pPr>
            <a:r>
              <a:rPr lang="en-US" altLang="en-US" sz="1000">
                <a:solidFill>
                  <a:srgbClr val="FFFFFF"/>
                </a:solidFill>
                <a:ea typeface="MS PGothic" pitchFamily="34" charset="-128"/>
              </a:rPr>
              <a:t>B7</a:t>
            </a:r>
          </a:p>
        </p:txBody>
      </p:sp>
      <p:sp>
        <p:nvSpPr>
          <p:cNvPr id="28765" name="Text Box 9"/>
          <p:cNvSpPr txBox="1">
            <a:spLocks noChangeArrowheads="1"/>
          </p:cNvSpPr>
          <p:nvPr/>
        </p:nvSpPr>
        <p:spPr bwMode="auto">
          <a:xfrm>
            <a:off x="4740114" y="4739473"/>
            <a:ext cx="539294" cy="246221"/>
          </a:xfrm>
          <a:prstGeom prst="rect">
            <a:avLst/>
          </a:prstGeom>
          <a:noFill/>
          <a:ln w="9525">
            <a:noFill/>
            <a:miter lim="800000"/>
            <a:headEnd/>
            <a:tailEnd/>
          </a:ln>
        </p:spPr>
        <p:txBody>
          <a:bodyPr>
            <a:spAutoFit/>
          </a:bodyPr>
          <a:lstStyle/>
          <a:p>
            <a:pPr algn="ctr" eaLnBrk="1" hangingPunct="1">
              <a:buClr>
                <a:srgbClr val="8B3D9A"/>
              </a:buClr>
              <a:buFont typeface="Wingdings" pitchFamily="2" charset="2"/>
              <a:buNone/>
            </a:pPr>
            <a:r>
              <a:rPr lang="en-US" altLang="en-US" sz="1000">
                <a:solidFill>
                  <a:srgbClr val="FFFFFF"/>
                </a:solidFill>
                <a:ea typeface="MS PGothic" pitchFamily="34" charset="-128"/>
              </a:rPr>
              <a:t>CD28</a:t>
            </a:r>
          </a:p>
        </p:txBody>
      </p:sp>
      <p:sp>
        <p:nvSpPr>
          <p:cNvPr id="28766" name="Text Box 9"/>
          <p:cNvSpPr txBox="1">
            <a:spLocks noChangeArrowheads="1"/>
          </p:cNvSpPr>
          <p:nvPr/>
        </p:nvSpPr>
        <p:spPr bwMode="auto">
          <a:xfrm>
            <a:off x="4572000" y="5214950"/>
            <a:ext cx="699325" cy="307777"/>
          </a:xfrm>
          <a:prstGeom prst="rect">
            <a:avLst/>
          </a:prstGeom>
          <a:noFill/>
          <a:ln w="9525">
            <a:noFill/>
            <a:miter lim="800000"/>
            <a:headEnd/>
            <a:tailEnd/>
          </a:ln>
        </p:spPr>
        <p:txBody>
          <a:bodyPr>
            <a:spAutoFit/>
          </a:bodyPr>
          <a:lstStyle/>
          <a:p>
            <a:pPr algn="ctr" eaLnBrk="1" hangingPunct="1">
              <a:buClr>
                <a:srgbClr val="8B3D9A"/>
              </a:buClr>
              <a:buFont typeface="Wingdings" pitchFamily="2" charset="2"/>
              <a:buNone/>
            </a:pPr>
            <a:r>
              <a:rPr lang="en-US" altLang="en-US" sz="1400" b="1" dirty="0">
                <a:solidFill>
                  <a:schemeClr val="bg1"/>
                </a:solidFill>
                <a:ea typeface="MS PGothic" pitchFamily="34" charset="-128"/>
              </a:rPr>
              <a:t>CTLA-4</a:t>
            </a:r>
          </a:p>
        </p:txBody>
      </p:sp>
      <p:sp>
        <p:nvSpPr>
          <p:cNvPr id="28683" name="Rounded Rectangle 87"/>
          <p:cNvSpPr>
            <a:spLocks noChangeArrowheads="1"/>
          </p:cNvSpPr>
          <p:nvPr/>
        </p:nvSpPr>
        <p:spPr bwMode="auto">
          <a:xfrm rot="10800000">
            <a:off x="7885142" y="3846513"/>
            <a:ext cx="819150" cy="2286000"/>
          </a:xfrm>
          <a:prstGeom prst="roundRect">
            <a:avLst>
              <a:gd name="adj" fmla="val 17130"/>
            </a:avLst>
          </a:prstGeom>
          <a:solidFill>
            <a:schemeClr val="bg1">
              <a:lumMod val="75000"/>
            </a:schemeClr>
          </a:solidFill>
          <a:ln w="9525">
            <a:noFill/>
            <a:round/>
            <a:headEnd/>
            <a:tailEnd/>
          </a:ln>
        </p:spPr>
        <p:txBody>
          <a:bodyPr anchor="ctr"/>
          <a:lstStyle/>
          <a:p>
            <a:pPr algn="ctr" eaLnBrk="1" hangingPunct="1"/>
            <a:endParaRPr lang="en-US" altLang="en-US" sz="1400">
              <a:solidFill>
                <a:srgbClr val="CDCDCF"/>
              </a:solidFill>
              <a:ea typeface="MS PGothic" pitchFamily="34" charset="-128"/>
            </a:endParaRPr>
          </a:p>
        </p:txBody>
      </p:sp>
      <p:sp>
        <p:nvSpPr>
          <p:cNvPr id="89" name="Left Bracket 88"/>
          <p:cNvSpPr/>
          <p:nvPr/>
        </p:nvSpPr>
        <p:spPr bwMode="auto">
          <a:xfrm>
            <a:off x="7866092" y="3840163"/>
            <a:ext cx="188912" cy="2292350"/>
          </a:xfrm>
          <a:prstGeom prst="leftBracket">
            <a:avLst>
              <a:gd name="adj" fmla="val 75705"/>
            </a:avLst>
          </a:prstGeom>
          <a:solidFill>
            <a:schemeClr val="tx1">
              <a:lumMod val="50000"/>
            </a:schemeClr>
          </a:solidFill>
          <a:ln w="28575" cap="flat" cmpd="sng" algn="ctr">
            <a:noFill/>
            <a:prstDash val="solid"/>
            <a:round/>
            <a:headEnd type="none" w="med" len="med"/>
            <a:tailEnd type="none" w="med" len="med"/>
          </a:ln>
          <a:effectLst/>
        </p:spPr>
        <p:txBody>
          <a:bodyPr anchor="ctr"/>
          <a:lstStyle/>
          <a:p>
            <a:pPr algn="ctr" eaLnBrk="1" hangingPunct="1">
              <a:lnSpc>
                <a:spcPct val="90000"/>
              </a:lnSpc>
              <a:spcBef>
                <a:spcPct val="35000"/>
              </a:spcBef>
              <a:spcAft>
                <a:spcPct val="25000"/>
              </a:spcAft>
              <a:buClr>
                <a:srgbClr val="8B3D9A"/>
              </a:buClr>
              <a:buFont typeface="Arial" charset="0"/>
              <a:buChar char="•"/>
              <a:defRPr/>
            </a:pPr>
            <a:endParaRPr lang="en-US" dirty="0">
              <a:solidFill>
                <a:srgbClr val="FFFFFF"/>
              </a:solidFill>
              <a:ea typeface="ＭＳ Ｐゴシック" charset="0"/>
              <a:cs typeface="+mn-cs"/>
            </a:endParaRPr>
          </a:p>
        </p:txBody>
      </p:sp>
      <p:sp>
        <p:nvSpPr>
          <p:cNvPr id="90" name="Rounded Rectangle 89"/>
          <p:cNvSpPr/>
          <p:nvPr/>
        </p:nvSpPr>
        <p:spPr bwMode="auto">
          <a:xfrm>
            <a:off x="6119842" y="3846513"/>
            <a:ext cx="817562" cy="2286000"/>
          </a:xfrm>
          <a:prstGeom prst="roundRect">
            <a:avLst>
              <a:gd name="adj" fmla="val 17128"/>
            </a:avLst>
          </a:prstGeom>
          <a:solidFill>
            <a:schemeClr val="accent3"/>
          </a:solidFill>
          <a:ln w="9525">
            <a:noFill/>
            <a:miter lim="800000"/>
            <a:headEnd/>
            <a:tailEnd/>
          </a:ln>
        </p:spPr>
        <p:txBody>
          <a:bodyPr anchor="ctr"/>
          <a:lstStyle/>
          <a:p>
            <a:pPr algn="ctr" eaLnBrk="1" hangingPunct="1">
              <a:lnSpc>
                <a:spcPct val="90000"/>
              </a:lnSpc>
              <a:spcBef>
                <a:spcPct val="35000"/>
              </a:spcBef>
              <a:spcAft>
                <a:spcPct val="25000"/>
              </a:spcAft>
              <a:buClr>
                <a:srgbClr val="8B3D9A"/>
              </a:buClr>
              <a:buFont typeface="Arial" charset="0"/>
              <a:buChar char="•"/>
              <a:defRPr/>
            </a:pPr>
            <a:endParaRPr lang="en-US" sz="1400" dirty="0">
              <a:solidFill>
                <a:srgbClr val="CDCDCF"/>
              </a:solidFill>
              <a:ea typeface="MS PGothic" pitchFamily="34" charset="-128"/>
              <a:cs typeface="+mn-cs"/>
            </a:endParaRPr>
          </a:p>
        </p:txBody>
      </p:sp>
      <p:sp>
        <p:nvSpPr>
          <p:cNvPr id="91" name="Left Bracket 90"/>
          <p:cNvSpPr/>
          <p:nvPr/>
        </p:nvSpPr>
        <p:spPr bwMode="auto">
          <a:xfrm rot="10800000">
            <a:off x="6759604" y="3840163"/>
            <a:ext cx="187325" cy="2292350"/>
          </a:xfrm>
          <a:prstGeom prst="leftBracket">
            <a:avLst>
              <a:gd name="adj" fmla="val 75705"/>
            </a:avLst>
          </a:prstGeom>
          <a:solidFill>
            <a:schemeClr val="accent3">
              <a:lumMod val="75000"/>
            </a:schemeClr>
          </a:solidFill>
          <a:ln w="28575" cap="flat" cmpd="sng" algn="ctr">
            <a:noFill/>
            <a:prstDash val="solid"/>
            <a:round/>
            <a:headEnd type="none" w="med" len="med"/>
            <a:tailEnd type="none" w="med" len="med"/>
          </a:ln>
          <a:effectLst/>
        </p:spPr>
        <p:txBody>
          <a:bodyPr anchor="ctr"/>
          <a:lstStyle/>
          <a:p>
            <a:pPr algn="ctr" eaLnBrk="1" hangingPunct="1">
              <a:lnSpc>
                <a:spcPct val="90000"/>
              </a:lnSpc>
              <a:spcBef>
                <a:spcPct val="35000"/>
              </a:spcBef>
              <a:spcAft>
                <a:spcPct val="25000"/>
              </a:spcAft>
              <a:buClr>
                <a:srgbClr val="8B3D9A"/>
              </a:buClr>
              <a:buFont typeface="Arial" charset="0"/>
              <a:buChar char="•"/>
              <a:defRPr/>
            </a:pPr>
            <a:endParaRPr lang="en-US" dirty="0">
              <a:solidFill>
                <a:srgbClr val="FFFFFF"/>
              </a:solidFill>
              <a:ea typeface="ＭＳ Ｐゴシック" charset="0"/>
              <a:cs typeface="+mn-cs"/>
            </a:endParaRPr>
          </a:p>
        </p:txBody>
      </p:sp>
      <p:sp>
        <p:nvSpPr>
          <p:cNvPr id="28687" name="Rounded Rectangle 91"/>
          <p:cNvSpPr>
            <a:spLocks noChangeArrowheads="1"/>
          </p:cNvSpPr>
          <p:nvPr/>
        </p:nvSpPr>
        <p:spPr bwMode="auto">
          <a:xfrm>
            <a:off x="6116667" y="3846513"/>
            <a:ext cx="2587625" cy="2286000"/>
          </a:xfrm>
          <a:prstGeom prst="roundRect">
            <a:avLst>
              <a:gd name="adj" fmla="val 9588"/>
            </a:avLst>
          </a:prstGeom>
          <a:noFill/>
          <a:ln w="28575">
            <a:solidFill>
              <a:schemeClr val="tx1"/>
            </a:solidFill>
            <a:miter lim="800000"/>
            <a:headEnd/>
            <a:tailEnd/>
          </a:ln>
        </p:spPr>
        <p:txBody>
          <a:bodyPr anchor="ctr"/>
          <a:lstStyle/>
          <a:p>
            <a:pPr algn="ctr" eaLnBrk="1" hangingPunct="1"/>
            <a:endParaRPr lang="en-US" altLang="en-US" sz="1400">
              <a:solidFill>
                <a:srgbClr val="CDCDCF"/>
              </a:solidFill>
              <a:ea typeface="MS PGothic" pitchFamily="34" charset="-128"/>
            </a:endParaRPr>
          </a:p>
        </p:txBody>
      </p:sp>
      <p:grpSp>
        <p:nvGrpSpPr>
          <p:cNvPr id="5" name="Group 118"/>
          <p:cNvGrpSpPr>
            <a:grpSpLocks/>
          </p:cNvGrpSpPr>
          <p:nvPr/>
        </p:nvGrpSpPr>
        <p:grpSpPr bwMode="auto">
          <a:xfrm rot="10800000">
            <a:off x="6592917" y="3957638"/>
            <a:ext cx="1625600" cy="735012"/>
            <a:chOff x="5546163" y="4043462"/>
            <a:chExt cx="2166218" cy="735307"/>
          </a:xfrm>
        </p:grpSpPr>
        <p:sp>
          <p:nvSpPr>
            <p:cNvPr id="94" name="Freeform 93"/>
            <p:cNvSpPr/>
            <p:nvPr/>
          </p:nvSpPr>
          <p:spPr bwMode="auto">
            <a:xfrm>
              <a:off x="6940243" y="4043462"/>
              <a:ext cx="1021760" cy="735307"/>
            </a:xfrm>
            <a:custGeom>
              <a:avLst/>
              <a:gdLst>
                <a:gd name="connsiteX0" fmla="*/ 1614376 w 1786269"/>
                <a:gd name="connsiteY0" fmla="*/ 17721 h 1286540"/>
                <a:gd name="connsiteX1" fmla="*/ 1380460 w 1786269"/>
                <a:gd name="connsiteY1" fmla="*/ 17721 h 1286540"/>
                <a:gd name="connsiteX2" fmla="*/ 1189074 w 1786269"/>
                <a:gd name="connsiteY2" fmla="*/ 102782 h 1286540"/>
                <a:gd name="connsiteX3" fmla="*/ 1306032 w 1786269"/>
                <a:gd name="connsiteY3" fmla="*/ 209107 h 1286540"/>
                <a:gd name="connsiteX4" fmla="*/ 1476153 w 1786269"/>
                <a:gd name="connsiteY4" fmla="*/ 241005 h 1286540"/>
                <a:gd name="connsiteX5" fmla="*/ 1635641 w 1786269"/>
                <a:gd name="connsiteY5" fmla="*/ 241005 h 1286540"/>
                <a:gd name="connsiteX6" fmla="*/ 1327297 w 1786269"/>
                <a:gd name="connsiteY6" fmla="*/ 241005 h 1286540"/>
                <a:gd name="connsiteX7" fmla="*/ 1210339 w 1786269"/>
                <a:gd name="connsiteY7" fmla="*/ 283535 h 1286540"/>
                <a:gd name="connsiteX8" fmla="*/ 1220971 w 1786269"/>
                <a:gd name="connsiteY8" fmla="*/ 347331 h 1286540"/>
                <a:gd name="connsiteX9" fmla="*/ 1316664 w 1786269"/>
                <a:gd name="connsiteY9" fmla="*/ 411126 h 1286540"/>
                <a:gd name="connsiteX10" fmla="*/ 1571846 w 1786269"/>
                <a:gd name="connsiteY10" fmla="*/ 421759 h 1286540"/>
                <a:gd name="connsiteX11" fmla="*/ 1210339 w 1786269"/>
                <a:gd name="connsiteY11" fmla="*/ 421759 h 1286540"/>
                <a:gd name="connsiteX12" fmla="*/ 976422 w 1786269"/>
                <a:gd name="connsiteY12" fmla="*/ 453656 h 1286540"/>
                <a:gd name="connsiteX13" fmla="*/ 689343 w 1786269"/>
                <a:gd name="connsiteY13" fmla="*/ 379228 h 1286540"/>
                <a:gd name="connsiteX14" fmla="*/ 455427 w 1786269"/>
                <a:gd name="connsiteY14" fmla="*/ 368596 h 1286540"/>
                <a:gd name="connsiteX15" fmla="*/ 285306 w 1786269"/>
                <a:gd name="connsiteY15" fmla="*/ 432391 h 1286540"/>
                <a:gd name="connsiteX16" fmla="*/ 30125 w 1786269"/>
                <a:gd name="connsiteY16" fmla="*/ 506819 h 1286540"/>
                <a:gd name="connsiteX17" fmla="*/ 104553 w 1786269"/>
                <a:gd name="connsiteY17" fmla="*/ 623777 h 1286540"/>
                <a:gd name="connsiteX18" fmla="*/ 242776 w 1786269"/>
                <a:gd name="connsiteY18" fmla="*/ 655675 h 1286540"/>
                <a:gd name="connsiteX19" fmla="*/ 508590 w 1786269"/>
                <a:gd name="connsiteY19" fmla="*/ 687573 h 1286540"/>
                <a:gd name="connsiteX20" fmla="*/ 901995 w 1786269"/>
                <a:gd name="connsiteY20" fmla="*/ 666307 h 1286540"/>
                <a:gd name="connsiteX21" fmla="*/ 1210339 w 1786269"/>
                <a:gd name="connsiteY21" fmla="*/ 666307 h 1286540"/>
                <a:gd name="connsiteX22" fmla="*/ 1561213 w 1786269"/>
                <a:gd name="connsiteY22" fmla="*/ 666307 h 1286540"/>
                <a:gd name="connsiteX23" fmla="*/ 1465520 w 1786269"/>
                <a:gd name="connsiteY23" fmla="*/ 666307 h 1286540"/>
                <a:gd name="connsiteX24" fmla="*/ 848832 w 1786269"/>
                <a:gd name="connsiteY24" fmla="*/ 676940 h 1286540"/>
                <a:gd name="connsiteX25" fmla="*/ 540488 w 1786269"/>
                <a:gd name="connsiteY25" fmla="*/ 687573 h 1286540"/>
                <a:gd name="connsiteX26" fmla="*/ 285306 w 1786269"/>
                <a:gd name="connsiteY26" fmla="*/ 666307 h 1286540"/>
                <a:gd name="connsiteX27" fmla="*/ 147083 w 1786269"/>
                <a:gd name="connsiteY27" fmla="*/ 645042 h 1286540"/>
                <a:gd name="connsiteX28" fmla="*/ 51390 w 1786269"/>
                <a:gd name="connsiteY28" fmla="*/ 730103 h 1286540"/>
                <a:gd name="connsiteX29" fmla="*/ 62022 w 1786269"/>
                <a:gd name="connsiteY29" fmla="*/ 804531 h 1286540"/>
                <a:gd name="connsiteX30" fmla="*/ 253408 w 1786269"/>
                <a:gd name="connsiteY30" fmla="*/ 847061 h 1286540"/>
                <a:gd name="connsiteX31" fmla="*/ 497957 w 1786269"/>
                <a:gd name="connsiteY31" fmla="*/ 942754 h 1286540"/>
                <a:gd name="connsiteX32" fmla="*/ 710608 w 1786269"/>
                <a:gd name="connsiteY32" fmla="*/ 889591 h 1286540"/>
                <a:gd name="connsiteX33" fmla="*/ 1061483 w 1786269"/>
                <a:gd name="connsiteY33" fmla="*/ 825796 h 1286540"/>
                <a:gd name="connsiteX34" fmla="*/ 1380460 w 1786269"/>
                <a:gd name="connsiteY34" fmla="*/ 878959 h 1286540"/>
                <a:gd name="connsiteX35" fmla="*/ 1539948 w 1786269"/>
                <a:gd name="connsiteY35" fmla="*/ 857694 h 1286540"/>
                <a:gd name="connsiteX36" fmla="*/ 1337929 w 1786269"/>
                <a:gd name="connsiteY36" fmla="*/ 889591 h 1286540"/>
                <a:gd name="connsiteX37" fmla="*/ 1199706 w 1786269"/>
                <a:gd name="connsiteY37" fmla="*/ 942754 h 1286540"/>
                <a:gd name="connsiteX38" fmla="*/ 1242236 w 1786269"/>
                <a:gd name="connsiteY38" fmla="*/ 1027814 h 1286540"/>
                <a:gd name="connsiteX39" fmla="*/ 1401725 w 1786269"/>
                <a:gd name="connsiteY39" fmla="*/ 1070345 h 1286540"/>
                <a:gd name="connsiteX40" fmla="*/ 1518683 w 1786269"/>
                <a:gd name="connsiteY40" fmla="*/ 1070345 h 1286540"/>
                <a:gd name="connsiteX41" fmla="*/ 1359195 w 1786269"/>
                <a:gd name="connsiteY41" fmla="*/ 1080977 h 1286540"/>
                <a:gd name="connsiteX42" fmla="*/ 1199706 w 1786269"/>
                <a:gd name="connsiteY42" fmla="*/ 1123507 h 1286540"/>
                <a:gd name="connsiteX43" fmla="*/ 1231604 w 1786269"/>
                <a:gd name="connsiteY43" fmla="*/ 1208568 h 1286540"/>
                <a:gd name="connsiteX44" fmla="*/ 1380460 w 1786269"/>
                <a:gd name="connsiteY44" fmla="*/ 1261731 h 1286540"/>
                <a:gd name="connsiteX45" fmla="*/ 1529315 w 1786269"/>
                <a:gd name="connsiteY45" fmla="*/ 1261731 h 1286540"/>
                <a:gd name="connsiteX46" fmla="*/ 1646274 w 1786269"/>
                <a:gd name="connsiteY46" fmla="*/ 1251098 h 1286540"/>
                <a:gd name="connsiteX47" fmla="*/ 1710069 w 1786269"/>
                <a:gd name="connsiteY47" fmla="*/ 1049080 h 1286540"/>
                <a:gd name="connsiteX48" fmla="*/ 1784497 w 1786269"/>
                <a:gd name="connsiteY48" fmla="*/ 581247 h 1286540"/>
                <a:gd name="connsiteX49" fmla="*/ 1720702 w 1786269"/>
                <a:gd name="connsiteY49" fmla="*/ 92149 h 1286540"/>
                <a:gd name="connsiteX50" fmla="*/ 1614376 w 1786269"/>
                <a:gd name="connsiteY50" fmla="*/ 17721 h 12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6269" h="1286540">
                  <a:moveTo>
                    <a:pt x="1614376" y="17721"/>
                  </a:moveTo>
                  <a:cubicBezTo>
                    <a:pt x="1557669" y="5316"/>
                    <a:pt x="1451344" y="3544"/>
                    <a:pt x="1380460" y="17721"/>
                  </a:cubicBezTo>
                  <a:cubicBezTo>
                    <a:pt x="1309576" y="31898"/>
                    <a:pt x="1201479" y="70884"/>
                    <a:pt x="1189074" y="102782"/>
                  </a:cubicBezTo>
                  <a:cubicBezTo>
                    <a:pt x="1176669" y="134680"/>
                    <a:pt x="1258186" y="186070"/>
                    <a:pt x="1306032" y="209107"/>
                  </a:cubicBezTo>
                  <a:cubicBezTo>
                    <a:pt x="1353878" y="232144"/>
                    <a:pt x="1421218" y="235689"/>
                    <a:pt x="1476153" y="241005"/>
                  </a:cubicBezTo>
                  <a:cubicBezTo>
                    <a:pt x="1531088" y="246321"/>
                    <a:pt x="1635641" y="241005"/>
                    <a:pt x="1635641" y="241005"/>
                  </a:cubicBezTo>
                  <a:cubicBezTo>
                    <a:pt x="1610832" y="241005"/>
                    <a:pt x="1398181" y="233917"/>
                    <a:pt x="1327297" y="241005"/>
                  </a:cubicBezTo>
                  <a:cubicBezTo>
                    <a:pt x="1256413" y="248093"/>
                    <a:pt x="1228060" y="265814"/>
                    <a:pt x="1210339" y="283535"/>
                  </a:cubicBezTo>
                  <a:cubicBezTo>
                    <a:pt x="1192618" y="301256"/>
                    <a:pt x="1203250" y="326066"/>
                    <a:pt x="1220971" y="347331"/>
                  </a:cubicBezTo>
                  <a:cubicBezTo>
                    <a:pt x="1238692" y="368596"/>
                    <a:pt x="1258185" y="398721"/>
                    <a:pt x="1316664" y="411126"/>
                  </a:cubicBezTo>
                  <a:cubicBezTo>
                    <a:pt x="1375143" y="423531"/>
                    <a:pt x="1589567" y="419987"/>
                    <a:pt x="1571846" y="421759"/>
                  </a:cubicBezTo>
                  <a:cubicBezTo>
                    <a:pt x="1554125" y="423531"/>
                    <a:pt x="1309576" y="416443"/>
                    <a:pt x="1210339" y="421759"/>
                  </a:cubicBezTo>
                  <a:cubicBezTo>
                    <a:pt x="1111102" y="427075"/>
                    <a:pt x="1063255" y="460745"/>
                    <a:pt x="976422" y="453656"/>
                  </a:cubicBezTo>
                  <a:cubicBezTo>
                    <a:pt x="889589" y="446568"/>
                    <a:pt x="776175" y="393405"/>
                    <a:pt x="689343" y="379228"/>
                  </a:cubicBezTo>
                  <a:cubicBezTo>
                    <a:pt x="602511" y="365051"/>
                    <a:pt x="522766" y="359736"/>
                    <a:pt x="455427" y="368596"/>
                  </a:cubicBezTo>
                  <a:cubicBezTo>
                    <a:pt x="388088" y="377456"/>
                    <a:pt x="356190" y="409354"/>
                    <a:pt x="285306" y="432391"/>
                  </a:cubicBezTo>
                  <a:cubicBezTo>
                    <a:pt x="214422" y="455428"/>
                    <a:pt x="60250" y="474921"/>
                    <a:pt x="30125" y="506819"/>
                  </a:cubicBezTo>
                  <a:cubicBezTo>
                    <a:pt x="0" y="538717"/>
                    <a:pt x="69111" y="598968"/>
                    <a:pt x="104553" y="623777"/>
                  </a:cubicBezTo>
                  <a:cubicBezTo>
                    <a:pt x="139995" y="648586"/>
                    <a:pt x="175437" y="645042"/>
                    <a:pt x="242776" y="655675"/>
                  </a:cubicBezTo>
                  <a:cubicBezTo>
                    <a:pt x="310116" y="666308"/>
                    <a:pt x="398720" y="685801"/>
                    <a:pt x="508590" y="687573"/>
                  </a:cubicBezTo>
                  <a:cubicBezTo>
                    <a:pt x="618460" y="689345"/>
                    <a:pt x="785037" y="669851"/>
                    <a:pt x="901995" y="666307"/>
                  </a:cubicBezTo>
                  <a:cubicBezTo>
                    <a:pt x="1018953" y="662763"/>
                    <a:pt x="1210339" y="666307"/>
                    <a:pt x="1210339" y="666307"/>
                  </a:cubicBezTo>
                  <a:lnTo>
                    <a:pt x="1561213" y="666307"/>
                  </a:lnTo>
                  <a:lnTo>
                    <a:pt x="1465520" y="666307"/>
                  </a:lnTo>
                  <a:lnTo>
                    <a:pt x="848832" y="676940"/>
                  </a:lnTo>
                  <a:cubicBezTo>
                    <a:pt x="694660" y="680484"/>
                    <a:pt x="634409" y="689345"/>
                    <a:pt x="540488" y="687573"/>
                  </a:cubicBezTo>
                  <a:cubicBezTo>
                    <a:pt x="446567" y="685801"/>
                    <a:pt x="350873" y="673395"/>
                    <a:pt x="285306" y="666307"/>
                  </a:cubicBezTo>
                  <a:cubicBezTo>
                    <a:pt x="219739" y="659219"/>
                    <a:pt x="186069" y="634409"/>
                    <a:pt x="147083" y="645042"/>
                  </a:cubicBezTo>
                  <a:cubicBezTo>
                    <a:pt x="108097" y="655675"/>
                    <a:pt x="65567" y="703522"/>
                    <a:pt x="51390" y="730103"/>
                  </a:cubicBezTo>
                  <a:cubicBezTo>
                    <a:pt x="37213" y="756684"/>
                    <a:pt x="28352" y="785038"/>
                    <a:pt x="62022" y="804531"/>
                  </a:cubicBezTo>
                  <a:cubicBezTo>
                    <a:pt x="95692" y="824024"/>
                    <a:pt x="180752" y="824024"/>
                    <a:pt x="253408" y="847061"/>
                  </a:cubicBezTo>
                  <a:cubicBezTo>
                    <a:pt x="326064" y="870098"/>
                    <a:pt x="421757" y="935666"/>
                    <a:pt x="497957" y="942754"/>
                  </a:cubicBezTo>
                  <a:cubicBezTo>
                    <a:pt x="574157" y="949842"/>
                    <a:pt x="616687" y="909084"/>
                    <a:pt x="710608" y="889591"/>
                  </a:cubicBezTo>
                  <a:cubicBezTo>
                    <a:pt x="804529" y="870098"/>
                    <a:pt x="949841" y="827568"/>
                    <a:pt x="1061483" y="825796"/>
                  </a:cubicBezTo>
                  <a:cubicBezTo>
                    <a:pt x="1173125" y="824024"/>
                    <a:pt x="1300716" y="873643"/>
                    <a:pt x="1380460" y="878959"/>
                  </a:cubicBezTo>
                  <a:cubicBezTo>
                    <a:pt x="1460204" y="884275"/>
                    <a:pt x="1547036" y="855922"/>
                    <a:pt x="1539948" y="857694"/>
                  </a:cubicBezTo>
                  <a:cubicBezTo>
                    <a:pt x="1532860" y="859466"/>
                    <a:pt x="1394636" y="875414"/>
                    <a:pt x="1337929" y="889591"/>
                  </a:cubicBezTo>
                  <a:cubicBezTo>
                    <a:pt x="1281222" y="903768"/>
                    <a:pt x="1215655" y="919717"/>
                    <a:pt x="1199706" y="942754"/>
                  </a:cubicBezTo>
                  <a:cubicBezTo>
                    <a:pt x="1183757" y="965791"/>
                    <a:pt x="1208566" y="1006549"/>
                    <a:pt x="1242236" y="1027814"/>
                  </a:cubicBezTo>
                  <a:cubicBezTo>
                    <a:pt x="1275906" y="1049079"/>
                    <a:pt x="1355651" y="1063257"/>
                    <a:pt x="1401725" y="1070345"/>
                  </a:cubicBezTo>
                  <a:cubicBezTo>
                    <a:pt x="1447799" y="1077433"/>
                    <a:pt x="1525771" y="1068573"/>
                    <a:pt x="1518683" y="1070345"/>
                  </a:cubicBezTo>
                  <a:cubicBezTo>
                    <a:pt x="1511595" y="1072117"/>
                    <a:pt x="1412358" y="1072117"/>
                    <a:pt x="1359195" y="1080977"/>
                  </a:cubicBezTo>
                  <a:cubicBezTo>
                    <a:pt x="1306032" y="1089837"/>
                    <a:pt x="1220971" y="1102242"/>
                    <a:pt x="1199706" y="1123507"/>
                  </a:cubicBezTo>
                  <a:cubicBezTo>
                    <a:pt x="1178441" y="1144772"/>
                    <a:pt x="1201478" y="1185531"/>
                    <a:pt x="1231604" y="1208568"/>
                  </a:cubicBezTo>
                  <a:cubicBezTo>
                    <a:pt x="1261730" y="1231605"/>
                    <a:pt x="1330842" y="1252871"/>
                    <a:pt x="1380460" y="1261731"/>
                  </a:cubicBezTo>
                  <a:cubicBezTo>
                    <a:pt x="1430079" y="1270592"/>
                    <a:pt x="1485013" y="1263503"/>
                    <a:pt x="1529315" y="1261731"/>
                  </a:cubicBezTo>
                  <a:cubicBezTo>
                    <a:pt x="1573617" y="1259959"/>
                    <a:pt x="1616148" y="1286540"/>
                    <a:pt x="1646274" y="1251098"/>
                  </a:cubicBezTo>
                  <a:cubicBezTo>
                    <a:pt x="1676400" y="1215656"/>
                    <a:pt x="1687032" y="1160722"/>
                    <a:pt x="1710069" y="1049080"/>
                  </a:cubicBezTo>
                  <a:cubicBezTo>
                    <a:pt x="1733106" y="937438"/>
                    <a:pt x="1782725" y="740735"/>
                    <a:pt x="1784497" y="581247"/>
                  </a:cubicBezTo>
                  <a:cubicBezTo>
                    <a:pt x="1786269" y="421759"/>
                    <a:pt x="1749055" y="184298"/>
                    <a:pt x="1720702" y="92149"/>
                  </a:cubicBezTo>
                  <a:cubicBezTo>
                    <a:pt x="1692349" y="0"/>
                    <a:pt x="1671083" y="30126"/>
                    <a:pt x="1614376" y="17721"/>
                  </a:cubicBezTo>
                  <a:close/>
                </a:path>
              </a:pathLst>
            </a:custGeom>
            <a:solidFill>
              <a:srgbClr val="FFFF00"/>
            </a:solidFill>
            <a:ln w="9525" cap="flat" cmpd="sng" algn="ctr">
              <a:solidFill>
                <a:schemeClr val="tx2">
                  <a:lumMod val="50000"/>
                </a:schemeClr>
              </a:solidFill>
              <a:prstDash val="solid"/>
              <a:round/>
              <a:headEnd type="none" w="med" len="med"/>
              <a:tailEnd type="none" w="med" len="med"/>
            </a:ln>
            <a:effectLst/>
          </p:spPr>
          <p:txBody>
            <a:bodyPr/>
            <a:lstStyle/>
            <a:p>
              <a:pPr marL="342900" indent="-342900" eaLnBrk="1" hangingPunct="1">
                <a:lnSpc>
                  <a:spcPct val="90000"/>
                </a:lnSpc>
                <a:spcBef>
                  <a:spcPct val="35000"/>
                </a:spcBef>
                <a:spcAft>
                  <a:spcPct val="25000"/>
                </a:spcAft>
                <a:buClr>
                  <a:srgbClr val="8B3D9A"/>
                </a:buClr>
                <a:buFont typeface="Wingdings" pitchFamily="2" charset="2"/>
                <a:buChar char="§"/>
                <a:defRPr/>
              </a:pPr>
              <a:endParaRPr lang="en-US" sz="1000" dirty="0">
                <a:solidFill>
                  <a:srgbClr val="FFFFFF"/>
                </a:solidFill>
                <a:ea typeface="ＭＳ Ｐゴシック" charset="0"/>
                <a:cs typeface="+mn-cs"/>
              </a:endParaRPr>
            </a:p>
          </p:txBody>
        </p:sp>
        <p:sp>
          <p:nvSpPr>
            <p:cNvPr id="95" name="Freeform 94"/>
            <p:cNvSpPr/>
            <p:nvPr/>
          </p:nvSpPr>
          <p:spPr bwMode="auto">
            <a:xfrm>
              <a:off x="6785815" y="4264213"/>
              <a:ext cx="222123" cy="236633"/>
            </a:xfrm>
            <a:custGeom>
              <a:avLst/>
              <a:gdLst>
                <a:gd name="connsiteX0" fmla="*/ 419986 w 458972"/>
                <a:gd name="connsiteY0" fmla="*/ 30126 h 483782"/>
                <a:gd name="connsiteX1" fmla="*/ 292396 w 458972"/>
                <a:gd name="connsiteY1" fmla="*/ 51391 h 483782"/>
                <a:gd name="connsiteX2" fmla="*/ 90377 w 458972"/>
                <a:gd name="connsiteY2" fmla="*/ 30126 h 483782"/>
                <a:gd name="connsiteX3" fmla="*/ 5316 w 458972"/>
                <a:gd name="connsiteY3" fmla="*/ 232145 h 483782"/>
                <a:gd name="connsiteX4" fmla="*/ 58479 w 458972"/>
                <a:gd name="connsiteY4" fmla="*/ 444796 h 483782"/>
                <a:gd name="connsiteX5" fmla="*/ 292396 w 458972"/>
                <a:gd name="connsiteY5" fmla="*/ 466061 h 483782"/>
                <a:gd name="connsiteX6" fmla="*/ 430619 w 458972"/>
                <a:gd name="connsiteY6" fmla="*/ 412898 h 483782"/>
                <a:gd name="connsiteX7" fmla="*/ 345558 w 458972"/>
                <a:gd name="connsiteY7" fmla="*/ 338470 h 483782"/>
                <a:gd name="connsiteX8" fmla="*/ 430619 w 458972"/>
                <a:gd name="connsiteY8" fmla="*/ 264042 h 483782"/>
                <a:gd name="connsiteX9" fmla="*/ 324293 w 458972"/>
                <a:gd name="connsiteY9" fmla="*/ 157717 h 483782"/>
                <a:gd name="connsiteX10" fmla="*/ 441251 w 458972"/>
                <a:gd name="connsiteY10" fmla="*/ 83289 h 483782"/>
                <a:gd name="connsiteX11" fmla="*/ 419986 w 458972"/>
                <a:gd name="connsiteY11" fmla="*/ 30126 h 48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972" h="483782">
                  <a:moveTo>
                    <a:pt x="419986" y="30126"/>
                  </a:moveTo>
                  <a:cubicBezTo>
                    <a:pt x="395177" y="24810"/>
                    <a:pt x="347331" y="51391"/>
                    <a:pt x="292396" y="51391"/>
                  </a:cubicBezTo>
                  <a:cubicBezTo>
                    <a:pt x="237461" y="51391"/>
                    <a:pt x="138224" y="0"/>
                    <a:pt x="90377" y="30126"/>
                  </a:cubicBezTo>
                  <a:cubicBezTo>
                    <a:pt x="42530" y="60252"/>
                    <a:pt x="10632" y="163033"/>
                    <a:pt x="5316" y="232145"/>
                  </a:cubicBezTo>
                  <a:cubicBezTo>
                    <a:pt x="0" y="301257"/>
                    <a:pt x="10632" y="405810"/>
                    <a:pt x="58479" y="444796"/>
                  </a:cubicBezTo>
                  <a:cubicBezTo>
                    <a:pt x="106326" y="483782"/>
                    <a:pt x="230373" y="471377"/>
                    <a:pt x="292396" y="466061"/>
                  </a:cubicBezTo>
                  <a:cubicBezTo>
                    <a:pt x="354419" y="460745"/>
                    <a:pt x="421759" y="434163"/>
                    <a:pt x="430619" y="412898"/>
                  </a:cubicBezTo>
                  <a:cubicBezTo>
                    <a:pt x="439479" y="391633"/>
                    <a:pt x="345558" y="363279"/>
                    <a:pt x="345558" y="338470"/>
                  </a:cubicBezTo>
                  <a:cubicBezTo>
                    <a:pt x="345558" y="313661"/>
                    <a:pt x="434163" y="294168"/>
                    <a:pt x="430619" y="264042"/>
                  </a:cubicBezTo>
                  <a:cubicBezTo>
                    <a:pt x="427075" y="233917"/>
                    <a:pt x="322521" y="187843"/>
                    <a:pt x="324293" y="157717"/>
                  </a:cubicBezTo>
                  <a:cubicBezTo>
                    <a:pt x="326065" y="127592"/>
                    <a:pt x="423530" y="106326"/>
                    <a:pt x="441251" y="83289"/>
                  </a:cubicBezTo>
                  <a:cubicBezTo>
                    <a:pt x="458972" y="60252"/>
                    <a:pt x="444795" y="35442"/>
                    <a:pt x="419986" y="30126"/>
                  </a:cubicBezTo>
                  <a:close/>
                </a:path>
              </a:pathLst>
            </a:custGeom>
            <a:gradFill flip="none" rotWithShape="1">
              <a:gsLst>
                <a:gs pos="0">
                  <a:schemeClr val="tx1">
                    <a:lumMod val="50000"/>
                  </a:schemeClr>
                </a:gs>
                <a:gs pos="53000">
                  <a:srgbClr val="D4DEFF"/>
                </a:gs>
                <a:gs pos="83000">
                  <a:srgbClr val="D4DEFF"/>
                </a:gs>
                <a:gs pos="100000">
                  <a:srgbClr val="96AB94"/>
                </a:gs>
              </a:gsLst>
              <a:lin ang="0" scaled="0"/>
              <a:tileRect/>
            </a:gradFill>
            <a:ln w="9525" cap="flat" cmpd="sng" algn="ctr">
              <a:noFill/>
              <a:prstDash val="solid"/>
              <a:round/>
              <a:headEnd type="none" w="med" len="med"/>
              <a:tailEnd type="none" w="med" len="med"/>
            </a:ln>
            <a:effectLst/>
          </p:spPr>
          <p:txBody>
            <a:bodyPr/>
            <a:lstStyle/>
            <a:p>
              <a:pPr marL="342900" indent="-342900" eaLnBrk="1" hangingPunct="1">
                <a:lnSpc>
                  <a:spcPct val="90000"/>
                </a:lnSpc>
                <a:spcBef>
                  <a:spcPct val="35000"/>
                </a:spcBef>
                <a:spcAft>
                  <a:spcPct val="25000"/>
                </a:spcAft>
                <a:buClr>
                  <a:srgbClr val="8B3D9A"/>
                </a:buClr>
                <a:buFont typeface="Wingdings" pitchFamily="2" charset="2"/>
                <a:buChar char="§"/>
                <a:defRPr/>
              </a:pPr>
              <a:endParaRPr lang="en-US" sz="1000" dirty="0">
                <a:solidFill>
                  <a:srgbClr val="FFFFFF"/>
                </a:solidFill>
                <a:ea typeface="ＭＳ Ｐゴシック" charset="0"/>
                <a:cs typeface="+mn-cs"/>
              </a:endParaRPr>
            </a:p>
          </p:txBody>
        </p:sp>
        <p:sp>
          <p:nvSpPr>
            <p:cNvPr id="96" name="Freeform 53"/>
            <p:cNvSpPr>
              <a:spLocks noChangeArrowheads="1"/>
            </p:cNvSpPr>
            <p:nvPr/>
          </p:nvSpPr>
          <p:spPr bwMode="auto">
            <a:xfrm>
              <a:off x="5649821" y="4018052"/>
              <a:ext cx="1061955" cy="441502"/>
            </a:xfrm>
            <a:custGeom>
              <a:avLst/>
              <a:gdLst>
                <a:gd name="T0" fmla="*/ 44262 w 1251098"/>
                <a:gd name="T1" fmla="*/ 183690 h 627321"/>
                <a:gd name="T2" fmla="*/ 192974 w 1251098"/>
                <a:gd name="T3" fmla="*/ 98909 h 627321"/>
                <a:gd name="T4" fmla="*/ 479781 w 1251098"/>
                <a:gd name="T5" fmla="*/ 120106 h 627321"/>
                <a:gd name="T6" fmla="*/ 787837 w 1251098"/>
                <a:gd name="T7" fmla="*/ 120106 h 627321"/>
                <a:gd name="T8" fmla="*/ 1149000 w 1251098"/>
                <a:gd name="T9" fmla="*/ 3536 h 627321"/>
                <a:gd name="T10" fmla="*/ 1212735 w 1251098"/>
                <a:gd name="T11" fmla="*/ 98909 h 627321"/>
                <a:gd name="T12" fmla="*/ 1085269 w 1251098"/>
                <a:gd name="T13" fmla="*/ 310864 h 627321"/>
                <a:gd name="T14" fmla="*/ 1138376 w 1251098"/>
                <a:gd name="T15" fmla="*/ 469827 h 627321"/>
                <a:gd name="T16" fmla="*/ 1233981 w 1251098"/>
                <a:gd name="T17" fmla="*/ 596999 h 627321"/>
                <a:gd name="T18" fmla="*/ 1042772 w 1251098"/>
                <a:gd name="T19" fmla="*/ 607598 h 627321"/>
                <a:gd name="T20" fmla="*/ 745347 w 1251098"/>
                <a:gd name="T21" fmla="*/ 491023 h 627321"/>
                <a:gd name="T22" fmla="*/ 320445 w 1251098"/>
                <a:gd name="T23" fmla="*/ 491023 h 627321"/>
                <a:gd name="T24" fmla="*/ 44262 w 1251098"/>
                <a:gd name="T25" fmla="*/ 469827 h 627321"/>
                <a:gd name="T26" fmla="*/ 44262 w 1251098"/>
                <a:gd name="T27" fmla="*/ 183690 h 6273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1098"/>
                <a:gd name="T43" fmla="*/ 0 h 627321"/>
                <a:gd name="T44" fmla="*/ 1251098 w 1251098"/>
                <a:gd name="T45" fmla="*/ 627321 h 627321"/>
                <a:gd name="connsiteX0" fmla="*/ 44302 w 1251098"/>
                <a:gd name="connsiteY0" fmla="*/ 184298 h 627321"/>
                <a:gd name="connsiteX1" fmla="*/ 193158 w 1251098"/>
                <a:gd name="connsiteY1" fmla="*/ 99237 h 627321"/>
                <a:gd name="connsiteX2" fmla="*/ 480237 w 1251098"/>
                <a:gd name="connsiteY2" fmla="*/ 120502 h 627321"/>
                <a:gd name="connsiteX3" fmla="*/ 788581 w 1251098"/>
                <a:gd name="connsiteY3" fmla="*/ 120502 h 627321"/>
                <a:gd name="connsiteX4" fmla="*/ 1150088 w 1251098"/>
                <a:gd name="connsiteY4" fmla="*/ 3544 h 627321"/>
                <a:gd name="connsiteX5" fmla="*/ 1213884 w 1251098"/>
                <a:gd name="connsiteY5" fmla="*/ 99237 h 627321"/>
                <a:gd name="connsiteX6" fmla="*/ 1086293 w 1251098"/>
                <a:gd name="connsiteY6" fmla="*/ 222730 h 627321"/>
                <a:gd name="connsiteX7" fmla="*/ 1139456 w 1251098"/>
                <a:gd name="connsiteY7" fmla="*/ 471377 h 627321"/>
                <a:gd name="connsiteX8" fmla="*/ 1235149 w 1251098"/>
                <a:gd name="connsiteY8" fmla="*/ 598967 h 627321"/>
                <a:gd name="connsiteX9" fmla="*/ 1043763 w 1251098"/>
                <a:gd name="connsiteY9" fmla="*/ 609600 h 627321"/>
                <a:gd name="connsiteX10" fmla="*/ 746051 w 1251098"/>
                <a:gd name="connsiteY10" fmla="*/ 492642 h 627321"/>
                <a:gd name="connsiteX11" fmla="*/ 320749 w 1251098"/>
                <a:gd name="connsiteY11" fmla="*/ 492642 h 627321"/>
                <a:gd name="connsiteX12" fmla="*/ 44302 w 1251098"/>
                <a:gd name="connsiteY12" fmla="*/ 471377 h 627321"/>
                <a:gd name="connsiteX13" fmla="*/ 44302 w 1251098"/>
                <a:gd name="connsiteY13" fmla="*/ 184298 h 627321"/>
                <a:gd name="connsiteX0" fmla="*/ 44302 w 1251098"/>
                <a:gd name="connsiteY0" fmla="*/ 236306 h 679329"/>
                <a:gd name="connsiteX1" fmla="*/ 193158 w 1251098"/>
                <a:gd name="connsiteY1" fmla="*/ 151245 h 679329"/>
                <a:gd name="connsiteX2" fmla="*/ 480237 w 1251098"/>
                <a:gd name="connsiteY2" fmla="*/ 172510 h 679329"/>
                <a:gd name="connsiteX3" fmla="*/ 788581 w 1251098"/>
                <a:gd name="connsiteY3" fmla="*/ 172510 h 679329"/>
                <a:gd name="connsiteX4" fmla="*/ 1144477 w 1251098"/>
                <a:gd name="connsiteY4" fmla="*/ 3544 h 679329"/>
                <a:gd name="connsiteX5" fmla="*/ 1213884 w 1251098"/>
                <a:gd name="connsiteY5" fmla="*/ 151245 h 679329"/>
                <a:gd name="connsiteX6" fmla="*/ 1086293 w 1251098"/>
                <a:gd name="connsiteY6" fmla="*/ 274738 h 679329"/>
                <a:gd name="connsiteX7" fmla="*/ 1139456 w 1251098"/>
                <a:gd name="connsiteY7" fmla="*/ 523385 h 679329"/>
                <a:gd name="connsiteX8" fmla="*/ 1235149 w 1251098"/>
                <a:gd name="connsiteY8" fmla="*/ 650975 h 679329"/>
                <a:gd name="connsiteX9" fmla="*/ 1043763 w 1251098"/>
                <a:gd name="connsiteY9" fmla="*/ 661608 h 679329"/>
                <a:gd name="connsiteX10" fmla="*/ 746051 w 1251098"/>
                <a:gd name="connsiteY10" fmla="*/ 544650 h 679329"/>
                <a:gd name="connsiteX11" fmla="*/ 320749 w 1251098"/>
                <a:gd name="connsiteY11" fmla="*/ 544650 h 679329"/>
                <a:gd name="connsiteX12" fmla="*/ 44302 w 1251098"/>
                <a:gd name="connsiteY12" fmla="*/ 523385 h 679329"/>
                <a:gd name="connsiteX13" fmla="*/ 44302 w 1251098"/>
                <a:gd name="connsiteY13" fmla="*/ 236306 h 679329"/>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086293 w 1251098"/>
                <a:gd name="connsiteY6" fmla="*/ 284645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1098" h="689236">
                  <a:moveTo>
                    <a:pt x="44302" y="246213"/>
                  </a:moveTo>
                  <a:cubicBezTo>
                    <a:pt x="69111" y="184190"/>
                    <a:pt x="120502" y="171785"/>
                    <a:pt x="193158" y="161152"/>
                  </a:cubicBezTo>
                  <a:cubicBezTo>
                    <a:pt x="265814" y="150519"/>
                    <a:pt x="381000" y="178873"/>
                    <a:pt x="480237" y="182417"/>
                  </a:cubicBezTo>
                  <a:cubicBezTo>
                    <a:pt x="579474" y="185961"/>
                    <a:pt x="677874" y="210578"/>
                    <a:pt x="788581" y="182417"/>
                  </a:cubicBezTo>
                  <a:cubicBezTo>
                    <a:pt x="899288" y="154256"/>
                    <a:pt x="1069853" y="26902"/>
                    <a:pt x="1144477" y="13451"/>
                  </a:cubicBezTo>
                  <a:cubicBezTo>
                    <a:pt x="1219101" y="0"/>
                    <a:pt x="1243217" y="54037"/>
                    <a:pt x="1236325" y="101713"/>
                  </a:cubicBezTo>
                  <a:cubicBezTo>
                    <a:pt x="1229433" y="149389"/>
                    <a:pt x="1147319" y="145850"/>
                    <a:pt x="1103122" y="299506"/>
                  </a:cubicBezTo>
                  <a:cubicBezTo>
                    <a:pt x="1086977" y="371436"/>
                    <a:pt x="1117451" y="473063"/>
                    <a:pt x="1139456" y="533292"/>
                  </a:cubicBezTo>
                  <a:cubicBezTo>
                    <a:pt x="1161461" y="593521"/>
                    <a:pt x="1251098" y="637845"/>
                    <a:pt x="1235149" y="660882"/>
                  </a:cubicBezTo>
                  <a:cubicBezTo>
                    <a:pt x="1219200" y="683919"/>
                    <a:pt x="1125279" y="689236"/>
                    <a:pt x="1043763" y="671515"/>
                  </a:cubicBezTo>
                  <a:cubicBezTo>
                    <a:pt x="962247" y="653794"/>
                    <a:pt x="866553" y="574050"/>
                    <a:pt x="746051" y="554557"/>
                  </a:cubicBezTo>
                  <a:cubicBezTo>
                    <a:pt x="625549" y="535064"/>
                    <a:pt x="437707" y="558101"/>
                    <a:pt x="320749" y="554557"/>
                  </a:cubicBezTo>
                  <a:cubicBezTo>
                    <a:pt x="203791" y="551013"/>
                    <a:pt x="88604" y="588227"/>
                    <a:pt x="44302" y="533292"/>
                  </a:cubicBezTo>
                  <a:cubicBezTo>
                    <a:pt x="0" y="478357"/>
                    <a:pt x="19493" y="308236"/>
                    <a:pt x="44302" y="24621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w="9525" algn="ctr">
              <a:noFill/>
              <a:round/>
              <a:headEnd/>
              <a:tailEnd/>
            </a:ln>
          </p:spPr>
          <p:txBody>
            <a:bodyPr/>
            <a:lstStyle/>
            <a:p>
              <a:pPr eaLnBrk="1" hangingPunct="1">
                <a:lnSpc>
                  <a:spcPct val="90000"/>
                </a:lnSpc>
                <a:spcBef>
                  <a:spcPct val="35000"/>
                </a:spcBef>
                <a:spcAft>
                  <a:spcPct val="25000"/>
                </a:spcAft>
                <a:buClr>
                  <a:srgbClr val="8B3D9A"/>
                </a:buClr>
                <a:buFont typeface="Arial" charset="0"/>
                <a:buChar char="•"/>
                <a:defRPr/>
              </a:pPr>
              <a:endParaRPr lang="en-US" sz="1000" dirty="0">
                <a:ln w="12700">
                  <a:solidFill>
                    <a:srgbClr val="F8F45A">
                      <a:satMod val="155000"/>
                    </a:srgbClr>
                  </a:solidFill>
                  <a:prstDash val="solid"/>
                </a:ln>
                <a:solidFill>
                  <a:srgbClr val="CDCDCF">
                    <a:tint val="85000"/>
                    <a:satMod val="155000"/>
                  </a:srgbClr>
                </a:solidFill>
                <a:effectLst>
                  <a:outerShdw blurRad="41275" dist="20320" dir="1800000" algn="tl" rotWithShape="0">
                    <a:srgbClr val="000000">
                      <a:alpha val="40000"/>
                    </a:srgbClr>
                  </a:outerShdw>
                </a:effectLst>
                <a:ea typeface="ＭＳ Ｐゴシック" charset="0"/>
                <a:cs typeface="+mn-cs"/>
              </a:endParaRPr>
            </a:p>
          </p:txBody>
        </p:sp>
      </p:grpSp>
      <p:grpSp>
        <p:nvGrpSpPr>
          <p:cNvPr id="6" name="Group 63"/>
          <p:cNvGrpSpPr>
            <a:grpSpLocks/>
          </p:cNvGrpSpPr>
          <p:nvPr/>
        </p:nvGrpSpPr>
        <p:grpSpPr bwMode="auto">
          <a:xfrm rot="3085314">
            <a:off x="7327929" y="5541963"/>
            <a:ext cx="330200" cy="336550"/>
            <a:chOff x="4705350" y="5362575"/>
            <a:chExt cx="428625" cy="647700"/>
          </a:xfrm>
        </p:grpSpPr>
        <p:cxnSp>
          <p:nvCxnSpPr>
            <p:cNvPr id="28736" name="Straight Connector 112"/>
            <p:cNvCxnSpPr>
              <a:cxnSpLocks noChangeShapeType="1"/>
            </p:cNvCxnSpPr>
            <p:nvPr/>
          </p:nvCxnSpPr>
          <p:spPr bwMode="auto">
            <a:xfrm flipV="1">
              <a:off x="4886325" y="5572125"/>
              <a:ext cx="0" cy="438150"/>
            </a:xfrm>
            <a:prstGeom prst="line">
              <a:avLst/>
            </a:prstGeom>
            <a:noFill/>
            <a:ln w="28575" algn="ctr">
              <a:solidFill>
                <a:srgbClr val="FF0000"/>
              </a:solidFill>
              <a:round/>
              <a:headEnd/>
              <a:tailEnd/>
            </a:ln>
          </p:spPr>
        </p:cxnSp>
        <p:cxnSp>
          <p:nvCxnSpPr>
            <p:cNvPr id="28737" name="Straight Connector 113"/>
            <p:cNvCxnSpPr>
              <a:cxnSpLocks noChangeShapeType="1"/>
            </p:cNvCxnSpPr>
            <p:nvPr/>
          </p:nvCxnSpPr>
          <p:spPr bwMode="auto">
            <a:xfrm flipV="1">
              <a:off x="4953000" y="5572125"/>
              <a:ext cx="0" cy="438150"/>
            </a:xfrm>
            <a:prstGeom prst="line">
              <a:avLst/>
            </a:prstGeom>
            <a:noFill/>
            <a:ln w="28575" algn="ctr">
              <a:solidFill>
                <a:srgbClr val="FF0000"/>
              </a:solidFill>
              <a:round/>
              <a:headEnd/>
              <a:tailEnd/>
            </a:ln>
          </p:spPr>
        </p:cxnSp>
        <p:cxnSp>
          <p:nvCxnSpPr>
            <p:cNvPr id="28738" name="Straight Connector 114"/>
            <p:cNvCxnSpPr>
              <a:cxnSpLocks noChangeShapeType="1"/>
            </p:cNvCxnSpPr>
            <p:nvPr/>
          </p:nvCxnSpPr>
          <p:spPr bwMode="auto">
            <a:xfrm flipV="1">
              <a:off x="4953000" y="5362575"/>
              <a:ext cx="142875" cy="219075"/>
            </a:xfrm>
            <a:prstGeom prst="line">
              <a:avLst/>
            </a:prstGeom>
            <a:noFill/>
            <a:ln w="28575" algn="ctr">
              <a:solidFill>
                <a:srgbClr val="FF0000"/>
              </a:solidFill>
              <a:round/>
              <a:headEnd/>
              <a:tailEnd/>
            </a:ln>
          </p:spPr>
        </p:cxnSp>
        <p:cxnSp>
          <p:nvCxnSpPr>
            <p:cNvPr id="28739" name="Straight Connector 115"/>
            <p:cNvCxnSpPr>
              <a:cxnSpLocks noChangeShapeType="1"/>
            </p:cNvCxnSpPr>
            <p:nvPr/>
          </p:nvCxnSpPr>
          <p:spPr bwMode="auto">
            <a:xfrm flipH="1" flipV="1">
              <a:off x="4743450" y="5362575"/>
              <a:ext cx="142875" cy="219075"/>
            </a:xfrm>
            <a:prstGeom prst="line">
              <a:avLst/>
            </a:prstGeom>
            <a:noFill/>
            <a:ln w="28575" algn="ctr">
              <a:solidFill>
                <a:srgbClr val="FF0000"/>
              </a:solidFill>
              <a:round/>
              <a:headEnd/>
              <a:tailEnd/>
            </a:ln>
          </p:spPr>
        </p:cxnSp>
        <p:cxnSp>
          <p:nvCxnSpPr>
            <p:cNvPr id="28740" name="Straight Connector 116"/>
            <p:cNvCxnSpPr>
              <a:cxnSpLocks noChangeShapeType="1"/>
            </p:cNvCxnSpPr>
            <p:nvPr/>
          </p:nvCxnSpPr>
          <p:spPr bwMode="auto">
            <a:xfrm flipH="1" flipV="1">
              <a:off x="4705350" y="5419725"/>
              <a:ext cx="142875" cy="219075"/>
            </a:xfrm>
            <a:prstGeom prst="line">
              <a:avLst/>
            </a:prstGeom>
            <a:noFill/>
            <a:ln w="28575" algn="ctr">
              <a:solidFill>
                <a:srgbClr val="FF0000"/>
              </a:solidFill>
              <a:round/>
              <a:headEnd/>
              <a:tailEnd/>
            </a:ln>
          </p:spPr>
        </p:cxnSp>
        <p:cxnSp>
          <p:nvCxnSpPr>
            <p:cNvPr id="28741" name="Straight Connector 117"/>
            <p:cNvCxnSpPr>
              <a:cxnSpLocks noChangeShapeType="1"/>
            </p:cNvCxnSpPr>
            <p:nvPr/>
          </p:nvCxnSpPr>
          <p:spPr bwMode="auto">
            <a:xfrm flipV="1">
              <a:off x="4991100" y="5429250"/>
              <a:ext cx="142875" cy="219075"/>
            </a:xfrm>
            <a:prstGeom prst="line">
              <a:avLst/>
            </a:prstGeom>
            <a:noFill/>
            <a:ln w="28575" algn="ctr">
              <a:solidFill>
                <a:srgbClr val="FF0000"/>
              </a:solidFill>
              <a:round/>
              <a:headEnd/>
              <a:tailEnd/>
            </a:ln>
          </p:spPr>
        </p:cxnSp>
      </p:grpSp>
      <p:sp>
        <p:nvSpPr>
          <p:cNvPr id="28690" name="Text Box 7"/>
          <p:cNvSpPr txBox="1">
            <a:spLocks noChangeArrowheads="1"/>
          </p:cNvSpPr>
          <p:nvPr/>
        </p:nvSpPr>
        <p:spPr bwMode="auto">
          <a:xfrm>
            <a:off x="6115079" y="4849813"/>
            <a:ext cx="665163" cy="276999"/>
          </a:xfrm>
          <a:prstGeom prst="rect">
            <a:avLst/>
          </a:prstGeom>
          <a:noFill/>
          <a:ln w="9525">
            <a:noFill/>
            <a:miter lim="800000"/>
            <a:headEnd/>
            <a:tailEnd/>
          </a:ln>
        </p:spPr>
        <p:txBody>
          <a:bodyPr lIns="0" rIns="0">
            <a:spAutoFit/>
          </a:bodyPr>
          <a:lstStyle/>
          <a:p>
            <a:pPr algn="ctr" eaLnBrk="1" hangingPunct="1">
              <a:buClr>
                <a:srgbClr val="8B3D9A"/>
              </a:buClr>
              <a:buFont typeface="Wingdings" pitchFamily="2" charset="2"/>
              <a:buNone/>
            </a:pPr>
            <a:r>
              <a:rPr lang="es-MX" altLang="en-US" sz="1200" b="1" dirty="0" smtClean="0">
                <a:solidFill>
                  <a:schemeClr val="tx1">
                    <a:lumMod val="10000"/>
                  </a:schemeClr>
                </a:solidFill>
                <a:ea typeface="MS PGothic" pitchFamily="34" charset="-128"/>
              </a:rPr>
              <a:t>Célula T </a:t>
            </a:r>
            <a:endParaRPr lang="es-MX" altLang="en-US" sz="1200" b="1" dirty="0">
              <a:solidFill>
                <a:schemeClr val="tx1">
                  <a:lumMod val="10000"/>
                </a:schemeClr>
              </a:solidFill>
              <a:ea typeface="MS PGothic" pitchFamily="34" charset="-128"/>
            </a:endParaRPr>
          </a:p>
        </p:txBody>
      </p:sp>
      <p:sp>
        <p:nvSpPr>
          <p:cNvPr id="28691" name="Text Box 7"/>
          <p:cNvSpPr txBox="1">
            <a:spLocks noChangeArrowheads="1"/>
          </p:cNvSpPr>
          <p:nvPr/>
        </p:nvSpPr>
        <p:spPr bwMode="auto">
          <a:xfrm>
            <a:off x="8051829" y="4919663"/>
            <a:ext cx="663575" cy="400050"/>
          </a:xfrm>
          <a:prstGeom prst="rect">
            <a:avLst/>
          </a:prstGeom>
          <a:noFill/>
          <a:ln w="9525">
            <a:noFill/>
            <a:miter lim="800000"/>
            <a:headEnd/>
            <a:tailEnd/>
          </a:ln>
        </p:spPr>
        <p:txBody>
          <a:bodyPr>
            <a:spAutoFit/>
          </a:bodyPr>
          <a:lstStyle/>
          <a:p>
            <a:pPr algn="ctr">
              <a:buClr>
                <a:srgbClr val="8B3D9A"/>
              </a:buClr>
            </a:pPr>
            <a:r>
              <a:rPr lang="es-MX" altLang="en-US" sz="1000" dirty="0" smtClean="0">
                <a:solidFill>
                  <a:schemeClr val="tx2"/>
                </a:solidFill>
                <a:ea typeface="MS PGothic" pitchFamily="34" charset="-128"/>
              </a:rPr>
              <a:t>Célula</a:t>
            </a:r>
          </a:p>
          <a:p>
            <a:pPr algn="ctr">
              <a:buClr>
                <a:srgbClr val="8B3D9A"/>
              </a:buClr>
            </a:pPr>
            <a:r>
              <a:rPr lang="es-MX" altLang="en-US" sz="1000" dirty="0" smtClean="0">
                <a:solidFill>
                  <a:schemeClr val="tx2"/>
                </a:solidFill>
                <a:ea typeface="MS PGothic" pitchFamily="34" charset="-128"/>
              </a:rPr>
              <a:t>Cáncer </a:t>
            </a:r>
            <a:endParaRPr lang="es-MX" altLang="en-US" sz="1000" dirty="0">
              <a:solidFill>
                <a:schemeClr val="tx2"/>
              </a:solidFill>
              <a:ea typeface="MS PGothic" pitchFamily="34" charset="-128"/>
            </a:endParaRPr>
          </a:p>
        </p:txBody>
      </p:sp>
      <p:sp>
        <p:nvSpPr>
          <p:cNvPr id="28692" name="Text Box 9"/>
          <p:cNvSpPr txBox="1">
            <a:spLocks noChangeArrowheads="1"/>
          </p:cNvSpPr>
          <p:nvPr/>
        </p:nvSpPr>
        <p:spPr bwMode="auto">
          <a:xfrm>
            <a:off x="7385079" y="3925888"/>
            <a:ext cx="474663" cy="246062"/>
          </a:xfrm>
          <a:prstGeom prst="rect">
            <a:avLst/>
          </a:prstGeom>
          <a:noFill/>
          <a:ln w="9525">
            <a:noFill/>
            <a:miter lim="800000"/>
            <a:headEnd/>
            <a:tailEnd/>
          </a:ln>
        </p:spPr>
        <p:txBody>
          <a:bodyPr>
            <a:spAutoFit/>
          </a:bodyPr>
          <a:lstStyle/>
          <a:p>
            <a:pPr algn="ctr" eaLnBrk="1" hangingPunct="1">
              <a:buClr>
                <a:srgbClr val="8B3D9A"/>
              </a:buClr>
              <a:buFont typeface="Wingdings" pitchFamily="2" charset="2"/>
              <a:buNone/>
            </a:pPr>
            <a:r>
              <a:rPr lang="en-US" altLang="en-US" sz="1000">
                <a:solidFill>
                  <a:srgbClr val="FFFFFF"/>
                </a:solidFill>
                <a:ea typeface="MS PGothic" pitchFamily="34" charset="-128"/>
              </a:rPr>
              <a:t>MHC</a:t>
            </a:r>
          </a:p>
        </p:txBody>
      </p:sp>
      <p:sp>
        <p:nvSpPr>
          <p:cNvPr id="28693" name="Text Box 9"/>
          <p:cNvSpPr txBox="1">
            <a:spLocks noChangeArrowheads="1"/>
          </p:cNvSpPr>
          <p:nvPr/>
        </p:nvSpPr>
        <p:spPr bwMode="auto">
          <a:xfrm>
            <a:off x="6780242" y="3949700"/>
            <a:ext cx="525462" cy="246063"/>
          </a:xfrm>
          <a:prstGeom prst="rect">
            <a:avLst/>
          </a:prstGeom>
          <a:noFill/>
          <a:ln w="9525">
            <a:noFill/>
            <a:miter lim="800000"/>
            <a:headEnd/>
            <a:tailEnd/>
          </a:ln>
        </p:spPr>
        <p:txBody>
          <a:bodyPr>
            <a:spAutoFit/>
          </a:bodyPr>
          <a:lstStyle/>
          <a:p>
            <a:pPr algn="ctr" eaLnBrk="1" hangingPunct="1">
              <a:buClr>
                <a:srgbClr val="8B3D9A"/>
              </a:buClr>
              <a:buFont typeface="Wingdings" pitchFamily="2" charset="2"/>
              <a:buNone/>
            </a:pPr>
            <a:r>
              <a:rPr lang="en-US" altLang="en-US" sz="1000">
                <a:solidFill>
                  <a:srgbClr val="FFFFFF"/>
                </a:solidFill>
                <a:ea typeface="MS PGothic" pitchFamily="34" charset="-128"/>
              </a:rPr>
              <a:t>TCR</a:t>
            </a:r>
          </a:p>
        </p:txBody>
      </p:sp>
      <p:sp>
        <p:nvSpPr>
          <p:cNvPr id="28694" name="Text Box 9"/>
          <p:cNvSpPr txBox="1">
            <a:spLocks noChangeArrowheads="1"/>
          </p:cNvSpPr>
          <p:nvPr/>
        </p:nvSpPr>
        <p:spPr bwMode="auto">
          <a:xfrm>
            <a:off x="6929454" y="4786322"/>
            <a:ext cx="588958" cy="307777"/>
          </a:xfrm>
          <a:prstGeom prst="rect">
            <a:avLst/>
          </a:prstGeom>
          <a:noFill/>
          <a:ln w="9525">
            <a:noFill/>
            <a:miter lim="800000"/>
            <a:headEnd/>
            <a:tailEnd/>
          </a:ln>
        </p:spPr>
        <p:txBody>
          <a:bodyPr wrap="square">
            <a:spAutoFit/>
          </a:bodyPr>
          <a:lstStyle/>
          <a:p>
            <a:pPr algn="ctr" eaLnBrk="1" hangingPunct="1">
              <a:buClr>
                <a:srgbClr val="8B3D9A"/>
              </a:buClr>
              <a:buFont typeface="Wingdings" pitchFamily="2" charset="2"/>
              <a:buNone/>
            </a:pPr>
            <a:r>
              <a:rPr lang="en-US" altLang="en-US" sz="1400" b="1" dirty="0">
                <a:solidFill>
                  <a:schemeClr val="bg1"/>
                </a:solidFill>
                <a:ea typeface="MS PGothic" pitchFamily="34" charset="-128"/>
              </a:rPr>
              <a:t>PD-1</a:t>
            </a:r>
          </a:p>
        </p:txBody>
      </p:sp>
      <p:sp>
        <p:nvSpPr>
          <p:cNvPr id="28695" name="Text Box 9"/>
          <p:cNvSpPr txBox="1">
            <a:spLocks noChangeArrowheads="1"/>
          </p:cNvSpPr>
          <p:nvPr/>
        </p:nvSpPr>
        <p:spPr bwMode="auto">
          <a:xfrm>
            <a:off x="7286644" y="5072074"/>
            <a:ext cx="655633" cy="307777"/>
          </a:xfrm>
          <a:prstGeom prst="rect">
            <a:avLst/>
          </a:prstGeom>
          <a:noFill/>
          <a:ln w="9525">
            <a:noFill/>
            <a:miter lim="800000"/>
            <a:headEnd/>
            <a:tailEnd/>
          </a:ln>
        </p:spPr>
        <p:txBody>
          <a:bodyPr wrap="square">
            <a:spAutoFit/>
          </a:bodyPr>
          <a:lstStyle/>
          <a:p>
            <a:pPr algn="ctr" eaLnBrk="1" hangingPunct="1">
              <a:buClr>
                <a:srgbClr val="8B3D9A"/>
              </a:buClr>
              <a:buFont typeface="Wingdings" pitchFamily="2" charset="2"/>
              <a:buNone/>
            </a:pPr>
            <a:r>
              <a:rPr lang="en-US" altLang="en-US" sz="1400" b="1" dirty="0">
                <a:solidFill>
                  <a:schemeClr val="bg1"/>
                </a:solidFill>
                <a:ea typeface="MS PGothic" pitchFamily="34" charset="-128"/>
              </a:rPr>
              <a:t>PD-L1</a:t>
            </a:r>
          </a:p>
        </p:txBody>
      </p:sp>
      <p:grpSp>
        <p:nvGrpSpPr>
          <p:cNvPr id="7" name="Group 63"/>
          <p:cNvGrpSpPr>
            <a:grpSpLocks/>
          </p:cNvGrpSpPr>
          <p:nvPr/>
        </p:nvGrpSpPr>
        <p:grpSpPr bwMode="auto">
          <a:xfrm rot="-3869255">
            <a:off x="7084248" y="5282406"/>
            <a:ext cx="330200" cy="338138"/>
            <a:chOff x="4705350" y="5362575"/>
            <a:chExt cx="428625" cy="647700"/>
          </a:xfrm>
        </p:grpSpPr>
        <p:cxnSp>
          <p:nvCxnSpPr>
            <p:cNvPr id="28730" name="Straight Connector 120"/>
            <p:cNvCxnSpPr>
              <a:cxnSpLocks noChangeShapeType="1"/>
            </p:cNvCxnSpPr>
            <p:nvPr/>
          </p:nvCxnSpPr>
          <p:spPr bwMode="auto">
            <a:xfrm flipV="1">
              <a:off x="4886325" y="5572125"/>
              <a:ext cx="0" cy="438150"/>
            </a:xfrm>
            <a:prstGeom prst="line">
              <a:avLst/>
            </a:prstGeom>
            <a:noFill/>
            <a:ln w="28575" algn="ctr">
              <a:solidFill>
                <a:srgbClr val="FF0000"/>
              </a:solidFill>
              <a:round/>
              <a:headEnd/>
              <a:tailEnd/>
            </a:ln>
          </p:spPr>
        </p:cxnSp>
        <p:cxnSp>
          <p:nvCxnSpPr>
            <p:cNvPr id="28731" name="Straight Connector 121"/>
            <p:cNvCxnSpPr>
              <a:cxnSpLocks noChangeShapeType="1"/>
            </p:cNvCxnSpPr>
            <p:nvPr/>
          </p:nvCxnSpPr>
          <p:spPr bwMode="auto">
            <a:xfrm flipV="1">
              <a:off x="4953000" y="5572125"/>
              <a:ext cx="0" cy="438150"/>
            </a:xfrm>
            <a:prstGeom prst="line">
              <a:avLst/>
            </a:prstGeom>
            <a:noFill/>
            <a:ln w="28575" algn="ctr">
              <a:solidFill>
                <a:srgbClr val="FF0000"/>
              </a:solidFill>
              <a:round/>
              <a:headEnd/>
              <a:tailEnd/>
            </a:ln>
          </p:spPr>
        </p:cxnSp>
        <p:cxnSp>
          <p:nvCxnSpPr>
            <p:cNvPr id="28732" name="Straight Connector 122"/>
            <p:cNvCxnSpPr>
              <a:cxnSpLocks noChangeShapeType="1"/>
            </p:cNvCxnSpPr>
            <p:nvPr/>
          </p:nvCxnSpPr>
          <p:spPr bwMode="auto">
            <a:xfrm flipV="1">
              <a:off x="4953000" y="5362575"/>
              <a:ext cx="142875" cy="219075"/>
            </a:xfrm>
            <a:prstGeom prst="line">
              <a:avLst/>
            </a:prstGeom>
            <a:noFill/>
            <a:ln w="28575" algn="ctr">
              <a:solidFill>
                <a:srgbClr val="FF0000"/>
              </a:solidFill>
              <a:round/>
              <a:headEnd/>
              <a:tailEnd/>
            </a:ln>
          </p:spPr>
        </p:cxnSp>
        <p:cxnSp>
          <p:nvCxnSpPr>
            <p:cNvPr id="28733" name="Straight Connector 123"/>
            <p:cNvCxnSpPr>
              <a:cxnSpLocks noChangeShapeType="1"/>
            </p:cNvCxnSpPr>
            <p:nvPr/>
          </p:nvCxnSpPr>
          <p:spPr bwMode="auto">
            <a:xfrm flipH="1" flipV="1">
              <a:off x="4743450" y="5362575"/>
              <a:ext cx="142875" cy="219075"/>
            </a:xfrm>
            <a:prstGeom prst="line">
              <a:avLst/>
            </a:prstGeom>
            <a:noFill/>
            <a:ln w="28575" algn="ctr">
              <a:solidFill>
                <a:srgbClr val="FF0000"/>
              </a:solidFill>
              <a:round/>
              <a:headEnd/>
              <a:tailEnd/>
            </a:ln>
          </p:spPr>
        </p:cxnSp>
        <p:cxnSp>
          <p:nvCxnSpPr>
            <p:cNvPr id="28734" name="Straight Connector 124"/>
            <p:cNvCxnSpPr>
              <a:cxnSpLocks noChangeShapeType="1"/>
            </p:cNvCxnSpPr>
            <p:nvPr/>
          </p:nvCxnSpPr>
          <p:spPr bwMode="auto">
            <a:xfrm flipH="1" flipV="1">
              <a:off x="4705350" y="5419725"/>
              <a:ext cx="142875" cy="219075"/>
            </a:xfrm>
            <a:prstGeom prst="line">
              <a:avLst/>
            </a:prstGeom>
            <a:noFill/>
            <a:ln w="28575" algn="ctr">
              <a:solidFill>
                <a:srgbClr val="FF0000"/>
              </a:solidFill>
              <a:round/>
              <a:headEnd/>
              <a:tailEnd/>
            </a:ln>
          </p:spPr>
        </p:cxnSp>
        <p:cxnSp>
          <p:nvCxnSpPr>
            <p:cNvPr id="28735" name="Straight Connector 125"/>
            <p:cNvCxnSpPr>
              <a:cxnSpLocks noChangeShapeType="1"/>
            </p:cNvCxnSpPr>
            <p:nvPr/>
          </p:nvCxnSpPr>
          <p:spPr bwMode="auto">
            <a:xfrm flipV="1">
              <a:off x="4991100" y="5429250"/>
              <a:ext cx="142875" cy="219075"/>
            </a:xfrm>
            <a:prstGeom prst="line">
              <a:avLst/>
            </a:prstGeom>
            <a:noFill/>
            <a:ln w="28575" algn="ctr">
              <a:solidFill>
                <a:srgbClr val="FF0000"/>
              </a:solidFill>
              <a:round/>
              <a:headEnd/>
              <a:tailEnd/>
            </a:ln>
          </p:spPr>
        </p:cxnSp>
      </p:grpSp>
      <p:sp>
        <p:nvSpPr>
          <p:cNvPr id="128" name="Freeform 127"/>
          <p:cNvSpPr/>
          <p:nvPr/>
        </p:nvSpPr>
        <p:spPr bwMode="auto">
          <a:xfrm rot="20845963">
            <a:off x="6748492" y="4889500"/>
            <a:ext cx="493712" cy="565150"/>
          </a:xfrm>
          <a:custGeom>
            <a:avLst/>
            <a:gdLst>
              <a:gd name="connsiteX0" fmla="*/ 15081 w 748506"/>
              <a:gd name="connsiteY0" fmla="*/ 74216 h 610791"/>
              <a:gd name="connsiteX1" fmla="*/ 12700 w 748506"/>
              <a:gd name="connsiteY1" fmla="*/ 19447 h 610791"/>
              <a:gd name="connsiteX2" fmla="*/ 91281 w 748506"/>
              <a:gd name="connsiteY2" fmla="*/ 28972 h 610791"/>
              <a:gd name="connsiteX3" fmla="*/ 341313 w 748506"/>
              <a:gd name="connsiteY3" fmla="*/ 193279 h 610791"/>
              <a:gd name="connsiteX4" fmla="*/ 455613 w 748506"/>
              <a:gd name="connsiteY4" fmla="*/ 259954 h 610791"/>
              <a:gd name="connsiteX5" fmla="*/ 524669 w 748506"/>
              <a:gd name="connsiteY5" fmla="*/ 228997 h 610791"/>
              <a:gd name="connsiteX6" fmla="*/ 612775 w 748506"/>
              <a:gd name="connsiteY6" fmla="*/ 224235 h 610791"/>
              <a:gd name="connsiteX7" fmla="*/ 729456 w 748506"/>
              <a:gd name="connsiteY7" fmla="*/ 302816 h 610791"/>
              <a:gd name="connsiteX8" fmla="*/ 727075 w 748506"/>
              <a:gd name="connsiteY8" fmla="*/ 367110 h 610791"/>
              <a:gd name="connsiteX9" fmla="*/ 700881 w 748506"/>
              <a:gd name="connsiteY9" fmla="*/ 388541 h 610791"/>
              <a:gd name="connsiteX10" fmla="*/ 665163 w 748506"/>
              <a:gd name="connsiteY10" fmla="*/ 350441 h 610791"/>
              <a:gd name="connsiteX11" fmla="*/ 588963 w 748506"/>
              <a:gd name="connsiteY11" fmla="*/ 326629 h 610791"/>
              <a:gd name="connsiteX12" fmla="*/ 510381 w 748506"/>
              <a:gd name="connsiteY12" fmla="*/ 379016 h 610791"/>
              <a:gd name="connsiteX13" fmla="*/ 479425 w 748506"/>
              <a:gd name="connsiteY13" fmla="*/ 471885 h 610791"/>
              <a:gd name="connsiteX14" fmla="*/ 505619 w 748506"/>
              <a:gd name="connsiteY14" fmla="*/ 533797 h 610791"/>
              <a:gd name="connsiteX15" fmla="*/ 555625 w 748506"/>
              <a:gd name="connsiteY15" fmla="*/ 567135 h 610791"/>
              <a:gd name="connsiteX16" fmla="*/ 534194 w 748506"/>
              <a:gd name="connsiteY16" fmla="*/ 593329 h 610791"/>
              <a:gd name="connsiteX17" fmla="*/ 465138 w 748506"/>
              <a:gd name="connsiteY17" fmla="*/ 600472 h 610791"/>
              <a:gd name="connsiteX18" fmla="*/ 379413 w 748506"/>
              <a:gd name="connsiteY18" fmla="*/ 531416 h 610791"/>
              <a:gd name="connsiteX19" fmla="*/ 355600 w 748506"/>
              <a:gd name="connsiteY19" fmla="*/ 450454 h 610791"/>
              <a:gd name="connsiteX20" fmla="*/ 391319 w 748506"/>
              <a:gd name="connsiteY20" fmla="*/ 350441 h 610791"/>
              <a:gd name="connsiteX21" fmla="*/ 291306 w 748506"/>
              <a:gd name="connsiteY21" fmla="*/ 276622 h 610791"/>
              <a:gd name="connsiteX22" fmla="*/ 184150 w 748506"/>
              <a:gd name="connsiteY22" fmla="*/ 198041 h 610791"/>
              <a:gd name="connsiteX23" fmla="*/ 15081 w 748506"/>
              <a:gd name="connsiteY23" fmla="*/ 74216 h 61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8506" h="610791">
                <a:moveTo>
                  <a:pt x="15081" y="74216"/>
                </a:moveTo>
                <a:cubicBezTo>
                  <a:pt x="7540" y="50602"/>
                  <a:pt x="0" y="26988"/>
                  <a:pt x="12700" y="19447"/>
                </a:cubicBezTo>
                <a:cubicBezTo>
                  <a:pt x="25400" y="11906"/>
                  <a:pt x="36512" y="0"/>
                  <a:pt x="91281" y="28972"/>
                </a:cubicBezTo>
                <a:cubicBezTo>
                  <a:pt x="146050" y="57944"/>
                  <a:pt x="280591" y="154782"/>
                  <a:pt x="341313" y="193279"/>
                </a:cubicBezTo>
                <a:cubicBezTo>
                  <a:pt x="402035" y="231776"/>
                  <a:pt x="425054" y="254001"/>
                  <a:pt x="455613" y="259954"/>
                </a:cubicBezTo>
                <a:cubicBezTo>
                  <a:pt x="486172" y="265907"/>
                  <a:pt x="498475" y="234950"/>
                  <a:pt x="524669" y="228997"/>
                </a:cubicBezTo>
                <a:cubicBezTo>
                  <a:pt x="550863" y="223044"/>
                  <a:pt x="578644" y="211932"/>
                  <a:pt x="612775" y="224235"/>
                </a:cubicBezTo>
                <a:cubicBezTo>
                  <a:pt x="646906" y="236538"/>
                  <a:pt x="710406" y="279004"/>
                  <a:pt x="729456" y="302816"/>
                </a:cubicBezTo>
                <a:cubicBezTo>
                  <a:pt x="748506" y="326628"/>
                  <a:pt x="731838" y="352822"/>
                  <a:pt x="727075" y="367110"/>
                </a:cubicBezTo>
                <a:cubicBezTo>
                  <a:pt x="722312" y="381398"/>
                  <a:pt x="711200" y="391319"/>
                  <a:pt x="700881" y="388541"/>
                </a:cubicBezTo>
                <a:cubicBezTo>
                  <a:pt x="690562" y="385763"/>
                  <a:pt x="683816" y="360760"/>
                  <a:pt x="665163" y="350441"/>
                </a:cubicBezTo>
                <a:cubicBezTo>
                  <a:pt x="646510" y="340122"/>
                  <a:pt x="614760" y="321867"/>
                  <a:pt x="588963" y="326629"/>
                </a:cubicBezTo>
                <a:cubicBezTo>
                  <a:pt x="563166" y="331391"/>
                  <a:pt x="528637" y="354807"/>
                  <a:pt x="510381" y="379016"/>
                </a:cubicBezTo>
                <a:cubicBezTo>
                  <a:pt x="492125" y="403225"/>
                  <a:pt x="480219" y="446088"/>
                  <a:pt x="479425" y="471885"/>
                </a:cubicBezTo>
                <a:cubicBezTo>
                  <a:pt x="478631" y="497682"/>
                  <a:pt x="492919" y="517922"/>
                  <a:pt x="505619" y="533797"/>
                </a:cubicBezTo>
                <a:cubicBezTo>
                  <a:pt x="518319" y="549672"/>
                  <a:pt x="550863" y="557213"/>
                  <a:pt x="555625" y="567135"/>
                </a:cubicBezTo>
                <a:cubicBezTo>
                  <a:pt x="560387" y="577057"/>
                  <a:pt x="549275" y="587773"/>
                  <a:pt x="534194" y="593329"/>
                </a:cubicBezTo>
                <a:cubicBezTo>
                  <a:pt x="519113" y="598885"/>
                  <a:pt x="490935" y="610791"/>
                  <a:pt x="465138" y="600472"/>
                </a:cubicBezTo>
                <a:cubicBezTo>
                  <a:pt x="439341" y="590153"/>
                  <a:pt x="397669" y="556419"/>
                  <a:pt x="379413" y="531416"/>
                </a:cubicBezTo>
                <a:cubicBezTo>
                  <a:pt x="361157" y="506413"/>
                  <a:pt x="353616" y="480617"/>
                  <a:pt x="355600" y="450454"/>
                </a:cubicBezTo>
                <a:cubicBezTo>
                  <a:pt x="357584" y="420291"/>
                  <a:pt x="402035" y="379413"/>
                  <a:pt x="391319" y="350441"/>
                </a:cubicBezTo>
                <a:cubicBezTo>
                  <a:pt x="380603" y="321469"/>
                  <a:pt x="291306" y="276622"/>
                  <a:pt x="291306" y="276622"/>
                </a:cubicBezTo>
                <a:lnTo>
                  <a:pt x="184150" y="198041"/>
                </a:lnTo>
                <a:lnTo>
                  <a:pt x="15081" y="74216"/>
                </a:ln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w="9525">
            <a:noFill/>
            <a:miter lim="800000"/>
            <a:headEnd/>
            <a:tailEnd/>
          </a:ln>
        </p:spPr>
        <p:txBody>
          <a:bodyPr anchor="ctr"/>
          <a:lstStyle/>
          <a:p>
            <a:pPr algn="ctr" eaLnBrk="1" hangingPunct="1">
              <a:lnSpc>
                <a:spcPct val="90000"/>
              </a:lnSpc>
              <a:spcBef>
                <a:spcPct val="35000"/>
              </a:spcBef>
              <a:spcAft>
                <a:spcPct val="25000"/>
              </a:spcAft>
              <a:buClr>
                <a:srgbClr val="8B3D9A"/>
              </a:buClr>
              <a:buFont typeface="Arial" charset="0"/>
              <a:buChar char="•"/>
              <a:defRPr/>
            </a:pPr>
            <a:endParaRPr lang="en-US" sz="1400" dirty="0">
              <a:solidFill>
                <a:srgbClr val="CDCDCF"/>
              </a:solidFill>
              <a:ea typeface="MS PGothic" pitchFamily="34" charset="-128"/>
              <a:cs typeface="+mn-cs"/>
            </a:endParaRPr>
          </a:p>
        </p:txBody>
      </p:sp>
      <p:sp>
        <p:nvSpPr>
          <p:cNvPr id="129" name="Freeform 128"/>
          <p:cNvSpPr/>
          <p:nvPr/>
        </p:nvSpPr>
        <p:spPr bwMode="auto">
          <a:xfrm>
            <a:off x="7582362" y="5002938"/>
            <a:ext cx="567035" cy="636191"/>
          </a:xfrm>
          <a:custGeom>
            <a:avLst/>
            <a:gdLst>
              <a:gd name="connsiteX0" fmla="*/ 683418 w 760412"/>
              <a:gd name="connsiteY0" fmla="*/ 45641 h 635794"/>
              <a:gd name="connsiteX1" fmla="*/ 280987 w 760412"/>
              <a:gd name="connsiteY1" fmla="*/ 359966 h 635794"/>
              <a:gd name="connsiteX2" fmla="*/ 128587 w 760412"/>
              <a:gd name="connsiteY2" fmla="*/ 343297 h 635794"/>
              <a:gd name="connsiteX3" fmla="*/ 50006 w 760412"/>
              <a:gd name="connsiteY3" fmla="*/ 376635 h 635794"/>
              <a:gd name="connsiteX4" fmla="*/ 4762 w 760412"/>
              <a:gd name="connsiteY4" fmla="*/ 469503 h 635794"/>
              <a:gd name="connsiteX5" fmla="*/ 78581 w 760412"/>
              <a:gd name="connsiteY5" fmla="*/ 602853 h 635794"/>
              <a:gd name="connsiteX6" fmla="*/ 223837 w 760412"/>
              <a:gd name="connsiteY6" fmla="*/ 624285 h 635794"/>
              <a:gd name="connsiteX7" fmla="*/ 290512 w 760412"/>
              <a:gd name="connsiteY7" fmla="*/ 533797 h 635794"/>
              <a:gd name="connsiteX8" fmla="*/ 283368 w 760412"/>
              <a:gd name="connsiteY8" fmla="*/ 464741 h 635794"/>
              <a:gd name="connsiteX9" fmla="*/ 345281 w 760412"/>
              <a:gd name="connsiteY9" fmla="*/ 381397 h 635794"/>
              <a:gd name="connsiteX10" fmla="*/ 590549 w 760412"/>
              <a:gd name="connsiteY10" fmla="*/ 188516 h 635794"/>
              <a:gd name="connsiteX11" fmla="*/ 716756 w 760412"/>
              <a:gd name="connsiteY11" fmla="*/ 83741 h 635794"/>
              <a:gd name="connsiteX12" fmla="*/ 742949 w 760412"/>
              <a:gd name="connsiteY12" fmla="*/ 86122 h 635794"/>
              <a:gd name="connsiteX13" fmla="*/ 683418 w 760412"/>
              <a:gd name="connsiteY13" fmla="*/ 45641 h 635794"/>
              <a:gd name="connsiteX0" fmla="*/ 683418 w 756046"/>
              <a:gd name="connsiteY0" fmla="*/ 46038 h 636191"/>
              <a:gd name="connsiteX1" fmla="*/ 280987 w 756046"/>
              <a:gd name="connsiteY1" fmla="*/ 360363 h 636191"/>
              <a:gd name="connsiteX2" fmla="*/ 128587 w 756046"/>
              <a:gd name="connsiteY2" fmla="*/ 343694 h 636191"/>
              <a:gd name="connsiteX3" fmla="*/ 50006 w 756046"/>
              <a:gd name="connsiteY3" fmla="*/ 377032 h 636191"/>
              <a:gd name="connsiteX4" fmla="*/ 4762 w 756046"/>
              <a:gd name="connsiteY4" fmla="*/ 469900 h 636191"/>
              <a:gd name="connsiteX5" fmla="*/ 78581 w 756046"/>
              <a:gd name="connsiteY5" fmla="*/ 603250 h 636191"/>
              <a:gd name="connsiteX6" fmla="*/ 223837 w 756046"/>
              <a:gd name="connsiteY6" fmla="*/ 624682 h 636191"/>
              <a:gd name="connsiteX7" fmla="*/ 290512 w 756046"/>
              <a:gd name="connsiteY7" fmla="*/ 534194 h 636191"/>
              <a:gd name="connsiteX8" fmla="*/ 283368 w 756046"/>
              <a:gd name="connsiteY8" fmla="*/ 465138 h 636191"/>
              <a:gd name="connsiteX9" fmla="*/ 345281 w 756046"/>
              <a:gd name="connsiteY9" fmla="*/ 381794 h 636191"/>
              <a:gd name="connsiteX10" fmla="*/ 590549 w 756046"/>
              <a:gd name="connsiteY10" fmla="*/ 188913 h 636191"/>
              <a:gd name="connsiteX11" fmla="*/ 716756 w 756046"/>
              <a:gd name="connsiteY11" fmla="*/ 84138 h 636191"/>
              <a:gd name="connsiteX12" fmla="*/ 683418 w 756046"/>
              <a:gd name="connsiteY12" fmla="*/ 46038 h 636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6046" h="636191">
                <a:moveTo>
                  <a:pt x="683418" y="46038"/>
                </a:moveTo>
                <a:cubicBezTo>
                  <a:pt x="610790" y="92076"/>
                  <a:pt x="373459" y="310754"/>
                  <a:pt x="280987" y="360363"/>
                </a:cubicBezTo>
                <a:cubicBezTo>
                  <a:pt x="188515" y="409972"/>
                  <a:pt x="167084" y="340916"/>
                  <a:pt x="128587" y="343694"/>
                </a:cubicBezTo>
                <a:cubicBezTo>
                  <a:pt x="90090" y="346472"/>
                  <a:pt x="70643" y="355998"/>
                  <a:pt x="50006" y="377032"/>
                </a:cubicBezTo>
                <a:cubicBezTo>
                  <a:pt x="29369" y="398066"/>
                  <a:pt x="0" y="432197"/>
                  <a:pt x="4762" y="469900"/>
                </a:cubicBezTo>
                <a:cubicBezTo>
                  <a:pt x="9524" y="507603"/>
                  <a:pt x="42069" y="577453"/>
                  <a:pt x="78581" y="603250"/>
                </a:cubicBezTo>
                <a:cubicBezTo>
                  <a:pt x="115093" y="629047"/>
                  <a:pt x="188515" y="636191"/>
                  <a:pt x="223837" y="624682"/>
                </a:cubicBezTo>
                <a:cubicBezTo>
                  <a:pt x="259159" y="613173"/>
                  <a:pt x="280590" y="560785"/>
                  <a:pt x="290512" y="534194"/>
                </a:cubicBezTo>
                <a:cubicBezTo>
                  <a:pt x="300434" y="507603"/>
                  <a:pt x="274240" y="490538"/>
                  <a:pt x="283368" y="465138"/>
                </a:cubicBezTo>
                <a:cubicBezTo>
                  <a:pt x="292496" y="439738"/>
                  <a:pt x="294084" y="427831"/>
                  <a:pt x="345281" y="381794"/>
                </a:cubicBezTo>
                <a:cubicBezTo>
                  <a:pt x="396478" y="335757"/>
                  <a:pt x="528637" y="238522"/>
                  <a:pt x="590549" y="188913"/>
                </a:cubicBezTo>
                <a:cubicBezTo>
                  <a:pt x="652461" y="139304"/>
                  <a:pt x="701278" y="107951"/>
                  <a:pt x="716756" y="84138"/>
                </a:cubicBezTo>
                <a:cubicBezTo>
                  <a:pt x="732234" y="60326"/>
                  <a:pt x="756046" y="0"/>
                  <a:pt x="683418" y="46038"/>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w="9525">
            <a:noFill/>
            <a:miter lim="800000"/>
            <a:headEnd/>
            <a:tailEnd/>
          </a:ln>
        </p:spPr>
        <p:txBody>
          <a:bodyPr anchor="ctr"/>
          <a:lstStyle/>
          <a:p>
            <a:pPr algn="ctr" eaLnBrk="1" hangingPunct="1">
              <a:lnSpc>
                <a:spcPct val="90000"/>
              </a:lnSpc>
              <a:spcBef>
                <a:spcPct val="35000"/>
              </a:spcBef>
              <a:spcAft>
                <a:spcPct val="25000"/>
              </a:spcAft>
              <a:buClr>
                <a:srgbClr val="8B3D9A"/>
              </a:buClr>
              <a:buFont typeface="Arial" charset="0"/>
              <a:buChar char="•"/>
              <a:defRPr/>
            </a:pPr>
            <a:endParaRPr lang="en-US" sz="1400" dirty="0">
              <a:solidFill>
                <a:srgbClr val="CDCDCF"/>
              </a:solidFill>
              <a:ea typeface="MS PGothic" pitchFamily="34" charset="-128"/>
              <a:cs typeface="+mn-cs"/>
            </a:endParaRPr>
          </a:p>
        </p:txBody>
      </p:sp>
      <p:grpSp>
        <p:nvGrpSpPr>
          <p:cNvPr id="8" name="Group 136"/>
          <p:cNvGrpSpPr>
            <a:grpSpLocks/>
          </p:cNvGrpSpPr>
          <p:nvPr/>
        </p:nvGrpSpPr>
        <p:grpSpPr bwMode="auto">
          <a:xfrm>
            <a:off x="4875242" y="2449513"/>
            <a:ext cx="569912" cy="779462"/>
            <a:chOff x="3750867" y="2740819"/>
            <a:chExt cx="760015" cy="779860"/>
          </a:xfrm>
        </p:grpSpPr>
        <p:sp>
          <p:nvSpPr>
            <p:cNvPr id="135" name="Freeform 134"/>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algn="ctr" eaLnBrk="1" hangingPunct="1">
                <a:lnSpc>
                  <a:spcPct val="90000"/>
                </a:lnSpc>
                <a:spcBef>
                  <a:spcPct val="35000"/>
                </a:spcBef>
                <a:spcAft>
                  <a:spcPct val="25000"/>
                </a:spcAft>
                <a:buClr>
                  <a:srgbClr val="8B3D9A"/>
                </a:buClr>
                <a:buFont typeface="Arial" charset="0"/>
                <a:buChar char="•"/>
                <a:defRPr/>
              </a:pPr>
              <a:endParaRPr lang="en-US" sz="1400" dirty="0">
                <a:solidFill>
                  <a:srgbClr val="CDCDCF"/>
                </a:solidFill>
                <a:ea typeface="MS PGothic" pitchFamily="34" charset="-128"/>
                <a:cs typeface="+mn-cs"/>
              </a:endParaRPr>
            </a:p>
          </p:txBody>
        </p:sp>
        <p:sp>
          <p:nvSpPr>
            <p:cNvPr id="136" name="Freeform 135"/>
            <p:cNvSpPr/>
            <p:nvPr/>
          </p:nvSpPr>
          <p:spPr bwMode="auto">
            <a:xfrm>
              <a:off x="3913981" y="2929335"/>
              <a:ext cx="497682" cy="502841"/>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w="12700">
              <a:solidFill>
                <a:schemeClr val="accent3">
                  <a:lumMod val="60000"/>
                  <a:lumOff val="40000"/>
                </a:schemeClr>
              </a:solidFill>
              <a:miter lim="800000"/>
              <a:headEnd/>
              <a:tailEnd/>
            </a:ln>
          </p:spPr>
          <p:txBody>
            <a:bodyPr anchor="ctr"/>
            <a:lstStyle/>
            <a:p>
              <a:pPr algn="ctr" eaLnBrk="1" hangingPunct="1">
                <a:lnSpc>
                  <a:spcPct val="90000"/>
                </a:lnSpc>
                <a:spcBef>
                  <a:spcPct val="35000"/>
                </a:spcBef>
                <a:spcAft>
                  <a:spcPct val="25000"/>
                </a:spcAft>
                <a:buClr>
                  <a:srgbClr val="8B3D9A"/>
                </a:buClr>
                <a:buFont typeface="Arial" charset="0"/>
                <a:buChar char="•"/>
                <a:defRPr/>
              </a:pPr>
              <a:endParaRPr lang="es-MX" sz="1400" dirty="0">
                <a:solidFill>
                  <a:srgbClr val="CDCDCF"/>
                </a:solidFill>
                <a:ea typeface="MS PGothic" pitchFamily="34" charset="-128"/>
                <a:cs typeface="+mn-cs"/>
              </a:endParaRPr>
            </a:p>
          </p:txBody>
        </p:sp>
      </p:grpSp>
      <p:sp>
        <p:nvSpPr>
          <p:cNvPr id="28702" name="Text Box 7"/>
          <p:cNvSpPr txBox="1">
            <a:spLocks noChangeArrowheads="1"/>
          </p:cNvSpPr>
          <p:nvPr/>
        </p:nvSpPr>
        <p:spPr bwMode="auto">
          <a:xfrm>
            <a:off x="4841904" y="2787650"/>
            <a:ext cx="663575" cy="246063"/>
          </a:xfrm>
          <a:prstGeom prst="rect">
            <a:avLst/>
          </a:prstGeom>
          <a:noFill/>
          <a:ln w="9525">
            <a:noFill/>
            <a:miter lim="800000"/>
            <a:headEnd/>
            <a:tailEnd/>
          </a:ln>
        </p:spPr>
        <p:txBody>
          <a:bodyPr>
            <a:spAutoFit/>
          </a:bodyPr>
          <a:lstStyle/>
          <a:p>
            <a:pPr algn="ctr" eaLnBrk="1" hangingPunct="1">
              <a:buClr>
                <a:srgbClr val="8B3D9A"/>
              </a:buClr>
              <a:buFont typeface="Wingdings" pitchFamily="2" charset="2"/>
              <a:buNone/>
            </a:pPr>
            <a:r>
              <a:rPr lang="es-MX" altLang="en-US" sz="1000" b="1" smtClean="0">
                <a:solidFill>
                  <a:srgbClr val="FFFFFF"/>
                </a:solidFill>
                <a:ea typeface="MS PGothic" pitchFamily="34" charset="-128"/>
              </a:rPr>
              <a:t>Célula T</a:t>
            </a:r>
            <a:endParaRPr lang="es-MX" altLang="en-US" sz="1000" b="1">
              <a:solidFill>
                <a:srgbClr val="FFFFFF"/>
              </a:solidFill>
              <a:ea typeface="MS PGothic" pitchFamily="34" charset="-128"/>
            </a:endParaRPr>
          </a:p>
        </p:txBody>
      </p:sp>
      <p:grpSp>
        <p:nvGrpSpPr>
          <p:cNvPr id="9" name="Group 147"/>
          <p:cNvGrpSpPr>
            <a:grpSpLocks/>
          </p:cNvGrpSpPr>
          <p:nvPr/>
        </p:nvGrpSpPr>
        <p:grpSpPr bwMode="auto">
          <a:xfrm rot="3467958">
            <a:off x="6452423" y="2504281"/>
            <a:ext cx="790575" cy="608013"/>
            <a:chOff x="3750867" y="2740819"/>
            <a:chExt cx="760015" cy="779860"/>
          </a:xfrm>
        </p:grpSpPr>
        <p:sp>
          <p:nvSpPr>
            <p:cNvPr id="149" name="Freeform 148"/>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algn="ctr" eaLnBrk="1" hangingPunct="1">
                <a:lnSpc>
                  <a:spcPct val="90000"/>
                </a:lnSpc>
                <a:spcBef>
                  <a:spcPct val="35000"/>
                </a:spcBef>
                <a:spcAft>
                  <a:spcPct val="25000"/>
                </a:spcAft>
                <a:buClr>
                  <a:srgbClr val="8B3D9A"/>
                </a:buClr>
                <a:buFont typeface="Arial" charset="0"/>
                <a:buChar char="•"/>
                <a:defRPr/>
              </a:pPr>
              <a:endParaRPr lang="en-US" sz="1400" dirty="0">
                <a:solidFill>
                  <a:srgbClr val="CDCDCF"/>
                </a:solidFill>
                <a:ea typeface="MS PGothic" pitchFamily="34" charset="-128"/>
                <a:cs typeface="+mn-cs"/>
              </a:endParaRPr>
            </a:p>
          </p:txBody>
        </p:sp>
        <p:sp>
          <p:nvSpPr>
            <p:cNvPr id="150" name="Freeform 149"/>
            <p:cNvSpPr/>
            <p:nvPr/>
          </p:nvSpPr>
          <p:spPr bwMode="auto">
            <a:xfrm>
              <a:off x="3913981" y="2929335"/>
              <a:ext cx="497682" cy="502841"/>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w="12700">
              <a:solidFill>
                <a:schemeClr val="accent3">
                  <a:lumMod val="60000"/>
                  <a:lumOff val="40000"/>
                </a:schemeClr>
              </a:solidFill>
              <a:miter lim="800000"/>
              <a:headEnd/>
              <a:tailEnd/>
            </a:ln>
          </p:spPr>
          <p:txBody>
            <a:bodyPr anchor="ctr"/>
            <a:lstStyle/>
            <a:p>
              <a:pPr algn="ctr" eaLnBrk="1" hangingPunct="1">
                <a:lnSpc>
                  <a:spcPct val="90000"/>
                </a:lnSpc>
                <a:spcBef>
                  <a:spcPct val="35000"/>
                </a:spcBef>
                <a:spcAft>
                  <a:spcPct val="25000"/>
                </a:spcAft>
                <a:buClr>
                  <a:srgbClr val="8B3D9A"/>
                </a:buClr>
                <a:buFont typeface="Arial" charset="0"/>
                <a:buChar char="•"/>
                <a:defRPr/>
              </a:pPr>
              <a:endParaRPr lang="en-US" sz="1400" dirty="0">
                <a:solidFill>
                  <a:srgbClr val="CDCDCF"/>
                </a:solidFill>
                <a:ea typeface="MS PGothic" pitchFamily="34" charset="-128"/>
                <a:cs typeface="+mn-cs"/>
              </a:endParaRPr>
            </a:p>
          </p:txBody>
        </p:sp>
      </p:grpSp>
      <p:sp>
        <p:nvSpPr>
          <p:cNvPr id="28704" name="Text Box 7"/>
          <p:cNvSpPr txBox="1">
            <a:spLocks noChangeArrowheads="1"/>
          </p:cNvSpPr>
          <p:nvPr/>
        </p:nvSpPr>
        <p:spPr bwMode="auto">
          <a:xfrm>
            <a:off x="7429520" y="2487035"/>
            <a:ext cx="815975" cy="553998"/>
          </a:xfrm>
          <a:prstGeom prst="rect">
            <a:avLst/>
          </a:prstGeom>
          <a:noFill/>
          <a:ln w="9525">
            <a:noFill/>
            <a:miter lim="800000"/>
            <a:headEnd/>
            <a:tailEnd/>
          </a:ln>
        </p:spPr>
        <p:txBody>
          <a:bodyPr>
            <a:spAutoFit/>
          </a:bodyPr>
          <a:lstStyle/>
          <a:p>
            <a:pPr algn="ctr" eaLnBrk="1" hangingPunct="1">
              <a:buClr>
                <a:srgbClr val="8B3D9A"/>
              </a:buClr>
              <a:buFont typeface="Wingdings" pitchFamily="2" charset="2"/>
              <a:buNone/>
            </a:pPr>
            <a:r>
              <a:rPr lang="es-MX" altLang="en-US" sz="1500" b="1" dirty="0" smtClean="0">
                <a:solidFill>
                  <a:srgbClr val="FF0000"/>
                </a:solidFill>
                <a:effectLst>
                  <a:outerShdw blurRad="38100" dist="38100" dir="2700000" algn="tl">
                    <a:srgbClr val="000000">
                      <a:alpha val="43137"/>
                    </a:srgbClr>
                  </a:outerShdw>
                </a:effectLst>
                <a:ea typeface="MS PGothic" pitchFamily="34" charset="-128"/>
              </a:rPr>
              <a:t>Célula</a:t>
            </a:r>
            <a:br>
              <a:rPr lang="es-MX" altLang="en-US" sz="1500" b="1" dirty="0" smtClean="0">
                <a:solidFill>
                  <a:srgbClr val="FF0000"/>
                </a:solidFill>
                <a:effectLst>
                  <a:outerShdw blurRad="38100" dist="38100" dir="2700000" algn="tl">
                    <a:srgbClr val="000000">
                      <a:alpha val="43137"/>
                    </a:srgbClr>
                  </a:outerShdw>
                </a:effectLst>
                <a:ea typeface="MS PGothic" pitchFamily="34" charset="-128"/>
              </a:rPr>
            </a:br>
            <a:r>
              <a:rPr lang="es-MX" altLang="en-US" sz="1500" b="1" dirty="0" smtClean="0">
                <a:solidFill>
                  <a:srgbClr val="FF0000"/>
                </a:solidFill>
                <a:effectLst>
                  <a:outerShdw blurRad="38100" dist="38100" dir="2700000" algn="tl">
                    <a:srgbClr val="000000">
                      <a:alpha val="43137"/>
                    </a:srgbClr>
                  </a:outerShdw>
                </a:effectLst>
                <a:ea typeface="MS PGothic" pitchFamily="34" charset="-128"/>
              </a:rPr>
              <a:t>Cáncer </a:t>
            </a:r>
            <a:endParaRPr lang="es-MX" altLang="en-US" sz="1500" b="1" dirty="0">
              <a:solidFill>
                <a:srgbClr val="FF0000"/>
              </a:solidFill>
              <a:effectLst>
                <a:outerShdw blurRad="38100" dist="38100" dir="2700000" algn="tl">
                  <a:srgbClr val="000000">
                    <a:alpha val="43137"/>
                  </a:srgbClr>
                </a:outerShdw>
              </a:effectLst>
              <a:ea typeface="MS PGothic" pitchFamily="34" charset="-128"/>
            </a:endParaRPr>
          </a:p>
        </p:txBody>
      </p:sp>
      <p:sp>
        <p:nvSpPr>
          <p:cNvPr id="158" name="Right Arrow 157"/>
          <p:cNvSpPr/>
          <p:nvPr/>
        </p:nvSpPr>
        <p:spPr bwMode="auto">
          <a:xfrm>
            <a:off x="5478492" y="2743200"/>
            <a:ext cx="1049337" cy="203200"/>
          </a:xfrm>
          <a:prstGeom prst="rightArrow">
            <a:avLst>
              <a:gd name="adj1" fmla="val 40625"/>
              <a:gd name="adj2" fmla="val 99375"/>
            </a:avLst>
          </a:prstGeom>
          <a:gradFill flip="none" rotWithShape="1">
            <a:gsLst>
              <a:gs pos="4000">
                <a:schemeClr val="tx1">
                  <a:lumMod val="10000"/>
                </a:schemeClr>
              </a:gs>
              <a:gs pos="53000">
                <a:srgbClr val="D4DEFF"/>
              </a:gs>
              <a:gs pos="83000">
                <a:srgbClr val="D4DEFF"/>
              </a:gs>
              <a:gs pos="100000">
                <a:srgbClr val="96AB94"/>
              </a:gs>
            </a:gsLst>
            <a:lin ang="0" scaled="1"/>
            <a:tileRect/>
          </a:gradFill>
          <a:ln w="9525">
            <a:noFill/>
            <a:miter lim="800000"/>
            <a:headEnd/>
            <a:tailEnd/>
          </a:ln>
          <a:scene3d>
            <a:camera prst="orthographicFront"/>
            <a:lightRig rig="threePt" dir="t"/>
          </a:scene3d>
          <a:sp3d extrusionH="76200" contourW="12700" prstMaterial="matte">
            <a:extrusionClr>
              <a:schemeClr val="bg1"/>
            </a:extrusionClr>
            <a:contourClr>
              <a:schemeClr val="tx2"/>
            </a:contourClr>
          </a:sp3d>
        </p:spPr>
        <p:txBody>
          <a:bodyPr anchor="ctr"/>
          <a:lstStyle/>
          <a:p>
            <a:pPr algn="ctr" eaLnBrk="1" hangingPunct="1">
              <a:lnSpc>
                <a:spcPct val="90000"/>
              </a:lnSpc>
              <a:spcBef>
                <a:spcPct val="35000"/>
              </a:spcBef>
              <a:spcAft>
                <a:spcPct val="25000"/>
              </a:spcAft>
              <a:buClr>
                <a:srgbClr val="8B3D9A"/>
              </a:buClr>
              <a:buFont typeface="Arial" charset="0"/>
              <a:buChar char="•"/>
              <a:defRPr/>
            </a:pPr>
            <a:endParaRPr lang="en-US" sz="1400" dirty="0">
              <a:solidFill>
                <a:srgbClr val="CDCDCF"/>
              </a:solidFill>
              <a:ea typeface="MS PGothic" pitchFamily="34" charset="-128"/>
              <a:cs typeface="+mn-cs"/>
            </a:endParaRPr>
          </a:p>
        </p:txBody>
      </p:sp>
      <p:sp>
        <p:nvSpPr>
          <p:cNvPr id="160" name="Freeform 159"/>
          <p:cNvSpPr/>
          <p:nvPr/>
        </p:nvSpPr>
        <p:spPr bwMode="auto">
          <a:xfrm>
            <a:off x="3708429" y="2151063"/>
            <a:ext cx="1108075" cy="1522412"/>
          </a:xfrm>
          <a:custGeom>
            <a:avLst/>
            <a:gdLst>
              <a:gd name="connsiteX0" fmla="*/ 30956 w 1476772"/>
              <a:gd name="connsiteY0" fmla="*/ 1431529 h 1523206"/>
              <a:gd name="connsiteX1" fmla="*/ 92869 w 1476772"/>
              <a:gd name="connsiteY1" fmla="*/ 1383904 h 1523206"/>
              <a:gd name="connsiteX2" fmla="*/ 188119 w 1476772"/>
              <a:gd name="connsiteY2" fmla="*/ 1352947 h 1523206"/>
              <a:gd name="connsiteX3" fmla="*/ 328612 w 1476772"/>
              <a:gd name="connsiteY3" fmla="*/ 1179116 h 1523206"/>
              <a:gd name="connsiteX4" fmla="*/ 376237 w 1476772"/>
              <a:gd name="connsiteY4" fmla="*/ 1083866 h 1523206"/>
              <a:gd name="connsiteX5" fmla="*/ 354806 w 1476772"/>
              <a:gd name="connsiteY5" fmla="*/ 917179 h 1523206"/>
              <a:gd name="connsiteX6" fmla="*/ 276225 w 1476772"/>
              <a:gd name="connsiteY6" fmla="*/ 764779 h 1523206"/>
              <a:gd name="connsiteX7" fmla="*/ 183356 w 1476772"/>
              <a:gd name="connsiteY7" fmla="*/ 760016 h 1523206"/>
              <a:gd name="connsiteX8" fmla="*/ 95250 w 1476772"/>
              <a:gd name="connsiteY8" fmla="*/ 817166 h 1523206"/>
              <a:gd name="connsiteX9" fmla="*/ 33337 w 1476772"/>
              <a:gd name="connsiteY9" fmla="*/ 890985 h 1523206"/>
              <a:gd name="connsiteX10" fmla="*/ 21431 w 1476772"/>
              <a:gd name="connsiteY10" fmla="*/ 914797 h 1523206"/>
              <a:gd name="connsiteX11" fmla="*/ 4762 w 1476772"/>
              <a:gd name="connsiteY11" fmla="*/ 893366 h 1523206"/>
              <a:gd name="connsiteX12" fmla="*/ 50006 w 1476772"/>
              <a:gd name="connsiteY12" fmla="*/ 821929 h 1523206"/>
              <a:gd name="connsiteX13" fmla="*/ 121444 w 1476772"/>
              <a:gd name="connsiteY13" fmla="*/ 764779 h 1523206"/>
              <a:gd name="connsiteX14" fmla="*/ 161925 w 1476772"/>
              <a:gd name="connsiteY14" fmla="*/ 724297 h 1523206"/>
              <a:gd name="connsiteX15" fmla="*/ 171450 w 1476772"/>
              <a:gd name="connsiteY15" fmla="*/ 698104 h 1523206"/>
              <a:gd name="connsiteX16" fmla="*/ 133350 w 1476772"/>
              <a:gd name="connsiteY16" fmla="*/ 698104 h 1523206"/>
              <a:gd name="connsiteX17" fmla="*/ 102394 w 1476772"/>
              <a:gd name="connsiteY17" fmla="*/ 710010 h 1523206"/>
              <a:gd name="connsiteX18" fmla="*/ 97631 w 1476772"/>
              <a:gd name="connsiteY18" fmla="*/ 688579 h 1523206"/>
              <a:gd name="connsiteX19" fmla="*/ 130969 w 1476772"/>
              <a:gd name="connsiteY19" fmla="*/ 671910 h 1523206"/>
              <a:gd name="connsiteX20" fmla="*/ 207169 w 1476772"/>
              <a:gd name="connsiteY20" fmla="*/ 662385 h 1523206"/>
              <a:gd name="connsiteX21" fmla="*/ 309562 w 1476772"/>
              <a:gd name="connsiteY21" fmla="*/ 593329 h 1523206"/>
              <a:gd name="connsiteX22" fmla="*/ 381000 w 1476772"/>
              <a:gd name="connsiteY22" fmla="*/ 398066 h 1523206"/>
              <a:gd name="connsiteX23" fmla="*/ 316706 w 1476772"/>
              <a:gd name="connsiteY23" fmla="*/ 252810 h 1523206"/>
              <a:gd name="connsiteX24" fmla="*/ 223837 w 1476772"/>
              <a:gd name="connsiteY24" fmla="*/ 176610 h 1523206"/>
              <a:gd name="connsiteX25" fmla="*/ 157162 w 1476772"/>
              <a:gd name="connsiteY25" fmla="*/ 140891 h 1523206"/>
              <a:gd name="connsiteX26" fmla="*/ 83344 w 1476772"/>
              <a:gd name="connsiteY26" fmla="*/ 126604 h 1523206"/>
              <a:gd name="connsiteX27" fmla="*/ 47625 w 1476772"/>
              <a:gd name="connsiteY27" fmla="*/ 112316 h 1523206"/>
              <a:gd name="connsiteX28" fmla="*/ 42862 w 1476772"/>
              <a:gd name="connsiteY28" fmla="*/ 78979 h 1523206"/>
              <a:gd name="connsiteX29" fmla="*/ 102394 w 1476772"/>
              <a:gd name="connsiteY29" fmla="*/ 76597 h 1523206"/>
              <a:gd name="connsiteX30" fmla="*/ 197644 w 1476772"/>
              <a:gd name="connsiteY30" fmla="*/ 119460 h 1523206"/>
              <a:gd name="connsiteX31" fmla="*/ 311944 w 1476772"/>
              <a:gd name="connsiteY31" fmla="*/ 190897 h 1523206"/>
              <a:gd name="connsiteX32" fmla="*/ 321469 w 1476772"/>
              <a:gd name="connsiteY32" fmla="*/ 128985 h 1523206"/>
              <a:gd name="connsiteX33" fmla="*/ 300037 w 1476772"/>
              <a:gd name="connsiteY33" fmla="*/ 48022 h 1523206"/>
              <a:gd name="connsiteX34" fmla="*/ 307181 w 1476772"/>
              <a:gd name="connsiteY34" fmla="*/ 31354 h 1523206"/>
              <a:gd name="connsiteX35" fmla="*/ 333375 w 1476772"/>
              <a:gd name="connsiteY35" fmla="*/ 38497 h 1523206"/>
              <a:gd name="connsiteX36" fmla="*/ 357187 w 1476772"/>
              <a:gd name="connsiteY36" fmla="*/ 76597 h 1523206"/>
              <a:gd name="connsiteX37" fmla="*/ 357187 w 1476772"/>
              <a:gd name="connsiteY37" fmla="*/ 167085 h 1523206"/>
              <a:gd name="connsiteX38" fmla="*/ 378619 w 1476772"/>
              <a:gd name="connsiteY38" fmla="*/ 262335 h 1523206"/>
              <a:gd name="connsiteX39" fmla="*/ 454819 w 1476772"/>
              <a:gd name="connsiteY39" fmla="*/ 338535 h 1523206"/>
              <a:gd name="connsiteX40" fmla="*/ 528637 w 1476772"/>
              <a:gd name="connsiteY40" fmla="*/ 348060 h 1523206"/>
              <a:gd name="connsiteX41" fmla="*/ 681037 w 1476772"/>
              <a:gd name="connsiteY41" fmla="*/ 309960 h 1523206"/>
              <a:gd name="connsiteX42" fmla="*/ 778669 w 1476772"/>
              <a:gd name="connsiteY42" fmla="*/ 162322 h 1523206"/>
              <a:gd name="connsiteX43" fmla="*/ 783431 w 1476772"/>
              <a:gd name="connsiteY43" fmla="*/ 119460 h 1523206"/>
              <a:gd name="connsiteX44" fmla="*/ 762000 w 1476772"/>
              <a:gd name="connsiteY44" fmla="*/ 24210 h 1523206"/>
              <a:gd name="connsiteX45" fmla="*/ 757237 w 1476772"/>
              <a:gd name="connsiteY45" fmla="*/ 397 h 1523206"/>
              <a:gd name="connsiteX46" fmla="*/ 776287 w 1476772"/>
              <a:gd name="connsiteY46" fmla="*/ 21829 h 1523206"/>
              <a:gd name="connsiteX47" fmla="*/ 807244 w 1476772"/>
              <a:gd name="connsiteY47" fmla="*/ 117079 h 1523206"/>
              <a:gd name="connsiteX48" fmla="*/ 823912 w 1476772"/>
              <a:gd name="connsiteY48" fmla="*/ 150416 h 1523206"/>
              <a:gd name="connsiteX49" fmla="*/ 871537 w 1476772"/>
              <a:gd name="connsiteY49" fmla="*/ 102791 h 1523206"/>
              <a:gd name="connsiteX50" fmla="*/ 895350 w 1476772"/>
              <a:gd name="connsiteY50" fmla="*/ 78979 h 1523206"/>
              <a:gd name="connsiteX51" fmla="*/ 895350 w 1476772"/>
              <a:gd name="connsiteY51" fmla="*/ 119460 h 1523206"/>
              <a:gd name="connsiteX52" fmla="*/ 857250 w 1476772"/>
              <a:gd name="connsiteY52" fmla="*/ 167085 h 1523206"/>
              <a:gd name="connsiteX53" fmla="*/ 800100 w 1476772"/>
              <a:gd name="connsiteY53" fmla="*/ 217091 h 1523206"/>
              <a:gd name="connsiteX54" fmla="*/ 769144 w 1476772"/>
              <a:gd name="connsiteY54" fmla="*/ 288529 h 1523206"/>
              <a:gd name="connsiteX55" fmla="*/ 826294 w 1476772"/>
              <a:gd name="connsiteY55" fmla="*/ 317104 h 1523206"/>
              <a:gd name="connsiteX56" fmla="*/ 962025 w 1476772"/>
              <a:gd name="connsiteY56" fmla="*/ 331391 h 1523206"/>
              <a:gd name="connsiteX57" fmla="*/ 1166812 w 1476772"/>
              <a:gd name="connsiteY57" fmla="*/ 288529 h 1523206"/>
              <a:gd name="connsiteX58" fmla="*/ 1252537 w 1476772"/>
              <a:gd name="connsiteY58" fmla="*/ 178991 h 1523206"/>
              <a:gd name="connsiteX59" fmla="*/ 1300162 w 1476772"/>
              <a:gd name="connsiteY59" fmla="*/ 86122 h 1523206"/>
              <a:gd name="connsiteX60" fmla="*/ 1302544 w 1476772"/>
              <a:gd name="connsiteY60" fmla="*/ 17066 h 1523206"/>
              <a:gd name="connsiteX61" fmla="*/ 1331119 w 1476772"/>
              <a:gd name="connsiteY61" fmla="*/ 26591 h 1523206"/>
              <a:gd name="connsiteX62" fmla="*/ 1328737 w 1476772"/>
              <a:gd name="connsiteY62" fmla="*/ 100410 h 1523206"/>
              <a:gd name="connsiteX63" fmla="*/ 1373981 w 1476772"/>
              <a:gd name="connsiteY63" fmla="*/ 71835 h 1523206"/>
              <a:gd name="connsiteX64" fmla="*/ 1445419 w 1476772"/>
              <a:gd name="connsiteY64" fmla="*/ 33735 h 1523206"/>
              <a:gd name="connsiteX65" fmla="*/ 1466850 w 1476772"/>
              <a:gd name="connsiteY65" fmla="*/ 62310 h 1523206"/>
              <a:gd name="connsiteX66" fmla="*/ 1385887 w 1476772"/>
              <a:gd name="connsiteY66" fmla="*/ 98029 h 1523206"/>
              <a:gd name="connsiteX67" fmla="*/ 1300162 w 1476772"/>
              <a:gd name="connsiteY67" fmla="*/ 164704 h 1523206"/>
              <a:gd name="connsiteX68" fmla="*/ 1178719 w 1476772"/>
              <a:gd name="connsiteY68" fmla="*/ 321866 h 1523206"/>
              <a:gd name="connsiteX69" fmla="*/ 1154906 w 1476772"/>
              <a:gd name="connsiteY69" fmla="*/ 495697 h 1523206"/>
              <a:gd name="connsiteX70" fmla="*/ 1109662 w 1476772"/>
              <a:gd name="connsiteY70" fmla="*/ 705247 h 1523206"/>
              <a:gd name="connsiteX71" fmla="*/ 1042987 w 1476772"/>
              <a:gd name="connsiteY71" fmla="*/ 862410 h 1523206"/>
              <a:gd name="connsiteX72" fmla="*/ 1033462 w 1476772"/>
              <a:gd name="connsiteY72" fmla="*/ 907654 h 1523206"/>
              <a:gd name="connsiteX73" fmla="*/ 1078706 w 1476772"/>
              <a:gd name="connsiteY73" fmla="*/ 969566 h 1523206"/>
              <a:gd name="connsiteX74" fmla="*/ 1150144 w 1476772"/>
              <a:gd name="connsiteY74" fmla="*/ 1010047 h 1523206"/>
              <a:gd name="connsiteX75" fmla="*/ 1173956 w 1476772"/>
              <a:gd name="connsiteY75" fmla="*/ 1043385 h 1523206"/>
              <a:gd name="connsiteX76" fmla="*/ 1164431 w 1476772"/>
              <a:gd name="connsiteY76" fmla="*/ 1069579 h 1523206"/>
              <a:gd name="connsiteX77" fmla="*/ 1133475 w 1476772"/>
              <a:gd name="connsiteY77" fmla="*/ 1057672 h 1523206"/>
              <a:gd name="connsiteX78" fmla="*/ 1092994 w 1476772"/>
              <a:gd name="connsiteY78" fmla="*/ 1031479 h 1523206"/>
              <a:gd name="connsiteX79" fmla="*/ 1052512 w 1476772"/>
              <a:gd name="connsiteY79" fmla="*/ 1012429 h 1523206"/>
              <a:gd name="connsiteX80" fmla="*/ 995362 w 1476772"/>
              <a:gd name="connsiteY80" fmla="*/ 1005285 h 1523206"/>
              <a:gd name="connsiteX81" fmla="*/ 978694 w 1476772"/>
              <a:gd name="connsiteY81" fmla="*/ 1052910 h 1523206"/>
              <a:gd name="connsiteX82" fmla="*/ 1009650 w 1476772"/>
              <a:gd name="connsiteY82" fmla="*/ 1169591 h 1523206"/>
              <a:gd name="connsiteX83" fmla="*/ 1081087 w 1476772"/>
              <a:gd name="connsiteY83" fmla="*/ 1310085 h 1523206"/>
              <a:gd name="connsiteX84" fmla="*/ 1121569 w 1476772"/>
              <a:gd name="connsiteY84" fmla="*/ 1348185 h 1523206"/>
              <a:gd name="connsiteX85" fmla="*/ 1176337 w 1476772"/>
              <a:gd name="connsiteY85" fmla="*/ 1374379 h 1523206"/>
              <a:gd name="connsiteX86" fmla="*/ 1209675 w 1476772"/>
              <a:gd name="connsiteY86" fmla="*/ 1424385 h 1523206"/>
              <a:gd name="connsiteX87" fmla="*/ 1197769 w 1476772"/>
              <a:gd name="connsiteY87" fmla="*/ 1438672 h 1523206"/>
              <a:gd name="connsiteX88" fmla="*/ 1090612 w 1476772"/>
              <a:gd name="connsiteY88" fmla="*/ 1374379 h 1523206"/>
              <a:gd name="connsiteX89" fmla="*/ 1097756 w 1476772"/>
              <a:gd name="connsiteY89" fmla="*/ 1429147 h 1523206"/>
              <a:gd name="connsiteX90" fmla="*/ 1090612 w 1476772"/>
              <a:gd name="connsiteY90" fmla="*/ 1488679 h 1523206"/>
              <a:gd name="connsiteX91" fmla="*/ 1078706 w 1476772"/>
              <a:gd name="connsiteY91" fmla="*/ 1500585 h 1523206"/>
              <a:gd name="connsiteX92" fmla="*/ 1066800 w 1476772"/>
              <a:gd name="connsiteY92" fmla="*/ 1474391 h 1523206"/>
              <a:gd name="connsiteX93" fmla="*/ 1059656 w 1476772"/>
              <a:gd name="connsiteY93" fmla="*/ 1374379 h 1523206"/>
              <a:gd name="connsiteX94" fmla="*/ 992981 w 1476772"/>
              <a:gd name="connsiteY94" fmla="*/ 1248172 h 1523206"/>
              <a:gd name="connsiteX95" fmla="*/ 881062 w 1476772"/>
              <a:gd name="connsiteY95" fmla="*/ 1071960 h 1523206"/>
              <a:gd name="connsiteX96" fmla="*/ 831056 w 1476772"/>
              <a:gd name="connsiteY96" fmla="*/ 1033860 h 1523206"/>
              <a:gd name="connsiteX97" fmla="*/ 664369 w 1476772"/>
              <a:gd name="connsiteY97" fmla="*/ 1036241 h 1523206"/>
              <a:gd name="connsiteX98" fmla="*/ 602456 w 1476772"/>
              <a:gd name="connsiteY98" fmla="*/ 1064816 h 1523206"/>
              <a:gd name="connsiteX99" fmla="*/ 504825 w 1476772"/>
              <a:gd name="connsiteY99" fmla="*/ 1124347 h 1523206"/>
              <a:gd name="connsiteX100" fmla="*/ 369094 w 1476772"/>
              <a:gd name="connsiteY100" fmla="*/ 1229122 h 1523206"/>
              <a:gd name="connsiteX101" fmla="*/ 271462 w 1476772"/>
              <a:gd name="connsiteY101" fmla="*/ 1350566 h 1523206"/>
              <a:gd name="connsiteX102" fmla="*/ 226219 w 1476772"/>
              <a:gd name="connsiteY102" fmla="*/ 1424385 h 1523206"/>
              <a:gd name="connsiteX103" fmla="*/ 197644 w 1476772"/>
              <a:gd name="connsiteY103" fmla="*/ 1505347 h 1523206"/>
              <a:gd name="connsiteX104" fmla="*/ 152400 w 1476772"/>
              <a:gd name="connsiteY104" fmla="*/ 1522016 h 1523206"/>
              <a:gd name="connsiteX105" fmla="*/ 171450 w 1476772"/>
              <a:gd name="connsiteY105" fmla="*/ 1498204 h 1523206"/>
              <a:gd name="connsiteX106" fmla="*/ 200025 w 1476772"/>
              <a:gd name="connsiteY106" fmla="*/ 1441054 h 1523206"/>
              <a:gd name="connsiteX107" fmla="*/ 211931 w 1476772"/>
              <a:gd name="connsiteY107" fmla="*/ 1388666 h 1523206"/>
              <a:gd name="connsiteX108" fmla="*/ 176212 w 1476772"/>
              <a:gd name="connsiteY108" fmla="*/ 1381522 h 1523206"/>
              <a:gd name="connsiteX109" fmla="*/ 111919 w 1476772"/>
              <a:gd name="connsiteY109" fmla="*/ 1393429 h 1523206"/>
              <a:gd name="connsiteX110" fmla="*/ 30956 w 1476772"/>
              <a:gd name="connsiteY110" fmla="*/ 1431529 h 15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476772" h="1523206">
                <a:moveTo>
                  <a:pt x="30956" y="1431529"/>
                </a:moveTo>
                <a:cubicBezTo>
                  <a:pt x="27781" y="1429942"/>
                  <a:pt x="66675" y="1397001"/>
                  <a:pt x="92869" y="1383904"/>
                </a:cubicBezTo>
                <a:cubicBezTo>
                  <a:pt x="119063" y="1370807"/>
                  <a:pt x="148829" y="1387078"/>
                  <a:pt x="188119" y="1352947"/>
                </a:cubicBezTo>
                <a:cubicBezTo>
                  <a:pt x="227409" y="1318816"/>
                  <a:pt x="297259" y="1223963"/>
                  <a:pt x="328612" y="1179116"/>
                </a:cubicBezTo>
                <a:cubicBezTo>
                  <a:pt x="359965" y="1134269"/>
                  <a:pt x="371871" y="1127522"/>
                  <a:pt x="376237" y="1083866"/>
                </a:cubicBezTo>
                <a:cubicBezTo>
                  <a:pt x="380603" y="1040210"/>
                  <a:pt x="371475" y="970360"/>
                  <a:pt x="354806" y="917179"/>
                </a:cubicBezTo>
                <a:cubicBezTo>
                  <a:pt x="338137" y="863998"/>
                  <a:pt x="304800" y="790973"/>
                  <a:pt x="276225" y="764779"/>
                </a:cubicBezTo>
                <a:cubicBezTo>
                  <a:pt x="247650" y="738585"/>
                  <a:pt x="213518" y="751285"/>
                  <a:pt x="183356" y="760016"/>
                </a:cubicBezTo>
                <a:cubicBezTo>
                  <a:pt x="153194" y="768747"/>
                  <a:pt x="120253" y="795338"/>
                  <a:pt x="95250" y="817166"/>
                </a:cubicBezTo>
                <a:cubicBezTo>
                  <a:pt x="70247" y="838994"/>
                  <a:pt x="45640" y="874713"/>
                  <a:pt x="33337" y="890985"/>
                </a:cubicBezTo>
                <a:cubicBezTo>
                  <a:pt x="21034" y="907257"/>
                  <a:pt x="26193" y="914400"/>
                  <a:pt x="21431" y="914797"/>
                </a:cubicBezTo>
                <a:cubicBezTo>
                  <a:pt x="16669" y="915194"/>
                  <a:pt x="0" y="908844"/>
                  <a:pt x="4762" y="893366"/>
                </a:cubicBezTo>
                <a:cubicBezTo>
                  <a:pt x="9524" y="877888"/>
                  <a:pt x="30559" y="843360"/>
                  <a:pt x="50006" y="821929"/>
                </a:cubicBezTo>
                <a:cubicBezTo>
                  <a:pt x="69453" y="800498"/>
                  <a:pt x="102791" y="781051"/>
                  <a:pt x="121444" y="764779"/>
                </a:cubicBezTo>
                <a:cubicBezTo>
                  <a:pt x="140097" y="748507"/>
                  <a:pt x="153591" y="735410"/>
                  <a:pt x="161925" y="724297"/>
                </a:cubicBezTo>
                <a:cubicBezTo>
                  <a:pt x="170259" y="713185"/>
                  <a:pt x="176212" y="702469"/>
                  <a:pt x="171450" y="698104"/>
                </a:cubicBezTo>
                <a:cubicBezTo>
                  <a:pt x="166688" y="693739"/>
                  <a:pt x="144859" y="696120"/>
                  <a:pt x="133350" y="698104"/>
                </a:cubicBezTo>
                <a:cubicBezTo>
                  <a:pt x="121841" y="700088"/>
                  <a:pt x="108347" y="711598"/>
                  <a:pt x="102394" y="710010"/>
                </a:cubicBezTo>
                <a:cubicBezTo>
                  <a:pt x="96441" y="708423"/>
                  <a:pt x="92869" y="694929"/>
                  <a:pt x="97631" y="688579"/>
                </a:cubicBezTo>
                <a:cubicBezTo>
                  <a:pt x="102393" y="682229"/>
                  <a:pt x="112713" y="676276"/>
                  <a:pt x="130969" y="671910"/>
                </a:cubicBezTo>
                <a:cubicBezTo>
                  <a:pt x="149225" y="667544"/>
                  <a:pt x="177403" y="675482"/>
                  <a:pt x="207169" y="662385"/>
                </a:cubicBezTo>
                <a:cubicBezTo>
                  <a:pt x="236935" y="649288"/>
                  <a:pt x="280590" y="637382"/>
                  <a:pt x="309562" y="593329"/>
                </a:cubicBezTo>
                <a:cubicBezTo>
                  <a:pt x="338534" y="549276"/>
                  <a:pt x="379809" y="454819"/>
                  <a:pt x="381000" y="398066"/>
                </a:cubicBezTo>
                <a:cubicBezTo>
                  <a:pt x="382191" y="341313"/>
                  <a:pt x="342900" y="289719"/>
                  <a:pt x="316706" y="252810"/>
                </a:cubicBezTo>
                <a:cubicBezTo>
                  <a:pt x="290512" y="215901"/>
                  <a:pt x="250428" y="195263"/>
                  <a:pt x="223837" y="176610"/>
                </a:cubicBezTo>
                <a:cubicBezTo>
                  <a:pt x="197246" y="157957"/>
                  <a:pt x="180577" y="149225"/>
                  <a:pt x="157162" y="140891"/>
                </a:cubicBezTo>
                <a:cubicBezTo>
                  <a:pt x="133747" y="132557"/>
                  <a:pt x="101600" y="131366"/>
                  <a:pt x="83344" y="126604"/>
                </a:cubicBezTo>
                <a:cubicBezTo>
                  <a:pt x="65088" y="121842"/>
                  <a:pt x="54372" y="120253"/>
                  <a:pt x="47625" y="112316"/>
                </a:cubicBezTo>
                <a:cubicBezTo>
                  <a:pt x="40878" y="104379"/>
                  <a:pt x="33734" y="84932"/>
                  <a:pt x="42862" y="78979"/>
                </a:cubicBezTo>
                <a:cubicBezTo>
                  <a:pt x="51990" y="73026"/>
                  <a:pt x="76597" y="69850"/>
                  <a:pt x="102394" y="76597"/>
                </a:cubicBezTo>
                <a:cubicBezTo>
                  <a:pt x="128191" y="83344"/>
                  <a:pt x="162719" y="100410"/>
                  <a:pt x="197644" y="119460"/>
                </a:cubicBezTo>
                <a:cubicBezTo>
                  <a:pt x="232569" y="138510"/>
                  <a:pt x="291307" y="189310"/>
                  <a:pt x="311944" y="190897"/>
                </a:cubicBezTo>
                <a:cubicBezTo>
                  <a:pt x="332581" y="192484"/>
                  <a:pt x="323454" y="152798"/>
                  <a:pt x="321469" y="128985"/>
                </a:cubicBezTo>
                <a:cubicBezTo>
                  <a:pt x="319485" y="105173"/>
                  <a:pt x="302418" y="64294"/>
                  <a:pt x="300037" y="48022"/>
                </a:cubicBezTo>
                <a:cubicBezTo>
                  <a:pt x="297656" y="31750"/>
                  <a:pt x="301625" y="32941"/>
                  <a:pt x="307181" y="31354"/>
                </a:cubicBezTo>
                <a:cubicBezTo>
                  <a:pt x="312737" y="29767"/>
                  <a:pt x="325041" y="30957"/>
                  <a:pt x="333375" y="38497"/>
                </a:cubicBezTo>
                <a:cubicBezTo>
                  <a:pt x="341709" y="46037"/>
                  <a:pt x="353218" y="55166"/>
                  <a:pt x="357187" y="76597"/>
                </a:cubicBezTo>
                <a:cubicBezTo>
                  <a:pt x="361156" y="98028"/>
                  <a:pt x="353615" y="136129"/>
                  <a:pt x="357187" y="167085"/>
                </a:cubicBezTo>
                <a:cubicBezTo>
                  <a:pt x="360759" y="198041"/>
                  <a:pt x="362347" y="233760"/>
                  <a:pt x="378619" y="262335"/>
                </a:cubicBezTo>
                <a:cubicBezTo>
                  <a:pt x="394891" y="290910"/>
                  <a:pt x="429816" y="324248"/>
                  <a:pt x="454819" y="338535"/>
                </a:cubicBezTo>
                <a:cubicBezTo>
                  <a:pt x="479822" y="352822"/>
                  <a:pt x="490934" y="352822"/>
                  <a:pt x="528637" y="348060"/>
                </a:cubicBezTo>
                <a:cubicBezTo>
                  <a:pt x="566340" y="343298"/>
                  <a:pt x="639365" y="340916"/>
                  <a:pt x="681037" y="309960"/>
                </a:cubicBezTo>
                <a:cubicBezTo>
                  <a:pt x="722709" y="279004"/>
                  <a:pt x="761603" y="194072"/>
                  <a:pt x="778669" y="162322"/>
                </a:cubicBezTo>
                <a:cubicBezTo>
                  <a:pt x="795735" y="130572"/>
                  <a:pt x="786209" y="142479"/>
                  <a:pt x="783431" y="119460"/>
                </a:cubicBezTo>
                <a:cubicBezTo>
                  <a:pt x="780653" y="96441"/>
                  <a:pt x="766366" y="44054"/>
                  <a:pt x="762000" y="24210"/>
                </a:cubicBezTo>
                <a:cubicBezTo>
                  <a:pt x="757634" y="4366"/>
                  <a:pt x="754856" y="794"/>
                  <a:pt x="757237" y="397"/>
                </a:cubicBezTo>
                <a:cubicBezTo>
                  <a:pt x="759618" y="0"/>
                  <a:pt x="767953" y="2382"/>
                  <a:pt x="776287" y="21829"/>
                </a:cubicBezTo>
                <a:cubicBezTo>
                  <a:pt x="784621" y="41276"/>
                  <a:pt x="799307" y="95648"/>
                  <a:pt x="807244" y="117079"/>
                </a:cubicBezTo>
                <a:cubicBezTo>
                  <a:pt x="815181" y="138510"/>
                  <a:pt x="813197" y="152797"/>
                  <a:pt x="823912" y="150416"/>
                </a:cubicBezTo>
                <a:cubicBezTo>
                  <a:pt x="834627" y="148035"/>
                  <a:pt x="871537" y="102791"/>
                  <a:pt x="871537" y="102791"/>
                </a:cubicBezTo>
                <a:cubicBezTo>
                  <a:pt x="883443" y="90885"/>
                  <a:pt x="891381" y="76201"/>
                  <a:pt x="895350" y="78979"/>
                </a:cubicBezTo>
                <a:cubicBezTo>
                  <a:pt x="899319" y="81757"/>
                  <a:pt x="901700" y="104776"/>
                  <a:pt x="895350" y="119460"/>
                </a:cubicBezTo>
                <a:cubicBezTo>
                  <a:pt x="889000" y="134144"/>
                  <a:pt x="873125" y="150813"/>
                  <a:pt x="857250" y="167085"/>
                </a:cubicBezTo>
                <a:cubicBezTo>
                  <a:pt x="841375" y="183357"/>
                  <a:pt x="814784" y="196850"/>
                  <a:pt x="800100" y="217091"/>
                </a:cubicBezTo>
                <a:cubicBezTo>
                  <a:pt x="785416" y="237332"/>
                  <a:pt x="764778" y="271860"/>
                  <a:pt x="769144" y="288529"/>
                </a:cubicBezTo>
                <a:cubicBezTo>
                  <a:pt x="773510" y="305198"/>
                  <a:pt x="794147" y="309960"/>
                  <a:pt x="826294" y="317104"/>
                </a:cubicBezTo>
                <a:cubicBezTo>
                  <a:pt x="858441" y="324248"/>
                  <a:pt x="905272" y="336153"/>
                  <a:pt x="962025" y="331391"/>
                </a:cubicBezTo>
                <a:cubicBezTo>
                  <a:pt x="1018778" y="326629"/>
                  <a:pt x="1118393" y="313929"/>
                  <a:pt x="1166812" y="288529"/>
                </a:cubicBezTo>
                <a:cubicBezTo>
                  <a:pt x="1215231" y="263129"/>
                  <a:pt x="1230312" y="212726"/>
                  <a:pt x="1252537" y="178991"/>
                </a:cubicBezTo>
                <a:cubicBezTo>
                  <a:pt x="1274762" y="145257"/>
                  <a:pt x="1291828" y="113109"/>
                  <a:pt x="1300162" y="86122"/>
                </a:cubicBezTo>
                <a:cubicBezTo>
                  <a:pt x="1308496" y="59135"/>
                  <a:pt x="1297385" y="26988"/>
                  <a:pt x="1302544" y="17066"/>
                </a:cubicBezTo>
                <a:cubicBezTo>
                  <a:pt x="1307703" y="7144"/>
                  <a:pt x="1326753" y="12700"/>
                  <a:pt x="1331119" y="26591"/>
                </a:cubicBezTo>
                <a:cubicBezTo>
                  <a:pt x="1335485" y="40482"/>
                  <a:pt x="1321593" y="92869"/>
                  <a:pt x="1328737" y="100410"/>
                </a:cubicBezTo>
                <a:cubicBezTo>
                  <a:pt x="1335881" y="107951"/>
                  <a:pt x="1354534" y="82948"/>
                  <a:pt x="1373981" y="71835"/>
                </a:cubicBezTo>
                <a:cubicBezTo>
                  <a:pt x="1393428" y="60722"/>
                  <a:pt x="1429941" y="35323"/>
                  <a:pt x="1445419" y="33735"/>
                </a:cubicBezTo>
                <a:cubicBezTo>
                  <a:pt x="1460897" y="32148"/>
                  <a:pt x="1476772" y="51594"/>
                  <a:pt x="1466850" y="62310"/>
                </a:cubicBezTo>
                <a:cubicBezTo>
                  <a:pt x="1456928" y="73026"/>
                  <a:pt x="1413668" y="80963"/>
                  <a:pt x="1385887" y="98029"/>
                </a:cubicBezTo>
                <a:cubicBezTo>
                  <a:pt x="1358106" y="115095"/>
                  <a:pt x="1334690" y="127398"/>
                  <a:pt x="1300162" y="164704"/>
                </a:cubicBezTo>
                <a:cubicBezTo>
                  <a:pt x="1265634" y="202010"/>
                  <a:pt x="1202928" y="266701"/>
                  <a:pt x="1178719" y="321866"/>
                </a:cubicBezTo>
                <a:cubicBezTo>
                  <a:pt x="1154510" y="377031"/>
                  <a:pt x="1166415" y="431800"/>
                  <a:pt x="1154906" y="495697"/>
                </a:cubicBezTo>
                <a:cubicBezTo>
                  <a:pt x="1143397" y="559594"/>
                  <a:pt x="1128315" y="644128"/>
                  <a:pt x="1109662" y="705247"/>
                </a:cubicBezTo>
                <a:cubicBezTo>
                  <a:pt x="1091009" y="766366"/>
                  <a:pt x="1055687" y="828676"/>
                  <a:pt x="1042987" y="862410"/>
                </a:cubicBezTo>
                <a:cubicBezTo>
                  <a:pt x="1030287" y="896145"/>
                  <a:pt x="1027509" y="889795"/>
                  <a:pt x="1033462" y="907654"/>
                </a:cubicBezTo>
                <a:cubicBezTo>
                  <a:pt x="1039415" y="925513"/>
                  <a:pt x="1059259" y="952501"/>
                  <a:pt x="1078706" y="969566"/>
                </a:cubicBezTo>
                <a:cubicBezTo>
                  <a:pt x="1098153" y="986631"/>
                  <a:pt x="1134269" y="997744"/>
                  <a:pt x="1150144" y="1010047"/>
                </a:cubicBezTo>
                <a:cubicBezTo>
                  <a:pt x="1166019" y="1022350"/>
                  <a:pt x="1171575" y="1033463"/>
                  <a:pt x="1173956" y="1043385"/>
                </a:cubicBezTo>
                <a:cubicBezTo>
                  <a:pt x="1176337" y="1053307"/>
                  <a:pt x="1171178" y="1067198"/>
                  <a:pt x="1164431" y="1069579"/>
                </a:cubicBezTo>
                <a:cubicBezTo>
                  <a:pt x="1157684" y="1071960"/>
                  <a:pt x="1145381" y="1064022"/>
                  <a:pt x="1133475" y="1057672"/>
                </a:cubicBezTo>
                <a:cubicBezTo>
                  <a:pt x="1121569" y="1051322"/>
                  <a:pt x="1106488" y="1039019"/>
                  <a:pt x="1092994" y="1031479"/>
                </a:cubicBezTo>
                <a:cubicBezTo>
                  <a:pt x="1079500" y="1023939"/>
                  <a:pt x="1068784" y="1016795"/>
                  <a:pt x="1052512" y="1012429"/>
                </a:cubicBezTo>
                <a:cubicBezTo>
                  <a:pt x="1036240" y="1008063"/>
                  <a:pt x="1007665" y="998538"/>
                  <a:pt x="995362" y="1005285"/>
                </a:cubicBezTo>
                <a:cubicBezTo>
                  <a:pt x="983059" y="1012032"/>
                  <a:pt x="976313" y="1025526"/>
                  <a:pt x="978694" y="1052910"/>
                </a:cubicBezTo>
                <a:cubicBezTo>
                  <a:pt x="981075" y="1080294"/>
                  <a:pt x="992584" y="1126728"/>
                  <a:pt x="1009650" y="1169591"/>
                </a:cubicBezTo>
                <a:cubicBezTo>
                  <a:pt x="1026716" y="1212454"/>
                  <a:pt x="1062434" y="1280319"/>
                  <a:pt x="1081087" y="1310085"/>
                </a:cubicBezTo>
                <a:cubicBezTo>
                  <a:pt x="1099740" y="1339851"/>
                  <a:pt x="1105694" y="1337469"/>
                  <a:pt x="1121569" y="1348185"/>
                </a:cubicBezTo>
                <a:cubicBezTo>
                  <a:pt x="1137444" y="1358901"/>
                  <a:pt x="1161653" y="1361679"/>
                  <a:pt x="1176337" y="1374379"/>
                </a:cubicBezTo>
                <a:cubicBezTo>
                  <a:pt x="1191021" y="1387079"/>
                  <a:pt x="1206103" y="1413670"/>
                  <a:pt x="1209675" y="1424385"/>
                </a:cubicBezTo>
                <a:cubicBezTo>
                  <a:pt x="1213247" y="1435101"/>
                  <a:pt x="1217613" y="1447006"/>
                  <a:pt x="1197769" y="1438672"/>
                </a:cubicBezTo>
                <a:cubicBezTo>
                  <a:pt x="1177925" y="1430338"/>
                  <a:pt x="1107281" y="1375966"/>
                  <a:pt x="1090612" y="1374379"/>
                </a:cubicBezTo>
                <a:cubicBezTo>
                  <a:pt x="1073943" y="1372792"/>
                  <a:pt x="1097756" y="1410097"/>
                  <a:pt x="1097756" y="1429147"/>
                </a:cubicBezTo>
                <a:cubicBezTo>
                  <a:pt x="1097756" y="1448197"/>
                  <a:pt x="1093787" y="1476773"/>
                  <a:pt x="1090612" y="1488679"/>
                </a:cubicBezTo>
                <a:cubicBezTo>
                  <a:pt x="1087437" y="1500585"/>
                  <a:pt x="1082675" y="1502966"/>
                  <a:pt x="1078706" y="1500585"/>
                </a:cubicBezTo>
                <a:cubicBezTo>
                  <a:pt x="1074737" y="1498204"/>
                  <a:pt x="1069975" y="1495425"/>
                  <a:pt x="1066800" y="1474391"/>
                </a:cubicBezTo>
                <a:cubicBezTo>
                  <a:pt x="1063625" y="1453357"/>
                  <a:pt x="1071959" y="1412082"/>
                  <a:pt x="1059656" y="1374379"/>
                </a:cubicBezTo>
                <a:cubicBezTo>
                  <a:pt x="1047353" y="1336676"/>
                  <a:pt x="1022747" y="1298575"/>
                  <a:pt x="992981" y="1248172"/>
                </a:cubicBezTo>
                <a:cubicBezTo>
                  <a:pt x="963215" y="1197769"/>
                  <a:pt x="908049" y="1107679"/>
                  <a:pt x="881062" y="1071960"/>
                </a:cubicBezTo>
                <a:cubicBezTo>
                  <a:pt x="854075" y="1036241"/>
                  <a:pt x="867171" y="1039813"/>
                  <a:pt x="831056" y="1033860"/>
                </a:cubicBezTo>
                <a:cubicBezTo>
                  <a:pt x="794941" y="1027907"/>
                  <a:pt x="702469" y="1031082"/>
                  <a:pt x="664369" y="1036241"/>
                </a:cubicBezTo>
                <a:cubicBezTo>
                  <a:pt x="626269" y="1041400"/>
                  <a:pt x="629047" y="1050132"/>
                  <a:pt x="602456" y="1064816"/>
                </a:cubicBezTo>
                <a:cubicBezTo>
                  <a:pt x="575865" y="1079500"/>
                  <a:pt x="543719" y="1096963"/>
                  <a:pt x="504825" y="1124347"/>
                </a:cubicBezTo>
                <a:cubicBezTo>
                  <a:pt x="465931" y="1151731"/>
                  <a:pt x="407988" y="1191419"/>
                  <a:pt x="369094" y="1229122"/>
                </a:cubicBezTo>
                <a:cubicBezTo>
                  <a:pt x="330200" y="1266825"/>
                  <a:pt x="295274" y="1318022"/>
                  <a:pt x="271462" y="1350566"/>
                </a:cubicBezTo>
                <a:cubicBezTo>
                  <a:pt x="247650" y="1383110"/>
                  <a:pt x="238522" y="1398588"/>
                  <a:pt x="226219" y="1424385"/>
                </a:cubicBezTo>
                <a:cubicBezTo>
                  <a:pt x="213916" y="1450182"/>
                  <a:pt x="209947" y="1489075"/>
                  <a:pt x="197644" y="1505347"/>
                </a:cubicBezTo>
                <a:cubicBezTo>
                  <a:pt x="185341" y="1521619"/>
                  <a:pt x="156766" y="1523206"/>
                  <a:pt x="152400" y="1522016"/>
                </a:cubicBezTo>
                <a:cubicBezTo>
                  <a:pt x="148034" y="1520826"/>
                  <a:pt x="163513" y="1511698"/>
                  <a:pt x="171450" y="1498204"/>
                </a:cubicBezTo>
                <a:cubicBezTo>
                  <a:pt x="179387" y="1484710"/>
                  <a:pt x="193278" y="1459310"/>
                  <a:pt x="200025" y="1441054"/>
                </a:cubicBezTo>
                <a:cubicBezTo>
                  <a:pt x="206772" y="1422798"/>
                  <a:pt x="215900" y="1398588"/>
                  <a:pt x="211931" y="1388666"/>
                </a:cubicBezTo>
                <a:cubicBezTo>
                  <a:pt x="207962" y="1378744"/>
                  <a:pt x="192881" y="1380728"/>
                  <a:pt x="176212" y="1381522"/>
                </a:cubicBezTo>
                <a:cubicBezTo>
                  <a:pt x="159543" y="1382316"/>
                  <a:pt x="132557" y="1385492"/>
                  <a:pt x="111919" y="1393429"/>
                </a:cubicBezTo>
                <a:cubicBezTo>
                  <a:pt x="91282" y="1401367"/>
                  <a:pt x="34131" y="1433116"/>
                  <a:pt x="30956" y="1431529"/>
                </a:cubicBezTo>
                <a:close/>
              </a:path>
            </a:pathLst>
          </a:custGeom>
          <a:solidFill>
            <a:schemeClr val="accent2"/>
          </a:solidFill>
          <a:ln w="12700">
            <a:solidFill>
              <a:schemeClr val="accent5">
                <a:lumMod val="40000"/>
                <a:lumOff val="60000"/>
              </a:schemeClr>
            </a:solidFill>
            <a:miter lim="800000"/>
            <a:headEnd/>
            <a:tailEnd/>
          </a:ln>
        </p:spPr>
        <p:txBody>
          <a:bodyPr anchor="ctr"/>
          <a:lstStyle/>
          <a:p>
            <a:pPr algn="ctr" eaLnBrk="1" hangingPunct="1">
              <a:lnSpc>
                <a:spcPct val="90000"/>
              </a:lnSpc>
              <a:spcBef>
                <a:spcPct val="35000"/>
              </a:spcBef>
              <a:spcAft>
                <a:spcPct val="25000"/>
              </a:spcAft>
              <a:buClr>
                <a:srgbClr val="8B3D9A"/>
              </a:buClr>
              <a:buFont typeface="Arial" charset="0"/>
              <a:buChar char="•"/>
              <a:defRPr/>
            </a:pPr>
            <a:endParaRPr lang="en-US" sz="1400" dirty="0">
              <a:solidFill>
                <a:srgbClr val="CDCDCF"/>
              </a:solidFill>
              <a:ea typeface="MS PGothic" pitchFamily="34" charset="-128"/>
              <a:cs typeface="+mn-cs"/>
            </a:endParaRPr>
          </a:p>
        </p:txBody>
      </p:sp>
      <p:sp>
        <p:nvSpPr>
          <p:cNvPr id="161" name="Oval 160"/>
          <p:cNvSpPr/>
          <p:nvPr/>
        </p:nvSpPr>
        <p:spPr bwMode="auto">
          <a:xfrm rot="19359299">
            <a:off x="4079904" y="2814638"/>
            <a:ext cx="311150" cy="233362"/>
          </a:xfrm>
          <a:prstGeom prst="ellipse">
            <a:avLst/>
          </a:prstGeom>
          <a:solidFill>
            <a:schemeClr val="accent2">
              <a:lumMod val="75000"/>
            </a:schemeClr>
          </a:solidFill>
          <a:ln w="12700">
            <a:solidFill>
              <a:schemeClr val="accent2"/>
            </a:solidFill>
            <a:miter lim="800000"/>
            <a:headEnd/>
            <a:tailEnd/>
          </a:ln>
          <a:effectLst>
            <a:outerShdw blurRad="63500" sx="102000" sy="102000" algn="ctr" rotWithShape="0">
              <a:prstClr val="black">
                <a:alpha val="40000"/>
              </a:prstClr>
            </a:outerShdw>
          </a:effectLst>
        </p:spPr>
        <p:txBody>
          <a:bodyPr anchor="ctr"/>
          <a:lstStyle/>
          <a:p>
            <a:pPr algn="ctr" eaLnBrk="1" hangingPunct="1">
              <a:lnSpc>
                <a:spcPct val="90000"/>
              </a:lnSpc>
              <a:spcBef>
                <a:spcPct val="35000"/>
              </a:spcBef>
              <a:spcAft>
                <a:spcPct val="25000"/>
              </a:spcAft>
              <a:buClr>
                <a:srgbClr val="8B3D9A"/>
              </a:buClr>
              <a:buFont typeface="Arial" charset="0"/>
              <a:buChar char="•"/>
              <a:defRPr/>
            </a:pPr>
            <a:endParaRPr lang="en-US" sz="1400" dirty="0">
              <a:solidFill>
                <a:srgbClr val="CDCDCF"/>
              </a:solidFill>
              <a:ea typeface="MS PGothic" pitchFamily="34" charset="-128"/>
              <a:cs typeface="+mn-cs"/>
            </a:endParaRPr>
          </a:p>
        </p:txBody>
      </p:sp>
      <p:sp>
        <p:nvSpPr>
          <p:cNvPr id="28708" name="Text Box 7"/>
          <p:cNvSpPr txBox="1">
            <a:spLocks noChangeArrowheads="1"/>
          </p:cNvSpPr>
          <p:nvPr/>
        </p:nvSpPr>
        <p:spPr bwMode="auto">
          <a:xfrm>
            <a:off x="3816379" y="2641600"/>
            <a:ext cx="792163" cy="400050"/>
          </a:xfrm>
          <a:prstGeom prst="rect">
            <a:avLst/>
          </a:prstGeom>
          <a:noFill/>
          <a:ln w="9525">
            <a:noFill/>
            <a:miter lim="800000"/>
            <a:headEnd/>
            <a:tailEnd/>
          </a:ln>
        </p:spPr>
        <p:txBody>
          <a:bodyPr>
            <a:spAutoFit/>
          </a:bodyPr>
          <a:lstStyle/>
          <a:p>
            <a:pPr algn="ctr">
              <a:buClr>
                <a:srgbClr val="8B3D9A"/>
              </a:buClr>
            </a:pPr>
            <a:r>
              <a:rPr lang="es-MX" altLang="en-US" sz="1000" smtClean="0">
                <a:solidFill>
                  <a:srgbClr val="FFFFFF"/>
                </a:solidFill>
                <a:ea typeface="MS PGothic" pitchFamily="34" charset="-128"/>
              </a:rPr>
              <a:t>Célula dendrítica</a:t>
            </a:r>
            <a:endParaRPr lang="es-MX" altLang="en-US" sz="1000">
              <a:solidFill>
                <a:srgbClr val="FFFFFF"/>
              </a:solidFill>
              <a:ea typeface="MS PGothic" pitchFamily="34" charset="-128"/>
            </a:endParaRPr>
          </a:p>
        </p:txBody>
      </p:sp>
      <p:sp>
        <p:nvSpPr>
          <p:cNvPr id="163" name="Freeform 162"/>
          <p:cNvSpPr/>
          <p:nvPr/>
        </p:nvSpPr>
        <p:spPr bwMode="auto">
          <a:xfrm>
            <a:off x="4746654" y="2652713"/>
            <a:ext cx="211138" cy="203200"/>
          </a:xfrm>
          <a:custGeom>
            <a:avLst/>
            <a:gdLst>
              <a:gd name="connsiteX0" fmla="*/ 1614376 w 1786269"/>
              <a:gd name="connsiteY0" fmla="*/ 17721 h 1286540"/>
              <a:gd name="connsiteX1" fmla="*/ 1380460 w 1786269"/>
              <a:gd name="connsiteY1" fmla="*/ 17721 h 1286540"/>
              <a:gd name="connsiteX2" fmla="*/ 1189074 w 1786269"/>
              <a:gd name="connsiteY2" fmla="*/ 102782 h 1286540"/>
              <a:gd name="connsiteX3" fmla="*/ 1306032 w 1786269"/>
              <a:gd name="connsiteY3" fmla="*/ 209107 h 1286540"/>
              <a:gd name="connsiteX4" fmla="*/ 1476153 w 1786269"/>
              <a:gd name="connsiteY4" fmla="*/ 241005 h 1286540"/>
              <a:gd name="connsiteX5" fmla="*/ 1635641 w 1786269"/>
              <a:gd name="connsiteY5" fmla="*/ 241005 h 1286540"/>
              <a:gd name="connsiteX6" fmla="*/ 1327297 w 1786269"/>
              <a:gd name="connsiteY6" fmla="*/ 241005 h 1286540"/>
              <a:gd name="connsiteX7" fmla="*/ 1210339 w 1786269"/>
              <a:gd name="connsiteY7" fmla="*/ 283535 h 1286540"/>
              <a:gd name="connsiteX8" fmla="*/ 1220971 w 1786269"/>
              <a:gd name="connsiteY8" fmla="*/ 347331 h 1286540"/>
              <a:gd name="connsiteX9" fmla="*/ 1316664 w 1786269"/>
              <a:gd name="connsiteY9" fmla="*/ 411126 h 1286540"/>
              <a:gd name="connsiteX10" fmla="*/ 1571846 w 1786269"/>
              <a:gd name="connsiteY10" fmla="*/ 421759 h 1286540"/>
              <a:gd name="connsiteX11" fmla="*/ 1210339 w 1786269"/>
              <a:gd name="connsiteY11" fmla="*/ 421759 h 1286540"/>
              <a:gd name="connsiteX12" fmla="*/ 976422 w 1786269"/>
              <a:gd name="connsiteY12" fmla="*/ 453656 h 1286540"/>
              <a:gd name="connsiteX13" fmla="*/ 689343 w 1786269"/>
              <a:gd name="connsiteY13" fmla="*/ 379228 h 1286540"/>
              <a:gd name="connsiteX14" fmla="*/ 455427 w 1786269"/>
              <a:gd name="connsiteY14" fmla="*/ 368596 h 1286540"/>
              <a:gd name="connsiteX15" fmla="*/ 285306 w 1786269"/>
              <a:gd name="connsiteY15" fmla="*/ 432391 h 1286540"/>
              <a:gd name="connsiteX16" fmla="*/ 30125 w 1786269"/>
              <a:gd name="connsiteY16" fmla="*/ 506819 h 1286540"/>
              <a:gd name="connsiteX17" fmla="*/ 104553 w 1786269"/>
              <a:gd name="connsiteY17" fmla="*/ 623777 h 1286540"/>
              <a:gd name="connsiteX18" fmla="*/ 242776 w 1786269"/>
              <a:gd name="connsiteY18" fmla="*/ 655675 h 1286540"/>
              <a:gd name="connsiteX19" fmla="*/ 508590 w 1786269"/>
              <a:gd name="connsiteY19" fmla="*/ 687573 h 1286540"/>
              <a:gd name="connsiteX20" fmla="*/ 901995 w 1786269"/>
              <a:gd name="connsiteY20" fmla="*/ 666307 h 1286540"/>
              <a:gd name="connsiteX21" fmla="*/ 1210339 w 1786269"/>
              <a:gd name="connsiteY21" fmla="*/ 666307 h 1286540"/>
              <a:gd name="connsiteX22" fmla="*/ 1561213 w 1786269"/>
              <a:gd name="connsiteY22" fmla="*/ 666307 h 1286540"/>
              <a:gd name="connsiteX23" fmla="*/ 1465520 w 1786269"/>
              <a:gd name="connsiteY23" fmla="*/ 666307 h 1286540"/>
              <a:gd name="connsiteX24" fmla="*/ 848832 w 1786269"/>
              <a:gd name="connsiteY24" fmla="*/ 676940 h 1286540"/>
              <a:gd name="connsiteX25" fmla="*/ 540488 w 1786269"/>
              <a:gd name="connsiteY25" fmla="*/ 687573 h 1286540"/>
              <a:gd name="connsiteX26" fmla="*/ 285306 w 1786269"/>
              <a:gd name="connsiteY26" fmla="*/ 666307 h 1286540"/>
              <a:gd name="connsiteX27" fmla="*/ 147083 w 1786269"/>
              <a:gd name="connsiteY27" fmla="*/ 645042 h 1286540"/>
              <a:gd name="connsiteX28" fmla="*/ 51390 w 1786269"/>
              <a:gd name="connsiteY28" fmla="*/ 730103 h 1286540"/>
              <a:gd name="connsiteX29" fmla="*/ 62022 w 1786269"/>
              <a:gd name="connsiteY29" fmla="*/ 804531 h 1286540"/>
              <a:gd name="connsiteX30" fmla="*/ 253408 w 1786269"/>
              <a:gd name="connsiteY30" fmla="*/ 847061 h 1286540"/>
              <a:gd name="connsiteX31" fmla="*/ 497957 w 1786269"/>
              <a:gd name="connsiteY31" fmla="*/ 942754 h 1286540"/>
              <a:gd name="connsiteX32" fmla="*/ 710608 w 1786269"/>
              <a:gd name="connsiteY32" fmla="*/ 889591 h 1286540"/>
              <a:gd name="connsiteX33" fmla="*/ 1061483 w 1786269"/>
              <a:gd name="connsiteY33" fmla="*/ 825796 h 1286540"/>
              <a:gd name="connsiteX34" fmla="*/ 1380460 w 1786269"/>
              <a:gd name="connsiteY34" fmla="*/ 878959 h 1286540"/>
              <a:gd name="connsiteX35" fmla="*/ 1539948 w 1786269"/>
              <a:gd name="connsiteY35" fmla="*/ 857694 h 1286540"/>
              <a:gd name="connsiteX36" fmla="*/ 1337929 w 1786269"/>
              <a:gd name="connsiteY36" fmla="*/ 889591 h 1286540"/>
              <a:gd name="connsiteX37" fmla="*/ 1199706 w 1786269"/>
              <a:gd name="connsiteY37" fmla="*/ 942754 h 1286540"/>
              <a:gd name="connsiteX38" fmla="*/ 1242236 w 1786269"/>
              <a:gd name="connsiteY38" fmla="*/ 1027814 h 1286540"/>
              <a:gd name="connsiteX39" fmla="*/ 1401725 w 1786269"/>
              <a:gd name="connsiteY39" fmla="*/ 1070345 h 1286540"/>
              <a:gd name="connsiteX40" fmla="*/ 1518683 w 1786269"/>
              <a:gd name="connsiteY40" fmla="*/ 1070345 h 1286540"/>
              <a:gd name="connsiteX41" fmla="*/ 1359195 w 1786269"/>
              <a:gd name="connsiteY41" fmla="*/ 1080977 h 1286540"/>
              <a:gd name="connsiteX42" fmla="*/ 1199706 w 1786269"/>
              <a:gd name="connsiteY42" fmla="*/ 1123507 h 1286540"/>
              <a:gd name="connsiteX43" fmla="*/ 1231604 w 1786269"/>
              <a:gd name="connsiteY43" fmla="*/ 1208568 h 1286540"/>
              <a:gd name="connsiteX44" fmla="*/ 1380460 w 1786269"/>
              <a:gd name="connsiteY44" fmla="*/ 1261731 h 1286540"/>
              <a:gd name="connsiteX45" fmla="*/ 1529315 w 1786269"/>
              <a:gd name="connsiteY45" fmla="*/ 1261731 h 1286540"/>
              <a:gd name="connsiteX46" fmla="*/ 1646274 w 1786269"/>
              <a:gd name="connsiteY46" fmla="*/ 1251098 h 1286540"/>
              <a:gd name="connsiteX47" fmla="*/ 1710069 w 1786269"/>
              <a:gd name="connsiteY47" fmla="*/ 1049080 h 1286540"/>
              <a:gd name="connsiteX48" fmla="*/ 1784497 w 1786269"/>
              <a:gd name="connsiteY48" fmla="*/ 581247 h 1286540"/>
              <a:gd name="connsiteX49" fmla="*/ 1720702 w 1786269"/>
              <a:gd name="connsiteY49" fmla="*/ 92149 h 1286540"/>
              <a:gd name="connsiteX50" fmla="*/ 1614376 w 1786269"/>
              <a:gd name="connsiteY50" fmla="*/ 17721 h 12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6269" h="1286540">
                <a:moveTo>
                  <a:pt x="1614376" y="17721"/>
                </a:moveTo>
                <a:cubicBezTo>
                  <a:pt x="1557669" y="5316"/>
                  <a:pt x="1451344" y="3544"/>
                  <a:pt x="1380460" y="17721"/>
                </a:cubicBezTo>
                <a:cubicBezTo>
                  <a:pt x="1309576" y="31898"/>
                  <a:pt x="1201479" y="70884"/>
                  <a:pt x="1189074" y="102782"/>
                </a:cubicBezTo>
                <a:cubicBezTo>
                  <a:pt x="1176669" y="134680"/>
                  <a:pt x="1258186" y="186070"/>
                  <a:pt x="1306032" y="209107"/>
                </a:cubicBezTo>
                <a:cubicBezTo>
                  <a:pt x="1353878" y="232144"/>
                  <a:pt x="1421218" y="235689"/>
                  <a:pt x="1476153" y="241005"/>
                </a:cubicBezTo>
                <a:cubicBezTo>
                  <a:pt x="1531088" y="246321"/>
                  <a:pt x="1635641" y="241005"/>
                  <a:pt x="1635641" y="241005"/>
                </a:cubicBezTo>
                <a:cubicBezTo>
                  <a:pt x="1610832" y="241005"/>
                  <a:pt x="1398181" y="233917"/>
                  <a:pt x="1327297" y="241005"/>
                </a:cubicBezTo>
                <a:cubicBezTo>
                  <a:pt x="1256413" y="248093"/>
                  <a:pt x="1228060" y="265814"/>
                  <a:pt x="1210339" y="283535"/>
                </a:cubicBezTo>
                <a:cubicBezTo>
                  <a:pt x="1192618" y="301256"/>
                  <a:pt x="1203250" y="326066"/>
                  <a:pt x="1220971" y="347331"/>
                </a:cubicBezTo>
                <a:cubicBezTo>
                  <a:pt x="1238692" y="368596"/>
                  <a:pt x="1258185" y="398721"/>
                  <a:pt x="1316664" y="411126"/>
                </a:cubicBezTo>
                <a:cubicBezTo>
                  <a:pt x="1375143" y="423531"/>
                  <a:pt x="1589567" y="419987"/>
                  <a:pt x="1571846" y="421759"/>
                </a:cubicBezTo>
                <a:cubicBezTo>
                  <a:pt x="1554125" y="423531"/>
                  <a:pt x="1309576" y="416443"/>
                  <a:pt x="1210339" y="421759"/>
                </a:cubicBezTo>
                <a:cubicBezTo>
                  <a:pt x="1111102" y="427075"/>
                  <a:pt x="1063255" y="460745"/>
                  <a:pt x="976422" y="453656"/>
                </a:cubicBezTo>
                <a:cubicBezTo>
                  <a:pt x="889589" y="446568"/>
                  <a:pt x="776175" y="393405"/>
                  <a:pt x="689343" y="379228"/>
                </a:cubicBezTo>
                <a:cubicBezTo>
                  <a:pt x="602511" y="365051"/>
                  <a:pt x="522766" y="359736"/>
                  <a:pt x="455427" y="368596"/>
                </a:cubicBezTo>
                <a:cubicBezTo>
                  <a:pt x="388088" y="377456"/>
                  <a:pt x="356190" y="409354"/>
                  <a:pt x="285306" y="432391"/>
                </a:cubicBezTo>
                <a:cubicBezTo>
                  <a:pt x="214422" y="455428"/>
                  <a:pt x="60250" y="474921"/>
                  <a:pt x="30125" y="506819"/>
                </a:cubicBezTo>
                <a:cubicBezTo>
                  <a:pt x="0" y="538717"/>
                  <a:pt x="69111" y="598968"/>
                  <a:pt x="104553" y="623777"/>
                </a:cubicBezTo>
                <a:cubicBezTo>
                  <a:pt x="139995" y="648586"/>
                  <a:pt x="175437" y="645042"/>
                  <a:pt x="242776" y="655675"/>
                </a:cubicBezTo>
                <a:cubicBezTo>
                  <a:pt x="310116" y="666308"/>
                  <a:pt x="398720" y="685801"/>
                  <a:pt x="508590" y="687573"/>
                </a:cubicBezTo>
                <a:cubicBezTo>
                  <a:pt x="618460" y="689345"/>
                  <a:pt x="785037" y="669851"/>
                  <a:pt x="901995" y="666307"/>
                </a:cubicBezTo>
                <a:cubicBezTo>
                  <a:pt x="1018953" y="662763"/>
                  <a:pt x="1210339" y="666307"/>
                  <a:pt x="1210339" y="666307"/>
                </a:cubicBezTo>
                <a:lnTo>
                  <a:pt x="1561213" y="666307"/>
                </a:lnTo>
                <a:lnTo>
                  <a:pt x="1465520" y="666307"/>
                </a:lnTo>
                <a:lnTo>
                  <a:pt x="848832" y="676940"/>
                </a:lnTo>
                <a:cubicBezTo>
                  <a:pt x="694660" y="680484"/>
                  <a:pt x="634409" y="689345"/>
                  <a:pt x="540488" y="687573"/>
                </a:cubicBezTo>
                <a:cubicBezTo>
                  <a:pt x="446567" y="685801"/>
                  <a:pt x="350873" y="673395"/>
                  <a:pt x="285306" y="666307"/>
                </a:cubicBezTo>
                <a:cubicBezTo>
                  <a:pt x="219739" y="659219"/>
                  <a:pt x="186069" y="634409"/>
                  <a:pt x="147083" y="645042"/>
                </a:cubicBezTo>
                <a:cubicBezTo>
                  <a:pt x="108097" y="655675"/>
                  <a:pt x="65567" y="703522"/>
                  <a:pt x="51390" y="730103"/>
                </a:cubicBezTo>
                <a:cubicBezTo>
                  <a:pt x="37213" y="756684"/>
                  <a:pt x="28352" y="785038"/>
                  <a:pt x="62022" y="804531"/>
                </a:cubicBezTo>
                <a:cubicBezTo>
                  <a:pt x="95692" y="824024"/>
                  <a:pt x="180752" y="824024"/>
                  <a:pt x="253408" y="847061"/>
                </a:cubicBezTo>
                <a:cubicBezTo>
                  <a:pt x="326064" y="870098"/>
                  <a:pt x="421757" y="935666"/>
                  <a:pt x="497957" y="942754"/>
                </a:cubicBezTo>
                <a:cubicBezTo>
                  <a:pt x="574157" y="949842"/>
                  <a:pt x="616687" y="909084"/>
                  <a:pt x="710608" y="889591"/>
                </a:cubicBezTo>
                <a:cubicBezTo>
                  <a:pt x="804529" y="870098"/>
                  <a:pt x="949841" y="827568"/>
                  <a:pt x="1061483" y="825796"/>
                </a:cubicBezTo>
                <a:cubicBezTo>
                  <a:pt x="1173125" y="824024"/>
                  <a:pt x="1300716" y="873643"/>
                  <a:pt x="1380460" y="878959"/>
                </a:cubicBezTo>
                <a:cubicBezTo>
                  <a:pt x="1460204" y="884275"/>
                  <a:pt x="1547036" y="855922"/>
                  <a:pt x="1539948" y="857694"/>
                </a:cubicBezTo>
                <a:cubicBezTo>
                  <a:pt x="1532860" y="859466"/>
                  <a:pt x="1394636" y="875414"/>
                  <a:pt x="1337929" y="889591"/>
                </a:cubicBezTo>
                <a:cubicBezTo>
                  <a:pt x="1281222" y="903768"/>
                  <a:pt x="1215655" y="919717"/>
                  <a:pt x="1199706" y="942754"/>
                </a:cubicBezTo>
                <a:cubicBezTo>
                  <a:pt x="1183757" y="965791"/>
                  <a:pt x="1208566" y="1006549"/>
                  <a:pt x="1242236" y="1027814"/>
                </a:cubicBezTo>
                <a:cubicBezTo>
                  <a:pt x="1275906" y="1049079"/>
                  <a:pt x="1355651" y="1063257"/>
                  <a:pt x="1401725" y="1070345"/>
                </a:cubicBezTo>
                <a:cubicBezTo>
                  <a:pt x="1447799" y="1077433"/>
                  <a:pt x="1525771" y="1068573"/>
                  <a:pt x="1518683" y="1070345"/>
                </a:cubicBezTo>
                <a:cubicBezTo>
                  <a:pt x="1511595" y="1072117"/>
                  <a:pt x="1412358" y="1072117"/>
                  <a:pt x="1359195" y="1080977"/>
                </a:cubicBezTo>
                <a:cubicBezTo>
                  <a:pt x="1306032" y="1089837"/>
                  <a:pt x="1220971" y="1102242"/>
                  <a:pt x="1199706" y="1123507"/>
                </a:cubicBezTo>
                <a:cubicBezTo>
                  <a:pt x="1178441" y="1144772"/>
                  <a:pt x="1201478" y="1185531"/>
                  <a:pt x="1231604" y="1208568"/>
                </a:cubicBezTo>
                <a:cubicBezTo>
                  <a:pt x="1261730" y="1231605"/>
                  <a:pt x="1330842" y="1252871"/>
                  <a:pt x="1380460" y="1261731"/>
                </a:cubicBezTo>
                <a:cubicBezTo>
                  <a:pt x="1430079" y="1270592"/>
                  <a:pt x="1485013" y="1263503"/>
                  <a:pt x="1529315" y="1261731"/>
                </a:cubicBezTo>
                <a:cubicBezTo>
                  <a:pt x="1573617" y="1259959"/>
                  <a:pt x="1616148" y="1286540"/>
                  <a:pt x="1646274" y="1251098"/>
                </a:cubicBezTo>
                <a:cubicBezTo>
                  <a:pt x="1676400" y="1215656"/>
                  <a:pt x="1687032" y="1160722"/>
                  <a:pt x="1710069" y="1049080"/>
                </a:cubicBezTo>
                <a:cubicBezTo>
                  <a:pt x="1733106" y="937438"/>
                  <a:pt x="1782725" y="740735"/>
                  <a:pt x="1784497" y="581247"/>
                </a:cubicBezTo>
                <a:cubicBezTo>
                  <a:pt x="1786269" y="421759"/>
                  <a:pt x="1749055" y="184298"/>
                  <a:pt x="1720702" y="92149"/>
                </a:cubicBezTo>
                <a:cubicBezTo>
                  <a:pt x="1692349" y="0"/>
                  <a:pt x="1671083" y="30126"/>
                  <a:pt x="1614376" y="17721"/>
                </a:cubicBezTo>
                <a:close/>
              </a:path>
            </a:pathLst>
          </a:custGeom>
          <a:solidFill>
            <a:srgbClr val="FFFF00"/>
          </a:solidFill>
          <a:ln w="9525" cap="flat" cmpd="sng" algn="ctr">
            <a:solidFill>
              <a:schemeClr val="tx2">
                <a:lumMod val="50000"/>
              </a:schemeClr>
            </a:solidFill>
            <a:prstDash val="solid"/>
            <a:round/>
            <a:headEnd type="none" w="med" len="med"/>
            <a:tailEnd type="none" w="med" len="med"/>
          </a:ln>
          <a:effectLst/>
        </p:spPr>
        <p:txBody>
          <a:bodyPr/>
          <a:lstStyle/>
          <a:p>
            <a:pPr marL="342900" indent="-342900" eaLnBrk="1" hangingPunct="1">
              <a:lnSpc>
                <a:spcPct val="90000"/>
              </a:lnSpc>
              <a:spcBef>
                <a:spcPct val="35000"/>
              </a:spcBef>
              <a:spcAft>
                <a:spcPct val="25000"/>
              </a:spcAft>
              <a:buClr>
                <a:srgbClr val="8B3D9A"/>
              </a:buClr>
              <a:buFont typeface="Wingdings" pitchFamily="2" charset="2"/>
              <a:buChar char="§"/>
              <a:defRPr/>
            </a:pPr>
            <a:endParaRPr lang="en-US" sz="1000" dirty="0">
              <a:solidFill>
                <a:srgbClr val="FFFFFF"/>
              </a:solidFill>
              <a:ea typeface="ＭＳ Ｐゴシック" charset="0"/>
              <a:cs typeface="+mn-cs"/>
            </a:endParaRPr>
          </a:p>
        </p:txBody>
      </p:sp>
      <p:sp>
        <p:nvSpPr>
          <p:cNvPr id="164" name="Freeform 163"/>
          <p:cNvSpPr/>
          <p:nvPr/>
        </p:nvSpPr>
        <p:spPr bwMode="auto">
          <a:xfrm>
            <a:off x="4710142" y="2713038"/>
            <a:ext cx="46037" cy="66675"/>
          </a:xfrm>
          <a:custGeom>
            <a:avLst/>
            <a:gdLst>
              <a:gd name="connsiteX0" fmla="*/ 419986 w 458972"/>
              <a:gd name="connsiteY0" fmla="*/ 30126 h 483782"/>
              <a:gd name="connsiteX1" fmla="*/ 292396 w 458972"/>
              <a:gd name="connsiteY1" fmla="*/ 51391 h 483782"/>
              <a:gd name="connsiteX2" fmla="*/ 90377 w 458972"/>
              <a:gd name="connsiteY2" fmla="*/ 30126 h 483782"/>
              <a:gd name="connsiteX3" fmla="*/ 5316 w 458972"/>
              <a:gd name="connsiteY3" fmla="*/ 232145 h 483782"/>
              <a:gd name="connsiteX4" fmla="*/ 58479 w 458972"/>
              <a:gd name="connsiteY4" fmla="*/ 444796 h 483782"/>
              <a:gd name="connsiteX5" fmla="*/ 292396 w 458972"/>
              <a:gd name="connsiteY5" fmla="*/ 466061 h 483782"/>
              <a:gd name="connsiteX6" fmla="*/ 430619 w 458972"/>
              <a:gd name="connsiteY6" fmla="*/ 412898 h 483782"/>
              <a:gd name="connsiteX7" fmla="*/ 345558 w 458972"/>
              <a:gd name="connsiteY7" fmla="*/ 338470 h 483782"/>
              <a:gd name="connsiteX8" fmla="*/ 430619 w 458972"/>
              <a:gd name="connsiteY8" fmla="*/ 264042 h 483782"/>
              <a:gd name="connsiteX9" fmla="*/ 324293 w 458972"/>
              <a:gd name="connsiteY9" fmla="*/ 157717 h 483782"/>
              <a:gd name="connsiteX10" fmla="*/ 441251 w 458972"/>
              <a:gd name="connsiteY10" fmla="*/ 83289 h 483782"/>
              <a:gd name="connsiteX11" fmla="*/ 419986 w 458972"/>
              <a:gd name="connsiteY11" fmla="*/ 30126 h 48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972" h="483782">
                <a:moveTo>
                  <a:pt x="419986" y="30126"/>
                </a:moveTo>
                <a:cubicBezTo>
                  <a:pt x="395177" y="24810"/>
                  <a:pt x="347331" y="51391"/>
                  <a:pt x="292396" y="51391"/>
                </a:cubicBezTo>
                <a:cubicBezTo>
                  <a:pt x="237461" y="51391"/>
                  <a:pt x="138224" y="0"/>
                  <a:pt x="90377" y="30126"/>
                </a:cubicBezTo>
                <a:cubicBezTo>
                  <a:pt x="42530" y="60252"/>
                  <a:pt x="10632" y="163033"/>
                  <a:pt x="5316" y="232145"/>
                </a:cubicBezTo>
                <a:cubicBezTo>
                  <a:pt x="0" y="301257"/>
                  <a:pt x="10632" y="405810"/>
                  <a:pt x="58479" y="444796"/>
                </a:cubicBezTo>
                <a:cubicBezTo>
                  <a:pt x="106326" y="483782"/>
                  <a:pt x="230373" y="471377"/>
                  <a:pt x="292396" y="466061"/>
                </a:cubicBezTo>
                <a:cubicBezTo>
                  <a:pt x="354419" y="460745"/>
                  <a:pt x="421759" y="434163"/>
                  <a:pt x="430619" y="412898"/>
                </a:cubicBezTo>
                <a:cubicBezTo>
                  <a:pt x="439479" y="391633"/>
                  <a:pt x="345558" y="363279"/>
                  <a:pt x="345558" y="338470"/>
                </a:cubicBezTo>
                <a:cubicBezTo>
                  <a:pt x="345558" y="313661"/>
                  <a:pt x="434163" y="294168"/>
                  <a:pt x="430619" y="264042"/>
                </a:cubicBezTo>
                <a:cubicBezTo>
                  <a:pt x="427075" y="233917"/>
                  <a:pt x="322521" y="187843"/>
                  <a:pt x="324293" y="157717"/>
                </a:cubicBezTo>
                <a:cubicBezTo>
                  <a:pt x="326065" y="127592"/>
                  <a:pt x="423530" y="106326"/>
                  <a:pt x="441251" y="83289"/>
                </a:cubicBezTo>
                <a:cubicBezTo>
                  <a:pt x="458972" y="60252"/>
                  <a:pt x="444795" y="35442"/>
                  <a:pt x="419986" y="30126"/>
                </a:cubicBezTo>
                <a:close/>
              </a:path>
            </a:pathLst>
          </a:custGeom>
          <a:gradFill flip="none" rotWithShape="1">
            <a:gsLst>
              <a:gs pos="0">
                <a:srgbClr val="8488C4"/>
              </a:gs>
              <a:gs pos="53000">
                <a:srgbClr val="D4DEFF"/>
              </a:gs>
              <a:gs pos="83000">
                <a:srgbClr val="D4DEFF"/>
              </a:gs>
              <a:gs pos="100000">
                <a:srgbClr val="96AB94"/>
              </a:gs>
            </a:gsLst>
            <a:lin ang="0" scaled="0"/>
            <a:tileRect/>
          </a:gradFill>
          <a:ln w="9525" cap="flat" cmpd="sng" algn="ctr">
            <a:noFill/>
            <a:prstDash val="solid"/>
            <a:round/>
            <a:headEnd type="none" w="med" len="med"/>
            <a:tailEnd type="none" w="med" len="med"/>
          </a:ln>
          <a:effectLst/>
        </p:spPr>
        <p:txBody>
          <a:bodyPr/>
          <a:lstStyle/>
          <a:p>
            <a:pPr marL="342900" indent="-342900" eaLnBrk="1" hangingPunct="1">
              <a:lnSpc>
                <a:spcPct val="90000"/>
              </a:lnSpc>
              <a:spcBef>
                <a:spcPct val="35000"/>
              </a:spcBef>
              <a:spcAft>
                <a:spcPct val="25000"/>
              </a:spcAft>
              <a:buClr>
                <a:srgbClr val="8B3D9A"/>
              </a:buClr>
              <a:buFont typeface="Wingdings" pitchFamily="2" charset="2"/>
              <a:buChar char="§"/>
              <a:defRPr/>
            </a:pPr>
            <a:endParaRPr lang="en-US" sz="1000" dirty="0">
              <a:solidFill>
                <a:srgbClr val="FFFFFF"/>
              </a:solidFill>
              <a:ea typeface="ＭＳ Ｐゴシック" charset="0"/>
              <a:cs typeface="+mn-cs"/>
            </a:endParaRPr>
          </a:p>
        </p:txBody>
      </p:sp>
      <p:sp>
        <p:nvSpPr>
          <p:cNvPr id="165" name="Freeform 53"/>
          <p:cNvSpPr>
            <a:spLocks noChangeArrowheads="1"/>
          </p:cNvSpPr>
          <p:nvPr/>
        </p:nvSpPr>
        <p:spPr bwMode="auto">
          <a:xfrm>
            <a:off x="4510117" y="2684463"/>
            <a:ext cx="219075" cy="122237"/>
          </a:xfrm>
          <a:custGeom>
            <a:avLst/>
            <a:gdLst>
              <a:gd name="T0" fmla="*/ 44262 w 1251098"/>
              <a:gd name="T1" fmla="*/ 183690 h 627321"/>
              <a:gd name="T2" fmla="*/ 192974 w 1251098"/>
              <a:gd name="T3" fmla="*/ 98909 h 627321"/>
              <a:gd name="T4" fmla="*/ 479781 w 1251098"/>
              <a:gd name="T5" fmla="*/ 120106 h 627321"/>
              <a:gd name="T6" fmla="*/ 787837 w 1251098"/>
              <a:gd name="T7" fmla="*/ 120106 h 627321"/>
              <a:gd name="T8" fmla="*/ 1149000 w 1251098"/>
              <a:gd name="T9" fmla="*/ 3536 h 627321"/>
              <a:gd name="T10" fmla="*/ 1212735 w 1251098"/>
              <a:gd name="T11" fmla="*/ 98909 h 627321"/>
              <a:gd name="T12" fmla="*/ 1085269 w 1251098"/>
              <a:gd name="T13" fmla="*/ 310864 h 627321"/>
              <a:gd name="T14" fmla="*/ 1138376 w 1251098"/>
              <a:gd name="T15" fmla="*/ 469827 h 627321"/>
              <a:gd name="T16" fmla="*/ 1233981 w 1251098"/>
              <a:gd name="T17" fmla="*/ 596999 h 627321"/>
              <a:gd name="T18" fmla="*/ 1042772 w 1251098"/>
              <a:gd name="T19" fmla="*/ 607598 h 627321"/>
              <a:gd name="T20" fmla="*/ 745347 w 1251098"/>
              <a:gd name="T21" fmla="*/ 491023 h 627321"/>
              <a:gd name="T22" fmla="*/ 320445 w 1251098"/>
              <a:gd name="T23" fmla="*/ 491023 h 627321"/>
              <a:gd name="T24" fmla="*/ 44262 w 1251098"/>
              <a:gd name="T25" fmla="*/ 469827 h 627321"/>
              <a:gd name="T26" fmla="*/ 44262 w 1251098"/>
              <a:gd name="T27" fmla="*/ 183690 h 6273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1098"/>
              <a:gd name="T43" fmla="*/ 0 h 627321"/>
              <a:gd name="T44" fmla="*/ 1251098 w 1251098"/>
              <a:gd name="T45" fmla="*/ 627321 h 627321"/>
              <a:gd name="connsiteX0" fmla="*/ 44302 w 1251098"/>
              <a:gd name="connsiteY0" fmla="*/ 184298 h 627321"/>
              <a:gd name="connsiteX1" fmla="*/ 193158 w 1251098"/>
              <a:gd name="connsiteY1" fmla="*/ 99237 h 627321"/>
              <a:gd name="connsiteX2" fmla="*/ 480237 w 1251098"/>
              <a:gd name="connsiteY2" fmla="*/ 120502 h 627321"/>
              <a:gd name="connsiteX3" fmla="*/ 788581 w 1251098"/>
              <a:gd name="connsiteY3" fmla="*/ 120502 h 627321"/>
              <a:gd name="connsiteX4" fmla="*/ 1150088 w 1251098"/>
              <a:gd name="connsiteY4" fmla="*/ 3544 h 627321"/>
              <a:gd name="connsiteX5" fmla="*/ 1213884 w 1251098"/>
              <a:gd name="connsiteY5" fmla="*/ 99237 h 627321"/>
              <a:gd name="connsiteX6" fmla="*/ 1086293 w 1251098"/>
              <a:gd name="connsiteY6" fmla="*/ 222730 h 627321"/>
              <a:gd name="connsiteX7" fmla="*/ 1139456 w 1251098"/>
              <a:gd name="connsiteY7" fmla="*/ 471377 h 627321"/>
              <a:gd name="connsiteX8" fmla="*/ 1235149 w 1251098"/>
              <a:gd name="connsiteY8" fmla="*/ 598967 h 627321"/>
              <a:gd name="connsiteX9" fmla="*/ 1043763 w 1251098"/>
              <a:gd name="connsiteY9" fmla="*/ 609600 h 627321"/>
              <a:gd name="connsiteX10" fmla="*/ 746051 w 1251098"/>
              <a:gd name="connsiteY10" fmla="*/ 492642 h 627321"/>
              <a:gd name="connsiteX11" fmla="*/ 320749 w 1251098"/>
              <a:gd name="connsiteY11" fmla="*/ 492642 h 627321"/>
              <a:gd name="connsiteX12" fmla="*/ 44302 w 1251098"/>
              <a:gd name="connsiteY12" fmla="*/ 471377 h 627321"/>
              <a:gd name="connsiteX13" fmla="*/ 44302 w 1251098"/>
              <a:gd name="connsiteY13" fmla="*/ 184298 h 627321"/>
              <a:gd name="connsiteX0" fmla="*/ 44302 w 1251098"/>
              <a:gd name="connsiteY0" fmla="*/ 236306 h 679329"/>
              <a:gd name="connsiteX1" fmla="*/ 193158 w 1251098"/>
              <a:gd name="connsiteY1" fmla="*/ 151245 h 679329"/>
              <a:gd name="connsiteX2" fmla="*/ 480237 w 1251098"/>
              <a:gd name="connsiteY2" fmla="*/ 172510 h 679329"/>
              <a:gd name="connsiteX3" fmla="*/ 788581 w 1251098"/>
              <a:gd name="connsiteY3" fmla="*/ 172510 h 679329"/>
              <a:gd name="connsiteX4" fmla="*/ 1144477 w 1251098"/>
              <a:gd name="connsiteY4" fmla="*/ 3544 h 679329"/>
              <a:gd name="connsiteX5" fmla="*/ 1213884 w 1251098"/>
              <a:gd name="connsiteY5" fmla="*/ 151245 h 679329"/>
              <a:gd name="connsiteX6" fmla="*/ 1086293 w 1251098"/>
              <a:gd name="connsiteY6" fmla="*/ 274738 h 679329"/>
              <a:gd name="connsiteX7" fmla="*/ 1139456 w 1251098"/>
              <a:gd name="connsiteY7" fmla="*/ 523385 h 679329"/>
              <a:gd name="connsiteX8" fmla="*/ 1235149 w 1251098"/>
              <a:gd name="connsiteY8" fmla="*/ 650975 h 679329"/>
              <a:gd name="connsiteX9" fmla="*/ 1043763 w 1251098"/>
              <a:gd name="connsiteY9" fmla="*/ 661608 h 679329"/>
              <a:gd name="connsiteX10" fmla="*/ 746051 w 1251098"/>
              <a:gd name="connsiteY10" fmla="*/ 544650 h 679329"/>
              <a:gd name="connsiteX11" fmla="*/ 320749 w 1251098"/>
              <a:gd name="connsiteY11" fmla="*/ 544650 h 679329"/>
              <a:gd name="connsiteX12" fmla="*/ 44302 w 1251098"/>
              <a:gd name="connsiteY12" fmla="*/ 523385 h 679329"/>
              <a:gd name="connsiteX13" fmla="*/ 44302 w 1251098"/>
              <a:gd name="connsiteY13" fmla="*/ 236306 h 679329"/>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086293 w 1251098"/>
              <a:gd name="connsiteY6" fmla="*/ 284645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1098" h="689236">
                <a:moveTo>
                  <a:pt x="44302" y="246213"/>
                </a:moveTo>
                <a:cubicBezTo>
                  <a:pt x="69111" y="184190"/>
                  <a:pt x="120502" y="171785"/>
                  <a:pt x="193158" y="161152"/>
                </a:cubicBezTo>
                <a:cubicBezTo>
                  <a:pt x="265814" y="150519"/>
                  <a:pt x="381000" y="178873"/>
                  <a:pt x="480237" y="182417"/>
                </a:cubicBezTo>
                <a:cubicBezTo>
                  <a:pt x="579474" y="185961"/>
                  <a:pt x="677874" y="210578"/>
                  <a:pt x="788581" y="182417"/>
                </a:cubicBezTo>
                <a:cubicBezTo>
                  <a:pt x="899288" y="154256"/>
                  <a:pt x="1069853" y="26902"/>
                  <a:pt x="1144477" y="13451"/>
                </a:cubicBezTo>
                <a:cubicBezTo>
                  <a:pt x="1219101" y="0"/>
                  <a:pt x="1243217" y="54037"/>
                  <a:pt x="1236325" y="101713"/>
                </a:cubicBezTo>
                <a:cubicBezTo>
                  <a:pt x="1229433" y="149389"/>
                  <a:pt x="1147319" y="145850"/>
                  <a:pt x="1103122" y="299506"/>
                </a:cubicBezTo>
                <a:cubicBezTo>
                  <a:pt x="1086977" y="371436"/>
                  <a:pt x="1117451" y="473063"/>
                  <a:pt x="1139456" y="533292"/>
                </a:cubicBezTo>
                <a:cubicBezTo>
                  <a:pt x="1161461" y="593521"/>
                  <a:pt x="1251098" y="637845"/>
                  <a:pt x="1235149" y="660882"/>
                </a:cubicBezTo>
                <a:cubicBezTo>
                  <a:pt x="1219200" y="683919"/>
                  <a:pt x="1125279" y="689236"/>
                  <a:pt x="1043763" y="671515"/>
                </a:cubicBezTo>
                <a:cubicBezTo>
                  <a:pt x="962247" y="653794"/>
                  <a:pt x="866553" y="574050"/>
                  <a:pt x="746051" y="554557"/>
                </a:cubicBezTo>
                <a:cubicBezTo>
                  <a:pt x="625549" y="535064"/>
                  <a:pt x="437707" y="558101"/>
                  <a:pt x="320749" y="554557"/>
                </a:cubicBezTo>
                <a:cubicBezTo>
                  <a:pt x="203791" y="551013"/>
                  <a:pt x="88604" y="588227"/>
                  <a:pt x="44302" y="533292"/>
                </a:cubicBezTo>
                <a:cubicBezTo>
                  <a:pt x="0" y="478357"/>
                  <a:pt x="19493" y="308236"/>
                  <a:pt x="44302" y="24621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w="9525" algn="ctr">
            <a:noFill/>
            <a:round/>
            <a:headEnd/>
            <a:tailEnd/>
          </a:ln>
        </p:spPr>
        <p:txBody>
          <a:bodyPr/>
          <a:lstStyle/>
          <a:p>
            <a:pPr eaLnBrk="1" hangingPunct="1">
              <a:lnSpc>
                <a:spcPct val="90000"/>
              </a:lnSpc>
              <a:spcBef>
                <a:spcPct val="35000"/>
              </a:spcBef>
              <a:spcAft>
                <a:spcPct val="25000"/>
              </a:spcAft>
              <a:buClr>
                <a:srgbClr val="8B3D9A"/>
              </a:buClr>
              <a:buFont typeface="Arial" charset="0"/>
              <a:buChar char="•"/>
              <a:defRPr/>
            </a:pPr>
            <a:endParaRPr lang="en-US" sz="1000" dirty="0">
              <a:ln w="12700">
                <a:solidFill>
                  <a:srgbClr val="F8F45A">
                    <a:satMod val="155000"/>
                  </a:srgbClr>
                </a:solidFill>
                <a:prstDash val="solid"/>
              </a:ln>
              <a:solidFill>
                <a:srgbClr val="CDCDCF">
                  <a:tint val="85000"/>
                  <a:satMod val="155000"/>
                </a:srgbClr>
              </a:solidFill>
              <a:effectLst>
                <a:outerShdw blurRad="41275" dist="20320" dir="1800000" algn="tl" rotWithShape="0">
                  <a:srgbClr val="000000">
                    <a:alpha val="40000"/>
                  </a:srgbClr>
                </a:outerShdw>
              </a:effectLst>
              <a:ea typeface="ＭＳ Ｐゴシック" charset="0"/>
              <a:cs typeface="+mn-cs"/>
            </a:endParaRPr>
          </a:p>
        </p:txBody>
      </p:sp>
      <p:sp>
        <p:nvSpPr>
          <p:cNvPr id="168" name="Freeform 167"/>
          <p:cNvSpPr/>
          <p:nvPr/>
        </p:nvSpPr>
        <p:spPr bwMode="auto">
          <a:xfrm rot="10800000">
            <a:off x="7069167" y="2640013"/>
            <a:ext cx="200025" cy="192087"/>
          </a:xfrm>
          <a:custGeom>
            <a:avLst/>
            <a:gdLst>
              <a:gd name="connsiteX0" fmla="*/ 1614376 w 1786269"/>
              <a:gd name="connsiteY0" fmla="*/ 17721 h 1286540"/>
              <a:gd name="connsiteX1" fmla="*/ 1380460 w 1786269"/>
              <a:gd name="connsiteY1" fmla="*/ 17721 h 1286540"/>
              <a:gd name="connsiteX2" fmla="*/ 1189074 w 1786269"/>
              <a:gd name="connsiteY2" fmla="*/ 102782 h 1286540"/>
              <a:gd name="connsiteX3" fmla="*/ 1306032 w 1786269"/>
              <a:gd name="connsiteY3" fmla="*/ 209107 h 1286540"/>
              <a:gd name="connsiteX4" fmla="*/ 1476153 w 1786269"/>
              <a:gd name="connsiteY4" fmla="*/ 241005 h 1286540"/>
              <a:gd name="connsiteX5" fmla="*/ 1635641 w 1786269"/>
              <a:gd name="connsiteY5" fmla="*/ 241005 h 1286540"/>
              <a:gd name="connsiteX6" fmla="*/ 1327297 w 1786269"/>
              <a:gd name="connsiteY6" fmla="*/ 241005 h 1286540"/>
              <a:gd name="connsiteX7" fmla="*/ 1210339 w 1786269"/>
              <a:gd name="connsiteY7" fmla="*/ 283535 h 1286540"/>
              <a:gd name="connsiteX8" fmla="*/ 1220971 w 1786269"/>
              <a:gd name="connsiteY8" fmla="*/ 347331 h 1286540"/>
              <a:gd name="connsiteX9" fmla="*/ 1316664 w 1786269"/>
              <a:gd name="connsiteY9" fmla="*/ 411126 h 1286540"/>
              <a:gd name="connsiteX10" fmla="*/ 1571846 w 1786269"/>
              <a:gd name="connsiteY10" fmla="*/ 421759 h 1286540"/>
              <a:gd name="connsiteX11" fmla="*/ 1210339 w 1786269"/>
              <a:gd name="connsiteY11" fmla="*/ 421759 h 1286540"/>
              <a:gd name="connsiteX12" fmla="*/ 976422 w 1786269"/>
              <a:gd name="connsiteY12" fmla="*/ 453656 h 1286540"/>
              <a:gd name="connsiteX13" fmla="*/ 689343 w 1786269"/>
              <a:gd name="connsiteY13" fmla="*/ 379228 h 1286540"/>
              <a:gd name="connsiteX14" fmla="*/ 455427 w 1786269"/>
              <a:gd name="connsiteY14" fmla="*/ 368596 h 1286540"/>
              <a:gd name="connsiteX15" fmla="*/ 285306 w 1786269"/>
              <a:gd name="connsiteY15" fmla="*/ 432391 h 1286540"/>
              <a:gd name="connsiteX16" fmla="*/ 30125 w 1786269"/>
              <a:gd name="connsiteY16" fmla="*/ 506819 h 1286540"/>
              <a:gd name="connsiteX17" fmla="*/ 104553 w 1786269"/>
              <a:gd name="connsiteY17" fmla="*/ 623777 h 1286540"/>
              <a:gd name="connsiteX18" fmla="*/ 242776 w 1786269"/>
              <a:gd name="connsiteY18" fmla="*/ 655675 h 1286540"/>
              <a:gd name="connsiteX19" fmla="*/ 508590 w 1786269"/>
              <a:gd name="connsiteY19" fmla="*/ 687573 h 1286540"/>
              <a:gd name="connsiteX20" fmla="*/ 901995 w 1786269"/>
              <a:gd name="connsiteY20" fmla="*/ 666307 h 1286540"/>
              <a:gd name="connsiteX21" fmla="*/ 1210339 w 1786269"/>
              <a:gd name="connsiteY21" fmla="*/ 666307 h 1286540"/>
              <a:gd name="connsiteX22" fmla="*/ 1561213 w 1786269"/>
              <a:gd name="connsiteY22" fmla="*/ 666307 h 1286540"/>
              <a:gd name="connsiteX23" fmla="*/ 1465520 w 1786269"/>
              <a:gd name="connsiteY23" fmla="*/ 666307 h 1286540"/>
              <a:gd name="connsiteX24" fmla="*/ 848832 w 1786269"/>
              <a:gd name="connsiteY24" fmla="*/ 676940 h 1286540"/>
              <a:gd name="connsiteX25" fmla="*/ 540488 w 1786269"/>
              <a:gd name="connsiteY25" fmla="*/ 687573 h 1286540"/>
              <a:gd name="connsiteX26" fmla="*/ 285306 w 1786269"/>
              <a:gd name="connsiteY26" fmla="*/ 666307 h 1286540"/>
              <a:gd name="connsiteX27" fmla="*/ 147083 w 1786269"/>
              <a:gd name="connsiteY27" fmla="*/ 645042 h 1286540"/>
              <a:gd name="connsiteX28" fmla="*/ 51390 w 1786269"/>
              <a:gd name="connsiteY28" fmla="*/ 730103 h 1286540"/>
              <a:gd name="connsiteX29" fmla="*/ 62022 w 1786269"/>
              <a:gd name="connsiteY29" fmla="*/ 804531 h 1286540"/>
              <a:gd name="connsiteX30" fmla="*/ 253408 w 1786269"/>
              <a:gd name="connsiteY30" fmla="*/ 847061 h 1286540"/>
              <a:gd name="connsiteX31" fmla="*/ 497957 w 1786269"/>
              <a:gd name="connsiteY31" fmla="*/ 942754 h 1286540"/>
              <a:gd name="connsiteX32" fmla="*/ 710608 w 1786269"/>
              <a:gd name="connsiteY32" fmla="*/ 889591 h 1286540"/>
              <a:gd name="connsiteX33" fmla="*/ 1061483 w 1786269"/>
              <a:gd name="connsiteY33" fmla="*/ 825796 h 1286540"/>
              <a:gd name="connsiteX34" fmla="*/ 1380460 w 1786269"/>
              <a:gd name="connsiteY34" fmla="*/ 878959 h 1286540"/>
              <a:gd name="connsiteX35" fmla="*/ 1539948 w 1786269"/>
              <a:gd name="connsiteY35" fmla="*/ 857694 h 1286540"/>
              <a:gd name="connsiteX36" fmla="*/ 1337929 w 1786269"/>
              <a:gd name="connsiteY36" fmla="*/ 889591 h 1286540"/>
              <a:gd name="connsiteX37" fmla="*/ 1199706 w 1786269"/>
              <a:gd name="connsiteY37" fmla="*/ 942754 h 1286540"/>
              <a:gd name="connsiteX38" fmla="*/ 1242236 w 1786269"/>
              <a:gd name="connsiteY38" fmla="*/ 1027814 h 1286540"/>
              <a:gd name="connsiteX39" fmla="*/ 1401725 w 1786269"/>
              <a:gd name="connsiteY39" fmla="*/ 1070345 h 1286540"/>
              <a:gd name="connsiteX40" fmla="*/ 1518683 w 1786269"/>
              <a:gd name="connsiteY40" fmla="*/ 1070345 h 1286540"/>
              <a:gd name="connsiteX41" fmla="*/ 1359195 w 1786269"/>
              <a:gd name="connsiteY41" fmla="*/ 1080977 h 1286540"/>
              <a:gd name="connsiteX42" fmla="*/ 1199706 w 1786269"/>
              <a:gd name="connsiteY42" fmla="*/ 1123507 h 1286540"/>
              <a:gd name="connsiteX43" fmla="*/ 1231604 w 1786269"/>
              <a:gd name="connsiteY43" fmla="*/ 1208568 h 1286540"/>
              <a:gd name="connsiteX44" fmla="*/ 1380460 w 1786269"/>
              <a:gd name="connsiteY44" fmla="*/ 1261731 h 1286540"/>
              <a:gd name="connsiteX45" fmla="*/ 1529315 w 1786269"/>
              <a:gd name="connsiteY45" fmla="*/ 1261731 h 1286540"/>
              <a:gd name="connsiteX46" fmla="*/ 1646274 w 1786269"/>
              <a:gd name="connsiteY46" fmla="*/ 1251098 h 1286540"/>
              <a:gd name="connsiteX47" fmla="*/ 1710069 w 1786269"/>
              <a:gd name="connsiteY47" fmla="*/ 1049080 h 1286540"/>
              <a:gd name="connsiteX48" fmla="*/ 1784497 w 1786269"/>
              <a:gd name="connsiteY48" fmla="*/ 581247 h 1286540"/>
              <a:gd name="connsiteX49" fmla="*/ 1720702 w 1786269"/>
              <a:gd name="connsiteY49" fmla="*/ 92149 h 1286540"/>
              <a:gd name="connsiteX50" fmla="*/ 1614376 w 1786269"/>
              <a:gd name="connsiteY50" fmla="*/ 17721 h 12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6269" h="1286540">
                <a:moveTo>
                  <a:pt x="1614376" y="17721"/>
                </a:moveTo>
                <a:cubicBezTo>
                  <a:pt x="1557669" y="5316"/>
                  <a:pt x="1451344" y="3544"/>
                  <a:pt x="1380460" y="17721"/>
                </a:cubicBezTo>
                <a:cubicBezTo>
                  <a:pt x="1309576" y="31898"/>
                  <a:pt x="1201479" y="70884"/>
                  <a:pt x="1189074" y="102782"/>
                </a:cubicBezTo>
                <a:cubicBezTo>
                  <a:pt x="1176669" y="134680"/>
                  <a:pt x="1258186" y="186070"/>
                  <a:pt x="1306032" y="209107"/>
                </a:cubicBezTo>
                <a:cubicBezTo>
                  <a:pt x="1353878" y="232144"/>
                  <a:pt x="1421218" y="235689"/>
                  <a:pt x="1476153" y="241005"/>
                </a:cubicBezTo>
                <a:cubicBezTo>
                  <a:pt x="1531088" y="246321"/>
                  <a:pt x="1635641" y="241005"/>
                  <a:pt x="1635641" y="241005"/>
                </a:cubicBezTo>
                <a:cubicBezTo>
                  <a:pt x="1610832" y="241005"/>
                  <a:pt x="1398181" y="233917"/>
                  <a:pt x="1327297" y="241005"/>
                </a:cubicBezTo>
                <a:cubicBezTo>
                  <a:pt x="1256413" y="248093"/>
                  <a:pt x="1228060" y="265814"/>
                  <a:pt x="1210339" y="283535"/>
                </a:cubicBezTo>
                <a:cubicBezTo>
                  <a:pt x="1192618" y="301256"/>
                  <a:pt x="1203250" y="326066"/>
                  <a:pt x="1220971" y="347331"/>
                </a:cubicBezTo>
                <a:cubicBezTo>
                  <a:pt x="1238692" y="368596"/>
                  <a:pt x="1258185" y="398721"/>
                  <a:pt x="1316664" y="411126"/>
                </a:cubicBezTo>
                <a:cubicBezTo>
                  <a:pt x="1375143" y="423531"/>
                  <a:pt x="1589567" y="419987"/>
                  <a:pt x="1571846" y="421759"/>
                </a:cubicBezTo>
                <a:cubicBezTo>
                  <a:pt x="1554125" y="423531"/>
                  <a:pt x="1309576" y="416443"/>
                  <a:pt x="1210339" y="421759"/>
                </a:cubicBezTo>
                <a:cubicBezTo>
                  <a:pt x="1111102" y="427075"/>
                  <a:pt x="1063255" y="460745"/>
                  <a:pt x="976422" y="453656"/>
                </a:cubicBezTo>
                <a:cubicBezTo>
                  <a:pt x="889589" y="446568"/>
                  <a:pt x="776175" y="393405"/>
                  <a:pt x="689343" y="379228"/>
                </a:cubicBezTo>
                <a:cubicBezTo>
                  <a:pt x="602511" y="365051"/>
                  <a:pt x="522766" y="359736"/>
                  <a:pt x="455427" y="368596"/>
                </a:cubicBezTo>
                <a:cubicBezTo>
                  <a:pt x="388088" y="377456"/>
                  <a:pt x="356190" y="409354"/>
                  <a:pt x="285306" y="432391"/>
                </a:cubicBezTo>
                <a:cubicBezTo>
                  <a:pt x="214422" y="455428"/>
                  <a:pt x="60250" y="474921"/>
                  <a:pt x="30125" y="506819"/>
                </a:cubicBezTo>
                <a:cubicBezTo>
                  <a:pt x="0" y="538717"/>
                  <a:pt x="69111" y="598968"/>
                  <a:pt x="104553" y="623777"/>
                </a:cubicBezTo>
                <a:cubicBezTo>
                  <a:pt x="139995" y="648586"/>
                  <a:pt x="175437" y="645042"/>
                  <a:pt x="242776" y="655675"/>
                </a:cubicBezTo>
                <a:cubicBezTo>
                  <a:pt x="310116" y="666308"/>
                  <a:pt x="398720" y="685801"/>
                  <a:pt x="508590" y="687573"/>
                </a:cubicBezTo>
                <a:cubicBezTo>
                  <a:pt x="618460" y="689345"/>
                  <a:pt x="785037" y="669851"/>
                  <a:pt x="901995" y="666307"/>
                </a:cubicBezTo>
                <a:cubicBezTo>
                  <a:pt x="1018953" y="662763"/>
                  <a:pt x="1210339" y="666307"/>
                  <a:pt x="1210339" y="666307"/>
                </a:cubicBezTo>
                <a:lnTo>
                  <a:pt x="1561213" y="666307"/>
                </a:lnTo>
                <a:lnTo>
                  <a:pt x="1465520" y="666307"/>
                </a:lnTo>
                <a:lnTo>
                  <a:pt x="848832" y="676940"/>
                </a:lnTo>
                <a:cubicBezTo>
                  <a:pt x="694660" y="680484"/>
                  <a:pt x="634409" y="689345"/>
                  <a:pt x="540488" y="687573"/>
                </a:cubicBezTo>
                <a:cubicBezTo>
                  <a:pt x="446567" y="685801"/>
                  <a:pt x="350873" y="673395"/>
                  <a:pt x="285306" y="666307"/>
                </a:cubicBezTo>
                <a:cubicBezTo>
                  <a:pt x="219739" y="659219"/>
                  <a:pt x="186069" y="634409"/>
                  <a:pt x="147083" y="645042"/>
                </a:cubicBezTo>
                <a:cubicBezTo>
                  <a:pt x="108097" y="655675"/>
                  <a:pt x="65567" y="703522"/>
                  <a:pt x="51390" y="730103"/>
                </a:cubicBezTo>
                <a:cubicBezTo>
                  <a:pt x="37213" y="756684"/>
                  <a:pt x="28352" y="785038"/>
                  <a:pt x="62022" y="804531"/>
                </a:cubicBezTo>
                <a:cubicBezTo>
                  <a:pt x="95692" y="824024"/>
                  <a:pt x="180752" y="824024"/>
                  <a:pt x="253408" y="847061"/>
                </a:cubicBezTo>
                <a:cubicBezTo>
                  <a:pt x="326064" y="870098"/>
                  <a:pt x="421757" y="935666"/>
                  <a:pt x="497957" y="942754"/>
                </a:cubicBezTo>
                <a:cubicBezTo>
                  <a:pt x="574157" y="949842"/>
                  <a:pt x="616687" y="909084"/>
                  <a:pt x="710608" y="889591"/>
                </a:cubicBezTo>
                <a:cubicBezTo>
                  <a:pt x="804529" y="870098"/>
                  <a:pt x="949841" y="827568"/>
                  <a:pt x="1061483" y="825796"/>
                </a:cubicBezTo>
                <a:cubicBezTo>
                  <a:pt x="1173125" y="824024"/>
                  <a:pt x="1300716" y="873643"/>
                  <a:pt x="1380460" y="878959"/>
                </a:cubicBezTo>
                <a:cubicBezTo>
                  <a:pt x="1460204" y="884275"/>
                  <a:pt x="1547036" y="855922"/>
                  <a:pt x="1539948" y="857694"/>
                </a:cubicBezTo>
                <a:cubicBezTo>
                  <a:pt x="1532860" y="859466"/>
                  <a:pt x="1394636" y="875414"/>
                  <a:pt x="1337929" y="889591"/>
                </a:cubicBezTo>
                <a:cubicBezTo>
                  <a:pt x="1281222" y="903768"/>
                  <a:pt x="1215655" y="919717"/>
                  <a:pt x="1199706" y="942754"/>
                </a:cubicBezTo>
                <a:cubicBezTo>
                  <a:pt x="1183757" y="965791"/>
                  <a:pt x="1208566" y="1006549"/>
                  <a:pt x="1242236" y="1027814"/>
                </a:cubicBezTo>
                <a:cubicBezTo>
                  <a:pt x="1275906" y="1049079"/>
                  <a:pt x="1355651" y="1063257"/>
                  <a:pt x="1401725" y="1070345"/>
                </a:cubicBezTo>
                <a:cubicBezTo>
                  <a:pt x="1447799" y="1077433"/>
                  <a:pt x="1525771" y="1068573"/>
                  <a:pt x="1518683" y="1070345"/>
                </a:cubicBezTo>
                <a:cubicBezTo>
                  <a:pt x="1511595" y="1072117"/>
                  <a:pt x="1412358" y="1072117"/>
                  <a:pt x="1359195" y="1080977"/>
                </a:cubicBezTo>
                <a:cubicBezTo>
                  <a:pt x="1306032" y="1089837"/>
                  <a:pt x="1220971" y="1102242"/>
                  <a:pt x="1199706" y="1123507"/>
                </a:cubicBezTo>
                <a:cubicBezTo>
                  <a:pt x="1178441" y="1144772"/>
                  <a:pt x="1201478" y="1185531"/>
                  <a:pt x="1231604" y="1208568"/>
                </a:cubicBezTo>
                <a:cubicBezTo>
                  <a:pt x="1261730" y="1231605"/>
                  <a:pt x="1330842" y="1252871"/>
                  <a:pt x="1380460" y="1261731"/>
                </a:cubicBezTo>
                <a:cubicBezTo>
                  <a:pt x="1430079" y="1270592"/>
                  <a:pt x="1485013" y="1263503"/>
                  <a:pt x="1529315" y="1261731"/>
                </a:cubicBezTo>
                <a:cubicBezTo>
                  <a:pt x="1573617" y="1259959"/>
                  <a:pt x="1616148" y="1286540"/>
                  <a:pt x="1646274" y="1251098"/>
                </a:cubicBezTo>
                <a:cubicBezTo>
                  <a:pt x="1676400" y="1215656"/>
                  <a:pt x="1687032" y="1160722"/>
                  <a:pt x="1710069" y="1049080"/>
                </a:cubicBezTo>
                <a:cubicBezTo>
                  <a:pt x="1733106" y="937438"/>
                  <a:pt x="1782725" y="740735"/>
                  <a:pt x="1784497" y="581247"/>
                </a:cubicBezTo>
                <a:cubicBezTo>
                  <a:pt x="1786269" y="421759"/>
                  <a:pt x="1749055" y="184298"/>
                  <a:pt x="1720702" y="92149"/>
                </a:cubicBezTo>
                <a:cubicBezTo>
                  <a:pt x="1692349" y="0"/>
                  <a:pt x="1671083" y="30126"/>
                  <a:pt x="1614376" y="17721"/>
                </a:cubicBezTo>
                <a:close/>
              </a:path>
            </a:pathLst>
          </a:custGeom>
          <a:solidFill>
            <a:srgbClr val="FFFF00"/>
          </a:solidFill>
          <a:ln w="9525" cap="flat" cmpd="sng" algn="ctr">
            <a:solidFill>
              <a:schemeClr val="tx2">
                <a:lumMod val="50000"/>
              </a:schemeClr>
            </a:solidFill>
            <a:prstDash val="solid"/>
            <a:round/>
            <a:headEnd type="none" w="med" len="med"/>
            <a:tailEnd type="none" w="med" len="med"/>
          </a:ln>
          <a:effectLst/>
        </p:spPr>
        <p:txBody>
          <a:bodyPr/>
          <a:lstStyle/>
          <a:p>
            <a:pPr marL="342900" indent="-342900" eaLnBrk="1" hangingPunct="1">
              <a:lnSpc>
                <a:spcPct val="90000"/>
              </a:lnSpc>
              <a:spcBef>
                <a:spcPct val="35000"/>
              </a:spcBef>
              <a:spcAft>
                <a:spcPct val="25000"/>
              </a:spcAft>
              <a:buClr>
                <a:srgbClr val="8B3D9A"/>
              </a:buClr>
              <a:buFont typeface="Wingdings" pitchFamily="2" charset="2"/>
              <a:buChar char="§"/>
              <a:defRPr/>
            </a:pPr>
            <a:endParaRPr lang="en-US" sz="1000" dirty="0">
              <a:solidFill>
                <a:srgbClr val="FFFFFF"/>
              </a:solidFill>
              <a:ea typeface="ＭＳ Ｐゴシック" charset="0"/>
              <a:cs typeface="+mn-cs"/>
            </a:endParaRPr>
          </a:p>
        </p:txBody>
      </p:sp>
      <p:sp>
        <p:nvSpPr>
          <p:cNvPr id="169" name="Freeform 168"/>
          <p:cNvSpPr/>
          <p:nvPr/>
        </p:nvSpPr>
        <p:spPr bwMode="auto">
          <a:xfrm rot="10800000">
            <a:off x="7264429" y="2713038"/>
            <a:ext cx="44450" cy="61912"/>
          </a:xfrm>
          <a:custGeom>
            <a:avLst/>
            <a:gdLst>
              <a:gd name="connsiteX0" fmla="*/ 419986 w 458972"/>
              <a:gd name="connsiteY0" fmla="*/ 30126 h 483782"/>
              <a:gd name="connsiteX1" fmla="*/ 292396 w 458972"/>
              <a:gd name="connsiteY1" fmla="*/ 51391 h 483782"/>
              <a:gd name="connsiteX2" fmla="*/ 90377 w 458972"/>
              <a:gd name="connsiteY2" fmla="*/ 30126 h 483782"/>
              <a:gd name="connsiteX3" fmla="*/ 5316 w 458972"/>
              <a:gd name="connsiteY3" fmla="*/ 232145 h 483782"/>
              <a:gd name="connsiteX4" fmla="*/ 58479 w 458972"/>
              <a:gd name="connsiteY4" fmla="*/ 444796 h 483782"/>
              <a:gd name="connsiteX5" fmla="*/ 292396 w 458972"/>
              <a:gd name="connsiteY5" fmla="*/ 466061 h 483782"/>
              <a:gd name="connsiteX6" fmla="*/ 430619 w 458972"/>
              <a:gd name="connsiteY6" fmla="*/ 412898 h 483782"/>
              <a:gd name="connsiteX7" fmla="*/ 345558 w 458972"/>
              <a:gd name="connsiteY7" fmla="*/ 338470 h 483782"/>
              <a:gd name="connsiteX8" fmla="*/ 430619 w 458972"/>
              <a:gd name="connsiteY8" fmla="*/ 264042 h 483782"/>
              <a:gd name="connsiteX9" fmla="*/ 324293 w 458972"/>
              <a:gd name="connsiteY9" fmla="*/ 157717 h 483782"/>
              <a:gd name="connsiteX10" fmla="*/ 441251 w 458972"/>
              <a:gd name="connsiteY10" fmla="*/ 83289 h 483782"/>
              <a:gd name="connsiteX11" fmla="*/ 419986 w 458972"/>
              <a:gd name="connsiteY11" fmla="*/ 30126 h 48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972" h="483782">
                <a:moveTo>
                  <a:pt x="419986" y="30126"/>
                </a:moveTo>
                <a:cubicBezTo>
                  <a:pt x="395177" y="24810"/>
                  <a:pt x="347331" y="51391"/>
                  <a:pt x="292396" y="51391"/>
                </a:cubicBezTo>
                <a:cubicBezTo>
                  <a:pt x="237461" y="51391"/>
                  <a:pt x="138224" y="0"/>
                  <a:pt x="90377" y="30126"/>
                </a:cubicBezTo>
                <a:cubicBezTo>
                  <a:pt x="42530" y="60252"/>
                  <a:pt x="10632" y="163033"/>
                  <a:pt x="5316" y="232145"/>
                </a:cubicBezTo>
                <a:cubicBezTo>
                  <a:pt x="0" y="301257"/>
                  <a:pt x="10632" y="405810"/>
                  <a:pt x="58479" y="444796"/>
                </a:cubicBezTo>
                <a:cubicBezTo>
                  <a:pt x="106326" y="483782"/>
                  <a:pt x="230373" y="471377"/>
                  <a:pt x="292396" y="466061"/>
                </a:cubicBezTo>
                <a:cubicBezTo>
                  <a:pt x="354419" y="460745"/>
                  <a:pt x="421759" y="434163"/>
                  <a:pt x="430619" y="412898"/>
                </a:cubicBezTo>
                <a:cubicBezTo>
                  <a:pt x="439479" y="391633"/>
                  <a:pt x="345558" y="363279"/>
                  <a:pt x="345558" y="338470"/>
                </a:cubicBezTo>
                <a:cubicBezTo>
                  <a:pt x="345558" y="313661"/>
                  <a:pt x="434163" y="294168"/>
                  <a:pt x="430619" y="264042"/>
                </a:cubicBezTo>
                <a:cubicBezTo>
                  <a:pt x="427075" y="233917"/>
                  <a:pt x="322521" y="187843"/>
                  <a:pt x="324293" y="157717"/>
                </a:cubicBezTo>
                <a:cubicBezTo>
                  <a:pt x="326065" y="127592"/>
                  <a:pt x="423530" y="106326"/>
                  <a:pt x="441251" y="83289"/>
                </a:cubicBezTo>
                <a:cubicBezTo>
                  <a:pt x="458972" y="60252"/>
                  <a:pt x="444795" y="35442"/>
                  <a:pt x="419986" y="30126"/>
                </a:cubicBezTo>
                <a:close/>
              </a:path>
            </a:pathLst>
          </a:cu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w="9525" cap="flat" cmpd="sng" algn="ctr">
            <a:noFill/>
            <a:prstDash val="solid"/>
            <a:round/>
            <a:headEnd type="none" w="med" len="med"/>
            <a:tailEnd type="none" w="med" len="med"/>
          </a:ln>
          <a:effectLst/>
        </p:spPr>
        <p:txBody>
          <a:bodyPr/>
          <a:lstStyle/>
          <a:p>
            <a:pPr marL="342900" indent="-342900" eaLnBrk="1" hangingPunct="1">
              <a:lnSpc>
                <a:spcPct val="90000"/>
              </a:lnSpc>
              <a:spcBef>
                <a:spcPct val="35000"/>
              </a:spcBef>
              <a:spcAft>
                <a:spcPct val="25000"/>
              </a:spcAft>
              <a:buClr>
                <a:srgbClr val="8B3D9A"/>
              </a:buClr>
              <a:buFont typeface="Wingdings" pitchFamily="2" charset="2"/>
              <a:buChar char="§"/>
              <a:defRPr/>
            </a:pPr>
            <a:endParaRPr lang="en-US" sz="1000" dirty="0">
              <a:solidFill>
                <a:srgbClr val="FFFFFF"/>
              </a:solidFill>
              <a:ea typeface="ＭＳ Ｐゴシック" charset="0"/>
              <a:cs typeface="+mn-cs"/>
            </a:endParaRPr>
          </a:p>
        </p:txBody>
      </p:sp>
      <p:sp>
        <p:nvSpPr>
          <p:cNvPr id="170" name="Freeform 53"/>
          <p:cNvSpPr>
            <a:spLocks noChangeArrowheads="1"/>
          </p:cNvSpPr>
          <p:nvPr/>
        </p:nvSpPr>
        <p:spPr bwMode="auto">
          <a:xfrm rot="10800000">
            <a:off x="7212042" y="2686050"/>
            <a:ext cx="207962" cy="115888"/>
          </a:xfrm>
          <a:custGeom>
            <a:avLst/>
            <a:gdLst>
              <a:gd name="T0" fmla="*/ 44262 w 1251098"/>
              <a:gd name="T1" fmla="*/ 183690 h 627321"/>
              <a:gd name="T2" fmla="*/ 192974 w 1251098"/>
              <a:gd name="T3" fmla="*/ 98909 h 627321"/>
              <a:gd name="T4" fmla="*/ 479781 w 1251098"/>
              <a:gd name="T5" fmla="*/ 120106 h 627321"/>
              <a:gd name="T6" fmla="*/ 787837 w 1251098"/>
              <a:gd name="T7" fmla="*/ 120106 h 627321"/>
              <a:gd name="T8" fmla="*/ 1149000 w 1251098"/>
              <a:gd name="T9" fmla="*/ 3536 h 627321"/>
              <a:gd name="T10" fmla="*/ 1212735 w 1251098"/>
              <a:gd name="T11" fmla="*/ 98909 h 627321"/>
              <a:gd name="T12" fmla="*/ 1085269 w 1251098"/>
              <a:gd name="T13" fmla="*/ 310864 h 627321"/>
              <a:gd name="T14" fmla="*/ 1138376 w 1251098"/>
              <a:gd name="T15" fmla="*/ 469827 h 627321"/>
              <a:gd name="T16" fmla="*/ 1233981 w 1251098"/>
              <a:gd name="T17" fmla="*/ 596999 h 627321"/>
              <a:gd name="T18" fmla="*/ 1042772 w 1251098"/>
              <a:gd name="T19" fmla="*/ 607598 h 627321"/>
              <a:gd name="T20" fmla="*/ 745347 w 1251098"/>
              <a:gd name="T21" fmla="*/ 491023 h 627321"/>
              <a:gd name="T22" fmla="*/ 320445 w 1251098"/>
              <a:gd name="T23" fmla="*/ 491023 h 627321"/>
              <a:gd name="T24" fmla="*/ 44262 w 1251098"/>
              <a:gd name="T25" fmla="*/ 469827 h 627321"/>
              <a:gd name="T26" fmla="*/ 44262 w 1251098"/>
              <a:gd name="T27" fmla="*/ 183690 h 6273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1098"/>
              <a:gd name="T43" fmla="*/ 0 h 627321"/>
              <a:gd name="T44" fmla="*/ 1251098 w 1251098"/>
              <a:gd name="T45" fmla="*/ 627321 h 627321"/>
              <a:gd name="connsiteX0" fmla="*/ 44302 w 1251098"/>
              <a:gd name="connsiteY0" fmla="*/ 184298 h 627321"/>
              <a:gd name="connsiteX1" fmla="*/ 193158 w 1251098"/>
              <a:gd name="connsiteY1" fmla="*/ 99237 h 627321"/>
              <a:gd name="connsiteX2" fmla="*/ 480237 w 1251098"/>
              <a:gd name="connsiteY2" fmla="*/ 120502 h 627321"/>
              <a:gd name="connsiteX3" fmla="*/ 788581 w 1251098"/>
              <a:gd name="connsiteY3" fmla="*/ 120502 h 627321"/>
              <a:gd name="connsiteX4" fmla="*/ 1150088 w 1251098"/>
              <a:gd name="connsiteY4" fmla="*/ 3544 h 627321"/>
              <a:gd name="connsiteX5" fmla="*/ 1213884 w 1251098"/>
              <a:gd name="connsiteY5" fmla="*/ 99237 h 627321"/>
              <a:gd name="connsiteX6" fmla="*/ 1086293 w 1251098"/>
              <a:gd name="connsiteY6" fmla="*/ 222730 h 627321"/>
              <a:gd name="connsiteX7" fmla="*/ 1139456 w 1251098"/>
              <a:gd name="connsiteY7" fmla="*/ 471377 h 627321"/>
              <a:gd name="connsiteX8" fmla="*/ 1235149 w 1251098"/>
              <a:gd name="connsiteY8" fmla="*/ 598967 h 627321"/>
              <a:gd name="connsiteX9" fmla="*/ 1043763 w 1251098"/>
              <a:gd name="connsiteY9" fmla="*/ 609600 h 627321"/>
              <a:gd name="connsiteX10" fmla="*/ 746051 w 1251098"/>
              <a:gd name="connsiteY10" fmla="*/ 492642 h 627321"/>
              <a:gd name="connsiteX11" fmla="*/ 320749 w 1251098"/>
              <a:gd name="connsiteY11" fmla="*/ 492642 h 627321"/>
              <a:gd name="connsiteX12" fmla="*/ 44302 w 1251098"/>
              <a:gd name="connsiteY12" fmla="*/ 471377 h 627321"/>
              <a:gd name="connsiteX13" fmla="*/ 44302 w 1251098"/>
              <a:gd name="connsiteY13" fmla="*/ 184298 h 627321"/>
              <a:gd name="connsiteX0" fmla="*/ 44302 w 1251098"/>
              <a:gd name="connsiteY0" fmla="*/ 236306 h 679329"/>
              <a:gd name="connsiteX1" fmla="*/ 193158 w 1251098"/>
              <a:gd name="connsiteY1" fmla="*/ 151245 h 679329"/>
              <a:gd name="connsiteX2" fmla="*/ 480237 w 1251098"/>
              <a:gd name="connsiteY2" fmla="*/ 172510 h 679329"/>
              <a:gd name="connsiteX3" fmla="*/ 788581 w 1251098"/>
              <a:gd name="connsiteY3" fmla="*/ 172510 h 679329"/>
              <a:gd name="connsiteX4" fmla="*/ 1144477 w 1251098"/>
              <a:gd name="connsiteY4" fmla="*/ 3544 h 679329"/>
              <a:gd name="connsiteX5" fmla="*/ 1213884 w 1251098"/>
              <a:gd name="connsiteY5" fmla="*/ 151245 h 679329"/>
              <a:gd name="connsiteX6" fmla="*/ 1086293 w 1251098"/>
              <a:gd name="connsiteY6" fmla="*/ 274738 h 679329"/>
              <a:gd name="connsiteX7" fmla="*/ 1139456 w 1251098"/>
              <a:gd name="connsiteY7" fmla="*/ 523385 h 679329"/>
              <a:gd name="connsiteX8" fmla="*/ 1235149 w 1251098"/>
              <a:gd name="connsiteY8" fmla="*/ 650975 h 679329"/>
              <a:gd name="connsiteX9" fmla="*/ 1043763 w 1251098"/>
              <a:gd name="connsiteY9" fmla="*/ 661608 h 679329"/>
              <a:gd name="connsiteX10" fmla="*/ 746051 w 1251098"/>
              <a:gd name="connsiteY10" fmla="*/ 544650 h 679329"/>
              <a:gd name="connsiteX11" fmla="*/ 320749 w 1251098"/>
              <a:gd name="connsiteY11" fmla="*/ 544650 h 679329"/>
              <a:gd name="connsiteX12" fmla="*/ 44302 w 1251098"/>
              <a:gd name="connsiteY12" fmla="*/ 523385 h 679329"/>
              <a:gd name="connsiteX13" fmla="*/ 44302 w 1251098"/>
              <a:gd name="connsiteY13" fmla="*/ 236306 h 679329"/>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086293 w 1251098"/>
              <a:gd name="connsiteY6" fmla="*/ 284645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1098" h="689236">
                <a:moveTo>
                  <a:pt x="44302" y="246213"/>
                </a:moveTo>
                <a:cubicBezTo>
                  <a:pt x="69111" y="184190"/>
                  <a:pt x="120502" y="171785"/>
                  <a:pt x="193158" y="161152"/>
                </a:cubicBezTo>
                <a:cubicBezTo>
                  <a:pt x="265814" y="150519"/>
                  <a:pt x="381000" y="178873"/>
                  <a:pt x="480237" y="182417"/>
                </a:cubicBezTo>
                <a:cubicBezTo>
                  <a:pt x="579474" y="185961"/>
                  <a:pt x="677874" y="210578"/>
                  <a:pt x="788581" y="182417"/>
                </a:cubicBezTo>
                <a:cubicBezTo>
                  <a:pt x="899288" y="154256"/>
                  <a:pt x="1069853" y="26902"/>
                  <a:pt x="1144477" y="13451"/>
                </a:cubicBezTo>
                <a:cubicBezTo>
                  <a:pt x="1219101" y="0"/>
                  <a:pt x="1243217" y="54037"/>
                  <a:pt x="1236325" y="101713"/>
                </a:cubicBezTo>
                <a:cubicBezTo>
                  <a:pt x="1229433" y="149389"/>
                  <a:pt x="1147319" y="145850"/>
                  <a:pt x="1103122" y="299506"/>
                </a:cubicBezTo>
                <a:cubicBezTo>
                  <a:pt x="1086977" y="371436"/>
                  <a:pt x="1117451" y="473063"/>
                  <a:pt x="1139456" y="533292"/>
                </a:cubicBezTo>
                <a:cubicBezTo>
                  <a:pt x="1161461" y="593521"/>
                  <a:pt x="1251098" y="637845"/>
                  <a:pt x="1235149" y="660882"/>
                </a:cubicBezTo>
                <a:cubicBezTo>
                  <a:pt x="1219200" y="683919"/>
                  <a:pt x="1125279" y="689236"/>
                  <a:pt x="1043763" y="671515"/>
                </a:cubicBezTo>
                <a:cubicBezTo>
                  <a:pt x="962247" y="653794"/>
                  <a:pt x="866553" y="574050"/>
                  <a:pt x="746051" y="554557"/>
                </a:cubicBezTo>
                <a:cubicBezTo>
                  <a:pt x="625549" y="535064"/>
                  <a:pt x="437707" y="558101"/>
                  <a:pt x="320749" y="554557"/>
                </a:cubicBezTo>
                <a:cubicBezTo>
                  <a:pt x="203791" y="551013"/>
                  <a:pt x="88604" y="588227"/>
                  <a:pt x="44302" y="533292"/>
                </a:cubicBezTo>
                <a:cubicBezTo>
                  <a:pt x="0" y="478357"/>
                  <a:pt x="19493" y="308236"/>
                  <a:pt x="44302" y="24621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w="9525" algn="ctr">
            <a:noFill/>
            <a:round/>
            <a:headEnd/>
            <a:tailEnd/>
          </a:ln>
        </p:spPr>
        <p:txBody>
          <a:bodyPr/>
          <a:lstStyle/>
          <a:p>
            <a:pPr eaLnBrk="1" hangingPunct="1">
              <a:lnSpc>
                <a:spcPct val="90000"/>
              </a:lnSpc>
              <a:spcBef>
                <a:spcPct val="35000"/>
              </a:spcBef>
              <a:spcAft>
                <a:spcPct val="25000"/>
              </a:spcAft>
              <a:buClr>
                <a:srgbClr val="8B3D9A"/>
              </a:buClr>
              <a:buFont typeface="Arial" charset="0"/>
              <a:buChar char="•"/>
              <a:defRPr/>
            </a:pPr>
            <a:endParaRPr lang="en-US" sz="1000" dirty="0">
              <a:ln w="12700">
                <a:solidFill>
                  <a:srgbClr val="F8F45A">
                    <a:satMod val="155000"/>
                  </a:srgbClr>
                </a:solidFill>
                <a:prstDash val="solid"/>
              </a:ln>
              <a:solidFill>
                <a:srgbClr val="CDCDCF">
                  <a:tint val="85000"/>
                  <a:satMod val="155000"/>
                </a:srgbClr>
              </a:solidFill>
              <a:effectLst>
                <a:outerShdw blurRad="41275" dist="20320" dir="1800000" algn="tl" rotWithShape="0">
                  <a:srgbClr val="000000">
                    <a:alpha val="40000"/>
                  </a:srgbClr>
                </a:outerShdw>
              </a:effectLst>
              <a:ea typeface="ＭＳ Ｐゴシック" charset="0"/>
              <a:cs typeface="+mn-cs"/>
            </a:endParaRPr>
          </a:p>
        </p:txBody>
      </p:sp>
      <p:sp>
        <p:nvSpPr>
          <p:cNvPr id="28711" name="Text Box 7"/>
          <p:cNvSpPr txBox="1">
            <a:spLocks noChangeArrowheads="1"/>
          </p:cNvSpPr>
          <p:nvPr/>
        </p:nvSpPr>
        <p:spPr bwMode="auto">
          <a:xfrm>
            <a:off x="6481792" y="2716213"/>
            <a:ext cx="665162" cy="246062"/>
          </a:xfrm>
          <a:prstGeom prst="rect">
            <a:avLst/>
          </a:prstGeom>
          <a:noFill/>
          <a:ln w="9525">
            <a:noFill/>
            <a:miter lim="800000"/>
            <a:headEnd/>
            <a:tailEnd/>
          </a:ln>
        </p:spPr>
        <p:txBody>
          <a:bodyPr>
            <a:spAutoFit/>
          </a:bodyPr>
          <a:lstStyle/>
          <a:p>
            <a:pPr algn="ctr" eaLnBrk="1" hangingPunct="1">
              <a:buClr>
                <a:srgbClr val="8B3D9A"/>
              </a:buClr>
              <a:buFont typeface="Wingdings" pitchFamily="2" charset="2"/>
              <a:buNone/>
            </a:pPr>
            <a:r>
              <a:rPr lang="es-MX" altLang="en-US" sz="1000" b="1" smtClean="0">
                <a:solidFill>
                  <a:srgbClr val="FFFFFF"/>
                </a:solidFill>
                <a:ea typeface="MS PGothic" pitchFamily="34" charset="-128"/>
              </a:rPr>
              <a:t>Célula T</a:t>
            </a:r>
            <a:endParaRPr lang="es-MX" altLang="en-US" sz="1000" b="1">
              <a:solidFill>
                <a:srgbClr val="FFFFFF"/>
              </a:solidFill>
              <a:ea typeface="MS PGothic" pitchFamily="34" charset="-128"/>
            </a:endParaRPr>
          </a:p>
        </p:txBody>
      </p:sp>
      <p:sp>
        <p:nvSpPr>
          <p:cNvPr id="28712" name="Oval 96"/>
          <p:cNvSpPr>
            <a:spLocks noChangeArrowheads="1"/>
          </p:cNvSpPr>
          <p:nvPr/>
        </p:nvSpPr>
        <p:spPr bwMode="auto">
          <a:xfrm>
            <a:off x="6846917" y="4691063"/>
            <a:ext cx="1101725" cy="1077912"/>
          </a:xfrm>
          <a:prstGeom prst="ellipse">
            <a:avLst/>
          </a:prstGeom>
          <a:noFill/>
          <a:ln w="28575">
            <a:solidFill>
              <a:srgbClr val="FF0000"/>
            </a:solidFill>
            <a:miter lim="800000"/>
            <a:headEnd/>
            <a:tailEnd/>
          </a:ln>
        </p:spPr>
        <p:txBody>
          <a:bodyPr anchor="ctr">
            <a:spAutoFit/>
          </a:bodyPr>
          <a:lstStyle/>
          <a:p>
            <a:pPr algn="ctr" eaLnBrk="1" hangingPunct="1"/>
            <a:endParaRPr lang="en-US" altLang="en-US" sz="1400" b="0">
              <a:solidFill>
                <a:schemeClr val="bg2"/>
              </a:solidFill>
            </a:endParaRPr>
          </a:p>
        </p:txBody>
      </p:sp>
      <p:sp>
        <p:nvSpPr>
          <p:cNvPr id="92" name="TextBox 91"/>
          <p:cNvSpPr txBox="1"/>
          <p:nvPr/>
        </p:nvSpPr>
        <p:spPr>
          <a:xfrm>
            <a:off x="71438" y="2902107"/>
            <a:ext cx="3286116" cy="3170099"/>
          </a:xfrm>
          <a:prstGeom prst="rect">
            <a:avLst/>
          </a:prstGeom>
          <a:noFill/>
        </p:spPr>
        <p:txBody>
          <a:bodyPr wrap="square" rtlCol="0">
            <a:spAutoFit/>
          </a:bodyPr>
          <a:lstStyle/>
          <a:p>
            <a:pPr marL="72000">
              <a:spcAft>
                <a:spcPts val="1200"/>
              </a:spcAft>
              <a:buClr>
                <a:srgbClr val="FF0000"/>
              </a:buClr>
            </a:pPr>
            <a:r>
              <a:rPr lang="es-MX" sz="2000" dirty="0" smtClean="0"/>
              <a:t>Pasos requeridos para el ataque a la célula tumoral por sistema inmune</a:t>
            </a:r>
          </a:p>
          <a:p>
            <a:pPr marL="358775" indent="-287338">
              <a:spcAft>
                <a:spcPts val="1200"/>
              </a:spcAft>
              <a:buClr>
                <a:srgbClr val="FF0000"/>
              </a:buClr>
              <a:buFont typeface="+mj-lt"/>
              <a:buAutoNum type="arabicPeriod"/>
            </a:pPr>
            <a:r>
              <a:rPr lang="es-MX" sz="2000" b="1" i="1" dirty="0" smtClean="0">
                <a:solidFill>
                  <a:srgbClr val="FFC000"/>
                </a:solidFill>
              </a:rPr>
              <a:t>Reconocimiento</a:t>
            </a:r>
          </a:p>
          <a:p>
            <a:pPr marL="358775" indent="-287338">
              <a:spcAft>
                <a:spcPts val="1200"/>
              </a:spcAft>
              <a:buClr>
                <a:srgbClr val="FF0000"/>
              </a:buClr>
              <a:buFont typeface="+mj-lt"/>
              <a:buAutoNum type="arabicPeriod"/>
            </a:pPr>
            <a:r>
              <a:rPr lang="es-MX" sz="2000" b="1" i="1" dirty="0" smtClean="0">
                <a:solidFill>
                  <a:srgbClr val="FFC000"/>
                </a:solidFill>
              </a:rPr>
              <a:t>Presentación</a:t>
            </a:r>
            <a:r>
              <a:rPr lang="es-MX" sz="2000" dirty="0" smtClean="0"/>
              <a:t> antígeno   tumoral a células T</a:t>
            </a:r>
          </a:p>
          <a:p>
            <a:pPr marL="358775" indent="-287338">
              <a:spcAft>
                <a:spcPts val="1200"/>
              </a:spcAft>
              <a:buClr>
                <a:srgbClr val="FF0000"/>
              </a:buClr>
              <a:buFont typeface="+mj-lt"/>
              <a:buAutoNum type="arabicPeriod"/>
            </a:pPr>
            <a:r>
              <a:rPr lang="es-MX" sz="2000" b="1" i="1" dirty="0" smtClean="0">
                <a:solidFill>
                  <a:srgbClr val="FFC000"/>
                </a:solidFill>
              </a:rPr>
              <a:t>Activación</a:t>
            </a:r>
            <a:r>
              <a:rPr lang="es-MX" sz="2000" dirty="0" smtClean="0"/>
              <a:t> células T</a:t>
            </a:r>
          </a:p>
          <a:p>
            <a:pPr marL="358775" indent="-287338">
              <a:spcAft>
                <a:spcPts val="1200"/>
              </a:spcAft>
              <a:buClr>
                <a:srgbClr val="FF0000"/>
              </a:buClr>
              <a:buFont typeface="+mj-lt"/>
              <a:buAutoNum type="arabicPeriod"/>
            </a:pPr>
            <a:r>
              <a:rPr lang="es-MX" sz="2000" b="1" i="1" dirty="0" smtClean="0">
                <a:solidFill>
                  <a:srgbClr val="FFC000"/>
                </a:solidFill>
              </a:rPr>
              <a:t>Ataque</a:t>
            </a:r>
            <a:r>
              <a:rPr lang="es-MX" sz="2000" dirty="0" smtClean="0"/>
              <a:t> directo tumor</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MX" dirty="0" smtClean="0"/>
              <a:t>Puntos de control inmunológico</a:t>
            </a:r>
            <a:endParaRPr lang="es-MX" dirty="0"/>
          </a:p>
        </p:txBody>
      </p:sp>
      <p:sp>
        <p:nvSpPr>
          <p:cNvPr id="6" name="Text Placeholder 5"/>
          <p:cNvSpPr>
            <a:spLocks noGrp="1"/>
          </p:cNvSpPr>
          <p:nvPr>
            <p:ph type="body" idx="1"/>
          </p:nvPr>
        </p:nvSpPr>
        <p:spPr>
          <a:ln w="3175">
            <a:solidFill>
              <a:schemeClr val="tx1"/>
            </a:solidFill>
            <a:prstDash val="sysDot"/>
          </a:ln>
        </p:spPr>
        <p:txBody>
          <a:bodyPr>
            <a:noAutofit/>
          </a:bodyPr>
          <a:lstStyle/>
          <a:p>
            <a:r>
              <a:rPr lang="es-MX" sz="2200" dirty="0" smtClean="0">
                <a:solidFill>
                  <a:srgbClr val="92D050"/>
                </a:solidFill>
              </a:rPr>
              <a:t>"</a:t>
            </a:r>
            <a:r>
              <a:rPr lang="es-MX" sz="2200" dirty="0" err="1" smtClean="0">
                <a:solidFill>
                  <a:srgbClr val="92D050"/>
                </a:solidFill>
              </a:rPr>
              <a:t>Programmed</a:t>
            </a:r>
            <a:r>
              <a:rPr lang="es-MX" sz="2200" dirty="0" smtClean="0">
                <a:solidFill>
                  <a:srgbClr val="92D050"/>
                </a:solidFill>
              </a:rPr>
              <a:t> </a:t>
            </a:r>
            <a:r>
              <a:rPr lang="es-MX" sz="2200" dirty="0" err="1" smtClean="0">
                <a:solidFill>
                  <a:srgbClr val="92D050"/>
                </a:solidFill>
              </a:rPr>
              <a:t>cell</a:t>
            </a:r>
            <a:r>
              <a:rPr lang="es-MX" sz="2200" dirty="0" smtClean="0">
                <a:solidFill>
                  <a:srgbClr val="92D050"/>
                </a:solidFill>
              </a:rPr>
              <a:t> Death-1” (PD-1)</a:t>
            </a:r>
          </a:p>
        </p:txBody>
      </p:sp>
      <p:sp>
        <p:nvSpPr>
          <p:cNvPr id="7" name="Content Placeholder 6"/>
          <p:cNvSpPr>
            <a:spLocks noGrp="1"/>
          </p:cNvSpPr>
          <p:nvPr>
            <p:ph sz="half" idx="2"/>
          </p:nvPr>
        </p:nvSpPr>
        <p:spPr>
          <a:ln w="3175">
            <a:solidFill>
              <a:schemeClr val="tx1"/>
            </a:solidFill>
            <a:prstDash val="sysDot"/>
          </a:ln>
        </p:spPr>
        <p:txBody>
          <a:bodyPr>
            <a:normAutofit fontScale="92500" lnSpcReduction="20000"/>
          </a:bodyPr>
          <a:lstStyle/>
          <a:p>
            <a:pPr>
              <a:spcBef>
                <a:spcPts val="1200"/>
              </a:spcBef>
            </a:pPr>
            <a:r>
              <a:rPr lang="es-MX" dirty="0" smtClean="0"/>
              <a:t>Proteína  asociada a muerte celular programada</a:t>
            </a:r>
          </a:p>
          <a:p>
            <a:pPr>
              <a:spcBef>
                <a:spcPts val="1200"/>
              </a:spcBef>
            </a:pPr>
            <a:r>
              <a:rPr lang="es-MX" dirty="0" smtClean="0">
                <a:solidFill>
                  <a:srgbClr val="FFC000"/>
                </a:solidFill>
              </a:rPr>
              <a:t>Regula función efectora célula T en tejidos periféricos </a:t>
            </a:r>
          </a:p>
          <a:p>
            <a:pPr>
              <a:spcBef>
                <a:spcPts val="1200"/>
              </a:spcBef>
            </a:pPr>
            <a:r>
              <a:rPr lang="es-MX" dirty="0" smtClean="0"/>
              <a:t>Inhibición sucede en sitio tumor</a:t>
            </a:r>
          </a:p>
          <a:p>
            <a:pPr>
              <a:spcBef>
                <a:spcPts val="1200"/>
              </a:spcBef>
            </a:pPr>
            <a:r>
              <a:rPr lang="es-MX" dirty="0" smtClean="0"/>
              <a:t>Mecanismo primario inducción / </a:t>
            </a:r>
            <a:r>
              <a:rPr lang="es-MX" b="1" dirty="0" smtClean="0">
                <a:solidFill>
                  <a:srgbClr val="FFC000"/>
                </a:solidFill>
              </a:rPr>
              <a:t>inflamación</a:t>
            </a:r>
            <a:r>
              <a:rPr lang="es-MX" dirty="0" smtClean="0"/>
              <a:t> microambiente tumor</a:t>
            </a:r>
          </a:p>
          <a:p>
            <a:pPr>
              <a:spcBef>
                <a:spcPts val="1200"/>
              </a:spcBef>
            </a:pPr>
            <a:r>
              <a:rPr lang="es-MX" dirty="0" smtClean="0"/>
              <a:t>Mecanismo de expresión PD-L1 oncogén derivado</a:t>
            </a:r>
          </a:p>
          <a:p>
            <a:pPr>
              <a:spcBef>
                <a:spcPts val="1200"/>
              </a:spcBef>
            </a:pPr>
            <a:r>
              <a:rPr lang="es-MX" dirty="0" smtClean="0"/>
              <a:t>Blanco con potencial terapéutico </a:t>
            </a:r>
          </a:p>
          <a:p>
            <a:pPr>
              <a:spcBef>
                <a:spcPts val="1200"/>
              </a:spcBef>
            </a:pPr>
            <a:r>
              <a:rPr lang="es-MX" dirty="0" smtClean="0"/>
              <a:t>Desarrollo fármacos a proteína y </a:t>
            </a:r>
            <a:r>
              <a:rPr lang="es-MX" dirty="0" err="1" smtClean="0"/>
              <a:t>ligandos</a:t>
            </a:r>
            <a:endParaRPr lang="es-MX" dirty="0" smtClean="0"/>
          </a:p>
          <a:p>
            <a:pPr>
              <a:spcBef>
                <a:spcPts val="1200"/>
              </a:spcBef>
            </a:pPr>
            <a:endParaRPr lang="es-MX" dirty="0"/>
          </a:p>
        </p:txBody>
      </p:sp>
      <p:sp>
        <p:nvSpPr>
          <p:cNvPr id="8" name="Text Placeholder 7"/>
          <p:cNvSpPr>
            <a:spLocks noGrp="1"/>
          </p:cNvSpPr>
          <p:nvPr>
            <p:ph type="body" sz="quarter" idx="3"/>
          </p:nvPr>
        </p:nvSpPr>
        <p:spPr>
          <a:ln w="3175">
            <a:solidFill>
              <a:schemeClr val="tx1"/>
            </a:solidFill>
            <a:prstDash val="sysDot"/>
          </a:ln>
        </p:spPr>
        <p:txBody>
          <a:bodyPr/>
          <a:lstStyle/>
          <a:p>
            <a:r>
              <a:rPr lang="es-MX" dirty="0" smtClean="0">
                <a:solidFill>
                  <a:srgbClr val="92D050"/>
                </a:solidFill>
              </a:rPr>
              <a:t>CTLA-4</a:t>
            </a:r>
            <a:endParaRPr lang="es-MX" dirty="0">
              <a:solidFill>
                <a:srgbClr val="92D050"/>
              </a:solidFill>
            </a:endParaRPr>
          </a:p>
        </p:txBody>
      </p:sp>
      <p:sp>
        <p:nvSpPr>
          <p:cNvPr id="9" name="Content Placeholder 8"/>
          <p:cNvSpPr>
            <a:spLocks noGrp="1"/>
          </p:cNvSpPr>
          <p:nvPr>
            <p:ph sz="quarter" idx="4"/>
          </p:nvPr>
        </p:nvSpPr>
        <p:spPr>
          <a:ln w="3175">
            <a:solidFill>
              <a:schemeClr val="tx1"/>
            </a:solidFill>
            <a:prstDash val="sysDot"/>
          </a:ln>
        </p:spPr>
        <p:txBody>
          <a:bodyPr>
            <a:normAutofit/>
          </a:bodyPr>
          <a:lstStyle/>
          <a:p>
            <a:pPr>
              <a:spcBef>
                <a:spcPts val="1200"/>
              </a:spcBef>
            </a:pPr>
            <a:r>
              <a:rPr lang="es-MX" dirty="0" smtClean="0"/>
              <a:t>Proteína 4 asociada a Linfocito T </a:t>
            </a:r>
            <a:r>
              <a:rPr lang="es-MX" dirty="0" err="1" smtClean="0"/>
              <a:t>citotóxico</a:t>
            </a:r>
            <a:endParaRPr lang="es-MX" dirty="0" smtClean="0"/>
          </a:p>
          <a:p>
            <a:pPr>
              <a:spcBef>
                <a:spcPts val="1200"/>
              </a:spcBef>
            </a:pPr>
            <a:r>
              <a:rPr lang="es-MX" dirty="0" smtClean="0"/>
              <a:t>Pertenecen a familia CD 28 receptores células T</a:t>
            </a:r>
          </a:p>
          <a:p>
            <a:pPr>
              <a:spcBef>
                <a:spcPts val="1200"/>
              </a:spcBef>
            </a:pPr>
            <a:r>
              <a:rPr lang="es-MX" dirty="0" smtClean="0"/>
              <a:t> Función diferente en la </a:t>
            </a:r>
            <a:r>
              <a:rPr lang="es-MX" dirty="0" err="1" smtClean="0"/>
              <a:t>subregulación</a:t>
            </a:r>
            <a:r>
              <a:rPr lang="es-MX" dirty="0" smtClean="0"/>
              <a:t> de la respuesta </a:t>
            </a:r>
            <a:r>
              <a:rPr lang="es-MX" b="1" dirty="0" smtClean="0">
                <a:solidFill>
                  <a:srgbClr val="FFC000"/>
                </a:solidFill>
              </a:rPr>
              <a:t>inflamatoria</a:t>
            </a:r>
          </a:p>
          <a:p>
            <a:pPr>
              <a:spcBef>
                <a:spcPts val="1200"/>
              </a:spcBef>
            </a:pPr>
            <a:r>
              <a:rPr lang="es-MX" dirty="0" smtClean="0"/>
              <a:t> </a:t>
            </a:r>
            <a:r>
              <a:rPr lang="es-MX" dirty="0" smtClean="0">
                <a:solidFill>
                  <a:srgbClr val="FFC000"/>
                </a:solidFill>
              </a:rPr>
              <a:t>CTL4 regula activación de célula T en órganos linfoides secundarios </a:t>
            </a:r>
            <a:endParaRPr lang="es-MX" dirty="0">
              <a:solidFill>
                <a:srgbClr val="FFC000"/>
              </a:solidFill>
            </a:endParaRPr>
          </a:p>
        </p:txBody>
      </p:sp>
      <p:sp>
        <p:nvSpPr>
          <p:cNvPr id="11" name="Text Placeholder 3"/>
          <p:cNvSpPr>
            <a:spLocks noGrp="1"/>
          </p:cNvSpPr>
          <p:nvPr>
            <p:ph type="body" sz="quarter" idx="10"/>
          </p:nvPr>
        </p:nvSpPr>
        <p:spPr/>
        <p:txBody>
          <a:bodyPr>
            <a:normAutofit lnSpcReduction="10000"/>
          </a:bodyPr>
          <a:lstStyle/>
          <a:p>
            <a:r>
              <a:rPr lang="es-MX" dirty="0" err="1" smtClean="0"/>
              <a:t>Garon</a:t>
            </a:r>
            <a:r>
              <a:rPr lang="es-MX" dirty="0" smtClean="0"/>
              <a:t> EB, et al. N </a:t>
            </a:r>
            <a:r>
              <a:rPr lang="es-MX" dirty="0" err="1" smtClean="0"/>
              <a:t>Engl</a:t>
            </a:r>
            <a:r>
              <a:rPr lang="es-MX" dirty="0" smtClean="0"/>
              <a:t> J </a:t>
            </a:r>
            <a:r>
              <a:rPr lang="es-MX" dirty="0" err="1" smtClean="0"/>
              <a:t>Med</a:t>
            </a:r>
            <a:r>
              <a:rPr lang="es-MX" dirty="0" smtClean="0"/>
              <a:t> 2015;372:2018-28.</a:t>
            </a:r>
            <a:endParaRPr lang="es-MX"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s-MX" dirty="0" smtClean="0">
                <a:solidFill>
                  <a:srgbClr val="FFC000"/>
                </a:solidFill>
              </a:rPr>
              <a:t>Conceptos innovadores en oncología </a:t>
            </a:r>
          </a:p>
          <a:p>
            <a:pPr lvl="1"/>
            <a:r>
              <a:rPr lang="es-MX" dirty="0" smtClean="0"/>
              <a:t>Es posible detener y re-iniciar tratamiento con inmunoterapia </a:t>
            </a:r>
          </a:p>
          <a:p>
            <a:pPr lvl="1"/>
            <a:r>
              <a:rPr lang="es-MX" dirty="0" smtClean="0"/>
              <a:t>Se investiga el </a:t>
            </a:r>
            <a:r>
              <a:rPr lang="es-MX" sz="3600" b="1" i="1" dirty="0" smtClean="0"/>
              <a:t>nivel de dosis </a:t>
            </a:r>
            <a:r>
              <a:rPr lang="es-MX" dirty="0" smtClean="0"/>
              <a:t>requerida</a:t>
            </a:r>
          </a:p>
          <a:p>
            <a:pPr lvl="1"/>
            <a:r>
              <a:rPr lang="es-MX" sz="3600" b="1" i="1" dirty="0" smtClean="0"/>
              <a:t>Marcadores predictivos </a:t>
            </a:r>
            <a:r>
              <a:rPr lang="es-MX" dirty="0" smtClean="0"/>
              <a:t>de respuesta</a:t>
            </a:r>
          </a:p>
          <a:p>
            <a:pPr lvl="1"/>
            <a:r>
              <a:rPr lang="es-MX" dirty="0" smtClean="0"/>
              <a:t>Sitio determinación</a:t>
            </a:r>
          </a:p>
          <a:p>
            <a:pPr lvl="1"/>
            <a:r>
              <a:rPr lang="es-MX" sz="3600" b="1" i="1" dirty="0" smtClean="0"/>
              <a:t>Valoración</a:t>
            </a:r>
            <a:r>
              <a:rPr lang="es-MX" dirty="0" smtClean="0"/>
              <a:t> </a:t>
            </a:r>
            <a:r>
              <a:rPr lang="es-MX" sz="3600" b="1" i="1" dirty="0" smtClean="0"/>
              <a:t>de</a:t>
            </a:r>
            <a:r>
              <a:rPr lang="es-MX" dirty="0" smtClean="0"/>
              <a:t> </a:t>
            </a:r>
            <a:r>
              <a:rPr lang="es-MX" sz="3600" b="1" i="1" dirty="0" smtClean="0"/>
              <a:t>respuesta</a:t>
            </a:r>
            <a:r>
              <a:rPr lang="es-MX" dirty="0" smtClean="0"/>
              <a:t>/inflamación </a:t>
            </a:r>
          </a:p>
          <a:p>
            <a:pPr lvl="1"/>
            <a:r>
              <a:rPr lang="es-MX" sz="3600" b="1" i="1" dirty="0" smtClean="0"/>
              <a:t>Duración</a:t>
            </a:r>
            <a:r>
              <a:rPr lang="es-MX" dirty="0" smtClean="0"/>
              <a:t> del tratamiento</a:t>
            </a:r>
            <a:endParaRPr lang="es-MX" dirty="0"/>
          </a:p>
        </p:txBody>
      </p:sp>
      <p:sp>
        <p:nvSpPr>
          <p:cNvPr id="5" name="Title 1"/>
          <p:cNvSpPr txBox="1">
            <a:spLocks noGrp="1"/>
          </p:cNvSpPr>
          <p:nvPr>
            <p:ph type="title"/>
          </p:nvPr>
        </p:nvSpPr>
        <p:spPr>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3200" b="1" i="0" u="none" strike="noStrike" kern="1200" cap="none" spc="0" normalizeH="0" baseline="0" noProof="0" dirty="0" smtClean="0">
                <a:ln>
                  <a:noFill/>
                </a:ln>
                <a:solidFill>
                  <a:srgbClr val="FFC000"/>
                </a:solidFill>
                <a:effectLst/>
                <a:uLnTx/>
                <a:uFillTx/>
                <a:latin typeface="+mj-lt"/>
                <a:ea typeface="+mj-ea"/>
                <a:cs typeface="+mj-cs"/>
              </a:rPr>
              <a:t>Cáncer: Reto a la inmunología</a:t>
            </a:r>
            <a:endParaRPr kumimoji="0" lang="es-MX" sz="140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erson">
  <a:themeElements>
    <a:clrScheme name="Custom 1">
      <a:dk1>
        <a:srgbClr val="CDCDCF"/>
      </a:dk1>
      <a:lt1>
        <a:srgbClr val="FFFFFF"/>
      </a:lt1>
      <a:dk2>
        <a:srgbClr val="00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8B3D9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Gerson</Template>
  <TotalTime>6462</TotalTime>
  <Words>3598</Words>
  <Application>Microsoft Office PowerPoint</Application>
  <PresentationFormat>Presentación en pantalla (4:3)</PresentationFormat>
  <Paragraphs>744</Paragraphs>
  <Slides>43</Slides>
  <Notes>16</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43</vt:i4>
      </vt:variant>
    </vt:vector>
  </HeadingPairs>
  <TitlesOfParts>
    <vt:vector size="52" baseType="lpstr">
      <vt:lpstr>MS PGothic</vt:lpstr>
      <vt:lpstr>MS PGothic</vt:lpstr>
      <vt:lpstr>Arial</vt:lpstr>
      <vt:lpstr>Calibri</vt:lpstr>
      <vt:lpstr>Courier New</vt:lpstr>
      <vt:lpstr>msgothic</vt:lpstr>
      <vt:lpstr>Times New Roman</vt:lpstr>
      <vt:lpstr>Wingdings</vt:lpstr>
      <vt:lpstr>Gerson</vt:lpstr>
      <vt:lpstr>Presentación de PowerPoint</vt:lpstr>
      <vt:lpstr>Inmunoterapia en cáncer Historia</vt:lpstr>
      <vt:lpstr>Inmunoterapia en cáncer Objetivo</vt:lpstr>
      <vt:lpstr>Inmunoterapia en cáncer Melanoma</vt:lpstr>
      <vt:lpstr>Cáncer: Reto a la inmunología Melanoma inhibidores punto control </vt:lpstr>
      <vt:lpstr>Herramientas para afectar los puntos de control en activación linfocitos T</vt:lpstr>
      <vt:lpstr>Bloqueo punto control:   Tratamiento CTLA-4 y PD-1/PD-L1 </vt:lpstr>
      <vt:lpstr>Puntos de control inmunológico</vt:lpstr>
      <vt:lpstr>Cáncer: Reto a la inmunología</vt:lpstr>
      <vt:lpstr>Inmunoterapia Generalidades</vt:lpstr>
      <vt:lpstr>Eventos adversos  inmuno-relacionados</vt:lpstr>
      <vt:lpstr>Inmunoterapia  Eventos adversos</vt:lpstr>
      <vt:lpstr>Apariencia cinética de EA ipilimumab</vt:lpstr>
      <vt:lpstr>Endocrinopatías inmunomediadas</vt:lpstr>
      <vt:lpstr>Inhibidores punto de control ¿únicamente para melanoma?</vt:lpstr>
      <vt:lpstr>Desafíos y oportunidades inmunoterapia  cáncer ginecológico</vt:lpstr>
      <vt:lpstr>Acercamientos inmunológicos potenciales</vt:lpstr>
      <vt:lpstr>Inhibidor PD-1  Ca ovario platino-resistente</vt:lpstr>
      <vt:lpstr>Inmunoterapia en cáncer de la mujer</vt:lpstr>
      <vt:lpstr>Inmunoterapia en cáncer de la mujer</vt:lpstr>
      <vt:lpstr>Presentación de PowerPoint</vt:lpstr>
      <vt:lpstr>Clasificación molecular, expresión génica, y resultado clínico</vt:lpstr>
      <vt:lpstr>Ca mama triple negativo</vt:lpstr>
      <vt:lpstr>Ca mama triple negativo Características clínicas</vt:lpstr>
      <vt:lpstr>Implicación pronóstica firma genética</vt:lpstr>
      <vt:lpstr>Clasificación molecular  Ca triple negativo</vt:lpstr>
      <vt:lpstr> Terapia inmunológica  Cáncer de mama</vt:lpstr>
      <vt:lpstr>Mensaje molecular cáncer mama  triple negativo tumor heterogéneo</vt:lpstr>
      <vt:lpstr>Mensaje molecular cáncer mama  triple negativo tumor heterogéneo</vt:lpstr>
      <vt:lpstr>Evolución ca triple negativo Biología  vs  terapia novedosa</vt:lpstr>
      <vt:lpstr>Ca mama triple negativo Consideraciones terapia adyuvante/neoadyuvante</vt:lpstr>
      <vt:lpstr>Expresión de inmunidad</vt:lpstr>
      <vt:lpstr>Presentación de PowerPoint</vt:lpstr>
      <vt:lpstr>Inmunoterapia Cáncer mama triple negativo</vt:lpstr>
      <vt:lpstr>Inmunoterapia ca mama Estudio KEYNOTE-28 </vt:lpstr>
      <vt:lpstr>Experiencia clínica y resultados fase Ib Inmunoterapia ca triple negativo</vt:lpstr>
      <vt:lpstr>KEYNOTE-012 : Estudio fase Ib Pembrolizumab ca mama avanzado triple negativo Regresión tumoral</vt:lpstr>
      <vt:lpstr>KEYNOTE-012 : Estudio fase Ib Pembrolizumab ca mama avanzado triple negativo toxicidad</vt:lpstr>
      <vt:lpstr>Estudios investigación activos Con inmunoterapia en cáncer de mama  2015-2016</vt:lpstr>
      <vt:lpstr>Inmunoterapia ca mama triple negativo Resumen</vt:lpstr>
      <vt:lpstr>Caso clínico Estudio de secuenciación</vt:lpstr>
      <vt:lpstr>Inmunoterapia en cáncer Conclusión</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Raquel Gerson</dc:creator>
  <cp:lastModifiedBy>Gerardo Sandoval Lopez</cp:lastModifiedBy>
  <cp:revision>739</cp:revision>
  <dcterms:created xsi:type="dcterms:W3CDTF">2016-04-29T20:08:50Z</dcterms:created>
  <dcterms:modified xsi:type="dcterms:W3CDTF">2016-06-16T01:46:23Z</dcterms:modified>
</cp:coreProperties>
</file>