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97" r:id="rId4"/>
    <p:sldId id="298" r:id="rId5"/>
    <p:sldId id="258" r:id="rId6"/>
    <p:sldId id="260" r:id="rId7"/>
    <p:sldId id="261" r:id="rId8"/>
    <p:sldId id="263" r:id="rId9"/>
    <p:sldId id="306" r:id="rId10"/>
    <p:sldId id="300" r:id="rId11"/>
    <p:sldId id="264" r:id="rId12"/>
    <p:sldId id="299" r:id="rId13"/>
    <p:sldId id="265" r:id="rId14"/>
    <p:sldId id="301" r:id="rId15"/>
    <p:sldId id="271" r:id="rId16"/>
    <p:sldId id="296" r:id="rId17"/>
    <p:sldId id="266" r:id="rId18"/>
    <p:sldId id="267" r:id="rId19"/>
    <p:sldId id="268" r:id="rId20"/>
    <p:sldId id="269" r:id="rId21"/>
    <p:sldId id="295" r:id="rId22"/>
    <p:sldId id="305" r:id="rId23"/>
    <p:sldId id="304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280" y="-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713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3/16/2016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3/16/2016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3/16/2016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3/16/2016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3/16/2016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3/16/2016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3/16/2016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3/16/2016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3/16/2016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3/16/2016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3/16/2016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3/16/2016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jmsaucedag@yahoo.com.mx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s-MX" sz="4000" dirty="0" smtClean="0"/>
              <a:t>UN TIPO SUBESTIMADO DE MALTRATO: EL PSICOLÓGICO</a:t>
            </a:r>
            <a:endParaRPr lang="es-MX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s-MX" dirty="0" smtClean="0"/>
              <a:t>Juan Manuel Sauceda García</a:t>
            </a:r>
          </a:p>
          <a:p>
            <a:r>
              <a:rPr lang="es-MX" dirty="0" smtClean="0">
                <a:hlinkClick r:id="rId2"/>
              </a:rPr>
              <a:t>jmsaucedag@yahoo.com.mx</a:t>
            </a:r>
            <a:endParaRPr lang="es-MX" dirty="0" smtClean="0"/>
          </a:p>
          <a:p>
            <a:r>
              <a:rPr lang="es-MX" dirty="0" smtClean="0"/>
              <a:t>Academia Nacional de Medicina  16 de marzo 2016</a:t>
            </a:r>
            <a:endParaRPr lang="es-MX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Más atención al maltrato físico o abuso sexual </a:t>
            </a:r>
            <a:r>
              <a:rPr lang="es-MX" sz="2400" dirty="0" smtClean="0"/>
              <a:t>(pero el AP frecuentemente los acompaña y sus efectos persisten más que las lesiones físicas)</a:t>
            </a:r>
          </a:p>
          <a:p>
            <a:r>
              <a:rPr lang="es-MX" sz="2800" dirty="0" smtClean="0"/>
              <a:t>Dificultad para definirlo en formatos de registro</a:t>
            </a:r>
          </a:p>
          <a:p>
            <a:r>
              <a:rPr lang="es-MX" sz="2800" dirty="0" smtClean="0"/>
              <a:t>Renuencia de clínicos a llamarlo AP O MP, especialmente si no hay intención de dañar al niño</a:t>
            </a:r>
          </a:p>
          <a:p>
            <a:r>
              <a:rPr lang="es-MX" sz="2800" dirty="0" smtClean="0"/>
              <a:t>En la mayor parte de los casos no hay daños físicos                                    </a:t>
            </a:r>
            <a:r>
              <a:rPr lang="es-MX" sz="2400" dirty="0" smtClean="0"/>
              <a:t>Loredo 2011</a:t>
            </a:r>
            <a:endParaRPr lang="es-ES" sz="2800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/>
              <a:t>RAZONES PARA EL REGISTRO DEFICIENTE DEL AP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412749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MX" dirty="0" smtClean="0"/>
              <a:t>Dependen de factores propios del niño y de las formas del abuso</a:t>
            </a:r>
          </a:p>
          <a:p>
            <a:r>
              <a:rPr lang="es-MX" dirty="0" smtClean="0"/>
              <a:t>Factores protectores: capacidades del niño y existencia de relación con un adulto confiable</a:t>
            </a:r>
          </a:p>
          <a:p>
            <a:r>
              <a:rPr lang="es-MX" dirty="0" smtClean="0"/>
              <a:t>Mayor severidad de síntomas cuando el AP se inició tempranamente y tuvo mayor duración</a:t>
            </a:r>
          </a:p>
          <a:p>
            <a:r>
              <a:rPr lang="es-MX" dirty="0" smtClean="0"/>
              <a:t>Mayor parte, al menos con 1 </a:t>
            </a:r>
            <a:r>
              <a:rPr lang="es-MX" dirty="0" err="1" smtClean="0"/>
              <a:t>trast</a:t>
            </a:r>
            <a:r>
              <a:rPr lang="es-MX" dirty="0" smtClean="0"/>
              <a:t> </a:t>
            </a:r>
            <a:r>
              <a:rPr lang="es-MX" dirty="0" smtClean="0"/>
              <a:t>psiquiátrico y ¾ de ellos con 2 o más trastornos</a:t>
            </a:r>
          </a:p>
          <a:p>
            <a:pPr marL="109728" indent="0">
              <a:buNone/>
            </a:pPr>
            <a:r>
              <a:rPr lang="es-MX" sz="2400" dirty="0" smtClean="0"/>
              <a:t>                                      </a:t>
            </a:r>
            <a:r>
              <a:rPr lang="es-MX" sz="2400" dirty="0" err="1" smtClean="0"/>
              <a:t>Glasser</a:t>
            </a:r>
            <a:r>
              <a:rPr lang="es-MX" sz="2400" dirty="0" smtClean="0"/>
              <a:t> </a:t>
            </a:r>
            <a:r>
              <a:rPr lang="es-MX" sz="2400" dirty="0" smtClean="0"/>
              <a:t>2002   </a:t>
            </a:r>
            <a:r>
              <a:rPr lang="es-MX" sz="2400" dirty="0" err="1" smtClean="0"/>
              <a:t>Iwaniek</a:t>
            </a:r>
            <a:r>
              <a:rPr lang="es-MX" sz="2400" dirty="0" smtClean="0"/>
              <a:t> 2006</a:t>
            </a:r>
            <a:endParaRPr lang="es-MX" dirty="0" smtClean="0"/>
          </a:p>
          <a:p>
            <a:pPr>
              <a:buNone/>
            </a:pPr>
            <a:r>
              <a:rPr lang="es-MX" dirty="0" smtClean="0"/>
              <a:t>                                                      </a:t>
            </a:r>
            <a:endParaRPr lang="es-MX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/>
              <a:t>CONSECUENCIAS DEL </a:t>
            </a:r>
            <a:r>
              <a:rPr lang="es-MX" dirty="0" smtClean="0"/>
              <a:t>AP EN </a:t>
            </a:r>
            <a:r>
              <a:rPr lang="es-MX" dirty="0" smtClean="0"/>
              <a:t>EL NIÑO</a:t>
            </a:r>
            <a:endParaRPr lang="es-MX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MX" dirty="0" smtClean="0"/>
              <a:t>Distorsión del desarrollo afectivo y del apego a sus padres</a:t>
            </a:r>
            <a:endParaRPr lang="es-ES" dirty="0"/>
          </a:p>
          <a:p>
            <a:r>
              <a:rPr lang="es-MX" dirty="0" smtClean="0"/>
              <a:t>Alteración de la capacidad de dar respuestas emocionales apropiadas </a:t>
            </a:r>
          </a:p>
          <a:p>
            <a:r>
              <a:rPr lang="es-MX" dirty="0" smtClean="0"/>
              <a:t>Deterioro en su adaptación social, conducta, capacidad para solucionar problemas y tener buen rendimiento en la escuela.</a:t>
            </a:r>
          </a:p>
          <a:p>
            <a:r>
              <a:rPr lang="es-MX" dirty="0" smtClean="0"/>
              <a:t>Contribuye a sentimientos de vergüenza, al rechazo de sí mismo y  a autodestrucción. </a:t>
            </a:r>
            <a:endParaRPr lang="es-ES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/>
              <a:t>DAÑOS PSICOLÓGICOS EN NIÑOS VÍCTIMAS DE AP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686306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MX" u="sng" dirty="0" smtClean="0"/>
              <a:t>Estado emocional (63%)</a:t>
            </a:r>
            <a:r>
              <a:rPr lang="es-MX" dirty="0" smtClean="0"/>
              <a:t>: miedos, ansiedad, infelicidad/baja autoestima</a:t>
            </a:r>
          </a:p>
          <a:p>
            <a:r>
              <a:rPr lang="es-MX" u="sng" dirty="0" smtClean="0"/>
              <a:t>Conducta (49%)</a:t>
            </a:r>
            <a:r>
              <a:rPr lang="es-MX" dirty="0" smtClean="0"/>
              <a:t>: oposicionista, con responsabilidades inapropiadas, busca atención, antisocial/delincuente</a:t>
            </a:r>
          </a:p>
          <a:p>
            <a:r>
              <a:rPr lang="es-MX" u="sng" dirty="0" smtClean="0"/>
              <a:t>Desarrollo y educación (47%)</a:t>
            </a:r>
            <a:r>
              <a:rPr lang="es-MX" dirty="0" smtClean="0"/>
              <a:t>: bajo rendimiento</a:t>
            </a:r>
          </a:p>
          <a:p>
            <a:r>
              <a:rPr lang="es-MX" u="sng" dirty="0" smtClean="0"/>
              <a:t>Relaciones con pares (35%)</a:t>
            </a:r>
            <a:r>
              <a:rPr lang="es-MX" dirty="0" smtClean="0"/>
              <a:t>: aislado, agresivo</a:t>
            </a:r>
          </a:p>
          <a:p>
            <a:r>
              <a:rPr lang="es-MX" u="sng" dirty="0" smtClean="0"/>
              <a:t>Estado físico (35%)</a:t>
            </a:r>
            <a:r>
              <a:rPr lang="es-MX" dirty="0" smtClean="0"/>
              <a:t>: baja estatura, dolor </a:t>
            </a:r>
            <a:r>
              <a:rPr lang="es-MX" dirty="0" err="1" smtClean="0"/>
              <a:t>abd</a:t>
            </a:r>
            <a:endParaRPr lang="es-MX" dirty="0" smtClean="0"/>
          </a:p>
          <a:p>
            <a:r>
              <a:rPr lang="es-MX" u="sng" dirty="0" smtClean="0"/>
              <a:t>Otros (35%)</a:t>
            </a:r>
            <a:r>
              <a:rPr lang="es-MX" dirty="0" smtClean="0"/>
              <a:t> comportamiento </a:t>
            </a:r>
            <a:r>
              <a:rPr lang="es-MX" dirty="0" err="1" smtClean="0"/>
              <a:t>sexualizado</a:t>
            </a:r>
            <a:r>
              <a:rPr lang="es-MX" dirty="0" smtClean="0"/>
              <a:t> </a:t>
            </a:r>
            <a:r>
              <a:rPr lang="es-MX" sz="1900" dirty="0" err="1" smtClean="0"/>
              <a:t>Glaser</a:t>
            </a:r>
            <a:r>
              <a:rPr lang="es-MX" sz="1900" dirty="0" smtClean="0"/>
              <a:t> 2001</a:t>
            </a:r>
            <a:endParaRPr lang="es-MX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s-MX" sz="3200" dirty="0" smtClean="0"/>
              <a:t>DIFICULTADES DE NIÑOS VÍCTIMAS DE ABUSO PSICOLÓGICO/NEGLIGENCIA</a:t>
            </a:r>
            <a:endParaRPr lang="es-MX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Ocurre en rango muy amplio de familias</a:t>
            </a:r>
          </a:p>
          <a:p>
            <a:r>
              <a:rPr lang="es-ES" dirty="0" smtClean="0"/>
              <a:t>Más frecuente cuando hay muchos problemas que generan estrés: conflictos familiares, violencia doméstica (aunque el niño no sea la víctima directa), trastornos mentales en los padres</a:t>
            </a:r>
          </a:p>
          <a:p>
            <a:r>
              <a:rPr lang="es-ES" dirty="0" smtClean="0"/>
              <a:t>Las consecuencias nocivas son más factibles cuando el niño ya padece otro trastorno que lo pone en mayor riesgo</a:t>
            </a:r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/>
              <a:t>FACTORES FAMILIARES EN EL ABUSO PSICOLÓGICO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23049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MX" dirty="0" smtClean="0"/>
              <a:t>A menor edad del niño, mayor afectación</a:t>
            </a:r>
          </a:p>
          <a:p>
            <a:r>
              <a:rPr lang="es-MX" dirty="0" smtClean="0"/>
              <a:t>A menor edad de la madre, mayor violencia</a:t>
            </a:r>
          </a:p>
          <a:p>
            <a:r>
              <a:rPr lang="es-MX" dirty="0" smtClean="0"/>
              <a:t>A menor edad del padre, mayor violencia</a:t>
            </a:r>
          </a:p>
          <a:p>
            <a:r>
              <a:rPr lang="es-MX" dirty="0" smtClean="0"/>
              <a:t>A menos estudios del padre, más violencia</a:t>
            </a:r>
          </a:p>
          <a:p>
            <a:r>
              <a:rPr lang="es-MX" dirty="0" smtClean="0"/>
              <a:t>Con padre subempleado, mayor violencia</a:t>
            </a:r>
          </a:p>
          <a:p>
            <a:r>
              <a:rPr lang="es-MX" dirty="0" smtClean="0"/>
              <a:t>La violencia doméstica correlaciona con la presencia de síntomas psiquiátricos agregados en niños con </a:t>
            </a:r>
            <a:r>
              <a:rPr lang="es-MX" dirty="0" err="1" smtClean="0"/>
              <a:t>tdah</a:t>
            </a:r>
            <a:r>
              <a:rPr lang="es-MX" dirty="0" smtClean="0"/>
              <a:t>.                            </a:t>
            </a:r>
            <a:r>
              <a:rPr lang="es-MX" sz="2600" dirty="0" smtClean="0"/>
              <a:t> Sauceda 2013</a:t>
            </a:r>
            <a:r>
              <a:rPr lang="es-MX" dirty="0" smtClean="0"/>
              <a:t> </a:t>
            </a:r>
            <a:endParaRPr lang="es-MX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/>
              <a:t>SÍNTOMAS PSIQUIÁTRICOS EN NIÑOS CON TDAH Y VIOLENCIA DOMÉSTICA</a:t>
            </a:r>
            <a:endParaRPr lang="es-MX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MX" dirty="0" smtClean="0"/>
              <a:t>Los límites son discutibles, los criterios varían</a:t>
            </a:r>
          </a:p>
          <a:p>
            <a:r>
              <a:rPr lang="es-MX" dirty="0" smtClean="0"/>
              <a:t>Hay un continuo en la relación padre-hijo que va de buena a ser tan dañina que justifica el calificativo de abusiva o maltratadora</a:t>
            </a:r>
          </a:p>
          <a:p>
            <a:r>
              <a:rPr lang="es-MX" dirty="0" smtClean="0"/>
              <a:t>El límite frecuentemente es arbitrario</a:t>
            </a:r>
          </a:p>
          <a:p>
            <a:r>
              <a:rPr lang="es-MX" dirty="0" smtClean="0"/>
              <a:t>Incidentes hostiles aislados no constituyen necesariamente abuso psicológico </a:t>
            </a:r>
            <a:r>
              <a:rPr lang="es-MX" sz="2400" i="1" dirty="0" smtClean="0"/>
              <a:t>(se requiere un </a:t>
            </a:r>
            <a:r>
              <a:rPr lang="es-MX" sz="2400" b="1" i="1" u="sng" dirty="0" smtClean="0"/>
              <a:t>patrón repetido de comportamientos</a:t>
            </a:r>
            <a:r>
              <a:rPr lang="es-MX" sz="2400" i="1" u="sng" dirty="0" smtClean="0"/>
              <a:t> interpretados por el niño como que no es amado)</a:t>
            </a:r>
          </a:p>
          <a:p>
            <a:pPr marL="109728" indent="0">
              <a:buNone/>
            </a:pPr>
            <a:r>
              <a:rPr lang="es-MX" sz="2000" dirty="0" smtClean="0"/>
              <a:t>                                             American </a:t>
            </a:r>
            <a:r>
              <a:rPr lang="es-MX" sz="2000" dirty="0" err="1" smtClean="0"/>
              <a:t>Academy</a:t>
            </a:r>
            <a:r>
              <a:rPr lang="es-MX" sz="2000" dirty="0" smtClean="0"/>
              <a:t> of </a:t>
            </a:r>
            <a:r>
              <a:rPr lang="es-MX" sz="2000" dirty="0" err="1" smtClean="0"/>
              <a:t>Pediatrics</a:t>
            </a:r>
            <a:endParaRPr lang="es-ES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s-MX" sz="3200" dirty="0" smtClean="0"/>
              <a:t>DIFERENCIA ENTRE ABUSO PSICOLÓGICO Y CRIANZA DEFICIENTE</a:t>
            </a:r>
            <a:endParaRPr lang="es-ES" sz="3200" dirty="0"/>
          </a:p>
        </p:txBody>
      </p:sp>
    </p:spTree>
    <p:extLst>
      <p:ext uri="{BB962C8B-B14F-4D97-AF65-F5344CB8AC3E}">
        <p14:creationId xmlns:p14="http://schemas.microsoft.com/office/powerpoint/2010/main" val="818495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MX" dirty="0" smtClean="0"/>
              <a:t>Severidad: combinación de </a:t>
            </a:r>
            <a:r>
              <a:rPr lang="es-MX" u="sng" dirty="0" smtClean="0"/>
              <a:t>intención</a:t>
            </a:r>
            <a:r>
              <a:rPr lang="es-MX" dirty="0" smtClean="0"/>
              <a:t> y </a:t>
            </a:r>
            <a:r>
              <a:rPr lang="es-MX" u="sng" dirty="0" smtClean="0"/>
              <a:t>daño</a:t>
            </a:r>
          </a:p>
          <a:p>
            <a:r>
              <a:rPr lang="es-MX" dirty="0" smtClean="0"/>
              <a:t>Con intención de dañar y alta probabilidad de causar daño: </a:t>
            </a:r>
            <a:r>
              <a:rPr lang="es-MX" b="1" dirty="0" smtClean="0"/>
              <a:t>abuso psicológico severo</a:t>
            </a:r>
          </a:p>
          <a:p>
            <a:r>
              <a:rPr lang="es-MX" dirty="0" smtClean="0"/>
              <a:t>Sin intención de dañar ni probabilidad de producir daño: </a:t>
            </a:r>
            <a:r>
              <a:rPr lang="es-MX" b="1" dirty="0" smtClean="0"/>
              <a:t>abuso psicológico leve</a:t>
            </a:r>
          </a:p>
          <a:p>
            <a:r>
              <a:rPr lang="es-MX" dirty="0" smtClean="0"/>
              <a:t>En el medio, con intención o daño, pero no los dos: </a:t>
            </a:r>
            <a:r>
              <a:rPr lang="es-MX" b="1" dirty="0" smtClean="0"/>
              <a:t>abuso psicológico moderado</a:t>
            </a:r>
          </a:p>
          <a:p>
            <a:pPr>
              <a:buNone/>
            </a:pPr>
            <a:r>
              <a:rPr lang="es-MX" dirty="0" smtClean="0"/>
              <a:t>                                                   </a:t>
            </a:r>
            <a:r>
              <a:rPr lang="es-MX" sz="2800" dirty="0" err="1" smtClean="0"/>
              <a:t>Hammarmand</a:t>
            </a:r>
            <a:r>
              <a:rPr lang="es-MX" sz="2800" dirty="0" smtClean="0"/>
              <a:t> 2000</a:t>
            </a:r>
            <a:endParaRPr lang="es-MX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/>
              <a:t>ESTRATIFICACIÓN DE LA SEVERIDAD DEL AP</a:t>
            </a:r>
            <a:endParaRPr lang="es-MX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MX" dirty="0" smtClean="0"/>
              <a:t>Raulito, de casi 3 años de edad, es hijo único de una pareja de arquitectos que planearon y desearon su embarazo. En ocasiones el niño no los obedece y se resiste a comer. Sus padres, quienes son perfeccionistas y no saben de desarrollo normal ni de cómo tratar al niño, lo encierran frecuentemente en un armario y lo amenazan con dejarlo ahí todo el día si no come, lo cual no cumplen. El niño muestra algunos síntomas de ansiedad.</a:t>
            </a:r>
            <a:endParaRPr lang="es-MX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/>
              <a:t>VIÑETA DE ABUSO PSICOLÓGICO LEVE</a:t>
            </a:r>
            <a:endParaRPr lang="es-MX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La Sra. X registró como hijos propios a sus dos nietos, hijos de su hija única, quien los abandonó y ahora se dedica a la prostitución. La señora se siente culpable de haber dejado a su hija cuando era pequeña al cuidado de sirvientes que abusaron de ella. Por eso aísla a sus nietos y no los lleva a la escuela, ella y una maestra les dan clases en casa. Los niños muestran retraso en su desarrollo social.</a:t>
            </a:r>
            <a:endParaRPr lang="es-MX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s-MX" dirty="0" smtClean="0"/>
              <a:t>VIÑETA DE ABUSO PSICOLÓGICO MODERADO</a:t>
            </a:r>
            <a:br>
              <a:rPr lang="es-MX" dirty="0" smtClean="0"/>
            </a:br>
            <a:endParaRPr lang="es-MX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MX" dirty="0" smtClean="0"/>
              <a:t>El abuso o maltrato psicológico al menor es el conjunto de actos que obstaculizan sus necesidades emocionales básicas: necesidad de ser bien tratado y aceptado y de que se le den oportunidades para explorar el ambiente y relacionarse con personas fuera de la familia</a:t>
            </a:r>
          </a:p>
          <a:p>
            <a:r>
              <a:rPr lang="es-MX" dirty="0"/>
              <a:t>R</a:t>
            </a:r>
            <a:r>
              <a:rPr lang="es-MX" dirty="0" smtClean="0"/>
              <a:t>esultan, o potencialmente pueden resultar, en daño psicológico significativo en el niño.</a:t>
            </a:r>
          </a:p>
          <a:p>
            <a:pPr>
              <a:buNone/>
            </a:pPr>
            <a:r>
              <a:rPr lang="es-MX" dirty="0" smtClean="0"/>
              <a:t>                                                   </a:t>
            </a:r>
            <a:r>
              <a:rPr lang="es-MX" sz="2800" dirty="0" smtClean="0"/>
              <a:t>DSM 5, 2013</a:t>
            </a:r>
            <a:endParaRPr lang="es-MX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dirty="0" smtClean="0"/>
              <a:t>ABUSO PSICOLÓGICO AL NIÑO</a:t>
            </a:r>
            <a:endParaRPr lang="es-MX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MX" dirty="0" smtClean="0"/>
              <a:t>Los padres de Noé (7 años y </a:t>
            </a:r>
            <a:r>
              <a:rPr lang="es-MX" dirty="0" err="1" smtClean="0"/>
              <a:t>tdah</a:t>
            </a:r>
            <a:r>
              <a:rPr lang="es-MX" dirty="0" smtClean="0"/>
              <a:t>) llevan una vida de pareja con mucha discordia. El niño, quien está muy apegado a su madre y la defiende cuando su padre la insulta, muestra síntomas de t </a:t>
            </a:r>
            <a:r>
              <a:rPr lang="es-MX" dirty="0" err="1" smtClean="0"/>
              <a:t>disocial</a:t>
            </a:r>
            <a:r>
              <a:rPr lang="es-MX" dirty="0" smtClean="0"/>
              <a:t> y rechaza al padre. Éste, cuando su esposa sale de la cd por razones de trabajo, le dice al niño: </a:t>
            </a:r>
            <a:r>
              <a:rPr lang="es-MX" i="1" dirty="0" smtClean="0"/>
              <a:t>Más vale que te portes bien conmigo, pues tu mamá se fue de la casa y nunca va a regresar</a:t>
            </a:r>
            <a:r>
              <a:rPr lang="es-MX" dirty="0" smtClean="0"/>
              <a:t>, lo cual angustia mucho a Noé y aumenta su conducta disruptiva.</a:t>
            </a:r>
            <a:endParaRPr lang="es-MX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/>
              <a:t>VIÑETA DE ABUSO PSICOLÓGICO SEVERO</a:t>
            </a:r>
            <a:endParaRPr lang="es-MX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Tipo de abuso más frecuente, pero el que ha recibido menos atención</a:t>
            </a:r>
          </a:p>
          <a:p>
            <a:r>
              <a:rPr lang="es-MX" dirty="0" smtClean="0"/>
              <a:t>Por no producir lesiones físicas y no haber consenso en su definición</a:t>
            </a:r>
          </a:p>
          <a:p>
            <a:r>
              <a:rPr lang="es-MX" dirty="0" smtClean="0"/>
              <a:t>Diferencias culturales en los regaños, gritos, amenazas, insultos</a:t>
            </a:r>
          </a:p>
          <a:p>
            <a:r>
              <a:rPr lang="es-MX" dirty="0" smtClean="0"/>
              <a:t>Consecuencias según edad del niño y contexto</a:t>
            </a:r>
          </a:p>
          <a:p>
            <a:r>
              <a:rPr lang="es-MX" dirty="0" smtClean="0"/>
              <a:t>Las consecuencias negativas son reales, en el corto y el largo plazos.</a:t>
            </a:r>
            <a:endParaRPr lang="es-ES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/>
              <a:t>          ABUSO PSICOLÓGICO.</a:t>
            </a:r>
            <a:br>
              <a:rPr lang="es-MX" dirty="0" smtClean="0"/>
            </a:br>
            <a:r>
              <a:rPr lang="es-MX" dirty="0"/>
              <a:t> </a:t>
            </a:r>
            <a:r>
              <a:rPr lang="es-MX" dirty="0" smtClean="0"/>
              <a:t>            CONCLUSIONES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9359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El abuso psicológico es una forma ampliamente extendida de maltrato tanto en las familias de alto riesgo y maltratadoras como en la población general de padres</a:t>
            </a:r>
          </a:p>
          <a:p>
            <a:r>
              <a:rPr lang="es-MX" dirty="0" smtClean="0"/>
              <a:t>Se necesitan mediciones válidas y confiables para incrementar nuestro limitado conocimiento sobre los determinantes de la distribución y consecuencias del abuso psicológico al menor.  </a:t>
            </a:r>
            <a:r>
              <a:rPr lang="es-MX" sz="2400" dirty="0" err="1" smtClean="0"/>
              <a:t>Tonmyr</a:t>
            </a:r>
            <a:r>
              <a:rPr lang="es-MX" sz="2400" dirty="0" smtClean="0"/>
              <a:t> 2011</a:t>
            </a:r>
            <a:endParaRPr lang="es-MX" dirty="0" smtClean="0"/>
          </a:p>
          <a:p>
            <a:endParaRPr lang="es-ES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/>
              <a:t>ABUSO PSICOLÓGICO. CONCLUSIONES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700109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El abuso psicológico puede ser la forma más prevalente, complicada y dañina del maltrato al niño, y </a:t>
            </a:r>
            <a:r>
              <a:rPr lang="es-MX" u="sng" dirty="0" smtClean="0"/>
              <a:t>suele ocurrir simultáneamente con otras formas de maltrato</a:t>
            </a:r>
          </a:p>
          <a:p>
            <a:r>
              <a:rPr lang="es-MX" dirty="0" smtClean="0"/>
              <a:t>Los niños en los primeros años de la vida parecen estar en el riesgo más grande de sufrir las consecuencias más negativas del abuso psicológico. </a:t>
            </a:r>
            <a:r>
              <a:rPr lang="es-MX" sz="2400" dirty="0" smtClean="0"/>
              <a:t>Campbell 2014</a:t>
            </a:r>
          </a:p>
          <a:p>
            <a:r>
              <a:rPr lang="es-MX" sz="2400" b="1" dirty="0" smtClean="0"/>
              <a:t>Es necesario sensibilizar a pediatras y médicos de primer contacto en su identificación.</a:t>
            </a:r>
            <a:endParaRPr lang="es-ES" sz="2400" b="1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/>
              <a:t>ABUSO PSICOLÓGICO. CONCLUSIONES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376957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u="sng" dirty="0" smtClean="0"/>
              <a:t>Rechazarlo</a:t>
            </a:r>
            <a:r>
              <a:rPr lang="es-MX" dirty="0" smtClean="0"/>
              <a:t> (menospreciarlo, denigrarlo; ridiculizarlo por mostrar emociones normales, discriminarlo o humillarlo en público)</a:t>
            </a:r>
          </a:p>
          <a:p>
            <a:r>
              <a:rPr lang="es-MX" u="sng" dirty="0" smtClean="0"/>
              <a:t>Aterrorizarlo</a:t>
            </a:r>
            <a:r>
              <a:rPr lang="es-MX" dirty="0" smtClean="0"/>
              <a:t> (ponerlo en circunstancias de inseguridad, caóticas o peligrosas; tener expectativas irreales acompañadas de amenazas si no las cumple)</a:t>
            </a:r>
          </a:p>
          <a:p>
            <a:r>
              <a:rPr lang="es-MX" u="sng" dirty="0" smtClean="0"/>
              <a:t>Aislarlo</a:t>
            </a:r>
            <a:r>
              <a:rPr lang="es-MX" dirty="0" smtClean="0"/>
              <a:t> (encerrarlo, restringir sus interacciones sociales)</a:t>
            </a:r>
            <a:endParaRPr lang="es-ES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/>
              <a:t>EJEMPLOS DE ABUSO PSICOLÓGICO O MALTRATO EMOCIONAL AL HIJO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232283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u="sng" dirty="0" smtClean="0"/>
              <a:t>Explotarlo, corromperlo</a:t>
            </a:r>
            <a:r>
              <a:rPr lang="es-MX" dirty="0" smtClean="0"/>
              <a:t> (modelarle o alentarle comportamientos antisociales o inapropiados; restringir su autonomía psicológica; limitar su desarrollo intelectual)</a:t>
            </a:r>
          </a:p>
          <a:p>
            <a:r>
              <a:rPr lang="es-MX" u="sng" dirty="0" smtClean="0"/>
              <a:t>Negarle contacto emocional</a:t>
            </a:r>
            <a:r>
              <a:rPr lang="es-MX" dirty="0" smtClean="0"/>
              <a:t> (mostrarle indiferencia, mostrarle poco o nulo afecto)</a:t>
            </a:r>
          </a:p>
          <a:p>
            <a:r>
              <a:rPr lang="es-MX" u="sng" dirty="0" smtClean="0"/>
              <a:t>Negligencia </a:t>
            </a:r>
            <a:r>
              <a:rPr lang="es-MX" dirty="0" smtClean="0"/>
              <a:t>en aspectos de salud mental, médicos y de educación)</a:t>
            </a:r>
            <a:endParaRPr lang="es-ES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/>
              <a:t>EJEMPLOS DE ABUSO PSICOLÓGICO AL HIJO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344304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u="sng" dirty="0" smtClean="0"/>
              <a:t>Disciplinarlo excesivamente</a:t>
            </a:r>
            <a:r>
              <a:rPr lang="es-MX" dirty="0" smtClean="0"/>
              <a:t> (sin llegar al abuso físico)</a:t>
            </a:r>
          </a:p>
          <a:p>
            <a:r>
              <a:rPr lang="es-MX" u="sng" dirty="0" smtClean="0"/>
              <a:t>Amenazarlo</a:t>
            </a:r>
          </a:p>
          <a:p>
            <a:r>
              <a:rPr lang="es-MX" u="sng" dirty="0" smtClean="0"/>
              <a:t>Dañar / abandonar a personas o cosas que son importantes para el niño</a:t>
            </a:r>
            <a:r>
              <a:rPr lang="es-MX" dirty="0" smtClean="0"/>
              <a:t> (o amenazar con hacerlo)</a:t>
            </a:r>
          </a:p>
          <a:p>
            <a:r>
              <a:rPr lang="es-MX" dirty="0" smtClean="0"/>
              <a:t>Hacer del niño un </a:t>
            </a:r>
            <a:r>
              <a:rPr lang="es-MX" u="sng" dirty="0" smtClean="0"/>
              <a:t>chivo expiatorio</a:t>
            </a:r>
          </a:p>
          <a:p>
            <a:r>
              <a:rPr lang="es-MX" u="sng" dirty="0" smtClean="0"/>
              <a:t>Forzar al niño a hacerse daño él mismo</a:t>
            </a:r>
          </a:p>
          <a:p>
            <a:r>
              <a:rPr lang="es-MX" u="sng" dirty="0" smtClean="0"/>
              <a:t>Testigo de la violencia entre los padres</a:t>
            </a:r>
            <a:endParaRPr lang="es-MX" u="sng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/>
              <a:t>EJEMPLOS DE ABUSO PSICOLÓGICO</a:t>
            </a:r>
            <a:endParaRPr lang="es-MX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MX" dirty="0" smtClean="0"/>
              <a:t>AP y negligencia (N): formas comunes de abuso, su frecuencia es subestimada</a:t>
            </a:r>
          </a:p>
          <a:p>
            <a:r>
              <a:rPr lang="es-MX" dirty="0" smtClean="0"/>
              <a:t>AP: hay comportamiento hostil. N: ausencia de crianza positiva</a:t>
            </a:r>
          </a:p>
          <a:p>
            <a:r>
              <a:rPr lang="es-MX" b="1" dirty="0" smtClean="0"/>
              <a:t>AP y N describen una relación entre niño y padre, más que uno o varios eventos en esa relación</a:t>
            </a:r>
          </a:p>
          <a:p>
            <a:r>
              <a:rPr lang="es-MX" dirty="0" smtClean="0"/>
              <a:t>Incluyen comisión y omisión</a:t>
            </a:r>
          </a:p>
          <a:p>
            <a:r>
              <a:rPr lang="es-MX" dirty="0" smtClean="0"/>
              <a:t>El funcionamiento psicosocial del niño se altera, aunque en forma inespecífica</a:t>
            </a:r>
          </a:p>
          <a:p>
            <a:r>
              <a:rPr lang="es-MX" dirty="0" smtClean="0"/>
              <a:t>El daño se extiende a la vida adulta</a:t>
            </a:r>
          </a:p>
          <a:p>
            <a:pPr>
              <a:buNone/>
            </a:pPr>
            <a:r>
              <a:rPr lang="es-MX" dirty="0" smtClean="0"/>
              <a:t>                                                           </a:t>
            </a:r>
            <a:r>
              <a:rPr lang="es-MX" sz="2800" dirty="0" err="1" smtClean="0"/>
              <a:t>Glaser</a:t>
            </a:r>
            <a:r>
              <a:rPr lang="es-MX" sz="2800" dirty="0" smtClean="0"/>
              <a:t> 2002</a:t>
            </a:r>
            <a:endParaRPr lang="es-MX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dirty="0" smtClean="0"/>
              <a:t>ABUSO PSICOLÓGICO (AP)</a:t>
            </a:r>
            <a:endParaRPr lang="es-MX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MX" dirty="0"/>
              <a:t>M</a:t>
            </a:r>
            <a:r>
              <a:rPr lang="es-MX" dirty="0" smtClean="0"/>
              <a:t>ayor parte de casos, sin intención de dañar</a:t>
            </a:r>
          </a:p>
          <a:p>
            <a:r>
              <a:rPr lang="es-MX" dirty="0" smtClean="0"/>
              <a:t>Frecuentemente coexisten diferentes formas de abuso o maltrato</a:t>
            </a:r>
          </a:p>
          <a:p>
            <a:r>
              <a:rPr lang="es-MX" dirty="0" smtClean="0"/>
              <a:t>AP en 90% de niños con maltrato físico y negligencia. </a:t>
            </a:r>
            <a:r>
              <a:rPr lang="es-MX" sz="2400" dirty="0" err="1" smtClean="0"/>
              <a:t>Claussel</a:t>
            </a:r>
            <a:r>
              <a:rPr lang="es-MX" sz="2400" dirty="0" smtClean="0"/>
              <a:t> 1991</a:t>
            </a:r>
            <a:endParaRPr lang="es-MX" dirty="0" smtClean="0"/>
          </a:p>
          <a:p>
            <a:r>
              <a:rPr lang="es-MX" dirty="0" smtClean="0"/>
              <a:t>AP predice más fuertemente deterioro subsecuente en el desarrollo que la severidad del abuso físico (puede ser mediador)</a:t>
            </a:r>
          </a:p>
          <a:p>
            <a:r>
              <a:rPr lang="es-MX" dirty="0" smtClean="0"/>
              <a:t>También existe con independencia de otras formas de maltrato. </a:t>
            </a:r>
            <a:r>
              <a:rPr lang="es-MX" sz="2400" dirty="0" err="1" smtClean="0"/>
              <a:t>Hart</a:t>
            </a:r>
            <a:r>
              <a:rPr lang="es-MX" sz="2400" dirty="0" smtClean="0"/>
              <a:t> 1996, Sanders 1991</a:t>
            </a:r>
            <a:endParaRPr lang="es-MX" dirty="0" smtClean="0"/>
          </a:p>
          <a:p>
            <a:endParaRPr lang="es-MX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dirty="0" smtClean="0"/>
              <a:t>ABUSO PSICOLÓGICO </a:t>
            </a:r>
            <a:endParaRPr lang="es-MX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MX" dirty="0" smtClean="0"/>
              <a:t>Difícil definición y reconocimiento confiable</a:t>
            </a:r>
          </a:p>
          <a:p>
            <a:r>
              <a:rPr lang="es-MX" dirty="0" smtClean="0"/>
              <a:t>EUA y Reino Unido: de 8% a 9% de mujeres y 4% de hombres reportaron haber sufrido maltrato emocional severo en la niñez</a:t>
            </a:r>
          </a:p>
          <a:p>
            <a:r>
              <a:rPr lang="es-MX" dirty="0" smtClean="0"/>
              <a:t>Reconocimiento tardío del AP y N, más si no hay la intención de dañar al niño</a:t>
            </a:r>
          </a:p>
          <a:p>
            <a:r>
              <a:rPr lang="es-MX" dirty="0" smtClean="0"/>
              <a:t>Mayor % de niños con AP, sin maltrato físico.                                                        </a:t>
            </a:r>
            <a:r>
              <a:rPr lang="es-MX" sz="2400" dirty="0" smtClean="0"/>
              <a:t>Gilbert 2009, </a:t>
            </a:r>
            <a:r>
              <a:rPr lang="es-MX" sz="2400" dirty="0" err="1" smtClean="0"/>
              <a:t>Glaser</a:t>
            </a:r>
            <a:r>
              <a:rPr lang="es-MX" sz="2400" dirty="0" smtClean="0"/>
              <a:t> 2002</a:t>
            </a:r>
            <a:endParaRPr lang="es-MX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/>
              <a:t>EPIDEMIOLOGÍA DEL ABUSO PSICOLÓGICO</a:t>
            </a:r>
            <a:endParaRPr lang="es-MX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Hay mayor frecuencia de maltrato emocional que físico</a:t>
            </a:r>
          </a:p>
          <a:p>
            <a:r>
              <a:rPr lang="es-MX" dirty="0" smtClean="0"/>
              <a:t>Hay mayor preponderancia del problema en los niveles socioeconómicos bajos y medio bajos, más sujetos a las tensiones derivadas de carencia de medios para satisfacer las necesidades diarias</a:t>
            </a:r>
          </a:p>
          <a:p>
            <a:r>
              <a:rPr lang="es-MX" dirty="0" smtClean="0"/>
              <a:t>La violencia entre los padres condiciona el maltrato hacia los hijos. </a:t>
            </a:r>
            <a:r>
              <a:rPr lang="es-MX" sz="2400" dirty="0" smtClean="0"/>
              <a:t>Encuesta de Maltrato </a:t>
            </a:r>
            <a:r>
              <a:rPr lang="es-MX" sz="2400" dirty="0"/>
              <a:t>I</a:t>
            </a:r>
            <a:r>
              <a:rPr lang="es-MX" sz="2400" dirty="0" smtClean="0"/>
              <a:t>nfantil y Factores </a:t>
            </a:r>
            <a:r>
              <a:rPr lang="es-MX" sz="2400" dirty="0"/>
              <a:t>A</a:t>
            </a:r>
            <a:r>
              <a:rPr lang="es-MX" sz="2400" dirty="0" smtClean="0"/>
              <a:t>sociados 2006. Villatoro y </a:t>
            </a:r>
            <a:r>
              <a:rPr lang="es-MX" sz="2400" dirty="0" err="1" smtClean="0"/>
              <a:t>cols</a:t>
            </a:r>
            <a:endParaRPr lang="es-ES" sz="2400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/>
              <a:t>ABUSO PSICOLÓGICO A HIJOS ADOLESCENTES EN MÉXICO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974184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509</TotalTime>
  <Words>1551</Words>
  <Application>Microsoft Office PowerPoint</Application>
  <PresentationFormat>Presentación en pantalla (4:3)</PresentationFormat>
  <Paragraphs>112</Paragraphs>
  <Slides>23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23</vt:i4>
      </vt:variant>
    </vt:vector>
  </HeadingPairs>
  <TitlesOfParts>
    <vt:vector size="24" baseType="lpstr">
      <vt:lpstr>Concourse</vt:lpstr>
      <vt:lpstr>UN TIPO SUBESTIMADO DE MALTRATO: EL PSICOLÓGICO</vt:lpstr>
      <vt:lpstr>ABUSO PSICOLÓGICO AL NIÑO</vt:lpstr>
      <vt:lpstr>EJEMPLOS DE ABUSO PSICOLÓGICO O MALTRATO EMOCIONAL AL HIJO</vt:lpstr>
      <vt:lpstr>EJEMPLOS DE ABUSO PSICOLÓGICO AL HIJO</vt:lpstr>
      <vt:lpstr>EJEMPLOS DE ABUSO PSICOLÓGICO</vt:lpstr>
      <vt:lpstr>ABUSO PSICOLÓGICO (AP)</vt:lpstr>
      <vt:lpstr>ABUSO PSICOLÓGICO </vt:lpstr>
      <vt:lpstr>EPIDEMIOLOGÍA DEL ABUSO PSICOLÓGICO</vt:lpstr>
      <vt:lpstr>ABUSO PSICOLÓGICO A HIJOS ADOLESCENTES EN MÉXICO</vt:lpstr>
      <vt:lpstr>RAZONES PARA EL REGISTRO DEFICIENTE DEL AP</vt:lpstr>
      <vt:lpstr>CONSECUENCIAS DEL AP EN EL NIÑO</vt:lpstr>
      <vt:lpstr>DAÑOS PSICOLÓGICOS EN NIÑOS VÍCTIMAS DE AP</vt:lpstr>
      <vt:lpstr>DIFICULTADES DE NIÑOS VÍCTIMAS DE ABUSO PSICOLÓGICO/NEGLIGENCIA</vt:lpstr>
      <vt:lpstr>FACTORES FAMILIARES EN EL ABUSO PSICOLÓGICO</vt:lpstr>
      <vt:lpstr>SÍNTOMAS PSIQUIÁTRICOS EN NIÑOS CON TDAH Y VIOLENCIA DOMÉSTICA</vt:lpstr>
      <vt:lpstr>DIFERENCIA ENTRE ABUSO PSICOLÓGICO Y CRIANZA DEFICIENTE</vt:lpstr>
      <vt:lpstr>ESTRATIFICACIÓN DE LA SEVERIDAD DEL AP</vt:lpstr>
      <vt:lpstr>VIÑETA DE ABUSO PSICOLÓGICO LEVE</vt:lpstr>
      <vt:lpstr>VIÑETA DE ABUSO PSICOLÓGICO MODERADO </vt:lpstr>
      <vt:lpstr>VIÑETA DE ABUSO PSICOLÓGICO SEVERO</vt:lpstr>
      <vt:lpstr>          ABUSO PSICOLÓGICO.              CONCLUSIONES</vt:lpstr>
      <vt:lpstr>ABUSO PSICOLÓGICO. CONCLUSIONES</vt:lpstr>
      <vt:lpstr>ABUSO PSICOLÓGICO. CONCLUSIONES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MALTRATO EMOCIONAL EN LA FAMILIA</dc:title>
  <dc:creator>Juan</dc:creator>
  <cp:lastModifiedBy>Juan Manuel Sauceda Garcìa</cp:lastModifiedBy>
  <cp:revision>92</cp:revision>
  <dcterms:created xsi:type="dcterms:W3CDTF">2006-08-16T00:00:00Z</dcterms:created>
  <dcterms:modified xsi:type="dcterms:W3CDTF">2016-03-16T22:29:11Z</dcterms:modified>
</cp:coreProperties>
</file>