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  <p:sldMasterId id="2147483798" r:id="rId2"/>
    <p:sldMasterId id="2147483810" r:id="rId3"/>
    <p:sldMasterId id="2147483822" r:id="rId4"/>
  </p:sldMasterIdLst>
  <p:notesMasterIdLst>
    <p:notesMasterId r:id="rId45"/>
  </p:notesMasterIdLst>
  <p:sldIdLst>
    <p:sldId id="298" r:id="rId5"/>
    <p:sldId id="299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11" r:id="rId27"/>
    <p:sldId id="395" r:id="rId28"/>
    <p:sldId id="390" r:id="rId29"/>
    <p:sldId id="391" r:id="rId30"/>
    <p:sldId id="392" r:id="rId31"/>
    <p:sldId id="393" r:id="rId32"/>
    <p:sldId id="394" r:id="rId33"/>
    <p:sldId id="396" r:id="rId34"/>
    <p:sldId id="397" r:id="rId35"/>
    <p:sldId id="359" r:id="rId36"/>
    <p:sldId id="360" r:id="rId37"/>
    <p:sldId id="362" r:id="rId38"/>
    <p:sldId id="363" r:id="rId39"/>
    <p:sldId id="364" r:id="rId40"/>
    <p:sldId id="365" r:id="rId41"/>
    <p:sldId id="399" r:id="rId42"/>
    <p:sldId id="367" r:id="rId43"/>
    <p:sldId id="368" r:id="rId4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5" autoAdjust="0"/>
  </p:normalViewPr>
  <p:slideViewPr>
    <p:cSldViewPr snapToGrid="0" snapToObjects="1">
      <p:cViewPr varScale="1">
        <p:scale>
          <a:sx n="122" d="100"/>
          <a:sy n="122" d="100"/>
        </p:scale>
        <p:origin x="27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8A9DB-9B30-F244-A8E7-841167C2E551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BF64C-7C68-1F49-83C4-8E7353FC93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15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AF69E91-4FB1-EF44-8CAD-3D5620D89A98}" type="slidenum">
              <a:rPr lang="es-ES" sz="1200">
                <a:solidFill>
                  <a:prstClr val="black"/>
                </a:solidFill>
              </a:rPr>
              <a:pPr eaLnBrk="1" hangingPunct="1"/>
              <a:t>5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709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2170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63D182-FADA-B44F-AD54-ED926E18DEA2}" type="slidenum">
              <a:rPr lang="es-ES" sz="1200">
                <a:solidFill>
                  <a:srgbClr val="000000"/>
                </a:solidFill>
                <a:latin typeface="Calibri" charset="0"/>
              </a:rPr>
              <a:pPr eaLnBrk="1" hangingPunct="1"/>
              <a:t>18</a:t>
            </a:fld>
            <a:endParaRPr lang="es-ES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1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722C-0ED3-E942-B155-B6BEAB399C13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360F-0E37-E145-AC1A-D07114400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14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722C-0ED3-E942-B155-B6BEAB399C13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360F-0E37-E145-AC1A-D07114400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60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722C-0ED3-E942-B155-B6BEAB399C13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360F-0E37-E145-AC1A-D07114400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84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4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8D6E-C83E-4A44-BE16-866645C44DE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E33-4B3A-4551-81C7-54D38FFE2F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8D6E-C83E-4A44-BE16-866645C44DE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E33-4B3A-4551-81C7-54D38FFE2F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4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8D6E-C83E-4A44-BE16-866645C44DE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E33-4B3A-4551-81C7-54D38FFE2F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80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8D6E-C83E-4A44-BE16-866645C44DE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E33-4B3A-4551-81C7-54D38FFE2F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43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8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8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8D6E-C83E-4A44-BE16-866645C44DE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E33-4B3A-4551-81C7-54D38FFE2F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00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8D6E-C83E-4A44-BE16-866645C44DE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E33-4B3A-4551-81C7-54D38FFE2F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6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8D6E-C83E-4A44-BE16-866645C44DE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E33-4B3A-4551-81C7-54D38FFE2F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8D6E-C83E-4A44-BE16-866645C44DE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E33-4B3A-4551-81C7-54D38FFE2F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9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722C-0ED3-E942-B155-B6BEAB399C13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360F-0E37-E145-AC1A-D07114400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675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8D6E-C83E-4A44-BE16-866645C44DE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E33-4B3A-4551-81C7-54D38FFE2F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51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8D6E-C83E-4A44-BE16-866645C44DE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E33-4B3A-4551-81C7-54D38FFE2F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88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8D6E-C83E-4A44-BE16-866645C44DE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E33-4B3A-4551-81C7-54D38FFE2F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8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5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3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722C-0ED3-E942-B155-B6BEAB399C13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360F-0E37-E145-AC1A-D07114400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803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1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7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4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70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10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10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722C-0ED3-E942-B155-B6BEAB399C13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360F-0E37-E145-AC1A-D07114400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701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4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722C-0ED3-E942-B155-B6BEAB399C13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360F-0E37-E145-AC1A-D07114400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83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722C-0ED3-E942-B155-B6BEAB399C13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360F-0E37-E145-AC1A-D07114400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66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722C-0ED3-E942-B155-B6BEAB399C13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360F-0E37-E145-AC1A-D07114400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15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722C-0ED3-E942-B155-B6BEAB399C13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360F-0E37-E145-AC1A-D07114400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57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722C-0ED3-E942-B155-B6BEAB399C13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360F-0E37-E145-AC1A-D07114400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33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4722C-0ED3-E942-B155-B6BEAB399C13}" type="datetimeFigureOut">
              <a:rPr lang="es-ES" smtClean="0"/>
              <a:t>16/11/2016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A360F-0E37-E145-AC1A-D07114400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31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1548D6E-C83E-4A44-BE16-866645C44DE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757AE33-4B3A-4551-81C7-54D38FFE2F5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7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8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1D33-3C4D-EA45-BFD1-956A3DBAD1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5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9332-8B6C-5F42-8E0A-B626BE4087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6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3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22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96810" y="959745"/>
            <a:ext cx="6279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Manejo de las complicaciones del paciente en lista de espera</a:t>
            </a:r>
            <a:endParaRPr lang="es-MX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21951" y="2767280"/>
            <a:ext cx="56073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Dr. Aldo Torre </a:t>
            </a:r>
          </a:p>
          <a:p>
            <a:pPr algn="ctr"/>
            <a:r>
              <a:rPr lang="es-MX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Departamento de Gastroenterología</a:t>
            </a:r>
          </a:p>
          <a:p>
            <a:pPr algn="ctr"/>
            <a:r>
              <a:rPr lang="es-MX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Instituto Nacional de Ciencias Médicas y Nutrición “Salvador </a:t>
            </a:r>
            <a:r>
              <a:rPr lang="es-MX" sz="20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Zubirán</a:t>
            </a:r>
            <a:r>
              <a:rPr lang="es-MX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s-MX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Unidad de Hepatología y Trasplante hepático</a:t>
            </a:r>
            <a:endParaRPr lang="es-MX" sz="20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58732" y="4564188"/>
            <a:ext cx="6933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solidFill>
                  <a:prstClr val="white"/>
                </a:solidFill>
              </a:rPr>
              <a:t>ACADEMIA NACIONAL DE MEDICINA</a:t>
            </a:r>
          </a:p>
          <a:p>
            <a:pPr algn="ctr"/>
            <a:r>
              <a:rPr lang="es-ES" sz="2800" b="1" i="1" dirty="0" smtClean="0">
                <a:solidFill>
                  <a:prstClr val="white"/>
                </a:solidFill>
              </a:rPr>
              <a:t>DICIEMBRE 2016</a:t>
            </a:r>
            <a:endParaRPr lang="es-ES" sz="28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9579"/>
            <a:ext cx="6861842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743200" y="197407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3600" b="1" dirty="0">
                <a:solidFill>
                  <a:srgbClr val="800000"/>
                </a:solidFill>
              </a:rPr>
              <a:t>PARACENTESIS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6280990"/>
            <a:ext cx="52435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962275" y="6289800"/>
            <a:ext cx="6181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</a:t>
            </a:r>
            <a:r>
              <a:rPr lang="es-MX" sz="1600" i="1" dirty="0" smtClean="0">
                <a:solidFill>
                  <a:prstClr val="black"/>
                </a:solidFill>
              </a:rPr>
              <a:t>“Salvador Zubirán”</a:t>
            </a:r>
            <a:endParaRPr lang="es-MX" sz="1600" i="1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308" y="0"/>
            <a:ext cx="124369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6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2044" y="179388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800000"/>
                </a:solidFill>
              </a:rPr>
              <a:t>TIPS mejor SV libre de THO</a:t>
            </a:r>
            <a:endParaRPr lang="es-ES" b="1" dirty="0">
              <a:solidFill>
                <a:srgbClr val="8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54" y="1459004"/>
            <a:ext cx="7878703" cy="4042786"/>
          </a:xfrm>
          <a:prstGeom prst="rect">
            <a:avLst/>
          </a:prstGeom>
        </p:spPr>
      </p:pic>
      <p:cxnSp>
        <p:nvCxnSpPr>
          <p:cNvPr id="5" name="3 Conector recto"/>
          <p:cNvCxnSpPr/>
          <p:nvPr/>
        </p:nvCxnSpPr>
        <p:spPr>
          <a:xfrm>
            <a:off x="3995936" y="6237312"/>
            <a:ext cx="514806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1149854" y="6272890"/>
            <a:ext cx="7994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i="1" dirty="0">
                <a:solidFill>
                  <a:prstClr val="black"/>
                </a:solidFill>
              </a:rPr>
              <a:t>Instituto Nacional de Ciencias Médicas y Nutrición </a:t>
            </a:r>
            <a:r>
              <a:rPr lang="es-MX" i="1" dirty="0" smtClean="0">
                <a:solidFill>
                  <a:prstClr val="black"/>
                </a:solidFill>
              </a:rPr>
              <a:t>“Salvador Zubirán”</a:t>
            </a:r>
            <a:endParaRPr lang="es-MX" i="1" dirty="0">
              <a:solidFill>
                <a:prstClr val="black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17722" y="5848056"/>
            <a:ext cx="515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 smtClean="0">
                <a:solidFill>
                  <a:prstClr val="black"/>
                </a:solidFill>
                <a:latin typeface="Arial"/>
                <a:cs typeface="Arial"/>
              </a:rPr>
              <a:t>Bai</a:t>
            </a:r>
            <a:r>
              <a:rPr lang="es-ES" b="1" i="1" dirty="0" smtClean="0">
                <a:solidFill>
                  <a:prstClr val="black"/>
                </a:solidFill>
                <a:latin typeface="Arial"/>
                <a:cs typeface="Arial"/>
              </a:rPr>
              <a:t> M et al WJG 2014</a:t>
            </a:r>
            <a:endParaRPr lang="es-ES" b="1" i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011" y="35209"/>
            <a:ext cx="124369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Complicaciones del cirrótico:</a:t>
            </a:r>
          </a:p>
          <a:p>
            <a:r>
              <a:rPr lang="es-ES" dirty="0" smtClean="0"/>
              <a:t>a.- Ascitis.</a:t>
            </a:r>
          </a:p>
          <a:p>
            <a:r>
              <a:rPr lang="es-ES" dirty="0"/>
              <a:t>b</a:t>
            </a:r>
            <a:r>
              <a:rPr lang="es-ES" dirty="0" smtClean="0"/>
              <a:t>.- Hiponatremia.</a:t>
            </a:r>
          </a:p>
          <a:p>
            <a:r>
              <a:rPr lang="es-ES" dirty="0"/>
              <a:t>c</a:t>
            </a:r>
            <a:r>
              <a:rPr lang="es-ES" dirty="0" smtClean="0"/>
              <a:t>.- Encefalopatía hepática.</a:t>
            </a:r>
          </a:p>
          <a:p>
            <a:r>
              <a:rPr lang="es-ES" dirty="0"/>
              <a:t>d</a:t>
            </a:r>
            <a:r>
              <a:rPr lang="es-ES" dirty="0" smtClean="0"/>
              <a:t>.- Sangrado Variceal.</a:t>
            </a:r>
          </a:p>
          <a:p>
            <a:r>
              <a:rPr lang="es-ES" dirty="0"/>
              <a:t>e</a:t>
            </a:r>
            <a:r>
              <a:rPr lang="es-ES" dirty="0" smtClean="0"/>
              <a:t>.- </a:t>
            </a:r>
            <a:r>
              <a:rPr lang="es-ES" dirty="0" err="1" smtClean="0"/>
              <a:t>Hepatocarcinoma</a:t>
            </a:r>
            <a:r>
              <a:rPr lang="es-ES" dirty="0" smtClean="0"/>
              <a:t>.</a:t>
            </a:r>
          </a:p>
          <a:p>
            <a:r>
              <a:rPr lang="es-ES" dirty="0"/>
              <a:t>f</a:t>
            </a:r>
            <a:r>
              <a:rPr lang="es-ES" dirty="0" smtClean="0"/>
              <a:t>.- Insuficiencia renal.</a:t>
            </a:r>
          </a:p>
          <a:p>
            <a:r>
              <a:rPr lang="es-ES" dirty="0"/>
              <a:t>g</a:t>
            </a:r>
            <a:r>
              <a:rPr lang="es-ES" dirty="0" smtClean="0"/>
              <a:t>.- Sarcopenia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24937" y="6343438"/>
            <a:ext cx="6543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</a:t>
            </a:r>
            <a:r>
              <a:rPr lang="es-MX" sz="1600" i="1" dirty="0" smtClean="0">
                <a:solidFill>
                  <a:prstClr val="black"/>
                </a:solidFill>
              </a:rPr>
              <a:t>“Salvador Zubirán”</a:t>
            </a:r>
            <a:endParaRPr lang="es-MX" sz="1600" i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204" y="32563"/>
            <a:ext cx="1243692" cy="1079086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3127402" y="6289381"/>
            <a:ext cx="6001230" cy="23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9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b="1" dirty="0" smtClean="0">
                <a:solidFill>
                  <a:srgbClr val="C00000"/>
                </a:solidFill>
              </a:rPr>
              <a:t>Complicaciones del cirrótico:</a:t>
            </a:r>
          </a:p>
          <a:p>
            <a:r>
              <a:rPr lang="es-ES" dirty="0" smtClean="0"/>
              <a:t>a.- Ascitis.</a:t>
            </a:r>
          </a:p>
          <a:p>
            <a:r>
              <a:rPr lang="es-ES" b="1" dirty="0">
                <a:solidFill>
                  <a:srgbClr val="C00000"/>
                </a:solidFill>
              </a:rPr>
              <a:t>b</a:t>
            </a:r>
            <a:r>
              <a:rPr lang="es-ES" b="1" dirty="0" smtClean="0">
                <a:solidFill>
                  <a:srgbClr val="C00000"/>
                </a:solidFill>
              </a:rPr>
              <a:t>.- Hiponatremia.</a:t>
            </a:r>
          </a:p>
          <a:p>
            <a:r>
              <a:rPr lang="es-ES" dirty="0"/>
              <a:t>c</a:t>
            </a:r>
            <a:r>
              <a:rPr lang="es-ES" dirty="0" smtClean="0"/>
              <a:t>.- Encefalopatía hepática.</a:t>
            </a:r>
          </a:p>
          <a:p>
            <a:r>
              <a:rPr lang="es-ES" dirty="0"/>
              <a:t>d</a:t>
            </a:r>
            <a:r>
              <a:rPr lang="es-ES" dirty="0" smtClean="0"/>
              <a:t>.- Sangrado Variceal.</a:t>
            </a:r>
          </a:p>
          <a:p>
            <a:r>
              <a:rPr lang="es-ES" dirty="0"/>
              <a:t>e</a:t>
            </a:r>
            <a:r>
              <a:rPr lang="es-ES" dirty="0" smtClean="0"/>
              <a:t>.- </a:t>
            </a:r>
            <a:r>
              <a:rPr lang="es-ES" dirty="0" err="1" smtClean="0"/>
              <a:t>Hepatocarcinoma</a:t>
            </a:r>
            <a:r>
              <a:rPr lang="es-ES" dirty="0" smtClean="0"/>
              <a:t>.</a:t>
            </a:r>
          </a:p>
          <a:p>
            <a:r>
              <a:rPr lang="es-ES" dirty="0"/>
              <a:t>f</a:t>
            </a:r>
            <a:r>
              <a:rPr lang="es-ES" dirty="0" smtClean="0"/>
              <a:t>.- Insuficiencia renal.</a:t>
            </a:r>
          </a:p>
          <a:p>
            <a:r>
              <a:rPr lang="es-ES" dirty="0"/>
              <a:t>g</a:t>
            </a:r>
            <a:r>
              <a:rPr lang="es-ES" dirty="0" smtClean="0"/>
              <a:t>.- Sarcopenia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24937" y="6343438"/>
            <a:ext cx="6543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</a:t>
            </a:r>
            <a:r>
              <a:rPr lang="es-MX" sz="1600" i="1" dirty="0" smtClean="0">
                <a:solidFill>
                  <a:prstClr val="black"/>
                </a:solidFill>
              </a:rPr>
              <a:t>“Salvador Zubirán”</a:t>
            </a:r>
            <a:endParaRPr lang="es-MX" sz="1600" i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204" y="32563"/>
            <a:ext cx="1243692" cy="1079086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3127402" y="6289381"/>
            <a:ext cx="6001230" cy="23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8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2921" y="26988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</a:rPr>
              <a:t>HIPONATREMIA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9675"/>
            <a:ext cx="8229600" cy="4525963"/>
          </a:xfrm>
        </p:spPr>
        <p:txBody>
          <a:bodyPr>
            <a:normAutofit/>
          </a:bodyPr>
          <a:lstStyle/>
          <a:p>
            <a:r>
              <a:rPr lang="es-MX" dirty="0" smtClean="0"/>
              <a:t>El sodio modifica el MELD del paciente en lista de espera para THO.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7" y="6186488"/>
            <a:ext cx="52371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00324" y="6327487"/>
            <a:ext cx="6543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“Salvador Zubirán”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3" y="2649001"/>
            <a:ext cx="4153803" cy="21971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732" y="2220729"/>
            <a:ext cx="4177032" cy="304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77533" y="5701784"/>
            <a:ext cx="448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prstClr val="black"/>
                </a:solidFill>
              </a:rPr>
              <a:t>Londoño MC et al </a:t>
            </a:r>
            <a:r>
              <a:rPr lang="es-ES" i="1" dirty="0" err="1" smtClean="0">
                <a:solidFill>
                  <a:prstClr val="black"/>
                </a:solidFill>
              </a:rPr>
              <a:t>Gut</a:t>
            </a:r>
            <a:r>
              <a:rPr lang="es-ES" i="1" dirty="0" smtClean="0">
                <a:solidFill>
                  <a:prstClr val="black"/>
                </a:solidFill>
              </a:rPr>
              <a:t> 2007; 1283-90 </a:t>
            </a:r>
            <a:endParaRPr lang="es-ES" i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517" y="83330"/>
            <a:ext cx="124369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30923"/>
            <a:ext cx="8229600" cy="4802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 smtClean="0">
                <a:solidFill>
                  <a:srgbClr val="C00000"/>
                </a:solidFill>
              </a:rPr>
              <a:t>HIPONATREMIA</a:t>
            </a:r>
          </a:p>
          <a:p>
            <a:pPr algn="ctr"/>
            <a:endParaRPr lang="es-ES" b="1" dirty="0">
              <a:solidFill>
                <a:srgbClr val="C00000"/>
              </a:solidFill>
            </a:endParaRPr>
          </a:p>
          <a:p>
            <a:pPr algn="ctr"/>
            <a:endParaRPr lang="es-ES" dirty="0" smtClean="0"/>
          </a:p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6265506"/>
            <a:ext cx="52371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00325" y="6294081"/>
            <a:ext cx="6543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</a:t>
            </a:r>
            <a:r>
              <a:rPr lang="es-MX" sz="1600" i="1" dirty="0" smtClean="0">
                <a:solidFill>
                  <a:prstClr val="black"/>
                </a:solidFill>
              </a:rPr>
              <a:t>“Salvador Zubirán”</a:t>
            </a:r>
            <a:endParaRPr lang="es-MX" sz="1600" i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7" y="1003300"/>
            <a:ext cx="4745478" cy="21082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990993" y="5846406"/>
            <a:ext cx="3913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prstClr val="black"/>
                </a:solidFill>
              </a:rPr>
              <a:t>Londoño MC et al </a:t>
            </a:r>
            <a:r>
              <a:rPr lang="es-ES" sz="1400" i="1" dirty="0" err="1" smtClean="0">
                <a:solidFill>
                  <a:prstClr val="black"/>
                </a:solidFill>
              </a:rPr>
              <a:t>Gastroenterology</a:t>
            </a:r>
            <a:r>
              <a:rPr lang="es-ES" sz="1400" i="1" dirty="0" smtClean="0">
                <a:solidFill>
                  <a:prstClr val="black"/>
                </a:solidFill>
              </a:rPr>
              <a:t> 2006</a:t>
            </a:r>
            <a:endParaRPr lang="es-ES" sz="1400" i="1" dirty="0">
              <a:solidFill>
                <a:prstClr val="black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01" y="3669416"/>
            <a:ext cx="2544004" cy="21769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839" y="3790101"/>
            <a:ext cx="2739323" cy="19137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796" y="3624800"/>
            <a:ext cx="2761253" cy="20703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5887" y="1182426"/>
            <a:ext cx="3130913" cy="2021467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7160918" y="2298848"/>
            <a:ext cx="1290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SV a 3 meses</a:t>
            </a:r>
            <a:endParaRPr lang="es-ES" sz="16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7256" y="80288"/>
            <a:ext cx="124369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Complicaciones del cirrótico:</a:t>
            </a:r>
          </a:p>
          <a:p>
            <a:r>
              <a:rPr lang="es-ES" dirty="0" smtClean="0"/>
              <a:t>a.- Ascitis.</a:t>
            </a:r>
          </a:p>
          <a:p>
            <a:r>
              <a:rPr lang="es-ES" dirty="0"/>
              <a:t>b</a:t>
            </a:r>
            <a:r>
              <a:rPr lang="es-ES" dirty="0" smtClean="0"/>
              <a:t>.- Hiponatremia.</a:t>
            </a:r>
          </a:p>
          <a:p>
            <a:r>
              <a:rPr lang="es-ES" dirty="0"/>
              <a:t>c</a:t>
            </a:r>
            <a:r>
              <a:rPr lang="es-ES" dirty="0" smtClean="0"/>
              <a:t>.- Encefalopatía hepática.</a:t>
            </a:r>
          </a:p>
          <a:p>
            <a:r>
              <a:rPr lang="es-ES" dirty="0"/>
              <a:t>d</a:t>
            </a:r>
            <a:r>
              <a:rPr lang="es-ES" dirty="0" smtClean="0"/>
              <a:t>.- Sangrado Variceal.</a:t>
            </a:r>
          </a:p>
          <a:p>
            <a:r>
              <a:rPr lang="es-ES" dirty="0"/>
              <a:t>e</a:t>
            </a:r>
            <a:r>
              <a:rPr lang="es-ES" dirty="0" smtClean="0"/>
              <a:t>.- </a:t>
            </a:r>
            <a:r>
              <a:rPr lang="es-ES" dirty="0" err="1" smtClean="0"/>
              <a:t>Hepatocarcinoma</a:t>
            </a:r>
            <a:r>
              <a:rPr lang="es-ES" dirty="0" smtClean="0"/>
              <a:t>.</a:t>
            </a:r>
          </a:p>
          <a:p>
            <a:r>
              <a:rPr lang="es-ES" dirty="0"/>
              <a:t>f</a:t>
            </a:r>
            <a:r>
              <a:rPr lang="es-ES" dirty="0" smtClean="0"/>
              <a:t>.- Insuficiencia renal.</a:t>
            </a:r>
          </a:p>
          <a:p>
            <a:r>
              <a:rPr lang="es-ES" dirty="0"/>
              <a:t>g</a:t>
            </a:r>
            <a:r>
              <a:rPr lang="es-ES" dirty="0" smtClean="0"/>
              <a:t>.- Sarcopenia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24937" y="6343438"/>
            <a:ext cx="6543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</a:t>
            </a:r>
            <a:r>
              <a:rPr lang="es-MX" sz="1600" i="1" dirty="0" smtClean="0">
                <a:solidFill>
                  <a:prstClr val="black"/>
                </a:solidFill>
              </a:rPr>
              <a:t>“Salvador Zubirán”</a:t>
            </a:r>
            <a:endParaRPr lang="es-MX" sz="1600" i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204" y="32563"/>
            <a:ext cx="1243692" cy="1079086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3127402" y="6289381"/>
            <a:ext cx="6001230" cy="23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b="1" dirty="0" smtClean="0">
                <a:solidFill>
                  <a:srgbClr val="C00000"/>
                </a:solidFill>
              </a:rPr>
              <a:t>Complicaciones del cirrótico:</a:t>
            </a:r>
          </a:p>
          <a:p>
            <a:r>
              <a:rPr lang="es-ES" dirty="0" smtClean="0"/>
              <a:t>a.- Ascitis.</a:t>
            </a:r>
          </a:p>
          <a:p>
            <a:r>
              <a:rPr lang="es-ES" dirty="0"/>
              <a:t>b</a:t>
            </a:r>
            <a:r>
              <a:rPr lang="es-ES" dirty="0" smtClean="0"/>
              <a:t>.- Hiponatremia.</a:t>
            </a:r>
          </a:p>
          <a:p>
            <a:r>
              <a:rPr lang="es-ES" b="1" dirty="0">
                <a:solidFill>
                  <a:srgbClr val="C00000"/>
                </a:solidFill>
              </a:rPr>
              <a:t>c</a:t>
            </a:r>
            <a:r>
              <a:rPr lang="es-ES" b="1" dirty="0" smtClean="0">
                <a:solidFill>
                  <a:srgbClr val="C00000"/>
                </a:solidFill>
              </a:rPr>
              <a:t>.- Encefalopatía hepática.</a:t>
            </a:r>
          </a:p>
          <a:p>
            <a:r>
              <a:rPr lang="es-ES" dirty="0"/>
              <a:t>d</a:t>
            </a:r>
            <a:r>
              <a:rPr lang="es-ES" dirty="0" smtClean="0"/>
              <a:t>.- Sangrado Variceal.</a:t>
            </a:r>
          </a:p>
          <a:p>
            <a:r>
              <a:rPr lang="es-ES" dirty="0"/>
              <a:t>e</a:t>
            </a:r>
            <a:r>
              <a:rPr lang="es-ES" dirty="0" smtClean="0"/>
              <a:t>.- </a:t>
            </a:r>
            <a:r>
              <a:rPr lang="es-ES" dirty="0" err="1" smtClean="0"/>
              <a:t>Hepatocarcinoma</a:t>
            </a:r>
            <a:r>
              <a:rPr lang="es-ES" dirty="0" smtClean="0"/>
              <a:t>.</a:t>
            </a:r>
          </a:p>
          <a:p>
            <a:r>
              <a:rPr lang="es-ES" dirty="0"/>
              <a:t>f</a:t>
            </a:r>
            <a:r>
              <a:rPr lang="es-ES" dirty="0" smtClean="0"/>
              <a:t>.- Insuficiencia renal.</a:t>
            </a:r>
          </a:p>
          <a:p>
            <a:r>
              <a:rPr lang="es-ES" dirty="0"/>
              <a:t>g</a:t>
            </a:r>
            <a:r>
              <a:rPr lang="es-ES" dirty="0" smtClean="0"/>
              <a:t>.- Sarcopenia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24937" y="6343438"/>
            <a:ext cx="6543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</a:t>
            </a:r>
            <a:r>
              <a:rPr lang="es-MX" sz="1600" i="1" dirty="0" smtClean="0">
                <a:solidFill>
                  <a:prstClr val="black"/>
                </a:solidFill>
              </a:rPr>
              <a:t>“Salvador Zubirán”</a:t>
            </a:r>
            <a:endParaRPr lang="es-MX" sz="1600" i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204" y="32563"/>
            <a:ext cx="1243692" cy="1079086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3127402" y="6289381"/>
            <a:ext cx="6001230" cy="23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61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4" descr="http://www.hipocampo.org/images_art/astrocit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7188"/>
            <a:ext cx="2200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7" name="Picture 6" descr="http://www.yoursurgery.com/procedures/intussusception/images/Intussuscepti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571878"/>
            <a:ext cx="20002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8" name="Picture 2" descr="http://www.3dscience.com/catalog/images/kidney_cross_section_web_thum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929063"/>
            <a:ext cx="2857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136 Elipse"/>
          <p:cNvSpPr/>
          <p:nvPr/>
        </p:nvSpPr>
        <p:spPr>
          <a:xfrm>
            <a:off x="3786182" y="571480"/>
            <a:ext cx="1071570" cy="107157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D1634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16072" name="Picture 2" descr="http://files.turbosquid.com/Preview/Content_2009_07_15__02_15_09/liver.jpgb80ef947-0894-4c2a-ac8b-93e57705f540Larg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286000"/>
            <a:ext cx="2643188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138 CuadroTexto"/>
          <p:cNvSpPr txBox="1"/>
          <p:nvPr/>
        </p:nvSpPr>
        <p:spPr>
          <a:xfrm>
            <a:off x="4429191" y="6334275"/>
            <a:ext cx="4500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1400" kern="0" dirty="0">
                <a:solidFill>
                  <a:srgbClr val="1F497D"/>
                </a:solidFill>
                <a:latin typeface="Book Antiqua"/>
              </a:rPr>
              <a:t>Semin Liver Dis 2008;28:70-80.</a:t>
            </a:r>
          </a:p>
          <a:p>
            <a:pPr algn="r">
              <a:defRPr/>
            </a:pPr>
            <a:r>
              <a:rPr lang="es-MX" sz="1400" kern="0" dirty="0">
                <a:solidFill>
                  <a:srgbClr val="1F497D"/>
                </a:solidFill>
                <a:latin typeface="Book Antiqua"/>
              </a:rPr>
              <a:t>Gutt 2008;571156-1165</a:t>
            </a:r>
            <a:r>
              <a:rPr lang="es-MX" sz="1400" kern="0" dirty="0">
                <a:solidFill>
                  <a:prstClr val="white"/>
                </a:solidFill>
                <a:latin typeface="Book Antiqua"/>
              </a:rPr>
              <a:t>.</a:t>
            </a:r>
          </a:p>
        </p:txBody>
      </p:sp>
      <p:sp>
        <p:nvSpPr>
          <p:cNvPr id="140" name="139 CuadroTexto"/>
          <p:cNvSpPr txBox="1"/>
          <p:nvPr/>
        </p:nvSpPr>
        <p:spPr>
          <a:xfrm>
            <a:off x="3786192" y="785813"/>
            <a:ext cx="114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NH</a:t>
            </a:r>
            <a:r>
              <a:rPr lang="es-MX" sz="3600" b="1" kern="0" baseline="-25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3</a:t>
            </a:r>
            <a:endParaRPr lang="es-MX" sz="3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/>
            </a:endParaRPr>
          </a:p>
        </p:txBody>
      </p:sp>
      <p:sp>
        <p:nvSpPr>
          <p:cNvPr id="141" name="140 Elipse"/>
          <p:cNvSpPr/>
          <p:nvPr/>
        </p:nvSpPr>
        <p:spPr>
          <a:xfrm>
            <a:off x="3497581" y="3174676"/>
            <a:ext cx="714380" cy="64294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D1634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2" name="141 CuadroTexto"/>
          <p:cNvSpPr txBox="1"/>
          <p:nvPr/>
        </p:nvSpPr>
        <p:spPr>
          <a:xfrm>
            <a:off x="3348053" y="3286125"/>
            <a:ext cx="1038225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Urea</a:t>
            </a:r>
          </a:p>
        </p:txBody>
      </p:sp>
      <p:sp>
        <p:nvSpPr>
          <p:cNvPr id="143" name="142 Elipse"/>
          <p:cNvSpPr/>
          <p:nvPr/>
        </p:nvSpPr>
        <p:spPr>
          <a:xfrm>
            <a:off x="1785919" y="5746444"/>
            <a:ext cx="714380" cy="64294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D1634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4" name="143 CuadroTexto"/>
          <p:cNvSpPr txBox="1"/>
          <p:nvPr/>
        </p:nvSpPr>
        <p:spPr>
          <a:xfrm>
            <a:off x="1643066" y="5857875"/>
            <a:ext cx="1039812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Urea</a:t>
            </a:r>
          </a:p>
        </p:txBody>
      </p:sp>
      <p:cxnSp>
        <p:nvCxnSpPr>
          <p:cNvPr id="216083" name="144 Conector recto de flecha"/>
          <p:cNvCxnSpPr>
            <a:cxnSpLocks noChangeShapeType="1"/>
          </p:cNvCxnSpPr>
          <p:nvPr/>
        </p:nvCxnSpPr>
        <p:spPr bwMode="auto">
          <a:xfrm rot="10800000" flipV="1">
            <a:off x="2640032" y="3716344"/>
            <a:ext cx="852487" cy="712787"/>
          </a:xfrm>
          <a:prstGeom prst="straightConnector1">
            <a:avLst/>
          </a:prstGeom>
          <a:noFill/>
          <a:ln w="5715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6084" name="145 Conector recto de flecha"/>
          <p:cNvCxnSpPr>
            <a:cxnSpLocks noChangeShapeType="1"/>
          </p:cNvCxnSpPr>
          <p:nvPr/>
        </p:nvCxnSpPr>
        <p:spPr bwMode="auto">
          <a:xfrm rot="5400000">
            <a:off x="1877294" y="5480932"/>
            <a:ext cx="530225" cy="1587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7" name="146 CuadroTexto"/>
          <p:cNvSpPr txBox="1"/>
          <p:nvPr/>
        </p:nvSpPr>
        <p:spPr>
          <a:xfrm>
            <a:off x="6143625" y="2928938"/>
            <a:ext cx="1143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NH</a:t>
            </a:r>
            <a:r>
              <a:rPr lang="es-MX" sz="2400" b="1" kern="0" baseline="-25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3</a:t>
            </a:r>
            <a:endParaRPr lang="es-MX" sz="2400" b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/>
            </a:endParaRPr>
          </a:p>
        </p:txBody>
      </p:sp>
      <p:sp>
        <p:nvSpPr>
          <p:cNvPr id="148" name="147 CuadroTexto"/>
          <p:cNvSpPr txBox="1"/>
          <p:nvPr/>
        </p:nvSpPr>
        <p:spPr>
          <a:xfrm>
            <a:off x="5143562" y="4500563"/>
            <a:ext cx="1071563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Flora colónica</a:t>
            </a:r>
          </a:p>
        </p:txBody>
      </p:sp>
      <p:sp>
        <p:nvSpPr>
          <p:cNvPr id="149" name="148 CuadroTexto"/>
          <p:cNvSpPr txBox="1"/>
          <p:nvPr/>
        </p:nvSpPr>
        <p:spPr>
          <a:xfrm>
            <a:off x="6500875" y="5572125"/>
            <a:ext cx="1500187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MX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Glutaminasa</a:t>
            </a:r>
          </a:p>
        </p:txBody>
      </p:sp>
      <p:sp>
        <p:nvSpPr>
          <p:cNvPr id="150" name="149 CuadroTexto"/>
          <p:cNvSpPr txBox="1"/>
          <p:nvPr/>
        </p:nvSpPr>
        <p:spPr>
          <a:xfrm>
            <a:off x="7858126" y="4357838"/>
            <a:ext cx="928688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MX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Dieta</a:t>
            </a:r>
          </a:p>
        </p:txBody>
      </p:sp>
      <p:cxnSp>
        <p:nvCxnSpPr>
          <p:cNvPr id="216089" name="150 Conector recto de flecha"/>
          <p:cNvCxnSpPr>
            <a:cxnSpLocks noChangeShapeType="1"/>
            <a:stCxn id="147" idx="1"/>
            <a:endCxn id="142" idx="3"/>
          </p:cNvCxnSpPr>
          <p:nvPr/>
        </p:nvCxnSpPr>
        <p:spPr bwMode="auto">
          <a:xfrm rot="10800000" flipV="1">
            <a:off x="4386264" y="3159275"/>
            <a:ext cx="1757362" cy="327025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6090" name="151 Conector recto de flecha"/>
          <p:cNvCxnSpPr>
            <a:cxnSpLocks noChangeShapeType="1"/>
            <a:stCxn id="150" idx="0"/>
            <a:endCxn id="147" idx="2"/>
          </p:cNvCxnSpPr>
          <p:nvPr/>
        </p:nvCxnSpPr>
        <p:spPr bwMode="auto">
          <a:xfrm rot="16200000" flipV="1">
            <a:off x="7035800" y="3070227"/>
            <a:ext cx="966788" cy="1608138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6091" name="152 Conector recto de flecha"/>
          <p:cNvCxnSpPr>
            <a:cxnSpLocks noChangeShapeType="1"/>
            <a:stCxn id="148" idx="0"/>
            <a:endCxn id="147" idx="2"/>
          </p:cNvCxnSpPr>
          <p:nvPr/>
        </p:nvCxnSpPr>
        <p:spPr bwMode="auto">
          <a:xfrm rot="5400000" flipH="1" flipV="1">
            <a:off x="5642811" y="3428207"/>
            <a:ext cx="1109663" cy="1035050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4" name="153 Elipse"/>
          <p:cNvSpPr/>
          <p:nvPr/>
        </p:nvSpPr>
        <p:spPr>
          <a:xfrm>
            <a:off x="7000876" y="5072213"/>
            <a:ext cx="357188" cy="357187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D16349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5" name="154 Arco"/>
          <p:cNvSpPr/>
          <p:nvPr/>
        </p:nvSpPr>
        <p:spPr>
          <a:xfrm>
            <a:off x="7358069" y="2143126"/>
            <a:ext cx="1571625" cy="3071813"/>
          </a:xfrm>
          <a:prstGeom prst="arc">
            <a:avLst>
              <a:gd name="adj1" fmla="val 16357772"/>
              <a:gd name="adj2" fmla="val 5392200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16094" name="155 Conector recto"/>
          <p:cNvCxnSpPr>
            <a:cxnSpLocks noChangeShapeType="1"/>
            <a:stCxn id="154" idx="6"/>
            <a:endCxn id="155" idx="2"/>
          </p:cNvCxnSpPr>
          <p:nvPr/>
        </p:nvCxnSpPr>
        <p:spPr bwMode="auto">
          <a:xfrm flipV="1">
            <a:off x="7358129" y="5214938"/>
            <a:ext cx="788987" cy="36512"/>
          </a:xfrm>
          <a:prstGeom prst="line">
            <a:avLst/>
          </a:prstGeom>
          <a:noFill/>
          <a:ln w="38100">
            <a:solidFill>
              <a:srgbClr val="FF0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7" name="156 CuadroTexto"/>
          <p:cNvSpPr txBox="1"/>
          <p:nvPr/>
        </p:nvSpPr>
        <p:spPr>
          <a:xfrm>
            <a:off x="7286625" y="285750"/>
            <a:ext cx="142875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Glutamina</a:t>
            </a:r>
          </a:p>
        </p:txBody>
      </p:sp>
      <p:cxnSp>
        <p:nvCxnSpPr>
          <p:cNvPr id="216096" name="157 Conector recto de flecha"/>
          <p:cNvCxnSpPr>
            <a:cxnSpLocks noChangeShapeType="1"/>
            <a:endCxn id="140" idx="3"/>
          </p:cNvCxnSpPr>
          <p:nvPr/>
        </p:nvCxnSpPr>
        <p:spPr bwMode="auto">
          <a:xfrm rot="10800000" flipV="1">
            <a:off x="4929188" y="1071563"/>
            <a:ext cx="2857500" cy="38100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9" name="158 CuadroTexto"/>
          <p:cNvSpPr txBox="1"/>
          <p:nvPr/>
        </p:nvSpPr>
        <p:spPr>
          <a:xfrm>
            <a:off x="5143504" y="2000240"/>
            <a:ext cx="1714512" cy="400110"/>
          </a:xfrm>
          <a:prstGeom prst="rect">
            <a:avLst/>
          </a:prstGeom>
          <a:gradFill rotWithShape="1">
            <a:gsLst>
              <a:gs pos="0">
                <a:srgbClr val="8C7B70">
                  <a:tint val="73000"/>
                  <a:satMod val="150000"/>
                </a:srgbClr>
              </a:gs>
              <a:gs pos="25000">
                <a:srgbClr val="8C7B70">
                  <a:tint val="96000"/>
                  <a:shade val="80000"/>
                  <a:satMod val="105000"/>
                </a:srgbClr>
              </a:gs>
              <a:gs pos="38000">
                <a:srgbClr val="8C7B70">
                  <a:tint val="96000"/>
                  <a:shade val="59000"/>
                  <a:satMod val="120000"/>
                </a:srgbClr>
              </a:gs>
              <a:gs pos="55000">
                <a:srgbClr val="8C7B70">
                  <a:shade val="57000"/>
                  <a:satMod val="120000"/>
                </a:srgbClr>
              </a:gs>
              <a:gs pos="80000">
                <a:srgbClr val="8C7B70">
                  <a:shade val="56000"/>
                  <a:satMod val="145000"/>
                </a:srgbClr>
              </a:gs>
              <a:gs pos="88000">
                <a:srgbClr val="8C7B70">
                  <a:shade val="63000"/>
                  <a:satMod val="160000"/>
                </a:srgbClr>
              </a:gs>
              <a:gs pos="100000">
                <a:srgbClr val="8C7B70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8C7B70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8C7B7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Cortocircuito</a:t>
            </a:r>
          </a:p>
        </p:txBody>
      </p:sp>
      <p:cxnSp>
        <p:nvCxnSpPr>
          <p:cNvPr id="216100" name="159 Conector recto de flecha"/>
          <p:cNvCxnSpPr>
            <a:cxnSpLocks noChangeShapeType="1"/>
          </p:cNvCxnSpPr>
          <p:nvPr/>
        </p:nvCxnSpPr>
        <p:spPr bwMode="auto">
          <a:xfrm rot="16200000" flipV="1">
            <a:off x="4664869" y="1521620"/>
            <a:ext cx="514350" cy="442912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6101" name="160 Conector recto de flecha"/>
          <p:cNvCxnSpPr>
            <a:cxnSpLocks noChangeShapeType="1"/>
            <a:stCxn id="147" idx="0"/>
          </p:cNvCxnSpPr>
          <p:nvPr/>
        </p:nvCxnSpPr>
        <p:spPr bwMode="auto">
          <a:xfrm rot="16200000" flipV="1">
            <a:off x="6143700" y="2357513"/>
            <a:ext cx="428625" cy="714375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6102" name="161 Conector recto de flecha"/>
          <p:cNvCxnSpPr>
            <a:cxnSpLocks noChangeShapeType="1"/>
          </p:cNvCxnSpPr>
          <p:nvPr/>
        </p:nvCxnSpPr>
        <p:spPr bwMode="auto">
          <a:xfrm rot="10800000">
            <a:off x="2143187" y="1357463"/>
            <a:ext cx="1643063" cy="1587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6103" name="162 Conector recto"/>
          <p:cNvCxnSpPr>
            <a:cxnSpLocks noChangeShapeType="1"/>
          </p:cNvCxnSpPr>
          <p:nvPr/>
        </p:nvCxnSpPr>
        <p:spPr bwMode="auto">
          <a:xfrm rot="5400000">
            <a:off x="2607469" y="1178719"/>
            <a:ext cx="192881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6104" name="163 Conector recto"/>
          <p:cNvCxnSpPr>
            <a:cxnSpLocks noChangeShapeType="1"/>
          </p:cNvCxnSpPr>
          <p:nvPr/>
        </p:nvCxnSpPr>
        <p:spPr bwMode="auto">
          <a:xfrm rot="5400000">
            <a:off x="2536032" y="1178719"/>
            <a:ext cx="192881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5" name="164 CuadroTexto"/>
          <p:cNvSpPr txBox="1"/>
          <p:nvPr/>
        </p:nvSpPr>
        <p:spPr>
          <a:xfrm>
            <a:off x="1857375" y="2143125"/>
            <a:ext cx="142875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Astrocito</a:t>
            </a:r>
          </a:p>
        </p:txBody>
      </p:sp>
      <p:cxnSp>
        <p:nvCxnSpPr>
          <p:cNvPr id="216106" name="165 Conector recto de flecha"/>
          <p:cNvCxnSpPr>
            <a:cxnSpLocks noChangeShapeType="1"/>
          </p:cNvCxnSpPr>
          <p:nvPr/>
        </p:nvCxnSpPr>
        <p:spPr bwMode="auto">
          <a:xfrm rot="10800000">
            <a:off x="1000134" y="500064"/>
            <a:ext cx="785813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7" name="166 CuadroTexto"/>
          <p:cNvSpPr txBox="1"/>
          <p:nvPr/>
        </p:nvSpPr>
        <p:spPr>
          <a:xfrm>
            <a:off x="214331" y="357189"/>
            <a:ext cx="928687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GLN</a:t>
            </a:r>
          </a:p>
        </p:txBody>
      </p:sp>
      <p:sp>
        <p:nvSpPr>
          <p:cNvPr id="168" name="167 CuadroTexto"/>
          <p:cNvSpPr txBox="1"/>
          <p:nvPr/>
        </p:nvSpPr>
        <p:spPr>
          <a:xfrm>
            <a:off x="214331" y="1571625"/>
            <a:ext cx="92868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GLU</a:t>
            </a:r>
          </a:p>
        </p:txBody>
      </p:sp>
      <p:cxnSp>
        <p:nvCxnSpPr>
          <p:cNvPr id="216109" name="168 Conector recto de flecha"/>
          <p:cNvCxnSpPr>
            <a:cxnSpLocks noChangeShapeType="1"/>
            <a:stCxn id="167" idx="2"/>
            <a:endCxn id="168" idx="0"/>
          </p:cNvCxnSpPr>
          <p:nvPr/>
        </p:nvCxnSpPr>
        <p:spPr bwMode="auto">
          <a:xfrm rot="5400000">
            <a:off x="256382" y="1148644"/>
            <a:ext cx="844550" cy="1587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6110" name="169 Conector recto de flecha"/>
          <p:cNvCxnSpPr>
            <a:cxnSpLocks noChangeShapeType="1"/>
          </p:cNvCxnSpPr>
          <p:nvPr/>
        </p:nvCxnSpPr>
        <p:spPr bwMode="auto">
          <a:xfrm>
            <a:off x="1214447" y="1785939"/>
            <a:ext cx="642937" cy="1587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1" name="170 CuadroTexto"/>
          <p:cNvSpPr txBox="1"/>
          <p:nvPr/>
        </p:nvSpPr>
        <p:spPr>
          <a:xfrm>
            <a:off x="142844" y="2214554"/>
            <a:ext cx="1428760" cy="369332"/>
          </a:xfrm>
          <a:prstGeom prst="rect">
            <a:avLst/>
          </a:prstGeom>
          <a:gradFill rotWithShape="1">
            <a:gsLst>
              <a:gs pos="0">
                <a:srgbClr val="8C7B70">
                  <a:tint val="73000"/>
                  <a:satMod val="150000"/>
                </a:srgbClr>
              </a:gs>
              <a:gs pos="25000">
                <a:srgbClr val="8C7B70">
                  <a:tint val="96000"/>
                  <a:shade val="80000"/>
                  <a:satMod val="105000"/>
                </a:srgbClr>
              </a:gs>
              <a:gs pos="38000">
                <a:srgbClr val="8C7B70">
                  <a:tint val="96000"/>
                  <a:shade val="59000"/>
                  <a:satMod val="120000"/>
                </a:srgbClr>
              </a:gs>
              <a:gs pos="55000">
                <a:srgbClr val="8C7B70">
                  <a:shade val="57000"/>
                  <a:satMod val="120000"/>
                </a:srgbClr>
              </a:gs>
              <a:gs pos="80000">
                <a:srgbClr val="8C7B70">
                  <a:shade val="56000"/>
                  <a:satMod val="145000"/>
                </a:srgbClr>
              </a:gs>
              <a:gs pos="88000">
                <a:srgbClr val="8C7B70">
                  <a:shade val="63000"/>
                  <a:satMod val="160000"/>
                </a:srgbClr>
              </a:gs>
              <a:gs pos="100000">
                <a:srgbClr val="8C7B70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8C7B70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8C7B7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↑GABA</a:t>
            </a:r>
          </a:p>
        </p:txBody>
      </p:sp>
      <p:sp>
        <p:nvSpPr>
          <p:cNvPr id="172" name="171 CuadroTexto"/>
          <p:cNvSpPr txBox="1"/>
          <p:nvPr/>
        </p:nvSpPr>
        <p:spPr>
          <a:xfrm>
            <a:off x="714348" y="3500438"/>
            <a:ext cx="1785950" cy="369332"/>
          </a:xfrm>
          <a:prstGeom prst="rect">
            <a:avLst/>
          </a:prstGeom>
          <a:gradFill rotWithShape="1">
            <a:gsLst>
              <a:gs pos="0">
                <a:srgbClr val="D16349">
                  <a:tint val="73000"/>
                  <a:satMod val="150000"/>
                </a:srgbClr>
              </a:gs>
              <a:gs pos="25000">
                <a:srgbClr val="D16349">
                  <a:tint val="96000"/>
                  <a:shade val="80000"/>
                  <a:satMod val="105000"/>
                </a:srgbClr>
              </a:gs>
              <a:gs pos="38000">
                <a:srgbClr val="D16349">
                  <a:tint val="96000"/>
                  <a:shade val="59000"/>
                  <a:satMod val="120000"/>
                </a:srgbClr>
              </a:gs>
              <a:gs pos="55000">
                <a:srgbClr val="D16349">
                  <a:shade val="57000"/>
                  <a:satMod val="120000"/>
                </a:srgbClr>
              </a:gs>
              <a:gs pos="80000">
                <a:srgbClr val="D16349">
                  <a:shade val="56000"/>
                  <a:satMod val="145000"/>
                </a:srgbClr>
              </a:gs>
              <a:gs pos="88000">
                <a:srgbClr val="D16349">
                  <a:shade val="63000"/>
                  <a:satMod val="160000"/>
                </a:srgbClr>
              </a:gs>
              <a:gs pos="100000">
                <a:srgbClr val="D16349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D16349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D16349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INFLAMACIÓN</a:t>
            </a:r>
          </a:p>
        </p:txBody>
      </p:sp>
      <p:cxnSp>
        <p:nvCxnSpPr>
          <p:cNvPr id="216117" name="172 Conector recto de flecha"/>
          <p:cNvCxnSpPr>
            <a:cxnSpLocks noChangeShapeType="1"/>
          </p:cNvCxnSpPr>
          <p:nvPr/>
        </p:nvCxnSpPr>
        <p:spPr bwMode="auto">
          <a:xfrm rot="5400000" flipH="1" flipV="1">
            <a:off x="1910556" y="1981996"/>
            <a:ext cx="1214438" cy="1822450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6118" name="173 Conector recto de flecha"/>
          <p:cNvCxnSpPr>
            <a:cxnSpLocks noChangeShapeType="1"/>
            <a:endCxn id="165" idx="2"/>
          </p:cNvCxnSpPr>
          <p:nvPr/>
        </p:nvCxnSpPr>
        <p:spPr bwMode="auto">
          <a:xfrm rot="5400000" flipH="1" flipV="1">
            <a:off x="1595512" y="2524188"/>
            <a:ext cx="987425" cy="965200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16119" name="Picture 2" descr="http://www.landholt.com/Graphics/Images/3D_leg_muscles_0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9" y="642938"/>
            <a:ext cx="18653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79" y="5651708"/>
            <a:ext cx="124369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88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9235"/>
            <a:ext cx="4811480" cy="444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55576" y="140672"/>
            <a:ext cx="6836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Arial"/>
                <a:cs typeface="Arial"/>
              </a:rPr>
              <a:t>Comparación mediante </a:t>
            </a:r>
            <a:r>
              <a:rPr lang="es-ES" sz="2800" b="1" dirty="0" err="1" smtClean="0">
                <a:solidFill>
                  <a:srgbClr val="C00000"/>
                </a:solidFill>
                <a:latin typeface="Arial"/>
                <a:cs typeface="Arial"/>
              </a:rPr>
              <a:t>voxel</a:t>
            </a:r>
            <a:r>
              <a:rPr lang="es-ES" sz="2800" b="1" dirty="0" smtClean="0">
                <a:solidFill>
                  <a:srgbClr val="C00000"/>
                </a:solidFill>
                <a:latin typeface="Arial"/>
                <a:cs typeface="Arial"/>
              </a:rPr>
              <a:t> sustancia gris sujetos cirróticos</a:t>
            </a:r>
            <a:endParaRPr lang="es-ES" sz="2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9512" y="6027626"/>
            <a:ext cx="28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Guevara M et al. J Hepatol 2011</a:t>
            </a:r>
            <a:r>
              <a:rPr lang="es-MX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240494" y="2252944"/>
            <a:ext cx="375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prstClr val="black"/>
                </a:solidFill>
                <a:latin typeface="Arial"/>
                <a:cs typeface="Arial"/>
              </a:rPr>
              <a:t>48 cirróticos vs 51 controles</a:t>
            </a:r>
          </a:p>
          <a:p>
            <a:pPr marL="285750" indent="-285750">
              <a:buFont typeface="Arial"/>
              <a:buChar char="•"/>
            </a:pPr>
            <a:r>
              <a:rPr lang="es-ES" dirty="0" err="1" smtClean="0">
                <a:solidFill>
                  <a:prstClr val="black"/>
                </a:solidFill>
                <a:latin typeface="Arial"/>
                <a:cs typeface="Arial"/>
              </a:rPr>
              <a:t>Areás</a:t>
            </a:r>
            <a:r>
              <a:rPr lang="es-ES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ES" dirty="0" smtClean="0">
                <a:solidFill>
                  <a:prstClr val="black"/>
                </a:solidFill>
                <a:latin typeface="Arial"/>
                <a:cs typeface="Arial"/>
              </a:rPr>
              <a:t>rojas reflejan </a:t>
            </a:r>
          </a:p>
          <a:p>
            <a:r>
              <a:rPr lang="es-ES" dirty="0" smtClean="0">
                <a:solidFill>
                  <a:prstClr val="black"/>
                </a:solidFill>
                <a:latin typeface="Arial"/>
                <a:cs typeface="Arial"/>
              </a:rPr>
              <a:t>menor densidad de sustancia</a:t>
            </a:r>
          </a:p>
          <a:p>
            <a:r>
              <a:rPr lang="es-ES" dirty="0" smtClean="0">
                <a:solidFill>
                  <a:prstClr val="black"/>
                </a:solidFill>
                <a:latin typeface="Arial"/>
                <a:cs typeface="Arial"/>
              </a:rPr>
              <a:t>gris.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prstClr val="black"/>
                </a:solidFill>
                <a:latin typeface="Arial"/>
                <a:cs typeface="Arial"/>
              </a:rPr>
              <a:t>Regiones frontales, parietales,</a:t>
            </a:r>
          </a:p>
          <a:p>
            <a:r>
              <a:rPr lang="es-ES" dirty="0" smtClean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s-ES" dirty="0" err="1" smtClean="0">
                <a:solidFill>
                  <a:prstClr val="black"/>
                </a:solidFill>
                <a:latin typeface="Arial"/>
                <a:cs typeface="Arial"/>
              </a:rPr>
              <a:t>putamen</a:t>
            </a:r>
            <a:r>
              <a:rPr lang="es-ES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s-ES" dirty="0" smtClean="0">
                <a:solidFill>
                  <a:prstClr val="black"/>
                </a:solidFill>
                <a:latin typeface="Arial"/>
                <a:cs typeface="Arial"/>
              </a:rPr>
              <a:t> &lt; 0.05</a:t>
            </a:r>
            <a:endParaRPr lang="es-E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12160" y="31409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402" y="140672"/>
            <a:ext cx="1243692" cy="10790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710" y="6275027"/>
            <a:ext cx="5243014" cy="12193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963710" y="6332197"/>
            <a:ext cx="5636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i="1" dirty="0"/>
              <a:t>Departamento de Gastroenterología</a:t>
            </a:r>
          </a:p>
          <a:p>
            <a:r>
              <a:rPr lang="es-MX" sz="1400" i="1" dirty="0"/>
              <a:t>Instituto Nacional de Ciencias Médicas y Nutrición “Salvador </a:t>
            </a:r>
            <a:r>
              <a:rPr lang="es-MX" sz="1400" i="1" dirty="0" err="1"/>
              <a:t>Zubirán</a:t>
            </a:r>
            <a:r>
              <a:rPr lang="es-MX" sz="1400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54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Complicaciones del cirrótico:</a:t>
            </a:r>
          </a:p>
          <a:p>
            <a:r>
              <a:rPr lang="es-ES" dirty="0" smtClean="0"/>
              <a:t>a.- Ascitis.</a:t>
            </a:r>
          </a:p>
          <a:p>
            <a:r>
              <a:rPr lang="es-ES" dirty="0"/>
              <a:t>b</a:t>
            </a:r>
            <a:r>
              <a:rPr lang="es-ES" dirty="0" smtClean="0"/>
              <a:t>.- Hiponatremia.</a:t>
            </a:r>
          </a:p>
          <a:p>
            <a:r>
              <a:rPr lang="es-ES" dirty="0"/>
              <a:t>c</a:t>
            </a:r>
            <a:r>
              <a:rPr lang="es-ES" dirty="0" smtClean="0"/>
              <a:t>.- Encefalopatía hepática.</a:t>
            </a:r>
          </a:p>
          <a:p>
            <a:r>
              <a:rPr lang="es-ES" dirty="0"/>
              <a:t>d</a:t>
            </a:r>
            <a:r>
              <a:rPr lang="es-ES" dirty="0" smtClean="0"/>
              <a:t>.- Sangrado Variceal.</a:t>
            </a:r>
          </a:p>
          <a:p>
            <a:r>
              <a:rPr lang="es-ES" dirty="0"/>
              <a:t>e</a:t>
            </a:r>
            <a:r>
              <a:rPr lang="es-ES" dirty="0" smtClean="0"/>
              <a:t>.- </a:t>
            </a:r>
            <a:r>
              <a:rPr lang="es-ES" dirty="0" err="1" smtClean="0"/>
              <a:t>Hepatocarcinoma</a:t>
            </a:r>
            <a:r>
              <a:rPr lang="es-ES" dirty="0" smtClean="0"/>
              <a:t>.</a:t>
            </a:r>
          </a:p>
          <a:p>
            <a:r>
              <a:rPr lang="es-ES" dirty="0"/>
              <a:t>f</a:t>
            </a:r>
            <a:r>
              <a:rPr lang="es-ES" dirty="0" smtClean="0"/>
              <a:t>.- Insuficiencia renal.</a:t>
            </a:r>
          </a:p>
          <a:p>
            <a:r>
              <a:rPr lang="es-ES" dirty="0"/>
              <a:t>g</a:t>
            </a:r>
            <a:r>
              <a:rPr lang="es-ES" dirty="0" smtClean="0"/>
              <a:t>.- Sarcopenia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24937" y="6343438"/>
            <a:ext cx="6543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</a:t>
            </a:r>
            <a:r>
              <a:rPr lang="es-MX" sz="1600" i="1" dirty="0" smtClean="0">
                <a:solidFill>
                  <a:prstClr val="black"/>
                </a:solidFill>
              </a:rPr>
              <a:t>“Salvador Zubirán”</a:t>
            </a:r>
            <a:endParaRPr lang="es-MX" sz="1600" i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204" y="32563"/>
            <a:ext cx="1243692" cy="1079086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3127402" y="6289381"/>
            <a:ext cx="6001230" cy="23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7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11788" cy="114300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err="1" smtClean="0">
                <a:solidFill>
                  <a:srgbClr val="C00000"/>
                </a:solidFill>
                <a:latin typeface="Arial"/>
                <a:cs typeface="Arial"/>
              </a:rPr>
              <a:t>Transtornos</a:t>
            </a:r>
            <a:r>
              <a:rPr lang="es-ES" sz="2800" b="1" dirty="0" smtClean="0">
                <a:solidFill>
                  <a:srgbClr val="C00000"/>
                </a:solidFill>
                <a:latin typeface="Arial"/>
                <a:cs typeface="Arial"/>
              </a:rPr>
              <a:t> cognitivos </a:t>
            </a:r>
            <a:r>
              <a:rPr lang="es-ES" sz="2800" b="1" dirty="0" err="1" smtClean="0">
                <a:solidFill>
                  <a:srgbClr val="C00000"/>
                </a:solidFill>
                <a:latin typeface="Arial"/>
                <a:cs typeface="Arial"/>
              </a:rPr>
              <a:t>seg</a:t>
            </a:r>
            <a:r>
              <a:rPr lang="cs-CZ" sz="2800" b="1" dirty="0" err="1" smtClean="0">
                <a:solidFill>
                  <a:srgbClr val="C00000"/>
                </a:solidFill>
                <a:latin typeface="Arial"/>
                <a:cs typeface="Arial"/>
              </a:rPr>
              <a:t>ú</a:t>
            </a:r>
            <a:r>
              <a:rPr lang="es-ES" sz="2800" b="1" dirty="0" smtClean="0">
                <a:solidFill>
                  <a:srgbClr val="C00000"/>
                </a:solidFill>
                <a:latin typeface="Arial"/>
                <a:cs typeface="Arial"/>
              </a:rPr>
              <a:t>n afectación del cerebro</a:t>
            </a:r>
            <a:endParaRPr lang="es-ES" sz="2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Arial"/>
                <a:cs typeface="Arial"/>
              </a:rPr>
              <a:t>Sustancia gris frontal y parietal:</a:t>
            </a:r>
          </a:p>
          <a:p>
            <a:r>
              <a:rPr lang="es-ES" dirty="0" smtClean="0">
                <a:latin typeface="Arial"/>
                <a:cs typeface="Arial"/>
              </a:rPr>
              <a:t> Irritabilidad.</a:t>
            </a:r>
          </a:p>
          <a:p>
            <a:r>
              <a:rPr lang="es-ES" dirty="0">
                <a:latin typeface="Arial"/>
                <a:cs typeface="Arial"/>
              </a:rPr>
              <a:t>F</a:t>
            </a:r>
            <a:r>
              <a:rPr lang="es-ES" dirty="0" smtClean="0">
                <a:latin typeface="Arial"/>
                <a:cs typeface="Arial"/>
              </a:rPr>
              <a:t>alta de control de impulsos</a:t>
            </a:r>
          </a:p>
          <a:p>
            <a:r>
              <a:rPr lang="es-ES" dirty="0">
                <a:latin typeface="Arial"/>
                <a:cs typeface="Arial"/>
              </a:rPr>
              <a:t>L</a:t>
            </a:r>
            <a:r>
              <a:rPr lang="es-ES" dirty="0" smtClean="0">
                <a:latin typeface="Arial"/>
                <a:cs typeface="Arial"/>
              </a:rPr>
              <a:t>abilidad emocional</a:t>
            </a:r>
          </a:p>
          <a:p>
            <a:r>
              <a:rPr lang="es-ES" dirty="0" smtClean="0">
                <a:latin typeface="Arial"/>
                <a:cs typeface="Arial"/>
              </a:rPr>
              <a:t>Dificultad para elaborar proyecciones a futuro.</a:t>
            </a:r>
          </a:p>
          <a:p>
            <a:r>
              <a:rPr lang="es-ES" dirty="0" smtClean="0">
                <a:solidFill>
                  <a:srgbClr val="0000BF"/>
                </a:solidFill>
                <a:latin typeface="Arial"/>
                <a:cs typeface="Arial"/>
              </a:rPr>
              <a:t>A nivel de </a:t>
            </a:r>
            <a:r>
              <a:rPr lang="es-ES" dirty="0" err="1" smtClean="0">
                <a:solidFill>
                  <a:srgbClr val="0000BF"/>
                </a:solidFill>
                <a:latin typeface="Arial"/>
                <a:cs typeface="Arial"/>
              </a:rPr>
              <a:t>putamen</a:t>
            </a:r>
            <a:endParaRPr lang="es-ES" dirty="0" smtClean="0">
              <a:solidFill>
                <a:srgbClr val="0000BF"/>
              </a:solidFill>
              <a:latin typeface="Arial"/>
              <a:cs typeface="Arial"/>
            </a:endParaRPr>
          </a:p>
          <a:p>
            <a:r>
              <a:rPr lang="es-ES" dirty="0">
                <a:latin typeface="Arial"/>
                <a:cs typeface="Arial"/>
              </a:rPr>
              <a:t>P</a:t>
            </a:r>
            <a:r>
              <a:rPr lang="es-ES" dirty="0" smtClean="0">
                <a:latin typeface="Arial"/>
                <a:cs typeface="Arial"/>
              </a:rPr>
              <a:t>roceso demencial.</a:t>
            </a:r>
          </a:p>
          <a:p>
            <a:r>
              <a:rPr lang="es-ES" dirty="0">
                <a:latin typeface="Arial"/>
                <a:cs typeface="Arial"/>
              </a:rPr>
              <a:t>D</a:t>
            </a:r>
            <a:r>
              <a:rPr lang="es-ES" dirty="0" smtClean="0">
                <a:latin typeface="Arial"/>
                <a:cs typeface="Arial"/>
              </a:rPr>
              <a:t>eterioro en conducta en la marcha.</a:t>
            </a:r>
          </a:p>
          <a:p>
            <a:r>
              <a:rPr lang="es-ES" dirty="0">
                <a:latin typeface="Arial"/>
                <a:cs typeface="Arial"/>
              </a:rPr>
              <a:t>E</a:t>
            </a:r>
            <a:r>
              <a:rPr lang="es-ES" dirty="0" smtClean="0">
                <a:latin typeface="Arial"/>
                <a:cs typeface="Arial"/>
              </a:rPr>
              <a:t>xplosiones sin motivo.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854" y="84785"/>
            <a:ext cx="124369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3363"/>
            <a:ext cx="7416823" cy="415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15616" y="476672"/>
            <a:ext cx="6214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Arial"/>
                <a:cs typeface="Arial"/>
              </a:rPr>
              <a:t>Comparación mediante </a:t>
            </a:r>
            <a:r>
              <a:rPr lang="es-ES" sz="2400" b="1" dirty="0" err="1">
                <a:solidFill>
                  <a:srgbClr val="C00000"/>
                </a:solidFill>
                <a:latin typeface="Arial"/>
                <a:cs typeface="Arial"/>
              </a:rPr>
              <a:t>voxel</a:t>
            </a:r>
            <a:r>
              <a:rPr lang="es-ES" sz="2400" b="1" dirty="0">
                <a:solidFill>
                  <a:srgbClr val="C00000"/>
                </a:solidFill>
                <a:latin typeface="Arial"/>
                <a:cs typeface="Arial"/>
              </a:rPr>
              <a:t> sustancia </a:t>
            </a:r>
            <a:r>
              <a:rPr lang="es-ES" sz="2400" b="1" dirty="0" smtClean="0">
                <a:solidFill>
                  <a:srgbClr val="C00000"/>
                </a:solidFill>
                <a:latin typeface="Arial"/>
                <a:cs typeface="Arial"/>
              </a:rPr>
              <a:t>gris en sujetos </a:t>
            </a:r>
            <a:r>
              <a:rPr lang="es-ES" sz="2400" b="1" dirty="0">
                <a:solidFill>
                  <a:srgbClr val="C00000"/>
                </a:solidFill>
                <a:latin typeface="Arial"/>
                <a:cs typeface="Arial"/>
              </a:rPr>
              <a:t>cirróticos </a:t>
            </a:r>
            <a:r>
              <a:rPr lang="es-ES" sz="2400" b="1" dirty="0" smtClean="0">
                <a:solidFill>
                  <a:srgbClr val="C00000"/>
                </a:solidFill>
                <a:latin typeface="Arial"/>
                <a:cs typeface="Arial"/>
              </a:rPr>
              <a:t>por </a:t>
            </a:r>
            <a:r>
              <a:rPr lang="es-ES" sz="2400" b="1" dirty="0" err="1" smtClean="0">
                <a:solidFill>
                  <a:srgbClr val="C00000"/>
                </a:solidFill>
                <a:latin typeface="Arial"/>
                <a:cs typeface="Arial"/>
              </a:rPr>
              <a:t>Child</a:t>
            </a:r>
            <a:r>
              <a:rPr lang="es-ES" sz="24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s-ES" sz="2400" b="1" dirty="0" err="1" smtClean="0">
                <a:solidFill>
                  <a:srgbClr val="C00000"/>
                </a:solidFill>
                <a:latin typeface="Arial"/>
                <a:cs typeface="Arial"/>
              </a:rPr>
              <a:t>Pugh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6232479"/>
            <a:ext cx="27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Guevara M et al. J Hepatol 2011</a:t>
            </a:r>
            <a:endParaRPr lang="es-ES" sz="1400" dirty="0"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115" y="13076"/>
            <a:ext cx="1243692" cy="107908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954585" y="6334780"/>
            <a:ext cx="527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i="1" dirty="0"/>
              <a:t>Departamento de Gastroenterología</a:t>
            </a:r>
          </a:p>
          <a:p>
            <a:r>
              <a:rPr lang="es-MX" sz="1400" i="1" dirty="0"/>
              <a:t>Instituto Nacional de Ciencias Médicas y Nutrición </a:t>
            </a:r>
            <a:r>
              <a:rPr lang="es-MX" sz="1400" i="1" dirty="0" smtClean="0"/>
              <a:t>“Salvador </a:t>
            </a:r>
            <a:r>
              <a:rPr lang="es-MX" sz="1400" i="1" dirty="0" err="1" smtClean="0"/>
              <a:t>Zubirán</a:t>
            </a:r>
            <a:r>
              <a:rPr lang="es-MX" sz="1400" i="1" dirty="0" smtClean="0"/>
              <a:t>”</a:t>
            </a:r>
            <a:endParaRPr lang="es-MX" sz="1400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585" y="6273814"/>
            <a:ext cx="5243014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7264" cy="114300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err="1" smtClean="0">
                <a:solidFill>
                  <a:srgbClr val="C00000"/>
                </a:solidFill>
                <a:latin typeface="Arial"/>
                <a:cs typeface="Arial"/>
              </a:rPr>
              <a:t>Voxel</a:t>
            </a:r>
            <a:r>
              <a:rPr lang="es-ES" sz="3200" b="1" dirty="0" smtClean="0">
                <a:solidFill>
                  <a:srgbClr val="C00000"/>
                </a:solidFill>
                <a:latin typeface="Arial"/>
                <a:cs typeface="Arial"/>
              </a:rPr>
              <a:t> posterior a trasplante hepático</a:t>
            </a:r>
            <a:endParaRPr lang="es-ES" sz="3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08623"/>
            <a:ext cx="6984776" cy="355612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6309320"/>
            <a:ext cx="2747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Guevara M et al. J Hepatol 2011</a:t>
            </a:r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87624" y="54452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s-ES" dirty="0" smtClean="0">
                <a:solidFill>
                  <a:prstClr val="black"/>
                </a:solidFill>
                <a:latin typeface="Arial"/>
                <a:cs typeface="Arial"/>
              </a:rPr>
              <a:t>Reducción en densidad de materia gris y blanca en región frontal, giro </a:t>
            </a:r>
            <a:r>
              <a:rPr lang="es-ES" dirty="0" err="1" smtClean="0">
                <a:solidFill>
                  <a:prstClr val="black"/>
                </a:solidFill>
                <a:latin typeface="Arial"/>
                <a:cs typeface="Arial"/>
              </a:rPr>
              <a:t>cingulado</a:t>
            </a:r>
            <a:r>
              <a:rPr lang="es-ES" dirty="0" smtClean="0">
                <a:solidFill>
                  <a:prstClr val="black"/>
                </a:solidFill>
                <a:latin typeface="Arial"/>
                <a:cs typeface="Arial"/>
              </a:rPr>
              <a:t>, lóbulos parietales y temporales.</a:t>
            </a:r>
            <a:endParaRPr lang="es-E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308" y="151782"/>
            <a:ext cx="1243692" cy="10790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903" y="6289094"/>
            <a:ext cx="5243014" cy="12193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101055" y="6322030"/>
            <a:ext cx="5974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i="1" dirty="0"/>
              <a:t>Departamento de Gastroenterología</a:t>
            </a:r>
          </a:p>
          <a:p>
            <a:r>
              <a:rPr lang="es-MX" sz="1400" i="1" dirty="0"/>
              <a:t>Instituto Nacional de Ciencias Médicas y Nutrición Salvador </a:t>
            </a:r>
            <a:r>
              <a:rPr lang="es-MX" sz="1400" i="1" dirty="0" err="1"/>
              <a:t>Zubirán</a:t>
            </a:r>
            <a:endParaRPr lang="es-MX" sz="1400" i="1" dirty="0"/>
          </a:p>
        </p:txBody>
      </p:sp>
    </p:spTree>
    <p:extLst>
      <p:ext uri="{BB962C8B-B14F-4D97-AF65-F5344CB8AC3E}">
        <p14:creationId xmlns:p14="http://schemas.microsoft.com/office/powerpoint/2010/main" val="18609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7906"/>
            <a:ext cx="6720809" cy="962540"/>
          </a:xfrm>
        </p:spPr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</a:rPr>
              <a:t>Vasoconstricción cerebral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75980"/>
            <a:ext cx="7964501" cy="4913276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6091238"/>
            <a:ext cx="52435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90775" y="6212760"/>
            <a:ext cx="6753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7" y="1111792"/>
            <a:ext cx="3604713" cy="243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411" y="1043752"/>
            <a:ext cx="4200389" cy="25660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144" y="2451985"/>
            <a:ext cx="4572638" cy="342947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626" y="6058871"/>
            <a:ext cx="3316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 smtClean="0"/>
              <a:t>Macías Rodríguez R et al </a:t>
            </a:r>
            <a:r>
              <a:rPr lang="es-MX" sz="1400" i="1" dirty="0" err="1" smtClean="0"/>
              <a:t>Liv</a:t>
            </a:r>
            <a:r>
              <a:rPr lang="es-MX" sz="1400" i="1" dirty="0" smtClean="0"/>
              <a:t> Inter 2014, 1-9</a:t>
            </a:r>
            <a:endParaRPr lang="es-ES" sz="1400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5841" y="62895"/>
            <a:ext cx="124369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Complicaciones del cirrótico:</a:t>
            </a:r>
          </a:p>
          <a:p>
            <a:r>
              <a:rPr lang="es-ES" dirty="0" smtClean="0"/>
              <a:t>a.- Ascitis.</a:t>
            </a:r>
          </a:p>
          <a:p>
            <a:r>
              <a:rPr lang="es-ES" dirty="0"/>
              <a:t>b</a:t>
            </a:r>
            <a:r>
              <a:rPr lang="es-ES" dirty="0" smtClean="0"/>
              <a:t>.- Hiponatremia.</a:t>
            </a:r>
          </a:p>
          <a:p>
            <a:r>
              <a:rPr lang="es-ES" dirty="0"/>
              <a:t>c</a:t>
            </a:r>
            <a:r>
              <a:rPr lang="es-ES" dirty="0" smtClean="0"/>
              <a:t>.- Encefalopatía hepática.</a:t>
            </a:r>
          </a:p>
          <a:p>
            <a:r>
              <a:rPr lang="es-ES" dirty="0"/>
              <a:t>d</a:t>
            </a:r>
            <a:r>
              <a:rPr lang="es-ES" dirty="0" smtClean="0"/>
              <a:t>.- Sangrado Variceal.</a:t>
            </a:r>
          </a:p>
          <a:p>
            <a:r>
              <a:rPr lang="es-ES" dirty="0"/>
              <a:t>e</a:t>
            </a:r>
            <a:r>
              <a:rPr lang="es-ES" dirty="0" smtClean="0"/>
              <a:t>.- </a:t>
            </a:r>
            <a:r>
              <a:rPr lang="es-ES" dirty="0" err="1" smtClean="0"/>
              <a:t>Hepatocarcinoma</a:t>
            </a:r>
            <a:r>
              <a:rPr lang="es-ES" dirty="0" smtClean="0"/>
              <a:t>.</a:t>
            </a:r>
          </a:p>
          <a:p>
            <a:r>
              <a:rPr lang="es-ES" dirty="0"/>
              <a:t>f</a:t>
            </a:r>
            <a:r>
              <a:rPr lang="es-ES" dirty="0" smtClean="0"/>
              <a:t>.- Insuficiencia renal.</a:t>
            </a:r>
          </a:p>
          <a:p>
            <a:r>
              <a:rPr lang="es-ES" dirty="0"/>
              <a:t>g</a:t>
            </a:r>
            <a:r>
              <a:rPr lang="es-ES" dirty="0" smtClean="0"/>
              <a:t>.- Sarcopenia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24937" y="6343438"/>
            <a:ext cx="6543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</a:t>
            </a:r>
            <a:r>
              <a:rPr lang="es-MX" sz="1600" i="1" dirty="0" smtClean="0">
                <a:solidFill>
                  <a:prstClr val="black"/>
                </a:solidFill>
              </a:rPr>
              <a:t>“Salvador Zubirán”</a:t>
            </a:r>
            <a:endParaRPr lang="es-MX" sz="1600" i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204" y="32563"/>
            <a:ext cx="1243692" cy="1079086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3127402" y="6289381"/>
            <a:ext cx="6001230" cy="23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6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b="1" dirty="0" smtClean="0">
                <a:solidFill>
                  <a:srgbClr val="C00000"/>
                </a:solidFill>
              </a:rPr>
              <a:t>Complicaciones del cirrótico:</a:t>
            </a:r>
          </a:p>
          <a:p>
            <a:r>
              <a:rPr lang="es-ES" dirty="0" smtClean="0"/>
              <a:t>a.- Ascitis.</a:t>
            </a:r>
          </a:p>
          <a:p>
            <a:r>
              <a:rPr lang="es-ES" dirty="0"/>
              <a:t>b</a:t>
            </a:r>
            <a:r>
              <a:rPr lang="es-ES" dirty="0" smtClean="0"/>
              <a:t>.- Hiponatremia.</a:t>
            </a:r>
          </a:p>
          <a:p>
            <a:r>
              <a:rPr lang="es-ES" dirty="0"/>
              <a:t>c</a:t>
            </a:r>
            <a:r>
              <a:rPr lang="es-ES" dirty="0" smtClean="0"/>
              <a:t>.- Encefalopatía hepática.</a:t>
            </a:r>
          </a:p>
          <a:p>
            <a:r>
              <a:rPr lang="es-ES" dirty="0"/>
              <a:t>d</a:t>
            </a:r>
            <a:r>
              <a:rPr lang="es-ES" dirty="0" smtClean="0"/>
              <a:t>.- Sangrado Variceal.</a:t>
            </a:r>
          </a:p>
          <a:p>
            <a:r>
              <a:rPr lang="es-ES" dirty="0"/>
              <a:t>e</a:t>
            </a:r>
            <a:r>
              <a:rPr lang="es-ES" dirty="0" smtClean="0"/>
              <a:t>.- </a:t>
            </a:r>
            <a:r>
              <a:rPr lang="es-ES" dirty="0" err="1" smtClean="0"/>
              <a:t>Hepatocarcinoma</a:t>
            </a:r>
            <a:r>
              <a:rPr lang="es-ES" dirty="0" smtClean="0"/>
              <a:t>.</a:t>
            </a:r>
          </a:p>
          <a:p>
            <a:r>
              <a:rPr lang="es-ES" b="1" dirty="0">
                <a:solidFill>
                  <a:srgbClr val="C00000"/>
                </a:solidFill>
              </a:rPr>
              <a:t>f</a:t>
            </a:r>
            <a:r>
              <a:rPr lang="es-ES" b="1" dirty="0" smtClean="0">
                <a:solidFill>
                  <a:srgbClr val="C00000"/>
                </a:solidFill>
              </a:rPr>
              <a:t>.- Insuficiencia renal</a:t>
            </a:r>
            <a:r>
              <a:rPr lang="es-ES" dirty="0" smtClean="0"/>
              <a:t>.</a:t>
            </a:r>
          </a:p>
          <a:p>
            <a:r>
              <a:rPr lang="es-ES" dirty="0"/>
              <a:t>g</a:t>
            </a:r>
            <a:r>
              <a:rPr lang="es-ES" dirty="0" smtClean="0"/>
              <a:t>.- Sarcopenia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24937" y="6343438"/>
            <a:ext cx="6543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</a:t>
            </a:r>
            <a:r>
              <a:rPr lang="es-MX" sz="1600" i="1" dirty="0" smtClean="0">
                <a:solidFill>
                  <a:prstClr val="black"/>
                </a:solidFill>
              </a:rPr>
              <a:t>“Salvador Zubirán”</a:t>
            </a:r>
            <a:endParaRPr lang="es-MX" sz="1600" i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204" y="32563"/>
            <a:ext cx="1243692" cy="1079086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3127402" y="6289381"/>
            <a:ext cx="6001230" cy="23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6"/>
          <p:cNvGrpSpPr>
            <a:grpSpLocks/>
          </p:cNvGrpSpPr>
          <p:nvPr/>
        </p:nvGrpSpPr>
        <p:grpSpPr bwMode="auto">
          <a:xfrm>
            <a:off x="381000" y="887413"/>
            <a:ext cx="8345488" cy="5715000"/>
            <a:chOff x="240" y="109"/>
            <a:chExt cx="5257" cy="4054"/>
          </a:xfrm>
        </p:grpSpPr>
        <p:sp>
          <p:nvSpPr>
            <p:cNvPr id="11272" name="Text Box 2"/>
            <p:cNvSpPr txBox="1">
              <a:spLocks noChangeArrowheads="1"/>
            </p:cNvSpPr>
            <p:nvPr/>
          </p:nvSpPr>
          <p:spPr bwMode="auto">
            <a:xfrm>
              <a:off x="625" y="109"/>
              <a:ext cx="448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s-ES_tradnl" sz="2800" b="1" dirty="0">
                  <a:solidFill>
                    <a:srgbClr val="800000"/>
                  </a:solidFill>
                </a:rPr>
                <a:t>INSUFICIENCIA RENAL EN LA CIRROSIS</a:t>
              </a:r>
              <a:endParaRPr lang="es-ES_tradnl" sz="1600" dirty="0">
                <a:solidFill>
                  <a:srgbClr val="800000"/>
                </a:solidFill>
              </a:endParaRPr>
            </a:p>
          </p:txBody>
        </p:sp>
        <p:sp>
          <p:nvSpPr>
            <p:cNvPr id="11273" name="Text Box 18"/>
            <p:cNvSpPr txBox="1">
              <a:spLocks noChangeArrowheads="1"/>
            </p:cNvSpPr>
            <p:nvPr/>
          </p:nvSpPr>
          <p:spPr bwMode="auto">
            <a:xfrm>
              <a:off x="384" y="2017"/>
              <a:ext cx="24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s-ES_tradnl" sz="1800" b="1" i="1">
                  <a:solidFill>
                    <a:prstClr val="black"/>
                  </a:solidFill>
                </a:rPr>
                <a:t>Peritonitis bacteriana espontánea</a:t>
              </a:r>
              <a:endParaRPr lang="es-ES_tradnl" sz="1600" b="1" i="1">
                <a:solidFill>
                  <a:prstClr val="black"/>
                </a:solidFill>
              </a:endParaRPr>
            </a:p>
          </p:txBody>
        </p:sp>
        <p:sp>
          <p:nvSpPr>
            <p:cNvPr id="11274" name="Text Box 19"/>
            <p:cNvSpPr txBox="1">
              <a:spLocks noChangeArrowheads="1"/>
            </p:cNvSpPr>
            <p:nvPr/>
          </p:nvSpPr>
          <p:spPr bwMode="auto">
            <a:xfrm>
              <a:off x="288" y="2528"/>
              <a:ext cx="1897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s-ES_tradnl" sz="2000" b="1" dirty="0">
                  <a:solidFill>
                    <a:srgbClr val="1F497D"/>
                  </a:solidFill>
                </a:rPr>
                <a:t>INSUFICIENCIA RENAL</a:t>
              </a:r>
            </a:p>
            <a:p>
              <a:pPr algn="ctr" eaLnBrk="0" hangingPunct="0"/>
              <a:r>
                <a:rPr lang="es-ES_tradnl" sz="2000" b="1" dirty="0">
                  <a:solidFill>
                    <a:srgbClr val="1F497D"/>
                  </a:solidFill>
                </a:rPr>
                <a:t> INDUCIDA </a:t>
              </a:r>
            </a:p>
            <a:p>
              <a:pPr algn="ctr" eaLnBrk="0" hangingPunct="0"/>
              <a:r>
                <a:rPr lang="es-ES_tradnl" sz="2000" b="1" dirty="0">
                  <a:solidFill>
                    <a:srgbClr val="1F497D"/>
                  </a:solidFill>
                </a:rPr>
                <a:t>POR PBE</a:t>
              </a:r>
              <a:endParaRPr lang="es-ES_tradnl" sz="1800" b="1" dirty="0">
                <a:solidFill>
                  <a:srgbClr val="1F497D"/>
                </a:solidFill>
              </a:endParaRPr>
            </a:p>
          </p:txBody>
        </p:sp>
        <p:sp>
          <p:nvSpPr>
            <p:cNvPr id="11275" name="Arc 20"/>
            <p:cNvSpPr>
              <a:spLocks/>
            </p:cNvSpPr>
            <p:nvPr/>
          </p:nvSpPr>
          <p:spPr bwMode="auto">
            <a:xfrm flipV="1">
              <a:off x="2008" y="2382"/>
              <a:ext cx="889" cy="415"/>
            </a:xfrm>
            <a:custGeom>
              <a:avLst/>
              <a:gdLst>
                <a:gd name="T0" fmla="*/ 0 w 21600"/>
                <a:gd name="T1" fmla="*/ 0 h 21490"/>
                <a:gd name="T2" fmla="*/ 0 w 21600"/>
                <a:gd name="T3" fmla="*/ 0 h 21490"/>
                <a:gd name="T4" fmla="*/ 0 w 21600"/>
                <a:gd name="T5" fmla="*/ 0 h 214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490"/>
                <a:gd name="T11" fmla="*/ 21600 w 21600"/>
                <a:gd name="T12" fmla="*/ 21490 h 214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490" fill="none" extrusionOk="0">
                  <a:moveTo>
                    <a:pt x="2178" y="0"/>
                  </a:moveTo>
                  <a:cubicBezTo>
                    <a:pt x="13164" y="1114"/>
                    <a:pt x="21541" y="10334"/>
                    <a:pt x="21599" y="21376"/>
                  </a:cubicBezTo>
                </a:path>
                <a:path w="21600" h="21490" stroke="0" extrusionOk="0">
                  <a:moveTo>
                    <a:pt x="2178" y="0"/>
                  </a:moveTo>
                  <a:cubicBezTo>
                    <a:pt x="13164" y="1114"/>
                    <a:pt x="21541" y="10334"/>
                    <a:pt x="21599" y="21376"/>
                  </a:cubicBezTo>
                  <a:lnTo>
                    <a:pt x="0" y="21490"/>
                  </a:lnTo>
                  <a:lnTo>
                    <a:pt x="2178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276" name="Text Box 3"/>
            <p:cNvSpPr txBox="1">
              <a:spLocks noChangeArrowheads="1"/>
            </p:cNvSpPr>
            <p:nvPr/>
          </p:nvSpPr>
          <p:spPr bwMode="auto">
            <a:xfrm>
              <a:off x="1174" y="528"/>
              <a:ext cx="1484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s-ES_tradnl" sz="1800" b="1" i="1">
                  <a:solidFill>
                    <a:prstClr val="black"/>
                  </a:solidFill>
                </a:rPr>
                <a:t>Pérdida de volumen</a:t>
              </a:r>
            </a:p>
            <a:p>
              <a:pPr eaLnBrk="0" hangingPunct="0"/>
              <a:r>
                <a:rPr lang="es-ES_tradnl" sz="1800" b="1" i="1">
                  <a:solidFill>
                    <a:prstClr val="black"/>
                  </a:solidFill>
                </a:rPr>
                <a:t> intravascular</a:t>
              </a:r>
            </a:p>
          </p:txBody>
        </p:sp>
        <p:sp>
          <p:nvSpPr>
            <p:cNvPr id="11277" name="Text Box 4"/>
            <p:cNvSpPr txBox="1">
              <a:spLocks noChangeArrowheads="1"/>
            </p:cNvSpPr>
            <p:nvPr/>
          </p:nvSpPr>
          <p:spPr bwMode="auto">
            <a:xfrm>
              <a:off x="3116" y="1044"/>
              <a:ext cx="226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s-ES_tradnl" sz="1800" b="1" i="1">
                  <a:solidFill>
                    <a:prstClr val="black"/>
                  </a:solidFill>
                </a:rPr>
                <a:t>Fármacos nefrotóxicos (AINEs)</a:t>
              </a:r>
            </a:p>
          </p:txBody>
        </p:sp>
        <p:sp>
          <p:nvSpPr>
            <p:cNvPr id="11278" name="Text Box 5"/>
            <p:cNvSpPr txBox="1">
              <a:spLocks noChangeArrowheads="1"/>
            </p:cNvSpPr>
            <p:nvPr/>
          </p:nvSpPr>
          <p:spPr bwMode="auto">
            <a:xfrm>
              <a:off x="3823" y="1467"/>
              <a:ext cx="1674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s-ES_tradnl" sz="2000" b="1" dirty="0">
                  <a:solidFill>
                    <a:srgbClr val="1F497D"/>
                  </a:solidFill>
                </a:rPr>
                <a:t>NEFROTOXICIDAD</a:t>
              </a:r>
              <a:r>
                <a:rPr lang="es-ES_tradnl" sz="2000" dirty="0">
                  <a:solidFill>
                    <a:srgbClr val="FFFF99"/>
                  </a:solidFill>
                </a:rPr>
                <a:t> </a:t>
              </a:r>
            </a:p>
          </p:txBody>
        </p:sp>
        <p:sp>
          <p:nvSpPr>
            <p:cNvPr id="11279" name="Text Box 8"/>
            <p:cNvSpPr txBox="1">
              <a:spLocks noChangeArrowheads="1"/>
            </p:cNvSpPr>
            <p:nvPr/>
          </p:nvSpPr>
          <p:spPr bwMode="auto">
            <a:xfrm>
              <a:off x="3255" y="1968"/>
              <a:ext cx="1348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s-ES_tradnl" sz="1800" b="1" i="1">
                  <a:solidFill>
                    <a:prstClr val="black"/>
                  </a:solidFill>
                </a:rPr>
                <a:t>Depósito de </a:t>
              </a:r>
            </a:p>
            <a:p>
              <a:pPr eaLnBrk="0" hangingPunct="0"/>
              <a:r>
                <a:rPr lang="es-ES_tradnl" sz="1800" b="1" i="1">
                  <a:solidFill>
                    <a:prstClr val="black"/>
                  </a:solidFill>
                </a:rPr>
                <a:t>inmunocomplejos</a:t>
              </a:r>
            </a:p>
          </p:txBody>
        </p:sp>
        <p:sp>
          <p:nvSpPr>
            <p:cNvPr id="11280" name="Text Box 9"/>
            <p:cNvSpPr txBox="1">
              <a:spLocks noChangeArrowheads="1"/>
            </p:cNvSpPr>
            <p:nvPr/>
          </p:nvSpPr>
          <p:spPr bwMode="auto">
            <a:xfrm>
              <a:off x="4207" y="2443"/>
              <a:ext cx="1137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s-ES_tradnl" sz="2000" b="1" dirty="0">
                  <a:solidFill>
                    <a:srgbClr val="1F497D"/>
                  </a:solidFill>
                </a:rPr>
                <a:t>NEFROPATÍA </a:t>
              </a:r>
            </a:p>
            <a:p>
              <a:pPr eaLnBrk="0" hangingPunct="0"/>
              <a:r>
                <a:rPr lang="es-ES_tradnl" sz="2000" b="1" dirty="0">
                  <a:solidFill>
                    <a:srgbClr val="1F497D"/>
                  </a:solidFill>
                </a:rPr>
                <a:t>ORGÁNICA</a:t>
              </a:r>
            </a:p>
          </p:txBody>
        </p:sp>
        <p:sp>
          <p:nvSpPr>
            <p:cNvPr id="11281" name="Arc 12"/>
            <p:cNvSpPr>
              <a:spLocks/>
            </p:cNvSpPr>
            <p:nvPr/>
          </p:nvSpPr>
          <p:spPr bwMode="auto">
            <a:xfrm flipH="1" flipV="1">
              <a:off x="2885" y="2014"/>
              <a:ext cx="1264" cy="591"/>
            </a:xfrm>
            <a:custGeom>
              <a:avLst/>
              <a:gdLst>
                <a:gd name="T0" fmla="*/ 0 w 23374"/>
                <a:gd name="T1" fmla="*/ 0 h 21600"/>
                <a:gd name="T2" fmla="*/ 0 w 23374"/>
                <a:gd name="T3" fmla="*/ 0 h 21600"/>
                <a:gd name="T4" fmla="*/ 0 w 23374"/>
                <a:gd name="T5" fmla="*/ 0 h 21600"/>
                <a:gd name="T6" fmla="*/ 0 60000 65536"/>
                <a:gd name="T7" fmla="*/ 0 60000 65536"/>
                <a:gd name="T8" fmla="*/ 0 60000 65536"/>
                <a:gd name="T9" fmla="*/ 0 w 23374"/>
                <a:gd name="T10" fmla="*/ 0 h 21600"/>
                <a:gd name="T11" fmla="*/ 23374 w 233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74" h="21600" fill="none" extrusionOk="0">
                  <a:moveTo>
                    <a:pt x="-1" y="72"/>
                  </a:moveTo>
                  <a:cubicBezTo>
                    <a:pt x="590" y="24"/>
                    <a:pt x="1181" y="-1"/>
                    <a:pt x="1774" y="0"/>
                  </a:cubicBezTo>
                  <a:cubicBezTo>
                    <a:pt x="13703" y="0"/>
                    <a:pt x="23374" y="9670"/>
                    <a:pt x="23374" y="21600"/>
                  </a:cubicBezTo>
                </a:path>
                <a:path w="23374" h="21600" stroke="0" extrusionOk="0">
                  <a:moveTo>
                    <a:pt x="-1" y="72"/>
                  </a:moveTo>
                  <a:cubicBezTo>
                    <a:pt x="590" y="24"/>
                    <a:pt x="1181" y="-1"/>
                    <a:pt x="1774" y="0"/>
                  </a:cubicBezTo>
                  <a:cubicBezTo>
                    <a:pt x="13703" y="0"/>
                    <a:pt x="23374" y="9670"/>
                    <a:pt x="23374" y="21600"/>
                  </a:cubicBezTo>
                  <a:lnTo>
                    <a:pt x="1774" y="21600"/>
                  </a:lnTo>
                  <a:lnTo>
                    <a:pt x="-1" y="72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sm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282" name="Line 14"/>
            <p:cNvSpPr>
              <a:spLocks noChangeShapeType="1"/>
            </p:cNvSpPr>
            <p:nvPr/>
          </p:nvSpPr>
          <p:spPr bwMode="auto">
            <a:xfrm>
              <a:off x="2896" y="641"/>
              <a:ext cx="0" cy="3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283" name="Text Box 15"/>
            <p:cNvSpPr txBox="1">
              <a:spLocks noChangeArrowheads="1"/>
            </p:cNvSpPr>
            <p:nvPr/>
          </p:nvSpPr>
          <p:spPr bwMode="auto">
            <a:xfrm>
              <a:off x="240" y="1046"/>
              <a:ext cx="1776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s-ES_tradnl" sz="2000" b="1" dirty="0">
                  <a:solidFill>
                    <a:srgbClr val="1F497D"/>
                  </a:solidFill>
                </a:rPr>
                <a:t>INSUFICIENCIA RENAL POR HIPOVOLEMIA REAL </a:t>
              </a:r>
            </a:p>
          </p:txBody>
        </p:sp>
        <p:sp>
          <p:nvSpPr>
            <p:cNvPr id="11284" name="Rectangle 16"/>
            <p:cNvSpPr>
              <a:spLocks noChangeArrowheads="1"/>
            </p:cNvSpPr>
            <p:nvPr/>
          </p:nvSpPr>
          <p:spPr bwMode="auto">
            <a:xfrm>
              <a:off x="1869" y="3881"/>
              <a:ext cx="306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2000" b="1" dirty="0">
                  <a:solidFill>
                    <a:srgbClr val="1F497D"/>
                  </a:solidFill>
                </a:rPr>
                <a:t>SÍNDROME  HEPATO-RENAL</a:t>
              </a:r>
              <a:endParaRPr lang="es-ES" sz="2000" b="1" dirty="0">
                <a:solidFill>
                  <a:srgbClr val="1F497D"/>
                </a:solidFill>
              </a:endParaRPr>
            </a:p>
          </p:txBody>
        </p:sp>
        <p:sp>
          <p:nvSpPr>
            <p:cNvPr id="11285" name="Arc 21"/>
            <p:cNvSpPr>
              <a:spLocks/>
            </p:cNvSpPr>
            <p:nvPr/>
          </p:nvSpPr>
          <p:spPr bwMode="auto">
            <a:xfrm flipH="1" flipV="1">
              <a:off x="2896" y="999"/>
              <a:ext cx="1168" cy="576"/>
            </a:xfrm>
            <a:custGeom>
              <a:avLst/>
              <a:gdLst>
                <a:gd name="T0" fmla="*/ 0 w 21600"/>
                <a:gd name="T1" fmla="*/ 0 h 21065"/>
                <a:gd name="T2" fmla="*/ 0 w 21600"/>
                <a:gd name="T3" fmla="*/ 0 h 21065"/>
                <a:gd name="T4" fmla="*/ 0 w 21600"/>
                <a:gd name="T5" fmla="*/ 0 h 210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065"/>
                <a:gd name="T11" fmla="*/ 21600 w 21600"/>
                <a:gd name="T12" fmla="*/ 21065 h 210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065" fill="none" extrusionOk="0">
                  <a:moveTo>
                    <a:pt x="4778" y="0"/>
                  </a:moveTo>
                  <a:cubicBezTo>
                    <a:pt x="14617" y="2232"/>
                    <a:pt x="21600" y="10976"/>
                    <a:pt x="21600" y="21065"/>
                  </a:cubicBezTo>
                </a:path>
                <a:path w="21600" h="21065" stroke="0" extrusionOk="0">
                  <a:moveTo>
                    <a:pt x="4778" y="0"/>
                  </a:moveTo>
                  <a:cubicBezTo>
                    <a:pt x="14617" y="2232"/>
                    <a:pt x="21600" y="10976"/>
                    <a:pt x="21600" y="21065"/>
                  </a:cubicBezTo>
                  <a:lnTo>
                    <a:pt x="0" y="21065"/>
                  </a:lnTo>
                  <a:lnTo>
                    <a:pt x="4778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sm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286" name="Arc 22"/>
            <p:cNvSpPr>
              <a:spLocks/>
            </p:cNvSpPr>
            <p:nvPr/>
          </p:nvSpPr>
          <p:spPr bwMode="auto">
            <a:xfrm flipV="1">
              <a:off x="2007" y="707"/>
              <a:ext cx="889" cy="453"/>
            </a:xfrm>
            <a:custGeom>
              <a:avLst/>
              <a:gdLst>
                <a:gd name="T0" fmla="*/ 0 w 21600"/>
                <a:gd name="T1" fmla="*/ 0 h 23518"/>
                <a:gd name="T2" fmla="*/ 0 w 21600"/>
                <a:gd name="T3" fmla="*/ 0 h 23518"/>
                <a:gd name="T4" fmla="*/ 0 w 21600"/>
                <a:gd name="T5" fmla="*/ 0 h 2351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518"/>
                <a:gd name="T11" fmla="*/ 21600 w 21600"/>
                <a:gd name="T12" fmla="*/ 23518 h 235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518" fill="none" extrusionOk="0">
                  <a:moveTo>
                    <a:pt x="1543" y="0"/>
                  </a:moveTo>
                  <a:cubicBezTo>
                    <a:pt x="12845" y="810"/>
                    <a:pt x="21600" y="10214"/>
                    <a:pt x="21600" y="21545"/>
                  </a:cubicBezTo>
                  <a:cubicBezTo>
                    <a:pt x="21600" y="22203"/>
                    <a:pt x="21569" y="22862"/>
                    <a:pt x="21509" y="23517"/>
                  </a:cubicBezTo>
                </a:path>
                <a:path w="21600" h="23518" stroke="0" extrusionOk="0">
                  <a:moveTo>
                    <a:pt x="1543" y="0"/>
                  </a:moveTo>
                  <a:cubicBezTo>
                    <a:pt x="12845" y="810"/>
                    <a:pt x="21600" y="10214"/>
                    <a:pt x="21600" y="21545"/>
                  </a:cubicBezTo>
                  <a:cubicBezTo>
                    <a:pt x="21600" y="22203"/>
                    <a:pt x="21569" y="22862"/>
                    <a:pt x="21509" y="23517"/>
                  </a:cubicBezTo>
                  <a:lnTo>
                    <a:pt x="0" y="21545"/>
                  </a:lnTo>
                  <a:lnTo>
                    <a:pt x="1543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287" name="Arc 25"/>
            <p:cNvSpPr>
              <a:spLocks/>
            </p:cNvSpPr>
            <p:nvPr/>
          </p:nvSpPr>
          <p:spPr bwMode="auto">
            <a:xfrm flipH="1" flipV="1">
              <a:off x="1152" y="3264"/>
              <a:ext cx="576" cy="720"/>
            </a:xfrm>
            <a:custGeom>
              <a:avLst/>
              <a:gdLst>
                <a:gd name="T0" fmla="*/ 0 w 21600"/>
                <a:gd name="T1" fmla="*/ 0 h 21065"/>
                <a:gd name="T2" fmla="*/ 0 w 21600"/>
                <a:gd name="T3" fmla="*/ 0 h 21065"/>
                <a:gd name="T4" fmla="*/ 0 w 21600"/>
                <a:gd name="T5" fmla="*/ 0 h 210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065"/>
                <a:gd name="T11" fmla="*/ 21600 w 21600"/>
                <a:gd name="T12" fmla="*/ 21065 h 210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065" fill="none" extrusionOk="0">
                  <a:moveTo>
                    <a:pt x="4778" y="0"/>
                  </a:moveTo>
                  <a:cubicBezTo>
                    <a:pt x="14617" y="2232"/>
                    <a:pt x="21600" y="10976"/>
                    <a:pt x="21600" y="21065"/>
                  </a:cubicBezTo>
                </a:path>
                <a:path w="21600" h="21065" stroke="0" extrusionOk="0">
                  <a:moveTo>
                    <a:pt x="4778" y="0"/>
                  </a:moveTo>
                  <a:cubicBezTo>
                    <a:pt x="14617" y="2232"/>
                    <a:pt x="21600" y="10976"/>
                    <a:pt x="21600" y="21065"/>
                  </a:cubicBezTo>
                  <a:lnTo>
                    <a:pt x="0" y="21065"/>
                  </a:lnTo>
                  <a:lnTo>
                    <a:pt x="4778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sm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  <p:grpSp>
        <p:nvGrpSpPr>
          <p:cNvPr id="11267" name="Group 31"/>
          <p:cNvGrpSpPr>
            <a:grpSpLocks/>
          </p:cNvGrpSpPr>
          <p:nvPr/>
        </p:nvGrpSpPr>
        <p:grpSpPr bwMode="auto">
          <a:xfrm>
            <a:off x="0" y="76200"/>
            <a:ext cx="9144000" cy="609600"/>
            <a:chOff x="0" y="48"/>
            <a:chExt cx="5760" cy="384"/>
          </a:xfrm>
        </p:grpSpPr>
        <p:sp>
          <p:nvSpPr>
            <p:cNvPr id="11269" name="Line 27"/>
            <p:cNvSpPr>
              <a:spLocks noChangeShapeType="1"/>
            </p:cNvSpPr>
            <p:nvPr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270" name="Text Box 28"/>
            <p:cNvSpPr txBox="1">
              <a:spLocks noChangeArrowheads="1"/>
            </p:cNvSpPr>
            <p:nvPr/>
          </p:nvSpPr>
          <p:spPr bwMode="auto">
            <a:xfrm>
              <a:off x="48" y="48"/>
              <a:ext cx="40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sz="2400" dirty="0">
                  <a:solidFill>
                    <a:srgbClr val="000000"/>
                  </a:solidFill>
                </a:rPr>
                <a:t>Sepsis e insuficiencia renal en la cirrosis</a:t>
              </a:r>
            </a:p>
          </p:txBody>
        </p:sp>
        <p:sp>
          <p:nvSpPr>
            <p:cNvPr id="11271" name="Text Box 29"/>
            <p:cNvSpPr txBox="1">
              <a:spLocks noChangeArrowheads="1"/>
            </p:cNvSpPr>
            <p:nvPr/>
          </p:nvSpPr>
          <p:spPr bwMode="auto">
            <a:xfrm>
              <a:off x="4224" y="48"/>
              <a:ext cx="14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s-ES" sz="2000" dirty="0">
                  <a:solidFill>
                    <a:prstClr val="black"/>
                  </a:solidFill>
                </a:rPr>
                <a:t>P. </a:t>
              </a:r>
              <a:r>
                <a:rPr lang="es-ES" sz="2000" dirty="0" err="1">
                  <a:solidFill>
                    <a:prstClr val="black"/>
                  </a:solidFill>
                </a:rPr>
                <a:t>Ginès</a:t>
              </a:r>
              <a:r>
                <a:rPr lang="es-ES" sz="2000" dirty="0">
                  <a:solidFill>
                    <a:prstClr val="black"/>
                  </a:solidFill>
                </a:rPr>
                <a:t> y cols</a:t>
              </a:r>
              <a:r>
                <a:rPr lang="es-ES" sz="2000" dirty="0">
                  <a:solidFill>
                    <a:srgbClr val="FFFF00"/>
                  </a:solidFill>
                </a:rPr>
                <a:t>.</a:t>
              </a:r>
            </a:p>
          </p:txBody>
        </p:sp>
      </p:grpSp>
      <p:sp>
        <p:nvSpPr>
          <p:cNvPr id="24606" name="Text Box 30" descr="90%"/>
          <p:cNvSpPr txBox="1">
            <a:spLocks noChangeArrowheads="1"/>
          </p:cNvSpPr>
          <p:nvPr/>
        </p:nvSpPr>
        <p:spPr bwMode="auto">
          <a:xfrm>
            <a:off x="609600" y="3884891"/>
            <a:ext cx="37286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i="1" dirty="0" err="1">
                <a:solidFill>
                  <a:srgbClr val="1F497D"/>
                </a:solidFill>
              </a:rPr>
              <a:t>Otras</a:t>
            </a:r>
            <a:r>
              <a:rPr lang="en-US" sz="1800" b="1" i="1" dirty="0">
                <a:solidFill>
                  <a:srgbClr val="1F497D"/>
                </a:solidFill>
              </a:rPr>
              <a:t> </a:t>
            </a:r>
            <a:r>
              <a:rPr lang="en-US" sz="1800" b="1" i="1" dirty="0" err="1">
                <a:solidFill>
                  <a:srgbClr val="1F497D"/>
                </a:solidFill>
              </a:rPr>
              <a:t>infecciones</a:t>
            </a:r>
            <a:r>
              <a:rPr lang="en-US" sz="1800" b="1" i="1" dirty="0">
                <a:solidFill>
                  <a:srgbClr val="1F497D"/>
                </a:solidFill>
              </a:rPr>
              <a:t> </a:t>
            </a:r>
            <a:r>
              <a:rPr lang="en-US" sz="1800" b="1" i="1" dirty="0" err="1">
                <a:solidFill>
                  <a:srgbClr val="1F497D"/>
                </a:solidFill>
              </a:rPr>
              <a:t>bacterianas</a:t>
            </a:r>
            <a:r>
              <a:rPr lang="en-US" sz="1800" b="1" i="1" dirty="0">
                <a:solidFill>
                  <a:srgbClr val="1F497D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695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rgbClr val="800000"/>
                </a:solidFill>
                <a:latin typeface="Arial" charset="0"/>
              </a:rPr>
              <a:t>SUPERVIVENCIA</a:t>
            </a:r>
            <a:r>
              <a:rPr lang="es-ES" sz="3600" b="1" dirty="0">
                <a:solidFill>
                  <a:srgbClr val="FFFF00"/>
                </a:solidFill>
                <a:latin typeface="Arial" charset="0"/>
              </a:rPr>
              <a:t> </a:t>
            </a:r>
            <a:br>
              <a:rPr lang="es-ES" sz="3600" b="1" dirty="0">
                <a:solidFill>
                  <a:srgbClr val="FFFF00"/>
                </a:solidFill>
                <a:latin typeface="Arial" charset="0"/>
              </a:rPr>
            </a:br>
            <a:endParaRPr lang="es-ES" sz="3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0723" name="Freeform 3"/>
          <p:cNvSpPr>
            <a:spLocks/>
          </p:cNvSpPr>
          <p:nvPr/>
        </p:nvSpPr>
        <p:spPr bwMode="auto">
          <a:xfrm>
            <a:off x="228600" y="1585913"/>
            <a:ext cx="9448800" cy="4281487"/>
          </a:xfrm>
          <a:custGeom>
            <a:avLst/>
            <a:gdLst>
              <a:gd name="T0" fmla="*/ 2147483647 w 4472"/>
              <a:gd name="T1" fmla="*/ 2147483647 h 2841"/>
              <a:gd name="T2" fmla="*/ 0 w 4472"/>
              <a:gd name="T3" fmla="*/ 0 h 2841"/>
              <a:gd name="T4" fmla="*/ 0 w 4472"/>
              <a:gd name="T5" fmla="*/ 2147483647 h 2841"/>
              <a:gd name="T6" fmla="*/ 2147483647 w 4472"/>
              <a:gd name="T7" fmla="*/ 2147483647 h 2841"/>
              <a:gd name="T8" fmla="*/ 0 60000 65536"/>
              <a:gd name="T9" fmla="*/ 0 60000 65536"/>
              <a:gd name="T10" fmla="*/ 0 60000 65536"/>
              <a:gd name="T11" fmla="*/ 0 60000 65536"/>
              <a:gd name="T12" fmla="*/ 0 w 4472"/>
              <a:gd name="T13" fmla="*/ 0 h 2841"/>
              <a:gd name="T14" fmla="*/ 4472 w 4472"/>
              <a:gd name="T15" fmla="*/ 2841 h 28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72" h="2841">
                <a:moveTo>
                  <a:pt x="4472" y="2841"/>
                </a:moveTo>
                <a:lnTo>
                  <a:pt x="0" y="0"/>
                </a:lnTo>
                <a:lnTo>
                  <a:pt x="0" y="2841"/>
                </a:lnTo>
                <a:lnTo>
                  <a:pt x="4472" y="284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34925" y="1773238"/>
            <a:ext cx="9448800" cy="4281487"/>
          </a:xfrm>
          <a:custGeom>
            <a:avLst/>
            <a:gdLst>
              <a:gd name="T0" fmla="*/ 0 w 4472"/>
              <a:gd name="T1" fmla="*/ 0 h 2841"/>
              <a:gd name="T2" fmla="*/ 2147483647 w 4472"/>
              <a:gd name="T3" fmla="*/ 0 h 2841"/>
              <a:gd name="T4" fmla="*/ 2147483647 w 4472"/>
              <a:gd name="T5" fmla="*/ 2147483647 h 2841"/>
              <a:gd name="T6" fmla="*/ 0 w 4472"/>
              <a:gd name="T7" fmla="*/ 0 h 2841"/>
              <a:gd name="T8" fmla="*/ 0 60000 65536"/>
              <a:gd name="T9" fmla="*/ 0 60000 65536"/>
              <a:gd name="T10" fmla="*/ 0 60000 65536"/>
              <a:gd name="T11" fmla="*/ 0 60000 65536"/>
              <a:gd name="T12" fmla="*/ 0 w 4472"/>
              <a:gd name="T13" fmla="*/ 0 h 2841"/>
              <a:gd name="T14" fmla="*/ 4472 w 4472"/>
              <a:gd name="T15" fmla="*/ 2841 h 28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72" h="2841">
                <a:moveTo>
                  <a:pt x="0" y="0"/>
                </a:moveTo>
                <a:lnTo>
                  <a:pt x="4472" y="0"/>
                </a:lnTo>
                <a:lnTo>
                  <a:pt x="4472" y="284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25" name="Freeform 5"/>
          <p:cNvSpPr>
            <a:spLocks/>
          </p:cNvSpPr>
          <p:nvPr/>
        </p:nvSpPr>
        <p:spPr bwMode="auto">
          <a:xfrm>
            <a:off x="1403350" y="1844675"/>
            <a:ext cx="9448800" cy="4281488"/>
          </a:xfrm>
          <a:custGeom>
            <a:avLst/>
            <a:gdLst>
              <a:gd name="T0" fmla="*/ 2147483647 w 4472"/>
              <a:gd name="T1" fmla="*/ 2147483647 h 2841"/>
              <a:gd name="T2" fmla="*/ 0 w 4472"/>
              <a:gd name="T3" fmla="*/ 0 h 2841"/>
              <a:gd name="T4" fmla="*/ 0 w 4472"/>
              <a:gd name="T5" fmla="*/ 2147483647 h 2841"/>
              <a:gd name="T6" fmla="*/ 2147483647 w 4472"/>
              <a:gd name="T7" fmla="*/ 2147483647 h 2841"/>
              <a:gd name="T8" fmla="*/ 0 60000 65536"/>
              <a:gd name="T9" fmla="*/ 0 60000 65536"/>
              <a:gd name="T10" fmla="*/ 0 60000 65536"/>
              <a:gd name="T11" fmla="*/ 0 60000 65536"/>
              <a:gd name="T12" fmla="*/ 0 w 4472"/>
              <a:gd name="T13" fmla="*/ 0 h 2841"/>
              <a:gd name="T14" fmla="*/ 4472 w 4472"/>
              <a:gd name="T15" fmla="*/ 2841 h 28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72" h="2841">
                <a:moveTo>
                  <a:pt x="4472" y="2841"/>
                </a:moveTo>
                <a:lnTo>
                  <a:pt x="0" y="0"/>
                </a:lnTo>
                <a:lnTo>
                  <a:pt x="0" y="2841"/>
                </a:lnTo>
                <a:lnTo>
                  <a:pt x="4472" y="284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 rot="-5400000">
            <a:off x="219075" y="3446463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2000" b="1">
                <a:solidFill>
                  <a:prstClr val="black"/>
                </a:solidFill>
              </a:rPr>
              <a:t>%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9382125" y="4257675"/>
            <a:ext cx="1588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9382125" y="4503738"/>
            <a:ext cx="1588" cy="1587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9382125" y="4749800"/>
            <a:ext cx="1588" cy="1588"/>
          </a:xfrm>
          <a:prstGeom prst="line">
            <a:avLst/>
          </a:prstGeom>
          <a:noFill/>
          <a:ln w="14288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9382125" y="4995863"/>
            <a:ext cx="1588" cy="1587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9382125" y="5240338"/>
            <a:ext cx="1588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9382125" y="5486400"/>
            <a:ext cx="1588" cy="158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9045575" y="5543550"/>
            <a:ext cx="1588" cy="222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9045575" y="4425950"/>
            <a:ext cx="1588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9045575" y="3598863"/>
            <a:ext cx="1588" cy="0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9045575" y="5275263"/>
            <a:ext cx="1588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>
            <a:off x="9063038" y="4425950"/>
            <a:ext cx="1587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71" name="Line 51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72" name="Line 52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73" name="Line 53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74" name="Line 54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75" name="Line 55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76" name="Line 56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77" name="Line 57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78" name="Line 58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79" name="Line 59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80" name="Line 60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81" name="Line 61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82" name="Line 62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83" name="Line 63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84" name="Line 64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85" name="Line 65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86" name="Line 66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87" name="Line 67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88" name="Line 68"/>
          <p:cNvSpPr>
            <a:spLocks noChangeShapeType="1"/>
          </p:cNvSpPr>
          <p:nvPr/>
        </p:nvSpPr>
        <p:spPr bwMode="auto">
          <a:xfrm>
            <a:off x="9063038" y="3598863"/>
            <a:ext cx="1587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89" name="Line 69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90" name="Line 70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91" name="Line 71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92" name="Line 72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93" name="Line 73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94" name="Line 74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95" name="Line 75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96" name="Line 76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97" name="Line 77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98" name="Line 78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799" name="Line 79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00" name="Line 80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01" name="Line 81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02" name="Line 82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03" name="Line 83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04" name="Line 84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05" name="Line 85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06" name="Line 86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07" name="Line 87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08" name="Line 88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09" name="Line 89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10" name="Line 90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11" name="Line 91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12" name="Line 92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13" name="Line 93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14" name="Line 94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15" name="Line 95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16" name="Line 96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17" name="Line 97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18" name="Line 98"/>
          <p:cNvSpPr>
            <a:spLocks noChangeShapeType="1"/>
          </p:cNvSpPr>
          <p:nvPr/>
        </p:nvSpPr>
        <p:spPr bwMode="auto">
          <a:xfrm>
            <a:off x="9063038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19" name="Line 99"/>
          <p:cNvSpPr>
            <a:spLocks noChangeShapeType="1"/>
          </p:cNvSpPr>
          <p:nvPr/>
        </p:nvSpPr>
        <p:spPr bwMode="auto">
          <a:xfrm>
            <a:off x="8451850" y="5275263"/>
            <a:ext cx="1588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20" name="Line 100"/>
          <p:cNvSpPr>
            <a:spLocks noChangeShapeType="1"/>
          </p:cNvSpPr>
          <p:nvPr/>
        </p:nvSpPr>
        <p:spPr bwMode="auto">
          <a:xfrm>
            <a:off x="8824913" y="5543550"/>
            <a:ext cx="3175" cy="222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21" name="Line 101"/>
          <p:cNvSpPr>
            <a:spLocks noChangeShapeType="1"/>
          </p:cNvSpPr>
          <p:nvPr/>
        </p:nvSpPr>
        <p:spPr bwMode="auto">
          <a:xfrm>
            <a:off x="9350375" y="4425950"/>
            <a:ext cx="1588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22" name="Line 102"/>
          <p:cNvSpPr>
            <a:spLocks noChangeShapeType="1"/>
          </p:cNvSpPr>
          <p:nvPr/>
        </p:nvSpPr>
        <p:spPr bwMode="auto">
          <a:xfrm>
            <a:off x="10553700" y="3598863"/>
            <a:ext cx="1588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23" name="Line 103"/>
          <p:cNvSpPr>
            <a:spLocks noChangeShapeType="1"/>
          </p:cNvSpPr>
          <p:nvPr/>
        </p:nvSpPr>
        <p:spPr bwMode="auto">
          <a:xfrm>
            <a:off x="10612438" y="5275263"/>
            <a:ext cx="3175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24" name="Line 104"/>
          <p:cNvSpPr>
            <a:spLocks noChangeShapeType="1"/>
          </p:cNvSpPr>
          <p:nvPr/>
        </p:nvSpPr>
        <p:spPr bwMode="auto">
          <a:xfrm>
            <a:off x="9142413" y="5275263"/>
            <a:ext cx="4762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25" name="Line 105"/>
          <p:cNvSpPr>
            <a:spLocks noChangeShapeType="1"/>
          </p:cNvSpPr>
          <p:nvPr/>
        </p:nvSpPr>
        <p:spPr bwMode="auto">
          <a:xfrm>
            <a:off x="8966200" y="5275263"/>
            <a:ext cx="3175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26" name="Rectangle 107"/>
          <p:cNvSpPr>
            <a:spLocks noChangeArrowheads="1"/>
          </p:cNvSpPr>
          <p:nvPr/>
        </p:nvSpPr>
        <p:spPr bwMode="auto">
          <a:xfrm>
            <a:off x="6897688" y="5715000"/>
            <a:ext cx="284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2000" b="1">
                <a:solidFill>
                  <a:prstClr val="black"/>
                </a:solidFill>
              </a:rPr>
              <a:t>90</a:t>
            </a:r>
          </a:p>
        </p:txBody>
      </p:sp>
      <p:sp>
        <p:nvSpPr>
          <p:cNvPr id="30827" name="Rectangle 108"/>
          <p:cNvSpPr>
            <a:spLocks noChangeArrowheads="1"/>
          </p:cNvSpPr>
          <p:nvPr/>
        </p:nvSpPr>
        <p:spPr bwMode="auto">
          <a:xfrm>
            <a:off x="4754563" y="5715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2000" b="1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0828" name="Rectangle 109"/>
          <p:cNvSpPr>
            <a:spLocks noChangeArrowheads="1"/>
          </p:cNvSpPr>
          <p:nvPr/>
        </p:nvSpPr>
        <p:spPr bwMode="auto">
          <a:xfrm>
            <a:off x="2933700" y="5715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2000" b="1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30829" name="Rectangle 110"/>
          <p:cNvSpPr>
            <a:spLocks noChangeArrowheads="1"/>
          </p:cNvSpPr>
          <p:nvPr/>
        </p:nvSpPr>
        <p:spPr bwMode="auto">
          <a:xfrm>
            <a:off x="1504950" y="557688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2000" b="1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0830" name="Rectangle 111"/>
          <p:cNvSpPr>
            <a:spLocks noChangeArrowheads="1"/>
          </p:cNvSpPr>
          <p:nvPr/>
        </p:nvSpPr>
        <p:spPr bwMode="auto">
          <a:xfrm>
            <a:off x="795338" y="1719263"/>
            <a:ext cx="354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2000" b="1">
                <a:solidFill>
                  <a:prstClr val="black"/>
                </a:solidFill>
              </a:rPr>
              <a:t>1,0</a:t>
            </a:r>
          </a:p>
        </p:txBody>
      </p:sp>
      <p:sp>
        <p:nvSpPr>
          <p:cNvPr id="30831" name="Rectangle 112"/>
          <p:cNvSpPr>
            <a:spLocks noChangeArrowheads="1"/>
          </p:cNvSpPr>
          <p:nvPr/>
        </p:nvSpPr>
        <p:spPr bwMode="auto">
          <a:xfrm>
            <a:off x="795338" y="2598738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2000" b="1">
                <a:solidFill>
                  <a:prstClr val="black"/>
                </a:solidFill>
              </a:rPr>
              <a:t>0,8</a:t>
            </a:r>
          </a:p>
        </p:txBody>
      </p:sp>
      <p:sp>
        <p:nvSpPr>
          <p:cNvPr id="30832" name="Rectangle 113"/>
          <p:cNvSpPr>
            <a:spLocks noChangeArrowheads="1"/>
          </p:cNvSpPr>
          <p:nvPr/>
        </p:nvSpPr>
        <p:spPr bwMode="auto">
          <a:xfrm>
            <a:off x="795338" y="354012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2000" b="1">
                <a:solidFill>
                  <a:prstClr val="black"/>
                </a:solidFill>
              </a:rPr>
              <a:t>0,6</a:t>
            </a:r>
          </a:p>
        </p:txBody>
      </p:sp>
      <p:sp>
        <p:nvSpPr>
          <p:cNvPr id="30833" name="Rectangle 114"/>
          <p:cNvSpPr>
            <a:spLocks noChangeArrowheads="1"/>
          </p:cNvSpPr>
          <p:nvPr/>
        </p:nvSpPr>
        <p:spPr bwMode="auto">
          <a:xfrm>
            <a:off x="795338" y="4335463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2000" b="1">
                <a:solidFill>
                  <a:prstClr val="black"/>
                </a:solidFill>
              </a:rPr>
              <a:t>0,4</a:t>
            </a:r>
          </a:p>
        </p:txBody>
      </p:sp>
      <p:sp>
        <p:nvSpPr>
          <p:cNvPr id="30834" name="Rectangle 115"/>
          <p:cNvSpPr>
            <a:spLocks noChangeArrowheads="1"/>
          </p:cNvSpPr>
          <p:nvPr/>
        </p:nvSpPr>
        <p:spPr bwMode="auto">
          <a:xfrm>
            <a:off x="776288" y="5275263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2000" b="1">
                <a:solidFill>
                  <a:prstClr val="black"/>
                </a:solidFill>
              </a:rPr>
              <a:t>0,2</a:t>
            </a:r>
          </a:p>
        </p:txBody>
      </p:sp>
      <p:sp>
        <p:nvSpPr>
          <p:cNvPr id="30835" name="Line 116"/>
          <p:cNvSpPr>
            <a:spLocks noChangeShapeType="1"/>
          </p:cNvSpPr>
          <p:nvPr/>
        </p:nvSpPr>
        <p:spPr bwMode="auto">
          <a:xfrm>
            <a:off x="5186363" y="5543550"/>
            <a:ext cx="3175" cy="222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36" name="Line 117"/>
          <p:cNvSpPr>
            <a:spLocks noChangeShapeType="1"/>
          </p:cNvSpPr>
          <p:nvPr/>
        </p:nvSpPr>
        <p:spPr bwMode="auto">
          <a:xfrm>
            <a:off x="1512888" y="5543550"/>
            <a:ext cx="4762" cy="222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37" name="Line 118"/>
          <p:cNvSpPr>
            <a:spLocks noChangeShapeType="1"/>
          </p:cNvSpPr>
          <p:nvPr/>
        </p:nvSpPr>
        <p:spPr bwMode="auto">
          <a:xfrm>
            <a:off x="1423988" y="1798638"/>
            <a:ext cx="8890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38" name="Line 119"/>
          <p:cNvSpPr>
            <a:spLocks noChangeShapeType="1"/>
          </p:cNvSpPr>
          <p:nvPr/>
        </p:nvSpPr>
        <p:spPr bwMode="auto">
          <a:xfrm flipV="1">
            <a:off x="1512888" y="5534025"/>
            <a:ext cx="0" cy="317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39" name="Line 120"/>
          <p:cNvSpPr>
            <a:spLocks noChangeShapeType="1"/>
          </p:cNvSpPr>
          <p:nvPr/>
        </p:nvSpPr>
        <p:spPr bwMode="auto">
          <a:xfrm>
            <a:off x="6832600" y="4370388"/>
            <a:ext cx="1588" cy="55562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40" name="Line 121"/>
          <p:cNvSpPr>
            <a:spLocks noChangeShapeType="1"/>
          </p:cNvSpPr>
          <p:nvPr/>
        </p:nvSpPr>
        <p:spPr bwMode="auto">
          <a:xfrm>
            <a:off x="6094413" y="4370388"/>
            <a:ext cx="738187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41" name="Line 122"/>
          <p:cNvSpPr>
            <a:spLocks noChangeShapeType="1"/>
          </p:cNvSpPr>
          <p:nvPr/>
        </p:nvSpPr>
        <p:spPr bwMode="auto">
          <a:xfrm>
            <a:off x="6094413" y="4302125"/>
            <a:ext cx="4762" cy="68263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42" name="Line 123"/>
          <p:cNvSpPr>
            <a:spLocks noChangeShapeType="1"/>
          </p:cNvSpPr>
          <p:nvPr/>
        </p:nvSpPr>
        <p:spPr bwMode="auto">
          <a:xfrm>
            <a:off x="5919788" y="4302125"/>
            <a:ext cx="174625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43" name="Line 124"/>
          <p:cNvSpPr>
            <a:spLocks noChangeShapeType="1"/>
          </p:cNvSpPr>
          <p:nvPr/>
        </p:nvSpPr>
        <p:spPr bwMode="auto">
          <a:xfrm>
            <a:off x="5919788" y="4246563"/>
            <a:ext cx="1587" cy="55562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44" name="Line 125"/>
          <p:cNvSpPr>
            <a:spLocks noChangeShapeType="1"/>
          </p:cNvSpPr>
          <p:nvPr/>
        </p:nvSpPr>
        <p:spPr bwMode="auto">
          <a:xfrm>
            <a:off x="5476875" y="4246563"/>
            <a:ext cx="442913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45" name="Line 126"/>
          <p:cNvSpPr>
            <a:spLocks noChangeShapeType="1"/>
          </p:cNvSpPr>
          <p:nvPr/>
        </p:nvSpPr>
        <p:spPr bwMode="auto">
          <a:xfrm>
            <a:off x="5476875" y="4191000"/>
            <a:ext cx="4763" cy="55563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46" name="Line 127"/>
          <p:cNvSpPr>
            <a:spLocks noChangeShapeType="1"/>
          </p:cNvSpPr>
          <p:nvPr/>
        </p:nvSpPr>
        <p:spPr bwMode="auto">
          <a:xfrm>
            <a:off x="5186363" y="4191000"/>
            <a:ext cx="290512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47" name="Line 128"/>
          <p:cNvSpPr>
            <a:spLocks noChangeShapeType="1"/>
          </p:cNvSpPr>
          <p:nvPr/>
        </p:nvSpPr>
        <p:spPr bwMode="auto">
          <a:xfrm>
            <a:off x="5186363" y="4135438"/>
            <a:ext cx="3175" cy="55562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48" name="Line 129"/>
          <p:cNvSpPr>
            <a:spLocks noChangeShapeType="1"/>
          </p:cNvSpPr>
          <p:nvPr/>
        </p:nvSpPr>
        <p:spPr bwMode="auto">
          <a:xfrm>
            <a:off x="5124450" y="4135438"/>
            <a:ext cx="61913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49" name="Line 130"/>
          <p:cNvSpPr>
            <a:spLocks noChangeShapeType="1"/>
          </p:cNvSpPr>
          <p:nvPr/>
        </p:nvSpPr>
        <p:spPr bwMode="auto">
          <a:xfrm>
            <a:off x="5124450" y="4078288"/>
            <a:ext cx="4763" cy="57150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50" name="Line 131"/>
          <p:cNvSpPr>
            <a:spLocks noChangeShapeType="1"/>
          </p:cNvSpPr>
          <p:nvPr/>
        </p:nvSpPr>
        <p:spPr bwMode="auto">
          <a:xfrm>
            <a:off x="5008563" y="4078288"/>
            <a:ext cx="115887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51" name="Line 132"/>
          <p:cNvSpPr>
            <a:spLocks noChangeShapeType="1"/>
          </p:cNvSpPr>
          <p:nvPr/>
        </p:nvSpPr>
        <p:spPr bwMode="auto">
          <a:xfrm>
            <a:off x="5008563" y="4011613"/>
            <a:ext cx="3175" cy="66675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52" name="Line 133"/>
          <p:cNvSpPr>
            <a:spLocks noChangeShapeType="1"/>
          </p:cNvSpPr>
          <p:nvPr/>
        </p:nvSpPr>
        <p:spPr bwMode="auto">
          <a:xfrm>
            <a:off x="4892675" y="4011613"/>
            <a:ext cx="115888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53" name="Line 134"/>
          <p:cNvSpPr>
            <a:spLocks noChangeShapeType="1"/>
          </p:cNvSpPr>
          <p:nvPr/>
        </p:nvSpPr>
        <p:spPr bwMode="auto">
          <a:xfrm>
            <a:off x="4892675" y="3956050"/>
            <a:ext cx="3175" cy="55563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54" name="Line 135"/>
          <p:cNvSpPr>
            <a:spLocks noChangeShapeType="1"/>
          </p:cNvSpPr>
          <p:nvPr/>
        </p:nvSpPr>
        <p:spPr bwMode="auto">
          <a:xfrm>
            <a:off x="4833938" y="3956050"/>
            <a:ext cx="58737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55" name="Line 136"/>
          <p:cNvSpPr>
            <a:spLocks noChangeShapeType="1"/>
          </p:cNvSpPr>
          <p:nvPr/>
        </p:nvSpPr>
        <p:spPr bwMode="auto">
          <a:xfrm>
            <a:off x="4833938" y="3898900"/>
            <a:ext cx="3175" cy="57150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56" name="Line 137"/>
          <p:cNvSpPr>
            <a:spLocks noChangeShapeType="1"/>
          </p:cNvSpPr>
          <p:nvPr/>
        </p:nvSpPr>
        <p:spPr bwMode="auto">
          <a:xfrm>
            <a:off x="4568825" y="3898900"/>
            <a:ext cx="265113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57" name="Line 138"/>
          <p:cNvSpPr>
            <a:spLocks noChangeShapeType="1"/>
          </p:cNvSpPr>
          <p:nvPr/>
        </p:nvSpPr>
        <p:spPr bwMode="auto">
          <a:xfrm>
            <a:off x="4568825" y="3843338"/>
            <a:ext cx="3175" cy="55562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58" name="Line 139"/>
          <p:cNvSpPr>
            <a:spLocks noChangeShapeType="1"/>
          </p:cNvSpPr>
          <p:nvPr/>
        </p:nvSpPr>
        <p:spPr bwMode="auto">
          <a:xfrm>
            <a:off x="4098925" y="3843338"/>
            <a:ext cx="469900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59" name="Line 140"/>
          <p:cNvSpPr>
            <a:spLocks noChangeShapeType="1"/>
          </p:cNvSpPr>
          <p:nvPr/>
        </p:nvSpPr>
        <p:spPr bwMode="auto">
          <a:xfrm>
            <a:off x="4098925" y="3778250"/>
            <a:ext cx="4763" cy="650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60" name="Line 141"/>
          <p:cNvSpPr>
            <a:spLocks noChangeShapeType="1"/>
          </p:cNvSpPr>
          <p:nvPr/>
        </p:nvSpPr>
        <p:spPr bwMode="auto">
          <a:xfrm>
            <a:off x="3892550" y="3778250"/>
            <a:ext cx="206375" cy="0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61" name="Line 142"/>
          <p:cNvSpPr>
            <a:spLocks noChangeShapeType="1"/>
          </p:cNvSpPr>
          <p:nvPr/>
        </p:nvSpPr>
        <p:spPr bwMode="auto">
          <a:xfrm>
            <a:off x="3892550" y="3665538"/>
            <a:ext cx="3175" cy="112712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62" name="Line 143"/>
          <p:cNvSpPr>
            <a:spLocks noChangeShapeType="1"/>
          </p:cNvSpPr>
          <p:nvPr/>
        </p:nvSpPr>
        <p:spPr bwMode="auto">
          <a:xfrm>
            <a:off x="3836988" y="3665538"/>
            <a:ext cx="55562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63" name="Line 144"/>
          <p:cNvSpPr>
            <a:spLocks noChangeShapeType="1"/>
          </p:cNvSpPr>
          <p:nvPr/>
        </p:nvSpPr>
        <p:spPr bwMode="auto">
          <a:xfrm>
            <a:off x="3836988" y="3552825"/>
            <a:ext cx="1587" cy="112713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64" name="Line 145"/>
          <p:cNvSpPr>
            <a:spLocks noChangeShapeType="1"/>
          </p:cNvSpPr>
          <p:nvPr/>
        </p:nvSpPr>
        <p:spPr bwMode="auto">
          <a:xfrm>
            <a:off x="3775075" y="3552825"/>
            <a:ext cx="61913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65" name="Line 146"/>
          <p:cNvSpPr>
            <a:spLocks noChangeShapeType="1"/>
          </p:cNvSpPr>
          <p:nvPr/>
        </p:nvSpPr>
        <p:spPr bwMode="auto">
          <a:xfrm>
            <a:off x="3775075" y="3486150"/>
            <a:ext cx="4763" cy="66675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66" name="Line 147"/>
          <p:cNvSpPr>
            <a:spLocks noChangeShapeType="1"/>
          </p:cNvSpPr>
          <p:nvPr/>
        </p:nvSpPr>
        <p:spPr bwMode="auto">
          <a:xfrm>
            <a:off x="3659188" y="3486150"/>
            <a:ext cx="115887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67" name="Line 148"/>
          <p:cNvSpPr>
            <a:spLocks noChangeShapeType="1"/>
          </p:cNvSpPr>
          <p:nvPr/>
        </p:nvSpPr>
        <p:spPr bwMode="auto">
          <a:xfrm>
            <a:off x="3659188" y="3430588"/>
            <a:ext cx="1587" cy="55562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68" name="Line 149"/>
          <p:cNvSpPr>
            <a:spLocks noChangeShapeType="1"/>
          </p:cNvSpPr>
          <p:nvPr/>
        </p:nvSpPr>
        <p:spPr bwMode="auto">
          <a:xfrm>
            <a:off x="3484563" y="3430588"/>
            <a:ext cx="174625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69" name="Line 150"/>
          <p:cNvSpPr>
            <a:spLocks noChangeShapeType="1"/>
          </p:cNvSpPr>
          <p:nvPr/>
        </p:nvSpPr>
        <p:spPr bwMode="auto">
          <a:xfrm>
            <a:off x="3484563" y="3375025"/>
            <a:ext cx="1587" cy="55563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70" name="Line 151"/>
          <p:cNvSpPr>
            <a:spLocks noChangeShapeType="1"/>
          </p:cNvSpPr>
          <p:nvPr/>
        </p:nvSpPr>
        <p:spPr bwMode="auto">
          <a:xfrm>
            <a:off x="3422650" y="3375025"/>
            <a:ext cx="61913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71" name="Line 152"/>
          <p:cNvSpPr>
            <a:spLocks noChangeShapeType="1"/>
          </p:cNvSpPr>
          <p:nvPr/>
        </p:nvSpPr>
        <p:spPr bwMode="auto">
          <a:xfrm>
            <a:off x="3422650" y="3195638"/>
            <a:ext cx="4763" cy="1793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72" name="Line 153"/>
          <p:cNvSpPr>
            <a:spLocks noChangeShapeType="1"/>
          </p:cNvSpPr>
          <p:nvPr/>
        </p:nvSpPr>
        <p:spPr bwMode="auto">
          <a:xfrm>
            <a:off x="3363913" y="3195638"/>
            <a:ext cx="58737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73" name="Line 154"/>
          <p:cNvSpPr>
            <a:spLocks noChangeShapeType="1"/>
          </p:cNvSpPr>
          <p:nvPr/>
        </p:nvSpPr>
        <p:spPr bwMode="auto">
          <a:xfrm>
            <a:off x="3363913" y="3084513"/>
            <a:ext cx="1587" cy="111125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74" name="Line 155"/>
          <p:cNvSpPr>
            <a:spLocks noChangeShapeType="1"/>
          </p:cNvSpPr>
          <p:nvPr/>
        </p:nvSpPr>
        <p:spPr bwMode="auto">
          <a:xfrm>
            <a:off x="3276600" y="3084513"/>
            <a:ext cx="87313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75" name="Line 156"/>
          <p:cNvSpPr>
            <a:spLocks noChangeShapeType="1"/>
          </p:cNvSpPr>
          <p:nvPr/>
        </p:nvSpPr>
        <p:spPr bwMode="auto">
          <a:xfrm>
            <a:off x="3276600" y="3028950"/>
            <a:ext cx="1588" cy="55563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76" name="Line 157"/>
          <p:cNvSpPr>
            <a:spLocks noChangeShapeType="1"/>
          </p:cNvSpPr>
          <p:nvPr/>
        </p:nvSpPr>
        <p:spPr bwMode="auto">
          <a:xfrm>
            <a:off x="3219450" y="3028950"/>
            <a:ext cx="57150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77" name="Line 158"/>
          <p:cNvSpPr>
            <a:spLocks noChangeShapeType="1"/>
          </p:cNvSpPr>
          <p:nvPr/>
        </p:nvSpPr>
        <p:spPr bwMode="auto">
          <a:xfrm>
            <a:off x="3219450" y="2905125"/>
            <a:ext cx="1588" cy="123825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78" name="Line 159"/>
          <p:cNvSpPr>
            <a:spLocks noChangeShapeType="1"/>
          </p:cNvSpPr>
          <p:nvPr/>
        </p:nvSpPr>
        <p:spPr bwMode="auto">
          <a:xfrm>
            <a:off x="3157538" y="2905125"/>
            <a:ext cx="61912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79" name="Line 160"/>
          <p:cNvSpPr>
            <a:spLocks noChangeShapeType="1"/>
          </p:cNvSpPr>
          <p:nvPr/>
        </p:nvSpPr>
        <p:spPr bwMode="auto">
          <a:xfrm>
            <a:off x="3157538" y="2849563"/>
            <a:ext cx="4762" cy="55562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80" name="Line 161"/>
          <p:cNvSpPr>
            <a:spLocks noChangeShapeType="1"/>
          </p:cNvSpPr>
          <p:nvPr/>
        </p:nvSpPr>
        <p:spPr bwMode="auto">
          <a:xfrm>
            <a:off x="2924175" y="2849563"/>
            <a:ext cx="233363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81" name="Line 162"/>
          <p:cNvSpPr>
            <a:spLocks noChangeShapeType="1"/>
          </p:cNvSpPr>
          <p:nvPr/>
        </p:nvSpPr>
        <p:spPr bwMode="auto">
          <a:xfrm>
            <a:off x="2924175" y="2736850"/>
            <a:ext cx="1588" cy="112713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82" name="Line 163"/>
          <p:cNvSpPr>
            <a:spLocks noChangeShapeType="1"/>
          </p:cNvSpPr>
          <p:nvPr/>
        </p:nvSpPr>
        <p:spPr bwMode="auto">
          <a:xfrm>
            <a:off x="2867025" y="2736850"/>
            <a:ext cx="57150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83" name="Line 164"/>
          <p:cNvSpPr>
            <a:spLocks noChangeShapeType="1"/>
          </p:cNvSpPr>
          <p:nvPr/>
        </p:nvSpPr>
        <p:spPr bwMode="auto">
          <a:xfrm>
            <a:off x="2867025" y="2670175"/>
            <a:ext cx="1588" cy="66675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84" name="Line 165"/>
          <p:cNvSpPr>
            <a:spLocks noChangeShapeType="1"/>
          </p:cNvSpPr>
          <p:nvPr/>
        </p:nvSpPr>
        <p:spPr bwMode="auto">
          <a:xfrm>
            <a:off x="2746375" y="2670175"/>
            <a:ext cx="120650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85" name="Line 166"/>
          <p:cNvSpPr>
            <a:spLocks noChangeShapeType="1"/>
          </p:cNvSpPr>
          <p:nvPr/>
        </p:nvSpPr>
        <p:spPr bwMode="auto">
          <a:xfrm>
            <a:off x="2746375" y="2614613"/>
            <a:ext cx="1588" cy="55562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86" name="Line 167"/>
          <p:cNvSpPr>
            <a:spLocks noChangeShapeType="1"/>
          </p:cNvSpPr>
          <p:nvPr/>
        </p:nvSpPr>
        <p:spPr bwMode="auto">
          <a:xfrm>
            <a:off x="2689225" y="2614613"/>
            <a:ext cx="57150" cy="0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87" name="Line 168"/>
          <p:cNvSpPr>
            <a:spLocks noChangeShapeType="1"/>
          </p:cNvSpPr>
          <p:nvPr/>
        </p:nvSpPr>
        <p:spPr bwMode="auto">
          <a:xfrm>
            <a:off x="2689225" y="2557463"/>
            <a:ext cx="4763" cy="57150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88" name="Line 169"/>
          <p:cNvSpPr>
            <a:spLocks noChangeShapeType="1"/>
          </p:cNvSpPr>
          <p:nvPr/>
        </p:nvSpPr>
        <p:spPr bwMode="auto">
          <a:xfrm>
            <a:off x="2306638" y="2557463"/>
            <a:ext cx="382587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89" name="Line 170"/>
          <p:cNvSpPr>
            <a:spLocks noChangeShapeType="1"/>
          </p:cNvSpPr>
          <p:nvPr/>
        </p:nvSpPr>
        <p:spPr bwMode="auto">
          <a:xfrm>
            <a:off x="2306638" y="2501900"/>
            <a:ext cx="1587" cy="55563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90" name="Line 171"/>
          <p:cNvSpPr>
            <a:spLocks noChangeShapeType="1"/>
          </p:cNvSpPr>
          <p:nvPr/>
        </p:nvSpPr>
        <p:spPr bwMode="auto">
          <a:xfrm>
            <a:off x="2190750" y="2501900"/>
            <a:ext cx="115888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91" name="Line 172"/>
          <p:cNvSpPr>
            <a:spLocks noChangeShapeType="1"/>
          </p:cNvSpPr>
          <p:nvPr/>
        </p:nvSpPr>
        <p:spPr bwMode="auto">
          <a:xfrm>
            <a:off x="2190750" y="2436813"/>
            <a:ext cx="1588" cy="650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92" name="Line 173"/>
          <p:cNvSpPr>
            <a:spLocks noChangeShapeType="1"/>
          </p:cNvSpPr>
          <p:nvPr/>
        </p:nvSpPr>
        <p:spPr bwMode="auto">
          <a:xfrm>
            <a:off x="2128838" y="2436813"/>
            <a:ext cx="61912" cy="0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93" name="Line 174"/>
          <p:cNvSpPr>
            <a:spLocks noChangeShapeType="1"/>
          </p:cNvSpPr>
          <p:nvPr/>
        </p:nvSpPr>
        <p:spPr bwMode="auto">
          <a:xfrm>
            <a:off x="2128838" y="2379663"/>
            <a:ext cx="4762" cy="57150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94" name="Line 175"/>
          <p:cNvSpPr>
            <a:spLocks noChangeShapeType="1"/>
          </p:cNvSpPr>
          <p:nvPr/>
        </p:nvSpPr>
        <p:spPr bwMode="auto">
          <a:xfrm>
            <a:off x="2073275" y="2379663"/>
            <a:ext cx="55563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95" name="Line 176"/>
          <p:cNvSpPr>
            <a:spLocks noChangeShapeType="1"/>
          </p:cNvSpPr>
          <p:nvPr/>
        </p:nvSpPr>
        <p:spPr bwMode="auto">
          <a:xfrm>
            <a:off x="2073275" y="2266950"/>
            <a:ext cx="3175" cy="112713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96" name="Line 177"/>
          <p:cNvSpPr>
            <a:spLocks noChangeShapeType="1"/>
          </p:cNvSpPr>
          <p:nvPr/>
        </p:nvSpPr>
        <p:spPr bwMode="auto">
          <a:xfrm>
            <a:off x="1954213" y="2266950"/>
            <a:ext cx="119062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97" name="Line 178"/>
          <p:cNvSpPr>
            <a:spLocks noChangeShapeType="1"/>
          </p:cNvSpPr>
          <p:nvPr/>
        </p:nvSpPr>
        <p:spPr bwMode="auto">
          <a:xfrm>
            <a:off x="1954213" y="2211388"/>
            <a:ext cx="3175" cy="55562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98" name="Line 179"/>
          <p:cNvSpPr>
            <a:spLocks noChangeShapeType="1"/>
          </p:cNvSpPr>
          <p:nvPr/>
        </p:nvSpPr>
        <p:spPr bwMode="auto">
          <a:xfrm>
            <a:off x="1863725" y="2211388"/>
            <a:ext cx="90488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899" name="Line 180"/>
          <p:cNvSpPr>
            <a:spLocks noChangeShapeType="1"/>
          </p:cNvSpPr>
          <p:nvPr/>
        </p:nvSpPr>
        <p:spPr bwMode="auto">
          <a:xfrm>
            <a:off x="1863725" y="2144713"/>
            <a:ext cx="4763" cy="66675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00" name="Line 181"/>
          <p:cNvSpPr>
            <a:spLocks noChangeShapeType="1"/>
          </p:cNvSpPr>
          <p:nvPr/>
        </p:nvSpPr>
        <p:spPr bwMode="auto">
          <a:xfrm>
            <a:off x="1809750" y="2144713"/>
            <a:ext cx="53975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01" name="Line 182"/>
          <p:cNvSpPr>
            <a:spLocks noChangeShapeType="1"/>
          </p:cNvSpPr>
          <p:nvPr/>
        </p:nvSpPr>
        <p:spPr bwMode="auto">
          <a:xfrm>
            <a:off x="1809750" y="2033588"/>
            <a:ext cx="3175" cy="111125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02" name="Line 183"/>
          <p:cNvSpPr>
            <a:spLocks noChangeShapeType="1"/>
          </p:cNvSpPr>
          <p:nvPr/>
        </p:nvSpPr>
        <p:spPr bwMode="auto">
          <a:xfrm>
            <a:off x="1747838" y="2033588"/>
            <a:ext cx="61912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03" name="Line 184"/>
          <p:cNvSpPr>
            <a:spLocks noChangeShapeType="1"/>
          </p:cNvSpPr>
          <p:nvPr/>
        </p:nvSpPr>
        <p:spPr bwMode="auto">
          <a:xfrm>
            <a:off x="1747838" y="1978025"/>
            <a:ext cx="4762" cy="55563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04" name="Line 185"/>
          <p:cNvSpPr>
            <a:spLocks noChangeShapeType="1"/>
          </p:cNvSpPr>
          <p:nvPr/>
        </p:nvSpPr>
        <p:spPr bwMode="auto">
          <a:xfrm>
            <a:off x="1689100" y="1978025"/>
            <a:ext cx="58738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05" name="Line 186"/>
          <p:cNvSpPr>
            <a:spLocks noChangeShapeType="1"/>
          </p:cNvSpPr>
          <p:nvPr/>
        </p:nvSpPr>
        <p:spPr bwMode="auto">
          <a:xfrm>
            <a:off x="1689100" y="1854200"/>
            <a:ext cx="3175" cy="123825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06" name="Line 187"/>
          <p:cNvSpPr>
            <a:spLocks noChangeShapeType="1"/>
          </p:cNvSpPr>
          <p:nvPr/>
        </p:nvSpPr>
        <p:spPr bwMode="auto">
          <a:xfrm>
            <a:off x="1630363" y="1854200"/>
            <a:ext cx="58737" cy="1588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07" name="Line 188"/>
          <p:cNvSpPr>
            <a:spLocks noChangeShapeType="1"/>
          </p:cNvSpPr>
          <p:nvPr/>
        </p:nvSpPr>
        <p:spPr bwMode="auto">
          <a:xfrm>
            <a:off x="1630363" y="1798638"/>
            <a:ext cx="1587" cy="55562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08" name="Line 189"/>
          <p:cNvSpPr>
            <a:spLocks noChangeShapeType="1"/>
          </p:cNvSpPr>
          <p:nvPr/>
        </p:nvSpPr>
        <p:spPr bwMode="auto">
          <a:xfrm>
            <a:off x="1573213" y="1798638"/>
            <a:ext cx="57150" cy="1587"/>
          </a:xfrm>
          <a:prstGeom prst="line">
            <a:avLst/>
          </a:prstGeom>
          <a:noFill/>
          <a:ln w="142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09" name="Line 192"/>
          <p:cNvSpPr>
            <a:spLocks noChangeShapeType="1"/>
          </p:cNvSpPr>
          <p:nvPr/>
        </p:nvSpPr>
        <p:spPr bwMode="auto">
          <a:xfrm>
            <a:off x="5302250" y="3352800"/>
            <a:ext cx="3175" cy="1222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10" name="Line 193"/>
          <p:cNvSpPr>
            <a:spLocks noChangeShapeType="1"/>
          </p:cNvSpPr>
          <p:nvPr/>
        </p:nvSpPr>
        <p:spPr bwMode="auto">
          <a:xfrm>
            <a:off x="4949825" y="3352800"/>
            <a:ext cx="352425" cy="158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11" name="Line 194"/>
          <p:cNvSpPr>
            <a:spLocks noChangeShapeType="1"/>
          </p:cNvSpPr>
          <p:nvPr/>
        </p:nvSpPr>
        <p:spPr bwMode="auto">
          <a:xfrm>
            <a:off x="4949825" y="3228975"/>
            <a:ext cx="3175" cy="123825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12" name="Line 195"/>
          <p:cNvSpPr>
            <a:spLocks noChangeShapeType="1"/>
          </p:cNvSpPr>
          <p:nvPr/>
        </p:nvSpPr>
        <p:spPr bwMode="auto">
          <a:xfrm>
            <a:off x="4684713" y="3228975"/>
            <a:ext cx="265112" cy="158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13" name="Line 196"/>
          <p:cNvSpPr>
            <a:spLocks noChangeShapeType="1"/>
          </p:cNvSpPr>
          <p:nvPr/>
        </p:nvSpPr>
        <p:spPr bwMode="auto">
          <a:xfrm>
            <a:off x="4684713" y="3117850"/>
            <a:ext cx="3175" cy="111125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14" name="Line 197"/>
          <p:cNvSpPr>
            <a:spLocks noChangeShapeType="1"/>
          </p:cNvSpPr>
          <p:nvPr/>
        </p:nvSpPr>
        <p:spPr bwMode="auto">
          <a:xfrm>
            <a:off x="4452938" y="3117850"/>
            <a:ext cx="231775" cy="158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15" name="Line 198"/>
          <p:cNvSpPr>
            <a:spLocks noChangeShapeType="1"/>
          </p:cNvSpPr>
          <p:nvPr/>
        </p:nvSpPr>
        <p:spPr bwMode="auto">
          <a:xfrm>
            <a:off x="4452938" y="2995613"/>
            <a:ext cx="3175" cy="12223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16" name="Line 199"/>
          <p:cNvSpPr>
            <a:spLocks noChangeShapeType="1"/>
          </p:cNvSpPr>
          <p:nvPr/>
        </p:nvSpPr>
        <p:spPr bwMode="auto">
          <a:xfrm>
            <a:off x="4216400" y="2995613"/>
            <a:ext cx="236538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17" name="Line 200"/>
          <p:cNvSpPr>
            <a:spLocks noChangeShapeType="1"/>
          </p:cNvSpPr>
          <p:nvPr/>
        </p:nvSpPr>
        <p:spPr bwMode="auto">
          <a:xfrm>
            <a:off x="4216400" y="2871788"/>
            <a:ext cx="3175" cy="123825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18" name="Line 201"/>
          <p:cNvSpPr>
            <a:spLocks noChangeShapeType="1"/>
          </p:cNvSpPr>
          <p:nvPr/>
        </p:nvSpPr>
        <p:spPr bwMode="auto">
          <a:xfrm>
            <a:off x="2982913" y="2871788"/>
            <a:ext cx="12334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19" name="Line 202"/>
          <p:cNvSpPr>
            <a:spLocks noChangeShapeType="1"/>
          </p:cNvSpPr>
          <p:nvPr/>
        </p:nvSpPr>
        <p:spPr bwMode="auto">
          <a:xfrm>
            <a:off x="2982913" y="2760663"/>
            <a:ext cx="1587" cy="111125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20" name="Line 203"/>
          <p:cNvSpPr>
            <a:spLocks noChangeShapeType="1"/>
          </p:cNvSpPr>
          <p:nvPr/>
        </p:nvSpPr>
        <p:spPr bwMode="auto">
          <a:xfrm>
            <a:off x="2924175" y="2760663"/>
            <a:ext cx="58738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21" name="Line 204"/>
          <p:cNvSpPr>
            <a:spLocks noChangeShapeType="1"/>
          </p:cNvSpPr>
          <p:nvPr/>
        </p:nvSpPr>
        <p:spPr bwMode="auto">
          <a:xfrm>
            <a:off x="2924175" y="2514600"/>
            <a:ext cx="1588" cy="246063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22" name="Line 205"/>
          <p:cNvSpPr>
            <a:spLocks noChangeShapeType="1"/>
          </p:cNvSpPr>
          <p:nvPr/>
        </p:nvSpPr>
        <p:spPr bwMode="auto">
          <a:xfrm>
            <a:off x="2689225" y="2514600"/>
            <a:ext cx="234950" cy="158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23" name="Line 206"/>
          <p:cNvSpPr>
            <a:spLocks noChangeShapeType="1"/>
          </p:cNvSpPr>
          <p:nvPr/>
        </p:nvSpPr>
        <p:spPr bwMode="auto">
          <a:xfrm>
            <a:off x="2689225" y="2401888"/>
            <a:ext cx="4763" cy="112712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24" name="Line 207"/>
          <p:cNvSpPr>
            <a:spLocks noChangeShapeType="1"/>
          </p:cNvSpPr>
          <p:nvPr/>
        </p:nvSpPr>
        <p:spPr bwMode="auto">
          <a:xfrm>
            <a:off x="2543175" y="2401888"/>
            <a:ext cx="146050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25" name="Line 208"/>
          <p:cNvSpPr>
            <a:spLocks noChangeShapeType="1"/>
          </p:cNvSpPr>
          <p:nvPr/>
        </p:nvSpPr>
        <p:spPr bwMode="auto">
          <a:xfrm>
            <a:off x="2543175" y="2279650"/>
            <a:ext cx="1588" cy="12223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26" name="Line 209"/>
          <p:cNvSpPr>
            <a:spLocks noChangeShapeType="1"/>
          </p:cNvSpPr>
          <p:nvPr/>
        </p:nvSpPr>
        <p:spPr bwMode="auto">
          <a:xfrm>
            <a:off x="2481263" y="2279650"/>
            <a:ext cx="61912" cy="158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27" name="Line 210"/>
          <p:cNvSpPr>
            <a:spLocks noChangeShapeType="1"/>
          </p:cNvSpPr>
          <p:nvPr/>
        </p:nvSpPr>
        <p:spPr bwMode="auto">
          <a:xfrm>
            <a:off x="2481263" y="2155825"/>
            <a:ext cx="4762" cy="123825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28" name="Line 211"/>
          <p:cNvSpPr>
            <a:spLocks noChangeShapeType="1"/>
          </p:cNvSpPr>
          <p:nvPr/>
        </p:nvSpPr>
        <p:spPr bwMode="auto">
          <a:xfrm>
            <a:off x="2365375" y="2155825"/>
            <a:ext cx="115888" cy="158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29" name="Line 212"/>
          <p:cNvSpPr>
            <a:spLocks noChangeShapeType="1"/>
          </p:cNvSpPr>
          <p:nvPr/>
        </p:nvSpPr>
        <p:spPr bwMode="auto">
          <a:xfrm>
            <a:off x="2365375" y="2033588"/>
            <a:ext cx="3175" cy="12223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30" name="Line 213"/>
          <p:cNvSpPr>
            <a:spLocks noChangeShapeType="1"/>
          </p:cNvSpPr>
          <p:nvPr/>
        </p:nvSpPr>
        <p:spPr bwMode="auto">
          <a:xfrm>
            <a:off x="2306638" y="2033588"/>
            <a:ext cx="5873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31" name="Line 214"/>
          <p:cNvSpPr>
            <a:spLocks noChangeShapeType="1"/>
          </p:cNvSpPr>
          <p:nvPr/>
        </p:nvSpPr>
        <p:spPr bwMode="auto">
          <a:xfrm>
            <a:off x="2306638" y="1922463"/>
            <a:ext cx="1587" cy="111125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32" name="Line 215"/>
          <p:cNvSpPr>
            <a:spLocks noChangeShapeType="1"/>
          </p:cNvSpPr>
          <p:nvPr/>
        </p:nvSpPr>
        <p:spPr bwMode="auto">
          <a:xfrm>
            <a:off x="1863725" y="1922463"/>
            <a:ext cx="442913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33" name="Line 216"/>
          <p:cNvSpPr>
            <a:spLocks noChangeShapeType="1"/>
          </p:cNvSpPr>
          <p:nvPr/>
        </p:nvSpPr>
        <p:spPr bwMode="auto">
          <a:xfrm>
            <a:off x="1863725" y="1798638"/>
            <a:ext cx="4763" cy="123825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34" name="Line 217"/>
          <p:cNvSpPr>
            <a:spLocks noChangeShapeType="1"/>
          </p:cNvSpPr>
          <p:nvPr/>
        </p:nvSpPr>
        <p:spPr bwMode="auto">
          <a:xfrm>
            <a:off x="1573213" y="1798638"/>
            <a:ext cx="290512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35" name="Line 227"/>
          <p:cNvSpPr>
            <a:spLocks noChangeShapeType="1"/>
          </p:cNvSpPr>
          <p:nvPr/>
        </p:nvSpPr>
        <p:spPr bwMode="auto">
          <a:xfrm>
            <a:off x="5626100" y="5106988"/>
            <a:ext cx="174625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36" name="Line 228"/>
          <p:cNvSpPr>
            <a:spLocks noChangeShapeType="1"/>
          </p:cNvSpPr>
          <p:nvPr/>
        </p:nvSpPr>
        <p:spPr bwMode="auto">
          <a:xfrm>
            <a:off x="5626100" y="5073650"/>
            <a:ext cx="3175" cy="3333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37" name="Line 229"/>
          <p:cNvSpPr>
            <a:spLocks noChangeShapeType="1"/>
          </p:cNvSpPr>
          <p:nvPr/>
        </p:nvSpPr>
        <p:spPr bwMode="auto">
          <a:xfrm>
            <a:off x="5360988" y="5073650"/>
            <a:ext cx="265112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38" name="Line 230"/>
          <p:cNvSpPr>
            <a:spLocks noChangeShapeType="1"/>
          </p:cNvSpPr>
          <p:nvPr/>
        </p:nvSpPr>
        <p:spPr bwMode="auto">
          <a:xfrm>
            <a:off x="5360988" y="5051425"/>
            <a:ext cx="3175" cy="22225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39" name="Line 231"/>
          <p:cNvSpPr>
            <a:spLocks noChangeShapeType="1"/>
          </p:cNvSpPr>
          <p:nvPr/>
        </p:nvSpPr>
        <p:spPr bwMode="auto">
          <a:xfrm>
            <a:off x="5124450" y="5051425"/>
            <a:ext cx="236538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40" name="Line 232"/>
          <p:cNvSpPr>
            <a:spLocks noChangeShapeType="1"/>
          </p:cNvSpPr>
          <p:nvPr/>
        </p:nvSpPr>
        <p:spPr bwMode="auto">
          <a:xfrm>
            <a:off x="5124450" y="4984750"/>
            <a:ext cx="4763" cy="66675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41" name="Line 233"/>
          <p:cNvSpPr>
            <a:spLocks noChangeShapeType="1"/>
          </p:cNvSpPr>
          <p:nvPr/>
        </p:nvSpPr>
        <p:spPr bwMode="auto">
          <a:xfrm>
            <a:off x="4833938" y="4984750"/>
            <a:ext cx="290512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42" name="Line 234"/>
          <p:cNvSpPr>
            <a:spLocks noChangeShapeType="1"/>
          </p:cNvSpPr>
          <p:nvPr/>
        </p:nvSpPr>
        <p:spPr bwMode="auto">
          <a:xfrm>
            <a:off x="4833938" y="4916488"/>
            <a:ext cx="3175" cy="68262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43" name="Line 235"/>
          <p:cNvSpPr>
            <a:spLocks noChangeShapeType="1"/>
          </p:cNvSpPr>
          <p:nvPr/>
        </p:nvSpPr>
        <p:spPr bwMode="auto">
          <a:xfrm>
            <a:off x="4745038" y="4916488"/>
            <a:ext cx="88900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44" name="Line 236"/>
          <p:cNvSpPr>
            <a:spLocks noChangeShapeType="1"/>
          </p:cNvSpPr>
          <p:nvPr/>
        </p:nvSpPr>
        <p:spPr bwMode="auto">
          <a:xfrm>
            <a:off x="4745038" y="4883150"/>
            <a:ext cx="4762" cy="3333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45" name="Line 237"/>
          <p:cNvSpPr>
            <a:spLocks noChangeShapeType="1"/>
          </p:cNvSpPr>
          <p:nvPr/>
        </p:nvSpPr>
        <p:spPr bwMode="auto">
          <a:xfrm>
            <a:off x="4684713" y="4883150"/>
            <a:ext cx="60325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46" name="Line 238"/>
          <p:cNvSpPr>
            <a:spLocks noChangeShapeType="1"/>
          </p:cNvSpPr>
          <p:nvPr/>
        </p:nvSpPr>
        <p:spPr bwMode="auto">
          <a:xfrm>
            <a:off x="4684713" y="4860925"/>
            <a:ext cx="3175" cy="22225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47" name="Line 239"/>
          <p:cNvSpPr>
            <a:spLocks noChangeShapeType="1"/>
          </p:cNvSpPr>
          <p:nvPr/>
        </p:nvSpPr>
        <p:spPr bwMode="auto">
          <a:xfrm>
            <a:off x="4508500" y="4860925"/>
            <a:ext cx="176213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48" name="Line 240"/>
          <p:cNvSpPr>
            <a:spLocks noChangeShapeType="1"/>
          </p:cNvSpPr>
          <p:nvPr/>
        </p:nvSpPr>
        <p:spPr bwMode="auto">
          <a:xfrm>
            <a:off x="4508500" y="4827588"/>
            <a:ext cx="4763" cy="3333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49" name="Line 241"/>
          <p:cNvSpPr>
            <a:spLocks noChangeShapeType="1"/>
          </p:cNvSpPr>
          <p:nvPr/>
        </p:nvSpPr>
        <p:spPr bwMode="auto">
          <a:xfrm>
            <a:off x="4276725" y="4827588"/>
            <a:ext cx="231775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50" name="Line 242"/>
          <p:cNvSpPr>
            <a:spLocks noChangeShapeType="1"/>
          </p:cNvSpPr>
          <p:nvPr/>
        </p:nvSpPr>
        <p:spPr bwMode="auto">
          <a:xfrm>
            <a:off x="4276725" y="4794250"/>
            <a:ext cx="1588" cy="3333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51" name="Line 243"/>
          <p:cNvSpPr>
            <a:spLocks noChangeShapeType="1"/>
          </p:cNvSpPr>
          <p:nvPr/>
        </p:nvSpPr>
        <p:spPr bwMode="auto">
          <a:xfrm>
            <a:off x="4156075" y="4794250"/>
            <a:ext cx="120650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52" name="Line 244"/>
          <p:cNvSpPr>
            <a:spLocks noChangeShapeType="1"/>
          </p:cNvSpPr>
          <p:nvPr/>
        </p:nvSpPr>
        <p:spPr bwMode="auto">
          <a:xfrm>
            <a:off x="4156075" y="4760913"/>
            <a:ext cx="4763" cy="3333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53" name="Line 245"/>
          <p:cNvSpPr>
            <a:spLocks noChangeShapeType="1"/>
          </p:cNvSpPr>
          <p:nvPr/>
        </p:nvSpPr>
        <p:spPr bwMode="auto">
          <a:xfrm>
            <a:off x="4098925" y="4760913"/>
            <a:ext cx="57150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54" name="Line 246"/>
          <p:cNvSpPr>
            <a:spLocks noChangeShapeType="1"/>
          </p:cNvSpPr>
          <p:nvPr/>
        </p:nvSpPr>
        <p:spPr bwMode="auto">
          <a:xfrm>
            <a:off x="4098925" y="4727575"/>
            <a:ext cx="4763" cy="3333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55" name="Line 247"/>
          <p:cNvSpPr>
            <a:spLocks noChangeShapeType="1"/>
          </p:cNvSpPr>
          <p:nvPr/>
        </p:nvSpPr>
        <p:spPr bwMode="auto">
          <a:xfrm>
            <a:off x="3952875" y="4727575"/>
            <a:ext cx="146050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56" name="Line 248"/>
          <p:cNvSpPr>
            <a:spLocks noChangeShapeType="1"/>
          </p:cNvSpPr>
          <p:nvPr/>
        </p:nvSpPr>
        <p:spPr bwMode="auto">
          <a:xfrm>
            <a:off x="3952875" y="4672013"/>
            <a:ext cx="1588" cy="55562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57" name="Line 249"/>
          <p:cNvSpPr>
            <a:spLocks noChangeShapeType="1"/>
          </p:cNvSpPr>
          <p:nvPr/>
        </p:nvSpPr>
        <p:spPr bwMode="auto">
          <a:xfrm>
            <a:off x="3892550" y="4672013"/>
            <a:ext cx="60325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58" name="Line 250"/>
          <p:cNvSpPr>
            <a:spLocks noChangeShapeType="1"/>
          </p:cNvSpPr>
          <p:nvPr/>
        </p:nvSpPr>
        <p:spPr bwMode="auto">
          <a:xfrm>
            <a:off x="3892550" y="4570413"/>
            <a:ext cx="3175" cy="101600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59" name="Line 251"/>
          <p:cNvSpPr>
            <a:spLocks noChangeShapeType="1"/>
          </p:cNvSpPr>
          <p:nvPr/>
        </p:nvSpPr>
        <p:spPr bwMode="auto">
          <a:xfrm>
            <a:off x="3716338" y="4570413"/>
            <a:ext cx="176212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60" name="Line 252"/>
          <p:cNvSpPr>
            <a:spLocks noChangeShapeType="1"/>
          </p:cNvSpPr>
          <p:nvPr/>
        </p:nvSpPr>
        <p:spPr bwMode="auto">
          <a:xfrm>
            <a:off x="3716338" y="4481513"/>
            <a:ext cx="1587" cy="88900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61" name="Line 253"/>
          <p:cNvSpPr>
            <a:spLocks noChangeShapeType="1"/>
          </p:cNvSpPr>
          <p:nvPr/>
        </p:nvSpPr>
        <p:spPr bwMode="auto">
          <a:xfrm>
            <a:off x="3659188" y="4481513"/>
            <a:ext cx="57150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62" name="Line 254"/>
          <p:cNvSpPr>
            <a:spLocks noChangeShapeType="1"/>
          </p:cNvSpPr>
          <p:nvPr/>
        </p:nvSpPr>
        <p:spPr bwMode="auto">
          <a:xfrm>
            <a:off x="3659188" y="4413250"/>
            <a:ext cx="1587" cy="68263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63" name="Line 255"/>
          <p:cNvSpPr>
            <a:spLocks noChangeShapeType="1"/>
          </p:cNvSpPr>
          <p:nvPr/>
        </p:nvSpPr>
        <p:spPr bwMode="auto">
          <a:xfrm>
            <a:off x="3540125" y="4413250"/>
            <a:ext cx="119063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64" name="Line 256"/>
          <p:cNvSpPr>
            <a:spLocks noChangeShapeType="1"/>
          </p:cNvSpPr>
          <p:nvPr/>
        </p:nvSpPr>
        <p:spPr bwMode="auto">
          <a:xfrm>
            <a:off x="3540125" y="4379913"/>
            <a:ext cx="3175" cy="3333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65" name="Line 257"/>
          <p:cNvSpPr>
            <a:spLocks noChangeShapeType="1"/>
          </p:cNvSpPr>
          <p:nvPr/>
        </p:nvSpPr>
        <p:spPr bwMode="auto">
          <a:xfrm>
            <a:off x="3484563" y="4379913"/>
            <a:ext cx="55562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66" name="Line 258"/>
          <p:cNvSpPr>
            <a:spLocks noChangeShapeType="1"/>
          </p:cNvSpPr>
          <p:nvPr/>
        </p:nvSpPr>
        <p:spPr bwMode="auto">
          <a:xfrm>
            <a:off x="3484563" y="4346575"/>
            <a:ext cx="1587" cy="3333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67" name="Line 259"/>
          <p:cNvSpPr>
            <a:spLocks noChangeShapeType="1"/>
          </p:cNvSpPr>
          <p:nvPr/>
        </p:nvSpPr>
        <p:spPr bwMode="auto">
          <a:xfrm>
            <a:off x="3422650" y="4346575"/>
            <a:ext cx="61913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68" name="Line 260"/>
          <p:cNvSpPr>
            <a:spLocks noChangeShapeType="1"/>
          </p:cNvSpPr>
          <p:nvPr/>
        </p:nvSpPr>
        <p:spPr bwMode="auto">
          <a:xfrm>
            <a:off x="3422650" y="4291013"/>
            <a:ext cx="4763" cy="55562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69" name="Line 261"/>
          <p:cNvSpPr>
            <a:spLocks noChangeShapeType="1"/>
          </p:cNvSpPr>
          <p:nvPr/>
        </p:nvSpPr>
        <p:spPr bwMode="auto">
          <a:xfrm>
            <a:off x="3363913" y="4291013"/>
            <a:ext cx="58737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70" name="Line 262"/>
          <p:cNvSpPr>
            <a:spLocks noChangeShapeType="1"/>
          </p:cNvSpPr>
          <p:nvPr/>
        </p:nvSpPr>
        <p:spPr bwMode="auto">
          <a:xfrm>
            <a:off x="3363913" y="4167188"/>
            <a:ext cx="1587" cy="123825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71" name="Line 263"/>
          <p:cNvSpPr>
            <a:spLocks noChangeShapeType="1"/>
          </p:cNvSpPr>
          <p:nvPr/>
        </p:nvSpPr>
        <p:spPr bwMode="auto">
          <a:xfrm>
            <a:off x="3276600" y="4167188"/>
            <a:ext cx="87313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72" name="Line 264"/>
          <p:cNvSpPr>
            <a:spLocks noChangeShapeType="1"/>
          </p:cNvSpPr>
          <p:nvPr/>
        </p:nvSpPr>
        <p:spPr bwMode="auto">
          <a:xfrm>
            <a:off x="3276600" y="4068763"/>
            <a:ext cx="1588" cy="98425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73" name="Line 265"/>
          <p:cNvSpPr>
            <a:spLocks noChangeShapeType="1"/>
          </p:cNvSpPr>
          <p:nvPr/>
        </p:nvSpPr>
        <p:spPr bwMode="auto">
          <a:xfrm>
            <a:off x="3219450" y="4068763"/>
            <a:ext cx="57150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74" name="Line 266"/>
          <p:cNvSpPr>
            <a:spLocks noChangeShapeType="1"/>
          </p:cNvSpPr>
          <p:nvPr/>
        </p:nvSpPr>
        <p:spPr bwMode="auto">
          <a:xfrm>
            <a:off x="3219450" y="4000500"/>
            <a:ext cx="1588" cy="68263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75" name="Line 267"/>
          <p:cNvSpPr>
            <a:spLocks noChangeShapeType="1"/>
          </p:cNvSpPr>
          <p:nvPr/>
        </p:nvSpPr>
        <p:spPr bwMode="auto">
          <a:xfrm>
            <a:off x="3157538" y="4000500"/>
            <a:ext cx="61912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76" name="Line 268"/>
          <p:cNvSpPr>
            <a:spLocks noChangeShapeType="1"/>
          </p:cNvSpPr>
          <p:nvPr/>
        </p:nvSpPr>
        <p:spPr bwMode="auto">
          <a:xfrm>
            <a:off x="3157538" y="3944938"/>
            <a:ext cx="4762" cy="55562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77" name="Line 269"/>
          <p:cNvSpPr>
            <a:spLocks noChangeShapeType="1"/>
          </p:cNvSpPr>
          <p:nvPr/>
        </p:nvSpPr>
        <p:spPr bwMode="auto">
          <a:xfrm>
            <a:off x="3098800" y="3944938"/>
            <a:ext cx="58738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78" name="Line 270"/>
          <p:cNvSpPr>
            <a:spLocks noChangeShapeType="1"/>
          </p:cNvSpPr>
          <p:nvPr/>
        </p:nvSpPr>
        <p:spPr bwMode="auto">
          <a:xfrm>
            <a:off x="3098800" y="3911600"/>
            <a:ext cx="4763" cy="3333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79" name="Line 271"/>
          <p:cNvSpPr>
            <a:spLocks noChangeShapeType="1"/>
          </p:cNvSpPr>
          <p:nvPr/>
        </p:nvSpPr>
        <p:spPr bwMode="auto">
          <a:xfrm>
            <a:off x="3041650" y="3911600"/>
            <a:ext cx="57150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80" name="Line 272"/>
          <p:cNvSpPr>
            <a:spLocks noChangeShapeType="1"/>
          </p:cNvSpPr>
          <p:nvPr/>
        </p:nvSpPr>
        <p:spPr bwMode="auto">
          <a:xfrm>
            <a:off x="3041650" y="3843338"/>
            <a:ext cx="4763" cy="68262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81" name="Line 273"/>
          <p:cNvSpPr>
            <a:spLocks noChangeShapeType="1"/>
          </p:cNvSpPr>
          <p:nvPr/>
        </p:nvSpPr>
        <p:spPr bwMode="auto">
          <a:xfrm>
            <a:off x="2924175" y="3843338"/>
            <a:ext cx="117475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82" name="Line 274"/>
          <p:cNvSpPr>
            <a:spLocks noChangeShapeType="1"/>
          </p:cNvSpPr>
          <p:nvPr/>
        </p:nvSpPr>
        <p:spPr bwMode="auto">
          <a:xfrm>
            <a:off x="2924175" y="3787775"/>
            <a:ext cx="1588" cy="55563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83" name="Line 275"/>
          <p:cNvSpPr>
            <a:spLocks noChangeShapeType="1"/>
          </p:cNvSpPr>
          <p:nvPr/>
        </p:nvSpPr>
        <p:spPr bwMode="auto">
          <a:xfrm>
            <a:off x="2867025" y="3787775"/>
            <a:ext cx="57150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84" name="Line 276"/>
          <p:cNvSpPr>
            <a:spLocks noChangeShapeType="1"/>
          </p:cNvSpPr>
          <p:nvPr/>
        </p:nvSpPr>
        <p:spPr bwMode="auto">
          <a:xfrm>
            <a:off x="2867025" y="3754438"/>
            <a:ext cx="1588" cy="3333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85" name="Line 277"/>
          <p:cNvSpPr>
            <a:spLocks noChangeShapeType="1"/>
          </p:cNvSpPr>
          <p:nvPr/>
        </p:nvSpPr>
        <p:spPr bwMode="auto">
          <a:xfrm>
            <a:off x="2805113" y="3754438"/>
            <a:ext cx="61912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86" name="Line 278"/>
          <p:cNvSpPr>
            <a:spLocks noChangeShapeType="1"/>
          </p:cNvSpPr>
          <p:nvPr/>
        </p:nvSpPr>
        <p:spPr bwMode="auto">
          <a:xfrm>
            <a:off x="2805113" y="3721100"/>
            <a:ext cx="4762" cy="3333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87" name="Line 279"/>
          <p:cNvSpPr>
            <a:spLocks noChangeShapeType="1"/>
          </p:cNvSpPr>
          <p:nvPr/>
        </p:nvSpPr>
        <p:spPr bwMode="auto">
          <a:xfrm>
            <a:off x="2746375" y="3721100"/>
            <a:ext cx="58738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88" name="Line 280"/>
          <p:cNvSpPr>
            <a:spLocks noChangeShapeType="1"/>
          </p:cNvSpPr>
          <p:nvPr/>
        </p:nvSpPr>
        <p:spPr bwMode="auto">
          <a:xfrm>
            <a:off x="2746375" y="3630613"/>
            <a:ext cx="1588" cy="904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89" name="Line 281"/>
          <p:cNvSpPr>
            <a:spLocks noChangeShapeType="1"/>
          </p:cNvSpPr>
          <p:nvPr/>
        </p:nvSpPr>
        <p:spPr bwMode="auto">
          <a:xfrm>
            <a:off x="2689225" y="3630613"/>
            <a:ext cx="57150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90" name="Line 282"/>
          <p:cNvSpPr>
            <a:spLocks noChangeShapeType="1"/>
          </p:cNvSpPr>
          <p:nvPr/>
        </p:nvSpPr>
        <p:spPr bwMode="auto">
          <a:xfrm>
            <a:off x="2716213" y="3565525"/>
            <a:ext cx="1587" cy="650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91" name="Line 283"/>
          <p:cNvSpPr>
            <a:spLocks noChangeShapeType="1"/>
          </p:cNvSpPr>
          <p:nvPr/>
        </p:nvSpPr>
        <p:spPr bwMode="auto">
          <a:xfrm>
            <a:off x="2655888" y="3565525"/>
            <a:ext cx="60325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92" name="Line 284"/>
          <p:cNvSpPr>
            <a:spLocks noChangeShapeType="1"/>
          </p:cNvSpPr>
          <p:nvPr/>
        </p:nvSpPr>
        <p:spPr bwMode="auto">
          <a:xfrm>
            <a:off x="2655888" y="3475038"/>
            <a:ext cx="3175" cy="904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93" name="Line 285"/>
          <p:cNvSpPr>
            <a:spLocks noChangeShapeType="1"/>
          </p:cNvSpPr>
          <p:nvPr/>
        </p:nvSpPr>
        <p:spPr bwMode="auto">
          <a:xfrm>
            <a:off x="2566988" y="3475038"/>
            <a:ext cx="88900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94" name="Line 286"/>
          <p:cNvSpPr>
            <a:spLocks noChangeShapeType="1"/>
          </p:cNvSpPr>
          <p:nvPr/>
        </p:nvSpPr>
        <p:spPr bwMode="auto">
          <a:xfrm>
            <a:off x="2566988" y="3375025"/>
            <a:ext cx="4762" cy="100013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95" name="Line 287"/>
          <p:cNvSpPr>
            <a:spLocks noChangeShapeType="1"/>
          </p:cNvSpPr>
          <p:nvPr/>
        </p:nvSpPr>
        <p:spPr bwMode="auto">
          <a:xfrm>
            <a:off x="2508250" y="3375025"/>
            <a:ext cx="58738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96" name="Line 288"/>
          <p:cNvSpPr>
            <a:spLocks noChangeShapeType="1"/>
          </p:cNvSpPr>
          <p:nvPr/>
        </p:nvSpPr>
        <p:spPr bwMode="auto">
          <a:xfrm>
            <a:off x="2508250" y="3284538"/>
            <a:ext cx="1588" cy="904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97" name="Line 289"/>
          <p:cNvSpPr>
            <a:spLocks noChangeShapeType="1"/>
          </p:cNvSpPr>
          <p:nvPr/>
        </p:nvSpPr>
        <p:spPr bwMode="auto">
          <a:xfrm>
            <a:off x="2451100" y="3284538"/>
            <a:ext cx="57150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98" name="Line 290"/>
          <p:cNvSpPr>
            <a:spLocks noChangeShapeType="1"/>
          </p:cNvSpPr>
          <p:nvPr/>
        </p:nvSpPr>
        <p:spPr bwMode="auto">
          <a:xfrm>
            <a:off x="2451100" y="3094038"/>
            <a:ext cx="1588" cy="190500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999" name="Line 291"/>
          <p:cNvSpPr>
            <a:spLocks noChangeShapeType="1"/>
          </p:cNvSpPr>
          <p:nvPr/>
        </p:nvSpPr>
        <p:spPr bwMode="auto">
          <a:xfrm>
            <a:off x="2392363" y="3094038"/>
            <a:ext cx="58737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00" name="Line 292"/>
          <p:cNvSpPr>
            <a:spLocks noChangeShapeType="1"/>
          </p:cNvSpPr>
          <p:nvPr/>
        </p:nvSpPr>
        <p:spPr bwMode="auto">
          <a:xfrm>
            <a:off x="2392363" y="3028950"/>
            <a:ext cx="1587" cy="650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01" name="Line 293"/>
          <p:cNvSpPr>
            <a:spLocks noChangeShapeType="1"/>
          </p:cNvSpPr>
          <p:nvPr/>
        </p:nvSpPr>
        <p:spPr bwMode="auto">
          <a:xfrm>
            <a:off x="2330450" y="3028950"/>
            <a:ext cx="61913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02" name="Line 294"/>
          <p:cNvSpPr>
            <a:spLocks noChangeShapeType="1"/>
          </p:cNvSpPr>
          <p:nvPr/>
        </p:nvSpPr>
        <p:spPr bwMode="auto">
          <a:xfrm>
            <a:off x="2330450" y="2960688"/>
            <a:ext cx="4763" cy="68262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03" name="Line 295"/>
          <p:cNvSpPr>
            <a:spLocks noChangeShapeType="1"/>
          </p:cNvSpPr>
          <p:nvPr/>
        </p:nvSpPr>
        <p:spPr bwMode="auto">
          <a:xfrm>
            <a:off x="2273300" y="2960688"/>
            <a:ext cx="57150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04" name="Line 296"/>
          <p:cNvSpPr>
            <a:spLocks noChangeShapeType="1"/>
          </p:cNvSpPr>
          <p:nvPr/>
        </p:nvSpPr>
        <p:spPr bwMode="auto">
          <a:xfrm>
            <a:off x="2273300" y="2871788"/>
            <a:ext cx="4763" cy="88900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05" name="Line 297"/>
          <p:cNvSpPr>
            <a:spLocks noChangeShapeType="1"/>
          </p:cNvSpPr>
          <p:nvPr/>
        </p:nvSpPr>
        <p:spPr bwMode="auto">
          <a:xfrm>
            <a:off x="2214563" y="2871788"/>
            <a:ext cx="58737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06" name="Line 298"/>
          <p:cNvSpPr>
            <a:spLocks noChangeShapeType="1"/>
          </p:cNvSpPr>
          <p:nvPr/>
        </p:nvSpPr>
        <p:spPr bwMode="auto">
          <a:xfrm>
            <a:off x="2214563" y="2747963"/>
            <a:ext cx="4762" cy="123825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07" name="Line 299"/>
          <p:cNvSpPr>
            <a:spLocks noChangeShapeType="1"/>
          </p:cNvSpPr>
          <p:nvPr/>
        </p:nvSpPr>
        <p:spPr bwMode="auto">
          <a:xfrm>
            <a:off x="2155825" y="2747963"/>
            <a:ext cx="58738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08" name="Line 300"/>
          <p:cNvSpPr>
            <a:spLocks noChangeShapeType="1"/>
          </p:cNvSpPr>
          <p:nvPr/>
        </p:nvSpPr>
        <p:spPr bwMode="auto">
          <a:xfrm>
            <a:off x="2155825" y="2681288"/>
            <a:ext cx="1588" cy="66675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09" name="Line 301"/>
          <p:cNvSpPr>
            <a:spLocks noChangeShapeType="1"/>
          </p:cNvSpPr>
          <p:nvPr/>
        </p:nvSpPr>
        <p:spPr bwMode="auto">
          <a:xfrm>
            <a:off x="2098675" y="2681288"/>
            <a:ext cx="57150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10" name="Line 302"/>
          <p:cNvSpPr>
            <a:spLocks noChangeShapeType="1"/>
          </p:cNvSpPr>
          <p:nvPr/>
        </p:nvSpPr>
        <p:spPr bwMode="auto">
          <a:xfrm>
            <a:off x="2098675" y="2614613"/>
            <a:ext cx="1588" cy="66675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11" name="Line 303"/>
          <p:cNvSpPr>
            <a:spLocks noChangeShapeType="1"/>
          </p:cNvSpPr>
          <p:nvPr/>
        </p:nvSpPr>
        <p:spPr bwMode="auto">
          <a:xfrm>
            <a:off x="2039938" y="2614613"/>
            <a:ext cx="58737" cy="0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12" name="Line 304"/>
          <p:cNvSpPr>
            <a:spLocks noChangeShapeType="1"/>
          </p:cNvSpPr>
          <p:nvPr/>
        </p:nvSpPr>
        <p:spPr bwMode="auto">
          <a:xfrm>
            <a:off x="2039938" y="2557463"/>
            <a:ext cx="1587" cy="57150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13" name="Line 305"/>
          <p:cNvSpPr>
            <a:spLocks noChangeShapeType="1"/>
          </p:cNvSpPr>
          <p:nvPr/>
        </p:nvSpPr>
        <p:spPr bwMode="auto">
          <a:xfrm>
            <a:off x="1978025" y="2557463"/>
            <a:ext cx="61913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14" name="Line 306"/>
          <p:cNvSpPr>
            <a:spLocks noChangeShapeType="1"/>
          </p:cNvSpPr>
          <p:nvPr/>
        </p:nvSpPr>
        <p:spPr bwMode="auto">
          <a:xfrm>
            <a:off x="1978025" y="2459038"/>
            <a:ext cx="4763" cy="98425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15" name="Line 307"/>
          <p:cNvSpPr>
            <a:spLocks noChangeShapeType="1"/>
          </p:cNvSpPr>
          <p:nvPr/>
        </p:nvSpPr>
        <p:spPr bwMode="auto">
          <a:xfrm>
            <a:off x="1890713" y="2459038"/>
            <a:ext cx="87312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16" name="Line 308"/>
          <p:cNvSpPr>
            <a:spLocks noChangeShapeType="1"/>
          </p:cNvSpPr>
          <p:nvPr/>
        </p:nvSpPr>
        <p:spPr bwMode="auto">
          <a:xfrm>
            <a:off x="1890713" y="2301875"/>
            <a:ext cx="1587" cy="157163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17" name="Line 309"/>
          <p:cNvSpPr>
            <a:spLocks noChangeShapeType="1"/>
          </p:cNvSpPr>
          <p:nvPr/>
        </p:nvSpPr>
        <p:spPr bwMode="auto">
          <a:xfrm>
            <a:off x="1833563" y="2301875"/>
            <a:ext cx="57150" cy="1588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18" name="Line 310"/>
          <p:cNvSpPr>
            <a:spLocks noChangeShapeType="1"/>
          </p:cNvSpPr>
          <p:nvPr/>
        </p:nvSpPr>
        <p:spPr bwMode="auto">
          <a:xfrm>
            <a:off x="1833563" y="2233613"/>
            <a:ext cx="3175" cy="68262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19" name="Line 311"/>
          <p:cNvSpPr>
            <a:spLocks noChangeShapeType="1"/>
          </p:cNvSpPr>
          <p:nvPr/>
        </p:nvSpPr>
        <p:spPr bwMode="auto">
          <a:xfrm>
            <a:off x="1774825" y="2233613"/>
            <a:ext cx="58738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20" name="Line 312"/>
          <p:cNvSpPr>
            <a:spLocks noChangeShapeType="1"/>
          </p:cNvSpPr>
          <p:nvPr/>
        </p:nvSpPr>
        <p:spPr bwMode="auto">
          <a:xfrm>
            <a:off x="1774825" y="2055813"/>
            <a:ext cx="1588" cy="177800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21" name="Line 313"/>
          <p:cNvSpPr>
            <a:spLocks noChangeShapeType="1"/>
          </p:cNvSpPr>
          <p:nvPr/>
        </p:nvSpPr>
        <p:spPr bwMode="auto">
          <a:xfrm>
            <a:off x="1716088" y="2055813"/>
            <a:ext cx="58737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22" name="Line 314"/>
          <p:cNvSpPr>
            <a:spLocks noChangeShapeType="1"/>
          </p:cNvSpPr>
          <p:nvPr/>
        </p:nvSpPr>
        <p:spPr bwMode="auto">
          <a:xfrm>
            <a:off x="1716088" y="1989138"/>
            <a:ext cx="1587" cy="66675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23" name="Line 315"/>
          <p:cNvSpPr>
            <a:spLocks noChangeShapeType="1"/>
          </p:cNvSpPr>
          <p:nvPr/>
        </p:nvSpPr>
        <p:spPr bwMode="auto">
          <a:xfrm>
            <a:off x="1654175" y="1989138"/>
            <a:ext cx="61913" cy="0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24" name="Line 316"/>
          <p:cNvSpPr>
            <a:spLocks noChangeShapeType="1"/>
          </p:cNvSpPr>
          <p:nvPr/>
        </p:nvSpPr>
        <p:spPr bwMode="auto">
          <a:xfrm>
            <a:off x="1654175" y="1865313"/>
            <a:ext cx="4763" cy="123825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25" name="Line 317"/>
          <p:cNvSpPr>
            <a:spLocks noChangeShapeType="1"/>
          </p:cNvSpPr>
          <p:nvPr/>
        </p:nvSpPr>
        <p:spPr bwMode="auto">
          <a:xfrm>
            <a:off x="1597025" y="1865313"/>
            <a:ext cx="57150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26" name="Line 318"/>
          <p:cNvSpPr>
            <a:spLocks noChangeShapeType="1"/>
          </p:cNvSpPr>
          <p:nvPr/>
        </p:nvSpPr>
        <p:spPr bwMode="auto">
          <a:xfrm>
            <a:off x="1597025" y="1798638"/>
            <a:ext cx="4763" cy="66675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27" name="Line 319"/>
          <p:cNvSpPr>
            <a:spLocks noChangeShapeType="1"/>
          </p:cNvSpPr>
          <p:nvPr/>
        </p:nvSpPr>
        <p:spPr bwMode="auto">
          <a:xfrm>
            <a:off x="1597025" y="1798638"/>
            <a:ext cx="4763" cy="1587"/>
          </a:xfrm>
          <a:prstGeom prst="line">
            <a:avLst/>
          </a:prstGeom>
          <a:noFill/>
          <a:ln w="142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28" name="Line 320"/>
          <p:cNvSpPr>
            <a:spLocks noChangeShapeType="1"/>
          </p:cNvSpPr>
          <p:nvPr/>
        </p:nvSpPr>
        <p:spPr bwMode="auto">
          <a:xfrm>
            <a:off x="7650163" y="4425950"/>
            <a:ext cx="3175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29" name="Line 322"/>
          <p:cNvSpPr>
            <a:spLocks noChangeShapeType="1"/>
          </p:cNvSpPr>
          <p:nvPr/>
        </p:nvSpPr>
        <p:spPr bwMode="auto">
          <a:xfrm>
            <a:off x="7356475" y="4425950"/>
            <a:ext cx="3175" cy="1588"/>
          </a:xfrm>
          <a:prstGeom prst="line">
            <a:avLst/>
          </a:prstGeom>
          <a:noFill/>
          <a:ln w="14288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30" name="Line 323"/>
          <p:cNvSpPr>
            <a:spLocks noChangeShapeType="1"/>
          </p:cNvSpPr>
          <p:nvPr/>
        </p:nvSpPr>
        <p:spPr bwMode="auto">
          <a:xfrm>
            <a:off x="7796213" y="3598863"/>
            <a:ext cx="4762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31" name="Line 324"/>
          <p:cNvSpPr>
            <a:spLocks noChangeShapeType="1"/>
          </p:cNvSpPr>
          <p:nvPr/>
        </p:nvSpPr>
        <p:spPr bwMode="auto">
          <a:xfrm>
            <a:off x="7413625" y="3598863"/>
            <a:ext cx="3175" cy="0"/>
          </a:xfrm>
          <a:prstGeom prst="line">
            <a:avLst/>
          </a:prstGeom>
          <a:noFill/>
          <a:ln w="14288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32" name="Line 325"/>
          <p:cNvSpPr>
            <a:spLocks noChangeShapeType="1"/>
          </p:cNvSpPr>
          <p:nvPr/>
        </p:nvSpPr>
        <p:spPr bwMode="auto">
          <a:xfrm>
            <a:off x="8031163" y="5275263"/>
            <a:ext cx="1587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33" name="Line 327"/>
          <p:cNvSpPr>
            <a:spLocks noChangeShapeType="1"/>
          </p:cNvSpPr>
          <p:nvPr/>
        </p:nvSpPr>
        <p:spPr bwMode="auto">
          <a:xfrm>
            <a:off x="7235825" y="5275263"/>
            <a:ext cx="4763" cy="1587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34" name="Line 328"/>
          <p:cNvSpPr>
            <a:spLocks noChangeShapeType="1"/>
          </p:cNvSpPr>
          <p:nvPr/>
        </p:nvSpPr>
        <p:spPr bwMode="auto">
          <a:xfrm>
            <a:off x="6119813" y="5175250"/>
            <a:ext cx="3175" cy="1588"/>
          </a:xfrm>
          <a:prstGeom prst="line">
            <a:avLst/>
          </a:prstGeom>
          <a:noFill/>
          <a:ln w="142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35" name="Line 329"/>
          <p:cNvSpPr>
            <a:spLocks noChangeShapeType="1"/>
          </p:cNvSpPr>
          <p:nvPr/>
        </p:nvSpPr>
        <p:spPr bwMode="auto">
          <a:xfrm flipV="1">
            <a:off x="1552575" y="1828800"/>
            <a:ext cx="1588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36" name="Line 330"/>
          <p:cNvSpPr>
            <a:spLocks noChangeShapeType="1"/>
          </p:cNvSpPr>
          <p:nvPr/>
        </p:nvSpPr>
        <p:spPr bwMode="auto">
          <a:xfrm flipH="1">
            <a:off x="1387475" y="5419725"/>
            <a:ext cx="1508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37" name="Line 331"/>
          <p:cNvSpPr>
            <a:spLocks noChangeShapeType="1"/>
          </p:cNvSpPr>
          <p:nvPr/>
        </p:nvSpPr>
        <p:spPr bwMode="auto">
          <a:xfrm flipH="1">
            <a:off x="1387475" y="4552950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38" name="Line 332"/>
          <p:cNvSpPr>
            <a:spLocks noChangeShapeType="1"/>
          </p:cNvSpPr>
          <p:nvPr/>
        </p:nvSpPr>
        <p:spPr bwMode="auto">
          <a:xfrm flipH="1">
            <a:off x="1387475" y="2743200"/>
            <a:ext cx="1508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39" name="Line 333"/>
          <p:cNvSpPr>
            <a:spLocks noChangeShapeType="1"/>
          </p:cNvSpPr>
          <p:nvPr/>
        </p:nvSpPr>
        <p:spPr bwMode="auto">
          <a:xfrm flipH="1">
            <a:off x="1387475" y="1803400"/>
            <a:ext cx="1508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40" name="Line 334"/>
          <p:cNvSpPr>
            <a:spLocks noChangeShapeType="1"/>
          </p:cNvSpPr>
          <p:nvPr/>
        </p:nvSpPr>
        <p:spPr bwMode="auto">
          <a:xfrm>
            <a:off x="3079750" y="5562600"/>
            <a:ext cx="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41" name="Line 335"/>
          <p:cNvSpPr>
            <a:spLocks noChangeShapeType="1"/>
          </p:cNvSpPr>
          <p:nvPr/>
        </p:nvSpPr>
        <p:spPr bwMode="auto">
          <a:xfrm>
            <a:off x="4892675" y="5562600"/>
            <a:ext cx="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42" name="Line 336"/>
          <p:cNvSpPr>
            <a:spLocks noChangeShapeType="1"/>
          </p:cNvSpPr>
          <p:nvPr/>
        </p:nvSpPr>
        <p:spPr bwMode="auto">
          <a:xfrm>
            <a:off x="7046913" y="5562600"/>
            <a:ext cx="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43" name="Text Box 337"/>
          <p:cNvSpPr txBox="1">
            <a:spLocks noChangeArrowheads="1"/>
          </p:cNvSpPr>
          <p:nvPr/>
        </p:nvSpPr>
        <p:spPr bwMode="auto">
          <a:xfrm>
            <a:off x="3409950" y="5811044"/>
            <a:ext cx="5900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ES" sz="1800" b="1" dirty="0">
                <a:solidFill>
                  <a:prstClr val="black"/>
                </a:solidFill>
              </a:rPr>
              <a:t>        Días</a:t>
            </a:r>
          </a:p>
        </p:txBody>
      </p:sp>
      <p:sp>
        <p:nvSpPr>
          <p:cNvPr id="31044" name="Text Box 338"/>
          <p:cNvSpPr txBox="1">
            <a:spLocks noChangeArrowheads="1"/>
          </p:cNvSpPr>
          <p:nvPr/>
        </p:nvSpPr>
        <p:spPr bwMode="auto">
          <a:xfrm>
            <a:off x="3913188" y="4229100"/>
            <a:ext cx="4540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sz="2000" b="1" dirty="0">
                <a:solidFill>
                  <a:prstClr val="black"/>
                </a:solidFill>
              </a:rPr>
              <a:t>Infección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31045" name="Text Box 339"/>
          <p:cNvSpPr txBox="1">
            <a:spLocks noChangeArrowheads="1"/>
          </p:cNvSpPr>
          <p:nvPr/>
        </p:nvSpPr>
        <p:spPr bwMode="auto">
          <a:xfrm>
            <a:off x="3946958" y="2351088"/>
            <a:ext cx="3971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ES" sz="2000" b="1" dirty="0">
                <a:solidFill>
                  <a:prstClr val="white"/>
                </a:solidFill>
              </a:rPr>
              <a:t> </a:t>
            </a:r>
            <a:r>
              <a:rPr lang="es-ES" sz="2000" b="1" dirty="0">
                <a:solidFill>
                  <a:prstClr val="black"/>
                </a:solidFill>
              </a:rPr>
              <a:t>Parenquimatosa</a:t>
            </a:r>
          </a:p>
        </p:txBody>
      </p:sp>
      <p:sp>
        <p:nvSpPr>
          <p:cNvPr id="31046" name="Text Box 340"/>
          <p:cNvSpPr txBox="1">
            <a:spLocks noChangeArrowheads="1"/>
          </p:cNvSpPr>
          <p:nvPr/>
        </p:nvSpPr>
        <p:spPr bwMode="auto">
          <a:xfrm>
            <a:off x="4559301" y="3577359"/>
            <a:ext cx="450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ES" sz="2000" b="1" dirty="0">
                <a:solidFill>
                  <a:prstClr val="black"/>
                </a:solidFill>
              </a:rPr>
              <a:t>Hipovolemia</a:t>
            </a:r>
          </a:p>
        </p:txBody>
      </p:sp>
      <p:sp>
        <p:nvSpPr>
          <p:cNvPr id="31047" name="Text Box 342"/>
          <p:cNvSpPr txBox="1">
            <a:spLocks noChangeArrowheads="1"/>
          </p:cNvSpPr>
          <p:nvPr/>
        </p:nvSpPr>
        <p:spPr bwMode="auto">
          <a:xfrm>
            <a:off x="7240588" y="2997200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ca-ES" sz="1800" b="1" dirty="0">
                <a:solidFill>
                  <a:srgbClr val="000000"/>
                </a:solidFill>
              </a:rPr>
              <a:t>73%</a:t>
            </a:r>
          </a:p>
        </p:txBody>
      </p:sp>
      <p:sp>
        <p:nvSpPr>
          <p:cNvPr id="31048" name="Text Box 343"/>
          <p:cNvSpPr txBox="1">
            <a:spLocks noChangeArrowheads="1"/>
          </p:cNvSpPr>
          <p:nvPr/>
        </p:nvSpPr>
        <p:spPr bwMode="auto">
          <a:xfrm>
            <a:off x="7351713" y="3998913"/>
            <a:ext cx="965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ca-ES" sz="1800" b="1" dirty="0">
                <a:solidFill>
                  <a:srgbClr val="000000"/>
                </a:solidFill>
              </a:rPr>
              <a:t>46%</a:t>
            </a:r>
          </a:p>
        </p:txBody>
      </p:sp>
      <p:sp>
        <p:nvSpPr>
          <p:cNvPr id="31049" name="Line 344"/>
          <p:cNvSpPr>
            <a:spLocks noChangeShapeType="1"/>
          </p:cNvSpPr>
          <p:nvPr/>
        </p:nvSpPr>
        <p:spPr bwMode="auto">
          <a:xfrm>
            <a:off x="1577975" y="5516563"/>
            <a:ext cx="579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50" name="Line 345"/>
          <p:cNvSpPr>
            <a:spLocks noChangeShapeType="1"/>
          </p:cNvSpPr>
          <p:nvPr/>
        </p:nvSpPr>
        <p:spPr bwMode="auto">
          <a:xfrm>
            <a:off x="5292725" y="3500438"/>
            <a:ext cx="1501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51" name="Line 346"/>
          <p:cNvSpPr>
            <a:spLocks noChangeShapeType="1"/>
          </p:cNvSpPr>
          <p:nvPr/>
        </p:nvSpPr>
        <p:spPr bwMode="auto">
          <a:xfrm>
            <a:off x="6832600" y="4437063"/>
            <a:ext cx="5365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52" name="Text Box 348"/>
          <p:cNvSpPr txBox="1">
            <a:spLocks noChangeArrowheads="1"/>
          </p:cNvSpPr>
          <p:nvPr/>
        </p:nvSpPr>
        <p:spPr bwMode="auto">
          <a:xfrm>
            <a:off x="7524750" y="471805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ca-ES" sz="1800" b="1" dirty="0">
                <a:solidFill>
                  <a:srgbClr val="000000"/>
                </a:solidFill>
              </a:rPr>
              <a:t>31%</a:t>
            </a:r>
          </a:p>
        </p:txBody>
      </p:sp>
      <p:sp>
        <p:nvSpPr>
          <p:cNvPr id="31053" name="Line 331"/>
          <p:cNvSpPr>
            <a:spLocks noChangeShapeType="1"/>
          </p:cNvSpPr>
          <p:nvPr/>
        </p:nvSpPr>
        <p:spPr bwMode="auto">
          <a:xfrm flipH="1">
            <a:off x="1403350" y="3789363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54" name="Line 331"/>
          <p:cNvSpPr>
            <a:spLocks noChangeShapeType="1"/>
          </p:cNvSpPr>
          <p:nvPr/>
        </p:nvSpPr>
        <p:spPr bwMode="auto">
          <a:xfrm flipH="1">
            <a:off x="1403350" y="2781300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55" name="Line 331"/>
          <p:cNvSpPr>
            <a:spLocks noChangeShapeType="1"/>
          </p:cNvSpPr>
          <p:nvPr/>
        </p:nvSpPr>
        <p:spPr bwMode="auto">
          <a:xfrm flipH="1">
            <a:off x="1403350" y="1916113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056" name="Line 331"/>
          <p:cNvSpPr>
            <a:spLocks noChangeShapeType="1"/>
          </p:cNvSpPr>
          <p:nvPr/>
        </p:nvSpPr>
        <p:spPr bwMode="auto">
          <a:xfrm flipH="1">
            <a:off x="1403350" y="5445125"/>
            <a:ext cx="15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grpSp>
        <p:nvGrpSpPr>
          <p:cNvPr id="31057" name="492 Grupo"/>
          <p:cNvGrpSpPr>
            <a:grpSpLocks/>
          </p:cNvGrpSpPr>
          <p:nvPr/>
        </p:nvGrpSpPr>
        <p:grpSpPr bwMode="auto">
          <a:xfrm>
            <a:off x="2195513" y="4652963"/>
            <a:ext cx="3200400" cy="603250"/>
            <a:chOff x="4216400" y="2995613"/>
            <a:chExt cx="3200400" cy="603250"/>
          </a:xfrm>
        </p:grpSpPr>
        <p:sp>
          <p:nvSpPr>
            <p:cNvPr id="31071" name="Line 190"/>
            <p:cNvSpPr>
              <a:spLocks noChangeShapeType="1"/>
            </p:cNvSpPr>
            <p:nvPr/>
          </p:nvSpPr>
          <p:spPr bwMode="auto">
            <a:xfrm>
              <a:off x="5684838" y="3475038"/>
              <a:ext cx="4762" cy="123825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072" name="Line 191"/>
            <p:cNvSpPr>
              <a:spLocks noChangeShapeType="1"/>
            </p:cNvSpPr>
            <p:nvPr/>
          </p:nvSpPr>
          <p:spPr bwMode="auto">
            <a:xfrm>
              <a:off x="5302250" y="3475038"/>
              <a:ext cx="382588" cy="1587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073" name="Line 192"/>
            <p:cNvSpPr>
              <a:spLocks noChangeShapeType="1"/>
            </p:cNvSpPr>
            <p:nvPr/>
          </p:nvSpPr>
          <p:spPr bwMode="auto">
            <a:xfrm>
              <a:off x="5302250" y="3352800"/>
              <a:ext cx="3175" cy="122238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074" name="Line 193"/>
            <p:cNvSpPr>
              <a:spLocks noChangeShapeType="1"/>
            </p:cNvSpPr>
            <p:nvPr/>
          </p:nvSpPr>
          <p:spPr bwMode="auto">
            <a:xfrm>
              <a:off x="4949825" y="3352800"/>
              <a:ext cx="352425" cy="1588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075" name="Line 194"/>
            <p:cNvSpPr>
              <a:spLocks noChangeShapeType="1"/>
            </p:cNvSpPr>
            <p:nvPr/>
          </p:nvSpPr>
          <p:spPr bwMode="auto">
            <a:xfrm>
              <a:off x="4949825" y="3228975"/>
              <a:ext cx="3175" cy="123825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076" name="Line 195"/>
            <p:cNvSpPr>
              <a:spLocks noChangeShapeType="1"/>
            </p:cNvSpPr>
            <p:nvPr/>
          </p:nvSpPr>
          <p:spPr bwMode="auto">
            <a:xfrm>
              <a:off x="4684713" y="3228975"/>
              <a:ext cx="265112" cy="1588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077" name="Line 196"/>
            <p:cNvSpPr>
              <a:spLocks noChangeShapeType="1"/>
            </p:cNvSpPr>
            <p:nvPr/>
          </p:nvSpPr>
          <p:spPr bwMode="auto">
            <a:xfrm>
              <a:off x="4684713" y="3117850"/>
              <a:ext cx="3175" cy="111125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078" name="Line 197"/>
            <p:cNvSpPr>
              <a:spLocks noChangeShapeType="1"/>
            </p:cNvSpPr>
            <p:nvPr/>
          </p:nvSpPr>
          <p:spPr bwMode="auto">
            <a:xfrm>
              <a:off x="4452938" y="3117850"/>
              <a:ext cx="231775" cy="1588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079" name="Line 198"/>
            <p:cNvSpPr>
              <a:spLocks noChangeShapeType="1"/>
            </p:cNvSpPr>
            <p:nvPr/>
          </p:nvSpPr>
          <p:spPr bwMode="auto">
            <a:xfrm>
              <a:off x="4452938" y="2995613"/>
              <a:ext cx="3175" cy="122237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080" name="Line 199"/>
            <p:cNvSpPr>
              <a:spLocks noChangeShapeType="1"/>
            </p:cNvSpPr>
            <p:nvPr/>
          </p:nvSpPr>
          <p:spPr bwMode="auto">
            <a:xfrm>
              <a:off x="4216400" y="2995613"/>
              <a:ext cx="236538" cy="1587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081" name="Line 324"/>
            <p:cNvSpPr>
              <a:spLocks noChangeShapeType="1"/>
            </p:cNvSpPr>
            <p:nvPr/>
          </p:nvSpPr>
          <p:spPr bwMode="auto">
            <a:xfrm>
              <a:off x="7413625" y="3598863"/>
              <a:ext cx="3175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1082" name="Line 345"/>
            <p:cNvSpPr>
              <a:spLocks noChangeShapeType="1"/>
            </p:cNvSpPr>
            <p:nvPr/>
          </p:nvSpPr>
          <p:spPr bwMode="auto">
            <a:xfrm>
              <a:off x="5651500" y="3573463"/>
              <a:ext cx="1501775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  <p:cxnSp>
        <p:nvCxnSpPr>
          <p:cNvPr id="508" name="507 Conector recto"/>
          <p:cNvCxnSpPr/>
          <p:nvPr/>
        </p:nvCxnSpPr>
        <p:spPr bwMode="auto">
          <a:xfrm rot="5400000" flipH="1" flipV="1">
            <a:off x="6722269" y="4163219"/>
            <a:ext cx="23812" cy="1866900"/>
          </a:xfrm>
          <a:prstGeom prst="line">
            <a:avLst/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28575" cap="flat" cmpd="sng" algn="ctr">
            <a:solidFill>
              <a:srgbClr val="27F92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0" name="509 Conector recto"/>
          <p:cNvCxnSpPr/>
          <p:nvPr/>
        </p:nvCxnSpPr>
        <p:spPr bwMode="auto">
          <a:xfrm>
            <a:off x="5076825" y="5229225"/>
            <a:ext cx="2590800" cy="0"/>
          </a:xfrm>
          <a:prstGeom prst="line">
            <a:avLst/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4" name="513 Conector recto"/>
          <p:cNvCxnSpPr/>
          <p:nvPr/>
        </p:nvCxnSpPr>
        <p:spPr bwMode="auto">
          <a:xfrm rot="5400000" flipH="1" flipV="1">
            <a:off x="1943894" y="4401344"/>
            <a:ext cx="503238" cy="0"/>
          </a:xfrm>
          <a:prstGeom prst="line">
            <a:avLst/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6" name="515 Conector recto"/>
          <p:cNvCxnSpPr/>
          <p:nvPr/>
        </p:nvCxnSpPr>
        <p:spPr bwMode="auto">
          <a:xfrm rot="10800000">
            <a:off x="1979613" y="4149725"/>
            <a:ext cx="215900" cy="0"/>
          </a:xfrm>
          <a:prstGeom prst="line">
            <a:avLst/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8" name="517 Conector recto"/>
          <p:cNvCxnSpPr/>
          <p:nvPr/>
        </p:nvCxnSpPr>
        <p:spPr bwMode="auto">
          <a:xfrm rot="5400000" flipH="1" flipV="1">
            <a:off x="1835150" y="4005263"/>
            <a:ext cx="288925" cy="0"/>
          </a:xfrm>
          <a:prstGeom prst="line">
            <a:avLst/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0" name="519 Conector recto"/>
          <p:cNvCxnSpPr/>
          <p:nvPr/>
        </p:nvCxnSpPr>
        <p:spPr bwMode="auto">
          <a:xfrm rot="10800000">
            <a:off x="1908175" y="3860800"/>
            <a:ext cx="71438" cy="0"/>
          </a:xfrm>
          <a:prstGeom prst="line">
            <a:avLst/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2" name="521 Conector recto"/>
          <p:cNvCxnSpPr/>
          <p:nvPr/>
        </p:nvCxnSpPr>
        <p:spPr bwMode="auto">
          <a:xfrm rot="5400000" flipH="1" flipV="1">
            <a:off x="1620044" y="3572669"/>
            <a:ext cx="576262" cy="0"/>
          </a:xfrm>
          <a:prstGeom prst="line">
            <a:avLst/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4" name="523 Conector recto"/>
          <p:cNvCxnSpPr/>
          <p:nvPr/>
        </p:nvCxnSpPr>
        <p:spPr bwMode="auto">
          <a:xfrm rot="10800000">
            <a:off x="1763713" y="3284538"/>
            <a:ext cx="144462" cy="0"/>
          </a:xfrm>
          <a:prstGeom prst="line">
            <a:avLst/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6" name="525 Conector recto"/>
          <p:cNvCxnSpPr/>
          <p:nvPr/>
        </p:nvCxnSpPr>
        <p:spPr bwMode="auto">
          <a:xfrm rot="5400000" flipH="1" flipV="1">
            <a:off x="1404144" y="2924969"/>
            <a:ext cx="719138" cy="0"/>
          </a:xfrm>
          <a:prstGeom prst="line">
            <a:avLst/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8" name="527 Conector recto"/>
          <p:cNvCxnSpPr/>
          <p:nvPr/>
        </p:nvCxnSpPr>
        <p:spPr bwMode="auto">
          <a:xfrm rot="10800000">
            <a:off x="1692275" y="2565400"/>
            <a:ext cx="71438" cy="0"/>
          </a:xfrm>
          <a:prstGeom prst="line">
            <a:avLst/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0" name="529 Conector recto"/>
          <p:cNvCxnSpPr/>
          <p:nvPr/>
        </p:nvCxnSpPr>
        <p:spPr bwMode="auto">
          <a:xfrm rot="16200000" flipV="1">
            <a:off x="1367632" y="2240756"/>
            <a:ext cx="576262" cy="73025"/>
          </a:xfrm>
          <a:prstGeom prst="line">
            <a:avLst/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069" name="530 CuadroTexto"/>
          <p:cNvSpPr txBox="1">
            <a:spLocks noChangeArrowheads="1"/>
          </p:cNvSpPr>
          <p:nvPr/>
        </p:nvSpPr>
        <p:spPr bwMode="auto">
          <a:xfrm>
            <a:off x="7596188" y="522922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 b="1" dirty="0">
                <a:solidFill>
                  <a:prstClr val="black"/>
                </a:solidFill>
              </a:rPr>
              <a:t>15%</a:t>
            </a:r>
            <a:endParaRPr lang="es-ES" sz="1800" b="1" dirty="0">
              <a:solidFill>
                <a:prstClr val="black"/>
              </a:solidFill>
            </a:endParaRPr>
          </a:p>
        </p:txBody>
      </p:sp>
      <p:sp>
        <p:nvSpPr>
          <p:cNvPr id="31070" name="531 CuadroTexto"/>
          <p:cNvSpPr txBox="1">
            <a:spLocks noChangeArrowheads="1"/>
          </p:cNvSpPr>
          <p:nvPr/>
        </p:nvSpPr>
        <p:spPr bwMode="auto">
          <a:xfrm>
            <a:off x="6875463" y="5219700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 b="1">
                <a:solidFill>
                  <a:prstClr val="black"/>
                </a:solidFill>
              </a:rPr>
              <a:t>SHR</a:t>
            </a:r>
            <a:endParaRPr lang="es-ES" sz="1800" b="1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213" y="107791"/>
            <a:ext cx="1243692" cy="10790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172" y="6267848"/>
            <a:ext cx="4932091" cy="12193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954463" y="6358265"/>
            <a:ext cx="5250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i="1" dirty="0"/>
              <a:t>Departamento de Gastroenterología</a:t>
            </a:r>
          </a:p>
          <a:p>
            <a:r>
              <a:rPr lang="es-MX" sz="1400" i="1" dirty="0"/>
              <a:t>Instituto Nacional de Ciencias Médicas y Nutrición </a:t>
            </a:r>
            <a:r>
              <a:rPr lang="es-MX" sz="1400" i="1" dirty="0" smtClean="0"/>
              <a:t>“Salvador </a:t>
            </a:r>
            <a:r>
              <a:rPr lang="es-MX" sz="1400" i="1" dirty="0" err="1" smtClean="0"/>
              <a:t>Zubirán</a:t>
            </a:r>
            <a:r>
              <a:rPr lang="es-MX" sz="1400" i="1" dirty="0" smtClean="0"/>
              <a:t>”</a:t>
            </a:r>
            <a:endParaRPr lang="es-MX" sz="1400" i="1" dirty="0"/>
          </a:p>
        </p:txBody>
      </p:sp>
    </p:spTree>
    <p:extLst>
      <p:ext uri="{BB962C8B-B14F-4D97-AF65-F5344CB8AC3E}">
        <p14:creationId xmlns:p14="http://schemas.microsoft.com/office/powerpoint/2010/main" val="18574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3600" b="1" u="sng" dirty="0" smtClean="0">
                <a:solidFill>
                  <a:schemeClr val="accent2"/>
                </a:solidFill>
                <a:latin typeface="Arial" charset="0"/>
              </a:rPr>
              <a:t>THO Y FUNCION RENAL</a:t>
            </a:r>
            <a:r>
              <a:rPr lang="es-ES" altLang="es-MX" sz="3800" b="1" u="sng" dirty="0" smtClean="0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476375" y="1938338"/>
            <a:ext cx="7370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800" b="1" dirty="0" smtClean="0">
                <a:solidFill>
                  <a:prstClr val="black"/>
                </a:solidFill>
                <a:latin typeface="Arial" charset="0"/>
              </a:rPr>
              <a:t>        Normal           Leve              Moderado              Severo</a:t>
            </a:r>
            <a:r>
              <a:rPr lang="es-ES" altLang="es-MX" sz="1600" b="1" dirty="0" smtClean="0">
                <a:solidFill>
                  <a:srgbClr val="FFFFFF"/>
                </a:solidFill>
                <a:latin typeface="Arial" charset="0"/>
              </a:rPr>
              <a:t> 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387725" y="2263775"/>
            <a:ext cx="5183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800" b="1" dirty="0" smtClean="0">
                <a:solidFill>
                  <a:prstClr val="black"/>
                </a:solidFill>
                <a:latin typeface="Arial" charset="0"/>
              </a:rPr>
              <a:t>    deterioro            </a:t>
            </a:r>
            <a:r>
              <a:rPr lang="es-ES" altLang="es-MX" sz="1800" b="1" dirty="0" err="1" smtClean="0">
                <a:solidFill>
                  <a:prstClr val="black"/>
                </a:solidFill>
                <a:latin typeface="Arial" charset="0"/>
              </a:rPr>
              <a:t>deterioro</a:t>
            </a:r>
            <a:r>
              <a:rPr lang="es-ES" altLang="es-MX" sz="1800" b="1" dirty="0" smtClean="0">
                <a:solidFill>
                  <a:prstClr val="black"/>
                </a:solidFill>
                <a:latin typeface="Arial" charset="0"/>
              </a:rPr>
              <a:t>              </a:t>
            </a:r>
            <a:r>
              <a:rPr lang="es-ES" altLang="es-MX" sz="1800" b="1" dirty="0" err="1" smtClean="0">
                <a:solidFill>
                  <a:prstClr val="black"/>
                </a:solidFill>
                <a:latin typeface="Arial" charset="0"/>
              </a:rPr>
              <a:t>deterioro</a:t>
            </a:r>
            <a:endParaRPr lang="es-ES" altLang="es-MX" sz="18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4287" y="40259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700" b="1" u="sng" dirty="0" smtClean="0">
                <a:solidFill>
                  <a:prstClr val="black"/>
                </a:solidFill>
                <a:latin typeface="Arial" charset="0"/>
              </a:rPr>
              <a:t>Mortalidad 30 días (%)</a:t>
            </a:r>
            <a:r>
              <a:rPr lang="es-ES" altLang="es-MX" sz="1800" b="1" u="sng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628900" y="4025900"/>
            <a:ext cx="57864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700" b="1" dirty="0" smtClean="0">
                <a:solidFill>
                  <a:prstClr val="black"/>
                </a:solidFill>
                <a:latin typeface="Arial" charset="0"/>
              </a:rPr>
              <a:t> 5,2                   7,3                     14*                        17,3*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439863" y="5056982"/>
            <a:ext cx="7229474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s-ES" altLang="es-MX" sz="1800" b="1" smtClean="0">
              <a:solidFill>
                <a:srgbClr val="FFFFFF"/>
              </a:solidFill>
              <a:latin typeface="Arial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s-ES" altLang="es-MX" sz="1800" b="1" smtClean="0">
              <a:solidFill>
                <a:srgbClr val="FFFFFF"/>
              </a:solidFill>
              <a:latin typeface="Arial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s-ES" altLang="es-MX" sz="18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85750" y="4537075"/>
            <a:ext cx="6007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s-ES_tradnl" altLang="es-MX" sz="1800" b="1" smtClean="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-368300" y="4437063"/>
            <a:ext cx="35687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700" b="1" u="sng" dirty="0" smtClean="0">
                <a:solidFill>
                  <a:prstClr val="black"/>
                </a:solidFill>
                <a:latin typeface="Arial" charset="0"/>
              </a:rPr>
              <a:t>Supervivencia  (%)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287338" y="1809750"/>
            <a:ext cx="84264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MX" sz="2400" smtClean="0">
              <a:solidFill>
                <a:srgbClr val="000000"/>
              </a:solidFill>
              <a:ea typeface="ＭＳ Ｐゴシック" pitchFamily="26" charset="-128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88900" y="4894263"/>
            <a:ext cx="17033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700" b="1" dirty="0" smtClean="0">
                <a:solidFill>
                  <a:prstClr val="black"/>
                </a:solidFill>
                <a:latin typeface="Arial" charset="0"/>
              </a:rPr>
              <a:t>1 año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700" b="1" dirty="0" smtClean="0">
                <a:solidFill>
                  <a:prstClr val="black"/>
                </a:solidFill>
                <a:latin typeface="Arial" charset="0"/>
              </a:rPr>
              <a:t>   2 años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700" b="1" dirty="0" smtClean="0">
                <a:solidFill>
                  <a:prstClr val="black"/>
                </a:solidFill>
                <a:latin typeface="Arial" charset="0"/>
              </a:rPr>
              <a:t>   5 años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377825" y="6172200"/>
            <a:ext cx="821055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MX" sz="2400" smtClean="0">
              <a:solidFill>
                <a:srgbClr val="000000"/>
              </a:solidFill>
              <a:ea typeface="ＭＳ Ｐゴシック" pitchFamily="26" charset="-128"/>
            </a:endParaRP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304800" y="2670175"/>
            <a:ext cx="8462963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MX" sz="2400" smtClean="0">
              <a:solidFill>
                <a:srgbClr val="000000"/>
              </a:solidFill>
              <a:ea typeface="ＭＳ Ｐゴシック" pitchFamily="26" charset="-128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765800" y="6308725"/>
            <a:ext cx="326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600" b="1" i="1" dirty="0" err="1" smtClean="0">
                <a:solidFill>
                  <a:prstClr val="black"/>
                </a:solidFill>
                <a:latin typeface="Arial" charset="0"/>
              </a:rPr>
              <a:t>Nair</a:t>
            </a:r>
            <a:r>
              <a:rPr lang="es-ES" altLang="es-MX" sz="1600" b="1" i="1" dirty="0" smtClean="0">
                <a:solidFill>
                  <a:prstClr val="black"/>
                </a:solidFill>
                <a:latin typeface="Arial" charset="0"/>
              </a:rPr>
              <a:t> et al. Hepatology 2002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-741363" y="2806700"/>
            <a:ext cx="408940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800" b="1" dirty="0" smtClean="0">
                <a:solidFill>
                  <a:prstClr val="black"/>
                </a:solidFill>
                <a:latin typeface="Arial" charset="0"/>
              </a:rPr>
              <a:t>Depuración creatinina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141288" y="3425825"/>
            <a:ext cx="22225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700" b="1" dirty="0" smtClean="0">
                <a:solidFill>
                  <a:prstClr val="black"/>
                </a:solidFill>
                <a:latin typeface="Arial" charset="0"/>
              </a:rPr>
              <a:t>Creatinina sérica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060575" y="2819400"/>
            <a:ext cx="6616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800" b="1" dirty="0" smtClean="0">
                <a:solidFill>
                  <a:prstClr val="black"/>
                </a:solidFill>
                <a:latin typeface="Arial" charset="0"/>
              </a:rPr>
              <a:t> &gt; 70            40 – 69,9           20 – 39,9                   &lt; 20 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36550" y="3119438"/>
            <a:ext cx="2098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700" b="1" dirty="0" smtClean="0">
                <a:solidFill>
                  <a:prstClr val="black"/>
                </a:solidFill>
                <a:latin typeface="Arial" charset="0"/>
              </a:rPr>
              <a:t>(</a:t>
            </a:r>
            <a:r>
              <a:rPr lang="es-ES" altLang="es-MX" sz="1700" b="1" dirty="0" err="1" smtClean="0">
                <a:solidFill>
                  <a:prstClr val="black"/>
                </a:solidFill>
                <a:latin typeface="Arial" charset="0"/>
              </a:rPr>
              <a:t>mL</a:t>
            </a:r>
            <a:r>
              <a:rPr lang="es-ES" altLang="es-MX" sz="1700" b="1" dirty="0" smtClean="0">
                <a:solidFill>
                  <a:prstClr val="black"/>
                </a:solidFill>
                <a:latin typeface="Arial" charset="0"/>
              </a:rPr>
              <a:t>/min)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1571625" y="3444875"/>
            <a:ext cx="7275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800" b="1" dirty="0" smtClean="0">
                <a:solidFill>
                  <a:prstClr val="black"/>
                </a:solidFill>
                <a:latin typeface="Arial" charset="0"/>
              </a:rPr>
              <a:t>        </a:t>
            </a:r>
            <a:r>
              <a:rPr lang="es-ES" altLang="es-MX" sz="1800" b="1" dirty="0" smtClean="0">
                <a:solidFill>
                  <a:srgbClr val="FFFFFF"/>
                </a:solidFill>
                <a:latin typeface="Arial" charset="0"/>
              </a:rPr>
              <a:t>      </a:t>
            </a:r>
            <a:r>
              <a:rPr lang="es-ES" altLang="es-MX" sz="1800" b="1" dirty="0" smtClean="0">
                <a:solidFill>
                  <a:prstClr val="black"/>
                </a:solidFill>
                <a:latin typeface="Arial" charset="0"/>
              </a:rPr>
              <a:t>0,8 </a:t>
            </a:r>
            <a:r>
              <a:rPr lang="es-ES" altLang="es-MX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± 0,2         1,4 ± 0,4          2,7 ± 1,1              6,2 ± 2,5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-6350" y="3729038"/>
            <a:ext cx="26352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700" b="1" dirty="0" smtClean="0">
                <a:solidFill>
                  <a:prstClr val="black"/>
                </a:solidFill>
                <a:latin typeface="Arial" charset="0"/>
              </a:rPr>
              <a:t>(mg/</a:t>
            </a:r>
            <a:r>
              <a:rPr lang="es-ES" altLang="es-MX" sz="1700" b="1" dirty="0" err="1" smtClean="0">
                <a:solidFill>
                  <a:prstClr val="black"/>
                </a:solidFill>
                <a:latin typeface="Arial" charset="0"/>
              </a:rPr>
              <a:t>mL</a:t>
            </a:r>
            <a:r>
              <a:rPr lang="es-ES" altLang="es-MX" sz="1700" b="1" dirty="0" smtClean="0">
                <a:solidFill>
                  <a:prstClr val="black"/>
                </a:solidFill>
                <a:latin typeface="Arial" charset="0"/>
              </a:rPr>
              <a:t>)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2178050" y="4846638"/>
            <a:ext cx="6256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800" b="1" dirty="0" smtClean="0">
                <a:solidFill>
                  <a:srgbClr val="FFFFFF"/>
                </a:solidFill>
                <a:latin typeface="Arial" charset="0"/>
              </a:rPr>
              <a:t>    </a:t>
            </a:r>
            <a:r>
              <a:rPr lang="es-ES" altLang="es-MX" sz="1800" b="1" dirty="0" smtClean="0">
                <a:solidFill>
                  <a:prstClr val="black"/>
                </a:solidFill>
                <a:latin typeface="Arial" charset="0"/>
              </a:rPr>
              <a:t>88                   81                     70*                         66*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1439863" y="5257800"/>
            <a:ext cx="7170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800" b="1" dirty="0" smtClean="0">
                <a:solidFill>
                  <a:srgbClr val="FFFFFF"/>
                </a:solidFill>
                <a:latin typeface="Arial" charset="0"/>
              </a:rPr>
              <a:t>              </a:t>
            </a:r>
            <a:r>
              <a:rPr lang="es-ES" altLang="es-MX" sz="1800" b="1" dirty="0" smtClean="0">
                <a:solidFill>
                  <a:prstClr val="black"/>
                </a:solidFill>
                <a:latin typeface="Arial" charset="0"/>
              </a:rPr>
              <a:t>82                   76                     64*                         59*  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2420938" y="5653088"/>
            <a:ext cx="6061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altLang="es-MX" sz="1800" b="1" dirty="0" smtClean="0">
                <a:solidFill>
                  <a:prstClr val="black"/>
                </a:solidFill>
                <a:latin typeface="Arial" charset="0"/>
              </a:rPr>
              <a:t>62                   53                     42 *                        40 *   </a:t>
            </a: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3422650" y="6315075"/>
            <a:ext cx="170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6" charset="0"/>
                <a:ea typeface="ＭＳ Ｐゴシック" pitchFamily="26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s-ES" altLang="es-MX" sz="1600" dirty="0" smtClean="0">
                <a:solidFill>
                  <a:srgbClr val="1F497D"/>
                </a:solidFill>
                <a:latin typeface="Arial" charset="0"/>
              </a:rPr>
              <a:t>* p &lt; 0.05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491" y="109277"/>
            <a:ext cx="124369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37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2" y="609600"/>
            <a:ext cx="8908348" cy="624839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657599" y="2252133"/>
            <a:ext cx="2286000" cy="21674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2 CuadroTexto"/>
          <p:cNvSpPr txBox="1"/>
          <p:nvPr/>
        </p:nvSpPr>
        <p:spPr>
          <a:xfrm>
            <a:off x="3995936" y="6260486"/>
            <a:ext cx="5118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</a:t>
            </a:r>
            <a:r>
              <a:rPr lang="es-MX" sz="1400" i="1" dirty="0" err="1">
                <a:solidFill>
                  <a:prstClr val="black"/>
                </a:solidFill>
              </a:rPr>
              <a:t>Zubirán</a:t>
            </a:r>
            <a:endParaRPr lang="es-MX" sz="1400" i="1" dirty="0">
              <a:solidFill>
                <a:prstClr val="black"/>
              </a:solidFill>
            </a:endParaRPr>
          </a:p>
        </p:txBody>
      </p:sp>
      <p:cxnSp>
        <p:nvCxnSpPr>
          <p:cNvPr id="7" name="3 Conector recto"/>
          <p:cNvCxnSpPr/>
          <p:nvPr/>
        </p:nvCxnSpPr>
        <p:spPr>
          <a:xfrm>
            <a:off x="4212524" y="6237804"/>
            <a:ext cx="483042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96970"/>
            <a:ext cx="8229600" cy="70131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235652" y="5838935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prstClr val="black"/>
                </a:solidFill>
              </a:rPr>
              <a:t>Torre A et al  AJKD 2015</a:t>
            </a:r>
            <a:endParaRPr lang="es-ES" b="1" i="1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08" y="71108"/>
            <a:ext cx="124369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b="1" dirty="0" smtClean="0">
                <a:solidFill>
                  <a:srgbClr val="C00000"/>
                </a:solidFill>
              </a:rPr>
              <a:t>Magnitud del problema.</a:t>
            </a:r>
          </a:p>
          <a:p>
            <a:r>
              <a:rPr lang="es-ES" dirty="0" smtClean="0"/>
              <a:t>Complicaciones del cirrótico:</a:t>
            </a:r>
          </a:p>
          <a:p>
            <a:r>
              <a:rPr lang="es-ES" dirty="0" smtClean="0"/>
              <a:t>a.- Ascitis.</a:t>
            </a:r>
          </a:p>
          <a:p>
            <a:r>
              <a:rPr lang="es-ES" dirty="0"/>
              <a:t>b</a:t>
            </a:r>
            <a:r>
              <a:rPr lang="es-ES" dirty="0" smtClean="0"/>
              <a:t>.- Hiponatremia.</a:t>
            </a:r>
          </a:p>
          <a:p>
            <a:r>
              <a:rPr lang="es-ES" dirty="0"/>
              <a:t>c</a:t>
            </a:r>
            <a:r>
              <a:rPr lang="es-ES" dirty="0" smtClean="0"/>
              <a:t>.- Encefalopatía hepática.</a:t>
            </a:r>
          </a:p>
          <a:p>
            <a:r>
              <a:rPr lang="es-ES" dirty="0"/>
              <a:t>d</a:t>
            </a:r>
            <a:r>
              <a:rPr lang="es-ES" dirty="0" smtClean="0"/>
              <a:t>.- Sangrado Variceal.</a:t>
            </a:r>
          </a:p>
          <a:p>
            <a:r>
              <a:rPr lang="es-ES" dirty="0"/>
              <a:t>e</a:t>
            </a:r>
            <a:r>
              <a:rPr lang="es-ES" dirty="0" smtClean="0"/>
              <a:t>.- </a:t>
            </a:r>
            <a:r>
              <a:rPr lang="es-ES" dirty="0" err="1" smtClean="0"/>
              <a:t>Hepatocarcinoma</a:t>
            </a:r>
            <a:r>
              <a:rPr lang="es-ES" dirty="0" smtClean="0"/>
              <a:t>.</a:t>
            </a:r>
          </a:p>
          <a:p>
            <a:r>
              <a:rPr lang="es-ES" dirty="0"/>
              <a:t>f</a:t>
            </a:r>
            <a:r>
              <a:rPr lang="es-ES" dirty="0" smtClean="0"/>
              <a:t>.- Insuficiencia renal.</a:t>
            </a:r>
          </a:p>
          <a:p>
            <a:r>
              <a:rPr lang="es-ES" dirty="0"/>
              <a:t>g</a:t>
            </a:r>
            <a:r>
              <a:rPr lang="es-ES" dirty="0" smtClean="0"/>
              <a:t>.- Sarcopenia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24937" y="6343438"/>
            <a:ext cx="6543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</a:t>
            </a:r>
            <a:r>
              <a:rPr lang="es-MX" sz="1600" i="1" dirty="0" smtClean="0">
                <a:solidFill>
                  <a:prstClr val="black"/>
                </a:solidFill>
              </a:rPr>
              <a:t>“Salvador Zubirán”</a:t>
            </a:r>
            <a:endParaRPr lang="es-MX" sz="1600" i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204" y="32563"/>
            <a:ext cx="1243692" cy="1079086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3127402" y="6289381"/>
            <a:ext cx="6001230" cy="23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6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Complicaciones del cirrótico:</a:t>
            </a:r>
          </a:p>
          <a:p>
            <a:r>
              <a:rPr lang="es-ES" dirty="0" smtClean="0"/>
              <a:t>a.- Ascitis.</a:t>
            </a:r>
          </a:p>
          <a:p>
            <a:r>
              <a:rPr lang="es-ES" dirty="0"/>
              <a:t>b</a:t>
            </a:r>
            <a:r>
              <a:rPr lang="es-ES" dirty="0" smtClean="0"/>
              <a:t>.- Hiponatremia.</a:t>
            </a:r>
          </a:p>
          <a:p>
            <a:r>
              <a:rPr lang="es-ES" dirty="0"/>
              <a:t>c</a:t>
            </a:r>
            <a:r>
              <a:rPr lang="es-ES" dirty="0" smtClean="0"/>
              <a:t>.- Encefalopatía hepática.</a:t>
            </a:r>
          </a:p>
          <a:p>
            <a:r>
              <a:rPr lang="es-ES" dirty="0"/>
              <a:t>d</a:t>
            </a:r>
            <a:r>
              <a:rPr lang="es-ES" dirty="0" smtClean="0"/>
              <a:t>.- Sangrado Variceal.</a:t>
            </a:r>
          </a:p>
          <a:p>
            <a:r>
              <a:rPr lang="es-ES" dirty="0"/>
              <a:t>e</a:t>
            </a:r>
            <a:r>
              <a:rPr lang="es-ES" dirty="0" smtClean="0"/>
              <a:t>.- </a:t>
            </a:r>
            <a:r>
              <a:rPr lang="es-ES" dirty="0" err="1" smtClean="0"/>
              <a:t>Hepatocarcinoma</a:t>
            </a:r>
            <a:r>
              <a:rPr lang="es-ES" dirty="0" smtClean="0"/>
              <a:t>.</a:t>
            </a:r>
          </a:p>
          <a:p>
            <a:r>
              <a:rPr lang="es-ES" dirty="0"/>
              <a:t>f</a:t>
            </a:r>
            <a:r>
              <a:rPr lang="es-ES" dirty="0" smtClean="0"/>
              <a:t>.- Insuficiencia renal.</a:t>
            </a:r>
          </a:p>
          <a:p>
            <a:r>
              <a:rPr lang="es-ES" dirty="0"/>
              <a:t>g</a:t>
            </a:r>
            <a:r>
              <a:rPr lang="es-ES" dirty="0" smtClean="0"/>
              <a:t>.- Sarcopenia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24937" y="6343438"/>
            <a:ext cx="6543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</a:t>
            </a:r>
            <a:r>
              <a:rPr lang="es-MX" sz="1600" i="1" dirty="0" smtClean="0">
                <a:solidFill>
                  <a:prstClr val="black"/>
                </a:solidFill>
              </a:rPr>
              <a:t>“Salvador Zubirán”</a:t>
            </a:r>
            <a:endParaRPr lang="es-MX" sz="1600" i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204" y="32563"/>
            <a:ext cx="1243692" cy="1079086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3127402" y="6289381"/>
            <a:ext cx="6001230" cy="23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b="1" dirty="0" smtClean="0">
                <a:solidFill>
                  <a:srgbClr val="C00000"/>
                </a:solidFill>
              </a:rPr>
              <a:t>Complicaciones del cirrótico</a:t>
            </a:r>
            <a:r>
              <a:rPr lang="es-ES" dirty="0" smtClean="0"/>
              <a:t>:</a:t>
            </a:r>
          </a:p>
          <a:p>
            <a:r>
              <a:rPr lang="es-ES" dirty="0" smtClean="0"/>
              <a:t>a.- Ascitis.</a:t>
            </a:r>
          </a:p>
          <a:p>
            <a:r>
              <a:rPr lang="es-ES" dirty="0"/>
              <a:t>b</a:t>
            </a:r>
            <a:r>
              <a:rPr lang="es-ES" dirty="0" smtClean="0"/>
              <a:t>.- Hiponatremia.</a:t>
            </a:r>
          </a:p>
          <a:p>
            <a:r>
              <a:rPr lang="es-ES" dirty="0"/>
              <a:t>c</a:t>
            </a:r>
            <a:r>
              <a:rPr lang="es-ES" dirty="0" smtClean="0"/>
              <a:t>.- Encefalopatía hepática.</a:t>
            </a:r>
          </a:p>
          <a:p>
            <a:r>
              <a:rPr lang="es-ES" dirty="0"/>
              <a:t>d</a:t>
            </a:r>
            <a:r>
              <a:rPr lang="es-ES" dirty="0" smtClean="0"/>
              <a:t>.- Sangrado Variceal.</a:t>
            </a:r>
          </a:p>
          <a:p>
            <a:r>
              <a:rPr lang="es-ES" dirty="0"/>
              <a:t>e</a:t>
            </a:r>
            <a:r>
              <a:rPr lang="es-ES" dirty="0" smtClean="0"/>
              <a:t>.- </a:t>
            </a:r>
            <a:r>
              <a:rPr lang="es-ES" dirty="0" err="1" smtClean="0"/>
              <a:t>Hepatocarcinoma</a:t>
            </a:r>
            <a:r>
              <a:rPr lang="es-ES" dirty="0" smtClean="0"/>
              <a:t>.</a:t>
            </a:r>
          </a:p>
          <a:p>
            <a:r>
              <a:rPr lang="es-ES" dirty="0"/>
              <a:t>f</a:t>
            </a:r>
            <a:r>
              <a:rPr lang="es-ES" dirty="0" smtClean="0"/>
              <a:t>.- Insuficiencia renal.</a:t>
            </a:r>
          </a:p>
          <a:p>
            <a:r>
              <a:rPr lang="es-ES" b="1" dirty="0">
                <a:solidFill>
                  <a:srgbClr val="C00000"/>
                </a:solidFill>
              </a:rPr>
              <a:t>g</a:t>
            </a:r>
            <a:r>
              <a:rPr lang="es-ES" b="1" dirty="0" smtClean="0">
                <a:solidFill>
                  <a:srgbClr val="C00000"/>
                </a:solidFill>
              </a:rPr>
              <a:t>.- Sarcopenia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24937" y="6343438"/>
            <a:ext cx="6543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</a:t>
            </a:r>
            <a:r>
              <a:rPr lang="es-MX" sz="1600" i="1" dirty="0" smtClean="0">
                <a:solidFill>
                  <a:prstClr val="black"/>
                </a:solidFill>
              </a:rPr>
              <a:t>“Salvador Zubirán”</a:t>
            </a:r>
            <a:endParaRPr lang="es-MX" sz="1600" i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204" y="32563"/>
            <a:ext cx="1243692" cy="1079086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3127402" y="6289381"/>
            <a:ext cx="6001230" cy="23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2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457200" y="-138110"/>
            <a:ext cx="8229600" cy="1143000"/>
          </a:xfrm>
        </p:spPr>
        <p:txBody>
          <a:bodyPr/>
          <a:lstStyle/>
          <a:p>
            <a:r>
              <a:rPr lang="es-ES" b="1" dirty="0" err="1">
                <a:solidFill>
                  <a:srgbClr val="C00000"/>
                </a:solidFill>
                <a:latin typeface="Calibri" charset="0"/>
              </a:rPr>
              <a:t>Sarcopenia</a:t>
            </a:r>
            <a:r>
              <a:rPr lang="es-ES" b="1" dirty="0">
                <a:solidFill>
                  <a:srgbClr val="C00000"/>
                </a:solidFill>
                <a:latin typeface="Calibri" charset="0"/>
              </a:rPr>
              <a:t> 40%</a:t>
            </a:r>
          </a:p>
        </p:txBody>
      </p:sp>
      <p:sp>
        <p:nvSpPr>
          <p:cNvPr id="21506" name="Marcador de contenido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68825"/>
          </a:xfrm>
        </p:spPr>
        <p:txBody>
          <a:bodyPr>
            <a:normAutofit lnSpcReduction="10000"/>
          </a:bodyPr>
          <a:lstStyle/>
          <a:p>
            <a:r>
              <a:rPr lang="es-ES" dirty="0">
                <a:latin typeface="Calibri" charset="0"/>
              </a:rPr>
              <a:t>Várices esofágicas 30 a 60%.</a:t>
            </a:r>
          </a:p>
          <a:p>
            <a:r>
              <a:rPr lang="es-ES" dirty="0">
                <a:latin typeface="Calibri" charset="0"/>
              </a:rPr>
              <a:t>Ascitis refractaria 5 a 10%.</a:t>
            </a:r>
          </a:p>
          <a:p>
            <a:r>
              <a:rPr lang="es-ES" dirty="0">
                <a:latin typeface="Calibri" charset="0"/>
              </a:rPr>
              <a:t>Peritonitis bacteriana 30%.</a:t>
            </a:r>
          </a:p>
          <a:p>
            <a:r>
              <a:rPr lang="es-ES" dirty="0" err="1">
                <a:latin typeface="Calibri" charset="0"/>
              </a:rPr>
              <a:t>Sindrome</a:t>
            </a:r>
            <a:r>
              <a:rPr lang="es-ES" dirty="0">
                <a:latin typeface="Calibri" charset="0"/>
              </a:rPr>
              <a:t> </a:t>
            </a:r>
            <a:r>
              <a:rPr lang="es-ES" dirty="0" err="1">
                <a:latin typeface="Calibri" charset="0"/>
              </a:rPr>
              <a:t>hepato</a:t>
            </a:r>
            <a:r>
              <a:rPr lang="es-ES" dirty="0">
                <a:latin typeface="Calibri" charset="0"/>
              </a:rPr>
              <a:t> renal 8%.</a:t>
            </a:r>
          </a:p>
          <a:p>
            <a:r>
              <a:rPr lang="es-ES" dirty="0" err="1">
                <a:latin typeface="Calibri" charset="0"/>
              </a:rPr>
              <a:t>Sindrome</a:t>
            </a:r>
            <a:r>
              <a:rPr lang="es-ES" dirty="0">
                <a:latin typeface="Calibri" charset="0"/>
              </a:rPr>
              <a:t> </a:t>
            </a:r>
            <a:r>
              <a:rPr lang="es-ES" dirty="0" err="1">
                <a:latin typeface="Calibri" charset="0"/>
              </a:rPr>
              <a:t>hepatopulmonar</a:t>
            </a:r>
            <a:r>
              <a:rPr lang="es-ES" dirty="0">
                <a:latin typeface="Calibri" charset="0"/>
              </a:rPr>
              <a:t> e hipertensión porto pulmonar 0.5 a 5%.</a:t>
            </a:r>
          </a:p>
          <a:p>
            <a:r>
              <a:rPr lang="es-ES" dirty="0">
                <a:latin typeface="Calibri" charset="0"/>
              </a:rPr>
              <a:t>Incidencia anual de </a:t>
            </a:r>
            <a:r>
              <a:rPr lang="es-ES" dirty="0" err="1">
                <a:latin typeface="Calibri" charset="0"/>
              </a:rPr>
              <a:t>hepatocarcinoma</a:t>
            </a:r>
            <a:r>
              <a:rPr lang="es-ES" dirty="0">
                <a:latin typeface="Calibri" charset="0"/>
              </a:rPr>
              <a:t> en cirrosis compensada 1.4%, descompensada 4%.</a:t>
            </a:r>
          </a:p>
        </p:txBody>
      </p:sp>
      <p:sp>
        <p:nvSpPr>
          <p:cNvPr id="21507" name="Rectángulo 1"/>
          <p:cNvSpPr>
            <a:spLocks noChangeArrowheads="1"/>
          </p:cNvSpPr>
          <p:nvPr/>
        </p:nvSpPr>
        <p:spPr bwMode="auto">
          <a:xfrm>
            <a:off x="4086225" y="5661462"/>
            <a:ext cx="523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i="1" dirty="0" err="1">
                <a:solidFill>
                  <a:prstClr val="black"/>
                </a:solidFill>
              </a:rPr>
              <a:t>Dasarathy</a:t>
            </a:r>
            <a:r>
              <a:rPr lang="es-ES" b="1" i="1" dirty="0">
                <a:solidFill>
                  <a:prstClr val="black"/>
                </a:solidFill>
              </a:rPr>
              <a:t> S. J </a:t>
            </a:r>
            <a:r>
              <a:rPr lang="es-ES" b="1" i="1" dirty="0" err="1">
                <a:solidFill>
                  <a:prstClr val="black"/>
                </a:solidFill>
              </a:rPr>
              <a:t>Cachexia</a:t>
            </a:r>
            <a:r>
              <a:rPr lang="es-ES" b="1" i="1" dirty="0">
                <a:solidFill>
                  <a:prstClr val="black"/>
                </a:solidFill>
              </a:rPr>
              <a:t> </a:t>
            </a:r>
            <a:r>
              <a:rPr lang="es-ES" b="1" i="1" dirty="0" err="1">
                <a:solidFill>
                  <a:prstClr val="black"/>
                </a:solidFill>
              </a:rPr>
              <a:t>Sarcopenia</a:t>
            </a:r>
            <a:r>
              <a:rPr lang="es-ES" b="1" i="1" dirty="0">
                <a:solidFill>
                  <a:prstClr val="black"/>
                </a:solidFill>
              </a:rPr>
              <a:t> 2012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6265506"/>
            <a:ext cx="52371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312080" y="6229812"/>
            <a:ext cx="6858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i="1" dirty="0">
                <a:solidFill>
                  <a:prstClr val="black"/>
                </a:solidFill>
              </a:rPr>
              <a:t>Instituto Nacional de Ciencias Médicas y Nutrición “Salvador Zubirán”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959" y="90804"/>
            <a:ext cx="124369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1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011681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800000"/>
                </a:solidFill>
                <a:latin typeface="Calibri" charset="0"/>
              </a:rPr>
              <a:t>Consecuencias de la </a:t>
            </a:r>
            <a:r>
              <a:rPr lang="es-ES" b="1" dirty="0" err="1">
                <a:solidFill>
                  <a:srgbClr val="800000"/>
                </a:solidFill>
                <a:latin typeface="Calibri" charset="0"/>
              </a:rPr>
              <a:t>sarcopenia</a:t>
            </a:r>
            <a:endParaRPr lang="es-ES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39938" name="Marcador de contenido 2"/>
          <p:cNvSpPr>
            <a:spLocks noGrp="1"/>
          </p:cNvSpPr>
          <p:nvPr>
            <p:ph idx="1"/>
          </p:nvPr>
        </p:nvSpPr>
        <p:spPr>
          <a:xfrm>
            <a:off x="655660" y="1262040"/>
            <a:ext cx="8229600" cy="4525962"/>
          </a:xfrm>
        </p:spPr>
        <p:txBody>
          <a:bodyPr/>
          <a:lstStyle/>
          <a:p>
            <a:r>
              <a:rPr lang="es-ES" dirty="0">
                <a:latin typeface="Calibri" charset="0"/>
              </a:rPr>
              <a:t>Impacto directo en calidad de vida.</a:t>
            </a:r>
          </a:p>
          <a:p>
            <a:r>
              <a:rPr lang="es-ES" dirty="0">
                <a:latin typeface="Calibri" charset="0"/>
              </a:rPr>
              <a:t>Sobrevida post-trasplante.</a:t>
            </a:r>
          </a:p>
          <a:p>
            <a:r>
              <a:rPr lang="es-ES" dirty="0">
                <a:latin typeface="Calibri" charset="0"/>
              </a:rPr>
              <a:t>Riesgo de infecciones.</a:t>
            </a:r>
          </a:p>
          <a:p>
            <a:r>
              <a:rPr lang="es-ES" dirty="0">
                <a:latin typeface="Calibri" charset="0"/>
              </a:rPr>
              <a:t>Complicaciones quirúrgicas.</a:t>
            </a:r>
          </a:p>
          <a:p>
            <a:r>
              <a:rPr lang="es-ES" dirty="0">
                <a:latin typeface="Calibri" charset="0"/>
              </a:rPr>
              <a:t>Incrementa complicaciones como ascitis, EH e hipertensión portal.</a:t>
            </a:r>
          </a:p>
          <a:p>
            <a:r>
              <a:rPr lang="es-ES" dirty="0">
                <a:latin typeface="Calibri" charset="0"/>
              </a:rPr>
              <a:t>Aumento en caídas</a:t>
            </a:r>
          </a:p>
        </p:txBody>
      </p:sp>
      <p:sp>
        <p:nvSpPr>
          <p:cNvPr id="39939" name="Rectángulo 3"/>
          <p:cNvSpPr>
            <a:spLocks noChangeArrowheads="1"/>
          </p:cNvSpPr>
          <p:nvPr/>
        </p:nvSpPr>
        <p:spPr bwMode="auto">
          <a:xfrm>
            <a:off x="296463" y="5684713"/>
            <a:ext cx="4878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 b="1" i="1" dirty="0" err="1">
                <a:solidFill>
                  <a:prstClr val="black"/>
                </a:solidFill>
              </a:rPr>
              <a:t>Dasarathy</a:t>
            </a:r>
            <a:r>
              <a:rPr lang="es-ES" sz="1400" b="1" i="1" dirty="0">
                <a:solidFill>
                  <a:prstClr val="black"/>
                </a:solidFill>
              </a:rPr>
              <a:t> S. J </a:t>
            </a:r>
            <a:r>
              <a:rPr lang="es-ES" sz="1400" b="1" i="1" dirty="0" err="1">
                <a:solidFill>
                  <a:prstClr val="black"/>
                </a:solidFill>
              </a:rPr>
              <a:t>Cachexia</a:t>
            </a:r>
            <a:r>
              <a:rPr lang="es-ES" sz="1400" b="1" i="1" dirty="0">
                <a:solidFill>
                  <a:prstClr val="black"/>
                </a:solidFill>
              </a:rPr>
              <a:t> </a:t>
            </a:r>
            <a:r>
              <a:rPr lang="es-ES" sz="1400" b="1" i="1" dirty="0" err="1">
                <a:solidFill>
                  <a:prstClr val="black"/>
                </a:solidFill>
              </a:rPr>
              <a:t>Sarcopenia</a:t>
            </a:r>
            <a:r>
              <a:rPr lang="es-ES" sz="1400" b="1" i="1" dirty="0">
                <a:solidFill>
                  <a:prstClr val="black"/>
                </a:solidFill>
              </a:rPr>
              <a:t> 2012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71973" y="6214906"/>
            <a:ext cx="6823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i="1" dirty="0">
                <a:solidFill>
                  <a:prstClr val="black"/>
                </a:solidFill>
              </a:rPr>
              <a:t>Instituto Nacional de Ciencias Médicas y Nutrición “Salvador Zubirán”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6219402"/>
            <a:ext cx="52371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308" y="56414"/>
            <a:ext cx="124369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73906" cy="1143000"/>
          </a:xfrm>
        </p:spPr>
        <p:txBody>
          <a:bodyPr>
            <a:normAutofit fontScale="90000"/>
          </a:bodyPr>
          <a:lstStyle/>
          <a:p>
            <a:r>
              <a:rPr lang="es-MX" sz="4400" b="1" dirty="0" smtClean="0">
                <a:solidFill>
                  <a:srgbClr val="800000"/>
                </a:solidFill>
              </a:rPr>
              <a:t>Sarcopenia y mortalidad en cirrosis hepática</a:t>
            </a:r>
            <a:endParaRPr lang="es-MX" sz="4400" b="1" dirty="0">
              <a:solidFill>
                <a:srgbClr val="800000"/>
              </a:solidFill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19804" y="5997809"/>
            <a:ext cx="5220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prstClr val="black"/>
                </a:solidFill>
              </a:rPr>
              <a:t>Montano-Loza </a:t>
            </a:r>
            <a:r>
              <a:rPr lang="es-MX" sz="1200" i="1" dirty="0" smtClean="0">
                <a:solidFill>
                  <a:prstClr val="black"/>
                </a:solidFill>
              </a:rPr>
              <a:t>A, et al. </a:t>
            </a:r>
            <a:r>
              <a:rPr lang="en-US" sz="1200" i="1" dirty="0" err="1" smtClean="0">
                <a:solidFill>
                  <a:prstClr val="black"/>
                </a:solidFill>
              </a:rPr>
              <a:t>Clin</a:t>
            </a:r>
            <a:r>
              <a:rPr lang="en-US" sz="1200" i="1" dirty="0" smtClean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G</a:t>
            </a:r>
            <a:r>
              <a:rPr lang="en-US" sz="1200" i="1" dirty="0" err="1" smtClean="0">
                <a:solidFill>
                  <a:prstClr val="black"/>
                </a:solidFill>
              </a:rPr>
              <a:t>astroenterol</a:t>
            </a:r>
            <a:r>
              <a:rPr lang="en-US" sz="1200" i="1" dirty="0" smtClean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and </a:t>
            </a:r>
            <a:r>
              <a:rPr lang="en-US" sz="1200" i="1" dirty="0" err="1">
                <a:solidFill>
                  <a:prstClr val="black"/>
                </a:solidFill>
              </a:rPr>
              <a:t>H</a:t>
            </a:r>
            <a:r>
              <a:rPr lang="en-US" sz="1200" i="1" dirty="0" err="1" smtClean="0">
                <a:solidFill>
                  <a:prstClr val="black"/>
                </a:solidFill>
              </a:rPr>
              <a:t>epatol</a:t>
            </a:r>
            <a:r>
              <a:rPr lang="en-US" sz="1200" i="1" dirty="0" smtClean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2012</a:t>
            </a:r>
            <a:r>
              <a:rPr lang="es-MX" sz="1200" i="1" dirty="0">
                <a:solidFill>
                  <a:prstClr val="black"/>
                </a:solidFill>
              </a:rPr>
              <a:t>;10(2):166-73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799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25039" r="44026" b="43628"/>
          <a:stretch/>
        </p:blipFill>
        <p:spPr bwMode="auto">
          <a:xfrm>
            <a:off x="3385411" y="2132856"/>
            <a:ext cx="514157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4"/>
          <p:cNvSpPr txBox="1"/>
          <p:nvPr/>
        </p:nvSpPr>
        <p:spPr>
          <a:xfrm>
            <a:off x="611560" y="3984665"/>
            <a:ext cx="223742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Sarcopenia HR </a:t>
            </a:r>
            <a:r>
              <a:rPr lang="es-MX" dirty="0">
                <a:solidFill>
                  <a:prstClr val="black"/>
                </a:solidFill>
              </a:rPr>
              <a:t>2.21 </a:t>
            </a:r>
            <a:r>
              <a:rPr lang="es-MX" dirty="0" smtClean="0">
                <a:solidFill>
                  <a:prstClr val="black"/>
                </a:solidFill>
              </a:rPr>
              <a:t>(1.23–3.95) controlando por MELD, </a:t>
            </a:r>
            <a:r>
              <a:rPr lang="es-MX" dirty="0" err="1" smtClean="0">
                <a:solidFill>
                  <a:prstClr val="black"/>
                </a:solidFill>
              </a:rPr>
              <a:t>Child-Pugh</a:t>
            </a:r>
            <a:r>
              <a:rPr lang="es-MX" dirty="0" smtClean="0">
                <a:solidFill>
                  <a:prstClr val="black"/>
                </a:solidFill>
              </a:rPr>
              <a:t> y sodio.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0" name="CuadroTexto 14"/>
          <p:cNvSpPr txBox="1"/>
          <p:nvPr/>
        </p:nvSpPr>
        <p:spPr>
          <a:xfrm>
            <a:off x="480945" y="2204864"/>
            <a:ext cx="27949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prstClr val="black"/>
                </a:solidFill>
              </a:rPr>
              <a:t>112 pacientes enlistados para trasplante</a:t>
            </a:r>
          </a:p>
          <a:p>
            <a:pPr algn="just"/>
            <a:endParaRPr lang="es-MX" dirty="0" smtClean="0">
              <a:solidFill>
                <a:prstClr val="black"/>
              </a:solidFill>
            </a:endParaRPr>
          </a:p>
          <a:p>
            <a:pPr algn="just"/>
            <a:r>
              <a:rPr lang="es-MX" dirty="0" smtClean="0">
                <a:solidFill>
                  <a:prstClr val="black"/>
                </a:solidFill>
              </a:rPr>
              <a:t>18 semanas </a:t>
            </a:r>
          </a:p>
          <a:p>
            <a:pPr algn="just"/>
            <a:endParaRPr lang="es-MX" dirty="0">
              <a:solidFill>
                <a:prstClr val="black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140" y="92075"/>
            <a:ext cx="1243692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334" y="6275043"/>
            <a:ext cx="5236918" cy="12193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991855" y="6343762"/>
            <a:ext cx="5843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i="1" dirty="0"/>
              <a:t>Departamento de Gastroenterología</a:t>
            </a:r>
          </a:p>
          <a:p>
            <a:r>
              <a:rPr lang="es-MX" sz="1400" i="1" dirty="0"/>
              <a:t>Instituto Nacional de Ciencias Médicas y Nutrición “Salvador </a:t>
            </a:r>
            <a:r>
              <a:rPr lang="es-MX" sz="1400" i="1" dirty="0" err="1"/>
              <a:t>Zubirán</a:t>
            </a:r>
            <a:r>
              <a:rPr lang="es-MX" sz="1400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45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03292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800000"/>
                </a:solidFill>
              </a:rPr>
              <a:t>Sobrevida en pacientes en lista de espera</a:t>
            </a:r>
            <a:endParaRPr lang="es-MX" b="1" dirty="0">
              <a:solidFill>
                <a:srgbClr val="800000"/>
              </a:solidFill>
            </a:endParaRPr>
          </a:p>
        </p:txBody>
      </p:sp>
      <p:sp>
        <p:nvSpPr>
          <p:cNvPr id="3074" name="AutoShape 2" descr="http://onlinelibrary.wiley.com/store/10.1002/lt.23495/asset/image_n/nfig003.jpg?v=1&amp;t=ignyx48r&amp;s=70ae98aff39ae1db905bdf6d5132cfffd134b2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3076" name="AutoShape 4" descr="http://onlinelibrary.wiley.com/store/10.1002/lt.23495/asset/image_n/nfig003.jpg?v=1&amp;t=ignyx48r&amp;s=70ae98aff39ae1db905bdf6d5132cfffd134b2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3078" name="AutoShape 6" descr="http://onlinelibrary.wiley.com/store/10.1002/lt.23495/asset/image_n/nfig003.jpg?v=1&amp;t=ignyx48r&amp;s=70ae98aff39ae1db905bdf6d5132cfffd134b2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3079" name="Picture 7" descr="C:\Users\DRHouse\Desktop\nfig003.jp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 b="50839"/>
          <a:stretch>
            <a:fillRect/>
          </a:stretch>
        </p:blipFill>
        <p:spPr bwMode="auto">
          <a:xfrm>
            <a:off x="179512" y="1772816"/>
            <a:ext cx="5854369" cy="385147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660232" y="1844824"/>
            <a:ext cx="2160240" cy="36145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prstClr val="black"/>
                </a:solidFill>
              </a:rPr>
              <a:t>Tasas de supervivencia</a:t>
            </a:r>
          </a:p>
          <a:p>
            <a:pPr algn="ctr"/>
            <a:endParaRPr lang="es-MX" b="1" dirty="0" smtClean="0">
              <a:solidFill>
                <a:prstClr val="black"/>
              </a:solidFill>
            </a:endParaRPr>
          </a:p>
          <a:p>
            <a:r>
              <a:rPr lang="es-MX" b="1" dirty="0" smtClean="0">
                <a:solidFill>
                  <a:prstClr val="black"/>
                </a:solidFill>
              </a:rPr>
              <a:t>Sin sarcopenia:</a:t>
            </a:r>
          </a:p>
          <a:p>
            <a:r>
              <a:rPr lang="es-MX" dirty="0" smtClean="0">
                <a:solidFill>
                  <a:prstClr val="black"/>
                </a:solidFill>
              </a:rPr>
              <a:t>1 año: 79%</a:t>
            </a:r>
          </a:p>
          <a:p>
            <a:r>
              <a:rPr lang="es-MX" dirty="0" smtClean="0">
                <a:solidFill>
                  <a:prstClr val="black"/>
                </a:solidFill>
              </a:rPr>
              <a:t>2 año: 74%</a:t>
            </a:r>
          </a:p>
          <a:p>
            <a:r>
              <a:rPr lang="es-MX" dirty="0" smtClean="0">
                <a:solidFill>
                  <a:prstClr val="black"/>
                </a:solidFill>
              </a:rPr>
              <a:t>3 años: 70%</a:t>
            </a:r>
          </a:p>
          <a:p>
            <a:endParaRPr lang="es-MX" dirty="0">
              <a:solidFill>
                <a:prstClr val="black"/>
              </a:solidFill>
            </a:endParaRPr>
          </a:p>
          <a:p>
            <a:r>
              <a:rPr lang="es-MX" b="1" dirty="0" smtClean="0">
                <a:solidFill>
                  <a:prstClr val="black"/>
                </a:solidFill>
              </a:rPr>
              <a:t>Sin sarcopenia:</a:t>
            </a:r>
          </a:p>
          <a:p>
            <a:r>
              <a:rPr lang="es-MX" dirty="0" smtClean="0">
                <a:solidFill>
                  <a:prstClr val="black"/>
                </a:solidFill>
              </a:rPr>
              <a:t>1 año: 63%</a:t>
            </a:r>
          </a:p>
          <a:p>
            <a:r>
              <a:rPr lang="es-MX" dirty="0" smtClean="0">
                <a:solidFill>
                  <a:prstClr val="black"/>
                </a:solidFill>
              </a:rPr>
              <a:t>2 año: 51%</a:t>
            </a:r>
          </a:p>
          <a:p>
            <a:r>
              <a:rPr lang="es-MX" dirty="0" smtClean="0">
                <a:solidFill>
                  <a:prstClr val="black"/>
                </a:solidFill>
              </a:rPr>
              <a:t>3 años: 51%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-2195160" y="5710433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i="1" dirty="0" err="1">
                <a:solidFill>
                  <a:prstClr val="black"/>
                </a:solidFill>
              </a:rPr>
              <a:t>Puneeta</a:t>
            </a:r>
            <a:r>
              <a:rPr lang="es-MX" sz="1400" i="1" dirty="0">
                <a:solidFill>
                  <a:prstClr val="black"/>
                </a:solidFill>
              </a:rPr>
              <a:t> </a:t>
            </a:r>
            <a:r>
              <a:rPr lang="es-MX" sz="1400" i="1" dirty="0" err="1" smtClean="0">
                <a:solidFill>
                  <a:prstClr val="black"/>
                </a:solidFill>
              </a:rPr>
              <a:t>Tandon</a:t>
            </a:r>
            <a:r>
              <a:rPr lang="es-MX" sz="1400" i="1" dirty="0" smtClean="0">
                <a:solidFill>
                  <a:prstClr val="black"/>
                </a:solidFill>
              </a:rPr>
              <a:t>  et al. Liver </a:t>
            </a:r>
            <a:r>
              <a:rPr lang="es-MX" sz="1400" i="1" dirty="0" err="1" smtClean="0">
                <a:solidFill>
                  <a:prstClr val="black"/>
                </a:solidFill>
              </a:rPr>
              <a:t>Transplantation</a:t>
            </a:r>
            <a:r>
              <a:rPr lang="es-MX" sz="1400" i="1" dirty="0" smtClean="0">
                <a:solidFill>
                  <a:prstClr val="black"/>
                </a:solidFill>
              </a:rPr>
              <a:t>.</a:t>
            </a:r>
            <a:r>
              <a:rPr lang="en-US" sz="1400" i="1" dirty="0" smtClean="0">
                <a:solidFill>
                  <a:prstClr val="black"/>
                </a:solidFill>
              </a:rPr>
              <a:t> 2012; 8(10): 1209-1216</a:t>
            </a:r>
            <a:r>
              <a:rPr lang="es-MX" sz="1400" i="1" dirty="0" smtClean="0">
                <a:solidFill>
                  <a:prstClr val="black"/>
                </a:solidFill>
              </a:rPr>
              <a:t> </a:t>
            </a:r>
            <a:endParaRPr lang="es-MX" sz="1400" i="1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308" y="24988"/>
            <a:ext cx="1243692" cy="10790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342" y="6284111"/>
            <a:ext cx="5236918" cy="12193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21018" y="633478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i="1" dirty="0"/>
              <a:t>Departamento de Gastroenterología</a:t>
            </a:r>
          </a:p>
          <a:p>
            <a:r>
              <a:rPr lang="es-MX" sz="1400" i="1" dirty="0"/>
              <a:t>Instituto Nacional de Ciencias Médicas y Nutrición “Salvador </a:t>
            </a:r>
            <a:r>
              <a:rPr lang="es-MX" sz="1400" i="1" dirty="0" err="1"/>
              <a:t>Zubirán</a:t>
            </a:r>
            <a:r>
              <a:rPr lang="es-MX" sz="1400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33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9972"/>
            <a:ext cx="6850316" cy="1143000"/>
          </a:xfrm>
        </p:spPr>
        <p:txBody>
          <a:bodyPr>
            <a:noAutofit/>
          </a:bodyPr>
          <a:lstStyle/>
          <a:p>
            <a:r>
              <a:rPr lang="es-MX" sz="3700" b="1" dirty="0" smtClean="0">
                <a:solidFill>
                  <a:srgbClr val="800000"/>
                </a:solidFill>
              </a:rPr>
              <a:t>Sobrevida en pacientes en lista de espera según sarcopenia y MELD </a:t>
            </a:r>
            <a:endParaRPr lang="es-MX" sz="3700" b="1" dirty="0">
              <a:solidFill>
                <a:srgbClr val="800000"/>
              </a:solidFill>
            </a:endParaRPr>
          </a:p>
        </p:txBody>
      </p:sp>
      <p:sp>
        <p:nvSpPr>
          <p:cNvPr id="3074" name="AutoShape 2" descr="http://onlinelibrary.wiley.com/store/10.1002/lt.23495/asset/image_n/nfig003.jpg?v=1&amp;t=ignyx48r&amp;s=70ae98aff39ae1db905bdf6d5132cfffd134b2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3076" name="AutoShape 4" descr="http://onlinelibrary.wiley.com/store/10.1002/lt.23495/asset/image_n/nfig003.jpg?v=1&amp;t=ignyx48r&amp;s=70ae98aff39ae1db905bdf6d5132cfffd134b2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3078" name="AutoShape 6" descr="http://onlinelibrary.wiley.com/store/10.1002/lt.23495/asset/image_n/nfig003.jpg?v=1&amp;t=ignyx48r&amp;s=70ae98aff39ae1db905bdf6d5132cfffd134b2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3079" name="Picture 7" descr="C:\Users\DRHouse\Desktop\nfig003.jp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 t="48949" r="-3319" b="-1976"/>
          <a:stretch>
            <a:fillRect/>
          </a:stretch>
        </p:blipFill>
        <p:spPr bwMode="auto">
          <a:xfrm>
            <a:off x="179512" y="1556792"/>
            <a:ext cx="6048672" cy="468052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516216" y="1844824"/>
            <a:ext cx="2376264" cy="28103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MX" b="1" dirty="0" smtClean="0">
              <a:solidFill>
                <a:prstClr val="black"/>
              </a:solidFill>
            </a:endParaRPr>
          </a:p>
          <a:p>
            <a:pPr algn="ctr"/>
            <a:r>
              <a:rPr lang="es-MX" b="1" dirty="0" smtClean="0">
                <a:solidFill>
                  <a:prstClr val="black"/>
                </a:solidFill>
              </a:rPr>
              <a:t>El impacto de la sarcopenia fue significativo en puntajes MELD &lt; 15 (P= 0.02)</a:t>
            </a:r>
          </a:p>
          <a:p>
            <a:endParaRPr lang="es-MX" b="1" dirty="0">
              <a:solidFill>
                <a:prstClr val="black"/>
              </a:solidFill>
            </a:endParaRPr>
          </a:p>
          <a:p>
            <a:r>
              <a:rPr lang="es-MX" b="1" dirty="0" smtClean="0">
                <a:solidFill>
                  <a:prstClr val="black"/>
                </a:solidFill>
              </a:rPr>
              <a:t>Pero no en puntajes MELD </a:t>
            </a:r>
            <a:r>
              <a:rPr lang="es-MX" b="1" u="sng" dirty="0" smtClean="0">
                <a:solidFill>
                  <a:prstClr val="black"/>
                </a:solidFill>
              </a:rPr>
              <a:t>&gt;</a:t>
            </a:r>
            <a:r>
              <a:rPr lang="es-MX" b="1" dirty="0" smtClean="0">
                <a:solidFill>
                  <a:prstClr val="black"/>
                </a:solidFill>
              </a:rPr>
              <a:t> 15 (P= 0.59)</a:t>
            </a:r>
            <a:endParaRPr lang="es-MX" dirty="0" smtClean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-175682" y="6078529"/>
            <a:ext cx="5270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i="1" dirty="0" err="1">
                <a:solidFill>
                  <a:prstClr val="black"/>
                </a:solidFill>
              </a:rPr>
              <a:t>Puneeta</a:t>
            </a:r>
            <a:r>
              <a:rPr lang="es-MX" sz="1400" i="1" dirty="0">
                <a:solidFill>
                  <a:prstClr val="black"/>
                </a:solidFill>
              </a:rPr>
              <a:t> </a:t>
            </a:r>
            <a:r>
              <a:rPr lang="es-MX" sz="1400" i="1" dirty="0" err="1" smtClean="0">
                <a:solidFill>
                  <a:prstClr val="black"/>
                </a:solidFill>
              </a:rPr>
              <a:t>Tandon</a:t>
            </a:r>
            <a:r>
              <a:rPr lang="es-MX" sz="1400" i="1" dirty="0" smtClean="0">
                <a:solidFill>
                  <a:prstClr val="black"/>
                </a:solidFill>
              </a:rPr>
              <a:t>  et al. Liver </a:t>
            </a:r>
            <a:r>
              <a:rPr lang="es-MX" sz="1400" i="1" dirty="0" err="1" smtClean="0">
                <a:solidFill>
                  <a:prstClr val="black"/>
                </a:solidFill>
              </a:rPr>
              <a:t>Transplantation</a:t>
            </a:r>
            <a:r>
              <a:rPr lang="es-MX" sz="1400" i="1" dirty="0" smtClean="0">
                <a:solidFill>
                  <a:prstClr val="black"/>
                </a:solidFill>
              </a:rPr>
              <a:t>.</a:t>
            </a:r>
            <a:r>
              <a:rPr lang="en-US" sz="1400" i="1" dirty="0" smtClean="0">
                <a:solidFill>
                  <a:prstClr val="black"/>
                </a:solidFill>
              </a:rPr>
              <a:t> 2012; 8(10): 1209-1216</a:t>
            </a:r>
            <a:r>
              <a:rPr lang="es-MX" sz="1400" i="1" dirty="0" smtClean="0">
                <a:solidFill>
                  <a:prstClr val="black"/>
                </a:solidFill>
              </a:rPr>
              <a:t> </a:t>
            </a:r>
            <a:endParaRPr lang="es-MX" sz="1400" i="1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348" y="69417"/>
            <a:ext cx="1243692" cy="10790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082" y="6339201"/>
            <a:ext cx="5236918" cy="12193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22591" y="6386306"/>
            <a:ext cx="5636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i="1" dirty="0"/>
              <a:t>Departamento de Gastroenterología</a:t>
            </a:r>
          </a:p>
          <a:p>
            <a:r>
              <a:rPr lang="es-MX" sz="1400" i="1" dirty="0"/>
              <a:t>Instituto Nacional de Ciencias Médicas y Nutrición “Salvador </a:t>
            </a:r>
            <a:r>
              <a:rPr lang="es-MX" sz="1400" i="1" dirty="0" err="1"/>
              <a:t>Zubirán</a:t>
            </a:r>
            <a:r>
              <a:rPr lang="es-MX" sz="1400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6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9731" y="393806"/>
            <a:ext cx="6043493" cy="1143000"/>
          </a:xfrm>
        </p:spPr>
        <p:txBody>
          <a:bodyPr>
            <a:noAutofit/>
          </a:bodyPr>
          <a:lstStyle/>
          <a:p>
            <a:r>
              <a:rPr lang="es-MX" sz="3600" b="1" i="1" dirty="0" smtClean="0">
                <a:solidFill>
                  <a:srgbClr val="C00000"/>
                </a:solidFill>
              </a:rPr>
              <a:t>Desnutrición y mortalidad en cirrosis hepática compensada</a:t>
            </a:r>
            <a:endParaRPr lang="es-MX" sz="3600" b="1" i="1" dirty="0">
              <a:solidFill>
                <a:srgbClr val="C0000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50" t="20203" r="8130" b="16417"/>
          <a:stretch/>
        </p:blipFill>
        <p:spPr>
          <a:xfrm>
            <a:off x="480945" y="1700808"/>
            <a:ext cx="8229600" cy="342104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99792" y="5373021"/>
            <a:ext cx="447484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Desnutrición  HR 2.15 (1.13-4.21) controlando por MELD, ascitis severa y género. </a:t>
            </a: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23653" y="6132801"/>
            <a:ext cx="5446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>
                <a:solidFill>
                  <a:prstClr val="black"/>
                </a:solidFill>
                <a:latin typeface="Arial"/>
                <a:cs typeface="Arial"/>
              </a:rPr>
              <a:t>Ruiz </a:t>
            </a:r>
            <a:r>
              <a:rPr lang="es-ES" sz="1400" i="1" dirty="0" err="1">
                <a:solidFill>
                  <a:prstClr val="black"/>
                </a:solidFill>
                <a:latin typeface="Arial"/>
                <a:cs typeface="Arial"/>
              </a:rPr>
              <a:t>Margain</a:t>
            </a:r>
            <a:r>
              <a:rPr lang="es-ES" sz="1400" i="1" dirty="0">
                <a:solidFill>
                  <a:prstClr val="black"/>
                </a:solidFill>
                <a:latin typeface="Arial"/>
                <a:cs typeface="Arial"/>
              </a:rPr>
              <a:t> A et al </a:t>
            </a:r>
            <a:r>
              <a:rPr lang="es-ES" sz="1400" i="1" dirty="0" err="1">
                <a:solidFill>
                  <a:prstClr val="black"/>
                </a:solidFill>
                <a:latin typeface="Arial"/>
                <a:cs typeface="Arial"/>
              </a:rPr>
              <a:t>Dig</a:t>
            </a:r>
            <a:r>
              <a:rPr lang="es-E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ES" sz="1400" i="1" dirty="0" err="1">
                <a:solidFill>
                  <a:prstClr val="black"/>
                </a:solidFill>
                <a:latin typeface="Arial"/>
                <a:cs typeface="Arial"/>
              </a:rPr>
              <a:t>Liv</a:t>
            </a:r>
            <a:r>
              <a:rPr lang="es-E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s-ES" sz="1400" i="1" dirty="0" err="1">
                <a:solidFill>
                  <a:prstClr val="black"/>
                </a:solidFill>
                <a:latin typeface="Arial"/>
                <a:cs typeface="Arial"/>
              </a:rPr>
              <a:t>Dis</a:t>
            </a:r>
            <a:r>
              <a:rPr lang="es-ES" sz="1400" i="1" dirty="0">
                <a:solidFill>
                  <a:prstClr val="black"/>
                </a:solidFill>
                <a:latin typeface="Arial"/>
                <a:cs typeface="Arial"/>
              </a:rPr>
              <a:t>  2015: (4) 309-14</a:t>
            </a:r>
            <a:endParaRPr lang="es-ES" sz="1400" i="1" dirty="0"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119" y="138573"/>
            <a:ext cx="1243692" cy="10790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706" y="6379612"/>
            <a:ext cx="5236918" cy="12193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943706" y="6382182"/>
            <a:ext cx="5966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i="1" dirty="0"/>
              <a:t>Departamento de Gastroenterología</a:t>
            </a:r>
          </a:p>
          <a:p>
            <a:r>
              <a:rPr lang="es-MX" sz="1400" i="1" dirty="0"/>
              <a:t>Instituto Nacional de Ciencias Médicas y Nutrición “Salvador </a:t>
            </a:r>
            <a:r>
              <a:rPr lang="es-MX" sz="1400" i="1" dirty="0" err="1"/>
              <a:t>Zubirán</a:t>
            </a:r>
            <a:r>
              <a:rPr lang="es-MX" sz="1400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6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532738"/>
            <a:ext cx="5857684" cy="428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1 CuadroTexto"/>
          <p:cNvSpPr txBox="1">
            <a:spLocks noChangeArrowheads="1"/>
          </p:cNvSpPr>
          <p:nvPr/>
        </p:nvSpPr>
        <p:spPr bwMode="auto">
          <a:xfrm>
            <a:off x="339940" y="332656"/>
            <a:ext cx="6998706" cy="100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800000"/>
                </a:solidFill>
                <a:latin typeface="Arial"/>
                <a:cs typeface="Arial"/>
              </a:rPr>
              <a:t>ASSOCIATION BETWEEN MALNUTRITION IN PATIENTS WITH LIVER CIRRHOSIS AND THE PRESENCE OF OVERT HEPATIC ENCEPHALOPATHY</a:t>
            </a:r>
            <a:endParaRPr lang="es-MX" altLang="es-MX" sz="20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5604" name="CuadroTexto 1"/>
          <p:cNvSpPr txBox="1">
            <a:spLocks noChangeArrowheads="1"/>
          </p:cNvSpPr>
          <p:nvPr/>
        </p:nvSpPr>
        <p:spPr bwMode="auto">
          <a:xfrm>
            <a:off x="2356720" y="3361065"/>
            <a:ext cx="1372320" cy="26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04" tIns="41052" rIns="82104" bIns="41052">
            <a:spAutoFit/>
          </a:bodyPr>
          <a:lstStyle/>
          <a:p>
            <a:r>
              <a:rPr lang="es-MX" altLang="es-MX" sz="1200" b="1" i="1" dirty="0">
                <a:solidFill>
                  <a:srgbClr val="C00000"/>
                </a:solidFill>
              </a:rPr>
              <a:t>p=0.002</a:t>
            </a:r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6432117" y="2780928"/>
            <a:ext cx="1512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sz="1400" dirty="0">
                <a:solidFill>
                  <a:prstClr val="white"/>
                </a:solidFill>
              </a:rPr>
              <a:t>p=0.002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856063" y="2073604"/>
            <a:ext cx="621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C00000"/>
                </a:solidFill>
              </a:rPr>
              <a:t>39%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166620" y="4499672"/>
            <a:ext cx="621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C00000"/>
                </a:solidFill>
              </a:rPr>
              <a:t>18%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8443" y="5883251"/>
            <a:ext cx="6627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i="1" dirty="0">
                <a:solidFill>
                  <a:prstClr val="black"/>
                </a:solidFill>
              </a:rPr>
              <a:t>Ruiz-Margáin A, </a:t>
            </a:r>
            <a:r>
              <a:rPr lang="es-MX" sz="1400" b="1" i="1" dirty="0" err="1" smtClean="0">
                <a:solidFill>
                  <a:prstClr val="black"/>
                </a:solidFill>
              </a:rPr>
              <a:t>World</a:t>
            </a:r>
            <a:r>
              <a:rPr lang="es-MX" sz="1400" b="1" i="1" dirty="0" smtClean="0">
                <a:solidFill>
                  <a:prstClr val="black"/>
                </a:solidFill>
              </a:rPr>
              <a:t> J </a:t>
            </a:r>
            <a:r>
              <a:rPr lang="es-MX" sz="1400" b="1" i="1" dirty="0" err="1" smtClean="0">
                <a:solidFill>
                  <a:prstClr val="black"/>
                </a:solidFill>
              </a:rPr>
              <a:t>Gastroenterol</a:t>
            </a:r>
            <a:r>
              <a:rPr lang="es-MX" sz="1400" b="1" i="1" dirty="0" smtClean="0">
                <a:solidFill>
                  <a:prstClr val="black"/>
                </a:solidFill>
              </a:rPr>
              <a:t> et al In </a:t>
            </a:r>
            <a:r>
              <a:rPr lang="es-MX" sz="1400" b="1" i="1" dirty="0" err="1" smtClean="0">
                <a:solidFill>
                  <a:prstClr val="black"/>
                </a:solidFill>
              </a:rPr>
              <a:t>press</a:t>
            </a:r>
            <a:r>
              <a:rPr lang="es-MX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050" y="111303"/>
            <a:ext cx="1243692" cy="10790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758" y="6383315"/>
            <a:ext cx="5236918" cy="12193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985372" y="6369086"/>
            <a:ext cx="5577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i="1" dirty="0"/>
              <a:t>Departamento de Gastroenterología</a:t>
            </a:r>
          </a:p>
          <a:p>
            <a:r>
              <a:rPr lang="es-MX" sz="1400" i="1" dirty="0"/>
              <a:t>Instituto Nacional de Ciencias Médicas y Nutrición “Salvador </a:t>
            </a:r>
            <a:r>
              <a:rPr lang="es-MX" sz="1400" i="1" dirty="0" err="1"/>
              <a:t>Zubirán</a:t>
            </a:r>
            <a:r>
              <a:rPr lang="es-MX" sz="1400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1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350"/>
            <a:ext cx="6937022" cy="21971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22" y="2468134"/>
            <a:ext cx="6591300" cy="17272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9916" y="5809140"/>
            <a:ext cx="6152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i="1" dirty="0">
                <a:solidFill>
                  <a:prstClr val="black"/>
                </a:solidFill>
              </a:rPr>
              <a:t>Montaño Loza A et al  </a:t>
            </a:r>
            <a:r>
              <a:rPr lang="es-ES" sz="1400" b="1" i="1" dirty="0" err="1">
                <a:solidFill>
                  <a:prstClr val="black"/>
                </a:solidFill>
              </a:rPr>
              <a:t>Clin</a:t>
            </a:r>
            <a:r>
              <a:rPr lang="es-ES" sz="1400" b="1" i="1" dirty="0">
                <a:solidFill>
                  <a:prstClr val="black"/>
                </a:solidFill>
              </a:rPr>
              <a:t> and </a:t>
            </a:r>
            <a:r>
              <a:rPr lang="es-ES" sz="1400" b="1" i="1" dirty="0" err="1">
                <a:solidFill>
                  <a:prstClr val="black"/>
                </a:solidFill>
              </a:rPr>
              <a:t>Transl</a:t>
            </a:r>
            <a:r>
              <a:rPr lang="es-ES" sz="1400" b="1" i="1" dirty="0">
                <a:solidFill>
                  <a:prstClr val="black"/>
                </a:solidFill>
              </a:rPr>
              <a:t> </a:t>
            </a:r>
            <a:r>
              <a:rPr lang="es-ES" sz="1400" b="1" i="1" dirty="0" err="1">
                <a:solidFill>
                  <a:prstClr val="black"/>
                </a:solidFill>
              </a:rPr>
              <a:t>Gastroenterol</a:t>
            </a:r>
            <a:r>
              <a:rPr lang="es-ES" sz="1400" b="1" i="1" dirty="0">
                <a:solidFill>
                  <a:prstClr val="black"/>
                </a:solidFill>
              </a:rPr>
              <a:t> 2015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221" y="4463366"/>
            <a:ext cx="5334001" cy="983523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340" y="39075"/>
            <a:ext cx="1122030" cy="8796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711" y="6242601"/>
            <a:ext cx="5236918" cy="12193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99931" y="6299676"/>
            <a:ext cx="5610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i="1" dirty="0"/>
              <a:t>Departamento de Gastroenterología</a:t>
            </a:r>
          </a:p>
          <a:p>
            <a:r>
              <a:rPr lang="es-MX" sz="1400" i="1" dirty="0"/>
              <a:t>Instituto Nacional de Ciencias Médicas y Nutrición “Salvador </a:t>
            </a:r>
            <a:r>
              <a:rPr lang="es-MX" sz="1400" i="1" dirty="0" err="1"/>
              <a:t>Zubirán</a:t>
            </a:r>
            <a:r>
              <a:rPr lang="es-MX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6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endParaRPr lang="es-MX" sz="2400" b="1" dirty="0">
              <a:solidFill>
                <a:prstClr val="black"/>
              </a:solidFill>
            </a:endParaRPr>
          </a:p>
        </p:txBody>
      </p:sp>
      <p:sp>
        <p:nvSpPr>
          <p:cNvPr id="18" name="2 CuadroTexto"/>
          <p:cNvSpPr txBox="1"/>
          <p:nvPr/>
        </p:nvSpPr>
        <p:spPr>
          <a:xfrm>
            <a:off x="3972676" y="6309320"/>
            <a:ext cx="5207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400" b="1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400" b="1" i="1" dirty="0">
                <a:solidFill>
                  <a:prstClr val="black"/>
                </a:solidFill>
              </a:rPr>
              <a:t>Instituto Nacional de Ciencias Médicas y Nutrición Salvador </a:t>
            </a:r>
            <a:r>
              <a:rPr lang="es-MX" sz="1400" b="1" i="1" dirty="0" err="1">
                <a:solidFill>
                  <a:prstClr val="black"/>
                </a:solidFill>
              </a:rPr>
              <a:t>Zubirán</a:t>
            </a:r>
            <a:endParaRPr lang="es-MX" sz="1400" b="1" i="1" dirty="0">
              <a:solidFill>
                <a:prstClr val="black"/>
              </a:solidFill>
            </a:endParaRPr>
          </a:p>
        </p:txBody>
      </p:sp>
      <p:cxnSp>
        <p:nvCxnSpPr>
          <p:cNvPr id="19" name="3 Conector recto"/>
          <p:cNvCxnSpPr/>
          <p:nvPr/>
        </p:nvCxnSpPr>
        <p:spPr>
          <a:xfrm>
            <a:off x="3995936" y="6237312"/>
            <a:ext cx="514806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457202" y="1455414"/>
            <a:ext cx="82295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Incidencia anual de cirrosis a nivel mundial 72.3 por cada 100,000 habitantes.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27,000 muertes anuales.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Prevalencia mundial de 0.15%.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México en el </a:t>
            </a:r>
            <a:r>
              <a:rPr lang="es-MX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 cuarta  </a:t>
            </a: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 de muerte</a:t>
            </a:r>
            <a:r>
              <a:rPr lang="es-MX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Tercera en hombres, séptima en mujeres.</a:t>
            </a:r>
            <a:endParaRPr lang="es-MX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Segunda causa entre personas de 35 y 55 años</a:t>
            </a:r>
            <a:r>
              <a:rPr lang="es-MX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 promedio de 50.3 ± 12 años.</a:t>
            </a:r>
            <a:endParaRPr lang="es-MX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Mortalidad de 11.6 a 46.7 por cada 100,000 habitantes.</a:t>
            </a:r>
            <a:endParaRPr lang="es-MX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62590" y="533625"/>
            <a:ext cx="5796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 del problema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598" y="54749"/>
            <a:ext cx="124369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4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785A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531440"/>
            <a:ext cx="11084160" cy="7389440"/>
          </a:xfrm>
          <a:prstGeom prst="rect">
            <a:avLst/>
          </a:prstGeom>
          <a:noFill/>
        </p:spPr>
      </p:pic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2168" cy="144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C6FD-4D49-4DA4-8F0E-16DE6C27D45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34135" y="2393366"/>
            <a:ext cx="6809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prstClr val="white"/>
                </a:solidFill>
              </a:rPr>
              <a:t>MUCHAS GRACIAS</a:t>
            </a:r>
            <a:endParaRPr lang="es-ES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76238" y="1236663"/>
            <a:ext cx="4267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s-ES" sz="2100" b="1">
                <a:solidFill>
                  <a:prstClr val="black"/>
                </a:solidFill>
                <a:latin typeface="Arial" charset="0"/>
              </a:rPr>
              <a:t>Supervivencia post-trasplante</a:t>
            </a:r>
          </a:p>
          <a:p>
            <a:endParaRPr lang="ca-E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964113" y="1214438"/>
            <a:ext cx="4068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" sz="2100" b="1" dirty="0">
                <a:solidFill>
                  <a:prstClr val="black"/>
                </a:solidFill>
                <a:latin typeface="Arial" charset="0"/>
              </a:rPr>
              <a:t>Supervivencia post-</a:t>
            </a:r>
            <a:r>
              <a:rPr lang="es-ES" sz="2100" b="1" dirty="0" err="1">
                <a:solidFill>
                  <a:prstClr val="black"/>
                </a:solidFill>
                <a:latin typeface="Arial" charset="0"/>
              </a:rPr>
              <a:t>descomp</a:t>
            </a:r>
            <a:r>
              <a:rPr lang="es-ES" sz="2100" b="1" dirty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algn="ctr"/>
            <a:r>
              <a:rPr lang="es-ES" sz="2000" b="1" dirty="0">
                <a:solidFill>
                  <a:prstClr val="black"/>
                </a:solidFill>
                <a:latin typeface="Arial" charset="0"/>
              </a:rPr>
              <a:t>Planas, J </a:t>
            </a:r>
            <a:r>
              <a:rPr lang="es-ES" sz="2000" b="1" dirty="0" err="1">
                <a:solidFill>
                  <a:prstClr val="black"/>
                </a:solidFill>
                <a:latin typeface="Arial" charset="0"/>
              </a:rPr>
              <a:t>Hepatol</a:t>
            </a:r>
            <a:r>
              <a:rPr lang="es-ES" sz="2000" b="1" dirty="0">
                <a:solidFill>
                  <a:prstClr val="black"/>
                </a:solidFill>
                <a:latin typeface="Arial" charset="0"/>
              </a:rPr>
              <a:t> 2004</a:t>
            </a:r>
            <a:r>
              <a:rPr lang="es-ES" sz="1400" b="1" dirty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grpSp>
        <p:nvGrpSpPr>
          <p:cNvPr id="25604" name="Group 471"/>
          <p:cNvGrpSpPr>
            <a:grpSpLocks/>
          </p:cNvGrpSpPr>
          <p:nvPr/>
        </p:nvGrpSpPr>
        <p:grpSpPr bwMode="auto">
          <a:xfrm>
            <a:off x="1008063" y="2347913"/>
            <a:ext cx="3203575" cy="720725"/>
            <a:chOff x="635" y="1479"/>
            <a:chExt cx="2016" cy="429"/>
          </a:xfrm>
        </p:grpSpPr>
        <p:sp>
          <p:nvSpPr>
            <p:cNvPr id="25679" name="Line 88"/>
            <p:cNvSpPr>
              <a:spLocks noChangeShapeType="1"/>
            </p:cNvSpPr>
            <p:nvPr/>
          </p:nvSpPr>
          <p:spPr bwMode="auto">
            <a:xfrm>
              <a:off x="2274" y="1908"/>
              <a:ext cx="3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80" name="Line 89"/>
            <p:cNvSpPr>
              <a:spLocks noChangeShapeType="1"/>
            </p:cNvSpPr>
            <p:nvPr/>
          </p:nvSpPr>
          <p:spPr bwMode="auto">
            <a:xfrm>
              <a:off x="2274" y="1878"/>
              <a:ext cx="1" cy="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81" name="Line 90"/>
            <p:cNvSpPr>
              <a:spLocks noChangeShapeType="1"/>
            </p:cNvSpPr>
            <p:nvPr/>
          </p:nvSpPr>
          <p:spPr bwMode="auto">
            <a:xfrm>
              <a:off x="2170" y="1878"/>
              <a:ext cx="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82" name="Line 91"/>
            <p:cNvSpPr>
              <a:spLocks noChangeShapeType="1"/>
            </p:cNvSpPr>
            <p:nvPr/>
          </p:nvSpPr>
          <p:spPr bwMode="auto">
            <a:xfrm>
              <a:off x="2170" y="1856"/>
              <a:ext cx="0" cy="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83" name="Line 92"/>
            <p:cNvSpPr>
              <a:spLocks noChangeShapeType="1"/>
            </p:cNvSpPr>
            <p:nvPr/>
          </p:nvSpPr>
          <p:spPr bwMode="auto">
            <a:xfrm>
              <a:off x="2113" y="1856"/>
              <a:ext cx="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84" name="Line 93"/>
            <p:cNvSpPr>
              <a:spLocks noChangeShapeType="1"/>
            </p:cNvSpPr>
            <p:nvPr/>
          </p:nvSpPr>
          <p:spPr bwMode="auto">
            <a:xfrm>
              <a:off x="2113" y="1838"/>
              <a:ext cx="1" cy="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85" name="Line 94"/>
            <p:cNvSpPr>
              <a:spLocks noChangeShapeType="1"/>
            </p:cNvSpPr>
            <p:nvPr/>
          </p:nvSpPr>
          <p:spPr bwMode="auto">
            <a:xfrm>
              <a:off x="2014" y="1838"/>
              <a:ext cx="9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86" name="Line 95"/>
            <p:cNvSpPr>
              <a:spLocks noChangeShapeType="1"/>
            </p:cNvSpPr>
            <p:nvPr/>
          </p:nvSpPr>
          <p:spPr bwMode="auto">
            <a:xfrm>
              <a:off x="2014" y="1822"/>
              <a:ext cx="1" cy="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87" name="Line 96"/>
            <p:cNvSpPr>
              <a:spLocks noChangeShapeType="1"/>
            </p:cNvSpPr>
            <p:nvPr/>
          </p:nvSpPr>
          <p:spPr bwMode="auto">
            <a:xfrm>
              <a:off x="1959" y="1822"/>
              <a:ext cx="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88" name="Line 97"/>
            <p:cNvSpPr>
              <a:spLocks noChangeShapeType="1"/>
            </p:cNvSpPr>
            <p:nvPr/>
          </p:nvSpPr>
          <p:spPr bwMode="auto">
            <a:xfrm>
              <a:off x="1959" y="1805"/>
              <a:ext cx="0" cy="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89" name="Line 98"/>
            <p:cNvSpPr>
              <a:spLocks noChangeShapeType="1"/>
            </p:cNvSpPr>
            <p:nvPr/>
          </p:nvSpPr>
          <p:spPr bwMode="auto">
            <a:xfrm>
              <a:off x="1948" y="1805"/>
              <a:ext cx="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90" name="Line 99"/>
            <p:cNvSpPr>
              <a:spLocks noChangeShapeType="1"/>
            </p:cNvSpPr>
            <p:nvPr/>
          </p:nvSpPr>
          <p:spPr bwMode="auto">
            <a:xfrm>
              <a:off x="1948" y="1791"/>
              <a:ext cx="1" cy="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91" name="Line 100"/>
            <p:cNvSpPr>
              <a:spLocks noChangeShapeType="1"/>
            </p:cNvSpPr>
            <p:nvPr/>
          </p:nvSpPr>
          <p:spPr bwMode="auto">
            <a:xfrm>
              <a:off x="1882" y="1791"/>
              <a:ext cx="6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92" name="Line 101"/>
            <p:cNvSpPr>
              <a:spLocks noChangeShapeType="1"/>
            </p:cNvSpPr>
            <p:nvPr/>
          </p:nvSpPr>
          <p:spPr bwMode="auto">
            <a:xfrm>
              <a:off x="1882" y="1774"/>
              <a:ext cx="0" cy="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93" name="Line 102"/>
            <p:cNvSpPr>
              <a:spLocks noChangeShapeType="1"/>
            </p:cNvSpPr>
            <p:nvPr/>
          </p:nvSpPr>
          <p:spPr bwMode="auto">
            <a:xfrm>
              <a:off x="1875" y="1774"/>
              <a:ext cx="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94" name="Line 103"/>
            <p:cNvSpPr>
              <a:spLocks noChangeShapeType="1"/>
            </p:cNvSpPr>
            <p:nvPr/>
          </p:nvSpPr>
          <p:spPr bwMode="auto">
            <a:xfrm>
              <a:off x="1875" y="1761"/>
              <a:ext cx="1" cy="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95" name="Line 104"/>
            <p:cNvSpPr>
              <a:spLocks noChangeShapeType="1"/>
            </p:cNvSpPr>
            <p:nvPr/>
          </p:nvSpPr>
          <p:spPr bwMode="auto">
            <a:xfrm>
              <a:off x="1825" y="1761"/>
              <a:ext cx="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96" name="Line 105"/>
            <p:cNvSpPr>
              <a:spLocks noChangeShapeType="1"/>
            </p:cNvSpPr>
            <p:nvPr/>
          </p:nvSpPr>
          <p:spPr bwMode="auto">
            <a:xfrm>
              <a:off x="1825" y="1749"/>
              <a:ext cx="1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97" name="Line 106"/>
            <p:cNvSpPr>
              <a:spLocks noChangeShapeType="1"/>
            </p:cNvSpPr>
            <p:nvPr/>
          </p:nvSpPr>
          <p:spPr bwMode="auto">
            <a:xfrm>
              <a:off x="1743" y="1749"/>
              <a:ext cx="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98" name="Line 107"/>
            <p:cNvSpPr>
              <a:spLocks noChangeShapeType="1"/>
            </p:cNvSpPr>
            <p:nvPr/>
          </p:nvSpPr>
          <p:spPr bwMode="auto">
            <a:xfrm>
              <a:off x="1743" y="1740"/>
              <a:ext cx="0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99" name="Line 108"/>
            <p:cNvSpPr>
              <a:spLocks noChangeShapeType="1"/>
            </p:cNvSpPr>
            <p:nvPr/>
          </p:nvSpPr>
          <p:spPr bwMode="auto">
            <a:xfrm>
              <a:off x="1737" y="1740"/>
              <a:ext cx="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00" name="Line 109"/>
            <p:cNvSpPr>
              <a:spLocks noChangeShapeType="1"/>
            </p:cNvSpPr>
            <p:nvPr/>
          </p:nvSpPr>
          <p:spPr bwMode="auto">
            <a:xfrm>
              <a:off x="1737" y="1727"/>
              <a:ext cx="0" cy="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01" name="Line 110"/>
            <p:cNvSpPr>
              <a:spLocks noChangeShapeType="1"/>
            </p:cNvSpPr>
            <p:nvPr/>
          </p:nvSpPr>
          <p:spPr bwMode="auto">
            <a:xfrm>
              <a:off x="1587" y="1727"/>
              <a:ext cx="1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02" name="Line 111"/>
            <p:cNvSpPr>
              <a:spLocks noChangeShapeType="1"/>
            </p:cNvSpPr>
            <p:nvPr/>
          </p:nvSpPr>
          <p:spPr bwMode="auto">
            <a:xfrm>
              <a:off x="1587" y="1705"/>
              <a:ext cx="1" cy="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03" name="Line 112"/>
            <p:cNvSpPr>
              <a:spLocks noChangeShapeType="1"/>
            </p:cNvSpPr>
            <p:nvPr/>
          </p:nvSpPr>
          <p:spPr bwMode="auto">
            <a:xfrm>
              <a:off x="1488" y="1705"/>
              <a:ext cx="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04" name="Line 113"/>
            <p:cNvSpPr>
              <a:spLocks noChangeShapeType="1"/>
            </p:cNvSpPr>
            <p:nvPr/>
          </p:nvSpPr>
          <p:spPr bwMode="auto">
            <a:xfrm>
              <a:off x="1488" y="1696"/>
              <a:ext cx="1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05" name="Line 114"/>
            <p:cNvSpPr>
              <a:spLocks noChangeShapeType="1"/>
            </p:cNvSpPr>
            <p:nvPr/>
          </p:nvSpPr>
          <p:spPr bwMode="auto">
            <a:xfrm>
              <a:off x="1472" y="1696"/>
              <a:ext cx="1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06" name="Line 115"/>
            <p:cNvSpPr>
              <a:spLocks noChangeShapeType="1"/>
            </p:cNvSpPr>
            <p:nvPr/>
          </p:nvSpPr>
          <p:spPr bwMode="auto">
            <a:xfrm>
              <a:off x="1472" y="1688"/>
              <a:ext cx="0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07" name="Line 116"/>
            <p:cNvSpPr>
              <a:spLocks noChangeShapeType="1"/>
            </p:cNvSpPr>
            <p:nvPr/>
          </p:nvSpPr>
          <p:spPr bwMode="auto">
            <a:xfrm>
              <a:off x="1460" y="1688"/>
              <a:ext cx="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08" name="Line 117"/>
            <p:cNvSpPr>
              <a:spLocks noChangeShapeType="1"/>
            </p:cNvSpPr>
            <p:nvPr/>
          </p:nvSpPr>
          <p:spPr bwMode="auto">
            <a:xfrm>
              <a:off x="1460" y="1679"/>
              <a:ext cx="1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09" name="Line 118"/>
            <p:cNvSpPr>
              <a:spLocks noChangeShapeType="1"/>
            </p:cNvSpPr>
            <p:nvPr/>
          </p:nvSpPr>
          <p:spPr bwMode="auto">
            <a:xfrm>
              <a:off x="1432" y="1679"/>
              <a:ext cx="2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10" name="Line 119"/>
            <p:cNvSpPr>
              <a:spLocks noChangeShapeType="1"/>
            </p:cNvSpPr>
            <p:nvPr/>
          </p:nvSpPr>
          <p:spPr bwMode="auto">
            <a:xfrm>
              <a:off x="1432" y="1671"/>
              <a:ext cx="1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11" name="Line 120"/>
            <p:cNvSpPr>
              <a:spLocks noChangeShapeType="1"/>
            </p:cNvSpPr>
            <p:nvPr/>
          </p:nvSpPr>
          <p:spPr bwMode="auto">
            <a:xfrm>
              <a:off x="1394" y="1671"/>
              <a:ext cx="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12" name="Line 121"/>
            <p:cNvSpPr>
              <a:spLocks noChangeShapeType="1"/>
            </p:cNvSpPr>
            <p:nvPr/>
          </p:nvSpPr>
          <p:spPr bwMode="auto">
            <a:xfrm>
              <a:off x="1394" y="1653"/>
              <a:ext cx="1" cy="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13" name="Line 122"/>
            <p:cNvSpPr>
              <a:spLocks noChangeShapeType="1"/>
            </p:cNvSpPr>
            <p:nvPr/>
          </p:nvSpPr>
          <p:spPr bwMode="auto">
            <a:xfrm>
              <a:off x="1227" y="1653"/>
              <a:ext cx="16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14" name="Line 123"/>
            <p:cNvSpPr>
              <a:spLocks noChangeShapeType="1"/>
            </p:cNvSpPr>
            <p:nvPr/>
          </p:nvSpPr>
          <p:spPr bwMode="auto">
            <a:xfrm>
              <a:off x="1227" y="1645"/>
              <a:ext cx="1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15" name="Line 124"/>
            <p:cNvSpPr>
              <a:spLocks noChangeShapeType="1"/>
            </p:cNvSpPr>
            <p:nvPr/>
          </p:nvSpPr>
          <p:spPr bwMode="auto">
            <a:xfrm>
              <a:off x="1184" y="1645"/>
              <a:ext cx="4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16" name="Line 125"/>
            <p:cNvSpPr>
              <a:spLocks noChangeShapeType="1"/>
            </p:cNvSpPr>
            <p:nvPr/>
          </p:nvSpPr>
          <p:spPr bwMode="auto">
            <a:xfrm>
              <a:off x="1184" y="1640"/>
              <a:ext cx="0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17" name="Line 126"/>
            <p:cNvSpPr>
              <a:spLocks noChangeShapeType="1"/>
            </p:cNvSpPr>
            <p:nvPr/>
          </p:nvSpPr>
          <p:spPr bwMode="auto">
            <a:xfrm>
              <a:off x="1178" y="1640"/>
              <a:ext cx="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18" name="Line 127"/>
            <p:cNvSpPr>
              <a:spLocks noChangeShapeType="1"/>
            </p:cNvSpPr>
            <p:nvPr/>
          </p:nvSpPr>
          <p:spPr bwMode="auto">
            <a:xfrm>
              <a:off x="1178" y="1632"/>
              <a:ext cx="0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19" name="Line 128"/>
            <p:cNvSpPr>
              <a:spLocks noChangeShapeType="1"/>
            </p:cNvSpPr>
            <p:nvPr/>
          </p:nvSpPr>
          <p:spPr bwMode="auto">
            <a:xfrm>
              <a:off x="1161" y="1632"/>
              <a:ext cx="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20" name="Line 129"/>
            <p:cNvSpPr>
              <a:spLocks noChangeShapeType="1"/>
            </p:cNvSpPr>
            <p:nvPr/>
          </p:nvSpPr>
          <p:spPr bwMode="auto">
            <a:xfrm>
              <a:off x="1161" y="1623"/>
              <a:ext cx="1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21" name="Line 130"/>
            <p:cNvSpPr>
              <a:spLocks noChangeShapeType="1"/>
            </p:cNvSpPr>
            <p:nvPr/>
          </p:nvSpPr>
          <p:spPr bwMode="auto">
            <a:xfrm>
              <a:off x="1145" y="1623"/>
              <a:ext cx="1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22" name="Line 131"/>
            <p:cNvSpPr>
              <a:spLocks noChangeShapeType="1"/>
            </p:cNvSpPr>
            <p:nvPr/>
          </p:nvSpPr>
          <p:spPr bwMode="auto">
            <a:xfrm>
              <a:off x="1145" y="1619"/>
              <a:ext cx="0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23" name="Line 132"/>
            <p:cNvSpPr>
              <a:spLocks noChangeShapeType="1"/>
            </p:cNvSpPr>
            <p:nvPr/>
          </p:nvSpPr>
          <p:spPr bwMode="auto">
            <a:xfrm>
              <a:off x="1106" y="1619"/>
              <a:ext cx="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24" name="Line 133"/>
            <p:cNvSpPr>
              <a:spLocks noChangeShapeType="1"/>
            </p:cNvSpPr>
            <p:nvPr/>
          </p:nvSpPr>
          <p:spPr bwMode="auto">
            <a:xfrm>
              <a:off x="1106" y="1610"/>
              <a:ext cx="1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25" name="Line 134"/>
            <p:cNvSpPr>
              <a:spLocks noChangeShapeType="1"/>
            </p:cNvSpPr>
            <p:nvPr/>
          </p:nvSpPr>
          <p:spPr bwMode="auto">
            <a:xfrm>
              <a:off x="1100" y="1610"/>
              <a:ext cx="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26" name="Line 135"/>
            <p:cNvSpPr>
              <a:spLocks noChangeShapeType="1"/>
            </p:cNvSpPr>
            <p:nvPr/>
          </p:nvSpPr>
          <p:spPr bwMode="auto">
            <a:xfrm>
              <a:off x="1100" y="1606"/>
              <a:ext cx="1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27" name="Line 136"/>
            <p:cNvSpPr>
              <a:spLocks noChangeShapeType="1"/>
            </p:cNvSpPr>
            <p:nvPr/>
          </p:nvSpPr>
          <p:spPr bwMode="auto">
            <a:xfrm>
              <a:off x="1090" y="1606"/>
              <a:ext cx="1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28" name="Line 137"/>
            <p:cNvSpPr>
              <a:spLocks noChangeShapeType="1"/>
            </p:cNvSpPr>
            <p:nvPr/>
          </p:nvSpPr>
          <p:spPr bwMode="auto">
            <a:xfrm>
              <a:off x="1090" y="1597"/>
              <a:ext cx="0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29" name="Line 138"/>
            <p:cNvSpPr>
              <a:spLocks noChangeShapeType="1"/>
            </p:cNvSpPr>
            <p:nvPr/>
          </p:nvSpPr>
          <p:spPr bwMode="auto">
            <a:xfrm>
              <a:off x="1078" y="1597"/>
              <a:ext cx="1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30" name="Line 139"/>
            <p:cNvSpPr>
              <a:spLocks noChangeShapeType="1"/>
            </p:cNvSpPr>
            <p:nvPr/>
          </p:nvSpPr>
          <p:spPr bwMode="auto">
            <a:xfrm>
              <a:off x="1078" y="1593"/>
              <a:ext cx="1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31" name="Line 140"/>
            <p:cNvSpPr>
              <a:spLocks noChangeShapeType="1"/>
            </p:cNvSpPr>
            <p:nvPr/>
          </p:nvSpPr>
          <p:spPr bwMode="auto">
            <a:xfrm>
              <a:off x="1073" y="1593"/>
              <a:ext cx="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32" name="Line 141"/>
            <p:cNvSpPr>
              <a:spLocks noChangeShapeType="1"/>
            </p:cNvSpPr>
            <p:nvPr/>
          </p:nvSpPr>
          <p:spPr bwMode="auto">
            <a:xfrm>
              <a:off x="1073" y="1584"/>
              <a:ext cx="0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33" name="Line 142"/>
            <p:cNvSpPr>
              <a:spLocks noChangeShapeType="1"/>
            </p:cNvSpPr>
            <p:nvPr/>
          </p:nvSpPr>
          <p:spPr bwMode="auto">
            <a:xfrm>
              <a:off x="1073" y="1584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34" name="Line 143"/>
            <p:cNvSpPr>
              <a:spLocks noChangeShapeType="1"/>
            </p:cNvSpPr>
            <p:nvPr/>
          </p:nvSpPr>
          <p:spPr bwMode="auto">
            <a:xfrm>
              <a:off x="1073" y="1576"/>
              <a:ext cx="0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35" name="Line 144"/>
            <p:cNvSpPr>
              <a:spLocks noChangeShapeType="1"/>
            </p:cNvSpPr>
            <p:nvPr/>
          </p:nvSpPr>
          <p:spPr bwMode="auto">
            <a:xfrm>
              <a:off x="1067" y="1576"/>
              <a:ext cx="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36" name="Line 145"/>
            <p:cNvSpPr>
              <a:spLocks noChangeShapeType="1"/>
            </p:cNvSpPr>
            <p:nvPr/>
          </p:nvSpPr>
          <p:spPr bwMode="auto">
            <a:xfrm>
              <a:off x="1067" y="1571"/>
              <a:ext cx="1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37" name="Line 146"/>
            <p:cNvSpPr>
              <a:spLocks noChangeShapeType="1"/>
            </p:cNvSpPr>
            <p:nvPr/>
          </p:nvSpPr>
          <p:spPr bwMode="auto">
            <a:xfrm>
              <a:off x="1045" y="1571"/>
              <a:ext cx="2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38" name="Line 147"/>
            <p:cNvSpPr>
              <a:spLocks noChangeShapeType="1"/>
            </p:cNvSpPr>
            <p:nvPr/>
          </p:nvSpPr>
          <p:spPr bwMode="auto">
            <a:xfrm>
              <a:off x="1045" y="1563"/>
              <a:ext cx="0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39" name="Line 148"/>
            <p:cNvSpPr>
              <a:spLocks noChangeShapeType="1"/>
            </p:cNvSpPr>
            <p:nvPr/>
          </p:nvSpPr>
          <p:spPr bwMode="auto">
            <a:xfrm>
              <a:off x="1034" y="1563"/>
              <a:ext cx="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40" name="Line 149"/>
            <p:cNvSpPr>
              <a:spLocks noChangeShapeType="1"/>
            </p:cNvSpPr>
            <p:nvPr/>
          </p:nvSpPr>
          <p:spPr bwMode="auto">
            <a:xfrm>
              <a:off x="1034" y="1559"/>
              <a:ext cx="0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41" name="Line 150"/>
            <p:cNvSpPr>
              <a:spLocks noChangeShapeType="1"/>
            </p:cNvSpPr>
            <p:nvPr/>
          </p:nvSpPr>
          <p:spPr bwMode="auto">
            <a:xfrm>
              <a:off x="1006" y="1559"/>
              <a:ext cx="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42" name="Line 151"/>
            <p:cNvSpPr>
              <a:spLocks noChangeShapeType="1"/>
            </p:cNvSpPr>
            <p:nvPr/>
          </p:nvSpPr>
          <p:spPr bwMode="auto">
            <a:xfrm>
              <a:off x="1006" y="1550"/>
              <a:ext cx="1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43" name="Line 152"/>
            <p:cNvSpPr>
              <a:spLocks noChangeShapeType="1"/>
            </p:cNvSpPr>
            <p:nvPr/>
          </p:nvSpPr>
          <p:spPr bwMode="auto">
            <a:xfrm>
              <a:off x="1006" y="1550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44" name="Line 153"/>
            <p:cNvSpPr>
              <a:spLocks noChangeShapeType="1"/>
            </p:cNvSpPr>
            <p:nvPr/>
          </p:nvSpPr>
          <p:spPr bwMode="auto">
            <a:xfrm>
              <a:off x="1006" y="1546"/>
              <a:ext cx="1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45" name="Line 154"/>
            <p:cNvSpPr>
              <a:spLocks noChangeShapeType="1"/>
            </p:cNvSpPr>
            <p:nvPr/>
          </p:nvSpPr>
          <p:spPr bwMode="auto">
            <a:xfrm>
              <a:off x="996" y="1546"/>
              <a:ext cx="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46" name="Line 155"/>
            <p:cNvSpPr>
              <a:spLocks noChangeShapeType="1"/>
            </p:cNvSpPr>
            <p:nvPr/>
          </p:nvSpPr>
          <p:spPr bwMode="auto">
            <a:xfrm>
              <a:off x="996" y="1537"/>
              <a:ext cx="0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47" name="Line 156"/>
            <p:cNvSpPr>
              <a:spLocks noChangeShapeType="1"/>
            </p:cNvSpPr>
            <p:nvPr/>
          </p:nvSpPr>
          <p:spPr bwMode="auto">
            <a:xfrm>
              <a:off x="967" y="1537"/>
              <a:ext cx="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48" name="Line 157"/>
            <p:cNvSpPr>
              <a:spLocks noChangeShapeType="1"/>
            </p:cNvSpPr>
            <p:nvPr/>
          </p:nvSpPr>
          <p:spPr bwMode="auto">
            <a:xfrm>
              <a:off x="967" y="1532"/>
              <a:ext cx="1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49" name="Line 158"/>
            <p:cNvSpPr>
              <a:spLocks noChangeShapeType="1"/>
            </p:cNvSpPr>
            <p:nvPr/>
          </p:nvSpPr>
          <p:spPr bwMode="auto">
            <a:xfrm>
              <a:off x="951" y="1532"/>
              <a:ext cx="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50" name="Line 159"/>
            <p:cNvSpPr>
              <a:spLocks noChangeShapeType="1"/>
            </p:cNvSpPr>
            <p:nvPr/>
          </p:nvSpPr>
          <p:spPr bwMode="auto">
            <a:xfrm>
              <a:off x="951" y="1528"/>
              <a:ext cx="0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51" name="Line 160"/>
            <p:cNvSpPr>
              <a:spLocks noChangeShapeType="1"/>
            </p:cNvSpPr>
            <p:nvPr/>
          </p:nvSpPr>
          <p:spPr bwMode="auto">
            <a:xfrm>
              <a:off x="946" y="1528"/>
              <a:ext cx="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52" name="Line 161"/>
            <p:cNvSpPr>
              <a:spLocks noChangeShapeType="1"/>
            </p:cNvSpPr>
            <p:nvPr/>
          </p:nvSpPr>
          <p:spPr bwMode="auto">
            <a:xfrm>
              <a:off x="946" y="1520"/>
              <a:ext cx="0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53" name="Line 162"/>
            <p:cNvSpPr>
              <a:spLocks noChangeShapeType="1"/>
            </p:cNvSpPr>
            <p:nvPr/>
          </p:nvSpPr>
          <p:spPr bwMode="auto">
            <a:xfrm>
              <a:off x="912" y="1520"/>
              <a:ext cx="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54" name="Line 163"/>
            <p:cNvSpPr>
              <a:spLocks noChangeShapeType="1"/>
            </p:cNvSpPr>
            <p:nvPr/>
          </p:nvSpPr>
          <p:spPr bwMode="auto">
            <a:xfrm>
              <a:off x="912" y="1515"/>
              <a:ext cx="0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55" name="Line 164"/>
            <p:cNvSpPr>
              <a:spLocks noChangeShapeType="1"/>
            </p:cNvSpPr>
            <p:nvPr/>
          </p:nvSpPr>
          <p:spPr bwMode="auto">
            <a:xfrm>
              <a:off x="862" y="1515"/>
              <a:ext cx="5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56" name="Line 165"/>
            <p:cNvSpPr>
              <a:spLocks noChangeShapeType="1"/>
            </p:cNvSpPr>
            <p:nvPr/>
          </p:nvSpPr>
          <p:spPr bwMode="auto">
            <a:xfrm>
              <a:off x="862" y="1511"/>
              <a:ext cx="0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57" name="Line 166"/>
            <p:cNvSpPr>
              <a:spLocks noChangeShapeType="1"/>
            </p:cNvSpPr>
            <p:nvPr/>
          </p:nvSpPr>
          <p:spPr bwMode="auto">
            <a:xfrm>
              <a:off x="845" y="1511"/>
              <a:ext cx="1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58" name="Line 167"/>
            <p:cNvSpPr>
              <a:spLocks noChangeShapeType="1"/>
            </p:cNvSpPr>
            <p:nvPr/>
          </p:nvSpPr>
          <p:spPr bwMode="auto">
            <a:xfrm>
              <a:off x="845" y="1503"/>
              <a:ext cx="1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59" name="Line 168"/>
            <p:cNvSpPr>
              <a:spLocks noChangeShapeType="1"/>
            </p:cNvSpPr>
            <p:nvPr/>
          </p:nvSpPr>
          <p:spPr bwMode="auto">
            <a:xfrm>
              <a:off x="774" y="1503"/>
              <a:ext cx="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60" name="Line 169"/>
            <p:cNvSpPr>
              <a:spLocks noChangeShapeType="1"/>
            </p:cNvSpPr>
            <p:nvPr/>
          </p:nvSpPr>
          <p:spPr bwMode="auto">
            <a:xfrm>
              <a:off x="774" y="1498"/>
              <a:ext cx="1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61" name="Line 170"/>
            <p:cNvSpPr>
              <a:spLocks noChangeShapeType="1"/>
            </p:cNvSpPr>
            <p:nvPr/>
          </p:nvSpPr>
          <p:spPr bwMode="auto">
            <a:xfrm>
              <a:off x="746" y="1498"/>
              <a:ext cx="2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62" name="Line 171"/>
            <p:cNvSpPr>
              <a:spLocks noChangeShapeType="1"/>
            </p:cNvSpPr>
            <p:nvPr/>
          </p:nvSpPr>
          <p:spPr bwMode="auto">
            <a:xfrm>
              <a:off x="746" y="1493"/>
              <a:ext cx="1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63" name="Line 172"/>
            <p:cNvSpPr>
              <a:spLocks noChangeShapeType="1"/>
            </p:cNvSpPr>
            <p:nvPr/>
          </p:nvSpPr>
          <p:spPr bwMode="auto">
            <a:xfrm>
              <a:off x="696" y="1493"/>
              <a:ext cx="5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64" name="Line 173"/>
            <p:cNvSpPr>
              <a:spLocks noChangeShapeType="1"/>
            </p:cNvSpPr>
            <p:nvPr/>
          </p:nvSpPr>
          <p:spPr bwMode="auto">
            <a:xfrm>
              <a:off x="696" y="1485"/>
              <a:ext cx="1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65" name="Line 174"/>
            <p:cNvSpPr>
              <a:spLocks noChangeShapeType="1"/>
            </p:cNvSpPr>
            <p:nvPr/>
          </p:nvSpPr>
          <p:spPr bwMode="auto">
            <a:xfrm>
              <a:off x="640" y="1485"/>
              <a:ext cx="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66" name="Line 175"/>
            <p:cNvSpPr>
              <a:spLocks noChangeShapeType="1"/>
            </p:cNvSpPr>
            <p:nvPr/>
          </p:nvSpPr>
          <p:spPr bwMode="auto">
            <a:xfrm>
              <a:off x="640" y="1481"/>
              <a:ext cx="1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67" name="Line 176"/>
            <p:cNvSpPr>
              <a:spLocks noChangeShapeType="1"/>
            </p:cNvSpPr>
            <p:nvPr/>
          </p:nvSpPr>
          <p:spPr bwMode="auto">
            <a:xfrm>
              <a:off x="640" y="148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68" name="Line 177"/>
            <p:cNvSpPr>
              <a:spLocks noChangeShapeType="1"/>
            </p:cNvSpPr>
            <p:nvPr/>
          </p:nvSpPr>
          <p:spPr bwMode="auto">
            <a:xfrm>
              <a:off x="2617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69" name="Line 178"/>
            <p:cNvSpPr>
              <a:spLocks noChangeShapeType="1"/>
            </p:cNvSpPr>
            <p:nvPr/>
          </p:nvSpPr>
          <p:spPr bwMode="auto">
            <a:xfrm>
              <a:off x="2601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70" name="Line 179"/>
            <p:cNvSpPr>
              <a:spLocks noChangeShapeType="1"/>
            </p:cNvSpPr>
            <p:nvPr/>
          </p:nvSpPr>
          <p:spPr bwMode="auto">
            <a:xfrm>
              <a:off x="2584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71" name="Line 180"/>
            <p:cNvSpPr>
              <a:spLocks noChangeShapeType="1"/>
            </p:cNvSpPr>
            <p:nvPr/>
          </p:nvSpPr>
          <p:spPr bwMode="auto">
            <a:xfrm>
              <a:off x="2573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72" name="Line 181"/>
            <p:cNvSpPr>
              <a:spLocks noChangeShapeType="1"/>
            </p:cNvSpPr>
            <p:nvPr/>
          </p:nvSpPr>
          <p:spPr bwMode="auto">
            <a:xfrm>
              <a:off x="2568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73" name="Line 182"/>
            <p:cNvSpPr>
              <a:spLocks noChangeShapeType="1"/>
            </p:cNvSpPr>
            <p:nvPr/>
          </p:nvSpPr>
          <p:spPr bwMode="auto">
            <a:xfrm>
              <a:off x="2563" y="190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74" name="Line 183"/>
            <p:cNvSpPr>
              <a:spLocks noChangeShapeType="1"/>
            </p:cNvSpPr>
            <p:nvPr/>
          </p:nvSpPr>
          <p:spPr bwMode="auto">
            <a:xfrm>
              <a:off x="2551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75" name="Line 184"/>
            <p:cNvSpPr>
              <a:spLocks noChangeShapeType="1"/>
            </p:cNvSpPr>
            <p:nvPr/>
          </p:nvSpPr>
          <p:spPr bwMode="auto">
            <a:xfrm>
              <a:off x="2518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76" name="Line 185"/>
            <p:cNvSpPr>
              <a:spLocks noChangeShapeType="1"/>
            </p:cNvSpPr>
            <p:nvPr/>
          </p:nvSpPr>
          <p:spPr bwMode="auto">
            <a:xfrm>
              <a:off x="2512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77" name="Line 186"/>
            <p:cNvSpPr>
              <a:spLocks noChangeShapeType="1"/>
            </p:cNvSpPr>
            <p:nvPr/>
          </p:nvSpPr>
          <p:spPr bwMode="auto">
            <a:xfrm>
              <a:off x="2512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78" name="Line 187"/>
            <p:cNvSpPr>
              <a:spLocks noChangeShapeType="1"/>
            </p:cNvSpPr>
            <p:nvPr/>
          </p:nvSpPr>
          <p:spPr bwMode="auto">
            <a:xfrm>
              <a:off x="2512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79" name="Line 188"/>
            <p:cNvSpPr>
              <a:spLocks noChangeShapeType="1"/>
            </p:cNvSpPr>
            <p:nvPr/>
          </p:nvSpPr>
          <p:spPr bwMode="auto">
            <a:xfrm>
              <a:off x="2496" y="190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80" name="Line 189"/>
            <p:cNvSpPr>
              <a:spLocks noChangeShapeType="1"/>
            </p:cNvSpPr>
            <p:nvPr/>
          </p:nvSpPr>
          <p:spPr bwMode="auto">
            <a:xfrm>
              <a:off x="2490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81" name="Line 190"/>
            <p:cNvSpPr>
              <a:spLocks noChangeShapeType="1"/>
            </p:cNvSpPr>
            <p:nvPr/>
          </p:nvSpPr>
          <p:spPr bwMode="auto">
            <a:xfrm>
              <a:off x="2478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82" name="Line 191"/>
            <p:cNvSpPr>
              <a:spLocks noChangeShapeType="1"/>
            </p:cNvSpPr>
            <p:nvPr/>
          </p:nvSpPr>
          <p:spPr bwMode="auto">
            <a:xfrm>
              <a:off x="2468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83" name="Line 192"/>
            <p:cNvSpPr>
              <a:spLocks noChangeShapeType="1"/>
            </p:cNvSpPr>
            <p:nvPr/>
          </p:nvSpPr>
          <p:spPr bwMode="auto">
            <a:xfrm>
              <a:off x="2457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84" name="Line 193"/>
            <p:cNvSpPr>
              <a:spLocks noChangeShapeType="1"/>
            </p:cNvSpPr>
            <p:nvPr/>
          </p:nvSpPr>
          <p:spPr bwMode="auto">
            <a:xfrm>
              <a:off x="2457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85" name="Line 194"/>
            <p:cNvSpPr>
              <a:spLocks noChangeShapeType="1"/>
            </p:cNvSpPr>
            <p:nvPr/>
          </p:nvSpPr>
          <p:spPr bwMode="auto">
            <a:xfrm>
              <a:off x="2452" y="190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86" name="Line 195"/>
            <p:cNvSpPr>
              <a:spLocks noChangeShapeType="1"/>
            </p:cNvSpPr>
            <p:nvPr/>
          </p:nvSpPr>
          <p:spPr bwMode="auto">
            <a:xfrm>
              <a:off x="2446" y="190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87" name="Line 196"/>
            <p:cNvSpPr>
              <a:spLocks noChangeShapeType="1"/>
            </p:cNvSpPr>
            <p:nvPr/>
          </p:nvSpPr>
          <p:spPr bwMode="auto">
            <a:xfrm>
              <a:off x="2435" y="190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88" name="Line 197"/>
            <p:cNvSpPr>
              <a:spLocks noChangeShapeType="1"/>
            </p:cNvSpPr>
            <p:nvPr/>
          </p:nvSpPr>
          <p:spPr bwMode="auto">
            <a:xfrm>
              <a:off x="2401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89" name="Line 198"/>
            <p:cNvSpPr>
              <a:spLocks noChangeShapeType="1"/>
            </p:cNvSpPr>
            <p:nvPr/>
          </p:nvSpPr>
          <p:spPr bwMode="auto">
            <a:xfrm>
              <a:off x="2401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90" name="Line 199"/>
            <p:cNvSpPr>
              <a:spLocks noChangeShapeType="1"/>
            </p:cNvSpPr>
            <p:nvPr/>
          </p:nvSpPr>
          <p:spPr bwMode="auto">
            <a:xfrm>
              <a:off x="2401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91" name="Line 200"/>
            <p:cNvSpPr>
              <a:spLocks noChangeShapeType="1"/>
            </p:cNvSpPr>
            <p:nvPr/>
          </p:nvSpPr>
          <p:spPr bwMode="auto">
            <a:xfrm>
              <a:off x="2379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92" name="Line 201"/>
            <p:cNvSpPr>
              <a:spLocks noChangeShapeType="1"/>
            </p:cNvSpPr>
            <p:nvPr/>
          </p:nvSpPr>
          <p:spPr bwMode="auto">
            <a:xfrm>
              <a:off x="2379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93" name="Line 202"/>
            <p:cNvSpPr>
              <a:spLocks noChangeShapeType="1"/>
            </p:cNvSpPr>
            <p:nvPr/>
          </p:nvSpPr>
          <p:spPr bwMode="auto">
            <a:xfrm>
              <a:off x="2374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94" name="Line 203"/>
            <p:cNvSpPr>
              <a:spLocks noChangeShapeType="1"/>
            </p:cNvSpPr>
            <p:nvPr/>
          </p:nvSpPr>
          <p:spPr bwMode="auto">
            <a:xfrm>
              <a:off x="2330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95" name="Line 204"/>
            <p:cNvSpPr>
              <a:spLocks noChangeShapeType="1"/>
            </p:cNvSpPr>
            <p:nvPr/>
          </p:nvSpPr>
          <p:spPr bwMode="auto">
            <a:xfrm>
              <a:off x="2325" y="190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96" name="Line 205"/>
            <p:cNvSpPr>
              <a:spLocks noChangeShapeType="1"/>
            </p:cNvSpPr>
            <p:nvPr/>
          </p:nvSpPr>
          <p:spPr bwMode="auto">
            <a:xfrm>
              <a:off x="2313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97" name="Line 206"/>
            <p:cNvSpPr>
              <a:spLocks noChangeShapeType="1"/>
            </p:cNvSpPr>
            <p:nvPr/>
          </p:nvSpPr>
          <p:spPr bwMode="auto">
            <a:xfrm>
              <a:off x="2302" y="190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98" name="Line 207"/>
            <p:cNvSpPr>
              <a:spLocks noChangeShapeType="1"/>
            </p:cNvSpPr>
            <p:nvPr/>
          </p:nvSpPr>
          <p:spPr bwMode="auto">
            <a:xfrm>
              <a:off x="2302" y="190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799" name="Line 208"/>
            <p:cNvSpPr>
              <a:spLocks noChangeShapeType="1"/>
            </p:cNvSpPr>
            <p:nvPr/>
          </p:nvSpPr>
          <p:spPr bwMode="auto">
            <a:xfrm>
              <a:off x="2302" y="190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00" name="Line 209"/>
            <p:cNvSpPr>
              <a:spLocks noChangeShapeType="1"/>
            </p:cNvSpPr>
            <p:nvPr/>
          </p:nvSpPr>
          <p:spPr bwMode="auto">
            <a:xfrm>
              <a:off x="2291" y="190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01" name="Line 210"/>
            <p:cNvSpPr>
              <a:spLocks noChangeShapeType="1"/>
            </p:cNvSpPr>
            <p:nvPr/>
          </p:nvSpPr>
          <p:spPr bwMode="auto">
            <a:xfrm>
              <a:off x="2285" y="190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02" name="Line 211"/>
            <p:cNvSpPr>
              <a:spLocks noChangeShapeType="1"/>
            </p:cNvSpPr>
            <p:nvPr/>
          </p:nvSpPr>
          <p:spPr bwMode="auto">
            <a:xfrm>
              <a:off x="2269" y="187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03" name="Line 212"/>
            <p:cNvSpPr>
              <a:spLocks noChangeShapeType="1"/>
            </p:cNvSpPr>
            <p:nvPr/>
          </p:nvSpPr>
          <p:spPr bwMode="auto">
            <a:xfrm>
              <a:off x="2257" y="187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04" name="Line 213"/>
            <p:cNvSpPr>
              <a:spLocks noChangeShapeType="1"/>
            </p:cNvSpPr>
            <p:nvPr/>
          </p:nvSpPr>
          <p:spPr bwMode="auto">
            <a:xfrm>
              <a:off x="2257" y="187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05" name="Line 214"/>
            <p:cNvSpPr>
              <a:spLocks noChangeShapeType="1"/>
            </p:cNvSpPr>
            <p:nvPr/>
          </p:nvSpPr>
          <p:spPr bwMode="auto">
            <a:xfrm>
              <a:off x="2247" y="187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06" name="Line 215"/>
            <p:cNvSpPr>
              <a:spLocks noChangeShapeType="1"/>
            </p:cNvSpPr>
            <p:nvPr/>
          </p:nvSpPr>
          <p:spPr bwMode="auto">
            <a:xfrm>
              <a:off x="2247" y="187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07" name="Line 216"/>
            <p:cNvSpPr>
              <a:spLocks noChangeShapeType="1"/>
            </p:cNvSpPr>
            <p:nvPr/>
          </p:nvSpPr>
          <p:spPr bwMode="auto">
            <a:xfrm>
              <a:off x="2247" y="187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08" name="Line 217"/>
            <p:cNvSpPr>
              <a:spLocks noChangeShapeType="1"/>
            </p:cNvSpPr>
            <p:nvPr/>
          </p:nvSpPr>
          <p:spPr bwMode="auto">
            <a:xfrm>
              <a:off x="2240" y="187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09" name="Line 218"/>
            <p:cNvSpPr>
              <a:spLocks noChangeShapeType="1"/>
            </p:cNvSpPr>
            <p:nvPr/>
          </p:nvSpPr>
          <p:spPr bwMode="auto">
            <a:xfrm>
              <a:off x="2230" y="187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10" name="Line 219"/>
            <p:cNvSpPr>
              <a:spLocks noChangeShapeType="1"/>
            </p:cNvSpPr>
            <p:nvPr/>
          </p:nvSpPr>
          <p:spPr bwMode="auto">
            <a:xfrm>
              <a:off x="2219" y="187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11" name="Line 220"/>
            <p:cNvSpPr>
              <a:spLocks noChangeShapeType="1"/>
            </p:cNvSpPr>
            <p:nvPr/>
          </p:nvSpPr>
          <p:spPr bwMode="auto">
            <a:xfrm>
              <a:off x="2202" y="187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12" name="Line 221"/>
            <p:cNvSpPr>
              <a:spLocks noChangeShapeType="1"/>
            </p:cNvSpPr>
            <p:nvPr/>
          </p:nvSpPr>
          <p:spPr bwMode="auto">
            <a:xfrm>
              <a:off x="2197" y="187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13" name="Line 222"/>
            <p:cNvSpPr>
              <a:spLocks noChangeShapeType="1"/>
            </p:cNvSpPr>
            <p:nvPr/>
          </p:nvSpPr>
          <p:spPr bwMode="auto">
            <a:xfrm>
              <a:off x="2191" y="1878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14" name="Line 223"/>
            <p:cNvSpPr>
              <a:spLocks noChangeShapeType="1"/>
            </p:cNvSpPr>
            <p:nvPr/>
          </p:nvSpPr>
          <p:spPr bwMode="auto">
            <a:xfrm>
              <a:off x="2175" y="187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15" name="Line 224"/>
            <p:cNvSpPr>
              <a:spLocks noChangeShapeType="1"/>
            </p:cNvSpPr>
            <p:nvPr/>
          </p:nvSpPr>
          <p:spPr bwMode="auto">
            <a:xfrm>
              <a:off x="2170" y="1856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16" name="Line 225"/>
            <p:cNvSpPr>
              <a:spLocks noChangeShapeType="1"/>
            </p:cNvSpPr>
            <p:nvPr/>
          </p:nvSpPr>
          <p:spPr bwMode="auto">
            <a:xfrm>
              <a:off x="2163" y="1856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17" name="Line 226"/>
            <p:cNvSpPr>
              <a:spLocks noChangeShapeType="1"/>
            </p:cNvSpPr>
            <p:nvPr/>
          </p:nvSpPr>
          <p:spPr bwMode="auto">
            <a:xfrm>
              <a:off x="2158" y="1856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18" name="Line 227"/>
            <p:cNvSpPr>
              <a:spLocks noChangeShapeType="1"/>
            </p:cNvSpPr>
            <p:nvPr/>
          </p:nvSpPr>
          <p:spPr bwMode="auto">
            <a:xfrm>
              <a:off x="2152" y="1856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19" name="Line 228"/>
            <p:cNvSpPr>
              <a:spLocks noChangeShapeType="1"/>
            </p:cNvSpPr>
            <p:nvPr/>
          </p:nvSpPr>
          <p:spPr bwMode="auto">
            <a:xfrm>
              <a:off x="2136" y="1856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20" name="Line 229"/>
            <p:cNvSpPr>
              <a:spLocks noChangeShapeType="1"/>
            </p:cNvSpPr>
            <p:nvPr/>
          </p:nvSpPr>
          <p:spPr bwMode="auto">
            <a:xfrm>
              <a:off x="2130" y="1856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21" name="Line 230"/>
            <p:cNvSpPr>
              <a:spLocks noChangeShapeType="1"/>
            </p:cNvSpPr>
            <p:nvPr/>
          </p:nvSpPr>
          <p:spPr bwMode="auto">
            <a:xfrm>
              <a:off x="2125" y="1856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22" name="Line 231"/>
            <p:cNvSpPr>
              <a:spLocks noChangeShapeType="1"/>
            </p:cNvSpPr>
            <p:nvPr/>
          </p:nvSpPr>
          <p:spPr bwMode="auto">
            <a:xfrm>
              <a:off x="2120" y="1856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23" name="Line 232"/>
            <p:cNvSpPr>
              <a:spLocks noChangeShapeType="1"/>
            </p:cNvSpPr>
            <p:nvPr/>
          </p:nvSpPr>
          <p:spPr bwMode="auto">
            <a:xfrm>
              <a:off x="2113" y="1856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24" name="Line 233"/>
            <p:cNvSpPr>
              <a:spLocks noChangeShapeType="1"/>
            </p:cNvSpPr>
            <p:nvPr/>
          </p:nvSpPr>
          <p:spPr bwMode="auto">
            <a:xfrm>
              <a:off x="2097" y="1838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25" name="Line 234"/>
            <p:cNvSpPr>
              <a:spLocks noChangeShapeType="1"/>
            </p:cNvSpPr>
            <p:nvPr/>
          </p:nvSpPr>
          <p:spPr bwMode="auto">
            <a:xfrm>
              <a:off x="2069" y="1838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26" name="Line 235"/>
            <p:cNvSpPr>
              <a:spLocks noChangeShapeType="1"/>
            </p:cNvSpPr>
            <p:nvPr/>
          </p:nvSpPr>
          <p:spPr bwMode="auto">
            <a:xfrm>
              <a:off x="2047" y="1838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27" name="Line 236"/>
            <p:cNvSpPr>
              <a:spLocks noChangeShapeType="1"/>
            </p:cNvSpPr>
            <p:nvPr/>
          </p:nvSpPr>
          <p:spPr bwMode="auto">
            <a:xfrm>
              <a:off x="2047" y="1838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28" name="Line 237"/>
            <p:cNvSpPr>
              <a:spLocks noChangeShapeType="1"/>
            </p:cNvSpPr>
            <p:nvPr/>
          </p:nvSpPr>
          <p:spPr bwMode="auto">
            <a:xfrm>
              <a:off x="2036" y="1838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29" name="Line 238"/>
            <p:cNvSpPr>
              <a:spLocks noChangeShapeType="1"/>
            </p:cNvSpPr>
            <p:nvPr/>
          </p:nvSpPr>
          <p:spPr bwMode="auto">
            <a:xfrm>
              <a:off x="2036" y="1838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30" name="Line 239"/>
            <p:cNvSpPr>
              <a:spLocks noChangeShapeType="1"/>
            </p:cNvSpPr>
            <p:nvPr/>
          </p:nvSpPr>
          <p:spPr bwMode="auto">
            <a:xfrm>
              <a:off x="2026" y="1838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31" name="Line 240"/>
            <p:cNvSpPr>
              <a:spLocks noChangeShapeType="1"/>
            </p:cNvSpPr>
            <p:nvPr/>
          </p:nvSpPr>
          <p:spPr bwMode="auto">
            <a:xfrm>
              <a:off x="2026" y="1838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32" name="Line 241"/>
            <p:cNvSpPr>
              <a:spLocks noChangeShapeType="1"/>
            </p:cNvSpPr>
            <p:nvPr/>
          </p:nvSpPr>
          <p:spPr bwMode="auto">
            <a:xfrm>
              <a:off x="2019" y="1838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33" name="Line 242"/>
            <p:cNvSpPr>
              <a:spLocks noChangeShapeType="1"/>
            </p:cNvSpPr>
            <p:nvPr/>
          </p:nvSpPr>
          <p:spPr bwMode="auto">
            <a:xfrm>
              <a:off x="2002" y="1822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34" name="Line 243"/>
            <p:cNvSpPr>
              <a:spLocks noChangeShapeType="1"/>
            </p:cNvSpPr>
            <p:nvPr/>
          </p:nvSpPr>
          <p:spPr bwMode="auto">
            <a:xfrm>
              <a:off x="1986" y="1822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35" name="Line 244"/>
            <p:cNvSpPr>
              <a:spLocks noChangeShapeType="1"/>
            </p:cNvSpPr>
            <p:nvPr/>
          </p:nvSpPr>
          <p:spPr bwMode="auto">
            <a:xfrm>
              <a:off x="1981" y="1822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36" name="Line 245"/>
            <p:cNvSpPr>
              <a:spLocks noChangeShapeType="1"/>
            </p:cNvSpPr>
            <p:nvPr/>
          </p:nvSpPr>
          <p:spPr bwMode="auto">
            <a:xfrm>
              <a:off x="1964" y="1822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37" name="Line 246"/>
            <p:cNvSpPr>
              <a:spLocks noChangeShapeType="1"/>
            </p:cNvSpPr>
            <p:nvPr/>
          </p:nvSpPr>
          <p:spPr bwMode="auto">
            <a:xfrm>
              <a:off x="1959" y="1822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38" name="Line 247"/>
            <p:cNvSpPr>
              <a:spLocks noChangeShapeType="1"/>
            </p:cNvSpPr>
            <p:nvPr/>
          </p:nvSpPr>
          <p:spPr bwMode="auto">
            <a:xfrm>
              <a:off x="1937" y="1791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39" name="Line 248"/>
            <p:cNvSpPr>
              <a:spLocks noChangeShapeType="1"/>
            </p:cNvSpPr>
            <p:nvPr/>
          </p:nvSpPr>
          <p:spPr bwMode="auto">
            <a:xfrm>
              <a:off x="1937" y="1791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40" name="Line 249"/>
            <p:cNvSpPr>
              <a:spLocks noChangeShapeType="1"/>
            </p:cNvSpPr>
            <p:nvPr/>
          </p:nvSpPr>
          <p:spPr bwMode="auto">
            <a:xfrm>
              <a:off x="1920" y="1791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41" name="Line 250"/>
            <p:cNvSpPr>
              <a:spLocks noChangeShapeType="1"/>
            </p:cNvSpPr>
            <p:nvPr/>
          </p:nvSpPr>
          <p:spPr bwMode="auto">
            <a:xfrm>
              <a:off x="1914" y="17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42" name="Line 251"/>
            <p:cNvSpPr>
              <a:spLocks noChangeShapeType="1"/>
            </p:cNvSpPr>
            <p:nvPr/>
          </p:nvSpPr>
          <p:spPr bwMode="auto">
            <a:xfrm>
              <a:off x="1908" y="17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43" name="Line 252"/>
            <p:cNvSpPr>
              <a:spLocks noChangeShapeType="1"/>
            </p:cNvSpPr>
            <p:nvPr/>
          </p:nvSpPr>
          <p:spPr bwMode="auto">
            <a:xfrm>
              <a:off x="1908" y="179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44" name="Line 253"/>
            <p:cNvSpPr>
              <a:spLocks noChangeShapeType="1"/>
            </p:cNvSpPr>
            <p:nvPr/>
          </p:nvSpPr>
          <p:spPr bwMode="auto">
            <a:xfrm>
              <a:off x="1892" y="1791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45" name="Line 254"/>
            <p:cNvSpPr>
              <a:spLocks noChangeShapeType="1"/>
            </p:cNvSpPr>
            <p:nvPr/>
          </p:nvSpPr>
          <p:spPr bwMode="auto">
            <a:xfrm>
              <a:off x="1892" y="1791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46" name="Line 255"/>
            <p:cNvSpPr>
              <a:spLocks noChangeShapeType="1"/>
            </p:cNvSpPr>
            <p:nvPr/>
          </p:nvSpPr>
          <p:spPr bwMode="auto">
            <a:xfrm>
              <a:off x="1892" y="1791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47" name="Line 256"/>
            <p:cNvSpPr>
              <a:spLocks noChangeShapeType="1"/>
            </p:cNvSpPr>
            <p:nvPr/>
          </p:nvSpPr>
          <p:spPr bwMode="auto">
            <a:xfrm>
              <a:off x="1887" y="1791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48" name="Line 257"/>
            <p:cNvSpPr>
              <a:spLocks noChangeShapeType="1"/>
            </p:cNvSpPr>
            <p:nvPr/>
          </p:nvSpPr>
          <p:spPr bwMode="auto">
            <a:xfrm>
              <a:off x="1887" y="1791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49" name="Line 258"/>
            <p:cNvSpPr>
              <a:spLocks noChangeShapeType="1"/>
            </p:cNvSpPr>
            <p:nvPr/>
          </p:nvSpPr>
          <p:spPr bwMode="auto">
            <a:xfrm>
              <a:off x="1875" y="1774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50" name="Line 259"/>
            <p:cNvSpPr>
              <a:spLocks noChangeShapeType="1"/>
            </p:cNvSpPr>
            <p:nvPr/>
          </p:nvSpPr>
          <p:spPr bwMode="auto">
            <a:xfrm>
              <a:off x="1875" y="1774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51" name="Line 260"/>
            <p:cNvSpPr>
              <a:spLocks noChangeShapeType="1"/>
            </p:cNvSpPr>
            <p:nvPr/>
          </p:nvSpPr>
          <p:spPr bwMode="auto">
            <a:xfrm>
              <a:off x="1870" y="1761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52" name="Line 261"/>
            <p:cNvSpPr>
              <a:spLocks noChangeShapeType="1"/>
            </p:cNvSpPr>
            <p:nvPr/>
          </p:nvSpPr>
          <p:spPr bwMode="auto">
            <a:xfrm>
              <a:off x="1865" y="1761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53" name="Line 262"/>
            <p:cNvSpPr>
              <a:spLocks noChangeShapeType="1"/>
            </p:cNvSpPr>
            <p:nvPr/>
          </p:nvSpPr>
          <p:spPr bwMode="auto">
            <a:xfrm>
              <a:off x="1865" y="1761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54" name="Line 263"/>
            <p:cNvSpPr>
              <a:spLocks noChangeShapeType="1"/>
            </p:cNvSpPr>
            <p:nvPr/>
          </p:nvSpPr>
          <p:spPr bwMode="auto">
            <a:xfrm>
              <a:off x="1848" y="1761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55" name="Line 264"/>
            <p:cNvSpPr>
              <a:spLocks noChangeShapeType="1"/>
            </p:cNvSpPr>
            <p:nvPr/>
          </p:nvSpPr>
          <p:spPr bwMode="auto">
            <a:xfrm>
              <a:off x="1842" y="1761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56" name="Line 265"/>
            <p:cNvSpPr>
              <a:spLocks noChangeShapeType="1"/>
            </p:cNvSpPr>
            <p:nvPr/>
          </p:nvSpPr>
          <p:spPr bwMode="auto">
            <a:xfrm>
              <a:off x="1837" y="1761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57" name="Line 266"/>
            <p:cNvSpPr>
              <a:spLocks noChangeShapeType="1"/>
            </p:cNvSpPr>
            <p:nvPr/>
          </p:nvSpPr>
          <p:spPr bwMode="auto">
            <a:xfrm>
              <a:off x="1825" y="1761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58" name="Line 267"/>
            <p:cNvSpPr>
              <a:spLocks noChangeShapeType="1"/>
            </p:cNvSpPr>
            <p:nvPr/>
          </p:nvSpPr>
          <p:spPr bwMode="auto">
            <a:xfrm>
              <a:off x="1820" y="174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59" name="Line 268"/>
            <p:cNvSpPr>
              <a:spLocks noChangeShapeType="1"/>
            </p:cNvSpPr>
            <p:nvPr/>
          </p:nvSpPr>
          <p:spPr bwMode="auto">
            <a:xfrm>
              <a:off x="1820" y="174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60" name="Line 269"/>
            <p:cNvSpPr>
              <a:spLocks noChangeShapeType="1"/>
            </p:cNvSpPr>
            <p:nvPr/>
          </p:nvSpPr>
          <p:spPr bwMode="auto">
            <a:xfrm>
              <a:off x="1814" y="174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61" name="Line 270"/>
            <p:cNvSpPr>
              <a:spLocks noChangeShapeType="1"/>
            </p:cNvSpPr>
            <p:nvPr/>
          </p:nvSpPr>
          <p:spPr bwMode="auto">
            <a:xfrm>
              <a:off x="1809" y="174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62" name="Line 271"/>
            <p:cNvSpPr>
              <a:spLocks noChangeShapeType="1"/>
            </p:cNvSpPr>
            <p:nvPr/>
          </p:nvSpPr>
          <p:spPr bwMode="auto">
            <a:xfrm>
              <a:off x="1793" y="1749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63" name="Line 272"/>
            <p:cNvSpPr>
              <a:spLocks noChangeShapeType="1"/>
            </p:cNvSpPr>
            <p:nvPr/>
          </p:nvSpPr>
          <p:spPr bwMode="auto">
            <a:xfrm>
              <a:off x="1793" y="1749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64" name="Line 273"/>
            <p:cNvSpPr>
              <a:spLocks noChangeShapeType="1"/>
            </p:cNvSpPr>
            <p:nvPr/>
          </p:nvSpPr>
          <p:spPr bwMode="auto">
            <a:xfrm>
              <a:off x="1781" y="174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65" name="Line 274"/>
            <p:cNvSpPr>
              <a:spLocks noChangeShapeType="1"/>
            </p:cNvSpPr>
            <p:nvPr/>
          </p:nvSpPr>
          <p:spPr bwMode="auto">
            <a:xfrm>
              <a:off x="1776" y="174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66" name="Line 275"/>
            <p:cNvSpPr>
              <a:spLocks noChangeShapeType="1"/>
            </p:cNvSpPr>
            <p:nvPr/>
          </p:nvSpPr>
          <p:spPr bwMode="auto">
            <a:xfrm>
              <a:off x="1764" y="174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67" name="Line 276"/>
            <p:cNvSpPr>
              <a:spLocks noChangeShapeType="1"/>
            </p:cNvSpPr>
            <p:nvPr/>
          </p:nvSpPr>
          <p:spPr bwMode="auto">
            <a:xfrm>
              <a:off x="1759" y="174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68" name="Line 277"/>
            <p:cNvSpPr>
              <a:spLocks noChangeShapeType="1"/>
            </p:cNvSpPr>
            <p:nvPr/>
          </p:nvSpPr>
          <p:spPr bwMode="auto">
            <a:xfrm>
              <a:off x="1737" y="1740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69" name="Line 278"/>
            <p:cNvSpPr>
              <a:spLocks noChangeShapeType="1"/>
            </p:cNvSpPr>
            <p:nvPr/>
          </p:nvSpPr>
          <p:spPr bwMode="auto">
            <a:xfrm>
              <a:off x="1731" y="172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70" name="Line 279"/>
            <p:cNvSpPr>
              <a:spLocks noChangeShapeType="1"/>
            </p:cNvSpPr>
            <p:nvPr/>
          </p:nvSpPr>
          <p:spPr bwMode="auto">
            <a:xfrm>
              <a:off x="1731" y="172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71" name="Line 280"/>
            <p:cNvSpPr>
              <a:spLocks noChangeShapeType="1"/>
            </p:cNvSpPr>
            <p:nvPr/>
          </p:nvSpPr>
          <p:spPr bwMode="auto">
            <a:xfrm>
              <a:off x="1726" y="172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72" name="Line 281"/>
            <p:cNvSpPr>
              <a:spLocks noChangeShapeType="1"/>
            </p:cNvSpPr>
            <p:nvPr/>
          </p:nvSpPr>
          <p:spPr bwMode="auto">
            <a:xfrm>
              <a:off x="1720" y="172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73" name="Line 282"/>
            <p:cNvSpPr>
              <a:spLocks noChangeShapeType="1"/>
            </p:cNvSpPr>
            <p:nvPr/>
          </p:nvSpPr>
          <p:spPr bwMode="auto">
            <a:xfrm>
              <a:off x="1715" y="172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74" name="Line 283"/>
            <p:cNvSpPr>
              <a:spLocks noChangeShapeType="1"/>
            </p:cNvSpPr>
            <p:nvPr/>
          </p:nvSpPr>
          <p:spPr bwMode="auto">
            <a:xfrm>
              <a:off x="1715" y="172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75" name="Line 284"/>
            <p:cNvSpPr>
              <a:spLocks noChangeShapeType="1"/>
            </p:cNvSpPr>
            <p:nvPr/>
          </p:nvSpPr>
          <p:spPr bwMode="auto">
            <a:xfrm>
              <a:off x="1699" y="1727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76" name="Line 285"/>
            <p:cNvSpPr>
              <a:spLocks noChangeShapeType="1"/>
            </p:cNvSpPr>
            <p:nvPr/>
          </p:nvSpPr>
          <p:spPr bwMode="auto">
            <a:xfrm>
              <a:off x="1699" y="1727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77" name="Line 286"/>
            <p:cNvSpPr>
              <a:spLocks noChangeShapeType="1"/>
            </p:cNvSpPr>
            <p:nvPr/>
          </p:nvSpPr>
          <p:spPr bwMode="auto">
            <a:xfrm>
              <a:off x="1660" y="172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78" name="Line 287"/>
            <p:cNvSpPr>
              <a:spLocks noChangeShapeType="1"/>
            </p:cNvSpPr>
            <p:nvPr/>
          </p:nvSpPr>
          <p:spPr bwMode="auto">
            <a:xfrm>
              <a:off x="1649" y="1727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79" name="Line 288"/>
            <p:cNvSpPr>
              <a:spLocks noChangeShapeType="1"/>
            </p:cNvSpPr>
            <p:nvPr/>
          </p:nvSpPr>
          <p:spPr bwMode="auto">
            <a:xfrm>
              <a:off x="1643" y="172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80" name="Line 289"/>
            <p:cNvSpPr>
              <a:spLocks noChangeShapeType="1"/>
            </p:cNvSpPr>
            <p:nvPr/>
          </p:nvSpPr>
          <p:spPr bwMode="auto">
            <a:xfrm>
              <a:off x="1627" y="1727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81" name="Line 290"/>
            <p:cNvSpPr>
              <a:spLocks noChangeShapeType="1"/>
            </p:cNvSpPr>
            <p:nvPr/>
          </p:nvSpPr>
          <p:spPr bwMode="auto">
            <a:xfrm>
              <a:off x="1616" y="1727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82" name="Line 291"/>
            <p:cNvSpPr>
              <a:spLocks noChangeShapeType="1"/>
            </p:cNvSpPr>
            <p:nvPr/>
          </p:nvSpPr>
          <p:spPr bwMode="auto">
            <a:xfrm>
              <a:off x="1610" y="1727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83" name="Line 292"/>
            <p:cNvSpPr>
              <a:spLocks noChangeShapeType="1"/>
            </p:cNvSpPr>
            <p:nvPr/>
          </p:nvSpPr>
          <p:spPr bwMode="auto">
            <a:xfrm>
              <a:off x="1604" y="1727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84" name="Line 293"/>
            <p:cNvSpPr>
              <a:spLocks noChangeShapeType="1"/>
            </p:cNvSpPr>
            <p:nvPr/>
          </p:nvSpPr>
          <p:spPr bwMode="auto">
            <a:xfrm>
              <a:off x="1599" y="1727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85" name="Line 294"/>
            <p:cNvSpPr>
              <a:spLocks noChangeShapeType="1"/>
            </p:cNvSpPr>
            <p:nvPr/>
          </p:nvSpPr>
          <p:spPr bwMode="auto">
            <a:xfrm>
              <a:off x="1599" y="1727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86" name="Line 295"/>
            <p:cNvSpPr>
              <a:spLocks noChangeShapeType="1"/>
            </p:cNvSpPr>
            <p:nvPr/>
          </p:nvSpPr>
          <p:spPr bwMode="auto">
            <a:xfrm>
              <a:off x="1599" y="1727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87" name="Line 296"/>
            <p:cNvSpPr>
              <a:spLocks noChangeShapeType="1"/>
            </p:cNvSpPr>
            <p:nvPr/>
          </p:nvSpPr>
          <p:spPr bwMode="auto">
            <a:xfrm>
              <a:off x="1587" y="172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88" name="Line 297"/>
            <p:cNvSpPr>
              <a:spLocks noChangeShapeType="1"/>
            </p:cNvSpPr>
            <p:nvPr/>
          </p:nvSpPr>
          <p:spPr bwMode="auto">
            <a:xfrm>
              <a:off x="1576" y="1705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89" name="Line 298"/>
            <p:cNvSpPr>
              <a:spLocks noChangeShapeType="1"/>
            </p:cNvSpPr>
            <p:nvPr/>
          </p:nvSpPr>
          <p:spPr bwMode="auto">
            <a:xfrm>
              <a:off x="1571" y="1705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90" name="Line 299"/>
            <p:cNvSpPr>
              <a:spLocks noChangeShapeType="1"/>
            </p:cNvSpPr>
            <p:nvPr/>
          </p:nvSpPr>
          <p:spPr bwMode="auto">
            <a:xfrm>
              <a:off x="1566" y="1705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91" name="Line 300"/>
            <p:cNvSpPr>
              <a:spLocks noChangeShapeType="1"/>
            </p:cNvSpPr>
            <p:nvPr/>
          </p:nvSpPr>
          <p:spPr bwMode="auto">
            <a:xfrm>
              <a:off x="1560" y="1705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92" name="Line 301"/>
            <p:cNvSpPr>
              <a:spLocks noChangeShapeType="1"/>
            </p:cNvSpPr>
            <p:nvPr/>
          </p:nvSpPr>
          <p:spPr bwMode="auto">
            <a:xfrm>
              <a:off x="1555" y="1705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93" name="Line 302"/>
            <p:cNvSpPr>
              <a:spLocks noChangeShapeType="1"/>
            </p:cNvSpPr>
            <p:nvPr/>
          </p:nvSpPr>
          <p:spPr bwMode="auto">
            <a:xfrm>
              <a:off x="1543" y="1705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94" name="Line 303"/>
            <p:cNvSpPr>
              <a:spLocks noChangeShapeType="1"/>
            </p:cNvSpPr>
            <p:nvPr/>
          </p:nvSpPr>
          <p:spPr bwMode="auto">
            <a:xfrm>
              <a:off x="1538" y="1705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95" name="Line 304"/>
            <p:cNvSpPr>
              <a:spLocks noChangeShapeType="1"/>
            </p:cNvSpPr>
            <p:nvPr/>
          </p:nvSpPr>
          <p:spPr bwMode="auto">
            <a:xfrm>
              <a:off x="1538" y="1705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96" name="Line 305"/>
            <p:cNvSpPr>
              <a:spLocks noChangeShapeType="1"/>
            </p:cNvSpPr>
            <p:nvPr/>
          </p:nvSpPr>
          <p:spPr bwMode="auto">
            <a:xfrm>
              <a:off x="1533" y="1705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97" name="Line 306"/>
            <p:cNvSpPr>
              <a:spLocks noChangeShapeType="1"/>
            </p:cNvSpPr>
            <p:nvPr/>
          </p:nvSpPr>
          <p:spPr bwMode="auto">
            <a:xfrm>
              <a:off x="1516" y="1705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98" name="Line 307"/>
            <p:cNvSpPr>
              <a:spLocks noChangeShapeType="1"/>
            </p:cNvSpPr>
            <p:nvPr/>
          </p:nvSpPr>
          <p:spPr bwMode="auto">
            <a:xfrm>
              <a:off x="1510" y="1705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899" name="Line 308"/>
            <p:cNvSpPr>
              <a:spLocks noChangeShapeType="1"/>
            </p:cNvSpPr>
            <p:nvPr/>
          </p:nvSpPr>
          <p:spPr bwMode="auto">
            <a:xfrm>
              <a:off x="1510" y="1705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00" name="Line 309"/>
            <p:cNvSpPr>
              <a:spLocks noChangeShapeType="1"/>
            </p:cNvSpPr>
            <p:nvPr/>
          </p:nvSpPr>
          <p:spPr bwMode="auto">
            <a:xfrm>
              <a:off x="1505" y="1705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01" name="Line 310"/>
            <p:cNvSpPr>
              <a:spLocks noChangeShapeType="1"/>
            </p:cNvSpPr>
            <p:nvPr/>
          </p:nvSpPr>
          <p:spPr bwMode="auto">
            <a:xfrm>
              <a:off x="1493" y="1705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02" name="Line 311"/>
            <p:cNvSpPr>
              <a:spLocks noChangeShapeType="1"/>
            </p:cNvSpPr>
            <p:nvPr/>
          </p:nvSpPr>
          <p:spPr bwMode="auto">
            <a:xfrm>
              <a:off x="1493" y="1705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03" name="Line 312"/>
            <p:cNvSpPr>
              <a:spLocks noChangeShapeType="1"/>
            </p:cNvSpPr>
            <p:nvPr/>
          </p:nvSpPr>
          <p:spPr bwMode="auto">
            <a:xfrm>
              <a:off x="1488" y="169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04" name="Line 313"/>
            <p:cNvSpPr>
              <a:spLocks noChangeShapeType="1"/>
            </p:cNvSpPr>
            <p:nvPr/>
          </p:nvSpPr>
          <p:spPr bwMode="auto">
            <a:xfrm>
              <a:off x="1477" y="169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05" name="Line 314"/>
            <p:cNvSpPr>
              <a:spLocks noChangeShapeType="1"/>
            </p:cNvSpPr>
            <p:nvPr/>
          </p:nvSpPr>
          <p:spPr bwMode="auto">
            <a:xfrm>
              <a:off x="1477" y="169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06" name="Line 315"/>
            <p:cNvSpPr>
              <a:spLocks noChangeShapeType="1"/>
            </p:cNvSpPr>
            <p:nvPr/>
          </p:nvSpPr>
          <p:spPr bwMode="auto">
            <a:xfrm>
              <a:off x="1477" y="169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07" name="Line 316"/>
            <p:cNvSpPr>
              <a:spLocks noChangeShapeType="1"/>
            </p:cNvSpPr>
            <p:nvPr/>
          </p:nvSpPr>
          <p:spPr bwMode="auto">
            <a:xfrm>
              <a:off x="1466" y="1688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08" name="Line 317"/>
            <p:cNvSpPr>
              <a:spLocks noChangeShapeType="1"/>
            </p:cNvSpPr>
            <p:nvPr/>
          </p:nvSpPr>
          <p:spPr bwMode="auto">
            <a:xfrm>
              <a:off x="1443" y="16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09" name="Line 318"/>
            <p:cNvSpPr>
              <a:spLocks noChangeShapeType="1"/>
            </p:cNvSpPr>
            <p:nvPr/>
          </p:nvSpPr>
          <p:spPr bwMode="auto">
            <a:xfrm>
              <a:off x="1438" y="16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10" name="Line 319"/>
            <p:cNvSpPr>
              <a:spLocks noChangeShapeType="1"/>
            </p:cNvSpPr>
            <p:nvPr/>
          </p:nvSpPr>
          <p:spPr bwMode="auto">
            <a:xfrm>
              <a:off x="1432" y="1679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11" name="Line 320"/>
            <p:cNvSpPr>
              <a:spLocks noChangeShapeType="1"/>
            </p:cNvSpPr>
            <p:nvPr/>
          </p:nvSpPr>
          <p:spPr bwMode="auto">
            <a:xfrm>
              <a:off x="1432" y="1671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12" name="Line 321"/>
            <p:cNvSpPr>
              <a:spLocks noChangeShapeType="1"/>
            </p:cNvSpPr>
            <p:nvPr/>
          </p:nvSpPr>
          <p:spPr bwMode="auto">
            <a:xfrm>
              <a:off x="1432" y="1671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13" name="Line 322"/>
            <p:cNvSpPr>
              <a:spLocks noChangeShapeType="1"/>
            </p:cNvSpPr>
            <p:nvPr/>
          </p:nvSpPr>
          <p:spPr bwMode="auto">
            <a:xfrm>
              <a:off x="1416" y="1671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14" name="Line 323"/>
            <p:cNvSpPr>
              <a:spLocks noChangeShapeType="1"/>
            </p:cNvSpPr>
            <p:nvPr/>
          </p:nvSpPr>
          <p:spPr bwMode="auto">
            <a:xfrm>
              <a:off x="1410" y="1671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15" name="Line 324"/>
            <p:cNvSpPr>
              <a:spLocks noChangeShapeType="1"/>
            </p:cNvSpPr>
            <p:nvPr/>
          </p:nvSpPr>
          <p:spPr bwMode="auto">
            <a:xfrm>
              <a:off x="1410" y="1671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16" name="Line 325"/>
            <p:cNvSpPr>
              <a:spLocks noChangeShapeType="1"/>
            </p:cNvSpPr>
            <p:nvPr/>
          </p:nvSpPr>
          <p:spPr bwMode="auto">
            <a:xfrm>
              <a:off x="1405" y="1671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17" name="Line 326"/>
            <p:cNvSpPr>
              <a:spLocks noChangeShapeType="1"/>
            </p:cNvSpPr>
            <p:nvPr/>
          </p:nvSpPr>
          <p:spPr bwMode="auto">
            <a:xfrm>
              <a:off x="1388" y="165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18" name="Line 327"/>
            <p:cNvSpPr>
              <a:spLocks noChangeShapeType="1"/>
            </p:cNvSpPr>
            <p:nvPr/>
          </p:nvSpPr>
          <p:spPr bwMode="auto">
            <a:xfrm>
              <a:off x="1371" y="165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19" name="Line 328"/>
            <p:cNvSpPr>
              <a:spLocks noChangeShapeType="1"/>
            </p:cNvSpPr>
            <p:nvPr/>
          </p:nvSpPr>
          <p:spPr bwMode="auto">
            <a:xfrm>
              <a:off x="1366" y="1653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20" name="Line 329"/>
            <p:cNvSpPr>
              <a:spLocks noChangeShapeType="1"/>
            </p:cNvSpPr>
            <p:nvPr/>
          </p:nvSpPr>
          <p:spPr bwMode="auto">
            <a:xfrm>
              <a:off x="1361" y="1653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21" name="Line 330"/>
            <p:cNvSpPr>
              <a:spLocks noChangeShapeType="1"/>
            </p:cNvSpPr>
            <p:nvPr/>
          </p:nvSpPr>
          <p:spPr bwMode="auto">
            <a:xfrm>
              <a:off x="1349" y="165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22" name="Line 331"/>
            <p:cNvSpPr>
              <a:spLocks noChangeShapeType="1"/>
            </p:cNvSpPr>
            <p:nvPr/>
          </p:nvSpPr>
          <p:spPr bwMode="auto">
            <a:xfrm>
              <a:off x="1333" y="165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23" name="Line 332"/>
            <p:cNvSpPr>
              <a:spLocks noChangeShapeType="1"/>
            </p:cNvSpPr>
            <p:nvPr/>
          </p:nvSpPr>
          <p:spPr bwMode="auto">
            <a:xfrm>
              <a:off x="1328" y="1653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24" name="Line 333"/>
            <p:cNvSpPr>
              <a:spLocks noChangeShapeType="1"/>
            </p:cNvSpPr>
            <p:nvPr/>
          </p:nvSpPr>
          <p:spPr bwMode="auto">
            <a:xfrm>
              <a:off x="1322" y="1653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25" name="Line 334"/>
            <p:cNvSpPr>
              <a:spLocks noChangeShapeType="1"/>
            </p:cNvSpPr>
            <p:nvPr/>
          </p:nvSpPr>
          <p:spPr bwMode="auto">
            <a:xfrm>
              <a:off x="1283" y="165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26" name="Line 335"/>
            <p:cNvSpPr>
              <a:spLocks noChangeShapeType="1"/>
            </p:cNvSpPr>
            <p:nvPr/>
          </p:nvSpPr>
          <p:spPr bwMode="auto">
            <a:xfrm>
              <a:off x="1278" y="1653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27" name="Line 336"/>
            <p:cNvSpPr>
              <a:spLocks noChangeShapeType="1"/>
            </p:cNvSpPr>
            <p:nvPr/>
          </p:nvSpPr>
          <p:spPr bwMode="auto">
            <a:xfrm>
              <a:off x="1272" y="1653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28" name="Line 337"/>
            <p:cNvSpPr>
              <a:spLocks noChangeShapeType="1"/>
            </p:cNvSpPr>
            <p:nvPr/>
          </p:nvSpPr>
          <p:spPr bwMode="auto">
            <a:xfrm>
              <a:off x="1272" y="1653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29" name="Line 338"/>
            <p:cNvSpPr>
              <a:spLocks noChangeShapeType="1"/>
            </p:cNvSpPr>
            <p:nvPr/>
          </p:nvSpPr>
          <p:spPr bwMode="auto">
            <a:xfrm>
              <a:off x="1266" y="165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30" name="Line 339"/>
            <p:cNvSpPr>
              <a:spLocks noChangeShapeType="1"/>
            </p:cNvSpPr>
            <p:nvPr/>
          </p:nvSpPr>
          <p:spPr bwMode="auto">
            <a:xfrm>
              <a:off x="1266" y="165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31" name="Line 340"/>
            <p:cNvSpPr>
              <a:spLocks noChangeShapeType="1"/>
            </p:cNvSpPr>
            <p:nvPr/>
          </p:nvSpPr>
          <p:spPr bwMode="auto">
            <a:xfrm>
              <a:off x="1266" y="165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32" name="Line 341"/>
            <p:cNvSpPr>
              <a:spLocks noChangeShapeType="1"/>
            </p:cNvSpPr>
            <p:nvPr/>
          </p:nvSpPr>
          <p:spPr bwMode="auto">
            <a:xfrm>
              <a:off x="1261" y="1653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33" name="Line 342"/>
            <p:cNvSpPr>
              <a:spLocks noChangeShapeType="1"/>
            </p:cNvSpPr>
            <p:nvPr/>
          </p:nvSpPr>
          <p:spPr bwMode="auto">
            <a:xfrm>
              <a:off x="1255" y="165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34" name="Line 343"/>
            <p:cNvSpPr>
              <a:spLocks noChangeShapeType="1"/>
            </p:cNvSpPr>
            <p:nvPr/>
          </p:nvSpPr>
          <p:spPr bwMode="auto">
            <a:xfrm>
              <a:off x="1250" y="165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35" name="Line 344"/>
            <p:cNvSpPr>
              <a:spLocks noChangeShapeType="1"/>
            </p:cNvSpPr>
            <p:nvPr/>
          </p:nvSpPr>
          <p:spPr bwMode="auto">
            <a:xfrm>
              <a:off x="1234" y="1653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36" name="Line 345"/>
            <p:cNvSpPr>
              <a:spLocks noChangeShapeType="1"/>
            </p:cNvSpPr>
            <p:nvPr/>
          </p:nvSpPr>
          <p:spPr bwMode="auto">
            <a:xfrm>
              <a:off x="1227" y="164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37" name="Line 346"/>
            <p:cNvSpPr>
              <a:spLocks noChangeShapeType="1"/>
            </p:cNvSpPr>
            <p:nvPr/>
          </p:nvSpPr>
          <p:spPr bwMode="auto">
            <a:xfrm>
              <a:off x="1227" y="164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38" name="Line 347"/>
            <p:cNvSpPr>
              <a:spLocks noChangeShapeType="1"/>
            </p:cNvSpPr>
            <p:nvPr/>
          </p:nvSpPr>
          <p:spPr bwMode="auto">
            <a:xfrm>
              <a:off x="1222" y="164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39" name="Line 348"/>
            <p:cNvSpPr>
              <a:spLocks noChangeShapeType="1"/>
            </p:cNvSpPr>
            <p:nvPr/>
          </p:nvSpPr>
          <p:spPr bwMode="auto">
            <a:xfrm>
              <a:off x="1217" y="164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40" name="Line 349"/>
            <p:cNvSpPr>
              <a:spLocks noChangeShapeType="1"/>
            </p:cNvSpPr>
            <p:nvPr/>
          </p:nvSpPr>
          <p:spPr bwMode="auto">
            <a:xfrm>
              <a:off x="1210" y="164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41" name="Line 350"/>
            <p:cNvSpPr>
              <a:spLocks noChangeShapeType="1"/>
            </p:cNvSpPr>
            <p:nvPr/>
          </p:nvSpPr>
          <p:spPr bwMode="auto">
            <a:xfrm>
              <a:off x="1210" y="164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42" name="Line 351"/>
            <p:cNvSpPr>
              <a:spLocks noChangeShapeType="1"/>
            </p:cNvSpPr>
            <p:nvPr/>
          </p:nvSpPr>
          <p:spPr bwMode="auto">
            <a:xfrm>
              <a:off x="1205" y="164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43" name="Line 352"/>
            <p:cNvSpPr>
              <a:spLocks noChangeShapeType="1"/>
            </p:cNvSpPr>
            <p:nvPr/>
          </p:nvSpPr>
          <p:spPr bwMode="auto">
            <a:xfrm>
              <a:off x="1205" y="164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44" name="Line 353"/>
            <p:cNvSpPr>
              <a:spLocks noChangeShapeType="1"/>
            </p:cNvSpPr>
            <p:nvPr/>
          </p:nvSpPr>
          <p:spPr bwMode="auto">
            <a:xfrm>
              <a:off x="1189" y="164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45" name="Line 354"/>
            <p:cNvSpPr>
              <a:spLocks noChangeShapeType="1"/>
            </p:cNvSpPr>
            <p:nvPr/>
          </p:nvSpPr>
          <p:spPr bwMode="auto">
            <a:xfrm>
              <a:off x="1178" y="1640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46" name="Line 355"/>
            <p:cNvSpPr>
              <a:spLocks noChangeShapeType="1"/>
            </p:cNvSpPr>
            <p:nvPr/>
          </p:nvSpPr>
          <p:spPr bwMode="auto">
            <a:xfrm>
              <a:off x="1167" y="1632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47" name="Line 356"/>
            <p:cNvSpPr>
              <a:spLocks noChangeShapeType="1"/>
            </p:cNvSpPr>
            <p:nvPr/>
          </p:nvSpPr>
          <p:spPr bwMode="auto">
            <a:xfrm>
              <a:off x="1156" y="16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48" name="Line 357"/>
            <p:cNvSpPr>
              <a:spLocks noChangeShapeType="1"/>
            </p:cNvSpPr>
            <p:nvPr/>
          </p:nvSpPr>
          <p:spPr bwMode="auto">
            <a:xfrm>
              <a:off x="1150" y="16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49" name="Line 358"/>
            <p:cNvSpPr>
              <a:spLocks noChangeShapeType="1"/>
            </p:cNvSpPr>
            <p:nvPr/>
          </p:nvSpPr>
          <p:spPr bwMode="auto">
            <a:xfrm>
              <a:off x="1150" y="16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50" name="Line 359"/>
            <p:cNvSpPr>
              <a:spLocks noChangeShapeType="1"/>
            </p:cNvSpPr>
            <p:nvPr/>
          </p:nvSpPr>
          <p:spPr bwMode="auto">
            <a:xfrm>
              <a:off x="1150" y="162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51" name="Line 360"/>
            <p:cNvSpPr>
              <a:spLocks noChangeShapeType="1"/>
            </p:cNvSpPr>
            <p:nvPr/>
          </p:nvSpPr>
          <p:spPr bwMode="auto">
            <a:xfrm>
              <a:off x="1140" y="1619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52" name="Line 361"/>
            <p:cNvSpPr>
              <a:spLocks noChangeShapeType="1"/>
            </p:cNvSpPr>
            <p:nvPr/>
          </p:nvSpPr>
          <p:spPr bwMode="auto">
            <a:xfrm>
              <a:off x="1140" y="1619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53" name="Line 362"/>
            <p:cNvSpPr>
              <a:spLocks noChangeShapeType="1"/>
            </p:cNvSpPr>
            <p:nvPr/>
          </p:nvSpPr>
          <p:spPr bwMode="auto">
            <a:xfrm>
              <a:off x="1133" y="1619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54" name="Line 363"/>
            <p:cNvSpPr>
              <a:spLocks noChangeShapeType="1"/>
            </p:cNvSpPr>
            <p:nvPr/>
          </p:nvSpPr>
          <p:spPr bwMode="auto">
            <a:xfrm>
              <a:off x="1116" y="161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55" name="Line 364"/>
            <p:cNvSpPr>
              <a:spLocks noChangeShapeType="1"/>
            </p:cNvSpPr>
            <p:nvPr/>
          </p:nvSpPr>
          <p:spPr bwMode="auto">
            <a:xfrm>
              <a:off x="1116" y="161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56" name="Line 365"/>
            <p:cNvSpPr>
              <a:spLocks noChangeShapeType="1"/>
            </p:cNvSpPr>
            <p:nvPr/>
          </p:nvSpPr>
          <p:spPr bwMode="auto">
            <a:xfrm>
              <a:off x="1111" y="161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57" name="Line 366"/>
            <p:cNvSpPr>
              <a:spLocks noChangeShapeType="1"/>
            </p:cNvSpPr>
            <p:nvPr/>
          </p:nvSpPr>
          <p:spPr bwMode="auto">
            <a:xfrm>
              <a:off x="1100" y="1610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58" name="Line 367"/>
            <p:cNvSpPr>
              <a:spLocks noChangeShapeType="1"/>
            </p:cNvSpPr>
            <p:nvPr/>
          </p:nvSpPr>
          <p:spPr bwMode="auto">
            <a:xfrm>
              <a:off x="1083" y="159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59" name="Line 368"/>
            <p:cNvSpPr>
              <a:spLocks noChangeShapeType="1"/>
            </p:cNvSpPr>
            <p:nvPr/>
          </p:nvSpPr>
          <p:spPr bwMode="auto">
            <a:xfrm>
              <a:off x="1078" y="159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60" name="Line 369"/>
            <p:cNvSpPr>
              <a:spLocks noChangeShapeType="1"/>
            </p:cNvSpPr>
            <p:nvPr/>
          </p:nvSpPr>
          <p:spPr bwMode="auto">
            <a:xfrm>
              <a:off x="1078" y="1597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61" name="Line 370"/>
            <p:cNvSpPr>
              <a:spLocks noChangeShapeType="1"/>
            </p:cNvSpPr>
            <p:nvPr/>
          </p:nvSpPr>
          <p:spPr bwMode="auto">
            <a:xfrm>
              <a:off x="1067" y="1576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62" name="Line 371"/>
            <p:cNvSpPr>
              <a:spLocks noChangeShapeType="1"/>
            </p:cNvSpPr>
            <p:nvPr/>
          </p:nvSpPr>
          <p:spPr bwMode="auto">
            <a:xfrm>
              <a:off x="1062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63" name="Line 372"/>
            <p:cNvSpPr>
              <a:spLocks noChangeShapeType="1"/>
            </p:cNvSpPr>
            <p:nvPr/>
          </p:nvSpPr>
          <p:spPr bwMode="auto">
            <a:xfrm>
              <a:off x="1062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64" name="Line 373"/>
            <p:cNvSpPr>
              <a:spLocks noChangeShapeType="1"/>
            </p:cNvSpPr>
            <p:nvPr/>
          </p:nvSpPr>
          <p:spPr bwMode="auto">
            <a:xfrm>
              <a:off x="1062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65" name="Line 374"/>
            <p:cNvSpPr>
              <a:spLocks noChangeShapeType="1"/>
            </p:cNvSpPr>
            <p:nvPr/>
          </p:nvSpPr>
          <p:spPr bwMode="auto">
            <a:xfrm>
              <a:off x="1056" y="1571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66" name="Line 375"/>
            <p:cNvSpPr>
              <a:spLocks noChangeShapeType="1"/>
            </p:cNvSpPr>
            <p:nvPr/>
          </p:nvSpPr>
          <p:spPr bwMode="auto">
            <a:xfrm>
              <a:off x="1050" y="157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67" name="Line 376"/>
            <p:cNvSpPr>
              <a:spLocks noChangeShapeType="1"/>
            </p:cNvSpPr>
            <p:nvPr/>
          </p:nvSpPr>
          <p:spPr bwMode="auto">
            <a:xfrm>
              <a:off x="1028" y="155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68" name="Line 377"/>
            <p:cNvSpPr>
              <a:spLocks noChangeShapeType="1"/>
            </p:cNvSpPr>
            <p:nvPr/>
          </p:nvSpPr>
          <p:spPr bwMode="auto">
            <a:xfrm>
              <a:off x="1028" y="155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69" name="Line 378"/>
            <p:cNvSpPr>
              <a:spLocks noChangeShapeType="1"/>
            </p:cNvSpPr>
            <p:nvPr/>
          </p:nvSpPr>
          <p:spPr bwMode="auto">
            <a:xfrm>
              <a:off x="1022" y="155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70" name="Line 379"/>
            <p:cNvSpPr>
              <a:spLocks noChangeShapeType="1"/>
            </p:cNvSpPr>
            <p:nvPr/>
          </p:nvSpPr>
          <p:spPr bwMode="auto">
            <a:xfrm>
              <a:off x="1022" y="155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71" name="Line 380"/>
            <p:cNvSpPr>
              <a:spLocks noChangeShapeType="1"/>
            </p:cNvSpPr>
            <p:nvPr/>
          </p:nvSpPr>
          <p:spPr bwMode="auto">
            <a:xfrm>
              <a:off x="1022" y="155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72" name="Line 381"/>
            <p:cNvSpPr>
              <a:spLocks noChangeShapeType="1"/>
            </p:cNvSpPr>
            <p:nvPr/>
          </p:nvSpPr>
          <p:spPr bwMode="auto">
            <a:xfrm>
              <a:off x="1017" y="155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73" name="Line 382"/>
            <p:cNvSpPr>
              <a:spLocks noChangeShapeType="1"/>
            </p:cNvSpPr>
            <p:nvPr/>
          </p:nvSpPr>
          <p:spPr bwMode="auto">
            <a:xfrm>
              <a:off x="1012" y="1559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74" name="Line 383"/>
            <p:cNvSpPr>
              <a:spLocks noChangeShapeType="1"/>
            </p:cNvSpPr>
            <p:nvPr/>
          </p:nvSpPr>
          <p:spPr bwMode="auto">
            <a:xfrm>
              <a:off x="1006" y="1546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75" name="Line 384"/>
            <p:cNvSpPr>
              <a:spLocks noChangeShapeType="1"/>
            </p:cNvSpPr>
            <p:nvPr/>
          </p:nvSpPr>
          <p:spPr bwMode="auto">
            <a:xfrm>
              <a:off x="989" y="153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76" name="Line 385"/>
            <p:cNvSpPr>
              <a:spLocks noChangeShapeType="1"/>
            </p:cNvSpPr>
            <p:nvPr/>
          </p:nvSpPr>
          <p:spPr bwMode="auto">
            <a:xfrm>
              <a:off x="989" y="153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77" name="Line 386"/>
            <p:cNvSpPr>
              <a:spLocks noChangeShapeType="1"/>
            </p:cNvSpPr>
            <p:nvPr/>
          </p:nvSpPr>
          <p:spPr bwMode="auto">
            <a:xfrm>
              <a:off x="984" y="153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78" name="Line 387"/>
            <p:cNvSpPr>
              <a:spLocks noChangeShapeType="1"/>
            </p:cNvSpPr>
            <p:nvPr/>
          </p:nvSpPr>
          <p:spPr bwMode="auto">
            <a:xfrm>
              <a:off x="984" y="153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79" name="Line 388"/>
            <p:cNvSpPr>
              <a:spLocks noChangeShapeType="1"/>
            </p:cNvSpPr>
            <p:nvPr/>
          </p:nvSpPr>
          <p:spPr bwMode="auto">
            <a:xfrm>
              <a:off x="978" y="153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80" name="Line 389"/>
            <p:cNvSpPr>
              <a:spLocks noChangeShapeType="1"/>
            </p:cNvSpPr>
            <p:nvPr/>
          </p:nvSpPr>
          <p:spPr bwMode="auto">
            <a:xfrm>
              <a:off x="972" y="153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81" name="Line 390"/>
            <p:cNvSpPr>
              <a:spLocks noChangeShapeType="1"/>
            </p:cNvSpPr>
            <p:nvPr/>
          </p:nvSpPr>
          <p:spPr bwMode="auto">
            <a:xfrm>
              <a:off x="972" y="153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82" name="Line 391"/>
            <p:cNvSpPr>
              <a:spLocks noChangeShapeType="1"/>
            </p:cNvSpPr>
            <p:nvPr/>
          </p:nvSpPr>
          <p:spPr bwMode="auto">
            <a:xfrm>
              <a:off x="967" y="153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83" name="Line 392"/>
            <p:cNvSpPr>
              <a:spLocks noChangeShapeType="1"/>
            </p:cNvSpPr>
            <p:nvPr/>
          </p:nvSpPr>
          <p:spPr bwMode="auto">
            <a:xfrm>
              <a:off x="967" y="1537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84" name="Line 393"/>
            <p:cNvSpPr>
              <a:spLocks noChangeShapeType="1"/>
            </p:cNvSpPr>
            <p:nvPr/>
          </p:nvSpPr>
          <p:spPr bwMode="auto">
            <a:xfrm>
              <a:off x="967" y="1532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85" name="Line 394"/>
            <p:cNvSpPr>
              <a:spLocks noChangeShapeType="1"/>
            </p:cNvSpPr>
            <p:nvPr/>
          </p:nvSpPr>
          <p:spPr bwMode="auto">
            <a:xfrm>
              <a:off x="967" y="1532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86" name="Line 395"/>
            <p:cNvSpPr>
              <a:spLocks noChangeShapeType="1"/>
            </p:cNvSpPr>
            <p:nvPr/>
          </p:nvSpPr>
          <p:spPr bwMode="auto">
            <a:xfrm>
              <a:off x="962" y="1532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87" name="Line 396"/>
            <p:cNvSpPr>
              <a:spLocks noChangeShapeType="1"/>
            </p:cNvSpPr>
            <p:nvPr/>
          </p:nvSpPr>
          <p:spPr bwMode="auto">
            <a:xfrm>
              <a:off x="956" y="1532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88" name="Line 397"/>
            <p:cNvSpPr>
              <a:spLocks noChangeShapeType="1"/>
            </p:cNvSpPr>
            <p:nvPr/>
          </p:nvSpPr>
          <p:spPr bwMode="auto">
            <a:xfrm>
              <a:off x="946" y="1528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89" name="Line 398"/>
            <p:cNvSpPr>
              <a:spLocks noChangeShapeType="1"/>
            </p:cNvSpPr>
            <p:nvPr/>
          </p:nvSpPr>
          <p:spPr bwMode="auto">
            <a:xfrm>
              <a:off x="946" y="1520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90" name="Line 399"/>
            <p:cNvSpPr>
              <a:spLocks noChangeShapeType="1"/>
            </p:cNvSpPr>
            <p:nvPr/>
          </p:nvSpPr>
          <p:spPr bwMode="auto">
            <a:xfrm>
              <a:off x="939" y="1520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91" name="Line 400"/>
            <p:cNvSpPr>
              <a:spLocks noChangeShapeType="1"/>
            </p:cNvSpPr>
            <p:nvPr/>
          </p:nvSpPr>
          <p:spPr bwMode="auto">
            <a:xfrm>
              <a:off x="934" y="1520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92" name="Line 401"/>
            <p:cNvSpPr>
              <a:spLocks noChangeShapeType="1"/>
            </p:cNvSpPr>
            <p:nvPr/>
          </p:nvSpPr>
          <p:spPr bwMode="auto">
            <a:xfrm>
              <a:off x="934" y="1520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93" name="Line 402"/>
            <p:cNvSpPr>
              <a:spLocks noChangeShapeType="1"/>
            </p:cNvSpPr>
            <p:nvPr/>
          </p:nvSpPr>
          <p:spPr bwMode="auto">
            <a:xfrm>
              <a:off x="918" y="1520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94" name="Line 403"/>
            <p:cNvSpPr>
              <a:spLocks noChangeShapeType="1"/>
            </p:cNvSpPr>
            <p:nvPr/>
          </p:nvSpPr>
          <p:spPr bwMode="auto">
            <a:xfrm>
              <a:off x="912" y="1515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95" name="Line 404"/>
            <p:cNvSpPr>
              <a:spLocks noChangeShapeType="1"/>
            </p:cNvSpPr>
            <p:nvPr/>
          </p:nvSpPr>
          <p:spPr bwMode="auto">
            <a:xfrm>
              <a:off x="901" y="15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96" name="Line 405"/>
            <p:cNvSpPr>
              <a:spLocks noChangeShapeType="1"/>
            </p:cNvSpPr>
            <p:nvPr/>
          </p:nvSpPr>
          <p:spPr bwMode="auto">
            <a:xfrm>
              <a:off x="884" y="15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97" name="Line 406"/>
            <p:cNvSpPr>
              <a:spLocks noChangeShapeType="1"/>
            </p:cNvSpPr>
            <p:nvPr/>
          </p:nvSpPr>
          <p:spPr bwMode="auto">
            <a:xfrm>
              <a:off x="873" y="1515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98" name="Line 407"/>
            <p:cNvSpPr>
              <a:spLocks noChangeShapeType="1"/>
            </p:cNvSpPr>
            <p:nvPr/>
          </p:nvSpPr>
          <p:spPr bwMode="auto">
            <a:xfrm>
              <a:off x="862" y="1511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999" name="Line 408"/>
            <p:cNvSpPr>
              <a:spLocks noChangeShapeType="1"/>
            </p:cNvSpPr>
            <p:nvPr/>
          </p:nvSpPr>
          <p:spPr bwMode="auto">
            <a:xfrm>
              <a:off x="845" y="1511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00" name="Line 409"/>
            <p:cNvSpPr>
              <a:spLocks noChangeShapeType="1"/>
            </p:cNvSpPr>
            <p:nvPr/>
          </p:nvSpPr>
          <p:spPr bwMode="auto">
            <a:xfrm>
              <a:off x="845" y="1503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01" name="Line 410"/>
            <p:cNvSpPr>
              <a:spLocks noChangeShapeType="1"/>
            </p:cNvSpPr>
            <p:nvPr/>
          </p:nvSpPr>
          <p:spPr bwMode="auto">
            <a:xfrm>
              <a:off x="818" y="1503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02" name="Line 411"/>
            <p:cNvSpPr>
              <a:spLocks noChangeShapeType="1"/>
            </p:cNvSpPr>
            <p:nvPr/>
          </p:nvSpPr>
          <p:spPr bwMode="auto">
            <a:xfrm>
              <a:off x="818" y="1503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03" name="Line 412"/>
            <p:cNvSpPr>
              <a:spLocks noChangeShapeType="1"/>
            </p:cNvSpPr>
            <p:nvPr/>
          </p:nvSpPr>
          <p:spPr bwMode="auto">
            <a:xfrm>
              <a:off x="818" y="1503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04" name="Line 413"/>
            <p:cNvSpPr>
              <a:spLocks noChangeShapeType="1"/>
            </p:cNvSpPr>
            <p:nvPr/>
          </p:nvSpPr>
          <p:spPr bwMode="auto">
            <a:xfrm>
              <a:off x="807" y="1503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05" name="Line 414"/>
            <p:cNvSpPr>
              <a:spLocks noChangeShapeType="1"/>
            </p:cNvSpPr>
            <p:nvPr/>
          </p:nvSpPr>
          <p:spPr bwMode="auto">
            <a:xfrm>
              <a:off x="807" y="1503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06" name="Line 415"/>
            <p:cNvSpPr>
              <a:spLocks noChangeShapeType="1"/>
            </p:cNvSpPr>
            <p:nvPr/>
          </p:nvSpPr>
          <p:spPr bwMode="auto">
            <a:xfrm>
              <a:off x="795" y="1503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07" name="Line 416"/>
            <p:cNvSpPr>
              <a:spLocks noChangeShapeType="1"/>
            </p:cNvSpPr>
            <p:nvPr/>
          </p:nvSpPr>
          <p:spPr bwMode="auto">
            <a:xfrm>
              <a:off x="763" y="1498"/>
              <a:ext cx="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08" name="Line 417"/>
            <p:cNvSpPr>
              <a:spLocks noChangeShapeType="1"/>
            </p:cNvSpPr>
            <p:nvPr/>
          </p:nvSpPr>
          <p:spPr bwMode="auto">
            <a:xfrm>
              <a:off x="740" y="149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09" name="Line 418"/>
            <p:cNvSpPr>
              <a:spLocks noChangeShapeType="1"/>
            </p:cNvSpPr>
            <p:nvPr/>
          </p:nvSpPr>
          <p:spPr bwMode="auto">
            <a:xfrm>
              <a:off x="734" y="149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10" name="Line 419"/>
            <p:cNvSpPr>
              <a:spLocks noChangeShapeType="1"/>
            </p:cNvSpPr>
            <p:nvPr/>
          </p:nvSpPr>
          <p:spPr bwMode="auto">
            <a:xfrm>
              <a:off x="729" y="149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11" name="Line 420"/>
            <p:cNvSpPr>
              <a:spLocks noChangeShapeType="1"/>
            </p:cNvSpPr>
            <p:nvPr/>
          </p:nvSpPr>
          <p:spPr bwMode="auto">
            <a:xfrm>
              <a:off x="696" y="1493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12" name="Line 421"/>
            <p:cNvSpPr>
              <a:spLocks noChangeShapeType="1"/>
            </p:cNvSpPr>
            <p:nvPr/>
          </p:nvSpPr>
          <p:spPr bwMode="auto">
            <a:xfrm>
              <a:off x="680" y="1485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13" name="Line 422"/>
            <p:cNvSpPr>
              <a:spLocks noChangeShapeType="1"/>
            </p:cNvSpPr>
            <p:nvPr/>
          </p:nvSpPr>
          <p:spPr bwMode="auto">
            <a:xfrm>
              <a:off x="651" y="1485"/>
              <a:ext cx="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14" name="Line 423"/>
            <p:cNvSpPr>
              <a:spLocks noChangeShapeType="1"/>
            </p:cNvSpPr>
            <p:nvPr/>
          </p:nvSpPr>
          <p:spPr bwMode="auto">
            <a:xfrm>
              <a:off x="657" y="1513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15" name="Line 424"/>
            <p:cNvSpPr>
              <a:spLocks noChangeShapeType="1"/>
            </p:cNvSpPr>
            <p:nvPr/>
          </p:nvSpPr>
          <p:spPr bwMode="auto">
            <a:xfrm>
              <a:off x="657" y="1513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16" name="Line 425"/>
            <p:cNvSpPr>
              <a:spLocks noChangeShapeType="1"/>
            </p:cNvSpPr>
            <p:nvPr/>
          </p:nvSpPr>
          <p:spPr bwMode="auto">
            <a:xfrm>
              <a:off x="657" y="1513"/>
              <a:ext cx="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17" name="Line 426"/>
            <p:cNvSpPr>
              <a:spLocks noChangeShapeType="1"/>
            </p:cNvSpPr>
            <p:nvPr/>
          </p:nvSpPr>
          <p:spPr bwMode="auto">
            <a:xfrm>
              <a:off x="651" y="149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18" name="Line 427"/>
            <p:cNvSpPr>
              <a:spLocks noChangeShapeType="1"/>
            </p:cNvSpPr>
            <p:nvPr/>
          </p:nvSpPr>
          <p:spPr bwMode="auto">
            <a:xfrm>
              <a:off x="651" y="1492"/>
              <a:ext cx="1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19" name="Line 428"/>
            <p:cNvSpPr>
              <a:spLocks noChangeShapeType="1"/>
            </p:cNvSpPr>
            <p:nvPr/>
          </p:nvSpPr>
          <p:spPr bwMode="auto">
            <a:xfrm>
              <a:off x="646" y="1492"/>
              <a:ext cx="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20" name="Line 429"/>
            <p:cNvSpPr>
              <a:spLocks noChangeShapeType="1"/>
            </p:cNvSpPr>
            <p:nvPr/>
          </p:nvSpPr>
          <p:spPr bwMode="auto">
            <a:xfrm>
              <a:off x="646" y="1488"/>
              <a:ext cx="1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21" name="Line 430"/>
            <p:cNvSpPr>
              <a:spLocks noChangeShapeType="1"/>
            </p:cNvSpPr>
            <p:nvPr/>
          </p:nvSpPr>
          <p:spPr bwMode="auto">
            <a:xfrm>
              <a:off x="640" y="1488"/>
              <a:ext cx="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22" name="Line 431"/>
            <p:cNvSpPr>
              <a:spLocks noChangeShapeType="1"/>
            </p:cNvSpPr>
            <p:nvPr/>
          </p:nvSpPr>
          <p:spPr bwMode="auto">
            <a:xfrm>
              <a:off x="640" y="1484"/>
              <a:ext cx="1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23" name="Line 432"/>
            <p:cNvSpPr>
              <a:spLocks noChangeShapeType="1"/>
            </p:cNvSpPr>
            <p:nvPr/>
          </p:nvSpPr>
          <p:spPr bwMode="auto">
            <a:xfrm>
              <a:off x="635" y="1484"/>
              <a:ext cx="5" cy="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24" name="Line 433"/>
            <p:cNvSpPr>
              <a:spLocks noChangeShapeType="1"/>
            </p:cNvSpPr>
            <p:nvPr/>
          </p:nvSpPr>
          <p:spPr bwMode="auto">
            <a:xfrm>
              <a:off x="635" y="1479"/>
              <a:ext cx="1" cy="5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25" name="Line 434"/>
            <p:cNvSpPr>
              <a:spLocks noChangeShapeType="1"/>
            </p:cNvSpPr>
            <p:nvPr/>
          </p:nvSpPr>
          <p:spPr bwMode="auto">
            <a:xfrm>
              <a:off x="635" y="1479"/>
              <a:ext cx="1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26" name="Line 435"/>
            <p:cNvSpPr>
              <a:spLocks noChangeShapeType="1"/>
            </p:cNvSpPr>
            <p:nvPr/>
          </p:nvSpPr>
          <p:spPr bwMode="auto">
            <a:xfrm>
              <a:off x="651" y="149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27" name="Line 436"/>
            <p:cNvSpPr>
              <a:spLocks noChangeShapeType="1"/>
            </p:cNvSpPr>
            <p:nvPr/>
          </p:nvSpPr>
          <p:spPr bwMode="auto">
            <a:xfrm>
              <a:off x="651" y="149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6028" name="Line 437"/>
            <p:cNvSpPr>
              <a:spLocks noChangeShapeType="1"/>
            </p:cNvSpPr>
            <p:nvPr/>
          </p:nvSpPr>
          <p:spPr bwMode="auto">
            <a:xfrm>
              <a:off x="651" y="1496"/>
              <a:ext cx="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25605" name="Rectangle 439"/>
          <p:cNvSpPr>
            <a:spLocks noChangeArrowheads="1"/>
          </p:cNvSpPr>
          <p:nvPr/>
        </p:nvSpPr>
        <p:spPr bwMode="auto">
          <a:xfrm>
            <a:off x="503238" y="2205038"/>
            <a:ext cx="463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ca-ES" sz="1600" b="1">
                <a:solidFill>
                  <a:prstClr val="black"/>
                </a:solidFill>
                <a:latin typeface="Arial" charset="0"/>
              </a:rPr>
              <a:t>1,0</a:t>
            </a:r>
          </a:p>
        </p:txBody>
      </p:sp>
      <p:sp>
        <p:nvSpPr>
          <p:cNvPr id="25606" name="Rectangle 440"/>
          <p:cNvSpPr>
            <a:spLocks noChangeArrowheads="1"/>
          </p:cNvSpPr>
          <p:nvPr/>
        </p:nvSpPr>
        <p:spPr bwMode="auto">
          <a:xfrm>
            <a:off x="503238" y="2743200"/>
            <a:ext cx="463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ca-ES" sz="1600" b="1">
                <a:solidFill>
                  <a:prstClr val="black"/>
                </a:solidFill>
                <a:latin typeface="Arial" charset="0"/>
              </a:rPr>
              <a:t>0,8</a:t>
            </a:r>
          </a:p>
        </p:txBody>
      </p:sp>
      <p:sp>
        <p:nvSpPr>
          <p:cNvPr id="25607" name="Rectangle 441"/>
          <p:cNvSpPr>
            <a:spLocks noChangeArrowheads="1"/>
          </p:cNvSpPr>
          <p:nvPr/>
        </p:nvSpPr>
        <p:spPr bwMode="auto">
          <a:xfrm>
            <a:off x="503238" y="3289300"/>
            <a:ext cx="463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ca-ES" sz="1600" b="1">
                <a:solidFill>
                  <a:prstClr val="black"/>
                </a:solidFill>
                <a:latin typeface="Arial" charset="0"/>
              </a:rPr>
              <a:t>0,6</a:t>
            </a:r>
          </a:p>
        </p:txBody>
      </p:sp>
      <p:sp>
        <p:nvSpPr>
          <p:cNvPr id="25608" name="Rectangle 442"/>
          <p:cNvSpPr>
            <a:spLocks noChangeArrowheads="1"/>
          </p:cNvSpPr>
          <p:nvPr/>
        </p:nvSpPr>
        <p:spPr bwMode="auto">
          <a:xfrm>
            <a:off x="503238" y="3829050"/>
            <a:ext cx="463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ca-ES" sz="1600" b="1">
                <a:solidFill>
                  <a:prstClr val="black"/>
                </a:solidFill>
                <a:latin typeface="Arial" charset="0"/>
              </a:rPr>
              <a:t>0,4</a:t>
            </a:r>
          </a:p>
        </p:txBody>
      </p:sp>
      <p:sp>
        <p:nvSpPr>
          <p:cNvPr id="25609" name="Rectangle 443"/>
          <p:cNvSpPr>
            <a:spLocks noChangeArrowheads="1"/>
          </p:cNvSpPr>
          <p:nvPr/>
        </p:nvSpPr>
        <p:spPr bwMode="auto">
          <a:xfrm>
            <a:off x="503238" y="4368800"/>
            <a:ext cx="463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ca-ES" sz="1600" b="1">
                <a:solidFill>
                  <a:prstClr val="black"/>
                </a:solidFill>
                <a:latin typeface="Arial" charset="0"/>
              </a:rPr>
              <a:t>0,2</a:t>
            </a:r>
          </a:p>
        </p:txBody>
      </p:sp>
      <p:sp>
        <p:nvSpPr>
          <p:cNvPr id="25610" name="Rectangle 444"/>
          <p:cNvSpPr>
            <a:spLocks noChangeArrowheads="1"/>
          </p:cNvSpPr>
          <p:nvPr/>
        </p:nvSpPr>
        <p:spPr bwMode="auto">
          <a:xfrm>
            <a:off x="503238" y="4899025"/>
            <a:ext cx="463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ca-ES" sz="1600" b="1">
                <a:solidFill>
                  <a:prstClr val="black"/>
                </a:solidFill>
                <a:latin typeface="Arial" charset="0"/>
              </a:rPr>
              <a:t>0,0</a:t>
            </a:r>
          </a:p>
        </p:txBody>
      </p:sp>
      <p:sp>
        <p:nvSpPr>
          <p:cNvPr id="25611" name="Line 446"/>
          <p:cNvSpPr>
            <a:spLocks noChangeShapeType="1"/>
          </p:cNvSpPr>
          <p:nvPr/>
        </p:nvSpPr>
        <p:spPr bwMode="auto">
          <a:xfrm>
            <a:off x="965200" y="2346325"/>
            <a:ext cx="365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5612" name="Line 447"/>
          <p:cNvSpPr>
            <a:spLocks noChangeShapeType="1"/>
          </p:cNvSpPr>
          <p:nvPr/>
        </p:nvSpPr>
        <p:spPr bwMode="auto">
          <a:xfrm>
            <a:off x="965200" y="2886075"/>
            <a:ext cx="365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5613" name="Line 448"/>
          <p:cNvSpPr>
            <a:spLocks noChangeShapeType="1"/>
          </p:cNvSpPr>
          <p:nvPr/>
        </p:nvSpPr>
        <p:spPr bwMode="auto">
          <a:xfrm>
            <a:off x="965200" y="3424238"/>
            <a:ext cx="365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5614" name="Line 449"/>
          <p:cNvSpPr>
            <a:spLocks noChangeShapeType="1"/>
          </p:cNvSpPr>
          <p:nvPr/>
        </p:nvSpPr>
        <p:spPr bwMode="auto">
          <a:xfrm>
            <a:off x="965200" y="3971925"/>
            <a:ext cx="365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5615" name="Line 450"/>
          <p:cNvSpPr>
            <a:spLocks noChangeShapeType="1"/>
          </p:cNvSpPr>
          <p:nvPr/>
        </p:nvSpPr>
        <p:spPr bwMode="auto">
          <a:xfrm>
            <a:off x="965200" y="4510088"/>
            <a:ext cx="365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5616" name="Line 452"/>
          <p:cNvSpPr>
            <a:spLocks noChangeShapeType="1"/>
          </p:cNvSpPr>
          <p:nvPr/>
        </p:nvSpPr>
        <p:spPr bwMode="auto">
          <a:xfrm>
            <a:off x="1006475" y="2276475"/>
            <a:ext cx="0" cy="281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grpSp>
        <p:nvGrpSpPr>
          <p:cNvPr id="25617" name="Group 480"/>
          <p:cNvGrpSpPr>
            <a:grpSpLocks/>
          </p:cNvGrpSpPr>
          <p:nvPr/>
        </p:nvGrpSpPr>
        <p:grpSpPr bwMode="auto">
          <a:xfrm>
            <a:off x="965200" y="5049838"/>
            <a:ext cx="3243263" cy="827087"/>
            <a:chOff x="608" y="3181"/>
            <a:chExt cx="2043" cy="521"/>
          </a:xfrm>
        </p:grpSpPr>
        <p:sp>
          <p:nvSpPr>
            <p:cNvPr id="25656" name="Rectangle 5"/>
            <p:cNvSpPr>
              <a:spLocks noChangeArrowheads="1"/>
            </p:cNvSpPr>
            <p:nvPr/>
          </p:nvSpPr>
          <p:spPr bwMode="auto">
            <a:xfrm>
              <a:off x="864" y="3529"/>
              <a:ext cx="16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s-ES" b="1">
                  <a:solidFill>
                    <a:srgbClr val="000000"/>
                  </a:solidFill>
                  <a:latin typeface="Arial" charset="0"/>
                </a:rPr>
                <a:t>Años de supervivencia</a:t>
              </a:r>
              <a:endParaRPr lang="es-ES" sz="2400" b="1">
                <a:solidFill>
                  <a:prstClr val="black"/>
                </a:solidFill>
              </a:endParaRPr>
            </a:p>
          </p:txBody>
        </p:sp>
        <p:sp>
          <p:nvSpPr>
            <p:cNvPr id="25657" name="Line 80"/>
            <p:cNvSpPr>
              <a:spLocks noChangeShapeType="1"/>
            </p:cNvSpPr>
            <p:nvPr/>
          </p:nvSpPr>
          <p:spPr bwMode="auto">
            <a:xfrm>
              <a:off x="2651" y="3185"/>
              <a:ext cx="0" cy="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58" name="Line 81"/>
            <p:cNvSpPr>
              <a:spLocks noChangeShapeType="1"/>
            </p:cNvSpPr>
            <p:nvPr/>
          </p:nvSpPr>
          <p:spPr bwMode="auto">
            <a:xfrm>
              <a:off x="2320" y="3185"/>
              <a:ext cx="0" cy="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59" name="Line 82"/>
            <p:cNvSpPr>
              <a:spLocks noChangeShapeType="1"/>
            </p:cNvSpPr>
            <p:nvPr/>
          </p:nvSpPr>
          <p:spPr bwMode="auto">
            <a:xfrm>
              <a:off x="1982" y="3185"/>
              <a:ext cx="1" cy="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60" name="Line 83"/>
            <p:cNvSpPr>
              <a:spLocks noChangeShapeType="1"/>
            </p:cNvSpPr>
            <p:nvPr/>
          </p:nvSpPr>
          <p:spPr bwMode="auto">
            <a:xfrm>
              <a:off x="1650" y="3185"/>
              <a:ext cx="1" cy="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61" name="Line 84"/>
            <p:cNvSpPr>
              <a:spLocks noChangeShapeType="1"/>
            </p:cNvSpPr>
            <p:nvPr/>
          </p:nvSpPr>
          <p:spPr bwMode="auto">
            <a:xfrm>
              <a:off x="1319" y="3185"/>
              <a:ext cx="0" cy="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62" name="Line 85"/>
            <p:cNvSpPr>
              <a:spLocks noChangeShapeType="1"/>
            </p:cNvSpPr>
            <p:nvPr/>
          </p:nvSpPr>
          <p:spPr bwMode="auto">
            <a:xfrm>
              <a:off x="982" y="3185"/>
              <a:ext cx="1" cy="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63" name="Line 86"/>
            <p:cNvSpPr>
              <a:spLocks noChangeShapeType="1"/>
            </p:cNvSpPr>
            <p:nvPr/>
          </p:nvSpPr>
          <p:spPr bwMode="auto">
            <a:xfrm>
              <a:off x="650" y="3185"/>
              <a:ext cx="1" cy="9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64" name="Line 87"/>
            <p:cNvSpPr>
              <a:spLocks noChangeShapeType="1"/>
            </p:cNvSpPr>
            <p:nvPr/>
          </p:nvSpPr>
          <p:spPr bwMode="auto">
            <a:xfrm>
              <a:off x="629" y="3182"/>
              <a:ext cx="27" cy="0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65" name="Line 438"/>
            <p:cNvSpPr>
              <a:spLocks noChangeShapeType="1"/>
            </p:cNvSpPr>
            <p:nvPr/>
          </p:nvSpPr>
          <p:spPr bwMode="auto">
            <a:xfrm>
              <a:off x="650" y="3182"/>
              <a:ext cx="2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66" name="Line 445"/>
            <p:cNvSpPr>
              <a:spLocks noChangeShapeType="1"/>
            </p:cNvSpPr>
            <p:nvPr/>
          </p:nvSpPr>
          <p:spPr bwMode="auto">
            <a:xfrm>
              <a:off x="631" y="3186"/>
              <a:ext cx="1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67" name="Line 451"/>
            <p:cNvSpPr>
              <a:spLocks noChangeShapeType="1"/>
            </p:cNvSpPr>
            <p:nvPr/>
          </p:nvSpPr>
          <p:spPr bwMode="auto">
            <a:xfrm>
              <a:off x="608" y="3182"/>
              <a:ext cx="2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grpSp>
          <p:nvGrpSpPr>
            <p:cNvPr id="25668" name="Group 453"/>
            <p:cNvGrpSpPr>
              <a:grpSpLocks/>
            </p:cNvGrpSpPr>
            <p:nvPr/>
          </p:nvGrpSpPr>
          <p:grpSpPr bwMode="auto">
            <a:xfrm>
              <a:off x="911" y="3181"/>
              <a:ext cx="1701" cy="209"/>
              <a:chOff x="3579" y="3202"/>
              <a:chExt cx="1930" cy="216"/>
            </a:xfrm>
          </p:grpSpPr>
          <p:sp>
            <p:nvSpPr>
              <p:cNvPr id="25669" name="Line 454"/>
              <p:cNvSpPr>
                <a:spLocks noChangeShapeType="1"/>
              </p:cNvSpPr>
              <p:nvPr/>
            </p:nvSpPr>
            <p:spPr bwMode="auto">
              <a:xfrm flipV="1">
                <a:off x="3603" y="3202"/>
                <a:ext cx="1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70" name="Line 455"/>
              <p:cNvSpPr>
                <a:spLocks noChangeShapeType="1"/>
              </p:cNvSpPr>
              <p:nvPr/>
            </p:nvSpPr>
            <p:spPr bwMode="auto">
              <a:xfrm flipV="1">
                <a:off x="4067" y="3202"/>
                <a:ext cx="1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71" name="Line 456"/>
              <p:cNvSpPr>
                <a:spLocks noChangeShapeType="1"/>
              </p:cNvSpPr>
              <p:nvPr/>
            </p:nvSpPr>
            <p:spPr bwMode="auto">
              <a:xfrm flipV="1">
                <a:off x="4527" y="3202"/>
                <a:ext cx="1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72" name="Line 457"/>
              <p:cNvSpPr>
                <a:spLocks noChangeShapeType="1"/>
              </p:cNvSpPr>
              <p:nvPr/>
            </p:nvSpPr>
            <p:spPr bwMode="auto">
              <a:xfrm flipV="1">
                <a:off x="4992" y="3202"/>
                <a:ext cx="1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73" name="Line 458"/>
              <p:cNvSpPr>
                <a:spLocks noChangeShapeType="1"/>
              </p:cNvSpPr>
              <p:nvPr/>
            </p:nvSpPr>
            <p:spPr bwMode="auto">
              <a:xfrm flipV="1">
                <a:off x="5452" y="3202"/>
                <a:ext cx="1" cy="3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74" name="Rectangle 459"/>
              <p:cNvSpPr>
                <a:spLocks noChangeArrowheads="1"/>
              </p:cNvSpPr>
              <p:nvPr/>
            </p:nvSpPr>
            <p:spPr bwMode="auto">
              <a:xfrm>
                <a:off x="3579" y="3259"/>
                <a:ext cx="81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600" b="1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75" name="Rectangle 460"/>
              <p:cNvSpPr>
                <a:spLocks noChangeArrowheads="1"/>
              </p:cNvSpPr>
              <p:nvPr/>
            </p:nvSpPr>
            <p:spPr bwMode="auto">
              <a:xfrm>
                <a:off x="4043" y="3259"/>
                <a:ext cx="81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6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76" name="Rectangle 461"/>
              <p:cNvSpPr>
                <a:spLocks noChangeArrowheads="1"/>
              </p:cNvSpPr>
              <p:nvPr/>
            </p:nvSpPr>
            <p:spPr bwMode="auto">
              <a:xfrm>
                <a:off x="4504" y="3259"/>
                <a:ext cx="81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600" b="1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77" name="Rectangle 462"/>
              <p:cNvSpPr>
                <a:spLocks noChangeArrowheads="1"/>
              </p:cNvSpPr>
              <p:nvPr/>
            </p:nvSpPr>
            <p:spPr bwMode="auto">
              <a:xfrm>
                <a:off x="4965" y="3259"/>
                <a:ext cx="80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600" b="1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78" name="Rectangle 463"/>
              <p:cNvSpPr>
                <a:spLocks noChangeArrowheads="1"/>
              </p:cNvSpPr>
              <p:nvPr/>
            </p:nvSpPr>
            <p:spPr bwMode="auto">
              <a:xfrm>
                <a:off x="5428" y="3259"/>
                <a:ext cx="81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600" b="1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es-E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8640" name="Rectangle 464"/>
          <p:cNvSpPr>
            <a:spLocks noChangeArrowheads="1"/>
          </p:cNvSpPr>
          <p:nvPr/>
        </p:nvSpPr>
        <p:spPr bwMode="auto">
          <a:xfrm>
            <a:off x="1265238" y="161925"/>
            <a:ext cx="6357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TRASPLANTE HEPÁTICO</a:t>
            </a:r>
            <a:endParaRPr lang="ca-ES" sz="4000" b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5619" name="Line 465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grpSp>
        <p:nvGrpSpPr>
          <p:cNvPr id="25620" name="Group 506"/>
          <p:cNvGrpSpPr>
            <a:grpSpLocks/>
          </p:cNvGrpSpPr>
          <p:nvPr/>
        </p:nvGrpSpPr>
        <p:grpSpPr bwMode="auto">
          <a:xfrm>
            <a:off x="4716463" y="2003425"/>
            <a:ext cx="4392612" cy="4017963"/>
            <a:chOff x="2971" y="1262"/>
            <a:chExt cx="2767" cy="2531"/>
          </a:xfrm>
        </p:grpSpPr>
        <p:pic>
          <p:nvPicPr>
            <p:cNvPr id="25623" name="Picture 4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1262"/>
              <a:ext cx="2495" cy="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4" name="Text Box 469"/>
            <p:cNvSpPr txBox="1">
              <a:spLocks noChangeArrowheads="1"/>
            </p:cNvSpPr>
            <p:nvPr/>
          </p:nvSpPr>
          <p:spPr bwMode="auto">
            <a:xfrm>
              <a:off x="3292" y="3472"/>
              <a:ext cx="19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2000" b="1">
                  <a:solidFill>
                    <a:prstClr val="black"/>
                  </a:solidFill>
                  <a:latin typeface="Arial" charset="0"/>
                </a:rPr>
                <a:t>Mesos de supervivencia</a:t>
              </a:r>
            </a:p>
          </p:txBody>
        </p:sp>
        <p:sp>
          <p:nvSpPr>
            <p:cNvPr id="25625" name="Oval 472"/>
            <p:cNvSpPr>
              <a:spLocks noChangeArrowheads="1"/>
            </p:cNvSpPr>
            <p:nvPr/>
          </p:nvSpPr>
          <p:spPr bwMode="auto">
            <a:xfrm>
              <a:off x="4604" y="2251"/>
              <a:ext cx="499" cy="2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>
                <a:solidFill>
                  <a:prstClr val="black"/>
                </a:solidFill>
              </a:endParaRPr>
            </a:p>
          </p:txBody>
        </p:sp>
        <p:sp>
          <p:nvSpPr>
            <p:cNvPr id="25626" name="Oval 473"/>
            <p:cNvSpPr>
              <a:spLocks noChangeArrowheads="1"/>
            </p:cNvSpPr>
            <p:nvPr/>
          </p:nvSpPr>
          <p:spPr bwMode="auto">
            <a:xfrm>
              <a:off x="4558" y="2590"/>
              <a:ext cx="499" cy="2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>
                <a:solidFill>
                  <a:prstClr val="black"/>
                </a:solidFill>
              </a:endParaRPr>
            </a:p>
          </p:txBody>
        </p:sp>
        <p:sp>
          <p:nvSpPr>
            <p:cNvPr id="25627" name="Line 475"/>
            <p:cNvSpPr>
              <a:spLocks noChangeShapeType="1"/>
            </p:cNvSpPr>
            <p:nvPr/>
          </p:nvSpPr>
          <p:spPr bwMode="auto">
            <a:xfrm flipH="1">
              <a:off x="5388" y="1932"/>
              <a:ext cx="2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5628" name="Text Box 476"/>
            <p:cNvSpPr txBox="1">
              <a:spLocks noChangeArrowheads="1"/>
            </p:cNvSpPr>
            <p:nvPr/>
          </p:nvSpPr>
          <p:spPr bwMode="auto">
            <a:xfrm>
              <a:off x="5328" y="172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600" b="1">
                  <a:solidFill>
                    <a:prstClr val="black"/>
                  </a:solidFill>
                  <a:latin typeface="Arial" charset="0"/>
                </a:rPr>
                <a:t>TOH</a:t>
              </a:r>
            </a:p>
          </p:txBody>
        </p:sp>
        <p:sp>
          <p:nvSpPr>
            <p:cNvPr id="25629" name="Oval 477"/>
            <p:cNvSpPr>
              <a:spLocks noChangeArrowheads="1"/>
            </p:cNvSpPr>
            <p:nvPr/>
          </p:nvSpPr>
          <p:spPr bwMode="auto">
            <a:xfrm>
              <a:off x="5284" y="1662"/>
              <a:ext cx="454" cy="36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>
                <a:solidFill>
                  <a:prstClr val="black"/>
                </a:solidFill>
              </a:endParaRPr>
            </a:p>
          </p:txBody>
        </p:sp>
        <p:sp>
          <p:nvSpPr>
            <p:cNvPr id="25630" name="Oval 479"/>
            <p:cNvSpPr>
              <a:spLocks noChangeArrowheads="1"/>
            </p:cNvSpPr>
            <p:nvPr/>
          </p:nvSpPr>
          <p:spPr bwMode="auto">
            <a:xfrm>
              <a:off x="4649" y="1842"/>
              <a:ext cx="499" cy="2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>
                <a:solidFill>
                  <a:prstClr val="black"/>
                </a:solidFill>
              </a:endParaRPr>
            </a:p>
          </p:txBody>
        </p:sp>
        <p:sp>
          <p:nvSpPr>
            <p:cNvPr id="25631" name="Rectangle 505"/>
            <p:cNvSpPr>
              <a:spLocks noChangeArrowheads="1"/>
            </p:cNvSpPr>
            <p:nvPr/>
          </p:nvSpPr>
          <p:spPr bwMode="auto">
            <a:xfrm>
              <a:off x="2971" y="3158"/>
              <a:ext cx="2349" cy="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MX">
                <a:solidFill>
                  <a:prstClr val="black"/>
                </a:solidFill>
              </a:endParaRPr>
            </a:p>
          </p:txBody>
        </p:sp>
        <p:grpSp>
          <p:nvGrpSpPr>
            <p:cNvPr id="25632" name="Group 481"/>
            <p:cNvGrpSpPr>
              <a:grpSpLocks/>
            </p:cNvGrpSpPr>
            <p:nvPr/>
          </p:nvGrpSpPr>
          <p:grpSpPr bwMode="auto">
            <a:xfrm>
              <a:off x="3229" y="3191"/>
              <a:ext cx="2043" cy="521"/>
              <a:chOff x="608" y="3181"/>
              <a:chExt cx="2043" cy="521"/>
            </a:xfrm>
          </p:grpSpPr>
          <p:sp>
            <p:nvSpPr>
              <p:cNvPr id="25633" name="Rectangle 482"/>
              <p:cNvSpPr>
                <a:spLocks noChangeArrowheads="1"/>
              </p:cNvSpPr>
              <p:nvPr/>
            </p:nvSpPr>
            <p:spPr bwMode="auto">
              <a:xfrm>
                <a:off x="864" y="3529"/>
                <a:ext cx="1608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s-ES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s-ES" b="1">
                    <a:solidFill>
                      <a:srgbClr val="000000"/>
                    </a:solidFill>
                    <a:latin typeface="Arial" charset="0"/>
                  </a:rPr>
                  <a:t>Años de supervivencia</a:t>
                </a:r>
                <a:endParaRPr lang="es-ES" sz="2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634" name="Line 483"/>
              <p:cNvSpPr>
                <a:spLocks noChangeShapeType="1"/>
              </p:cNvSpPr>
              <p:nvPr/>
            </p:nvSpPr>
            <p:spPr bwMode="auto">
              <a:xfrm>
                <a:off x="2651" y="3185"/>
                <a:ext cx="0" cy="9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35" name="Line 484"/>
              <p:cNvSpPr>
                <a:spLocks noChangeShapeType="1"/>
              </p:cNvSpPr>
              <p:nvPr/>
            </p:nvSpPr>
            <p:spPr bwMode="auto">
              <a:xfrm>
                <a:off x="2320" y="3185"/>
                <a:ext cx="0" cy="9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36" name="Line 485"/>
              <p:cNvSpPr>
                <a:spLocks noChangeShapeType="1"/>
              </p:cNvSpPr>
              <p:nvPr/>
            </p:nvSpPr>
            <p:spPr bwMode="auto">
              <a:xfrm>
                <a:off x="1982" y="3185"/>
                <a:ext cx="1" cy="9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37" name="Line 486"/>
              <p:cNvSpPr>
                <a:spLocks noChangeShapeType="1"/>
              </p:cNvSpPr>
              <p:nvPr/>
            </p:nvSpPr>
            <p:spPr bwMode="auto">
              <a:xfrm>
                <a:off x="1650" y="3185"/>
                <a:ext cx="1" cy="9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38" name="Line 487"/>
              <p:cNvSpPr>
                <a:spLocks noChangeShapeType="1"/>
              </p:cNvSpPr>
              <p:nvPr/>
            </p:nvSpPr>
            <p:spPr bwMode="auto">
              <a:xfrm>
                <a:off x="1319" y="3185"/>
                <a:ext cx="0" cy="9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39" name="Line 488"/>
              <p:cNvSpPr>
                <a:spLocks noChangeShapeType="1"/>
              </p:cNvSpPr>
              <p:nvPr/>
            </p:nvSpPr>
            <p:spPr bwMode="auto">
              <a:xfrm>
                <a:off x="982" y="3185"/>
                <a:ext cx="1" cy="9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40" name="Line 489"/>
              <p:cNvSpPr>
                <a:spLocks noChangeShapeType="1"/>
              </p:cNvSpPr>
              <p:nvPr/>
            </p:nvSpPr>
            <p:spPr bwMode="auto">
              <a:xfrm>
                <a:off x="650" y="3185"/>
                <a:ext cx="1" cy="9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41" name="Line 490"/>
              <p:cNvSpPr>
                <a:spLocks noChangeShapeType="1"/>
              </p:cNvSpPr>
              <p:nvPr/>
            </p:nvSpPr>
            <p:spPr bwMode="auto">
              <a:xfrm>
                <a:off x="629" y="3182"/>
                <a:ext cx="27" cy="0"/>
              </a:xfrm>
              <a:prstGeom prst="line">
                <a:avLst/>
              </a:prstGeom>
              <a:noFill/>
              <a:ln w="14288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42" name="Line 491"/>
              <p:cNvSpPr>
                <a:spLocks noChangeShapeType="1"/>
              </p:cNvSpPr>
              <p:nvPr/>
            </p:nvSpPr>
            <p:spPr bwMode="auto">
              <a:xfrm>
                <a:off x="650" y="3182"/>
                <a:ext cx="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43" name="Line 492"/>
              <p:cNvSpPr>
                <a:spLocks noChangeShapeType="1"/>
              </p:cNvSpPr>
              <p:nvPr/>
            </p:nvSpPr>
            <p:spPr bwMode="auto">
              <a:xfrm>
                <a:off x="631" y="3186"/>
                <a:ext cx="1" cy="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25644" name="Line 493"/>
              <p:cNvSpPr>
                <a:spLocks noChangeShapeType="1"/>
              </p:cNvSpPr>
              <p:nvPr/>
            </p:nvSpPr>
            <p:spPr bwMode="auto">
              <a:xfrm>
                <a:off x="608" y="3182"/>
                <a:ext cx="2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5645" name="Group 494"/>
              <p:cNvGrpSpPr>
                <a:grpSpLocks/>
              </p:cNvGrpSpPr>
              <p:nvPr/>
            </p:nvGrpSpPr>
            <p:grpSpPr bwMode="auto">
              <a:xfrm>
                <a:off x="911" y="3181"/>
                <a:ext cx="1701" cy="209"/>
                <a:chOff x="3579" y="3202"/>
                <a:chExt cx="1930" cy="216"/>
              </a:xfrm>
            </p:grpSpPr>
            <p:sp>
              <p:nvSpPr>
                <p:cNvPr id="25646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3603" y="3202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47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4067" y="3202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4527" y="3202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49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4992" y="3202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50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5452" y="3202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51" name="Rectangle 500"/>
                <p:cNvSpPr>
                  <a:spLocks noChangeArrowheads="1"/>
                </p:cNvSpPr>
                <p:nvPr/>
              </p:nvSpPr>
              <p:spPr bwMode="auto">
                <a:xfrm>
                  <a:off x="3579" y="3259"/>
                  <a:ext cx="81" cy="1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600" b="1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52" name="Rectangle 501"/>
                <p:cNvSpPr>
                  <a:spLocks noChangeArrowheads="1"/>
                </p:cNvSpPr>
                <p:nvPr/>
              </p:nvSpPr>
              <p:spPr bwMode="auto">
                <a:xfrm>
                  <a:off x="4043" y="3259"/>
                  <a:ext cx="81" cy="1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600" b="1">
                      <a:solidFill>
                        <a:srgbClr val="000000"/>
                      </a:solidFill>
                      <a:latin typeface="Arial" charset="0"/>
                    </a:rPr>
                    <a:t>2</a:t>
                  </a:r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53" name="Rectangle 502"/>
                <p:cNvSpPr>
                  <a:spLocks noChangeArrowheads="1"/>
                </p:cNvSpPr>
                <p:nvPr/>
              </p:nvSpPr>
              <p:spPr bwMode="auto">
                <a:xfrm>
                  <a:off x="4504" y="3259"/>
                  <a:ext cx="81" cy="1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600" b="1">
                      <a:solidFill>
                        <a:srgbClr val="000000"/>
                      </a:solidFill>
                      <a:latin typeface="Arial" charset="0"/>
                    </a:rPr>
                    <a:t>3</a:t>
                  </a:r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54" name="Rectangle 503"/>
                <p:cNvSpPr>
                  <a:spLocks noChangeArrowheads="1"/>
                </p:cNvSpPr>
                <p:nvPr/>
              </p:nvSpPr>
              <p:spPr bwMode="auto">
                <a:xfrm>
                  <a:off x="4965" y="3259"/>
                  <a:ext cx="80" cy="1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600" b="1">
                      <a:solidFill>
                        <a:srgbClr val="000000"/>
                      </a:solidFill>
                      <a:latin typeface="Arial" charset="0"/>
                    </a:rPr>
                    <a:t>4</a:t>
                  </a:r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55" name="Rectangle 504"/>
                <p:cNvSpPr>
                  <a:spLocks noChangeArrowheads="1"/>
                </p:cNvSpPr>
                <p:nvPr/>
              </p:nvSpPr>
              <p:spPr bwMode="auto">
                <a:xfrm>
                  <a:off x="5428" y="3259"/>
                  <a:ext cx="81" cy="1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600" b="1">
                      <a:solidFill>
                        <a:srgbClr val="000000"/>
                      </a:solidFill>
                      <a:latin typeface="Arial" charset="0"/>
                    </a:rPr>
                    <a:t>5</a:t>
                  </a:r>
                  <a:endParaRPr lang="es-E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cxnSp>
        <p:nvCxnSpPr>
          <p:cNvPr id="25621" name="426 Conector recto"/>
          <p:cNvCxnSpPr>
            <a:cxnSpLocks noChangeShapeType="1"/>
          </p:cNvCxnSpPr>
          <p:nvPr/>
        </p:nvCxnSpPr>
        <p:spPr bwMode="auto">
          <a:xfrm flipH="1">
            <a:off x="1476375" y="2413000"/>
            <a:ext cx="25400" cy="2606675"/>
          </a:xfrm>
          <a:prstGeom prst="line">
            <a:avLst/>
          </a:prstGeom>
          <a:noFill/>
          <a:ln w="9525">
            <a:solidFill>
              <a:srgbClr val="C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2" name="427 Conector recto"/>
          <p:cNvCxnSpPr>
            <a:cxnSpLocks noChangeShapeType="1"/>
          </p:cNvCxnSpPr>
          <p:nvPr/>
        </p:nvCxnSpPr>
        <p:spPr bwMode="auto">
          <a:xfrm>
            <a:off x="4067175" y="3028950"/>
            <a:ext cx="0" cy="2022475"/>
          </a:xfrm>
          <a:prstGeom prst="line">
            <a:avLst/>
          </a:prstGeom>
          <a:noFill/>
          <a:ln w="9525">
            <a:solidFill>
              <a:srgbClr val="C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1" y="6257527"/>
            <a:ext cx="49625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16500" y="6315580"/>
            <a:ext cx="642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4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400" i="1" dirty="0">
                <a:solidFill>
                  <a:prstClr val="black"/>
                </a:solidFill>
              </a:rPr>
              <a:t>Instituto Nacional de Ciencias Médicas y Nutrición Salvador Zubirán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402" y="71231"/>
            <a:ext cx="1058862" cy="8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endParaRPr lang="es-MX" sz="2400" b="1" dirty="0">
              <a:solidFill>
                <a:prstClr val="black"/>
              </a:solidFill>
            </a:endParaRPr>
          </a:p>
        </p:txBody>
      </p:sp>
      <p:sp>
        <p:nvSpPr>
          <p:cNvPr id="18" name="2 CuadroTexto"/>
          <p:cNvSpPr txBox="1"/>
          <p:nvPr/>
        </p:nvSpPr>
        <p:spPr>
          <a:xfrm>
            <a:off x="3972676" y="6309320"/>
            <a:ext cx="5207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400" b="1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400" b="1" i="1" dirty="0">
                <a:solidFill>
                  <a:prstClr val="black"/>
                </a:solidFill>
              </a:rPr>
              <a:t>Instituto Nacional de Ciencias Médicas y Nutrición Salvador </a:t>
            </a:r>
            <a:r>
              <a:rPr lang="es-MX" sz="1400" b="1" i="1" dirty="0" err="1">
                <a:solidFill>
                  <a:prstClr val="black"/>
                </a:solidFill>
              </a:rPr>
              <a:t>Zubirán</a:t>
            </a:r>
            <a:endParaRPr lang="es-MX" sz="1400" b="1" i="1" dirty="0">
              <a:solidFill>
                <a:prstClr val="black"/>
              </a:solidFill>
            </a:endParaRPr>
          </a:p>
        </p:txBody>
      </p:sp>
      <p:cxnSp>
        <p:nvCxnSpPr>
          <p:cNvPr id="19" name="3 Conector recto"/>
          <p:cNvCxnSpPr/>
          <p:nvPr/>
        </p:nvCxnSpPr>
        <p:spPr>
          <a:xfrm>
            <a:off x="3995936" y="6237312"/>
            <a:ext cx="514806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457202" y="1148054"/>
            <a:ext cx="82295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 personas en lista de trasplante hepático en México.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 THO durante el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en espera de trasplante en bloque hígado-riñón.</a:t>
            </a:r>
            <a:endParaRPr lang="es-MX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62590" y="295421"/>
            <a:ext cx="5796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 del problema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615" y="33428"/>
            <a:ext cx="1060796" cy="9467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142203"/>
            <a:ext cx="7987551" cy="29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94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Complicaciones del cirrótico:</a:t>
            </a:r>
          </a:p>
          <a:p>
            <a:r>
              <a:rPr lang="es-ES" dirty="0" smtClean="0"/>
              <a:t>a.- Ascitis.</a:t>
            </a:r>
          </a:p>
          <a:p>
            <a:r>
              <a:rPr lang="es-ES" dirty="0"/>
              <a:t>b</a:t>
            </a:r>
            <a:r>
              <a:rPr lang="es-ES" dirty="0" smtClean="0"/>
              <a:t>.- Hiponatremia.</a:t>
            </a:r>
          </a:p>
          <a:p>
            <a:r>
              <a:rPr lang="es-ES" dirty="0"/>
              <a:t>c</a:t>
            </a:r>
            <a:r>
              <a:rPr lang="es-ES" dirty="0" smtClean="0"/>
              <a:t>.- Encefalopatía hepática.</a:t>
            </a:r>
          </a:p>
          <a:p>
            <a:r>
              <a:rPr lang="es-ES" dirty="0"/>
              <a:t>d</a:t>
            </a:r>
            <a:r>
              <a:rPr lang="es-ES" dirty="0" smtClean="0"/>
              <a:t>.- Sangrado Variceal.</a:t>
            </a:r>
          </a:p>
          <a:p>
            <a:r>
              <a:rPr lang="es-ES" dirty="0"/>
              <a:t>e</a:t>
            </a:r>
            <a:r>
              <a:rPr lang="es-ES" dirty="0" smtClean="0"/>
              <a:t>.- </a:t>
            </a:r>
            <a:r>
              <a:rPr lang="es-ES" dirty="0" err="1" smtClean="0"/>
              <a:t>Hepatocarcinoma</a:t>
            </a:r>
            <a:r>
              <a:rPr lang="es-ES" dirty="0" smtClean="0"/>
              <a:t>.</a:t>
            </a:r>
          </a:p>
          <a:p>
            <a:r>
              <a:rPr lang="es-ES" dirty="0"/>
              <a:t>f</a:t>
            </a:r>
            <a:r>
              <a:rPr lang="es-ES" dirty="0" smtClean="0"/>
              <a:t>.- Insuficiencia renal.</a:t>
            </a:r>
          </a:p>
          <a:p>
            <a:r>
              <a:rPr lang="es-ES" dirty="0"/>
              <a:t>g</a:t>
            </a:r>
            <a:r>
              <a:rPr lang="es-ES" dirty="0" smtClean="0"/>
              <a:t>.- Sarcopenia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24937" y="6343438"/>
            <a:ext cx="6543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</a:t>
            </a:r>
            <a:r>
              <a:rPr lang="es-MX" sz="1600" i="1" dirty="0" smtClean="0">
                <a:solidFill>
                  <a:prstClr val="black"/>
                </a:solidFill>
              </a:rPr>
              <a:t>“Salvador Zubirán”</a:t>
            </a:r>
            <a:endParaRPr lang="es-MX" sz="1600" i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204" y="32563"/>
            <a:ext cx="1243692" cy="1079086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3127402" y="6289381"/>
            <a:ext cx="6001230" cy="23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3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b="1" dirty="0" smtClean="0">
                <a:solidFill>
                  <a:srgbClr val="C00000"/>
                </a:solidFill>
              </a:rPr>
              <a:t>Complicaciones del cirrótico:</a:t>
            </a:r>
          </a:p>
          <a:p>
            <a:r>
              <a:rPr lang="es-ES" b="1" dirty="0" smtClean="0">
                <a:solidFill>
                  <a:srgbClr val="C00000"/>
                </a:solidFill>
              </a:rPr>
              <a:t>a.- Ascitis.</a:t>
            </a:r>
          </a:p>
          <a:p>
            <a:r>
              <a:rPr lang="es-ES" dirty="0"/>
              <a:t>b</a:t>
            </a:r>
            <a:r>
              <a:rPr lang="es-ES" dirty="0" smtClean="0"/>
              <a:t>.- Hiponatremia.</a:t>
            </a:r>
          </a:p>
          <a:p>
            <a:r>
              <a:rPr lang="es-ES" dirty="0"/>
              <a:t>c</a:t>
            </a:r>
            <a:r>
              <a:rPr lang="es-ES" dirty="0" smtClean="0"/>
              <a:t>.- Encefalopatía hepática.</a:t>
            </a:r>
          </a:p>
          <a:p>
            <a:r>
              <a:rPr lang="es-ES" dirty="0"/>
              <a:t>d</a:t>
            </a:r>
            <a:r>
              <a:rPr lang="es-ES" dirty="0" smtClean="0"/>
              <a:t>.- Sangrado Variceal.</a:t>
            </a:r>
          </a:p>
          <a:p>
            <a:r>
              <a:rPr lang="es-ES" dirty="0"/>
              <a:t>e</a:t>
            </a:r>
            <a:r>
              <a:rPr lang="es-ES" dirty="0" smtClean="0"/>
              <a:t>.- </a:t>
            </a:r>
            <a:r>
              <a:rPr lang="es-ES" dirty="0" err="1" smtClean="0"/>
              <a:t>Hepatocarcinoma</a:t>
            </a:r>
            <a:r>
              <a:rPr lang="es-ES" dirty="0" smtClean="0"/>
              <a:t>.</a:t>
            </a:r>
          </a:p>
          <a:p>
            <a:r>
              <a:rPr lang="es-ES" dirty="0"/>
              <a:t>f</a:t>
            </a:r>
            <a:r>
              <a:rPr lang="es-ES" dirty="0" smtClean="0"/>
              <a:t>.- Insuficiencia renal.</a:t>
            </a:r>
          </a:p>
          <a:p>
            <a:r>
              <a:rPr lang="es-ES" dirty="0"/>
              <a:t>g</a:t>
            </a:r>
            <a:r>
              <a:rPr lang="es-ES" dirty="0" smtClean="0"/>
              <a:t>.- Sarcopenia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624937" y="6343438"/>
            <a:ext cx="6543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</a:rPr>
              <a:t>Instituto Nacional de Ciencias Médicas y Nutrición </a:t>
            </a:r>
            <a:r>
              <a:rPr lang="es-MX" sz="1600" i="1" dirty="0" smtClean="0">
                <a:solidFill>
                  <a:prstClr val="black"/>
                </a:solidFill>
              </a:rPr>
              <a:t>“Salvador Zubirán”</a:t>
            </a:r>
            <a:endParaRPr lang="es-MX" sz="1600" i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204" y="32563"/>
            <a:ext cx="1243692" cy="1079086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3127402" y="6289381"/>
            <a:ext cx="6001230" cy="23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88736" cy="1143000"/>
          </a:xfrm>
        </p:spPr>
        <p:txBody>
          <a:bodyPr/>
          <a:lstStyle/>
          <a:p>
            <a:r>
              <a:rPr lang="es-ES" altLang="es-MX" sz="26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TRATAMIENTO DE LA ASCITIS NO COMPLICADA</a:t>
            </a:r>
            <a:r>
              <a:rPr lang="es-ES" altLang="es-MX" sz="28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0100" y="1524000"/>
            <a:ext cx="7924800" cy="4114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altLang="es-MX" sz="21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Grado I: </a:t>
            </a:r>
          </a:p>
          <a:p>
            <a:pPr algn="just">
              <a:lnSpc>
                <a:spcPct val="90000"/>
              </a:lnSpc>
            </a:pPr>
            <a:r>
              <a:rPr lang="es-ES" altLang="es-MX" sz="21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No tratamiento específico.</a:t>
            </a:r>
          </a:p>
          <a:p>
            <a:pPr algn="just">
              <a:lnSpc>
                <a:spcPct val="90000"/>
              </a:lnSpc>
            </a:pPr>
            <a:r>
              <a:rPr lang="es-ES" altLang="es-MX" sz="21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Pacientes con alcoholismo activo suspender.</a:t>
            </a:r>
          </a:p>
          <a:p>
            <a:pPr algn="just">
              <a:lnSpc>
                <a:spcPct val="90000"/>
              </a:lnSpc>
            </a:pPr>
            <a:r>
              <a:rPr lang="es-ES" altLang="es-MX" sz="21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Reducir ingesta de sodio.</a:t>
            </a:r>
          </a:p>
          <a:p>
            <a:pPr algn="just">
              <a:lnSpc>
                <a:spcPct val="90000"/>
              </a:lnSpc>
            </a:pPr>
            <a:endParaRPr lang="es-ES" altLang="es-MX" sz="21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ES" altLang="es-MX" sz="21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Grado II:</a:t>
            </a:r>
          </a:p>
          <a:p>
            <a:pPr algn="just">
              <a:lnSpc>
                <a:spcPct val="90000"/>
              </a:lnSpc>
            </a:pPr>
            <a:r>
              <a:rPr lang="es-ES" altLang="es-MX" sz="21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Reposo en cama.</a:t>
            </a:r>
            <a:r>
              <a:rPr lang="es-ES" altLang="es-MX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</a:t>
            </a:r>
            <a:endParaRPr lang="es-ES" altLang="es-MX" sz="1800" i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ES" altLang="es-MX" sz="21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Restricción de sodio en la dieta.</a:t>
            </a:r>
          </a:p>
          <a:p>
            <a:pPr algn="just">
              <a:lnSpc>
                <a:spcPct val="90000"/>
              </a:lnSpc>
            </a:pPr>
            <a:r>
              <a:rPr lang="es-ES" altLang="es-MX" sz="21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Uso de diuréticos.</a:t>
            </a:r>
          </a:p>
          <a:p>
            <a:pPr algn="just">
              <a:lnSpc>
                <a:spcPct val="90000"/>
              </a:lnSpc>
            </a:pPr>
            <a:endParaRPr lang="es-ES" altLang="es-MX" sz="21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ES" altLang="es-MX" sz="21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Grado III</a:t>
            </a:r>
            <a:r>
              <a:rPr lang="es-ES" alt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90000"/>
              </a:lnSpc>
            </a:pPr>
            <a:r>
              <a:rPr lang="es-ES" altLang="es-MX" sz="21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Paracentesis</a:t>
            </a:r>
            <a:r>
              <a:rPr lang="es-ES" altLang="es-MX" sz="21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s-ES" altLang="es-MX" sz="2100" dirty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6257131"/>
            <a:ext cx="52435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67000" y="6304041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Gastroenterología</a:t>
            </a:r>
          </a:p>
          <a:p>
            <a:pPr algn="r"/>
            <a:r>
              <a:rPr lang="es-MX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Nacional de Ciencias Médicas y Nutrición Salvador Zubirán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658" y="53733"/>
            <a:ext cx="1183341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6866</TotalTime>
  <Words>1885</Words>
  <Application>Microsoft Office PowerPoint</Application>
  <PresentationFormat>Presentación en pantalla (4:3)</PresentationFormat>
  <Paragraphs>413</Paragraphs>
  <Slides>40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Arial</vt:lpstr>
      <vt:lpstr>Book Antiqua</vt:lpstr>
      <vt:lpstr>Calibri</vt:lpstr>
      <vt:lpstr>ＭＳ Ｐゴシック</vt:lpstr>
      <vt:lpstr>Times New Roman</vt:lpstr>
      <vt:lpstr>Tema de Office</vt:lpstr>
      <vt:lpstr>14_Tema de Office</vt:lpstr>
      <vt:lpstr>3_Tema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TRATAMIENTO DE LA ASCITIS NO COMPLICADA </vt:lpstr>
      <vt:lpstr>Presentación de PowerPoint</vt:lpstr>
      <vt:lpstr>TIPS mejor SV libre de THO</vt:lpstr>
      <vt:lpstr>Presentación de PowerPoint</vt:lpstr>
      <vt:lpstr>Presentación de PowerPoint</vt:lpstr>
      <vt:lpstr>HIPONATREMIA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Transtornos cognitivos según afectación del cerebro</vt:lpstr>
      <vt:lpstr>Presentación de PowerPoint</vt:lpstr>
      <vt:lpstr>Voxel posterior a trasplante hepático</vt:lpstr>
      <vt:lpstr>Vasoconstricción cerebral</vt:lpstr>
      <vt:lpstr>Presentación de PowerPoint</vt:lpstr>
      <vt:lpstr>Presentación de PowerPoint</vt:lpstr>
      <vt:lpstr>Presentación de PowerPoint</vt:lpstr>
      <vt:lpstr>SUPERVIVENCIA  </vt:lpstr>
      <vt:lpstr>THO Y FUNCION RENAL </vt:lpstr>
      <vt:lpstr>Resultados</vt:lpstr>
      <vt:lpstr>Presentación de PowerPoint</vt:lpstr>
      <vt:lpstr>Presentación de PowerPoint</vt:lpstr>
      <vt:lpstr>Sarcopenia 40%</vt:lpstr>
      <vt:lpstr>Consecuencias de la sarcopenia</vt:lpstr>
      <vt:lpstr>Sarcopenia y mortalidad en cirrosis hepática</vt:lpstr>
      <vt:lpstr>Sobrevida en pacientes en lista de espera</vt:lpstr>
      <vt:lpstr>Sobrevida en pacientes en lista de espera según sarcopenia y MELD </vt:lpstr>
      <vt:lpstr>Desnutrición y mortalidad en cirrosis hepática compensada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“Cambios en la espectroresonancia en los pacientes cirróticos con infección y síndrome de respuesta inflamatoria sistémica”</dc:title>
  <dc:creator>Francisco Astudillo</dc:creator>
  <cp:lastModifiedBy>Aldo Torre Delgadillo</cp:lastModifiedBy>
  <cp:revision>133</cp:revision>
  <dcterms:created xsi:type="dcterms:W3CDTF">2016-09-27T23:27:45Z</dcterms:created>
  <dcterms:modified xsi:type="dcterms:W3CDTF">2016-11-16T15:45:00Z</dcterms:modified>
</cp:coreProperties>
</file>