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97" r:id="rId3"/>
    <p:sldId id="299" r:id="rId4"/>
    <p:sldId id="301" r:id="rId5"/>
    <p:sldId id="302" r:id="rId6"/>
    <p:sldId id="262" r:id="rId7"/>
    <p:sldId id="263" r:id="rId8"/>
    <p:sldId id="264" r:id="rId9"/>
    <p:sldId id="294" r:id="rId10"/>
    <p:sldId id="265" r:id="rId11"/>
    <p:sldId id="272" r:id="rId12"/>
    <p:sldId id="273" r:id="rId13"/>
    <p:sldId id="274" r:id="rId14"/>
    <p:sldId id="275" r:id="rId15"/>
    <p:sldId id="303" r:id="rId16"/>
    <p:sldId id="276" r:id="rId17"/>
    <p:sldId id="269" r:id="rId18"/>
    <p:sldId id="278" r:id="rId19"/>
    <p:sldId id="279" r:id="rId20"/>
    <p:sldId id="280" r:id="rId21"/>
    <p:sldId id="281" r:id="rId22"/>
    <p:sldId id="261" r:id="rId23"/>
    <p:sldId id="283" r:id="rId24"/>
    <p:sldId id="286" r:id="rId25"/>
    <p:sldId id="284" r:id="rId26"/>
    <p:sldId id="270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05" autoAdjust="0"/>
  </p:normalViewPr>
  <p:slideViewPr>
    <p:cSldViewPr>
      <p:cViewPr varScale="1">
        <p:scale>
          <a:sx n="81" d="100"/>
          <a:sy n="81" d="100"/>
        </p:scale>
        <p:origin x="1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Hoja1!$A$1:$A$6</c:f>
              <c:strCache>
                <c:ptCount val="6"/>
                <c:pt idx="0">
                  <c:v>Secretaria de Salud</c:v>
                </c:pt>
                <c:pt idx="1">
                  <c:v>IMSS</c:v>
                </c:pt>
                <c:pt idx="2">
                  <c:v>Hospitales privados</c:v>
                </c:pt>
                <c:pt idx="3">
                  <c:v>SS DF</c:v>
                </c:pt>
                <c:pt idx="4">
                  <c:v>ISSSTE</c:v>
                </c:pt>
                <c:pt idx="5">
                  <c:v>PEMEX</c:v>
                </c:pt>
              </c:strCache>
            </c:strRef>
          </c:cat>
          <c:val>
            <c:numRef>
              <c:f>Hoja1!$B$1:$B$6</c:f>
              <c:numCache>
                <c:formatCode>General</c:formatCode>
                <c:ptCount val="6"/>
                <c:pt idx="0">
                  <c:v>493</c:v>
                </c:pt>
                <c:pt idx="1">
                  <c:v>340</c:v>
                </c:pt>
                <c:pt idx="2">
                  <c:v>117</c:v>
                </c:pt>
                <c:pt idx="3">
                  <c:v>112</c:v>
                </c:pt>
                <c:pt idx="4">
                  <c:v>99</c:v>
                </c:pt>
                <c:pt idx="5">
                  <c:v>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600"/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Hoja1!$A$13:$A$15</c:f>
              <c:strCache>
                <c:ptCount val="3"/>
                <c:pt idx="0">
                  <c:v>Primer nivel</c:v>
                </c:pt>
                <c:pt idx="1">
                  <c:v>Segundo nivel</c:v>
                </c:pt>
                <c:pt idx="2">
                  <c:v>Tercer nivel</c:v>
                </c:pt>
              </c:strCache>
            </c:strRef>
          </c:cat>
          <c:val>
            <c:numRef>
              <c:f>Hoja1!$B$13:$B$15</c:f>
              <c:numCache>
                <c:formatCode>General</c:formatCode>
                <c:ptCount val="3"/>
                <c:pt idx="0">
                  <c:v>19</c:v>
                </c:pt>
                <c:pt idx="1">
                  <c:v>434</c:v>
                </c:pt>
                <c:pt idx="2">
                  <c:v>761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Hoja1!$A$22:$A$25</c:f>
              <c:strCache>
                <c:ptCount val="4"/>
                <c:pt idx="0">
                  <c:v>Concluye R1</c:v>
                </c:pt>
                <c:pt idx="1">
                  <c:v>Concluye R2</c:v>
                </c:pt>
                <c:pt idx="2">
                  <c:v>Concluye R3</c:v>
                </c:pt>
                <c:pt idx="3">
                  <c:v>Concluye R4</c:v>
                </c:pt>
              </c:strCache>
            </c:strRef>
          </c:cat>
          <c:val>
            <c:numRef>
              <c:f>Hoja1!$B$22:$B$25</c:f>
              <c:numCache>
                <c:formatCode>General</c:formatCode>
                <c:ptCount val="4"/>
                <c:pt idx="0">
                  <c:v>543</c:v>
                </c:pt>
                <c:pt idx="1">
                  <c:v>391</c:v>
                </c:pt>
                <c:pt idx="2">
                  <c:v>270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600"/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Hoja1!$A$33:$A$36</c:f>
              <c:strCache>
                <c:ptCount val="4"/>
                <c:pt idx="0">
                  <c:v>Medicina Interna</c:v>
                </c:pt>
                <c:pt idx="1">
                  <c:v>Cirugia</c:v>
                </c:pt>
                <c:pt idx="2">
                  <c:v>Ginecobstetirica</c:v>
                </c:pt>
                <c:pt idx="3">
                  <c:v>Pediatria</c:v>
                </c:pt>
              </c:strCache>
            </c:strRef>
          </c:cat>
          <c:val>
            <c:numRef>
              <c:f>Hoja1!$B$33:$B$36</c:f>
              <c:numCache>
                <c:formatCode>General</c:formatCode>
                <c:ptCount val="4"/>
                <c:pt idx="0">
                  <c:v>378</c:v>
                </c:pt>
                <c:pt idx="1">
                  <c:v>278</c:v>
                </c:pt>
                <c:pt idx="2">
                  <c:v>282</c:v>
                </c:pt>
                <c:pt idx="3">
                  <c:v>276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700"/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0D027-5851-4A00-96A1-32019D1DAF5E}" type="datetimeFigureOut">
              <a:rPr lang="es-MX" smtClean="0"/>
              <a:pPr/>
              <a:t>16/11/2016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191B-7905-439A-8421-5612754D67B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012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4472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1708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1708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5942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508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10405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3249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81652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35632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523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352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41555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4448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33585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26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4398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7822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932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4155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7325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4278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2249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191B-7905-439A-8421-5612754D67BF}" type="slidenum">
              <a:rPr lang="es-MX" smtClean="0"/>
              <a:pPr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2659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052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461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440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39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105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73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482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207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32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85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133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BF7AA-A6A4-47C3-8A7B-2F95DA10D3BF}" type="datetimeFigureOut">
              <a:rPr lang="es-ES" smtClean="0"/>
              <a:pPr/>
              <a:t>16/11/2016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DDAFB-CC51-4234-9EFA-2299660708F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66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www.imss.gob.mx/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chart" Target="../charts/chart1.xml"/><Relationship Id="rId7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uact=8&amp;ved=0ahUKEwje8bvs7qvQAhVB3IMKHXJ0CegQjRwIBw&amp;url=http://www.educacionyculturaaz.com/noticias/150-ano-academico-de-la-academia-nacional-de-medicina&amp;psig=AFQjCNGXVnVKoqcw8yZBOjYTcxF-G31Mzg&amp;ust=147933724776669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7775" y="1988840"/>
            <a:ext cx="8295051" cy="2101254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E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64682" y="4919121"/>
            <a:ext cx="6400800" cy="1752600"/>
          </a:xfrm>
        </p:spPr>
        <p:txBody>
          <a:bodyPr>
            <a:noAutofit/>
          </a:bodyPr>
          <a:lstStyle/>
          <a:p>
            <a:pPr algn="r"/>
            <a:r>
              <a:rPr lang="es-ES" sz="2000" dirty="0" smtClean="0"/>
              <a:t>Trabajo de Ingreso </a:t>
            </a:r>
          </a:p>
          <a:p>
            <a:pPr algn="r"/>
            <a:r>
              <a:rPr lang="es-ES" sz="2000" dirty="0" smtClean="0"/>
              <a:t>Academia Nacional de Medicina </a:t>
            </a:r>
          </a:p>
          <a:p>
            <a:pPr algn="r"/>
            <a:endParaRPr lang="es-ES" sz="2000" dirty="0" smtClean="0"/>
          </a:p>
          <a:p>
            <a:pPr algn="r"/>
            <a:r>
              <a:rPr lang="es-ES" sz="2000" dirty="0" smtClean="0"/>
              <a:t>Ana Carolina Sepúlveda Vildósola</a:t>
            </a:r>
          </a:p>
          <a:p>
            <a:pPr algn="r"/>
            <a:endParaRPr lang="es-ES" sz="2000" dirty="0" smtClean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60648"/>
            <a:ext cx="1224136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stituto Méxicano del Seguro Social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65855"/>
            <a:ext cx="3595489" cy="79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43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01824"/>
            <a:ext cx="8229600" cy="782960"/>
          </a:xfrm>
        </p:spPr>
        <p:txBody>
          <a:bodyPr>
            <a:noAutofit/>
          </a:bodyPr>
          <a:lstStyle/>
          <a:p>
            <a:r>
              <a:rPr lang="es-ES" sz="3200" dirty="0" smtClean="0"/>
              <a:t>RESULTADOS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4048" y="1268760"/>
            <a:ext cx="3528392" cy="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000" dirty="0" smtClean="0"/>
              <a:t>Participaron 1,214 residentes</a:t>
            </a:r>
          </a:p>
          <a:p>
            <a:pPr marL="0" indent="0" algn="ctr">
              <a:buNone/>
            </a:pPr>
            <a:r>
              <a:rPr lang="es-ES" sz="1400" dirty="0" smtClean="0"/>
              <a:t>(61% del total elegible</a:t>
            </a:r>
            <a:r>
              <a:rPr lang="es-ES" sz="2000" dirty="0" smtClean="0"/>
              <a:t>) 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 algn="just">
              <a:spcAft>
                <a:spcPts val="0"/>
              </a:spcAft>
              <a:buNone/>
            </a:pPr>
            <a:endParaRPr lang="es-ES" sz="2000" dirty="0">
              <a:effectLst/>
              <a:ea typeface="Times New Roman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979458"/>
              </p:ext>
            </p:extLst>
          </p:nvPr>
        </p:nvGraphicFramePr>
        <p:xfrm>
          <a:off x="251520" y="1484784"/>
          <a:ext cx="4032448" cy="5035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</a:tblGrid>
              <a:tr h="583759">
                <a:tc gridSpan="2">
                  <a:txBody>
                    <a:bodyPr/>
                    <a:lstStyle/>
                    <a:p>
                      <a:pPr algn="ctr"/>
                      <a:endParaRPr lang="es-MX" sz="1100" dirty="0" smtClean="0"/>
                    </a:p>
                    <a:p>
                      <a:pPr algn="ctr"/>
                      <a:r>
                        <a:rPr lang="es-MX" sz="1100" dirty="0" smtClean="0"/>
                        <a:t>CARACTERISTICAS</a:t>
                      </a:r>
                      <a:r>
                        <a:rPr lang="es-MX" sz="1100" baseline="0" dirty="0" smtClean="0"/>
                        <a:t> GENERALES</a:t>
                      </a:r>
                      <a:endParaRPr lang="es-MX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/>
                </a:tc>
              </a:tr>
              <a:tr h="305779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Edad promedio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28.27 años (</a:t>
                      </a:r>
                      <a:r>
                        <a:rPr lang="es-MX" sz="11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2.19)</a:t>
                      </a:r>
                      <a:endParaRPr lang="es-MX" sz="1100" dirty="0"/>
                    </a:p>
                  </a:txBody>
                  <a:tcPr/>
                </a:tc>
              </a:tr>
              <a:tr h="29651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Sexo masculino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55%</a:t>
                      </a:r>
                      <a:endParaRPr lang="es-MX" sz="1100" dirty="0"/>
                    </a:p>
                  </a:txBody>
                  <a:tcPr/>
                </a:tc>
              </a:tr>
              <a:tr h="296513">
                <a:tc>
                  <a:txBody>
                    <a:bodyPr/>
                    <a:lstStyle/>
                    <a:p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Edo civil: solteros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76.3%</a:t>
                      </a:r>
                      <a:endParaRPr lang="es-MX" sz="1100" dirty="0"/>
                    </a:p>
                  </a:txBody>
                  <a:tcPr/>
                </a:tc>
              </a:tr>
              <a:tr h="266708">
                <a:tc>
                  <a:txBody>
                    <a:bodyPr/>
                    <a:lstStyle/>
                    <a:p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 hijos  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86.8%</a:t>
                      </a:r>
                      <a:endParaRPr lang="es-MX" sz="1100" dirty="0"/>
                    </a:p>
                  </a:txBody>
                  <a:tcPr/>
                </a:tc>
              </a:tr>
              <a:tr h="291260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Viven</a:t>
                      </a:r>
                      <a:r>
                        <a:rPr lang="es-MX" sz="1100" baseline="0" dirty="0" smtClean="0"/>
                        <a:t> en departamento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53.5%</a:t>
                      </a:r>
                      <a:endParaRPr lang="es-MX" sz="1100" dirty="0"/>
                    </a:p>
                  </a:txBody>
                  <a:tcPr/>
                </a:tc>
              </a:tr>
              <a:tr h="27219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Rentan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56%</a:t>
                      </a:r>
                      <a:endParaRPr lang="es-MX" sz="1100" dirty="0"/>
                    </a:p>
                  </a:txBody>
                  <a:tcPr/>
                </a:tc>
              </a:tr>
              <a:tr h="266708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Habitan con otros</a:t>
                      </a:r>
                      <a:r>
                        <a:rPr lang="es-MX" sz="1100" baseline="0" dirty="0" smtClean="0"/>
                        <a:t> residentes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26%</a:t>
                      </a:r>
                      <a:endParaRPr lang="es-MX" sz="1100" dirty="0"/>
                    </a:p>
                  </a:txBody>
                  <a:tcPr/>
                </a:tc>
              </a:tr>
              <a:tr h="266708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Solo beca institucional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83.4%  </a:t>
                      </a:r>
                      <a:endParaRPr lang="es-MX" sz="1100" dirty="0"/>
                    </a:p>
                  </a:txBody>
                  <a:tcPr/>
                </a:tc>
              </a:tr>
              <a:tr h="28199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Promedio de la licenciatura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8.53 </a:t>
                      </a:r>
                      <a:r>
                        <a:rPr lang="es-MX" sz="11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s-MX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1.41</a:t>
                      </a:r>
                      <a:endParaRPr lang="es-MX" sz="1100" dirty="0"/>
                    </a:p>
                  </a:txBody>
                  <a:tcPr/>
                </a:tc>
              </a:tr>
              <a:tr h="29651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Padres con licenciatura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30%</a:t>
                      </a:r>
                      <a:endParaRPr lang="es-MX" sz="1100" dirty="0"/>
                    </a:p>
                  </a:txBody>
                  <a:tcPr/>
                </a:tc>
              </a:tr>
              <a:tr h="29651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Lee eficientemente inglés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85%</a:t>
                      </a:r>
                      <a:endParaRPr lang="es-MX" sz="1100" dirty="0"/>
                    </a:p>
                  </a:txBody>
                  <a:tcPr/>
                </a:tc>
              </a:tr>
              <a:tr h="29651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Tiene computadora personal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96.4%</a:t>
                      </a:r>
                      <a:endParaRPr lang="es-MX" sz="1100" dirty="0"/>
                    </a:p>
                  </a:txBody>
                  <a:tcPr/>
                </a:tc>
              </a:tr>
              <a:tr h="296513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Cuenta con internet personal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90%</a:t>
                      </a:r>
                      <a:endParaRPr lang="es-MX" sz="1100" dirty="0"/>
                    </a:p>
                  </a:txBody>
                  <a:tcPr/>
                </a:tc>
              </a:tr>
              <a:tr h="281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 smtClean="0"/>
                        <a:t>Usan eficientemente internet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94%</a:t>
                      </a:r>
                      <a:endParaRPr lang="es-MX" sz="1100" dirty="0"/>
                    </a:p>
                  </a:txBody>
                  <a:tcPr/>
                </a:tc>
              </a:tr>
              <a:tr h="439284">
                <a:tc>
                  <a:txBody>
                    <a:bodyPr/>
                    <a:lstStyle/>
                    <a:p>
                      <a:r>
                        <a:rPr lang="es-MX" sz="1100" dirty="0" smtClean="0"/>
                        <a:t>Con</a:t>
                      </a:r>
                      <a:r>
                        <a:rPr lang="es-MX" sz="1100" baseline="0" dirty="0" smtClean="0"/>
                        <a:t> entrenamiento en búsquedas bibliográficas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 smtClean="0"/>
                        <a:t>75%</a:t>
                      </a:r>
                      <a:endParaRPr lang="es-MX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1 Gráfico"/>
          <p:cNvGraphicFramePr/>
          <p:nvPr>
            <p:extLst>
              <p:ext uri="{D42A27DB-BD31-4B8C-83A1-F6EECF244321}">
                <p14:modId xmlns:p14="http://schemas.microsoft.com/office/powerpoint/2010/main" val="667644873"/>
              </p:ext>
            </p:extLst>
          </p:nvPr>
        </p:nvGraphicFramePr>
        <p:xfrm>
          <a:off x="4427984" y="2561456"/>
          <a:ext cx="2088232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2 Gráfico"/>
          <p:cNvGraphicFramePr/>
          <p:nvPr>
            <p:extLst>
              <p:ext uri="{D42A27DB-BD31-4B8C-83A1-F6EECF244321}">
                <p14:modId xmlns:p14="http://schemas.microsoft.com/office/powerpoint/2010/main" val="3576361938"/>
              </p:ext>
            </p:extLst>
          </p:nvPr>
        </p:nvGraphicFramePr>
        <p:xfrm>
          <a:off x="4283968" y="4649688"/>
          <a:ext cx="2304256" cy="1659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3 Gráfico"/>
          <p:cNvGraphicFramePr/>
          <p:nvPr>
            <p:extLst>
              <p:ext uri="{D42A27DB-BD31-4B8C-83A1-F6EECF244321}">
                <p14:modId xmlns:p14="http://schemas.microsoft.com/office/powerpoint/2010/main" val="838098359"/>
              </p:ext>
            </p:extLst>
          </p:nvPr>
        </p:nvGraphicFramePr>
        <p:xfrm>
          <a:off x="6625268" y="2849488"/>
          <a:ext cx="2250579" cy="1043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4 Gráfico"/>
          <p:cNvGraphicFramePr/>
          <p:nvPr>
            <p:extLst>
              <p:ext uri="{D42A27DB-BD31-4B8C-83A1-F6EECF244321}">
                <p14:modId xmlns:p14="http://schemas.microsoft.com/office/powerpoint/2010/main" val="84888418"/>
              </p:ext>
            </p:extLst>
          </p:nvPr>
        </p:nvGraphicFramePr>
        <p:xfrm>
          <a:off x="6660232" y="4793704"/>
          <a:ext cx="2290564" cy="1226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11" name="Picture 2" descr="Resultado de imagen para academia nacional de medicin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94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b="0" dirty="0" smtClean="0"/>
              <a:t>ANALISIS PSICOMÉTRICO DE LOS INSTRUMENTOS</a:t>
            </a:r>
            <a:endParaRPr lang="es-MX" b="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4995" y="5897597"/>
            <a:ext cx="79153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Los resultados mostraron que las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escalas son confiables 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pues obtuvieron coeficientes superiores a 0.70 y son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unifactoriales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 que se obtuvo un solo factor en cada análisis, excepto para dos de las  escalas: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Trabajo en equipo y Estrategias de búsqueda 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95737" y="692693"/>
          <a:ext cx="4680518" cy="5016588"/>
        </p:xfrm>
        <a:graphic>
          <a:graphicData uri="http://schemas.openxmlformats.org/drawingml/2006/table">
            <a:tbl>
              <a:tblPr/>
              <a:tblGrid>
                <a:gridCol w="888427"/>
                <a:gridCol w="888427"/>
                <a:gridCol w="888427"/>
                <a:gridCol w="656205"/>
                <a:gridCol w="679516"/>
                <a:gridCol w="679516"/>
              </a:tblGrid>
              <a:tr h="244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Ubicación en investigación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Escala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Reactivos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Confiabilidad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% de varianza explicada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No. De Reactivos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3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Ambiente / Calidad de las Actividades Académicas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Contribución para aprendizaje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90, 91, 92, 93, 94,95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0.91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70.20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13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Ayuda de Profesores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97, 98, 99, 100, 101, 102, 103, 104, 105, 106, 107, 108, 109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0.95</a:t>
                      </a:r>
                      <a:endParaRPr lang="es-MX" sz="800" b="1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67.70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Relaciones Interpersonales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Disfrutar Relaciones Interpersonales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31, 32 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0.70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77.33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Comunicación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33, 34, 35, 36, 37, 38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0.87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61.93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Aprendizaje Colaborativo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Expertos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42,43, 44, 45, 46, 47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0.88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64.31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Trabajo en equipo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48, 49, 50, 51, 52, 53, 54, 55, 56, 57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0.92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71.93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Clima Jefes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58, 59, 60, 61, 62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0.95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84.99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Involucramiento de los Jefes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63, 64, 65, 66, 67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0.94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80.61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51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Estrategias de adquisición y organización de la información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Organización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263, 264, 265, 266, 267, 268, 269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0.87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52.70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51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Búsqueda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309, 310, 311, 312, 313, 314, 315, 316, 366. 367, 368, 369, 370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0.83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60.29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80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Aproximación sistemática para el estudio y el aprendizaje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259, 260, 261, 262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0.90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77.94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51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Nivel de competencia percibida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Competencia Clínica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178, 179, 180, 181, 182, 183, 184, 185, 186, 208, 209, 210, 211, 212, 213, 214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0.92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61.44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Competencia Académica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209, 210, 211, 212, 213, 214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0.94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77.22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Lectura crítica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333, 334, 335, 336, 337, 338, 339, 340, 341, 342, 343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0.95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70.06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7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Solución de problemas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215, 216, 217, 218, 219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0.86</a:t>
                      </a:r>
                      <a:endParaRPr lang="es-MX" sz="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78.23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356" marR="2335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39552" y="311750"/>
            <a:ext cx="8136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es-E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Coeficiente alfa de </a:t>
            </a:r>
            <a:r>
              <a:rPr kumimoji="0" lang="es-ES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Cronbach</a:t>
            </a: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porcentaje de varianza explicada y número de reactivos de las escalas 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051720" y="836712"/>
          <a:ext cx="4464495" cy="5599514"/>
        </p:xfrm>
        <a:graphic>
          <a:graphicData uri="http://schemas.openxmlformats.org/drawingml/2006/table">
            <a:tbl>
              <a:tblPr/>
              <a:tblGrid>
                <a:gridCol w="3040677"/>
                <a:gridCol w="711909"/>
                <a:gridCol w="711909"/>
              </a:tblGrid>
              <a:tr h="160484">
                <a:tc gridSpan="3">
                  <a:txBody>
                    <a:bodyPr/>
                    <a:lstStyle/>
                    <a:p>
                      <a:endParaRPr lang="es-MX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3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latin typeface="Arial"/>
                          <a:ea typeface="Times New Roman"/>
                          <a:cs typeface="Times New Roman"/>
                        </a:rPr>
                        <a:t>Reactivo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1086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Cooperación y coordinación de equipo</a:t>
                      </a:r>
                      <a:endParaRPr lang="es-MX" sz="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Proyección grupal</a:t>
                      </a:r>
                      <a:endParaRPr lang="es-MX" sz="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54. ¿Se coordinan entre sí para redistribuir el trabajo cuando hay mucha carga de trabajo?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.845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1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53. ¿Ayudas a otros cuando algún compañero tiene sobrecarga de trabajo y tú estás desocupado?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.838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57. ¿Estás dispuesto a cambiar cuando hay nuevos retos o las cosas no avanzan conforme a lo planeado?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.780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55. ¿Se reorganiza el trabajo cuando hay nuevo retos o las cosas no avanzan conforme a lo planeado?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.756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52. ¿Se ayudan mutuamente a desarrollar su trabajo?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.679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01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51. Durante el trabajo ¿estás al pendiente de lo que hacen otros miembros del equipo de salud para identificar cuando requieren tu apoyo?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.669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01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56. ¿Se coordinan entre residentes para dominar el conocimiento indispensable para dar respuesta a los nuevos retos o a casos difíciles?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.664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48. ¿Se reúnen para establecer metas u objetivos comunes?                                                                                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.884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49. ¿Colaboran para aprovechar las fortalezas de cada miembro del equipo de salud?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.881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50. ¿Buscan que el hospital se distinga por su capacidad académica y de atención a la salud?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.751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i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Alfa de Cronbach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i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.92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.86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36" marR="2353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979712" y="394211"/>
            <a:ext cx="41764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Estructura factorial de la escala </a:t>
            </a:r>
            <a:r>
              <a:rPr kumimoji="0" lang="es-E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Trabajo en equipo</a:t>
            </a: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835696" y="836712"/>
          <a:ext cx="5688632" cy="5456192"/>
        </p:xfrm>
        <a:graphic>
          <a:graphicData uri="http://schemas.openxmlformats.org/drawingml/2006/table">
            <a:tbl>
              <a:tblPr/>
              <a:tblGrid>
                <a:gridCol w="3545435"/>
                <a:gridCol w="741540"/>
                <a:gridCol w="681577"/>
                <a:gridCol w="720080"/>
              </a:tblGrid>
              <a:tr h="211713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201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latin typeface="Arial"/>
                          <a:ea typeface="Times New Roman"/>
                          <a:cs typeface="Times New Roman"/>
                        </a:rPr>
                        <a:t>Reactivo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C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Bibliografía recomendada</a:t>
                      </a:r>
                      <a:endParaRPr lang="es-MX" sz="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Bibliografía consultada por uno mismo</a:t>
                      </a:r>
                      <a:endParaRPr lang="es-MX" sz="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Estrategias de búsqueda</a:t>
                      </a:r>
                      <a:endParaRPr lang="es-MX" sz="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312.¿Consultas bibliografía referida en otros artículos o libros?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.763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310. Lo que lees te ¿lo recomiendan tus compañeros de otras especialidades?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.751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309. Lo que lees ¿te lo recomiendan tus compañeros de especialidad?                                        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.731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311. Lo que lees ¿te lo recomiendan tus profesores?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.707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316. ¿Seleccionas la literatura de acuerdo a búsquedas de temas específicos en bases de datos electrónicas?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.824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315. ¿Seleccionas artículos que te llaman la atención del índice de una revista científica?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.797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8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313. ¿Consultas bibliografía referida en otros artículos o libros?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.721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314. ¿Sigues el desarrollo de autores considerados líderes en el campo?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.553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367. ¿Utilizas la truncación (o "comodín", palabras incompletas usando * o $)?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.737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368. ¿Utilizas los operadores lógicos o booleanos (palabras como and, or, not)?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.719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370. ¿Utilizas el índice de términos MeSH (descriptores, encabezados)?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.718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366. ¿Utilizas el mapeo?                                                       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.665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369. ¿Utilizas los "límites" (tipo de publicación, idioma, fecha, etc.)?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.599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3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i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Alfa de Cronbach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.82</a:t>
                      </a:r>
                      <a:endParaRPr lang="es-MX" sz="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.85</a:t>
                      </a:r>
                      <a:endParaRPr lang="es-MX" sz="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.74</a:t>
                      </a:r>
                      <a:endParaRPr lang="es-MX" sz="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455" marR="294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2123728" y="368369"/>
            <a:ext cx="44999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Estructura factorial de la escala </a:t>
            </a:r>
            <a:r>
              <a:rPr kumimoji="0" lang="es-E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Estrategias de búsqueda</a:t>
            </a: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621904" y="2132856"/>
            <a:ext cx="79208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 smtClean="0"/>
              <a:t>Para realizar el análisis de discriminación (t de </a:t>
            </a:r>
            <a:r>
              <a:rPr lang="es-MX" sz="1600" dirty="0" err="1" smtClean="0"/>
              <a:t>Student</a:t>
            </a:r>
            <a:r>
              <a:rPr lang="es-MX" sz="1600" dirty="0" smtClean="0"/>
              <a:t>) se formaron grupos extremos </a:t>
            </a:r>
          </a:p>
          <a:p>
            <a:pPr marL="342900" indent="-342900">
              <a:buAutoNum type="alphaLcParenR"/>
            </a:pPr>
            <a:r>
              <a:rPr lang="es-MX" sz="1600" dirty="0" smtClean="0"/>
              <a:t>percentil 25: grupo bajo o reduccionista y </a:t>
            </a:r>
          </a:p>
          <a:p>
            <a:pPr marL="342900" indent="-342900">
              <a:buAutoNum type="alphaLcParenR"/>
            </a:pPr>
            <a:r>
              <a:rPr lang="es-MX" sz="1600" dirty="0" smtClean="0"/>
              <a:t>percentil 75: grupo alto, flexible</a:t>
            </a:r>
          </a:p>
          <a:p>
            <a:r>
              <a:rPr lang="es-MX" sz="1600" dirty="0" smtClean="0"/>
              <a:t>Se realizaron tablas cruzadas para determinar si las respuestas del grupo bajo y alto en flexibilidad cognoscitiva eran acorde al grupo de pertenencia. </a:t>
            </a:r>
          </a:p>
          <a:p>
            <a:r>
              <a:rPr lang="es-ES" sz="1600" dirty="0" smtClean="0"/>
              <a:t>Sólo </a:t>
            </a:r>
            <a:r>
              <a:rPr lang="es-ES" sz="1600" dirty="0"/>
              <a:t>se conservaron aquellos reactivos que discriminaban y presentaban una clara direccionalidad.</a:t>
            </a:r>
            <a:endParaRPr lang="es-MX" sz="1600" dirty="0"/>
          </a:p>
          <a:p>
            <a:endParaRPr lang="es-ES" sz="1600" b="1" dirty="0" smtClean="0"/>
          </a:p>
          <a:p>
            <a:r>
              <a:rPr lang="es-ES" sz="1600" b="1" dirty="0" smtClean="0"/>
              <a:t>Alfa </a:t>
            </a:r>
            <a:r>
              <a:rPr lang="es-ES" sz="1600" b="1" dirty="0"/>
              <a:t>de </a:t>
            </a:r>
            <a:r>
              <a:rPr lang="es-ES" sz="1600" b="1" dirty="0" err="1"/>
              <a:t>Cronbach</a:t>
            </a:r>
            <a:r>
              <a:rPr lang="es-ES" sz="1600" b="1" dirty="0"/>
              <a:t> =</a:t>
            </a:r>
            <a:r>
              <a:rPr lang="es-ES" sz="1600" b="1" dirty="0" smtClean="0"/>
              <a:t>0.89</a:t>
            </a:r>
          </a:p>
          <a:p>
            <a:endParaRPr lang="es-ES" sz="1600" b="1" dirty="0"/>
          </a:p>
          <a:p>
            <a:r>
              <a:rPr lang="es-ES" sz="1600" dirty="0"/>
              <a:t>Análisis factorial arrojó </a:t>
            </a:r>
            <a:r>
              <a:rPr lang="es-ES" sz="1600" b="1" dirty="0"/>
              <a:t>sólo un factor </a:t>
            </a:r>
            <a:r>
              <a:rPr lang="es-ES" sz="1600" dirty="0"/>
              <a:t>con un valor propio a 4.84, el cual explica el 53.84% de la varianza total</a:t>
            </a:r>
            <a:r>
              <a:rPr lang="es-ES" sz="1600" dirty="0" smtClean="0"/>
              <a:t>.</a:t>
            </a:r>
          </a:p>
          <a:p>
            <a:endParaRPr lang="es-ES" sz="1600" dirty="0"/>
          </a:p>
          <a:p>
            <a:r>
              <a:rPr lang="es-ES" sz="1600" b="1" dirty="0" smtClean="0"/>
              <a:t>Esto concluye que el instrumento utilizado reúne los requisitos aceptables de validez y confiabilidad</a:t>
            </a:r>
            <a:endParaRPr lang="es-MX" sz="1600" b="1" dirty="0"/>
          </a:p>
          <a:p>
            <a:endParaRPr lang="es-MX" sz="1600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67544" y="1098442"/>
            <a:ext cx="8229600" cy="78296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dirty="0" smtClean="0"/>
              <a:t>Análisis psicométrico del Inventario de Flexibilidad Cognoscitiva</a:t>
            </a:r>
            <a:endParaRPr lang="es-ES" sz="2400" dirty="0"/>
          </a:p>
        </p:txBody>
      </p:sp>
      <p:pic>
        <p:nvPicPr>
          <p:cNvPr id="8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07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681386"/>
              </p:ext>
            </p:extLst>
          </p:nvPr>
        </p:nvGraphicFramePr>
        <p:xfrm>
          <a:off x="1691680" y="1340768"/>
          <a:ext cx="5184576" cy="4680523"/>
        </p:xfrm>
        <a:graphic>
          <a:graphicData uri="http://schemas.openxmlformats.org/drawingml/2006/table">
            <a:tbl>
              <a:tblPr/>
              <a:tblGrid>
                <a:gridCol w="4207764"/>
                <a:gridCol w="976812"/>
              </a:tblGrid>
              <a:tr h="238785">
                <a:tc gridSpan="2"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44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latin typeface="Times New Roman"/>
                          <a:ea typeface="Times New Roman"/>
                          <a:cs typeface="Times New Roman"/>
                        </a:rPr>
                        <a:t>Reactivo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Carga factorial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417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Estoy muy preocupado por cómo me evalúan los demás. Obtener un buen desempeño en los exámenes es una de mis metas educativas prioritarias.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.820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4417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El aprendizaje es mejor cuando a los estudiantes se les dice exactamente lo que se supone que deben aprender y lo que deben hacer. Todo debe explicitarse a los estudiantes.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.814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4417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Estoy altamente motivado por factores externos. Por ejemplo, lo que otras personas esperan de mí.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.811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4417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Has aprendido algo cuando puedes entender todas sus manifestaciones desde la perspectiva de una sola explicación abstracta.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.778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956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Los griegos decían "el zorro conoce muchas cosas pero el topo conoce una sola cosa a profundidad". ¿Te pareces a un topo? Tratas de relacionar lo que aprendes con una sola visión, única y central, o con un solo sistema, para entenderlo mejor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.728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956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El aprendizaje consiste esencialmente en el proceso de recibir información para registrarla con precisión en la memoria para posteriormente recordarla claramente para aplicarla a diferentes situaciones de manera fiel.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.723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4417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 puede obtener un buen nivel de aprendizaje leyendo por tu cuenta y practicando lo más posible.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.661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878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El aprendizaje es mejor cuando es autodirigido.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.647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878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 resulta difícil tolerar la incertidumbre y prefiero cosas que tengan respuestas claras.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.583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20" marR="16520" marT="16520" marB="165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763688" y="829018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Estructura factorial </a:t>
            </a:r>
            <a:r>
              <a:rPr kumimoji="0" lang="es-E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 Inventario de Flexibilidad Cognoscitiva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b="0" dirty="0" smtClean="0"/>
              <a:t>FLEXIBILIDAD COGNOSCITIVA</a:t>
            </a:r>
            <a:endParaRPr lang="es-MX" b="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228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914126"/>
              </p:ext>
            </p:extLst>
          </p:nvPr>
        </p:nvGraphicFramePr>
        <p:xfrm>
          <a:off x="683571" y="776318"/>
          <a:ext cx="7776862" cy="2981026"/>
        </p:xfrm>
        <a:graphic>
          <a:graphicData uri="http://schemas.openxmlformats.org/drawingml/2006/table">
            <a:tbl>
              <a:tblPr/>
              <a:tblGrid>
                <a:gridCol w="3305873"/>
                <a:gridCol w="703377"/>
                <a:gridCol w="703377"/>
                <a:gridCol w="562702"/>
                <a:gridCol w="594481"/>
                <a:gridCol w="702224"/>
                <a:gridCol w="602414"/>
                <a:gridCol w="602414"/>
              </a:tblGrid>
              <a:tr h="302395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Grupo de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flexibilidad cognoscitiva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95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(percentil 25)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 = 329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(percentil 75)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 = 364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Tamaño del efecto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(d de Cohen)</a:t>
                      </a:r>
                      <a:endParaRPr lang="es-ES" sz="9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 Bold"/>
                          <a:ea typeface="Times New Roman"/>
                          <a:cs typeface="Arial"/>
                        </a:rPr>
                        <a:t> 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gl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Trabajo en equipo    (aprendizaje colaborativo)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26.34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7.69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28.09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7.06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-3.13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691.00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0.23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6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Organización (estrategias de adquisición y organización de la información)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15.51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5.17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18.13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4.60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-7.01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660.27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0.53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90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Estrategias de búsqueda  (estrategias de adquisición y organización de la información)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26.66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7.67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30.95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6.44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-7.91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643.26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0.60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7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Aproximación sistemática para el estudio y el aprendizaje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9.20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10.70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-6.54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644.50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0.16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Competencia clínica percibida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30.82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6.93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33.28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5.14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-5.26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601.19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0.51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Competencia académica percibida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17.96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4.58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19.40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3.45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-4.63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606.79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0.35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Lectura crítica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25.93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11.83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34.56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7.08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-11.49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525.16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0.89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Solución de problemas profesionales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8.85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2.22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9.67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1.75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-5.31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621.39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0.41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691680" y="314653"/>
            <a:ext cx="6192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Diferencias entre los grupos de flexibilidad cognoscitiva en las variables de estudio.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87624" y="3873380"/>
            <a:ext cx="60486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dirty="0" smtClean="0"/>
              <a:t>Nota:  todos los valores t fueron significativos al nivel de .01</a:t>
            </a:r>
            <a:endParaRPr lang="es-MX" sz="1100" dirty="0"/>
          </a:p>
        </p:txBody>
      </p:sp>
      <p:sp>
        <p:nvSpPr>
          <p:cNvPr id="5" name="4 Rectángulo"/>
          <p:cNvSpPr/>
          <p:nvPr/>
        </p:nvSpPr>
        <p:spPr>
          <a:xfrm>
            <a:off x="511222" y="569205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Se encontró un mayor puntaje en flexibilidad cognoscitiva a favor de las </a:t>
            </a:r>
            <a:r>
              <a:rPr lang="es-ES" b="1" dirty="0" smtClean="0"/>
              <a:t>mujeres</a:t>
            </a:r>
            <a:r>
              <a:rPr lang="es-ES" dirty="0" smtClean="0"/>
              <a:t> </a:t>
            </a:r>
          </a:p>
          <a:p>
            <a:r>
              <a:rPr lang="es-ES" dirty="0" smtClean="0"/>
              <a:t>y en el grupo de </a:t>
            </a:r>
            <a:r>
              <a:rPr lang="es-ES" b="1" dirty="0" smtClean="0"/>
              <a:t>pediatría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511222" y="4221088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Los alumnos con mayor flexibilidad cognoscitiva mostraron niveles más altos en cada una de las variables consideradas en el modelo conceptual. </a:t>
            </a:r>
          </a:p>
          <a:p>
            <a:r>
              <a:rPr lang="es-ES" dirty="0" smtClean="0"/>
              <a:t>Trabajo en equipo y aproximación sistemática para el estudio y aprendizaje tienen un impacto bajo (d Cohen menor de 0.50)</a:t>
            </a:r>
            <a:r>
              <a:rPr lang="es-ES" b="1" dirty="0" smtClean="0"/>
              <a:t> </a:t>
            </a:r>
            <a:endParaRPr lang="es-MX" b="1" dirty="0"/>
          </a:p>
        </p:txBody>
      </p:sp>
      <p:pic>
        <p:nvPicPr>
          <p:cNvPr id="10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302975"/>
              </p:ext>
            </p:extLst>
          </p:nvPr>
        </p:nvGraphicFramePr>
        <p:xfrm>
          <a:off x="1103696" y="3042044"/>
          <a:ext cx="6768753" cy="3165071"/>
        </p:xfrm>
        <a:graphic>
          <a:graphicData uri="http://schemas.openxmlformats.org/drawingml/2006/table">
            <a:tbl>
              <a:tblPr/>
              <a:tblGrid>
                <a:gridCol w="2507980"/>
                <a:gridCol w="505965"/>
                <a:gridCol w="873268"/>
                <a:gridCol w="611534"/>
                <a:gridCol w="610919"/>
                <a:gridCol w="610919"/>
                <a:gridCol w="524084"/>
                <a:gridCol w="524084"/>
              </a:tblGrid>
              <a:tr h="329043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Grupo de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flexibilidad cognoscitiva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3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 = 329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 = 364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Tamaño del efecto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(d de Cohen)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 Bold"/>
                          <a:ea typeface="Times New Roman"/>
                          <a:cs typeface="Arial"/>
                        </a:rPr>
                        <a:t> 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gl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0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Trabajo en equipo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Cooperación y coordinación de equipo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19.43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5.59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21.07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5.30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-3.94*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691.00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0.30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5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Proyección grupal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6.90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2.58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7.02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2.44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-0.63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674.24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0.05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9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Estrategias de búsqueda  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Bibliografía recomendada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8.09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2.88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9.37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2.37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-6.33*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637.94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0.49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4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Bibliografía consultada por uno mismo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8.44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3.61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10.95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2.92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-10.00*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631.55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0.77</a:t>
                      </a:r>
                      <a:endParaRPr lang="es-MX" sz="9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       Estrategias de búsqueda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10.13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3.73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10.62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3.10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-1.86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639.65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0.14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478540" y="2722568"/>
            <a:ext cx="83309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Diferencias entre los grupos de flexibilidad cognoscitiva en los factores de Trabajo en equipo y Estrategias de búsqueda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475656" y="6207115"/>
            <a:ext cx="5565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190625" algn="l"/>
              </a:tabLst>
            </a:pPr>
            <a:r>
              <a:rPr lang="es-ES" sz="1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*p&lt;.01</a:t>
            </a:r>
            <a:endParaRPr lang="es-E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55575" y="764704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Para las escalas de Trabajo en equipo y Estrategias de búsqueda se encontró que los alumnos flexibles muestran una mayor coordinación y trabajo colaborativo y consultan en mayor grado bibliografía recomendada por profesores </a:t>
            </a:r>
            <a:r>
              <a:rPr lang="es-ES" dirty="0"/>
              <a:t>y </a:t>
            </a:r>
            <a:r>
              <a:rPr lang="es-ES" dirty="0" smtClean="0"/>
              <a:t>compañeros, y tienden </a:t>
            </a:r>
            <a:r>
              <a:rPr lang="es-ES" dirty="0"/>
              <a:t>a considerar más los “límites de búsqueda” como el tipo de publicación, el idioma, la fecha, etc. cuando consultan </a:t>
            </a:r>
            <a:r>
              <a:rPr lang="es-ES" dirty="0" smtClean="0"/>
              <a:t>información.</a:t>
            </a:r>
          </a:p>
          <a:p>
            <a:r>
              <a:rPr lang="es-ES" dirty="0" smtClean="0"/>
              <a:t>Esto sugiere que los alumnos de pensamiento flexible son más autónomos. </a:t>
            </a:r>
          </a:p>
        </p:txBody>
      </p:sp>
      <p:pic>
        <p:nvPicPr>
          <p:cNvPr id="7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508918"/>
          </a:xfrm>
        </p:spPr>
        <p:txBody>
          <a:bodyPr>
            <a:noAutofit/>
          </a:bodyPr>
          <a:lstStyle/>
          <a:p>
            <a:r>
              <a:rPr lang="es-MX" sz="3200" dirty="0" smtClean="0"/>
              <a:t>ANTECEDENTES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52528"/>
          </a:xfrm>
        </p:spPr>
        <p:txBody>
          <a:bodyPr>
            <a:normAutofit/>
          </a:bodyPr>
          <a:lstStyle/>
          <a:p>
            <a:r>
              <a:rPr lang="es-MX" sz="1600" dirty="0" smtClean="0"/>
              <a:t>Flexibilidad cognoscitiva: se refiere a la habilidad de reestructurar espontáneamente el conocimiento propio de forma adaptativa en respuesta a demandas situacionales cambiantes.</a:t>
            </a:r>
          </a:p>
          <a:p>
            <a:pPr marL="0" indent="0">
              <a:buNone/>
            </a:pPr>
            <a:endParaRPr lang="es-MX" sz="1600" dirty="0" smtClean="0"/>
          </a:p>
          <a:p>
            <a:r>
              <a:rPr lang="es-MX" sz="1600" dirty="0" smtClean="0"/>
              <a:t>Junto con la memoria de trabajo y la inhibición constituyen las funciones ejecutivas de las habilidades cognoscitivas del individuo. </a:t>
            </a:r>
          </a:p>
          <a:p>
            <a:pPr marL="0" indent="0">
              <a:buNone/>
            </a:pPr>
            <a:endParaRPr lang="es-MX" sz="1600" dirty="0" smtClean="0"/>
          </a:p>
          <a:p>
            <a:r>
              <a:rPr lang="es-MX" sz="1600" dirty="0" smtClean="0"/>
              <a:t>Activa respuestas apropiadas y suprime respuestas inadecuadas para satisfacer ciertas metas.</a:t>
            </a:r>
          </a:p>
          <a:p>
            <a:pPr marL="0" indent="0">
              <a:buNone/>
            </a:pPr>
            <a:r>
              <a:rPr lang="es-MX" sz="1600" dirty="0" smtClean="0"/>
              <a:t> </a:t>
            </a:r>
          </a:p>
          <a:p>
            <a:r>
              <a:rPr lang="es-MX" sz="1600" dirty="0"/>
              <a:t>Estudios </a:t>
            </a:r>
            <a:r>
              <a:rPr lang="es-MX" sz="1600" dirty="0" err="1"/>
              <a:t>neuroanatómicos</a:t>
            </a:r>
            <a:r>
              <a:rPr lang="es-MX" sz="1600" dirty="0"/>
              <a:t> y de fisiología cerebral han demostrado un papel crucial del cerebelo, el lóbulo frontal, los ganglios basales y el sistema </a:t>
            </a:r>
            <a:r>
              <a:rPr lang="es-MX" sz="1600" dirty="0" err="1"/>
              <a:t>noradrenérgico</a:t>
            </a:r>
            <a:r>
              <a:rPr lang="es-MX" sz="1600" dirty="0"/>
              <a:t> y </a:t>
            </a:r>
            <a:r>
              <a:rPr lang="es-MX" sz="1600" dirty="0" err="1"/>
              <a:t>dopaminérgico</a:t>
            </a:r>
            <a:r>
              <a:rPr lang="es-MX" sz="1600" dirty="0"/>
              <a:t> en la mediación de la flexibilidad </a:t>
            </a:r>
            <a:r>
              <a:rPr lang="es-MX" sz="1600" dirty="0" smtClean="0"/>
              <a:t>cognoscitiva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1600" dirty="0"/>
              <a:t>Algunos polimorfismos han sido relacionados (gen DAT1</a:t>
            </a:r>
            <a:r>
              <a:rPr lang="es-MX" sz="1600" dirty="0" smtClean="0"/>
              <a:t>)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1600" dirty="0"/>
              <a:t>Otros factores asociados son el tipo de tarea, el grado de abstracción de la misma, el coeficiente intelectual y las emociones.</a:t>
            </a:r>
          </a:p>
          <a:p>
            <a:pPr marL="0" indent="0">
              <a:buNone/>
            </a:pPr>
            <a:endParaRPr lang="es-MX" sz="160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5" name="Picture 2" descr="Resultado de imagen para academia nacional de medicin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59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60826" y="1833611"/>
            <a:ext cx="87831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Diferencias entre los grupos de flexibilidad cognoscitiva </a:t>
            </a:r>
            <a:r>
              <a:rPr kumimoji="0" lang="es-E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 nivel de atención </a:t>
            </a: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competencia clínica y académica percibidas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295302"/>
              </p:ext>
            </p:extLst>
          </p:nvPr>
        </p:nvGraphicFramePr>
        <p:xfrm>
          <a:off x="1259632" y="2550096"/>
          <a:ext cx="6432374" cy="3433949"/>
        </p:xfrm>
        <a:graphic>
          <a:graphicData uri="http://schemas.openxmlformats.org/drawingml/2006/table">
            <a:tbl>
              <a:tblPr/>
              <a:tblGrid>
                <a:gridCol w="1080120"/>
                <a:gridCol w="1368152"/>
                <a:gridCol w="655261"/>
                <a:gridCol w="899327"/>
                <a:gridCol w="630226"/>
                <a:gridCol w="629592"/>
                <a:gridCol w="629592"/>
                <a:gridCol w="540104"/>
              </a:tblGrid>
              <a:tr h="366224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Grupo de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flexibilidad cognoscitiva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3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Competencia</a:t>
                      </a:r>
                      <a:r>
                        <a:rPr lang="es-ES" sz="9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9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percibida </a:t>
                      </a:r>
                      <a:endParaRPr lang="es-MX" sz="9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Nivel de atención                        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 = 329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 = 364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224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Eta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Parcial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442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Primero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18.62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1.42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20.50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1.64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0.74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0.002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4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Académica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Segundo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17.35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19.50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0.33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16.86*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0.011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803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Tercero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18.21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0.27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19.30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0.27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7.92*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636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1000" b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636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Primero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32.50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2.14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35.33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2.47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0.74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0.0001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7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Clínica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Segundo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30.04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0.60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33.63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0.50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20.93*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0.030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502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Tercero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31.12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32.99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10.35*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0.015</a:t>
                      </a: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1512168" y="6078488"/>
            <a:ext cx="61156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*p&lt;.01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67544" y="47667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Así mismo, los residentes de pensamiento flexible se perciben más competentes tanto en el ámbito clínico, siendo esto significativo en alumnos adscritos a instituciones de segundo y tercer nivel de atención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051720" y="6102415"/>
            <a:ext cx="19643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dirty="0" smtClean="0"/>
              <a:t>Análisis de varianza factorial </a:t>
            </a:r>
            <a:endParaRPr lang="es-MX" sz="1200" dirty="0"/>
          </a:p>
        </p:txBody>
      </p:sp>
      <p:pic>
        <p:nvPicPr>
          <p:cNvPr id="7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870981"/>
              </p:ext>
            </p:extLst>
          </p:nvPr>
        </p:nvGraphicFramePr>
        <p:xfrm>
          <a:off x="1321701" y="2924944"/>
          <a:ext cx="5544614" cy="3252507"/>
        </p:xfrm>
        <a:graphic>
          <a:graphicData uri="http://schemas.openxmlformats.org/drawingml/2006/table">
            <a:tbl>
              <a:tblPr/>
              <a:tblGrid>
                <a:gridCol w="884779"/>
                <a:gridCol w="1247723"/>
                <a:gridCol w="542699"/>
                <a:gridCol w="775207"/>
                <a:gridCol w="543246"/>
                <a:gridCol w="542699"/>
                <a:gridCol w="542699"/>
                <a:gridCol w="465562"/>
              </a:tblGrid>
              <a:tr h="264099">
                <a:tc>
                  <a:txBody>
                    <a:bodyPr/>
                    <a:lstStyle/>
                    <a:p>
                      <a:pPr algn="l"/>
                      <a:endParaRPr lang="es-MX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Grupo </a:t>
                      </a: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de flexibilidad </a:t>
                      </a: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cognoscitiva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3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Competencia</a:t>
                      </a: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percibida</a:t>
                      </a: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 smtClean="0">
                          <a:latin typeface="Arial"/>
                          <a:ea typeface="Times New Roman"/>
                          <a:cs typeface="Times New Roman"/>
                        </a:rPr>
                        <a:t>Grado académico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 = 329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n = 364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099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Media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D.E.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065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Concluye Primero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17.36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19.08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13.94*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Académica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Concluye Segundo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18.81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0.59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19.37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0.54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1.021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150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Concluye Tercero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7.92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0.65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20.16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0.63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12.84*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126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b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 = 2.64*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 = 1.95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126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b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126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Concluye Primero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28.98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32.23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0.46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23.30*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Clínica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Concluye Segundo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32.40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0.59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33.14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0.54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0.85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25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Concluye Tercero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dirty="0">
                          <a:latin typeface="Arial"/>
                          <a:ea typeface="Times New Roman"/>
                          <a:cs typeface="Times New Roman"/>
                        </a:rPr>
                        <a:t>32.22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0.65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35.71</a:t>
                      </a:r>
                      <a:endParaRPr lang="es-MX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0.63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14.54*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226">
                <a:tc>
                  <a:txBody>
                    <a:bodyPr/>
                    <a:lstStyle/>
                    <a:p>
                      <a:pPr algn="l"/>
                      <a:endParaRPr lang="es-MX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 = 8.62*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F = 7.97*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90625" algn="l"/>
                        </a:tabLs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2083" marR="420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539552" y="2276872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Diferencias entre los grupos de flexibilidad cognoscitiva </a:t>
            </a:r>
            <a:r>
              <a:rPr kumimoji="0" lang="es-E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 grado académico </a:t>
            </a: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competencia clínica y académica percibidas.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6309320"/>
            <a:ext cx="52129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90625" algn="l"/>
              </a:tabLst>
            </a:pPr>
            <a:r>
              <a:rPr lang="es-ES" sz="9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*p&lt;.01</a:t>
            </a:r>
            <a:endParaRPr lang="es-MX" sz="9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332656"/>
            <a:ext cx="80648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En el ámbito clínico, los residentes que concluyen primer año se sienten menos competentes que los de segundo y tercero. </a:t>
            </a:r>
          </a:p>
          <a:p>
            <a:r>
              <a:rPr lang="es-ES" sz="1600" dirty="0" smtClean="0"/>
              <a:t>Los residentes de primer y tercer grado con pensamiento flexible se perciben más competentes en ambas áreas </a:t>
            </a:r>
          </a:p>
          <a:p>
            <a:r>
              <a:rPr lang="es-ES" sz="1600" dirty="0"/>
              <a:t>L</a:t>
            </a:r>
            <a:r>
              <a:rPr lang="es-ES" sz="1600" dirty="0" smtClean="0"/>
              <a:t>os residentes que egresan de segundo año se perciben igualmente competentes (clínico y académico), independiente de su grado de flexibilidad cognoscitiva</a:t>
            </a:r>
          </a:p>
          <a:p>
            <a:endParaRPr lang="es-MX" sz="1600" dirty="0"/>
          </a:p>
        </p:txBody>
      </p:sp>
      <p:sp>
        <p:nvSpPr>
          <p:cNvPr id="6" name="5 Rectángulo"/>
          <p:cNvSpPr/>
          <p:nvPr/>
        </p:nvSpPr>
        <p:spPr>
          <a:xfrm>
            <a:off x="1885392" y="6309320"/>
            <a:ext cx="19643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dirty="0" smtClean="0"/>
              <a:t>Análisis de varianza factorial </a:t>
            </a:r>
            <a:endParaRPr lang="es-MX" sz="1200" dirty="0"/>
          </a:p>
        </p:txBody>
      </p:sp>
      <p:pic>
        <p:nvPicPr>
          <p:cNvPr id="7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785570"/>
              </p:ext>
            </p:extLst>
          </p:nvPr>
        </p:nvGraphicFramePr>
        <p:xfrm>
          <a:off x="1619673" y="404665"/>
          <a:ext cx="5040560" cy="5492468"/>
        </p:xfrm>
        <a:graphic>
          <a:graphicData uri="http://schemas.openxmlformats.org/drawingml/2006/table">
            <a:tbl>
              <a:tblPr/>
              <a:tblGrid>
                <a:gridCol w="1230183"/>
                <a:gridCol w="930056"/>
                <a:gridCol w="657926"/>
                <a:gridCol w="793431"/>
                <a:gridCol w="714482"/>
                <a:gridCol w="714482"/>
              </a:tblGrid>
              <a:tr h="165807">
                <a:tc gridSpan="6">
                  <a:txBody>
                    <a:bodyPr/>
                    <a:lstStyle/>
                    <a:p>
                      <a:pPr algn="l"/>
                      <a:endParaRPr lang="es-MX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02973">
                <a:tc rowSpan="2"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Institución de salud donde cursa la residencia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Nivel de atención donde se ubica la labor principal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649">
                <a:tc gridSpan="2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68649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IMSS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23.8%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44.1%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42.2%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76.2%</a:t>
                      </a:r>
                      <a:endParaRPr lang="es-MX" sz="9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55.9%</a:t>
                      </a:r>
                      <a:endParaRPr lang="es-MX" sz="9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57.8%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ISSSTE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56.1%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63.6%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0" dirty="0">
                          <a:latin typeface="Arial"/>
                          <a:ea typeface="Times New Roman"/>
                          <a:cs typeface="Times New Roman"/>
                        </a:rPr>
                        <a:t>43.9%</a:t>
                      </a:r>
                      <a:endParaRPr lang="es-MX" sz="9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0" u="none" dirty="0">
                          <a:latin typeface="Arial"/>
                          <a:ea typeface="Times New Roman"/>
                          <a:cs typeface="Times New Roman"/>
                        </a:rPr>
                        <a:t>36.4%</a:t>
                      </a:r>
                      <a:endParaRPr lang="es-MX" sz="900" b="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41.3%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PEMEX</a:t>
                      </a:r>
                      <a:endParaRPr lang="es-MX" sz="9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06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71.4%</a:t>
                      </a:r>
                      <a:endParaRPr lang="es-MX" sz="9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58.3%</a:t>
                      </a:r>
                      <a:endParaRPr lang="es-MX" sz="900" u="sng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61.3%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28.6%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SECRETARÍA DE SALUD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43.1%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51.7%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48.6%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56.9%</a:t>
                      </a:r>
                      <a:endParaRPr lang="es-MX" sz="9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48.3%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51.4%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SECRETARÍA DE SALUD DEL DF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30.4%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42.9%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32.8%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69.6%</a:t>
                      </a:r>
                      <a:endParaRPr lang="es-MX" sz="900" u="sng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57.1%</a:t>
                      </a:r>
                      <a:endParaRPr lang="es-MX" sz="900" u="sng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67.2%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CRUZ ROJA MEXICANA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33.3%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28.6%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 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66.7%</a:t>
                      </a:r>
                      <a:endParaRPr lang="es-MX" sz="900" b="1" u="sng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100.0%</a:t>
                      </a:r>
                      <a:endParaRPr lang="es-MX" sz="900" b="1" u="sng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71.4%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807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HOSPITAL PRIVADO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9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Reduccionista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>
                          <a:latin typeface="Arial"/>
                          <a:ea typeface="Times New Roman"/>
                          <a:cs typeface="Times New Roman"/>
                        </a:rPr>
                        <a:t>59.3%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9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Flexible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80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58.3%</a:t>
                      </a:r>
                      <a:endParaRPr lang="es-MX" sz="9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40.7%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43.3%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1" marR="2857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27584" y="219418"/>
            <a:ext cx="720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Porcentaje de casos por flexibilidad cognoscitiva,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nivel de atención e institución de residencia</a:t>
            </a:r>
            <a:endParaRPr kumimoji="0" lang="es-MX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0625" algn="l"/>
              </a:tabLst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2328799" y="1677470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derecha"/>
          <p:cNvSpPr/>
          <p:nvPr/>
        </p:nvSpPr>
        <p:spPr>
          <a:xfrm>
            <a:off x="2377581" y="4311263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derecha"/>
          <p:cNvSpPr/>
          <p:nvPr/>
        </p:nvSpPr>
        <p:spPr>
          <a:xfrm>
            <a:off x="2344789" y="4956100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Flecha derecha"/>
          <p:cNvSpPr/>
          <p:nvPr/>
        </p:nvSpPr>
        <p:spPr>
          <a:xfrm rot="5400000">
            <a:off x="4525043" y="1423909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208045" y="5949280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 smtClean="0"/>
              <a:t>Contrario a lo esperado, no se encontró una evolución de pensamiento reduccionista a flexible a lo largo de la residencia médica</a:t>
            </a:r>
            <a:r>
              <a:rPr lang="es-ES" sz="1600" dirty="0"/>
              <a:t> </a:t>
            </a:r>
            <a:r>
              <a:rPr lang="es-ES" sz="1600" b="1" dirty="0" smtClean="0"/>
              <a:t>ni relación con la escolaridad de los padres.</a:t>
            </a:r>
            <a:endParaRPr lang="es-MX" sz="1600" b="1" dirty="0"/>
          </a:p>
        </p:txBody>
      </p:sp>
      <p:sp>
        <p:nvSpPr>
          <p:cNvPr id="2" name="1 Flecha izquierda"/>
          <p:cNvSpPr/>
          <p:nvPr/>
        </p:nvSpPr>
        <p:spPr>
          <a:xfrm>
            <a:off x="6788022" y="2752452"/>
            <a:ext cx="432048" cy="180020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44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457731"/>
              </p:ext>
            </p:extLst>
          </p:nvPr>
        </p:nvGraphicFramePr>
        <p:xfrm>
          <a:off x="1468231" y="1194238"/>
          <a:ext cx="5760642" cy="5065947"/>
        </p:xfrm>
        <a:graphic>
          <a:graphicData uri="http://schemas.openxmlformats.org/drawingml/2006/table">
            <a:tbl>
              <a:tblPr/>
              <a:tblGrid>
                <a:gridCol w="3618864"/>
                <a:gridCol w="516981"/>
                <a:gridCol w="664689"/>
                <a:gridCol w="443127"/>
                <a:gridCol w="516981"/>
              </a:tblGrid>
              <a:tr h="230549">
                <a:tc gridSpan="5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56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latin typeface="Times New Roman"/>
                          <a:ea typeface="Times New Roman"/>
                          <a:cs typeface="Times New Roman"/>
                        </a:rPr>
                        <a:t>Variable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Conglomerado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5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 = 226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 = 299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 = 50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 = 118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96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Organización (estrategias de adquisición y organización de la información)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.70196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-.10536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-.16825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s-ES" sz="8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-1.00618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9073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Estrategias de búsqueda  (estrategias de adquisición y organización de la información)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.70843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-.08166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-.39090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-.98428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321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Aproximación sistemática para el estudio y el aprendizaje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.71750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-.12544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-.01669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-1.04927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05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Lectura crítica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.67613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.16817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-.35326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-1.57140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05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Solución de problemas profesionales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.50593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-.08626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-.01265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-.74506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05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Flexibilidad cognitiva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.45471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.19005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-1.17954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-.85264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05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270. </a:t>
                      </a:r>
                      <a:r>
                        <a:rPr lang="es-ES" sz="8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los </a:t>
                      </a: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problemas académicos (preparar una clase o un examen) te conducen a estudiar?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.67125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.06538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-2.13231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-.54776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321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Pregunta 271. ¿Los problemas de tus pacientes estables te conducen a estudiar?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.84361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.00782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-1.69368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-.91789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25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Pregunta 272. ¿Los problemas de tus pacientes complicados te conducen a estudiar?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.73885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.24736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-2.01277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-1.18901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321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Pregunta 275. ¿Estudias para explorar nueva información de tu campo?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.85373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-.04614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-1.60466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-.83825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05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Dificultad tarea académica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.05271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.10562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.34161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-.51334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05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Afecto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.49963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.05622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.03032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-1.11222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05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Dificultad tarea clínica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.35931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-.00745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.08374</a:t>
                      </a:r>
                      <a:endParaRPr lang="es-MX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-.70477</a:t>
                      </a:r>
                      <a:endParaRPr lang="es-MX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2431" marR="12431" marT="12431" marB="1243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3203848" y="908720"/>
            <a:ext cx="228940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Medias de cada agrupamiento </a:t>
            </a: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96124" y="6404211"/>
            <a:ext cx="7704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1= Grupo flexible      2= Grupo medianamente flexible    3= Grupo medianamente reduccionista   4= Grupo </a:t>
            </a:r>
            <a:r>
              <a:rPr lang="es-ES" sz="1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reducccionista</a:t>
            </a:r>
            <a:endParaRPr lang="es-ES" sz="1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93109" y="260648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En el análisis de agrupamientos (</a:t>
            </a:r>
            <a:r>
              <a:rPr lang="es-ES" sz="1600" dirty="0" err="1" smtClean="0"/>
              <a:t>Cluster</a:t>
            </a:r>
            <a:r>
              <a:rPr lang="es-ES" sz="1600" dirty="0" smtClean="0"/>
              <a:t> </a:t>
            </a:r>
            <a:r>
              <a:rPr lang="es-ES" sz="1600" dirty="0" err="1" smtClean="0"/>
              <a:t>analysis</a:t>
            </a:r>
            <a:r>
              <a:rPr lang="es-ES" sz="1600" dirty="0" smtClean="0"/>
              <a:t>) se identificaron </a:t>
            </a:r>
            <a:r>
              <a:rPr lang="es-ES" sz="1600" b="1" dirty="0" smtClean="0"/>
              <a:t>cuatro perfiles de estudiantes </a:t>
            </a:r>
            <a:r>
              <a:rPr lang="es-ES" sz="1600" dirty="0" smtClean="0"/>
              <a:t>considerando las variables de estudio. </a:t>
            </a:r>
            <a:endParaRPr lang="es-MX" sz="1600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397252"/>
            <a:ext cx="8208912" cy="5917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 smtClean="0"/>
              <a:t>Grupo 1.: Pensamiento flexible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35.4% son residentes de Medicina interna, 22% de Pediatría y otro 22% de Ginecología y Obstetricia;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34.1% pertenecen a la Secretaría de Salud y 31.9% al IMSS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65.9% reporta laborar en el tercer nivel de atención y 31.4 en el segundo.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 El 38.9 % son residentes de primer año, y 33.6% de segundo</a:t>
            </a:r>
          </a:p>
          <a:p>
            <a:pPr>
              <a:buFont typeface="Arial" pitchFamily="34" charset="0"/>
              <a:buChar char="•"/>
            </a:pP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</a:rPr>
              <a:t>Disfrutan leer tanto en ingles como en español. </a:t>
            </a:r>
          </a:p>
          <a:p>
            <a:pPr>
              <a:buFont typeface="Arial" pitchFamily="34" charset="0"/>
              <a:buChar char="•"/>
            </a:pP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</a:rPr>
              <a:t>Prefieren estudiar en grupo</a:t>
            </a:r>
          </a:p>
          <a:p>
            <a:endParaRPr lang="es-ES" sz="1300" dirty="0" smtClean="0"/>
          </a:p>
          <a:p>
            <a:r>
              <a:rPr lang="es-ES" sz="1600" b="1" dirty="0" smtClean="0"/>
              <a:t>Grupo 2: medianamente flexible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distribución similar de casos por la especialidad, alrededor del 20%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42.1%pertenece a la Secretaría de Salud, 25.8% al IMSS y 10% al ISSSTE,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 58.2% reporta su labor principal en el tercer nivel y 39.8% en el segundo nivel.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El 45.2% corresponde a alumnos del primer año y 29.8% de segundo</a:t>
            </a:r>
            <a:r>
              <a:rPr lang="es-ES" sz="110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</a:rPr>
              <a:t>Prefieren estudiar en grupo</a:t>
            </a:r>
          </a:p>
          <a:p>
            <a:endParaRPr lang="es-ES" sz="1300" dirty="0" smtClean="0"/>
          </a:p>
          <a:p>
            <a:r>
              <a:rPr lang="es-ES" sz="1600" b="1" dirty="0" smtClean="0"/>
              <a:t>Grupo 3: medianamente reduccionista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48% son de Medicina interna,  28% de Ginecología y Obstetricia y 16% de Cirugía.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42% de la Secretaría de Salud, 28% del IMSS y 14% de Hospital privado.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El 76% labora en el tercer nivel y el 24% en el segundo.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la mitad (52%) son residentes de primer año, la otra mitad está en proporciones iguales para los grados de segundo y tercero</a:t>
            </a:r>
          </a:p>
          <a:p>
            <a:endParaRPr lang="es-ES" sz="1300" dirty="0" smtClean="0"/>
          </a:p>
          <a:p>
            <a:r>
              <a:rPr lang="es-ES" sz="1600" b="1" dirty="0" smtClean="0"/>
              <a:t>Grupo 4: pensamiento reduccionista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Alrededor del 20% por especialidad;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44.1% proviene de la Secretaría de Salud, 18.6% del IMSS, 11% del ISSSTE;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61.9% ubica su labor principal en el tercer nivel y 36.4% en el segundo. . </a:t>
            </a:r>
          </a:p>
          <a:p>
            <a:pPr>
              <a:buFont typeface="Arial" pitchFamily="34" charset="0"/>
              <a:buChar char="•"/>
            </a:pPr>
            <a:r>
              <a:rPr lang="es-ES" sz="1050" dirty="0" smtClean="0"/>
              <a:t>El 48.3% corresponde a estudiantes de primer año y 31.4% a segundo.</a:t>
            </a:r>
          </a:p>
          <a:p>
            <a:pPr>
              <a:buFont typeface="Arial" pitchFamily="34" charset="0"/>
              <a:buChar char="•"/>
            </a:pP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</a:rPr>
              <a:t>Tienden a opinar </a:t>
            </a: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mas negativamente </a:t>
            </a: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</a:rPr>
              <a:t>del acceso y funcionamiento de equipo de radiología y menor acceso a áreas de descanso, cantidad insuficiente y mal funcionamiento del equipo de cómputo, poco acceso a internet en horas de trabajo, dificultades para navegar en internet por falta de acceso y pobre condición de las aulas (falta de pizarrones , mobiliario cómodo, iluminación adecuada, cañón de proyección, pantalla y computadoras</a:t>
            </a:r>
          </a:p>
          <a:p>
            <a:pPr>
              <a:buFont typeface="Arial" pitchFamily="34" charset="0"/>
              <a:buChar char="•"/>
            </a:pP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</a:rPr>
              <a:t>Solo alrededor del 10% disfrutan leer (tanto en inglés como español)</a:t>
            </a:r>
            <a:endParaRPr lang="es-MX" sz="1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979712" y="2204864"/>
          <a:ext cx="5000624" cy="3505200"/>
        </p:xfrm>
        <a:graphic>
          <a:graphicData uri="http://schemas.openxmlformats.org/drawingml/2006/table">
            <a:tbl>
              <a:tblPr/>
              <a:tblGrid>
                <a:gridCol w="786098"/>
                <a:gridCol w="786098"/>
                <a:gridCol w="599143"/>
                <a:gridCol w="565857"/>
                <a:gridCol w="565857"/>
                <a:gridCol w="565857"/>
                <a:gridCol w="565857"/>
                <a:gridCol w="565857"/>
              </a:tblGrid>
              <a:tr h="0">
                <a:tc gridSpan="8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Grupo de origen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Grupo de pertenencia pronosticado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0">
                <a:tc rowSpan="8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latin typeface="Arial"/>
                          <a:ea typeface="Times New Roman"/>
                          <a:cs typeface="Times New Roman"/>
                        </a:rPr>
                        <a:t>Recuento</a:t>
                      </a: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209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226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293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299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43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111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118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Porcentaje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92.5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7.5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100.0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.7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98.0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1.3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100.0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4.0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86.0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10.0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100.0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5.1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.8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latin typeface="Arial"/>
                          <a:ea typeface="Times New Roman"/>
                          <a:cs typeface="Times New Roman"/>
                        </a:rPr>
                        <a:t>94.1</a:t>
                      </a:r>
                      <a:endParaRPr lang="es-MX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Arial"/>
                          <a:ea typeface="Times New Roman"/>
                          <a:cs typeface="Times New Roman"/>
                        </a:rPr>
                        <a:t>100.0</a:t>
                      </a:r>
                      <a:endParaRPr lang="es-MX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115616" y="1916832"/>
            <a:ext cx="637386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Porcentaje de clasificación correcta de los cuatro grupos obtenidos en el análisis de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cluster</a:t>
            </a:r>
            <a:endParaRPr kumimoji="0" lang="es-MX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6021288"/>
            <a:ext cx="6264696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s-ES" sz="1400" b="1" dirty="0" smtClean="0">
                <a:latin typeface="Arial"/>
                <a:ea typeface="Times New Roman"/>
                <a:cs typeface="Times New Roman"/>
              </a:rPr>
              <a:t>Clasificados correctamente el </a:t>
            </a:r>
            <a:r>
              <a:rPr lang="es-ES" sz="1400" b="1" dirty="0" smtClean="0">
                <a:solidFill>
                  <a:schemeClr val="accent2">
                    <a:lumMod val="75000"/>
                  </a:schemeClr>
                </a:solidFill>
                <a:latin typeface="Arial"/>
                <a:ea typeface="Times New Roman"/>
                <a:cs typeface="Times New Roman"/>
              </a:rPr>
              <a:t>94.7%</a:t>
            </a:r>
            <a:r>
              <a:rPr lang="es-ES" sz="1400" b="1" dirty="0" smtClean="0">
                <a:latin typeface="Arial"/>
                <a:ea typeface="Times New Roman"/>
                <a:cs typeface="Times New Roman"/>
              </a:rPr>
              <a:t> de los casos agrupados originales</a:t>
            </a:r>
            <a:r>
              <a:rPr lang="es-ES" sz="1400" dirty="0" smtClean="0">
                <a:latin typeface="Arial"/>
                <a:ea typeface="Times New Roman"/>
                <a:cs typeface="Times New Roman"/>
              </a:rPr>
              <a:t>.</a:t>
            </a:r>
            <a:endParaRPr lang="es-MX" sz="1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15616" y="620688"/>
            <a:ext cx="68042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Para </a:t>
            </a:r>
            <a:r>
              <a:rPr lang="es-ES" sz="1600" b="1" dirty="0" smtClean="0"/>
              <a:t>validar el análisis de agrupamiento </a:t>
            </a:r>
            <a:r>
              <a:rPr lang="es-ES" sz="1600" dirty="0" smtClean="0"/>
              <a:t>de cuatro grupos se realizó un </a:t>
            </a:r>
            <a:r>
              <a:rPr lang="es-ES" sz="1600" b="1" dirty="0" smtClean="0"/>
              <a:t>análisis discriminante</a:t>
            </a:r>
            <a:r>
              <a:rPr lang="es-ES" sz="1600" dirty="0" smtClean="0"/>
              <a:t>.  Las tres funciones obtenidas para diferenciar los grupos fueron significativas,  lo cual indica que </a:t>
            </a:r>
            <a:r>
              <a:rPr lang="es-ES" sz="1600" b="1" dirty="0" smtClean="0"/>
              <a:t>los grupos están bien ubicados </a:t>
            </a:r>
            <a:r>
              <a:rPr lang="es-ES" sz="1600" dirty="0" smtClean="0"/>
              <a:t>conforme a las variables seleccionadas en el análisis de agrupamientos.</a:t>
            </a:r>
            <a:endParaRPr lang="es-MX" sz="1600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864096"/>
          </a:xfrm>
        </p:spPr>
        <p:txBody>
          <a:bodyPr>
            <a:normAutofit/>
          </a:bodyPr>
          <a:lstStyle/>
          <a:p>
            <a:r>
              <a:rPr lang="es-ES" sz="3200" dirty="0" smtClean="0"/>
              <a:t>CONCLUSIONES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0952" y="198884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sz="1600" dirty="0" smtClean="0"/>
              <a:t>Los instrumentos utilizados son válidos y confiables, y </a:t>
            </a:r>
            <a:r>
              <a:rPr lang="es-MX" sz="1600" smtClean="0"/>
              <a:t>culturalmente relevantes</a:t>
            </a:r>
            <a:endParaRPr lang="es-MX" sz="1600" dirty="0" smtClean="0"/>
          </a:p>
          <a:p>
            <a:pPr marL="514350" indent="-514350">
              <a:buAutoNum type="arabicPeriod"/>
            </a:pPr>
            <a:r>
              <a:rPr lang="es-MX" sz="1600" dirty="0" smtClean="0"/>
              <a:t>Los residentes con mayor flexibilidad cognoscitiva presentan mejores estrategias de búsqueda de información y habilidades metacognitivas, participan más en el aprendizaje colaborativo y trabajo en equipo y se perciben más competentes tanto en el ámbito clínico como el académico. Cuentan con mayores recursos personales para el aprendizaje y son más optimistas ante las mismas oportunidades. </a:t>
            </a:r>
          </a:p>
          <a:p>
            <a:pPr marL="514350" indent="-514350">
              <a:buAutoNum type="arabicPeriod"/>
            </a:pPr>
            <a:r>
              <a:rPr lang="es-MX" sz="1600" dirty="0" smtClean="0"/>
              <a:t> El sexo y el tipo de especialidad están relacionados significativamente con la flexibilidad cognoscitiva. </a:t>
            </a:r>
          </a:p>
          <a:p>
            <a:pPr marL="514350" indent="-514350">
              <a:buAutoNum type="arabicPeriod"/>
            </a:pPr>
            <a:r>
              <a:rPr lang="es-MX" sz="1600" dirty="0" smtClean="0"/>
              <a:t>Se observa mayor flexibilidad cognoscitiva en residentes que laboran en el segundo nivel de atención.</a:t>
            </a:r>
          </a:p>
          <a:p>
            <a:pPr marL="514350" indent="-514350">
              <a:buAutoNum type="arabicPeriod"/>
            </a:pPr>
            <a:r>
              <a:rPr lang="es-MX" sz="1600" dirty="0" smtClean="0"/>
              <a:t>Contrario a lo esperado, no hay transición en la flexibilidad cognoscitiva de los alumnos a lo largo de la especialización</a:t>
            </a:r>
            <a:r>
              <a:rPr lang="es-MX" sz="1600" dirty="0"/>
              <a:t> </a:t>
            </a:r>
            <a:r>
              <a:rPr lang="es-MX" sz="1600" dirty="0" smtClean="0"/>
              <a:t>ni relación con la escolaridad de sus padres</a:t>
            </a:r>
          </a:p>
          <a:p>
            <a:pPr marL="514350" indent="-514350">
              <a:buAutoNum type="arabicPeriod"/>
            </a:pPr>
            <a:r>
              <a:rPr lang="es-MX" sz="1600" dirty="0" smtClean="0"/>
              <a:t>Existen diferencias respecto a la flexibilidad cognoscitiva de los alumnos de acuerdo a la institución donde estudian, probablemente secundario a los sistemas de selección de residentes, o al ambiente académico laboral de cada institución. </a:t>
            </a:r>
          </a:p>
          <a:p>
            <a:pPr marL="514350" indent="-514350">
              <a:buAutoNum type="arabicPeriod"/>
            </a:pPr>
            <a:endParaRPr lang="es-MX" sz="1600" dirty="0"/>
          </a:p>
        </p:txBody>
      </p:sp>
      <p:sp>
        <p:nvSpPr>
          <p:cNvPr id="5" name="4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00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566936"/>
          </a:xfrm>
        </p:spPr>
        <p:txBody>
          <a:bodyPr>
            <a:noAutofit/>
          </a:bodyPr>
          <a:lstStyle/>
          <a:p>
            <a:r>
              <a:rPr lang="es-MX" sz="3200" dirty="0" smtClean="0"/>
              <a:t>ANTECEDENTES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s-MX" sz="1600" dirty="0" smtClean="0"/>
              <a:t>Hay controversia sobre si existen cambios en la flexibilidad dependiendo de la edad y maduración del individuo. </a:t>
            </a:r>
          </a:p>
          <a:p>
            <a:pPr marL="0" indent="0">
              <a:buNone/>
            </a:pPr>
            <a:endParaRPr lang="es-MX" sz="1600" dirty="0" smtClean="0"/>
          </a:p>
          <a:p>
            <a:r>
              <a:rPr lang="es-MX" sz="1600" dirty="0" smtClean="0"/>
              <a:t>Se disminuye en: adicciones (tabaquismo y juego), </a:t>
            </a:r>
            <a:r>
              <a:rPr lang="es-MX" sz="1600" dirty="0" err="1" smtClean="0"/>
              <a:t>transtorno</a:t>
            </a:r>
            <a:r>
              <a:rPr lang="es-MX" sz="1600" dirty="0" smtClean="0"/>
              <a:t> obsesivo-compulsivo, </a:t>
            </a:r>
            <a:r>
              <a:rPr lang="es-MX" sz="1600" dirty="0" err="1" smtClean="0"/>
              <a:t>tricotilomania</a:t>
            </a:r>
            <a:r>
              <a:rPr lang="es-MX" sz="1600" dirty="0" smtClean="0"/>
              <a:t>, depresión mayor, esquizofrenia o manía, desordenes alimenticios y </a:t>
            </a:r>
            <a:r>
              <a:rPr lang="es-MX" sz="1600" dirty="0" err="1" smtClean="0"/>
              <a:t>deprivación</a:t>
            </a:r>
            <a:r>
              <a:rPr lang="es-MX" sz="1600" dirty="0" smtClean="0"/>
              <a:t> materna</a:t>
            </a:r>
          </a:p>
          <a:p>
            <a:endParaRPr lang="es-MX" sz="1600" dirty="0"/>
          </a:p>
          <a:p>
            <a:r>
              <a:rPr lang="es-MX" sz="1600" dirty="0" smtClean="0"/>
              <a:t>Se estimula con: ejercicio aeróbico, antagonistas 5HT7, </a:t>
            </a:r>
            <a:r>
              <a:rPr lang="es-MX" sz="1600" dirty="0" err="1" smtClean="0"/>
              <a:t>milnacipran</a:t>
            </a:r>
            <a:r>
              <a:rPr lang="es-MX" sz="1600" dirty="0" smtClean="0"/>
              <a:t>, </a:t>
            </a:r>
            <a:r>
              <a:rPr lang="es-MX" sz="1600" dirty="0" err="1" smtClean="0"/>
              <a:t>desipramina</a:t>
            </a:r>
            <a:r>
              <a:rPr lang="es-MX" sz="1600" dirty="0" smtClean="0"/>
              <a:t>, antagonistas beta adrenérgicos (</a:t>
            </a:r>
            <a:r>
              <a:rPr lang="es-MX" sz="1600" dirty="0" err="1" smtClean="0"/>
              <a:t>propranolol</a:t>
            </a:r>
            <a:r>
              <a:rPr lang="es-MX" sz="1600" dirty="0" smtClean="0"/>
              <a:t>)</a:t>
            </a:r>
          </a:p>
          <a:p>
            <a:endParaRPr lang="es-MX" sz="1600" dirty="0"/>
          </a:p>
          <a:p>
            <a:r>
              <a:rPr lang="es-MX" sz="1600" dirty="0"/>
              <a:t>Los ambientes </a:t>
            </a:r>
            <a:r>
              <a:rPr lang="es-MX" sz="1600" dirty="0" err="1"/>
              <a:t>instruccionales</a:t>
            </a:r>
            <a:r>
              <a:rPr lang="es-MX" sz="1600" dirty="0"/>
              <a:t> deben proveer explicita y sistemáticamente las condiciones de aprendizaje que faciliten y estimulen la flexibilidad cognoscitiva de los alumnos</a:t>
            </a:r>
          </a:p>
          <a:p>
            <a:pPr marL="0" indent="0">
              <a:buNone/>
            </a:pPr>
            <a:endParaRPr lang="es-MX" sz="160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>
            <a:off x="441039" y="3175282"/>
            <a:ext cx="360040" cy="4680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arriba"/>
          <p:cNvSpPr/>
          <p:nvPr/>
        </p:nvSpPr>
        <p:spPr>
          <a:xfrm>
            <a:off x="441039" y="4131078"/>
            <a:ext cx="360040" cy="5220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7" name="Picture 2" descr="Resultado de imagen para academia nacional de medicin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85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0952" y="1052736"/>
            <a:ext cx="8229600" cy="508918"/>
          </a:xfrm>
        </p:spPr>
        <p:txBody>
          <a:bodyPr>
            <a:noAutofit/>
          </a:bodyPr>
          <a:lstStyle/>
          <a:p>
            <a:r>
              <a:rPr lang="es-MX" sz="3200" dirty="0" smtClean="0"/>
              <a:t>ANTECEDENTES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3384376"/>
          </a:xfrm>
        </p:spPr>
        <p:txBody>
          <a:bodyPr>
            <a:normAutofit/>
          </a:bodyPr>
          <a:lstStyle/>
          <a:p>
            <a:r>
              <a:rPr lang="es-MX" sz="1600" dirty="0" smtClean="0"/>
              <a:t>En medicina el aprendizaje ocurre en ambientes reales, ante situaciones de ambigüedad e incertidumbre.</a:t>
            </a:r>
          </a:p>
          <a:p>
            <a:endParaRPr lang="es-MX" sz="1600" dirty="0" smtClean="0"/>
          </a:p>
          <a:p>
            <a:r>
              <a:rPr lang="es-MX" sz="1600" dirty="0" smtClean="0"/>
              <a:t>El alumno debe confrontarse con contextos cambiantes para aplicar el conocimiento, por lo que se requiere que sea altamente flexible. </a:t>
            </a:r>
          </a:p>
          <a:p>
            <a:pPr marL="0" indent="0">
              <a:buNone/>
            </a:pPr>
            <a:endParaRPr lang="es-MX" sz="1600" dirty="0" smtClean="0"/>
          </a:p>
          <a:p>
            <a:r>
              <a:rPr lang="es-MX" sz="1600" dirty="0" err="1"/>
              <a:t>Spiro</a:t>
            </a:r>
            <a:r>
              <a:rPr lang="es-MX" sz="1600" dirty="0"/>
              <a:t> y colaboradores proponen dos visiones del mundo y como éstos influyen en el aprendizaje en ambientes complejos. </a:t>
            </a:r>
          </a:p>
          <a:p>
            <a:pPr marL="0" indent="0">
              <a:buNone/>
            </a:pPr>
            <a:endParaRPr lang="es-MX" sz="1600" dirty="0"/>
          </a:p>
          <a:p>
            <a:endParaRPr lang="es-MX" sz="160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5" name="Picture 2" descr="Resultado de imagen para academia nacional de medicin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92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2962"/>
            <a:ext cx="8229600" cy="654675"/>
          </a:xfrm>
        </p:spPr>
        <p:txBody>
          <a:bodyPr>
            <a:normAutofit/>
          </a:bodyPr>
          <a:lstStyle/>
          <a:p>
            <a:r>
              <a:rPr lang="es-MX" sz="3200" dirty="0" smtClean="0"/>
              <a:t>ANTECEDENTES</a:t>
            </a:r>
            <a:endParaRPr lang="es-MX" sz="32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95832"/>
              </p:ext>
            </p:extLst>
          </p:nvPr>
        </p:nvGraphicFramePr>
        <p:xfrm>
          <a:off x="394859" y="1464138"/>
          <a:ext cx="4295392" cy="5205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7696"/>
                <a:gridCol w="2147696"/>
              </a:tblGrid>
              <a:tr h="301731"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/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 smtClean="0">
                          <a:effectLst/>
                        </a:rPr>
                        <a:t>Reduccionistas</a:t>
                      </a:r>
                    </a:p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dirty="0" smtClean="0">
                        <a:effectLst/>
                      </a:endParaRPr>
                    </a:p>
                    <a:p>
                      <a:pPr marL="135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</a:rPr>
                        <a:t>Flexibles</a:t>
                      </a:r>
                      <a:endParaRPr lang="es-MX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754327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Explica los sistemas complejos con marcos de referencia simples; se apoya en representaciones únicas de los fenómenos complejos</a:t>
                      </a:r>
                      <a:endParaRPr lang="es-MX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Trata de explicar los sistemas complejos a través de distintos marcos de referencia; analiza los fenómenos desde muchas perspectivas y aplica la multicausalidad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754327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Descompone los sistemas complejos en partes separadas bajo el supuesto de que son independientes y que la suma de las partes explica el todo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Trata la complejidad como el sistema primario de análisis, sin desfragmentarlo, asumiendo que las partes interactúan entre sí y son interdependientes</a:t>
                      </a:r>
                      <a:endParaRPr lang="es-MX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603462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Asume que el mundo es ordenado y rutinario y hay regularidad en los fenómenos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Asume que el mundo es desordenado, hay irregularidad en los fenómenos, espera desviaciones de la rutina como algo común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452596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Busca la simplicidad y evita la complejidad. Prefiere poder concluir tareas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Busca la complejidad y lo aburre la simplicidad. Tolera no poder concluir problemas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754327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Confía en encontrar estructuras intactas de conocimiento en la memoria para resolver problemas. Utiliza el conocimiento de manera inflexible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Construye el conocimiento de acuerdo a la situación y aplica el conocimiento preexistente en una forma flexible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301731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No existe relación entre el conocimiento y las vivencias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Considera que el conocimiento puede cobrar vida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  <a:tr h="603462">
                <a:tc>
                  <a:txBody>
                    <a:bodyPr/>
                    <a:lstStyle/>
                    <a:p>
                      <a:pPr marL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Tiende a recibir información en lugar de construir activamente su conocimiento, depende de la autoridad y de la motivación extrínseca</a:t>
                      </a:r>
                      <a:endParaRPr lang="es-MX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1358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Construye el conocimiento de forma activa, no depende de autoridades y se preocupa más por cumplir sus propias metas que por la evaluación externa. </a:t>
                      </a:r>
                      <a:endParaRPr lang="es-MX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68" marR="53668" marT="0" marB="0"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5364088" y="2348880"/>
            <a:ext cx="32403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 smtClean="0"/>
              <a:t>Instrumento de 38 reactivos</a:t>
            </a:r>
          </a:p>
          <a:p>
            <a:r>
              <a:rPr lang="es-MX" sz="1600" dirty="0" smtClean="0"/>
              <a:t>19 pares de </a:t>
            </a:r>
            <a:r>
              <a:rPr lang="es-MX" sz="1600" dirty="0" err="1" smtClean="0"/>
              <a:t>items</a:t>
            </a:r>
            <a:r>
              <a:rPr lang="es-MX" sz="1600" dirty="0" smtClean="0"/>
              <a:t> de conceptos opuestos</a:t>
            </a:r>
          </a:p>
          <a:p>
            <a:r>
              <a:rPr lang="es-MX" sz="1600" dirty="0" smtClean="0"/>
              <a:t>Escala de Likert del 1 al 7</a:t>
            </a:r>
          </a:p>
          <a:p>
            <a:r>
              <a:rPr lang="es-MX" sz="1600" dirty="0" smtClean="0"/>
              <a:t>Validación por análisis factorial de factores principales encontrando que existen diferencias entre ambos grupos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7" name="Picture 2" descr="Resultado de imagen para academia nacional de medicin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4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762963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s-ES" sz="3200" dirty="0" smtClean="0"/>
              <a:t>MÉTODO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6504"/>
          </a:xfrm>
        </p:spPr>
        <p:txBody>
          <a:bodyPr>
            <a:noAutofit/>
          </a:bodyPr>
          <a:lstStyle/>
          <a:p>
            <a:pPr marL="514350" indent="-514350" algn="just">
              <a:spcAft>
                <a:spcPts val="0"/>
              </a:spcAft>
              <a:buAutoNum type="romanUcPeriod"/>
            </a:pPr>
            <a:r>
              <a:rPr lang="es-ES" sz="1600" dirty="0" smtClean="0">
                <a:ea typeface="Times New Roman"/>
              </a:rPr>
              <a:t>CONSTRUCCIÓN DEL INSTRUMENTO</a:t>
            </a:r>
          </a:p>
          <a:p>
            <a:pPr algn="just"/>
            <a:r>
              <a:rPr lang="es-ES" sz="1600" dirty="0" smtClean="0">
                <a:ea typeface="Times New Roman"/>
              </a:rPr>
              <a:t>Revisión de la literatura </a:t>
            </a:r>
          </a:p>
          <a:p>
            <a:pPr algn="just"/>
            <a:endParaRPr lang="es-ES" sz="1600" dirty="0" smtClean="0">
              <a:ea typeface="Times New Roman"/>
            </a:endParaRPr>
          </a:p>
          <a:p>
            <a:pPr marL="0" indent="0" algn="just">
              <a:buNone/>
            </a:pPr>
            <a:endParaRPr lang="es-ES" sz="1600" dirty="0" smtClean="0">
              <a:ea typeface="Times New Roman"/>
            </a:endParaRPr>
          </a:p>
          <a:p>
            <a:pPr algn="just"/>
            <a:endParaRPr lang="es-ES" sz="1600" dirty="0" smtClean="0">
              <a:ea typeface="Times New Roman"/>
            </a:endParaRPr>
          </a:p>
          <a:p>
            <a:pPr algn="just"/>
            <a:endParaRPr lang="es-ES" sz="1600" dirty="0">
              <a:ea typeface="Times New Roman"/>
            </a:endParaRPr>
          </a:p>
          <a:p>
            <a:pPr algn="just"/>
            <a:endParaRPr lang="es-ES" sz="1600" dirty="0" smtClean="0">
              <a:ea typeface="Times New Roman"/>
            </a:endParaRPr>
          </a:p>
          <a:p>
            <a:pPr marL="0" indent="0" algn="just">
              <a:buNone/>
            </a:pPr>
            <a:endParaRPr lang="es-ES" sz="1600" dirty="0" smtClean="0">
              <a:ea typeface="Times New Roman"/>
            </a:endParaRPr>
          </a:p>
          <a:p>
            <a:pPr marL="0" indent="0" algn="just">
              <a:buNone/>
            </a:pPr>
            <a:endParaRPr lang="es-ES" sz="1600" dirty="0">
              <a:ea typeface="Times New Roman"/>
            </a:endParaRPr>
          </a:p>
          <a:p>
            <a:pPr marL="0" indent="0" algn="just">
              <a:buNone/>
            </a:pPr>
            <a:endParaRPr lang="es-ES" sz="1600" dirty="0" smtClean="0">
              <a:ea typeface="Times New Roman"/>
            </a:endParaRPr>
          </a:p>
          <a:p>
            <a:pPr marL="0" indent="0" algn="just">
              <a:buNone/>
            </a:pPr>
            <a:endParaRPr lang="es-ES" sz="1600" dirty="0">
              <a:ea typeface="Times New Roman"/>
            </a:endParaRPr>
          </a:p>
          <a:p>
            <a:pPr algn="just"/>
            <a:r>
              <a:rPr lang="es-ES" sz="1600" dirty="0" smtClean="0">
                <a:ea typeface="Times New Roman"/>
              </a:rPr>
              <a:t>Incidente crítico con 30 residentes</a:t>
            </a:r>
          </a:p>
          <a:p>
            <a:pPr algn="just"/>
            <a:r>
              <a:rPr lang="es-ES" sz="1600" dirty="0" smtClean="0">
                <a:ea typeface="Times New Roman"/>
              </a:rPr>
              <a:t>Construcción de instrumento inicial </a:t>
            </a:r>
            <a:endParaRPr lang="es-ES" sz="1600" dirty="0">
              <a:ea typeface="Times New Roman"/>
            </a:endParaRPr>
          </a:p>
          <a:p>
            <a:pPr algn="just"/>
            <a:r>
              <a:rPr lang="es-ES" sz="1600" dirty="0" smtClean="0">
                <a:effectLst/>
                <a:ea typeface="Times New Roman"/>
              </a:rPr>
              <a:t>Traducción  y contra traducción del cuestionario de flexibilidad cognoscitiva (CFI) de Spiro y </a:t>
            </a:r>
            <a:r>
              <a:rPr lang="es-ES" sz="1600" dirty="0" err="1" smtClean="0">
                <a:effectLst/>
                <a:ea typeface="Times New Roman"/>
              </a:rPr>
              <a:t>Coulson</a:t>
            </a:r>
            <a:endParaRPr lang="es-ES" sz="1600" dirty="0" smtClean="0">
              <a:effectLst/>
              <a:ea typeface="Times New Roman"/>
            </a:endParaRPr>
          </a:p>
          <a:p>
            <a:pPr marL="0" indent="0" algn="just">
              <a:buNone/>
            </a:pPr>
            <a:endParaRPr lang="es-ES" sz="1600" dirty="0">
              <a:ea typeface="Times New Roman"/>
            </a:endParaRPr>
          </a:p>
          <a:p>
            <a:pPr marL="0" indent="0" algn="just">
              <a:buNone/>
            </a:pPr>
            <a:endParaRPr lang="es-ES" sz="1600" dirty="0">
              <a:ea typeface="Times New Roman"/>
            </a:endParaRPr>
          </a:p>
          <a:p>
            <a:pPr marL="0" indent="0" algn="just">
              <a:buNone/>
            </a:pPr>
            <a:r>
              <a:rPr lang="es-ES" sz="1600" dirty="0" smtClean="0">
                <a:ea typeface="Times New Roman"/>
              </a:rPr>
              <a:t>     </a:t>
            </a:r>
            <a:endParaRPr lang="es-ES" sz="1600" dirty="0">
              <a:effectLst/>
              <a:ea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9" t="14309" r="32683" b="4911"/>
          <a:stretch/>
        </p:blipFill>
        <p:spPr bwMode="auto">
          <a:xfrm>
            <a:off x="4355976" y="1268760"/>
            <a:ext cx="4499992" cy="371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061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4806" y="836712"/>
            <a:ext cx="8229600" cy="93610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MÉTODO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5685" y="1700808"/>
            <a:ext cx="8229600" cy="446449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s-ES" sz="1600" dirty="0">
                <a:ea typeface="Times New Roman"/>
              </a:rPr>
              <a:t>II. VALIDACION DEL INSTRUMENTO</a:t>
            </a:r>
          </a:p>
          <a:p>
            <a:pPr algn="just"/>
            <a:r>
              <a:rPr lang="es-ES" sz="1600" dirty="0">
                <a:ea typeface="Times New Roman"/>
              </a:rPr>
              <a:t>Tres expertos revisaron el instrumento </a:t>
            </a:r>
          </a:p>
          <a:p>
            <a:pPr algn="just"/>
            <a:r>
              <a:rPr lang="es-ES" sz="1600" dirty="0">
                <a:ea typeface="Times New Roman"/>
              </a:rPr>
              <a:t>Se aplicó a 20 residentes de diversas especialidades y a 10 alumnos del programa de maestría en ciencias de la salud (área educación médica y sistemas de salud)</a:t>
            </a:r>
          </a:p>
          <a:p>
            <a:pPr algn="just"/>
            <a:r>
              <a:rPr lang="es-ES" sz="1600" dirty="0">
                <a:solidFill>
                  <a:prstClr val="black"/>
                </a:solidFill>
                <a:ea typeface="Times New Roman"/>
              </a:rPr>
              <a:t>Instrumento final constó de 390 reactivos en escala </a:t>
            </a:r>
            <a:r>
              <a:rPr lang="es-ES" sz="1600" dirty="0" smtClean="0">
                <a:solidFill>
                  <a:prstClr val="black"/>
                </a:solidFill>
                <a:ea typeface="Times New Roman"/>
              </a:rPr>
              <a:t>Likert 4 opciones</a:t>
            </a:r>
            <a:endParaRPr lang="es-ES" sz="1600" dirty="0">
              <a:solidFill>
                <a:prstClr val="black"/>
              </a:solidFill>
              <a:ea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endParaRPr lang="es-ES" sz="1600" dirty="0" smtClean="0">
              <a:ea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endParaRPr lang="es-ES" sz="1600" dirty="0"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s-ES" sz="1600" dirty="0" smtClean="0">
                <a:effectLst/>
                <a:ea typeface="Times New Roman"/>
              </a:rPr>
              <a:t>III. APLICACIÓN DEL INSTRUMENTO</a:t>
            </a:r>
          </a:p>
          <a:p>
            <a:pPr algn="just"/>
            <a:r>
              <a:rPr lang="es-ES" sz="1600" dirty="0" smtClean="0">
                <a:effectLst/>
                <a:ea typeface="Times New Roman"/>
              </a:rPr>
              <a:t>Rediseño en formato electrónico</a:t>
            </a:r>
            <a:endParaRPr lang="es-ES" sz="1600" dirty="0">
              <a:ea typeface="Times New Roman"/>
            </a:endParaRPr>
          </a:p>
          <a:p>
            <a:pPr algn="just"/>
            <a:r>
              <a:rPr lang="es-ES" sz="1600" dirty="0" smtClean="0">
                <a:effectLst/>
                <a:ea typeface="Times New Roman"/>
              </a:rPr>
              <a:t>Aplicación durante la fase de reinscripción de residentes de pediatría, cirugía, ginecología y obstetricia y medicina interna a la UNAM</a:t>
            </a:r>
            <a:endParaRPr lang="es-ES" sz="1600" dirty="0">
              <a:ea typeface="Times New Roman"/>
            </a:endParaRPr>
          </a:p>
          <a:p>
            <a:pPr algn="just"/>
            <a:r>
              <a:rPr lang="es-ES" sz="1600" dirty="0" smtClean="0">
                <a:effectLst/>
                <a:ea typeface="Times New Roman"/>
              </a:rPr>
              <a:t>Residente completó el cuestionario durante </a:t>
            </a:r>
            <a:r>
              <a:rPr lang="es-ES" sz="1600" smtClean="0">
                <a:effectLst/>
                <a:ea typeface="Times New Roman"/>
              </a:rPr>
              <a:t>su reinscripción</a:t>
            </a:r>
            <a:endParaRPr lang="es-ES" sz="1600" dirty="0">
              <a:effectLst/>
              <a:ea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32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710952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ANÁLISIS ESTADÍSTICO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93998"/>
            <a:ext cx="8489032" cy="4680520"/>
          </a:xfrm>
        </p:spPr>
        <p:txBody>
          <a:bodyPr>
            <a:noAutofit/>
          </a:bodyPr>
          <a:lstStyle/>
          <a:p>
            <a:r>
              <a:rPr lang="es-MX" sz="1600" dirty="0"/>
              <a:t>Propiedades psicométricas de las escalas: Se realizó análisis de la confiabilidad del instrumento de flexibilidad cognitiva y aquellas variables que fueron medidas a través de escala tipo Likert mediante </a:t>
            </a:r>
            <a:r>
              <a:rPr lang="es-MX" sz="1600" b="1" dirty="0"/>
              <a:t>alfa de </a:t>
            </a:r>
            <a:r>
              <a:rPr lang="es-MX" sz="1600" b="1" dirty="0" err="1"/>
              <a:t>Cronbach</a:t>
            </a:r>
            <a:r>
              <a:rPr lang="es-MX" sz="1600" b="1" dirty="0"/>
              <a:t> </a:t>
            </a:r>
            <a:r>
              <a:rPr lang="es-MX" sz="1600" dirty="0"/>
              <a:t>(reactivos con más de 3 opciones de respuesta). Se aceptó un valor igual o mayor de </a:t>
            </a:r>
            <a:r>
              <a:rPr lang="es-MX" sz="1600" b="1" dirty="0"/>
              <a:t>0.70</a:t>
            </a:r>
            <a:r>
              <a:rPr lang="es-MX" sz="1600" dirty="0"/>
              <a:t> para la confiabilidad.  Se realizó </a:t>
            </a:r>
            <a:r>
              <a:rPr lang="es-MX" sz="1600" b="1" dirty="0"/>
              <a:t>análisis factorial de componentes principales con rotación </a:t>
            </a:r>
            <a:r>
              <a:rPr lang="es-MX" sz="1600" b="1" dirty="0" smtClean="0"/>
              <a:t>octagonal</a:t>
            </a:r>
            <a:r>
              <a:rPr lang="es-MX" sz="1600" dirty="0" smtClean="0"/>
              <a:t> del </a:t>
            </a:r>
            <a:r>
              <a:rPr lang="es-MX" sz="1600" dirty="0"/>
              <a:t>instrumento de flexibilidad cognitiva y las escalas tipo Likert. </a:t>
            </a:r>
            <a:r>
              <a:rPr lang="es-ES" sz="1600" dirty="0"/>
              <a:t> </a:t>
            </a:r>
            <a:endParaRPr lang="es-ES" sz="1600" dirty="0" smtClean="0"/>
          </a:p>
          <a:p>
            <a:endParaRPr lang="es-ES" sz="1600" dirty="0" smtClean="0"/>
          </a:p>
          <a:p>
            <a:r>
              <a:rPr lang="es-MX" sz="1600" dirty="0" smtClean="0">
                <a:effectLst/>
                <a:ea typeface="Times New Roman"/>
              </a:rPr>
              <a:t>Análisis descriptivo de la población, con </a:t>
            </a:r>
            <a:r>
              <a:rPr lang="es-MX" sz="1600" b="1" dirty="0" smtClean="0">
                <a:effectLst/>
                <a:ea typeface="Times New Roman"/>
              </a:rPr>
              <a:t>porcentajes</a:t>
            </a:r>
            <a:r>
              <a:rPr lang="es-MX" sz="1600" dirty="0" smtClean="0">
                <a:effectLst/>
                <a:ea typeface="Times New Roman"/>
              </a:rPr>
              <a:t> para variables cualitativas mediante tablas de contingencia, </a:t>
            </a:r>
            <a:r>
              <a:rPr lang="es-MX" sz="1600" b="1" dirty="0" smtClean="0">
                <a:effectLst/>
                <a:ea typeface="Times New Roman"/>
              </a:rPr>
              <a:t>promedio y desviación estándar </a:t>
            </a:r>
            <a:r>
              <a:rPr lang="es-MX" sz="1600" dirty="0" smtClean="0">
                <a:effectLst/>
                <a:ea typeface="Times New Roman"/>
              </a:rPr>
              <a:t>para cuantitativas. En la parte del análisis descriptivo se agruparon las opciones de respuesta de las escalas de Likert en categoría positiva o negativa (ejemplo: positiva-siempre y casi siempre vs negativa-nunca y algunas veces).</a:t>
            </a:r>
          </a:p>
          <a:p>
            <a:endParaRPr lang="es-MX" sz="1600" dirty="0" smtClean="0">
              <a:effectLst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MX" sz="1600" dirty="0" smtClean="0">
                <a:effectLst/>
                <a:ea typeface="Times New Roman"/>
              </a:rPr>
              <a:t>Análisis </a:t>
            </a:r>
            <a:r>
              <a:rPr lang="es-MX" sz="1600" dirty="0" err="1" smtClean="0">
                <a:effectLst/>
                <a:ea typeface="Times New Roman"/>
              </a:rPr>
              <a:t>bivariado</a:t>
            </a:r>
            <a:r>
              <a:rPr lang="es-MX" sz="1600" dirty="0" smtClean="0">
                <a:effectLst/>
                <a:ea typeface="Times New Roman"/>
              </a:rPr>
              <a:t>: asociación de variables cualitativas con </a:t>
            </a:r>
            <a:r>
              <a:rPr lang="es-MX" sz="1600" b="1" dirty="0" smtClean="0">
                <a:effectLst/>
                <a:ea typeface="Times New Roman"/>
              </a:rPr>
              <a:t>Chi cuadrada</a:t>
            </a:r>
            <a:r>
              <a:rPr lang="es-MX" sz="1600" dirty="0" smtClean="0">
                <a:effectLst/>
                <a:ea typeface="Times New Roman"/>
              </a:rPr>
              <a:t>, comparación de medias </a:t>
            </a:r>
            <a:r>
              <a:rPr lang="es-MX" sz="1600" dirty="0" err="1" smtClean="0">
                <a:effectLst/>
                <a:ea typeface="Times New Roman"/>
              </a:rPr>
              <a:t>intergrupos</a:t>
            </a:r>
            <a:r>
              <a:rPr lang="es-MX" sz="1600" dirty="0" smtClean="0">
                <a:effectLst/>
                <a:ea typeface="Times New Roman"/>
              </a:rPr>
              <a:t> con </a:t>
            </a:r>
            <a:r>
              <a:rPr lang="es-MX" sz="1600" b="1" dirty="0" smtClean="0">
                <a:effectLst/>
                <a:ea typeface="Times New Roman"/>
              </a:rPr>
              <a:t>ANOVA</a:t>
            </a:r>
            <a:r>
              <a:rPr lang="es-MX" sz="1600" dirty="0" smtClean="0">
                <a:effectLst/>
                <a:ea typeface="Times New Roman"/>
              </a:rPr>
              <a:t> y prueba </a:t>
            </a:r>
            <a:r>
              <a:rPr lang="es-MX" sz="1600" dirty="0" err="1" smtClean="0">
                <a:effectLst/>
                <a:ea typeface="Times New Roman"/>
              </a:rPr>
              <a:t>posthoc</a:t>
            </a:r>
            <a:r>
              <a:rPr lang="es-MX" sz="1600" dirty="0" smtClean="0">
                <a:effectLst/>
                <a:ea typeface="Times New Roman"/>
              </a:rPr>
              <a:t> de </a:t>
            </a:r>
            <a:r>
              <a:rPr lang="es-MX" sz="1600" b="1" dirty="0" err="1" smtClean="0">
                <a:effectLst/>
                <a:ea typeface="Times New Roman"/>
              </a:rPr>
              <a:t>Bonferroni</a:t>
            </a:r>
            <a:r>
              <a:rPr lang="es-MX" sz="1600" dirty="0" smtClean="0">
                <a:effectLst/>
                <a:ea typeface="Times New Roman"/>
              </a:rPr>
              <a:t>.  Los patrones de aprendizaje fueron identificados a través de </a:t>
            </a:r>
            <a:r>
              <a:rPr lang="es-MX" sz="1600" b="1" dirty="0" smtClean="0">
                <a:effectLst/>
                <a:ea typeface="Times New Roman"/>
              </a:rPr>
              <a:t>análisis de agrupamientos </a:t>
            </a:r>
            <a:r>
              <a:rPr lang="es-MX" sz="1600" dirty="0" smtClean="0">
                <a:effectLst/>
                <a:ea typeface="Times New Roman"/>
              </a:rPr>
              <a:t>(análisis de </a:t>
            </a:r>
            <a:r>
              <a:rPr lang="es-MX" sz="1600" dirty="0" err="1" smtClean="0">
                <a:effectLst/>
                <a:ea typeface="Times New Roman"/>
              </a:rPr>
              <a:t>cluster</a:t>
            </a:r>
            <a:r>
              <a:rPr lang="es-MX" sz="1600" dirty="0" smtClean="0">
                <a:effectLst/>
                <a:ea typeface="Times New Roman"/>
              </a:rPr>
              <a:t>). Prueba</a:t>
            </a:r>
            <a:r>
              <a:rPr lang="es-MX" sz="1600" b="1" dirty="0" smtClean="0">
                <a:effectLst/>
                <a:ea typeface="Times New Roman"/>
              </a:rPr>
              <a:t> d de Cohen </a:t>
            </a:r>
            <a:r>
              <a:rPr lang="es-MX" sz="1600" dirty="0" smtClean="0">
                <a:effectLst/>
                <a:ea typeface="Times New Roman"/>
              </a:rPr>
              <a:t>para determinar el tamaño del efecto de las comparaciones. </a:t>
            </a:r>
            <a:endParaRPr lang="es-ES" sz="1600" dirty="0" smtClean="0">
              <a:effectLst/>
              <a:ea typeface="Times New Roman"/>
            </a:endParaRPr>
          </a:p>
          <a:p>
            <a:pPr>
              <a:buNone/>
            </a:pPr>
            <a:endParaRPr lang="es-ES" sz="1600" dirty="0"/>
          </a:p>
        </p:txBody>
      </p:sp>
      <p:sp>
        <p:nvSpPr>
          <p:cNvPr id="5" name="4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68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78296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VALIDEZ DEL INSTRUMENTO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312368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1600" b="1" dirty="0" smtClean="0">
                <a:ea typeface="Times New Roman"/>
              </a:rPr>
              <a:t>VALIDEZ DE CONTENIDO</a:t>
            </a:r>
            <a:r>
              <a:rPr lang="es-ES" sz="1600" dirty="0" smtClean="0">
                <a:ea typeface="Times New Roman"/>
              </a:rPr>
              <a:t>: A través de la </a:t>
            </a:r>
            <a:r>
              <a:rPr lang="es-ES" sz="1600" b="1" dirty="0" smtClean="0">
                <a:ea typeface="Times New Roman"/>
              </a:rPr>
              <a:t>revisión exhaustiva </a:t>
            </a:r>
            <a:r>
              <a:rPr lang="es-ES" sz="1600" dirty="0" smtClean="0">
                <a:ea typeface="Times New Roman"/>
              </a:rPr>
              <a:t>de la literatura se aseguró que el instrumento </a:t>
            </a:r>
            <a:r>
              <a:rPr lang="es-ES" sz="1600" b="1" dirty="0" smtClean="0">
                <a:ea typeface="Times New Roman"/>
              </a:rPr>
              <a:t>contenga las dimensiones a medir</a:t>
            </a:r>
            <a:r>
              <a:rPr lang="es-ES" sz="1600" dirty="0" smtClean="0">
                <a:ea typeface="Times New Roman"/>
              </a:rPr>
              <a:t>. Se realizó además </a:t>
            </a:r>
            <a:r>
              <a:rPr lang="es-ES" sz="1600" b="1" dirty="0" smtClean="0">
                <a:ea typeface="Times New Roman"/>
              </a:rPr>
              <a:t>revisión por expertos </a:t>
            </a:r>
            <a:r>
              <a:rPr lang="es-ES" sz="1600" dirty="0" smtClean="0">
                <a:ea typeface="Times New Roman"/>
              </a:rPr>
              <a:t>(</a:t>
            </a:r>
            <a:r>
              <a:rPr lang="es-ES" sz="1600" b="1" dirty="0" smtClean="0">
                <a:ea typeface="Times New Roman"/>
              </a:rPr>
              <a:t>Validez de apariencia</a:t>
            </a:r>
            <a:r>
              <a:rPr lang="es-ES" sz="1600" dirty="0" smtClean="0">
                <a:ea typeface="Times New Roman"/>
              </a:rPr>
              <a:t>). Integran también esta validez las instrucciones claras a los alumnos, la homogeneidad en el tipo de reactivos (escala Likert), el número importante de reactivos, la ejemplificación en algunas preguntas, y la prueba piloto aplicada a alumnos semejantes a los del estudio. Se realizó análisis discriminatorio</a:t>
            </a:r>
          </a:p>
          <a:p>
            <a:pPr algn="just">
              <a:spcAft>
                <a:spcPts val="0"/>
              </a:spcAft>
            </a:pPr>
            <a:endParaRPr lang="es-ES" sz="1600" dirty="0"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" sz="1600" b="1" dirty="0" smtClean="0">
                <a:ea typeface="Times New Roman"/>
              </a:rPr>
              <a:t>VALIDEZ DE CONSTRUCTO</a:t>
            </a:r>
            <a:r>
              <a:rPr lang="es-ES" sz="1600" dirty="0" smtClean="0">
                <a:ea typeface="Times New Roman"/>
              </a:rPr>
              <a:t>: Evaluado a través de </a:t>
            </a:r>
            <a:r>
              <a:rPr lang="es-ES" sz="1600" b="1" dirty="0" smtClean="0">
                <a:ea typeface="Times New Roman"/>
              </a:rPr>
              <a:t>análisis factorial</a:t>
            </a:r>
          </a:p>
          <a:p>
            <a:pPr algn="just">
              <a:spcAft>
                <a:spcPts val="0"/>
              </a:spcAft>
            </a:pPr>
            <a:endParaRPr lang="es-ES" sz="1600" dirty="0"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" sz="1600" b="1" dirty="0" smtClean="0">
                <a:ea typeface="Times New Roman"/>
              </a:rPr>
              <a:t>VALIDEZ DE CRITERIO</a:t>
            </a:r>
            <a:r>
              <a:rPr lang="es-ES" sz="1600" dirty="0" smtClean="0">
                <a:ea typeface="Times New Roman"/>
              </a:rPr>
              <a:t>: no se comparó el instrumento con un estándar de oro. No es necesario en estudios exploratorios.     </a:t>
            </a:r>
            <a:endParaRPr lang="es-ES" sz="1600" dirty="0">
              <a:effectLst/>
              <a:ea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116632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Flexibilidad cognoscitiva de residentes de especialidades troncales y su relación con estrategias de estudio y su percepción de competencia</a:t>
            </a:r>
            <a:endParaRPr lang="es-MX" dirty="0"/>
          </a:p>
        </p:txBody>
      </p:sp>
      <p:pic>
        <p:nvPicPr>
          <p:cNvPr id="6" name="Picture 2" descr="Resultado de imagen para academia nacional de medici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871302" cy="8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97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4487</Words>
  <Application>Microsoft Office PowerPoint</Application>
  <PresentationFormat>Presentación en pantalla (4:3)</PresentationFormat>
  <Paragraphs>991</Paragraphs>
  <Slides>26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Arial Bold</vt:lpstr>
      <vt:lpstr>Calibri</vt:lpstr>
      <vt:lpstr>Times New Roman</vt:lpstr>
      <vt:lpstr>Tema de Office</vt:lpstr>
      <vt:lpstr>Flexibilidad cognoscitiva de residentes de especialidades troncales y su relación con estrategias de estudio y su percepción de competencia</vt:lpstr>
      <vt:lpstr>ANTECEDENTES</vt:lpstr>
      <vt:lpstr>ANTECEDENTES</vt:lpstr>
      <vt:lpstr>ANTECEDENTES</vt:lpstr>
      <vt:lpstr>ANTECEDENTES</vt:lpstr>
      <vt:lpstr>MÉTODO</vt:lpstr>
      <vt:lpstr>MÉTODO</vt:lpstr>
      <vt:lpstr>ANÁLISIS ESTADÍSTICO</vt:lpstr>
      <vt:lpstr>VALIDEZ DEL INSTRUMENTO</vt:lpstr>
      <vt:lpstr>RESULTADOS</vt:lpstr>
      <vt:lpstr>ANALISIS PSICOMÉTRICO DE LOS INSTRUMENTOS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FLEXIBILIDAD COGNOSCITIVA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CONCLUSIONES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Patrones de aprendizaje de residentes de distintas especialidades troncales</dc:title>
  <dc:creator>AnaCarolina</dc:creator>
  <cp:lastModifiedBy>Gerardo Sandoval Lopez</cp:lastModifiedBy>
  <cp:revision>118</cp:revision>
  <dcterms:created xsi:type="dcterms:W3CDTF">2013-08-06T00:19:02Z</dcterms:created>
  <dcterms:modified xsi:type="dcterms:W3CDTF">2016-11-16T23:50:43Z</dcterms:modified>
</cp:coreProperties>
</file>