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emf" ContentType="image/x-emf"/>
  <Default Extension="xlsx" ContentType="application/vnd.openxmlformats-officedocument.spreadsheetml.sheet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notesSlides/notesSlide4.xml" ContentType="application/vnd.openxmlformats-officedocument.presentationml.notesSlide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theme/themeOverride1.xml" ContentType="application/vnd.openxmlformats-officedocument.themeOverr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3"/>
  </p:notesMasterIdLst>
  <p:sldIdLst>
    <p:sldId id="262" r:id="rId2"/>
    <p:sldId id="263" r:id="rId3"/>
    <p:sldId id="257" r:id="rId4"/>
    <p:sldId id="266" r:id="rId5"/>
    <p:sldId id="267" r:id="rId6"/>
    <p:sldId id="268" r:id="rId7"/>
    <p:sldId id="269" r:id="rId8"/>
    <p:sldId id="271" r:id="rId9"/>
    <p:sldId id="258" r:id="rId10"/>
    <p:sldId id="273" r:id="rId11"/>
    <p:sldId id="279" r:id="rId12"/>
    <p:sldId id="281" r:id="rId13"/>
    <p:sldId id="304" r:id="rId14"/>
    <p:sldId id="302" r:id="rId15"/>
    <p:sldId id="291" r:id="rId16"/>
    <p:sldId id="305" r:id="rId17"/>
    <p:sldId id="306" r:id="rId18"/>
    <p:sldId id="303" r:id="rId19"/>
    <p:sldId id="299" r:id="rId20"/>
    <p:sldId id="300" r:id="rId21"/>
    <p:sldId id="301" r:id="rId22"/>
  </p:sldIdLst>
  <p:sldSz cx="12192000" cy="6858000"/>
  <p:notesSz cx="6858000" cy="9144000"/>
  <p:defaultTextStyle>
    <a:defPPr>
      <a:defRPr lang="es-ES_trad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48"/>
    <p:restoredTop sz="94674"/>
  </p:normalViewPr>
  <p:slideViewPr>
    <p:cSldViewPr snapToGrid="0" snapToObjects="1">
      <p:cViewPr varScale="1">
        <p:scale>
          <a:sx n="83" d="100"/>
          <a:sy n="83" d="100"/>
        </p:scale>
        <p:origin x="-520" y="-10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notesMaster" Target="notesMasters/notesMaster1.xml"/><Relationship Id="rId24" Type="http://schemas.openxmlformats.org/officeDocument/2006/relationships/printerSettings" Target="printerSettings/printerSettings1.bin"/><Relationship Id="rId25" Type="http://schemas.openxmlformats.org/officeDocument/2006/relationships/presProps" Target="presProps.xml"/><Relationship Id="rId26" Type="http://schemas.openxmlformats.org/officeDocument/2006/relationships/viewProps" Target="viewProps.xml"/><Relationship Id="rId27" Type="http://schemas.openxmlformats.org/officeDocument/2006/relationships/theme" Target="theme/theme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Hoja_de_c_lculo_de_Microsoft_Excel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Hoja_de_c_lculo_de_Microsoft_Excel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Hoja_de_c_lculo_de_Microsoft_Excel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Hoja_de_c_lculo_de_Microsoft_Excel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1.xml"/><Relationship Id="rId2" Type="http://schemas.openxmlformats.org/officeDocument/2006/relationships/oleObject" Target="Macintosh%20HD:Users:ignaciogarciajuarez:Downloads:Tacro%20santana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No detectado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Hoja1!$A$2:$A$5</c:f>
              <c:strCache>
                <c:ptCount val="4"/>
                <c:pt idx="0">
                  <c:v>TW4</c:v>
                </c:pt>
                <c:pt idx="1">
                  <c:v>EOT</c:v>
                </c:pt>
                <c:pt idx="2">
                  <c:v>SVR4</c:v>
                </c:pt>
                <c:pt idx="3">
                  <c:v>SRV 12</c:v>
                </c:pt>
              </c:strCache>
            </c:strRef>
          </c:cat>
          <c:val>
            <c:numRef>
              <c:f>Hoja1!$B$2:$B$5</c:f>
              <c:numCache>
                <c:formatCode>0%</c:formatCode>
                <c:ptCount val="4"/>
                <c:pt idx="0">
                  <c:v>0.51</c:v>
                </c:pt>
                <c:pt idx="1">
                  <c:v>0.97</c:v>
                </c:pt>
                <c:pt idx="2">
                  <c:v>0.9</c:v>
                </c:pt>
                <c:pt idx="3">
                  <c:v>0.9</c:v>
                </c:pt>
              </c:numCache>
            </c:numRef>
          </c:val>
        </c:ser>
        <c:ser>
          <c:idx val="1"/>
          <c:order val="1"/>
          <c:tx>
            <c:strRef>
              <c:f>Hoja1!$C$1</c:f>
              <c:strCache>
                <c:ptCount val="1"/>
                <c:pt idx="0">
                  <c:v>ITT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Hoja1!$A$2:$A$5</c:f>
              <c:strCache>
                <c:ptCount val="4"/>
                <c:pt idx="0">
                  <c:v>TW4</c:v>
                </c:pt>
                <c:pt idx="1">
                  <c:v>EOT</c:v>
                </c:pt>
                <c:pt idx="2">
                  <c:v>SVR4</c:v>
                </c:pt>
                <c:pt idx="3">
                  <c:v>SRV 12</c:v>
                </c:pt>
              </c:strCache>
            </c:strRef>
          </c:cat>
          <c:val>
            <c:numRef>
              <c:f>Hoja1!$C$2:$C$5</c:f>
              <c:numCache>
                <c:formatCode>0%</c:formatCode>
                <c:ptCount val="4"/>
                <c:pt idx="0">
                  <c:v>0.0</c:v>
                </c:pt>
                <c:pt idx="1">
                  <c:v>0.98</c:v>
                </c:pt>
                <c:pt idx="2">
                  <c:v>0.92</c:v>
                </c:pt>
                <c:pt idx="3">
                  <c:v>0.91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75"/>
        <c:axId val="-2108537672"/>
        <c:axId val="-2108529560"/>
      </c:barChart>
      <c:catAx>
        <c:axId val="-2108537672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crossAx val="-2108529560"/>
        <c:crosses val="autoZero"/>
        <c:auto val="1"/>
        <c:lblAlgn val="ctr"/>
        <c:lblOffset val="100"/>
        <c:noMultiLvlLbl val="0"/>
      </c:catAx>
      <c:valAx>
        <c:axId val="-2108529560"/>
        <c:scaling>
          <c:orientation val="minMax"/>
        </c:scaling>
        <c:delete val="0"/>
        <c:axPos val="l"/>
        <c:numFmt formatCode="0%" sourceLinked="1"/>
        <c:majorTickMark val="none"/>
        <c:minorTickMark val="none"/>
        <c:tickLblPos val="nextTo"/>
        <c:crossAx val="-2108537672"/>
        <c:crosses val="autoZero"/>
        <c:crossBetween val="between"/>
      </c:valAx>
    </c:plotArea>
    <c:legend>
      <c:legendPos val="b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es-E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No detectado</c:v>
                </c:pt>
              </c:strCache>
            </c:strRef>
          </c:tx>
          <c:invertIfNegative val="0"/>
          <c:dLbls>
            <c:delete val="1"/>
          </c:dLbls>
          <c:cat>
            <c:strRef>
              <c:f>Hoja1!$A$2:$A$5</c:f>
              <c:strCache>
                <c:ptCount val="4"/>
                <c:pt idx="0">
                  <c:v>F0-F3</c:v>
                </c:pt>
                <c:pt idx="1">
                  <c:v>CPT A</c:v>
                </c:pt>
                <c:pt idx="2">
                  <c:v>CPT B</c:v>
                </c:pt>
                <c:pt idx="3">
                  <c:v>CPT C</c:v>
                </c:pt>
              </c:strCache>
            </c:strRef>
          </c:cat>
          <c:val>
            <c:numRef>
              <c:f>Hoja1!$B$2:$B$5</c:f>
              <c:numCache>
                <c:formatCode>0%</c:formatCode>
                <c:ptCount val="4"/>
                <c:pt idx="0">
                  <c:v>0.96</c:v>
                </c:pt>
                <c:pt idx="1">
                  <c:v>0.96</c:v>
                </c:pt>
                <c:pt idx="2">
                  <c:v>0.85</c:v>
                </c:pt>
                <c:pt idx="3">
                  <c:v>0.6</c:v>
                </c:pt>
              </c:numCache>
            </c:numRef>
          </c:val>
        </c:ser>
        <c:ser>
          <c:idx val="1"/>
          <c:order val="1"/>
          <c:tx>
            <c:strRef>
              <c:f>Hoja1!$C$1</c:f>
              <c:strCache>
                <c:ptCount val="1"/>
                <c:pt idx="0">
                  <c:v>ITT</c:v>
                </c:pt>
              </c:strCache>
            </c:strRef>
          </c:tx>
          <c:invertIfNegative val="0"/>
          <c:dLbls>
            <c:delete val="1"/>
          </c:dLbls>
          <c:cat>
            <c:strRef>
              <c:f>Hoja1!$A$2:$A$5</c:f>
              <c:strCache>
                <c:ptCount val="4"/>
                <c:pt idx="0">
                  <c:v>F0-F3</c:v>
                </c:pt>
                <c:pt idx="1">
                  <c:v>CPT A</c:v>
                </c:pt>
                <c:pt idx="2">
                  <c:v>CPT B</c:v>
                </c:pt>
                <c:pt idx="3">
                  <c:v>CPT C</c:v>
                </c:pt>
              </c:strCache>
            </c:strRef>
          </c:cat>
          <c:val>
            <c:numRef>
              <c:f>Hoja1!$C$2:$C$5</c:f>
              <c:numCache>
                <c:formatCode>0%</c:formatCode>
                <c:ptCount val="4"/>
                <c:pt idx="0">
                  <c:v>0.98</c:v>
                </c:pt>
                <c:pt idx="1">
                  <c:v>0.96</c:v>
                </c:pt>
                <c:pt idx="2">
                  <c:v>0.83</c:v>
                </c:pt>
                <c:pt idx="3">
                  <c:v>0.67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75"/>
        <c:axId val="-2108617928"/>
        <c:axId val="-2139830200"/>
      </c:barChart>
      <c:catAx>
        <c:axId val="-2108617928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txPr>
          <a:bodyPr/>
          <a:lstStyle/>
          <a:p>
            <a:pPr>
              <a:defRPr b="1"/>
            </a:pPr>
            <a:endParaRPr lang="es-ES"/>
          </a:p>
        </c:txPr>
        <c:crossAx val="-2139830200"/>
        <c:crosses val="autoZero"/>
        <c:auto val="1"/>
        <c:lblAlgn val="ctr"/>
        <c:lblOffset val="100"/>
        <c:noMultiLvlLbl val="0"/>
      </c:catAx>
      <c:valAx>
        <c:axId val="-2139830200"/>
        <c:scaling>
          <c:orientation val="minMax"/>
          <c:max val="1.0"/>
        </c:scaling>
        <c:delete val="0"/>
        <c:axPos val="l"/>
        <c:numFmt formatCode="0%" sourceLinked="1"/>
        <c:majorTickMark val="none"/>
        <c:minorTickMark val="none"/>
        <c:tickLblPos val="nextTo"/>
        <c:crossAx val="-2108617928"/>
        <c:crosses val="autoZero"/>
        <c:crossBetween val="between"/>
        <c:majorUnit val="0.2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s-ES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34604223289184"/>
          <c:y val="0.0362027120733492"/>
          <c:w val="0.765395926309617"/>
          <c:h val="0.870630603655736"/>
        </c:manualLayout>
      </c:layout>
      <c:barChart>
        <c:barDir val="col"/>
        <c:grouping val="clustered"/>
        <c:varyColors val="1"/>
        <c:ser>
          <c:idx val="0"/>
          <c:order val="0"/>
          <c:spPr>
            <a:solidFill>
              <a:srgbClr val="F29271"/>
            </a:solidFill>
            <a:ln w="12700">
              <a:gradFill>
                <a:gsLst>
                  <a:gs pos="0">
                    <a:schemeClr val="accent1">
                      <a:tint val="66000"/>
                      <a:satMod val="160000"/>
                    </a:schemeClr>
                  </a:gs>
                  <a:gs pos="100000">
                    <a:schemeClr val="bg1"/>
                  </a:gs>
                </a:gsLst>
                <a:lin ang="5400000" scaled="0"/>
              </a:gradFill>
            </a:ln>
            <a:effectLst>
              <a:outerShdw dir="13500000" sy="23000" kx="1200000" algn="br" rotWithShape="0">
                <a:schemeClr val="tx2">
                  <a:lumMod val="40000"/>
                  <a:lumOff val="60000"/>
                  <a:alpha val="20000"/>
                </a:schemeClr>
              </a:outerShdw>
            </a:effectLst>
            <a:scene3d>
              <a:camera prst="orthographicFront"/>
              <a:lightRig rig="threePt" dir="t"/>
            </a:scene3d>
            <a:sp3d/>
          </c:spPr>
          <c:invertIfNegative val="1"/>
          <c:dPt>
            <c:idx val="0"/>
            <c:invertIfNegative val="1"/>
            <c:bubble3D val="0"/>
            <c:spPr>
              <a:solidFill>
                <a:srgbClr val="FF6600"/>
              </a:solidFill>
              <a:ln w="12700">
                <a:gradFill>
                  <a:gsLst>
                    <a:gs pos="0">
                      <a:schemeClr val="accent1">
                        <a:tint val="66000"/>
                        <a:satMod val="160000"/>
                      </a:schemeClr>
                    </a:gs>
                    <a:gs pos="100000">
                      <a:schemeClr val="bg1"/>
                    </a:gs>
                  </a:gsLst>
                  <a:lin ang="5400000" scaled="0"/>
                </a:gradFill>
              </a:ln>
              <a:effectLst>
                <a:outerShdw dir="13500000" sy="23000" kx="1200000" algn="br" rotWithShape="0">
                  <a:schemeClr val="tx2">
                    <a:lumMod val="40000"/>
                    <a:lumOff val="60000"/>
                    <a:alpha val="20000"/>
                  </a:schemeClr>
                </a:outerShdw>
              </a:effectLst>
              <a:scene3d>
                <a:camera prst="orthographicFront"/>
                <a:lightRig rig="threePt" dir="t"/>
              </a:scene3d>
              <a:sp3d/>
            </c:spPr>
          </c:dPt>
          <c:val>
            <c:numRef>
              <c:f>Sheet1!$B$2:$B$2</c:f>
              <c:numCache>
                <c:formatCode>General</c:formatCode>
                <c:ptCount val="1"/>
                <c:pt idx="0">
                  <c:v>93.5</c:v>
                </c:pt>
              </c:numCache>
            </c:numRef>
          </c:val>
          <c:extLs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FFFFFF"/>
                  </a:solidFill>
                  <a:ln w="12700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100000">
                          <a:schemeClr val="bg1"/>
                        </a:gs>
                      </a:gsLst>
                      <a:lin ang="5400000" scaled="0"/>
                    </a:gradFill>
                  </a:ln>
                  <a:effectLst>
                    <a:outerShdw dir="13500000" sy="23000" kx="1200000" algn="br" rotWithShape="0">
                      <a:schemeClr val="tx2">
                        <a:lumMod val="40000"/>
                        <a:lumOff val="60000"/>
                        <a:alpha val="20000"/>
                      </a:schemeClr>
                    </a:outerShdw>
                  </a:effectLst>
                  <a:scene3d>
                    <a:camera prst="orthographicFront"/>
                    <a:lightRig rig="threePt" dir="t"/>
                  </a:scene3d>
                  <a:sp3d/>
                </c14:spPr>
              </c14:invertSolidFillFmt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0"/>
        <c:axId val="-2139463176"/>
        <c:axId val="-2139827896"/>
      </c:barChart>
      <c:catAx>
        <c:axId val="-2139463176"/>
        <c:scaling>
          <c:orientation val="minMax"/>
        </c:scaling>
        <c:delete val="0"/>
        <c:axPos val="b"/>
        <c:majorTickMark val="none"/>
        <c:minorTickMark val="none"/>
        <c:tickLblPos val="none"/>
        <c:spPr>
          <a:ln w="22225" cap="sq">
            <a:solidFill>
              <a:schemeClr val="tx2">
                <a:lumMod val="40000"/>
                <a:lumOff val="60000"/>
              </a:schemeClr>
            </a:solidFill>
            <a:miter lim="800000"/>
          </a:ln>
        </c:spPr>
        <c:txPr>
          <a:bodyPr/>
          <a:lstStyle/>
          <a:p>
            <a:pPr>
              <a:defRPr lang="en-GB">
                <a:solidFill>
                  <a:sysClr val="windowText" lastClr="000000"/>
                </a:solidFill>
              </a:defRPr>
            </a:pPr>
            <a:endParaRPr lang="es-ES"/>
          </a:p>
        </c:txPr>
        <c:crossAx val="-2139827896"/>
        <c:crosses val="autoZero"/>
        <c:auto val="1"/>
        <c:lblAlgn val="ctr"/>
        <c:lblOffset val="0"/>
        <c:noMultiLvlLbl val="1"/>
      </c:catAx>
      <c:valAx>
        <c:axId val="-2139827896"/>
        <c:scaling>
          <c:orientation val="minMax"/>
          <c:max val="100.0"/>
          <c:min val="0.0"/>
        </c:scaling>
        <c:delete val="0"/>
        <c:axPos val="l"/>
        <c:numFmt formatCode="General" sourceLinked="1"/>
        <c:majorTickMark val="out"/>
        <c:minorTickMark val="none"/>
        <c:tickLblPos val="none"/>
        <c:spPr>
          <a:ln w="22225" cap="sq">
            <a:solidFill>
              <a:schemeClr val="tx2">
                <a:lumMod val="40000"/>
                <a:lumOff val="60000"/>
              </a:schemeClr>
            </a:solidFill>
            <a:miter lim="800000"/>
          </a:ln>
        </c:spPr>
        <c:txPr>
          <a:bodyPr/>
          <a:lstStyle/>
          <a:p>
            <a:pPr>
              <a:defRPr lang="en-GB" sz="1400" b="1"/>
            </a:pPr>
            <a:endParaRPr lang="es-ES"/>
          </a:p>
        </c:txPr>
        <c:crossAx val="-2139463176"/>
        <c:crosses val="autoZero"/>
        <c:crossBetween val="between"/>
        <c:majorUnit val="20.0"/>
      </c:valAx>
      <c:spPr>
        <a:scene3d>
          <a:camera prst="orthographicFront"/>
          <a:lightRig rig="threePt" dir="t"/>
        </a:scene3d>
        <a:sp3d/>
      </c:spPr>
    </c:plotArea>
    <c:plotVisOnly val="1"/>
    <c:dispBlanksAs val="gap"/>
    <c:showDLblsOverMax val="1"/>
  </c:chart>
  <c:txPr>
    <a:bodyPr/>
    <a:lstStyle/>
    <a:p>
      <a:pPr>
        <a:defRPr sz="1349"/>
      </a:pPr>
      <a:endParaRPr lang="es-ES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Columna1</c:v>
                </c:pt>
              </c:strCache>
            </c:strRef>
          </c:tx>
          <c:invertIfNegative val="0"/>
          <c:dPt>
            <c:idx val="3"/>
            <c:invertIfNegative val="0"/>
            <c:bubble3D val="0"/>
            <c:spPr>
              <a:solidFill>
                <a:srgbClr val="ED7D31"/>
              </a:solidFill>
            </c:spPr>
          </c:dPt>
          <c:dLbls>
            <c:delete val="1"/>
          </c:dLbls>
          <c:cat>
            <c:strRef>
              <c:f>Hoja1!$A$2:$A$5</c:f>
              <c:strCache>
                <c:ptCount val="4"/>
                <c:pt idx="0">
                  <c:v>Sofosbuvir/Simeprevir 12 s</c:v>
                </c:pt>
                <c:pt idx="1">
                  <c:v>3 D + RBV 24 s</c:v>
                </c:pt>
                <c:pt idx="2">
                  <c:v>Sofosbuvir/Ledipasvir/RBV 12 s</c:v>
                </c:pt>
                <c:pt idx="3">
                  <c:v>Sofosbuvir/RBV 24 s</c:v>
                </c:pt>
              </c:strCache>
            </c:strRef>
          </c:cat>
          <c:val>
            <c:numRef>
              <c:f>Hoja1!$B$2:$B$5</c:f>
              <c:numCache>
                <c:formatCode>0%</c:formatCode>
                <c:ptCount val="4"/>
                <c:pt idx="0">
                  <c:v>1.0</c:v>
                </c:pt>
                <c:pt idx="1">
                  <c:v>1.0</c:v>
                </c:pt>
                <c:pt idx="2">
                  <c:v>1.0</c:v>
                </c:pt>
                <c:pt idx="3">
                  <c:v>1.0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75"/>
        <c:axId val="-2110145384"/>
        <c:axId val="-2110151912"/>
      </c:barChart>
      <c:catAx>
        <c:axId val="-2110145384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txPr>
          <a:bodyPr/>
          <a:lstStyle/>
          <a:p>
            <a:pPr>
              <a:defRPr sz="1600" b="1" i="1"/>
            </a:pPr>
            <a:endParaRPr lang="es-ES"/>
          </a:p>
        </c:txPr>
        <c:crossAx val="-2110151912"/>
        <c:crosses val="autoZero"/>
        <c:auto val="1"/>
        <c:lblAlgn val="ctr"/>
        <c:lblOffset val="100"/>
        <c:noMultiLvlLbl val="0"/>
      </c:catAx>
      <c:valAx>
        <c:axId val="-2110151912"/>
        <c:scaling>
          <c:orientation val="minMax"/>
          <c:max val="1.0"/>
        </c:scaling>
        <c:delete val="0"/>
        <c:axPos val="l"/>
        <c:numFmt formatCode="0%" sourceLinked="1"/>
        <c:majorTickMark val="none"/>
        <c:minorTickMark val="none"/>
        <c:tickLblPos val="nextTo"/>
        <c:crossAx val="-2110145384"/>
        <c:crosses val="autoZero"/>
        <c:crossBetween val="between"/>
        <c:majorUnit val="0.2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s-ES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lineChart>
        <c:grouping val="standard"/>
        <c:varyColors val="0"/>
        <c:ser>
          <c:idx val="0"/>
          <c:order val="0"/>
          <c:spPr>
            <a:ln w="38100" cap="rnd" cmpd="sng">
              <a:solidFill>
                <a:srgbClr val="000000"/>
              </a:solidFill>
              <a:round/>
            </a:ln>
            <a:effectLst/>
          </c:spPr>
          <c:marker>
            <c:symbol val="circle"/>
            <c:size val="10"/>
            <c:spPr>
              <a:solidFill>
                <a:srgbClr val="FF0000"/>
              </a:solidFill>
              <a:ln w="38100" cmpd="sng">
                <a:solidFill>
                  <a:srgbClr val="000000"/>
                </a:solidFill>
              </a:ln>
              <a:effectLst/>
            </c:spPr>
          </c:marker>
          <c:cat>
            <c:strRef>
              <c:f>Hoja1!$A$2:$A$15</c:f>
              <c:strCache>
                <c:ptCount val="14"/>
                <c:pt idx="0">
                  <c:v>Dia -7</c:v>
                </c:pt>
                <c:pt idx="1">
                  <c:v>Dia 1</c:v>
                </c:pt>
                <c:pt idx="2">
                  <c:v>Dia 3</c:v>
                </c:pt>
                <c:pt idx="3">
                  <c:v>Dia 6</c:v>
                </c:pt>
                <c:pt idx="4">
                  <c:v>Dia 8</c:v>
                </c:pt>
                <c:pt idx="5">
                  <c:v>Dia 10</c:v>
                </c:pt>
                <c:pt idx="6">
                  <c:v>Dia 13</c:v>
                </c:pt>
                <c:pt idx="7">
                  <c:v>Sem 2</c:v>
                </c:pt>
                <c:pt idx="8">
                  <c:v>Sem 3</c:v>
                </c:pt>
                <c:pt idx="9">
                  <c:v>Sem 4</c:v>
                </c:pt>
                <c:pt idx="10">
                  <c:v>Sem 5</c:v>
                </c:pt>
                <c:pt idx="11">
                  <c:v>Sem 8</c:v>
                </c:pt>
                <c:pt idx="12">
                  <c:v>Sem 12</c:v>
                </c:pt>
                <c:pt idx="13">
                  <c:v>Sem 24</c:v>
                </c:pt>
              </c:strCache>
            </c:strRef>
          </c:cat>
          <c:val>
            <c:numRef>
              <c:f>Hoja1!$B$2:$B$15</c:f>
              <c:numCache>
                <c:formatCode>General</c:formatCode>
                <c:ptCount val="14"/>
                <c:pt idx="0">
                  <c:v>7.8</c:v>
                </c:pt>
                <c:pt idx="1">
                  <c:v>9.700000000000001</c:v>
                </c:pt>
                <c:pt idx="2">
                  <c:v>20.5</c:v>
                </c:pt>
                <c:pt idx="3">
                  <c:v>27.9</c:v>
                </c:pt>
                <c:pt idx="4">
                  <c:v>21.8</c:v>
                </c:pt>
                <c:pt idx="5">
                  <c:v>18.5</c:v>
                </c:pt>
                <c:pt idx="6">
                  <c:v>14.3</c:v>
                </c:pt>
                <c:pt idx="7">
                  <c:v>11.8</c:v>
                </c:pt>
                <c:pt idx="8">
                  <c:v>9.5</c:v>
                </c:pt>
                <c:pt idx="9">
                  <c:v>9.3</c:v>
                </c:pt>
                <c:pt idx="10">
                  <c:v>7.3</c:v>
                </c:pt>
                <c:pt idx="11">
                  <c:v>6.9</c:v>
                </c:pt>
                <c:pt idx="12">
                  <c:v>7.1</c:v>
                </c:pt>
                <c:pt idx="13">
                  <c:v>7.5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-2085125160"/>
        <c:axId val="-2085119864"/>
      </c:lineChart>
      <c:catAx>
        <c:axId val="-208512516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28575" cap="flat" cmpd="sng" algn="ctr">
            <a:solidFill>
              <a:srgbClr val="000000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S"/>
          </a:p>
        </c:txPr>
        <c:crossAx val="-2085119864"/>
        <c:crosses val="autoZero"/>
        <c:auto val="1"/>
        <c:lblAlgn val="ctr"/>
        <c:lblOffset val="100"/>
        <c:noMultiLvlLbl val="0"/>
      </c:catAx>
      <c:valAx>
        <c:axId val="-2085119864"/>
        <c:scaling>
          <c:orientation val="minMax"/>
        </c:scaling>
        <c:delete val="0"/>
        <c:axPos val="l"/>
        <c:numFmt formatCode="General" sourceLinked="0"/>
        <c:majorTickMark val="none"/>
        <c:minorTickMark val="none"/>
        <c:tickLblPos val="nextTo"/>
        <c:spPr>
          <a:noFill/>
          <a:ln w="28575" cmpd="sng">
            <a:solidFill>
              <a:srgbClr val="000000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S"/>
          </a:p>
        </c:txPr>
        <c:crossAx val="-208512516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es-ES"/>
    </a:p>
  </c:txPr>
  <c:externalData r:id="rId2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0E76F9A-D70A-5F4A-A2C5-EC58F0B83183}" type="datetimeFigureOut">
              <a:rPr lang="es-ES" smtClean="0"/>
              <a:t>16/11/16</a:t>
            </a:fld>
            <a:endParaRPr lang="es-E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8B9E9C3-96FB-744B-B240-617E87725008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831216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1 Marcador de imagen de diapositiva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es-EC" dirty="0" smtClean="0"/>
              <a:t>CC (cirrosis </a:t>
            </a:r>
            <a:r>
              <a:rPr lang="es-EC" dirty="0" err="1" smtClean="0"/>
              <a:t>criptogenica</a:t>
            </a:r>
            <a:r>
              <a:rPr lang="es-EC" dirty="0" smtClean="0"/>
              <a:t>)</a:t>
            </a:r>
          </a:p>
          <a:p>
            <a:pPr>
              <a:defRPr/>
            </a:pPr>
            <a:r>
              <a:rPr lang="en-US" dirty="0" smtClean="0">
                <a:ea typeface="+mn-ea"/>
                <a:cs typeface="+mn-cs"/>
              </a:rPr>
              <a:t>h the etiologies of cirrhosis have</a:t>
            </a:r>
            <a:br>
              <a:rPr lang="en-US" dirty="0" smtClean="0">
                <a:ea typeface="+mn-ea"/>
                <a:cs typeface="+mn-cs"/>
              </a:rPr>
            </a:br>
            <a:r>
              <a:rPr lang="en-US" dirty="0" smtClean="0">
                <a:ea typeface="+mn-ea"/>
                <a:cs typeface="+mn-cs"/>
              </a:rPr>
              <a:t>changed.7,8 For example, malignancy as a primary indication</a:t>
            </a:r>
            <a:br>
              <a:rPr lang="en-US" dirty="0" smtClean="0">
                <a:ea typeface="+mn-ea"/>
                <a:cs typeface="+mn-cs"/>
              </a:rPr>
            </a:br>
            <a:r>
              <a:rPr lang="en-US" dirty="0" smtClean="0">
                <a:ea typeface="+mn-ea"/>
                <a:cs typeface="+mn-cs"/>
              </a:rPr>
              <a:t>for LT increased in the United States from 7.7% in 2002 to</a:t>
            </a:r>
            <a:br>
              <a:rPr lang="en-US" dirty="0" smtClean="0">
                <a:ea typeface="+mn-ea"/>
                <a:cs typeface="+mn-cs"/>
              </a:rPr>
            </a:br>
            <a:r>
              <a:rPr lang="en-US" dirty="0" smtClean="0">
                <a:ea typeface="+mn-ea"/>
                <a:cs typeface="+mn-cs"/>
              </a:rPr>
              <a:t>22.4% in 2012,9 with a similar trend in Europe.10 Likewise,</a:t>
            </a:r>
            <a:br>
              <a:rPr lang="en-US" dirty="0" smtClean="0">
                <a:ea typeface="+mn-ea"/>
                <a:cs typeface="+mn-cs"/>
              </a:rPr>
            </a:br>
            <a:r>
              <a:rPr lang="en-US" dirty="0" smtClean="0">
                <a:ea typeface="+mn-ea"/>
                <a:cs typeface="+mn-cs"/>
              </a:rPr>
              <a:t>the percentage of patients with cirrhosis due to NASH</a:t>
            </a:r>
            <a:br>
              <a:rPr lang="en-US" dirty="0" smtClean="0">
                <a:ea typeface="+mn-ea"/>
                <a:cs typeface="+mn-cs"/>
              </a:rPr>
            </a:br>
            <a:r>
              <a:rPr lang="en-US" dirty="0" smtClean="0">
                <a:ea typeface="+mn-ea"/>
                <a:cs typeface="+mn-cs"/>
              </a:rPr>
              <a:t>increased from 1.2% in 2001 to 9.7% in 2009.7 NASH now</a:t>
            </a:r>
            <a:br>
              <a:rPr lang="en-US" dirty="0" smtClean="0">
                <a:ea typeface="+mn-ea"/>
                <a:cs typeface="+mn-cs"/>
              </a:rPr>
            </a:br>
            <a:r>
              <a:rPr lang="en-US" dirty="0" smtClean="0">
                <a:ea typeface="+mn-ea"/>
                <a:cs typeface="+mn-cs"/>
              </a:rPr>
              <a:t>falls behind hepatitis C and alcoholic liver disease as the</a:t>
            </a:r>
            <a:br>
              <a:rPr lang="en-US" dirty="0" smtClean="0">
                <a:ea typeface="+mn-ea"/>
                <a:cs typeface="+mn-cs"/>
              </a:rPr>
            </a:br>
            <a:endParaRPr lang="es-EC" dirty="0"/>
          </a:p>
        </p:txBody>
      </p:sp>
      <p:sp>
        <p:nvSpPr>
          <p:cNvPr id="40963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FD3ACBF3-4C97-7C4E-80FD-13FF3FF37BD4}" type="slidenum">
              <a:rPr lang="es-EC" sz="1200">
                <a:latin typeface="Calibri" charset="0"/>
                <a:cs typeface="Arial" charset="0"/>
              </a:rPr>
              <a:pPr eaLnBrk="1" hangingPunct="1"/>
              <a:t>2</a:t>
            </a:fld>
            <a:endParaRPr lang="es-EC" sz="1200">
              <a:latin typeface="Calibri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6617794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2220AFD7-3019-824A-9997-98E2E7FC40BA}" type="slidenum">
              <a:rPr lang="fr-FR" sz="1200">
                <a:solidFill>
                  <a:srgbClr val="000000"/>
                </a:solidFill>
                <a:latin typeface="Arial" charset="0"/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5</a:t>
            </a:fld>
            <a:endParaRPr lang="fr-FR" sz="12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880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88067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it-IT">
                <a:latin typeface="Calibri" charset="0"/>
              </a:rPr>
              <a:t>HCV cirrhosis was the most prevalent indication of liver transplantation; 59 (56 percent) patients were transplanted because of end stage liver disease due to HCV cirrhosis.</a:t>
            </a:r>
          </a:p>
          <a:p>
            <a:pPr eaLnBrk="1" hangingPunct="1">
              <a:spcBef>
                <a:spcPct val="0"/>
              </a:spcBef>
            </a:pPr>
            <a:r>
              <a:rPr lang="it-IT">
                <a:latin typeface="Calibri" charset="0"/>
              </a:rPr>
              <a:t>HCC represented the second indication of LT and concerned 20 (19%) patients. </a:t>
            </a:r>
          </a:p>
          <a:p>
            <a:pPr eaLnBrk="1" hangingPunct="1">
              <a:spcBef>
                <a:spcPct val="0"/>
              </a:spcBef>
            </a:pPr>
            <a:r>
              <a:rPr lang="it-IT">
                <a:latin typeface="Calibri" charset="0"/>
              </a:rPr>
              <a:t>Other indications were as follows: nodular regenerative hyperplasia in four patients, ….</a:t>
            </a:r>
          </a:p>
        </p:txBody>
      </p:sp>
    </p:spTree>
    <p:extLst>
      <p:ext uri="{BB962C8B-B14F-4D97-AF65-F5344CB8AC3E}">
        <p14:creationId xmlns:p14="http://schemas.microsoft.com/office/powerpoint/2010/main" val="123726349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 smtClean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6BFE9E-E9CD-422A-8CA7-8842B109AD6F}" type="slidenum">
              <a:rPr lang="en-GB" smtClean="0">
                <a:solidFill>
                  <a:prstClr val="black"/>
                </a:solidFill>
              </a:rPr>
              <a:pPr/>
              <a:t>11</a:t>
            </a:fld>
            <a:endParaRPr lang="es-MX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685699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499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 i="1" smtClean="0">
                <a:latin typeface="Arial" pitchFamily="34" charset="0"/>
              </a:rPr>
              <a:t>RAV, resistance associated variant; SVR, sustained virologic response.</a:t>
            </a:r>
            <a:endParaRPr lang="en-US" altLang="en-US" smtClean="0">
              <a:latin typeface="Arial" pitchFamily="34" charset="0"/>
            </a:endParaRPr>
          </a:p>
          <a:p>
            <a:endParaRPr lang="en-US" altLang="en-US" smtClean="0">
              <a:latin typeface="Arial" pitchFamily="34" charset="0"/>
            </a:endParaRPr>
          </a:p>
        </p:txBody>
      </p:sp>
      <p:sp>
        <p:nvSpPr>
          <p:cNvPr id="8499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b="1">
                <a:solidFill>
                  <a:schemeClr val="tx1"/>
                </a:solidFill>
                <a:latin typeface="Arial" pitchFamily="34" charset="0"/>
              </a:defRPr>
            </a:lvl1pPr>
            <a:lvl2pPr marL="731286" indent="-281264">
              <a:defRPr b="1">
                <a:solidFill>
                  <a:schemeClr val="tx1"/>
                </a:solidFill>
                <a:latin typeface="Arial" pitchFamily="34" charset="0"/>
              </a:defRPr>
            </a:lvl2pPr>
            <a:lvl3pPr marL="1125055" indent="-225011">
              <a:defRPr b="1">
                <a:solidFill>
                  <a:schemeClr val="tx1"/>
                </a:solidFill>
                <a:latin typeface="Arial" pitchFamily="34" charset="0"/>
              </a:defRPr>
            </a:lvl3pPr>
            <a:lvl4pPr marL="1575077" indent="-225011">
              <a:defRPr b="1">
                <a:solidFill>
                  <a:schemeClr val="tx1"/>
                </a:solidFill>
                <a:latin typeface="Arial" pitchFamily="34" charset="0"/>
              </a:defRPr>
            </a:lvl4pPr>
            <a:lvl5pPr marL="2025099" indent="-225011">
              <a:defRPr b="1">
                <a:solidFill>
                  <a:schemeClr val="tx1"/>
                </a:solidFill>
                <a:latin typeface="Arial" pitchFamily="34" charset="0"/>
              </a:defRPr>
            </a:lvl5pPr>
            <a:lvl6pPr marL="2475121" indent="-225011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6pPr>
            <a:lvl7pPr marL="2925143" indent="-225011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7pPr>
            <a:lvl8pPr marL="3375165" indent="-225011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8pPr>
            <a:lvl9pPr marL="3825187" indent="-225011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fld id="{66E5FD45-16BD-4BE4-87A6-B471439AEF67}" type="slidenum">
              <a:rPr lang="en-US" altLang="en-US" b="0" smtClean="0"/>
              <a:pPr/>
              <a:t>15</a:t>
            </a:fld>
            <a:endParaRPr lang="en-US" altLang="en-US" b="0" smtClean="0"/>
          </a:p>
        </p:txBody>
      </p:sp>
    </p:spTree>
    <p:extLst>
      <p:ext uri="{BB962C8B-B14F-4D97-AF65-F5344CB8AC3E}">
        <p14:creationId xmlns:p14="http://schemas.microsoft.com/office/powerpoint/2010/main" val="178212697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-1982788" y="960438"/>
            <a:ext cx="8520113" cy="479266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882213">
              <a:defRPr/>
            </a:pPr>
            <a:endParaRPr lang="en-US" altLang="en-US" i="1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CA3ABE-9B84-484C-B10B-09F31080CFB3}" type="slidenum">
              <a:rPr lang="en-GB" smtClean="0">
                <a:solidFill>
                  <a:prstClr val="black"/>
                </a:solidFill>
              </a:rPr>
              <a:pPr/>
              <a:t>19</a:t>
            </a:fld>
            <a:endParaRPr lang="es-MX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33771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_tradnl" smtClean="0"/>
              <a:t>Clic para editar título</a:t>
            </a:r>
            <a:endParaRPr lang="es-ES_tradnl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_tradnl" smtClean="0"/>
              <a:t>Haga clic para modificar el estilo de subtítulo del patrón</a:t>
            </a:r>
            <a:endParaRPr lang="es-ES_tradnl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A27358-4F7E-0F42-B2F9-33C9417D1C34}" type="datetimeFigureOut">
              <a:rPr lang="es-ES_tradnl" smtClean="0"/>
              <a:t>16/11/16</a:t>
            </a:fld>
            <a:endParaRPr lang="es-ES_tradn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8CA1A-3B1D-FC4E-9198-D54B5DEB7CCA}" type="slidenum">
              <a:rPr lang="es-ES_tradnl" smtClean="0"/>
              <a:t>‹Nr.›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4203768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_tradnl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_tradnl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A27358-4F7E-0F42-B2F9-33C9417D1C34}" type="datetimeFigureOut">
              <a:rPr lang="es-ES_tradnl" smtClean="0"/>
              <a:t>16/11/16</a:t>
            </a:fld>
            <a:endParaRPr lang="es-ES_tradn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8CA1A-3B1D-FC4E-9198-D54B5DEB7CCA}" type="slidenum">
              <a:rPr lang="es-ES_tradnl" smtClean="0"/>
              <a:t>‹Nr.›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3437045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_tradnl" smtClean="0"/>
              <a:t>Clic para editar título</a:t>
            </a:r>
            <a:endParaRPr lang="es-ES_tradnl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_tradnl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A27358-4F7E-0F42-B2F9-33C9417D1C34}" type="datetimeFigureOut">
              <a:rPr lang="es-ES_tradnl" smtClean="0"/>
              <a:t>16/11/16</a:t>
            </a:fld>
            <a:endParaRPr lang="es-ES_tradn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8CA1A-3B1D-FC4E-9198-D54B5DEB7CCA}" type="slidenum">
              <a:rPr lang="es-ES_tradnl" smtClean="0"/>
              <a:t>‹Nr.›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7043231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_tradnl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_tradnl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A27358-4F7E-0F42-B2F9-33C9417D1C34}" type="datetimeFigureOut">
              <a:rPr lang="es-ES_tradnl" smtClean="0"/>
              <a:t>16/11/16</a:t>
            </a:fld>
            <a:endParaRPr lang="es-ES_tradn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8CA1A-3B1D-FC4E-9198-D54B5DEB7CCA}" type="slidenum">
              <a:rPr lang="es-ES_tradnl" smtClean="0"/>
              <a:t>‹Nr.›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20545171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_tradnl" smtClean="0"/>
              <a:t>Clic para editar título</a:t>
            </a:r>
            <a:endParaRPr lang="es-ES_tradnl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A27358-4F7E-0F42-B2F9-33C9417D1C34}" type="datetimeFigureOut">
              <a:rPr lang="es-ES_tradnl" smtClean="0"/>
              <a:t>16/11/16</a:t>
            </a:fld>
            <a:endParaRPr lang="es-ES_tradn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8CA1A-3B1D-FC4E-9198-D54B5DEB7CCA}" type="slidenum">
              <a:rPr lang="es-ES_tradnl" smtClean="0"/>
              <a:t>‹Nr.›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9102386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_tradnl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_tradnl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_tradnl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A27358-4F7E-0F42-B2F9-33C9417D1C34}" type="datetimeFigureOut">
              <a:rPr lang="es-ES_tradnl" smtClean="0"/>
              <a:t>16/11/16</a:t>
            </a:fld>
            <a:endParaRPr lang="es-ES_tradnl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8CA1A-3B1D-FC4E-9198-D54B5DEB7CCA}" type="slidenum">
              <a:rPr lang="es-ES_tradnl" smtClean="0"/>
              <a:t>‹Nr.›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5009889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_tradnl" smtClean="0"/>
              <a:t>Clic para editar título</a:t>
            </a:r>
            <a:endParaRPr lang="es-ES_tradnl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_tradnl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_tradnl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A27358-4F7E-0F42-B2F9-33C9417D1C34}" type="datetimeFigureOut">
              <a:rPr lang="es-ES_tradnl" smtClean="0"/>
              <a:t>16/11/16</a:t>
            </a:fld>
            <a:endParaRPr lang="es-ES_tradnl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8CA1A-3B1D-FC4E-9198-D54B5DEB7CCA}" type="slidenum">
              <a:rPr lang="es-ES_tradnl" smtClean="0"/>
              <a:t>‹Nr.›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9848317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_tradnl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A27358-4F7E-0F42-B2F9-33C9417D1C34}" type="datetimeFigureOut">
              <a:rPr lang="es-ES_tradnl" smtClean="0"/>
              <a:t>16/11/16</a:t>
            </a:fld>
            <a:endParaRPr lang="es-ES_tradnl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8CA1A-3B1D-FC4E-9198-D54B5DEB7CCA}" type="slidenum">
              <a:rPr lang="es-ES_tradnl" smtClean="0"/>
              <a:t>‹Nr.›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567371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A27358-4F7E-0F42-B2F9-33C9417D1C34}" type="datetimeFigureOut">
              <a:rPr lang="es-ES_tradnl" smtClean="0"/>
              <a:t>16/11/16</a:t>
            </a:fld>
            <a:endParaRPr lang="es-ES_tradnl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8CA1A-3B1D-FC4E-9198-D54B5DEB7CCA}" type="slidenum">
              <a:rPr lang="es-ES_tradnl" smtClean="0"/>
              <a:t>‹Nr.›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986248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_tradnl" smtClean="0"/>
              <a:t>Clic para editar título</a:t>
            </a:r>
            <a:endParaRPr lang="es-ES_tradnl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_tradnl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A27358-4F7E-0F42-B2F9-33C9417D1C34}" type="datetimeFigureOut">
              <a:rPr lang="es-ES_tradnl" smtClean="0"/>
              <a:t>16/11/16</a:t>
            </a:fld>
            <a:endParaRPr lang="es-ES_tradnl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8CA1A-3B1D-FC4E-9198-D54B5DEB7CCA}" type="slidenum">
              <a:rPr lang="es-ES_tradnl" smtClean="0"/>
              <a:t>‹Nr.›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8774074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_tradnl" smtClean="0"/>
              <a:t>Clic para editar título</a:t>
            </a:r>
            <a:endParaRPr lang="es-ES_tradnl"/>
          </a:p>
        </p:txBody>
      </p:sp>
      <p:sp>
        <p:nvSpPr>
          <p:cNvPr id="3" name="Marcador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_tradnl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A27358-4F7E-0F42-B2F9-33C9417D1C34}" type="datetimeFigureOut">
              <a:rPr lang="es-ES_tradnl" smtClean="0"/>
              <a:t>16/11/16</a:t>
            </a:fld>
            <a:endParaRPr lang="es-ES_tradnl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8CA1A-3B1D-FC4E-9198-D54B5DEB7CCA}" type="slidenum">
              <a:rPr lang="es-ES_tradnl" smtClean="0"/>
              <a:t>‹Nr.›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6103246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_tradnl" smtClean="0"/>
              <a:t>Clic para editar título</a:t>
            </a:r>
            <a:endParaRPr lang="es-ES_tradnl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_tradnl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A27358-4F7E-0F42-B2F9-33C9417D1C34}" type="datetimeFigureOut">
              <a:rPr lang="es-ES_tradnl" smtClean="0"/>
              <a:t>16/11/16</a:t>
            </a:fld>
            <a:endParaRPr lang="es-ES_tradn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_tradn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E8CA1A-3B1D-FC4E-9198-D54B5DEB7CCA}" type="slidenum">
              <a:rPr lang="es-ES_tradnl" smtClean="0"/>
              <a:t>‹Nr.›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628675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_trad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emf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chart" Target="../charts/char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chart" Target="../charts/char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chart" Target="../charts/char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chart" Target="../charts/char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chart" Target="../charts/chart5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emf"/><Relationship Id="rId3" Type="http://schemas.openxmlformats.org/officeDocument/2006/relationships/image" Target="../media/image5.emf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731183" y="3240786"/>
            <a:ext cx="10986991" cy="1470025"/>
          </a:xfrm>
        </p:spPr>
        <p:txBody>
          <a:bodyPr>
            <a:normAutofit fontScale="90000"/>
          </a:bodyPr>
          <a:lstStyle/>
          <a:p>
            <a:r>
              <a:rPr lang="es-ES" dirty="0" smtClean="0">
                <a:latin typeface="Arial"/>
                <a:cs typeface="Arial"/>
              </a:rPr>
              <a:t>Tratamiento del VHC en receptores de trasplante hepático. </a:t>
            </a:r>
            <a:endParaRPr lang="es-ES" dirty="0">
              <a:latin typeface="Arial"/>
              <a:cs typeface="Arial"/>
            </a:endParaRP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2329084" y="4956222"/>
            <a:ext cx="8534400" cy="878346"/>
          </a:xfrm>
        </p:spPr>
        <p:txBody>
          <a:bodyPr>
            <a:noAutofit/>
          </a:bodyPr>
          <a:lstStyle/>
          <a:p>
            <a:r>
              <a:rPr lang="es-ES" sz="3600" dirty="0" smtClean="0"/>
              <a:t>Ignacio García Juárez</a:t>
            </a:r>
            <a:endParaRPr lang="es-ES" sz="1600" dirty="0" smtClean="0"/>
          </a:p>
          <a:p>
            <a:r>
              <a:rPr lang="es-ES" sz="1600" dirty="0" smtClean="0"/>
              <a:t>16 de noviembre del 2016</a:t>
            </a:r>
          </a:p>
          <a:p>
            <a:endParaRPr lang="es-ES" sz="1400" dirty="0"/>
          </a:p>
        </p:txBody>
      </p:sp>
      <p:cxnSp>
        <p:nvCxnSpPr>
          <p:cNvPr id="4" name="3 Conector recto"/>
          <p:cNvCxnSpPr/>
          <p:nvPr/>
        </p:nvCxnSpPr>
        <p:spPr>
          <a:xfrm>
            <a:off x="5702676" y="6285617"/>
            <a:ext cx="6440560" cy="0"/>
          </a:xfrm>
          <a:prstGeom prst="line">
            <a:avLst/>
          </a:prstGeom>
          <a:ln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5" name="2 CuadroTexto"/>
          <p:cNvSpPr txBox="1"/>
          <p:nvPr/>
        </p:nvSpPr>
        <p:spPr>
          <a:xfrm>
            <a:off x="7065539" y="6290156"/>
            <a:ext cx="512646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 defTabSz="457200"/>
            <a:r>
              <a:rPr lang="es-MX" sz="1400" i="1" dirty="0">
                <a:solidFill>
                  <a:prstClr val="black"/>
                </a:solidFill>
              </a:rPr>
              <a:t>Departamento de Gastroenterología</a:t>
            </a:r>
          </a:p>
          <a:p>
            <a:pPr algn="r" defTabSz="457200"/>
            <a:r>
              <a:rPr lang="es-MX" sz="1400" i="1" dirty="0">
                <a:solidFill>
                  <a:prstClr val="black"/>
                </a:solidFill>
              </a:rPr>
              <a:t>Instituto Nacional de Ciencias Médicas y Nutrición Salvador Zubirán</a:t>
            </a:r>
          </a:p>
        </p:txBody>
      </p:sp>
      <p:sp>
        <p:nvSpPr>
          <p:cNvPr id="7" name="Rectángulo 6"/>
          <p:cNvSpPr/>
          <p:nvPr/>
        </p:nvSpPr>
        <p:spPr>
          <a:xfrm>
            <a:off x="318746" y="14750"/>
            <a:ext cx="1167403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4800" b="1" dirty="0" smtClean="0">
                <a:solidFill>
                  <a:schemeClr val="tx2"/>
                </a:solidFill>
              </a:rPr>
              <a:t>Academia Nacional de Medicina</a:t>
            </a:r>
            <a:endParaRPr lang="es-ES" sz="4800" b="1" dirty="0">
              <a:solidFill>
                <a:schemeClr val="tx2"/>
              </a:solidFill>
            </a:endParaRP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08228" y="777918"/>
            <a:ext cx="2784142" cy="23610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26000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10561" y="18819"/>
            <a:ext cx="10972800" cy="1143000"/>
          </a:xfrm>
        </p:spPr>
        <p:txBody>
          <a:bodyPr/>
          <a:lstStyle/>
          <a:p>
            <a:r>
              <a:rPr lang="es-ES" dirty="0" smtClean="0">
                <a:latin typeface="Arial"/>
                <a:cs typeface="Arial"/>
              </a:rPr>
              <a:t>Terapia anti-viral </a:t>
            </a:r>
            <a:r>
              <a:rPr lang="es-ES" dirty="0" err="1" smtClean="0">
                <a:latin typeface="Arial"/>
                <a:cs typeface="Arial"/>
              </a:rPr>
              <a:t>postrasplante</a:t>
            </a:r>
            <a:endParaRPr lang="es-ES" dirty="0">
              <a:latin typeface="Arial"/>
              <a:cs typeface="Arial"/>
            </a:endParaRPr>
          </a:p>
        </p:txBody>
      </p:sp>
      <p:cxnSp>
        <p:nvCxnSpPr>
          <p:cNvPr id="12" name="3 Conector recto"/>
          <p:cNvCxnSpPr/>
          <p:nvPr/>
        </p:nvCxnSpPr>
        <p:spPr>
          <a:xfrm>
            <a:off x="5714859" y="6285617"/>
            <a:ext cx="6440560" cy="0"/>
          </a:xfrm>
          <a:prstGeom prst="line">
            <a:avLst/>
          </a:prstGeom>
          <a:ln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3" name="2 CuadroTexto"/>
          <p:cNvSpPr txBox="1"/>
          <p:nvPr/>
        </p:nvSpPr>
        <p:spPr>
          <a:xfrm>
            <a:off x="7065539" y="6290156"/>
            <a:ext cx="512646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 defTabSz="457200"/>
            <a:r>
              <a:rPr lang="es-MX" sz="1400" i="1" dirty="0">
                <a:solidFill>
                  <a:prstClr val="black"/>
                </a:solidFill>
              </a:rPr>
              <a:t>Departamento de Gastroenterología</a:t>
            </a:r>
          </a:p>
          <a:p>
            <a:pPr algn="r" defTabSz="457200"/>
            <a:r>
              <a:rPr lang="es-MX" sz="1400" i="1" dirty="0">
                <a:solidFill>
                  <a:prstClr val="black"/>
                </a:solidFill>
              </a:rPr>
              <a:t>Instituto Nacional de Ciencias Médicas y Nutrición Salvador Zubirán</a:t>
            </a:r>
          </a:p>
        </p:txBody>
      </p:sp>
      <p:sp>
        <p:nvSpPr>
          <p:cNvPr id="6" name="Line 2"/>
          <p:cNvSpPr>
            <a:spLocks noChangeShapeType="1"/>
          </p:cNvSpPr>
          <p:nvPr/>
        </p:nvSpPr>
        <p:spPr bwMode="auto">
          <a:xfrm>
            <a:off x="0" y="1036170"/>
            <a:ext cx="12192000" cy="0"/>
          </a:xfrm>
          <a:prstGeom prst="line">
            <a:avLst/>
          </a:prstGeom>
          <a:noFill/>
          <a:ln w="508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s-ES"/>
          </a:p>
        </p:txBody>
      </p:sp>
      <p:cxnSp>
        <p:nvCxnSpPr>
          <p:cNvPr id="5" name="Conector recto de flecha 4"/>
          <p:cNvCxnSpPr/>
          <p:nvPr/>
        </p:nvCxnSpPr>
        <p:spPr>
          <a:xfrm>
            <a:off x="134692" y="3290109"/>
            <a:ext cx="11660448" cy="14431"/>
          </a:xfrm>
          <a:prstGeom prst="straightConnector1">
            <a:avLst/>
          </a:prstGeom>
          <a:ln w="57150" cmpd="sng">
            <a:solidFill>
              <a:srgbClr val="000000"/>
            </a:solidFill>
            <a:headEnd type="oval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CuadroTexto 6"/>
          <p:cNvSpPr txBox="1"/>
          <p:nvPr/>
        </p:nvSpPr>
        <p:spPr>
          <a:xfrm>
            <a:off x="134692" y="2061891"/>
            <a:ext cx="1297350" cy="369332"/>
          </a:xfrm>
          <a:prstGeom prst="rect">
            <a:avLst/>
          </a:prstGeom>
          <a:solidFill>
            <a:srgbClr val="1F497D"/>
          </a:solidFill>
        </p:spPr>
        <p:txBody>
          <a:bodyPr wrap="none" rtlCol="0">
            <a:spAutoFit/>
          </a:bodyPr>
          <a:lstStyle/>
          <a:p>
            <a:r>
              <a:rPr lang="es-ES" dirty="0" smtClean="0">
                <a:solidFill>
                  <a:srgbClr val="FFFFFF"/>
                </a:solidFill>
              </a:rPr>
              <a:t>Lista espera</a:t>
            </a:r>
            <a:endParaRPr lang="es-ES" dirty="0">
              <a:solidFill>
                <a:srgbClr val="FFFFFF"/>
              </a:solidFill>
            </a:endParaRPr>
          </a:p>
        </p:txBody>
      </p:sp>
      <p:sp>
        <p:nvSpPr>
          <p:cNvPr id="10" name="CuadroTexto 9"/>
          <p:cNvSpPr txBox="1"/>
          <p:nvPr/>
        </p:nvSpPr>
        <p:spPr>
          <a:xfrm>
            <a:off x="2412089" y="2060249"/>
            <a:ext cx="1176749" cy="369332"/>
          </a:xfrm>
          <a:prstGeom prst="rect">
            <a:avLst/>
          </a:prstGeom>
          <a:solidFill>
            <a:schemeClr val="tx2"/>
          </a:solidFill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es-ES" dirty="0" smtClean="0">
                <a:solidFill>
                  <a:schemeClr val="bg1"/>
                </a:solidFill>
              </a:rPr>
              <a:t>Trasplante</a:t>
            </a:r>
            <a:endParaRPr lang="es-ES" dirty="0">
              <a:solidFill>
                <a:schemeClr val="bg1"/>
              </a:solidFill>
            </a:endParaRPr>
          </a:p>
        </p:txBody>
      </p:sp>
      <p:sp>
        <p:nvSpPr>
          <p:cNvPr id="11" name="CuadroTexto 10"/>
          <p:cNvSpPr txBox="1"/>
          <p:nvPr/>
        </p:nvSpPr>
        <p:spPr>
          <a:xfrm>
            <a:off x="4582897" y="2061891"/>
            <a:ext cx="1782572" cy="369332"/>
          </a:xfrm>
          <a:prstGeom prst="rect">
            <a:avLst/>
          </a:prstGeom>
          <a:solidFill>
            <a:srgbClr val="1F497D"/>
          </a:solidFill>
        </p:spPr>
        <p:txBody>
          <a:bodyPr wrap="none" rtlCol="0">
            <a:spAutoFit/>
          </a:bodyPr>
          <a:lstStyle/>
          <a:p>
            <a:r>
              <a:rPr lang="es-ES" dirty="0" smtClean="0">
                <a:solidFill>
                  <a:srgbClr val="FFFFFF"/>
                </a:solidFill>
              </a:rPr>
              <a:t>Hepatitis Crónica</a:t>
            </a:r>
            <a:endParaRPr lang="es-ES" dirty="0">
              <a:solidFill>
                <a:srgbClr val="FFFFFF"/>
              </a:solidFill>
            </a:endParaRPr>
          </a:p>
        </p:txBody>
      </p:sp>
      <p:sp>
        <p:nvSpPr>
          <p:cNvPr id="14" name="CuadroTexto 13"/>
          <p:cNvSpPr txBox="1"/>
          <p:nvPr/>
        </p:nvSpPr>
        <p:spPr>
          <a:xfrm>
            <a:off x="7710831" y="2061891"/>
            <a:ext cx="1927857" cy="369332"/>
          </a:xfrm>
          <a:prstGeom prst="rect">
            <a:avLst/>
          </a:prstGeom>
          <a:solidFill>
            <a:srgbClr val="1F497D"/>
          </a:solidFill>
        </p:spPr>
        <p:txBody>
          <a:bodyPr wrap="none" rtlCol="0">
            <a:spAutoFit/>
          </a:bodyPr>
          <a:lstStyle/>
          <a:p>
            <a:r>
              <a:rPr lang="es-ES" dirty="0" smtClean="0">
                <a:solidFill>
                  <a:srgbClr val="FFFFFF"/>
                </a:solidFill>
              </a:rPr>
              <a:t>Pérdida del Injerto</a:t>
            </a:r>
            <a:endParaRPr lang="es-ES" dirty="0">
              <a:solidFill>
                <a:srgbClr val="FFFFFF"/>
              </a:solidFill>
            </a:endParaRPr>
          </a:p>
        </p:txBody>
      </p:sp>
      <p:sp>
        <p:nvSpPr>
          <p:cNvPr id="8" name="CuadroTexto 7"/>
          <p:cNvSpPr txBox="1"/>
          <p:nvPr/>
        </p:nvSpPr>
        <p:spPr>
          <a:xfrm>
            <a:off x="886691" y="3694157"/>
            <a:ext cx="117518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ES" sz="1400" dirty="0" smtClean="0"/>
              <a:t>Terapia </a:t>
            </a:r>
          </a:p>
          <a:p>
            <a:pPr algn="ctr"/>
            <a:r>
              <a:rPr lang="es-ES" sz="1400" dirty="0" err="1" smtClean="0"/>
              <a:t>pretrasplante</a:t>
            </a:r>
            <a:endParaRPr lang="es-ES" sz="1400" dirty="0"/>
          </a:p>
        </p:txBody>
      </p:sp>
      <p:sp>
        <p:nvSpPr>
          <p:cNvPr id="15" name="CuadroTexto 14"/>
          <p:cNvSpPr txBox="1"/>
          <p:nvPr/>
        </p:nvSpPr>
        <p:spPr>
          <a:xfrm>
            <a:off x="3392442" y="3694157"/>
            <a:ext cx="117728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ES" sz="1400" dirty="0" smtClean="0"/>
              <a:t>Profiláctica o </a:t>
            </a:r>
          </a:p>
          <a:p>
            <a:pPr algn="ctr"/>
            <a:r>
              <a:rPr lang="es-ES" sz="1400" dirty="0" err="1" smtClean="0"/>
              <a:t>Tx</a:t>
            </a:r>
            <a:r>
              <a:rPr lang="es-ES" sz="1400" dirty="0" smtClean="0"/>
              <a:t> preventivo</a:t>
            </a:r>
          </a:p>
        </p:txBody>
      </p:sp>
      <p:sp>
        <p:nvSpPr>
          <p:cNvPr id="16" name="CuadroTexto 15"/>
          <p:cNvSpPr txBox="1"/>
          <p:nvPr/>
        </p:nvSpPr>
        <p:spPr>
          <a:xfrm>
            <a:off x="6240880" y="3694157"/>
            <a:ext cx="204414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ES" sz="1400" b="1" dirty="0" smtClean="0"/>
              <a:t>Terapia antiviral</a:t>
            </a:r>
          </a:p>
          <a:p>
            <a:pPr algn="ctr"/>
            <a:r>
              <a:rPr lang="es-ES" sz="1400" b="1" dirty="0" smtClean="0"/>
              <a:t>Para recurrencia del VHC</a:t>
            </a:r>
          </a:p>
        </p:txBody>
      </p:sp>
      <p:sp>
        <p:nvSpPr>
          <p:cNvPr id="17" name="CuadroTexto 16"/>
          <p:cNvSpPr txBox="1"/>
          <p:nvPr/>
        </p:nvSpPr>
        <p:spPr>
          <a:xfrm>
            <a:off x="9935896" y="3702258"/>
            <a:ext cx="112082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ES" sz="1400" dirty="0" smtClean="0"/>
              <a:t>Retrasplante</a:t>
            </a:r>
          </a:p>
        </p:txBody>
      </p:sp>
      <p:sp>
        <p:nvSpPr>
          <p:cNvPr id="18" name="CuadroTexto 17"/>
          <p:cNvSpPr txBox="1"/>
          <p:nvPr/>
        </p:nvSpPr>
        <p:spPr>
          <a:xfrm>
            <a:off x="986344" y="2663273"/>
            <a:ext cx="122445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ES" sz="1400" dirty="0" smtClean="0"/>
              <a:t>Prevención de </a:t>
            </a:r>
          </a:p>
          <a:p>
            <a:pPr algn="ctr"/>
            <a:r>
              <a:rPr lang="es-ES" sz="1400" dirty="0" smtClean="0"/>
              <a:t>La infección</a:t>
            </a:r>
          </a:p>
        </p:txBody>
      </p:sp>
      <p:sp>
        <p:nvSpPr>
          <p:cNvPr id="19" name="CuadroTexto 18"/>
          <p:cNvSpPr txBox="1"/>
          <p:nvPr/>
        </p:nvSpPr>
        <p:spPr>
          <a:xfrm>
            <a:off x="3446649" y="2663273"/>
            <a:ext cx="136673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ES" sz="1400" dirty="0" smtClean="0"/>
              <a:t>Disminuir riesgo</a:t>
            </a:r>
          </a:p>
          <a:p>
            <a:pPr algn="ctr"/>
            <a:r>
              <a:rPr lang="es-ES" sz="1400" dirty="0" smtClean="0"/>
              <a:t>progresión</a:t>
            </a:r>
          </a:p>
        </p:txBody>
      </p:sp>
      <p:sp>
        <p:nvSpPr>
          <p:cNvPr id="20" name="CuadroTexto 19"/>
          <p:cNvSpPr txBox="1"/>
          <p:nvPr/>
        </p:nvSpPr>
        <p:spPr>
          <a:xfrm>
            <a:off x="6630163" y="2650607"/>
            <a:ext cx="164041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ES" sz="1400" dirty="0" smtClean="0"/>
              <a:t>Prevención de la CH</a:t>
            </a:r>
          </a:p>
          <a:p>
            <a:pPr algn="ctr"/>
            <a:r>
              <a:rPr lang="es-ES" sz="1400" dirty="0" smtClean="0"/>
              <a:t>Y falla del injerto</a:t>
            </a:r>
          </a:p>
        </p:txBody>
      </p:sp>
      <p:cxnSp>
        <p:nvCxnSpPr>
          <p:cNvPr id="21" name="Conector recto de flecha 20"/>
          <p:cNvCxnSpPr/>
          <p:nvPr/>
        </p:nvCxnSpPr>
        <p:spPr>
          <a:xfrm flipV="1">
            <a:off x="410561" y="3694157"/>
            <a:ext cx="0" cy="1183284"/>
          </a:xfrm>
          <a:prstGeom prst="straightConnector1">
            <a:avLst/>
          </a:prstGeom>
          <a:ln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Conector recto de flecha 21"/>
          <p:cNvCxnSpPr/>
          <p:nvPr/>
        </p:nvCxnSpPr>
        <p:spPr>
          <a:xfrm flipV="1">
            <a:off x="2653343" y="3702257"/>
            <a:ext cx="0" cy="1183284"/>
          </a:xfrm>
          <a:prstGeom prst="straightConnector1">
            <a:avLst/>
          </a:prstGeom>
          <a:ln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Conector recto de flecha 22"/>
          <p:cNvCxnSpPr/>
          <p:nvPr/>
        </p:nvCxnSpPr>
        <p:spPr>
          <a:xfrm flipV="1">
            <a:off x="5473364" y="3695927"/>
            <a:ext cx="0" cy="1183284"/>
          </a:xfrm>
          <a:prstGeom prst="straightConnector1">
            <a:avLst/>
          </a:prstGeom>
          <a:ln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Conector recto de flecha 23"/>
          <p:cNvCxnSpPr/>
          <p:nvPr/>
        </p:nvCxnSpPr>
        <p:spPr>
          <a:xfrm flipV="1">
            <a:off x="9043797" y="3675167"/>
            <a:ext cx="0" cy="1183284"/>
          </a:xfrm>
          <a:prstGeom prst="straightConnector1">
            <a:avLst/>
          </a:prstGeom>
          <a:ln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5" name="CuadroTexto 24"/>
          <p:cNvSpPr txBox="1"/>
          <p:nvPr/>
        </p:nvSpPr>
        <p:spPr>
          <a:xfrm>
            <a:off x="5847355" y="5223769"/>
            <a:ext cx="3726952" cy="646331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s-ES" b="1" dirty="0" smtClean="0"/>
              <a:t>Más opciones de tratamiento</a:t>
            </a:r>
          </a:p>
          <a:p>
            <a:pPr algn="ctr"/>
            <a:r>
              <a:rPr lang="es-ES" b="1" dirty="0" smtClean="0"/>
              <a:t>Para la recurrencia de la enfermedad</a:t>
            </a:r>
            <a:endParaRPr lang="es-ES" b="1" dirty="0"/>
          </a:p>
        </p:txBody>
      </p:sp>
      <p:sp>
        <p:nvSpPr>
          <p:cNvPr id="26" name="Elipse 25"/>
          <p:cNvSpPr/>
          <p:nvPr/>
        </p:nvSpPr>
        <p:spPr>
          <a:xfrm>
            <a:off x="5928150" y="3675167"/>
            <a:ext cx="2865292" cy="783796"/>
          </a:xfrm>
          <a:prstGeom prst="ellipse">
            <a:avLst/>
          </a:prstGeom>
          <a:noFill/>
          <a:ln w="28575" cmpd="sng">
            <a:solidFill>
              <a:srgbClr val="FF66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b="1" dirty="0"/>
          </a:p>
        </p:txBody>
      </p:sp>
    </p:spTree>
    <p:extLst>
      <p:ext uri="{BB962C8B-B14F-4D97-AF65-F5344CB8AC3E}">
        <p14:creationId xmlns:p14="http://schemas.microsoft.com/office/powerpoint/2010/main" val="1151705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Freeform 5"/>
          <p:cNvSpPr>
            <a:spLocks/>
          </p:cNvSpPr>
          <p:nvPr/>
        </p:nvSpPr>
        <p:spPr bwMode="auto">
          <a:xfrm>
            <a:off x="4222405" y="2265533"/>
            <a:ext cx="3943573" cy="3005475"/>
          </a:xfrm>
          <a:custGeom>
            <a:avLst/>
            <a:gdLst>
              <a:gd name="T0" fmla="*/ 1246 w 1778"/>
              <a:gd name="T1" fmla="*/ 14 h 1354"/>
              <a:gd name="T2" fmla="*/ 1122 w 1778"/>
              <a:gd name="T3" fmla="*/ 64 h 1354"/>
              <a:gd name="T4" fmla="*/ 1048 w 1778"/>
              <a:gd name="T5" fmla="*/ 136 h 1354"/>
              <a:gd name="T6" fmla="*/ 977 w 1778"/>
              <a:gd name="T7" fmla="*/ 199 h 1354"/>
              <a:gd name="T8" fmla="*/ 852 w 1778"/>
              <a:gd name="T9" fmla="*/ 148 h 1354"/>
              <a:gd name="T10" fmla="*/ 638 w 1778"/>
              <a:gd name="T11" fmla="*/ 102 h 1354"/>
              <a:gd name="T12" fmla="*/ 503 w 1778"/>
              <a:gd name="T13" fmla="*/ 117 h 1354"/>
              <a:gd name="T14" fmla="*/ 366 w 1778"/>
              <a:gd name="T15" fmla="*/ 100 h 1354"/>
              <a:gd name="T16" fmla="*/ 251 w 1778"/>
              <a:gd name="T17" fmla="*/ 84 h 1354"/>
              <a:gd name="T18" fmla="*/ 172 w 1778"/>
              <a:gd name="T19" fmla="*/ 146 h 1354"/>
              <a:gd name="T20" fmla="*/ 92 w 1778"/>
              <a:gd name="T21" fmla="*/ 282 h 1354"/>
              <a:gd name="T22" fmla="*/ 53 w 1778"/>
              <a:gd name="T23" fmla="*/ 354 h 1354"/>
              <a:gd name="T24" fmla="*/ 30 w 1778"/>
              <a:gd name="T25" fmla="*/ 516 h 1354"/>
              <a:gd name="T26" fmla="*/ 15 w 1778"/>
              <a:gd name="T27" fmla="*/ 604 h 1354"/>
              <a:gd name="T28" fmla="*/ 6 w 1778"/>
              <a:gd name="T29" fmla="*/ 620 h 1354"/>
              <a:gd name="T30" fmla="*/ 6 w 1778"/>
              <a:gd name="T31" fmla="*/ 642 h 1354"/>
              <a:gd name="T32" fmla="*/ 68 w 1778"/>
              <a:gd name="T33" fmla="*/ 1026 h 1354"/>
              <a:gd name="T34" fmla="*/ 223 w 1778"/>
              <a:gd name="T35" fmla="*/ 1293 h 1354"/>
              <a:gd name="T36" fmla="*/ 530 w 1778"/>
              <a:gd name="T37" fmla="*/ 1354 h 1354"/>
              <a:gd name="T38" fmla="*/ 808 w 1778"/>
              <a:gd name="T39" fmla="*/ 1328 h 1354"/>
              <a:gd name="T40" fmla="*/ 1007 w 1778"/>
              <a:gd name="T41" fmla="*/ 1290 h 1354"/>
              <a:gd name="T42" fmla="*/ 1204 w 1778"/>
              <a:gd name="T43" fmla="*/ 1264 h 1354"/>
              <a:gd name="T44" fmla="*/ 1390 w 1778"/>
              <a:gd name="T45" fmla="*/ 1296 h 1354"/>
              <a:gd name="T46" fmla="*/ 1545 w 1778"/>
              <a:gd name="T47" fmla="*/ 1247 h 1354"/>
              <a:gd name="T48" fmla="*/ 1691 w 1778"/>
              <a:gd name="T49" fmla="*/ 1068 h 1354"/>
              <a:gd name="T50" fmla="*/ 1755 w 1778"/>
              <a:gd name="T51" fmla="*/ 868 h 1354"/>
              <a:gd name="T52" fmla="*/ 1776 w 1778"/>
              <a:gd name="T53" fmla="*/ 392 h 1354"/>
              <a:gd name="T54" fmla="*/ 1752 w 1778"/>
              <a:gd name="T55" fmla="*/ 202 h 1354"/>
              <a:gd name="T56" fmla="*/ 1690 w 1778"/>
              <a:gd name="T57" fmla="*/ 100 h 1354"/>
              <a:gd name="T58" fmla="*/ 1626 w 1778"/>
              <a:gd name="T59" fmla="*/ 92 h 1354"/>
              <a:gd name="T60" fmla="*/ 1506 w 1778"/>
              <a:gd name="T61" fmla="*/ 188 h 1354"/>
              <a:gd name="T62" fmla="*/ 1392 w 1778"/>
              <a:gd name="T63" fmla="*/ 120 h 1354"/>
              <a:gd name="T64" fmla="*/ 1388 w 1778"/>
              <a:gd name="T65" fmla="*/ 38 h 1354"/>
              <a:gd name="T66" fmla="*/ 1362 w 1778"/>
              <a:gd name="T67" fmla="*/ 2 h 1354"/>
              <a:gd name="T68" fmla="*/ 1246 w 1778"/>
              <a:gd name="T69" fmla="*/ 14 h 13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1778" h="1354">
                <a:moveTo>
                  <a:pt x="1246" y="14"/>
                </a:moveTo>
                <a:cubicBezTo>
                  <a:pt x="1248" y="20"/>
                  <a:pt x="1150" y="40"/>
                  <a:pt x="1122" y="64"/>
                </a:cubicBezTo>
                <a:cubicBezTo>
                  <a:pt x="1094" y="88"/>
                  <a:pt x="1066" y="118"/>
                  <a:pt x="1048" y="136"/>
                </a:cubicBezTo>
                <a:cubicBezTo>
                  <a:pt x="1030" y="154"/>
                  <a:pt x="1024" y="202"/>
                  <a:pt x="977" y="199"/>
                </a:cubicBezTo>
                <a:cubicBezTo>
                  <a:pt x="930" y="196"/>
                  <a:pt x="890" y="162"/>
                  <a:pt x="852" y="148"/>
                </a:cubicBezTo>
                <a:cubicBezTo>
                  <a:pt x="814" y="134"/>
                  <a:pt x="668" y="102"/>
                  <a:pt x="638" y="102"/>
                </a:cubicBezTo>
                <a:cubicBezTo>
                  <a:pt x="608" y="102"/>
                  <a:pt x="539" y="112"/>
                  <a:pt x="503" y="117"/>
                </a:cubicBezTo>
                <a:cubicBezTo>
                  <a:pt x="466" y="122"/>
                  <a:pt x="396" y="106"/>
                  <a:pt x="366" y="100"/>
                </a:cubicBezTo>
                <a:cubicBezTo>
                  <a:pt x="336" y="94"/>
                  <a:pt x="273" y="73"/>
                  <a:pt x="251" y="84"/>
                </a:cubicBezTo>
                <a:cubicBezTo>
                  <a:pt x="228" y="94"/>
                  <a:pt x="184" y="132"/>
                  <a:pt x="172" y="146"/>
                </a:cubicBezTo>
                <a:cubicBezTo>
                  <a:pt x="160" y="160"/>
                  <a:pt x="110" y="260"/>
                  <a:pt x="92" y="282"/>
                </a:cubicBezTo>
                <a:cubicBezTo>
                  <a:pt x="74" y="304"/>
                  <a:pt x="66" y="320"/>
                  <a:pt x="53" y="354"/>
                </a:cubicBezTo>
                <a:cubicBezTo>
                  <a:pt x="40" y="388"/>
                  <a:pt x="28" y="482"/>
                  <a:pt x="30" y="516"/>
                </a:cubicBezTo>
                <a:cubicBezTo>
                  <a:pt x="32" y="550"/>
                  <a:pt x="25" y="589"/>
                  <a:pt x="15" y="604"/>
                </a:cubicBezTo>
                <a:cubicBezTo>
                  <a:pt x="6" y="620"/>
                  <a:pt x="6" y="620"/>
                  <a:pt x="6" y="620"/>
                </a:cubicBezTo>
                <a:cubicBezTo>
                  <a:pt x="6" y="620"/>
                  <a:pt x="0" y="624"/>
                  <a:pt x="6" y="642"/>
                </a:cubicBezTo>
                <a:cubicBezTo>
                  <a:pt x="12" y="660"/>
                  <a:pt x="42" y="981"/>
                  <a:pt x="68" y="1026"/>
                </a:cubicBezTo>
                <a:cubicBezTo>
                  <a:pt x="94" y="1070"/>
                  <a:pt x="142" y="1250"/>
                  <a:pt x="223" y="1293"/>
                </a:cubicBezTo>
                <a:cubicBezTo>
                  <a:pt x="304" y="1336"/>
                  <a:pt x="504" y="1354"/>
                  <a:pt x="530" y="1354"/>
                </a:cubicBezTo>
                <a:cubicBezTo>
                  <a:pt x="556" y="1354"/>
                  <a:pt x="774" y="1338"/>
                  <a:pt x="808" y="1328"/>
                </a:cubicBezTo>
                <a:cubicBezTo>
                  <a:pt x="842" y="1318"/>
                  <a:pt x="976" y="1294"/>
                  <a:pt x="1007" y="1290"/>
                </a:cubicBezTo>
                <a:cubicBezTo>
                  <a:pt x="1038" y="1286"/>
                  <a:pt x="1178" y="1260"/>
                  <a:pt x="1204" y="1264"/>
                </a:cubicBezTo>
                <a:cubicBezTo>
                  <a:pt x="1230" y="1268"/>
                  <a:pt x="1360" y="1296"/>
                  <a:pt x="1390" y="1296"/>
                </a:cubicBezTo>
                <a:cubicBezTo>
                  <a:pt x="1420" y="1296"/>
                  <a:pt x="1495" y="1279"/>
                  <a:pt x="1545" y="1247"/>
                </a:cubicBezTo>
                <a:cubicBezTo>
                  <a:pt x="1594" y="1214"/>
                  <a:pt x="1676" y="1096"/>
                  <a:pt x="1691" y="1068"/>
                </a:cubicBezTo>
                <a:cubicBezTo>
                  <a:pt x="1706" y="1040"/>
                  <a:pt x="1757" y="895"/>
                  <a:pt x="1755" y="868"/>
                </a:cubicBezTo>
                <a:cubicBezTo>
                  <a:pt x="1752" y="840"/>
                  <a:pt x="1778" y="418"/>
                  <a:pt x="1776" y="392"/>
                </a:cubicBezTo>
                <a:cubicBezTo>
                  <a:pt x="1774" y="366"/>
                  <a:pt x="1758" y="222"/>
                  <a:pt x="1752" y="202"/>
                </a:cubicBezTo>
                <a:cubicBezTo>
                  <a:pt x="1746" y="182"/>
                  <a:pt x="1712" y="108"/>
                  <a:pt x="1690" y="100"/>
                </a:cubicBezTo>
                <a:cubicBezTo>
                  <a:pt x="1668" y="92"/>
                  <a:pt x="1650" y="64"/>
                  <a:pt x="1626" y="92"/>
                </a:cubicBezTo>
                <a:cubicBezTo>
                  <a:pt x="1602" y="120"/>
                  <a:pt x="1556" y="212"/>
                  <a:pt x="1506" y="188"/>
                </a:cubicBezTo>
                <a:cubicBezTo>
                  <a:pt x="1456" y="164"/>
                  <a:pt x="1396" y="146"/>
                  <a:pt x="1392" y="120"/>
                </a:cubicBezTo>
                <a:cubicBezTo>
                  <a:pt x="1388" y="94"/>
                  <a:pt x="1384" y="60"/>
                  <a:pt x="1388" y="38"/>
                </a:cubicBezTo>
                <a:cubicBezTo>
                  <a:pt x="1392" y="16"/>
                  <a:pt x="1398" y="4"/>
                  <a:pt x="1362" y="2"/>
                </a:cubicBezTo>
                <a:cubicBezTo>
                  <a:pt x="1326" y="0"/>
                  <a:pt x="1246" y="14"/>
                  <a:pt x="1246" y="14"/>
                </a:cubicBezTo>
                <a:close/>
              </a:path>
            </a:pathLst>
          </a:custGeom>
          <a:solidFill>
            <a:srgbClr val="D6D9DD"/>
          </a:solidFill>
          <a:ln w="28575">
            <a:noFill/>
            <a:round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GB" sz="1350">
              <a:solidFill>
                <a:prstClr val="black"/>
              </a:solidFill>
            </a:endParaRPr>
          </a:p>
        </p:txBody>
      </p:sp>
      <p:sp>
        <p:nvSpPr>
          <p:cNvPr id="29" name="Freeform 5"/>
          <p:cNvSpPr>
            <a:spLocks/>
          </p:cNvSpPr>
          <p:nvPr/>
        </p:nvSpPr>
        <p:spPr bwMode="auto">
          <a:xfrm>
            <a:off x="4158402" y="2200264"/>
            <a:ext cx="3943573" cy="3005475"/>
          </a:xfrm>
          <a:custGeom>
            <a:avLst/>
            <a:gdLst>
              <a:gd name="T0" fmla="*/ 1246 w 1778"/>
              <a:gd name="T1" fmla="*/ 14 h 1354"/>
              <a:gd name="T2" fmla="*/ 1122 w 1778"/>
              <a:gd name="T3" fmla="*/ 64 h 1354"/>
              <a:gd name="T4" fmla="*/ 1048 w 1778"/>
              <a:gd name="T5" fmla="*/ 136 h 1354"/>
              <a:gd name="T6" fmla="*/ 977 w 1778"/>
              <a:gd name="T7" fmla="*/ 199 h 1354"/>
              <a:gd name="T8" fmla="*/ 852 w 1778"/>
              <a:gd name="T9" fmla="*/ 148 h 1354"/>
              <a:gd name="T10" fmla="*/ 638 w 1778"/>
              <a:gd name="T11" fmla="*/ 102 h 1354"/>
              <a:gd name="T12" fmla="*/ 503 w 1778"/>
              <a:gd name="T13" fmla="*/ 117 h 1354"/>
              <a:gd name="T14" fmla="*/ 366 w 1778"/>
              <a:gd name="T15" fmla="*/ 100 h 1354"/>
              <a:gd name="T16" fmla="*/ 251 w 1778"/>
              <a:gd name="T17" fmla="*/ 84 h 1354"/>
              <a:gd name="T18" fmla="*/ 172 w 1778"/>
              <a:gd name="T19" fmla="*/ 146 h 1354"/>
              <a:gd name="T20" fmla="*/ 92 w 1778"/>
              <a:gd name="T21" fmla="*/ 282 h 1354"/>
              <a:gd name="T22" fmla="*/ 53 w 1778"/>
              <a:gd name="T23" fmla="*/ 354 h 1354"/>
              <a:gd name="T24" fmla="*/ 30 w 1778"/>
              <a:gd name="T25" fmla="*/ 516 h 1354"/>
              <a:gd name="T26" fmla="*/ 15 w 1778"/>
              <a:gd name="T27" fmla="*/ 604 h 1354"/>
              <a:gd name="T28" fmla="*/ 6 w 1778"/>
              <a:gd name="T29" fmla="*/ 620 h 1354"/>
              <a:gd name="T30" fmla="*/ 6 w 1778"/>
              <a:gd name="T31" fmla="*/ 642 h 1354"/>
              <a:gd name="T32" fmla="*/ 68 w 1778"/>
              <a:gd name="T33" fmla="*/ 1026 h 1354"/>
              <a:gd name="T34" fmla="*/ 223 w 1778"/>
              <a:gd name="T35" fmla="*/ 1293 h 1354"/>
              <a:gd name="T36" fmla="*/ 530 w 1778"/>
              <a:gd name="T37" fmla="*/ 1354 h 1354"/>
              <a:gd name="T38" fmla="*/ 808 w 1778"/>
              <a:gd name="T39" fmla="*/ 1328 h 1354"/>
              <a:gd name="T40" fmla="*/ 1007 w 1778"/>
              <a:gd name="T41" fmla="*/ 1290 h 1354"/>
              <a:gd name="T42" fmla="*/ 1204 w 1778"/>
              <a:gd name="T43" fmla="*/ 1264 h 1354"/>
              <a:gd name="T44" fmla="*/ 1390 w 1778"/>
              <a:gd name="T45" fmla="*/ 1296 h 1354"/>
              <a:gd name="T46" fmla="*/ 1545 w 1778"/>
              <a:gd name="T47" fmla="*/ 1247 h 1354"/>
              <a:gd name="T48" fmla="*/ 1691 w 1778"/>
              <a:gd name="T49" fmla="*/ 1068 h 1354"/>
              <a:gd name="T50" fmla="*/ 1755 w 1778"/>
              <a:gd name="T51" fmla="*/ 868 h 1354"/>
              <a:gd name="T52" fmla="*/ 1776 w 1778"/>
              <a:gd name="T53" fmla="*/ 392 h 1354"/>
              <a:gd name="T54" fmla="*/ 1752 w 1778"/>
              <a:gd name="T55" fmla="*/ 202 h 1354"/>
              <a:gd name="T56" fmla="*/ 1690 w 1778"/>
              <a:gd name="T57" fmla="*/ 100 h 1354"/>
              <a:gd name="T58" fmla="*/ 1626 w 1778"/>
              <a:gd name="T59" fmla="*/ 92 h 1354"/>
              <a:gd name="T60" fmla="*/ 1506 w 1778"/>
              <a:gd name="T61" fmla="*/ 188 h 1354"/>
              <a:gd name="T62" fmla="*/ 1392 w 1778"/>
              <a:gd name="T63" fmla="*/ 120 h 1354"/>
              <a:gd name="T64" fmla="*/ 1388 w 1778"/>
              <a:gd name="T65" fmla="*/ 38 h 1354"/>
              <a:gd name="T66" fmla="*/ 1362 w 1778"/>
              <a:gd name="T67" fmla="*/ 2 h 1354"/>
              <a:gd name="T68" fmla="*/ 1246 w 1778"/>
              <a:gd name="T69" fmla="*/ 14 h 13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1778" h="1354">
                <a:moveTo>
                  <a:pt x="1246" y="14"/>
                </a:moveTo>
                <a:cubicBezTo>
                  <a:pt x="1248" y="20"/>
                  <a:pt x="1150" y="40"/>
                  <a:pt x="1122" y="64"/>
                </a:cubicBezTo>
                <a:cubicBezTo>
                  <a:pt x="1094" y="88"/>
                  <a:pt x="1066" y="118"/>
                  <a:pt x="1048" y="136"/>
                </a:cubicBezTo>
                <a:cubicBezTo>
                  <a:pt x="1030" y="154"/>
                  <a:pt x="1024" y="202"/>
                  <a:pt x="977" y="199"/>
                </a:cubicBezTo>
                <a:cubicBezTo>
                  <a:pt x="930" y="196"/>
                  <a:pt x="890" y="162"/>
                  <a:pt x="852" y="148"/>
                </a:cubicBezTo>
                <a:cubicBezTo>
                  <a:pt x="814" y="134"/>
                  <a:pt x="668" y="102"/>
                  <a:pt x="638" y="102"/>
                </a:cubicBezTo>
                <a:cubicBezTo>
                  <a:pt x="608" y="102"/>
                  <a:pt x="539" y="112"/>
                  <a:pt x="503" y="117"/>
                </a:cubicBezTo>
                <a:cubicBezTo>
                  <a:pt x="466" y="122"/>
                  <a:pt x="396" y="106"/>
                  <a:pt x="366" y="100"/>
                </a:cubicBezTo>
                <a:cubicBezTo>
                  <a:pt x="336" y="94"/>
                  <a:pt x="273" y="73"/>
                  <a:pt x="251" y="84"/>
                </a:cubicBezTo>
                <a:cubicBezTo>
                  <a:pt x="228" y="94"/>
                  <a:pt x="184" y="132"/>
                  <a:pt x="172" y="146"/>
                </a:cubicBezTo>
                <a:cubicBezTo>
                  <a:pt x="160" y="160"/>
                  <a:pt x="110" y="260"/>
                  <a:pt x="92" y="282"/>
                </a:cubicBezTo>
                <a:cubicBezTo>
                  <a:pt x="74" y="304"/>
                  <a:pt x="66" y="320"/>
                  <a:pt x="53" y="354"/>
                </a:cubicBezTo>
                <a:cubicBezTo>
                  <a:pt x="40" y="388"/>
                  <a:pt x="28" y="482"/>
                  <a:pt x="30" y="516"/>
                </a:cubicBezTo>
                <a:cubicBezTo>
                  <a:pt x="32" y="550"/>
                  <a:pt x="25" y="589"/>
                  <a:pt x="15" y="604"/>
                </a:cubicBezTo>
                <a:cubicBezTo>
                  <a:pt x="6" y="620"/>
                  <a:pt x="6" y="620"/>
                  <a:pt x="6" y="620"/>
                </a:cubicBezTo>
                <a:cubicBezTo>
                  <a:pt x="6" y="620"/>
                  <a:pt x="0" y="624"/>
                  <a:pt x="6" y="642"/>
                </a:cubicBezTo>
                <a:cubicBezTo>
                  <a:pt x="12" y="660"/>
                  <a:pt x="42" y="981"/>
                  <a:pt x="68" y="1026"/>
                </a:cubicBezTo>
                <a:cubicBezTo>
                  <a:pt x="94" y="1070"/>
                  <a:pt x="142" y="1250"/>
                  <a:pt x="223" y="1293"/>
                </a:cubicBezTo>
                <a:cubicBezTo>
                  <a:pt x="304" y="1336"/>
                  <a:pt x="504" y="1354"/>
                  <a:pt x="530" y="1354"/>
                </a:cubicBezTo>
                <a:cubicBezTo>
                  <a:pt x="556" y="1354"/>
                  <a:pt x="774" y="1338"/>
                  <a:pt x="808" y="1328"/>
                </a:cubicBezTo>
                <a:cubicBezTo>
                  <a:pt x="842" y="1318"/>
                  <a:pt x="976" y="1294"/>
                  <a:pt x="1007" y="1290"/>
                </a:cubicBezTo>
                <a:cubicBezTo>
                  <a:pt x="1038" y="1286"/>
                  <a:pt x="1178" y="1260"/>
                  <a:pt x="1204" y="1264"/>
                </a:cubicBezTo>
                <a:cubicBezTo>
                  <a:pt x="1230" y="1268"/>
                  <a:pt x="1360" y="1296"/>
                  <a:pt x="1390" y="1296"/>
                </a:cubicBezTo>
                <a:cubicBezTo>
                  <a:pt x="1420" y="1296"/>
                  <a:pt x="1495" y="1279"/>
                  <a:pt x="1545" y="1247"/>
                </a:cubicBezTo>
                <a:cubicBezTo>
                  <a:pt x="1594" y="1214"/>
                  <a:pt x="1676" y="1096"/>
                  <a:pt x="1691" y="1068"/>
                </a:cubicBezTo>
                <a:cubicBezTo>
                  <a:pt x="1706" y="1040"/>
                  <a:pt x="1757" y="895"/>
                  <a:pt x="1755" y="868"/>
                </a:cubicBezTo>
                <a:cubicBezTo>
                  <a:pt x="1752" y="840"/>
                  <a:pt x="1778" y="418"/>
                  <a:pt x="1776" y="392"/>
                </a:cubicBezTo>
                <a:cubicBezTo>
                  <a:pt x="1774" y="366"/>
                  <a:pt x="1758" y="222"/>
                  <a:pt x="1752" y="202"/>
                </a:cubicBezTo>
                <a:cubicBezTo>
                  <a:pt x="1746" y="182"/>
                  <a:pt x="1712" y="108"/>
                  <a:pt x="1690" y="100"/>
                </a:cubicBezTo>
                <a:cubicBezTo>
                  <a:pt x="1668" y="92"/>
                  <a:pt x="1650" y="64"/>
                  <a:pt x="1626" y="92"/>
                </a:cubicBezTo>
                <a:cubicBezTo>
                  <a:pt x="1602" y="120"/>
                  <a:pt x="1556" y="212"/>
                  <a:pt x="1506" y="188"/>
                </a:cubicBezTo>
                <a:cubicBezTo>
                  <a:pt x="1456" y="164"/>
                  <a:pt x="1396" y="146"/>
                  <a:pt x="1392" y="120"/>
                </a:cubicBezTo>
                <a:cubicBezTo>
                  <a:pt x="1388" y="94"/>
                  <a:pt x="1384" y="60"/>
                  <a:pt x="1388" y="38"/>
                </a:cubicBezTo>
                <a:cubicBezTo>
                  <a:pt x="1392" y="16"/>
                  <a:pt x="1398" y="4"/>
                  <a:pt x="1362" y="2"/>
                </a:cubicBezTo>
                <a:cubicBezTo>
                  <a:pt x="1326" y="0"/>
                  <a:pt x="1246" y="14"/>
                  <a:pt x="1246" y="14"/>
                </a:cubicBezTo>
                <a:close/>
              </a:path>
            </a:pathLst>
          </a:custGeom>
          <a:solidFill>
            <a:srgbClr val="E8D2E3"/>
          </a:solidFill>
          <a:ln w="28575">
            <a:solidFill>
              <a:srgbClr val="D4B5D5"/>
            </a:solidFill>
            <a:round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GB" sz="1350">
              <a:solidFill>
                <a:prstClr val="black"/>
              </a:solidFill>
            </a:endParaRPr>
          </a:p>
        </p:txBody>
      </p:sp>
      <p:sp>
        <p:nvSpPr>
          <p:cNvPr id="129" name="Rectangle 128"/>
          <p:cNvSpPr/>
          <p:nvPr/>
        </p:nvSpPr>
        <p:spPr>
          <a:xfrm>
            <a:off x="3315710" y="3962346"/>
            <a:ext cx="1858713" cy="1081303"/>
          </a:xfrm>
          <a:prstGeom prst="rect">
            <a:avLst/>
          </a:prstGeom>
          <a:solidFill>
            <a:srgbClr val="EEECE1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1350">
              <a:solidFill>
                <a:prstClr val="black"/>
              </a:solidFill>
            </a:endParaRPr>
          </a:p>
        </p:txBody>
      </p:sp>
      <p:grpSp>
        <p:nvGrpSpPr>
          <p:cNvPr id="368" name="Group 367"/>
          <p:cNvGrpSpPr/>
          <p:nvPr/>
        </p:nvGrpSpPr>
        <p:grpSpPr>
          <a:xfrm flipV="1">
            <a:off x="3754967" y="4772313"/>
            <a:ext cx="1378768" cy="131009"/>
            <a:chOff x="-1460409" y="6742876"/>
            <a:chExt cx="3496442" cy="332227"/>
          </a:xfrm>
        </p:grpSpPr>
        <p:sp>
          <p:nvSpPr>
            <p:cNvPr id="324" name="Rounded Rectangle 323"/>
            <p:cNvSpPr/>
            <p:nvPr/>
          </p:nvSpPr>
          <p:spPr>
            <a:xfrm>
              <a:off x="-1442998" y="6798807"/>
              <a:ext cx="54000" cy="207207"/>
            </a:xfrm>
            <a:prstGeom prst="roundRect">
              <a:avLst>
                <a:gd name="adj" fmla="val 50000"/>
              </a:avLst>
            </a:prstGeom>
            <a:solidFill>
              <a:schemeClr val="accent2">
                <a:lumMod val="20000"/>
                <a:lumOff val="80000"/>
              </a:schemeClr>
            </a:solidFill>
            <a:ln w="9525">
              <a:solidFill>
                <a:srgbClr val="B7968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GB" sz="1350">
                <a:solidFill>
                  <a:prstClr val="black"/>
                </a:solidFill>
              </a:endParaRPr>
            </a:p>
          </p:txBody>
        </p:sp>
        <p:sp>
          <p:nvSpPr>
            <p:cNvPr id="325" name="Rounded Rectangle 324"/>
            <p:cNvSpPr/>
            <p:nvPr/>
          </p:nvSpPr>
          <p:spPr>
            <a:xfrm>
              <a:off x="-1350900" y="6798807"/>
              <a:ext cx="54000" cy="207207"/>
            </a:xfrm>
            <a:prstGeom prst="roundRect">
              <a:avLst>
                <a:gd name="adj" fmla="val 50000"/>
              </a:avLst>
            </a:prstGeom>
            <a:solidFill>
              <a:schemeClr val="accent2">
                <a:lumMod val="20000"/>
                <a:lumOff val="80000"/>
              </a:schemeClr>
            </a:solidFill>
            <a:ln w="9525">
              <a:solidFill>
                <a:srgbClr val="B7968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GB" sz="1350">
                <a:solidFill>
                  <a:prstClr val="black"/>
                </a:solidFill>
              </a:endParaRPr>
            </a:p>
          </p:txBody>
        </p:sp>
        <p:sp>
          <p:nvSpPr>
            <p:cNvPr id="326" name="Rounded Rectangle 325"/>
            <p:cNvSpPr/>
            <p:nvPr/>
          </p:nvSpPr>
          <p:spPr>
            <a:xfrm>
              <a:off x="-1258802" y="6798807"/>
              <a:ext cx="54000" cy="207207"/>
            </a:xfrm>
            <a:prstGeom prst="roundRect">
              <a:avLst>
                <a:gd name="adj" fmla="val 50000"/>
              </a:avLst>
            </a:prstGeom>
            <a:solidFill>
              <a:schemeClr val="accent2">
                <a:lumMod val="20000"/>
                <a:lumOff val="80000"/>
              </a:schemeClr>
            </a:solidFill>
            <a:ln w="9525">
              <a:solidFill>
                <a:srgbClr val="B7968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GB" sz="1350">
                <a:solidFill>
                  <a:prstClr val="black"/>
                </a:solidFill>
              </a:endParaRPr>
            </a:p>
          </p:txBody>
        </p:sp>
        <p:sp>
          <p:nvSpPr>
            <p:cNvPr id="327" name="Rounded Rectangle 326"/>
            <p:cNvSpPr/>
            <p:nvPr/>
          </p:nvSpPr>
          <p:spPr>
            <a:xfrm>
              <a:off x="-1166704" y="6798807"/>
              <a:ext cx="54000" cy="207207"/>
            </a:xfrm>
            <a:prstGeom prst="roundRect">
              <a:avLst>
                <a:gd name="adj" fmla="val 50000"/>
              </a:avLst>
            </a:prstGeom>
            <a:solidFill>
              <a:schemeClr val="accent2">
                <a:lumMod val="20000"/>
                <a:lumOff val="80000"/>
              </a:schemeClr>
            </a:solidFill>
            <a:ln w="9525">
              <a:solidFill>
                <a:srgbClr val="B7968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GB" sz="1350">
                <a:solidFill>
                  <a:prstClr val="black"/>
                </a:solidFill>
              </a:endParaRPr>
            </a:p>
          </p:txBody>
        </p:sp>
        <p:sp>
          <p:nvSpPr>
            <p:cNvPr id="328" name="Rounded Rectangle 327"/>
            <p:cNvSpPr/>
            <p:nvPr/>
          </p:nvSpPr>
          <p:spPr>
            <a:xfrm>
              <a:off x="-1074606" y="6798807"/>
              <a:ext cx="54000" cy="207207"/>
            </a:xfrm>
            <a:prstGeom prst="roundRect">
              <a:avLst>
                <a:gd name="adj" fmla="val 50000"/>
              </a:avLst>
            </a:prstGeom>
            <a:solidFill>
              <a:schemeClr val="accent2">
                <a:lumMod val="20000"/>
                <a:lumOff val="80000"/>
              </a:schemeClr>
            </a:solidFill>
            <a:ln w="9525">
              <a:solidFill>
                <a:srgbClr val="B7968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GB" sz="1350">
                <a:solidFill>
                  <a:prstClr val="black"/>
                </a:solidFill>
              </a:endParaRPr>
            </a:p>
          </p:txBody>
        </p:sp>
        <p:sp>
          <p:nvSpPr>
            <p:cNvPr id="329" name="Rounded Rectangle 328"/>
            <p:cNvSpPr/>
            <p:nvPr/>
          </p:nvSpPr>
          <p:spPr>
            <a:xfrm>
              <a:off x="-982508" y="6798807"/>
              <a:ext cx="54000" cy="207207"/>
            </a:xfrm>
            <a:prstGeom prst="roundRect">
              <a:avLst>
                <a:gd name="adj" fmla="val 50000"/>
              </a:avLst>
            </a:prstGeom>
            <a:solidFill>
              <a:schemeClr val="accent2">
                <a:lumMod val="20000"/>
                <a:lumOff val="80000"/>
              </a:schemeClr>
            </a:solidFill>
            <a:ln w="9525">
              <a:solidFill>
                <a:srgbClr val="B7968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GB" sz="1350">
                <a:solidFill>
                  <a:prstClr val="black"/>
                </a:solidFill>
              </a:endParaRPr>
            </a:p>
          </p:txBody>
        </p:sp>
        <p:sp>
          <p:nvSpPr>
            <p:cNvPr id="330" name="Rounded Rectangle 329"/>
            <p:cNvSpPr/>
            <p:nvPr/>
          </p:nvSpPr>
          <p:spPr>
            <a:xfrm>
              <a:off x="-890410" y="6798807"/>
              <a:ext cx="54000" cy="207207"/>
            </a:xfrm>
            <a:prstGeom prst="roundRect">
              <a:avLst>
                <a:gd name="adj" fmla="val 50000"/>
              </a:avLst>
            </a:prstGeom>
            <a:solidFill>
              <a:schemeClr val="accent2">
                <a:lumMod val="20000"/>
                <a:lumOff val="80000"/>
              </a:schemeClr>
            </a:solidFill>
            <a:ln w="9525">
              <a:solidFill>
                <a:srgbClr val="B7968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GB" sz="1350">
                <a:solidFill>
                  <a:prstClr val="black"/>
                </a:solidFill>
              </a:endParaRPr>
            </a:p>
          </p:txBody>
        </p:sp>
        <p:sp>
          <p:nvSpPr>
            <p:cNvPr id="331" name="Rounded Rectangle 330"/>
            <p:cNvSpPr/>
            <p:nvPr/>
          </p:nvSpPr>
          <p:spPr>
            <a:xfrm>
              <a:off x="-798312" y="6798807"/>
              <a:ext cx="54000" cy="207207"/>
            </a:xfrm>
            <a:prstGeom prst="roundRect">
              <a:avLst>
                <a:gd name="adj" fmla="val 50000"/>
              </a:avLst>
            </a:prstGeom>
            <a:solidFill>
              <a:schemeClr val="accent2">
                <a:lumMod val="20000"/>
                <a:lumOff val="80000"/>
              </a:schemeClr>
            </a:solidFill>
            <a:ln w="9525">
              <a:solidFill>
                <a:srgbClr val="B7968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GB" sz="1350">
                <a:solidFill>
                  <a:prstClr val="black"/>
                </a:solidFill>
              </a:endParaRPr>
            </a:p>
          </p:txBody>
        </p:sp>
        <p:sp>
          <p:nvSpPr>
            <p:cNvPr id="332" name="Rounded Rectangle 331"/>
            <p:cNvSpPr/>
            <p:nvPr/>
          </p:nvSpPr>
          <p:spPr>
            <a:xfrm>
              <a:off x="-706214" y="6798807"/>
              <a:ext cx="54000" cy="207207"/>
            </a:xfrm>
            <a:prstGeom prst="roundRect">
              <a:avLst>
                <a:gd name="adj" fmla="val 50000"/>
              </a:avLst>
            </a:prstGeom>
            <a:solidFill>
              <a:schemeClr val="accent2">
                <a:lumMod val="20000"/>
                <a:lumOff val="80000"/>
              </a:schemeClr>
            </a:solidFill>
            <a:ln w="9525">
              <a:solidFill>
                <a:srgbClr val="B7968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GB" sz="1350">
                <a:solidFill>
                  <a:prstClr val="black"/>
                </a:solidFill>
              </a:endParaRPr>
            </a:p>
          </p:txBody>
        </p:sp>
        <p:sp>
          <p:nvSpPr>
            <p:cNvPr id="333" name="Rounded Rectangle 332"/>
            <p:cNvSpPr/>
            <p:nvPr/>
          </p:nvSpPr>
          <p:spPr>
            <a:xfrm>
              <a:off x="-614116" y="6798807"/>
              <a:ext cx="54000" cy="207207"/>
            </a:xfrm>
            <a:prstGeom prst="roundRect">
              <a:avLst>
                <a:gd name="adj" fmla="val 50000"/>
              </a:avLst>
            </a:prstGeom>
            <a:solidFill>
              <a:schemeClr val="accent2">
                <a:lumMod val="20000"/>
                <a:lumOff val="80000"/>
              </a:schemeClr>
            </a:solidFill>
            <a:ln w="9525">
              <a:solidFill>
                <a:srgbClr val="B7968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GB" sz="1350">
                <a:solidFill>
                  <a:prstClr val="black"/>
                </a:solidFill>
              </a:endParaRPr>
            </a:p>
          </p:txBody>
        </p:sp>
        <p:sp>
          <p:nvSpPr>
            <p:cNvPr id="334" name="Rounded Rectangle 333"/>
            <p:cNvSpPr/>
            <p:nvPr/>
          </p:nvSpPr>
          <p:spPr>
            <a:xfrm>
              <a:off x="-522018" y="6798807"/>
              <a:ext cx="54000" cy="207207"/>
            </a:xfrm>
            <a:prstGeom prst="roundRect">
              <a:avLst>
                <a:gd name="adj" fmla="val 50000"/>
              </a:avLst>
            </a:prstGeom>
            <a:solidFill>
              <a:schemeClr val="accent2">
                <a:lumMod val="20000"/>
                <a:lumOff val="80000"/>
              </a:schemeClr>
            </a:solidFill>
            <a:ln w="9525">
              <a:solidFill>
                <a:srgbClr val="B7968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GB" sz="1350">
                <a:solidFill>
                  <a:prstClr val="black"/>
                </a:solidFill>
              </a:endParaRPr>
            </a:p>
          </p:txBody>
        </p:sp>
        <p:sp>
          <p:nvSpPr>
            <p:cNvPr id="335" name="Rounded Rectangle 334"/>
            <p:cNvSpPr/>
            <p:nvPr/>
          </p:nvSpPr>
          <p:spPr>
            <a:xfrm>
              <a:off x="-429920" y="6798807"/>
              <a:ext cx="54000" cy="207207"/>
            </a:xfrm>
            <a:prstGeom prst="roundRect">
              <a:avLst>
                <a:gd name="adj" fmla="val 50000"/>
              </a:avLst>
            </a:prstGeom>
            <a:solidFill>
              <a:schemeClr val="accent2">
                <a:lumMod val="20000"/>
                <a:lumOff val="80000"/>
              </a:schemeClr>
            </a:solidFill>
            <a:ln w="9525">
              <a:solidFill>
                <a:srgbClr val="B7968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GB" sz="1350">
                <a:solidFill>
                  <a:prstClr val="black"/>
                </a:solidFill>
              </a:endParaRPr>
            </a:p>
          </p:txBody>
        </p:sp>
        <p:sp>
          <p:nvSpPr>
            <p:cNvPr id="336" name="Rounded Rectangle 335"/>
            <p:cNvSpPr/>
            <p:nvPr/>
          </p:nvSpPr>
          <p:spPr>
            <a:xfrm>
              <a:off x="-337822" y="6798807"/>
              <a:ext cx="54000" cy="207207"/>
            </a:xfrm>
            <a:prstGeom prst="roundRect">
              <a:avLst>
                <a:gd name="adj" fmla="val 50000"/>
              </a:avLst>
            </a:prstGeom>
            <a:solidFill>
              <a:schemeClr val="accent2">
                <a:lumMod val="20000"/>
                <a:lumOff val="80000"/>
              </a:schemeClr>
            </a:solidFill>
            <a:ln w="9525">
              <a:solidFill>
                <a:srgbClr val="B7968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GB" sz="1350">
                <a:solidFill>
                  <a:prstClr val="black"/>
                </a:solidFill>
              </a:endParaRPr>
            </a:p>
          </p:txBody>
        </p:sp>
        <p:sp>
          <p:nvSpPr>
            <p:cNvPr id="337" name="Rounded Rectangle 336"/>
            <p:cNvSpPr/>
            <p:nvPr/>
          </p:nvSpPr>
          <p:spPr>
            <a:xfrm>
              <a:off x="-245724" y="6798807"/>
              <a:ext cx="54000" cy="207207"/>
            </a:xfrm>
            <a:prstGeom prst="roundRect">
              <a:avLst>
                <a:gd name="adj" fmla="val 50000"/>
              </a:avLst>
            </a:prstGeom>
            <a:solidFill>
              <a:schemeClr val="accent2">
                <a:lumMod val="20000"/>
                <a:lumOff val="80000"/>
              </a:schemeClr>
            </a:solidFill>
            <a:ln w="9525">
              <a:solidFill>
                <a:srgbClr val="B7968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GB" sz="1350">
                <a:solidFill>
                  <a:prstClr val="black"/>
                </a:solidFill>
              </a:endParaRPr>
            </a:p>
          </p:txBody>
        </p:sp>
        <p:sp>
          <p:nvSpPr>
            <p:cNvPr id="338" name="Rounded Rectangle 337"/>
            <p:cNvSpPr/>
            <p:nvPr/>
          </p:nvSpPr>
          <p:spPr>
            <a:xfrm>
              <a:off x="-153626" y="6798807"/>
              <a:ext cx="54000" cy="207207"/>
            </a:xfrm>
            <a:prstGeom prst="roundRect">
              <a:avLst>
                <a:gd name="adj" fmla="val 50000"/>
              </a:avLst>
            </a:prstGeom>
            <a:solidFill>
              <a:schemeClr val="accent2">
                <a:lumMod val="20000"/>
                <a:lumOff val="80000"/>
              </a:schemeClr>
            </a:solidFill>
            <a:ln w="9525">
              <a:solidFill>
                <a:srgbClr val="B7968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GB" sz="1350">
                <a:solidFill>
                  <a:prstClr val="black"/>
                </a:solidFill>
              </a:endParaRPr>
            </a:p>
          </p:txBody>
        </p:sp>
        <p:sp>
          <p:nvSpPr>
            <p:cNvPr id="339" name="Rounded Rectangle 338"/>
            <p:cNvSpPr/>
            <p:nvPr/>
          </p:nvSpPr>
          <p:spPr>
            <a:xfrm>
              <a:off x="-61528" y="6798807"/>
              <a:ext cx="54000" cy="207207"/>
            </a:xfrm>
            <a:prstGeom prst="roundRect">
              <a:avLst>
                <a:gd name="adj" fmla="val 50000"/>
              </a:avLst>
            </a:prstGeom>
            <a:solidFill>
              <a:schemeClr val="accent2">
                <a:lumMod val="20000"/>
                <a:lumOff val="80000"/>
              </a:schemeClr>
            </a:solidFill>
            <a:ln w="9525">
              <a:solidFill>
                <a:srgbClr val="B7968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GB" sz="1350">
                <a:solidFill>
                  <a:prstClr val="black"/>
                </a:solidFill>
              </a:endParaRPr>
            </a:p>
          </p:txBody>
        </p:sp>
        <p:sp>
          <p:nvSpPr>
            <p:cNvPr id="340" name="Rounded Rectangle 339"/>
            <p:cNvSpPr/>
            <p:nvPr/>
          </p:nvSpPr>
          <p:spPr>
            <a:xfrm>
              <a:off x="30570" y="6798807"/>
              <a:ext cx="54000" cy="207207"/>
            </a:xfrm>
            <a:prstGeom prst="roundRect">
              <a:avLst>
                <a:gd name="adj" fmla="val 50000"/>
              </a:avLst>
            </a:prstGeom>
            <a:solidFill>
              <a:schemeClr val="accent2">
                <a:lumMod val="20000"/>
                <a:lumOff val="80000"/>
              </a:schemeClr>
            </a:solidFill>
            <a:ln w="9525">
              <a:solidFill>
                <a:srgbClr val="B7968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GB" sz="1350">
                <a:solidFill>
                  <a:prstClr val="black"/>
                </a:solidFill>
              </a:endParaRPr>
            </a:p>
          </p:txBody>
        </p:sp>
        <p:sp>
          <p:nvSpPr>
            <p:cNvPr id="341" name="Rounded Rectangle 340"/>
            <p:cNvSpPr/>
            <p:nvPr/>
          </p:nvSpPr>
          <p:spPr>
            <a:xfrm>
              <a:off x="122668" y="6798807"/>
              <a:ext cx="54000" cy="207207"/>
            </a:xfrm>
            <a:prstGeom prst="roundRect">
              <a:avLst>
                <a:gd name="adj" fmla="val 50000"/>
              </a:avLst>
            </a:prstGeom>
            <a:solidFill>
              <a:schemeClr val="accent2">
                <a:lumMod val="20000"/>
                <a:lumOff val="80000"/>
              </a:schemeClr>
            </a:solidFill>
            <a:ln w="9525">
              <a:solidFill>
                <a:srgbClr val="B7968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GB" sz="1350">
                <a:solidFill>
                  <a:prstClr val="black"/>
                </a:solidFill>
              </a:endParaRPr>
            </a:p>
          </p:txBody>
        </p:sp>
        <p:sp>
          <p:nvSpPr>
            <p:cNvPr id="342" name="Rounded Rectangle 341"/>
            <p:cNvSpPr/>
            <p:nvPr/>
          </p:nvSpPr>
          <p:spPr>
            <a:xfrm>
              <a:off x="214766" y="6798807"/>
              <a:ext cx="54000" cy="207207"/>
            </a:xfrm>
            <a:prstGeom prst="roundRect">
              <a:avLst>
                <a:gd name="adj" fmla="val 50000"/>
              </a:avLst>
            </a:prstGeom>
            <a:solidFill>
              <a:schemeClr val="accent2">
                <a:lumMod val="20000"/>
                <a:lumOff val="80000"/>
              </a:schemeClr>
            </a:solidFill>
            <a:ln w="9525">
              <a:solidFill>
                <a:srgbClr val="B7968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GB" sz="1350">
                <a:solidFill>
                  <a:prstClr val="black"/>
                </a:solidFill>
              </a:endParaRPr>
            </a:p>
          </p:txBody>
        </p:sp>
        <p:sp>
          <p:nvSpPr>
            <p:cNvPr id="343" name="Rounded Rectangle 342"/>
            <p:cNvSpPr/>
            <p:nvPr/>
          </p:nvSpPr>
          <p:spPr>
            <a:xfrm>
              <a:off x="306864" y="6798807"/>
              <a:ext cx="54000" cy="207207"/>
            </a:xfrm>
            <a:prstGeom prst="roundRect">
              <a:avLst>
                <a:gd name="adj" fmla="val 50000"/>
              </a:avLst>
            </a:prstGeom>
            <a:solidFill>
              <a:schemeClr val="accent2">
                <a:lumMod val="20000"/>
                <a:lumOff val="80000"/>
              </a:schemeClr>
            </a:solidFill>
            <a:ln w="9525">
              <a:solidFill>
                <a:srgbClr val="B7968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GB" sz="1350">
                <a:solidFill>
                  <a:prstClr val="black"/>
                </a:solidFill>
              </a:endParaRPr>
            </a:p>
          </p:txBody>
        </p:sp>
        <p:sp>
          <p:nvSpPr>
            <p:cNvPr id="344" name="Rounded Rectangle 343"/>
            <p:cNvSpPr/>
            <p:nvPr/>
          </p:nvSpPr>
          <p:spPr>
            <a:xfrm>
              <a:off x="398962" y="6798807"/>
              <a:ext cx="54000" cy="207207"/>
            </a:xfrm>
            <a:prstGeom prst="roundRect">
              <a:avLst>
                <a:gd name="adj" fmla="val 50000"/>
              </a:avLst>
            </a:prstGeom>
            <a:solidFill>
              <a:schemeClr val="accent2">
                <a:lumMod val="20000"/>
                <a:lumOff val="80000"/>
              </a:schemeClr>
            </a:solidFill>
            <a:ln w="9525">
              <a:solidFill>
                <a:srgbClr val="B7968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GB" sz="1350">
                <a:solidFill>
                  <a:prstClr val="black"/>
                </a:solidFill>
              </a:endParaRPr>
            </a:p>
          </p:txBody>
        </p:sp>
        <p:sp>
          <p:nvSpPr>
            <p:cNvPr id="345" name="Rounded Rectangle 344"/>
            <p:cNvSpPr/>
            <p:nvPr/>
          </p:nvSpPr>
          <p:spPr>
            <a:xfrm>
              <a:off x="491060" y="6798807"/>
              <a:ext cx="54000" cy="207207"/>
            </a:xfrm>
            <a:prstGeom prst="roundRect">
              <a:avLst>
                <a:gd name="adj" fmla="val 50000"/>
              </a:avLst>
            </a:prstGeom>
            <a:solidFill>
              <a:schemeClr val="accent2">
                <a:lumMod val="20000"/>
                <a:lumOff val="80000"/>
              </a:schemeClr>
            </a:solidFill>
            <a:ln w="9525">
              <a:solidFill>
                <a:srgbClr val="B7968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GB" sz="1350">
                <a:solidFill>
                  <a:prstClr val="black"/>
                </a:solidFill>
              </a:endParaRPr>
            </a:p>
          </p:txBody>
        </p:sp>
        <p:sp>
          <p:nvSpPr>
            <p:cNvPr id="346" name="Rounded Rectangle 345"/>
            <p:cNvSpPr/>
            <p:nvPr/>
          </p:nvSpPr>
          <p:spPr>
            <a:xfrm>
              <a:off x="583158" y="6798807"/>
              <a:ext cx="54000" cy="207207"/>
            </a:xfrm>
            <a:prstGeom prst="roundRect">
              <a:avLst>
                <a:gd name="adj" fmla="val 50000"/>
              </a:avLst>
            </a:prstGeom>
            <a:solidFill>
              <a:schemeClr val="accent2">
                <a:lumMod val="20000"/>
                <a:lumOff val="80000"/>
              </a:schemeClr>
            </a:solidFill>
            <a:ln w="9525">
              <a:solidFill>
                <a:srgbClr val="B7968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GB" sz="1350">
                <a:solidFill>
                  <a:prstClr val="black"/>
                </a:solidFill>
              </a:endParaRPr>
            </a:p>
          </p:txBody>
        </p:sp>
        <p:sp>
          <p:nvSpPr>
            <p:cNvPr id="347" name="Rounded Rectangle 346"/>
            <p:cNvSpPr/>
            <p:nvPr/>
          </p:nvSpPr>
          <p:spPr>
            <a:xfrm>
              <a:off x="675256" y="6798807"/>
              <a:ext cx="54000" cy="207207"/>
            </a:xfrm>
            <a:prstGeom prst="roundRect">
              <a:avLst>
                <a:gd name="adj" fmla="val 50000"/>
              </a:avLst>
            </a:prstGeom>
            <a:solidFill>
              <a:schemeClr val="accent2">
                <a:lumMod val="20000"/>
                <a:lumOff val="80000"/>
              </a:schemeClr>
            </a:solidFill>
            <a:ln w="9525">
              <a:solidFill>
                <a:srgbClr val="B7968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GB" sz="1350">
                <a:solidFill>
                  <a:prstClr val="black"/>
                </a:solidFill>
              </a:endParaRPr>
            </a:p>
          </p:txBody>
        </p:sp>
        <p:sp>
          <p:nvSpPr>
            <p:cNvPr id="348" name="Rounded Rectangle 347"/>
            <p:cNvSpPr/>
            <p:nvPr/>
          </p:nvSpPr>
          <p:spPr>
            <a:xfrm>
              <a:off x="767354" y="6798807"/>
              <a:ext cx="54000" cy="207207"/>
            </a:xfrm>
            <a:prstGeom prst="roundRect">
              <a:avLst>
                <a:gd name="adj" fmla="val 50000"/>
              </a:avLst>
            </a:prstGeom>
            <a:solidFill>
              <a:schemeClr val="accent2">
                <a:lumMod val="20000"/>
                <a:lumOff val="80000"/>
              </a:schemeClr>
            </a:solidFill>
            <a:ln w="9525">
              <a:solidFill>
                <a:srgbClr val="B7968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GB" sz="1350">
                <a:solidFill>
                  <a:prstClr val="black"/>
                </a:solidFill>
              </a:endParaRPr>
            </a:p>
          </p:txBody>
        </p:sp>
        <p:sp>
          <p:nvSpPr>
            <p:cNvPr id="349" name="Rounded Rectangle 348"/>
            <p:cNvSpPr/>
            <p:nvPr/>
          </p:nvSpPr>
          <p:spPr>
            <a:xfrm>
              <a:off x="859452" y="6798807"/>
              <a:ext cx="54000" cy="207207"/>
            </a:xfrm>
            <a:prstGeom prst="roundRect">
              <a:avLst>
                <a:gd name="adj" fmla="val 50000"/>
              </a:avLst>
            </a:prstGeom>
            <a:solidFill>
              <a:schemeClr val="accent2">
                <a:lumMod val="20000"/>
                <a:lumOff val="80000"/>
              </a:schemeClr>
            </a:solidFill>
            <a:ln w="9525">
              <a:solidFill>
                <a:srgbClr val="B7968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GB" sz="1350">
                <a:solidFill>
                  <a:prstClr val="black"/>
                </a:solidFill>
              </a:endParaRPr>
            </a:p>
          </p:txBody>
        </p:sp>
        <p:sp>
          <p:nvSpPr>
            <p:cNvPr id="350" name="Rounded Rectangle 349"/>
            <p:cNvSpPr/>
            <p:nvPr/>
          </p:nvSpPr>
          <p:spPr>
            <a:xfrm>
              <a:off x="951550" y="6798807"/>
              <a:ext cx="54000" cy="207207"/>
            </a:xfrm>
            <a:prstGeom prst="roundRect">
              <a:avLst>
                <a:gd name="adj" fmla="val 50000"/>
              </a:avLst>
            </a:prstGeom>
            <a:solidFill>
              <a:schemeClr val="accent2">
                <a:lumMod val="20000"/>
                <a:lumOff val="80000"/>
              </a:schemeClr>
            </a:solidFill>
            <a:ln w="9525">
              <a:solidFill>
                <a:srgbClr val="B7968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GB" sz="1350">
                <a:solidFill>
                  <a:prstClr val="black"/>
                </a:solidFill>
              </a:endParaRPr>
            </a:p>
          </p:txBody>
        </p:sp>
        <p:sp>
          <p:nvSpPr>
            <p:cNvPr id="351" name="Rounded Rectangle 350"/>
            <p:cNvSpPr/>
            <p:nvPr/>
          </p:nvSpPr>
          <p:spPr>
            <a:xfrm>
              <a:off x="1043648" y="6798807"/>
              <a:ext cx="54000" cy="207207"/>
            </a:xfrm>
            <a:prstGeom prst="roundRect">
              <a:avLst>
                <a:gd name="adj" fmla="val 50000"/>
              </a:avLst>
            </a:prstGeom>
            <a:solidFill>
              <a:schemeClr val="accent2">
                <a:lumMod val="20000"/>
                <a:lumOff val="80000"/>
              </a:schemeClr>
            </a:solidFill>
            <a:ln w="9525">
              <a:solidFill>
                <a:srgbClr val="B7968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GB" sz="1350">
                <a:solidFill>
                  <a:prstClr val="black"/>
                </a:solidFill>
              </a:endParaRPr>
            </a:p>
          </p:txBody>
        </p:sp>
        <p:sp>
          <p:nvSpPr>
            <p:cNvPr id="352" name="Rounded Rectangle 351"/>
            <p:cNvSpPr/>
            <p:nvPr/>
          </p:nvSpPr>
          <p:spPr>
            <a:xfrm>
              <a:off x="1135746" y="6798807"/>
              <a:ext cx="54000" cy="207207"/>
            </a:xfrm>
            <a:prstGeom prst="roundRect">
              <a:avLst>
                <a:gd name="adj" fmla="val 50000"/>
              </a:avLst>
            </a:prstGeom>
            <a:solidFill>
              <a:schemeClr val="accent2">
                <a:lumMod val="20000"/>
                <a:lumOff val="80000"/>
              </a:schemeClr>
            </a:solidFill>
            <a:ln w="9525">
              <a:solidFill>
                <a:srgbClr val="B7968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GB" sz="1350">
                <a:solidFill>
                  <a:prstClr val="black"/>
                </a:solidFill>
              </a:endParaRPr>
            </a:p>
          </p:txBody>
        </p:sp>
        <p:sp>
          <p:nvSpPr>
            <p:cNvPr id="353" name="Rounded Rectangle 352"/>
            <p:cNvSpPr/>
            <p:nvPr/>
          </p:nvSpPr>
          <p:spPr>
            <a:xfrm>
              <a:off x="1227844" y="6798807"/>
              <a:ext cx="54000" cy="207207"/>
            </a:xfrm>
            <a:prstGeom prst="roundRect">
              <a:avLst>
                <a:gd name="adj" fmla="val 50000"/>
              </a:avLst>
            </a:prstGeom>
            <a:solidFill>
              <a:schemeClr val="accent2">
                <a:lumMod val="20000"/>
                <a:lumOff val="80000"/>
              </a:schemeClr>
            </a:solidFill>
            <a:ln w="9525">
              <a:solidFill>
                <a:srgbClr val="B7968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GB" sz="1350">
                <a:solidFill>
                  <a:prstClr val="black"/>
                </a:solidFill>
              </a:endParaRPr>
            </a:p>
          </p:txBody>
        </p:sp>
        <p:sp>
          <p:nvSpPr>
            <p:cNvPr id="354" name="Rounded Rectangle 353"/>
            <p:cNvSpPr/>
            <p:nvPr/>
          </p:nvSpPr>
          <p:spPr>
            <a:xfrm>
              <a:off x="1319942" y="6798807"/>
              <a:ext cx="54000" cy="207207"/>
            </a:xfrm>
            <a:prstGeom prst="roundRect">
              <a:avLst>
                <a:gd name="adj" fmla="val 50000"/>
              </a:avLst>
            </a:prstGeom>
            <a:solidFill>
              <a:schemeClr val="accent2">
                <a:lumMod val="20000"/>
                <a:lumOff val="80000"/>
              </a:schemeClr>
            </a:solidFill>
            <a:ln w="9525">
              <a:solidFill>
                <a:srgbClr val="B7968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GB" sz="1350">
                <a:solidFill>
                  <a:prstClr val="black"/>
                </a:solidFill>
              </a:endParaRPr>
            </a:p>
          </p:txBody>
        </p:sp>
        <p:sp>
          <p:nvSpPr>
            <p:cNvPr id="355" name="Rounded Rectangle 354"/>
            <p:cNvSpPr/>
            <p:nvPr/>
          </p:nvSpPr>
          <p:spPr>
            <a:xfrm>
              <a:off x="1412040" y="6798807"/>
              <a:ext cx="54000" cy="207207"/>
            </a:xfrm>
            <a:prstGeom prst="roundRect">
              <a:avLst>
                <a:gd name="adj" fmla="val 50000"/>
              </a:avLst>
            </a:prstGeom>
            <a:solidFill>
              <a:schemeClr val="accent2">
                <a:lumMod val="20000"/>
                <a:lumOff val="80000"/>
              </a:schemeClr>
            </a:solidFill>
            <a:ln w="9525">
              <a:solidFill>
                <a:srgbClr val="B7968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GB" sz="1350">
                <a:solidFill>
                  <a:prstClr val="black"/>
                </a:solidFill>
              </a:endParaRPr>
            </a:p>
          </p:txBody>
        </p:sp>
        <p:sp>
          <p:nvSpPr>
            <p:cNvPr id="356" name="Rounded Rectangle 355"/>
            <p:cNvSpPr/>
            <p:nvPr/>
          </p:nvSpPr>
          <p:spPr>
            <a:xfrm>
              <a:off x="1504138" y="6798807"/>
              <a:ext cx="54000" cy="207207"/>
            </a:xfrm>
            <a:prstGeom prst="roundRect">
              <a:avLst>
                <a:gd name="adj" fmla="val 50000"/>
              </a:avLst>
            </a:prstGeom>
            <a:solidFill>
              <a:schemeClr val="accent2">
                <a:lumMod val="20000"/>
                <a:lumOff val="80000"/>
              </a:schemeClr>
            </a:solidFill>
            <a:ln w="9525">
              <a:solidFill>
                <a:srgbClr val="B7968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GB" sz="1350">
                <a:solidFill>
                  <a:prstClr val="black"/>
                </a:solidFill>
              </a:endParaRPr>
            </a:p>
          </p:txBody>
        </p:sp>
        <p:sp>
          <p:nvSpPr>
            <p:cNvPr id="357" name="Rounded Rectangle 356"/>
            <p:cNvSpPr/>
            <p:nvPr/>
          </p:nvSpPr>
          <p:spPr>
            <a:xfrm>
              <a:off x="1596236" y="6798807"/>
              <a:ext cx="54000" cy="207207"/>
            </a:xfrm>
            <a:prstGeom prst="roundRect">
              <a:avLst>
                <a:gd name="adj" fmla="val 50000"/>
              </a:avLst>
            </a:prstGeom>
            <a:solidFill>
              <a:schemeClr val="accent2">
                <a:lumMod val="20000"/>
                <a:lumOff val="80000"/>
              </a:schemeClr>
            </a:solidFill>
            <a:ln w="9525">
              <a:solidFill>
                <a:srgbClr val="B7968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GB" sz="1350">
                <a:solidFill>
                  <a:prstClr val="black"/>
                </a:solidFill>
              </a:endParaRPr>
            </a:p>
          </p:txBody>
        </p:sp>
        <p:sp>
          <p:nvSpPr>
            <p:cNvPr id="358" name="Rounded Rectangle 357"/>
            <p:cNvSpPr/>
            <p:nvPr/>
          </p:nvSpPr>
          <p:spPr>
            <a:xfrm>
              <a:off x="1688334" y="6798807"/>
              <a:ext cx="54000" cy="207207"/>
            </a:xfrm>
            <a:prstGeom prst="roundRect">
              <a:avLst>
                <a:gd name="adj" fmla="val 50000"/>
              </a:avLst>
            </a:prstGeom>
            <a:solidFill>
              <a:schemeClr val="accent2">
                <a:lumMod val="20000"/>
                <a:lumOff val="80000"/>
              </a:schemeClr>
            </a:solidFill>
            <a:ln w="9525">
              <a:solidFill>
                <a:srgbClr val="B7968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GB" sz="1350">
                <a:solidFill>
                  <a:prstClr val="black"/>
                </a:solidFill>
              </a:endParaRPr>
            </a:p>
          </p:txBody>
        </p:sp>
        <p:sp>
          <p:nvSpPr>
            <p:cNvPr id="359" name="Rounded Rectangle 358"/>
            <p:cNvSpPr/>
            <p:nvPr/>
          </p:nvSpPr>
          <p:spPr>
            <a:xfrm>
              <a:off x="1780432" y="6798807"/>
              <a:ext cx="54000" cy="207207"/>
            </a:xfrm>
            <a:prstGeom prst="roundRect">
              <a:avLst>
                <a:gd name="adj" fmla="val 50000"/>
              </a:avLst>
            </a:prstGeom>
            <a:solidFill>
              <a:schemeClr val="accent2">
                <a:lumMod val="20000"/>
                <a:lumOff val="80000"/>
              </a:schemeClr>
            </a:solidFill>
            <a:ln w="9525">
              <a:solidFill>
                <a:srgbClr val="B7968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GB" sz="1350">
                <a:solidFill>
                  <a:prstClr val="black"/>
                </a:solidFill>
              </a:endParaRPr>
            </a:p>
          </p:txBody>
        </p:sp>
        <p:sp>
          <p:nvSpPr>
            <p:cNvPr id="360" name="Rounded Rectangle 359"/>
            <p:cNvSpPr/>
            <p:nvPr/>
          </p:nvSpPr>
          <p:spPr>
            <a:xfrm>
              <a:off x="1872530" y="6798807"/>
              <a:ext cx="54000" cy="207207"/>
            </a:xfrm>
            <a:prstGeom prst="roundRect">
              <a:avLst>
                <a:gd name="adj" fmla="val 50000"/>
              </a:avLst>
            </a:prstGeom>
            <a:solidFill>
              <a:schemeClr val="accent2">
                <a:lumMod val="20000"/>
                <a:lumOff val="80000"/>
              </a:schemeClr>
            </a:solidFill>
            <a:ln w="9525">
              <a:solidFill>
                <a:srgbClr val="B7968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GB" sz="1350">
                <a:solidFill>
                  <a:prstClr val="black"/>
                </a:solidFill>
              </a:endParaRPr>
            </a:p>
          </p:txBody>
        </p:sp>
        <p:sp>
          <p:nvSpPr>
            <p:cNvPr id="361" name="Rounded Rectangle 360"/>
            <p:cNvSpPr/>
            <p:nvPr/>
          </p:nvSpPr>
          <p:spPr>
            <a:xfrm>
              <a:off x="1964622" y="6798807"/>
              <a:ext cx="54000" cy="207207"/>
            </a:xfrm>
            <a:prstGeom prst="roundRect">
              <a:avLst>
                <a:gd name="adj" fmla="val 50000"/>
              </a:avLst>
            </a:prstGeom>
            <a:solidFill>
              <a:schemeClr val="accent2">
                <a:lumMod val="20000"/>
                <a:lumOff val="80000"/>
              </a:schemeClr>
            </a:solidFill>
            <a:ln w="9525">
              <a:solidFill>
                <a:srgbClr val="B7968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GB" sz="1350">
                <a:solidFill>
                  <a:prstClr val="black"/>
                </a:solidFill>
              </a:endParaRPr>
            </a:p>
          </p:txBody>
        </p:sp>
        <p:sp>
          <p:nvSpPr>
            <p:cNvPr id="286" name="Oval 285"/>
            <p:cNvSpPr/>
            <p:nvPr/>
          </p:nvSpPr>
          <p:spPr>
            <a:xfrm>
              <a:off x="-1460409" y="6986281"/>
              <a:ext cx="88822" cy="88822"/>
            </a:xfrm>
            <a:prstGeom prst="ellipse">
              <a:avLst/>
            </a:prstGeom>
            <a:solidFill>
              <a:schemeClr val="accent6">
                <a:lumMod val="20000"/>
                <a:lumOff val="80000"/>
              </a:schemeClr>
            </a:solidFill>
            <a:ln w="9525">
              <a:solidFill>
                <a:srgbClr val="B7968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GB" sz="1350">
                <a:solidFill>
                  <a:prstClr val="white"/>
                </a:solidFill>
              </a:endParaRPr>
            </a:p>
          </p:txBody>
        </p:sp>
        <p:sp>
          <p:nvSpPr>
            <p:cNvPr id="287" name="Oval 286"/>
            <p:cNvSpPr/>
            <p:nvPr/>
          </p:nvSpPr>
          <p:spPr>
            <a:xfrm>
              <a:off x="-1368311" y="6986281"/>
              <a:ext cx="88822" cy="88822"/>
            </a:xfrm>
            <a:prstGeom prst="ellipse">
              <a:avLst/>
            </a:prstGeom>
            <a:solidFill>
              <a:schemeClr val="accent6">
                <a:lumMod val="20000"/>
                <a:lumOff val="80000"/>
              </a:schemeClr>
            </a:solidFill>
            <a:ln w="9525">
              <a:solidFill>
                <a:srgbClr val="B7968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GB" sz="1350">
                <a:solidFill>
                  <a:prstClr val="white"/>
                </a:solidFill>
              </a:endParaRPr>
            </a:p>
          </p:txBody>
        </p:sp>
        <p:sp>
          <p:nvSpPr>
            <p:cNvPr id="288" name="Oval 287"/>
            <p:cNvSpPr/>
            <p:nvPr/>
          </p:nvSpPr>
          <p:spPr>
            <a:xfrm>
              <a:off x="-1276213" y="6986281"/>
              <a:ext cx="88822" cy="88822"/>
            </a:xfrm>
            <a:prstGeom prst="ellipse">
              <a:avLst/>
            </a:prstGeom>
            <a:solidFill>
              <a:schemeClr val="accent6">
                <a:lumMod val="20000"/>
                <a:lumOff val="80000"/>
              </a:schemeClr>
            </a:solidFill>
            <a:ln w="9525">
              <a:solidFill>
                <a:srgbClr val="B7968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GB" sz="1350">
                <a:solidFill>
                  <a:prstClr val="white"/>
                </a:solidFill>
              </a:endParaRPr>
            </a:p>
          </p:txBody>
        </p:sp>
        <p:sp>
          <p:nvSpPr>
            <p:cNvPr id="289" name="Oval 288"/>
            <p:cNvSpPr/>
            <p:nvPr/>
          </p:nvSpPr>
          <p:spPr>
            <a:xfrm>
              <a:off x="-1184115" y="6986281"/>
              <a:ext cx="88822" cy="88822"/>
            </a:xfrm>
            <a:prstGeom prst="ellipse">
              <a:avLst/>
            </a:prstGeom>
            <a:solidFill>
              <a:schemeClr val="accent6">
                <a:lumMod val="20000"/>
                <a:lumOff val="80000"/>
              </a:schemeClr>
            </a:solidFill>
            <a:ln w="9525">
              <a:solidFill>
                <a:srgbClr val="B7968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GB" sz="1350">
                <a:solidFill>
                  <a:prstClr val="white"/>
                </a:solidFill>
              </a:endParaRPr>
            </a:p>
          </p:txBody>
        </p:sp>
        <p:sp>
          <p:nvSpPr>
            <p:cNvPr id="290" name="Oval 289"/>
            <p:cNvSpPr/>
            <p:nvPr/>
          </p:nvSpPr>
          <p:spPr>
            <a:xfrm>
              <a:off x="-1092017" y="6986281"/>
              <a:ext cx="88822" cy="88822"/>
            </a:xfrm>
            <a:prstGeom prst="ellipse">
              <a:avLst/>
            </a:prstGeom>
            <a:solidFill>
              <a:schemeClr val="accent6">
                <a:lumMod val="20000"/>
                <a:lumOff val="80000"/>
              </a:schemeClr>
            </a:solidFill>
            <a:ln w="9525">
              <a:solidFill>
                <a:srgbClr val="B7968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GB" sz="1350">
                <a:solidFill>
                  <a:prstClr val="white"/>
                </a:solidFill>
              </a:endParaRPr>
            </a:p>
          </p:txBody>
        </p:sp>
        <p:sp>
          <p:nvSpPr>
            <p:cNvPr id="291" name="Oval 290"/>
            <p:cNvSpPr/>
            <p:nvPr/>
          </p:nvSpPr>
          <p:spPr>
            <a:xfrm>
              <a:off x="-999919" y="6986281"/>
              <a:ext cx="88822" cy="88822"/>
            </a:xfrm>
            <a:prstGeom prst="ellipse">
              <a:avLst/>
            </a:prstGeom>
            <a:solidFill>
              <a:schemeClr val="accent6">
                <a:lumMod val="20000"/>
                <a:lumOff val="80000"/>
              </a:schemeClr>
            </a:solidFill>
            <a:ln w="9525">
              <a:solidFill>
                <a:srgbClr val="B7968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GB" sz="1350">
                <a:solidFill>
                  <a:prstClr val="white"/>
                </a:solidFill>
              </a:endParaRPr>
            </a:p>
          </p:txBody>
        </p:sp>
        <p:sp>
          <p:nvSpPr>
            <p:cNvPr id="292" name="Oval 291"/>
            <p:cNvSpPr/>
            <p:nvPr/>
          </p:nvSpPr>
          <p:spPr>
            <a:xfrm>
              <a:off x="-907821" y="6986281"/>
              <a:ext cx="88822" cy="88822"/>
            </a:xfrm>
            <a:prstGeom prst="ellipse">
              <a:avLst/>
            </a:prstGeom>
            <a:solidFill>
              <a:schemeClr val="accent6">
                <a:lumMod val="20000"/>
                <a:lumOff val="80000"/>
              </a:schemeClr>
            </a:solidFill>
            <a:ln w="9525">
              <a:solidFill>
                <a:srgbClr val="B7968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GB" sz="1350">
                <a:solidFill>
                  <a:prstClr val="white"/>
                </a:solidFill>
              </a:endParaRPr>
            </a:p>
          </p:txBody>
        </p:sp>
        <p:sp>
          <p:nvSpPr>
            <p:cNvPr id="293" name="Oval 292"/>
            <p:cNvSpPr/>
            <p:nvPr/>
          </p:nvSpPr>
          <p:spPr>
            <a:xfrm>
              <a:off x="-815723" y="6986281"/>
              <a:ext cx="88822" cy="88822"/>
            </a:xfrm>
            <a:prstGeom prst="ellipse">
              <a:avLst/>
            </a:prstGeom>
            <a:solidFill>
              <a:schemeClr val="accent6">
                <a:lumMod val="20000"/>
                <a:lumOff val="80000"/>
              </a:schemeClr>
            </a:solidFill>
            <a:ln w="9525">
              <a:solidFill>
                <a:srgbClr val="B7968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GB" sz="1350">
                <a:solidFill>
                  <a:prstClr val="white"/>
                </a:solidFill>
              </a:endParaRPr>
            </a:p>
          </p:txBody>
        </p:sp>
        <p:sp>
          <p:nvSpPr>
            <p:cNvPr id="294" name="Oval 293"/>
            <p:cNvSpPr/>
            <p:nvPr/>
          </p:nvSpPr>
          <p:spPr>
            <a:xfrm>
              <a:off x="-723625" y="6986281"/>
              <a:ext cx="88822" cy="88822"/>
            </a:xfrm>
            <a:prstGeom prst="ellipse">
              <a:avLst/>
            </a:prstGeom>
            <a:solidFill>
              <a:schemeClr val="accent6">
                <a:lumMod val="20000"/>
                <a:lumOff val="80000"/>
              </a:schemeClr>
            </a:solidFill>
            <a:ln w="9525">
              <a:solidFill>
                <a:srgbClr val="B7968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GB" sz="1350">
                <a:solidFill>
                  <a:prstClr val="white"/>
                </a:solidFill>
              </a:endParaRPr>
            </a:p>
          </p:txBody>
        </p:sp>
        <p:sp>
          <p:nvSpPr>
            <p:cNvPr id="295" name="Oval 294"/>
            <p:cNvSpPr/>
            <p:nvPr/>
          </p:nvSpPr>
          <p:spPr>
            <a:xfrm>
              <a:off x="-631527" y="6986281"/>
              <a:ext cx="88822" cy="88822"/>
            </a:xfrm>
            <a:prstGeom prst="ellipse">
              <a:avLst/>
            </a:prstGeom>
            <a:solidFill>
              <a:schemeClr val="accent6">
                <a:lumMod val="20000"/>
                <a:lumOff val="80000"/>
              </a:schemeClr>
            </a:solidFill>
            <a:ln w="9525">
              <a:solidFill>
                <a:srgbClr val="B7968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GB" sz="1350">
                <a:solidFill>
                  <a:prstClr val="white"/>
                </a:solidFill>
              </a:endParaRPr>
            </a:p>
          </p:txBody>
        </p:sp>
        <p:sp>
          <p:nvSpPr>
            <p:cNvPr id="296" name="Oval 295"/>
            <p:cNvSpPr/>
            <p:nvPr/>
          </p:nvSpPr>
          <p:spPr>
            <a:xfrm>
              <a:off x="-539429" y="6986281"/>
              <a:ext cx="88822" cy="88822"/>
            </a:xfrm>
            <a:prstGeom prst="ellipse">
              <a:avLst/>
            </a:prstGeom>
            <a:solidFill>
              <a:schemeClr val="accent6">
                <a:lumMod val="20000"/>
                <a:lumOff val="80000"/>
              </a:schemeClr>
            </a:solidFill>
            <a:ln w="9525">
              <a:solidFill>
                <a:srgbClr val="B7968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GB" sz="1350">
                <a:solidFill>
                  <a:prstClr val="white"/>
                </a:solidFill>
              </a:endParaRPr>
            </a:p>
          </p:txBody>
        </p:sp>
        <p:sp>
          <p:nvSpPr>
            <p:cNvPr id="297" name="Oval 296"/>
            <p:cNvSpPr/>
            <p:nvPr/>
          </p:nvSpPr>
          <p:spPr>
            <a:xfrm>
              <a:off x="-447331" y="6986281"/>
              <a:ext cx="88822" cy="88822"/>
            </a:xfrm>
            <a:prstGeom prst="ellipse">
              <a:avLst/>
            </a:prstGeom>
            <a:solidFill>
              <a:schemeClr val="accent6">
                <a:lumMod val="20000"/>
                <a:lumOff val="80000"/>
              </a:schemeClr>
            </a:solidFill>
            <a:ln w="9525">
              <a:solidFill>
                <a:srgbClr val="B7968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GB" sz="1350">
                <a:solidFill>
                  <a:prstClr val="white"/>
                </a:solidFill>
              </a:endParaRPr>
            </a:p>
          </p:txBody>
        </p:sp>
        <p:sp>
          <p:nvSpPr>
            <p:cNvPr id="298" name="Oval 297"/>
            <p:cNvSpPr/>
            <p:nvPr/>
          </p:nvSpPr>
          <p:spPr>
            <a:xfrm>
              <a:off x="-355233" y="6986281"/>
              <a:ext cx="88822" cy="88822"/>
            </a:xfrm>
            <a:prstGeom prst="ellipse">
              <a:avLst/>
            </a:prstGeom>
            <a:solidFill>
              <a:schemeClr val="accent6">
                <a:lumMod val="20000"/>
                <a:lumOff val="80000"/>
              </a:schemeClr>
            </a:solidFill>
            <a:ln w="9525">
              <a:solidFill>
                <a:srgbClr val="B7968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GB" sz="1350">
                <a:solidFill>
                  <a:prstClr val="white"/>
                </a:solidFill>
              </a:endParaRPr>
            </a:p>
          </p:txBody>
        </p:sp>
        <p:sp>
          <p:nvSpPr>
            <p:cNvPr id="299" name="Oval 298"/>
            <p:cNvSpPr/>
            <p:nvPr/>
          </p:nvSpPr>
          <p:spPr>
            <a:xfrm>
              <a:off x="-263135" y="6986281"/>
              <a:ext cx="88822" cy="88822"/>
            </a:xfrm>
            <a:prstGeom prst="ellipse">
              <a:avLst/>
            </a:prstGeom>
            <a:solidFill>
              <a:schemeClr val="accent6">
                <a:lumMod val="20000"/>
                <a:lumOff val="80000"/>
              </a:schemeClr>
            </a:solidFill>
            <a:ln w="9525">
              <a:solidFill>
                <a:srgbClr val="B7968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GB" sz="1350">
                <a:solidFill>
                  <a:prstClr val="white"/>
                </a:solidFill>
              </a:endParaRPr>
            </a:p>
          </p:txBody>
        </p:sp>
        <p:sp>
          <p:nvSpPr>
            <p:cNvPr id="300" name="Oval 299"/>
            <p:cNvSpPr/>
            <p:nvPr/>
          </p:nvSpPr>
          <p:spPr>
            <a:xfrm>
              <a:off x="-171037" y="6986281"/>
              <a:ext cx="88822" cy="88822"/>
            </a:xfrm>
            <a:prstGeom prst="ellipse">
              <a:avLst/>
            </a:prstGeom>
            <a:solidFill>
              <a:schemeClr val="accent6">
                <a:lumMod val="20000"/>
                <a:lumOff val="80000"/>
              </a:schemeClr>
            </a:solidFill>
            <a:ln w="9525">
              <a:solidFill>
                <a:srgbClr val="B7968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GB" sz="1350">
                <a:solidFill>
                  <a:prstClr val="white"/>
                </a:solidFill>
              </a:endParaRPr>
            </a:p>
          </p:txBody>
        </p:sp>
        <p:sp>
          <p:nvSpPr>
            <p:cNvPr id="301" name="Oval 300"/>
            <p:cNvSpPr/>
            <p:nvPr/>
          </p:nvSpPr>
          <p:spPr>
            <a:xfrm>
              <a:off x="-78939" y="6986281"/>
              <a:ext cx="88822" cy="88822"/>
            </a:xfrm>
            <a:prstGeom prst="ellipse">
              <a:avLst/>
            </a:prstGeom>
            <a:solidFill>
              <a:schemeClr val="accent6">
                <a:lumMod val="20000"/>
                <a:lumOff val="80000"/>
              </a:schemeClr>
            </a:solidFill>
            <a:ln w="9525">
              <a:solidFill>
                <a:srgbClr val="B7968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GB" sz="1350">
                <a:solidFill>
                  <a:prstClr val="white"/>
                </a:solidFill>
              </a:endParaRPr>
            </a:p>
          </p:txBody>
        </p:sp>
        <p:sp>
          <p:nvSpPr>
            <p:cNvPr id="302" name="Oval 301"/>
            <p:cNvSpPr/>
            <p:nvPr/>
          </p:nvSpPr>
          <p:spPr>
            <a:xfrm>
              <a:off x="13159" y="6986281"/>
              <a:ext cx="88822" cy="88822"/>
            </a:xfrm>
            <a:prstGeom prst="ellipse">
              <a:avLst/>
            </a:prstGeom>
            <a:solidFill>
              <a:schemeClr val="accent6">
                <a:lumMod val="20000"/>
                <a:lumOff val="80000"/>
              </a:schemeClr>
            </a:solidFill>
            <a:ln w="9525">
              <a:solidFill>
                <a:srgbClr val="B7968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GB" sz="1350">
                <a:solidFill>
                  <a:prstClr val="white"/>
                </a:solidFill>
              </a:endParaRPr>
            </a:p>
          </p:txBody>
        </p:sp>
        <p:sp>
          <p:nvSpPr>
            <p:cNvPr id="303" name="Oval 302"/>
            <p:cNvSpPr/>
            <p:nvPr/>
          </p:nvSpPr>
          <p:spPr>
            <a:xfrm>
              <a:off x="105257" y="6986281"/>
              <a:ext cx="88822" cy="88822"/>
            </a:xfrm>
            <a:prstGeom prst="ellipse">
              <a:avLst/>
            </a:prstGeom>
            <a:solidFill>
              <a:schemeClr val="accent6">
                <a:lumMod val="20000"/>
                <a:lumOff val="80000"/>
              </a:schemeClr>
            </a:solidFill>
            <a:ln w="9525">
              <a:solidFill>
                <a:srgbClr val="B7968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GB" sz="1350">
                <a:solidFill>
                  <a:prstClr val="white"/>
                </a:solidFill>
              </a:endParaRPr>
            </a:p>
          </p:txBody>
        </p:sp>
        <p:sp>
          <p:nvSpPr>
            <p:cNvPr id="304" name="Oval 303"/>
            <p:cNvSpPr/>
            <p:nvPr/>
          </p:nvSpPr>
          <p:spPr>
            <a:xfrm>
              <a:off x="197355" y="6986281"/>
              <a:ext cx="88822" cy="88822"/>
            </a:xfrm>
            <a:prstGeom prst="ellipse">
              <a:avLst/>
            </a:prstGeom>
            <a:solidFill>
              <a:schemeClr val="accent6">
                <a:lumMod val="20000"/>
                <a:lumOff val="80000"/>
              </a:schemeClr>
            </a:solidFill>
            <a:ln w="9525">
              <a:solidFill>
                <a:srgbClr val="B7968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GB" sz="1350">
                <a:solidFill>
                  <a:prstClr val="white"/>
                </a:solidFill>
              </a:endParaRPr>
            </a:p>
          </p:txBody>
        </p:sp>
        <p:sp>
          <p:nvSpPr>
            <p:cNvPr id="305" name="Oval 304"/>
            <p:cNvSpPr/>
            <p:nvPr/>
          </p:nvSpPr>
          <p:spPr>
            <a:xfrm>
              <a:off x="289453" y="6986281"/>
              <a:ext cx="88822" cy="88822"/>
            </a:xfrm>
            <a:prstGeom prst="ellipse">
              <a:avLst/>
            </a:prstGeom>
            <a:solidFill>
              <a:schemeClr val="accent6">
                <a:lumMod val="20000"/>
                <a:lumOff val="80000"/>
              </a:schemeClr>
            </a:solidFill>
            <a:ln w="9525">
              <a:solidFill>
                <a:srgbClr val="B7968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GB" sz="1350">
                <a:solidFill>
                  <a:prstClr val="white"/>
                </a:solidFill>
              </a:endParaRPr>
            </a:p>
          </p:txBody>
        </p:sp>
        <p:sp>
          <p:nvSpPr>
            <p:cNvPr id="306" name="Oval 305"/>
            <p:cNvSpPr/>
            <p:nvPr/>
          </p:nvSpPr>
          <p:spPr>
            <a:xfrm>
              <a:off x="381551" y="6986281"/>
              <a:ext cx="88822" cy="88822"/>
            </a:xfrm>
            <a:prstGeom prst="ellipse">
              <a:avLst/>
            </a:prstGeom>
            <a:solidFill>
              <a:schemeClr val="accent6">
                <a:lumMod val="20000"/>
                <a:lumOff val="80000"/>
              </a:schemeClr>
            </a:solidFill>
            <a:ln w="9525">
              <a:solidFill>
                <a:srgbClr val="B7968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GB" sz="1350">
                <a:solidFill>
                  <a:prstClr val="white"/>
                </a:solidFill>
              </a:endParaRPr>
            </a:p>
          </p:txBody>
        </p:sp>
        <p:sp>
          <p:nvSpPr>
            <p:cNvPr id="307" name="Oval 306"/>
            <p:cNvSpPr/>
            <p:nvPr/>
          </p:nvSpPr>
          <p:spPr>
            <a:xfrm>
              <a:off x="473649" y="6986281"/>
              <a:ext cx="88822" cy="88822"/>
            </a:xfrm>
            <a:prstGeom prst="ellipse">
              <a:avLst/>
            </a:prstGeom>
            <a:solidFill>
              <a:schemeClr val="accent6">
                <a:lumMod val="20000"/>
                <a:lumOff val="80000"/>
              </a:schemeClr>
            </a:solidFill>
            <a:ln w="9525">
              <a:solidFill>
                <a:srgbClr val="B7968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GB" sz="1350">
                <a:solidFill>
                  <a:prstClr val="white"/>
                </a:solidFill>
              </a:endParaRPr>
            </a:p>
          </p:txBody>
        </p:sp>
        <p:sp>
          <p:nvSpPr>
            <p:cNvPr id="308" name="Oval 307"/>
            <p:cNvSpPr/>
            <p:nvPr/>
          </p:nvSpPr>
          <p:spPr>
            <a:xfrm>
              <a:off x="565747" y="6986281"/>
              <a:ext cx="88822" cy="88822"/>
            </a:xfrm>
            <a:prstGeom prst="ellipse">
              <a:avLst/>
            </a:prstGeom>
            <a:solidFill>
              <a:schemeClr val="accent6">
                <a:lumMod val="20000"/>
                <a:lumOff val="80000"/>
              </a:schemeClr>
            </a:solidFill>
            <a:ln w="9525">
              <a:solidFill>
                <a:srgbClr val="B7968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GB" sz="1350">
                <a:solidFill>
                  <a:prstClr val="white"/>
                </a:solidFill>
              </a:endParaRPr>
            </a:p>
          </p:txBody>
        </p:sp>
        <p:sp>
          <p:nvSpPr>
            <p:cNvPr id="309" name="Oval 308"/>
            <p:cNvSpPr/>
            <p:nvPr/>
          </p:nvSpPr>
          <p:spPr>
            <a:xfrm>
              <a:off x="657845" y="6986281"/>
              <a:ext cx="88822" cy="88822"/>
            </a:xfrm>
            <a:prstGeom prst="ellipse">
              <a:avLst/>
            </a:prstGeom>
            <a:solidFill>
              <a:schemeClr val="accent6">
                <a:lumMod val="20000"/>
                <a:lumOff val="80000"/>
              </a:schemeClr>
            </a:solidFill>
            <a:ln w="9525">
              <a:solidFill>
                <a:srgbClr val="B7968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GB" sz="1350">
                <a:solidFill>
                  <a:prstClr val="white"/>
                </a:solidFill>
              </a:endParaRPr>
            </a:p>
          </p:txBody>
        </p:sp>
        <p:sp>
          <p:nvSpPr>
            <p:cNvPr id="310" name="Oval 309"/>
            <p:cNvSpPr/>
            <p:nvPr/>
          </p:nvSpPr>
          <p:spPr>
            <a:xfrm>
              <a:off x="749943" y="6986281"/>
              <a:ext cx="88822" cy="88822"/>
            </a:xfrm>
            <a:prstGeom prst="ellipse">
              <a:avLst/>
            </a:prstGeom>
            <a:solidFill>
              <a:schemeClr val="accent6">
                <a:lumMod val="20000"/>
                <a:lumOff val="80000"/>
              </a:schemeClr>
            </a:solidFill>
            <a:ln w="9525">
              <a:solidFill>
                <a:srgbClr val="B7968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GB" sz="1350">
                <a:solidFill>
                  <a:prstClr val="white"/>
                </a:solidFill>
              </a:endParaRPr>
            </a:p>
          </p:txBody>
        </p:sp>
        <p:sp>
          <p:nvSpPr>
            <p:cNvPr id="311" name="Oval 310"/>
            <p:cNvSpPr/>
            <p:nvPr/>
          </p:nvSpPr>
          <p:spPr>
            <a:xfrm>
              <a:off x="842041" y="6986281"/>
              <a:ext cx="88822" cy="88822"/>
            </a:xfrm>
            <a:prstGeom prst="ellipse">
              <a:avLst/>
            </a:prstGeom>
            <a:solidFill>
              <a:schemeClr val="accent6">
                <a:lumMod val="20000"/>
                <a:lumOff val="80000"/>
              </a:schemeClr>
            </a:solidFill>
            <a:ln w="9525">
              <a:solidFill>
                <a:srgbClr val="B7968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GB" sz="1350">
                <a:solidFill>
                  <a:prstClr val="white"/>
                </a:solidFill>
              </a:endParaRPr>
            </a:p>
          </p:txBody>
        </p:sp>
        <p:sp>
          <p:nvSpPr>
            <p:cNvPr id="312" name="Oval 311"/>
            <p:cNvSpPr/>
            <p:nvPr/>
          </p:nvSpPr>
          <p:spPr>
            <a:xfrm>
              <a:off x="934139" y="6986281"/>
              <a:ext cx="88822" cy="88822"/>
            </a:xfrm>
            <a:prstGeom prst="ellipse">
              <a:avLst/>
            </a:prstGeom>
            <a:solidFill>
              <a:schemeClr val="accent6">
                <a:lumMod val="20000"/>
                <a:lumOff val="80000"/>
              </a:schemeClr>
            </a:solidFill>
            <a:ln w="9525">
              <a:solidFill>
                <a:srgbClr val="B7968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GB" sz="1350">
                <a:solidFill>
                  <a:prstClr val="white"/>
                </a:solidFill>
              </a:endParaRPr>
            </a:p>
          </p:txBody>
        </p:sp>
        <p:sp>
          <p:nvSpPr>
            <p:cNvPr id="313" name="Oval 312"/>
            <p:cNvSpPr/>
            <p:nvPr/>
          </p:nvSpPr>
          <p:spPr>
            <a:xfrm>
              <a:off x="1026237" y="6986281"/>
              <a:ext cx="88822" cy="88822"/>
            </a:xfrm>
            <a:prstGeom prst="ellipse">
              <a:avLst/>
            </a:prstGeom>
            <a:solidFill>
              <a:schemeClr val="accent6">
                <a:lumMod val="20000"/>
                <a:lumOff val="80000"/>
              </a:schemeClr>
            </a:solidFill>
            <a:ln w="9525">
              <a:solidFill>
                <a:srgbClr val="B7968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GB" sz="1350">
                <a:solidFill>
                  <a:prstClr val="white"/>
                </a:solidFill>
              </a:endParaRPr>
            </a:p>
          </p:txBody>
        </p:sp>
        <p:sp>
          <p:nvSpPr>
            <p:cNvPr id="314" name="Oval 313"/>
            <p:cNvSpPr/>
            <p:nvPr/>
          </p:nvSpPr>
          <p:spPr>
            <a:xfrm>
              <a:off x="1118335" y="6986281"/>
              <a:ext cx="88822" cy="88822"/>
            </a:xfrm>
            <a:prstGeom prst="ellipse">
              <a:avLst/>
            </a:prstGeom>
            <a:solidFill>
              <a:schemeClr val="accent6">
                <a:lumMod val="20000"/>
                <a:lumOff val="80000"/>
              </a:schemeClr>
            </a:solidFill>
            <a:ln w="9525">
              <a:solidFill>
                <a:srgbClr val="B7968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GB" sz="1350">
                <a:solidFill>
                  <a:prstClr val="white"/>
                </a:solidFill>
              </a:endParaRPr>
            </a:p>
          </p:txBody>
        </p:sp>
        <p:sp>
          <p:nvSpPr>
            <p:cNvPr id="315" name="Oval 314"/>
            <p:cNvSpPr/>
            <p:nvPr/>
          </p:nvSpPr>
          <p:spPr>
            <a:xfrm>
              <a:off x="1210433" y="6986281"/>
              <a:ext cx="88822" cy="88822"/>
            </a:xfrm>
            <a:prstGeom prst="ellipse">
              <a:avLst/>
            </a:prstGeom>
            <a:solidFill>
              <a:schemeClr val="accent6">
                <a:lumMod val="20000"/>
                <a:lumOff val="80000"/>
              </a:schemeClr>
            </a:solidFill>
            <a:ln w="9525">
              <a:solidFill>
                <a:srgbClr val="B7968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GB" sz="1350">
                <a:solidFill>
                  <a:prstClr val="white"/>
                </a:solidFill>
              </a:endParaRPr>
            </a:p>
          </p:txBody>
        </p:sp>
        <p:sp>
          <p:nvSpPr>
            <p:cNvPr id="316" name="Oval 315"/>
            <p:cNvSpPr/>
            <p:nvPr/>
          </p:nvSpPr>
          <p:spPr>
            <a:xfrm>
              <a:off x="1302531" y="6986281"/>
              <a:ext cx="88822" cy="88822"/>
            </a:xfrm>
            <a:prstGeom prst="ellipse">
              <a:avLst/>
            </a:prstGeom>
            <a:solidFill>
              <a:schemeClr val="accent6">
                <a:lumMod val="20000"/>
                <a:lumOff val="80000"/>
              </a:schemeClr>
            </a:solidFill>
            <a:ln w="9525">
              <a:solidFill>
                <a:srgbClr val="B7968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GB" sz="1350">
                <a:solidFill>
                  <a:prstClr val="white"/>
                </a:solidFill>
              </a:endParaRPr>
            </a:p>
          </p:txBody>
        </p:sp>
        <p:sp>
          <p:nvSpPr>
            <p:cNvPr id="317" name="Oval 316"/>
            <p:cNvSpPr/>
            <p:nvPr/>
          </p:nvSpPr>
          <p:spPr>
            <a:xfrm>
              <a:off x="1394629" y="6986281"/>
              <a:ext cx="88822" cy="88822"/>
            </a:xfrm>
            <a:prstGeom prst="ellipse">
              <a:avLst/>
            </a:prstGeom>
            <a:solidFill>
              <a:schemeClr val="accent6">
                <a:lumMod val="20000"/>
                <a:lumOff val="80000"/>
              </a:schemeClr>
            </a:solidFill>
            <a:ln w="9525">
              <a:solidFill>
                <a:srgbClr val="B7968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GB" sz="1350">
                <a:solidFill>
                  <a:prstClr val="white"/>
                </a:solidFill>
              </a:endParaRPr>
            </a:p>
          </p:txBody>
        </p:sp>
        <p:sp>
          <p:nvSpPr>
            <p:cNvPr id="318" name="Oval 317"/>
            <p:cNvSpPr/>
            <p:nvPr/>
          </p:nvSpPr>
          <p:spPr>
            <a:xfrm>
              <a:off x="1486727" y="6986281"/>
              <a:ext cx="88822" cy="88822"/>
            </a:xfrm>
            <a:prstGeom prst="ellipse">
              <a:avLst/>
            </a:prstGeom>
            <a:solidFill>
              <a:schemeClr val="accent6">
                <a:lumMod val="20000"/>
                <a:lumOff val="80000"/>
              </a:schemeClr>
            </a:solidFill>
            <a:ln w="9525">
              <a:solidFill>
                <a:srgbClr val="B7968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GB" sz="1350">
                <a:solidFill>
                  <a:prstClr val="white"/>
                </a:solidFill>
              </a:endParaRPr>
            </a:p>
          </p:txBody>
        </p:sp>
        <p:sp>
          <p:nvSpPr>
            <p:cNvPr id="319" name="Oval 318"/>
            <p:cNvSpPr/>
            <p:nvPr/>
          </p:nvSpPr>
          <p:spPr>
            <a:xfrm>
              <a:off x="1578825" y="6986281"/>
              <a:ext cx="88822" cy="88822"/>
            </a:xfrm>
            <a:prstGeom prst="ellipse">
              <a:avLst/>
            </a:prstGeom>
            <a:solidFill>
              <a:schemeClr val="accent6">
                <a:lumMod val="20000"/>
                <a:lumOff val="80000"/>
              </a:schemeClr>
            </a:solidFill>
            <a:ln w="9525">
              <a:solidFill>
                <a:srgbClr val="B7968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GB" sz="1350">
                <a:solidFill>
                  <a:prstClr val="white"/>
                </a:solidFill>
              </a:endParaRPr>
            </a:p>
          </p:txBody>
        </p:sp>
        <p:sp>
          <p:nvSpPr>
            <p:cNvPr id="320" name="Oval 319"/>
            <p:cNvSpPr/>
            <p:nvPr/>
          </p:nvSpPr>
          <p:spPr>
            <a:xfrm>
              <a:off x="1670923" y="6986281"/>
              <a:ext cx="88822" cy="88822"/>
            </a:xfrm>
            <a:prstGeom prst="ellipse">
              <a:avLst/>
            </a:prstGeom>
            <a:solidFill>
              <a:schemeClr val="accent6">
                <a:lumMod val="20000"/>
                <a:lumOff val="80000"/>
              </a:schemeClr>
            </a:solidFill>
            <a:ln w="9525">
              <a:solidFill>
                <a:srgbClr val="B7968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GB" sz="1350">
                <a:solidFill>
                  <a:prstClr val="white"/>
                </a:solidFill>
              </a:endParaRPr>
            </a:p>
          </p:txBody>
        </p:sp>
        <p:sp>
          <p:nvSpPr>
            <p:cNvPr id="321" name="Oval 320"/>
            <p:cNvSpPr/>
            <p:nvPr/>
          </p:nvSpPr>
          <p:spPr>
            <a:xfrm>
              <a:off x="1763021" y="6986281"/>
              <a:ext cx="88822" cy="88822"/>
            </a:xfrm>
            <a:prstGeom prst="ellipse">
              <a:avLst/>
            </a:prstGeom>
            <a:solidFill>
              <a:schemeClr val="accent6">
                <a:lumMod val="20000"/>
                <a:lumOff val="80000"/>
              </a:schemeClr>
            </a:solidFill>
            <a:ln w="9525">
              <a:solidFill>
                <a:srgbClr val="B7968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GB" sz="1350">
                <a:solidFill>
                  <a:prstClr val="white"/>
                </a:solidFill>
              </a:endParaRPr>
            </a:p>
          </p:txBody>
        </p:sp>
        <p:sp>
          <p:nvSpPr>
            <p:cNvPr id="322" name="Oval 321"/>
            <p:cNvSpPr/>
            <p:nvPr/>
          </p:nvSpPr>
          <p:spPr>
            <a:xfrm>
              <a:off x="1855119" y="6986281"/>
              <a:ext cx="88822" cy="88822"/>
            </a:xfrm>
            <a:prstGeom prst="ellipse">
              <a:avLst/>
            </a:prstGeom>
            <a:solidFill>
              <a:schemeClr val="accent6">
                <a:lumMod val="20000"/>
                <a:lumOff val="80000"/>
              </a:schemeClr>
            </a:solidFill>
            <a:ln w="9525">
              <a:solidFill>
                <a:srgbClr val="B7968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GB" sz="1350">
                <a:solidFill>
                  <a:prstClr val="white"/>
                </a:solidFill>
              </a:endParaRPr>
            </a:p>
          </p:txBody>
        </p:sp>
        <p:sp>
          <p:nvSpPr>
            <p:cNvPr id="323" name="Oval 322"/>
            <p:cNvSpPr/>
            <p:nvPr/>
          </p:nvSpPr>
          <p:spPr>
            <a:xfrm>
              <a:off x="1947211" y="6986281"/>
              <a:ext cx="88822" cy="88822"/>
            </a:xfrm>
            <a:prstGeom prst="ellipse">
              <a:avLst/>
            </a:prstGeom>
            <a:solidFill>
              <a:schemeClr val="accent6">
                <a:lumMod val="20000"/>
                <a:lumOff val="80000"/>
              </a:schemeClr>
            </a:solidFill>
            <a:ln w="9525">
              <a:solidFill>
                <a:srgbClr val="B7968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GB" sz="1350">
                <a:solidFill>
                  <a:prstClr val="white"/>
                </a:solidFill>
              </a:endParaRPr>
            </a:p>
          </p:txBody>
        </p:sp>
        <p:sp>
          <p:nvSpPr>
            <p:cNvPr id="248" name="Oval 247"/>
            <p:cNvSpPr/>
            <p:nvPr/>
          </p:nvSpPr>
          <p:spPr>
            <a:xfrm>
              <a:off x="-1460409" y="6742876"/>
              <a:ext cx="88822" cy="88822"/>
            </a:xfrm>
            <a:prstGeom prst="ellipse">
              <a:avLst/>
            </a:prstGeom>
            <a:solidFill>
              <a:schemeClr val="accent6">
                <a:lumMod val="20000"/>
                <a:lumOff val="80000"/>
              </a:schemeClr>
            </a:solidFill>
            <a:ln w="9525">
              <a:solidFill>
                <a:srgbClr val="B7968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GB" sz="1350">
                <a:solidFill>
                  <a:prstClr val="black"/>
                </a:solidFill>
              </a:endParaRPr>
            </a:p>
          </p:txBody>
        </p:sp>
        <p:sp>
          <p:nvSpPr>
            <p:cNvPr id="249" name="Oval 248"/>
            <p:cNvSpPr/>
            <p:nvPr/>
          </p:nvSpPr>
          <p:spPr>
            <a:xfrm>
              <a:off x="-1368311" y="6742876"/>
              <a:ext cx="88822" cy="88822"/>
            </a:xfrm>
            <a:prstGeom prst="ellipse">
              <a:avLst/>
            </a:prstGeom>
            <a:solidFill>
              <a:schemeClr val="accent6">
                <a:lumMod val="20000"/>
                <a:lumOff val="80000"/>
              </a:schemeClr>
            </a:solidFill>
            <a:ln w="9525">
              <a:solidFill>
                <a:srgbClr val="B7968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GB" sz="1350">
                <a:solidFill>
                  <a:prstClr val="black"/>
                </a:solidFill>
              </a:endParaRPr>
            </a:p>
          </p:txBody>
        </p:sp>
        <p:sp>
          <p:nvSpPr>
            <p:cNvPr id="250" name="Oval 249"/>
            <p:cNvSpPr/>
            <p:nvPr/>
          </p:nvSpPr>
          <p:spPr>
            <a:xfrm>
              <a:off x="-1276213" y="6742876"/>
              <a:ext cx="88822" cy="88822"/>
            </a:xfrm>
            <a:prstGeom prst="ellipse">
              <a:avLst/>
            </a:prstGeom>
            <a:solidFill>
              <a:schemeClr val="accent6">
                <a:lumMod val="20000"/>
                <a:lumOff val="80000"/>
              </a:schemeClr>
            </a:solidFill>
            <a:ln w="9525">
              <a:solidFill>
                <a:srgbClr val="B7968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GB" sz="1350">
                <a:solidFill>
                  <a:prstClr val="black"/>
                </a:solidFill>
              </a:endParaRPr>
            </a:p>
          </p:txBody>
        </p:sp>
        <p:sp>
          <p:nvSpPr>
            <p:cNvPr id="251" name="Oval 250"/>
            <p:cNvSpPr/>
            <p:nvPr/>
          </p:nvSpPr>
          <p:spPr>
            <a:xfrm>
              <a:off x="-1184115" y="6742876"/>
              <a:ext cx="88822" cy="88822"/>
            </a:xfrm>
            <a:prstGeom prst="ellipse">
              <a:avLst/>
            </a:prstGeom>
            <a:solidFill>
              <a:schemeClr val="accent6">
                <a:lumMod val="20000"/>
                <a:lumOff val="80000"/>
              </a:schemeClr>
            </a:solidFill>
            <a:ln w="9525">
              <a:solidFill>
                <a:srgbClr val="B7968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GB" sz="1350">
                <a:solidFill>
                  <a:prstClr val="black"/>
                </a:solidFill>
              </a:endParaRPr>
            </a:p>
          </p:txBody>
        </p:sp>
        <p:sp>
          <p:nvSpPr>
            <p:cNvPr id="252" name="Oval 251"/>
            <p:cNvSpPr/>
            <p:nvPr/>
          </p:nvSpPr>
          <p:spPr>
            <a:xfrm>
              <a:off x="-1092017" y="6742876"/>
              <a:ext cx="88822" cy="88822"/>
            </a:xfrm>
            <a:prstGeom prst="ellipse">
              <a:avLst/>
            </a:prstGeom>
            <a:solidFill>
              <a:schemeClr val="accent6">
                <a:lumMod val="20000"/>
                <a:lumOff val="80000"/>
              </a:schemeClr>
            </a:solidFill>
            <a:ln w="9525">
              <a:solidFill>
                <a:srgbClr val="B7968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GB" sz="1350">
                <a:solidFill>
                  <a:prstClr val="black"/>
                </a:solidFill>
              </a:endParaRPr>
            </a:p>
          </p:txBody>
        </p:sp>
        <p:sp>
          <p:nvSpPr>
            <p:cNvPr id="253" name="Oval 252"/>
            <p:cNvSpPr/>
            <p:nvPr/>
          </p:nvSpPr>
          <p:spPr>
            <a:xfrm>
              <a:off x="-999919" y="6742876"/>
              <a:ext cx="88822" cy="88822"/>
            </a:xfrm>
            <a:prstGeom prst="ellipse">
              <a:avLst/>
            </a:prstGeom>
            <a:solidFill>
              <a:schemeClr val="accent6">
                <a:lumMod val="20000"/>
                <a:lumOff val="80000"/>
              </a:schemeClr>
            </a:solidFill>
            <a:ln w="9525">
              <a:solidFill>
                <a:srgbClr val="B7968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GB" sz="1350">
                <a:solidFill>
                  <a:prstClr val="black"/>
                </a:solidFill>
              </a:endParaRPr>
            </a:p>
          </p:txBody>
        </p:sp>
        <p:sp>
          <p:nvSpPr>
            <p:cNvPr id="254" name="Oval 253"/>
            <p:cNvSpPr/>
            <p:nvPr/>
          </p:nvSpPr>
          <p:spPr>
            <a:xfrm>
              <a:off x="-907821" y="6742876"/>
              <a:ext cx="88822" cy="88822"/>
            </a:xfrm>
            <a:prstGeom prst="ellipse">
              <a:avLst/>
            </a:prstGeom>
            <a:solidFill>
              <a:schemeClr val="accent6">
                <a:lumMod val="20000"/>
                <a:lumOff val="80000"/>
              </a:schemeClr>
            </a:solidFill>
            <a:ln w="9525">
              <a:solidFill>
                <a:srgbClr val="B7968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GB" sz="1350">
                <a:solidFill>
                  <a:prstClr val="black"/>
                </a:solidFill>
              </a:endParaRPr>
            </a:p>
          </p:txBody>
        </p:sp>
        <p:sp>
          <p:nvSpPr>
            <p:cNvPr id="255" name="Oval 254"/>
            <p:cNvSpPr/>
            <p:nvPr/>
          </p:nvSpPr>
          <p:spPr>
            <a:xfrm>
              <a:off x="-816206" y="6742876"/>
              <a:ext cx="88822" cy="88822"/>
            </a:xfrm>
            <a:prstGeom prst="ellipse">
              <a:avLst/>
            </a:prstGeom>
            <a:solidFill>
              <a:schemeClr val="accent6">
                <a:lumMod val="20000"/>
                <a:lumOff val="80000"/>
              </a:schemeClr>
            </a:solidFill>
            <a:ln w="9525">
              <a:solidFill>
                <a:srgbClr val="B7968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GB" sz="1350">
                <a:solidFill>
                  <a:prstClr val="black"/>
                </a:solidFill>
              </a:endParaRPr>
            </a:p>
          </p:txBody>
        </p:sp>
        <p:sp>
          <p:nvSpPr>
            <p:cNvPr id="256" name="Oval 255"/>
            <p:cNvSpPr/>
            <p:nvPr/>
          </p:nvSpPr>
          <p:spPr>
            <a:xfrm>
              <a:off x="-723625" y="6742876"/>
              <a:ext cx="88822" cy="88822"/>
            </a:xfrm>
            <a:prstGeom prst="ellipse">
              <a:avLst/>
            </a:prstGeom>
            <a:solidFill>
              <a:schemeClr val="accent6">
                <a:lumMod val="20000"/>
                <a:lumOff val="80000"/>
              </a:schemeClr>
            </a:solidFill>
            <a:ln w="9525">
              <a:solidFill>
                <a:srgbClr val="B7968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GB" sz="1350">
                <a:solidFill>
                  <a:prstClr val="black"/>
                </a:solidFill>
              </a:endParaRPr>
            </a:p>
          </p:txBody>
        </p:sp>
        <p:sp>
          <p:nvSpPr>
            <p:cNvPr id="257" name="Oval 256"/>
            <p:cNvSpPr/>
            <p:nvPr/>
          </p:nvSpPr>
          <p:spPr>
            <a:xfrm>
              <a:off x="-631527" y="6742876"/>
              <a:ext cx="88822" cy="88822"/>
            </a:xfrm>
            <a:prstGeom prst="ellipse">
              <a:avLst/>
            </a:prstGeom>
            <a:solidFill>
              <a:schemeClr val="accent6">
                <a:lumMod val="20000"/>
                <a:lumOff val="80000"/>
              </a:schemeClr>
            </a:solidFill>
            <a:ln w="9525">
              <a:solidFill>
                <a:srgbClr val="B7968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GB" sz="1350">
                <a:solidFill>
                  <a:prstClr val="black"/>
                </a:solidFill>
              </a:endParaRPr>
            </a:p>
          </p:txBody>
        </p:sp>
        <p:sp>
          <p:nvSpPr>
            <p:cNvPr id="258" name="Oval 257"/>
            <p:cNvSpPr/>
            <p:nvPr/>
          </p:nvSpPr>
          <p:spPr>
            <a:xfrm>
              <a:off x="-539429" y="6742876"/>
              <a:ext cx="88822" cy="88822"/>
            </a:xfrm>
            <a:prstGeom prst="ellipse">
              <a:avLst/>
            </a:prstGeom>
            <a:solidFill>
              <a:schemeClr val="accent6">
                <a:lumMod val="20000"/>
                <a:lumOff val="80000"/>
              </a:schemeClr>
            </a:solidFill>
            <a:ln w="9525">
              <a:solidFill>
                <a:srgbClr val="B7968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GB" sz="1350">
                <a:solidFill>
                  <a:prstClr val="black"/>
                </a:solidFill>
              </a:endParaRPr>
            </a:p>
          </p:txBody>
        </p:sp>
        <p:sp>
          <p:nvSpPr>
            <p:cNvPr id="259" name="Oval 258"/>
            <p:cNvSpPr/>
            <p:nvPr/>
          </p:nvSpPr>
          <p:spPr>
            <a:xfrm>
              <a:off x="-447331" y="6742876"/>
              <a:ext cx="88822" cy="88822"/>
            </a:xfrm>
            <a:prstGeom prst="ellipse">
              <a:avLst/>
            </a:prstGeom>
            <a:solidFill>
              <a:schemeClr val="accent6">
                <a:lumMod val="20000"/>
                <a:lumOff val="80000"/>
              </a:schemeClr>
            </a:solidFill>
            <a:ln w="9525">
              <a:solidFill>
                <a:srgbClr val="B7968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GB" sz="1350">
                <a:solidFill>
                  <a:prstClr val="black"/>
                </a:solidFill>
              </a:endParaRPr>
            </a:p>
          </p:txBody>
        </p:sp>
        <p:sp>
          <p:nvSpPr>
            <p:cNvPr id="260" name="Oval 259"/>
            <p:cNvSpPr/>
            <p:nvPr/>
          </p:nvSpPr>
          <p:spPr>
            <a:xfrm>
              <a:off x="-355233" y="6742876"/>
              <a:ext cx="88822" cy="88822"/>
            </a:xfrm>
            <a:prstGeom prst="ellipse">
              <a:avLst/>
            </a:prstGeom>
            <a:solidFill>
              <a:schemeClr val="accent6">
                <a:lumMod val="20000"/>
                <a:lumOff val="80000"/>
              </a:schemeClr>
            </a:solidFill>
            <a:ln w="9525">
              <a:solidFill>
                <a:srgbClr val="B7968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GB" sz="1350">
                <a:solidFill>
                  <a:prstClr val="black"/>
                </a:solidFill>
              </a:endParaRPr>
            </a:p>
          </p:txBody>
        </p:sp>
        <p:sp>
          <p:nvSpPr>
            <p:cNvPr id="261" name="Oval 260"/>
            <p:cNvSpPr/>
            <p:nvPr/>
          </p:nvSpPr>
          <p:spPr>
            <a:xfrm>
              <a:off x="-263135" y="6742876"/>
              <a:ext cx="88822" cy="88822"/>
            </a:xfrm>
            <a:prstGeom prst="ellipse">
              <a:avLst/>
            </a:prstGeom>
            <a:solidFill>
              <a:schemeClr val="accent6">
                <a:lumMod val="20000"/>
                <a:lumOff val="80000"/>
              </a:schemeClr>
            </a:solidFill>
            <a:ln w="9525">
              <a:solidFill>
                <a:srgbClr val="B7968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GB" sz="1350">
                <a:solidFill>
                  <a:prstClr val="black"/>
                </a:solidFill>
              </a:endParaRPr>
            </a:p>
          </p:txBody>
        </p:sp>
        <p:sp>
          <p:nvSpPr>
            <p:cNvPr id="262" name="Oval 261"/>
            <p:cNvSpPr/>
            <p:nvPr/>
          </p:nvSpPr>
          <p:spPr>
            <a:xfrm>
              <a:off x="-171037" y="6742876"/>
              <a:ext cx="88822" cy="88822"/>
            </a:xfrm>
            <a:prstGeom prst="ellipse">
              <a:avLst/>
            </a:prstGeom>
            <a:solidFill>
              <a:schemeClr val="accent6">
                <a:lumMod val="20000"/>
                <a:lumOff val="80000"/>
              </a:schemeClr>
            </a:solidFill>
            <a:ln w="9525">
              <a:solidFill>
                <a:srgbClr val="B7968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GB" sz="1350">
                <a:solidFill>
                  <a:prstClr val="black"/>
                </a:solidFill>
              </a:endParaRPr>
            </a:p>
          </p:txBody>
        </p:sp>
        <p:sp>
          <p:nvSpPr>
            <p:cNvPr id="263" name="Oval 262"/>
            <p:cNvSpPr/>
            <p:nvPr/>
          </p:nvSpPr>
          <p:spPr>
            <a:xfrm>
              <a:off x="-78939" y="6742876"/>
              <a:ext cx="88822" cy="88822"/>
            </a:xfrm>
            <a:prstGeom prst="ellipse">
              <a:avLst/>
            </a:prstGeom>
            <a:solidFill>
              <a:schemeClr val="accent6">
                <a:lumMod val="20000"/>
                <a:lumOff val="80000"/>
              </a:schemeClr>
            </a:solidFill>
            <a:ln w="9525">
              <a:solidFill>
                <a:srgbClr val="B7968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GB" sz="1350">
                <a:solidFill>
                  <a:prstClr val="black"/>
                </a:solidFill>
              </a:endParaRPr>
            </a:p>
          </p:txBody>
        </p:sp>
        <p:sp>
          <p:nvSpPr>
            <p:cNvPr id="264" name="Oval 263"/>
            <p:cNvSpPr/>
            <p:nvPr/>
          </p:nvSpPr>
          <p:spPr>
            <a:xfrm>
              <a:off x="13159" y="6742876"/>
              <a:ext cx="88822" cy="88822"/>
            </a:xfrm>
            <a:prstGeom prst="ellipse">
              <a:avLst/>
            </a:prstGeom>
            <a:solidFill>
              <a:schemeClr val="accent6">
                <a:lumMod val="20000"/>
                <a:lumOff val="80000"/>
              </a:schemeClr>
            </a:solidFill>
            <a:ln w="9525">
              <a:solidFill>
                <a:srgbClr val="B7968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GB" sz="1350">
                <a:solidFill>
                  <a:prstClr val="black"/>
                </a:solidFill>
              </a:endParaRPr>
            </a:p>
          </p:txBody>
        </p:sp>
        <p:sp>
          <p:nvSpPr>
            <p:cNvPr id="265" name="Oval 264"/>
            <p:cNvSpPr/>
            <p:nvPr/>
          </p:nvSpPr>
          <p:spPr>
            <a:xfrm>
              <a:off x="105257" y="6742876"/>
              <a:ext cx="88822" cy="88822"/>
            </a:xfrm>
            <a:prstGeom prst="ellipse">
              <a:avLst/>
            </a:prstGeom>
            <a:solidFill>
              <a:schemeClr val="accent6">
                <a:lumMod val="20000"/>
                <a:lumOff val="80000"/>
              </a:schemeClr>
            </a:solidFill>
            <a:ln w="9525">
              <a:solidFill>
                <a:srgbClr val="B7968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GB" sz="1350">
                <a:solidFill>
                  <a:prstClr val="black"/>
                </a:solidFill>
              </a:endParaRPr>
            </a:p>
          </p:txBody>
        </p:sp>
        <p:sp>
          <p:nvSpPr>
            <p:cNvPr id="266" name="Oval 265"/>
            <p:cNvSpPr/>
            <p:nvPr/>
          </p:nvSpPr>
          <p:spPr>
            <a:xfrm>
              <a:off x="197355" y="6742876"/>
              <a:ext cx="88822" cy="88822"/>
            </a:xfrm>
            <a:prstGeom prst="ellipse">
              <a:avLst/>
            </a:prstGeom>
            <a:solidFill>
              <a:schemeClr val="accent6">
                <a:lumMod val="20000"/>
                <a:lumOff val="80000"/>
              </a:schemeClr>
            </a:solidFill>
            <a:ln w="9525">
              <a:solidFill>
                <a:srgbClr val="B7968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GB" sz="1350">
                <a:solidFill>
                  <a:prstClr val="black"/>
                </a:solidFill>
              </a:endParaRPr>
            </a:p>
          </p:txBody>
        </p:sp>
        <p:sp>
          <p:nvSpPr>
            <p:cNvPr id="267" name="Oval 266"/>
            <p:cNvSpPr/>
            <p:nvPr/>
          </p:nvSpPr>
          <p:spPr>
            <a:xfrm>
              <a:off x="289453" y="6742876"/>
              <a:ext cx="88822" cy="88822"/>
            </a:xfrm>
            <a:prstGeom prst="ellipse">
              <a:avLst/>
            </a:prstGeom>
            <a:solidFill>
              <a:schemeClr val="accent6">
                <a:lumMod val="20000"/>
                <a:lumOff val="80000"/>
              </a:schemeClr>
            </a:solidFill>
            <a:ln w="9525">
              <a:solidFill>
                <a:srgbClr val="B7968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GB" sz="1350">
                <a:solidFill>
                  <a:prstClr val="black"/>
                </a:solidFill>
              </a:endParaRPr>
            </a:p>
          </p:txBody>
        </p:sp>
        <p:sp>
          <p:nvSpPr>
            <p:cNvPr id="268" name="Oval 267"/>
            <p:cNvSpPr/>
            <p:nvPr/>
          </p:nvSpPr>
          <p:spPr>
            <a:xfrm>
              <a:off x="381551" y="6742876"/>
              <a:ext cx="88822" cy="88822"/>
            </a:xfrm>
            <a:prstGeom prst="ellipse">
              <a:avLst/>
            </a:prstGeom>
            <a:solidFill>
              <a:schemeClr val="accent6">
                <a:lumMod val="20000"/>
                <a:lumOff val="80000"/>
              </a:schemeClr>
            </a:solidFill>
            <a:ln w="9525">
              <a:solidFill>
                <a:srgbClr val="B7968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GB" sz="1350">
                <a:solidFill>
                  <a:prstClr val="black"/>
                </a:solidFill>
              </a:endParaRPr>
            </a:p>
          </p:txBody>
        </p:sp>
        <p:sp>
          <p:nvSpPr>
            <p:cNvPr id="269" name="Oval 268"/>
            <p:cNvSpPr/>
            <p:nvPr/>
          </p:nvSpPr>
          <p:spPr>
            <a:xfrm>
              <a:off x="473649" y="6742876"/>
              <a:ext cx="88822" cy="88822"/>
            </a:xfrm>
            <a:prstGeom prst="ellipse">
              <a:avLst/>
            </a:prstGeom>
            <a:solidFill>
              <a:schemeClr val="accent6">
                <a:lumMod val="20000"/>
                <a:lumOff val="80000"/>
              </a:schemeClr>
            </a:solidFill>
            <a:ln w="9525">
              <a:solidFill>
                <a:srgbClr val="B7968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GB" sz="1350">
                <a:solidFill>
                  <a:prstClr val="black"/>
                </a:solidFill>
              </a:endParaRPr>
            </a:p>
          </p:txBody>
        </p:sp>
        <p:sp>
          <p:nvSpPr>
            <p:cNvPr id="270" name="Oval 269"/>
            <p:cNvSpPr/>
            <p:nvPr/>
          </p:nvSpPr>
          <p:spPr>
            <a:xfrm>
              <a:off x="565747" y="6742876"/>
              <a:ext cx="88822" cy="88822"/>
            </a:xfrm>
            <a:prstGeom prst="ellipse">
              <a:avLst/>
            </a:prstGeom>
            <a:solidFill>
              <a:schemeClr val="accent6">
                <a:lumMod val="20000"/>
                <a:lumOff val="80000"/>
              </a:schemeClr>
            </a:solidFill>
            <a:ln w="9525">
              <a:solidFill>
                <a:srgbClr val="B7968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GB" sz="1350">
                <a:solidFill>
                  <a:prstClr val="black"/>
                </a:solidFill>
              </a:endParaRPr>
            </a:p>
          </p:txBody>
        </p:sp>
        <p:sp>
          <p:nvSpPr>
            <p:cNvPr id="271" name="Oval 270"/>
            <p:cNvSpPr/>
            <p:nvPr/>
          </p:nvSpPr>
          <p:spPr>
            <a:xfrm>
              <a:off x="657845" y="6742876"/>
              <a:ext cx="88822" cy="88822"/>
            </a:xfrm>
            <a:prstGeom prst="ellipse">
              <a:avLst/>
            </a:prstGeom>
            <a:solidFill>
              <a:schemeClr val="accent6">
                <a:lumMod val="20000"/>
                <a:lumOff val="80000"/>
              </a:schemeClr>
            </a:solidFill>
            <a:ln w="9525">
              <a:solidFill>
                <a:srgbClr val="B7968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GB" sz="1350">
                <a:solidFill>
                  <a:prstClr val="black"/>
                </a:solidFill>
              </a:endParaRPr>
            </a:p>
          </p:txBody>
        </p:sp>
        <p:sp>
          <p:nvSpPr>
            <p:cNvPr id="272" name="Oval 271"/>
            <p:cNvSpPr/>
            <p:nvPr/>
          </p:nvSpPr>
          <p:spPr>
            <a:xfrm>
              <a:off x="749943" y="6742876"/>
              <a:ext cx="88822" cy="88822"/>
            </a:xfrm>
            <a:prstGeom prst="ellipse">
              <a:avLst/>
            </a:prstGeom>
            <a:solidFill>
              <a:schemeClr val="accent6">
                <a:lumMod val="20000"/>
                <a:lumOff val="80000"/>
              </a:schemeClr>
            </a:solidFill>
            <a:ln w="9525">
              <a:solidFill>
                <a:srgbClr val="B7968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GB" sz="1350">
                <a:solidFill>
                  <a:prstClr val="black"/>
                </a:solidFill>
              </a:endParaRPr>
            </a:p>
          </p:txBody>
        </p:sp>
        <p:sp>
          <p:nvSpPr>
            <p:cNvPr id="273" name="Oval 272"/>
            <p:cNvSpPr/>
            <p:nvPr/>
          </p:nvSpPr>
          <p:spPr>
            <a:xfrm>
              <a:off x="842041" y="6742876"/>
              <a:ext cx="88822" cy="88822"/>
            </a:xfrm>
            <a:prstGeom prst="ellipse">
              <a:avLst/>
            </a:prstGeom>
            <a:solidFill>
              <a:schemeClr val="accent6">
                <a:lumMod val="20000"/>
                <a:lumOff val="80000"/>
              </a:schemeClr>
            </a:solidFill>
            <a:ln w="9525">
              <a:solidFill>
                <a:srgbClr val="B7968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GB" sz="1350">
                <a:solidFill>
                  <a:prstClr val="black"/>
                </a:solidFill>
              </a:endParaRPr>
            </a:p>
          </p:txBody>
        </p:sp>
        <p:sp>
          <p:nvSpPr>
            <p:cNvPr id="274" name="Oval 273"/>
            <p:cNvSpPr/>
            <p:nvPr/>
          </p:nvSpPr>
          <p:spPr>
            <a:xfrm>
              <a:off x="934139" y="6742876"/>
              <a:ext cx="88822" cy="88822"/>
            </a:xfrm>
            <a:prstGeom prst="ellipse">
              <a:avLst/>
            </a:prstGeom>
            <a:solidFill>
              <a:schemeClr val="accent6">
                <a:lumMod val="20000"/>
                <a:lumOff val="80000"/>
              </a:schemeClr>
            </a:solidFill>
            <a:ln w="9525">
              <a:solidFill>
                <a:srgbClr val="B7968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GB" sz="1350">
                <a:solidFill>
                  <a:prstClr val="black"/>
                </a:solidFill>
              </a:endParaRPr>
            </a:p>
          </p:txBody>
        </p:sp>
        <p:sp>
          <p:nvSpPr>
            <p:cNvPr id="275" name="Oval 274"/>
            <p:cNvSpPr/>
            <p:nvPr/>
          </p:nvSpPr>
          <p:spPr>
            <a:xfrm>
              <a:off x="1026237" y="6742876"/>
              <a:ext cx="88822" cy="88822"/>
            </a:xfrm>
            <a:prstGeom prst="ellipse">
              <a:avLst/>
            </a:prstGeom>
            <a:solidFill>
              <a:schemeClr val="accent6">
                <a:lumMod val="20000"/>
                <a:lumOff val="80000"/>
              </a:schemeClr>
            </a:solidFill>
            <a:ln w="9525">
              <a:solidFill>
                <a:srgbClr val="B7968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GB" sz="1350">
                <a:solidFill>
                  <a:prstClr val="black"/>
                </a:solidFill>
              </a:endParaRPr>
            </a:p>
          </p:txBody>
        </p:sp>
        <p:sp>
          <p:nvSpPr>
            <p:cNvPr id="276" name="Oval 275"/>
            <p:cNvSpPr/>
            <p:nvPr/>
          </p:nvSpPr>
          <p:spPr>
            <a:xfrm>
              <a:off x="1118335" y="6742876"/>
              <a:ext cx="88822" cy="88822"/>
            </a:xfrm>
            <a:prstGeom prst="ellipse">
              <a:avLst/>
            </a:prstGeom>
            <a:solidFill>
              <a:schemeClr val="accent6">
                <a:lumMod val="20000"/>
                <a:lumOff val="80000"/>
              </a:schemeClr>
            </a:solidFill>
            <a:ln w="9525">
              <a:solidFill>
                <a:srgbClr val="B7968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GB" sz="1350">
                <a:solidFill>
                  <a:prstClr val="black"/>
                </a:solidFill>
              </a:endParaRPr>
            </a:p>
          </p:txBody>
        </p:sp>
        <p:sp>
          <p:nvSpPr>
            <p:cNvPr id="277" name="Oval 276"/>
            <p:cNvSpPr/>
            <p:nvPr/>
          </p:nvSpPr>
          <p:spPr>
            <a:xfrm>
              <a:off x="1210433" y="6742876"/>
              <a:ext cx="88822" cy="88822"/>
            </a:xfrm>
            <a:prstGeom prst="ellipse">
              <a:avLst/>
            </a:prstGeom>
            <a:solidFill>
              <a:schemeClr val="accent6">
                <a:lumMod val="20000"/>
                <a:lumOff val="80000"/>
              </a:schemeClr>
            </a:solidFill>
            <a:ln w="9525">
              <a:solidFill>
                <a:srgbClr val="B7968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GB" sz="1350">
                <a:solidFill>
                  <a:prstClr val="black"/>
                </a:solidFill>
              </a:endParaRPr>
            </a:p>
          </p:txBody>
        </p:sp>
        <p:sp>
          <p:nvSpPr>
            <p:cNvPr id="278" name="Oval 277"/>
            <p:cNvSpPr/>
            <p:nvPr/>
          </p:nvSpPr>
          <p:spPr>
            <a:xfrm>
              <a:off x="1302531" y="6742876"/>
              <a:ext cx="88822" cy="88822"/>
            </a:xfrm>
            <a:prstGeom prst="ellipse">
              <a:avLst/>
            </a:prstGeom>
            <a:solidFill>
              <a:schemeClr val="accent6">
                <a:lumMod val="20000"/>
                <a:lumOff val="80000"/>
              </a:schemeClr>
            </a:solidFill>
            <a:ln w="9525">
              <a:solidFill>
                <a:srgbClr val="B7968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GB" sz="1350">
                <a:solidFill>
                  <a:prstClr val="black"/>
                </a:solidFill>
              </a:endParaRPr>
            </a:p>
          </p:txBody>
        </p:sp>
        <p:sp>
          <p:nvSpPr>
            <p:cNvPr id="279" name="Oval 278"/>
            <p:cNvSpPr/>
            <p:nvPr/>
          </p:nvSpPr>
          <p:spPr>
            <a:xfrm>
              <a:off x="1394629" y="6742876"/>
              <a:ext cx="88822" cy="88822"/>
            </a:xfrm>
            <a:prstGeom prst="ellipse">
              <a:avLst/>
            </a:prstGeom>
            <a:solidFill>
              <a:schemeClr val="accent6">
                <a:lumMod val="20000"/>
                <a:lumOff val="80000"/>
              </a:schemeClr>
            </a:solidFill>
            <a:ln w="9525">
              <a:solidFill>
                <a:srgbClr val="B7968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GB" sz="1350">
                <a:solidFill>
                  <a:prstClr val="black"/>
                </a:solidFill>
              </a:endParaRPr>
            </a:p>
          </p:txBody>
        </p:sp>
        <p:sp>
          <p:nvSpPr>
            <p:cNvPr id="280" name="Oval 279"/>
            <p:cNvSpPr/>
            <p:nvPr/>
          </p:nvSpPr>
          <p:spPr>
            <a:xfrm>
              <a:off x="1486727" y="6742876"/>
              <a:ext cx="88822" cy="88822"/>
            </a:xfrm>
            <a:prstGeom prst="ellipse">
              <a:avLst/>
            </a:prstGeom>
            <a:solidFill>
              <a:schemeClr val="accent6">
                <a:lumMod val="20000"/>
                <a:lumOff val="80000"/>
              </a:schemeClr>
            </a:solidFill>
            <a:ln w="9525">
              <a:solidFill>
                <a:srgbClr val="B7968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GB" sz="1350">
                <a:solidFill>
                  <a:prstClr val="black"/>
                </a:solidFill>
              </a:endParaRPr>
            </a:p>
          </p:txBody>
        </p:sp>
        <p:sp>
          <p:nvSpPr>
            <p:cNvPr id="281" name="Oval 280"/>
            <p:cNvSpPr/>
            <p:nvPr/>
          </p:nvSpPr>
          <p:spPr>
            <a:xfrm>
              <a:off x="1578825" y="6742876"/>
              <a:ext cx="88822" cy="88822"/>
            </a:xfrm>
            <a:prstGeom prst="ellipse">
              <a:avLst/>
            </a:prstGeom>
            <a:solidFill>
              <a:schemeClr val="accent6">
                <a:lumMod val="20000"/>
                <a:lumOff val="80000"/>
              </a:schemeClr>
            </a:solidFill>
            <a:ln w="9525">
              <a:solidFill>
                <a:srgbClr val="B7968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GB" sz="1350">
                <a:solidFill>
                  <a:prstClr val="black"/>
                </a:solidFill>
              </a:endParaRPr>
            </a:p>
          </p:txBody>
        </p:sp>
        <p:sp>
          <p:nvSpPr>
            <p:cNvPr id="282" name="Oval 281"/>
            <p:cNvSpPr/>
            <p:nvPr/>
          </p:nvSpPr>
          <p:spPr>
            <a:xfrm>
              <a:off x="1670923" y="6742876"/>
              <a:ext cx="88822" cy="88822"/>
            </a:xfrm>
            <a:prstGeom prst="ellipse">
              <a:avLst/>
            </a:prstGeom>
            <a:solidFill>
              <a:schemeClr val="accent6">
                <a:lumMod val="20000"/>
                <a:lumOff val="80000"/>
              </a:schemeClr>
            </a:solidFill>
            <a:ln w="9525">
              <a:solidFill>
                <a:srgbClr val="B7968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GB" sz="1350">
                <a:solidFill>
                  <a:prstClr val="black"/>
                </a:solidFill>
              </a:endParaRPr>
            </a:p>
          </p:txBody>
        </p:sp>
        <p:sp>
          <p:nvSpPr>
            <p:cNvPr id="283" name="Oval 282"/>
            <p:cNvSpPr/>
            <p:nvPr/>
          </p:nvSpPr>
          <p:spPr>
            <a:xfrm>
              <a:off x="1763021" y="6742876"/>
              <a:ext cx="88822" cy="88822"/>
            </a:xfrm>
            <a:prstGeom prst="ellipse">
              <a:avLst/>
            </a:prstGeom>
            <a:solidFill>
              <a:schemeClr val="accent6">
                <a:lumMod val="20000"/>
                <a:lumOff val="80000"/>
              </a:schemeClr>
            </a:solidFill>
            <a:ln w="9525">
              <a:solidFill>
                <a:srgbClr val="B7968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GB" sz="1350">
                <a:solidFill>
                  <a:prstClr val="black"/>
                </a:solidFill>
              </a:endParaRPr>
            </a:p>
          </p:txBody>
        </p:sp>
        <p:sp>
          <p:nvSpPr>
            <p:cNvPr id="284" name="Oval 283"/>
            <p:cNvSpPr/>
            <p:nvPr/>
          </p:nvSpPr>
          <p:spPr>
            <a:xfrm>
              <a:off x="1855119" y="6742876"/>
              <a:ext cx="88822" cy="88822"/>
            </a:xfrm>
            <a:prstGeom prst="ellipse">
              <a:avLst/>
            </a:prstGeom>
            <a:solidFill>
              <a:schemeClr val="accent6">
                <a:lumMod val="20000"/>
                <a:lumOff val="80000"/>
              </a:schemeClr>
            </a:solidFill>
            <a:ln w="9525">
              <a:solidFill>
                <a:srgbClr val="B7968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GB" sz="1350">
                <a:solidFill>
                  <a:prstClr val="black"/>
                </a:solidFill>
              </a:endParaRPr>
            </a:p>
          </p:txBody>
        </p:sp>
        <p:sp>
          <p:nvSpPr>
            <p:cNvPr id="285" name="Oval 284"/>
            <p:cNvSpPr/>
            <p:nvPr/>
          </p:nvSpPr>
          <p:spPr>
            <a:xfrm>
              <a:off x="1947211" y="6742876"/>
              <a:ext cx="88822" cy="88822"/>
            </a:xfrm>
            <a:prstGeom prst="ellipse">
              <a:avLst/>
            </a:prstGeom>
            <a:solidFill>
              <a:schemeClr val="accent6">
                <a:lumMod val="20000"/>
                <a:lumOff val="80000"/>
              </a:schemeClr>
            </a:solidFill>
            <a:ln w="9525">
              <a:solidFill>
                <a:srgbClr val="B7968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GB" sz="1350">
                <a:solidFill>
                  <a:prstClr val="black"/>
                </a:solidFill>
              </a:endParaRPr>
            </a:p>
          </p:txBody>
        </p:sp>
      </p:grpSp>
      <p:grpSp>
        <p:nvGrpSpPr>
          <p:cNvPr id="72" name="Group 71"/>
          <p:cNvGrpSpPr/>
          <p:nvPr/>
        </p:nvGrpSpPr>
        <p:grpSpPr>
          <a:xfrm>
            <a:off x="5508271" y="2924086"/>
            <a:ext cx="1791288" cy="1642635"/>
            <a:chOff x="3567113" y="2487613"/>
            <a:chExt cx="2014538" cy="1889125"/>
          </a:xfrm>
        </p:grpSpPr>
        <p:sp>
          <p:nvSpPr>
            <p:cNvPr id="64" name="Freeform 19"/>
            <p:cNvSpPr>
              <a:spLocks/>
            </p:cNvSpPr>
            <p:nvPr/>
          </p:nvSpPr>
          <p:spPr bwMode="auto">
            <a:xfrm>
              <a:off x="3567113" y="2487613"/>
              <a:ext cx="1935163" cy="1792288"/>
            </a:xfrm>
            <a:custGeom>
              <a:avLst/>
              <a:gdLst>
                <a:gd name="T0" fmla="*/ 424 w 513"/>
                <a:gd name="T1" fmla="*/ 69 h 475"/>
                <a:gd name="T2" fmla="*/ 327 w 513"/>
                <a:gd name="T3" fmla="*/ 26 h 475"/>
                <a:gd name="T4" fmla="*/ 201 w 513"/>
                <a:gd name="T5" fmla="*/ 7 h 475"/>
                <a:gd name="T6" fmla="*/ 208 w 513"/>
                <a:gd name="T7" fmla="*/ 29 h 475"/>
                <a:gd name="T8" fmla="*/ 201 w 513"/>
                <a:gd name="T9" fmla="*/ 38 h 475"/>
                <a:gd name="T10" fmla="*/ 194 w 513"/>
                <a:gd name="T11" fmla="*/ 55 h 475"/>
                <a:gd name="T12" fmla="*/ 217 w 513"/>
                <a:gd name="T13" fmla="*/ 72 h 475"/>
                <a:gd name="T14" fmla="*/ 144 w 513"/>
                <a:gd name="T15" fmla="*/ 91 h 475"/>
                <a:gd name="T16" fmla="*/ 84 w 513"/>
                <a:gd name="T17" fmla="*/ 138 h 475"/>
                <a:gd name="T18" fmla="*/ 37 w 513"/>
                <a:gd name="T19" fmla="*/ 204 h 475"/>
                <a:gd name="T20" fmla="*/ 31 w 513"/>
                <a:gd name="T21" fmla="*/ 290 h 475"/>
                <a:gd name="T22" fmla="*/ 53 w 513"/>
                <a:gd name="T23" fmla="*/ 337 h 475"/>
                <a:gd name="T24" fmla="*/ 72 w 513"/>
                <a:gd name="T25" fmla="*/ 376 h 475"/>
                <a:gd name="T26" fmla="*/ 32 w 513"/>
                <a:gd name="T27" fmla="*/ 351 h 475"/>
                <a:gd name="T28" fmla="*/ 11 w 513"/>
                <a:gd name="T29" fmla="*/ 322 h 475"/>
                <a:gd name="T30" fmla="*/ 25 w 513"/>
                <a:gd name="T31" fmla="*/ 386 h 475"/>
                <a:gd name="T32" fmla="*/ 61 w 513"/>
                <a:gd name="T33" fmla="*/ 440 h 475"/>
                <a:gd name="T34" fmla="*/ 111 w 513"/>
                <a:gd name="T35" fmla="*/ 469 h 475"/>
                <a:gd name="T36" fmla="*/ 86 w 513"/>
                <a:gd name="T37" fmla="*/ 425 h 475"/>
                <a:gd name="T38" fmla="*/ 104 w 513"/>
                <a:gd name="T39" fmla="*/ 415 h 475"/>
                <a:gd name="T40" fmla="*/ 162 w 513"/>
                <a:gd name="T41" fmla="*/ 464 h 475"/>
                <a:gd name="T42" fmla="*/ 77 w 513"/>
                <a:gd name="T43" fmla="*/ 361 h 475"/>
                <a:gd name="T44" fmla="*/ 51 w 513"/>
                <a:gd name="T45" fmla="*/ 277 h 475"/>
                <a:gd name="T46" fmla="*/ 109 w 513"/>
                <a:gd name="T47" fmla="*/ 142 h 475"/>
                <a:gd name="T48" fmla="*/ 180 w 513"/>
                <a:gd name="T49" fmla="*/ 102 h 475"/>
                <a:gd name="T50" fmla="*/ 248 w 513"/>
                <a:gd name="T51" fmla="*/ 103 h 475"/>
                <a:gd name="T52" fmla="*/ 337 w 513"/>
                <a:gd name="T53" fmla="*/ 114 h 475"/>
                <a:gd name="T54" fmla="*/ 391 w 513"/>
                <a:gd name="T55" fmla="*/ 132 h 475"/>
                <a:gd name="T56" fmla="*/ 433 w 513"/>
                <a:gd name="T57" fmla="*/ 162 h 475"/>
                <a:gd name="T58" fmla="*/ 474 w 513"/>
                <a:gd name="T59" fmla="*/ 239 h 475"/>
                <a:gd name="T60" fmla="*/ 505 w 513"/>
                <a:gd name="T61" fmla="*/ 246 h 475"/>
                <a:gd name="T62" fmla="*/ 458 w 513"/>
                <a:gd name="T63" fmla="*/ 143 h 475"/>
                <a:gd name="T64" fmla="*/ 394 w 513"/>
                <a:gd name="T65" fmla="*/ 107 h 475"/>
                <a:gd name="T66" fmla="*/ 252 w 513"/>
                <a:gd name="T67" fmla="*/ 84 h 475"/>
                <a:gd name="T68" fmla="*/ 273 w 513"/>
                <a:gd name="T69" fmla="*/ 58 h 475"/>
                <a:gd name="T70" fmla="*/ 311 w 513"/>
                <a:gd name="T71" fmla="*/ 64 h 475"/>
                <a:gd name="T72" fmla="*/ 381 w 513"/>
                <a:gd name="T73" fmla="*/ 77 h 475"/>
                <a:gd name="T74" fmla="*/ 312 w 513"/>
                <a:gd name="T75" fmla="*/ 57 h 475"/>
                <a:gd name="T76" fmla="*/ 392 w 513"/>
                <a:gd name="T77" fmla="*/ 71 h 4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513" h="475">
                  <a:moveTo>
                    <a:pt x="448" y="89"/>
                  </a:moveTo>
                  <a:cubicBezTo>
                    <a:pt x="443" y="81"/>
                    <a:pt x="432" y="75"/>
                    <a:pt x="424" y="69"/>
                  </a:cubicBezTo>
                  <a:cubicBezTo>
                    <a:pt x="409" y="59"/>
                    <a:pt x="393" y="49"/>
                    <a:pt x="377" y="42"/>
                  </a:cubicBezTo>
                  <a:cubicBezTo>
                    <a:pt x="361" y="34"/>
                    <a:pt x="344" y="31"/>
                    <a:pt x="327" y="26"/>
                  </a:cubicBezTo>
                  <a:cubicBezTo>
                    <a:pt x="307" y="19"/>
                    <a:pt x="287" y="9"/>
                    <a:pt x="267" y="6"/>
                  </a:cubicBezTo>
                  <a:cubicBezTo>
                    <a:pt x="245" y="4"/>
                    <a:pt x="221" y="0"/>
                    <a:pt x="201" y="7"/>
                  </a:cubicBezTo>
                  <a:cubicBezTo>
                    <a:pt x="198" y="7"/>
                    <a:pt x="182" y="11"/>
                    <a:pt x="185" y="16"/>
                  </a:cubicBezTo>
                  <a:cubicBezTo>
                    <a:pt x="187" y="23"/>
                    <a:pt x="201" y="28"/>
                    <a:pt x="208" y="29"/>
                  </a:cubicBezTo>
                  <a:cubicBezTo>
                    <a:pt x="211" y="29"/>
                    <a:pt x="252" y="24"/>
                    <a:pt x="249" y="36"/>
                  </a:cubicBezTo>
                  <a:cubicBezTo>
                    <a:pt x="247" y="44"/>
                    <a:pt x="208" y="42"/>
                    <a:pt x="201" y="38"/>
                  </a:cubicBezTo>
                  <a:cubicBezTo>
                    <a:pt x="193" y="33"/>
                    <a:pt x="185" y="37"/>
                    <a:pt x="178" y="42"/>
                  </a:cubicBezTo>
                  <a:cubicBezTo>
                    <a:pt x="169" y="49"/>
                    <a:pt x="190" y="54"/>
                    <a:pt x="194" y="55"/>
                  </a:cubicBezTo>
                  <a:cubicBezTo>
                    <a:pt x="201" y="57"/>
                    <a:pt x="207" y="59"/>
                    <a:pt x="214" y="60"/>
                  </a:cubicBezTo>
                  <a:cubicBezTo>
                    <a:pt x="225" y="62"/>
                    <a:pt x="218" y="65"/>
                    <a:pt x="217" y="72"/>
                  </a:cubicBezTo>
                  <a:cubicBezTo>
                    <a:pt x="215" y="85"/>
                    <a:pt x="199" y="78"/>
                    <a:pt x="188" y="77"/>
                  </a:cubicBezTo>
                  <a:cubicBezTo>
                    <a:pt x="176" y="75"/>
                    <a:pt x="154" y="83"/>
                    <a:pt x="144" y="91"/>
                  </a:cubicBezTo>
                  <a:cubicBezTo>
                    <a:pt x="135" y="98"/>
                    <a:pt x="128" y="107"/>
                    <a:pt x="119" y="114"/>
                  </a:cubicBezTo>
                  <a:cubicBezTo>
                    <a:pt x="107" y="122"/>
                    <a:pt x="95" y="129"/>
                    <a:pt x="84" y="138"/>
                  </a:cubicBezTo>
                  <a:cubicBezTo>
                    <a:pt x="74" y="147"/>
                    <a:pt x="68" y="160"/>
                    <a:pt x="60" y="171"/>
                  </a:cubicBezTo>
                  <a:cubicBezTo>
                    <a:pt x="50" y="182"/>
                    <a:pt x="43" y="189"/>
                    <a:pt x="37" y="204"/>
                  </a:cubicBezTo>
                  <a:cubicBezTo>
                    <a:pt x="33" y="215"/>
                    <a:pt x="29" y="226"/>
                    <a:pt x="29" y="238"/>
                  </a:cubicBezTo>
                  <a:cubicBezTo>
                    <a:pt x="28" y="255"/>
                    <a:pt x="31" y="272"/>
                    <a:pt x="31" y="290"/>
                  </a:cubicBezTo>
                  <a:cubicBezTo>
                    <a:pt x="31" y="300"/>
                    <a:pt x="30" y="307"/>
                    <a:pt x="36" y="315"/>
                  </a:cubicBezTo>
                  <a:cubicBezTo>
                    <a:pt x="41" y="323"/>
                    <a:pt x="47" y="330"/>
                    <a:pt x="53" y="337"/>
                  </a:cubicBezTo>
                  <a:cubicBezTo>
                    <a:pt x="57" y="342"/>
                    <a:pt x="63" y="348"/>
                    <a:pt x="66" y="354"/>
                  </a:cubicBezTo>
                  <a:cubicBezTo>
                    <a:pt x="69" y="361"/>
                    <a:pt x="69" y="369"/>
                    <a:pt x="72" y="376"/>
                  </a:cubicBezTo>
                  <a:cubicBezTo>
                    <a:pt x="80" y="396"/>
                    <a:pt x="57" y="385"/>
                    <a:pt x="49" y="377"/>
                  </a:cubicBezTo>
                  <a:cubicBezTo>
                    <a:pt x="43" y="369"/>
                    <a:pt x="37" y="360"/>
                    <a:pt x="32" y="351"/>
                  </a:cubicBezTo>
                  <a:cubicBezTo>
                    <a:pt x="30" y="345"/>
                    <a:pt x="30" y="334"/>
                    <a:pt x="24" y="330"/>
                  </a:cubicBezTo>
                  <a:cubicBezTo>
                    <a:pt x="17" y="325"/>
                    <a:pt x="23" y="322"/>
                    <a:pt x="11" y="322"/>
                  </a:cubicBezTo>
                  <a:cubicBezTo>
                    <a:pt x="4" y="322"/>
                    <a:pt x="0" y="324"/>
                    <a:pt x="2" y="332"/>
                  </a:cubicBezTo>
                  <a:cubicBezTo>
                    <a:pt x="8" y="351"/>
                    <a:pt x="14" y="369"/>
                    <a:pt x="25" y="386"/>
                  </a:cubicBezTo>
                  <a:cubicBezTo>
                    <a:pt x="33" y="397"/>
                    <a:pt x="39" y="411"/>
                    <a:pt x="49" y="421"/>
                  </a:cubicBezTo>
                  <a:cubicBezTo>
                    <a:pt x="54" y="426"/>
                    <a:pt x="56" y="434"/>
                    <a:pt x="61" y="440"/>
                  </a:cubicBezTo>
                  <a:cubicBezTo>
                    <a:pt x="69" y="449"/>
                    <a:pt x="82" y="454"/>
                    <a:pt x="92" y="459"/>
                  </a:cubicBezTo>
                  <a:cubicBezTo>
                    <a:pt x="99" y="462"/>
                    <a:pt x="105" y="465"/>
                    <a:pt x="111" y="469"/>
                  </a:cubicBezTo>
                  <a:cubicBezTo>
                    <a:pt x="119" y="475"/>
                    <a:pt x="115" y="465"/>
                    <a:pt x="113" y="461"/>
                  </a:cubicBezTo>
                  <a:cubicBezTo>
                    <a:pt x="108" y="446"/>
                    <a:pt x="94" y="439"/>
                    <a:pt x="86" y="425"/>
                  </a:cubicBezTo>
                  <a:cubicBezTo>
                    <a:pt x="85" y="424"/>
                    <a:pt x="81" y="419"/>
                    <a:pt x="83" y="418"/>
                  </a:cubicBezTo>
                  <a:cubicBezTo>
                    <a:pt x="88" y="415"/>
                    <a:pt x="98" y="413"/>
                    <a:pt x="104" y="415"/>
                  </a:cubicBezTo>
                  <a:cubicBezTo>
                    <a:pt x="116" y="419"/>
                    <a:pt x="126" y="437"/>
                    <a:pt x="132" y="447"/>
                  </a:cubicBezTo>
                  <a:cubicBezTo>
                    <a:pt x="138" y="459"/>
                    <a:pt x="149" y="464"/>
                    <a:pt x="162" y="464"/>
                  </a:cubicBezTo>
                  <a:cubicBezTo>
                    <a:pt x="173" y="463"/>
                    <a:pt x="152" y="435"/>
                    <a:pt x="147" y="432"/>
                  </a:cubicBezTo>
                  <a:cubicBezTo>
                    <a:pt x="122" y="415"/>
                    <a:pt x="91" y="388"/>
                    <a:pt x="77" y="361"/>
                  </a:cubicBezTo>
                  <a:cubicBezTo>
                    <a:pt x="70" y="346"/>
                    <a:pt x="68" y="330"/>
                    <a:pt x="60" y="315"/>
                  </a:cubicBezTo>
                  <a:cubicBezTo>
                    <a:pt x="53" y="301"/>
                    <a:pt x="46" y="294"/>
                    <a:pt x="51" y="277"/>
                  </a:cubicBezTo>
                  <a:cubicBezTo>
                    <a:pt x="57" y="252"/>
                    <a:pt x="65" y="228"/>
                    <a:pt x="72" y="203"/>
                  </a:cubicBezTo>
                  <a:cubicBezTo>
                    <a:pt x="79" y="179"/>
                    <a:pt x="87" y="157"/>
                    <a:pt x="109" y="142"/>
                  </a:cubicBezTo>
                  <a:cubicBezTo>
                    <a:pt x="119" y="135"/>
                    <a:pt x="134" y="135"/>
                    <a:pt x="142" y="127"/>
                  </a:cubicBezTo>
                  <a:cubicBezTo>
                    <a:pt x="154" y="115"/>
                    <a:pt x="163" y="107"/>
                    <a:pt x="180" y="102"/>
                  </a:cubicBezTo>
                  <a:cubicBezTo>
                    <a:pt x="190" y="99"/>
                    <a:pt x="196" y="104"/>
                    <a:pt x="206" y="104"/>
                  </a:cubicBezTo>
                  <a:cubicBezTo>
                    <a:pt x="220" y="103"/>
                    <a:pt x="234" y="103"/>
                    <a:pt x="248" y="103"/>
                  </a:cubicBezTo>
                  <a:cubicBezTo>
                    <a:pt x="257" y="102"/>
                    <a:pt x="266" y="103"/>
                    <a:pt x="276" y="102"/>
                  </a:cubicBezTo>
                  <a:cubicBezTo>
                    <a:pt x="299" y="100"/>
                    <a:pt x="316" y="104"/>
                    <a:pt x="337" y="114"/>
                  </a:cubicBezTo>
                  <a:cubicBezTo>
                    <a:pt x="350" y="120"/>
                    <a:pt x="364" y="123"/>
                    <a:pt x="377" y="127"/>
                  </a:cubicBezTo>
                  <a:cubicBezTo>
                    <a:pt x="381" y="129"/>
                    <a:pt x="387" y="130"/>
                    <a:pt x="391" y="132"/>
                  </a:cubicBezTo>
                  <a:cubicBezTo>
                    <a:pt x="399" y="136"/>
                    <a:pt x="408" y="145"/>
                    <a:pt x="416" y="146"/>
                  </a:cubicBezTo>
                  <a:cubicBezTo>
                    <a:pt x="424" y="146"/>
                    <a:pt x="428" y="157"/>
                    <a:pt x="433" y="162"/>
                  </a:cubicBezTo>
                  <a:cubicBezTo>
                    <a:pt x="443" y="174"/>
                    <a:pt x="450" y="188"/>
                    <a:pt x="458" y="202"/>
                  </a:cubicBezTo>
                  <a:cubicBezTo>
                    <a:pt x="465" y="213"/>
                    <a:pt x="466" y="227"/>
                    <a:pt x="474" y="239"/>
                  </a:cubicBezTo>
                  <a:cubicBezTo>
                    <a:pt x="479" y="248"/>
                    <a:pt x="480" y="266"/>
                    <a:pt x="493" y="265"/>
                  </a:cubicBezTo>
                  <a:cubicBezTo>
                    <a:pt x="506" y="265"/>
                    <a:pt x="506" y="256"/>
                    <a:pt x="505" y="246"/>
                  </a:cubicBezTo>
                  <a:cubicBezTo>
                    <a:pt x="505" y="234"/>
                    <a:pt x="513" y="217"/>
                    <a:pt x="509" y="207"/>
                  </a:cubicBezTo>
                  <a:cubicBezTo>
                    <a:pt x="498" y="182"/>
                    <a:pt x="477" y="162"/>
                    <a:pt x="458" y="143"/>
                  </a:cubicBezTo>
                  <a:cubicBezTo>
                    <a:pt x="450" y="135"/>
                    <a:pt x="441" y="131"/>
                    <a:pt x="431" y="126"/>
                  </a:cubicBezTo>
                  <a:cubicBezTo>
                    <a:pt x="418" y="119"/>
                    <a:pt x="410" y="109"/>
                    <a:pt x="394" y="107"/>
                  </a:cubicBezTo>
                  <a:cubicBezTo>
                    <a:pt x="373" y="105"/>
                    <a:pt x="352" y="101"/>
                    <a:pt x="331" y="99"/>
                  </a:cubicBezTo>
                  <a:cubicBezTo>
                    <a:pt x="303" y="96"/>
                    <a:pt x="278" y="94"/>
                    <a:pt x="252" y="84"/>
                  </a:cubicBezTo>
                  <a:cubicBezTo>
                    <a:pt x="255" y="78"/>
                    <a:pt x="258" y="71"/>
                    <a:pt x="261" y="65"/>
                  </a:cubicBezTo>
                  <a:cubicBezTo>
                    <a:pt x="265" y="58"/>
                    <a:pt x="265" y="59"/>
                    <a:pt x="273" y="58"/>
                  </a:cubicBezTo>
                  <a:cubicBezTo>
                    <a:pt x="278" y="58"/>
                    <a:pt x="288" y="54"/>
                    <a:pt x="293" y="56"/>
                  </a:cubicBezTo>
                  <a:cubicBezTo>
                    <a:pt x="299" y="59"/>
                    <a:pt x="305" y="62"/>
                    <a:pt x="311" y="64"/>
                  </a:cubicBezTo>
                  <a:cubicBezTo>
                    <a:pt x="318" y="67"/>
                    <a:pt x="396" y="99"/>
                    <a:pt x="399" y="94"/>
                  </a:cubicBezTo>
                  <a:cubicBezTo>
                    <a:pt x="401" y="89"/>
                    <a:pt x="385" y="78"/>
                    <a:pt x="381" y="77"/>
                  </a:cubicBezTo>
                  <a:cubicBezTo>
                    <a:pt x="369" y="74"/>
                    <a:pt x="357" y="72"/>
                    <a:pt x="346" y="70"/>
                  </a:cubicBezTo>
                  <a:cubicBezTo>
                    <a:pt x="335" y="67"/>
                    <a:pt x="321" y="63"/>
                    <a:pt x="312" y="57"/>
                  </a:cubicBezTo>
                  <a:cubicBezTo>
                    <a:pt x="302" y="49"/>
                    <a:pt x="306" y="44"/>
                    <a:pt x="317" y="46"/>
                  </a:cubicBezTo>
                  <a:cubicBezTo>
                    <a:pt x="342" y="49"/>
                    <a:pt x="371" y="54"/>
                    <a:pt x="392" y="71"/>
                  </a:cubicBezTo>
                  <a:cubicBezTo>
                    <a:pt x="407" y="84"/>
                    <a:pt x="428" y="93"/>
                    <a:pt x="448" y="89"/>
                  </a:cubicBezTo>
                  <a:close/>
                </a:path>
              </a:pathLst>
            </a:custGeom>
            <a:solidFill>
              <a:srgbClr val="A7AF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GB" sz="1350">
                <a:solidFill>
                  <a:prstClr val="black"/>
                </a:solidFill>
              </a:endParaRPr>
            </a:p>
          </p:txBody>
        </p:sp>
        <p:sp>
          <p:nvSpPr>
            <p:cNvPr id="65" name="Freeform 20"/>
            <p:cNvSpPr>
              <a:spLocks/>
            </p:cNvSpPr>
            <p:nvPr/>
          </p:nvSpPr>
          <p:spPr bwMode="auto">
            <a:xfrm>
              <a:off x="4165601" y="3449638"/>
              <a:ext cx="1416050" cy="927100"/>
            </a:xfrm>
            <a:custGeom>
              <a:avLst/>
              <a:gdLst>
                <a:gd name="T0" fmla="*/ 355 w 375"/>
                <a:gd name="T1" fmla="*/ 11 h 246"/>
                <a:gd name="T2" fmla="*/ 374 w 375"/>
                <a:gd name="T3" fmla="*/ 52 h 246"/>
                <a:gd name="T4" fmla="*/ 344 w 375"/>
                <a:gd name="T5" fmla="*/ 121 h 246"/>
                <a:gd name="T6" fmla="*/ 319 w 375"/>
                <a:gd name="T7" fmla="*/ 154 h 246"/>
                <a:gd name="T8" fmla="*/ 289 w 375"/>
                <a:gd name="T9" fmla="*/ 183 h 246"/>
                <a:gd name="T10" fmla="*/ 255 w 375"/>
                <a:gd name="T11" fmla="*/ 200 h 246"/>
                <a:gd name="T12" fmla="*/ 231 w 375"/>
                <a:gd name="T13" fmla="*/ 207 h 246"/>
                <a:gd name="T14" fmla="*/ 97 w 375"/>
                <a:gd name="T15" fmla="*/ 241 h 246"/>
                <a:gd name="T16" fmla="*/ 63 w 375"/>
                <a:gd name="T17" fmla="*/ 233 h 246"/>
                <a:gd name="T18" fmla="*/ 36 w 375"/>
                <a:gd name="T19" fmla="*/ 227 h 246"/>
                <a:gd name="T20" fmla="*/ 9 w 375"/>
                <a:gd name="T21" fmla="*/ 208 h 246"/>
                <a:gd name="T22" fmla="*/ 29 w 375"/>
                <a:gd name="T23" fmla="*/ 198 h 246"/>
                <a:gd name="T24" fmla="*/ 57 w 375"/>
                <a:gd name="T25" fmla="*/ 210 h 246"/>
                <a:gd name="T26" fmla="*/ 127 w 375"/>
                <a:gd name="T27" fmla="*/ 206 h 246"/>
                <a:gd name="T28" fmla="*/ 198 w 375"/>
                <a:gd name="T29" fmla="*/ 201 h 246"/>
                <a:gd name="T30" fmla="*/ 220 w 375"/>
                <a:gd name="T31" fmla="*/ 191 h 246"/>
                <a:gd name="T32" fmla="*/ 234 w 375"/>
                <a:gd name="T33" fmla="*/ 192 h 246"/>
                <a:gd name="T34" fmla="*/ 250 w 375"/>
                <a:gd name="T35" fmla="*/ 169 h 246"/>
                <a:gd name="T36" fmla="*/ 273 w 375"/>
                <a:gd name="T37" fmla="*/ 148 h 246"/>
                <a:gd name="T38" fmla="*/ 326 w 375"/>
                <a:gd name="T39" fmla="*/ 93 h 246"/>
                <a:gd name="T40" fmla="*/ 336 w 375"/>
                <a:gd name="T41" fmla="*/ 69 h 246"/>
                <a:gd name="T42" fmla="*/ 330 w 375"/>
                <a:gd name="T43" fmla="*/ 43 h 246"/>
                <a:gd name="T44" fmla="*/ 331 w 375"/>
                <a:gd name="T45" fmla="*/ 21 h 246"/>
                <a:gd name="T46" fmla="*/ 355 w 375"/>
                <a:gd name="T47" fmla="*/ 11 h 2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375" h="246">
                  <a:moveTo>
                    <a:pt x="355" y="11"/>
                  </a:moveTo>
                  <a:cubicBezTo>
                    <a:pt x="366" y="0"/>
                    <a:pt x="375" y="45"/>
                    <a:pt x="374" y="52"/>
                  </a:cubicBezTo>
                  <a:cubicBezTo>
                    <a:pt x="368" y="75"/>
                    <a:pt x="364" y="105"/>
                    <a:pt x="344" y="121"/>
                  </a:cubicBezTo>
                  <a:cubicBezTo>
                    <a:pt x="334" y="130"/>
                    <a:pt x="324" y="141"/>
                    <a:pt x="319" y="154"/>
                  </a:cubicBezTo>
                  <a:cubicBezTo>
                    <a:pt x="314" y="168"/>
                    <a:pt x="303" y="176"/>
                    <a:pt x="289" y="183"/>
                  </a:cubicBezTo>
                  <a:cubicBezTo>
                    <a:pt x="279" y="188"/>
                    <a:pt x="265" y="199"/>
                    <a:pt x="255" y="200"/>
                  </a:cubicBezTo>
                  <a:cubicBezTo>
                    <a:pt x="243" y="202"/>
                    <a:pt x="238" y="196"/>
                    <a:pt x="231" y="207"/>
                  </a:cubicBezTo>
                  <a:cubicBezTo>
                    <a:pt x="206" y="246"/>
                    <a:pt x="139" y="244"/>
                    <a:pt x="97" y="241"/>
                  </a:cubicBezTo>
                  <a:cubicBezTo>
                    <a:pt x="86" y="240"/>
                    <a:pt x="73" y="238"/>
                    <a:pt x="63" y="233"/>
                  </a:cubicBezTo>
                  <a:cubicBezTo>
                    <a:pt x="54" y="229"/>
                    <a:pt x="45" y="229"/>
                    <a:pt x="36" y="227"/>
                  </a:cubicBezTo>
                  <a:cubicBezTo>
                    <a:pt x="25" y="224"/>
                    <a:pt x="16" y="216"/>
                    <a:pt x="9" y="208"/>
                  </a:cubicBezTo>
                  <a:cubicBezTo>
                    <a:pt x="0" y="197"/>
                    <a:pt x="23" y="197"/>
                    <a:pt x="29" y="198"/>
                  </a:cubicBezTo>
                  <a:cubicBezTo>
                    <a:pt x="23" y="213"/>
                    <a:pt x="50" y="210"/>
                    <a:pt x="57" y="210"/>
                  </a:cubicBezTo>
                  <a:cubicBezTo>
                    <a:pt x="80" y="208"/>
                    <a:pt x="103" y="207"/>
                    <a:pt x="127" y="206"/>
                  </a:cubicBezTo>
                  <a:cubicBezTo>
                    <a:pt x="151" y="205"/>
                    <a:pt x="175" y="211"/>
                    <a:pt x="198" y="201"/>
                  </a:cubicBezTo>
                  <a:cubicBezTo>
                    <a:pt x="207" y="198"/>
                    <a:pt x="211" y="192"/>
                    <a:pt x="220" y="191"/>
                  </a:cubicBezTo>
                  <a:cubicBezTo>
                    <a:pt x="224" y="190"/>
                    <a:pt x="232" y="194"/>
                    <a:pt x="234" y="192"/>
                  </a:cubicBezTo>
                  <a:cubicBezTo>
                    <a:pt x="239" y="188"/>
                    <a:pt x="247" y="175"/>
                    <a:pt x="250" y="169"/>
                  </a:cubicBezTo>
                  <a:cubicBezTo>
                    <a:pt x="255" y="160"/>
                    <a:pt x="265" y="154"/>
                    <a:pt x="273" y="148"/>
                  </a:cubicBezTo>
                  <a:cubicBezTo>
                    <a:pt x="291" y="134"/>
                    <a:pt x="317" y="115"/>
                    <a:pt x="326" y="93"/>
                  </a:cubicBezTo>
                  <a:cubicBezTo>
                    <a:pt x="329" y="85"/>
                    <a:pt x="337" y="78"/>
                    <a:pt x="336" y="69"/>
                  </a:cubicBezTo>
                  <a:cubicBezTo>
                    <a:pt x="335" y="61"/>
                    <a:pt x="333" y="50"/>
                    <a:pt x="330" y="43"/>
                  </a:cubicBezTo>
                  <a:cubicBezTo>
                    <a:pt x="327" y="33"/>
                    <a:pt x="324" y="30"/>
                    <a:pt x="331" y="21"/>
                  </a:cubicBezTo>
                  <a:cubicBezTo>
                    <a:pt x="337" y="14"/>
                    <a:pt x="349" y="17"/>
                    <a:pt x="355" y="11"/>
                  </a:cubicBezTo>
                  <a:close/>
                </a:path>
              </a:pathLst>
            </a:custGeom>
            <a:solidFill>
              <a:srgbClr val="A7AF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GB" sz="1350">
                <a:solidFill>
                  <a:prstClr val="black"/>
                </a:solidFill>
              </a:endParaRPr>
            </a:p>
          </p:txBody>
        </p:sp>
        <p:sp>
          <p:nvSpPr>
            <p:cNvPr id="66" name="Freeform 21"/>
            <p:cNvSpPr>
              <a:spLocks/>
            </p:cNvSpPr>
            <p:nvPr/>
          </p:nvSpPr>
          <p:spPr bwMode="auto">
            <a:xfrm>
              <a:off x="4110038" y="2544763"/>
              <a:ext cx="1047750" cy="441325"/>
            </a:xfrm>
            <a:custGeom>
              <a:avLst/>
              <a:gdLst>
                <a:gd name="T0" fmla="*/ 278 w 278"/>
                <a:gd name="T1" fmla="*/ 70 h 117"/>
                <a:gd name="T2" fmla="*/ 229 w 278"/>
                <a:gd name="T3" fmla="*/ 35 h 117"/>
                <a:gd name="T4" fmla="*/ 158 w 278"/>
                <a:gd name="T5" fmla="*/ 11 h 117"/>
                <a:gd name="T6" fmla="*/ 81 w 278"/>
                <a:gd name="T7" fmla="*/ 3 h 117"/>
                <a:gd name="T8" fmla="*/ 64 w 278"/>
                <a:gd name="T9" fmla="*/ 10 h 117"/>
                <a:gd name="T10" fmla="*/ 65 w 278"/>
                <a:gd name="T11" fmla="*/ 20 h 117"/>
                <a:gd name="T12" fmla="*/ 106 w 278"/>
                <a:gd name="T13" fmla="*/ 19 h 117"/>
                <a:gd name="T14" fmla="*/ 73 w 278"/>
                <a:gd name="T15" fmla="*/ 31 h 117"/>
                <a:gd name="T16" fmla="*/ 52 w 278"/>
                <a:gd name="T17" fmla="*/ 36 h 117"/>
                <a:gd name="T18" fmla="*/ 75 w 278"/>
                <a:gd name="T19" fmla="*/ 50 h 117"/>
                <a:gd name="T20" fmla="*/ 87 w 278"/>
                <a:gd name="T21" fmla="*/ 60 h 117"/>
                <a:gd name="T22" fmla="*/ 73 w 278"/>
                <a:gd name="T23" fmla="*/ 65 h 117"/>
                <a:gd name="T24" fmla="*/ 21 w 278"/>
                <a:gd name="T25" fmla="*/ 76 h 117"/>
                <a:gd name="T26" fmla="*/ 10 w 278"/>
                <a:gd name="T27" fmla="*/ 102 h 117"/>
                <a:gd name="T28" fmla="*/ 50 w 278"/>
                <a:gd name="T29" fmla="*/ 93 h 117"/>
                <a:gd name="T30" fmla="*/ 152 w 278"/>
                <a:gd name="T31" fmla="*/ 87 h 117"/>
                <a:gd name="T32" fmla="*/ 196 w 278"/>
                <a:gd name="T33" fmla="*/ 98 h 117"/>
                <a:gd name="T34" fmla="*/ 244 w 278"/>
                <a:gd name="T35" fmla="*/ 116 h 117"/>
                <a:gd name="T36" fmla="*/ 269 w 278"/>
                <a:gd name="T37" fmla="*/ 113 h 117"/>
                <a:gd name="T38" fmla="*/ 261 w 278"/>
                <a:gd name="T39" fmla="*/ 100 h 117"/>
                <a:gd name="T40" fmla="*/ 207 w 278"/>
                <a:gd name="T41" fmla="*/ 78 h 117"/>
                <a:gd name="T42" fmla="*/ 121 w 278"/>
                <a:gd name="T43" fmla="*/ 62 h 117"/>
                <a:gd name="T44" fmla="*/ 159 w 278"/>
                <a:gd name="T45" fmla="*/ 52 h 117"/>
                <a:gd name="T46" fmla="*/ 182 w 278"/>
                <a:gd name="T47" fmla="*/ 57 h 117"/>
                <a:gd name="T48" fmla="*/ 213 w 278"/>
                <a:gd name="T49" fmla="*/ 71 h 117"/>
                <a:gd name="T50" fmla="*/ 246 w 278"/>
                <a:gd name="T51" fmla="*/ 73 h 117"/>
                <a:gd name="T52" fmla="*/ 237 w 278"/>
                <a:gd name="T53" fmla="*/ 63 h 117"/>
                <a:gd name="T54" fmla="*/ 176 w 278"/>
                <a:gd name="T55" fmla="*/ 42 h 117"/>
                <a:gd name="T56" fmla="*/ 183 w 278"/>
                <a:gd name="T57" fmla="*/ 34 h 117"/>
                <a:gd name="T58" fmla="*/ 216 w 278"/>
                <a:gd name="T59" fmla="*/ 44 h 117"/>
                <a:gd name="T60" fmla="*/ 256 w 278"/>
                <a:gd name="T61" fmla="*/ 64 h 117"/>
                <a:gd name="T62" fmla="*/ 278 w 278"/>
                <a:gd name="T63" fmla="*/ 7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78" h="117">
                  <a:moveTo>
                    <a:pt x="278" y="70"/>
                  </a:moveTo>
                  <a:cubicBezTo>
                    <a:pt x="264" y="56"/>
                    <a:pt x="248" y="41"/>
                    <a:pt x="229" y="35"/>
                  </a:cubicBezTo>
                  <a:cubicBezTo>
                    <a:pt x="206" y="27"/>
                    <a:pt x="182" y="18"/>
                    <a:pt x="158" y="11"/>
                  </a:cubicBezTo>
                  <a:cubicBezTo>
                    <a:pt x="135" y="5"/>
                    <a:pt x="106" y="0"/>
                    <a:pt x="81" y="3"/>
                  </a:cubicBezTo>
                  <a:cubicBezTo>
                    <a:pt x="76" y="4"/>
                    <a:pt x="68" y="6"/>
                    <a:pt x="64" y="10"/>
                  </a:cubicBezTo>
                  <a:cubicBezTo>
                    <a:pt x="62" y="12"/>
                    <a:pt x="62" y="19"/>
                    <a:pt x="65" y="20"/>
                  </a:cubicBezTo>
                  <a:cubicBezTo>
                    <a:pt x="70" y="21"/>
                    <a:pt x="105" y="14"/>
                    <a:pt x="106" y="19"/>
                  </a:cubicBezTo>
                  <a:cubicBezTo>
                    <a:pt x="108" y="26"/>
                    <a:pt x="77" y="31"/>
                    <a:pt x="73" y="31"/>
                  </a:cubicBezTo>
                  <a:cubicBezTo>
                    <a:pt x="67" y="31"/>
                    <a:pt x="57" y="30"/>
                    <a:pt x="52" y="36"/>
                  </a:cubicBezTo>
                  <a:cubicBezTo>
                    <a:pt x="47" y="40"/>
                    <a:pt x="72" y="48"/>
                    <a:pt x="75" y="50"/>
                  </a:cubicBezTo>
                  <a:cubicBezTo>
                    <a:pt x="76" y="51"/>
                    <a:pt x="90" y="58"/>
                    <a:pt x="87" y="60"/>
                  </a:cubicBezTo>
                  <a:cubicBezTo>
                    <a:pt x="84" y="62"/>
                    <a:pt x="76" y="65"/>
                    <a:pt x="73" y="65"/>
                  </a:cubicBezTo>
                  <a:cubicBezTo>
                    <a:pt x="54" y="69"/>
                    <a:pt x="39" y="69"/>
                    <a:pt x="21" y="76"/>
                  </a:cubicBezTo>
                  <a:cubicBezTo>
                    <a:pt x="15" y="78"/>
                    <a:pt x="0" y="100"/>
                    <a:pt x="10" y="102"/>
                  </a:cubicBezTo>
                  <a:cubicBezTo>
                    <a:pt x="21" y="105"/>
                    <a:pt x="39" y="96"/>
                    <a:pt x="50" y="93"/>
                  </a:cubicBezTo>
                  <a:cubicBezTo>
                    <a:pt x="84" y="82"/>
                    <a:pt x="117" y="84"/>
                    <a:pt x="152" y="87"/>
                  </a:cubicBezTo>
                  <a:cubicBezTo>
                    <a:pt x="167" y="88"/>
                    <a:pt x="182" y="94"/>
                    <a:pt x="196" y="98"/>
                  </a:cubicBezTo>
                  <a:cubicBezTo>
                    <a:pt x="213" y="103"/>
                    <a:pt x="227" y="113"/>
                    <a:pt x="244" y="116"/>
                  </a:cubicBezTo>
                  <a:cubicBezTo>
                    <a:pt x="251" y="117"/>
                    <a:pt x="263" y="117"/>
                    <a:pt x="269" y="113"/>
                  </a:cubicBezTo>
                  <a:cubicBezTo>
                    <a:pt x="274" y="109"/>
                    <a:pt x="264" y="102"/>
                    <a:pt x="261" y="100"/>
                  </a:cubicBezTo>
                  <a:cubicBezTo>
                    <a:pt x="247" y="86"/>
                    <a:pt x="226" y="81"/>
                    <a:pt x="207" y="78"/>
                  </a:cubicBezTo>
                  <a:cubicBezTo>
                    <a:pt x="195" y="76"/>
                    <a:pt x="119" y="83"/>
                    <a:pt x="121" y="62"/>
                  </a:cubicBezTo>
                  <a:cubicBezTo>
                    <a:pt x="122" y="50"/>
                    <a:pt x="151" y="50"/>
                    <a:pt x="159" y="52"/>
                  </a:cubicBezTo>
                  <a:cubicBezTo>
                    <a:pt x="167" y="54"/>
                    <a:pt x="174" y="55"/>
                    <a:pt x="182" y="57"/>
                  </a:cubicBezTo>
                  <a:cubicBezTo>
                    <a:pt x="193" y="61"/>
                    <a:pt x="202" y="68"/>
                    <a:pt x="213" y="71"/>
                  </a:cubicBezTo>
                  <a:cubicBezTo>
                    <a:pt x="223" y="74"/>
                    <a:pt x="236" y="74"/>
                    <a:pt x="246" y="73"/>
                  </a:cubicBezTo>
                  <a:cubicBezTo>
                    <a:pt x="261" y="71"/>
                    <a:pt x="241" y="64"/>
                    <a:pt x="237" y="63"/>
                  </a:cubicBezTo>
                  <a:cubicBezTo>
                    <a:pt x="218" y="58"/>
                    <a:pt x="190" y="57"/>
                    <a:pt x="176" y="42"/>
                  </a:cubicBezTo>
                  <a:cubicBezTo>
                    <a:pt x="171" y="37"/>
                    <a:pt x="179" y="33"/>
                    <a:pt x="183" y="34"/>
                  </a:cubicBezTo>
                  <a:cubicBezTo>
                    <a:pt x="194" y="35"/>
                    <a:pt x="206" y="40"/>
                    <a:pt x="216" y="44"/>
                  </a:cubicBezTo>
                  <a:cubicBezTo>
                    <a:pt x="229" y="49"/>
                    <a:pt x="246" y="53"/>
                    <a:pt x="256" y="64"/>
                  </a:cubicBezTo>
                  <a:cubicBezTo>
                    <a:pt x="263" y="72"/>
                    <a:pt x="271" y="86"/>
                    <a:pt x="278" y="70"/>
                  </a:cubicBezTo>
                  <a:close/>
                </a:path>
              </a:pathLst>
            </a:custGeom>
            <a:solidFill>
              <a:srgbClr val="D4B5D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GB" sz="1350">
                <a:solidFill>
                  <a:prstClr val="black"/>
                </a:solidFill>
              </a:endParaRPr>
            </a:p>
          </p:txBody>
        </p:sp>
        <p:sp>
          <p:nvSpPr>
            <p:cNvPr id="67" name="Freeform 22"/>
            <p:cNvSpPr>
              <a:spLocks/>
            </p:cNvSpPr>
            <p:nvPr/>
          </p:nvSpPr>
          <p:spPr bwMode="auto">
            <a:xfrm>
              <a:off x="5060951" y="3005138"/>
              <a:ext cx="414338" cy="471488"/>
            </a:xfrm>
            <a:custGeom>
              <a:avLst/>
              <a:gdLst>
                <a:gd name="T0" fmla="*/ 39 w 110"/>
                <a:gd name="T1" fmla="*/ 0 h 125"/>
                <a:gd name="T2" fmla="*/ 99 w 110"/>
                <a:gd name="T3" fmla="*/ 56 h 125"/>
                <a:gd name="T4" fmla="*/ 105 w 110"/>
                <a:gd name="T5" fmla="*/ 102 h 125"/>
                <a:gd name="T6" fmla="*/ 91 w 110"/>
                <a:gd name="T7" fmla="*/ 115 h 125"/>
                <a:gd name="T8" fmla="*/ 60 w 110"/>
                <a:gd name="T9" fmla="*/ 49 h 125"/>
                <a:gd name="T10" fmla="*/ 39 w 110"/>
                <a:gd name="T11" fmla="*/ 0 h 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10" h="125">
                  <a:moveTo>
                    <a:pt x="39" y="0"/>
                  </a:moveTo>
                  <a:cubicBezTo>
                    <a:pt x="66" y="5"/>
                    <a:pt x="91" y="30"/>
                    <a:pt x="99" y="56"/>
                  </a:cubicBezTo>
                  <a:cubicBezTo>
                    <a:pt x="103" y="70"/>
                    <a:pt x="110" y="88"/>
                    <a:pt x="105" y="102"/>
                  </a:cubicBezTo>
                  <a:cubicBezTo>
                    <a:pt x="102" y="113"/>
                    <a:pt x="104" y="125"/>
                    <a:pt x="91" y="115"/>
                  </a:cubicBezTo>
                  <a:cubicBezTo>
                    <a:pt x="71" y="101"/>
                    <a:pt x="76" y="67"/>
                    <a:pt x="60" y="49"/>
                  </a:cubicBezTo>
                  <a:cubicBezTo>
                    <a:pt x="50" y="37"/>
                    <a:pt x="0" y="5"/>
                    <a:pt x="39" y="0"/>
                  </a:cubicBezTo>
                  <a:close/>
                </a:path>
              </a:pathLst>
            </a:custGeom>
            <a:solidFill>
              <a:srgbClr val="D4B5D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GB" sz="1350">
                <a:solidFill>
                  <a:prstClr val="black"/>
                </a:solidFill>
              </a:endParaRPr>
            </a:p>
          </p:txBody>
        </p:sp>
        <p:sp>
          <p:nvSpPr>
            <p:cNvPr id="68" name="Freeform 23"/>
            <p:cNvSpPr>
              <a:spLocks/>
            </p:cNvSpPr>
            <p:nvPr/>
          </p:nvSpPr>
          <p:spPr bwMode="auto">
            <a:xfrm>
              <a:off x="5053013" y="3556000"/>
              <a:ext cx="468313" cy="609600"/>
            </a:xfrm>
            <a:custGeom>
              <a:avLst/>
              <a:gdLst>
                <a:gd name="T0" fmla="*/ 107 w 124"/>
                <a:gd name="T1" fmla="*/ 0 h 162"/>
                <a:gd name="T2" fmla="*/ 122 w 124"/>
                <a:gd name="T3" fmla="*/ 44 h 162"/>
                <a:gd name="T4" fmla="*/ 102 w 124"/>
                <a:gd name="T5" fmla="*/ 98 h 162"/>
                <a:gd name="T6" fmla="*/ 53 w 124"/>
                <a:gd name="T7" fmla="*/ 143 h 162"/>
                <a:gd name="T8" fmla="*/ 37 w 124"/>
                <a:gd name="T9" fmla="*/ 156 h 162"/>
                <a:gd name="T10" fmla="*/ 7 w 124"/>
                <a:gd name="T11" fmla="*/ 156 h 162"/>
                <a:gd name="T12" fmla="*/ 6 w 124"/>
                <a:gd name="T13" fmla="*/ 146 h 162"/>
                <a:gd name="T14" fmla="*/ 28 w 124"/>
                <a:gd name="T15" fmla="*/ 124 h 162"/>
                <a:gd name="T16" fmla="*/ 47 w 124"/>
                <a:gd name="T17" fmla="*/ 105 h 162"/>
                <a:gd name="T18" fmla="*/ 69 w 124"/>
                <a:gd name="T19" fmla="*/ 83 h 162"/>
                <a:gd name="T20" fmla="*/ 82 w 124"/>
                <a:gd name="T21" fmla="*/ 31 h 162"/>
                <a:gd name="T22" fmla="*/ 107 w 124"/>
                <a:gd name="T23" fmla="*/ 0 h 1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24" h="162">
                  <a:moveTo>
                    <a:pt x="107" y="0"/>
                  </a:moveTo>
                  <a:cubicBezTo>
                    <a:pt x="122" y="10"/>
                    <a:pt x="121" y="28"/>
                    <a:pt x="122" y="44"/>
                  </a:cubicBezTo>
                  <a:cubicBezTo>
                    <a:pt x="124" y="62"/>
                    <a:pt x="112" y="84"/>
                    <a:pt x="102" y="98"/>
                  </a:cubicBezTo>
                  <a:cubicBezTo>
                    <a:pt x="89" y="116"/>
                    <a:pt x="73" y="132"/>
                    <a:pt x="53" y="143"/>
                  </a:cubicBezTo>
                  <a:cubicBezTo>
                    <a:pt x="47" y="147"/>
                    <a:pt x="43" y="153"/>
                    <a:pt x="37" y="156"/>
                  </a:cubicBezTo>
                  <a:cubicBezTo>
                    <a:pt x="29" y="162"/>
                    <a:pt x="16" y="159"/>
                    <a:pt x="7" y="156"/>
                  </a:cubicBezTo>
                  <a:cubicBezTo>
                    <a:pt x="0" y="154"/>
                    <a:pt x="0" y="151"/>
                    <a:pt x="6" y="146"/>
                  </a:cubicBezTo>
                  <a:cubicBezTo>
                    <a:pt x="14" y="140"/>
                    <a:pt x="21" y="133"/>
                    <a:pt x="28" y="124"/>
                  </a:cubicBezTo>
                  <a:cubicBezTo>
                    <a:pt x="33" y="116"/>
                    <a:pt x="39" y="111"/>
                    <a:pt x="47" y="105"/>
                  </a:cubicBezTo>
                  <a:cubicBezTo>
                    <a:pt x="56" y="99"/>
                    <a:pt x="61" y="90"/>
                    <a:pt x="69" y="83"/>
                  </a:cubicBezTo>
                  <a:cubicBezTo>
                    <a:pt x="86" y="70"/>
                    <a:pt x="81" y="51"/>
                    <a:pt x="82" y="31"/>
                  </a:cubicBezTo>
                  <a:cubicBezTo>
                    <a:pt x="84" y="11"/>
                    <a:pt x="86" y="3"/>
                    <a:pt x="107" y="0"/>
                  </a:cubicBezTo>
                  <a:close/>
                </a:path>
              </a:pathLst>
            </a:custGeom>
            <a:solidFill>
              <a:srgbClr val="D4B5D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GB" sz="1350">
                <a:solidFill>
                  <a:prstClr val="black"/>
                </a:solidFill>
              </a:endParaRPr>
            </a:p>
          </p:txBody>
        </p:sp>
        <p:sp>
          <p:nvSpPr>
            <p:cNvPr id="69" name="Freeform 24"/>
            <p:cNvSpPr>
              <a:spLocks/>
            </p:cNvSpPr>
            <p:nvPr/>
          </p:nvSpPr>
          <p:spPr bwMode="auto">
            <a:xfrm>
              <a:off x="4260851" y="4151313"/>
              <a:ext cx="746125" cy="192088"/>
            </a:xfrm>
            <a:custGeom>
              <a:avLst/>
              <a:gdLst>
                <a:gd name="T0" fmla="*/ 192 w 198"/>
                <a:gd name="T1" fmla="*/ 16 h 51"/>
                <a:gd name="T2" fmla="*/ 190 w 198"/>
                <a:gd name="T3" fmla="*/ 32 h 51"/>
                <a:gd name="T4" fmla="*/ 159 w 198"/>
                <a:gd name="T5" fmla="*/ 41 h 51"/>
                <a:gd name="T6" fmla="*/ 101 w 198"/>
                <a:gd name="T7" fmla="*/ 50 h 51"/>
                <a:gd name="T8" fmla="*/ 51 w 198"/>
                <a:gd name="T9" fmla="*/ 45 h 51"/>
                <a:gd name="T10" fmla="*/ 4 w 198"/>
                <a:gd name="T11" fmla="*/ 24 h 51"/>
                <a:gd name="T12" fmla="*/ 13 w 198"/>
                <a:gd name="T13" fmla="*/ 11 h 51"/>
                <a:gd name="T14" fmla="*/ 34 w 198"/>
                <a:gd name="T15" fmla="*/ 17 h 51"/>
                <a:gd name="T16" fmla="*/ 91 w 198"/>
                <a:gd name="T17" fmla="*/ 29 h 51"/>
                <a:gd name="T18" fmla="*/ 121 w 198"/>
                <a:gd name="T19" fmla="*/ 27 h 51"/>
                <a:gd name="T20" fmla="*/ 152 w 198"/>
                <a:gd name="T21" fmla="*/ 21 h 51"/>
                <a:gd name="T22" fmla="*/ 192 w 198"/>
                <a:gd name="T23" fmla="*/ 16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98" h="51">
                  <a:moveTo>
                    <a:pt x="192" y="16"/>
                  </a:moveTo>
                  <a:cubicBezTo>
                    <a:pt x="192" y="22"/>
                    <a:pt x="198" y="29"/>
                    <a:pt x="190" y="32"/>
                  </a:cubicBezTo>
                  <a:cubicBezTo>
                    <a:pt x="180" y="37"/>
                    <a:pt x="169" y="38"/>
                    <a:pt x="159" y="41"/>
                  </a:cubicBezTo>
                  <a:cubicBezTo>
                    <a:pt x="139" y="46"/>
                    <a:pt x="121" y="49"/>
                    <a:pt x="101" y="50"/>
                  </a:cubicBezTo>
                  <a:cubicBezTo>
                    <a:pt x="83" y="51"/>
                    <a:pt x="68" y="50"/>
                    <a:pt x="51" y="45"/>
                  </a:cubicBezTo>
                  <a:cubicBezTo>
                    <a:pt x="36" y="41"/>
                    <a:pt x="13" y="38"/>
                    <a:pt x="4" y="24"/>
                  </a:cubicBezTo>
                  <a:cubicBezTo>
                    <a:pt x="0" y="18"/>
                    <a:pt x="7" y="11"/>
                    <a:pt x="13" y="11"/>
                  </a:cubicBezTo>
                  <a:cubicBezTo>
                    <a:pt x="20" y="12"/>
                    <a:pt x="27" y="16"/>
                    <a:pt x="34" y="17"/>
                  </a:cubicBezTo>
                  <a:cubicBezTo>
                    <a:pt x="53" y="20"/>
                    <a:pt x="72" y="27"/>
                    <a:pt x="91" y="29"/>
                  </a:cubicBezTo>
                  <a:cubicBezTo>
                    <a:pt x="101" y="30"/>
                    <a:pt x="111" y="28"/>
                    <a:pt x="121" y="27"/>
                  </a:cubicBezTo>
                  <a:cubicBezTo>
                    <a:pt x="131" y="26"/>
                    <a:pt x="142" y="26"/>
                    <a:pt x="152" y="21"/>
                  </a:cubicBezTo>
                  <a:cubicBezTo>
                    <a:pt x="166" y="14"/>
                    <a:pt x="177" y="0"/>
                    <a:pt x="192" y="16"/>
                  </a:cubicBezTo>
                  <a:close/>
                </a:path>
              </a:pathLst>
            </a:custGeom>
            <a:solidFill>
              <a:srgbClr val="D4B5D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GB" sz="1350">
                <a:solidFill>
                  <a:prstClr val="black"/>
                </a:solidFill>
              </a:endParaRPr>
            </a:p>
          </p:txBody>
        </p:sp>
        <p:sp>
          <p:nvSpPr>
            <p:cNvPr id="70" name="Freeform 25"/>
            <p:cNvSpPr>
              <a:spLocks/>
            </p:cNvSpPr>
            <p:nvPr/>
          </p:nvSpPr>
          <p:spPr bwMode="auto">
            <a:xfrm>
              <a:off x="3608388" y="3586163"/>
              <a:ext cx="527050" cy="609600"/>
            </a:xfrm>
            <a:custGeom>
              <a:avLst/>
              <a:gdLst>
                <a:gd name="T0" fmla="*/ 140 w 140"/>
                <a:gd name="T1" fmla="*/ 152 h 162"/>
                <a:gd name="T2" fmla="*/ 130 w 140"/>
                <a:gd name="T3" fmla="*/ 154 h 162"/>
                <a:gd name="T4" fmla="*/ 112 w 140"/>
                <a:gd name="T5" fmla="*/ 137 h 162"/>
                <a:gd name="T6" fmla="*/ 75 w 140"/>
                <a:gd name="T7" fmla="*/ 119 h 162"/>
                <a:gd name="T8" fmla="*/ 92 w 140"/>
                <a:gd name="T9" fmla="*/ 148 h 162"/>
                <a:gd name="T10" fmla="*/ 99 w 140"/>
                <a:gd name="T11" fmla="*/ 161 h 162"/>
                <a:gd name="T12" fmla="*/ 76 w 140"/>
                <a:gd name="T13" fmla="*/ 154 h 162"/>
                <a:gd name="T14" fmla="*/ 43 w 140"/>
                <a:gd name="T15" fmla="*/ 117 h 162"/>
                <a:gd name="T16" fmla="*/ 13 w 140"/>
                <a:gd name="T17" fmla="*/ 70 h 162"/>
                <a:gd name="T18" fmla="*/ 10 w 140"/>
                <a:gd name="T19" fmla="*/ 34 h 162"/>
                <a:gd name="T20" fmla="*/ 27 w 140"/>
                <a:gd name="T21" fmla="*/ 41 h 162"/>
                <a:gd name="T22" fmla="*/ 36 w 140"/>
                <a:gd name="T23" fmla="*/ 66 h 162"/>
                <a:gd name="T24" fmla="*/ 62 w 140"/>
                <a:gd name="T25" fmla="*/ 78 h 162"/>
                <a:gd name="T26" fmla="*/ 38 w 140"/>
                <a:gd name="T27" fmla="*/ 37 h 162"/>
                <a:gd name="T28" fmla="*/ 27 w 140"/>
                <a:gd name="T29" fmla="*/ 27 h 162"/>
                <a:gd name="T30" fmla="*/ 28 w 140"/>
                <a:gd name="T31" fmla="*/ 8 h 162"/>
                <a:gd name="T32" fmla="*/ 54 w 140"/>
                <a:gd name="T33" fmla="*/ 22 h 162"/>
                <a:gd name="T34" fmla="*/ 74 w 140"/>
                <a:gd name="T35" fmla="*/ 66 h 162"/>
                <a:gd name="T36" fmla="*/ 97 w 140"/>
                <a:gd name="T37" fmla="*/ 100 h 162"/>
                <a:gd name="T38" fmla="*/ 140 w 140"/>
                <a:gd name="T39" fmla="*/ 152 h 1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40" h="162">
                  <a:moveTo>
                    <a:pt x="140" y="152"/>
                  </a:moveTo>
                  <a:cubicBezTo>
                    <a:pt x="137" y="159"/>
                    <a:pt x="135" y="161"/>
                    <a:pt x="130" y="154"/>
                  </a:cubicBezTo>
                  <a:cubicBezTo>
                    <a:pt x="124" y="147"/>
                    <a:pt x="118" y="143"/>
                    <a:pt x="112" y="137"/>
                  </a:cubicBezTo>
                  <a:cubicBezTo>
                    <a:pt x="107" y="132"/>
                    <a:pt x="81" y="113"/>
                    <a:pt x="75" y="119"/>
                  </a:cubicBezTo>
                  <a:cubicBezTo>
                    <a:pt x="70" y="124"/>
                    <a:pt x="87" y="143"/>
                    <a:pt x="92" y="148"/>
                  </a:cubicBezTo>
                  <a:cubicBezTo>
                    <a:pt x="94" y="150"/>
                    <a:pt x="108" y="160"/>
                    <a:pt x="99" y="161"/>
                  </a:cubicBezTo>
                  <a:cubicBezTo>
                    <a:pt x="90" y="162"/>
                    <a:pt x="84" y="159"/>
                    <a:pt x="76" y="154"/>
                  </a:cubicBezTo>
                  <a:cubicBezTo>
                    <a:pt x="60" y="145"/>
                    <a:pt x="53" y="132"/>
                    <a:pt x="43" y="117"/>
                  </a:cubicBezTo>
                  <a:cubicBezTo>
                    <a:pt x="31" y="101"/>
                    <a:pt x="20" y="89"/>
                    <a:pt x="13" y="70"/>
                  </a:cubicBezTo>
                  <a:cubicBezTo>
                    <a:pt x="10" y="63"/>
                    <a:pt x="0" y="40"/>
                    <a:pt x="10" y="34"/>
                  </a:cubicBezTo>
                  <a:cubicBezTo>
                    <a:pt x="14" y="31"/>
                    <a:pt x="24" y="39"/>
                    <a:pt x="27" y="41"/>
                  </a:cubicBezTo>
                  <a:cubicBezTo>
                    <a:pt x="33" y="47"/>
                    <a:pt x="33" y="58"/>
                    <a:pt x="36" y="66"/>
                  </a:cubicBezTo>
                  <a:cubicBezTo>
                    <a:pt x="38" y="75"/>
                    <a:pt x="58" y="96"/>
                    <a:pt x="62" y="78"/>
                  </a:cubicBezTo>
                  <a:cubicBezTo>
                    <a:pt x="65" y="66"/>
                    <a:pt x="46" y="45"/>
                    <a:pt x="38" y="37"/>
                  </a:cubicBezTo>
                  <a:cubicBezTo>
                    <a:pt x="35" y="34"/>
                    <a:pt x="28" y="32"/>
                    <a:pt x="27" y="27"/>
                  </a:cubicBezTo>
                  <a:cubicBezTo>
                    <a:pt x="26" y="22"/>
                    <a:pt x="26" y="13"/>
                    <a:pt x="28" y="8"/>
                  </a:cubicBezTo>
                  <a:cubicBezTo>
                    <a:pt x="32" y="0"/>
                    <a:pt x="51" y="17"/>
                    <a:pt x="54" y="22"/>
                  </a:cubicBezTo>
                  <a:cubicBezTo>
                    <a:pt x="64" y="37"/>
                    <a:pt x="72" y="47"/>
                    <a:pt x="74" y="66"/>
                  </a:cubicBezTo>
                  <a:cubicBezTo>
                    <a:pt x="75" y="80"/>
                    <a:pt x="88" y="90"/>
                    <a:pt x="97" y="100"/>
                  </a:cubicBezTo>
                  <a:cubicBezTo>
                    <a:pt x="112" y="117"/>
                    <a:pt x="127" y="134"/>
                    <a:pt x="140" y="152"/>
                  </a:cubicBezTo>
                  <a:close/>
                </a:path>
              </a:pathLst>
            </a:custGeom>
            <a:solidFill>
              <a:srgbClr val="D4B5D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GB" sz="1350">
                <a:solidFill>
                  <a:prstClr val="black"/>
                </a:solidFill>
              </a:endParaRPr>
            </a:p>
          </p:txBody>
        </p:sp>
        <p:sp>
          <p:nvSpPr>
            <p:cNvPr id="71" name="Freeform 26"/>
            <p:cNvSpPr>
              <a:spLocks/>
            </p:cNvSpPr>
            <p:nvPr/>
          </p:nvSpPr>
          <p:spPr bwMode="auto">
            <a:xfrm>
              <a:off x="3671888" y="2951163"/>
              <a:ext cx="427038" cy="635000"/>
            </a:xfrm>
            <a:custGeom>
              <a:avLst/>
              <a:gdLst>
                <a:gd name="T0" fmla="*/ 113 w 113"/>
                <a:gd name="T1" fmla="*/ 2 h 168"/>
                <a:gd name="T2" fmla="*/ 87 w 113"/>
                <a:gd name="T3" fmla="*/ 38 h 168"/>
                <a:gd name="T4" fmla="*/ 53 w 113"/>
                <a:gd name="T5" fmla="*/ 91 h 168"/>
                <a:gd name="T6" fmla="*/ 44 w 113"/>
                <a:gd name="T7" fmla="*/ 113 h 168"/>
                <a:gd name="T8" fmla="*/ 35 w 113"/>
                <a:gd name="T9" fmla="*/ 132 h 168"/>
                <a:gd name="T10" fmla="*/ 25 w 113"/>
                <a:gd name="T11" fmla="*/ 158 h 168"/>
                <a:gd name="T12" fmla="*/ 12 w 113"/>
                <a:gd name="T13" fmla="*/ 148 h 168"/>
                <a:gd name="T14" fmla="*/ 37 w 113"/>
                <a:gd name="T15" fmla="*/ 42 h 168"/>
                <a:gd name="T16" fmla="*/ 113 w 113"/>
                <a:gd name="T17" fmla="*/ 0 h 1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3" h="168">
                  <a:moveTo>
                    <a:pt x="113" y="2"/>
                  </a:moveTo>
                  <a:cubicBezTo>
                    <a:pt x="111" y="14"/>
                    <a:pt x="94" y="28"/>
                    <a:pt x="87" y="38"/>
                  </a:cubicBezTo>
                  <a:cubicBezTo>
                    <a:pt x="73" y="54"/>
                    <a:pt x="62" y="71"/>
                    <a:pt x="53" y="91"/>
                  </a:cubicBezTo>
                  <a:cubicBezTo>
                    <a:pt x="49" y="98"/>
                    <a:pt x="48" y="106"/>
                    <a:pt x="44" y="113"/>
                  </a:cubicBezTo>
                  <a:cubicBezTo>
                    <a:pt x="41" y="119"/>
                    <a:pt x="36" y="125"/>
                    <a:pt x="35" y="132"/>
                  </a:cubicBezTo>
                  <a:cubicBezTo>
                    <a:pt x="34" y="141"/>
                    <a:pt x="28" y="149"/>
                    <a:pt x="25" y="158"/>
                  </a:cubicBezTo>
                  <a:cubicBezTo>
                    <a:pt x="23" y="168"/>
                    <a:pt x="13" y="151"/>
                    <a:pt x="12" y="148"/>
                  </a:cubicBezTo>
                  <a:cubicBezTo>
                    <a:pt x="0" y="113"/>
                    <a:pt x="15" y="69"/>
                    <a:pt x="37" y="42"/>
                  </a:cubicBezTo>
                  <a:cubicBezTo>
                    <a:pt x="57" y="16"/>
                    <a:pt x="82" y="8"/>
                    <a:pt x="113" y="0"/>
                  </a:cubicBezTo>
                </a:path>
              </a:pathLst>
            </a:custGeom>
            <a:solidFill>
              <a:srgbClr val="D4B5D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GB" sz="1350">
                <a:solidFill>
                  <a:prstClr val="black"/>
                </a:solidFill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904" y="-306459"/>
            <a:ext cx="10972800" cy="1143000"/>
          </a:xfrm>
        </p:spPr>
        <p:txBody>
          <a:bodyPr/>
          <a:lstStyle/>
          <a:p>
            <a:r>
              <a:rPr lang="en-US" altLang="en-US" dirty="0" smtClean="0"/>
              <a:t>Mecanismo de acción</a:t>
            </a:r>
            <a:endParaRPr lang="es-MX" dirty="0"/>
          </a:p>
        </p:txBody>
      </p:sp>
      <p:sp>
        <p:nvSpPr>
          <p:cNvPr id="9" name="Content Placeholder 15"/>
          <p:cNvSpPr txBox="1">
            <a:spLocks/>
          </p:cNvSpPr>
          <p:nvPr/>
        </p:nvSpPr>
        <p:spPr>
          <a:xfrm>
            <a:off x="8102419" y="1336366"/>
            <a:ext cx="2139676" cy="675299"/>
          </a:xfrm>
          <a:prstGeom prst="roundRect">
            <a:avLst>
              <a:gd name="adj" fmla="val 11531"/>
            </a:avLst>
          </a:prstGeom>
          <a:solidFill>
            <a:schemeClr val="accent3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/>
        </p:spPr>
        <p:txBody>
          <a:bodyPr wrap="square" lIns="0" tIns="0" rIns="0" bIns="0" anchor="ctr">
            <a:noAutofit/>
          </a:bodyPr>
          <a:lstStyle>
            <a:lvl1pPr algn="l" defTabSz="457200" rtl="0" fontAlgn="base">
              <a:lnSpc>
                <a:spcPct val="75000"/>
              </a:lnSpc>
              <a:spcBef>
                <a:spcPct val="80000"/>
              </a:spcBef>
              <a:spcAft>
                <a:spcPct val="0"/>
              </a:spcAft>
              <a:buFont typeface="Arial" charset="0"/>
              <a:defRPr sz="4000">
                <a:solidFill>
                  <a:srgbClr val="071D49"/>
                </a:solidFill>
                <a:latin typeface="+mn-lt"/>
                <a:ea typeface="+mn-ea"/>
                <a:cs typeface="+mn-cs"/>
              </a:defRPr>
            </a:lvl1pPr>
            <a:lvl2pPr marL="114300" algn="l" defTabSz="457200" rtl="0" fontAlgn="base">
              <a:lnSpc>
                <a:spcPct val="75000"/>
              </a:lnSpc>
              <a:spcBef>
                <a:spcPct val="40000"/>
              </a:spcBef>
              <a:spcAft>
                <a:spcPct val="0"/>
              </a:spcAft>
              <a:defRPr sz="2000">
                <a:solidFill>
                  <a:srgbClr val="071D49"/>
                </a:solidFill>
                <a:latin typeface="+mn-lt"/>
                <a:cs typeface="+mn-cs"/>
              </a:defRPr>
            </a:lvl2pPr>
            <a:lvl3pPr marL="749300" indent="-228600" algn="l" defTabSz="457200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100">
                <a:solidFill>
                  <a:schemeClr val="tx1"/>
                </a:solidFill>
                <a:latin typeface="+mn-lt"/>
                <a:cs typeface="+mn-cs"/>
              </a:defRPr>
            </a:lvl3pPr>
            <a:lvl4pPr marL="1143000" indent="-228600" algn="l" defTabSz="457200" rtl="0" fontAlgn="base">
              <a:spcBef>
                <a:spcPct val="10000"/>
              </a:spcBef>
              <a:spcAft>
                <a:spcPct val="0"/>
              </a:spcAft>
              <a:buFont typeface="Arial" charset="0"/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1485900" indent="-228600" algn="l" defTabSz="457200" rtl="0" fontAlgn="base">
              <a:spcBef>
                <a:spcPct val="10000"/>
              </a:spcBef>
              <a:spcAft>
                <a:spcPct val="0"/>
              </a:spcAft>
              <a:buFont typeface="Arial" charset="0"/>
              <a:buChar char="–"/>
              <a:defRPr>
                <a:solidFill>
                  <a:schemeClr val="tx1"/>
                </a:solidFill>
                <a:latin typeface="+mn-lt"/>
                <a:cs typeface="+mn-cs"/>
              </a:defRPr>
            </a:lvl5pPr>
            <a:lvl6pPr marL="1943100" indent="-228600" algn="l" defTabSz="457200" rtl="0" fontAlgn="base">
              <a:spcBef>
                <a:spcPct val="10000"/>
              </a:spcBef>
              <a:spcAft>
                <a:spcPct val="0"/>
              </a:spcAft>
              <a:buFont typeface="Arial" charset="0"/>
              <a:buChar char="–"/>
              <a:defRPr>
                <a:solidFill>
                  <a:schemeClr val="tx1"/>
                </a:solidFill>
                <a:latin typeface="+mn-lt"/>
                <a:cs typeface="+mn-cs"/>
              </a:defRPr>
            </a:lvl6pPr>
            <a:lvl7pPr marL="2400300" indent="-228600" algn="l" defTabSz="457200" rtl="0" fontAlgn="base">
              <a:spcBef>
                <a:spcPct val="10000"/>
              </a:spcBef>
              <a:spcAft>
                <a:spcPct val="0"/>
              </a:spcAft>
              <a:buFont typeface="Arial" charset="0"/>
              <a:buChar char="–"/>
              <a:defRPr>
                <a:solidFill>
                  <a:schemeClr val="tx1"/>
                </a:solidFill>
                <a:latin typeface="+mn-lt"/>
                <a:cs typeface="+mn-cs"/>
              </a:defRPr>
            </a:lvl7pPr>
            <a:lvl8pPr marL="2857500" indent="-228600" algn="l" defTabSz="457200" rtl="0" fontAlgn="base">
              <a:spcBef>
                <a:spcPct val="10000"/>
              </a:spcBef>
              <a:spcAft>
                <a:spcPct val="0"/>
              </a:spcAft>
              <a:buFont typeface="Arial" charset="0"/>
              <a:buChar char="–"/>
              <a:defRPr>
                <a:solidFill>
                  <a:schemeClr val="tx1"/>
                </a:solidFill>
                <a:latin typeface="+mn-lt"/>
                <a:cs typeface="+mn-cs"/>
              </a:defRPr>
            </a:lvl8pPr>
            <a:lvl9pPr marL="3314700" indent="-228600" algn="l" defTabSz="457200" rtl="0" fontAlgn="base">
              <a:spcBef>
                <a:spcPct val="10000"/>
              </a:spcBef>
              <a:spcAft>
                <a:spcPct val="0"/>
              </a:spcAft>
              <a:buFont typeface="Arial" charset="0"/>
              <a:buChar char="–"/>
              <a:defRPr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algn="ctr">
              <a:lnSpc>
                <a:spcPct val="90000"/>
              </a:lnSpc>
              <a:spcBef>
                <a:spcPts val="150"/>
              </a:spcBef>
            </a:pPr>
            <a:r>
              <a:rPr lang="en-US" sz="975" b="1" dirty="0">
                <a:solidFill>
                  <a:srgbClr val="000000"/>
                </a:solidFill>
              </a:rPr>
              <a:t>3. INHIBICIÓN DEL CICLO DE VIDA MEDIO/TARDÍO </a:t>
            </a:r>
          </a:p>
          <a:p>
            <a:pPr algn="ctr">
              <a:lnSpc>
                <a:spcPct val="90000"/>
              </a:lnSpc>
              <a:spcBef>
                <a:spcPts val="150"/>
              </a:spcBef>
            </a:pPr>
            <a:r>
              <a:rPr lang="en-US" sz="975" dirty="0">
                <a:solidFill>
                  <a:srgbClr val="000000"/>
                </a:solidFill>
              </a:rPr>
              <a:t>con un inhibidor NS5A de VHC</a:t>
            </a:r>
          </a:p>
        </p:txBody>
      </p:sp>
      <p:sp>
        <p:nvSpPr>
          <p:cNvPr id="10" name="Content Placeholder 15"/>
          <p:cNvSpPr txBox="1">
            <a:spLocks/>
          </p:cNvSpPr>
          <p:nvPr/>
        </p:nvSpPr>
        <p:spPr>
          <a:xfrm>
            <a:off x="2148627" y="2610217"/>
            <a:ext cx="2153157" cy="805224"/>
          </a:xfrm>
          <a:prstGeom prst="roundRect">
            <a:avLst>
              <a:gd name="adj" fmla="val 11531"/>
            </a:avLst>
          </a:prstGeom>
          <a:solidFill>
            <a:schemeClr val="accent4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/>
        </p:spPr>
        <p:txBody>
          <a:bodyPr wrap="square" lIns="0" tIns="0" rIns="0" bIns="0" anchor="ctr">
            <a:noAutofit/>
          </a:bodyPr>
          <a:lstStyle>
            <a:lvl1pPr algn="l" defTabSz="457200" rtl="0" fontAlgn="base">
              <a:lnSpc>
                <a:spcPct val="75000"/>
              </a:lnSpc>
              <a:spcBef>
                <a:spcPct val="80000"/>
              </a:spcBef>
              <a:spcAft>
                <a:spcPct val="0"/>
              </a:spcAft>
              <a:buFont typeface="Arial" charset="0"/>
              <a:defRPr sz="4000">
                <a:solidFill>
                  <a:srgbClr val="071D49"/>
                </a:solidFill>
                <a:latin typeface="+mn-lt"/>
                <a:ea typeface="+mn-ea"/>
                <a:cs typeface="+mn-cs"/>
              </a:defRPr>
            </a:lvl1pPr>
            <a:lvl2pPr marL="114300" algn="l" defTabSz="457200" rtl="0" fontAlgn="base">
              <a:lnSpc>
                <a:spcPct val="75000"/>
              </a:lnSpc>
              <a:spcBef>
                <a:spcPct val="40000"/>
              </a:spcBef>
              <a:spcAft>
                <a:spcPct val="0"/>
              </a:spcAft>
              <a:defRPr sz="2000">
                <a:solidFill>
                  <a:srgbClr val="071D49"/>
                </a:solidFill>
                <a:latin typeface="+mn-lt"/>
                <a:cs typeface="+mn-cs"/>
              </a:defRPr>
            </a:lvl2pPr>
            <a:lvl3pPr marL="749300" indent="-228600" algn="l" defTabSz="457200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100">
                <a:solidFill>
                  <a:schemeClr val="tx1"/>
                </a:solidFill>
                <a:latin typeface="+mn-lt"/>
                <a:cs typeface="+mn-cs"/>
              </a:defRPr>
            </a:lvl3pPr>
            <a:lvl4pPr marL="1143000" indent="-228600" algn="l" defTabSz="457200" rtl="0" fontAlgn="base">
              <a:spcBef>
                <a:spcPct val="10000"/>
              </a:spcBef>
              <a:spcAft>
                <a:spcPct val="0"/>
              </a:spcAft>
              <a:buFont typeface="Arial" charset="0"/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1485900" indent="-228600" algn="l" defTabSz="457200" rtl="0" fontAlgn="base">
              <a:spcBef>
                <a:spcPct val="10000"/>
              </a:spcBef>
              <a:spcAft>
                <a:spcPct val="0"/>
              </a:spcAft>
              <a:buFont typeface="Arial" charset="0"/>
              <a:buChar char="–"/>
              <a:defRPr>
                <a:solidFill>
                  <a:schemeClr val="tx1"/>
                </a:solidFill>
                <a:latin typeface="+mn-lt"/>
                <a:cs typeface="+mn-cs"/>
              </a:defRPr>
            </a:lvl5pPr>
            <a:lvl6pPr marL="1943100" indent="-228600" algn="l" defTabSz="457200" rtl="0" fontAlgn="base">
              <a:spcBef>
                <a:spcPct val="10000"/>
              </a:spcBef>
              <a:spcAft>
                <a:spcPct val="0"/>
              </a:spcAft>
              <a:buFont typeface="Arial" charset="0"/>
              <a:buChar char="–"/>
              <a:defRPr>
                <a:solidFill>
                  <a:schemeClr val="tx1"/>
                </a:solidFill>
                <a:latin typeface="+mn-lt"/>
                <a:cs typeface="+mn-cs"/>
              </a:defRPr>
            </a:lvl6pPr>
            <a:lvl7pPr marL="2400300" indent="-228600" algn="l" defTabSz="457200" rtl="0" fontAlgn="base">
              <a:spcBef>
                <a:spcPct val="10000"/>
              </a:spcBef>
              <a:spcAft>
                <a:spcPct val="0"/>
              </a:spcAft>
              <a:buFont typeface="Arial" charset="0"/>
              <a:buChar char="–"/>
              <a:defRPr>
                <a:solidFill>
                  <a:schemeClr val="tx1"/>
                </a:solidFill>
                <a:latin typeface="+mn-lt"/>
                <a:cs typeface="+mn-cs"/>
              </a:defRPr>
            </a:lvl7pPr>
            <a:lvl8pPr marL="2857500" indent="-228600" algn="l" defTabSz="457200" rtl="0" fontAlgn="base">
              <a:spcBef>
                <a:spcPct val="10000"/>
              </a:spcBef>
              <a:spcAft>
                <a:spcPct val="0"/>
              </a:spcAft>
              <a:buFont typeface="Arial" charset="0"/>
              <a:buChar char="–"/>
              <a:defRPr>
                <a:solidFill>
                  <a:schemeClr val="tx1"/>
                </a:solidFill>
                <a:latin typeface="+mn-lt"/>
                <a:cs typeface="+mn-cs"/>
              </a:defRPr>
            </a:lvl8pPr>
            <a:lvl9pPr marL="3314700" indent="-228600" algn="l" defTabSz="457200" rtl="0" fontAlgn="base">
              <a:spcBef>
                <a:spcPct val="10000"/>
              </a:spcBef>
              <a:spcAft>
                <a:spcPct val="0"/>
              </a:spcAft>
              <a:buFont typeface="Arial" charset="0"/>
              <a:buChar char="–"/>
              <a:defRPr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algn="ctr">
              <a:lnSpc>
                <a:spcPct val="90000"/>
              </a:lnSpc>
              <a:spcBef>
                <a:spcPts val="150"/>
              </a:spcBef>
            </a:pPr>
            <a:r>
              <a:rPr lang="en-US" sz="975" b="1" dirty="0">
                <a:solidFill>
                  <a:srgbClr val="000000"/>
                </a:solidFill>
              </a:rPr>
              <a:t>1. INHIBICIÓN TEMPRANA</a:t>
            </a:r>
          </a:p>
          <a:p>
            <a:pPr algn="ctr">
              <a:lnSpc>
                <a:spcPct val="90000"/>
              </a:lnSpc>
              <a:spcBef>
                <a:spcPts val="150"/>
              </a:spcBef>
            </a:pPr>
            <a:r>
              <a:rPr lang="en-US" sz="975" dirty="0">
                <a:solidFill>
                  <a:srgbClr val="000000"/>
                </a:solidFill>
              </a:rPr>
              <a:t>con un inhibidor de la </a:t>
            </a:r>
            <a:r>
              <a:rPr lang="en-US" sz="975" dirty="0" err="1">
                <a:solidFill>
                  <a:srgbClr val="000000"/>
                </a:solidFill>
              </a:rPr>
              <a:t>proteasa</a:t>
            </a:r>
            <a:r>
              <a:rPr lang="en-US" sz="975" dirty="0">
                <a:solidFill>
                  <a:srgbClr val="000000"/>
                </a:solidFill>
              </a:rPr>
              <a:t> </a:t>
            </a:r>
            <a:r>
              <a:rPr lang="en-US" sz="975" dirty="0" smtClean="0">
                <a:solidFill>
                  <a:srgbClr val="000000"/>
                </a:solidFill>
              </a:rPr>
              <a:t>NS3/4A de </a:t>
            </a:r>
            <a:r>
              <a:rPr lang="en-US" sz="975" dirty="0">
                <a:solidFill>
                  <a:srgbClr val="000000"/>
                </a:solidFill>
              </a:rPr>
              <a:t>VHC </a:t>
            </a:r>
          </a:p>
        </p:txBody>
      </p:sp>
      <p:sp>
        <p:nvSpPr>
          <p:cNvPr id="14" name="&quot;No&quot; Symbol 13"/>
          <p:cNvSpPr/>
          <p:nvPr/>
        </p:nvSpPr>
        <p:spPr>
          <a:xfrm>
            <a:off x="8543073" y="2160408"/>
            <a:ext cx="174915" cy="174915"/>
          </a:xfrm>
          <a:prstGeom prst="noSmoking">
            <a:avLst/>
          </a:prstGeom>
          <a:solidFill>
            <a:srgbClr val="DE003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>
              <a:solidFill>
                <a:prstClr val="black"/>
              </a:solidFill>
            </a:endParaRPr>
          </a:p>
        </p:txBody>
      </p:sp>
      <p:sp>
        <p:nvSpPr>
          <p:cNvPr id="19" name="&quot;No&quot; Symbol 18"/>
          <p:cNvSpPr/>
          <p:nvPr/>
        </p:nvSpPr>
        <p:spPr>
          <a:xfrm>
            <a:off x="2629244" y="3628197"/>
            <a:ext cx="174915" cy="174915"/>
          </a:xfrm>
          <a:prstGeom prst="noSmoking">
            <a:avLst/>
          </a:prstGeom>
          <a:solidFill>
            <a:srgbClr val="DE003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>
              <a:solidFill>
                <a:prstClr val="black"/>
              </a:solidFill>
            </a:endParaRPr>
          </a:p>
        </p:txBody>
      </p:sp>
      <p:sp>
        <p:nvSpPr>
          <p:cNvPr id="20" name="&quot;No&quot; Symbol 19"/>
          <p:cNvSpPr/>
          <p:nvPr/>
        </p:nvSpPr>
        <p:spPr>
          <a:xfrm>
            <a:off x="8924584" y="4983058"/>
            <a:ext cx="174915" cy="174915"/>
          </a:xfrm>
          <a:prstGeom prst="noSmoking">
            <a:avLst/>
          </a:prstGeom>
          <a:solidFill>
            <a:srgbClr val="DE003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>
              <a:solidFill>
                <a:prstClr val="black"/>
              </a:solidFill>
            </a:endParaRPr>
          </a:p>
        </p:txBody>
      </p:sp>
      <p:sp>
        <p:nvSpPr>
          <p:cNvPr id="31" name="Oval 30"/>
          <p:cNvSpPr/>
          <p:nvPr/>
        </p:nvSpPr>
        <p:spPr>
          <a:xfrm>
            <a:off x="5804535" y="3311886"/>
            <a:ext cx="1232179" cy="1081535"/>
          </a:xfrm>
          <a:prstGeom prst="ellipse">
            <a:avLst/>
          </a:prstGeom>
          <a:gradFill flip="none" rotWithShape="1">
            <a:gsLst>
              <a:gs pos="66000">
                <a:srgbClr val="C7A4CF"/>
              </a:gs>
              <a:gs pos="0">
                <a:srgbClr val="F9F4F9"/>
              </a:gs>
            </a:gsLst>
            <a:path path="circle">
              <a:fillToRect l="50000" t="50000" r="50000" b="50000"/>
            </a:path>
            <a:tileRect/>
          </a:gradFill>
          <a:ln w="38100" cap="rnd">
            <a:solidFill>
              <a:srgbClr val="EFCFE2"/>
            </a:solidFill>
            <a:prstDash val="sysDash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1350">
              <a:solidFill>
                <a:prstClr val="black"/>
              </a:solidFill>
            </a:endParaRPr>
          </a:p>
        </p:txBody>
      </p:sp>
      <p:grpSp>
        <p:nvGrpSpPr>
          <p:cNvPr id="60" name="Group 59"/>
          <p:cNvGrpSpPr/>
          <p:nvPr/>
        </p:nvGrpSpPr>
        <p:grpSpPr>
          <a:xfrm>
            <a:off x="6139331" y="4439319"/>
            <a:ext cx="973883" cy="534873"/>
            <a:chOff x="4615331" y="4518480"/>
            <a:chExt cx="973882" cy="534873"/>
          </a:xfrm>
          <a:effectLst>
            <a:outerShdw blurRad="50800" dist="38100" dir="2700000" algn="tl" rotWithShape="0">
              <a:prstClr val="black">
                <a:alpha val="9000"/>
              </a:prstClr>
            </a:outerShdw>
          </a:effectLst>
        </p:grpSpPr>
        <p:sp>
          <p:nvSpPr>
            <p:cNvPr id="32" name="Oval 31"/>
            <p:cNvSpPr/>
            <p:nvPr/>
          </p:nvSpPr>
          <p:spPr>
            <a:xfrm>
              <a:off x="4615331" y="4617988"/>
              <a:ext cx="173757" cy="171100"/>
            </a:xfrm>
            <a:prstGeom prst="ellipse">
              <a:avLst/>
            </a:prstGeom>
            <a:gradFill flip="none" rotWithShape="1">
              <a:gsLst>
                <a:gs pos="56000">
                  <a:srgbClr val="DE0030"/>
                </a:gs>
                <a:gs pos="0">
                  <a:srgbClr val="FF6989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GB" sz="1350">
                <a:solidFill>
                  <a:prstClr val="black"/>
                </a:solidFill>
              </a:endParaRPr>
            </a:p>
          </p:txBody>
        </p:sp>
        <p:sp>
          <p:nvSpPr>
            <p:cNvPr id="33" name="Oval 32"/>
            <p:cNvSpPr/>
            <p:nvPr/>
          </p:nvSpPr>
          <p:spPr>
            <a:xfrm>
              <a:off x="4810015" y="4590874"/>
              <a:ext cx="173757" cy="171100"/>
            </a:xfrm>
            <a:prstGeom prst="ellipse">
              <a:avLst/>
            </a:prstGeom>
            <a:gradFill flip="none" rotWithShape="1">
              <a:gsLst>
                <a:gs pos="56000">
                  <a:srgbClr val="DE0030"/>
                </a:gs>
                <a:gs pos="0">
                  <a:srgbClr val="FF6989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GB" sz="1350">
                <a:solidFill>
                  <a:prstClr val="black"/>
                </a:solidFill>
              </a:endParaRPr>
            </a:p>
          </p:txBody>
        </p:sp>
        <p:sp>
          <p:nvSpPr>
            <p:cNvPr id="34" name="Oval 33"/>
            <p:cNvSpPr/>
            <p:nvPr/>
          </p:nvSpPr>
          <p:spPr>
            <a:xfrm>
              <a:off x="4941927" y="4711153"/>
              <a:ext cx="173757" cy="171100"/>
            </a:xfrm>
            <a:prstGeom prst="ellipse">
              <a:avLst/>
            </a:prstGeom>
            <a:gradFill flip="none" rotWithShape="1">
              <a:gsLst>
                <a:gs pos="56000">
                  <a:srgbClr val="DE0030"/>
                </a:gs>
                <a:gs pos="0">
                  <a:srgbClr val="FF6989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GB" sz="1350">
                <a:solidFill>
                  <a:prstClr val="black"/>
                </a:solidFill>
              </a:endParaRPr>
            </a:p>
          </p:txBody>
        </p:sp>
        <p:sp>
          <p:nvSpPr>
            <p:cNvPr id="35" name="Oval 34"/>
            <p:cNvSpPr/>
            <p:nvPr/>
          </p:nvSpPr>
          <p:spPr>
            <a:xfrm>
              <a:off x="4999417" y="4540053"/>
              <a:ext cx="173757" cy="171100"/>
            </a:xfrm>
            <a:prstGeom prst="ellipse">
              <a:avLst/>
            </a:prstGeom>
            <a:gradFill flip="none" rotWithShape="1">
              <a:gsLst>
                <a:gs pos="56000">
                  <a:srgbClr val="DE0030"/>
                </a:gs>
                <a:gs pos="0">
                  <a:srgbClr val="FF6989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GB" sz="1350">
                <a:solidFill>
                  <a:prstClr val="black"/>
                </a:solidFill>
              </a:endParaRPr>
            </a:p>
          </p:txBody>
        </p:sp>
        <p:sp>
          <p:nvSpPr>
            <p:cNvPr id="36" name="Oval 35"/>
            <p:cNvSpPr/>
            <p:nvPr/>
          </p:nvSpPr>
          <p:spPr>
            <a:xfrm>
              <a:off x="5156915" y="4616206"/>
              <a:ext cx="173757" cy="171100"/>
            </a:xfrm>
            <a:prstGeom prst="ellipse">
              <a:avLst/>
            </a:prstGeom>
            <a:gradFill flip="none" rotWithShape="1">
              <a:gsLst>
                <a:gs pos="56000">
                  <a:srgbClr val="DE0030"/>
                </a:gs>
                <a:gs pos="0">
                  <a:srgbClr val="FF6989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GB" sz="1350">
                <a:solidFill>
                  <a:prstClr val="black"/>
                </a:solidFill>
              </a:endParaRPr>
            </a:p>
          </p:txBody>
        </p:sp>
        <p:sp>
          <p:nvSpPr>
            <p:cNvPr id="37" name="Oval 36"/>
            <p:cNvSpPr/>
            <p:nvPr/>
          </p:nvSpPr>
          <p:spPr>
            <a:xfrm>
              <a:off x="5131392" y="4774211"/>
              <a:ext cx="173757" cy="171100"/>
            </a:xfrm>
            <a:prstGeom prst="ellipse">
              <a:avLst/>
            </a:prstGeom>
            <a:gradFill flip="none" rotWithShape="1">
              <a:gsLst>
                <a:gs pos="56000">
                  <a:srgbClr val="DE0030"/>
                </a:gs>
                <a:gs pos="0">
                  <a:srgbClr val="FF6989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GB" sz="1350">
                <a:solidFill>
                  <a:prstClr val="black"/>
                </a:solidFill>
              </a:endParaRPr>
            </a:p>
          </p:txBody>
        </p:sp>
        <p:sp>
          <p:nvSpPr>
            <p:cNvPr id="38" name="Oval 37"/>
            <p:cNvSpPr/>
            <p:nvPr/>
          </p:nvSpPr>
          <p:spPr>
            <a:xfrm>
              <a:off x="5294007" y="4518480"/>
              <a:ext cx="173757" cy="171100"/>
            </a:xfrm>
            <a:prstGeom prst="ellipse">
              <a:avLst/>
            </a:prstGeom>
            <a:gradFill flip="none" rotWithShape="1">
              <a:gsLst>
                <a:gs pos="56000">
                  <a:srgbClr val="DE0030"/>
                </a:gs>
                <a:gs pos="0">
                  <a:srgbClr val="FF6989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GB" sz="1350">
                <a:solidFill>
                  <a:prstClr val="black"/>
                </a:solidFill>
              </a:endParaRPr>
            </a:p>
          </p:txBody>
        </p:sp>
        <p:sp>
          <p:nvSpPr>
            <p:cNvPr id="39" name="Oval 38"/>
            <p:cNvSpPr/>
            <p:nvPr/>
          </p:nvSpPr>
          <p:spPr>
            <a:xfrm>
              <a:off x="5415456" y="4667088"/>
              <a:ext cx="173757" cy="171100"/>
            </a:xfrm>
            <a:prstGeom prst="ellipse">
              <a:avLst/>
            </a:prstGeom>
            <a:gradFill flip="none" rotWithShape="1">
              <a:gsLst>
                <a:gs pos="56000">
                  <a:srgbClr val="DE0030"/>
                </a:gs>
                <a:gs pos="0">
                  <a:srgbClr val="FF6989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GB" sz="1350">
                <a:solidFill>
                  <a:prstClr val="black"/>
                </a:solidFill>
              </a:endParaRPr>
            </a:p>
          </p:txBody>
        </p:sp>
        <p:sp>
          <p:nvSpPr>
            <p:cNvPr id="40" name="Oval 39"/>
            <p:cNvSpPr/>
            <p:nvPr/>
          </p:nvSpPr>
          <p:spPr>
            <a:xfrm>
              <a:off x="5318046" y="4704575"/>
              <a:ext cx="173757" cy="171100"/>
            </a:xfrm>
            <a:prstGeom prst="ellipse">
              <a:avLst/>
            </a:prstGeom>
            <a:gradFill flip="none" rotWithShape="1">
              <a:gsLst>
                <a:gs pos="56000">
                  <a:srgbClr val="DE0030"/>
                </a:gs>
                <a:gs pos="0">
                  <a:srgbClr val="FF6989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GB" sz="1350">
                <a:solidFill>
                  <a:prstClr val="black"/>
                </a:solidFill>
              </a:endParaRPr>
            </a:p>
          </p:txBody>
        </p:sp>
        <p:sp>
          <p:nvSpPr>
            <p:cNvPr id="41" name="Oval 40"/>
            <p:cNvSpPr/>
            <p:nvPr/>
          </p:nvSpPr>
          <p:spPr>
            <a:xfrm>
              <a:off x="5377840" y="4882253"/>
              <a:ext cx="173757" cy="171100"/>
            </a:xfrm>
            <a:prstGeom prst="ellipse">
              <a:avLst/>
            </a:prstGeom>
            <a:gradFill flip="none" rotWithShape="1">
              <a:gsLst>
                <a:gs pos="56000">
                  <a:srgbClr val="DE0030"/>
                </a:gs>
                <a:gs pos="0">
                  <a:srgbClr val="FF6989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GB" sz="1350">
                <a:solidFill>
                  <a:prstClr val="black"/>
                </a:solidFill>
              </a:endParaRPr>
            </a:p>
          </p:txBody>
        </p:sp>
      </p:grpSp>
      <p:grpSp>
        <p:nvGrpSpPr>
          <p:cNvPr id="96" name="Group 95"/>
          <p:cNvGrpSpPr/>
          <p:nvPr/>
        </p:nvGrpSpPr>
        <p:grpSpPr>
          <a:xfrm>
            <a:off x="6860464" y="2706006"/>
            <a:ext cx="1170463" cy="612865"/>
            <a:chOff x="4522788" y="1127125"/>
            <a:chExt cx="1512888" cy="792163"/>
          </a:xfrm>
        </p:grpSpPr>
        <p:sp>
          <p:nvSpPr>
            <p:cNvPr id="88" name="Freeform 41"/>
            <p:cNvSpPr>
              <a:spLocks/>
            </p:cNvSpPr>
            <p:nvPr/>
          </p:nvSpPr>
          <p:spPr bwMode="auto">
            <a:xfrm>
              <a:off x="4557713" y="1228725"/>
              <a:ext cx="238125" cy="176213"/>
            </a:xfrm>
            <a:custGeom>
              <a:avLst/>
              <a:gdLst>
                <a:gd name="T0" fmla="*/ 52 w 63"/>
                <a:gd name="T1" fmla="*/ 2 h 46"/>
                <a:gd name="T2" fmla="*/ 30 w 63"/>
                <a:gd name="T3" fmla="*/ 35 h 46"/>
                <a:gd name="T4" fmla="*/ 52 w 63"/>
                <a:gd name="T5" fmla="*/ 2 h 46"/>
                <a:gd name="T6" fmla="*/ 52 w 63"/>
                <a:gd name="T7" fmla="*/ 2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3" h="46">
                  <a:moveTo>
                    <a:pt x="52" y="2"/>
                  </a:moveTo>
                  <a:cubicBezTo>
                    <a:pt x="63" y="21"/>
                    <a:pt x="56" y="46"/>
                    <a:pt x="30" y="35"/>
                  </a:cubicBezTo>
                  <a:cubicBezTo>
                    <a:pt x="0" y="23"/>
                    <a:pt x="33" y="0"/>
                    <a:pt x="52" y="2"/>
                  </a:cubicBezTo>
                  <a:cubicBezTo>
                    <a:pt x="59" y="14"/>
                    <a:pt x="43" y="1"/>
                    <a:pt x="52" y="2"/>
                  </a:cubicBezTo>
                  <a:close/>
                </a:path>
              </a:pathLst>
            </a:custGeom>
            <a:solidFill>
              <a:srgbClr val="BDD8E5"/>
            </a:solidFill>
            <a:ln w="12700">
              <a:solidFill>
                <a:srgbClr val="C8B2A3"/>
              </a:solidFill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GB" sz="1350">
                <a:solidFill>
                  <a:prstClr val="black"/>
                </a:solidFill>
              </a:endParaRPr>
            </a:p>
          </p:txBody>
        </p:sp>
        <p:sp>
          <p:nvSpPr>
            <p:cNvPr id="89" name="Freeform 42"/>
            <p:cNvSpPr>
              <a:spLocks/>
            </p:cNvSpPr>
            <p:nvPr/>
          </p:nvSpPr>
          <p:spPr bwMode="auto">
            <a:xfrm>
              <a:off x="4787901" y="1127125"/>
              <a:ext cx="1123950" cy="379413"/>
            </a:xfrm>
            <a:custGeom>
              <a:avLst/>
              <a:gdLst>
                <a:gd name="T0" fmla="*/ 29 w 297"/>
                <a:gd name="T1" fmla="*/ 13 h 100"/>
                <a:gd name="T2" fmla="*/ 16 w 297"/>
                <a:gd name="T3" fmla="*/ 63 h 100"/>
                <a:gd name="T4" fmla="*/ 119 w 297"/>
                <a:gd name="T5" fmla="*/ 72 h 100"/>
                <a:gd name="T6" fmla="*/ 158 w 297"/>
                <a:gd name="T7" fmla="*/ 85 h 100"/>
                <a:gd name="T8" fmla="*/ 218 w 297"/>
                <a:gd name="T9" fmla="*/ 97 h 100"/>
                <a:gd name="T10" fmla="*/ 253 w 297"/>
                <a:gd name="T11" fmla="*/ 66 h 100"/>
                <a:gd name="T12" fmla="*/ 167 w 297"/>
                <a:gd name="T13" fmla="*/ 44 h 100"/>
                <a:gd name="T14" fmla="*/ 168 w 297"/>
                <a:gd name="T15" fmla="*/ 17 h 100"/>
                <a:gd name="T16" fmla="*/ 140 w 297"/>
                <a:gd name="T17" fmla="*/ 27 h 100"/>
                <a:gd name="T18" fmla="*/ 68 w 297"/>
                <a:gd name="T19" fmla="*/ 43 h 100"/>
                <a:gd name="T20" fmla="*/ 65 w 297"/>
                <a:gd name="T21" fmla="*/ 15 h 100"/>
                <a:gd name="T22" fmla="*/ 29 w 297"/>
                <a:gd name="T23" fmla="*/ 13 h 100"/>
                <a:gd name="T24" fmla="*/ 29 w 297"/>
                <a:gd name="T25" fmla="*/ 13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97" h="100">
                  <a:moveTo>
                    <a:pt x="29" y="13"/>
                  </a:moveTo>
                  <a:cubicBezTo>
                    <a:pt x="5" y="18"/>
                    <a:pt x="0" y="46"/>
                    <a:pt x="16" y="63"/>
                  </a:cubicBezTo>
                  <a:cubicBezTo>
                    <a:pt x="40" y="90"/>
                    <a:pt x="91" y="72"/>
                    <a:pt x="119" y="72"/>
                  </a:cubicBezTo>
                  <a:cubicBezTo>
                    <a:pt x="133" y="72"/>
                    <a:pt x="145" y="82"/>
                    <a:pt x="158" y="85"/>
                  </a:cubicBezTo>
                  <a:cubicBezTo>
                    <a:pt x="178" y="89"/>
                    <a:pt x="198" y="95"/>
                    <a:pt x="218" y="97"/>
                  </a:cubicBezTo>
                  <a:cubicBezTo>
                    <a:pt x="240" y="100"/>
                    <a:pt x="297" y="82"/>
                    <a:pt x="253" y="66"/>
                  </a:cubicBezTo>
                  <a:cubicBezTo>
                    <a:pt x="222" y="54"/>
                    <a:pt x="184" y="81"/>
                    <a:pt x="167" y="44"/>
                  </a:cubicBezTo>
                  <a:cubicBezTo>
                    <a:pt x="162" y="34"/>
                    <a:pt x="171" y="26"/>
                    <a:pt x="168" y="17"/>
                  </a:cubicBezTo>
                  <a:cubicBezTo>
                    <a:pt x="161" y="0"/>
                    <a:pt x="144" y="23"/>
                    <a:pt x="140" y="27"/>
                  </a:cubicBezTo>
                  <a:cubicBezTo>
                    <a:pt x="124" y="45"/>
                    <a:pt x="88" y="67"/>
                    <a:pt x="68" y="43"/>
                  </a:cubicBezTo>
                  <a:cubicBezTo>
                    <a:pt x="60" y="34"/>
                    <a:pt x="75" y="20"/>
                    <a:pt x="65" y="15"/>
                  </a:cubicBezTo>
                  <a:cubicBezTo>
                    <a:pt x="54" y="10"/>
                    <a:pt x="40" y="12"/>
                    <a:pt x="29" y="13"/>
                  </a:cubicBezTo>
                  <a:cubicBezTo>
                    <a:pt x="13" y="16"/>
                    <a:pt x="37" y="13"/>
                    <a:pt x="29" y="13"/>
                  </a:cubicBezTo>
                  <a:close/>
                </a:path>
              </a:pathLst>
            </a:custGeom>
            <a:solidFill>
              <a:srgbClr val="BDD8E5"/>
            </a:solidFill>
            <a:ln w="12700">
              <a:solidFill>
                <a:srgbClr val="C8B2A3"/>
              </a:solidFill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GB" sz="1350">
                <a:solidFill>
                  <a:prstClr val="black"/>
                </a:solidFill>
              </a:endParaRPr>
            </a:p>
          </p:txBody>
        </p:sp>
        <p:sp>
          <p:nvSpPr>
            <p:cNvPr id="90" name="Freeform 43"/>
            <p:cNvSpPr>
              <a:spLocks/>
            </p:cNvSpPr>
            <p:nvPr/>
          </p:nvSpPr>
          <p:spPr bwMode="auto">
            <a:xfrm>
              <a:off x="5559426" y="1127125"/>
              <a:ext cx="82550" cy="220663"/>
            </a:xfrm>
            <a:custGeom>
              <a:avLst/>
              <a:gdLst>
                <a:gd name="T0" fmla="*/ 0 w 22"/>
                <a:gd name="T1" fmla="*/ 24 h 58"/>
                <a:gd name="T2" fmla="*/ 22 w 22"/>
                <a:gd name="T3" fmla="*/ 29 h 58"/>
                <a:gd name="T4" fmla="*/ 0 w 22"/>
                <a:gd name="T5" fmla="*/ 24 h 58"/>
                <a:gd name="T6" fmla="*/ 0 w 22"/>
                <a:gd name="T7" fmla="*/ 24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2" h="58">
                  <a:moveTo>
                    <a:pt x="0" y="24"/>
                  </a:moveTo>
                  <a:cubicBezTo>
                    <a:pt x="5" y="37"/>
                    <a:pt x="22" y="58"/>
                    <a:pt x="22" y="29"/>
                  </a:cubicBezTo>
                  <a:cubicBezTo>
                    <a:pt x="22" y="0"/>
                    <a:pt x="15" y="9"/>
                    <a:pt x="0" y="24"/>
                  </a:cubicBezTo>
                  <a:cubicBezTo>
                    <a:pt x="2" y="28"/>
                    <a:pt x="3" y="21"/>
                    <a:pt x="0" y="24"/>
                  </a:cubicBezTo>
                  <a:close/>
                </a:path>
              </a:pathLst>
            </a:custGeom>
            <a:solidFill>
              <a:srgbClr val="BDD8E5"/>
            </a:solidFill>
            <a:ln w="12700">
              <a:solidFill>
                <a:srgbClr val="C8B2A3"/>
              </a:solidFill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GB" sz="1350">
                <a:solidFill>
                  <a:prstClr val="black"/>
                </a:solidFill>
              </a:endParaRPr>
            </a:p>
          </p:txBody>
        </p:sp>
        <p:sp>
          <p:nvSpPr>
            <p:cNvPr id="91" name="Freeform 44"/>
            <p:cNvSpPr>
              <a:spLocks/>
            </p:cNvSpPr>
            <p:nvPr/>
          </p:nvSpPr>
          <p:spPr bwMode="auto">
            <a:xfrm>
              <a:off x="5857876" y="1419225"/>
              <a:ext cx="177800" cy="141288"/>
            </a:xfrm>
            <a:custGeom>
              <a:avLst/>
              <a:gdLst>
                <a:gd name="T0" fmla="*/ 8 w 47"/>
                <a:gd name="T1" fmla="*/ 8 h 37"/>
                <a:gd name="T2" fmla="*/ 10 w 47"/>
                <a:gd name="T3" fmla="*/ 25 h 37"/>
                <a:gd name="T4" fmla="*/ 34 w 47"/>
                <a:gd name="T5" fmla="*/ 29 h 37"/>
                <a:gd name="T6" fmla="*/ 8 w 47"/>
                <a:gd name="T7" fmla="*/ 8 h 37"/>
                <a:gd name="T8" fmla="*/ 8 w 47"/>
                <a:gd name="T9" fmla="*/ 8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37">
                  <a:moveTo>
                    <a:pt x="8" y="8"/>
                  </a:moveTo>
                  <a:cubicBezTo>
                    <a:pt x="8" y="16"/>
                    <a:pt x="0" y="17"/>
                    <a:pt x="10" y="25"/>
                  </a:cubicBezTo>
                  <a:cubicBezTo>
                    <a:pt x="14" y="29"/>
                    <a:pt x="29" y="37"/>
                    <a:pt x="34" y="29"/>
                  </a:cubicBezTo>
                  <a:cubicBezTo>
                    <a:pt x="47" y="10"/>
                    <a:pt x="23" y="0"/>
                    <a:pt x="8" y="8"/>
                  </a:cubicBezTo>
                  <a:cubicBezTo>
                    <a:pt x="8" y="12"/>
                    <a:pt x="14" y="4"/>
                    <a:pt x="8" y="8"/>
                  </a:cubicBezTo>
                  <a:close/>
                </a:path>
              </a:pathLst>
            </a:custGeom>
            <a:solidFill>
              <a:srgbClr val="BDD8E5"/>
            </a:solidFill>
            <a:ln w="12700">
              <a:solidFill>
                <a:srgbClr val="C8B2A3"/>
              </a:solidFill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GB" sz="1350">
                <a:solidFill>
                  <a:prstClr val="black"/>
                </a:solidFill>
              </a:endParaRPr>
            </a:p>
          </p:txBody>
        </p:sp>
        <p:sp>
          <p:nvSpPr>
            <p:cNvPr id="92" name="Freeform 45"/>
            <p:cNvSpPr>
              <a:spLocks/>
            </p:cNvSpPr>
            <p:nvPr/>
          </p:nvSpPr>
          <p:spPr bwMode="auto">
            <a:xfrm>
              <a:off x="5699126" y="1644650"/>
              <a:ext cx="158750" cy="133350"/>
            </a:xfrm>
            <a:custGeom>
              <a:avLst/>
              <a:gdLst>
                <a:gd name="T0" fmla="*/ 23 w 42"/>
                <a:gd name="T1" fmla="*/ 5 h 35"/>
                <a:gd name="T2" fmla="*/ 18 w 42"/>
                <a:gd name="T3" fmla="*/ 31 h 35"/>
                <a:gd name="T4" fmla="*/ 23 w 42"/>
                <a:gd name="T5" fmla="*/ 5 h 35"/>
                <a:gd name="T6" fmla="*/ 23 w 42"/>
                <a:gd name="T7" fmla="*/ 5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2" h="35">
                  <a:moveTo>
                    <a:pt x="23" y="5"/>
                  </a:moveTo>
                  <a:cubicBezTo>
                    <a:pt x="8" y="5"/>
                    <a:pt x="0" y="28"/>
                    <a:pt x="18" y="31"/>
                  </a:cubicBezTo>
                  <a:cubicBezTo>
                    <a:pt x="42" y="35"/>
                    <a:pt x="38" y="0"/>
                    <a:pt x="23" y="5"/>
                  </a:cubicBezTo>
                  <a:cubicBezTo>
                    <a:pt x="10" y="5"/>
                    <a:pt x="38" y="0"/>
                    <a:pt x="23" y="5"/>
                  </a:cubicBezTo>
                  <a:close/>
                </a:path>
              </a:pathLst>
            </a:custGeom>
            <a:solidFill>
              <a:srgbClr val="BDD8E5"/>
            </a:solidFill>
            <a:ln w="12700">
              <a:solidFill>
                <a:srgbClr val="C8B2A3"/>
              </a:solidFill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GB" sz="1350">
                <a:solidFill>
                  <a:prstClr val="black"/>
                </a:solidFill>
              </a:endParaRPr>
            </a:p>
          </p:txBody>
        </p:sp>
        <p:sp>
          <p:nvSpPr>
            <p:cNvPr id="93" name="Freeform 46"/>
            <p:cNvSpPr>
              <a:spLocks/>
            </p:cNvSpPr>
            <p:nvPr/>
          </p:nvSpPr>
          <p:spPr bwMode="auto">
            <a:xfrm>
              <a:off x="4973638" y="1712913"/>
              <a:ext cx="263525" cy="206375"/>
            </a:xfrm>
            <a:custGeom>
              <a:avLst/>
              <a:gdLst>
                <a:gd name="T0" fmla="*/ 30 w 70"/>
                <a:gd name="T1" fmla="*/ 8 h 54"/>
                <a:gd name="T2" fmla="*/ 49 w 70"/>
                <a:gd name="T3" fmla="*/ 37 h 54"/>
                <a:gd name="T4" fmla="*/ 30 w 70"/>
                <a:gd name="T5" fmla="*/ 8 h 54"/>
                <a:gd name="T6" fmla="*/ 30 w 70"/>
                <a:gd name="T7" fmla="*/ 8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0" h="54">
                  <a:moveTo>
                    <a:pt x="30" y="8"/>
                  </a:moveTo>
                  <a:cubicBezTo>
                    <a:pt x="62" y="0"/>
                    <a:pt x="70" y="13"/>
                    <a:pt x="49" y="37"/>
                  </a:cubicBezTo>
                  <a:cubicBezTo>
                    <a:pt x="34" y="54"/>
                    <a:pt x="0" y="5"/>
                    <a:pt x="30" y="8"/>
                  </a:cubicBezTo>
                  <a:cubicBezTo>
                    <a:pt x="38" y="6"/>
                    <a:pt x="22" y="7"/>
                    <a:pt x="30" y="8"/>
                  </a:cubicBezTo>
                  <a:close/>
                </a:path>
              </a:pathLst>
            </a:custGeom>
            <a:solidFill>
              <a:srgbClr val="BDD8E5"/>
            </a:solidFill>
            <a:ln w="12700">
              <a:solidFill>
                <a:srgbClr val="C8B2A3"/>
              </a:solidFill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GB" sz="1350">
                <a:solidFill>
                  <a:prstClr val="black"/>
                </a:solidFill>
              </a:endParaRPr>
            </a:p>
          </p:txBody>
        </p:sp>
        <p:sp>
          <p:nvSpPr>
            <p:cNvPr id="94" name="Freeform 47"/>
            <p:cNvSpPr>
              <a:spLocks/>
            </p:cNvSpPr>
            <p:nvPr/>
          </p:nvSpPr>
          <p:spPr bwMode="auto">
            <a:xfrm>
              <a:off x="4522788" y="1370013"/>
              <a:ext cx="1449388" cy="282575"/>
            </a:xfrm>
            <a:custGeom>
              <a:avLst/>
              <a:gdLst>
                <a:gd name="T0" fmla="*/ 365 w 383"/>
                <a:gd name="T1" fmla="*/ 59 h 74"/>
                <a:gd name="T2" fmla="*/ 276 w 383"/>
                <a:gd name="T3" fmla="*/ 43 h 74"/>
                <a:gd name="T4" fmla="*/ 183 w 383"/>
                <a:gd name="T5" fmla="*/ 30 h 74"/>
                <a:gd name="T6" fmla="*/ 78 w 383"/>
                <a:gd name="T7" fmla="*/ 18 h 74"/>
                <a:gd name="T8" fmla="*/ 5 w 383"/>
                <a:gd name="T9" fmla="*/ 6 h 74"/>
                <a:gd name="T10" fmla="*/ 12 w 383"/>
                <a:gd name="T11" fmla="*/ 21 h 74"/>
                <a:gd name="T12" fmla="*/ 57 w 383"/>
                <a:gd name="T13" fmla="*/ 53 h 74"/>
                <a:gd name="T14" fmla="*/ 161 w 383"/>
                <a:gd name="T15" fmla="*/ 49 h 74"/>
                <a:gd name="T16" fmla="*/ 277 w 383"/>
                <a:gd name="T17" fmla="*/ 74 h 74"/>
                <a:gd name="T18" fmla="*/ 343 w 383"/>
                <a:gd name="T19" fmla="*/ 66 h 74"/>
                <a:gd name="T20" fmla="*/ 369 w 383"/>
                <a:gd name="T21" fmla="*/ 65 h 74"/>
                <a:gd name="T22" fmla="*/ 365 w 383"/>
                <a:gd name="T23" fmla="*/ 59 h 74"/>
                <a:gd name="T24" fmla="*/ 365 w 383"/>
                <a:gd name="T25" fmla="*/ 59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83" h="74">
                  <a:moveTo>
                    <a:pt x="365" y="59"/>
                  </a:moveTo>
                  <a:cubicBezTo>
                    <a:pt x="338" y="43"/>
                    <a:pt x="307" y="43"/>
                    <a:pt x="276" y="43"/>
                  </a:cubicBezTo>
                  <a:cubicBezTo>
                    <a:pt x="242" y="43"/>
                    <a:pt x="216" y="36"/>
                    <a:pt x="183" y="30"/>
                  </a:cubicBezTo>
                  <a:cubicBezTo>
                    <a:pt x="148" y="23"/>
                    <a:pt x="112" y="24"/>
                    <a:pt x="78" y="18"/>
                  </a:cubicBezTo>
                  <a:cubicBezTo>
                    <a:pt x="60" y="15"/>
                    <a:pt x="22" y="0"/>
                    <a:pt x="5" y="6"/>
                  </a:cubicBezTo>
                  <a:cubicBezTo>
                    <a:pt x="0" y="7"/>
                    <a:pt x="11" y="19"/>
                    <a:pt x="12" y="21"/>
                  </a:cubicBezTo>
                  <a:cubicBezTo>
                    <a:pt x="27" y="36"/>
                    <a:pt x="35" y="49"/>
                    <a:pt x="57" y="53"/>
                  </a:cubicBezTo>
                  <a:cubicBezTo>
                    <a:pt x="92" y="61"/>
                    <a:pt x="125" y="50"/>
                    <a:pt x="161" y="49"/>
                  </a:cubicBezTo>
                  <a:cubicBezTo>
                    <a:pt x="200" y="48"/>
                    <a:pt x="238" y="72"/>
                    <a:pt x="277" y="74"/>
                  </a:cubicBezTo>
                  <a:cubicBezTo>
                    <a:pt x="300" y="74"/>
                    <a:pt x="321" y="66"/>
                    <a:pt x="343" y="66"/>
                  </a:cubicBezTo>
                  <a:cubicBezTo>
                    <a:pt x="350" y="66"/>
                    <a:pt x="363" y="69"/>
                    <a:pt x="369" y="65"/>
                  </a:cubicBezTo>
                  <a:cubicBezTo>
                    <a:pt x="370" y="62"/>
                    <a:pt x="369" y="60"/>
                    <a:pt x="365" y="59"/>
                  </a:cubicBezTo>
                  <a:cubicBezTo>
                    <a:pt x="337" y="43"/>
                    <a:pt x="383" y="69"/>
                    <a:pt x="365" y="59"/>
                  </a:cubicBezTo>
                  <a:close/>
                </a:path>
              </a:pathLst>
            </a:custGeom>
            <a:solidFill>
              <a:srgbClr val="BDD8E5"/>
            </a:solidFill>
            <a:ln w="12700">
              <a:solidFill>
                <a:srgbClr val="C8B2A3"/>
              </a:solidFill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GB" sz="1350">
                <a:solidFill>
                  <a:prstClr val="black"/>
                </a:solidFill>
              </a:endParaRPr>
            </a:p>
          </p:txBody>
        </p:sp>
        <p:sp>
          <p:nvSpPr>
            <p:cNvPr id="95" name="Freeform 48"/>
            <p:cNvSpPr>
              <a:spLocks/>
            </p:cNvSpPr>
            <p:nvPr/>
          </p:nvSpPr>
          <p:spPr bwMode="auto">
            <a:xfrm>
              <a:off x="4859338" y="1595438"/>
              <a:ext cx="828675" cy="152400"/>
            </a:xfrm>
            <a:custGeom>
              <a:avLst/>
              <a:gdLst>
                <a:gd name="T0" fmla="*/ 219 w 219"/>
                <a:gd name="T1" fmla="*/ 27 h 40"/>
                <a:gd name="T2" fmla="*/ 151 w 219"/>
                <a:gd name="T3" fmla="*/ 37 h 40"/>
                <a:gd name="T4" fmla="*/ 101 w 219"/>
                <a:gd name="T5" fmla="*/ 26 h 40"/>
                <a:gd name="T6" fmla="*/ 34 w 219"/>
                <a:gd name="T7" fmla="*/ 27 h 40"/>
                <a:gd name="T8" fmla="*/ 42 w 219"/>
                <a:gd name="T9" fmla="*/ 10 h 40"/>
                <a:gd name="T10" fmla="*/ 107 w 219"/>
                <a:gd name="T11" fmla="*/ 8 h 40"/>
                <a:gd name="T12" fmla="*/ 171 w 219"/>
                <a:gd name="T13" fmla="*/ 19 h 40"/>
                <a:gd name="T14" fmla="*/ 219 w 219"/>
                <a:gd name="T15" fmla="*/ 27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19" h="40">
                  <a:moveTo>
                    <a:pt x="219" y="27"/>
                  </a:moveTo>
                  <a:cubicBezTo>
                    <a:pt x="205" y="38"/>
                    <a:pt x="176" y="34"/>
                    <a:pt x="151" y="37"/>
                  </a:cubicBezTo>
                  <a:cubicBezTo>
                    <a:pt x="130" y="40"/>
                    <a:pt x="121" y="35"/>
                    <a:pt x="101" y="26"/>
                  </a:cubicBezTo>
                  <a:cubicBezTo>
                    <a:pt x="77" y="15"/>
                    <a:pt x="58" y="20"/>
                    <a:pt x="34" y="27"/>
                  </a:cubicBezTo>
                  <a:cubicBezTo>
                    <a:pt x="0" y="36"/>
                    <a:pt x="31" y="16"/>
                    <a:pt x="42" y="10"/>
                  </a:cubicBezTo>
                  <a:cubicBezTo>
                    <a:pt x="60" y="0"/>
                    <a:pt x="87" y="2"/>
                    <a:pt x="107" y="8"/>
                  </a:cubicBezTo>
                  <a:cubicBezTo>
                    <a:pt x="128" y="14"/>
                    <a:pt x="149" y="15"/>
                    <a:pt x="171" y="19"/>
                  </a:cubicBezTo>
                  <a:cubicBezTo>
                    <a:pt x="185" y="22"/>
                    <a:pt x="210" y="16"/>
                    <a:pt x="219" y="27"/>
                  </a:cubicBezTo>
                  <a:close/>
                </a:path>
              </a:pathLst>
            </a:custGeom>
            <a:solidFill>
              <a:srgbClr val="BDD8E5"/>
            </a:solidFill>
            <a:ln w="12700">
              <a:solidFill>
                <a:srgbClr val="C8B2A3"/>
              </a:solidFill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GB" sz="1350">
                <a:solidFill>
                  <a:prstClr val="black"/>
                </a:solidFill>
              </a:endParaRPr>
            </a:p>
          </p:txBody>
        </p:sp>
      </p:grpSp>
      <p:sp>
        <p:nvSpPr>
          <p:cNvPr id="97" name="TextBox 96"/>
          <p:cNvSpPr txBox="1"/>
          <p:nvPr/>
        </p:nvSpPr>
        <p:spPr>
          <a:xfrm>
            <a:off x="6701159" y="1865009"/>
            <a:ext cx="1115690" cy="12695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GB" altLang="en-US" sz="900" b="1" dirty="0">
                <a:solidFill>
                  <a:prstClr val="black"/>
                </a:solidFill>
              </a:rPr>
              <a:t>Transporte y liberación</a:t>
            </a:r>
            <a:endParaRPr lang="es-MX" sz="900" b="1" dirty="0">
              <a:solidFill>
                <a:prstClr val="black"/>
              </a:solidFill>
            </a:endParaRPr>
          </a:p>
        </p:txBody>
      </p:sp>
      <p:sp>
        <p:nvSpPr>
          <p:cNvPr id="99" name="TextBox 98"/>
          <p:cNvSpPr txBox="1"/>
          <p:nvPr/>
        </p:nvSpPr>
        <p:spPr>
          <a:xfrm>
            <a:off x="4625769" y="1712402"/>
            <a:ext cx="1115690" cy="25160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GB" altLang="en-US" sz="900" b="1" dirty="0">
                <a:solidFill>
                  <a:prstClr val="black"/>
                </a:solidFill>
              </a:rPr>
              <a:t>Unión y endocitosis del</a:t>
            </a:r>
            <a:r>
              <a:rPr b="1" dirty="0"/>
              <a:t/>
            </a:r>
            <a:br>
              <a:rPr b="1" dirty="0"/>
            </a:br>
            <a:r>
              <a:rPr lang="en-GB" altLang="en-US" sz="900" b="1" dirty="0">
                <a:solidFill>
                  <a:prstClr val="black"/>
                </a:solidFill>
              </a:rPr>
              <a:t>receptor de VHC</a:t>
            </a:r>
            <a:endParaRPr lang="es-MX" sz="900" b="1" dirty="0">
              <a:solidFill>
                <a:prstClr val="black"/>
              </a:solidFill>
            </a:endParaRPr>
          </a:p>
        </p:txBody>
      </p:sp>
      <p:sp>
        <p:nvSpPr>
          <p:cNvPr id="105" name="Oval 104"/>
          <p:cNvSpPr/>
          <p:nvPr/>
        </p:nvSpPr>
        <p:spPr>
          <a:xfrm>
            <a:off x="4773741" y="2656718"/>
            <a:ext cx="532852" cy="459727"/>
          </a:xfrm>
          <a:prstGeom prst="ellipse">
            <a:avLst/>
          </a:prstGeom>
          <a:gradFill flip="none" rotWithShape="1">
            <a:gsLst>
              <a:gs pos="56000">
                <a:schemeClr val="bg2">
                  <a:lumMod val="75000"/>
                </a:schemeClr>
              </a:gs>
              <a:gs pos="0">
                <a:schemeClr val="bg2"/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1350">
              <a:solidFill>
                <a:prstClr val="black"/>
              </a:solidFill>
            </a:endParaRPr>
          </a:p>
        </p:txBody>
      </p:sp>
      <p:sp>
        <p:nvSpPr>
          <p:cNvPr id="106" name="Oval 105"/>
          <p:cNvSpPr/>
          <p:nvPr/>
        </p:nvSpPr>
        <p:spPr>
          <a:xfrm>
            <a:off x="5086120" y="2348120"/>
            <a:ext cx="94112" cy="184272"/>
          </a:xfrm>
          <a:prstGeom prst="ellipse">
            <a:avLst/>
          </a:prstGeom>
          <a:gradFill flip="none" rotWithShape="1">
            <a:gsLst>
              <a:gs pos="100000">
                <a:schemeClr val="accent3"/>
              </a:gs>
              <a:gs pos="32000">
                <a:srgbClr val="C7A4CF"/>
              </a:gs>
              <a:gs pos="0">
                <a:srgbClr val="F9F4F9"/>
              </a:gs>
            </a:gsLst>
            <a:path path="circle">
              <a:fillToRect l="50000" t="50000" r="50000" b="50000"/>
            </a:path>
            <a:tileRect/>
          </a:gradFill>
          <a:ln w="38100" cap="rnd">
            <a:noFill/>
            <a:prstDash val="sysDash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1350">
              <a:solidFill>
                <a:prstClr val="black"/>
              </a:solidFill>
            </a:endParaRPr>
          </a:p>
        </p:txBody>
      </p:sp>
      <p:sp>
        <p:nvSpPr>
          <p:cNvPr id="107" name="Oval 106"/>
          <p:cNvSpPr/>
          <p:nvPr/>
        </p:nvSpPr>
        <p:spPr>
          <a:xfrm>
            <a:off x="5171639" y="2348120"/>
            <a:ext cx="94112" cy="184272"/>
          </a:xfrm>
          <a:prstGeom prst="ellipse">
            <a:avLst/>
          </a:prstGeom>
          <a:gradFill flip="none" rotWithShape="1">
            <a:gsLst>
              <a:gs pos="100000">
                <a:schemeClr val="accent3"/>
              </a:gs>
              <a:gs pos="32000">
                <a:srgbClr val="C7A4CF"/>
              </a:gs>
              <a:gs pos="0">
                <a:srgbClr val="F9F4F9"/>
              </a:gs>
            </a:gsLst>
            <a:path path="circle">
              <a:fillToRect l="50000" t="50000" r="50000" b="50000"/>
            </a:path>
            <a:tileRect/>
          </a:gradFill>
          <a:ln w="38100" cap="rnd">
            <a:noFill/>
            <a:prstDash val="sysDash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1350">
              <a:solidFill>
                <a:prstClr val="black"/>
              </a:solidFill>
            </a:endParaRPr>
          </a:p>
        </p:txBody>
      </p:sp>
      <p:sp>
        <p:nvSpPr>
          <p:cNvPr id="116" name="Arc 115"/>
          <p:cNvSpPr/>
          <p:nvPr/>
        </p:nvSpPr>
        <p:spPr>
          <a:xfrm rot="3347124">
            <a:off x="4581887" y="1821212"/>
            <a:ext cx="982504" cy="1149811"/>
          </a:xfrm>
          <a:prstGeom prst="arc">
            <a:avLst/>
          </a:prstGeom>
          <a:ln w="53975">
            <a:solidFill>
              <a:srgbClr val="B7968D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 sz="1350">
              <a:solidFill>
                <a:prstClr val="black"/>
              </a:solidFill>
            </a:endParaRPr>
          </a:p>
        </p:txBody>
      </p:sp>
      <p:sp>
        <p:nvSpPr>
          <p:cNvPr id="118" name="Arc 117"/>
          <p:cNvSpPr/>
          <p:nvPr/>
        </p:nvSpPr>
        <p:spPr>
          <a:xfrm rot="13579244">
            <a:off x="7307423" y="2466392"/>
            <a:ext cx="982504" cy="1149811"/>
          </a:xfrm>
          <a:prstGeom prst="arc">
            <a:avLst/>
          </a:prstGeom>
          <a:ln w="53975">
            <a:solidFill>
              <a:srgbClr val="B7968D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 sz="1350">
              <a:solidFill>
                <a:prstClr val="black"/>
              </a:solidFill>
            </a:endParaRPr>
          </a:p>
        </p:txBody>
      </p:sp>
      <p:sp>
        <p:nvSpPr>
          <p:cNvPr id="119" name="Arc 118"/>
          <p:cNvSpPr/>
          <p:nvPr/>
        </p:nvSpPr>
        <p:spPr>
          <a:xfrm rot="9934694" flipH="1">
            <a:off x="6466167" y="3669237"/>
            <a:ext cx="982504" cy="1149811"/>
          </a:xfrm>
          <a:prstGeom prst="arc">
            <a:avLst/>
          </a:prstGeom>
          <a:ln w="53975">
            <a:solidFill>
              <a:srgbClr val="B7968D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 sz="1350">
              <a:solidFill>
                <a:prstClr val="black"/>
              </a:solidFill>
            </a:endParaRPr>
          </a:p>
        </p:txBody>
      </p:sp>
      <p:sp>
        <p:nvSpPr>
          <p:cNvPr id="120" name="Arc 119"/>
          <p:cNvSpPr/>
          <p:nvPr/>
        </p:nvSpPr>
        <p:spPr>
          <a:xfrm rot="13268297" flipH="1">
            <a:off x="5248835" y="3673717"/>
            <a:ext cx="982504" cy="1149811"/>
          </a:xfrm>
          <a:prstGeom prst="arc">
            <a:avLst/>
          </a:prstGeom>
          <a:ln w="53975">
            <a:solidFill>
              <a:srgbClr val="B7968D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 sz="1350">
              <a:solidFill>
                <a:prstClr val="black"/>
              </a:solidFill>
            </a:endParaRPr>
          </a:p>
        </p:txBody>
      </p:sp>
      <p:sp>
        <p:nvSpPr>
          <p:cNvPr id="121" name="Arc 120"/>
          <p:cNvSpPr/>
          <p:nvPr/>
        </p:nvSpPr>
        <p:spPr>
          <a:xfrm rot="14275341" flipH="1">
            <a:off x="5233269" y="3851148"/>
            <a:ext cx="982504" cy="1149811"/>
          </a:xfrm>
          <a:prstGeom prst="arc">
            <a:avLst/>
          </a:prstGeom>
          <a:ln w="53975">
            <a:solidFill>
              <a:srgbClr val="B7968D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 sz="1350">
              <a:solidFill>
                <a:prstClr val="black"/>
              </a:solidFill>
            </a:endParaRPr>
          </a:p>
        </p:txBody>
      </p:sp>
      <p:sp>
        <p:nvSpPr>
          <p:cNvPr id="122" name="Arc 121"/>
          <p:cNvSpPr/>
          <p:nvPr/>
        </p:nvSpPr>
        <p:spPr>
          <a:xfrm rot="18878206" flipH="1">
            <a:off x="4765773" y="3008816"/>
            <a:ext cx="982504" cy="1149811"/>
          </a:xfrm>
          <a:prstGeom prst="arc">
            <a:avLst/>
          </a:prstGeom>
          <a:ln w="53975">
            <a:solidFill>
              <a:srgbClr val="B7968D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 sz="1350">
              <a:solidFill>
                <a:prstClr val="black"/>
              </a:solidFill>
            </a:endParaRPr>
          </a:p>
        </p:txBody>
      </p:sp>
      <p:sp>
        <p:nvSpPr>
          <p:cNvPr id="123" name="TextBox 122"/>
          <p:cNvSpPr txBox="1"/>
          <p:nvPr/>
        </p:nvSpPr>
        <p:spPr>
          <a:xfrm>
            <a:off x="5398963" y="2830224"/>
            <a:ext cx="674928" cy="230640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GB" altLang="en-US" sz="825" dirty="0">
                <a:solidFill>
                  <a:prstClr val="black"/>
                </a:solidFill>
              </a:rPr>
              <a:t>Fusión y</a:t>
            </a:r>
            <a:r>
              <a:t/>
            </a:r>
            <a:br/>
            <a:r>
              <a:rPr lang="en-GB" altLang="en-US" sz="825" dirty="0">
                <a:solidFill>
                  <a:prstClr val="black"/>
                </a:solidFill>
              </a:rPr>
              <a:t>descubrimiento</a:t>
            </a:r>
            <a:endParaRPr lang="es-MX" sz="825" dirty="0">
              <a:solidFill>
                <a:prstClr val="black"/>
              </a:solidFill>
            </a:endParaRPr>
          </a:p>
        </p:txBody>
      </p:sp>
      <p:sp>
        <p:nvSpPr>
          <p:cNvPr id="124" name="TextBox 123"/>
          <p:cNvSpPr txBox="1"/>
          <p:nvPr/>
        </p:nvSpPr>
        <p:spPr>
          <a:xfrm>
            <a:off x="5071668" y="3499511"/>
            <a:ext cx="327726" cy="11637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GB" altLang="en-US" sz="825" dirty="0">
                <a:solidFill>
                  <a:prstClr val="black"/>
                </a:solidFill>
              </a:rPr>
              <a:t>(+) ARN</a:t>
            </a:r>
            <a:endParaRPr lang="es-MX" sz="825" dirty="0">
              <a:solidFill>
                <a:prstClr val="black"/>
              </a:solidFill>
            </a:endParaRPr>
          </a:p>
        </p:txBody>
      </p:sp>
      <p:sp>
        <p:nvSpPr>
          <p:cNvPr id="125" name="Rectangle 124"/>
          <p:cNvSpPr/>
          <p:nvPr/>
        </p:nvSpPr>
        <p:spPr>
          <a:xfrm>
            <a:off x="7378739" y="3291908"/>
            <a:ext cx="1340631" cy="798043"/>
          </a:xfrm>
          <a:prstGeom prst="rect">
            <a:avLst/>
          </a:prstGeom>
          <a:solidFill>
            <a:srgbClr val="EEECE1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1350">
              <a:solidFill>
                <a:prstClr val="black"/>
              </a:solidFill>
            </a:endParaRPr>
          </a:p>
        </p:txBody>
      </p:sp>
      <p:sp>
        <p:nvSpPr>
          <p:cNvPr id="98" name="TextBox 97"/>
          <p:cNvSpPr txBox="1"/>
          <p:nvPr/>
        </p:nvSpPr>
        <p:spPr>
          <a:xfrm>
            <a:off x="7662768" y="3332884"/>
            <a:ext cx="823374" cy="11115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GB" altLang="en-US" sz="788" b="1" dirty="0">
                <a:solidFill>
                  <a:srgbClr val="EEECE1">
                    <a:lumMod val="25000"/>
                  </a:srgbClr>
                </a:solidFill>
              </a:rPr>
              <a:t>Ensamble del virión</a:t>
            </a:r>
            <a:endParaRPr lang="es-MX" sz="788" b="1" dirty="0">
              <a:solidFill>
                <a:srgbClr val="EEECE1">
                  <a:lumMod val="25000"/>
                </a:srgbClr>
              </a:solidFill>
            </a:endParaRPr>
          </a:p>
        </p:txBody>
      </p:sp>
      <p:sp>
        <p:nvSpPr>
          <p:cNvPr id="126" name="Rectangle 125"/>
          <p:cNvSpPr/>
          <p:nvPr/>
        </p:nvSpPr>
        <p:spPr>
          <a:xfrm>
            <a:off x="6582698" y="4761462"/>
            <a:ext cx="1858713" cy="789123"/>
          </a:xfrm>
          <a:prstGeom prst="rect">
            <a:avLst/>
          </a:prstGeom>
          <a:solidFill>
            <a:srgbClr val="EEECE1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1350">
              <a:solidFill>
                <a:prstClr val="black"/>
              </a:solidFill>
            </a:endParaRPr>
          </a:p>
        </p:txBody>
      </p:sp>
      <p:sp>
        <p:nvSpPr>
          <p:cNvPr id="127" name="TextBox 126"/>
          <p:cNvSpPr txBox="1"/>
          <p:nvPr/>
        </p:nvSpPr>
        <p:spPr>
          <a:xfrm>
            <a:off x="7120920" y="4829334"/>
            <a:ext cx="782265" cy="10579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GB" altLang="en-US" sz="750" b="1" dirty="0">
                <a:solidFill>
                  <a:srgbClr val="EEECE1">
                    <a:lumMod val="25000"/>
                  </a:srgbClr>
                </a:solidFill>
              </a:rPr>
              <a:t>Replicación de ARN</a:t>
            </a:r>
            <a:endParaRPr lang="es-MX" sz="750" b="1" dirty="0">
              <a:solidFill>
                <a:srgbClr val="EEECE1">
                  <a:lumMod val="25000"/>
                </a:srgbClr>
              </a:solidFill>
            </a:endParaRPr>
          </a:p>
        </p:txBody>
      </p:sp>
      <p:sp>
        <p:nvSpPr>
          <p:cNvPr id="128" name="Rectangle 127"/>
          <p:cNvSpPr/>
          <p:nvPr/>
        </p:nvSpPr>
        <p:spPr>
          <a:xfrm>
            <a:off x="6582698" y="5550584"/>
            <a:ext cx="1858713" cy="30411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GB" sz="825" b="1" dirty="0">
                <a:solidFill>
                  <a:srgbClr val="000000"/>
                </a:solidFill>
              </a:rPr>
              <a:t>INHIBIDOR DE LA POLIMERASA</a:t>
            </a:r>
          </a:p>
        </p:txBody>
      </p:sp>
      <p:sp>
        <p:nvSpPr>
          <p:cNvPr id="130" name="TextBox 129"/>
          <p:cNvSpPr txBox="1"/>
          <p:nvPr/>
        </p:nvSpPr>
        <p:spPr>
          <a:xfrm>
            <a:off x="3637495" y="4003319"/>
            <a:ext cx="1149378" cy="22029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GB" altLang="en-US" sz="788" b="1" dirty="0">
                <a:solidFill>
                  <a:srgbClr val="EEECE1">
                    <a:lumMod val="25000"/>
                  </a:srgbClr>
                </a:solidFill>
              </a:rPr>
              <a:t>Traslación y </a:t>
            </a:r>
            <a:r>
              <a:rPr lang="en-GB" altLang="en-US" sz="788" b="1" dirty="0" err="1">
                <a:solidFill>
                  <a:srgbClr val="EEECE1">
                    <a:lumMod val="25000"/>
                  </a:srgbClr>
                </a:solidFill>
              </a:rPr>
              <a:t>procesamiento</a:t>
            </a:r>
            <a:r>
              <a:rPr lang="en-GB" altLang="en-US" sz="788" b="1" dirty="0">
                <a:solidFill>
                  <a:srgbClr val="EEECE1">
                    <a:lumMod val="25000"/>
                  </a:srgbClr>
                </a:solidFill>
              </a:rPr>
              <a:t> </a:t>
            </a:r>
            <a:r>
              <a:rPr lang="en-GB" altLang="en-US" sz="788" b="1" dirty="0" smtClean="0">
                <a:solidFill>
                  <a:srgbClr val="EEECE1">
                    <a:lumMod val="25000"/>
                  </a:srgbClr>
                </a:solidFill>
              </a:rPr>
              <a:t/>
            </a:r>
            <a:br>
              <a:rPr lang="en-GB" altLang="en-US" sz="788" b="1" dirty="0" smtClean="0">
                <a:solidFill>
                  <a:srgbClr val="EEECE1">
                    <a:lumMod val="25000"/>
                  </a:srgbClr>
                </a:solidFill>
              </a:rPr>
            </a:br>
            <a:r>
              <a:rPr lang="en-GB" altLang="en-US" sz="788" b="1" dirty="0" smtClean="0">
                <a:solidFill>
                  <a:srgbClr val="EEECE1">
                    <a:lumMod val="25000"/>
                  </a:srgbClr>
                </a:solidFill>
              </a:rPr>
              <a:t>de </a:t>
            </a:r>
            <a:r>
              <a:rPr lang="en-GB" altLang="en-US" sz="788" b="1" dirty="0">
                <a:solidFill>
                  <a:srgbClr val="EEECE1">
                    <a:lumMod val="25000"/>
                  </a:srgbClr>
                </a:solidFill>
              </a:rPr>
              <a:t>poliproteínas</a:t>
            </a:r>
            <a:endParaRPr lang="es-MX" sz="788" b="1" dirty="0">
              <a:solidFill>
                <a:srgbClr val="EEECE1">
                  <a:lumMod val="25000"/>
                </a:srgbClr>
              </a:solidFill>
            </a:endParaRPr>
          </a:p>
        </p:txBody>
      </p:sp>
      <p:sp>
        <p:nvSpPr>
          <p:cNvPr id="131" name="Rectangle 130"/>
          <p:cNvSpPr/>
          <p:nvPr/>
        </p:nvSpPr>
        <p:spPr>
          <a:xfrm>
            <a:off x="3315710" y="5043648"/>
            <a:ext cx="1858713" cy="18399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GB" sz="825" b="1" dirty="0">
                <a:solidFill>
                  <a:srgbClr val="000000"/>
                </a:solidFill>
              </a:rPr>
              <a:t>INHIBIDOR DE LA PROTEASA</a:t>
            </a:r>
          </a:p>
        </p:txBody>
      </p:sp>
      <p:sp>
        <p:nvSpPr>
          <p:cNvPr id="132" name="Oval 131"/>
          <p:cNvSpPr/>
          <p:nvPr/>
        </p:nvSpPr>
        <p:spPr>
          <a:xfrm>
            <a:off x="5017174" y="3808345"/>
            <a:ext cx="321735" cy="304801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GB" sz="1500" b="1" dirty="0">
                <a:solidFill>
                  <a:prstClr val="white"/>
                </a:solidFill>
              </a:rPr>
              <a:t>1</a:t>
            </a:r>
          </a:p>
        </p:txBody>
      </p:sp>
      <p:sp>
        <p:nvSpPr>
          <p:cNvPr id="133" name="Oval 132"/>
          <p:cNvSpPr/>
          <p:nvPr/>
        </p:nvSpPr>
        <p:spPr>
          <a:xfrm>
            <a:off x="7211484" y="3140129"/>
            <a:ext cx="321735" cy="304801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GB" sz="1500" b="1" dirty="0">
                <a:solidFill>
                  <a:prstClr val="white"/>
                </a:solidFill>
              </a:rPr>
              <a:t>3</a:t>
            </a:r>
          </a:p>
        </p:txBody>
      </p:sp>
      <p:sp>
        <p:nvSpPr>
          <p:cNvPr id="134" name="Oval 133"/>
          <p:cNvSpPr/>
          <p:nvPr/>
        </p:nvSpPr>
        <p:spPr>
          <a:xfrm>
            <a:off x="6418304" y="4611157"/>
            <a:ext cx="321735" cy="304801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GB" sz="1500" b="1" dirty="0">
                <a:solidFill>
                  <a:prstClr val="white"/>
                </a:solidFill>
              </a:rPr>
              <a:t>2</a:t>
            </a:r>
          </a:p>
        </p:txBody>
      </p:sp>
      <p:cxnSp>
        <p:nvCxnSpPr>
          <p:cNvPr id="140" name="Straight Connector 139"/>
          <p:cNvCxnSpPr/>
          <p:nvPr/>
        </p:nvCxnSpPr>
        <p:spPr>
          <a:xfrm flipH="1">
            <a:off x="7974589" y="5081909"/>
            <a:ext cx="949992" cy="102085"/>
          </a:xfrm>
          <a:prstGeom prst="line">
            <a:avLst/>
          </a:prstGeom>
          <a:ln>
            <a:solidFill>
              <a:srgbClr val="DE003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1" name="Straight Connector 140"/>
          <p:cNvCxnSpPr/>
          <p:nvPr/>
        </p:nvCxnSpPr>
        <p:spPr>
          <a:xfrm flipV="1">
            <a:off x="7964439" y="5014107"/>
            <a:ext cx="831" cy="339208"/>
          </a:xfrm>
          <a:prstGeom prst="line">
            <a:avLst/>
          </a:prstGeom>
          <a:ln>
            <a:solidFill>
              <a:srgbClr val="DE003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42" name="Group 141"/>
          <p:cNvGrpSpPr/>
          <p:nvPr/>
        </p:nvGrpSpPr>
        <p:grpSpPr>
          <a:xfrm rot="1811118">
            <a:off x="8323455" y="2276139"/>
            <a:ext cx="347143" cy="325844"/>
            <a:chOff x="7450658" y="2548467"/>
            <a:chExt cx="118534" cy="169333"/>
          </a:xfrm>
        </p:grpSpPr>
        <p:cxnSp>
          <p:nvCxnSpPr>
            <p:cNvPr id="143" name="Straight Connector 142"/>
            <p:cNvCxnSpPr/>
            <p:nvPr/>
          </p:nvCxnSpPr>
          <p:spPr>
            <a:xfrm>
              <a:off x="7509933" y="2548467"/>
              <a:ext cx="0" cy="169333"/>
            </a:xfrm>
            <a:prstGeom prst="line">
              <a:avLst/>
            </a:prstGeom>
            <a:ln>
              <a:solidFill>
                <a:srgbClr val="DE003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4" name="Straight Connector 143"/>
            <p:cNvCxnSpPr/>
            <p:nvPr/>
          </p:nvCxnSpPr>
          <p:spPr>
            <a:xfrm flipH="1">
              <a:off x="7450658" y="2717794"/>
              <a:ext cx="118534" cy="0"/>
            </a:xfrm>
            <a:prstGeom prst="line">
              <a:avLst/>
            </a:prstGeom>
            <a:ln>
              <a:solidFill>
                <a:srgbClr val="DE003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45" name="Text Box 5"/>
          <p:cNvSpPr txBox="1">
            <a:spLocks noChangeArrowheads="1"/>
          </p:cNvSpPr>
          <p:nvPr/>
        </p:nvSpPr>
        <p:spPr bwMode="auto">
          <a:xfrm>
            <a:off x="8027378" y="2675593"/>
            <a:ext cx="1354589" cy="532429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/>
          <a:extLst/>
        </p:spPr>
        <p:txBody>
          <a:bodyPr wrap="square" lIns="0" tIns="0" rIns="0" bIns="0" anchor="ctr">
            <a:noAutofit/>
          </a:bodyPr>
          <a:lstStyle>
            <a:defPPr>
              <a:defRPr lang="en-US"/>
            </a:defPPr>
            <a:lvl1pPr algn="ctr" defTabSz="457200" fontAlgn="base">
              <a:lnSpc>
                <a:spcPct val="90000"/>
              </a:lnSpc>
              <a:spcBef>
                <a:spcPts val="200"/>
              </a:spcBef>
              <a:spcAft>
                <a:spcPct val="0"/>
              </a:spcAft>
              <a:buFont typeface="Arial" charset="0"/>
              <a:defRPr sz="1300" b="1">
                <a:solidFill>
                  <a:schemeClr val="bg1"/>
                </a:solidFill>
              </a:defRPr>
            </a:lvl1pPr>
            <a:lvl2pPr marL="114300" defTabSz="457200" fontAlgn="base">
              <a:lnSpc>
                <a:spcPct val="75000"/>
              </a:lnSpc>
              <a:spcBef>
                <a:spcPct val="40000"/>
              </a:spcBef>
              <a:spcAft>
                <a:spcPct val="0"/>
              </a:spcAft>
              <a:defRPr sz="2000">
                <a:solidFill>
                  <a:srgbClr val="071D49"/>
                </a:solidFill>
              </a:defRPr>
            </a:lvl2pPr>
            <a:lvl3pPr marL="749300" indent="-228600" defTabSz="4572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100"/>
            </a:lvl3pPr>
            <a:lvl4pPr marL="1143000" indent="-228600" defTabSz="457200" fontAlgn="base">
              <a:spcBef>
                <a:spcPct val="10000"/>
              </a:spcBef>
              <a:spcAft>
                <a:spcPct val="0"/>
              </a:spcAft>
              <a:buFont typeface="Arial" charset="0"/>
              <a:buChar char="–"/>
              <a:defRPr sz="2000"/>
            </a:lvl4pPr>
            <a:lvl5pPr marL="1485900" indent="-228600" defTabSz="457200" fontAlgn="base">
              <a:spcBef>
                <a:spcPct val="10000"/>
              </a:spcBef>
              <a:spcAft>
                <a:spcPct val="0"/>
              </a:spcAft>
              <a:buFont typeface="Arial" charset="0"/>
              <a:buChar char="–"/>
            </a:lvl5pPr>
            <a:lvl6pPr marL="1943100" indent="-228600" defTabSz="457200" fontAlgn="base">
              <a:spcBef>
                <a:spcPct val="10000"/>
              </a:spcBef>
              <a:spcAft>
                <a:spcPct val="0"/>
              </a:spcAft>
              <a:buFont typeface="Arial" charset="0"/>
              <a:buChar char="–"/>
            </a:lvl6pPr>
            <a:lvl7pPr marL="2400300" indent="-228600" defTabSz="457200" fontAlgn="base">
              <a:spcBef>
                <a:spcPct val="10000"/>
              </a:spcBef>
              <a:spcAft>
                <a:spcPct val="0"/>
              </a:spcAft>
              <a:buFont typeface="Arial" charset="0"/>
              <a:buChar char="–"/>
            </a:lvl7pPr>
            <a:lvl8pPr marL="2857500" indent="-228600" defTabSz="457200" fontAlgn="base">
              <a:spcBef>
                <a:spcPct val="10000"/>
              </a:spcBef>
              <a:spcAft>
                <a:spcPct val="0"/>
              </a:spcAft>
              <a:buFont typeface="Arial" charset="0"/>
              <a:buChar char="–"/>
            </a:lvl8pPr>
            <a:lvl9pPr marL="3314700" indent="-228600" defTabSz="457200" fontAlgn="base">
              <a:spcBef>
                <a:spcPct val="10000"/>
              </a:spcBef>
              <a:spcAft>
                <a:spcPct val="0"/>
              </a:spcAft>
              <a:buFont typeface="Arial" charset="0"/>
              <a:buChar char="–"/>
            </a:lvl9pPr>
          </a:lstStyle>
          <a:p>
            <a:r>
              <a:rPr lang="en-US" altLang="ja-JP" sz="675" dirty="0">
                <a:solidFill>
                  <a:srgbClr val="000000"/>
                </a:solidFill>
              </a:rPr>
              <a:t>NS5A: ESENCIAL PARA REPLICACIÓN, ENSAMBLE Y EGRESO DE VHC</a:t>
            </a:r>
          </a:p>
        </p:txBody>
      </p:sp>
      <p:grpSp>
        <p:nvGrpSpPr>
          <p:cNvPr id="185" name="Group 184"/>
          <p:cNvGrpSpPr/>
          <p:nvPr/>
        </p:nvGrpSpPr>
        <p:grpSpPr>
          <a:xfrm>
            <a:off x="7141203" y="1378502"/>
            <a:ext cx="290351" cy="290351"/>
            <a:chOff x="9828268" y="1637137"/>
            <a:chExt cx="290350" cy="290350"/>
          </a:xfrm>
        </p:grpSpPr>
        <p:sp>
          <p:nvSpPr>
            <p:cNvPr id="186" name="32-Point Star 185"/>
            <p:cNvSpPr/>
            <p:nvPr/>
          </p:nvSpPr>
          <p:spPr>
            <a:xfrm>
              <a:off x="9828268" y="1637137"/>
              <a:ext cx="290350" cy="290350"/>
            </a:xfrm>
            <a:prstGeom prst="star32">
              <a:avLst>
                <a:gd name="adj" fmla="val 47767"/>
              </a:avLst>
            </a:prstGeom>
            <a:solidFill>
              <a:schemeClr val="accent5"/>
            </a:solidFill>
            <a:ln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GB" sz="1350">
                <a:solidFill>
                  <a:prstClr val="black"/>
                </a:solidFill>
              </a:endParaRPr>
            </a:p>
          </p:txBody>
        </p:sp>
        <p:sp>
          <p:nvSpPr>
            <p:cNvPr id="187" name="Freeform 186"/>
            <p:cNvSpPr>
              <a:spLocks/>
            </p:cNvSpPr>
            <p:nvPr/>
          </p:nvSpPr>
          <p:spPr bwMode="auto">
            <a:xfrm>
              <a:off x="9857818" y="1651361"/>
              <a:ext cx="253207" cy="256391"/>
            </a:xfrm>
            <a:custGeom>
              <a:avLst/>
              <a:gdLst>
                <a:gd name="connsiteX0" fmla="*/ 98755 w 624512"/>
                <a:gd name="connsiteY0" fmla="*/ 566406 h 632364"/>
                <a:gd name="connsiteX1" fmla="*/ 117569 w 624512"/>
                <a:gd name="connsiteY1" fmla="*/ 570199 h 632364"/>
                <a:gd name="connsiteX2" fmla="*/ 143910 w 624512"/>
                <a:gd name="connsiteY2" fmla="*/ 619500 h 632364"/>
                <a:gd name="connsiteX3" fmla="*/ 113806 w 624512"/>
                <a:gd name="connsiteY3" fmla="*/ 630877 h 632364"/>
                <a:gd name="connsiteX4" fmla="*/ 79940 w 624512"/>
                <a:gd name="connsiteY4" fmla="*/ 623292 h 632364"/>
                <a:gd name="connsiteX5" fmla="*/ 61125 w 624512"/>
                <a:gd name="connsiteY5" fmla="*/ 585368 h 632364"/>
                <a:gd name="connsiteX6" fmla="*/ 76177 w 624512"/>
                <a:gd name="connsiteY6" fmla="*/ 570199 h 632364"/>
                <a:gd name="connsiteX7" fmla="*/ 98755 w 624512"/>
                <a:gd name="connsiteY7" fmla="*/ 566406 h 632364"/>
                <a:gd name="connsiteX8" fmla="*/ 232289 w 624512"/>
                <a:gd name="connsiteY8" fmla="*/ 486067 h 632364"/>
                <a:gd name="connsiteX9" fmla="*/ 236066 w 624512"/>
                <a:gd name="connsiteY9" fmla="*/ 486067 h 632364"/>
                <a:gd name="connsiteX10" fmla="*/ 281392 w 624512"/>
                <a:gd name="connsiteY10" fmla="*/ 516456 h 632364"/>
                <a:gd name="connsiteX11" fmla="*/ 285170 w 624512"/>
                <a:gd name="connsiteY11" fmla="*/ 524054 h 632364"/>
                <a:gd name="connsiteX12" fmla="*/ 239844 w 624512"/>
                <a:gd name="connsiteY12" fmla="*/ 584832 h 632364"/>
                <a:gd name="connsiteX13" fmla="*/ 190740 w 624512"/>
                <a:gd name="connsiteY13" fmla="*/ 562040 h 632364"/>
                <a:gd name="connsiteX14" fmla="*/ 186963 w 624512"/>
                <a:gd name="connsiteY14" fmla="*/ 550644 h 632364"/>
                <a:gd name="connsiteX15" fmla="*/ 232289 w 624512"/>
                <a:gd name="connsiteY15" fmla="*/ 486067 h 632364"/>
                <a:gd name="connsiteX16" fmla="*/ 368434 w 624512"/>
                <a:gd name="connsiteY16" fmla="*/ 482854 h 632364"/>
                <a:gd name="connsiteX17" fmla="*/ 392363 w 624512"/>
                <a:gd name="connsiteY17" fmla="*/ 493064 h 632364"/>
                <a:gd name="connsiteX18" fmla="*/ 392363 w 624512"/>
                <a:gd name="connsiteY18" fmla="*/ 496953 h 632364"/>
                <a:gd name="connsiteX19" fmla="*/ 400020 w 624512"/>
                <a:gd name="connsiteY19" fmla="*/ 512511 h 632364"/>
                <a:gd name="connsiteX20" fmla="*/ 392363 w 624512"/>
                <a:gd name="connsiteY20" fmla="*/ 535847 h 632364"/>
                <a:gd name="connsiteX21" fmla="*/ 350247 w 624512"/>
                <a:gd name="connsiteY21" fmla="*/ 543626 h 632364"/>
                <a:gd name="connsiteX22" fmla="*/ 338761 w 624512"/>
                <a:gd name="connsiteY22" fmla="*/ 524179 h 632364"/>
                <a:gd name="connsiteX23" fmla="*/ 350247 w 624512"/>
                <a:gd name="connsiteY23" fmla="*/ 493064 h 632364"/>
                <a:gd name="connsiteX24" fmla="*/ 368434 w 624512"/>
                <a:gd name="connsiteY24" fmla="*/ 482854 h 632364"/>
                <a:gd name="connsiteX25" fmla="*/ 111253 w 624512"/>
                <a:gd name="connsiteY25" fmla="*/ 437359 h 632364"/>
                <a:gd name="connsiteX26" fmla="*/ 125640 w 624512"/>
                <a:gd name="connsiteY26" fmla="*/ 448354 h 632364"/>
                <a:gd name="connsiteX27" fmla="*/ 106457 w 624512"/>
                <a:gd name="connsiteY27" fmla="*/ 509545 h 632364"/>
                <a:gd name="connsiteX28" fmla="*/ 79602 w 624512"/>
                <a:gd name="connsiteY28" fmla="*/ 517194 h 632364"/>
                <a:gd name="connsiteX29" fmla="*/ 52747 w 624512"/>
                <a:gd name="connsiteY29" fmla="*/ 494247 h 632364"/>
                <a:gd name="connsiteX30" fmla="*/ 45074 w 624512"/>
                <a:gd name="connsiteY30" fmla="*/ 475125 h 632364"/>
                <a:gd name="connsiteX31" fmla="*/ 64256 w 624512"/>
                <a:gd name="connsiteY31" fmla="*/ 456003 h 632364"/>
                <a:gd name="connsiteX32" fmla="*/ 91112 w 624512"/>
                <a:gd name="connsiteY32" fmla="*/ 440705 h 632364"/>
                <a:gd name="connsiteX33" fmla="*/ 111253 w 624512"/>
                <a:gd name="connsiteY33" fmla="*/ 437359 h 632364"/>
                <a:gd name="connsiteX34" fmla="*/ 464809 w 624512"/>
                <a:gd name="connsiteY34" fmla="*/ 414006 h 632364"/>
                <a:gd name="connsiteX35" fmla="*/ 487669 w 624512"/>
                <a:gd name="connsiteY35" fmla="*/ 421626 h 632364"/>
                <a:gd name="connsiteX36" fmla="*/ 514339 w 624512"/>
                <a:gd name="connsiteY36" fmla="*/ 474966 h 632364"/>
                <a:gd name="connsiteX37" fmla="*/ 510529 w 624512"/>
                <a:gd name="connsiteY37" fmla="*/ 494016 h 632364"/>
                <a:gd name="connsiteX38" fmla="*/ 464809 w 624512"/>
                <a:gd name="connsiteY38" fmla="*/ 486396 h 632364"/>
                <a:gd name="connsiteX39" fmla="*/ 441949 w 624512"/>
                <a:gd name="connsiteY39" fmla="*/ 455916 h 632364"/>
                <a:gd name="connsiteX40" fmla="*/ 453379 w 624512"/>
                <a:gd name="connsiteY40" fmla="*/ 421626 h 632364"/>
                <a:gd name="connsiteX41" fmla="*/ 464809 w 624512"/>
                <a:gd name="connsiteY41" fmla="*/ 414006 h 632364"/>
                <a:gd name="connsiteX42" fmla="*/ 14457 w 624512"/>
                <a:gd name="connsiteY42" fmla="*/ 363206 h 632364"/>
                <a:gd name="connsiteX43" fmla="*/ 26024 w 624512"/>
                <a:gd name="connsiteY43" fmla="*/ 363206 h 632364"/>
                <a:gd name="connsiteX44" fmla="*/ 45300 w 624512"/>
                <a:gd name="connsiteY44" fmla="*/ 378684 h 632364"/>
                <a:gd name="connsiteX45" fmla="*/ 53011 w 624512"/>
                <a:gd name="connsiteY45" fmla="*/ 398032 h 632364"/>
                <a:gd name="connsiteX46" fmla="*/ 37590 w 624512"/>
                <a:gd name="connsiteY46" fmla="*/ 425119 h 632364"/>
                <a:gd name="connsiteX47" fmla="*/ 18313 w 624512"/>
                <a:gd name="connsiteY47" fmla="*/ 413510 h 632364"/>
                <a:gd name="connsiteX48" fmla="*/ 2891 w 624512"/>
                <a:gd name="connsiteY48" fmla="*/ 378684 h 632364"/>
                <a:gd name="connsiteX49" fmla="*/ 2891 w 624512"/>
                <a:gd name="connsiteY49" fmla="*/ 367076 h 632364"/>
                <a:gd name="connsiteX50" fmla="*/ 14457 w 624512"/>
                <a:gd name="connsiteY50" fmla="*/ 363206 h 632364"/>
                <a:gd name="connsiteX51" fmla="*/ 338376 w 624512"/>
                <a:gd name="connsiteY51" fmla="*/ 344250 h 632364"/>
                <a:gd name="connsiteX52" fmla="*/ 380325 w 624512"/>
                <a:gd name="connsiteY52" fmla="*/ 363275 h 632364"/>
                <a:gd name="connsiteX53" fmla="*/ 372676 w 624512"/>
                <a:gd name="connsiteY53" fmla="*/ 409657 h 632364"/>
                <a:gd name="connsiteX54" fmla="*/ 368852 w 624512"/>
                <a:gd name="connsiteY54" fmla="*/ 413522 h 632364"/>
                <a:gd name="connsiteX55" fmla="*/ 311485 w 624512"/>
                <a:gd name="connsiteY55" fmla="*/ 398062 h 632364"/>
                <a:gd name="connsiteX56" fmla="*/ 315309 w 624512"/>
                <a:gd name="connsiteY56" fmla="*/ 355544 h 632364"/>
                <a:gd name="connsiteX57" fmla="*/ 322958 w 624512"/>
                <a:gd name="connsiteY57" fmla="*/ 351679 h 632364"/>
                <a:gd name="connsiteX58" fmla="*/ 338376 w 624512"/>
                <a:gd name="connsiteY58" fmla="*/ 344250 h 632364"/>
                <a:gd name="connsiteX59" fmla="*/ 220757 w 624512"/>
                <a:gd name="connsiteY59" fmla="*/ 344156 h 632364"/>
                <a:gd name="connsiteX60" fmla="*/ 247613 w 624512"/>
                <a:gd name="connsiteY60" fmla="*/ 371243 h 632364"/>
                <a:gd name="connsiteX61" fmla="*/ 224594 w 624512"/>
                <a:gd name="connsiteY61" fmla="*/ 394460 h 632364"/>
                <a:gd name="connsiteX62" fmla="*/ 178556 w 624512"/>
                <a:gd name="connsiteY62" fmla="*/ 402200 h 632364"/>
                <a:gd name="connsiteX63" fmla="*/ 167047 w 624512"/>
                <a:gd name="connsiteY63" fmla="*/ 398330 h 632364"/>
                <a:gd name="connsiteX64" fmla="*/ 163210 w 624512"/>
                <a:gd name="connsiteY64" fmla="*/ 378982 h 632364"/>
                <a:gd name="connsiteX65" fmla="*/ 167047 w 624512"/>
                <a:gd name="connsiteY65" fmla="*/ 367374 h 632364"/>
                <a:gd name="connsiteX66" fmla="*/ 193902 w 624512"/>
                <a:gd name="connsiteY66" fmla="*/ 348026 h 632364"/>
                <a:gd name="connsiteX67" fmla="*/ 220757 w 624512"/>
                <a:gd name="connsiteY67" fmla="*/ 344156 h 632364"/>
                <a:gd name="connsiteX68" fmla="*/ 558035 w 624512"/>
                <a:gd name="connsiteY68" fmla="*/ 324773 h 632364"/>
                <a:gd name="connsiteX69" fmla="*/ 575129 w 624512"/>
                <a:gd name="connsiteY69" fmla="*/ 329510 h 632364"/>
                <a:gd name="connsiteX70" fmla="*/ 624512 w 624512"/>
                <a:gd name="connsiteY70" fmla="*/ 390142 h 632364"/>
                <a:gd name="connsiteX71" fmla="*/ 620713 w 624512"/>
                <a:gd name="connsiteY71" fmla="*/ 416669 h 632364"/>
                <a:gd name="connsiteX72" fmla="*/ 559934 w 624512"/>
                <a:gd name="connsiteY72" fmla="*/ 420459 h 632364"/>
                <a:gd name="connsiteX73" fmla="*/ 525746 w 624512"/>
                <a:gd name="connsiteY73" fmla="*/ 386353 h 632364"/>
                <a:gd name="connsiteX74" fmla="*/ 529545 w 624512"/>
                <a:gd name="connsiteY74" fmla="*/ 337089 h 632364"/>
                <a:gd name="connsiteX75" fmla="*/ 540941 w 624512"/>
                <a:gd name="connsiteY75" fmla="*/ 325721 h 632364"/>
                <a:gd name="connsiteX76" fmla="*/ 558035 w 624512"/>
                <a:gd name="connsiteY76" fmla="*/ 324773 h 632364"/>
                <a:gd name="connsiteX77" fmla="*/ 236368 w 624512"/>
                <a:gd name="connsiteY77" fmla="*/ 230423 h 632364"/>
                <a:gd name="connsiteX78" fmla="*/ 270499 w 624512"/>
                <a:gd name="connsiteY78" fmla="*/ 249133 h 632364"/>
                <a:gd name="connsiteX79" fmla="*/ 259122 w 624512"/>
                <a:gd name="connsiteY79" fmla="*/ 267843 h 632364"/>
                <a:gd name="connsiteX80" fmla="*/ 232575 w 624512"/>
                <a:gd name="connsiteY80" fmla="*/ 279069 h 632364"/>
                <a:gd name="connsiteX81" fmla="*/ 202236 w 624512"/>
                <a:gd name="connsiteY81" fmla="*/ 260359 h 632364"/>
                <a:gd name="connsiteX82" fmla="*/ 209821 w 624512"/>
                <a:gd name="connsiteY82" fmla="*/ 245391 h 632364"/>
                <a:gd name="connsiteX83" fmla="*/ 221198 w 624512"/>
                <a:gd name="connsiteY83" fmla="*/ 234165 h 632364"/>
                <a:gd name="connsiteX84" fmla="*/ 236368 w 624512"/>
                <a:gd name="connsiteY84" fmla="*/ 230423 h 632364"/>
                <a:gd name="connsiteX85" fmla="*/ 502741 w 624512"/>
                <a:gd name="connsiteY85" fmla="*/ 221918 h 632364"/>
                <a:gd name="connsiteX86" fmla="*/ 525713 w 624512"/>
                <a:gd name="connsiteY86" fmla="*/ 241195 h 632364"/>
                <a:gd name="connsiteX87" fmla="*/ 537199 w 624512"/>
                <a:gd name="connsiteY87" fmla="*/ 268183 h 632364"/>
                <a:gd name="connsiteX88" fmla="*/ 533370 w 624512"/>
                <a:gd name="connsiteY88" fmla="*/ 283604 h 632364"/>
                <a:gd name="connsiteX89" fmla="*/ 502741 w 624512"/>
                <a:gd name="connsiteY89" fmla="*/ 302881 h 632364"/>
                <a:gd name="connsiteX90" fmla="*/ 479768 w 624512"/>
                <a:gd name="connsiteY90" fmla="*/ 291315 h 632364"/>
                <a:gd name="connsiteX91" fmla="*/ 475940 w 624512"/>
                <a:gd name="connsiteY91" fmla="*/ 283604 h 632364"/>
                <a:gd name="connsiteX92" fmla="*/ 472111 w 624512"/>
                <a:gd name="connsiteY92" fmla="*/ 268183 h 632364"/>
                <a:gd name="connsiteX93" fmla="*/ 502741 w 624512"/>
                <a:gd name="connsiteY93" fmla="*/ 221918 h 632364"/>
                <a:gd name="connsiteX94" fmla="*/ 71959 w 624512"/>
                <a:gd name="connsiteY94" fmla="*/ 210806 h 632364"/>
                <a:gd name="connsiteX95" fmla="*/ 106526 w 624512"/>
                <a:gd name="connsiteY95" fmla="*/ 218403 h 632364"/>
                <a:gd name="connsiteX96" fmla="*/ 141093 w 624512"/>
                <a:gd name="connsiteY96" fmla="*/ 237397 h 632364"/>
                <a:gd name="connsiteX97" fmla="*/ 156456 w 624512"/>
                <a:gd name="connsiteY97" fmla="*/ 279182 h 632364"/>
                <a:gd name="connsiteX98" fmla="*/ 71959 w 624512"/>
                <a:gd name="connsiteY98" fmla="*/ 301974 h 632364"/>
                <a:gd name="connsiteX99" fmla="*/ 48915 w 624512"/>
                <a:gd name="connsiteY99" fmla="*/ 279182 h 632364"/>
                <a:gd name="connsiteX100" fmla="*/ 56596 w 624512"/>
                <a:gd name="connsiteY100" fmla="*/ 229800 h 632364"/>
                <a:gd name="connsiteX101" fmla="*/ 71959 w 624512"/>
                <a:gd name="connsiteY101" fmla="*/ 210806 h 632364"/>
                <a:gd name="connsiteX102" fmla="*/ 368924 w 624512"/>
                <a:gd name="connsiteY102" fmla="*/ 206715 h 632364"/>
                <a:gd name="connsiteX103" fmla="*/ 426074 w 624512"/>
                <a:gd name="connsiteY103" fmla="*/ 237488 h 632364"/>
                <a:gd name="connsiteX104" fmla="*/ 426074 w 624512"/>
                <a:gd name="connsiteY104" fmla="*/ 245181 h 632364"/>
                <a:gd name="connsiteX105" fmla="*/ 368924 w 624512"/>
                <a:gd name="connsiteY105" fmla="*/ 299034 h 632364"/>
                <a:gd name="connsiteX106" fmla="*/ 334634 w 624512"/>
                <a:gd name="connsiteY106" fmla="*/ 291341 h 632364"/>
                <a:gd name="connsiteX107" fmla="*/ 315584 w 624512"/>
                <a:gd name="connsiteY107" fmla="*/ 260568 h 632364"/>
                <a:gd name="connsiteX108" fmla="*/ 315584 w 624512"/>
                <a:gd name="connsiteY108" fmla="*/ 256721 h 632364"/>
                <a:gd name="connsiteX109" fmla="*/ 368924 w 624512"/>
                <a:gd name="connsiteY109" fmla="*/ 206715 h 632364"/>
                <a:gd name="connsiteX110" fmla="*/ 494703 w 624512"/>
                <a:gd name="connsiteY110" fmla="*/ 107618 h 632364"/>
                <a:gd name="connsiteX111" fmla="*/ 525476 w 624512"/>
                <a:gd name="connsiteY111" fmla="*/ 111442 h 632364"/>
                <a:gd name="connsiteX112" fmla="*/ 556249 w 624512"/>
                <a:gd name="connsiteY112" fmla="*/ 149687 h 632364"/>
                <a:gd name="connsiteX113" fmla="*/ 552402 w 624512"/>
                <a:gd name="connsiteY113" fmla="*/ 168809 h 632364"/>
                <a:gd name="connsiteX114" fmla="*/ 525476 w 624512"/>
                <a:gd name="connsiteY114" fmla="*/ 187931 h 632364"/>
                <a:gd name="connsiteX115" fmla="*/ 460083 w 624512"/>
                <a:gd name="connsiteY115" fmla="*/ 153511 h 632364"/>
                <a:gd name="connsiteX116" fmla="*/ 460083 w 624512"/>
                <a:gd name="connsiteY116" fmla="*/ 145862 h 632364"/>
                <a:gd name="connsiteX117" fmla="*/ 494703 w 624512"/>
                <a:gd name="connsiteY117" fmla="*/ 107618 h 632364"/>
                <a:gd name="connsiteX118" fmla="*/ 289866 w 624512"/>
                <a:gd name="connsiteY118" fmla="*/ 100330 h 632364"/>
                <a:gd name="connsiteX119" fmla="*/ 320346 w 624512"/>
                <a:gd name="connsiteY119" fmla="*/ 100330 h 632364"/>
                <a:gd name="connsiteX120" fmla="*/ 347016 w 624512"/>
                <a:gd name="connsiteY120" fmla="*/ 150048 h 632364"/>
                <a:gd name="connsiteX121" fmla="*/ 335586 w 624512"/>
                <a:gd name="connsiteY121" fmla="*/ 169171 h 632364"/>
                <a:gd name="connsiteX122" fmla="*/ 289866 w 624512"/>
                <a:gd name="connsiteY122" fmla="*/ 176819 h 632364"/>
                <a:gd name="connsiteX123" fmla="*/ 270816 w 624512"/>
                <a:gd name="connsiteY123" fmla="*/ 123277 h 632364"/>
                <a:gd name="connsiteX124" fmla="*/ 270816 w 624512"/>
                <a:gd name="connsiteY124" fmla="*/ 119453 h 632364"/>
                <a:gd name="connsiteX125" fmla="*/ 289866 w 624512"/>
                <a:gd name="connsiteY125" fmla="*/ 100330 h 632364"/>
                <a:gd name="connsiteX126" fmla="*/ 163670 w 624512"/>
                <a:gd name="connsiteY126" fmla="*/ 95261 h 632364"/>
                <a:gd name="connsiteX127" fmla="*/ 182813 w 624512"/>
                <a:gd name="connsiteY127" fmla="*/ 107690 h 632364"/>
                <a:gd name="connsiteX128" fmla="*/ 194299 w 624512"/>
                <a:gd name="connsiteY128" fmla="*/ 126812 h 632364"/>
                <a:gd name="connsiteX129" fmla="*/ 182813 w 624512"/>
                <a:gd name="connsiteY129" fmla="*/ 161233 h 632364"/>
                <a:gd name="connsiteX130" fmla="*/ 171327 w 624512"/>
                <a:gd name="connsiteY130" fmla="*/ 168881 h 632364"/>
                <a:gd name="connsiteX131" fmla="*/ 148355 w 624512"/>
                <a:gd name="connsiteY131" fmla="*/ 161233 h 632364"/>
                <a:gd name="connsiteX132" fmla="*/ 140697 w 624512"/>
                <a:gd name="connsiteY132" fmla="*/ 107690 h 632364"/>
                <a:gd name="connsiteX133" fmla="*/ 144526 w 624512"/>
                <a:gd name="connsiteY133" fmla="*/ 100041 h 632364"/>
                <a:gd name="connsiteX134" fmla="*/ 163670 w 624512"/>
                <a:gd name="connsiteY134" fmla="*/ 95261 h 632364"/>
                <a:gd name="connsiteX135" fmla="*/ 412639 w 624512"/>
                <a:gd name="connsiteY135" fmla="*/ 10622 h 632364"/>
                <a:gd name="connsiteX136" fmla="*/ 441302 w 624512"/>
                <a:gd name="connsiteY136" fmla="*/ 31101 h 632364"/>
                <a:gd name="connsiteX137" fmla="*/ 433659 w 624512"/>
                <a:gd name="connsiteY137" fmla="*/ 69201 h 632364"/>
                <a:gd name="connsiteX138" fmla="*/ 403084 w 624512"/>
                <a:gd name="connsiteY138" fmla="*/ 95871 h 632364"/>
                <a:gd name="connsiteX139" fmla="*/ 383976 w 624512"/>
                <a:gd name="connsiteY139" fmla="*/ 95871 h 632364"/>
                <a:gd name="connsiteX140" fmla="*/ 345758 w 624512"/>
                <a:gd name="connsiteY140" fmla="*/ 69201 h 632364"/>
                <a:gd name="connsiteX141" fmla="*/ 345758 w 624512"/>
                <a:gd name="connsiteY141" fmla="*/ 38721 h 632364"/>
                <a:gd name="connsiteX142" fmla="*/ 357223 w 624512"/>
                <a:gd name="connsiteY142" fmla="*/ 27291 h 632364"/>
                <a:gd name="connsiteX143" fmla="*/ 372510 w 624512"/>
                <a:gd name="connsiteY143" fmla="*/ 15861 h 632364"/>
                <a:gd name="connsiteX144" fmla="*/ 412639 w 624512"/>
                <a:gd name="connsiteY144" fmla="*/ 10622 h 632364"/>
                <a:gd name="connsiteX145" fmla="*/ 228082 w 624512"/>
                <a:gd name="connsiteY145" fmla="*/ 436 h 632364"/>
                <a:gd name="connsiteX146" fmla="*/ 255417 w 624512"/>
                <a:gd name="connsiteY146" fmla="*/ 12299 h 632364"/>
                <a:gd name="connsiteX147" fmla="*/ 255417 w 624512"/>
                <a:gd name="connsiteY147" fmla="*/ 16095 h 632364"/>
                <a:gd name="connsiteX148" fmla="*/ 263090 w 624512"/>
                <a:gd name="connsiteY148" fmla="*/ 65446 h 632364"/>
                <a:gd name="connsiteX149" fmla="*/ 259254 w 624512"/>
                <a:gd name="connsiteY149" fmla="*/ 69242 h 632364"/>
                <a:gd name="connsiteX150" fmla="*/ 197870 w 624512"/>
                <a:gd name="connsiteY150" fmla="*/ 57854 h 632364"/>
                <a:gd name="connsiteX151" fmla="*/ 186361 w 624512"/>
                <a:gd name="connsiteY151" fmla="*/ 35076 h 632364"/>
                <a:gd name="connsiteX152" fmla="*/ 197870 w 624512"/>
                <a:gd name="connsiteY152" fmla="*/ 8503 h 632364"/>
                <a:gd name="connsiteX153" fmla="*/ 228082 w 624512"/>
                <a:gd name="connsiteY153" fmla="*/ 436 h 6323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</a:cxnLst>
              <a:rect l="l" t="t" r="r" b="b"/>
              <a:pathLst>
                <a:path w="624512" h="632364">
                  <a:moveTo>
                    <a:pt x="98755" y="566406"/>
                  </a:moveTo>
                  <a:cubicBezTo>
                    <a:pt x="106280" y="566406"/>
                    <a:pt x="113806" y="566406"/>
                    <a:pt x="117569" y="570199"/>
                  </a:cubicBezTo>
                  <a:cubicBezTo>
                    <a:pt x="136384" y="581576"/>
                    <a:pt x="151436" y="600538"/>
                    <a:pt x="143910" y="619500"/>
                  </a:cubicBezTo>
                  <a:cubicBezTo>
                    <a:pt x="140147" y="627084"/>
                    <a:pt x="128858" y="630877"/>
                    <a:pt x="113806" y="630877"/>
                  </a:cubicBezTo>
                  <a:cubicBezTo>
                    <a:pt x="102517" y="634669"/>
                    <a:pt x="91229" y="630877"/>
                    <a:pt x="79940" y="623292"/>
                  </a:cubicBezTo>
                  <a:cubicBezTo>
                    <a:pt x="64888" y="615707"/>
                    <a:pt x="49836" y="600538"/>
                    <a:pt x="61125" y="585368"/>
                  </a:cubicBezTo>
                  <a:cubicBezTo>
                    <a:pt x="61125" y="577783"/>
                    <a:pt x="68651" y="573991"/>
                    <a:pt x="76177" y="570199"/>
                  </a:cubicBezTo>
                  <a:cubicBezTo>
                    <a:pt x="83703" y="566406"/>
                    <a:pt x="91229" y="566406"/>
                    <a:pt x="98755" y="566406"/>
                  </a:cubicBezTo>
                  <a:close/>
                  <a:moveTo>
                    <a:pt x="232289" y="486067"/>
                  </a:moveTo>
                  <a:cubicBezTo>
                    <a:pt x="232289" y="486067"/>
                    <a:pt x="236066" y="486067"/>
                    <a:pt x="236066" y="486067"/>
                  </a:cubicBezTo>
                  <a:cubicBezTo>
                    <a:pt x="254952" y="482268"/>
                    <a:pt x="273838" y="489865"/>
                    <a:pt x="281392" y="516456"/>
                  </a:cubicBezTo>
                  <a:cubicBezTo>
                    <a:pt x="285170" y="520255"/>
                    <a:pt x="285170" y="520255"/>
                    <a:pt x="285170" y="524054"/>
                  </a:cubicBezTo>
                  <a:cubicBezTo>
                    <a:pt x="292724" y="554443"/>
                    <a:pt x="266284" y="581034"/>
                    <a:pt x="239844" y="584832"/>
                  </a:cubicBezTo>
                  <a:cubicBezTo>
                    <a:pt x="220958" y="588631"/>
                    <a:pt x="202072" y="584832"/>
                    <a:pt x="190740" y="562040"/>
                  </a:cubicBezTo>
                  <a:cubicBezTo>
                    <a:pt x="190740" y="558242"/>
                    <a:pt x="190740" y="554443"/>
                    <a:pt x="186963" y="550644"/>
                  </a:cubicBezTo>
                  <a:cubicBezTo>
                    <a:pt x="183186" y="520255"/>
                    <a:pt x="205849" y="489865"/>
                    <a:pt x="232289" y="486067"/>
                  </a:cubicBezTo>
                  <a:close/>
                  <a:moveTo>
                    <a:pt x="368434" y="482854"/>
                  </a:moveTo>
                  <a:cubicBezTo>
                    <a:pt x="376091" y="482368"/>
                    <a:pt x="384706" y="485285"/>
                    <a:pt x="392363" y="493064"/>
                  </a:cubicBezTo>
                  <a:cubicBezTo>
                    <a:pt x="392363" y="493064"/>
                    <a:pt x="392363" y="493064"/>
                    <a:pt x="392363" y="496953"/>
                  </a:cubicBezTo>
                  <a:cubicBezTo>
                    <a:pt x="400020" y="500843"/>
                    <a:pt x="400020" y="508621"/>
                    <a:pt x="400020" y="512511"/>
                  </a:cubicBezTo>
                  <a:cubicBezTo>
                    <a:pt x="403849" y="524179"/>
                    <a:pt x="400020" y="531958"/>
                    <a:pt x="392363" y="535847"/>
                  </a:cubicBezTo>
                  <a:cubicBezTo>
                    <a:pt x="380877" y="551405"/>
                    <a:pt x="361733" y="555294"/>
                    <a:pt x="350247" y="543626"/>
                  </a:cubicBezTo>
                  <a:cubicBezTo>
                    <a:pt x="346418" y="539737"/>
                    <a:pt x="342590" y="531958"/>
                    <a:pt x="338761" y="524179"/>
                  </a:cubicBezTo>
                  <a:cubicBezTo>
                    <a:pt x="338761" y="512511"/>
                    <a:pt x="342590" y="500843"/>
                    <a:pt x="350247" y="493064"/>
                  </a:cubicBezTo>
                  <a:cubicBezTo>
                    <a:pt x="354076" y="487230"/>
                    <a:pt x="360776" y="483340"/>
                    <a:pt x="368434" y="482854"/>
                  </a:cubicBezTo>
                  <a:close/>
                  <a:moveTo>
                    <a:pt x="111253" y="437359"/>
                  </a:moveTo>
                  <a:cubicBezTo>
                    <a:pt x="117008" y="438793"/>
                    <a:pt x="121804" y="442617"/>
                    <a:pt x="125640" y="448354"/>
                  </a:cubicBezTo>
                  <a:cubicBezTo>
                    <a:pt x="137149" y="463652"/>
                    <a:pt x="125640" y="498072"/>
                    <a:pt x="106457" y="509545"/>
                  </a:cubicBezTo>
                  <a:cubicBezTo>
                    <a:pt x="98784" y="517194"/>
                    <a:pt x="91112" y="517194"/>
                    <a:pt x="79602" y="517194"/>
                  </a:cubicBezTo>
                  <a:cubicBezTo>
                    <a:pt x="71929" y="513370"/>
                    <a:pt x="60420" y="505721"/>
                    <a:pt x="52747" y="494247"/>
                  </a:cubicBezTo>
                  <a:cubicBezTo>
                    <a:pt x="48910" y="486598"/>
                    <a:pt x="45074" y="478950"/>
                    <a:pt x="45074" y="475125"/>
                  </a:cubicBezTo>
                  <a:cubicBezTo>
                    <a:pt x="48910" y="467476"/>
                    <a:pt x="56583" y="463652"/>
                    <a:pt x="64256" y="456003"/>
                  </a:cubicBezTo>
                  <a:cubicBezTo>
                    <a:pt x="75766" y="448354"/>
                    <a:pt x="87275" y="444529"/>
                    <a:pt x="91112" y="440705"/>
                  </a:cubicBezTo>
                  <a:cubicBezTo>
                    <a:pt x="98785" y="436881"/>
                    <a:pt x="105498" y="435925"/>
                    <a:pt x="111253" y="437359"/>
                  </a:cubicBezTo>
                  <a:close/>
                  <a:moveTo>
                    <a:pt x="464809" y="414006"/>
                  </a:moveTo>
                  <a:cubicBezTo>
                    <a:pt x="472429" y="414006"/>
                    <a:pt x="480049" y="417816"/>
                    <a:pt x="487669" y="421626"/>
                  </a:cubicBezTo>
                  <a:cubicBezTo>
                    <a:pt x="502909" y="436866"/>
                    <a:pt x="518149" y="459726"/>
                    <a:pt x="514339" y="474966"/>
                  </a:cubicBezTo>
                  <a:cubicBezTo>
                    <a:pt x="514339" y="482586"/>
                    <a:pt x="514339" y="490206"/>
                    <a:pt x="510529" y="494016"/>
                  </a:cubicBezTo>
                  <a:cubicBezTo>
                    <a:pt x="499099" y="509256"/>
                    <a:pt x="476239" y="501636"/>
                    <a:pt x="464809" y="486396"/>
                  </a:cubicBezTo>
                  <a:cubicBezTo>
                    <a:pt x="453379" y="478776"/>
                    <a:pt x="445759" y="467346"/>
                    <a:pt x="441949" y="455916"/>
                  </a:cubicBezTo>
                  <a:cubicBezTo>
                    <a:pt x="441949" y="448296"/>
                    <a:pt x="441949" y="433056"/>
                    <a:pt x="453379" y="421626"/>
                  </a:cubicBezTo>
                  <a:cubicBezTo>
                    <a:pt x="453379" y="417816"/>
                    <a:pt x="457189" y="414006"/>
                    <a:pt x="464809" y="414006"/>
                  </a:cubicBezTo>
                  <a:close/>
                  <a:moveTo>
                    <a:pt x="14457" y="363206"/>
                  </a:moveTo>
                  <a:cubicBezTo>
                    <a:pt x="18313" y="363206"/>
                    <a:pt x="22168" y="363206"/>
                    <a:pt x="26024" y="363206"/>
                  </a:cubicBezTo>
                  <a:cubicBezTo>
                    <a:pt x="33734" y="363206"/>
                    <a:pt x="41445" y="370945"/>
                    <a:pt x="45300" y="378684"/>
                  </a:cubicBezTo>
                  <a:cubicBezTo>
                    <a:pt x="49156" y="386424"/>
                    <a:pt x="53011" y="390293"/>
                    <a:pt x="53011" y="398032"/>
                  </a:cubicBezTo>
                  <a:cubicBezTo>
                    <a:pt x="53011" y="409641"/>
                    <a:pt x="49156" y="421250"/>
                    <a:pt x="37590" y="425119"/>
                  </a:cubicBezTo>
                  <a:cubicBezTo>
                    <a:pt x="29879" y="425119"/>
                    <a:pt x="26024" y="421250"/>
                    <a:pt x="18313" y="413510"/>
                  </a:cubicBezTo>
                  <a:cubicBezTo>
                    <a:pt x="10602" y="405771"/>
                    <a:pt x="2891" y="390293"/>
                    <a:pt x="2891" y="378684"/>
                  </a:cubicBezTo>
                  <a:cubicBezTo>
                    <a:pt x="-964" y="374815"/>
                    <a:pt x="-964" y="370945"/>
                    <a:pt x="2891" y="367076"/>
                  </a:cubicBezTo>
                  <a:cubicBezTo>
                    <a:pt x="6747" y="363206"/>
                    <a:pt x="10602" y="363206"/>
                    <a:pt x="14457" y="363206"/>
                  </a:cubicBezTo>
                  <a:close/>
                  <a:moveTo>
                    <a:pt x="338376" y="344250"/>
                  </a:moveTo>
                  <a:cubicBezTo>
                    <a:pt x="354510" y="340808"/>
                    <a:pt x="371720" y="348780"/>
                    <a:pt x="380325" y="363275"/>
                  </a:cubicBezTo>
                  <a:cubicBezTo>
                    <a:pt x="387974" y="374870"/>
                    <a:pt x="387974" y="394196"/>
                    <a:pt x="372676" y="409657"/>
                  </a:cubicBezTo>
                  <a:cubicBezTo>
                    <a:pt x="372676" y="409657"/>
                    <a:pt x="372676" y="409657"/>
                    <a:pt x="368852" y="413522"/>
                  </a:cubicBezTo>
                  <a:cubicBezTo>
                    <a:pt x="349729" y="425118"/>
                    <a:pt x="322958" y="413522"/>
                    <a:pt x="311485" y="398062"/>
                  </a:cubicBezTo>
                  <a:cubicBezTo>
                    <a:pt x="303836" y="386466"/>
                    <a:pt x="303836" y="367140"/>
                    <a:pt x="315309" y="355544"/>
                  </a:cubicBezTo>
                  <a:cubicBezTo>
                    <a:pt x="315309" y="355544"/>
                    <a:pt x="319134" y="351679"/>
                    <a:pt x="322958" y="351679"/>
                  </a:cubicBezTo>
                  <a:cubicBezTo>
                    <a:pt x="327739" y="347814"/>
                    <a:pt x="332998" y="345398"/>
                    <a:pt x="338376" y="344250"/>
                  </a:cubicBezTo>
                  <a:close/>
                  <a:moveTo>
                    <a:pt x="220757" y="344156"/>
                  </a:moveTo>
                  <a:cubicBezTo>
                    <a:pt x="236103" y="348026"/>
                    <a:pt x="251449" y="355765"/>
                    <a:pt x="247613" y="371243"/>
                  </a:cubicBezTo>
                  <a:cubicBezTo>
                    <a:pt x="247613" y="378982"/>
                    <a:pt x="239940" y="386721"/>
                    <a:pt x="224594" y="394460"/>
                  </a:cubicBezTo>
                  <a:cubicBezTo>
                    <a:pt x="213084" y="402200"/>
                    <a:pt x="193902" y="406069"/>
                    <a:pt x="178556" y="402200"/>
                  </a:cubicBezTo>
                  <a:cubicBezTo>
                    <a:pt x="174720" y="402200"/>
                    <a:pt x="170883" y="402200"/>
                    <a:pt x="167047" y="398330"/>
                  </a:cubicBezTo>
                  <a:cubicBezTo>
                    <a:pt x="163210" y="394460"/>
                    <a:pt x="159374" y="386721"/>
                    <a:pt x="163210" y="378982"/>
                  </a:cubicBezTo>
                  <a:cubicBezTo>
                    <a:pt x="163210" y="375113"/>
                    <a:pt x="163210" y="371243"/>
                    <a:pt x="167047" y="367374"/>
                  </a:cubicBezTo>
                  <a:cubicBezTo>
                    <a:pt x="170883" y="355765"/>
                    <a:pt x="182393" y="348026"/>
                    <a:pt x="193902" y="348026"/>
                  </a:cubicBezTo>
                  <a:cubicBezTo>
                    <a:pt x="201575" y="344156"/>
                    <a:pt x="213084" y="344156"/>
                    <a:pt x="220757" y="344156"/>
                  </a:cubicBezTo>
                  <a:close/>
                  <a:moveTo>
                    <a:pt x="558035" y="324773"/>
                  </a:moveTo>
                  <a:cubicBezTo>
                    <a:pt x="563733" y="325721"/>
                    <a:pt x="569431" y="327615"/>
                    <a:pt x="575129" y="329510"/>
                  </a:cubicBezTo>
                  <a:cubicBezTo>
                    <a:pt x="597921" y="344668"/>
                    <a:pt x="620713" y="371195"/>
                    <a:pt x="624512" y="390142"/>
                  </a:cubicBezTo>
                  <a:cubicBezTo>
                    <a:pt x="624512" y="401511"/>
                    <a:pt x="624512" y="409090"/>
                    <a:pt x="620713" y="416669"/>
                  </a:cubicBezTo>
                  <a:cubicBezTo>
                    <a:pt x="605519" y="439406"/>
                    <a:pt x="578928" y="431827"/>
                    <a:pt x="559934" y="420459"/>
                  </a:cubicBezTo>
                  <a:cubicBezTo>
                    <a:pt x="544740" y="412880"/>
                    <a:pt x="529545" y="397721"/>
                    <a:pt x="525746" y="386353"/>
                  </a:cubicBezTo>
                  <a:cubicBezTo>
                    <a:pt x="521948" y="371195"/>
                    <a:pt x="518149" y="352247"/>
                    <a:pt x="529545" y="337089"/>
                  </a:cubicBezTo>
                  <a:cubicBezTo>
                    <a:pt x="529545" y="333300"/>
                    <a:pt x="533344" y="325721"/>
                    <a:pt x="540941" y="325721"/>
                  </a:cubicBezTo>
                  <a:cubicBezTo>
                    <a:pt x="546639" y="323826"/>
                    <a:pt x="552337" y="323826"/>
                    <a:pt x="558035" y="324773"/>
                  </a:cubicBezTo>
                  <a:close/>
                  <a:moveTo>
                    <a:pt x="236368" y="230423"/>
                  </a:moveTo>
                  <a:cubicBezTo>
                    <a:pt x="251537" y="226681"/>
                    <a:pt x="270499" y="234165"/>
                    <a:pt x="270499" y="249133"/>
                  </a:cubicBezTo>
                  <a:cubicBezTo>
                    <a:pt x="270499" y="256617"/>
                    <a:pt x="266707" y="264101"/>
                    <a:pt x="259122" y="267843"/>
                  </a:cubicBezTo>
                  <a:cubicBezTo>
                    <a:pt x="251537" y="275327"/>
                    <a:pt x="240160" y="275327"/>
                    <a:pt x="232575" y="279069"/>
                  </a:cubicBezTo>
                  <a:cubicBezTo>
                    <a:pt x="217406" y="279069"/>
                    <a:pt x="206028" y="275327"/>
                    <a:pt x="202236" y="260359"/>
                  </a:cubicBezTo>
                  <a:cubicBezTo>
                    <a:pt x="202236" y="256617"/>
                    <a:pt x="206028" y="249133"/>
                    <a:pt x="209821" y="245391"/>
                  </a:cubicBezTo>
                  <a:cubicBezTo>
                    <a:pt x="213613" y="237907"/>
                    <a:pt x="217406" y="234165"/>
                    <a:pt x="221198" y="234165"/>
                  </a:cubicBezTo>
                  <a:cubicBezTo>
                    <a:pt x="224990" y="230423"/>
                    <a:pt x="232575" y="230423"/>
                    <a:pt x="236368" y="230423"/>
                  </a:cubicBezTo>
                  <a:close/>
                  <a:moveTo>
                    <a:pt x="502741" y="221918"/>
                  </a:moveTo>
                  <a:cubicBezTo>
                    <a:pt x="510398" y="221918"/>
                    <a:pt x="518055" y="229629"/>
                    <a:pt x="525713" y="241195"/>
                  </a:cubicBezTo>
                  <a:cubicBezTo>
                    <a:pt x="533370" y="248906"/>
                    <a:pt x="537199" y="260472"/>
                    <a:pt x="537199" y="268183"/>
                  </a:cubicBezTo>
                  <a:cubicBezTo>
                    <a:pt x="537199" y="275893"/>
                    <a:pt x="537199" y="279749"/>
                    <a:pt x="533370" y="283604"/>
                  </a:cubicBezTo>
                  <a:cubicBezTo>
                    <a:pt x="525713" y="295170"/>
                    <a:pt x="514227" y="302881"/>
                    <a:pt x="502741" y="302881"/>
                  </a:cubicBezTo>
                  <a:cubicBezTo>
                    <a:pt x="495083" y="302881"/>
                    <a:pt x="487426" y="299026"/>
                    <a:pt x="479768" y="291315"/>
                  </a:cubicBezTo>
                  <a:cubicBezTo>
                    <a:pt x="479768" y="287460"/>
                    <a:pt x="475940" y="287460"/>
                    <a:pt x="475940" y="283604"/>
                  </a:cubicBezTo>
                  <a:cubicBezTo>
                    <a:pt x="472111" y="275893"/>
                    <a:pt x="472111" y="272038"/>
                    <a:pt x="472111" y="268183"/>
                  </a:cubicBezTo>
                  <a:cubicBezTo>
                    <a:pt x="472111" y="245050"/>
                    <a:pt x="483597" y="225774"/>
                    <a:pt x="502741" y="221918"/>
                  </a:cubicBezTo>
                  <a:close/>
                  <a:moveTo>
                    <a:pt x="71959" y="210806"/>
                  </a:moveTo>
                  <a:cubicBezTo>
                    <a:pt x="83481" y="210806"/>
                    <a:pt x="95004" y="214605"/>
                    <a:pt x="106526" y="218403"/>
                  </a:cubicBezTo>
                  <a:cubicBezTo>
                    <a:pt x="121889" y="226001"/>
                    <a:pt x="133411" y="233598"/>
                    <a:pt x="141093" y="237397"/>
                  </a:cubicBezTo>
                  <a:cubicBezTo>
                    <a:pt x="160296" y="248793"/>
                    <a:pt x="164137" y="263988"/>
                    <a:pt x="156456" y="279182"/>
                  </a:cubicBezTo>
                  <a:cubicBezTo>
                    <a:pt x="144933" y="301974"/>
                    <a:pt x="102685" y="317169"/>
                    <a:pt x="71959" y="301974"/>
                  </a:cubicBezTo>
                  <a:cubicBezTo>
                    <a:pt x="64278" y="298176"/>
                    <a:pt x="56596" y="290578"/>
                    <a:pt x="48915" y="279182"/>
                  </a:cubicBezTo>
                  <a:cubicBezTo>
                    <a:pt x="45074" y="267786"/>
                    <a:pt x="48915" y="244994"/>
                    <a:pt x="56596" y="229800"/>
                  </a:cubicBezTo>
                  <a:cubicBezTo>
                    <a:pt x="60437" y="222202"/>
                    <a:pt x="64278" y="214605"/>
                    <a:pt x="71959" y="210806"/>
                  </a:cubicBezTo>
                  <a:close/>
                  <a:moveTo>
                    <a:pt x="368924" y="206715"/>
                  </a:moveTo>
                  <a:cubicBezTo>
                    <a:pt x="391784" y="202868"/>
                    <a:pt x="422264" y="210561"/>
                    <a:pt x="426074" y="237488"/>
                  </a:cubicBezTo>
                  <a:cubicBezTo>
                    <a:pt x="426074" y="241335"/>
                    <a:pt x="426074" y="245181"/>
                    <a:pt x="426074" y="245181"/>
                  </a:cubicBezTo>
                  <a:cubicBezTo>
                    <a:pt x="422264" y="275955"/>
                    <a:pt x="395594" y="295188"/>
                    <a:pt x="368924" y="299034"/>
                  </a:cubicBezTo>
                  <a:cubicBezTo>
                    <a:pt x="357494" y="302881"/>
                    <a:pt x="346064" y="299034"/>
                    <a:pt x="334634" y="291341"/>
                  </a:cubicBezTo>
                  <a:cubicBezTo>
                    <a:pt x="323204" y="287495"/>
                    <a:pt x="315584" y="275955"/>
                    <a:pt x="315584" y="260568"/>
                  </a:cubicBezTo>
                  <a:cubicBezTo>
                    <a:pt x="315584" y="260568"/>
                    <a:pt x="315584" y="256721"/>
                    <a:pt x="315584" y="256721"/>
                  </a:cubicBezTo>
                  <a:cubicBezTo>
                    <a:pt x="311774" y="225948"/>
                    <a:pt x="342254" y="206715"/>
                    <a:pt x="368924" y="206715"/>
                  </a:cubicBezTo>
                  <a:close/>
                  <a:moveTo>
                    <a:pt x="494703" y="107618"/>
                  </a:moveTo>
                  <a:cubicBezTo>
                    <a:pt x="506242" y="107618"/>
                    <a:pt x="517782" y="107618"/>
                    <a:pt x="525476" y="111442"/>
                  </a:cubicBezTo>
                  <a:cubicBezTo>
                    <a:pt x="540862" y="119091"/>
                    <a:pt x="552402" y="134389"/>
                    <a:pt x="556249" y="149687"/>
                  </a:cubicBezTo>
                  <a:cubicBezTo>
                    <a:pt x="556249" y="157336"/>
                    <a:pt x="556249" y="161160"/>
                    <a:pt x="552402" y="168809"/>
                  </a:cubicBezTo>
                  <a:cubicBezTo>
                    <a:pt x="548556" y="180283"/>
                    <a:pt x="537016" y="187931"/>
                    <a:pt x="525476" y="187931"/>
                  </a:cubicBezTo>
                  <a:cubicBezTo>
                    <a:pt x="498549" y="191756"/>
                    <a:pt x="471623" y="176458"/>
                    <a:pt x="460083" y="153511"/>
                  </a:cubicBezTo>
                  <a:cubicBezTo>
                    <a:pt x="460083" y="149687"/>
                    <a:pt x="460083" y="145862"/>
                    <a:pt x="460083" y="145862"/>
                  </a:cubicBezTo>
                  <a:cubicBezTo>
                    <a:pt x="456236" y="122916"/>
                    <a:pt x="475469" y="111442"/>
                    <a:pt x="494703" y="107618"/>
                  </a:cubicBezTo>
                  <a:close/>
                  <a:moveTo>
                    <a:pt x="289866" y="100330"/>
                  </a:moveTo>
                  <a:cubicBezTo>
                    <a:pt x="301296" y="96506"/>
                    <a:pt x="312726" y="96506"/>
                    <a:pt x="320346" y="100330"/>
                  </a:cubicBezTo>
                  <a:cubicBezTo>
                    <a:pt x="339396" y="107979"/>
                    <a:pt x="354636" y="127102"/>
                    <a:pt x="347016" y="150048"/>
                  </a:cubicBezTo>
                  <a:cubicBezTo>
                    <a:pt x="347016" y="157697"/>
                    <a:pt x="339396" y="165346"/>
                    <a:pt x="335586" y="169171"/>
                  </a:cubicBezTo>
                  <a:cubicBezTo>
                    <a:pt x="320346" y="180644"/>
                    <a:pt x="305106" y="180644"/>
                    <a:pt x="289866" y="176819"/>
                  </a:cubicBezTo>
                  <a:cubicBezTo>
                    <a:pt x="270816" y="169171"/>
                    <a:pt x="259386" y="150048"/>
                    <a:pt x="270816" y="123277"/>
                  </a:cubicBezTo>
                  <a:cubicBezTo>
                    <a:pt x="270816" y="123277"/>
                    <a:pt x="270816" y="123277"/>
                    <a:pt x="270816" y="119453"/>
                  </a:cubicBezTo>
                  <a:cubicBezTo>
                    <a:pt x="274626" y="111804"/>
                    <a:pt x="282246" y="104155"/>
                    <a:pt x="289866" y="100330"/>
                  </a:cubicBezTo>
                  <a:close/>
                  <a:moveTo>
                    <a:pt x="163670" y="95261"/>
                  </a:moveTo>
                  <a:cubicBezTo>
                    <a:pt x="170370" y="97173"/>
                    <a:pt x="177070" y="101954"/>
                    <a:pt x="182813" y="107690"/>
                  </a:cubicBezTo>
                  <a:cubicBezTo>
                    <a:pt x="190470" y="111515"/>
                    <a:pt x="194299" y="119164"/>
                    <a:pt x="194299" y="126812"/>
                  </a:cubicBezTo>
                  <a:cubicBezTo>
                    <a:pt x="194299" y="138286"/>
                    <a:pt x="194299" y="153584"/>
                    <a:pt x="182813" y="161233"/>
                  </a:cubicBezTo>
                  <a:cubicBezTo>
                    <a:pt x="178984" y="165057"/>
                    <a:pt x="175155" y="168881"/>
                    <a:pt x="171327" y="168881"/>
                  </a:cubicBezTo>
                  <a:cubicBezTo>
                    <a:pt x="159841" y="172706"/>
                    <a:pt x="152183" y="168881"/>
                    <a:pt x="148355" y="161233"/>
                  </a:cubicBezTo>
                  <a:cubicBezTo>
                    <a:pt x="133040" y="145935"/>
                    <a:pt x="129211" y="122988"/>
                    <a:pt x="140697" y="107690"/>
                  </a:cubicBezTo>
                  <a:cubicBezTo>
                    <a:pt x="140697" y="103866"/>
                    <a:pt x="140697" y="103866"/>
                    <a:pt x="144526" y="100041"/>
                  </a:cubicBezTo>
                  <a:cubicBezTo>
                    <a:pt x="150269" y="94305"/>
                    <a:pt x="156969" y="93348"/>
                    <a:pt x="163670" y="95261"/>
                  </a:cubicBezTo>
                  <a:close/>
                  <a:moveTo>
                    <a:pt x="412639" y="10622"/>
                  </a:moveTo>
                  <a:cubicBezTo>
                    <a:pt x="425060" y="13003"/>
                    <a:pt x="435570" y="19671"/>
                    <a:pt x="441302" y="31101"/>
                  </a:cubicBezTo>
                  <a:cubicBezTo>
                    <a:pt x="445124" y="38721"/>
                    <a:pt x="441302" y="53961"/>
                    <a:pt x="433659" y="69201"/>
                  </a:cubicBezTo>
                  <a:cubicBezTo>
                    <a:pt x="426015" y="80631"/>
                    <a:pt x="414550" y="88251"/>
                    <a:pt x="403084" y="95871"/>
                  </a:cubicBezTo>
                  <a:cubicBezTo>
                    <a:pt x="395441" y="95871"/>
                    <a:pt x="387797" y="99681"/>
                    <a:pt x="383976" y="95871"/>
                  </a:cubicBezTo>
                  <a:cubicBezTo>
                    <a:pt x="364867" y="95871"/>
                    <a:pt x="353401" y="84441"/>
                    <a:pt x="345758" y="69201"/>
                  </a:cubicBezTo>
                  <a:cubicBezTo>
                    <a:pt x="341936" y="61581"/>
                    <a:pt x="341936" y="46341"/>
                    <a:pt x="345758" y="38721"/>
                  </a:cubicBezTo>
                  <a:cubicBezTo>
                    <a:pt x="349580" y="34911"/>
                    <a:pt x="353401" y="31101"/>
                    <a:pt x="357223" y="27291"/>
                  </a:cubicBezTo>
                  <a:cubicBezTo>
                    <a:pt x="361045" y="19671"/>
                    <a:pt x="368688" y="15861"/>
                    <a:pt x="372510" y="15861"/>
                  </a:cubicBezTo>
                  <a:cubicBezTo>
                    <a:pt x="385887" y="10146"/>
                    <a:pt x="400218" y="8241"/>
                    <a:pt x="412639" y="10622"/>
                  </a:cubicBezTo>
                  <a:close/>
                  <a:moveTo>
                    <a:pt x="228082" y="436"/>
                  </a:moveTo>
                  <a:cubicBezTo>
                    <a:pt x="238153" y="1859"/>
                    <a:pt x="247744" y="6605"/>
                    <a:pt x="255417" y="12299"/>
                  </a:cubicBezTo>
                  <a:cubicBezTo>
                    <a:pt x="255417" y="16095"/>
                    <a:pt x="255417" y="16095"/>
                    <a:pt x="255417" y="16095"/>
                  </a:cubicBezTo>
                  <a:cubicBezTo>
                    <a:pt x="270763" y="27484"/>
                    <a:pt x="278436" y="50261"/>
                    <a:pt x="263090" y="65446"/>
                  </a:cubicBezTo>
                  <a:cubicBezTo>
                    <a:pt x="263090" y="65446"/>
                    <a:pt x="259254" y="65446"/>
                    <a:pt x="259254" y="69242"/>
                  </a:cubicBezTo>
                  <a:cubicBezTo>
                    <a:pt x="240071" y="80631"/>
                    <a:pt x="213216" y="73038"/>
                    <a:pt x="197870" y="57854"/>
                  </a:cubicBezTo>
                  <a:cubicBezTo>
                    <a:pt x="194034" y="54057"/>
                    <a:pt x="186361" y="42669"/>
                    <a:pt x="186361" y="35076"/>
                  </a:cubicBezTo>
                  <a:cubicBezTo>
                    <a:pt x="186361" y="27484"/>
                    <a:pt x="190197" y="16095"/>
                    <a:pt x="197870" y="8503"/>
                  </a:cubicBezTo>
                  <a:cubicBezTo>
                    <a:pt x="207462" y="910"/>
                    <a:pt x="218012" y="-988"/>
                    <a:pt x="228082" y="436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GB" sz="1350">
                <a:solidFill>
                  <a:prstClr val="black"/>
                </a:solidFill>
              </a:endParaRPr>
            </a:p>
          </p:txBody>
        </p:sp>
      </p:grpSp>
      <p:grpSp>
        <p:nvGrpSpPr>
          <p:cNvPr id="188" name="Group 187"/>
          <p:cNvGrpSpPr/>
          <p:nvPr/>
        </p:nvGrpSpPr>
        <p:grpSpPr>
          <a:xfrm>
            <a:off x="7524851" y="1503130"/>
            <a:ext cx="290351" cy="290351"/>
            <a:chOff x="9828268" y="1637137"/>
            <a:chExt cx="290350" cy="290350"/>
          </a:xfrm>
        </p:grpSpPr>
        <p:sp>
          <p:nvSpPr>
            <p:cNvPr id="189" name="32-Point Star 188"/>
            <p:cNvSpPr/>
            <p:nvPr/>
          </p:nvSpPr>
          <p:spPr>
            <a:xfrm>
              <a:off x="9828268" y="1637137"/>
              <a:ext cx="290350" cy="290350"/>
            </a:xfrm>
            <a:prstGeom prst="star32">
              <a:avLst>
                <a:gd name="adj" fmla="val 47767"/>
              </a:avLst>
            </a:prstGeom>
            <a:solidFill>
              <a:schemeClr val="accent5"/>
            </a:solidFill>
            <a:ln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GB" sz="1350">
                <a:solidFill>
                  <a:prstClr val="black"/>
                </a:solidFill>
              </a:endParaRPr>
            </a:p>
          </p:txBody>
        </p:sp>
        <p:sp>
          <p:nvSpPr>
            <p:cNvPr id="190" name="Freeform 189"/>
            <p:cNvSpPr>
              <a:spLocks/>
            </p:cNvSpPr>
            <p:nvPr/>
          </p:nvSpPr>
          <p:spPr bwMode="auto">
            <a:xfrm>
              <a:off x="9857818" y="1651361"/>
              <a:ext cx="253207" cy="256391"/>
            </a:xfrm>
            <a:custGeom>
              <a:avLst/>
              <a:gdLst>
                <a:gd name="connsiteX0" fmla="*/ 98755 w 624512"/>
                <a:gd name="connsiteY0" fmla="*/ 566406 h 632364"/>
                <a:gd name="connsiteX1" fmla="*/ 117569 w 624512"/>
                <a:gd name="connsiteY1" fmla="*/ 570199 h 632364"/>
                <a:gd name="connsiteX2" fmla="*/ 143910 w 624512"/>
                <a:gd name="connsiteY2" fmla="*/ 619500 h 632364"/>
                <a:gd name="connsiteX3" fmla="*/ 113806 w 624512"/>
                <a:gd name="connsiteY3" fmla="*/ 630877 h 632364"/>
                <a:gd name="connsiteX4" fmla="*/ 79940 w 624512"/>
                <a:gd name="connsiteY4" fmla="*/ 623292 h 632364"/>
                <a:gd name="connsiteX5" fmla="*/ 61125 w 624512"/>
                <a:gd name="connsiteY5" fmla="*/ 585368 h 632364"/>
                <a:gd name="connsiteX6" fmla="*/ 76177 w 624512"/>
                <a:gd name="connsiteY6" fmla="*/ 570199 h 632364"/>
                <a:gd name="connsiteX7" fmla="*/ 98755 w 624512"/>
                <a:gd name="connsiteY7" fmla="*/ 566406 h 632364"/>
                <a:gd name="connsiteX8" fmla="*/ 232289 w 624512"/>
                <a:gd name="connsiteY8" fmla="*/ 486067 h 632364"/>
                <a:gd name="connsiteX9" fmla="*/ 236066 w 624512"/>
                <a:gd name="connsiteY9" fmla="*/ 486067 h 632364"/>
                <a:gd name="connsiteX10" fmla="*/ 281392 w 624512"/>
                <a:gd name="connsiteY10" fmla="*/ 516456 h 632364"/>
                <a:gd name="connsiteX11" fmla="*/ 285170 w 624512"/>
                <a:gd name="connsiteY11" fmla="*/ 524054 h 632364"/>
                <a:gd name="connsiteX12" fmla="*/ 239844 w 624512"/>
                <a:gd name="connsiteY12" fmla="*/ 584832 h 632364"/>
                <a:gd name="connsiteX13" fmla="*/ 190740 w 624512"/>
                <a:gd name="connsiteY13" fmla="*/ 562040 h 632364"/>
                <a:gd name="connsiteX14" fmla="*/ 186963 w 624512"/>
                <a:gd name="connsiteY14" fmla="*/ 550644 h 632364"/>
                <a:gd name="connsiteX15" fmla="*/ 232289 w 624512"/>
                <a:gd name="connsiteY15" fmla="*/ 486067 h 632364"/>
                <a:gd name="connsiteX16" fmla="*/ 368434 w 624512"/>
                <a:gd name="connsiteY16" fmla="*/ 482854 h 632364"/>
                <a:gd name="connsiteX17" fmla="*/ 392363 w 624512"/>
                <a:gd name="connsiteY17" fmla="*/ 493064 h 632364"/>
                <a:gd name="connsiteX18" fmla="*/ 392363 w 624512"/>
                <a:gd name="connsiteY18" fmla="*/ 496953 h 632364"/>
                <a:gd name="connsiteX19" fmla="*/ 400020 w 624512"/>
                <a:gd name="connsiteY19" fmla="*/ 512511 h 632364"/>
                <a:gd name="connsiteX20" fmla="*/ 392363 w 624512"/>
                <a:gd name="connsiteY20" fmla="*/ 535847 h 632364"/>
                <a:gd name="connsiteX21" fmla="*/ 350247 w 624512"/>
                <a:gd name="connsiteY21" fmla="*/ 543626 h 632364"/>
                <a:gd name="connsiteX22" fmla="*/ 338761 w 624512"/>
                <a:gd name="connsiteY22" fmla="*/ 524179 h 632364"/>
                <a:gd name="connsiteX23" fmla="*/ 350247 w 624512"/>
                <a:gd name="connsiteY23" fmla="*/ 493064 h 632364"/>
                <a:gd name="connsiteX24" fmla="*/ 368434 w 624512"/>
                <a:gd name="connsiteY24" fmla="*/ 482854 h 632364"/>
                <a:gd name="connsiteX25" fmla="*/ 111253 w 624512"/>
                <a:gd name="connsiteY25" fmla="*/ 437359 h 632364"/>
                <a:gd name="connsiteX26" fmla="*/ 125640 w 624512"/>
                <a:gd name="connsiteY26" fmla="*/ 448354 h 632364"/>
                <a:gd name="connsiteX27" fmla="*/ 106457 w 624512"/>
                <a:gd name="connsiteY27" fmla="*/ 509545 h 632364"/>
                <a:gd name="connsiteX28" fmla="*/ 79602 w 624512"/>
                <a:gd name="connsiteY28" fmla="*/ 517194 h 632364"/>
                <a:gd name="connsiteX29" fmla="*/ 52747 w 624512"/>
                <a:gd name="connsiteY29" fmla="*/ 494247 h 632364"/>
                <a:gd name="connsiteX30" fmla="*/ 45074 w 624512"/>
                <a:gd name="connsiteY30" fmla="*/ 475125 h 632364"/>
                <a:gd name="connsiteX31" fmla="*/ 64256 w 624512"/>
                <a:gd name="connsiteY31" fmla="*/ 456003 h 632364"/>
                <a:gd name="connsiteX32" fmla="*/ 91112 w 624512"/>
                <a:gd name="connsiteY32" fmla="*/ 440705 h 632364"/>
                <a:gd name="connsiteX33" fmla="*/ 111253 w 624512"/>
                <a:gd name="connsiteY33" fmla="*/ 437359 h 632364"/>
                <a:gd name="connsiteX34" fmla="*/ 464809 w 624512"/>
                <a:gd name="connsiteY34" fmla="*/ 414006 h 632364"/>
                <a:gd name="connsiteX35" fmla="*/ 487669 w 624512"/>
                <a:gd name="connsiteY35" fmla="*/ 421626 h 632364"/>
                <a:gd name="connsiteX36" fmla="*/ 514339 w 624512"/>
                <a:gd name="connsiteY36" fmla="*/ 474966 h 632364"/>
                <a:gd name="connsiteX37" fmla="*/ 510529 w 624512"/>
                <a:gd name="connsiteY37" fmla="*/ 494016 h 632364"/>
                <a:gd name="connsiteX38" fmla="*/ 464809 w 624512"/>
                <a:gd name="connsiteY38" fmla="*/ 486396 h 632364"/>
                <a:gd name="connsiteX39" fmla="*/ 441949 w 624512"/>
                <a:gd name="connsiteY39" fmla="*/ 455916 h 632364"/>
                <a:gd name="connsiteX40" fmla="*/ 453379 w 624512"/>
                <a:gd name="connsiteY40" fmla="*/ 421626 h 632364"/>
                <a:gd name="connsiteX41" fmla="*/ 464809 w 624512"/>
                <a:gd name="connsiteY41" fmla="*/ 414006 h 632364"/>
                <a:gd name="connsiteX42" fmla="*/ 14457 w 624512"/>
                <a:gd name="connsiteY42" fmla="*/ 363206 h 632364"/>
                <a:gd name="connsiteX43" fmla="*/ 26024 w 624512"/>
                <a:gd name="connsiteY43" fmla="*/ 363206 h 632364"/>
                <a:gd name="connsiteX44" fmla="*/ 45300 w 624512"/>
                <a:gd name="connsiteY44" fmla="*/ 378684 h 632364"/>
                <a:gd name="connsiteX45" fmla="*/ 53011 w 624512"/>
                <a:gd name="connsiteY45" fmla="*/ 398032 h 632364"/>
                <a:gd name="connsiteX46" fmla="*/ 37590 w 624512"/>
                <a:gd name="connsiteY46" fmla="*/ 425119 h 632364"/>
                <a:gd name="connsiteX47" fmla="*/ 18313 w 624512"/>
                <a:gd name="connsiteY47" fmla="*/ 413510 h 632364"/>
                <a:gd name="connsiteX48" fmla="*/ 2891 w 624512"/>
                <a:gd name="connsiteY48" fmla="*/ 378684 h 632364"/>
                <a:gd name="connsiteX49" fmla="*/ 2891 w 624512"/>
                <a:gd name="connsiteY49" fmla="*/ 367076 h 632364"/>
                <a:gd name="connsiteX50" fmla="*/ 14457 w 624512"/>
                <a:gd name="connsiteY50" fmla="*/ 363206 h 632364"/>
                <a:gd name="connsiteX51" fmla="*/ 338376 w 624512"/>
                <a:gd name="connsiteY51" fmla="*/ 344250 h 632364"/>
                <a:gd name="connsiteX52" fmla="*/ 380325 w 624512"/>
                <a:gd name="connsiteY52" fmla="*/ 363275 h 632364"/>
                <a:gd name="connsiteX53" fmla="*/ 372676 w 624512"/>
                <a:gd name="connsiteY53" fmla="*/ 409657 h 632364"/>
                <a:gd name="connsiteX54" fmla="*/ 368852 w 624512"/>
                <a:gd name="connsiteY54" fmla="*/ 413522 h 632364"/>
                <a:gd name="connsiteX55" fmla="*/ 311485 w 624512"/>
                <a:gd name="connsiteY55" fmla="*/ 398062 h 632364"/>
                <a:gd name="connsiteX56" fmla="*/ 315309 w 624512"/>
                <a:gd name="connsiteY56" fmla="*/ 355544 h 632364"/>
                <a:gd name="connsiteX57" fmla="*/ 322958 w 624512"/>
                <a:gd name="connsiteY57" fmla="*/ 351679 h 632364"/>
                <a:gd name="connsiteX58" fmla="*/ 338376 w 624512"/>
                <a:gd name="connsiteY58" fmla="*/ 344250 h 632364"/>
                <a:gd name="connsiteX59" fmla="*/ 220757 w 624512"/>
                <a:gd name="connsiteY59" fmla="*/ 344156 h 632364"/>
                <a:gd name="connsiteX60" fmla="*/ 247613 w 624512"/>
                <a:gd name="connsiteY60" fmla="*/ 371243 h 632364"/>
                <a:gd name="connsiteX61" fmla="*/ 224594 w 624512"/>
                <a:gd name="connsiteY61" fmla="*/ 394460 h 632364"/>
                <a:gd name="connsiteX62" fmla="*/ 178556 w 624512"/>
                <a:gd name="connsiteY62" fmla="*/ 402200 h 632364"/>
                <a:gd name="connsiteX63" fmla="*/ 167047 w 624512"/>
                <a:gd name="connsiteY63" fmla="*/ 398330 h 632364"/>
                <a:gd name="connsiteX64" fmla="*/ 163210 w 624512"/>
                <a:gd name="connsiteY64" fmla="*/ 378982 h 632364"/>
                <a:gd name="connsiteX65" fmla="*/ 167047 w 624512"/>
                <a:gd name="connsiteY65" fmla="*/ 367374 h 632364"/>
                <a:gd name="connsiteX66" fmla="*/ 193902 w 624512"/>
                <a:gd name="connsiteY66" fmla="*/ 348026 h 632364"/>
                <a:gd name="connsiteX67" fmla="*/ 220757 w 624512"/>
                <a:gd name="connsiteY67" fmla="*/ 344156 h 632364"/>
                <a:gd name="connsiteX68" fmla="*/ 558035 w 624512"/>
                <a:gd name="connsiteY68" fmla="*/ 324773 h 632364"/>
                <a:gd name="connsiteX69" fmla="*/ 575129 w 624512"/>
                <a:gd name="connsiteY69" fmla="*/ 329510 h 632364"/>
                <a:gd name="connsiteX70" fmla="*/ 624512 w 624512"/>
                <a:gd name="connsiteY70" fmla="*/ 390142 h 632364"/>
                <a:gd name="connsiteX71" fmla="*/ 620713 w 624512"/>
                <a:gd name="connsiteY71" fmla="*/ 416669 h 632364"/>
                <a:gd name="connsiteX72" fmla="*/ 559934 w 624512"/>
                <a:gd name="connsiteY72" fmla="*/ 420459 h 632364"/>
                <a:gd name="connsiteX73" fmla="*/ 525746 w 624512"/>
                <a:gd name="connsiteY73" fmla="*/ 386353 h 632364"/>
                <a:gd name="connsiteX74" fmla="*/ 529545 w 624512"/>
                <a:gd name="connsiteY74" fmla="*/ 337089 h 632364"/>
                <a:gd name="connsiteX75" fmla="*/ 540941 w 624512"/>
                <a:gd name="connsiteY75" fmla="*/ 325721 h 632364"/>
                <a:gd name="connsiteX76" fmla="*/ 558035 w 624512"/>
                <a:gd name="connsiteY76" fmla="*/ 324773 h 632364"/>
                <a:gd name="connsiteX77" fmla="*/ 236368 w 624512"/>
                <a:gd name="connsiteY77" fmla="*/ 230423 h 632364"/>
                <a:gd name="connsiteX78" fmla="*/ 270499 w 624512"/>
                <a:gd name="connsiteY78" fmla="*/ 249133 h 632364"/>
                <a:gd name="connsiteX79" fmla="*/ 259122 w 624512"/>
                <a:gd name="connsiteY79" fmla="*/ 267843 h 632364"/>
                <a:gd name="connsiteX80" fmla="*/ 232575 w 624512"/>
                <a:gd name="connsiteY80" fmla="*/ 279069 h 632364"/>
                <a:gd name="connsiteX81" fmla="*/ 202236 w 624512"/>
                <a:gd name="connsiteY81" fmla="*/ 260359 h 632364"/>
                <a:gd name="connsiteX82" fmla="*/ 209821 w 624512"/>
                <a:gd name="connsiteY82" fmla="*/ 245391 h 632364"/>
                <a:gd name="connsiteX83" fmla="*/ 221198 w 624512"/>
                <a:gd name="connsiteY83" fmla="*/ 234165 h 632364"/>
                <a:gd name="connsiteX84" fmla="*/ 236368 w 624512"/>
                <a:gd name="connsiteY84" fmla="*/ 230423 h 632364"/>
                <a:gd name="connsiteX85" fmla="*/ 502741 w 624512"/>
                <a:gd name="connsiteY85" fmla="*/ 221918 h 632364"/>
                <a:gd name="connsiteX86" fmla="*/ 525713 w 624512"/>
                <a:gd name="connsiteY86" fmla="*/ 241195 h 632364"/>
                <a:gd name="connsiteX87" fmla="*/ 537199 w 624512"/>
                <a:gd name="connsiteY87" fmla="*/ 268183 h 632364"/>
                <a:gd name="connsiteX88" fmla="*/ 533370 w 624512"/>
                <a:gd name="connsiteY88" fmla="*/ 283604 h 632364"/>
                <a:gd name="connsiteX89" fmla="*/ 502741 w 624512"/>
                <a:gd name="connsiteY89" fmla="*/ 302881 h 632364"/>
                <a:gd name="connsiteX90" fmla="*/ 479768 w 624512"/>
                <a:gd name="connsiteY90" fmla="*/ 291315 h 632364"/>
                <a:gd name="connsiteX91" fmla="*/ 475940 w 624512"/>
                <a:gd name="connsiteY91" fmla="*/ 283604 h 632364"/>
                <a:gd name="connsiteX92" fmla="*/ 472111 w 624512"/>
                <a:gd name="connsiteY92" fmla="*/ 268183 h 632364"/>
                <a:gd name="connsiteX93" fmla="*/ 502741 w 624512"/>
                <a:gd name="connsiteY93" fmla="*/ 221918 h 632364"/>
                <a:gd name="connsiteX94" fmla="*/ 71959 w 624512"/>
                <a:gd name="connsiteY94" fmla="*/ 210806 h 632364"/>
                <a:gd name="connsiteX95" fmla="*/ 106526 w 624512"/>
                <a:gd name="connsiteY95" fmla="*/ 218403 h 632364"/>
                <a:gd name="connsiteX96" fmla="*/ 141093 w 624512"/>
                <a:gd name="connsiteY96" fmla="*/ 237397 h 632364"/>
                <a:gd name="connsiteX97" fmla="*/ 156456 w 624512"/>
                <a:gd name="connsiteY97" fmla="*/ 279182 h 632364"/>
                <a:gd name="connsiteX98" fmla="*/ 71959 w 624512"/>
                <a:gd name="connsiteY98" fmla="*/ 301974 h 632364"/>
                <a:gd name="connsiteX99" fmla="*/ 48915 w 624512"/>
                <a:gd name="connsiteY99" fmla="*/ 279182 h 632364"/>
                <a:gd name="connsiteX100" fmla="*/ 56596 w 624512"/>
                <a:gd name="connsiteY100" fmla="*/ 229800 h 632364"/>
                <a:gd name="connsiteX101" fmla="*/ 71959 w 624512"/>
                <a:gd name="connsiteY101" fmla="*/ 210806 h 632364"/>
                <a:gd name="connsiteX102" fmla="*/ 368924 w 624512"/>
                <a:gd name="connsiteY102" fmla="*/ 206715 h 632364"/>
                <a:gd name="connsiteX103" fmla="*/ 426074 w 624512"/>
                <a:gd name="connsiteY103" fmla="*/ 237488 h 632364"/>
                <a:gd name="connsiteX104" fmla="*/ 426074 w 624512"/>
                <a:gd name="connsiteY104" fmla="*/ 245181 h 632364"/>
                <a:gd name="connsiteX105" fmla="*/ 368924 w 624512"/>
                <a:gd name="connsiteY105" fmla="*/ 299034 h 632364"/>
                <a:gd name="connsiteX106" fmla="*/ 334634 w 624512"/>
                <a:gd name="connsiteY106" fmla="*/ 291341 h 632364"/>
                <a:gd name="connsiteX107" fmla="*/ 315584 w 624512"/>
                <a:gd name="connsiteY107" fmla="*/ 260568 h 632364"/>
                <a:gd name="connsiteX108" fmla="*/ 315584 w 624512"/>
                <a:gd name="connsiteY108" fmla="*/ 256721 h 632364"/>
                <a:gd name="connsiteX109" fmla="*/ 368924 w 624512"/>
                <a:gd name="connsiteY109" fmla="*/ 206715 h 632364"/>
                <a:gd name="connsiteX110" fmla="*/ 494703 w 624512"/>
                <a:gd name="connsiteY110" fmla="*/ 107618 h 632364"/>
                <a:gd name="connsiteX111" fmla="*/ 525476 w 624512"/>
                <a:gd name="connsiteY111" fmla="*/ 111442 h 632364"/>
                <a:gd name="connsiteX112" fmla="*/ 556249 w 624512"/>
                <a:gd name="connsiteY112" fmla="*/ 149687 h 632364"/>
                <a:gd name="connsiteX113" fmla="*/ 552402 w 624512"/>
                <a:gd name="connsiteY113" fmla="*/ 168809 h 632364"/>
                <a:gd name="connsiteX114" fmla="*/ 525476 w 624512"/>
                <a:gd name="connsiteY114" fmla="*/ 187931 h 632364"/>
                <a:gd name="connsiteX115" fmla="*/ 460083 w 624512"/>
                <a:gd name="connsiteY115" fmla="*/ 153511 h 632364"/>
                <a:gd name="connsiteX116" fmla="*/ 460083 w 624512"/>
                <a:gd name="connsiteY116" fmla="*/ 145862 h 632364"/>
                <a:gd name="connsiteX117" fmla="*/ 494703 w 624512"/>
                <a:gd name="connsiteY117" fmla="*/ 107618 h 632364"/>
                <a:gd name="connsiteX118" fmla="*/ 289866 w 624512"/>
                <a:gd name="connsiteY118" fmla="*/ 100330 h 632364"/>
                <a:gd name="connsiteX119" fmla="*/ 320346 w 624512"/>
                <a:gd name="connsiteY119" fmla="*/ 100330 h 632364"/>
                <a:gd name="connsiteX120" fmla="*/ 347016 w 624512"/>
                <a:gd name="connsiteY120" fmla="*/ 150048 h 632364"/>
                <a:gd name="connsiteX121" fmla="*/ 335586 w 624512"/>
                <a:gd name="connsiteY121" fmla="*/ 169171 h 632364"/>
                <a:gd name="connsiteX122" fmla="*/ 289866 w 624512"/>
                <a:gd name="connsiteY122" fmla="*/ 176819 h 632364"/>
                <a:gd name="connsiteX123" fmla="*/ 270816 w 624512"/>
                <a:gd name="connsiteY123" fmla="*/ 123277 h 632364"/>
                <a:gd name="connsiteX124" fmla="*/ 270816 w 624512"/>
                <a:gd name="connsiteY124" fmla="*/ 119453 h 632364"/>
                <a:gd name="connsiteX125" fmla="*/ 289866 w 624512"/>
                <a:gd name="connsiteY125" fmla="*/ 100330 h 632364"/>
                <a:gd name="connsiteX126" fmla="*/ 163670 w 624512"/>
                <a:gd name="connsiteY126" fmla="*/ 95261 h 632364"/>
                <a:gd name="connsiteX127" fmla="*/ 182813 w 624512"/>
                <a:gd name="connsiteY127" fmla="*/ 107690 h 632364"/>
                <a:gd name="connsiteX128" fmla="*/ 194299 w 624512"/>
                <a:gd name="connsiteY128" fmla="*/ 126812 h 632364"/>
                <a:gd name="connsiteX129" fmla="*/ 182813 w 624512"/>
                <a:gd name="connsiteY129" fmla="*/ 161233 h 632364"/>
                <a:gd name="connsiteX130" fmla="*/ 171327 w 624512"/>
                <a:gd name="connsiteY130" fmla="*/ 168881 h 632364"/>
                <a:gd name="connsiteX131" fmla="*/ 148355 w 624512"/>
                <a:gd name="connsiteY131" fmla="*/ 161233 h 632364"/>
                <a:gd name="connsiteX132" fmla="*/ 140697 w 624512"/>
                <a:gd name="connsiteY132" fmla="*/ 107690 h 632364"/>
                <a:gd name="connsiteX133" fmla="*/ 144526 w 624512"/>
                <a:gd name="connsiteY133" fmla="*/ 100041 h 632364"/>
                <a:gd name="connsiteX134" fmla="*/ 163670 w 624512"/>
                <a:gd name="connsiteY134" fmla="*/ 95261 h 632364"/>
                <a:gd name="connsiteX135" fmla="*/ 412639 w 624512"/>
                <a:gd name="connsiteY135" fmla="*/ 10622 h 632364"/>
                <a:gd name="connsiteX136" fmla="*/ 441302 w 624512"/>
                <a:gd name="connsiteY136" fmla="*/ 31101 h 632364"/>
                <a:gd name="connsiteX137" fmla="*/ 433659 w 624512"/>
                <a:gd name="connsiteY137" fmla="*/ 69201 h 632364"/>
                <a:gd name="connsiteX138" fmla="*/ 403084 w 624512"/>
                <a:gd name="connsiteY138" fmla="*/ 95871 h 632364"/>
                <a:gd name="connsiteX139" fmla="*/ 383976 w 624512"/>
                <a:gd name="connsiteY139" fmla="*/ 95871 h 632364"/>
                <a:gd name="connsiteX140" fmla="*/ 345758 w 624512"/>
                <a:gd name="connsiteY140" fmla="*/ 69201 h 632364"/>
                <a:gd name="connsiteX141" fmla="*/ 345758 w 624512"/>
                <a:gd name="connsiteY141" fmla="*/ 38721 h 632364"/>
                <a:gd name="connsiteX142" fmla="*/ 357223 w 624512"/>
                <a:gd name="connsiteY142" fmla="*/ 27291 h 632364"/>
                <a:gd name="connsiteX143" fmla="*/ 372510 w 624512"/>
                <a:gd name="connsiteY143" fmla="*/ 15861 h 632364"/>
                <a:gd name="connsiteX144" fmla="*/ 412639 w 624512"/>
                <a:gd name="connsiteY144" fmla="*/ 10622 h 632364"/>
                <a:gd name="connsiteX145" fmla="*/ 228082 w 624512"/>
                <a:gd name="connsiteY145" fmla="*/ 436 h 632364"/>
                <a:gd name="connsiteX146" fmla="*/ 255417 w 624512"/>
                <a:gd name="connsiteY146" fmla="*/ 12299 h 632364"/>
                <a:gd name="connsiteX147" fmla="*/ 255417 w 624512"/>
                <a:gd name="connsiteY147" fmla="*/ 16095 h 632364"/>
                <a:gd name="connsiteX148" fmla="*/ 263090 w 624512"/>
                <a:gd name="connsiteY148" fmla="*/ 65446 h 632364"/>
                <a:gd name="connsiteX149" fmla="*/ 259254 w 624512"/>
                <a:gd name="connsiteY149" fmla="*/ 69242 h 632364"/>
                <a:gd name="connsiteX150" fmla="*/ 197870 w 624512"/>
                <a:gd name="connsiteY150" fmla="*/ 57854 h 632364"/>
                <a:gd name="connsiteX151" fmla="*/ 186361 w 624512"/>
                <a:gd name="connsiteY151" fmla="*/ 35076 h 632364"/>
                <a:gd name="connsiteX152" fmla="*/ 197870 w 624512"/>
                <a:gd name="connsiteY152" fmla="*/ 8503 h 632364"/>
                <a:gd name="connsiteX153" fmla="*/ 228082 w 624512"/>
                <a:gd name="connsiteY153" fmla="*/ 436 h 6323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</a:cxnLst>
              <a:rect l="l" t="t" r="r" b="b"/>
              <a:pathLst>
                <a:path w="624512" h="632364">
                  <a:moveTo>
                    <a:pt x="98755" y="566406"/>
                  </a:moveTo>
                  <a:cubicBezTo>
                    <a:pt x="106280" y="566406"/>
                    <a:pt x="113806" y="566406"/>
                    <a:pt x="117569" y="570199"/>
                  </a:cubicBezTo>
                  <a:cubicBezTo>
                    <a:pt x="136384" y="581576"/>
                    <a:pt x="151436" y="600538"/>
                    <a:pt x="143910" y="619500"/>
                  </a:cubicBezTo>
                  <a:cubicBezTo>
                    <a:pt x="140147" y="627084"/>
                    <a:pt x="128858" y="630877"/>
                    <a:pt x="113806" y="630877"/>
                  </a:cubicBezTo>
                  <a:cubicBezTo>
                    <a:pt x="102517" y="634669"/>
                    <a:pt x="91229" y="630877"/>
                    <a:pt x="79940" y="623292"/>
                  </a:cubicBezTo>
                  <a:cubicBezTo>
                    <a:pt x="64888" y="615707"/>
                    <a:pt x="49836" y="600538"/>
                    <a:pt x="61125" y="585368"/>
                  </a:cubicBezTo>
                  <a:cubicBezTo>
                    <a:pt x="61125" y="577783"/>
                    <a:pt x="68651" y="573991"/>
                    <a:pt x="76177" y="570199"/>
                  </a:cubicBezTo>
                  <a:cubicBezTo>
                    <a:pt x="83703" y="566406"/>
                    <a:pt x="91229" y="566406"/>
                    <a:pt x="98755" y="566406"/>
                  </a:cubicBezTo>
                  <a:close/>
                  <a:moveTo>
                    <a:pt x="232289" y="486067"/>
                  </a:moveTo>
                  <a:cubicBezTo>
                    <a:pt x="232289" y="486067"/>
                    <a:pt x="236066" y="486067"/>
                    <a:pt x="236066" y="486067"/>
                  </a:cubicBezTo>
                  <a:cubicBezTo>
                    <a:pt x="254952" y="482268"/>
                    <a:pt x="273838" y="489865"/>
                    <a:pt x="281392" y="516456"/>
                  </a:cubicBezTo>
                  <a:cubicBezTo>
                    <a:pt x="285170" y="520255"/>
                    <a:pt x="285170" y="520255"/>
                    <a:pt x="285170" y="524054"/>
                  </a:cubicBezTo>
                  <a:cubicBezTo>
                    <a:pt x="292724" y="554443"/>
                    <a:pt x="266284" y="581034"/>
                    <a:pt x="239844" y="584832"/>
                  </a:cubicBezTo>
                  <a:cubicBezTo>
                    <a:pt x="220958" y="588631"/>
                    <a:pt x="202072" y="584832"/>
                    <a:pt x="190740" y="562040"/>
                  </a:cubicBezTo>
                  <a:cubicBezTo>
                    <a:pt x="190740" y="558242"/>
                    <a:pt x="190740" y="554443"/>
                    <a:pt x="186963" y="550644"/>
                  </a:cubicBezTo>
                  <a:cubicBezTo>
                    <a:pt x="183186" y="520255"/>
                    <a:pt x="205849" y="489865"/>
                    <a:pt x="232289" y="486067"/>
                  </a:cubicBezTo>
                  <a:close/>
                  <a:moveTo>
                    <a:pt x="368434" y="482854"/>
                  </a:moveTo>
                  <a:cubicBezTo>
                    <a:pt x="376091" y="482368"/>
                    <a:pt x="384706" y="485285"/>
                    <a:pt x="392363" y="493064"/>
                  </a:cubicBezTo>
                  <a:cubicBezTo>
                    <a:pt x="392363" y="493064"/>
                    <a:pt x="392363" y="493064"/>
                    <a:pt x="392363" y="496953"/>
                  </a:cubicBezTo>
                  <a:cubicBezTo>
                    <a:pt x="400020" y="500843"/>
                    <a:pt x="400020" y="508621"/>
                    <a:pt x="400020" y="512511"/>
                  </a:cubicBezTo>
                  <a:cubicBezTo>
                    <a:pt x="403849" y="524179"/>
                    <a:pt x="400020" y="531958"/>
                    <a:pt x="392363" y="535847"/>
                  </a:cubicBezTo>
                  <a:cubicBezTo>
                    <a:pt x="380877" y="551405"/>
                    <a:pt x="361733" y="555294"/>
                    <a:pt x="350247" y="543626"/>
                  </a:cubicBezTo>
                  <a:cubicBezTo>
                    <a:pt x="346418" y="539737"/>
                    <a:pt x="342590" y="531958"/>
                    <a:pt x="338761" y="524179"/>
                  </a:cubicBezTo>
                  <a:cubicBezTo>
                    <a:pt x="338761" y="512511"/>
                    <a:pt x="342590" y="500843"/>
                    <a:pt x="350247" y="493064"/>
                  </a:cubicBezTo>
                  <a:cubicBezTo>
                    <a:pt x="354076" y="487230"/>
                    <a:pt x="360776" y="483340"/>
                    <a:pt x="368434" y="482854"/>
                  </a:cubicBezTo>
                  <a:close/>
                  <a:moveTo>
                    <a:pt x="111253" y="437359"/>
                  </a:moveTo>
                  <a:cubicBezTo>
                    <a:pt x="117008" y="438793"/>
                    <a:pt x="121804" y="442617"/>
                    <a:pt x="125640" y="448354"/>
                  </a:cubicBezTo>
                  <a:cubicBezTo>
                    <a:pt x="137149" y="463652"/>
                    <a:pt x="125640" y="498072"/>
                    <a:pt x="106457" y="509545"/>
                  </a:cubicBezTo>
                  <a:cubicBezTo>
                    <a:pt x="98784" y="517194"/>
                    <a:pt x="91112" y="517194"/>
                    <a:pt x="79602" y="517194"/>
                  </a:cubicBezTo>
                  <a:cubicBezTo>
                    <a:pt x="71929" y="513370"/>
                    <a:pt x="60420" y="505721"/>
                    <a:pt x="52747" y="494247"/>
                  </a:cubicBezTo>
                  <a:cubicBezTo>
                    <a:pt x="48910" y="486598"/>
                    <a:pt x="45074" y="478950"/>
                    <a:pt x="45074" y="475125"/>
                  </a:cubicBezTo>
                  <a:cubicBezTo>
                    <a:pt x="48910" y="467476"/>
                    <a:pt x="56583" y="463652"/>
                    <a:pt x="64256" y="456003"/>
                  </a:cubicBezTo>
                  <a:cubicBezTo>
                    <a:pt x="75766" y="448354"/>
                    <a:pt x="87275" y="444529"/>
                    <a:pt x="91112" y="440705"/>
                  </a:cubicBezTo>
                  <a:cubicBezTo>
                    <a:pt x="98785" y="436881"/>
                    <a:pt x="105498" y="435925"/>
                    <a:pt x="111253" y="437359"/>
                  </a:cubicBezTo>
                  <a:close/>
                  <a:moveTo>
                    <a:pt x="464809" y="414006"/>
                  </a:moveTo>
                  <a:cubicBezTo>
                    <a:pt x="472429" y="414006"/>
                    <a:pt x="480049" y="417816"/>
                    <a:pt x="487669" y="421626"/>
                  </a:cubicBezTo>
                  <a:cubicBezTo>
                    <a:pt x="502909" y="436866"/>
                    <a:pt x="518149" y="459726"/>
                    <a:pt x="514339" y="474966"/>
                  </a:cubicBezTo>
                  <a:cubicBezTo>
                    <a:pt x="514339" y="482586"/>
                    <a:pt x="514339" y="490206"/>
                    <a:pt x="510529" y="494016"/>
                  </a:cubicBezTo>
                  <a:cubicBezTo>
                    <a:pt x="499099" y="509256"/>
                    <a:pt x="476239" y="501636"/>
                    <a:pt x="464809" y="486396"/>
                  </a:cubicBezTo>
                  <a:cubicBezTo>
                    <a:pt x="453379" y="478776"/>
                    <a:pt x="445759" y="467346"/>
                    <a:pt x="441949" y="455916"/>
                  </a:cubicBezTo>
                  <a:cubicBezTo>
                    <a:pt x="441949" y="448296"/>
                    <a:pt x="441949" y="433056"/>
                    <a:pt x="453379" y="421626"/>
                  </a:cubicBezTo>
                  <a:cubicBezTo>
                    <a:pt x="453379" y="417816"/>
                    <a:pt x="457189" y="414006"/>
                    <a:pt x="464809" y="414006"/>
                  </a:cubicBezTo>
                  <a:close/>
                  <a:moveTo>
                    <a:pt x="14457" y="363206"/>
                  </a:moveTo>
                  <a:cubicBezTo>
                    <a:pt x="18313" y="363206"/>
                    <a:pt x="22168" y="363206"/>
                    <a:pt x="26024" y="363206"/>
                  </a:cubicBezTo>
                  <a:cubicBezTo>
                    <a:pt x="33734" y="363206"/>
                    <a:pt x="41445" y="370945"/>
                    <a:pt x="45300" y="378684"/>
                  </a:cubicBezTo>
                  <a:cubicBezTo>
                    <a:pt x="49156" y="386424"/>
                    <a:pt x="53011" y="390293"/>
                    <a:pt x="53011" y="398032"/>
                  </a:cubicBezTo>
                  <a:cubicBezTo>
                    <a:pt x="53011" y="409641"/>
                    <a:pt x="49156" y="421250"/>
                    <a:pt x="37590" y="425119"/>
                  </a:cubicBezTo>
                  <a:cubicBezTo>
                    <a:pt x="29879" y="425119"/>
                    <a:pt x="26024" y="421250"/>
                    <a:pt x="18313" y="413510"/>
                  </a:cubicBezTo>
                  <a:cubicBezTo>
                    <a:pt x="10602" y="405771"/>
                    <a:pt x="2891" y="390293"/>
                    <a:pt x="2891" y="378684"/>
                  </a:cubicBezTo>
                  <a:cubicBezTo>
                    <a:pt x="-964" y="374815"/>
                    <a:pt x="-964" y="370945"/>
                    <a:pt x="2891" y="367076"/>
                  </a:cubicBezTo>
                  <a:cubicBezTo>
                    <a:pt x="6747" y="363206"/>
                    <a:pt x="10602" y="363206"/>
                    <a:pt x="14457" y="363206"/>
                  </a:cubicBezTo>
                  <a:close/>
                  <a:moveTo>
                    <a:pt x="338376" y="344250"/>
                  </a:moveTo>
                  <a:cubicBezTo>
                    <a:pt x="354510" y="340808"/>
                    <a:pt x="371720" y="348780"/>
                    <a:pt x="380325" y="363275"/>
                  </a:cubicBezTo>
                  <a:cubicBezTo>
                    <a:pt x="387974" y="374870"/>
                    <a:pt x="387974" y="394196"/>
                    <a:pt x="372676" y="409657"/>
                  </a:cubicBezTo>
                  <a:cubicBezTo>
                    <a:pt x="372676" y="409657"/>
                    <a:pt x="372676" y="409657"/>
                    <a:pt x="368852" y="413522"/>
                  </a:cubicBezTo>
                  <a:cubicBezTo>
                    <a:pt x="349729" y="425118"/>
                    <a:pt x="322958" y="413522"/>
                    <a:pt x="311485" y="398062"/>
                  </a:cubicBezTo>
                  <a:cubicBezTo>
                    <a:pt x="303836" y="386466"/>
                    <a:pt x="303836" y="367140"/>
                    <a:pt x="315309" y="355544"/>
                  </a:cubicBezTo>
                  <a:cubicBezTo>
                    <a:pt x="315309" y="355544"/>
                    <a:pt x="319134" y="351679"/>
                    <a:pt x="322958" y="351679"/>
                  </a:cubicBezTo>
                  <a:cubicBezTo>
                    <a:pt x="327739" y="347814"/>
                    <a:pt x="332998" y="345398"/>
                    <a:pt x="338376" y="344250"/>
                  </a:cubicBezTo>
                  <a:close/>
                  <a:moveTo>
                    <a:pt x="220757" y="344156"/>
                  </a:moveTo>
                  <a:cubicBezTo>
                    <a:pt x="236103" y="348026"/>
                    <a:pt x="251449" y="355765"/>
                    <a:pt x="247613" y="371243"/>
                  </a:cubicBezTo>
                  <a:cubicBezTo>
                    <a:pt x="247613" y="378982"/>
                    <a:pt x="239940" y="386721"/>
                    <a:pt x="224594" y="394460"/>
                  </a:cubicBezTo>
                  <a:cubicBezTo>
                    <a:pt x="213084" y="402200"/>
                    <a:pt x="193902" y="406069"/>
                    <a:pt x="178556" y="402200"/>
                  </a:cubicBezTo>
                  <a:cubicBezTo>
                    <a:pt x="174720" y="402200"/>
                    <a:pt x="170883" y="402200"/>
                    <a:pt x="167047" y="398330"/>
                  </a:cubicBezTo>
                  <a:cubicBezTo>
                    <a:pt x="163210" y="394460"/>
                    <a:pt x="159374" y="386721"/>
                    <a:pt x="163210" y="378982"/>
                  </a:cubicBezTo>
                  <a:cubicBezTo>
                    <a:pt x="163210" y="375113"/>
                    <a:pt x="163210" y="371243"/>
                    <a:pt x="167047" y="367374"/>
                  </a:cubicBezTo>
                  <a:cubicBezTo>
                    <a:pt x="170883" y="355765"/>
                    <a:pt x="182393" y="348026"/>
                    <a:pt x="193902" y="348026"/>
                  </a:cubicBezTo>
                  <a:cubicBezTo>
                    <a:pt x="201575" y="344156"/>
                    <a:pt x="213084" y="344156"/>
                    <a:pt x="220757" y="344156"/>
                  </a:cubicBezTo>
                  <a:close/>
                  <a:moveTo>
                    <a:pt x="558035" y="324773"/>
                  </a:moveTo>
                  <a:cubicBezTo>
                    <a:pt x="563733" y="325721"/>
                    <a:pt x="569431" y="327615"/>
                    <a:pt x="575129" y="329510"/>
                  </a:cubicBezTo>
                  <a:cubicBezTo>
                    <a:pt x="597921" y="344668"/>
                    <a:pt x="620713" y="371195"/>
                    <a:pt x="624512" y="390142"/>
                  </a:cubicBezTo>
                  <a:cubicBezTo>
                    <a:pt x="624512" y="401511"/>
                    <a:pt x="624512" y="409090"/>
                    <a:pt x="620713" y="416669"/>
                  </a:cubicBezTo>
                  <a:cubicBezTo>
                    <a:pt x="605519" y="439406"/>
                    <a:pt x="578928" y="431827"/>
                    <a:pt x="559934" y="420459"/>
                  </a:cubicBezTo>
                  <a:cubicBezTo>
                    <a:pt x="544740" y="412880"/>
                    <a:pt x="529545" y="397721"/>
                    <a:pt x="525746" y="386353"/>
                  </a:cubicBezTo>
                  <a:cubicBezTo>
                    <a:pt x="521948" y="371195"/>
                    <a:pt x="518149" y="352247"/>
                    <a:pt x="529545" y="337089"/>
                  </a:cubicBezTo>
                  <a:cubicBezTo>
                    <a:pt x="529545" y="333300"/>
                    <a:pt x="533344" y="325721"/>
                    <a:pt x="540941" y="325721"/>
                  </a:cubicBezTo>
                  <a:cubicBezTo>
                    <a:pt x="546639" y="323826"/>
                    <a:pt x="552337" y="323826"/>
                    <a:pt x="558035" y="324773"/>
                  </a:cubicBezTo>
                  <a:close/>
                  <a:moveTo>
                    <a:pt x="236368" y="230423"/>
                  </a:moveTo>
                  <a:cubicBezTo>
                    <a:pt x="251537" y="226681"/>
                    <a:pt x="270499" y="234165"/>
                    <a:pt x="270499" y="249133"/>
                  </a:cubicBezTo>
                  <a:cubicBezTo>
                    <a:pt x="270499" y="256617"/>
                    <a:pt x="266707" y="264101"/>
                    <a:pt x="259122" y="267843"/>
                  </a:cubicBezTo>
                  <a:cubicBezTo>
                    <a:pt x="251537" y="275327"/>
                    <a:pt x="240160" y="275327"/>
                    <a:pt x="232575" y="279069"/>
                  </a:cubicBezTo>
                  <a:cubicBezTo>
                    <a:pt x="217406" y="279069"/>
                    <a:pt x="206028" y="275327"/>
                    <a:pt x="202236" y="260359"/>
                  </a:cubicBezTo>
                  <a:cubicBezTo>
                    <a:pt x="202236" y="256617"/>
                    <a:pt x="206028" y="249133"/>
                    <a:pt x="209821" y="245391"/>
                  </a:cubicBezTo>
                  <a:cubicBezTo>
                    <a:pt x="213613" y="237907"/>
                    <a:pt x="217406" y="234165"/>
                    <a:pt x="221198" y="234165"/>
                  </a:cubicBezTo>
                  <a:cubicBezTo>
                    <a:pt x="224990" y="230423"/>
                    <a:pt x="232575" y="230423"/>
                    <a:pt x="236368" y="230423"/>
                  </a:cubicBezTo>
                  <a:close/>
                  <a:moveTo>
                    <a:pt x="502741" y="221918"/>
                  </a:moveTo>
                  <a:cubicBezTo>
                    <a:pt x="510398" y="221918"/>
                    <a:pt x="518055" y="229629"/>
                    <a:pt x="525713" y="241195"/>
                  </a:cubicBezTo>
                  <a:cubicBezTo>
                    <a:pt x="533370" y="248906"/>
                    <a:pt x="537199" y="260472"/>
                    <a:pt x="537199" y="268183"/>
                  </a:cubicBezTo>
                  <a:cubicBezTo>
                    <a:pt x="537199" y="275893"/>
                    <a:pt x="537199" y="279749"/>
                    <a:pt x="533370" y="283604"/>
                  </a:cubicBezTo>
                  <a:cubicBezTo>
                    <a:pt x="525713" y="295170"/>
                    <a:pt x="514227" y="302881"/>
                    <a:pt x="502741" y="302881"/>
                  </a:cubicBezTo>
                  <a:cubicBezTo>
                    <a:pt x="495083" y="302881"/>
                    <a:pt x="487426" y="299026"/>
                    <a:pt x="479768" y="291315"/>
                  </a:cubicBezTo>
                  <a:cubicBezTo>
                    <a:pt x="479768" y="287460"/>
                    <a:pt x="475940" y="287460"/>
                    <a:pt x="475940" y="283604"/>
                  </a:cubicBezTo>
                  <a:cubicBezTo>
                    <a:pt x="472111" y="275893"/>
                    <a:pt x="472111" y="272038"/>
                    <a:pt x="472111" y="268183"/>
                  </a:cubicBezTo>
                  <a:cubicBezTo>
                    <a:pt x="472111" y="245050"/>
                    <a:pt x="483597" y="225774"/>
                    <a:pt x="502741" y="221918"/>
                  </a:cubicBezTo>
                  <a:close/>
                  <a:moveTo>
                    <a:pt x="71959" y="210806"/>
                  </a:moveTo>
                  <a:cubicBezTo>
                    <a:pt x="83481" y="210806"/>
                    <a:pt x="95004" y="214605"/>
                    <a:pt x="106526" y="218403"/>
                  </a:cubicBezTo>
                  <a:cubicBezTo>
                    <a:pt x="121889" y="226001"/>
                    <a:pt x="133411" y="233598"/>
                    <a:pt x="141093" y="237397"/>
                  </a:cubicBezTo>
                  <a:cubicBezTo>
                    <a:pt x="160296" y="248793"/>
                    <a:pt x="164137" y="263988"/>
                    <a:pt x="156456" y="279182"/>
                  </a:cubicBezTo>
                  <a:cubicBezTo>
                    <a:pt x="144933" y="301974"/>
                    <a:pt x="102685" y="317169"/>
                    <a:pt x="71959" y="301974"/>
                  </a:cubicBezTo>
                  <a:cubicBezTo>
                    <a:pt x="64278" y="298176"/>
                    <a:pt x="56596" y="290578"/>
                    <a:pt x="48915" y="279182"/>
                  </a:cubicBezTo>
                  <a:cubicBezTo>
                    <a:pt x="45074" y="267786"/>
                    <a:pt x="48915" y="244994"/>
                    <a:pt x="56596" y="229800"/>
                  </a:cubicBezTo>
                  <a:cubicBezTo>
                    <a:pt x="60437" y="222202"/>
                    <a:pt x="64278" y="214605"/>
                    <a:pt x="71959" y="210806"/>
                  </a:cubicBezTo>
                  <a:close/>
                  <a:moveTo>
                    <a:pt x="368924" y="206715"/>
                  </a:moveTo>
                  <a:cubicBezTo>
                    <a:pt x="391784" y="202868"/>
                    <a:pt x="422264" y="210561"/>
                    <a:pt x="426074" y="237488"/>
                  </a:cubicBezTo>
                  <a:cubicBezTo>
                    <a:pt x="426074" y="241335"/>
                    <a:pt x="426074" y="245181"/>
                    <a:pt x="426074" y="245181"/>
                  </a:cubicBezTo>
                  <a:cubicBezTo>
                    <a:pt x="422264" y="275955"/>
                    <a:pt x="395594" y="295188"/>
                    <a:pt x="368924" y="299034"/>
                  </a:cubicBezTo>
                  <a:cubicBezTo>
                    <a:pt x="357494" y="302881"/>
                    <a:pt x="346064" y="299034"/>
                    <a:pt x="334634" y="291341"/>
                  </a:cubicBezTo>
                  <a:cubicBezTo>
                    <a:pt x="323204" y="287495"/>
                    <a:pt x="315584" y="275955"/>
                    <a:pt x="315584" y="260568"/>
                  </a:cubicBezTo>
                  <a:cubicBezTo>
                    <a:pt x="315584" y="260568"/>
                    <a:pt x="315584" y="256721"/>
                    <a:pt x="315584" y="256721"/>
                  </a:cubicBezTo>
                  <a:cubicBezTo>
                    <a:pt x="311774" y="225948"/>
                    <a:pt x="342254" y="206715"/>
                    <a:pt x="368924" y="206715"/>
                  </a:cubicBezTo>
                  <a:close/>
                  <a:moveTo>
                    <a:pt x="494703" y="107618"/>
                  </a:moveTo>
                  <a:cubicBezTo>
                    <a:pt x="506242" y="107618"/>
                    <a:pt x="517782" y="107618"/>
                    <a:pt x="525476" y="111442"/>
                  </a:cubicBezTo>
                  <a:cubicBezTo>
                    <a:pt x="540862" y="119091"/>
                    <a:pt x="552402" y="134389"/>
                    <a:pt x="556249" y="149687"/>
                  </a:cubicBezTo>
                  <a:cubicBezTo>
                    <a:pt x="556249" y="157336"/>
                    <a:pt x="556249" y="161160"/>
                    <a:pt x="552402" y="168809"/>
                  </a:cubicBezTo>
                  <a:cubicBezTo>
                    <a:pt x="548556" y="180283"/>
                    <a:pt x="537016" y="187931"/>
                    <a:pt x="525476" y="187931"/>
                  </a:cubicBezTo>
                  <a:cubicBezTo>
                    <a:pt x="498549" y="191756"/>
                    <a:pt x="471623" y="176458"/>
                    <a:pt x="460083" y="153511"/>
                  </a:cubicBezTo>
                  <a:cubicBezTo>
                    <a:pt x="460083" y="149687"/>
                    <a:pt x="460083" y="145862"/>
                    <a:pt x="460083" y="145862"/>
                  </a:cubicBezTo>
                  <a:cubicBezTo>
                    <a:pt x="456236" y="122916"/>
                    <a:pt x="475469" y="111442"/>
                    <a:pt x="494703" y="107618"/>
                  </a:cubicBezTo>
                  <a:close/>
                  <a:moveTo>
                    <a:pt x="289866" y="100330"/>
                  </a:moveTo>
                  <a:cubicBezTo>
                    <a:pt x="301296" y="96506"/>
                    <a:pt x="312726" y="96506"/>
                    <a:pt x="320346" y="100330"/>
                  </a:cubicBezTo>
                  <a:cubicBezTo>
                    <a:pt x="339396" y="107979"/>
                    <a:pt x="354636" y="127102"/>
                    <a:pt x="347016" y="150048"/>
                  </a:cubicBezTo>
                  <a:cubicBezTo>
                    <a:pt x="347016" y="157697"/>
                    <a:pt x="339396" y="165346"/>
                    <a:pt x="335586" y="169171"/>
                  </a:cubicBezTo>
                  <a:cubicBezTo>
                    <a:pt x="320346" y="180644"/>
                    <a:pt x="305106" y="180644"/>
                    <a:pt x="289866" y="176819"/>
                  </a:cubicBezTo>
                  <a:cubicBezTo>
                    <a:pt x="270816" y="169171"/>
                    <a:pt x="259386" y="150048"/>
                    <a:pt x="270816" y="123277"/>
                  </a:cubicBezTo>
                  <a:cubicBezTo>
                    <a:pt x="270816" y="123277"/>
                    <a:pt x="270816" y="123277"/>
                    <a:pt x="270816" y="119453"/>
                  </a:cubicBezTo>
                  <a:cubicBezTo>
                    <a:pt x="274626" y="111804"/>
                    <a:pt x="282246" y="104155"/>
                    <a:pt x="289866" y="100330"/>
                  </a:cubicBezTo>
                  <a:close/>
                  <a:moveTo>
                    <a:pt x="163670" y="95261"/>
                  </a:moveTo>
                  <a:cubicBezTo>
                    <a:pt x="170370" y="97173"/>
                    <a:pt x="177070" y="101954"/>
                    <a:pt x="182813" y="107690"/>
                  </a:cubicBezTo>
                  <a:cubicBezTo>
                    <a:pt x="190470" y="111515"/>
                    <a:pt x="194299" y="119164"/>
                    <a:pt x="194299" y="126812"/>
                  </a:cubicBezTo>
                  <a:cubicBezTo>
                    <a:pt x="194299" y="138286"/>
                    <a:pt x="194299" y="153584"/>
                    <a:pt x="182813" y="161233"/>
                  </a:cubicBezTo>
                  <a:cubicBezTo>
                    <a:pt x="178984" y="165057"/>
                    <a:pt x="175155" y="168881"/>
                    <a:pt x="171327" y="168881"/>
                  </a:cubicBezTo>
                  <a:cubicBezTo>
                    <a:pt x="159841" y="172706"/>
                    <a:pt x="152183" y="168881"/>
                    <a:pt x="148355" y="161233"/>
                  </a:cubicBezTo>
                  <a:cubicBezTo>
                    <a:pt x="133040" y="145935"/>
                    <a:pt x="129211" y="122988"/>
                    <a:pt x="140697" y="107690"/>
                  </a:cubicBezTo>
                  <a:cubicBezTo>
                    <a:pt x="140697" y="103866"/>
                    <a:pt x="140697" y="103866"/>
                    <a:pt x="144526" y="100041"/>
                  </a:cubicBezTo>
                  <a:cubicBezTo>
                    <a:pt x="150269" y="94305"/>
                    <a:pt x="156969" y="93348"/>
                    <a:pt x="163670" y="95261"/>
                  </a:cubicBezTo>
                  <a:close/>
                  <a:moveTo>
                    <a:pt x="412639" y="10622"/>
                  </a:moveTo>
                  <a:cubicBezTo>
                    <a:pt x="425060" y="13003"/>
                    <a:pt x="435570" y="19671"/>
                    <a:pt x="441302" y="31101"/>
                  </a:cubicBezTo>
                  <a:cubicBezTo>
                    <a:pt x="445124" y="38721"/>
                    <a:pt x="441302" y="53961"/>
                    <a:pt x="433659" y="69201"/>
                  </a:cubicBezTo>
                  <a:cubicBezTo>
                    <a:pt x="426015" y="80631"/>
                    <a:pt x="414550" y="88251"/>
                    <a:pt x="403084" y="95871"/>
                  </a:cubicBezTo>
                  <a:cubicBezTo>
                    <a:pt x="395441" y="95871"/>
                    <a:pt x="387797" y="99681"/>
                    <a:pt x="383976" y="95871"/>
                  </a:cubicBezTo>
                  <a:cubicBezTo>
                    <a:pt x="364867" y="95871"/>
                    <a:pt x="353401" y="84441"/>
                    <a:pt x="345758" y="69201"/>
                  </a:cubicBezTo>
                  <a:cubicBezTo>
                    <a:pt x="341936" y="61581"/>
                    <a:pt x="341936" y="46341"/>
                    <a:pt x="345758" y="38721"/>
                  </a:cubicBezTo>
                  <a:cubicBezTo>
                    <a:pt x="349580" y="34911"/>
                    <a:pt x="353401" y="31101"/>
                    <a:pt x="357223" y="27291"/>
                  </a:cubicBezTo>
                  <a:cubicBezTo>
                    <a:pt x="361045" y="19671"/>
                    <a:pt x="368688" y="15861"/>
                    <a:pt x="372510" y="15861"/>
                  </a:cubicBezTo>
                  <a:cubicBezTo>
                    <a:pt x="385887" y="10146"/>
                    <a:pt x="400218" y="8241"/>
                    <a:pt x="412639" y="10622"/>
                  </a:cubicBezTo>
                  <a:close/>
                  <a:moveTo>
                    <a:pt x="228082" y="436"/>
                  </a:moveTo>
                  <a:cubicBezTo>
                    <a:pt x="238153" y="1859"/>
                    <a:pt x="247744" y="6605"/>
                    <a:pt x="255417" y="12299"/>
                  </a:cubicBezTo>
                  <a:cubicBezTo>
                    <a:pt x="255417" y="16095"/>
                    <a:pt x="255417" y="16095"/>
                    <a:pt x="255417" y="16095"/>
                  </a:cubicBezTo>
                  <a:cubicBezTo>
                    <a:pt x="270763" y="27484"/>
                    <a:pt x="278436" y="50261"/>
                    <a:pt x="263090" y="65446"/>
                  </a:cubicBezTo>
                  <a:cubicBezTo>
                    <a:pt x="263090" y="65446"/>
                    <a:pt x="259254" y="65446"/>
                    <a:pt x="259254" y="69242"/>
                  </a:cubicBezTo>
                  <a:cubicBezTo>
                    <a:pt x="240071" y="80631"/>
                    <a:pt x="213216" y="73038"/>
                    <a:pt x="197870" y="57854"/>
                  </a:cubicBezTo>
                  <a:cubicBezTo>
                    <a:pt x="194034" y="54057"/>
                    <a:pt x="186361" y="42669"/>
                    <a:pt x="186361" y="35076"/>
                  </a:cubicBezTo>
                  <a:cubicBezTo>
                    <a:pt x="186361" y="27484"/>
                    <a:pt x="190197" y="16095"/>
                    <a:pt x="197870" y="8503"/>
                  </a:cubicBezTo>
                  <a:cubicBezTo>
                    <a:pt x="207462" y="910"/>
                    <a:pt x="218012" y="-988"/>
                    <a:pt x="228082" y="436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GB" sz="1350">
                <a:solidFill>
                  <a:prstClr val="black"/>
                </a:solidFill>
              </a:endParaRPr>
            </a:p>
          </p:txBody>
        </p:sp>
      </p:grpSp>
      <p:grpSp>
        <p:nvGrpSpPr>
          <p:cNvPr id="191" name="Group 190"/>
          <p:cNvGrpSpPr/>
          <p:nvPr/>
        </p:nvGrpSpPr>
        <p:grpSpPr>
          <a:xfrm>
            <a:off x="7348818" y="2226370"/>
            <a:ext cx="290351" cy="290351"/>
            <a:chOff x="9828268" y="1637137"/>
            <a:chExt cx="290350" cy="290350"/>
          </a:xfrm>
        </p:grpSpPr>
        <p:sp>
          <p:nvSpPr>
            <p:cNvPr id="192" name="32-Point Star 191"/>
            <p:cNvSpPr/>
            <p:nvPr/>
          </p:nvSpPr>
          <p:spPr>
            <a:xfrm>
              <a:off x="9828268" y="1637137"/>
              <a:ext cx="290350" cy="290350"/>
            </a:xfrm>
            <a:prstGeom prst="star32">
              <a:avLst>
                <a:gd name="adj" fmla="val 47767"/>
              </a:avLst>
            </a:prstGeom>
            <a:solidFill>
              <a:schemeClr val="accent5"/>
            </a:solidFill>
            <a:ln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GB" sz="1350">
                <a:solidFill>
                  <a:prstClr val="black"/>
                </a:solidFill>
              </a:endParaRPr>
            </a:p>
          </p:txBody>
        </p:sp>
        <p:sp>
          <p:nvSpPr>
            <p:cNvPr id="193" name="Freeform 192"/>
            <p:cNvSpPr>
              <a:spLocks/>
            </p:cNvSpPr>
            <p:nvPr/>
          </p:nvSpPr>
          <p:spPr bwMode="auto">
            <a:xfrm>
              <a:off x="9857818" y="1651361"/>
              <a:ext cx="253207" cy="256391"/>
            </a:xfrm>
            <a:custGeom>
              <a:avLst/>
              <a:gdLst>
                <a:gd name="connsiteX0" fmla="*/ 98755 w 624512"/>
                <a:gd name="connsiteY0" fmla="*/ 566406 h 632364"/>
                <a:gd name="connsiteX1" fmla="*/ 117569 w 624512"/>
                <a:gd name="connsiteY1" fmla="*/ 570199 h 632364"/>
                <a:gd name="connsiteX2" fmla="*/ 143910 w 624512"/>
                <a:gd name="connsiteY2" fmla="*/ 619500 h 632364"/>
                <a:gd name="connsiteX3" fmla="*/ 113806 w 624512"/>
                <a:gd name="connsiteY3" fmla="*/ 630877 h 632364"/>
                <a:gd name="connsiteX4" fmla="*/ 79940 w 624512"/>
                <a:gd name="connsiteY4" fmla="*/ 623292 h 632364"/>
                <a:gd name="connsiteX5" fmla="*/ 61125 w 624512"/>
                <a:gd name="connsiteY5" fmla="*/ 585368 h 632364"/>
                <a:gd name="connsiteX6" fmla="*/ 76177 w 624512"/>
                <a:gd name="connsiteY6" fmla="*/ 570199 h 632364"/>
                <a:gd name="connsiteX7" fmla="*/ 98755 w 624512"/>
                <a:gd name="connsiteY7" fmla="*/ 566406 h 632364"/>
                <a:gd name="connsiteX8" fmla="*/ 232289 w 624512"/>
                <a:gd name="connsiteY8" fmla="*/ 486067 h 632364"/>
                <a:gd name="connsiteX9" fmla="*/ 236066 w 624512"/>
                <a:gd name="connsiteY9" fmla="*/ 486067 h 632364"/>
                <a:gd name="connsiteX10" fmla="*/ 281392 w 624512"/>
                <a:gd name="connsiteY10" fmla="*/ 516456 h 632364"/>
                <a:gd name="connsiteX11" fmla="*/ 285170 w 624512"/>
                <a:gd name="connsiteY11" fmla="*/ 524054 h 632364"/>
                <a:gd name="connsiteX12" fmla="*/ 239844 w 624512"/>
                <a:gd name="connsiteY12" fmla="*/ 584832 h 632364"/>
                <a:gd name="connsiteX13" fmla="*/ 190740 w 624512"/>
                <a:gd name="connsiteY13" fmla="*/ 562040 h 632364"/>
                <a:gd name="connsiteX14" fmla="*/ 186963 w 624512"/>
                <a:gd name="connsiteY14" fmla="*/ 550644 h 632364"/>
                <a:gd name="connsiteX15" fmla="*/ 232289 w 624512"/>
                <a:gd name="connsiteY15" fmla="*/ 486067 h 632364"/>
                <a:gd name="connsiteX16" fmla="*/ 368434 w 624512"/>
                <a:gd name="connsiteY16" fmla="*/ 482854 h 632364"/>
                <a:gd name="connsiteX17" fmla="*/ 392363 w 624512"/>
                <a:gd name="connsiteY17" fmla="*/ 493064 h 632364"/>
                <a:gd name="connsiteX18" fmla="*/ 392363 w 624512"/>
                <a:gd name="connsiteY18" fmla="*/ 496953 h 632364"/>
                <a:gd name="connsiteX19" fmla="*/ 400020 w 624512"/>
                <a:gd name="connsiteY19" fmla="*/ 512511 h 632364"/>
                <a:gd name="connsiteX20" fmla="*/ 392363 w 624512"/>
                <a:gd name="connsiteY20" fmla="*/ 535847 h 632364"/>
                <a:gd name="connsiteX21" fmla="*/ 350247 w 624512"/>
                <a:gd name="connsiteY21" fmla="*/ 543626 h 632364"/>
                <a:gd name="connsiteX22" fmla="*/ 338761 w 624512"/>
                <a:gd name="connsiteY22" fmla="*/ 524179 h 632364"/>
                <a:gd name="connsiteX23" fmla="*/ 350247 w 624512"/>
                <a:gd name="connsiteY23" fmla="*/ 493064 h 632364"/>
                <a:gd name="connsiteX24" fmla="*/ 368434 w 624512"/>
                <a:gd name="connsiteY24" fmla="*/ 482854 h 632364"/>
                <a:gd name="connsiteX25" fmla="*/ 111253 w 624512"/>
                <a:gd name="connsiteY25" fmla="*/ 437359 h 632364"/>
                <a:gd name="connsiteX26" fmla="*/ 125640 w 624512"/>
                <a:gd name="connsiteY26" fmla="*/ 448354 h 632364"/>
                <a:gd name="connsiteX27" fmla="*/ 106457 w 624512"/>
                <a:gd name="connsiteY27" fmla="*/ 509545 h 632364"/>
                <a:gd name="connsiteX28" fmla="*/ 79602 w 624512"/>
                <a:gd name="connsiteY28" fmla="*/ 517194 h 632364"/>
                <a:gd name="connsiteX29" fmla="*/ 52747 w 624512"/>
                <a:gd name="connsiteY29" fmla="*/ 494247 h 632364"/>
                <a:gd name="connsiteX30" fmla="*/ 45074 w 624512"/>
                <a:gd name="connsiteY30" fmla="*/ 475125 h 632364"/>
                <a:gd name="connsiteX31" fmla="*/ 64256 w 624512"/>
                <a:gd name="connsiteY31" fmla="*/ 456003 h 632364"/>
                <a:gd name="connsiteX32" fmla="*/ 91112 w 624512"/>
                <a:gd name="connsiteY32" fmla="*/ 440705 h 632364"/>
                <a:gd name="connsiteX33" fmla="*/ 111253 w 624512"/>
                <a:gd name="connsiteY33" fmla="*/ 437359 h 632364"/>
                <a:gd name="connsiteX34" fmla="*/ 464809 w 624512"/>
                <a:gd name="connsiteY34" fmla="*/ 414006 h 632364"/>
                <a:gd name="connsiteX35" fmla="*/ 487669 w 624512"/>
                <a:gd name="connsiteY35" fmla="*/ 421626 h 632364"/>
                <a:gd name="connsiteX36" fmla="*/ 514339 w 624512"/>
                <a:gd name="connsiteY36" fmla="*/ 474966 h 632364"/>
                <a:gd name="connsiteX37" fmla="*/ 510529 w 624512"/>
                <a:gd name="connsiteY37" fmla="*/ 494016 h 632364"/>
                <a:gd name="connsiteX38" fmla="*/ 464809 w 624512"/>
                <a:gd name="connsiteY38" fmla="*/ 486396 h 632364"/>
                <a:gd name="connsiteX39" fmla="*/ 441949 w 624512"/>
                <a:gd name="connsiteY39" fmla="*/ 455916 h 632364"/>
                <a:gd name="connsiteX40" fmla="*/ 453379 w 624512"/>
                <a:gd name="connsiteY40" fmla="*/ 421626 h 632364"/>
                <a:gd name="connsiteX41" fmla="*/ 464809 w 624512"/>
                <a:gd name="connsiteY41" fmla="*/ 414006 h 632364"/>
                <a:gd name="connsiteX42" fmla="*/ 14457 w 624512"/>
                <a:gd name="connsiteY42" fmla="*/ 363206 h 632364"/>
                <a:gd name="connsiteX43" fmla="*/ 26024 w 624512"/>
                <a:gd name="connsiteY43" fmla="*/ 363206 h 632364"/>
                <a:gd name="connsiteX44" fmla="*/ 45300 w 624512"/>
                <a:gd name="connsiteY44" fmla="*/ 378684 h 632364"/>
                <a:gd name="connsiteX45" fmla="*/ 53011 w 624512"/>
                <a:gd name="connsiteY45" fmla="*/ 398032 h 632364"/>
                <a:gd name="connsiteX46" fmla="*/ 37590 w 624512"/>
                <a:gd name="connsiteY46" fmla="*/ 425119 h 632364"/>
                <a:gd name="connsiteX47" fmla="*/ 18313 w 624512"/>
                <a:gd name="connsiteY47" fmla="*/ 413510 h 632364"/>
                <a:gd name="connsiteX48" fmla="*/ 2891 w 624512"/>
                <a:gd name="connsiteY48" fmla="*/ 378684 h 632364"/>
                <a:gd name="connsiteX49" fmla="*/ 2891 w 624512"/>
                <a:gd name="connsiteY49" fmla="*/ 367076 h 632364"/>
                <a:gd name="connsiteX50" fmla="*/ 14457 w 624512"/>
                <a:gd name="connsiteY50" fmla="*/ 363206 h 632364"/>
                <a:gd name="connsiteX51" fmla="*/ 338376 w 624512"/>
                <a:gd name="connsiteY51" fmla="*/ 344250 h 632364"/>
                <a:gd name="connsiteX52" fmla="*/ 380325 w 624512"/>
                <a:gd name="connsiteY52" fmla="*/ 363275 h 632364"/>
                <a:gd name="connsiteX53" fmla="*/ 372676 w 624512"/>
                <a:gd name="connsiteY53" fmla="*/ 409657 h 632364"/>
                <a:gd name="connsiteX54" fmla="*/ 368852 w 624512"/>
                <a:gd name="connsiteY54" fmla="*/ 413522 h 632364"/>
                <a:gd name="connsiteX55" fmla="*/ 311485 w 624512"/>
                <a:gd name="connsiteY55" fmla="*/ 398062 h 632364"/>
                <a:gd name="connsiteX56" fmla="*/ 315309 w 624512"/>
                <a:gd name="connsiteY56" fmla="*/ 355544 h 632364"/>
                <a:gd name="connsiteX57" fmla="*/ 322958 w 624512"/>
                <a:gd name="connsiteY57" fmla="*/ 351679 h 632364"/>
                <a:gd name="connsiteX58" fmla="*/ 338376 w 624512"/>
                <a:gd name="connsiteY58" fmla="*/ 344250 h 632364"/>
                <a:gd name="connsiteX59" fmla="*/ 220757 w 624512"/>
                <a:gd name="connsiteY59" fmla="*/ 344156 h 632364"/>
                <a:gd name="connsiteX60" fmla="*/ 247613 w 624512"/>
                <a:gd name="connsiteY60" fmla="*/ 371243 h 632364"/>
                <a:gd name="connsiteX61" fmla="*/ 224594 w 624512"/>
                <a:gd name="connsiteY61" fmla="*/ 394460 h 632364"/>
                <a:gd name="connsiteX62" fmla="*/ 178556 w 624512"/>
                <a:gd name="connsiteY62" fmla="*/ 402200 h 632364"/>
                <a:gd name="connsiteX63" fmla="*/ 167047 w 624512"/>
                <a:gd name="connsiteY63" fmla="*/ 398330 h 632364"/>
                <a:gd name="connsiteX64" fmla="*/ 163210 w 624512"/>
                <a:gd name="connsiteY64" fmla="*/ 378982 h 632364"/>
                <a:gd name="connsiteX65" fmla="*/ 167047 w 624512"/>
                <a:gd name="connsiteY65" fmla="*/ 367374 h 632364"/>
                <a:gd name="connsiteX66" fmla="*/ 193902 w 624512"/>
                <a:gd name="connsiteY66" fmla="*/ 348026 h 632364"/>
                <a:gd name="connsiteX67" fmla="*/ 220757 w 624512"/>
                <a:gd name="connsiteY67" fmla="*/ 344156 h 632364"/>
                <a:gd name="connsiteX68" fmla="*/ 558035 w 624512"/>
                <a:gd name="connsiteY68" fmla="*/ 324773 h 632364"/>
                <a:gd name="connsiteX69" fmla="*/ 575129 w 624512"/>
                <a:gd name="connsiteY69" fmla="*/ 329510 h 632364"/>
                <a:gd name="connsiteX70" fmla="*/ 624512 w 624512"/>
                <a:gd name="connsiteY70" fmla="*/ 390142 h 632364"/>
                <a:gd name="connsiteX71" fmla="*/ 620713 w 624512"/>
                <a:gd name="connsiteY71" fmla="*/ 416669 h 632364"/>
                <a:gd name="connsiteX72" fmla="*/ 559934 w 624512"/>
                <a:gd name="connsiteY72" fmla="*/ 420459 h 632364"/>
                <a:gd name="connsiteX73" fmla="*/ 525746 w 624512"/>
                <a:gd name="connsiteY73" fmla="*/ 386353 h 632364"/>
                <a:gd name="connsiteX74" fmla="*/ 529545 w 624512"/>
                <a:gd name="connsiteY74" fmla="*/ 337089 h 632364"/>
                <a:gd name="connsiteX75" fmla="*/ 540941 w 624512"/>
                <a:gd name="connsiteY75" fmla="*/ 325721 h 632364"/>
                <a:gd name="connsiteX76" fmla="*/ 558035 w 624512"/>
                <a:gd name="connsiteY76" fmla="*/ 324773 h 632364"/>
                <a:gd name="connsiteX77" fmla="*/ 236368 w 624512"/>
                <a:gd name="connsiteY77" fmla="*/ 230423 h 632364"/>
                <a:gd name="connsiteX78" fmla="*/ 270499 w 624512"/>
                <a:gd name="connsiteY78" fmla="*/ 249133 h 632364"/>
                <a:gd name="connsiteX79" fmla="*/ 259122 w 624512"/>
                <a:gd name="connsiteY79" fmla="*/ 267843 h 632364"/>
                <a:gd name="connsiteX80" fmla="*/ 232575 w 624512"/>
                <a:gd name="connsiteY80" fmla="*/ 279069 h 632364"/>
                <a:gd name="connsiteX81" fmla="*/ 202236 w 624512"/>
                <a:gd name="connsiteY81" fmla="*/ 260359 h 632364"/>
                <a:gd name="connsiteX82" fmla="*/ 209821 w 624512"/>
                <a:gd name="connsiteY82" fmla="*/ 245391 h 632364"/>
                <a:gd name="connsiteX83" fmla="*/ 221198 w 624512"/>
                <a:gd name="connsiteY83" fmla="*/ 234165 h 632364"/>
                <a:gd name="connsiteX84" fmla="*/ 236368 w 624512"/>
                <a:gd name="connsiteY84" fmla="*/ 230423 h 632364"/>
                <a:gd name="connsiteX85" fmla="*/ 502741 w 624512"/>
                <a:gd name="connsiteY85" fmla="*/ 221918 h 632364"/>
                <a:gd name="connsiteX86" fmla="*/ 525713 w 624512"/>
                <a:gd name="connsiteY86" fmla="*/ 241195 h 632364"/>
                <a:gd name="connsiteX87" fmla="*/ 537199 w 624512"/>
                <a:gd name="connsiteY87" fmla="*/ 268183 h 632364"/>
                <a:gd name="connsiteX88" fmla="*/ 533370 w 624512"/>
                <a:gd name="connsiteY88" fmla="*/ 283604 h 632364"/>
                <a:gd name="connsiteX89" fmla="*/ 502741 w 624512"/>
                <a:gd name="connsiteY89" fmla="*/ 302881 h 632364"/>
                <a:gd name="connsiteX90" fmla="*/ 479768 w 624512"/>
                <a:gd name="connsiteY90" fmla="*/ 291315 h 632364"/>
                <a:gd name="connsiteX91" fmla="*/ 475940 w 624512"/>
                <a:gd name="connsiteY91" fmla="*/ 283604 h 632364"/>
                <a:gd name="connsiteX92" fmla="*/ 472111 w 624512"/>
                <a:gd name="connsiteY92" fmla="*/ 268183 h 632364"/>
                <a:gd name="connsiteX93" fmla="*/ 502741 w 624512"/>
                <a:gd name="connsiteY93" fmla="*/ 221918 h 632364"/>
                <a:gd name="connsiteX94" fmla="*/ 71959 w 624512"/>
                <a:gd name="connsiteY94" fmla="*/ 210806 h 632364"/>
                <a:gd name="connsiteX95" fmla="*/ 106526 w 624512"/>
                <a:gd name="connsiteY95" fmla="*/ 218403 h 632364"/>
                <a:gd name="connsiteX96" fmla="*/ 141093 w 624512"/>
                <a:gd name="connsiteY96" fmla="*/ 237397 h 632364"/>
                <a:gd name="connsiteX97" fmla="*/ 156456 w 624512"/>
                <a:gd name="connsiteY97" fmla="*/ 279182 h 632364"/>
                <a:gd name="connsiteX98" fmla="*/ 71959 w 624512"/>
                <a:gd name="connsiteY98" fmla="*/ 301974 h 632364"/>
                <a:gd name="connsiteX99" fmla="*/ 48915 w 624512"/>
                <a:gd name="connsiteY99" fmla="*/ 279182 h 632364"/>
                <a:gd name="connsiteX100" fmla="*/ 56596 w 624512"/>
                <a:gd name="connsiteY100" fmla="*/ 229800 h 632364"/>
                <a:gd name="connsiteX101" fmla="*/ 71959 w 624512"/>
                <a:gd name="connsiteY101" fmla="*/ 210806 h 632364"/>
                <a:gd name="connsiteX102" fmla="*/ 368924 w 624512"/>
                <a:gd name="connsiteY102" fmla="*/ 206715 h 632364"/>
                <a:gd name="connsiteX103" fmla="*/ 426074 w 624512"/>
                <a:gd name="connsiteY103" fmla="*/ 237488 h 632364"/>
                <a:gd name="connsiteX104" fmla="*/ 426074 w 624512"/>
                <a:gd name="connsiteY104" fmla="*/ 245181 h 632364"/>
                <a:gd name="connsiteX105" fmla="*/ 368924 w 624512"/>
                <a:gd name="connsiteY105" fmla="*/ 299034 h 632364"/>
                <a:gd name="connsiteX106" fmla="*/ 334634 w 624512"/>
                <a:gd name="connsiteY106" fmla="*/ 291341 h 632364"/>
                <a:gd name="connsiteX107" fmla="*/ 315584 w 624512"/>
                <a:gd name="connsiteY107" fmla="*/ 260568 h 632364"/>
                <a:gd name="connsiteX108" fmla="*/ 315584 w 624512"/>
                <a:gd name="connsiteY108" fmla="*/ 256721 h 632364"/>
                <a:gd name="connsiteX109" fmla="*/ 368924 w 624512"/>
                <a:gd name="connsiteY109" fmla="*/ 206715 h 632364"/>
                <a:gd name="connsiteX110" fmla="*/ 494703 w 624512"/>
                <a:gd name="connsiteY110" fmla="*/ 107618 h 632364"/>
                <a:gd name="connsiteX111" fmla="*/ 525476 w 624512"/>
                <a:gd name="connsiteY111" fmla="*/ 111442 h 632364"/>
                <a:gd name="connsiteX112" fmla="*/ 556249 w 624512"/>
                <a:gd name="connsiteY112" fmla="*/ 149687 h 632364"/>
                <a:gd name="connsiteX113" fmla="*/ 552402 w 624512"/>
                <a:gd name="connsiteY113" fmla="*/ 168809 h 632364"/>
                <a:gd name="connsiteX114" fmla="*/ 525476 w 624512"/>
                <a:gd name="connsiteY114" fmla="*/ 187931 h 632364"/>
                <a:gd name="connsiteX115" fmla="*/ 460083 w 624512"/>
                <a:gd name="connsiteY115" fmla="*/ 153511 h 632364"/>
                <a:gd name="connsiteX116" fmla="*/ 460083 w 624512"/>
                <a:gd name="connsiteY116" fmla="*/ 145862 h 632364"/>
                <a:gd name="connsiteX117" fmla="*/ 494703 w 624512"/>
                <a:gd name="connsiteY117" fmla="*/ 107618 h 632364"/>
                <a:gd name="connsiteX118" fmla="*/ 289866 w 624512"/>
                <a:gd name="connsiteY118" fmla="*/ 100330 h 632364"/>
                <a:gd name="connsiteX119" fmla="*/ 320346 w 624512"/>
                <a:gd name="connsiteY119" fmla="*/ 100330 h 632364"/>
                <a:gd name="connsiteX120" fmla="*/ 347016 w 624512"/>
                <a:gd name="connsiteY120" fmla="*/ 150048 h 632364"/>
                <a:gd name="connsiteX121" fmla="*/ 335586 w 624512"/>
                <a:gd name="connsiteY121" fmla="*/ 169171 h 632364"/>
                <a:gd name="connsiteX122" fmla="*/ 289866 w 624512"/>
                <a:gd name="connsiteY122" fmla="*/ 176819 h 632364"/>
                <a:gd name="connsiteX123" fmla="*/ 270816 w 624512"/>
                <a:gd name="connsiteY123" fmla="*/ 123277 h 632364"/>
                <a:gd name="connsiteX124" fmla="*/ 270816 w 624512"/>
                <a:gd name="connsiteY124" fmla="*/ 119453 h 632364"/>
                <a:gd name="connsiteX125" fmla="*/ 289866 w 624512"/>
                <a:gd name="connsiteY125" fmla="*/ 100330 h 632364"/>
                <a:gd name="connsiteX126" fmla="*/ 163670 w 624512"/>
                <a:gd name="connsiteY126" fmla="*/ 95261 h 632364"/>
                <a:gd name="connsiteX127" fmla="*/ 182813 w 624512"/>
                <a:gd name="connsiteY127" fmla="*/ 107690 h 632364"/>
                <a:gd name="connsiteX128" fmla="*/ 194299 w 624512"/>
                <a:gd name="connsiteY128" fmla="*/ 126812 h 632364"/>
                <a:gd name="connsiteX129" fmla="*/ 182813 w 624512"/>
                <a:gd name="connsiteY129" fmla="*/ 161233 h 632364"/>
                <a:gd name="connsiteX130" fmla="*/ 171327 w 624512"/>
                <a:gd name="connsiteY130" fmla="*/ 168881 h 632364"/>
                <a:gd name="connsiteX131" fmla="*/ 148355 w 624512"/>
                <a:gd name="connsiteY131" fmla="*/ 161233 h 632364"/>
                <a:gd name="connsiteX132" fmla="*/ 140697 w 624512"/>
                <a:gd name="connsiteY132" fmla="*/ 107690 h 632364"/>
                <a:gd name="connsiteX133" fmla="*/ 144526 w 624512"/>
                <a:gd name="connsiteY133" fmla="*/ 100041 h 632364"/>
                <a:gd name="connsiteX134" fmla="*/ 163670 w 624512"/>
                <a:gd name="connsiteY134" fmla="*/ 95261 h 632364"/>
                <a:gd name="connsiteX135" fmla="*/ 412639 w 624512"/>
                <a:gd name="connsiteY135" fmla="*/ 10622 h 632364"/>
                <a:gd name="connsiteX136" fmla="*/ 441302 w 624512"/>
                <a:gd name="connsiteY136" fmla="*/ 31101 h 632364"/>
                <a:gd name="connsiteX137" fmla="*/ 433659 w 624512"/>
                <a:gd name="connsiteY137" fmla="*/ 69201 h 632364"/>
                <a:gd name="connsiteX138" fmla="*/ 403084 w 624512"/>
                <a:gd name="connsiteY138" fmla="*/ 95871 h 632364"/>
                <a:gd name="connsiteX139" fmla="*/ 383976 w 624512"/>
                <a:gd name="connsiteY139" fmla="*/ 95871 h 632364"/>
                <a:gd name="connsiteX140" fmla="*/ 345758 w 624512"/>
                <a:gd name="connsiteY140" fmla="*/ 69201 h 632364"/>
                <a:gd name="connsiteX141" fmla="*/ 345758 w 624512"/>
                <a:gd name="connsiteY141" fmla="*/ 38721 h 632364"/>
                <a:gd name="connsiteX142" fmla="*/ 357223 w 624512"/>
                <a:gd name="connsiteY142" fmla="*/ 27291 h 632364"/>
                <a:gd name="connsiteX143" fmla="*/ 372510 w 624512"/>
                <a:gd name="connsiteY143" fmla="*/ 15861 h 632364"/>
                <a:gd name="connsiteX144" fmla="*/ 412639 w 624512"/>
                <a:gd name="connsiteY144" fmla="*/ 10622 h 632364"/>
                <a:gd name="connsiteX145" fmla="*/ 228082 w 624512"/>
                <a:gd name="connsiteY145" fmla="*/ 436 h 632364"/>
                <a:gd name="connsiteX146" fmla="*/ 255417 w 624512"/>
                <a:gd name="connsiteY146" fmla="*/ 12299 h 632364"/>
                <a:gd name="connsiteX147" fmla="*/ 255417 w 624512"/>
                <a:gd name="connsiteY147" fmla="*/ 16095 h 632364"/>
                <a:gd name="connsiteX148" fmla="*/ 263090 w 624512"/>
                <a:gd name="connsiteY148" fmla="*/ 65446 h 632364"/>
                <a:gd name="connsiteX149" fmla="*/ 259254 w 624512"/>
                <a:gd name="connsiteY149" fmla="*/ 69242 h 632364"/>
                <a:gd name="connsiteX150" fmla="*/ 197870 w 624512"/>
                <a:gd name="connsiteY150" fmla="*/ 57854 h 632364"/>
                <a:gd name="connsiteX151" fmla="*/ 186361 w 624512"/>
                <a:gd name="connsiteY151" fmla="*/ 35076 h 632364"/>
                <a:gd name="connsiteX152" fmla="*/ 197870 w 624512"/>
                <a:gd name="connsiteY152" fmla="*/ 8503 h 632364"/>
                <a:gd name="connsiteX153" fmla="*/ 228082 w 624512"/>
                <a:gd name="connsiteY153" fmla="*/ 436 h 6323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</a:cxnLst>
              <a:rect l="l" t="t" r="r" b="b"/>
              <a:pathLst>
                <a:path w="624512" h="632364">
                  <a:moveTo>
                    <a:pt x="98755" y="566406"/>
                  </a:moveTo>
                  <a:cubicBezTo>
                    <a:pt x="106280" y="566406"/>
                    <a:pt x="113806" y="566406"/>
                    <a:pt x="117569" y="570199"/>
                  </a:cubicBezTo>
                  <a:cubicBezTo>
                    <a:pt x="136384" y="581576"/>
                    <a:pt x="151436" y="600538"/>
                    <a:pt x="143910" y="619500"/>
                  </a:cubicBezTo>
                  <a:cubicBezTo>
                    <a:pt x="140147" y="627084"/>
                    <a:pt x="128858" y="630877"/>
                    <a:pt x="113806" y="630877"/>
                  </a:cubicBezTo>
                  <a:cubicBezTo>
                    <a:pt x="102517" y="634669"/>
                    <a:pt x="91229" y="630877"/>
                    <a:pt x="79940" y="623292"/>
                  </a:cubicBezTo>
                  <a:cubicBezTo>
                    <a:pt x="64888" y="615707"/>
                    <a:pt x="49836" y="600538"/>
                    <a:pt x="61125" y="585368"/>
                  </a:cubicBezTo>
                  <a:cubicBezTo>
                    <a:pt x="61125" y="577783"/>
                    <a:pt x="68651" y="573991"/>
                    <a:pt x="76177" y="570199"/>
                  </a:cubicBezTo>
                  <a:cubicBezTo>
                    <a:pt x="83703" y="566406"/>
                    <a:pt x="91229" y="566406"/>
                    <a:pt x="98755" y="566406"/>
                  </a:cubicBezTo>
                  <a:close/>
                  <a:moveTo>
                    <a:pt x="232289" y="486067"/>
                  </a:moveTo>
                  <a:cubicBezTo>
                    <a:pt x="232289" y="486067"/>
                    <a:pt x="236066" y="486067"/>
                    <a:pt x="236066" y="486067"/>
                  </a:cubicBezTo>
                  <a:cubicBezTo>
                    <a:pt x="254952" y="482268"/>
                    <a:pt x="273838" y="489865"/>
                    <a:pt x="281392" y="516456"/>
                  </a:cubicBezTo>
                  <a:cubicBezTo>
                    <a:pt x="285170" y="520255"/>
                    <a:pt x="285170" y="520255"/>
                    <a:pt x="285170" y="524054"/>
                  </a:cubicBezTo>
                  <a:cubicBezTo>
                    <a:pt x="292724" y="554443"/>
                    <a:pt x="266284" y="581034"/>
                    <a:pt x="239844" y="584832"/>
                  </a:cubicBezTo>
                  <a:cubicBezTo>
                    <a:pt x="220958" y="588631"/>
                    <a:pt x="202072" y="584832"/>
                    <a:pt x="190740" y="562040"/>
                  </a:cubicBezTo>
                  <a:cubicBezTo>
                    <a:pt x="190740" y="558242"/>
                    <a:pt x="190740" y="554443"/>
                    <a:pt x="186963" y="550644"/>
                  </a:cubicBezTo>
                  <a:cubicBezTo>
                    <a:pt x="183186" y="520255"/>
                    <a:pt x="205849" y="489865"/>
                    <a:pt x="232289" y="486067"/>
                  </a:cubicBezTo>
                  <a:close/>
                  <a:moveTo>
                    <a:pt x="368434" y="482854"/>
                  </a:moveTo>
                  <a:cubicBezTo>
                    <a:pt x="376091" y="482368"/>
                    <a:pt x="384706" y="485285"/>
                    <a:pt x="392363" y="493064"/>
                  </a:cubicBezTo>
                  <a:cubicBezTo>
                    <a:pt x="392363" y="493064"/>
                    <a:pt x="392363" y="493064"/>
                    <a:pt x="392363" y="496953"/>
                  </a:cubicBezTo>
                  <a:cubicBezTo>
                    <a:pt x="400020" y="500843"/>
                    <a:pt x="400020" y="508621"/>
                    <a:pt x="400020" y="512511"/>
                  </a:cubicBezTo>
                  <a:cubicBezTo>
                    <a:pt x="403849" y="524179"/>
                    <a:pt x="400020" y="531958"/>
                    <a:pt x="392363" y="535847"/>
                  </a:cubicBezTo>
                  <a:cubicBezTo>
                    <a:pt x="380877" y="551405"/>
                    <a:pt x="361733" y="555294"/>
                    <a:pt x="350247" y="543626"/>
                  </a:cubicBezTo>
                  <a:cubicBezTo>
                    <a:pt x="346418" y="539737"/>
                    <a:pt x="342590" y="531958"/>
                    <a:pt x="338761" y="524179"/>
                  </a:cubicBezTo>
                  <a:cubicBezTo>
                    <a:pt x="338761" y="512511"/>
                    <a:pt x="342590" y="500843"/>
                    <a:pt x="350247" y="493064"/>
                  </a:cubicBezTo>
                  <a:cubicBezTo>
                    <a:pt x="354076" y="487230"/>
                    <a:pt x="360776" y="483340"/>
                    <a:pt x="368434" y="482854"/>
                  </a:cubicBezTo>
                  <a:close/>
                  <a:moveTo>
                    <a:pt x="111253" y="437359"/>
                  </a:moveTo>
                  <a:cubicBezTo>
                    <a:pt x="117008" y="438793"/>
                    <a:pt x="121804" y="442617"/>
                    <a:pt x="125640" y="448354"/>
                  </a:cubicBezTo>
                  <a:cubicBezTo>
                    <a:pt x="137149" y="463652"/>
                    <a:pt x="125640" y="498072"/>
                    <a:pt x="106457" y="509545"/>
                  </a:cubicBezTo>
                  <a:cubicBezTo>
                    <a:pt x="98784" y="517194"/>
                    <a:pt x="91112" y="517194"/>
                    <a:pt x="79602" y="517194"/>
                  </a:cubicBezTo>
                  <a:cubicBezTo>
                    <a:pt x="71929" y="513370"/>
                    <a:pt x="60420" y="505721"/>
                    <a:pt x="52747" y="494247"/>
                  </a:cubicBezTo>
                  <a:cubicBezTo>
                    <a:pt x="48910" y="486598"/>
                    <a:pt x="45074" y="478950"/>
                    <a:pt x="45074" y="475125"/>
                  </a:cubicBezTo>
                  <a:cubicBezTo>
                    <a:pt x="48910" y="467476"/>
                    <a:pt x="56583" y="463652"/>
                    <a:pt x="64256" y="456003"/>
                  </a:cubicBezTo>
                  <a:cubicBezTo>
                    <a:pt x="75766" y="448354"/>
                    <a:pt x="87275" y="444529"/>
                    <a:pt x="91112" y="440705"/>
                  </a:cubicBezTo>
                  <a:cubicBezTo>
                    <a:pt x="98785" y="436881"/>
                    <a:pt x="105498" y="435925"/>
                    <a:pt x="111253" y="437359"/>
                  </a:cubicBezTo>
                  <a:close/>
                  <a:moveTo>
                    <a:pt x="464809" y="414006"/>
                  </a:moveTo>
                  <a:cubicBezTo>
                    <a:pt x="472429" y="414006"/>
                    <a:pt x="480049" y="417816"/>
                    <a:pt x="487669" y="421626"/>
                  </a:cubicBezTo>
                  <a:cubicBezTo>
                    <a:pt x="502909" y="436866"/>
                    <a:pt x="518149" y="459726"/>
                    <a:pt x="514339" y="474966"/>
                  </a:cubicBezTo>
                  <a:cubicBezTo>
                    <a:pt x="514339" y="482586"/>
                    <a:pt x="514339" y="490206"/>
                    <a:pt x="510529" y="494016"/>
                  </a:cubicBezTo>
                  <a:cubicBezTo>
                    <a:pt x="499099" y="509256"/>
                    <a:pt x="476239" y="501636"/>
                    <a:pt x="464809" y="486396"/>
                  </a:cubicBezTo>
                  <a:cubicBezTo>
                    <a:pt x="453379" y="478776"/>
                    <a:pt x="445759" y="467346"/>
                    <a:pt x="441949" y="455916"/>
                  </a:cubicBezTo>
                  <a:cubicBezTo>
                    <a:pt x="441949" y="448296"/>
                    <a:pt x="441949" y="433056"/>
                    <a:pt x="453379" y="421626"/>
                  </a:cubicBezTo>
                  <a:cubicBezTo>
                    <a:pt x="453379" y="417816"/>
                    <a:pt x="457189" y="414006"/>
                    <a:pt x="464809" y="414006"/>
                  </a:cubicBezTo>
                  <a:close/>
                  <a:moveTo>
                    <a:pt x="14457" y="363206"/>
                  </a:moveTo>
                  <a:cubicBezTo>
                    <a:pt x="18313" y="363206"/>
                    <a:pt x="22168" y="363206"/>
                    <a:pt x="26024" y="363206"/>
                  </a:cubicBezTo>
                  <a:cubicBezTo>
                    <a:pt x="33734" y="363206"/>
                    <a:pt x="41445" y="370945"/>
                    <a:pt x="45300" y="378684"/>
                  </a:cubicBezTo>
                  <a:cubicBezTo>
                    <a:pt x="49156" y="386424"/>
                    <a:pt x="53011" y="390293"/>
                    <a:pt x="53011" y="398032"/>
                  </a:cubicBezTo>
                  <a:cubicBezTo>
                    <a:pt x="53011" y="409641"/>
                    <a:pt x="49156" y="421250"/>
                    <a:pt x="37590" y="425119"/>
                  </a:cubicBezTo>
                  <a:cubicBezTo>
                    <a:pt x="29879" y="425119"/>
                    <a:pt x="26024" y="421250"/>
                    <a:pt x="18313" y="413510"/>
                  </a:cubicBezTo>
                  <a:cubicBezTo>
                    <a:pt x="10602" y="405771"/>
                    <a:pt x="2891" y="390293"/>
                    <a:pt x="2891" y="378684"/>
                  </a:cubicBezTo>
                  <a:cubicBezTo>
                    <a:pt x="-964" y="374815"/>
                    <a:pt x="-964" y="370945"/>
                    <a:pt x="2891" y="367076"/>
                  </a:cubicBezTo>
                  <a:cubicBezTo>
                    <a:pt x="6747" y="363206"/>
                    <a:pt x="10602" y="363206"/>
                    <a:pt x="14457" y="363206"/>
                  </a:cubicBezTo>
                  <a:close/>
                  <a:moveTo>
                    <a:pt x="338376" y="344250"/>
                  </a:moveTo>
                  <a:cubicBezTo>
                    <a:pt x="354510" y="340808"/>
                    <a:pt x="371720" y="348780"/>
                    <a:pt x="380325" y="363275"/>
                  </a:cubicBezTo>
                  <a:cubicBezTo>
                    <a:pt x="387974" y="374870"/>
                    <a:pt x="387974" y="394196"/>
                    <a:pt x="372676" y="409657"/>
                  </a:cubicBezTo>
                  <a:cubicBezTo>
                    <a:pt x="372676" y="409657"/>
                    <a:pt x="372676" y="409657"/>
                    <a:pt x="368852" y="413522"/>
                  </a:cubicBezTo>
                  <a:cubicBezTo>
                    <a:pt x="349729" y="425118"/>
                    <a:pt x="322958" y="413522"/>
                    <a:pt x="311485" y="398062"/>
                  </a:cubicBezTo>
                  <a:cubicBezTo>
                    <a:pt x="303836" y="386466"/>
                    <a:pt x="303836" y="367140"/>
                    <a:pt x="315309" y="355544"/>
                  </a:cubicBezTo>
                  <a:cubicBezTo>
                    <a:pt x="315309" y="355544"/>
                    <a:pt x="319134" y="351679"/>
                    <a:pt x="322958" y="351679"/>
                  </a:cubicBezTo>
                  <a:cubicBezTo>
                    <a:pt x="327739" y="347814"/>
                    <a:pt x="332998" y="345398"/>
                    <a:pt x="338376" y="344250"/>
                  </a:cubicBezTo>
                  <a:close/>
                  <a:moveTo>
                    <a:pt x="220757" y="344156"/>
                  </a:moveTo>
                  <a:cubicBezTo>
                    <a:pt x="236103" y="348026"/>
                    <a:pt x="251449" y="355765"/>
                    <a:pt x="247613" y="371243"/>
                  </a:cubicBezTo>
                  <a:cubicBezTo>
                    <a:pt x="247613" y="378982"/>
                    <a:pt x="239940" y="386721"/>
                    <a:pt x="224594" y="394460"/>
                  </a:cubicBezTo>
                  <a:cubicBezTo>
                    <a:pt x="213084" y="402200"/>
                    <a:pt x="193902" y="406069"/>
                    <a:pt x="178556" y="402200"/>
                  </a:cubicBezTo>
                  <a:cubicBezTo>
                    <a:pt x="174720" y="402200"/>
                    <a:pt x="170883" y="402200"/>
                    <a:pt x="167047" y="398330"/>
                  </a:cubicBezTo>
                  <a:cubicBezTo>
                    <a:pt x="163210" y="394460"/>
                    <a:pt x="159374" y="386721"/>
                    <a:pt x="163210" y="378982"/>
                  </a:cubicBezTo>
                  <a:cubicBezTo>
                    <a:pt x="163210" y="375113"/>
                    <a:pt x="163210" y="371243"/>
                    <a:pt x="167047" y="367374"/>
                  </a:cubicBezTo>
                  <a:cubicBezTo>
                    <a:pt x="170883" y="355765"/>
                    <a:pt x="182393" y="348026"/>
                    <a:pt x="193902" y="348026"/>
                  </a:cubicBezTo>
                  <a:cubicBezTo>
                    <a:pt x="201575" y="344156"/>
                    <a:pt x="213084" y="344156"/>
                    <a:pt x="220757" y="344156"/>
                  </a:cubicBezTo>
                  <a:close/>
                  <a:moveTo>
                    <a:pt x="558035" y="324773"/>
                  </a:moveTo>
                  <a:cubicBezTo>
                    <a:pt x="563733" y="325721"/>
                    <a:pt x="569431" y="327615"/>
                    <a:pt x="575129" y="329510"/>
                  </a:cubicBezTo>
                  <a:cubicBezTo>
                    <a:pt x="597921" y="344668"/>
                    <a:pt x="620713" y="371195"/>
                    <a:pt x="624512" y="390142"/>
                  </a:cubicBezTo>
                  <a:cubicBezTo>
                    <a:pt x="624512" y="401511"/>
                    <a:pt x="624512" y="409090"/>
                    <a:pt x="620713" y="416669"/>
                  </a:cubicBezTo>
                  <a:cubicBezTo>
                    <a:pt x="605519" y="439406"/>
                    <a:pt x="578928" y="431827"/>
                    <a:pt x="559934" y="420459"/>
                  </a:cubicBezTo>
                  <a:cubicBezTo>
                    <a:pt x="544740" y="412880"/>
                    <a:pt x="529545" y="397721"/>
                    <a:pt x="525746" y="386353"/>
                  </a:cubicBezTo>
                  <a:cubicBezTo>
                    <a:pt x="521948" y="371195"/>
                    <a:pt x="518149" y="352247"/>
                    <a:pt x="529545" y="337089"/>
                  </a:cubicBezTo>
                  <a:cubicBezTo>
                    <a:pt x="529545" y="333300"/>
                    <a:pt x="533344" y="325721"/>
                    <a:pt x="540941" y="325721"/>
                  </a:cubicBezTo>
                  <a:cubicBezTo>
                    <a:pt x="546639" y="323826"/>
                    <a:pt x="552337" y="323826"/>
                    <a:pt x="558035" y="324773"/>
                  </a:cubicBezTo>
                  <a:close/>
                  <a:moveTo>
                    <a:pt x="236368" y="230423"/>
                  </a:moveTo>
                  <a:cubicBezTo>
                    <a:pt x="251537" y="226681"/>
                    <a:pt x="270499" y="234165"/>
                    <a:pt x="270499" y="249133"/>
                  </a:cubicBezTo>
                  <a:cubicBezTo>
                    <a:pt x="270499" y="256617"/>
                    <a:pt x="266707" y="264101"/>
                    <a:pt x="259122" y="267843"/>
                  </a:cubicBezTo>
                  <a:cubicBezTo>
                    <a:pt x="251537" y="275327"/>
                    <a:pt x="240160" y="275327"/>
                    <a:pt x="232575" y="279069"/>
                  </a:cubicBezTo>
                  <a:cubicBezTo>
                    <a:pt x="217406" y="279069"/>
                    <a:pt x="206028" y="275327"/>
                    <a:pt x="202236" y="260359"/>
                  </a:cubicBezTo>
                  <a:cubicBezTo>
                    <a:pt x="202236" y="256617"/>
                    <a:pt x="206028" y="249133"/>
                    <a:pt x="209821" y="245391"/>
                  </a:cubicBezTo>
                  <a:cubicBezTo>
                    <a:pt x="213613" y="237907"/>
                    <a:pt x="217406" y="234165"/>
                    <a:pt x="221198" y="234165"/>
                  </a:cubicBezTo>
                  <a:cubicBezTo>
                    <a:pt x="224990" y="230423"/>
                    <a:pt x="232575" y="230423"/>
                    <a:pt x="236368" y="230423"/>
                  </a:cubicBezTo>
                  <a:close/>
                  <a:moveTo>
                    <a:pt x="502741" y="221918"/>
                  </a:moveTo>
                  <a:cubicBezTo>
                    <a:pt x="510398" y="221918"/>
                    <a:pt x="518055" y="229629"/>
                    <a:pt x="525713" y="241195"/>
                  </a:cubicBezTo>
                  <a:cubicBezTo>
                    <a:pt x="533370" y="248906"/>
                    <a:pt x="537199" y="260472"/>
                    <a:pt x="537199" y="268183"/>
                  </a:cubicBezTo>
                  <a:cubicBezTo>
                    <a:pt x="537199" y="275893"/>
                    <a:pt x="537199" y="279749"/>
                    <a:pt x="533370" y="283604"/>
                  </a:cubicBezTo>
                  <a:cubicBezTo>
                    <a:pt x="525713" y="295170"/>
                    <a:pt x="514227" y="302881"/>
                    <a:pt x="502741" y="302881"/>
                  </a:cubicBezTo>
                  <a:cubicBezTo>
                    <a:pt x="495083" y="302881"/>
                    <a:pt x="487426" y="299026"/>
                    <a:pt x="479768" y="291315"/>
                  </a:cubicBezTo>
                  <a:cubicBezTo>
                    <a:pt x="479768" y="287460"/>
                    <a:pt x="475940" y="287460"/>
                    <a:pt x="475940" y="283604"/>
                  </a:cubicBezTo>
                  <a:cubicBezTo>
                    <a:pt x="472111" y="275893"/>
                    <a:pt x="472111" y="272038"/>
                    <a:pt x="472111" y="268183"/>
                  </a:cubicBezTo>
                  <a:cubicBezTo>
                    <a:pt x="472111" y="245050"/>
                    <a:pt x="483597" y="225774"/>
                    <a:pt x="502741" y="221918"/>
                  </a:cubicBezTo>
                  <a:close/>
                  <a:moveTo>
                    <a:pt x="71959" y="210806"/>
                  </a:moveTo>
                  <a:cubicBezTo>
                    <a:pt x="83481" y="210806"/>
                    <a:pt x="95004" y="214605"/>
                    <a:pt x="106526" y="218403"/>
                  </a:cubicBezTo>
                  <a:cubicBezTo>
                    <a:pt x="121889" y="226001"/>
                    <a:pt x="133411" y="233598"/>
                    <a:pt x="141093" y="237397"/>
                  </a:cubicBezTo>
                  <a:cubicBezTo>
                    <a:pt x="160296" y="248793"/>
                    <a:pt x="164137" y="263988"/>
                    <a:pt x="156456" y="279182"/>
                  </a:cubicBezTo>
                  <a:cubicBezTo>
                    <a:pt x="144933" y="301974"/>
                    <a:pt x="102685" y="317169"/>
                    <a:pt x="71959" y="301974"/>
                  </a:cubicBezTo>
                  <a:cubicBezTo>
                    <a:pt x="64278" y="298176"/>
                    <a:pt x="56596" y="290578"/>
                    <a:pt x="48915" y="279182"/>
                  </a:cubicBezTo>
                  <a:cubicBezTo>
                    <a:pt x="45074" y="267786"/>
                    <a:pt x="48915" y="244994"/>
                    <a:pt x="56596" y="229800"/>
                  </a:cubicBezTo>
                  <a:cubicBezTo>
                    <a:pt x="60437" y="222202"/>
                    <a:pt x="64278" y="214605"/>
                    <a:pt x="71959" y="210806"/>
                  </a:cubicBezTo>
                  <a:close/>
                  <a:moveTo>
                    <a:pt x="368924" y="206715"/>
                  </a:moveTo>
                  <a:cubicBezTo>
                    <a:pt x="391784" y="202868"/>
                    <a:pt x="422264" y="210561"/>
                    <a:pt x="426074" y="237488"/>
                  </a:cubicBezTo>
                  <a:cubicBezTo>
                    <a:pt x="426074" y="241335"/>
                    <a:pt x="426074" y="245181"/>
                    <a:pt x="426074" y="245181"/>
                  </a:cubicBezTo>
                  <a:cubicBezTo>
                    <a:pt x="422264" y="275955"/>
                    <a:pt x="395594" y="295188"/>
                    <a:pt x="368924" y="299034"/>
                  </a:cubicBezTo>
                  <a:cubicBezTo>
                    <a:pt x="357494" y="302881"/>
                    <a:pt x="346064" y="299034"/>
                    <a:pt x="334634" y="291341"/>
                  </a:cubicBezTo>
                  <a:cubicBezTo>
                    <a:pt x="323204" y="287495"/>
                    <a:pt x="315584" y="275955"/>
                    <a:pt x="315584" y="260568"/>
                  </a:cubicBezTo>
                  <a:cubicBezTo>
                    <a:pt x="315584" y="260568"/>
                    <a:pt x="315584" y="256721"/>
                    <a:pt x="315584" y="256721"/>
                  </a:cubicBezTo>
                  <a:cubicBezTo>
                    <a:pt x="311774" y="225948"/>
                    <a:pt x="342254" y="206715"/>
                    <a:pt x="368924" y="206715"/>
                  </a:cubicBezTo>
                  <a:close/>
                  <a:moveTo>
                    <a:pt x="494703" y="107618"/>
                  </a:moveTo>
                  <a:cubicBezTo>
                    <a:pt x="506242" y="107618"/>
                    <a:pt x="517782" y="107618"/>
                    <a:pt x="525476" y="111442"/>
                  </a:cubicBezTo>
                  <a:cubicBezTo>
                    <a:pt x="540862" y="119091"/>
                    <a:pt x="552402" y="134389"/>
                    <a:pt x="556249" y="149687"/>
                  </a:cubicBezTo>
                  <a:cubicBezTo>
                    <a:pt x="556249" y="157336"/>
                    <a:pt x="556249" y="161160"/>
                    <a:pt x="552402" y="168809"/>
                  </a:cubicBezTo>
                  <a:cubicBezTo>
                    <a:pt x="548556" y="180283"/>
                    <a:pt x="537016" y="187931"/>
                    <a:pt x="525476" y="187931"/>
                  </a:cubicBezTo>
                  <a:cubicBezTo>
                    <a:pt x="498549" y="191756"/>
                    <a:pt x="471623" y="176458"/>
                    <a:pt x="460083" y="153511"/>
                  </a:cubicBezTo>
                  <a:cubicBezTo>
                    <a:pt x="460083" y="149687"/>
                    <a:pt x="460083" y="145862"/>
                    <a:pt x="460083" y="145862"/>
                  </a:cubicBezTo>
                  <a:cubicBezTo>
                    <a:pt x="456236" y="122916"/>
                    <a:pt x="475469" y="111442"/>
                    <a:pt x="494703" y="107618"/>
                  </a:cubicBezTo>
                  <a:close/>
                  <a:moveTo>
                    <a:pt x="289866" y="100330"/>
                  </a:moveTo>
                  <a:cubicBezTo>
                    <a:pt x="301296" y="96506"/>
                    <a:pt x="312726" y="96506"/>
                    <a:pt x="320346" y="100330"/>
                  </a:cubicBezTo>
                  <a:cubicBezTo>
                    <a:pt x="339396" y="107979"/>
                    <a:pt x="354636" y="127102"/>
                    <a:pt x="347016" y="150048"/>
                  </a:cubicBezTo>
                  <a:cubicBezTo>
                    <a:pt x="347016" y="157697"/>
                    <a:pt x="339396" y="165346"/>
                    <a:pt x="335586" y="169171"/>
                  </a:cubicBezTo>
                  <a:cubicBezTo>
                    <a:pt x="320346" y="180644"/>
                    <a:pt x="305106" y="180644"/>
                    <a:pt x="289866" y="176819"/>
                  </a:cubicBezTo>
                  <a:cubicBezTo>
                    <a:pt x="270816" y="169171"/>
                    <a:pt x="259386" y="150048"/>
                    <a:pt x="270816" y="123277"/>
                  </a:cubicBezTo>
                  <a:cubicBezTo>
                    <a:pt x="270816" y="123277"/>
                    <a:pt x="270816" y="123277"/>
                    <a:pt x="270816" y="119453"/>
                  </a:cubicBezTo>
                  <a:cubicBezTo>
                    <a:pt x="274626" y="111804"/>
                    <a:pt x="282246" y="104155"/>
                    <a:pt x="289866" y="100330"/>
                  </a:cubicBezTo>
                  <a:close/>
                  <a:moveTo>
                    <a:pt x="163670" y="95261"/>
                  </a:moveTo>
                  <a:cubicBezTo>
                    <a:pt x="170370" y="97173"/>
                    <a:pt x="177070" y="101954"/>
                    <a:pt x="182813" y="107690"/>
                  </a:cubicBezTo>
                  <a:cubicBezTo>
                    <a:pt x="190470" y="111515"/>
                    <a:pt x="194299" y="119164"/>
                    <a:pt x="194299" y="126812"/>
                  </a:cubicBezTo>
                  <a:cubicBezTo>
                    <a:pt x="194299" y="138286"/>
                    <a:pt x="194299" y="153584"/>
                    <a:pt x="182813" y="161233"/>
                  </a:cubicBezTo>
                  <a:cubicBezTo>
                    <a:pt x="178984" y="165057"/>
                    <a:pt x="175155" y="168881"/>
                    <a:pt x="171327" y="168881"/>
                  </a:cubicBezTo>
                  <a:cubicBezTo>
                    <a:pt x="159841" y="172706"/>
                    <a:pt x="152183" y="168881"/>
                    <a:pt x="148355" y="161233"/>
                  </a:cubicBezTo>
                  <a:cubicBezTo>
                    <a:pt x="133040" y="145935"/>
                    <a:pt x="129211" y="122988"/>
                    <a:pt x="140697" y="107690"/>
                  </a:cubicBezTo>
                  <a:cubicBezTo>
                    <a:pt x="140697" y="103866"/>
                    <a:pt x="140697" y="103866"/>
                    <a:pt x="144526" y="100041"/>
                  </a:cubicBezTo>
                  <a:cubicBezTo>
                    <a:pt x="150269" y="94305"/>
                    <a:pt x="156969" y="93348"/>
                    <a:pt x="163670" y="95261"/>
                  </a:cubicBezTo>
                  <a:close/>
                  <a:moveTo>
                    <a:pt x="412639" y="10622"/>
                  </a:moveTo>
                  <a:cubicBezTo>
                    <a:pt x="425060" y="13003"/>
                    <a:pt x="435570" y="19671"/>
                    <a:pt x="441302" y="31101"/>
                  </a:cubicBezTo>
                  <a:cubicBezTo>
                    <a:pt x="445124" y="38721"/>
                    <a:pt x="441302" y="53961"/>
                    <a:pt x="433659" y="69201"/>
                  </a:cubicBezTo>
                  <a:cubicBezTo>
                    <a:pt x="426015" y="80631"/>
                    <a:pt x="414550" y="88251"/>
                    <a:pt x="403084" y="95871"/>
                  </a:cubicBezTo>
                  <a:cubicBezTo>
                    <a:pt x="395441" y="95871"/>
                    <a:pt x="387797" y="99681"/>
                    <a:pt x="383976" y="95871"/>
                  </a:cubicBezTo>
                  <a:cubicBezTo>
                    <a:pt x="364867" y="95871"/>
                    <a:pt x="353401" y="84441"/>
                    <a:pt x="345758" y="69201"/>
                  </a:cubicBezTo>
                  <a:cubicBezTo>
                    <a:pt x="341936" y="61581"/>
                    <a:pt x="341936" y="46341"/>
                    <a:pt x="345758" y="38721"/>
                  </a:cubicBezTo>
                  <a:cubicBezTo>
                    <a:pt x="349580" y="34911"/>
                    <a:pt x="353401" y="31101"/>
                    <a:pt x="357223" y="27291"/>
                  </a:cubicBezTo>
                  <a:cubicBezTo>
                    <a:pt x="361045" y="19671"/>
                    <a:pt x="368688" y="15861"/>
                    <a:pt x="372510" y="15861"/>
                  </a:cubicBezTo>
                  <a:cubicBezTo>
                    <a:pt x="385887" y="10146"/>
                    <a:pt x="400218" y="8241"/>
                    <a:pt x="412639" y="10622"/>
                  </a:cubicBezTo>
                  <a:close/>
                  <a:moveTo>
                    <a:pt x="228082" y="436"/>
                  </a:moveTo>
                  <a:cubicBezTo>
                    <a:pt x="238153" y="1859"/>
                    <a:pt x="247744" y="6605"/>
                    <a:pt x="255417" y="12299"/>
                  </a:cubicBezTo>
                  <a:cubicBezTo>
                    <a:pt x="255417" y="16095"/>
                    <a:pt x="255417" y="16095"/>
                    <a:pt x="255417" y="16095"/>
                  </a:cubicBezTo>
                  <a:cubicBezTo>
                    <a:pt x="270763" y="27484"/>
                    <a:pt x="278436" y="50261"/>
                    <a:pt x="263090" y="65446"/>
                  </a:cubicBezTo>
                  <a:cubicBezTo>
                    <a:pt x="263090" y="65446"/>
                    <a:pt x="259254" y="65446"/>
                    <a:pt x="259254" y="69242"/>
                  </a:cubicBezTo>
                  <a:cubicBezTo>
                    <a:pt x="240071" y="80631"/>
                    <a:pt x="213216" y="73038"/>
                    <a:pt x="197870" y="57854"/>
                  </a:cubicBezTo>
                  <a:cubicBezTo>
                    <a:pt x="194034" y="54057"/>
                    <a:pt x="186361" y="42669"/>
                    <a:pt x="186361" y="35076"/>
                  </a:cubicBezTo>
                  <a:cubicBezTo>
                    <a:pt x="186361" y="27484"/>
                    <a:pt x="190197" y="16095"/>
                    <a:pt x="197870" y="8503"/>
                  </a:cubicBezTo>
                  <a:cubicBezTo>
                    <a:pt x="207462" y="910"/>
                    <a:pt x="218012" y="-988"/>
                    <a:pt x="228082" y="436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GB" sz="1350">
                <a:solidFill>
                  <a:prstClr val="black"/>
                </a:solidFill>
              </a:endParaRPr>
            </a:p>
          </p:txBody>
        </p:sp>
      </p:grpSp>
      <p:grpSp>
        <p:nvGrpSpPr>
          <p:cNvPr id="194" name="Group 193"/>
          <p:cNvGrpSpPr/>
          <p:nvPr/>
        </p:nvGrpSpPr>
        <p:grpSpPr>
          <a:xfrm>
            <a:off x="5040166" y="2061146"/>
            <a:ext cx="290351" cy="290351"/>
            <a:chOff x="9828268" y="1637137"/>
            <a:chExt cx="290350" cy="290350"/>
          </a:xfrm>
        </p:grpSpPr>
        <p:sp>
          <p:nvSpPr>
            <p:cNvPr id="195" name="32-Point Star 194"/>
            <p:cNvSpPr/>
            <p:nvPr/>
          </p:nvSpPr>
          <p:spPr>
            <a:xfrm>
              <a:off x="9828268" y="1637137"/>
              <a:ext cx="290350" cy="290350"/>
            </a:xfrm>
            <a:prstGeom prst="star32">
              <a:avLst>
                <a:gd name="adj" fmla="val 47767"/>
              </a:avLst>
            </a:prstGeom>
            <a:solidFill>
              <a:schemeClr val="accent5"/>
            </a:solidFill>
            <a:ln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GB" sz="1350">
                <a:solidFill>
                  <a:prstClr val="black"/>
                </a:solidFill>
              </a:endParaRPr>
            </a:p>
          </p:txBody>
        </p:sp>
        <p:sp>
          <p:nvSpPr>
            <p:cNvPr id="196" name="Freeform 195"/>
            <p:cNvSpPr>
              <a:spLocks/>
            </p:cNvSpPr>
            <p:nvPr/>
          </p:nvSpPr>
          <p:spPr bwMode="auto">
            <a:xfrm>
              <a:off x="9857818" y="1651361"/>
              <a:ext cx="253207" cy="256391"/>
            </a:xfrm>
            <a:custGeom>
              <a:avLst/>
              <a:gdLst>
                <a:gd name="connsiteX0" fmla="*/ 98755 w 624512"/>
                <a:gd name="connsiteY0" fmla="*/ 566406 h 632364"/>
                <a:gd name="connsiteX1" fmla="*/ 117569 w 624512"/>
                <a:gd name="connsiteY1" fmla="*/ 570199 h 632364"/>
                <a:gd name="connsiteX2" fmla="*/ 143910 w 624512"/>
                <a:gd name="connsiteY2" fmla="*/ 619500 h 632364"/>
                <a:gd name="connsiteX3" fmla="*/ 113806 w 624512"/>
                <a:gd name="connsiteY3" fmla="*/ 630877 h 632364"/>
                <a:gd name="connsiteX4" fmla="*/ 79940 w 624512"/>
                <a:gd name="connsiteY4" fmla="*/ 623292 h 632364"/>
                <a:gd name="connsiteX5" fmla="*/ 61125 w 624512"/>
                <a:gd name="connsiteY5" fmla="*/ 585368 h 632364"/>
                <a:gd name="connsiteX6" fmla="*/ 76177 w 624512"/>
                <a:gd name="connsiteY6" fmla="*/ 570199 h 632364"/>
                <a:gd name="connsiteX7" fmla="*/ 98755 w 624512"/>
                <a:gd name="connsiteY7" fmla="*/ 566406 h 632364"/>
                <a:gd name="connsiteX8" fmla="*/ 232289 w 624512"/>
                <a:gd name="connsiteY8" fmla="*/ 486067 h 632364"/>
                <a:gd name="connsiteX9" fmla="*/ 236066 w 624512"/>
                <a:gd name="connsiteY9" fmla="*/ 486067 h 632364"/>
                <a:gd name="connsiteX10" fmla="*/ 281392 w 624512"/>
                <a:gd name="connsiteY10" fmla="*/ 516456 h 632364"/>
                <a:gd name="connsiteX11" fmla="*/ 285170 w 624512"/>
                <a:gd name="connsiteY11" fmla="*/ 524054 h 632364"/>
                <a:gd name="connsiteX12" fmla="*/ 239844 w 624512"/>
                <a:gd name="connsiteY12" fmla="*/ 584832 h 632364"/>
                <a:gd name="connsiteX13" fmla="*/ 190740 w 624512"/>
                <a:gd name="connsiteY13" fmla="*/ 562040 h 632364"/>
                <a:gd name="connsiteX14" fmla="*/ 186963 w 624512"/>
                <a:gd name="connsiteY14" fmla="*/ 550644 h 632364"/>
                <a:gd name="connsiteX15" fmla="*/ 232289 w 624512"/>
                <a:gd name="connsiteY15" fmla="*/ 486067 h 632364"/>
                <a:gd name="connsiteX16" fmla="*/ 368434 w 624512"/>
                <a:gd name="connsiteY16" fmla="*/ 482854 h 632364"/>
                <a:gd name="connsiteX17" fmla="*/ 392363 w 624512"/>
                <a:gd name="connsiteY17" fmla="*/ 493064 h 632364"/>
                <a:gd name="connsiteX18" fmla="*/ 392363 w 624512"/>
                <a:gd name="connsiteY18" fmla="*/ 496953 h 632364"/>
                <a:gd name="connsiteX19" fmla="*/ 400020 w 624512"/>
                <a:gd name="connsiteY19" fmla="*/ 512511 h 632364"/>
                <a:gd name="connsiteX20" fmla="*/ 392363 w 624512"/>
                <a:gd name="connsiteY20" fmla="*/ 535847 h 632364"/>
                <a:gd name="connsiteX21" fmla="*/ 350247 w 624512"/>
                <a:gd name="connsiteY21" fmla="*/ 543626 h 632364"/>
                <a:gd name="connsiteX22" fmla="*/ 338761 w 624512"/>
                <a:gd name="connsiteY22" fmla="*/ 524179 h 632364"/>
                <a:gd name="connsiteX23" fmla="*/ 350247 w 624512"/>
                <a:gd name="connsiteY23" fmla="*/ 493064 h 632364"/>
                <a:gd name="connsiteX24" fmla="*/ 368434 w 624512"/>
                <a:gd name="connsiteY24" fmla="*/ 482854 h 632364"/>
                <a:gd name="connsiteX25" fmla="*/ 111253 w 624512"/>
                <a:gd name="connsiteY25" fmla="*/ 437359 h 632364"/>
                <a:gd name="connsiteX26" fmla="*/ 125640 w 624512"/>
                <a:gd name="connsiteY26" fmla="*/ 448354 h 632364"/>
                <a:gd name="connsiteX27" fmla="*/ 106457 w 624512"/>
                <a:gd name="connsiteY27" fmla="*/ 509545 h 632364"/>
                <a:gd name="connsiteX28" fmla="*/ 79602 w 624512"/>
                <a:gd name="connsiteY28" fmla="*/ 517194 h 632364"/>
                <a:gd name="connsiteX29" fmla="*/ 52747 w 624512"/>
                <a:gd name="connsiteY29" fmla="*/ 494247 h 632364"/>
                <a:gd name="connsiteX30" fmla="*/ 45074 w 624512"/>
                <a:gd name="connsiteY30" fmla="*/ 475125 h 632364"/>
                <a:gd name="connsiteX31" fmla="*/ 64256 w 624512"/>
                <a:gd name="connsiteY31" fmla="*/ 456003 h 632364"/>
                <a:gd name="connsiteX32" fmla="*/ 91112 w 624512"/>
                <a:gd name="connsiteY32" fmla="*/ 440705 h 632364"/>
                <a:gd name="connsiteX33" fmla="*/ 111253 w 624512"/>
                <a:gd name="connsiteY33" fmla="*/ 437359 h 632364"/>
                <a:gd name="connsiteX34" fmla="*/ 464809 w 624512"/>
                <a:gd name="connsiteY34" fmla="*/ 414006 h 632364"/>
                <a:gd name="connsiteX35" fmla="*/ 487669 w 624512"/>
                <a:gd name="connsiteY35" fmla="*/ 421626 h 632364"/>
                <a:gd name="connsiteX36" fmla="*/ 514339 w 624512"/>
                <a:gd name="connsiteY36" fmla="*/ 474966 h 632364"/>
                <a:gd name="connsiteX37" fmla="*/ 510529 w 624512"/>
                <a:gd name="connsiteY37" fmla="*/ 494016 h 632364"/>
                <a:gd name="connsiteX38" fmla="*/ 464809 w 624512"/>
                <a:gd name="connsiteY38" fmla="*/ 486396 h 632364"/>
                <a:gd name="connsiteX39" fmla="*/ 441949 w 624512"/>
                <a:gd name="connsiteY39" fmla="*/ 455916 h 632364"/>
                <a:gd name="connsiteX40" fmla="*/ 453379 w 624512"/>
                <a:gd name="connsiteY40" fmla="*/ 421626 h 632364"/>
                <a:gd name="connsiteX41" fmla="*/ 464809 w 624512"/>
                <a:gd name="connsiteY41" fmla="*/ 414006 h 632364"/>
                <a:gd name="connsiteX42" fmla="*/ 14457 w 624512"/>
                <a:gd name="connsiteY42" fmla="*/ 363206 h 632364"/>
                <a:gd name="connsiteX43" fmla="*/ 26024 w 624512"/>
                <a:gd name="connsiteY43" fmla="*/ 363206 h 632364"/>
                <a:gd name="connsiteX44" fmla="*/ 45300 w 624512"/>
                <a:gd name="connsiteY44" fmla="*/ 378684 h 632364"/>
                <a:gd name="connsiteX45" fmla="*/ 53011 w 624512"/>
                <a:gd name="connsiteY45" fmla="*/ 398032 h 632364"/>
                <a:gd name="connsiteX46" fmla="*/ 37590 w 624512"/>
                <a:gd name="connsiteY46" fmla="*/ 425119 h 632364"/>
                <a:gd name="connsiteX47" fmla="*/ 18313 w 624512"/>
                <a:gd name="connsiteY47" fmla="*/ 413510 h 632364"/>
                <a:gd name="connsiteX48" fmla="*/ 2891 w 624512"/>
                <a:gd name="connsiteY48" fmla="*/ 378684 h 632364"/>
                <a:gd name="connsiteX49" fmla="*/ 2891 w 624512"/>
                <a:gd name="connsiteY49" fmla="*/ 367076 h 632364"/>
                <a:gd name="connsiteX50" fmla="*/ 14457 w 624512"/>
                <a:gd name="connsiteY50" fmla="*/ 363206 h 632364"/>
                <a:gd name="connsiteX51" fmla="*/ 338376 w 624512"/>
                <a:gd name="connsiteY51" fmla="*/ 344250 h 632364"/>
                <a:gd name="connsiteX52" fmla="*/ 380325 w 624512"/>
                <a:gd name="connsiteY52" fmla="*/ 363275 h 632364"/>
                <a:gd name="connsiteX53" fmla="*/ 372676 w 624512"/>
                <a:gd name="connsiteY53" fmla="*/ 409657 h 632364"/>
                <a:gd name="connsiteX54" fmla="*/ 368852 w 624512"/>
                <a:gd name="connsiteY54" fmla="*/ 413522 h 632364"/>
                <a:gd name="connsiteX55" fmla="*/ 311485 w 624512"/>
                <a:gd name="connsiteY55" fmla="*/ 398062 h 632364"/>
                <a:gd name="connsiteX56" fmla="*/ 315309 w 624512"/>
                <a:gd name="connsiteY56" fmla="*/ 355544 h 632364"/>
                <a:gd name="connsiteX57" fmla="*/ 322958 w 624512"/>
                <a:gd name="connsiteY57" fmla="*/ 351679 h 632364"/>
                <a:gd name="connsiteX58" fmla="*/ 338376 w 624512"/>
                <a:gd name="connsiteY58" fmla="*/ 344250 h 632364"/>
                <a:gd name="connsiteX59" fmla="*/ 220757 w 624512"/>
                <a:gd name="connsiteY59" fmla="*/ 344156 h 632364"/>
                <a:gd name="connsiteX60" fmla="*/ 247613 w 624512"/>
                <a:gd name="connsiteY60" fmla="*/ 371243 h 632364"/>
                <a:gd name="connsiteX61" fmla="*/ 224594 w 624512"/>
                <a:gd name="connsiteY61" fmla="*/ 394460 h 632364"/>
                <a:gd name="connsiteX62" fmla="*/ 178556 w 624512"/>
                <a:gd name="connsiteY62" fmla="*/ 402200 h 632364"/>
                <a:gd name="connsiteX63" fmla="*/ 167047 w 624512"/>
                <a:gd name="connsiteY63" fmla="*/ 398330 h 632364"/>
                <a:gd name="connsiteX64" fmla="*/ 163210 w 624512"/>
                <a:gd name="connsiteY64" fmla="*/ 378982 h 632364"/>
                <a:gd name="connsiteX65" fmla="*/ 167047 w 624512"/>
                <a:gd name="connsiteY65" fmla="*/ 367374 h 632364"/>
                <a:gd name="connsiteX66" fmla="*/ 193902 w 624512"/>
                <a:gd name="connsiteY66" fmla="*/ 348026 h 632364"/>
                <a:gd name="connsiteX67" fmla="*/ 220757 w 624512"/>
                <a:gd name="connsiteY67" fmla="*/ 344156 h 632364"/>
                <a:gd name="connsiteX68" fmla="*/ 558035 w 624512"/>
                <a:gd name="connsiteY68" fmla="*/ 324773 h 632364"/>
                <a:gd name="connsiteX69" fmla="*/ 575129 w 624512"/>
                <a:gd name="connsiteY69" fmla="*/ 329510 h 632364"/>
                <a:gd name="connsiteX70" fmla="*/ 624512 w 624512"/>
                <a:gd name="connsiteY70" fmla="*/ 390142 h 632364"/>
                <a:gd name="connsiteX71" fmla="*/ 620713 w 624512"/>
                <a:gd name="connsiteY71" fmla="*/ 416669 h 632364"/>
                <a:gd name="connsiteX72" fmla="*/ 559934 w 624512"/>
                <a:gd name="connsiteY72" fmla="*/ 420459 h 632364"/>
                <a:gd name="connsiteX73" fmla="*/ 525746 w 624512"/>
                <a:gd name="connsiteY73" fmla="*/ 386353 h 632364"/>
                <a:gd name="connsiteX74" fmla="*/ 529545 w 624512"/>
                <a:gd name="connsiteY74" fmla="*/ 337089 h 632364"/>
                <a:gd name="connsiteX75" fmla="*/ 540941 w 624512"/>
                <a:gd name="connsiteY75" fmla="*/ 325721 h 632364"/>
                <a:gd name="connsiteX76" fmla="*/ 558035 w 624512"/>
                <a:gd name="connsiteY76" fmla="*/ 324773 h 632364"/>
                <a:gd name="connsiteX77" fmla="*/ 236368 w 624512"/>
                <a:gd name="connsiteY77" fmla="*/ 230423 h 632364"/>
                <a:gd name="connsiteX78" fmla="*/ 270499 w 624512"/>
                <a:gd name="connsiteY78" fmla="*/ 249133 h 632364"/>
                <a:gd name="connsiteX79" fmla="*/ 259122 w 624512"/>
                <a:gd name="connsiteY79" fmla="*/ 267843 h 632364"/>
                <a:gd name="connsiteX80" fmla="*/ 232575 w 624512"/>
                <a:gd name="connsiteY80" fmla="*/ 279069 h 632364"/>
                <a:gd name="connsiteX81" fmla="*/ 202236 w 624512"/>
                <a:gd name="connsiteY81" fmla="*/ 260359 h 632364"/>
                <a:gd name="connsiteX82" fmla="*/ 209821 w 624512"/>
                <a:gd name="connsiteY82" fmla="*/ 245391 h 632364"/>
                <a:gd name="connsiteX83" fmla="*/ 221198 w 624512"/>
                <a:gd name="connsiteY83" fmla="*/ 234165 h 632364"/>
                <a:gd name="connsiteX84" fmla="*/ 236368 w 624512"/>
                <a:gd name="connsiteY84" fmla="*/ 230423 h 632364"/>
                <a:gd name="connsiteX85" fmla="*/ 502741 w 624512"/>
                <a:gd name="connsiteY85" fmla="*/ 221918 h 632364"/>
                <a:gd name="connsiteX86" fmla="*/ 525713 w 624512"/>
                <a:gd name="connsiteY86" fmla="*/ 241195 h 632364"/>
                <a:gd name="connsiteX87" fmla="*/ 537199 w 624512"/>
                <a:gd name="connsiteY87" fmla="*/ 268183 h 632364"/>
                <a:gd name="connsiteX88" fmla="*/ 533370 w 624512"/>
                <a:gd name="connsiteY88" fmla="*/ 283604 h 632364"/>
                <a:gd name="connsiteX89" fmla="*/ 502741 w 624512"/>
                <a:gd name="connsiteY89" fmla="*/ 302881 h 632364"/>
                <a:gd name="connsiteX90" fmla="*/ 479768 w 624512"/>
                <a:gd name="connsiteY90" fmla="*/ 291315 h 632364"/>
                <a:gd name="connsiteX91" fmla="*/ 475940 w 624512"/>
                <a:gd name="connsiteY91" fmla="*/ 283604 h 632364"/>
                <a:gd name="connsiteX92" fmla="*/ 472111 w 624512"/>
                <a:gd name="connsiteY92" fmla="*/ 268183 h 632364"/>
                <a:gd name="connsiteX93" fmla="*/ 502741 w 624512"/>
                <a:gd name="connsiteY93" fmla="*/ 221918 h 632364"/>
                <a:gd name="connsiteX94" fmla="*/ 71959 w 624512"/>
                <a:gd name="connsiteY94" fmla="*/ 210806 h 632364"/>
                <a:gd name="connsiteX95" fmla="*/ 106526 w 624512"/>
                <a:gd name="connsiteY95" fmla="*/ 218403 h 632364"/>
                <a:gd name="connsiteX96" fmla="*/ 141093 w 624512"/>
                <a:gd name="connsiteY96" fmla="*/ 237397 h 632364"/>
                <a:gd name="connsiteX97" fmla="*/ 156456 w 624512"/>
                <a:gd name="connsiteY97" fmla="*/ 279182 h 632364"/>
                <a:gd name="connsiteX98" fmla="*/ 71959 w 624512"/>
                <a:gd name="connsiteY98" fmla="*/ 301974 h 632364"/>
                <a:gd name="connsiteX99" fmla="*/ 48915 w 624512"/>
                <a:gd name="connsiteY99" fmla="*/ 279182 h 632364"/>
                <a:gd name="connsiteX100" fmla="*/ 56596 w 624512"/>
                <a:gd name="connsiteY100" fmla="*/ 229800 h 632364"/>
                <a:gd name="connsiteX101" fmla="*/ 71959 w 624512"/>
                <a:gd name="connsiteY101" fmla="*/ 210806 h 632364"/>
                <a:gd name="connsiteX102" fmla="*/ 368924 w 624512"/>
                <a:gd name="connsiteY102" fmla="*/ 206715 h 632364"/>
                <a:gd name="connsiteX103" fmla="*/ 426074 w 624512"/>
                <a:gd name="connsiteY103" fmla="*/ 237488 h 632364"/>
                <a:gd name="connsiteX104" fmla="*/ 426074 w 624512"/>
                <a:gd name="connsiteY104" fmla="*/ 245181 h 632364"/>
                <a:gd name="connsiteX105" fmla="*/ 368924 w 624512"/>
                <a:gd name="connsiteY105" fmla="*/ 299034 h 632364"/>
                <a:gd name="connsiteX106" fmla="*/ 334634 w 624512"/>
                <a:gd name="connsiteY106" fmla="*/ 291341 h 632364"/>
                <a:gd name="connsiteX107" fmla="*/ 315584 w 624512"/>
                <a:gd name="connsiteY107" fmla="*/ 260568 h 632364"/>
                <a:gd name="connsiteX108" fmla="*/ 315584 w 624512"/>
                <a:gd name="connsiteY108" fmla="*/ 256721 h 632364"/>
                <a:gd name="connsiteX109" fmla="*/ 368924 w 624512"/>
                <a:gd name="connsiteY109" fmla="*/ 206715 h 632364"/>
                <a:gd name="connsiteX110" fmla="*/ 494703 w 624512"/>
                <a:gd name="connsiteY110" fmla="*/ 107618 h 632364"/>
                <a:gd name="connsiteX111" fmla="*/ 525476 w 624512"/>
                <a:gd name="connsiteY111" fmla="*/ 111442 h 632364"/>
                <a:gd name="connsiteX112" fmla="*/ 556249 w 624512"/>
                <a:gd name="connsiteY112" fmla="*/ 149687 h 632364"/>
                <a:gd name="connsiteX113" fmla="*/ 552402 w 624512"/>
                <a:gd name="connsiteY113" fmla="*/ 168809 h 632364"/>
                <a:gd name="connsiteX114" fmla="*/ 525476 w 624512"/>
                <a:gd name="connsiteY114" fmla="*/ 187931 h 632364"/>
                <a:gd name="connsiteX115" fmla="*/ 460083 w 624512"/>
                <a:gd name="connsiteY115" fmla="*/ 153511 h 632364"/>
                <a:gd name="connsiteX116" fmla="*/ 460083 w 624512"/>
                <a:gd name="connsiteY116" fmla="*/ 145862 h 632364"/>
                <a:gd name="connsiteX117" fmla="*/ 494703 w 624512"/>
                <a:gd name="connsiteY117" fmla="*/ 107618 h 632364"/>
                <a:gd name="connsiteX118" fmla="*/ 289866 w 624512"/>
                <a:gd name="connsiteY118" fmla="*/ 100330 h 632364"/>
                <a:gd name="connsiteX119" fmla="*/ 320346 w 624512"/>
                <a:gd name="connsiteY119" fmla="*/ 100330 h 632364"/>
                <a:gd name="connsiteX120" fmla="*/ 347016 w 624512"/>
                <a:gd name="connsiteY120" fmla="*/ 150048 h 632364"/>
                <a:gd name="connsiteX121" fmla="*/ 335586 w 624512"/>
                <a:gd name="connsiteY121" fmla="*/ 169171 h 632364"/>
                <a:gd name="connsiteX122" fmla="*/ 289866 w 624512"/>
                <a:gd name="connsiteY122" fmla="*/ 176819 h 632364"/>
                <a:gd name="connsiteX123" fmla="*/ 270816 w 624512"/>
                <a:gd name="connsiteY123" fmla="*/ 123277 h 632364"/>
                <a:gd name="connsiteX124" fmla="*/ 270816 w 624512"/>
                <a:gd name="connsiteY124" fmla="*/ 119453 h 632364"/>
                <a:gd name="connsiteX125" fmla="*/ 289866 w 624512"/>
                <a:gd name="connsiteY125" fmla="*/ 100330 h 632364"/>
                <a:gd name="connsiteX126" fmla="*/ 163670 w 624512"/>
                <a:gd name="connsiteY126" fmla="*/ 95261 h 632364"/>
                <a:gd name="connsiteX127" fmla="*/ 182813 w 624512"/>
                <a:gd name="connsiteY127" fmla="*/ 107690 h 632364"/>
                <a:gd name="connsiteX128" fmla="*/ 194299 w 624512"/>
                <a:gd name="connsiteY128" fmla="*/ 126812 h 632364"/>
                <a:gd name="connsiteX129" fmla="*/ 182813 w 624512"/>
                <a:gd name="connsiteY129" fmla="*/ 161233 h 632364"/>
                <a:gd name="connsiteX130" fmla="*/ 171327 w 624512"/>
                <a:gd name="connsiteY130" fmla="*/ 168881 h 632364"/>
                <a:gd name="connsiteX131" fmla="*/ 148355 w 624512"/>
                <a:gd name="connsiteY131" fmla="*/ 161233 h 632364"/>
                <a:gd name="connsiteX132" fmla="*/ 140697 w 624512"/>
                <a:gd name="connsiteY132" fmla="*/ 107690 h 632364"/>
                <a:gd name="connsiteX133" fmla="*/ 144526 w 624512"/>
                <a:gd name="connsiteY133" fmla="*/ 100041 h 632364"/>
                <a:gd name="connsiteX134" fmla="*/ 163670 w 624512"/>
                <a:gd name="connsiteY134" fmla="*/ 95261 h 632364"/>
                <a:gd name="connsiteX135" fmla="*/ 412639 w 624512"/>
                <a:gd name="connsiteY135" fmla="*/ 10622 h 632364"/>
                <a:gd name="connsiteX136" fmla="*/ 441302 w 624512"/>
                <a:gd name="connsiteY136" fmla="*/ 31101 h 632364"/>
                <a:gd name="connsiteX137" fmla="*/ 433659 w 624512"/>
                <a:gd name="connsiteY137" fmla="*/ 69201 h 632364"/>
                <a:gd name="connsiteX138" fmla="*/ 403084 w 624512"/>
                <a:gd name="connsiteY138" fmla="*/ 95871 h 632364"/>
                <a:gd name="connsiteX139" fmla="*/ 383976 w 624512"/>
                <a:gd name="connsiteY139" fmla="*/ 95871 h 632364"/>
                <a:gd name="connsiteX140" fmla="*/ 345758 w 624512"/>
                <a:gd name="connsiteY140" fmla="*/ 69201 h 632364"/>
                <a:gd name="connsiteX141" fmla="*/ 345758 w 624512"/>
                <a:gd name="connsiteY141" fmla="*/ 38721 h 632364"/>
                <a:gd name="connsiteX142" fmla="*/ 357223 w 624512"/>
                <a:gd name="connsiteY142" fmla="*/ 27291 h 632364"/>
                <a:gd name="connsiteX143" fmla="*/ 372510 w 624512"/>
                <a:gd name="connsiteY143" fmla="*/ 15861 h 632364"/>
                <a:gd name="connsiteX144" fmla="*/ 412639 w 624512"/>
                <a:gd name="connsiteY144" fmla="*/ 10622 h 632364"/>
                <a:gd name="connsiteX145" fmla="*/ 228082 w 624512"/>
                <a:gd name="connsiteY145" fmla="*/ 436 h 632364"/>
                <a:gd name="connsiteX146" fmla="*/ 255417 w 624512"/>
                <a:gd name="connsiteY146" fmla="*/ 12299 h 632364"/>
                <a:gd name="connsiteX147" fmla="*/ 255417 w 624512"/>
                <a:gd name="connsiteY147" fmla="*/ 16095 h 632364"/>
                <a:gd name="connsiteX148" fmla="*/ 263090 w 624512"/>
                <a:gd name="connsiteY148" fmla="*/ 65446 h 632364"/>
                <a:gd name="connsiteX149" fmla="*/ 259254 w 624512"/>
                <a:gd name="connsiteY149" fmla="*/ 69242 h 632364"/>
                <a:gd name="connsiteX150" fmla="*/ 197870 w 624512"/>
                <a:gd name="connsiteY150" fmla="*/ 57854 h 632364"/>
                <a:gd name="connsiteX151" fmla="*/ 186361 w 624512"/>
                <a:gd name="connsiteY151" fmla="*/ 35076 h 632364"/>
                <a:gd name="connsiteX152" fmla="*/ 197870 w 624512"/>
                <a:gd name="connsiteY152" fmla="*/ 8503 h 632364"/>
                <a:gd name="connsiteX153" fmla="*/ 228082 w 624512"/>
                <a:gd name="connsiteY153" fmla="*/ 436 h 6323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</a:cxnLst>
              <a:rect l="l" t="t" r="r" b="b"/>
              <a:pathLst>
                <a:path w="624512" h="632364">
                  <a:moveTo>
                    <a:pt x="98755" y="566406"/>
                  </a:moveTo>
                  <a:cubicBezTo>
                    <a:pt x="106280" y="566406"/>
                    <a:pt x="113806" y="566406"/>
                    <a:pt x="117569" y="570199"/>
                  </a:cubicBezTo>
                  <a:cubicBezTo>
                    <a:pt x="136384" y="581576"/>
                    <a:pt x="151436" y="600538"/>
                    <a:pt x="143910" y="619500"/>
                  </a:cubicBezTo>
                  <a:cubicBezTo>
                    <a:pt x="140147" y="627084"/>
                    <a:pt x="128858" y="630877"/>
                    <a:pt x="113806" y="630877"/>
                  </a:cubicBezTo>
                  <a:cubicBezTo>
                    <a:pt x="102517" y="634669"/>
                    <a:pt x="91229" y="630877"/>
                    <a:pt x="79940" y="623292"/>
                  </a:cubicBezTo>
                  <a:cubicBezTo>
                    <a:pt x="64888" y="615707"/>
                    <a:pt x="49836" y="600538"/>
                    <a:pt x="61125" y="585368"/>
                  </a:cubicBezTo>
                  <a:cubicBezTo>
                    <a:pt x="61125" y="577783"/>
                    <a:pt x="68651" y="573991"/>
                    <a:pt x="76177" y="570199"/>
                  </a:cubicBezTo>
                  <a:cubicBezTo>
                    <a:pt x="83703" y="566406"/>
                    <a:pt x="91229" y="566406"/>
                    <a:pt x="98755" y="566406"/>
                  </a:cubicBezTo>
                  <a:close/>
                  <a:moveTo>
                    <a:pt x="232289" y="486067"/>
                  </a:moveTo>
                  <a:cubicBezTo>
                    <a:pt x="232289" y="486067"/>
                    <a:pt x="236066" y="486067"/>
                    <a:pt x="236066" y="486067"/>
                  </a:cubicBezTo>
                  <a:cubicBezTo>
                    <a:pt x="254952" y="482268"/>
                    <a:pt x="273838" y="489865"/>
                    <a:pt x="281392" y="516456"/>
                  </a:cubicBezTo>
                  <a:cubicBezTo>
                    <a:pt x="285170" y="520255"/>
                    <a:pt x="285170" y="520255"/>
                    <a:pt x="285170" y="524054"/>
                  </a:cubicBezTo>
                  <a:cubicBezTo>
                    <a:pt x="292724" y="554443"/>
                    <a:pt x="266284" y="581034"/>
                    <a:pt x="239844" y="584832"/>
                  </a:cubicBezTo>
                  <a:cubicBezTo>
                    <a:pt x="220958" y="588631"/>
                    <a:pt x="202072" y="584832"/>
                    <a:pt x="190740" y="562040"/>
                  </a:cubicBezTo>
                  <a:cubicBezTo>
                    <a:pt x="190740" y="558242"/>
                    <a:pt x="190740" y="554443"/>
                    <a:pt x="186963" y="550644"/>
                  </a:cubicBezTo>
                  <a:cubicBezTo>
                    <a:pt x="183186" y="520255"/>
                    <a:pt x="205849" y="489865"/>
                    <a:pt x="232289" y="486067"/>
                  </a:cubicBezTo>
                  <a:close/>
                  <a:moveTo>
                    <a:pt x="368434" y="482854"/>
                  </a:moveTo>
                  <a:cubicBezTo>
                    <a:pt x="376091" y="482368"/>
                    <a:pt x="384706" y="485285"/>
                    <a:pt x="392363" y="493064"/>
                  </a:cubicBezTo>
                  <a:cubicBezTo>
                    <a:pt x="392363" y="493064"/>
                    <a:pt x="392363" y="493064"/>
                    <a:pt x="392363" y="496953"/>
                  </a:cubicBezTo>
                  <a:cubicBezTo>
                    <a:pt x="400020" y="500843"/>
                    <a:pt x="400020" y="508621"/>
                    <a:pt x="400020" y="512511"/>
                  </a:cubicBezTo>
                  <a:cubicBezTo>
                    <a:pt x="403849" y="524179"/>
                    <a:pt x="400020" y="531958"/>
                    <a:pt x="392363" y="535847"/>
                  </a:cubicBezTo>
                  <a:cubicBezTo>
                    <a:pt x="380877" y="551405"/>
                    <a:pt x="361733" y="555294"/>
                    <a:pt x="350247" y="543626"/>
                  </a:cubicBezTo>
                  <a:cubicBezTo>
                    <a:pt x="346418" y="539737"/>
                    <a:pt x="342590" y="531958"/>
                    <a:pt x="338761" y="524179"/>
                  </a:cubicBezTo>
                  <a:cubicBezTo>
                    <a:pt x="338761" y="512511"/>
                    <a:pt x="342590" y="500843"/>
                    <a:pt x="350247" y="493064"/>
                  </a:cubicBezTo>
                  <a:cubicBezTo>
                    <a:pt x="354076" y="487230"/>
                    <a:pt x="360776" y="483340"/>
                    <a:pt x="368434" y="482854"/>
                  </a:cubicBezTo>
                  <a:close/>
                  <a:moveTo>
                    <a:pt x="111253" y="437359"/>
                  </a:moveTo>
                  <a:cubicBezTo>
                    <a:pt x="117008" y="438793"/>
                    <a:pt x="121804" y="442617"/>
                    <a:pt x="125640" y="448354"/>
                  </a:cubicBezTo>
                  <a:cubicBezTo>
                    <a:pt x="137149" y="463652"/>
                    <a:pt x="125640" y="498072"/>
                    <a:pt x="106457" y="509545"/>
                  </a:cubicBezTo>
                  <a:cubicBezTo>
                    <a:pt x="98784" y="517194"/>
                    <a:pt x="91112" y="517194"/>
                    <a:pt x="79602" y="517194"/>
                  </a:cubicBezTo>
                  <a:cubicBezTo>
                    <a:pt x="71929" y="513370"/>
                    <a:pt x="60420" y="505721"/>
                    <a:pt x="52747" y="494247"/>
                  </a:cubicBezTo>
                  <a:cubicBezTo>
                    <a:pt x="48910" y="486598"/>
                    <a:pt x="45074" y="478950"/>
                    <a:pt x="45074" y="475125"/>
                  </a:cubicBezTo>
                  <a:cubicBezTo>
                    <a:pt x="48910" y="467476"/>
                    <a:pt x="56583" y="463652"/>
                    <a:pt x="64256" y="456003"/>
                  </a:cubicBezTo>
                  <a:cubicBezTo>
                    <a:pt x="75766" y="448354"/>
                    <a:pt x="87275" y="444529"/>
                    <a:pt x="91112" y="440705"/>
                  </a:cubicBezTo>
                  <a:cubicBezTo>
                    <a:pt x="98785" y="436881"/>
                    <a:pt x="105498" y="435925"/>
                    <a:pt x="111253" y="437359"/>
                  </a:cubicBezTo>
                  <a:close/>
                  <a:moveTo>
                    <a:pt x="464809" y="414006"/>
                  </a:moveTo>
                  <a:cubicBezTo>
                    <a:pt x="472429" y="414006"/>
                    <a:pt x="480049" y="417816"/>
                    <a:pt x="487669" y="421626"/>
                  </a:cubicBezTo>
                  <a:cubicBezTo>
                    <a:pt x="502909" y="436866"/>
                    <a:pt x="518149" y="459726"/>
                    <a:pt x="514339" y="474966"/>
                  </a:cubicBezTo>
                  <a:cubicBezTo>
                    <a:pt x="514339" y="482586"/>
                    <a:pt x="514339" y="490206"/>
                    <a:pt x="510529" y="494016"/>
                  </a:cubicBezTo>
                  <a:cubicBezTo>
                    <a:pt x="499099" y="509256"/>
                    <a:pt x="476239" y="501636"/>
                    <a:pt x="464809" y="486396"/>
                  </a:cubicBezTo>
                  <a:cubicBezTo>
                    <a:pt x="453379" y="478776"/>
                    <a:pt x="445759" y="467346"/>
                    <a:pt x="441949" y="455916"/>
                  </a:cubicBezTo>
                  <a:cubicBezTo>
                    <a:pt x="441949" y="448296"/>
                    <a:pt x="441949" y="433056"/>
                    <a:pt x="453379" y="421626"/>
                  </a:cubicBezTo>
                  <a:cubicBezTo>
                    <a:pt x="453379" y="417816"/>
                    <a:pt x="457189" y="414006"/>
                    <a:pt x="464809" y="414006"/>
                  </a:cubicBezTo>
                  <a:close/>
                  <a:moveTo>
                    <a:pt x="14457" y="363206"/>
                  </a:moveTo>
                  <a:cubicBezTo>
                    <a:pt x="18313" y="363206"/>
                    <a:pt x="22168" y="363206"/>
                    <a:pt x="26024" y="363206"/>
                  </a:cubicBezTo>
                  <a:cubicBezTo>
                    <a:pt x="33734" y="363206"/>
                    <a:pt x="41445" y="370945"/>
                    <a:pt x="45300" y="378684"/>
                  </a:cubicBezTo>
                  <a:cubicBezTo>
                    <a:pt x="49156" y="386424"/>
                    <a:pt x="53011" y="390293"/>
                    <a:pt x="53011" y="398032"/>
                  </a:cubicBezTo>
                  <a:cubicBezTo>
                    <a:pt x="53011" y="409641"/>
                    <a:pt x="49156" y="421250"/>
                    <a:pt x="37590" y="425119"/>
                  </a:cubicBezTo>
                  <a:cubicBezTo>
                    <a:pt x="29879" y="425119"/>
                    <a:pt x="26024" y="421250"/>
                    <a:pt x="18313" y="413510"/>
                  </a:cubicBezTo>
                  <a:cubicBezTo>
                    <a:pt x="10602" y="405771"/>
                    <a:pt x="2891" y="390293"/>
                    <a:pt x="2891" y="378684"/>
                  </a:cubicBezTo>
                  <a:cubicBezTo>
                    <a:pt x="-964" y="374815"/>
                    <a:pt x="-964" y="370945"/>
                    <a:pt x="2891" y="367076"/>
                  </a:cubicBezTo>
                  <a:cubicBezTo>
                    <a:pt x="6747" y="363206"/>
                    <a:pt x="10602" y="363206"/>
                    <a:pt x="14457" y="363206"/>
                  </a:cubicBezTo>
                  <a:close/>
                  <a:moveTo>
                    <a:pt x="338376" y="344250"/>
                  </a:moveTo>
                  <a:cubicBezTo>
                    <a:pt x="354510" y="340808"/>
                    <a:pt x="371720" y="348780"/>
                    <a:pt x="380325" y="363275"/>
                  </a:cubicBezTo>
                  <a:cubicBezTo>
                    <a:pt x="387974" y="374870"/>
                    <a:pt x="387974" y="394196"/>
                    <a:pt x="372676" y="409657"/>
                  </a:cubicBezTo>
                  <a:cubicBezTo>
                    <a:pt x="372676" y="409657"/>
                    <a:pt x="372676" y="409657"/>
                    <a:pt x="368852" y="413522"/>
                  </a:cubicBezTo>
                  <a:cubicBezTo>
                    <a:pt x="349729" y="425118"/>
                    <a:pt x="322958" y="413522"/>
                    <a:pt x="311485" y="398062"/>
                  </a:cubicBezTo>
                  <a:cubicBezTo>
                    <a:pt x="303836" y="386466"/>
                    <a:pt x="303836" y="367140"/>
                    <a:pt x="315309" y="355544"/>
                  </a:cubicBezTo>
                  <a:cubicBezTo>
                    <a:pt x="315309" y="355544"/>
                    <a:pt x="319134" y="351679"/>
                    <a:pt x="322958" y="351679"/>
                  </a:cubicBezTo>
                  <a:cubicBezTo>
                    <a:pt x="327739" y="347814"/>
                    <a:pt x="332998" y="345398"/>
                    <a:pt x="338376" y="344250"/>
                  </a:cubicBezTo>
                  <a:close/>
                  <a:moveTo>
                    <a:pt x="220757" y="344156"/>
                  </a:moveTo>
                  <a:cubicBezTo>
                    <a:pt x="236103" y="348026"/>
                    <a:pt x="251449" y="355765"/>
                    <a:pt x="247613" y="371243"/>
                  </a:cubicBezTo>
                  <a:cubicBezTo>
                    <a:pt x="247613" y="378982"/>
                    <a:pt x="239940" y="386721"/>
                    <a:pt x="224594" y="394460"/>
                  </a:cubicBezTo>
                  <a:cubicBezTo>
                    <a:pt x="213084" y="402200"/>
                    <a:pt x="193902" y="406069"/>
                    <a:pt x="178556" y="402200"/>
                  </a:cubicBezTo>
                  <a:cubicBezTo>
                    <a:pt x="174720" y="402200"/>
                    <a:pt x="170883" y="402200"/>
                    <a:pt x="167047" y="398330"/>
                  </a:cubicBezTo>
                  <a:cubicBezTo>
                    <a:pt x="163210" y="394460"/>
                    <a:pt x="159374" y="386721"/>
                    <a:pt x="163210" y="378982"/>
                  </a:cubicBezTo>
                  <a:cubicBezTo>
                    <a:pt x="163210" y="375113"/>
                    <a:pt x="163210" y="371243"/>
                    <a:pt x="167047" y="367374"/>
                  </a:cubicBezTo>
                  <a:cubicBezTo>
                    <a:pt x="170883" y="355765"/>
                    <a:pt x="182393" y="348026"/>
                    <a:pt x="193902" y="348026"/>
                  </a:cubicBezTo>
                  <a:cubicBezTo>
                    <a:pt x="201575" y="344156"/>
                    <a:pt x="213084" y="344156"/>
                    <a:pt x="220757" y="344156"/>
                  </a:cubicBezTo>
                  <a:close/>
                  <a:moveTo>
                    <a:pt x="558035" y="324773"/>
                  </a:moveTo>
                  <a:cubicBezTo>
                    <a:pt x="563733" y="325721"/>
                    <a:pt x="569431" y="327615"/>
                    <a:pt x="575129" y="329510"/>
                  </a:cubicBezTo>
                  <a:cubicBezTo>
                    <a:pt x="597921" y="344668"/>
                    <a:pt x="620713" y="371195"/>
                    <a:pt x="624512" y="390142"/>
                  </a:cubicBezTo>
                  <a:cubicBezTo>
                    <a:pt x="624512" y="401511"/>
                    <a:pt x="624512" y="409090"/>
                    <a:pt x="620713" y="416669"/>
                  </a:cubicBezTo>
                  <a:cubicBezTo>
                    <a:pt x="605519" y="439406"/>
                    <a:pt x="578928" y="431827"/>
                    <a:pt x="559934" y="420459"/>
                  </a:cubicBezTo>
                  <a:cubicBezTo>
                    <a:pt x="544740" y="412880"/>
                    <a:pt x="529545" y="397721"/>
                    <a:pt x="525746" y="386353"/>
                  </a:cubicBezTo>
                  <a:cubicBezTo>
                    <a:pt x="521948" y="371195"/>
                    <a:pt x="518149" y="352247"/>
                    <a:pt x="529545" y="337089"/>
                  </a:cubicBezTo>
                  <a:cubicBezTo>
                    <a:pt x="529545" y="333300"/>
                    <a:pt x="533344" y="325721"/>
                    <a:pt x="540941" y="325721"/>
                  </a:cubicBezTo>
                  <a:cubicBezTo>
                    <a:pt x="546639" y="323826"/>
                    <a:pt x="552337" y="323826"/>
                    <a:pt x="558035" y="324773"/>
                  </a:cubicBezTo>
                  <a:close/>
                  <a:moveTo>
                    <a:pt x="236368" y="230423"/>
                  </a:moveTo>
                  <a:cubicBezTo>
                    <a:pt x="251537" y="226681"/>
                    <a:pt x="270499" y="234165"/>
                    <a:pt x="270499" y="249133"/>
                  </a:cubicBezTo>
                  <a:cubicBezTo>
                    <a:pt x="270499" y="256617"/>
                    <a:pt x="266707" y="264101"/>
                    <a:pt x="259122" y="267843"/>
                  </a:cubicBezTo>
                  <a:cubicBezTo>
                    <a:pt x="251537" y="275327"/>
                    <a:pt x="240160" y="275327"/>
                    <a:pt x="232575" y="279069"/>
                  </a:cubicBezTo>
                  <a:cubicBezTo>
                    <a:pt x="217406" y="279069"/>
                    <a:pt x="206028" y="275327"/>
                    <a:pt x="202236" y="260359"/>
                  </a:cubicBezTo>
                  <a:cubicBezTo>
                    <a:pt x="202236" y="256617"/>
                    <a:pt x="206028" y="249133"/>
                    <a:pt x="209821" y="245391"/>
                  </a:cubicBezTo>
                  <a:cubicBezTo>
                    <a:pt x="213613" y="237907"/>
                    <a:pt x="217406" y="234165"/>
                    <a:pt x="221198" y="234165"/>
                  </a:cubicBezTo>
                  <a:cubicBezTo>
                    <a:pt x="224990" y="230423"/>
                    <a:pt x="232575" y="230423"/>
                    <a:pt x="236368" y="230423"/>
                  </a:cubicBezTo>
                  <a:close/>
                  <a:moveTo>
                    <a:pt x="502741" y="221918"/>
                  </a:moveTo>
                  <a:cubicBezTo>
                    <a:pt x="510398" y="221918"/>
                    <a:pt x="518055" y="229629"/>
                    <a:pt x="525713" y="241195"/>
                  </a:cubicBezTo>
                  <a:cubicBezTo>
                    <a:pt x="533370" y="248906"/>
                    <a:pt x="537199" y="260472"/>
                    <a:pt x="537199" y="268183"/>
                  </a:cubicBezTo>
                  <a:cubicBezTo>
                    <a:pt x="537199" y="275893"/>
                    <a:pt x="537199" y="279749"/>
                    <a:pt x="533370" y="283604"/>
                  </a:cubicBezTo>
                  <a:cubicBezTo>
                    <a:pt x="525713" y="295170"/>
                    <a:pt x="514227" y="302881"/>
                    <a:pt x="502741" y="302881"/>
                  </a:cubicBezTo>
                  <a:cubicBezTo>
                    <a:pt x="495083" y="302881"/>
                    <a:pt x="487426" y="299026"/>
                    <a:pt x="479768" y="291315"/>
                  </a:cubicBezTo>
                  <a:cubicBezTo>
                    <a:pt x="479768" y="287460"/>
                    <a:pt x="475940" y="287460"/>
                    <a:pt x="475940" y="283604"/>
                  </a:cubicBezTo>
                  <a:cubicBezTo>
                    <a:pt x="472111" y="275893"/>
                    <a:pt x="472111" y="272038"/>
                    <a:pt x="472111" y="268183"/>
                  </a:cubicBezTo>
                  <a:cubicBezTo>
                    <a:pt x="472111" y="245050"/>
                    <a:pt x="483597" y="225774"/>
                    <a:pt x="502741" y="221918"/>
                  </a:cubicBezTo>
                  <a:close/>
                  <a:moveTo>
                    <a:pt x="71959" y="210806"/>
                  </a:moveTo>
                  <a:cubicBezTo>
                    <a:pt x="83481" y="210806"/>
                    <a:pt x="95004" y="214605"/>
                    <a:pt x="106526" y="218403"/>
                  </a:cubicBezTo>
                  <a:cubicBezTo>
                    <a:pt x="121889" y="226001"/>
                    <a:pt x="133411" y="233598"/>
                    <a:pt x="141093" y="237397"/>
                  </a:cubicBezTo>
                  <a:cubicBezTo>
                    <a:pt x="160296" y="248793"/>
                    <a:pt x="164137" y="263988"/>
                    <a:pt x="156456" y="279182"/>
                  </a:cubicBezTo>
                  <a:cubicBezTo>
                    <a:pt x="144933" y="301974"/>
                    <a:pt x="102685" y="317169"/>
                    <a:pt x="71959" y="301974"/>
                  </a:cubicBezTo>
                  <a:cubicBezTo>
                    <a:pt x="64278" y="298176"/>
                    <a:pt x="56596" y="290578"/>
                    <a:pt x="48915" y="279182"/>
                  </a:cubicBezTo>
                  <a:cubicBezTo>
                    <a:pt x="45074" y="267786"/>
                    <a:pt x="48915" y="244994"/>
                    <a:pt x="56596" y="229800"/>
                  </a:cubicBezTo>
                  <a:cubicBezTo>
                    <a:pt x="60437" y="222202"/>
                    <a:pt x="64278" y="214605"/>
                    <a:pt x="71959" y="210806"/>
                  </a:cubicBezTo>
                  <a:close/>
                  <a:moveTo>
                    <a:pt x="368924" y="206715"/>
                  </a:moveTo>
                  <a:cubicBezTo>
                    <a:pt x="391784" y="202868"/>
                    <a:pt x="422264" y="210561"/>
                    <a:pt x="426074" y="237488"/>
                  </a:cubicBezTo>
                  <a:cubicBezTo>
                    <a:pt x="426074" y="241335"/>
                    <a:pt x="426074" y="245181"/>
                    <a:pt x="426074" y="245181"/>
                  </a:cubicBezTo>
                  <a:cubicBezTo>
                    <a:pt x="422264" y="275955"/>
                    <a:pt x="395594" y="295188"/>
                    <a:pt x="368924" y="299034"/>
                  </a:cubicBezTo>
                  <a:cubicBezTo>
                    <a:pt x="357494" y="302881"/>
                    <a:pt x="346064" y="299034"/>
                    <a:pt x="334634" y="291341"/>
                  </a:cubicBezTo>
                  <a:cubicBezTo>
                    <a:pt x="323204" y="287495"/>
                    <a:pt x="315584" y="275955"/>
                    <a:pt x="315584" y="260568"/>
                  </a:cubicBezTo>
                  <a:cubicBezTo>
                    <a:pt x="315584" y="260568"/>
                    <a:pt x="315584" y="256721"/>
                    <a:pt x="315584" y="256721"/>
                  </a:cubicBezTo>
                  <a:cubicBezTo>
                    <a:pt x="311774" y="225948"/>
                    <a:pt x="342254" y="206715"/>
                    <a:pt x="368924" y="206715"/>
                  </a:cubicBezTo>
                  <a:close/>
                  <a:moveTo>
                    <a:pt x="494703" y="107618"/>
                  </a:moveTo>
                  <a:cubicBezTo>
                    <a:pt x="506242" y="107618"/>
                    <a:pt x="517782" y="107618"/>
                    <a:pt x="525476" y="111442"/>
                  </a:cubicBezTo>
                  <a:cubicBezTo>
                    <a:pt x="540862" y="119091"/>
                    <a:pt x="552402" y="134389"/>
                    <a:pt x="556249" y="149687"/>
                  </a:cubicBezTo>
                  <a:cubicBezTo>
                    <a:pt x="556249" y="157336"/>
                    <a:pt x="556249" y="161160"/>
                    <a:pt x="552402" y="168809"/>
                  </a:cubicBezTo>
                  <a:cubicBezTo>
                    <a:pt x="548556" y="180283"/>
                    <a:pt x="537016" y="187931"/>
                    <a:pt x="525476" y="187931"/>
                  </a:cubicBezTo>
                  <a:cubicBezTo>
                    <a:pt x="498549" y="191756"/>
                    <a:pt x="471623" y="176458"/>
                    <a:pt x="460083" y="153511"/>
                  </a:cubicBezTo>
                  <a:cubicBezTo>
                    <a:pt x="460083" y="149687"/>
                    <a:pt x="460083" y="145862"/>
                    <a:pt x="460083" y="145862"/>
                  </a:cubicBezTo>
                  <a:cubicBezTo>
                    <a:pt x="456236" y="122916"/>
                    <a:pt x="475469" y="111442"/>
                    <a:pt x="494703" y="107618"/>
                  </a:cubicBezTo>
                  <a:close/>
                  <a:moveTo>
                    <a:pt x="289866" y="100330"/>
                  </a:moveTo>
                  <a:cubicBezTo>
                    <a:pt x="301296" y="96506"/>
                    <a:pt x="312726" y="96506"/>
                    <a:pt x="320346" y="100330"/>
                  </a:cubicBezTo>
                  <a:cubicBezTo>
                    <a:pt x="339396" y="107979"/>
                    <a:pt x="354636" y="127102"/>
                    <a:pt x="347016" y="150048"/>
                  </a:cubicBezTo>
                  <a:cubicBezTo>
                    <a:pt x="347016" y="157697"/>
                    <a:pt x="339396" y="165346"/>
                    <a:pt x="335586" y="169171"/>
                  </a:cubicBezTo>
                  <a:cubicBezTo>
                    <a:pt x="320346" y="180644"/>
                    <a:pt x="305106" y="180644"/>
                    <a:pt x="289866" y="176819"/>
                  </a:cubicBezTo>
                  <a:cubicBezTo>
                    <a:pt x="270816" y="169171"/>
                    <a:pt x="259386" y="150048"/>
                    <a:pt x="270816" y="123277"/>
                  </a:cubicBezTo>
                  <a:cubicBezTo>
                    <a:pt x="270816" y="123277"/>
                    <a:pt x="270816" y="123277"/>
                    <a:pt x="270816" y="119453"/>
                  </a:cubicBezTo>
                  <a:cubicBezTo>
                    <a:pt x="274626" y="111804"/>
                    <a:pt x="282246" y="104155"/>
                    <a:pt x="289866" y="100330"/>
                  </a:cubicBezTo>
                  <a:close/>
                  <a:moveTo>
                    <a:pt x="163670" y="95261"/>
                  </a:moveTo>
                  <a:cubicBezTo>
                    <a:pt x="170370" y="97173"/>
                    <a:pt x="177070" y="101954"/>
                    <a:pt x="182813" y="107690"/>
                  </a:cubicBezTo>
                  <a:cubicBezTo>
                    <a:pt x="190470" y="111515"/>
                    <a:pt x="194299" y="119164"/>
                    <a:pt x="194299" y="126812"/>
                  </a:cubicBezTo>
                  <a:cubicBezTo>
                    <a:pt x="194299" y="138286"/>
                    <a:pt x="194299" y="153584"/>
                    <a:pt x="182813" y="161233"/>
                  </a:cubicBezTo>
                  <a:cubicBezTo>
                    <a:pt x="178984" y="165057"/>
                    <a:pt x="175155" y="168881"/>
                    <a:pt x="171327" y="168881"/>
                  </a:cubicBezTo>
                  <a:cubicBezTo>
                    <a:pt x="159841" y="172706"/>
                    <a:pt x="152183" y="168881"/>
                    <a:pt x="148355" y="161233"/>
                  </a:cubicBezTo>
                  <a:cubicBezTo>
                    <a:pt x="133040" y="145935"/>
                    <a:pt x="129211" y="122988"/>
                    <a:pt x="140697" y="107690"/>
                  </a:cubicBezTo>
                  <a:cubicBezTo>
                    <a:pt x="140697" y="103866"/>
                    <a:pt x="140697" y="103866"/>
                    <a:pt x="144526" y="100041"/>
                  </a:cubicBezTo>
                  <a:cubicBezTo>
                    <a:pt x="150269" y="94305"/>
                    <a:pt x="156969" y="93348"/>
                    <a:pt x="163670" y="95261"/>
                  </a:cubicBezTo>
                  <a:close/>
                  <a:moveTo>
                    <a:pt x="412639" y="10622"/>
                  </a:moveTo>
                  <a:cubicBezTo>
                    <a:pt x="425060" y="13003"/>
                    <a:pt x="435570" y="19671"/>
                    <a:pt x="441302" y="31101"/>
                  </a:cubicBezTo>
                  <a:cubicBezTo>
                    <a:pt x="445124" y="38721"/>
                    <a:pt x="441302" y="53961"/>
                    <a:pt x="433659" y="69201"/>
                  </a:cubicBezTo>
                  <a:cubicBezTo>
                    <a:pt x="426015" y="80631"/>
                    <a:pt x="414550" y="88251"/>
                    <a:pt x="403084" y="95871"/>
                  </a:cubicBezTo>
                  <a:cubicBezTo>
                    <a:pt x="395441" y="95871"/>
                    <a:pt x="387797" y="99681"/>
                    <a:pt x="383976" y="95871"/>
                  </a:cubicBezTo>
                  <a:cubicBezTo>
                    <a:pt x="364867" y="95871"/>
                    <a:pt x="353401" y="84441"/>
                    <a:pt x="345758" y="69201"/>
                  </a:cubicBezTo>
                  <a:cubicBezTo>
                    <a:pt x="341936" y="61581"/>
                    <a:pt x="341936" y="46341"/>
                    <a:pt x="345758" y="38721"/>
                  </a:cubicBezTo>
                  <a:cubicBezTo>
                    <a:pt x="349580" y="34911"/>
                    <a:pt x="353401" y="31101"/>
                    <a:pt x="357223" y="27291"/>
                  </a:cubicBezTo>
                  <a:cubicBezTo>
                    <a:pt x="361045" y="19671"/>
                    <a:pt x="368688" y="15861"/>
                    <a:pt x="372510" y="15861"/>
                  </a:cubicBezTo>
                  <a:cubicBezTo>
                    <a:pt x="385887" y="10146"/>
                    <a:pt x="400218" y="8241"/>
                    <a:pt x="412639" y="10622"/>
                  </a:cubicBezTo>
                  <a:close/>
                  <a:moveTo>
                    <a:pt x="228082" y="436"/>
                  </a:moveTo>
                  <a:cubicBezTo>
                    <a:pt x="238153" y="1859"/>
                    <a:pt x="247744" y="6605"/>
                    <a:pt x="255417" y="12299"/>
                  </a:cubicBezTo>
                  <a:cubicBezTo>
                    <a:pt x="255417" y="16095"/>
                    <a:pt x="255417" y="16095"/>
                    <a:pt x="255417" y="16095"/>
                  </a:cubicBezTo>
                  <a:cubicBezTo>
                    <a:pt x="270763" y="27484"/>
                    <a:pt x="278436" y="50261"/>
                    <a:pt x="263090" y="65446"/>
                  </a:cubicBezTo>
                  <a:cubicBezTo>
                    <a:pt x="263090" y="65446"/>
                    <a:pt x="259254" y="65446"/>
                    <a:pt x="259254" y="69242"/>
                  </a:cubicBezTo>
                  <a:cubicBezTo>
                    <a:pt x="240071" y="80631"/>
                    <a:pt x="213216" y="73038"/>
                    <a:pt x="197870" y="57854"/>
                  </a:cubicBezTo>
                  <a:cubicBezTo>
                    <a:pt x="194034" y="54057"/>
                    <a:pt x="186361" y="42669"/>
                    <a:pt x="186361" y="35076"/>
                  </a:cubicBezTo>
                  <a:cubicBezTo>
                    <a:pt x="186361" y="27484"/>
                    <a:pt x="190197" y="16095"/>
                    <a:pt x="197870" y="8503"/>
                  </a:cubicBezTo>
                  <a:cubicBezTo>
                    <a:pt x="207462" y="910"/>
                    <a:pt x="218012" y="-988"/>
                    <a:pt x="228082" y="436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GB" sz="1350">
                <a:solidFill>
                  <a:prstClr val="black"/>
                </a:solidFill>
              </a:endParaRPr>
            </a:p>
          </p:txBody>
        </p:sp>
      </p:grpSp>
      <p:sp>
        <p:nvSpPr>
          <p:cNvPr id="209" name="Freeform 208"/>
          <p:cNvSpPr>
            <a:spLocks/>
          </p:cNvSpPr>
          <p:nvPr/>
        </p:nvSpPr>
        <p:spPr bwMode="auto">
          <a:xfrm rot="2226073" flipV="1">
            <a:off x="4967492" y="3084079"/>
            <a:ext cx="524985" cy="45719"/>
          </a:xfrm>
          <a:custGeom>
            <a:avLst/>
            <a:gdLst>
              <a:gd name="connsiteX0" fmla="*/ 0 w 6391275"/>
              <a:gd name="connsiteY0" fmla="*/ 0 h 556590"/>
              <a:gd name="connsiteX1" fmla="*/ 131508 w 6391275"/>
              <a:gd name="connsiteY1" fmla="*/ 34464 h 556590"/>
              <a:gd name="connsiteX2" fmla="*/ 195383 w 6391275"/>
              <a:gd name="connsiteY2" fmla="*/ 84245 h 556590"/>
              <a:gd name="connsiteX3" fmla="*/ 240471 w 6391275"/>
              <a:gd name="connsiteY3" fmla="*/ 149344 h 556590"/>
              <a:gd name="connsiteX4" fmla="*/ 266773 w 6391275"/>
              <a:gd name="connsiteY4" fmla="*/ 225930 h 556590"/>
              <a:gd name="connsiteX5" fmla="*/ 274287 w 6391275"/>
              <a:gd name="connsiteY5" fmla="*/ 306345 h 556590"/>
              <a:gd name="connsiteX6" fmla="*/ 341920 w 6391275"/>
              <a:gd name="connsiteY6" fmla="*/ 455688 h 556590"/>
              <a:gd name="connsiteX7" fmla="*/ 480942 w 6391275"/>
              <a:gd name="connsiteY7" fmla="*/ 539933 h 556590"/>
              <a:gd name="connsiteX8" fmla="*/ 650024 w 6391275"/>
              <a:gd name="connsiteY8" fmla="*/ 516957 h 556590"/>
              <a:gd name="connsiteX9" fmla="*/ 770259 w 6391275"/>
              <a:gd name="connsiteY9" fmla="*/ 386761 h 556590"/>
              <a:gd name="connsiteX10" fmla="*/ 792804 w 6391275"/>
              <a:gd name="connsiteY10" fmla="*/ 298687 h 556590"/>
              <a:gd name="connsiteX11" fmla="*/ 792804 w 6391275"/>
              <a:gd name="connsiteY11" fmla="*/ 252735 h 556590"/>
              <a:gd name="connsiteX12" fmla="*/ 796561 w 6391275"/>
              <a:gd name="connsiteY12" fmla="*/ 225930 h 556590"/>
              <a:gd name="connsiteX13" fmla="*/ 804076 w 6391275"/>
              <a:gd name="connsiteY13" fmla="*/ 202954 h 556590"/>
              <a:gd name="connsiteX14" fmla="*/ 916796 w 6391275"/>
              <a:gd name="connsiteY14" fmla="*/ 45952 h 556590"/>
              <a:gd name="connsiteX15" fmla="*/ 1104665 w 6391275"/>
              <a:gd name="connsiteY15" fmla="*/ 3830 h 556590"/>
              <a:gd name="connsiteX16" fmla="*/ 1277504 w 6391275"/>
              <a:gd name="connsiteY16" fmla="*/ 103392 h 556590"/>
              <a:gd name="connsiteX17" fmla="*/ 1326349 w 6391275"/>
              <a:gd name="connsiteY17" fmla="*/ 195295 h 556590"/>
              <a:gd name="connsiteX18" fmla="*/ 1333864 w 6391275"/>
              <a:gd name="connsiteY18" fmla="*/ 218271 h 556590"/>
              <a:gd name="connsiteX19" fmla="*/ 1337621 w 6391275"/>
              <a:gd name="connsiteY19" fmla="*/ 245076 h 556590"/>
              <a:gd name="connsiteX20" fmla="*/ 1337621 w 6391275"/>
              <a:gd name="connsiteY20" fmla="*/ 298687 h 556590"/>
              <a:gd name="connsiteX21" fmla="*/ 1424041 w 6391275"/>
              <a:gd name="connsiteY21" fmla="*/ 474835 h 556590"/>
              <a:gd name="connsiteX22" fmla="*/ 1604394 w 6391275"/>
              <a:gd name="connsiteY22" fmla="*/ 543763 h 556590"/>
              <a:gd name="connsiteX23" fmla="*/ 1784748 w 6391275"/>
              <a:gd name="connsiteY23" fmla="*/ 463347 h 556590"/>
              <a:gd name="connsiteX24" fmla="*/ 1856138 w 6391275"/>
              <a:gd name="connsiteY24" fmla="*/ 275711 h 556590"/>
              <a:gd name="connsiteX25" fmla="*/ 1938800 w 6391275"/>
              <a:gd name="connsiteY25" fmla="*/ 80416 h 556590"/>
              <a:gd name="connsiteX26" fmla="*/ 2130425 w 6391275"/>
              <a:gd name="connsiteY26" fmla="*/ 0 h 556590"/>
              <a:gd name="connsiteX27" fmla="*/ 2261933 w 6391275"/>
              <a:gd name="connsiteY27" fmla="*/ 34464 h 556590"/>
              <a:gd name="connsiteX28" fmla="*/ 2325808 w 6391275"/>
              <a:gd name="connsiteY28" fmla="*/ 84245 h 556590"/>
              <a:gd name="connsiteX29" fmla="*/ 2370896 w 6391275"/>
              <a:gd name="connsiteY29" fmla="*/ 149344 h 556590"/>
              <a:gd name="connsiteX30" fmla="*/ 2397198 w 6391275"/>
              <a:gd name="connsiteY30" fmla="*/ 225930 h 556590"/>
              <a:gd name="connsiteX31" fmla="*/ 2404713 w 6391275"/>
              <a:gd name="connsiteY31" fmla="*/ 306345 h 556590"/>
              <a:gd name="connsiteX32" fmla="*/ 2468588 w 6391275"/>
              <a:gd name="connsiteY32" fmla="*/ 455688 h 556590"/>
              <a:gd name="connsiteX33" fmla="*/ 2611368 w 6391275"/>
              <a:gd name="connsiteY33" fmla="*/ 539933 h 556590"/>
              <a:gd name="connsiteX34" fmla="*/ 2780449 w 6391275"/>
              <a:gd name="connsiteY34" fmla="*/ 516957 h 556590"/>
              <a:gd name="connsiteX35" fmla="*/ 2900685 w 6391275"/>
              <a:gd name="connsiteY35" fmla="*/ 386761 h 556590"/>
              <a:gd name="connsiteX36" fmla="*/ 2923229 w 6391275"/>
              <a:gd name="connsiteY36" fmla="*/ 298687 h 556590"/>
              <a:gd name="connsiteX37" fmla="*/ 2923229 w 6391275"/>
              <a:gd name="connsiteY37" fmla="*/ 252735 h 556590"/>
              <a:gd name="connsiteX38" fmla="*/ 2926986 w 6391275"/>
              <a:gd name="connsiteY38" fmla="*/ 225930 h 556590"/>
              <a:gd name="connsiteX39" fmla="*/ 2934501 w 6391275"/>
              <a:gd name="connsiteY39" fmla="*/ 202954 h 556590"/>
              <a:gd name="connsiteX40" fmla="*/ 3047222 w 6391275"/>
              <a:gd name="connsiteY40" fmla="*/ 45952 h 556590"/>
              <a:gd name="connsiteX41" fmla="*/ 3235090 w 6391275"/>
              <a:gd name="connsiteY41" fmla="*/ 3830 h 556590"/>
              <a:gd name="connsiteX42" fmla="*/ 3407929 w 6391275"/>
              <a:gd name="connsiteY42" fmla="*/ 103392 h 556590"/>
              <a:gd name="connsiteX43" fmla="*/ 3456774 w 6391275"/>
              <a:gd name="connsiteY43" fmla="*/ 195295 h 556590"/>
              <a:gd name="connsiteX44" fmla="*/ 3460532 w 6391275"/>
              <a:gd name="connsiteY44" fmla="*/ 218271 h 556590"/>
              <a:gd name="connsiteX45" fmla="*/ 3468046 w 6391275"/>
              <a:gd name="connsiteY45" fmla="*/ 245076 h 556590"/>
              <a:gd name="connsiteX46" fmla="*/ 3468046 w 6391275"/>
              <a:gd name="connsiteY46" fmla="*/ 298687 h 556590"/>
              <a:gd name="connsiteX47" fmla="*/ 3554466 w 6391275"/>
              <a:gd name="connsiteY47" fmla="*/ 474835 h 556590"/>
              <a:gd name="connsiteX48" fmla="*/ 3734819 w 6391275"/>
              <a:gd name="connsiteY48" fmla="*/ 543763 h 556590"/>
              <a:gd name="connsiteX49" fmla="*/ 3915173 w 6391275"/>
              <a:gd name="connsiteY49" fmla="*/ 463347 h 556590"/>
              <a:gd name="connsiteX50" fmla="*/ 3986563 w 6391275"/>
              <a:gd name="connsiteY50" fmla="*/ 275711 h 556590"/>
              <a:gd name="connsiteX51" fmla="*/ 4069225 w 6391275"/>
              <a:gd name="connsiteY51" fmla="*/ 80416 h 556590"/>
              <a:gd name="connsiteX52" fmla="*/ 4260850 w 6391275"/>
              <a:gd name="connsiteY52" fmla="*/ 0 h 556590"/>
              <a:gd name="connsiteX53" fmla="*/ 4392358 w 6391275"/>
              <a:gd name="connsiteY53" fmla="*/ 34464 h 556590"/>
              <a:gd name="connsiteX54" fmla="*/ 4452476 w 6391275"/>
              <a:gd name="connsiteY54" fmla="*/ 84245 h 556590"/>
              <a:gd name="connsiteX55" fmla="*/ 4501321 w 6391275"/>
              <a:gd name="connsiteY55" fmla="*/ 149344 h 556590"/>
              <a:gd name="connsiteX56" fmla="*/ 4527623 w 6391275"/>
              <a:gd name="connsiteY56" fmla="*/ 225930 h 556590"/>
              <a:gd name="connsiteX57" fmla="*/ 4535138 w 6391275"/>
              <a:gd name="connsiteY57" fmla="*/ 306345 h 556590"/>
              <a:gd name="connsiteX58" fmla="*/ 4599013 w 6391275"/>
              <a:gd name="connsiteY58" fmla="*/ 455688 h 556590"/>
              <a:gd name="connsiteX59" fmla="*/ 4741793 w 6391275"/>
              <a:gd name="connsiteY59" fmla="*/ 539933 h 556590"/>
              <a:gd name="connsiteX60" fmla="*/ 4910874 w 6391275"/>
              <a:gd name="connsiteY60" fmla="*/ 516957 h 556590"/>
              <a:gd name="connsiteX61" fmla="*/ 5031110 w 6391275"/>
              <a:gd name="connsiteY61" fmla="*/ 386761 h 556590"/>
              <a:gd name="connsiteX62" fmla="*/ 5053654 w 6391275"/>
              <a:gd name="connsiteY62" fmla="*/ 298687 h 556590"/>
              <a:gd name="connsiteX63" fmla="*/ 5053654 w 6391275"/>
              <a:gd name="connsiteY63" fmla="*/ 252735 h 556590"/>
              <a:gd name="connsiteX64" fmla="*/ 5057411 w 6391275"/>
              <a:gd name="connsiteY64" fmla="*/ 225930 h 556590"/>
              <a:gd name="connsiteX65" fmla="*/ 5064926 w 6391275"/>
              <a:gd name="connsiteY65" fmla="*/ 202954 h 556590"/>
              <a:gd name="connsiteX66" fmla="*/ 5177647 w 6391275"/>
              <a:gd name="connsiteY66" fmla="*/ 45952 h 556590"/>
              <a:gd name="connsiteX67" fmla="*/ 5365515 w 6391275"/>
              <a:gd name="connsiteY67" fmla="*/ 3830 h 556590"/>
              <a:gd name="connsiteX68" fmla="*/ 5538354 w 6391275"/>
              <a:gd name="connsiteY68" fmla="*/ 103392 h 556590"/>
              <a:gd name="connsiteX69" fmla="*/ 5587199 w 6391275"/>
              <a:gd name="connsiteY69" fmla="*/ 195295 h 556590"/>
              <a:gd name="connsiteX70" fmla="*/ 5590957 w 6391275"/>
              <a:gd name="connsiteY70" fmla="*/ 218271 h 556590"/>
              <a:gd name="connsiteX71" fmla="*/ 5598471 w 6391275"/>
              <a:gd name="connsiteY71" fmla="*/ 245076 h 556590"/>
              <a:gd name="connsiteX72" fmla="*/ 5598471 w 6391275"/>
              <a:gd name="connsiteY72" fmla="*/ 298687 h 556590"/>
              <a:gd name="connsiteX73" fmla="*/ 5684891 w 6391275"/>
              <a:gd name="connsiteY73" fmla="*/ 474835 h 556590"/>
              <a:gd name="connsiteX74" fmla="*/ 5865244 w 6391275"/>
              <a:gd name="connsiteY74" fmla="*/ 543763 h 556590"/>
              <a:gd name="connsiteX75" fmla="*/ 6045598 w 6391275"/>
              <a:gd name="connsiteY75" fmla="*/ 463347 h 556590"/>
              <a:gd name="connsiteX76" fmla="*/ 6116988 w 6391275"/>
              <a:gd name="connsiteY76" fmla="*/ 275711 h 556590"/>
              <a:gd name="connsiteX77" fmla="*/ 6199650 w 6391275"/>
              <a:gd name="connsiteY77" fmla="*/ 80416 h 556590"/>
              <a:gd name="connsiteX78" fmla="*/ 6391275 w 6391275"/>
              <a:gd name="connsiteY78" fmla="*/ 0 h 556590"/>
              <a:gd name="connsiteX79" fmla="*/ 6391275 w 6391275"/>
              <a:gd name="connsiteY79" fmla="*/ 15318 h 556590"/>
              <a:gd name="connsiteX80" fmla="*/ 6207164 w 6391275"/>
              <a:gd name="connsiteY80" fmla="*/ 91904 h 556590"/>
              <a:gd name="connsiteX81" fmla="*/ 6132017 w 6391275"/>
              <a:gd name="connsiteY81" fmla="*/ 275711 h 556590"/>
              <a:gd name="connsiteX82" fmla="*/ 6053112 w 6391275"/>
              <a:gd name="connsiteY82" fmla="*/ 471006 h 556590"/>
              <a:gd name="connsiteX83" fmla="*/ 5865244 w 6391275"/>
              <a:gd name="connsiteY83" fmla="*/ 555250 h 556590"/>
              <a:gd name="connsiteX84" fmla="*/ 5673619 w 6391275"/>
              <a:gd name="connsiteY84" fmla="*/ 482494 h 556590"/>
              <a:gd name="connsiteX85" fmla="*/ 5587199 w 6391275"/>
              <a:gd name="connsiteY85" fmla="*/ 298687 h 556590"/>
              <a:gd name="connsiteX86" fmla="*/ 5583442 w 6391275"/>
              <a:gd name="connsiteY86" fmla="*/ 248906 h 556590"/>
              <a:gd name="connsiteX87" fmla="*/ 5579685 w 6391275"/>
              <a:gd name="connsiteY87" fmla="*/ 222100 h 556590"/>
              <a:gd name="connsiteX88" fmla="*/ 5572170 w 6391275"/>
              <a:gd name="connsiteY88" fmla="*/ 199125 h 556590"/>
              <a:gd name="connsiteX89" fmla="*/ 5527082 w 6391275"/>
              <a:gd name="connsiteY89" fmla="*/ 111050 h 556590"/>
              <a:gd name="connsiteX90" fmla="*/ 5365515 w 6391275"/>
              <a:gd name="connsiteY90" fmla="*/ 19147 h 556590"/>
              <a:gd name="connsiteX91" fmla="*/ 5185162 w 6391275"/>
              <a:gd name="connsiteY91" fmla="*/ 57440 h 556590"/>
              <a:gd name="connsiteX92" fmla="*/ 5076198 w 6391275"/>
              <a:gd name="connsiteY92" fmla="*/ 206783 h 556590"/>
              <a:gd name="connsiteX93" fmla="*/ 5072441 w 6391275"/>
              <a:gd name="connsiteY93" fmla="*/ 229759 h 556590"/>
              <a:gd name="connsiteX94" fmla="*/ 5068683 w 6391275"/>
              <a:gd name="connsiteY94" fmla="*/ 252735 h 556590"/>
              <a:gd name="connsiteX95" fmla="*/ 5064926 w 6391275"/>
              <a:gd name="connsiteY95" fmla="*/ 298687 h 556590"/>
              <a:gd name="connsiteX96" fmla="*/ 5042382 w 6391275"/>
              <a:gd name="connsiteY96" fmla="*/ 394419 h 556590"/>
              <a:gd name="connsiteX97" fmla="*/ 4914631 w 6391275"/>
              <a:gd name="connsiteY97" fmla="*/ 528445 h 556590"/>
              <a:gd name="connsiteX98" fmla="*/ 4741793 w 6391275"/>
              <a:gd name="connsiteY98" fmla="*/ 551421 h 556590"/>
              <a:gd name="connsiteX99" fmla="*/ 4591498 w 6391275"/>
              <a:gd name="connsiteY99" fmla="*/ 463347 h 556590"/>
              <a:gd name="connsiteX100" fmla="*/ 4523866 w 6391275"/>
              <a:gd name="connsiteY100" fmla="*/ 310175 h 556590"/>
              <a:gd name="connsiteX101" fmla="*/ 4516351 w 6391275"/>
              <a:gd name="connsiteY101" fmla="*/ 229759 h 556590"/>
              <a:gd name="connsiteX102" fmla="*/ 4490049 w 6391275"/>
              <a:gd name="connsiteY102" fmla="*/ 153173 h 556590"/>
              <a:gd name="connsiteX103" fmla="*/ 4444961 w 6391275"/>
              <a:gd name="connsiteY103" fmla="*/ 91904 h 556590"/>
              <a:gd name="connsiteX104" fmla="*/ 4384843 w 6391275"/>
              <a:gd name="connsiteY104" fmla="*/ 45952 h 556590"/>
              <a:gd name="connsiteX105" fmla="*/ 4260850 w 6391275"/>
              <a:gd name="connsiteY105" fmla="*/ 15318 h 556590"/>
              <a:gd name="connsiteX106" fmla="*/ 4076739 w 6391275"/>
              <a:gd name="connsiteY106" fmla="*/ 91904 h 556590"/>
              <a:gd name="connsiteX107" fmla="*/ 4001592 w 6391275"/>
              <a:gd name="connsiteY107" fmla="*/ 275711 h 556590"/>
              <a:gd name="connsiteX108" fmla="*/ 3922687 w 6391275"/>
              <a:gd name="connsiteY108" fmla="*/ 471006 h 556590"/>
              <a:gd name="connsiteX109" fmla="*/ 3734819 w 6391275"/>
              <a:gd name="connsiteY109" fmla="*/ 555250 h 556590"/>
              <a:gd name="connsiteX110" fmla="*/ 3543194 w 6391275"/>
              <a:gd name="connsiteY110" fmla="*/ 482494 h 556590"/>
              <a:gd name="connsiteX111" fmla="*/ 3456774 w 6391275"/>
              <a:gd name="connsiteY111" fmla="*/ 298687 h 556590"/>
              <a:gd name="connsiteX112" fmla="*/ 3453017 w 6391275"/>
              <a:gd name="connsiteY112" fmla="*/ 248906 h 556590"/>
              <a:gd name="connsiteX113" fmla="*/ 3449260 w 6391275"/>
              <a:gd name="connsiteY113" fmla="*/ 222100 h 556590"/>
              <a:gd name="connsiteX114" fmla="*/ 3441745 w 6391275"/>
              <a:gd name="connsiteY114" fmla="*/ 199125 h 556590"/>
              <a:gd name="connsiteX115" fmla="*/ 3396656 w 6391275"/>
              <a:gd name="connsiteY115" fmla="*/ 111050 h 556590"/>
              <a:gd name="connsiteX116" fmla="*/ 3235090 w 6391275"/>
              <a:gd name="connsiteY116" fmla="*/ 19147 h 556590"/>
              <a:gd name="connsiteX117" fmla="*/ 3054736 w 6391275"/>
              <a:gd name="connsiteY117" fmla="*/ 57440 h 556590"/>
              <a:gd name="connsiteX118" fmla="*/ 2945773 w 6391275"/>
              <a:gd name="connsiteY118" fmla="*/ 206783 h 556590"/>
              <a:gd name="connsiteX119" fmla="*/ 2942016 w 6391275"/>
              <a:gd name="connsiteY119" fmla="*/ 229759 h 556590"/>
              <a:gd name="connsiteX120" fmla="*/ 2938258 w 6391275"/>
              <a:gd name="connsiteY120" fmla="*/ 252735 h 556590"/>
              <a:gd name="connsiteX121" fmla="*/ 2934501 w 6391275"/>
              <a:gd name="connsiteY121" fmla="*/ 298687 h 556590"/>
              <a:gd name="connsiteX122" fmla="*/ 2911957 w 6391275"/>
              <a:gd name="connsiteY122" fmla="*/ 394419 h 556590"/>
              <a:gd name="connsiteX123" fmla="*/ 2784206 w 6391275"/>
              <a:gd name="connsiteY123" fmla="*/ 528445 h 556590"/>
              <a:gd name="connsiteX124" fmla="*/ 2611368 w 6391275"/>
              <a:gd name="connsiteY124" fmla="*/ 551421 h 556590"/>
              <a:gd name="connsiteX125" fmla="*/ 2461073 w 6391275"/>
              <a:gd name="connsiteY125" fmla="*/ 463347 h 556590"/>
              <a:gd name="connsiteX126" fmla="*/ 2393441 w 6391275"/>
              <a:gd name="connsiteY126" fmla="*/ 310175 h 556590"/>
              <a:gd name="connsiteX127" fmla="*/ 2385926 w 6391275"/>
              <a:gd name="connsiteY127" fmla="*/ 229759 h 556590"/>
              <a:gd name="connsiteX128" fmla="*/ 2359624 w 6391275"/>
              <a:gd name="connsiteY128" fmla="*/ 153173 h 556590"/>
              <a:gd name="connsiteX129" fmla="*/ 2314536 w 6391275"/>
              <a:gd name="connsiteY129" fmla="*/ 91904 h 556590"/>
              <a:gd name="connsiteX130" fmla="*/ 2254418 w 6391275"/>
              <a:gd name="connsiteY130" fmla="*/ 45952 h 556590"/>
              <a:gd name="connsiteX131" fmla="*/ 2130425 w 6391275"/>
              <a:gd name="connsiteY131" fmla="*/ 15318 h 556590"/>
              <a:gd name="connsiteX132" fmla="*/ 1946314 w 6391275"/>
              <a:gd name="connsiteY132" fmla="*/ 91904 h 556590"/>
              <a:gd name="connsiteX133" fmla="*/ 1871167 w 6391275"/>
              <a:gd name="connsiteY133" fmla="*/ 275711 h 556590"/>
              <a:gd name="connsiteX134" fmla="*/ 1792262 w 6391275"/>
              <a:gd name="connsiteY134" fmla="*/ 471006 h 556590"/>
              <a:gd name="connsiteX135" fmla="*/ 1604394 w 6391275"/>
              <a:gd name="connsiteY135" fmla="*/ 555250 h 556590"/>
              <a:gd name="connsiteX136" fmla="*/ 1412769 w 6391275"/>
              <a:gd name="connsiteY136" fmla="*/ 482494 h 556590"/>
              <a:gd name="connsiteX137" fmla="*/ 1326349 w 6391275"/>
              <a:gd name="connsiteY137" fmla="*/ 298687 h 556590"/>
              <a:gd name="connsiteX138" fmla="*/ 1322592 w 6391275"/>
              <a:gd name="connsiteY138" fmla="*/ 248906 h 556590"/>
              <a:gd name="connsiteX139" fmla="*/ 1318835 w 6391275"/>
              <a:gd name="connsiteY139" fmla="*/ 222100 h 556590"/>
              <a:gd name="connsiteX140" fmla="*/ 1311320 w 6391275"/>
              <a:gd name="connsiteY140" fmla="*/ 199125 h 556590"/>
              <a:gd name="connsiteX141" fmla="*/ 1266231 w 6391275"/>
              <a:gd name="connsiteY141" fmla="*/ 111050 h 556590"/>
              <a:gd name="connsiteX142" fmla="*/ 1104665 w 6391275"/>
              <a:gd name="connsiteY142" fmla="*/ 19147 h 556590"/>
              <a:gd name="connsiteX143" fmla="*/ 924311 w 6391275"/>
              <a:gd name="connsiteY143" fmla="*/ 57440 h 556590"/>
              <a:gd name="connsiteX144" fmla="*/ 815348 w 6391275"/>
              <a:gd name="connsiteY144" fmla="*/ 206783 h 556590"/>
              <a:gd name="connsiteX145" fmla="*/ 811590 w 6391275"/>
              <a:gd name="connsiteY145" fmla="*/ 229759 h 556590"/>
              <a:gd name="connsiteX146" fmla="*/ 807833 w 6391275"/>
              <a:gd name="connsiteY146" fmla="*/ 252735 h 556590"/>
              <a:gd name="connsiteX147" fmla="*/ 804076 w 6391275"/>
              <a:gd name="connsiteY147" fmla="*/ 298687 h 556590"/>
              <a:gd name="connsiteX148" fmla="*/ 781531 w 6391275"/>
              <a:gd name="connsiteY148" fmla="*/ 394419 h 556590"/>
              <a:gd name="connsiteX149" fmla="*/ 657538 w 6391275"/>
              <a:gd name="connsiteY149" fmla="*/ 528445 h 556590"/>
              <a:gd name="connsiteX150" fmla="*/ 480942 w 6391275"/>
              <a:gd name="connsiteY150" fmla="*/ 551421 h 556590"/>
              <a:gd name="connsiteX151" fmla="*/ 330648 w 6391275"/>
              <a:gd name="connsiteY151" fmla="*/ 463347 h 556590"/>
              <a:gd name="connsiteX152" fmla="*/ 263015 w 6391275"/>
              <a:gd name="connsiteY152" fmla="*/ 310175 h 556590"/>
              <a:gd name="connsiteX153" fmla="*/ 255501 w 6391275"/>
              <a:gd name="connsiteY153" fmla="*/ 229759 h 556590"/>
              <a:gd name="connsiteX154" fmla="*/ 229199 w 6391275"/>
              <a:gd name="connsiteY154" fmla="*/ 153173 h 556590"/>
              <a:gd name="connsiteX155" fmla="*/ 184111 w 6391275"/>
              <a:gd name="connsiteY155" fmla="*/ 91904 h 556590"/>
              <a:gd name="connsiteX156" fmla="*/ 123993 w 6391275"/>
              <a:gd name="connsiteY156" fmla="*/ 45952 h 556590"/>
              <a:gd name="connsiteX157" fmla="*/ 0 w 6391275"/>
              <a:gd name="connsiteY157" fmla="*/ 15318 h 556590"/>
              <a:gd name="connsiteX158" fmla="*/ 0 w 6391275"/>
              <a:gd name="connsiteY158" fmla="*/ 0 h 5565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</a:cxnLst>
            <a:rect l="l" t="t" r="r" b="b"/>
            <a:pathLst>
              <a:path w="6391275" h="556590">
                <a:moveTo>
                  <a:pt x="0" y="0"/>
                </a:moveTo>
                <a:cubicBezTo>
                  <a:pt x="45088" y="0"/>
                  <a:pt x="90177" y="11488"/>
                  <a:pt x="131508" y="34464"/>
                </a:cubicBezTo>
                <a:cubicBezTo>
                  <a:pt x="154052" y="49781"/>
                  <a:pt x="176596" y="65099"/>
                  <a:pt x="195383" y="84245"/>
                </a:cubicBezTo>
                <a:cubicBezTo>
                  <a:pt x="210412" y="103392"/>
                  <a:pt x="229199" y="122538"/>
                  <a:pt x="240471" y="149344"/>
                </a:cubicBezTo>
                <a:cubicBezTo>
                  <a:pt x="251743" y="172319"/>
                  <a:pt x="263015" y="199125"/>
                  <a:pt x="266773" y="225930"/>
                </a:cubicBezTo>
                <a:cubicBezTo>
                  <a:pt x="274287" y="252735"/>
                  <a:pt x="274287" y="279540"/>
                  <a:pt x="274287" y="306345"/>
                </a:cubicBezTo>
                <a:cubicBezTo>
                  <a:pt x="281802" y="359956"/>
                  <a:pt x="304347" y="413566"/>
                  <a:pt x="341920" y="455688"/>
                </a:cubicBezTo>
                <a:cubicBezTo>
                  <a:pt x="375736" y="497811"/>
                  <a:pt x="428339" y="528445"/>
                  <a:pt x="480942" y="539933"/>
                </a:cubicBezTo>
                <a:cubicBezTo>
                  <a:pt x="537303" y="547592"/>
                  <a:pt x="597421" y="543763"/>
                  <a:pt x="650024" y="516957"/>
                </a:cubicBezTo>
                <a:cubicBezTo>
                  <a:pt x="702627" y="490152"/>
                  <a:pt x="743958" y="444200"/>
                  <a:pt x="770259" y="386761"/>
                </a:cubicBezTo>
                <a:cubicBezTo>
                  <a:pt x="781531" y="359956"/>
                  <a:pt x="789046" y="329321"/>
                  <a:pt x="792804" y="298687"/>
                </a:cubicBezTo>
                <a:cubicBezTo>
                  <a:pt x="792804" y="283369"/>
                  <a:pt x="792804" y="268052"/>
                  <a:pt x="792804" y="252735"/>
                </a:cubicBezTo>
                <a:cubicBezTo>
                  <a:pt x="792804" y="252735"/>
                  <a:pt x="792804" y="252735"/>
                  <a:pt x="796561" y="225930"/>
                </a:cubicBezTo>
                <a:cubicBezTo>
                  <a:pt x="800319" y="218271"/>
                  <a:pt x="800319" y="210612"/>
                  <a:pt x="804076" y="202954"/>
                </a:cubicBezTo>
                <a:cubicBezTo>
                  <a:pt x="822862" y="141685"/>
                  <a:pt x="860436" y="84245"/>
                  <a:pt x="916796" y="45952"/>
                </a:cubicBezTo>
                <a:cubicBezTo>
                  <a:pt x="969400" y="7659"/>
                  <a:pt x="1040789" y="-3829"/>
                  <a:pt x="1104665" y="3830"/>
                </a:cubicBezTo>
                <a:cubicBezTo>
                  <a:pt x="1172297" y="15318"/>
                  <a:pt x="1236173" y="49781"/>
                  <a:pt x="1277504" y="103392"/>
                </a:cubicBezTo>
                <a:cubicBezTo>
                  <a:pt x="1300048" y="130197"/>
                  <a:pt x="1315077" y="160831"/>
                  <a:pt x="1326349" y="195295"/>
                </a:cubicBezTo>
                <a:cubicBezTo>
                  <a:pt x="1326349" y="202954"/>
                  <a:pt x="1330107" y="210612"/>
                  <a:pt x="1333864" y="218271"/>
                </a:cubicBezTo>
                <a:cubicBezTo>
                  <a:pt x="1333864" y="229759"/>
                  <a:pt x="1333864" y="237418"/>
                  <a:pt x="1337621" y="245076"/>
                </a:cubicBezTo>
                <a:cubicBezTo>
                  <a:pt x="1337621" y="264223"/>
                  <a:pt x="1337621" y="279540"/>
                  <a:pt x="1337621" y="298687"/>
                </a:cubicBezTo>
                <a:cubicBezTo>
                  <a:pt x="1345136" y="363785"/>
                  <a:pt x="1375195" y="428883"/>
                  <a:pt x="1424041" y="474835"/>
                </a:cubicBezTo>
                <a:cubicBezTo>
                  <a:pt x="1472886" y="520787"/>
                  <a:pt x="1536762" y="543763"/>
                  <a:pt x="1604394" y="543763"/>
                </a:cubicBezTo>
                <a:cubicBezTo>
                  <a:pt x="1672027" y="543763"/>
                  <a:pt x="1735902" y="513128"/>
                  <a:pt x="1784748" y="463347"/>
                </a:cubicBezTo>
                <a:cubicBezTo>
                  <a:pt x="1829836" y="413566"/>
                  <a:pt x="1859895" y="344638"/>
                  <a:pt x="1856138" y="275711"/>
                </a:cubicBezTo>
                <a:cubicBezTo>
                  <a:pt x="1856138" y="206783"/>
                  <a:pt x="1886196" y="134026"/>
                  <a:pt x="1938800" y="80416"/>
                </a:cubicBezTo>
                <a:cubicBezTo>
                  <a:pt x="1987645" y="30635"/>
                  <a:pt x="2059035" y="0"/>
                  <a:pt x="2130425" y="0"/>
                </a:cubicBezTo>
                <a:cubicBezTo>
                  <a:pt x="2175513" y="0"/>
                  <a:pt x="2220602" y="11488"/>
                  <a:pt x="2261933" y="34464"/>
                </a:cubicBezTo>
                <a:cubicBezTo>
                  <a:pt x="2284477" y="49781"/>
                  <a:pt x="2307021" y="65099"/>
                  <a:pt x="2325808" y="84245"/>
                </a:cubicBezTo>
                <a:cubicBezTo>
                  <a:pt x="2340838" y="103392"/>
                  <a:pt x="2359624" y="122538"/>
                  <a:pt x="2370896" y="149344"/>
                </a:cubicBezTo>
                <a:cubicBezTo>
                  <a:pt x="2382168" y="172319"/>
                  <a:pt x="2393441" y="199125"/>
                  <a:pt x="2397198" y="225930"/>
                </a:cubicBezTo>
                <a:cubicBezTo>
                  <a:pt x="2404713" y="252735"/>
                  <a:pt x="2404713" y="279540"/>
                  <a:pt x="2404713" y="306345"/>
                </a:cubicBezTo>
                <a:cubicBezTo>
                  <a:pt x="2412227" y="359956"/>
                  <a:pt x="2434772" y="413566"/>
                  <a:pt x="2468588" y="455688"/>
                </a:cubicBezTo>
                <a:cubicBezTo>
                  <a:pt x="2506162" y="497811"/>
                  <a:pt x="2558764" y="528445"/>
                  <a:pt x="2611368" y="539933"/>
                </a:cubicBezTo>
                <a:cubicBezTo>
                  <a:pt x="2667728" y="547592"/>
                  <a:pt x="2727846" y="543763"/>
                  <a:pt x="2780449" y="516957"/>
                </a:cubicBezTo>
                <a:cubicBezTo>
                  <a:pt x="2833052" y="490152"/>
                  <a:pt x="2874383" y="444200"/>
                  <a:pt x="2900685" y="386761"/>
                </a:cubicBezTo>
                <a:cubicBezTo>
                  <a:pt x="2911957" y="359956"/>
                  <a:pt x="2919471" y="329321"/>
                  <a:pt x="2923229" y="298687"/>
                </a:cubicBezTo>
                <a:cubicBezTo>
                  <a:pt x="2923229" y="283369"/>
                  <a:pt x="2923229" y="268052"/>
                  <a:pt x="2923229" y="252735"/>
                </a:cubicBezTo>
                <a:cubicBezTo>
                  <a:pt x="2923229" y="252735"/>
                  <a:pt x="2923229" y="252735"/>
                  <a:pt x="2926986" y="225930"/>
                </a:cubicBezTo>
                <a:cubicBezTo>
                  <a:pt x="2930744" y="218271"/>
                  <a:pt x="2930744" y="210612"/>
                  <a:pt x="2934501" y="202954"/>
                </a:cubicBezTo>
                <a:cubicBezTo>
                  <a:pt x="2949530" y="141685"/>
                  <a:pt x="2990861" y="84245"/>
                  <a:pt x="3047222" y="45952"/>
                </a:cubicBezTo>
                <a:cubicBezTo>
                  <a:pt x="3099825" y="7659"/>
                  <a:pt x="3171215" y="-3829"/>
                  <a:pt x="3235090" y="3830"/>
                </a:cubicBezTo>
                <a:cubicBezTo>
                  <a:pt x="3302722" y="15318"/>
                  <a:pt x="3362840" y="49781"/>
                  <a:pt x="3407929" y="103392"/>
                </a:cubicBezTo>
                <a:cubicBezTo>
                  <a:pt x="3430473" y="130197"/>
                  <a:pt x="3445502" y="160831"/>
                  <a:pt x="3456774" y="195295"/>
                </a:cubicBezTo>
                <a:cubicBezTo>
                  <a:pt x="3456774" y="202954"/>
                  <a:pt x="3460532" y="210612"/>
                  <a:pt x="3460532" y="218271"/>
                </a:cubicBezTo>
                <a:cubicBezTo>
                  <a:pt x="3464289" y="229759"/>
                  <a:pt x="3464289" y="237418"/>
                  <a:pt x="3468046" y="245076"/>
                </a:cubicBezTo>
                <a:cubicBezTo>
                  <a:pt x="3468046" y="264223"/>
                  <a:pt x="3468046" y="279540"/>
                  <a:pt x="3468046" y="298687"/>
                </a:cubicBezTo>
                <a:cubicBezTo>
                  <a:pt x="3475561" y="363785"/>
                  <a:pt x="3505620" y="428883"/>
                  <a:pt x="3554466" y="474835"/>
                </a:cubicBezTo>
                <a:cubicBezTo>
                  <a:pt x="3603311" y="520787"/>
                  <a:pt x="3667187" y="543763"/>
                  <a:pt x="3734819" y="543763"/>
                </a:cubicBezTo>
                <a:cubicBezTo>
                  <a:pt x="3802452" y="543763"/>
                  <a:pt x="3866327" y="513128"/>
                  <a:pt x="3915173" y="463347"/>
                </a:cubicBezTo>
                <a:cubicBezTo>
                  <a:pt x="3960261" y="413566"/>
                  <a:pt x="3986563" y="344638"/>
                  <a:pt x="3986563" y="275711"/>
                </a:cubicBezTo>
                <a:cubicBezTo>
                  <a:pt x="3986563" y="206783"/>
                  <a:pt x="4016622" y="134026"/>
                  <a:pt x="4069225" y="80416"/>
                </a:cubicBezTo>
                <a:cubicBezTo>
                  <a:pt x="4118070" y="30635"/>
                  <a:pt x="4189460" y="0"/>
                  <a:pt x="4260850" y="0"/>
                </a:cubicBezTo>
                <a:cubicBezTo>
                  <a:pt x="4305938" y="0"/>
                  <a:pt x="4351027" y="11488"/>
                  <a:pt x="4392358" y="34464"/>
                </a:cubicBezTo>
                <a:cubicBezTo>
                  <a:pt x="4414902" y="49781"/>
                  <a:pt x="4433689" y="65099"/>
                  <a:pt x="4452476" y="84245"/>
                </a:cubicBezTo>
                <a:cubicBezTo>
                  <a:pt x="4471262" y="103392"/>
                  <a:pt x="4490049" y="122538"/>
                  <a:pt x="4501321" y="149344"/>
                </a:cubicBezTo>
                <a:cubicBezTo>
                  <a:pt x="4512593" y="172319"/>
                  <a:pt x="4523866" y="199125"/>
                  <a:pt x="4527623" y="225930"/>
                </a:cubicBezTo>
                <a:cubicBezTo>
                  <a:pt x="4535138" y="252735"/>
                  <a:pt x="4535138" y="279540"/>
                  <a:pt x="4535138" y="306345"/>
                </a:cubicBezTo>
                <a:cubicBezTo>
                  <a:pt x="4542652" y="359956"/>
                  <a:pt x="4565197" y="413566"/>
                  <a:pt x="4599013" y="455688"/>
                </a:cubicBezTo>
                <a:cubicBezTo>
                  <a:pt x="4636586" y="497811"/>
                  <a:pt x="4689190" y="528445"/>
                  <a:pt x="4741793" y="539933"/>
                </a:cubicBezTo>
                <a:cubicBezTo>
                  <a:pt x="4798153" y="547592"/>
                  <a:pt x="4858271" y="543763"/>
                  <a:pt x="4910874" y="516957"/>
                </a:cubicBezTo>
                <a:cubicBezTo>
                  <a:pt x="4963477" y="490152"/>
                  <a:pt x="5004808" y="444200"/>
                  <a:pt x="5031110" y="386761"/>
                </a:cubicBezTo>
                <a:cubicBezTo>
                  <a:pt x="5042382" y="359956"/>
                  <a:pt x="5049896" y="329321"/>
                  <a:pt x="5053654" y="298687"/>
                </a:cubicBezTo>
                <a:cubicBezTo>
                  <a:pt x="5053654" y="283369"/>
                  <a:pt x="5053654" y="268052"/>
                  <a:pt x="5053654" y="252735"/>
                </a:cubicBezTo>
                <a:cubicBezTo>
                  <a:pt x="5053654" y="252735"/>
                  <a:pt x="5053654" y="252735"/>
                  <a:pt x="5057411" y="225930"/>
                </a:cubicBezTo>
                <a:cubicBezTo>
                  <a:pt x="5061169" y="218271"/>
                  <a:pt x="5061169" y="210612"/>
                  <a:pt x="5064926" y="202954"/>
                </a:cubicBezTo>
                <a:cubicBezTo>
                  <a:pt x="5079955" y="141685"/>
                  <a:pt x="5121286" y="84245"/>
                  <a:pt x="5177647" y="45952"/>
                </a:cubicBezTo>
                <a:cubicBezTo>
                  <a:pt x="5230250" y="7659"/>
                  <a:pt x="5301640" y="-3829"/>
                  <a:pt x="5365515" y="3830"/>
                </a:cubicBezTo>
                <a:cubicBezTo>
                  <a:pt x="5433147" y="15318"/>
                  <a:pt x="5493265" y="49781"/>
                  <a:pt x="5538354" y="103392"/>
                </a:cubicBezTo>
                <a:cubicBezTo>
                  <a:pt x="5557140" y="130197"/>
                  <a:pt x="5575927" y="160831"/>
                  <a:pt x="5587199" y="195295"/>
                </a:cubicBezTo>
                <a:cubicBezTo>
                  <a:pt x="5587199" y="202954"/>
                  <a:pt x="5590957" y="210612"/>
                  <a:pt x="5590957" y="218271"/>
                </a:cubicBezTo>
                <a:cubicBezTo>
                  <a:pt x="5594714" y="229759"/>
                  <a:pt x="5594714" y="237418"/>
                  <a:pt x="5598471" y="245076"/>
                </a:cubicBezTo>
                <a:cubicBezTo>
                  <a:pt x="5598471" y="264223"/>
                  <a:pt x="5598471" y="279540"/>
                  <a:pt x="5598471" y="298687"/>
                </a:cubicBezTo>
                <a:cubicBezTo>
                  <a:pt x="5602229" y="363785"/>
                  <a:pt x="5636045" y="428883"/>
                  <a:pt x="5684891" y="474835"/>
                </a:cubicBezTo>
                <a:cubicBezTo>
                  <a:pt x="5733737" y="520787"/>
                  <a:pt x="5797612" y="543763"/>
                  <a:pt x="5865244" y="543763"/>
                </a:cubicBezTo>
                <a:cubicBezTo>
                  <a:pt x="5932877" y="543763"/>
                  <a:pt x="5996752" y="513128"/>
                  <a:pt x="6045598" y="463347"/>
                </a:cubicBezTo>
                <a:cubicBezTo>
                  <a:pt x="6090686" y="413566"/>
                  <a:pt x="6116988" y="344638"/>
                  <a:pt x="6116988" y="275711"/>
                </a:cubicBezTo>
                <a:cubicBezTo>
                  <a:pt x="6116988" y="206783"/>
                  <a:pt x="6147047" y="134026"/>
                  <a:pt x="6199650" y="80416"/>
                </a:cubicBezTo>
                <a:cubicBezTo>
                  <a:pt x="6248495" y="30635"/>
                  <a:pt x="6319885" y="0"/>
                  <a:pt x="6391275" y="0"/>
                </a:cubicBezTo>
                <a:cubicBezTo>
                  <a:pt x="6391275" y="0"/>
                  <a:pt x="6391275" y="0"/>
                  <a:pt x="6391275" y="15318"/>
                </a:cubicBezTo>
                <a:cubicBezTo>
                  <a:pt x="6323643" y="15318"/>
                  <a:pt x="6256010" y="42123"/>
                  <a:pt x="6207164" y="91904"/>
                </a:cubicBezTo>
                <a:cubicBezTo>
                  <a:pt x="6158319" y="141685"/>
                  <a:pt x="6132017" y="206783"/>
                  <a:pt x="6132017" y="275711"/>
                </a:cubicBezTo>
                <a:cubicBezTo>
                  <a:pt x="6132017" y="348468"/>
                  <a:pt x="6101958" y="421225"/>
                  <a:pt x="6053112" y="471006"/>
                </a:cubicBezTo>
                <a:cubicBezTo>
                  <a:pt x="6004267" y="524616"/>
                  <a:pt x="5936634" y="555250"/>
                  <a:pt x="5865244" y="555250"/>
                </a:cubicBezTo>
                <a:cubicBezTo>
                  <a:pt x="5793854" y="559080"/>
                  <a:pt x="5726222" y="532275"/>
                  <a:pt x="5673619" y="482494"/>
                </a:cubicBezTo>
                <a:cubicBezTo>
                  <a:pt x="5624773" y="436542"/>
                  <a:pt x="5590957" y="367614"/>
                  <a:pt x="5587199" y="298687"/>
                </a:cubicBezTo>
                <a:cubicBezTo>
                  <a:pt x="5587199" y="279540"/>
                  <a:pt x="5587199" y="264223"/>
                  <a:pt x="5583442" y="248906"/>
                </a:cubicBezTo>
                <a:cubicBezTo>
                  <a:pt x="5583442" y="237418"/>
                  <a:pt x="5579685" y="229759"/>
                  <a:pt x="5579685" y="222100"/>
                </a:cubicBezTo>
                <a:cubicBezTo>
                  <a:pt x="5575927" y="214442"/>
                  <a:pt x="5575927" y="206783"/>
                  <a:pt x="5572170" y="199125"/>
                </a:cubicBezTo>
                <a:cubicBezTo>
                  <a:pt x="5564655" y="168490"/>
                  <a:pt x="5545868" y="137856"/>
                  <a:pt x="5527082" y="111050"/>
                </a:cubicBezTo>
                <a:cubicBezTo>
                  <a:pt x="5485751" y="61269"/>
                  <a:pt x="5425633" y="26806"/>
                  <a:pt x="5365515" y="19147"/>
                </a:cubicBezTo>
                <a:cubicBezTo>
                  <a:pt x="5301640" y="7659"/>
                  <a:pt x="5234007" y="22976"/>
                  <a:pt x="5185162" y="57440"/>
                </a:cubicBezTo>
                <a:cubicBezTo>
                  <a:pt x="5132558" y="91904"/>
                  <a:pt x="5094985" y="145514"/>
                  <a:pt x="5076198" y="206783"/>
                </a:cubicBezTo>
                <a:cubicBezTo>
                  <a:pt x="5076198" y="214442"/>
                  <a:pt x="5072441" y="222100"/>
                  <a:pt x="5072441" y="229759"/>
                </a:cubicBezTo>
                <a:cubicBezTo>
                  <a:pt x="5072441" y="229759"/>
                  <a:pt x="5072441" y="229759"/>
                  <a:pt x="5068683" y="252735"/>
                </a:cubicBezTo>
                <a:cubicBezTo>
                  <a:pt x="5068683" y="268052"/>
                  <a:pt x="5064926" y="283369"/>
                  <a:pt x="5064926" y="298687"/>
                </a:cubicBezTo>
                <a:cubicBezTo>
                  <a:pt x="5061169" y="333150"/>
                  <a:pt x="5053654" y="363785"/>
                  <a:pt x="5042382" y="394419"/>
                </a:cubicBezTo>
                <a:cubicBezTo>
                  <a:pt x="5016080" y="451859"/>
                  <a:pt x="4970992" y="497811"/>
                  <a:pt x="4914631" y="528445"/>
                </a:cubicBezTo>
                <a:cubicBezTo>
                  <a:pt x="4862028" y="555250"/>
                  <a:pt x="4798153" y="562909"/>
                  <a:pt x="4741793" y="551421"/>
                </a:cubicBezTo>
                <a:cubicBezTo>
                  <a:pt x="4681675" y="539933"/>
                  <a:pt x="4629072" y="509299"/>
                  <a:pt x="4591498" y="463347"/>
                </a:cubicBezTo>
                <a:cubicBezTo>
                  <a:pt x="4550167" y="421225"/>
                  <a:pt x="4527623" y="363785"/>
                  <a:pt x="4523866" y="310175"/>
                </a:cubicBezTo>
                <a:cubicBezTo>
                  <a:pt x="4520108" y="279540"/>
                  <a:pt x="4520108" y="252735"/>
                  <a:pt x="4516351" y="229759"/>
                </a:cubicBezTo>
                <a:cubicBezTo>
                  <a:pt x="4508836" y="202954"/>
                  <a:pt x="4501321" y="176149"/>
                  <a:pt x="4490049" y="153173"/>
                </a:cubicBezTo>
                <a:cubicBezTo>
                  <a:pt x="4478777" y="130197"/>
                  <a:pt x="4463748" y="111050"/>
                  <a:pt x="4444961" y="91904"/>
                </a:cubicBezTo>
                <a:cubicBezTo>
                  <a:pt x="4426174" y="76587"/>
                  <a:pt x="4407387" y="61269"/>
                  <a:pt x="4384843" y="45952"/>
                </a:cubicBezTo>
                <a:cubicBezTo>
                  <a:pt x="4347269" y="26806"/>
                  <a:pt x="4302181" y="15318"/>
                  <a:pt x="4260850" y="15318"/>
                </a:cubicBezTo>
                <a:cubicBezTo>
                  <a:pt x="4193218" y="15318"/>
                  <a:pt x="4125585" y="42123"/>
                  <a:pt x="4076739" y="91904"/>
                </a:cubicBezTo>
                <a:cubicBezTo>
                  <a:pt x="4027894" y="141685"/>
                  <a:pt x="4001592" y="206783"/>
                  <a:pt x="4001592" y="275711"/>
                </a:cubicBezTo>
                <a:cubicBezTo>
                  <a:pt x="4001592" y="348468"/>
                  <a:pt x="3971533" y="421225"/>
                  <a:pt x="3922687" y="471006"/>
                </a:cubicBezTo>
                <a:cubicBezTo>
                  <a:pt x="3873842" y="524616"/>
                  <a:pt x="3806209" y="555250"/>
                  <a:pt x="3734819" y="555250"/>
                </a:cubicBezTo>
                <a:cubicBezTo>
                  <a:pt x="3663429" y="559080"/>
                  <a:pt x="3595797" y="532275"/>
                  <a:pt x="3543194" y="482494"/>
                </a:cubicBezTo>
                <a:cubicBezTo>
                  <a:pt x="3494348" y="436542"/>
                  <a:pt x="3460532" y="367614"/>
                  <a:pt x="3456774" y="298687"/>
                </a:cubicBezTo>
                <a:cubicBezTo>
                  <a:pt x="3456774" y="279540"/>
                  <a:pt x="3456774" y="264223"/>
                  <a:pt x="3453017" y="248906"/>
                </a:cubicBezTo>
                <a:cubicBezTo>
                  <a:pt x="3453017" y="237418"/>
                  <a:pt x="3453017" y="229759"/>
                  <a:pt x="3449260" y="222100"/>
                </a:cubicBezTo>
                <a:cubicBezTo>
                  <a:pt x="3445502" y="214442"/>
                  <a:pt x="3445502" y="206783"/>
                  <a:pt x="3441745" y="199125"/>
                </a:cubicBezTo>
                <a:cubicBezTo>
                  <a:pt x="3434230" y="168490"/>
                  <a:pt x="3419201" y="137856"/>
                  <a:pt x="3396656" y="111050"/>
                </a:cubicBezTo>
                <a:cubicBezTo>
                  <a:pt x="3355326" y="61269"/>
                  <a:pt x="3295208" y="26806"/>
                  <a:pt x="3235090" y="19147"/>
                </a:cubicBezTo>
                <a:cubicBezTo>
                  <a:pt x="3171215" y="7659"/>
                  <a:pt x="3107340" y="22976"/>
                  <a:pt x="3054736" y="57440"/>
                </a:cubicBezTo>
                <a:cubicBezTo>
                  <a:pt x="3002133" y="91904"/>
                  <a:pt x="2964560" y="145514"/>
                  <a:pt x="2945773" y="206783"/>
                </a:cubicBezTo>
                <a:cubicBezTo>
                  <a:pt x="2945773" y="214442"/>
                  <a:pt x="2942016" y="222100"/>
                  <a:pt x="2942016" y="229759"/>
                </a:cubicBezTo>
                <a:cubicBezTo>
                  <a:pt x="2942016" y="229759"/>
                  <a:pt x="2942016" y="229759"/>
                  <a:pt x="2938258" y="252735"/>
                </a:cubicBezTo>
                <a:cubicBezTo>
                  <a:pt x="2938258" y="268052"/>
                  <a:pt x="2934501" y="283369"/>
                  <a:pt x="2934501" y="298687"/>
                </a:cubicBezTo>
                <a:cubicBezTo>
                  <a:pt x="2934501" y="333150"/>
                  <a:pt x="2923229" y="363785"/>
                  <a:pt x="2911957" y="394419"/>
                </a:cubicBezTo>
                <a:cubicBezTo>
                  <a:pt x="2885655" y="451859"/>
                  <a:pt x="2840567" y="497811"/>
                  <a:pt x="2784206" y="528445"/>
                </a:cubicBezTo>
                <a:cubicBezTo>
                  <a:pt x="2731603" y="555250"/>
                  <a:pt x="2667728" y="562909"/>
                  <a:pt x="2611368" y="551421"/>
                </a:cubicBezTo>
                <a:cubicBezTo>
                  <a:pt x="2551250" y="539933"/>
                  <a:pt x="2498647" y="509299"/>
                  <a:pt x="2461073" y="463347"/>
                </a:cubicBezTo>
                <a:cubicBezTo>
                  <a:pt x="2419742" y="421225"/>
                  <a:pt x="2397198" y="363785"/>
                  <a:pt x="2393441" y="310175"/>
                </a:cubicBezTo>
                <a:cubicBezTo>
                  <a:pt x="2389683" y="279540"/>
                  <a:pt x="2389683" y="252735"/>
                  <a:pt x="2385926" y="229759"/>
                </a:cubicBezTo>
                <a:cubicBezTo>
                  <a:pt x="2378411" y="202954"/>
                  <a:pt x="2370896" y="176149"/>
                  <a:pt x="2359624" y="153173"/>
                </a:cubicBezTo>
                <a:cubicBezTo>
                  <a:pt x="2348352" y="130197"/>
                  <a:pt x="2333323" y="111050"/>
                  <a:pt x="2314536" y="91904"/>
                </a:cubicBezTo>
                <a:cubicBezTo>
                  <a:pt x="2295749" y="76587"/>
                  <a:pt x="2276962" y="61269"/>
                  <a:pt x="2254418" y="45952"/>
                </a:cubicBezTo>
                <a:cubicBezTo>
                  <a:pt x="2216845" y="26806"/>
                  <a:pt x="2171756" y="15318"/>
                  <a:pt x="2130425" y="15318"/>
                </a:cubicBezTo>
                <a:cubicBezTo>
                  <a:pt x="2062793" y="15318"/>
                  <a:pt x="1995160" y="42123"/>
                  <a:pt x="1946314" y="91904"/>
                </a:cubicBezTo>
                <a:cubicBezTo>
                  <a:pt x="1901226" y="141685"/>
                  <a:pt x="1871167" y="206783"/>
                  <a:pt x="1871167" y="275711"/>
                </a:cubicBezTo>
                <a:cubicBezTo>
                  <a:pt x="1871167" y="348468"/>
                  <a:pt x="1841108" y="421225"/>
                  <a:pt x="1792262" y="471006"/>
                </a:cubicBezTo>
                <a:cubicBezTo>
                  <a:pt x="1743417" y="524616"/>
                  <a:pt x="1675784" y="555250"/>
                  <a:pt x="1604394" y="555250"/>
                </a:cubicBezTo>
                <a:cubicBezTo>
                  <a:pt x="1533004" y="559080"/>
                  <a:pt x="1465372" y="532275"/>
                  <a:pt x="1412769" y="482494"/>
                </a:cubicBezTo>
                <a:cubicBezTo>
                  <a:pt x="1363923" y="436542"/>
                  <a:pt x="1330107" y="367614"/>
                  <a:pt x="1326349" y="298687"/>
                </a:cubicBezTo>
                <a:cubicBezTo>
                  <a:pt x="1326349" y="279540"/>
                  <a:pt x="1326349" y="264223"/>
                  <a:pt x="1322592" y="248906"/>
                </a:cubicBezTo>
                <a:cubicBezTo>
                  <a:pt x="1322592" y="237418"/>
                  <a:pt x="1322592" y="229759"/>
                  <a:pt x="1318835" y="222100"/>
                </a:cubicBezTo>
                <a:cubicBezTo>
                  <a:pt x="1318835" y="214442"/>
                  <a:pt x="1315077" y="206783"/>
                  <a:pt x="1311320" y="199125"/>
                </a:cubicBezTo>
                <a:cubicBezTo>
                  <a:pt x="1303805" y="168490"/>
                  <a:pt x="1288776" y="137856"/>
                  <a:pt x="1266231" y="111050"/>
                </a:cubicBezTo>
                <a:cubicBezTo>
                  <a:pt x="1224901" y="61269"/>
                  <a:pt x="1168540" y="26806"/>
                  <a:pt x="1104665" y="19147"/>
                </a:cubicBezTo>
                <a:cubicBezTo>
                  <a:pt x="1040789" y="7659"/>
                  <a:pt x="976914" y="22976"/>
                  <a:pt x="924311" y="57440"/>
                </a:cubicBezTo>
                <a:cubicBezTo>
                  <a:pt x="871708" y="91904"/>
                  <a:pt x="834134" y="145514"/>
                  <a:pt x="815348" y="206783"/>
                </a:cubicBezTo>
                <a:cubicBezTo>
                  <a:pt x="815348" y="214442"/>
                  <a:pt x="811590" y="222100"/>
                  <a:pt x="811590" y="229759"/>
                </a:cubicBezTo>
                <a:cubicBezTo>
                  <a:pt x="811590" y="229759"/>
                  <a:pt x="811590" y="229759"/>
                  <a:pt x="807833" y="252735"/>
                </a:cubicBezTo>
                <a:cubicBezTo>
                  <a:pt x="807833" y="268052"/>
                  <a:pt x="804076" y="283369"/>
                  <a:pt x="804076" y="298687"/>
                </a:cubicBezTo>
                <a:cubicBezTo>
                  <a:pt x="804076" y="333150"/>
                  <a:pt x="792804" y="363785"/>
                  <a:pt x="781531" y="394419"/>
                </a:cubicBezTo>
                <a:cubicBezTo>
                  <a:pt x="755230" y="451859"/>
                  <a:pt x="710142" y="497811"/>
                  <a:pt x="657538" y="528445"/>
                </a:cubicBezTo>
                <a:cubicBezTo>
                  <a:pt x="601178" y="555250"/>
                  <a:pt x="537303" y="562909"/>
                  <a:pt x="480942" y="551421"/>
                </a:cubicBezTo>
                <a:cubicBezTo>
                  <a:pt x="420825" y="539933"/>
                  <a:pt x="368221" y="509299"/>
                  <a:pt x="330648" y="463347"/>
                </a:cubicBezTo>
                <a:cubicBezTo>
                  <a:pt x="293074" y="421225"/>
                  <a:pt x="266773" y="363785"/>
                  <a:pt x="263015" y="310175"/>
                </a:cubicBezTo>
                <a:cubicBezTo>
                  <a:pt x="259258" y="279540"/>
                  <a:pt x="259258" y="252735"/>
                  <a:pt x="255501" y="229759"/>
                </a:cubicBezTo>
                <a:cubicBezTo>
                  <a:pt x="247986" y="202954"/>
                  <a:pt x="240471" y="176149"/>
                  <a:pt x="229199" y="153173"/>
                </a:cubicBezTo>
                <a:cubicBezTo>
                  <a:pt x="217927" y="130197"/>
                  <a:pt x="202898" y="111050"/>
                  <a:pt x="184111" y="91904"/>
                </a:cubicBezTo>
                <a:cubicBezTo>
                  <a:pt x="165324" y="76587"/>
                  <a:pt x="146537" y="61269"/>
                  <a:pt x="123993" y="45952"/>
                </a:cubicBezTo>
                <a:cubicBezTo>
                  <a:pt x="86419" y="26806"/>
                  <a:pt x="45088" y="15318"/>
                  <a:pt x="0" y="15318"/>
                </a:cubicBezTo>
                <a:cubicBezTo>
                  <a:pt x="0" y="15318"/>
                  <a:pt x="0" y="15318"/>
                  <a:pt x="0" y="0"/>
                </a:cubicBezTo>
                <a:close/>
              </a:path>
            </a:pathLst>
          </a:custGeom>
          <a:solidFill>
            <a:schemeClr val="accent1"/>
          </a:solidFill>
          <a:ln w="28575">
            <a:solidFill>
              <a:schemeClr val="accent1"/>
            </a:solidFill>
            <a:round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  <a:noAutofit/>
          </a:bodyPr>
          <a:lstStyle/>
          <a:p>
            <a:endParaRPr lang="en-GB" sz="1350">
              <a:solidFill>
                <a:prstClr val="black"/>
              </a:solidFill>
            </a:endParaRPr>
          </a:p>
        </p:txBody>
      </p:sp>
      <p:grpSp>
        <p:nvGrpSpPr>
          <p:cNvPr id="197" name="Group 196"/>
          <p:cNvGrpSpPr/>
          <p:nvPr/>
        </p:nvGrpSpPr>
        <p:grpSpPr>
          <a:xfrm>
            <a:off x="4941977" y="2824622"/>
            <a:ext cx="290351" cy="290351"/>
            <a:chOff x="9828268" y="1637137"/>
            <a:chExt cx="290350" cy="290350"/>
          </a:xfrm>
        </p:grpSpPr>
        <p:sp>
          <p:nvSpPr>
            <p:cNvPr id="198" name="32-Point Star 197"/>
            <p:cNvSpPr/>
            <p:nvPr/>
          </p:nvSpPr>
          <p:spPr>
            <a:xfrm>
              <a:off x="9828268" y="1637137"/>
              <a:ext cx="290350" cy="290350"/>
            </a:xfrm>
            <a:prstGeom prst="star32">
              <a:avLst>
                <a:gd name="adj" fmla="val 47767"/>
              </a:avLst>
            </a:prstGeom>
            <a:solidFill>
              <a:schemeClr val="accent5"/>
            </a:solidFill>
            <a:ln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GB" sz="1350">
                <a:solidFill>
                  <a:prstClr val="black"/>
                </a:solidFill>
              </a:endParaRPr>
            </a:p>
          </p:txBody>
        </p:sp>
        <p:sp>
          <p:nvSpPr>
            <p:cNvPr id="199" name="Freeform 198"/>
            <p:cNvSpPr>
              <a:spLocks/>
            </p:cNvSpPr>
            <p:nvPr/>
          </p:nvSpPr>
          <p:spPr bwMode="auto">
            <a:xfrm>
              <a:off x="9857818" y="1651361"/>
              <a:ext cx="253207" cy="256391"/>
            </a:xfrm>
            <a:custGeom>
              <a:avLst/>
              <a:gdLst>
                <a:gd name="connsiteX0" fmla="*/ 98755 w 624512"/>
                <a:gd name="connsiteY0" fmla="*/ 566406 h 632364"/>
                <a:gd name="connsiteX1" fmla="*/ 117569 w 624512"/>
                <a:gd name="connsiteY1" fmla="*/ 570199 h 632364"/>
                <a:gd name="connsiteX2" fmla="*/ 143910 w 624512"/>
                <a:gd name="connsiteY2" fmla="*/ 619500 h 632364"/>
                <a:gd name="connsiteX3" fmla="*/ 113806 w 624512"/>
                <a:gd name="connsiteY3" fmla="*/ 630877 h 632364"/>
                <a:gd name="connsiteX4" fmla="*/ 79940 w 624512"/>
                <a:gd name="connsiteY4" fmla="*/ 623292 h 632364"/>
                <a:gd name="connsiteX5" fmla="*/ 61125 w 624512"/>
                <a:gd name="connsiteY5" fmla="*/ 585368 h 632364"/>
                <a:gd name="connsiteX6" fmla="*/ 76177 w 624512"/>
                <a:gd name="connsiteY6" fmla="*/ 570199 h 632364"/>
                <a:gd name="connsiteX7" fmla="*/ 98755 w 624512"/>
                <a:gd name="connsiteY7" fmla="*/ 566406 h 632364"/>
                <a:gd name="connsiteX8" fmla="*/ 232289 w 624512"/>
                <a:gd name="connsiteY8" fmla="*/ 486067 h 632364"/>
                <a:gd name="connsiteX9" fmla="*/ 236066 w 624512"/>
                <a:gd name="connsiteY9" fmla="*/ 486067 h 632364"/>
                <a:gd name="connsiteX10" fmla="*/ 281392 w 624512"/>
                <a:gd name="connsiteY10" fmla="*/ 516456 h 632364"/>
                <a:gd name="connsiteX11" fmla="*/ 285170 w 624512"/>
                <a:gd name="connsiteY11" fmla="*/ 524054 h 632364"/>
                <a:gd name="connsiteX12" fmla="*/ 239844 w 624512"/>
                <a:gd name="connsiteY12" fmla="*/ 584832 h 632364"/>
                <a:gd name="connsiteX13" fmla="*/ 190740 w 624512"/>
                <a:gd name="connsiteY13" fmla="*/ 562040 h 632364"/>
                <a:gd name="connsiteX14" fmla="*/ 186963 w 624512"/>
                <a:gd name="connsiteY14" fmla="*/ 550644 h 632364"/>
                <a:gd name="connsiteX15" fmla="*/ 232289 w 624512"/>
                <a:gd name="connsiteY15" fmla="*/ 486067 h 632364"/>
                <a:gd name="connsiteX16" fmla="*/ 368434 w 624512"/>
                <a:gd name="connsiteY16" fmla="*/ 482854 h 632364"/>
                <a:gd name="connsiteX17" fmla="*/ 392363 w 624512"/>
                <a:gd name="connsiteY17" fmla="*/ 493064 h 632364"/>
                <a:gd name="connsiteX18" fmla="*/ 392363 w 624512"/>
                <a:gd name="connsiteY18" fmla="*/ 496953 h 632364"/>
                <a:gd name="connsiteX19" fmla="*/ 400020 w 624512"/>
                <a:gd name="connsiteY19" fmla="*/ 512511 h 632364"/>
                <a:gd name="connsiteX20" fmla="*/ 392363 w 624512"/>
                <a:gd name="connsiteY20" fmla="*/ 535847 h 632364"/>
                <a:gd name="connsiteX21" fmla="*/ 350247 w 624512"/>
                <a:gd name="connsiteY21" fmla="*/ 543626 h 632364"/>
                <a:gd name="connsiteX22" fmla="*/ 338761 w 624512"/>
                <a:gd name="connsiteY22" fmla="*/ 524179 h 632364"/>
                <a:gd name="connsiteX23" fmla="*/ 350247 w 624512"/>
                <a:gd name="connsiteY23" fmla="*/ 493064 h 632364"/>
                <a:gd name="connsiteX24" fmla="*/ 368434 w 624512"/>
                <a:gd name="connsiteY24" fmla="*/ 482854 h 632364"/>
                <a:gd name="connsiteX25" fmla="*/ 111253 w 624512"/>
                <a:gd name="connsiteY25" fmla="*/ 437359 h 632364"/>
                <a:gd name="connsiteX26" fmla="*/ 125640 w 624512"/>
                <a:gd name="connsiteY26" fmla="*/ 448354 h 632364"/>
                <a:gd name="connsiteX27" fmla="*/ 106457 w 624512"/>
                <a:gd name="connsiteY27" fmla="*/ 509545 h 632364"/>
                <a:gd name="connsiteX28" fmla="*/ 79602 w 624512"/>
                <a:gd name="connsiteY28" fmla="*/ 517194 h 632364"/>
                <a:gd name="connsiteX29" fmla="*/ 52747 w 624512"/>
                <a:gd name="connsiteY29" fmla="*/ 494247 h 632364"/>
                <a:gd name="connsiteX30" fmla="*/ 45074 w 624512"/>
                <a:gd name="connsiteY30" fmla="*/ 475125 h 632364"/>
                <a:gd name="connsiteX31" fmla="*/ 64256 w 624512"/>
                <a:gd name="connsiteY31" fmla="*/ 456003 h 632364"/>
                <a:gd name="connsiteX32" fmla="*/ 91112 w 624512"/>
                <a:gd name="connsiteY32" fmla="*/ 440705 h 632364"/>
                <a:gd name="connsiteX33" fmla="*/ 111253 w 624512"/>
                <a:gd name="connsiteY33" fmla="*/ 437359 h 632364"/>
                <a:gd name="connsiteX34" fmla="*/ 464809 w 624512"/>
                <a:gd name="connsiteY34" fmla="*/ 414006 h 632364"/>
                <a:gd name="connsiteX35" fmla="*/ 487669 w 624512"/>
                <a:gd name="connsiteY35" fmla="*/ 421626 h 632364"/>
                <a:gd name="connsiteX36" fmla="*/ 514339 w 624512"/>
                <a:gd name="connsiteY36" fmla="*/ 474966 h 632364"/>
                <a:gd name="connsiteX37" fmla="*/ 510529 w 624512"/>
                <a:gd name="connsiteY37" fmla="*/ 494016 h 632364"/>
                <a:gd name="connsiteX38" fmla="*/ 464809 w 624512"/>
                <a:gd name="connsiteY38" fmla="*/ 486396 h 632364"/>
                <a:gd name="connsiteX39" fmla="*/ 441949 w 624512"/>
                <a:gd name="connsiteY39" fmla="*/ 455916 h 632364"/>
                <a:gd name="connsiteX40" fmla="*/ 453379 w 624512"/>
                <a:gd name="connsiteY40" fmla="*/ 421626 h 632364"/>
                <a:gd name="connsiteX41" fmla="*/ 464809 w 624512"/>
                <a:gd name="connsiteY41" fmla="*/ 414006 h 632364"/>
                <a:gd name="connsiteX42" fmla="*/ 14457 w 624512"/>
                <a:gd name="connsiteY42" fmla="*/ 363206 h 632364"/>
                <a:gd name="connsiteX43" fmla="*/ 26024 w 624512"/>
                <a:gd name="connsiteY43" fmla="*/ 363206 h 632364"/>
                <a:gd name="connsiteX44" fmla="*/ 45300 w 624512"/>
                <a:gd name="connsiteY44" fmla="*/ 378684 h 632364"/>
                <a:gd name="connsiteX45" fmla="*/ 53011 w 624512"/>
                <a:gd name="connsiteY45" fmla="*/ 398032 h 632364"/>
                <a:gd name="connsiteX46" fmla="*/ 37590 w 624512"/>
                <a:gd name="connsiteY46" fmla="*/ 425119 h 632364"/>
                <a:gd name="connsiteX47" fmla="*/ 18313 w 624512"/>
                <a:gd name="connsiteY47" fmla="*/ 413510 h 632364"/>
                <a:gd name="connsiteX48" fmla="*/ 2891 w 624512"/>
                <a:gd name="connsiteY48" fmla="*/ 378684 h 632364"/>
                <a:gd name="connsiteX49" fmla="*/ 2891 w 624512"/>
                <a:gd name="connsiteY49" fmla="*/ 367076 h 632364"/>
                <a:gd name="connsiteX50" fmla="*/ 14457 w 624512"/>
                <a:gd name="connsiteY50" fmla="*/ 363206 h 632364"/>
                <a:gd name="connsiteX51" fmla="*/ 338376 w 624512"/>
                <a:gd name="connsiteY51" fmla="*/ 344250 h 632364"/>
                <a:gd name="connsiteX52" fmla="*/ 380325 w 624512"/>
                <a:gd name="connsiteY52" fmla="*/ 363275 h 632364"/>
                <a:gd name="connsiteX53" fmla="*/ 372676 w 624512"/>
                <a:gd name="connsiteY53" fmla="*/ 409657 h 632364"/>
                <a:gd name="connsiteX54" fmla="*/ 368852 w 624512"/>
                <a:gd name="connsiteY54" fmla="*/ 413522 h 632364"/>
                <a:gd name="connsiteX55" fmla="*/ 311485 w 624512"/>
                <a:gd name="connsiteY55" fmla="*/ 398062 h 632364"/>
                <a:gd name="connsiteX56" fmla="*/ 315309 w 624512"/>
                <a:gd name="connsiteY56" fmla="*/ 355544 h 632364"/>
                <a:gd name="connsiteX57" fmla="*/ 322958 w 624512"/>
                <a:gd name="connsiteY57" fmla="*/ 351679 h 632364"/>
                <a:gd name="connsiteX58" fmla="*/ 338376 w 624512"/>
                <a:gd name="connsiteY58" fmla="*/ 344250 h 632364"/>
                <a:gd name="connsiteX59" fmla="*/ 220757 w 624512"/>
                <a:gd name="connsiteY59" fmla="*/ 344156 h 632364"/>
                <a:gd name="connsiteX60" fmla="*/ 247613 w 624512"/>
                <a:gd name="connsiteY60" fmla="*/ 371243 h 632364"/>
                <a:gd name="connsiteX61" fmla="*/ 224594 w 624512"/>
                <a:gd name="connsiteY61" fmla="*/ 394460 h 632364"/>
                <a:gd name="connsiteX62" fmla="*/ 178556 w 624512"/>
                <a:gd name="connsiteY62" fmla="*/ 402200 h 632364"/>
                <a:gd name="connsiteX63" fmla="*/ 167047 w 624512"/>
                <a:gd name="connsiteY63" fmla="*/ 398330 h 632364"/>
                <a:gd name="connsiteX64" fmla="*/ 163210 w 624512"/>
                <a:gd name="connsiteY64" fmla="*/ 378982 h 632364"/>
                <a:gd name="connsiteX65" fmla="*/ 167047 w 624512"/>
                <a:gd name="connsiteY65" fmla="*/ 367374 h 632364"/>
                <a:gd name="connsiteX66" fmla="*/ 193902 w 624512"/>
                <a:gd name="connsiteY66" fmla="*/ 348026 h 632364"/>
                <a:gd name="connsiteX67" fmla="*/ 220757 w 624512"/>
                <a:gd name="connsiteY67" fmla="*/ 344156 h 632364"/>
                <a:gd name="connsiteX68" fmla="*/ 558035 w 624512"/>
                <a:gd name="connsiteY68" fmla="*/ 324773 h 632364"/>
                <a:gd name="connsiteX69" fmla="*/ 575129 w 624512"/>
                <a:gd name="connsiteY69" fmla="*/ 329510 h 632364"/>
                <a:gd name="connsiteX70" fmla="*/ 624512 w 624512"/>
                <a:gd name="connsiteY70" fmla="*/ 390142 h 632364"/>
                <a:gd name="connsiteX71" fmla="*/ 620713 w 624512"/>
                <a:gd name="connsiteY71" fmla="*/ 416669 h 632364"/>
                <a:gd name="connsiteX72" fmla="*/ 559934 w 624512"/>
                <a:gd name="connsiteY72" fmla="*/ 420459 h 632364"/>
                <a:gd name="connsiteX73" fmla="*/ 525746 w 624512"/>
                <a:gd name="connsiteY73" fmla="*/ 386353 h 632364"/>
                <a:gd name="connsiteX74" fmla="*/ 529545 w 624512"/>
                <a:gd name="connsiteY74" fmla="*/ 337089 h 632364"/>
                <a:gd name="connsiteX75" fmla="*/ 540941 w 624512"/>
                <a:gd name="connsiteY75" fmla="*/ 325721 h 632364"/>
                <a:gd name="connsiteX76" fmla="*/ 558035 w 624512"/>
                <a:gd name="connsiteY76" fmla="*/ 324773 h 632364"/>
                <a:gd name="connsiteX77" fmla="*/ 236368 w 624512"/>
                <a:gd name="connsiteY77" fmla="*/ 230423 h 632364"/>
                <a:gd name="connsiteX78" fmla="*/ 270499 w 624512"/>
                <a:gd name="connsiteY78" fmla="*/ 249133 h 632364"/>
                <a:gd name="connsiteX79" fmla="*/ 259122 w 624512"/>
                <a:gd name="connsiteY79" fmla="*/ 267843 h 632364"/>
                <a:gd name="connsiteX80" fmla="*/ 232575 w 624512"/>
                <a:gd name="connsiteY80" fmla="*/ 279069 h 632364"/>
                <a:gd name="connsiteX81" fmla="*/ 202236 w 624512"/>
                <a:gd name="connsiteY81" fmla="*/ 260359 h 632364"/>
                <a:gd name="connsiteX82" fmla="*/ 209821 w 624512"/>
                <a:gd name="connsiteY82" fmla="*/ 245391 h 632364"/>
                <a:gd name="connsiteX83" fmla="*/ 221198 w 624512"/>
                <a:gd name="connsiteY83" fmla="*/ 234165 h 632364"/>
                <a:gd name="connsiteX84" fmla="*/ 236368 w 624512"/>
                <a:gd name="connsiteY84" fmla="*/ 230423 h 632364"/>
                <a:gd name="connsiteX85" fmla="*/ 502741 w 624512"/>
                <a:gd name="connsiteY85" fmla="*/ 221918 h 632364"/>
                <a:gd name="connsiteX86" fmla="*/ 525713 w 624512"/>
                <a:gd name="connsiteY86" fmla="*/ 241195 h 632364"/>
                <a:gd name="connsiteX87" fmla="*/ 537199 w 624512"/>
                <a:gd name="connsiteY87" fmla="*/ 268183 h 632364"/>
                <a:gd name="connsiteX88" fmla="*/ 533370 w 624512"/>
                <a:gd name="connsiteY88" fmla="*/ 283604 h 632364"/>
                <a:gd name="connsiteX89" fmla="*/ 502741 w 624512"/>
                <a:gd name="connsiteY89" fmla="*/ 302881 h 632364"/>
                <a:gd name="connsiteX90" fmla="*/ 479768 w 624512"/>
                <a:gd name="connsiteY90" fmla="*/ 291315 h 632364"/>
                <a:gd name="connsiteX91" fmla="*/ 475940 w 624512"/>
                <a:gd name="connsiteY91" fmla="*/ 283604 h 632364"/>
                <a:gd name="connsiteX92" fmla="*/ 472111 w 624512"/>
                <a:gd name="connsiteY92" fmla="*/ 268183 h 632364"/>
                <a:gd name="connsiteX93" fmla="*/ 502741 w 624512"/>
                <a:gd name="connsiteY93" fmla="*/ 221918 h 632364"/>
                <a:gd name="connsiteX94" fmla="*/ 71959 w 624512"/>
                <a:gd name="connsiteY94" fmla="*/ 210806 h 632364"/>
                <a:gd name="connsiteX95" fmla="*/ 106526 w 624512"/>
                <a:gd name="connsiteY95" fmla="*/ 218403 h 632364"/>
                <a:gd name="connsiteX96" fmla="*/ 141093 w 624512"/>
                <a:gd name="connsiteY96" fmla="*/ 237397 h 632364"/>
                <a:gd name="connsiteX97" fmla="*/ 156456 w 624512"/>
                <a:gd name="connsiteY97" fmla="*/ 279182 h 632364"/>
                <a:gd name="connsiteX98" fmla="*/ 71959 w 624512"/>
                <a:gd name="connsiteY98" fmla="*/ 301974 h 632364"/>
                <a:gd name="connsiteX99" fmla="*/ 48915 w 624512"/>
                <a:gd name="connsiteY99" fmla="*/ 279182 h 632364"/>
                <a:gd name="connsiteX100" fmla="*/ 56596 w 624512"/>
                <a:gd name="connsiteY100" fmla="*/ 229800 h 632364"/>
                <a:gd name="connsiteX101" fmla="*/ 71959 w 624512"/>
                <a:gd name="connsiteY101" fmla="*/ 210806 h 632364"/>
                <a:gd name="connsiteX102" fmla="*/ 368924 w 624512"/>
                <a:gd name="connsiteY102" fmla="*/ 206715 h 632364"/>
                <a:gd name="connsiteX103" fmla="*/ 426074 w 624512"/>
                <a:gd name="connsiteY103" fmla="*/ 237488 h 632364"/>
                <a:gd name="connsiteX104" fmla="*/ 426074 w 624512"/>
                <a:gd name="connsiteY104" fmla="*/ 245181 h 632364"/>
                <a:gd name="connsiteX105" fmla="*/ 368924 w 624512"/>
                <a:gd name="connsiteY105" fmla="*/ 299034 h 632364"/>
                <a:gd name="connsiteX106" fmla="*/ 334634 w 624512"/>
                <a:gd name="connsiteY106" fmla="*/ 291341 h 632364"/>
                <a:gd name="connsiteX107" fmla="*/ 315584 w 624512"/>
                <a:gd name="connsiteY107" fmla="*/ 260568 h 632364"/>
                <a:gd name="connsiteX108" fmla="*/ 315584 w 624512"/>
                <a:gd name="connsiteY108" fmla="*/ 256721 h 632364"/>
                <a:gd name="connsiteX109" fmla="*/ 368924 w 624512"/>
                <a:gd name="connsiteY109" fmla="*/ 206715 h 632364"/>
                <a:gd name="connsiteX110" fmla="*/ 494703 w 624512"/>
                <a:gd name="connsiteY110" fmla="*/ 107618 h 632364"/>
                <a:gd name="connsiteX111" fmla="*/ 525476 w 624512"/>
                <a:gd name="connsiteY111" fmla="*/ 111442 h 632364"/>
                <a:gd name="connsiteX112" fmla="*/ 556249 w 624512"/>
                <a:gd name="connsiteY112" fmla="*/ 149687 h 632364"/>
                <a:gd name="connsiteX113" fmla="*/ 552402 w 624512"/>
                <a:gd name="connsiteY113" fmla="*/ 168809 h 632364"/>
                <a:gd name="connsiteX114" fmla="*/ 525476 w 624512"/>
                <a:gd name="connsiteY114" fmla="*/ 187931 h 632364"/>
                <a:gd name="connsiteX115" fmla="*/ 460083 w 624512"/>
                <a:gd name="connsiteY115" fmla="*/ 153511 h 632364"/>
                <a:gd name="connsiteX116" fmla="*/ 460083 w 624512"/>
                <a:gd name="connsiteY116" fmla="*/ 145862 h 632364"/>
                <a:gd name="connsiteX117" fmla="*/ 494703 w 624512"/>
                <a:gd name="connsiteY117" fmla="*/ 107618 h 632364"/>
                <a:gd name="connsiteX118" fmla="*/ 289866 w 624512"/>
                <a:gd name="connsiteY118" fmla="*/ 100330 h 632364"/>
                <a:gd name="connsiteX119" fmla="*/ 320346 w 624512"/>
                <a:gd name="connsiteY119" fmla="*/ 100330 h 632364"/>
                <a:gd name="connsiteX120" fmla="*/ 347016 w 624512"/>
                <a:gd name="connsiteY120" fmla="*/ 150048 h 632364"/>
                <a:gd name="connsiteX121" fmla="*/ 335586 w 624512"/>
                <a:gd name="connsiteY121" fmla="*/ 169171 h 632364"/>
                <a:gd name="connsiteX122" fmla="*/ 289866 w 624512"/>
                <a:gd name="connsiteY122" fmla="*/ 176819 h 632364"/>
                <a:gd name="connsiteX123" fmla="*/ 270816 w 624512"/>
                <a:gd name="connsiteY123" fmla="*/ 123277 h 632364"/>
                <a:gd name="connsiteX124" fmla="*/ 270816 w 624512"/>
                <a:gd name="connsiteY124" fmla="*/ 119453 h 632364"/>
                <a:gd name="connsiteX125" fmla="*/ 289866 w 624512"/>
                <a:gd name="connsiteY125" fmla="*/ 100330 h 632364"/>
                <a:gd name="connsiteX126" fmla="*/ 163670 w 624512"/>
                <a:gd name="connsiteY126" fmla="*/ 95261 h 632364"/>
                <a:gd name="connsiteX127" fmla="*/ 182813 w 624512"/>
                <a:gd name="connsiteY127" fmla="*/ 107690 h 632364"/>
                <a:gd name="connsiteX128" fmla="*/ 194299 w 624512"/>
                <a:gd name="connsiteY128" fmla="*/ 126812 h 632364"/>
                <a:gd name="connsiteX129" fmla="*/ 182813 w 624512"/>
                <a:gd name="connsiteY129" fmla="*/ 161233 h 632364"/>
                <a:gd name="connsiteX130" fmla="*/ 171327 w 624512"/>
                <a:gd name="connsiteY130" fmla="*/ 168881 h 632364"/>
                <a:gd name="connsiteX131" fmla="*/ 148355 w 624512"/>
                <a:gd name="connsiteY131" fmla="*/ 161233 h 632364"/>
                <a:gd name="connsiteX132" fmla="*/ 140697 w 624512"/>
                <a:gd name="connsiteY132" fmla="*/ 107690 h 632364"/>
                <a:gd name="connsiteX133" fmla="*/ 144526 w 624512"/>
                <a:gd name="connsiteY133" fmla="*/ 100041 h 632364"/>
                <a:gd name="connsiteX134" fmla="*/ 163670 w 624512"/>
                <a:gd name="connsiteY134" fmla="*/ 95261 h 632364"/>
                <a:gd name="connsiteX135" fmla="*/ 412639 w 624512"/>
                <a:gd name="connsiteY135" fmla="*/ 10622 h 632364"/>
                <a:gd name="connsiteX136" fmla="*/ 441302 w 624512"/>
                <a:gd name="connsiteY136" fmla="*/ 31101 h 632364"/>
                <a:gd name="connsiteX137" fmla="*/ 433659 w 624512"/>
                <a:gd name="connsiteY137" fmla="*/ 69201 h 632364"/>
                <a:gd name="connsiteX138" fmla="*/ 403084 w 624512"/>
                <a:gd name="connsiteY138" fmla="*/ 95871 h 632364"/>
                <a:gd name="connsiteX139" fmla="*/ 383976 w 624512"/>
                <a:gd name="connsiteY139" fmla="*/ 95871 h 632364"/>
                <a:gd name="connsiteX140" fmla="*/ 345758 w 624512"/>
                <a:gd name="connsiteY140" fmla="*/ 69201 h 632364"/>
                <a:gd name="connsiteX141" fmla="*/ 345758 w 624512"/>
                <a:gd name="connsiteY141" fmla="*/ 38721 h 632364"/>
                <a:gd name="connsiteX142" fmla="*/ 357223 w 624512"/>
                <a:gd name="connsiteY142" fmla="*/ 27291 h 632364"/>
                <a:gd name="connsiteX143" fmla="*/ 372510 w 624512"/>
                <a:gd name="connsiteY143" fmla="*/ 15861 h 632364"/>
                <a:gd name="connsiteX144" fmla="*/ 412639 w 624512"/>
                <a:gd name="connsiteY144" fmla="*/ 10622 h 632364"/>
                <a:gd name="connsiteX145" fmla="*/ 228082 w 624512"/>
                <a:gd name="connsiteY145" fmla="*/ 436 h 632364"/>
                <a:gd name="connsiteX146" fmla="*/ 255417 w 624512"/>
                <a:gd name="connsiteY146" fmla="*/ 12299 h 632364"/>
                <a:gd name="connsiteX147" fmla="*/ 255417 w 624512"/>
                <a:gd name="connsiteY147" fmla="*/ 16095 h 632364"/>
                <a:gd name="connsiteX148" fmla="*/ 263090 w 624512"/>
                <a:gd name="connsiteY148" fmla="*/ 65446 h 632364"/>
                <a:gd name="connsiteX149" fmla="*/ 259254 w 624512"/>
                <a:gd name="connsiteY149" fmla="*/ 69242 h 632364"/>
                <a:gd name="connsiteX150" fmla="*/ 197870 w 624512"/>
                <a:gd name="connsiteY150" fmla="*/ 57854 h 632364"/>
                <a:gd name="connsiteX151" fmla="*/ 186361 w 624512"/>
                <a:gd name="connsiteY151" fmla="*/ 35076 h 632364"/>
                <a:gd name="connsiteX152" fmla="*/ 197870 w 624512"/>
                <a:gd name="connsiteY152" fmla="*/ 8503 h 632364"/>
                <a:gd name="connsiteX153" fmla="*/ 228082 w 624512"/>
                <a:gd name="connsiteY153" fmla="*/ 436 h 6323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</a:cxnLst>
              <a:rect l="l" t="t" r="r" b="b"/>
              <a:pathLst>
                <a:path w="624512" h="632364">
                  <a:moveTo>
                    <a:pt x="98755" y="566406"/>
                  </a:moveTo>
                  <a:cubicBezTo>
                    <a:pt x="106280" y="566406"/>
                    <a:pt x="113806" y="566406"/>
                    <a:pt x="117569" y="570199"/>
                  </a:cubicBezTo>
                  <a:cubicBezTo>
                    <a:pt x="136384" y="581576"/>
                    <a:pt x="151436" y="600538"/>
                    <a:pt x="143910" y="619500"/>
                  </a:cubicBezTo>
                  <a:cubicBezTo>
                    <a:pt x="140147" y="627084"/>
                    <a:pt x="128858" y="630877"/>
                    <a:pt x="113806" y="630877"/>
                  </a:cubicBezTo>
                  <a:cubicBezTo>
                    <a:pt x="102517" y="634669"/>
                    <a:pt x="91229" y="630877"/>
                    <a:pt x="79940" y="623292"/>
                  </a:cubicBezTo>
                  <a:cubicBezTo>
                    <a:pt x="64888" y="615707"/>
                    <a:pt x="49836" y="600538"/>
                    <a:pt x="61125" y="585368"/>
                  </a:cubicBezTo>
                  <a:cubicBezTo>
                    <a:pt x="61125" y="577783"/>
                    <a:pt x="68651" y="573991"/>
                    <a:pt x="76177" y="570199"/>
                  </a:cubicBezTo>
                  <a:cubicBezTo>
                    <a:pt x="83703" y="566406"/>
                    <a:pt x="91229" y="566406"/>
                    <a:pt x="98755" y="566406"/>
                  </a:cubicBezTo>
                  <a:close/>
                  <a:moveTo>
                    <a:pt x="232289" y="486067"/>
                  </a:moveTo>
                  <a:cubicBezTo>
                    <a:pt x="232289" y="486067"/>
                    <a:pt x="236066" y="486067"/>
                    <a:pt x="236066" y="486067"/>
                  </a:cubicBezTo>
                  <a:cubicBezTo>
                    <a:pt x="254952" y="482268"/>
                    <a:pt x="273838" y="489865"/>
                    <a:pt x="281392" y="516456"/>
                  </a:cubicBezTo>
                  <a:cubicBezTo>
                    <a:pt x="285170" y="520255"/>
                    <a:pt x="285170" y="520255"/>
                    <a:pt x="285170" y="524054"/>
                  </a:cubicBezTo>
                  <a:cubicBezTo>
                    <a:pt x="292724" y="554443"/>
                    <a:pt x="266284" y="581034"/>
                    <a:pt x="239844" y="584832"/>
                  </a:cubicBezTo>
                  <a:cubicBezTo>
                    <a:pt x="220958" y="588631"/>
                    <a:pt x="202072" y="584832"/>
                    <a:pt x="190740" y="562040"/>
                  </a:cubicBezTo>
                  <a:cubicBezTo>
                    <a:pt x="190740" y="558242"/>
                    <a:pt x="190740" y="554443"/>
                    <a:pt x="186963" y="550644"/>
                  </a:cubicBezTo>
                  <a:cubicBezTo>
                    <a:pt x="183186" y="520255"/>
                    <a:pt x="205849" y="489865"/>
                    <a:pt x="232289" y="486067"/>
                  </a:cubicBezTo>
                  <a:close/>
                  <a:moveTo>
                    <a:pt x="368434" y="482854"/>
                  </a:moveTo>
                  <a:cubicBezTo>
                    <a:pt x="376091" y="482368"/>
                    <a:pt x="384706" y="485285"/>
                    <a:pt x="392363" y="493064"/>
                  </a:cubicBezTo>
                  <a:cubicBezTo>
                    <a:pt x="392363" y="493064"/>
                    <a:pt x="392363" y="493064"/>
                    <a:pt x="392363" y="496953"/>
                  </a:cubicBezTo>
                  <a:cubicBezTo>
                    <a:pt x="400020" y="500843"/>
                    <a:pt x="400020" y="508621"/>
                    <a:pt x="400020" y="512511"/>
                  </a:cubicBezTo>
                  <a:cubicBezTo>
                    <a:pt x="403849" y="524179"/>
                    <a:pt x="400020" y="531958"/>
                    <a:pt x="392363" y="535847"/>
                  </a:cubicBezTo>
                  <a:cubicBezTo>
                    <a:pt x="380877" y="551405"/>
                    <a:pt x="361733" y="555294"/>
                    <a:pt x="350247" y="543626"/>
                  </a:cubicBezTo>
                  <a:cubicBezTo>
                    <a:pt x="346418" y="539737"/>
                    <a:pt x="342590" y="531958"/>
                    <a:pt x="338761" y="524179"/>
                  </a:cubicBezTo>
                  <a:cubicBezTo>
                    <a:pt x="338761" y="512511"/>
                    <a:pt x="342590" y="500843"/>
                    <a:pt x="350247" y="493064"/>
                  </a:cubicBezTo>
                  <a:cubicBezTo>
                    <a:pt x="354076" y="487230"/>
                    <a:pt x="360776" y="483340"/>
                    <a:pt x="368434" y="482854"/>
                  </a:cubicBezTo>
                  <a:close/>
                  <a:moveTo>
                    <a:pt x="111253" y="437359"/>
                  </a:moveTo>
                  <a:cubicBezTo>
                    <a:pt x="117008" y="438793"/>
                    <a:pt x="121804" y="442617"/>
                    <a:pt x="125640" y="448354"/>
                  </a:cubicBezTo>
                  <a:cubicBezTo>
                    <a:pt x="137149" y="463652"/>
                    <a:pt x="125640" y="498072"/>
                    <a:pt x="106457" y="509545"/>
                  </a:cubicBezTo>
                  <a:cubicBezTo>
                    <a:pt x="98784" y="517194"/>
                    <a:pt x="91112" y="517194"/>
                    <a:pt x="79602" y="517194"/>
                  </a:cubicBezTo>
                  <a:cubicBezTo>
                    <a:pt x="71929" y="513370"/>
                    <a:pt x="60420" y="505721"/>
                    <a:pt x="52747" y="494247"/>
                  </a:cubicBezTo>
                  <a:cubicBezTo>
                    <a:pt x="48910" y="486598"/>
                    <a:pt x="45074" y="478950"/>
                    <a:pt x="45074" y="475125"/>
                  </a:cubicBezTo>
                  <a:cubicBezTo>
                    <a:pt x="48910" y="467476"/>
                    <a:pt x="56583" y="463652"/>
                    <a:pt x="64256" y="456003"/>
                  </a:cubicBezTo>
                  <a:cubicBezTo>
                    <a:pt x="75766" y="448354"/>
                    <a:pt x="87275" y="444529"/>
                    <a:pt x="91112" y="440705"/>
                  </a:cubicBezTo>
                  <a:cubicBezTo>
                    <a:pt x="98785" y="436881"/>
                    <a:pt x="105498" y="435925"/>
                    <a:pt x="111253" y="437359"/>
                  </a:cubicBezTo>
                  <a:close/>
                  <a:moveTo>
                    <a:pt x="464809" y="414006"/>
                  </a:moveTo>
                  <a:cubicBezTo>
                    <a:pt x="472429" y="414006"/>
                    <a:pt x="480049" y="417816"/>
                    <a:pt x="487669" y="421626"/>
                  </a:cubicBezTo>
                  <a:cubicBezTo>
                    <a:pt x="502909" y="436866"/>
                    <a:pt x="518149" y="459726"/>
                    <a:pt x="514339" y="474966"/>
                  </a:cubicBezTo>
                  <a:cubicBezTo>
                    <a:pt x="514339" y="482586"/>
                    <a:pt x="514339" y="490206"/>
                    <a:pt x="510529" y="494016"/>
                  </a:cubicBezTo>
                  <a:cubicBezTo>
                    <a:pt x="499099" y="509256"/>
                    <a:pt x="476239" y="501636"/>
                    <a:pt x="464809" y="486396"/>
                  </a:cubicBezTo>
                  <a:cubicBezTo>
                    <a:pt x="453379" y="478776"/>
                    <a:pt x="445759" y="467346"/>
                    <a:pt x="441949" y="455916"/>
                  </a:cubicBezTo>
                  <a:cubicBezTo>
                    <a:pt x="441949" y="448296"/>
                    <a:pt x="441949" y="433056"/>
                    <a:pt x="453379" y="421626"/>
                  </a:cubicBezTo>
                  <a:cubicBezTo>
                    <a:pt x="453379" y="417816"/>
                    <a:pt x="457189" y="414006"/>
                    <a:pt x="464809" y="414006"/>
                  </a:cubicBezTo>
                  <a:close/>
                  <a:moveTo>
                    <a:pt x="14457" y="363206"/>
                  </a:moveTo>
                  <a:cubicBezTo>
                    <a:pt x="18313" y="363206"/>
                    <a:pt x="22168" y="363206"/>
                    <a:pt x="26024" y="363206"/>
                  </a:cubicBezTo>
                  <a:cubicBezTo>
                    <a:pt x="33734" y="363206"/>
                    <a:pt x="41445" y="370945"/>
                    <a:pt x="45300" y="378684"/>
                  </a:cubicBezTo>
                  <a:cubicBezTo>
                    <a:pt x="49156" y="386424"/>
                    <a:pt x="53011" y="390293"/>
                    <a:pt x="53011" y="398032"/>
                  </a:cubicBezTo>
                  <a:cubicBezTo>
                    <a:pt x="53011" y="409641"/>
                    <a:pt x="49156" y="421250"/>
                    <a:pt x="37590" y="425119"/>
                  </a:cubicBezTo>
                  <a:cubicBezTo>
                    <a:pt x="29879" y="425119"/>
                    <a:pt x="26024" y="421250"/>
                    <a:pt x="18313" y="413510"/>
                  </a:cubicBezTo>
                  <a:cubicBezTo>
                    <a:pt x="10602" y="405771"/>
                    <a:pt x="2891" y="390293"/>
                    <a:pt x="2891" y="378684"/>
                  </a:cubicBezTo>
                  <a:cubicBezTo>
                    <a:pt x="-964" y="374815"/>
                    <a:pt x="-964" y="370945"/>
                    <a:pt x="2891" y="367076"/>
                  </a:cubicBezTo>
                  <a:cubicBezTo>
                    <a:pt x="6747" y="363206"/>
                    <a:pt x="10602" y="363206"/>
                    <a:pt x="14457" y="363206"/>
                  </a:cubicBezTo>
                  <a:close/>
                  <a:moveTo>
                    <a:pt x="338376" y="344250"/>
                  </a:moveTo>
                  <a:cubicBezTo>
                    <a:pt x="354510" y="340808"/>
                    <a:pt x="371720" y="348780"/>
                    <a:pt x="380325" y="363275"/>
                  </a:cubicBezTo>
                  <a:cubicBezTo>
                    <a:pt x="387974" y="374870"/>
                    <a:pt x="387974" y="394196"/>
                    <a:pt x="372676" y="409657"/>
                  </a:cubicBezTo>
                  <a:cubicBezTo>
                    <a:pt x="372676" y="409657"/>
                    <a:pt x="372676" y="409657"/>
                    <a:pt x="368852" y="413522"/>
                  </a:cubicBezTo>
                  <a:cubicBezTo>
                    <a:pt x="349729" y="425118"/>
                    <a:pt x="322958" y="413522"/>
                    <a:pt x="311485" y="398062"/>
                  </a:cubicBezTo>
                  <a:cubicBezTo>
                    <a:pt x="303836" y="386466"/>
                    <a:pt x="303836" y="367140"/>
                    <a:pt x="315309" y="355544"/>
                  </a:cubicBezTo>
                  <a:cubicBezTo>
                    <a:pt x="315309" y="355544"/>
                    <a:pt x="319134" y="351679"/>
                    <a:pt x="322958" y="351679"/>
                  </a:cubicBezTo>
                  <a:cubicBezTo>
                    <a:pt x="327739" y="347814"/>
                    <a:pt x="332998" y="345398"/>
                    <a:pt x="338376" y="344250"/>
                  </a:cubicBezTo>
                  <a:close/>
                  <a:moveTo>
                    <a:pt x="220757" y="344156"/>
                  </a:moveTo>
                  <a:cubicBezTo>
                    <a:pt x="236103" y="348026"/>
                    <a:pt x="251449" y="355765"/>
                    <a:pt x="247613" y="371243"/>
                  </a:cubicBezTo>
                  <a:cubicBezTo>
                    <a:pt x="247613" y="378982"/>
                    <a:pt x="239940" y="386721"/>
                    <a:pt x="224594" y="394460"/>
                  </a:cubicBezTo>
                  <a:cubicBezTo>
                    <a:pt x="213084" y="402200"/>
                    <a:pt x="193902" y="406069"/>
                    <a:pt x="178556" y="402200"/>
                  </a:cubicBezTo>
                  <a:cubicBezTo>
                    <a:pt x="174720" y="402200"/>
                    <a:pt x="170883" y="402200"/>
                    <a:pt x="167047" y="398330"/>
                  </a:cubicBezTo>
                  <a:cubicBezTo>
                    <a:pt x="163210" y="394460"/>
                    <a:pt x="159374" y="386721"/>
                    <a:pt x="163210" y="378982"/>
                  </a:cubicBezTo>
                  <a:cubicBezTo>
                    <a:pt x="163210" y="375113"/>
                    <a:pt x="163210" y="371243"/>
                    <a:pt x="167047" y="367374"/>
                  </a:cubicBezTo>
                  <a:cubicBezTo>
                    <a:pt x="170883" y="355765"/>
                    <a:pt x="182393" y="348026"/>
                    <a:pt x="193902" y="348026"/>
                  </a:cubicBezTo>
                  <a:cubicBezTo>
                    <a:pt x="201575" y="344156"/>
                    <a:pt x="213084" y="344156"/>
                    <a:pt x="220757" y="344156"/>
                  </a:cubicBezTo>
                  <a:close/>
                  <a:moveTo>
                    <a:pt x="558035" y="324773"/>
                  </a:moveTo>
                  <a:cubicBezTo>
                    <a:pt x="563733" y="325721"/>
                    <a:pt x="569431" y="327615"/>
                    <a:pt x="575129" y="329510"/>
                  </a:cubicBezTo>
                  <a:cubicBezTo>
                    <a:pt x="597921" y="344668"/>
                    <a:pt x="620713" y="371195"/>
                    <a:pt x="624512" y="390142"/>
                  </a:cubicBezTo>
                  <a:cubicBezTo>
                    <a:pt x="624512" y="401511"/>
                    <a:pt x="624512" y="409090"/>
                    <a:pt x="620713" y="416669"/>
                  </a:cubicBezTo>
                  <a:cubicBezTo>
                    <a:pt x="605519" y="439406"/>
                    <a:pt x="578928" y="431827"/>
                    <a:pt x="559934" y="420459"/>
                  </a:cubicBezTo>
                  <a:cubicBezTo>
                    <a:pt x="544740" y="412880"/>
                    <a:pt x="529545" y="397721"/>
                    <a:pt x="525746" y="386353"/>
                  </a:cubicBezTo>
                  <a:cubicBezTo>
                    <a:pt x="521948" y="371195"/>
                    <a:pt x="518149" y="352247"/>
                    <a:pt x="529545" y="337089"/>
                  </a:cubicBezTo>
                  <a:cubicBezTo>
                    <a:pt x="529545" y="333300"/>
                    <a:pt x="533344" y="325721"/>
                    <a:pt x="540941" y="325721"/>
                  </a:cubicBezTo>
                  <a:cubicBezTo>
                    <a:pt x="546639" y="323826"/>
                    <a:pt x="552337" y="323826"/>
                    <a:pt x="558035" y="324773"/>
                  </a:cubicBezTo>
                  <a:close/>
                  <a:moveTo>
                    <a:pt x="236368" y="230423"/>
                  </a:moveTo>
                  <a:cubicBezTo>
                    <a:pt x="251537" y="226681"/>
                    <a:pt x="270499" y="234165"/>
                    <a:pt x="270499" y="249133"/>
                  </a:cubicBezTo>
                  <a:cubicBezTo>
                    <a:pt x="270499" y="256617"/>
                    <a:pt x="266707" y="264101"/>
                    <a:pt x="259122" y="267843"/>
                  </a:cubicBezTo>
                  <a:cubicBezTo>
                    <a:pt x="251537" y="275327"/>
                    <a:pt x="240160" y="275327"/>
                    <a:pt x="232575" y="279069"/>
                  </a:cubicBezTo>
                  <a:cubicBezTo>
                    <a:pt x="217406" y="279069"/>
                    <a:pt x="206028" y="275327"/>
                    <a:pt x="202236" y="260359"/>
                  </a:cubicBezTo>
                  <a:cubicBezTo>
                    <a:pt x="202236" y="256617"/>
                    <a:pt x="206028" y="249133"/>
                    <a:pt x="209821" y="245391"/>
                  </a:cubicBezTo>
                  <a:cubicBezTo>
                    <a:pt x="213613" y="237907"/>
                    <a:pt x="217406" y="234165"/>
                    <a:pt x="221198" y="234165"/>
                  </a:cubicBezTo>
                  <a:cubicBezTo>
                    <a:pt x="224990" y="230423"/>
                    <a:pt x="232575" y="230423"/>
                    <a:pt x="236368" y="230423"/>
                  </a:cubicBezTo>
                  <a:close/>
                  <a:moveTo>
                    <a:pt x="502741" y="221918"/>
                  </a:moveTo>
                  <a:cubicBezTo>
                    <a:pt x="510398" y="221918"/>
                    <a:pt x="518055" y="229629"/>
                    <a:pt x="525713" y="241195"/>
                  </a:cubicBezTo>
                  <a:cubicBezTo>
                    <a:pt x="533370" y="248906"/>
                    <a:pt x="537199" y="260472"/>
                    <a:pt x="537199" y="268183"/>
                  </a:cubicBezTo>
                  <a:cubicBezTo>
                    <a:pt x="537199" y="275893"/>
                    <a:pt x="537199" y="279749"/>
                    <a:pt x="533370" y="283604"/>
                  </a:cubicBezTo>
                  <a:cubicBezTo>
                    <a:pt x="525713" y="295170"/>
                    <a:pt x="514227" y="302881"/>
                    <a:pt x="502741" y="302881"/>
                  </a:cubicBezTo>
                  <a:cubicBezTo>
                    <a:pt x="495083" y="302881"/>
                    <a:pt x="487426" y="299026"/>
                    <a:pt x="479768" y="291315"/>
                  </a:cubicBezTo>
                  <a:cubicBezTo>
                    <a:pt x="479768" y="287460"/>
                    <a:pt x="475940" y="287460"/>
                    <a:pt x="475940" y="283604"/>
                  </a:cubicBezTo>
                  <a:cubicBezTo>
                    <a:pt x="472111" y="275893"/>
                    <a:pt x="472111" y="272038"/>
                    <a:pt x="472111" y="268183"/>
                  </a:cubicBezTo>
                  <a:cubicBezTo>
                    <a:pt x="472111" y="245050"/>
                    <a:pt x="483597" y="225774"/>
                    <a:pt x="502741" y="221918"/>
                  </a:cubicBezTo>
                  <a:close/>
                  <a:moveTo>
                    <a:pt x="71959" y="210806"/>
                  </a:moveTo>
                  <a:cubicBezTo>
                    <a:pt x="83481" y="210806"/>
                    <a:pt x="95004" y="214605"/>
                    <a:pt x="106526" y="218403"/>
                  </a:cubicBezTo>
                  <a:cubicBezTo>
                    <a:pt x="121889" y="226001"/>
                    <a:pt x="133411" y="233598"/>
                    <a:pt x="141093" y="237397"/>
                  </a:cubicBezTo>
                  <a:cubicBezTo>
                    <a:pt x="160296" y="248793"/>
                    <a:pt x="164137" y="263988"/>
                    <a:pt x="156456" y="279182"/>
                  </a:cubicBezTo>
                  <a:cubicBezTo>
                    <a:pt x="144933" y="301974"/>
                    <a:pt x="102685" y="317169"/>
                    <a:pt x="71959" y="301974"/>
                  </a:cubicBezTo>
                  <a:cubicBezTo>
                    <a:pt x="64278" y="298176"/>
                    <a:pt x="56596" y="290578"/>
                    <a:pt x="48915" y="279182"/>
                  </a:cubicBezTo>
                  <a:cubicBezTo>
                    <a:pt x="45074" y="267786"/>
                    <a:pt x="48915" y="244994"/>
                    <a:pt x="56596" y="229800"/>
                  </a:cubicBezTo>
                  <a:cubicBezTo>
                    <a:pt x="60437" y="222202"/>
                    <a:pt x="64278" y="214605"/>
                    <a:pt x="71959" y="210806"/>
                  </a:cubicBezTo>
                  <a:close/>
                  <a:moveTo>
                    <a:pt x="368924" y="206715"/>
                  </a:moveTo>
                  <a:cubicBezTo>
                    <a:pt x="391784" y="202868"/>
                    <a:pt x="422264" y="210561"/>
                    <a:pt x="426074" y="237488"/>
                  </a:cubicBezTo>
                  <a:cubicBezTo>
                    <a:pt x="426074" y="241335"/>
                    <a:pt x="426074" y="245181"/>
                    <a:pt x="426074" y="245181"/>
                  </a:cubicBezTo>
                  <a:cubicBezTo>
                    <a:pt x="422264" y="275955"/>
                    <a:pt x="395594" y="295188"/>
                    <a:pt x="368924" y="299034"/>
                  </a:cubicBezTo>
                  <a:cubicBezTo>
                    <a:pt x="357494" y="302881"/>
                    <a:pt x="346064" y="299034"/>
                    <a:pt x="334634" y="291341"/>
                  </a:cubicBezTo>
                  <a:cubicBezTo>
                    <a:pt x="323204" y="287495"/>
                    <a:pt x="315584" y="275955"/>
                    <a:pt x="315584" y="260568"/>
                  </a:cubicBezTo>
                  <a:cubicBezTo>
                    <a:pt x="315584" y="260568"/>
                    <a:pt x="315584" y="256721"/>
                    <a:pt x="315584" y="256721"/>
                  </a:cubicBezTo>
                  <a:cubicBezTo>
                    <a:pt x="311774" y="225948"/>
                    <a:pt x="342254" y="206715"/>
                    <a:pt x="368924" y="206715"/>
                  </a:cubicBezTo>
                  <a:close/>
                  <a:moveTo>
                    <a:pt x="494703" y="107618"/>
                  </a:moveTo>
                  <a:cubicBezTo>
                    <a:pt x="506242" y="107618"/>
                    <a:pt x="517782" y="107618"/>
                    <a:pt x="525476" y="111442"/>
                  </a:cubicBezTo>
                  <a:cubicBezTo>
                    <a:pt x="540862" y="119091"/>
                    <a:pt x="552402" y="134389"/>
                    <a:pt x="556249" y="149687"/>
                  </a:cubicBezTo>
                  <a:cubicBezTo>
                    <a:pt x="556249" y="157336"/>
                    <a:pt x="556249" y="161160"/>
                    <a:pt x="552402" y="168809"/>
                  </a:cubicBezTo>
                  <a:cubicBezTo>
                    <a:pt x="548556" y="180283"/>
                    <a:pt x="537016" y="187931"/>
                    <a:pt x="525476" y="187931"/>
                  </a:cubicBezTo>
                  <a:cubicBezTo>
                    <a:pt x="498549" y="191756"/>
                    <a:pt x="471623" y="176458"/>
                    <a:pt x="460083" y="153511"/>
                  </a:cubicBezTo>
                  <a:cubicBezTo>
                    <a:pt x="460083" y="149687"/>
                    <a:pt x="460083" y="145862"/>
                    <a:pt x="460083" y="145862"/>
                  </a:cubicBezTo>
                  <a:cubicBezTo>
                    <a:pt x="456236" y="122916"/>
                    <a:pt x="475469" y="111442"/>
                    <a:pt x="494703" y="107618"/>
                  </a:cubicBezTo>
                  <a:close/>
                  <a:moveTo>
                    <a:pt x="289866" y="100330"/>
                  </a:moveTo>
                  <a:cubicBezTo>
                    <a:pt x="301296" y="96506"/>
                    <a:pt x="312726" y="96506"/>
                    <a:pt x="320346" y="100330"/>
                  </a:cubicBezTo>
                  <a:cubicBezTo>
                    <a:pt x="339396" y="107979"/>
                    <a:pt x="354636" y="127102"/>
                    <a:pt x="347016" y="150048"/>
                  </a:cubicBezTo>
                  <a:cubicBezTo>
                    <a:pt x="347016" y="157697"/>
                    <a:pt x="339396" y="165346"/>
                    <a:pt x="335586" y="169171"/>
                  </a:cubicBezTo>
                  <a:cubicBezTo>
                    <a:pt x="320346" y="180644"/>
                    <a:pt x="305106" y="180644"/>
                    <a:pt x="289866" y="176819"/>
                  </a:cubicBezTo>
                  <a:cubicBezTo>
                    <a:pt x="270816" y="169171"/>
                    <a:pt x="259386" y="150048"/>
                    <a:pt x="270816" y="123277"/>
                  </a:cubicBezTo>
                  <a:cubicBezTo>
                    <a:pt x="270816" y="123277"/>
                    <a:pt x="270816" y="123277"/>
                    <a:pt x="270816" y="119453"/>
                  </a:cubicBezTo>
                  <a:cubicBezTo>
                    <a:pt x="274626" y="111804"/>
                    <a:pt x="282246" y="104155"/>
                    <a:pt x="289866" y="100330"/>
                  </a:cubicBezTo>
                  <a:close/>
                  <a:moveTo>
                    <a:pt x="163670" y="95261"/>
                  </a:moveTo>
                  <a:cubicBezTo>
                    <a:pt x="170370" y="97173"/>
                    <a:pt x="177070" y="101954"/>
                    <a:pt x="182813" y="107690"/>
                  </a:cubicBezTo>
                  <a:cubicBezTo>
                    <a:pt x="190470" y="111515"/>
                    <a:pt x="194299" y="119164"/>
                    <a:pt x="194299" y="126812"/>
                  </a:cubicBezTo>
                  <a:cubicBezTo>
                    <a:pt x="194299" y="138286"/>
                    <a:pt x="194299" y="153584"/>
                    <a:pt x="182813" y="161233"/>
                  </a:cubicBezTo>
                  <a:cubicBezTo>
                    <a:pt x="178984" y="165057"/>
                    <a:pt x="175155" y="168881"/>
                    <a:pt x="171327" y="168881"/>
                  </a:cubicBezTo>
                  <a:cubicBezTo>
                    <a:pt x="159841" y="172706"/>
                    <a:pt x="152183" y="168881"/>
                    <a:pt x="148355" y="161233"/>
                  </a:cubicBezTo>
                  <a:cubicBezTo>
                    <a:pt x="133040" y="145935"/>
                    <a:pt x="129211" y="122988"/>
                    <a:pt x="140697" y="107690"/>
                  </a:cubicBezTo>
                  <a:cubicBezTo>
                    <a:pt x="140697" y="103866"/>
                    <a:pt x="140697" y="103866"/>
                    <a:pt x="144526" y="100041"/>
                  </a:cubicBezTo>
                  <a:cubicBezTo>
                    <a:pt x="150269" y="94305"/>
                    <a:pt x="156969" y="93348"/>
                    <a:pt x="163670" y="95261"/>
                  </a:cubicBezTo>
                  <a:close/>
                  <a:moveTo>
                    <a:pt x="412639" y="10622"/>
                  </a:moveTo>
                  <a:cubicBezTo>
                    <a:pt x="425060" y="13003"/>
                    <a:pt x="435570" y="19671"/>
                    <a:pt x="441302" y="31101"/>
                  </a:cubicBezTo>
                  <a:cubicBezTo>
                    <a:pt x="445124" y="38721"/>
                    <a:pt x="441302" y="53961"/>
                    <a:pt x="433659" y="69201"/>
                  </a:cubicBezTo>
                  <a:cubicBezTo>
                    <a:pt x="426015" y="80631"/>
                    <a:pt x="414550" y="88251"/>
                    <a:pt x="403084" y="95871"/>
                  </a:cubicBezTo>
                  <a:cubicBezTo>
                    <a:pt x="395441" y="95871"/>
                    <a:pt x="387797" y="99681"/>
                    <a:pt x="383976" y="95871"/>
                  </a:cubicBezTo>
                  <a:cubicBezTo>
                    <a:pt x="364867" y="95871"/>
                    <a:pt x="353401" y="84441"/>
                    <a:pt x="345758" y="69201"/>
                  </a:cubicBezTo>
                  <a:cubicBezTo>
                    <a:pt x="341936" y="61581"/>
                    <a:pt x="341936" y="46341"/>
                    <a:pt x="345758" y="38721"/>
                  </a:cubicBezTo>
                  <a:cubicBezTo>
                    <a:pt x="349580" y="34911"/>
                    <a:pt x="353401" y="31101"/>
                    <a:pt x="357223" y="27291"/>
                  </a:cubicBezTo>
                  <a:cubicBezTo>
                    <a:pt x="361045" y="19671"/>
                    <a:pt x="368688" y="15861"/>
                    <a:pt x="372510" y="15861"/>
                  </a:cubicBezTo>
                  <a:cubicBezTo>
                    <a:pt x="385887" y="10146"/>
                    <a:pt x="400218" y="8241"/>
                    <a:pt x="412639" y="10622"/>
                  </a:cubicBezTo>
                  <a:close/>
                  <a:moveTo>
                    <a:pt x="228082" y="436"/>
                  </a:moveTo>
                  <a:cubicBezTo>
                    <a:pt x="238153" y="1859"/>
                    <a:pt x="247744" y="6605"/>
                    <a:pt x="255417" y="12299"/>
                  </a:cubicBezTo>
                  <a:cubicBezTo>
                    <a:pt x="255417" y="16095"/>
                    <a:pt x="255417" y="16095"/>
                    <a:pt x="255417" y="16095"/>
                  </a:cubicBezTo>
                  <a:cubicBezTo>
                    <a:pt x="270763" y="27484"/>
                    <a:pt x="278436" y="50261"/>
                    <a:pt x="263090" y="65446"/>
                  </a:cubicBezTo>
                  <a:cubicBezTo>
                    <a:pt x="263090" y="65446"/>
                    <a:pt x="259254" y="65446"/>
                    <a:pt x="259254" y="69242"/>
                  </a:cubicBezTo>
                  <a:cubicBezTo>
                    <a:pt x="240071" y="80631"/>
                    <a:pt x="213216" y="73038"/>
                    <a:pt x="197870" y="57854"/>
                  </a:cubicBezTo>
                  <a:cubicBezTo>
                    <a:pt x="194034" y="54057"/>
                    <a:pt x="186361" y="42669"/>
                    <a:pt x="186361" y="35076"/>
                  </a:cubicBezTo>
                  <a:cubicBezTo>
                    <a:pt x="186361" y="27484"/>
                    <a:pt x="190197" y="16095"/>
                    <a:pt x="197870" y="8503"/>
                  </a:cubicBezTo>
                  <a:cubicBezTo>
                    <a:pt x="207462" y="910"/>
                    <a:pt x="218012" y="-988"/>
                    <a:pt x="228082" y="436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GB" sz="1350">
                <a:solidFill>
                  <a:prstClr val="black"/>
                </a:solidFill>
              </a:endParaRPr>
            </a:p>
          </p:txBody>
        </p:sp>
      </p:grpSp>
      <p:grpSp>
        <p:nvGrpSpPr>
          <p:cNvPr id="404" name="Group 403"/>
          <p:cNvGrpSpPr/>
          <p:nvPr/>
        </p:nvGrpSpPr>
        <p:grpSpPr>
          <a:xfrm>
            <a:off x="7133214" y="4982486"/>
            <a:ext cx="757681" cy="556359"/>
            <a:chOff x="5703888" y="4962886"/>
            <a:chExt cx="884237" cy="649288"/>
          </a:xfrm>
        </p:grpSpPr>
        <p:sp>
          <p:nvSpPr>
            <p:cNvPr id="215" name="Freeform 78"/>
            <p:cNvSpPr>
              <a:spLocks/>
            </p:cNvSpPr>
            <p:nvPr/>
          </p:nvSpPr>
          <p:spPr bwMode="auto">
            <a:xfrm>
              <a:off x="5703888" y="5424849"/>
              <a:ext cx="884237" cy="187325"/>
            </a:xfrm>
            <a:custGeom>
              <a:avLst/>
              <a:gdLst>
                <a:gd name="T0" fmla="*/ 244 w 282"/>
                <a:gd name="T1" fmla="*/ 54 h 58"/>
                <a:gd name="T2" fmla="*/ 221 w 282"/>
                <a:gd name="T3" fmla="*/ 43 h 58"/>
                <a:gd name="T4" fmla="*/ 201 w 282"/>
                <a:gd name="T5" fmla="*/ 43 h 58"/>
                <a:gd name="T6" fmla="*/ 157 w 282"/>
                <a:gd name="T7" fmla="*/ 40 h 58"/>
                <a:gd name="T8" fmla="*/ 150 w 282"/>
                <a:gd name="T9" fmla="*/ 31 h 58"/>
                <a:gd name="T10" fmla="*/ 130 w 282"/>
                <a:gd name="T11" fmla="*/ 29 h 58"/>
                <a:gd name="T12" fmla="*/ 87 w 282"/>
                <a:gd name="T13" fmla="*/ 23 h 58"/>
                <a:gd name="T14" fmla="*/ 60 w 282"/>
                <a:gd name="T15" fmla="*/ 21 h 58"/>
                <a:gd name="T16" fmla="*/ 16 w 282"/>
                <a:gd name="T17" fmla="*/ 28 h 58"/>
                <a:gd name="T18" fmla="*/ 5 w 282"/>
                <a:gd name="T19" fmla="*/ 27 h 58"/>
                <a:gd name="T20" fmla="*/ 0 w 282"/>
                <a:gd name="T21" fmla="*/ 24 h 58"/>
                <a:gd name="T22" fmla="*/ 3 w 282"/>
                <a:gd name="T23" fmla="*/ 19 h 58"/>
                <a:gd name="T24" fmla="*/ 21 w 282"/>
                <a:gd name="T25" fmla="*/ 20 h 58"/>
                <a:gd name="T26" fmla="*/ 53 w 282"/>
                <a:gd name="T27" fmla="*/ 14 h 58"/>
                <a:gd name="T28" fmla="*/ 89 w 282"/>
                <a:gd name="T29" fmla="*/ 11 h 58"/>
                <a:gd name="T30" fmla="*/ 96 w 282"/>
                <a:gd name="T31" fmla="*/ 17 h 58"/>
                <a:gd name="T32" fmla="*/ 125 w 282"/>
                <a:gd name="T33" fmla="*/ 20 h 58"/>
                <a:gd name="T34" fmla="*/ 155 w 282"/>
                <a:gd name="T35" fmla="*/ 23 h 58"/>
                <a:gd name="T36" fmla="*/ 168 w 282"/>
                <a:gd name="T37" fmla="*/ 37 h 58"/>
                <a:gd name="T38" fmla="*/ 190 w 282"/>
                <a:gd name="T39" fmla="*/ 39 h 58"/>
                <a:gd name="T40" fmla="*/ 233 w 282"/>
                <a:gd name="T41" fmla="*/ 39 h 58"/>
                <a:gd name="T42" fmla="*/ 253 w 282"/>
                <a:gd name="T43" fmla="*/ 37 h 58"/>
                <a:gd name="T44" fmla="*/ 269 w 282"/>
                <a:gd name="T45" fmla="*/ 17 h 58"/>
                <a:gd name="T46" fmla="*/ 279 w 282"/>
                <a:gd name="T47" fmla="*/ 15 h 58"/>
                <a:gd name="T48" fmla="*/ 275 w 282"/>
                <a:gd name="T49" fmla="*/ 24 h 58"/>
                <a:gd name="T50" fmla="*/ 264 w 282"/>
                <a:gd name="T51" fmla="*/ 40 h 58"/>
                <a:gd name="T52" fmla="*/ 244 w 282"/>
                <a:gd name="T53" fmla="*/ 54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282" h="58">
                  <a:moveTo>
                    <a:pt x="244" y="54"/>
                  </a:moveTo>
                  <a:cubicBezTo>
                    <a:pt x="234" y="54"/>
                    <a:pt x="227" y="48"/>
                    <a:pt x="221" y="43"/>
                  </a:cubicBezTo>
                  <a:cubicBezTo>
                    <a:pt x="214" y="37"/>
                    <a:pt x="208" y="37"/>
                    <a:pt x="201" y="43"/>
                  </a:cubicBezTo>
                  <a:cubicBezTo>
                    <a:pt x="183" y="58"/>
                    <a:pt x="172" y="57"/>
                    <a:pt x="157" y="40"/>
                  </a:cubicBezTo>
                  <a:cubicBezTo>
                    <a:pt x="154" y="37"/>
                    <a:pt x="152" y="34"/>
                    <a:pt x="150" y="31"/>
                  </a:cubicBezTo>
                  <a:cubicBezTo>
                    <a:pt x="144" y="25"/>
                    <a:pt x="137" y="24"/>
                    <a:pt x="130" y="29"/>
                  </a:cubicBezTo>
                  <a:cubicBezTo>
                    <a:pt x="113" y="41"/>
                    <a:pt x="100" y="39"/>
                    <a:pt x="87" y="23"/>
                  </a:cubicBezTo>
                  <a:cubicBezTo>
                    <a:pt x="76" y="10"/>
                    <a:pt x="72" y="10"/>
                    <a:pt x="60" y="21"/>
                  </a:cubicBezTo>
                  <a:cubicBezTo>
                    <a:pt x="46" y="35"/>
                    <a:pt x="33" y="39"/>
                    <a:pt x="16" y="28"/>
                  </a:cubicBezTo>
                  <a:cubicBezTo>
                    <a:pt x="12" y="26"/>
                    <a:pt x="9" y="27"/>
                    <a:pt x="5" y="27"/>
                  </a:cubicBezTo>
                  <a:cubicBezTo>
                    <a:pt x="3" y="28"/>
                    <a:pt x="1" y="26"/>
                    <a:pt x="0" y="24"/>
                  </a:cubicBezTo>
                  <a:cubicBezTo>
                    <a:pt x="0" y="22"/>
                    <a:pt x="1" y="20"/>
                    <a:pt x="3" y="19"/>
                  </a:cubicBezTo>
                  <a:cubicBezTo>
                    <a:pt x="9" y="16"/>
                    <a:pt x="15" y="17"/>
                    <a:pt x="21" y="20"/>
                  </a:cubicBezTo>
                  <a:cubicBezTo>
                    <a:pt x="36" y="28"/>
                    <a:pt x="42" y="26"/>
                    <a:pt x="53" y="14"/>
                  </a:cubicBezTo>
                  <a:cubicBezTo>
                    <a:pt x="63" y="1"/>
                    <a:pt x="77" y="0"/>
                    <a:pt x="89" y="11"/>
                  </a:cubicBezTo>
                  <a:cubicBezTo>
                    <a:pt x="91" y="13"/>
                    <a:pt x="94" y="15"/>
                    <a:pt x="96" y="17"/>
                  </a:cubicBezTo>
                  <a:cubicBezTo>
                    <a:pt x="109" y="30"/>
                    <a:pt x="109" y="30"/>
                    <a:pt x="125" y="20"/>
                  </a:cubicBezTo>
                  <a:cubicBezTo>
                    <a:pt x="136" y="14"/>
                    <a:pt x="145" y="15"/>
                    <a:pt x="155" y="23"/>
                  </a:cubicBezTo>
                  <a:cubicBezTo>
                    <a:pt x="160" y="27"/>
                    <a:pt x="164" y="32"/>
                    <a:pt x="168" y="37"/>
                  </a:cubicBezTo>
                  <a:cubicBezTo>
                    <a:pt x="176" y="46"/>
                    <a:pt x="181" y="46"/>
                    <a:pt x="190" y="39"/>
                  </a:cubicBezTo>
                  <a:cubicBezTo>
                    <a:pt x="208" y="25"/>
                    <a:pt x="216" y="25"/>
                    <a:pt x="233" y="39"/>
                  </a:cubicBezTo>
                  <a:cubicBezTo>
                    <a:pt x="242" y="46"/>
                    <a:pt x="247" y="46"/>
                    <a:pt x="253" y="37"/>
                  </a:cubicBezTo>
                  <a:cubicBezTo>
                    <a:pt x="258" y="30"/>
                    <a:pt x="263" y="23"/>
                    <a:pt x="269" y="17"/>
                  </a:cubicBezTo>
                  <a:cubicBezTo>
                    <a:pt x="271" y="14"/>
                    <a:pt x="275" y="11"/>
                    <a:pt x="279" y="15"/>
                  </a:cubicBezTo>
                  <a:cubicBezTo>
                    <a:pt x="282" y="19"/>
                    <a:pt x="278" y="22"/>
                    <a:pt x="275" y="24"/>
                  </a:cubicBezTo>
                  <a:cubicBezTo>
                    <a:pt x="270" y="28"/>
                    <a:pt x="268" y="34"/>
                    <a:pt x="264" y="40"/>
                  </a:cubicBezTo>
                  <a:cubicBezTo>
                    <a:pt x="259" y="48"/>
                    <a:pt x="252" y="53"/>
                    <a:pt x="244" y="54"/>
                  </a:cubicBezTo>
                  <a:close/>
                </a:path>
              </a:pathLst>
            </a:custGeom>
            <a:solidFill>
              <a:srgbClr val="DE0030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GB" sz="1350">
                <a:solidFill>
                  <a:prstClr val="black"/>
                </a:solidFill>
              </a:endParaRPr>
            </a:p>
          </p:txBody>
        </p:sp>
        <p:sp>
          <p:nvSpPr>
            <p:cNvPr id="219" name="Freeform 83"/>
            <p:cNvSpPr>
              <a:spLocks/>
            </p:cNvSpPr>
            <p:nvPr/>
          </p:nvSpPr>
          <p:spPr bwMode="auto">
            <a:xfrm>
              <a:off x="5703888" y="4962886"/>
              <a:ext cx="884237" cy="187325"/>
            </a:xfrm>
            <a:custGeom>
              <a:avLst/>
              <a:gdLst>
                <a:gd name="T0" fmla="*/ 244 w 282"/>
                <a:gd name="T1" fmla="*/ 54 h 58"/>
                <a:gd name="T2" fmla="*/ 221 w 282"/>
                <a:gd name="T3" fmla="*/ 43 h 58"/>
                <a:gd name="T4" fmla="*/ 201 w 282"/>
                <a:gd name="T5" fmla="*/ 43 h 58"/>
                <a:gd name="T6" fmla="*/ 157 w 282"/>
                <a:gd name="T7" fmla="*/ 40 h 58"/>
                <a:gd name="T8" fmla="*/ 150 w 282"/>
                <a:gd name="T9" fmla="*/ 31 h 58"/>
                <a:gd name="T10" fmla="*/ 130 w 282"/>
                <a:gd name="T11" fmla="*/ 29 h 58"/>
                <a:gd name="T12" fmla="*/ 87 w 282"/>
                <a:gd name="T13" fmla="*/ 23 h 58"/>
                <a:gd name="T14" fmla="*/ 60 w 282"/>
                <a:gd name="T15" fmla="*/ 21 h 58"/>
                <a:gd name="T16" fmla="*/ 16 w 282"/>
                <a:gd name="T17" fmla="*/ 28 h 58"/>
                <a:gd name="T18" fmla="*/ 5 w 282"/>
                <a:gd name="T19" fmla="*/ 27 h 58"/>
                <a:gd name="T20" fmla="*/ 0 w 282"/>
                <a:gd name="T21" fmla="*/ 24 h 58"/>
                <a:gd name="T22" fmla="*/ 3 w 282"/>
                <a:gd name="T23" fmla="*/ 19 h 58"/>
                <a:gd name="T24" fmla="*/ 21 w 282"/>
                <a:gd name="T25" fmla="*/ 20 h 58"/>
                <a:gd name="T26" fmla="*/ 53 w 282"/>
                <a:gd name="T27" fmla="*/ 14 h 58"/>
                <a:gd name="T28" fmla="*/ 89 w 282"/>
                <a:gd name="T29" fmla="*/ 11 h 58"/>
                <a:gd name="T30" fmla="*/ 96 w 282"/>
                <a:gd name="T31" fmla="*/ 17 h 58"/>
                <a:gd name="T32" fmla="*/ 125 w 282"/>
                <a:gd name="T33" fmla="*/ 20 h 58"/>
                <a:gd name="T34" fmla="*/ 155 w 282"/>
                <a:gd name="T35" fmla="*/ 23 h 58"/>
                <a:gd name="T36" fmla="*/ 168 w 282"/>
                <a:gd name="T37" fmla="*/ 37 h 58"/>
                <a:gd name="T38" fmla="*/ 190 w 282"/>
                <a:gd name="T39" fmla="*/ 39 h 58"/>
                <a:gd name="T40" fmla="*/ 233 w 282"/>
                <a:gd name="T41" fmla="*/ 39 h 58"/>
                <a:gd name="T42" fmla="*/ 253 w 282"/>
                <a:gd name="T43" fmla="*/ 37 h 58"/>
                <a:gd name="T44" fmla="*/ 269 w 282"/>
                <a:gd name="T45" fmla="*/ 17 h 58"/>
                <a:gd name="T46" fmla="*/ 279 w 282"/>
                <a:gd name="T47" fmla="*/ 15 h 58"/>
                <a:gd name="T48" fmla="*/ 275 w 282"/>
                <a:gd name="T49" fmla="*/ 24 h 58"/>
                <a:gd name="T50" fmla="*/ 264 w 282"/>
                <a:gd name="T51" fmla="*/ 40 h 58"/>
                <a:gd name="T52" fmla="*/ 244 w 282"/>
                <a:gd name="T53" fmla="*/ 54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282" h="58">
                  <a:moveTo>
                    <a:pt x="244" y="54"/>
                  </a:moveTo>
                  <a:cubicBezTo>
                    <a:pt x="234" y="54"/>
                    <a:pt x="227" y="48"/>
                    <a:pt x="221" y="43"/>
                  </a:cubicBezTo>
                  <a:cubicBezTo>
                    <a:pt x="214" y="37"/>
                    <a:pt x="208" y="37"/>
                    <a:pt x="201" y="43"/>
                  </a:cubicBezTo>
                  <a:cubicBezTo>
                    <a:pt x="183" y="58"/>
                    <a:pt x="172" y="57"/>
                    <a:pt x="157" y="40"/>
                  </a:cubicBezTo>
                  <a:cubicBezTo>
                    <a:pt x="154" y="37"/>
                    <a:pt x="152" y="34"/>
                    <a:pt x="150" y="31"/>
                  </a:cubicBezTo>
                  <a:cubicBezTo>
                    <a:pt x="144" y="25"/>
                    <a:pt x="137" y="24"/>
                    <a:pt x="130" y="29"/>
                  </a:cubicBezTo>
                  <a:cubicBezTo>
                    <a:pt x="113" y="41"/>
                    <a:pt x="100" y="39"/>
                    <a:pt x="87" y="23"/>
                  </a:cubicBezTo>
                  <a:cubicBezTo>
                    <a:pt x="76" y="10"/>
                    <a:pt x="72" y="10"/>
                    <a:pt x="60" y="21"/>
                  </a:cubicBezTo>
                  <a:cubicBezTo>
                    <a:pt x="46" y="35"/>
                    <a:pt x="33" y="39"/>
                    <a:pt x="16" y="28"/>
                  </a:cubicBezTo>
                  <a:cubicBezTo>
                    <a:pt x="12" y="26"/>
                    <a:pt x="9" y="27"/>
                    <a:pt x="5" y="27"/>
                  </a:cubicBezTo>
                  <a:cubicBezTo>
                    <a:pt x="3" y="28"/>
                    <a:pt x="1" y="26"/>
                    <a:pt x="0" y="24"/>
                  </a:cubicBezTo>
                  <a:cubicBezTo>
                    <a:pt x="0" y="22"/>
                    <a:pt x="1" y="20"/>
                    <a:pt x="3" y="19"/>
                  </a:cubicBezTo>
                  <a:cubicBezTo>
                    <a:pt x="9" y="16"/>
                    <a:pt x="15" y="17"/>
                    <a:pt x="21" y="20"/>
                  </a:cubicBezTo>
                  <a:cubicBezTo>
                    <a:pt x="36" y="28"/>
                    <a:pt x="42" y="26"/>
                    <a:pt x="53" y="14"/>
                  </a:cubicBezTo>
                  <a:cubicBezTo>
                    <a:pt x="63" y="1"/>
                    <a:pt x="77" y="0"/>
                    <a:pt x="89" y="11"/>
                  </a:cubicBezTo>
                  <a:cubicBezTo>
                    <a:pt x="91" y="13"/>
                    <a:pt x="94" y="15"/>
                    <a:pt x="96" y="17"/>
                  </a:cubicBezTo>
                  <a:cubicBezTo>
                    <a:pt x="109" y="30"/>
                    <a:pt x="109" y="30"/>
                    <a:pt x="125" y="20"/>
                  </a:cubicBezTo>
                  <a:cubicBezTo>
                    <a:pt x="136" y="14"/>
                    <a:pt x="145" y="15"/>
                    <a:pt x="155" y="23"/>
                  </a:cubicBezTo>
                  <a:cubicBezTo>
                    <a:pt x="160" y="27"/>
                    <a:pt x="164" y="32"/>
                    <a:pt x="168" y="37"/>
                  </a:cubicBezTo>
                  <a:cubicBezTo>
                    <a:pt x="176" y="46"/>
                    <a:pt x="181" y="46"/>
                    <a:pt x="190" y="39"/>
                  </a:cubicBezTo>
                  <a:cubicBezTo>
                    <a:pt x="208" y="25"/>
                    <a:pt x="216" y="25"/>
                    <a:pt x="233" y="39"/>
                  </a:cubicBezTo>
                  <a:cubicBezTo>
                    <a:pt x="242" y="46"/>
                    <a:pt x="247" y="46"/>
                    <a:pt x="253" y="37"/>
                  </a:cubicBezTo>
                  <a:cubicBezTo>
                    <a:pt x="258" y="30"/>
                    <a:pt x="263" y="23"/>
                    <a:pt x="269" y="17"/>
                  </a:cubicBezTo>
                  <a:cubicBezTo>
                    <a:pt x="271" y="14"/>
                    <a:pt x="275" y="11"/>
                    <a:pt x="279" y="15"/>
                  </a:cubicBezTo>
                  <a:cubicBezTo>
                    <a:pt x="282" y="19"/>
                    <a:pt x="278" y="22"/>
                    <a:pt x="275" y="24"/>
                  </a:cubicBezTo>
                  <a:cubicBezTo>
                    <a:pt x="270" y="28"/>
                    <a:pt x="268" y="34"/>
                    <a:pt x="264" y="40"/>
                  </a:cubicBezTo>
                  <a:cubicBezTo>
                    <a:pt x="259" y="48"/>
                    <a:pt x="252" y="53"/>
                    <a:pt x="244" y="5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GB" sz="1350">
                <a:solidFill>
                  <a:prstClr val="black"/>
                </a:solidFill>
              </a:endParaRPr>
            </a:p>
          </p:txBody>
        </p:sp>
        <p:sp>
          <p:nvSpPr>
            <p:cNvPr id="223" name="Freeform 88"/>
            <p:cNvSpPr>
              <a:spLocks/>
            </p:cNvSpPr>
            <p:nvPr/>
          </p:nvSpPr>
          <p:spPr bwMode="auto">
            <a:xfrm>
              <a:off x="5703888" y="5318486"/>
              <a:ext cx="884237" cy="187325"/>
            </a:xfrm>
            <a:custGeom>
              <a:avLst/>
              <a:gdLst>
                <a:gd name="T0" fmla="*/ 244 w 282"/>
                <a:gd name="T1" fmla="*/ 54 h 58"/>
                <a:gd name="T2" fmla="*/ 221 w 282"/>
                <a:gd name="T3" fmla="*/ 43 h 58"/>
                <a:gd name="T4" fmla="*/ 201 w 282"/>
                <a:gd name="T5" fmla="*/ 43 h 58"/>
                <a:gd name="T6" fmla="*/ 157 w 282"/>
                <a:gd name="T7" fmla="*/ 40 h 58"/>
                <a:gd name="T8" fmla="*/ 150 w 282"/>
                <a:gd name="T9" fmla="*/ 31 h 58"/>
                <a:gd name="T10" fmla="*/ 130 w 282"/>
                <a:gd name="T11" fmla="*/ 29 h 58"/>
                <a:gd name="T12" fmla="*/ 87 w 282"/>
                <a:gd name="T13" fmla="*/ 23 h 58"/>
                <a:gd name="T14" fmla="*/ 60 w 282"/>
                <a:gd name="T15" fmla="*/ 21 h 58"/>
                <a:gd name="T16" fmla="*/ 16 w 282"/>
                <a:gd name="T17" fmla="*/ 28 h 58"/>
                <a:gd name="T18" fmla="*/ 5 w 282"/>
                <a:gd name="T19" fmla="*/ 27 h 58"/>
                <a:gd name="T20" fmla="*/ 0 w 282"/>
                <a:gd name="T21" fmla="*/ 24 h 58"/>
                <a:gd name="T22" fmla="*/ 3 w 282"/>
                <a:gd name="T23" fmla="*/ 19 h 58"/>
                <a:gd name="T24" fmla="*/ 21 w 282"/>
                <a:gd name="T25" fmla="*/ 20 h 58"/>
                <a:gd name="T26" fmla="*/ 53 w 282"/>
                <a:gd name="T27" fmla="*/ 14 h 58"/>
                <a:gd name="T28" fmla="*/ 89 w 282"/>
                <a:gd name="T29" fmla="*/ 11 h 58"/>
                <a:gd name="T30" fmla="*/ 96 w 282"/>
                <a:gd name="T31" fmla="*/ 17 h 58"/>
                <a:gd name="T32" fmla="*/ 125 w 282"/>
                <a:gd name="T33" fmla="*/ 20 h 58"/>
                <a:gd name="T34" fmla="*/ 155 w 282"/>
                <a:gd name="T35" fmla="*/ 23 h 58"/>
                <a:gd name="T36" fmla="*/ 168 w 282"/>
                <a:gd name="T37" fmla="*/ 37 h 58"/>
                <a:gd name="T38" fmla="*/ 190 w 282"/>
                <a:gd name="T39" fmla="*/ 39 h 58"/>
                <a:gd name="T40" fmla="*/ 233 w 282"/>
                <a:gd name="T41" fmla="*/ 39 h 58"/>
                <a:gd name="T42" fmla="*/ 253 w 282"/>
                <a:gd name="T43" fmla="*/ 37 h 58"/>
                <a:gd name="T44" fmla="*/ 269 w 282"/>
                <a:gd name="T45" fmla="*/ 17 h 58"/>
                <a:gd name="T46" fmla="*/ 279 w 282"/>
                <a:gd name="T47" fmla="*/ 15 h 58"/>
                <a:gd name="T48" fmla="*/ 275 w 282"/>
                <a:gd name="T49" fmla="*/ 24 h 58"/>
                <a:gd name="T50" fmla="*/ 264 w 282"/>
                <a:gd name="T51" fmla="*/ 40 h 58"/>
                <a:gd name="T52" fmla="*/ 244 w 282"/>
                <a:gd name="T53" fmla="*/ 54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282" h="58">
                  <a:moveTo>
                    <a:pt x="244" y="54"/>
                  </a:moveTo>
                  <a:cubicBezTo>
                    <a:pt x="234" y="54"/>
                    <a:pt x="227" y="48"/>
                    <a:pt x="221" y="43"/>
                  </a:cubicBezTo>
                  <a:cubicBezTo>
                    <a:pt x="214" y="37"/>
                    <a:pt x="208" y="37"/>
                    <a:pt x="201" y="43"/>
                  </a:cubicBezTo>
                  <a:cubicBezTo>
                    <a:pt x="183" y="58"/>
                    <a:pt x="172" y="57"/>
                    <a:pt x="157" y="40"/>
                  </a:cubicBezTo>
                  <a:cubicBezTo>
                    <a:pt x="154" y="37"/>
                    <a:pt x="152" y="34"/>
                    <a:pt x="150" y="31"/>
                  </a:cubicBezTo>
                  <a:cubicBezTo>
                    <a:pt x="144" y="25"/>
                    <a:pt x="137" y="24"/>
                    <a:pt x="130" y="29"/>
                  </a:cubicBezTo>
                  <a:cubicBezTo>
                    <a:pt x="113" y="41"/>
                    <a:pt x="100" y="39"/>
                    <a:pt x="87" y="23"/>
                  </a:cubicBezTo>
                  <a:cubicBezTo>
                    <a:pt x="76" y="10"/>
                    <a:pt x="72" y="10"/>
                    <a:pt x="60" y="21"/>
                  </a:cubicBezTo>
                  <a:cubicBezTo>
                    <a:pt x="46" y="35"/>
                    <a:pt x="33" y="39"/>
                    <a:pt x="16" y="28"/>
                  </a:cubicBezTo>
                  <a:cubicBezTo>
                    <a:pt x="12" y="26"/>
                    <a:pt x="9" y="27"/>
                    <a:pt x="5" y="27"/>
                  </a:cubicBezTo>
                  <a:cubicBezTo>
                    <a:pt x="3" y="28"/>
                    <a:pt x="1" y="26"/>
                    <a:pt x="0" y="24"/>
                  </a:cubicBezTo>
                  <a:cubicBezTo>
                    <a:pt x="0" y="22"/>
                    <a:pt x="1" y="20"/>
                    <a:pt x="3" y="19"/>
                  </a:cubicBezTo>
                  <a:cubicBezTo>
                    <a:pt x="9" y="16"/>
                    <a:pt x="15" y="17"/>
                    <a:pt x="21" y="20"/>
                  </a:cubicBezTo>
                  <a:cubicBezTo>
                    <a:pt x="36" y="28"/>
                    <a:pt x="42" y="26"/>
                    <a:pt x="53" y="14"/>
                  </a:cubicBezTo>
                  <a:cubicBezTo>
                    <a:pt x="63" y="1"/>
                    <a:pt x="77" y="0"/>
                    <a:pt x="89" y="11"/>
                  </a:cubicBezTo>
                  <a:cubicBezTo>
                    <a:pt x="91" y="13"/>
                    <a:pt x="94" y="15"/>
                    <a:pt x="96" y="17"/>
                  </a:cubicBezTo>
                  <a:cubicBezTo>
                    <a:pt x="109" y="30"/>
                    <a:pt x="109" y="30"/>
                    <a:pt x="125" y="20"/>
                  </a:cubicBezTo>
                  <a:cubicBezTo>
                    <a:pt x="136" y="14"/>
                    <a:pt x="145" y="15"/>
                    <a:pt x="155" y="23"/>
                  </a:cubicBezTo>
                  <a:cubicBezTo>
                    <a:pt x="160" y="27"/>
                    <a:pt x="164" y="32"/>
                    <a:pt x="168" y="37"/>
                  </a:cubicBezTo>
                  <a:cubicBezTo>
                    <a:pt x="176" y="46"/>
                    <a:pt x="181" y="46"/>
                    <a:pt x="190" y="39"/>
                  </a:cubicBezTo>
                  <a:cubicBezTo>
                    <a:pt x="208" y="25"/>
                    <a:pt x="216" y="25"/>
                    <a:pt x="233" y="39"/>
                  </a:cubicBezTo>
                  <a:cubicBezTo>
                    <a:pt x="242" y="46"/>
                    <a:pt x="247" y="46"/>
                    <a:pt x="253" y="37"/>
                  </a:cubicBezTo>
                  <a:cubicBezTo>
                    <a:pt x="258" y="30"/>
                    <a:pt x="263" y="23"/>
                    <a:pt x="269" y="17"/>
                  </a:cubicBezTo>
                  <a:cubicBezTo>
                    <a:pt x="271" y="14"/>
                    <a:pt x="275" y="11"/>
                    <a:pt x="279" y="15"/>
                  </a:cubicBezTo>
                  <a:cubicBezTo>
                    <a:pt x="282" y="19"/>
                    <a:pt x="278" y="22"/>
                    <a:pt x="275" y="24"/>
                  </a:cubicBezTo>
                  <a:cubicBezTo>
                    <a:pt x="270" y="28"/>
                    <a:pt x="268" y="34"/>
                    <a:pt x="264" y="40"/>
                  </a:cubicBezTo>
                  <a:cubicBezTo>
                    <a:pt x="259" y="48"/>
                    <a:pt x="252" y="53"/>
                    <a:pt x="244" y="5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GB" sz="1350">
                <a:solidFill>
                  <a:prstClr val="black"/>
                </a:solidFill>
              </a:endParaRPr>
            </a:p>
          </p:txBody>
        </p:sp>
        <p:cxnSp>
          <p:nvCxnSpPr>
            <p:cNvPr id="226" name="Straight Arrow Connector 225"/>
            <p:cNvCxnSpPr/>
            <p:nvPr/>
          </p:nvCxnSpPr>
          <p:spPr>
            <a:xfrm flipV="1">
              <a:off x="6323293" y="5140438"/>
              <a:ext cx="0" cy="237635"/>
            </a:xfrm>
            <a:prstGeom prst="straightConnector1">
              <a:avLst/>
            </a:prstGeom>
            <a:ln w="38100">
              <a:solidFill>
                <a:schemeClr val="bg2">
                  <a:lumMod val="75000"/>
                </a:schemeClr>
              </a:solidFill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8" name="Straight Arrow Connector 227"/>
            <p:cNvCxnSpPr/>
            <p:nvPr/>
          </p:nvCxnSpPr>
          <p:spPr>
            <a:xfrm>
              <a:off x="5889147" y="5078917"/>
              <a:ext cx="0" cy="237635"/>
            </a:xfrm>
            <a:prstGeom prst="straightConnector1">
              <a:avLst/>
            </a:prstGeom>
            <a:ln w="38100">
              <a:solidFill>
                <a:srgbClr val="B7968D"/>
              </a:solidFill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41" name="Group 240"/>
          <p:cNvGrpSpPr/>
          <p:nvPr/>
        </p:nvGrpSpPr>
        <p:grpSpPr>
          <a:xfrm>
            <a:off x="3846199" y="4484314"/>
            <a:ext cx="1170071" cy="226209"/>
            <a:chOff x="2665957" y="4603689"/>
            <a:chExt cx="1420570" cy="274637"/>
          </a:xfrm>
        </p:grpSpPr>
        <p:sp>
          <p:nvSpPr>
            <p:cNvPr id="242" name="Freeform 93"/>
            <p:cNvSpPr>
              <a:spLocks/>
            </p:cNvSpPr>
            <p:nvPr/>
          </p:nvSpPr>
          <p:spPr bwMode="auto">
            <a:xfrm>
              <a:off x="3426129" y="4784664"/>
              <a:ext cx="660398" cy="93662"/>
            </a:xfrm>
            <a:custGeom>
              <a:avLst/>
              <a:gdLst>
                <a:gd name="T0" fmla="*/ 2 w 175"/>
                <a:gd name="T1" fmla="*/ 5 h 24"/>
                <a:gd name="T2" fmla="*/ 28 w 175"/>
                <a:gd name="T3" fmla="*/ 5 h 24"/>
                <a:gd name="T4" fmla="*/ 49 w 175"/>
                <a:gd name="T5" fmla="*/ 6 h 24"/>
                <a:gd name="T6" fmla="*/ 73 w 175"/>
                <a:gd name="T7" fmla="*/ 7 h 24"/>
                <a:gd name="T8" fmla="*/ 96 w 175"/>
                <a:gd name="T9" fmla="*/ 8 h 24"/>
                <a:gd name="T10" fmla="*/ 116 w 175"/>
                <a:gd name="T11" fmla="*/ 9 h 24"/>
                <a:gd name="T12" fmla="*/ 143 w 175"/>
                <a:gd name="T13" fmla="*/ 10 h 24"/>
                <a:gd name="T14" fmla="*/ 161 w 175"/>
                <a:gd name="T15" fmla="*/ 10 h 24"/>
                <a:gd name="T16" fmla="*/ 167 w 175"/>
                <a:gd name="T17" fmla="*/ 6 h 24"/>
                <a:gd name="T18" fmla="*/ 174 w 175"/>
                <a:gd name="T19" fmla="*/ 8 h 24"/>
                <a:gd name="T20" fmla="*/ 170 w 175"/>
                <a:gd name="T21" fmla="*/ 13 h 24"/>
                <a:gd name="T22" fmla="*/ 136 w 175"/>
                <a:gd name="T23" fmla="*/ 14 h 24"/>
                <a:gd name="T24" fmla="*/ 121 w 175"/>
                <a:gd name="T25" fmla="*/ 14 h 24"/>
                <a:gd name="T26" fmla="*/ 92 w 175"/>
                <a:gd name="T27" fmla="*/ 13 h 24"/>
                <a:gd name="T28" fmla="*/ 75 w 175"/>
                <a:gd name="T29" fmla="*/ 13 h 24"/>
                <a:gd name="T30" fmla="*/ 46 w 175"/>
                <a:gd name="T31" fmla="*/ 12 h 24"/>
                <a:gd name="T32" fmla="*/ 32 w 175"/>
                <a:gd name="T33" fmla="*/ 10 h 24"/>
                <a:gd name="T34" fmla="*/ 0 w 175"/>
                <a:gd name="T35" fmla="*/ 12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75" h="24">
                  <a:moveTo>
                    <a:pt x="2" y="5"/>
                  </a:moveTo>
                  <a:cubicBezTo>
                    <a:pt x="11" y="11"/>
                    <a:pt x="18" y="12"/>
                    <a:pt x="28" y="5"/>
                  </a:cubicBezTo>
                  <a:cubicBezTo>
                    <a:pt x="34" y="0"/>
                    <a:pt x="42" y="1"/>
                    <a:pt x="49" y="6"/>
                  </a:cubicBezTo>
                  <a:cubicBezTo>
                    <a:pt x="57" y="13"/>
                    <a:pt x="65" y="13"/>
                    <a:pt x="73" y="7"/>
                  </a:cubicBezTo>
                  <a:cubicBezTo>
                    <a:pt x="81" y="1"/>
                    <a:pt x="89" y="2"/>
                    <a:pt x="96" y="8"/>
                  </a:cubicBezTo>
                  <a:cubicBezTo>
                    <a:pt x="103" y="13"/>
                    <a:pt x="109" y="14"/>
                    <a:pt x="116" y="9"/>
                  </a:cubicBezTo>
                  <a:cubicBezTo>
                    <a:pt x="125" y="3"/>
                    <a:pt x="134" y="2"/>
                    <a:pt x="143" y="10"/>
                  </a:cubicBezTo>
                  <a:cubicBezTo>
                    <a:pt x="149" y="16"/>
                    <a:pt x="155" y="16"/>
                    <a:pt x="161" y="10"/>
                  </a:cubicBezTo>
                  <a:cubicBezTo>
                    <a:pt x="163" y="8"/>
                    <a:pt x="165" y="7"/>
                    <a:pt x="167" y="6"/>
                  </a:cubicBezTo>
                  <a:cubicBezTo>
                    <a:pt x="170" y="6"/>
                    <a:pt x="173" y="4"/>
                    <a:pt x="174" y="8"/>
                  </a:cubicBezTo>
                  <a:cubicBezTo>
                    <a:pt x="175" y="11"/>
                    <a:pt x="172" y="11"/>
                    <a:pt x="170" y="13"/>
                  </a:cubicBezTo>
                  <a:cubicBezTo>
                    <a:pt x="159" y="21"/>
                    <a:pt x="148" y="24"/>
                    <a:pt x="136" y="14"/>
                  </a:cubicBezTo>
                  <a:cubicBezTo>
                    <a:pt x="132" y="10"/>
                    <a:pt x="126" y="11"/>
                    <a:pt x="121" y="14"/>
                  </a:cubicBezTo>
                  <a:cubicBezTo>
                    <a:pt x="111" y="21"/>
                    <a:pt x="101" y="22"/>
                    <a:pt x="92" y="13"/>
                  </a:cubicBezTo>
                  <a:cubicBezTo>
                    <a:pt x="86" y="8"/>
                    <a:pt x="81" y="9"/>
                    <a:pt x="75" y="13"/>
                  </a:cubicBezTo>
                  <a:cubicBezTo>
                    <a:pt x="64" y="20"/>
                    <a:pt x="56" y="20"/>
                    <a:pt x="46" y="12"/>
                  </a:cubicBezTo>
                  <a:cubicBezTo>
                    <a:pt x="41" y="9"/>
                    <a:pt x="36" y="7"/>
                    <a:pt x="32" y="10"/>
                  </a:cubicBezTo>
                  <a:cubicBezTo>
                    <a:pt x="22" y="17"/>
                    <a:pt x="13" y="20"/>
                    <a:pt x="0" y="12"/>
                  </a:cubicBez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GB" sz="1350">
                <a:solidFill>
                  <a:prstClr val="black"/>
                </a:solidFill>
              </a:endParaRPr>
            </a:p>
          </p:txBody>
        </p:sp>
        <p:sp>
          <p:nvSpPr>
            <p:cNvPr id="243" name="Freeform 94"/>
            <p:cNvSpPr>
              <a:spLocks/>
            </p:cNvSpPr>
            <p:nvPr/>
          </p:nvSpPr>
          <p:spPr bwMode="auto">
            <a:xfrm>
              <a:off x="2665957" y="4603689"/>
              <a:ext cx="525462" cy="195263"/>
            </a:xfrm>
            <a:custGeom>
              <a:avLst/>
              <a:gdLst>
                <a:gd name="T0" fmla="*/ 137 w 139"/>
                <a:gd name="T1" fmla="*/ 50 h 50"/>
                <a:gd name="T2" fmla="*/ 120 w 139"/>
                <a:gd name="T3" fmla="*/ 46 h 50"/>
                <a:gd name="T4" fmla="*/ 95 w 139"/>
                <a:gd name="T5" fmla="*/ 38 h 50"/>
                <a:gd name="T6" fmla="*/ 76 w 139"/>
                <a:gd name="T7" fmla="*/ 34 h 50"/>
                <a:gd name="T8" fmla="*/ 52 w 139"/>
                <a:gd name="T9" fmla="*/ 26 h 50"/>
                <a:gd name="T10" fmla="*/ 33 w 139"/>
                <a:gd name="T11" fmla="*/ 20 h 50"/>
                <a:gd name="T12" fmla="*/ 1 w 139"/>
                <a:gd name="T13" fmla="*/ 5 h 50"/>
                <a:gd name="T14" fmla="*/ 1 w 139"/>
                <a:gd name="T15" fmla="*/ 1 h 50"/>
                <a:gd name="T16" fmla="*/ 5 w 139"/>
                <a:gd name="T17" fmla="*/ 1 h 50"/>
                <a:gd name="T18" fmla="*/ 14 w 139"/>
                <a:gd name="T19" fmla="*/ 9 h 50"/>
                <a:gd name="T20" fmla="*/ 30 w 139"/>
                <a:gd name="T21" fmla="*/ 15 h 50"/>
                <a:gd name="T22" fmla="*/ 59 w 139"/>
                <a:gd name="T23" fmla="*/ 23 h 50"/>
                <a:gd name="T24" fmla="*/ 75 w 139"/>
                <a:gd name="T25" fmla="*/ 27 h 50"/>
                <a:gd name="T26" fmla="*/ 101 w 139"/>
                <a:gd name="T27" fmla="*/ 35 h 50"/>
                <a:gd name="T28" fmla="*/ 116 w 139"/>
                <a:gd name="T29" fmla="*/ 40 h 50"/>
                <a:gd name="T30" fmla="*/ 139 w 139"/>
                <a:gd name="T31" fmla="*/ 4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39" h="50">
                  <a:moveTo>
                    <a:pt x="137" y="50"/>
                  </a:moveTo>
                  <a:cubicBezTo>
                    <a:pt x="132" y="44"/>
                    <a:pt x="127" y="44"/>
                    <a:pt x="120" y="46"/>
                  </a:cubicBezTo>
                  <a:cubicBezTo>
                    <a:pt x="110" y="49"/>
                    <a:pt x="101" y="48"/>
                    <a:pt x="95" y="38"/>
                  </a:cubicBezTo>
                  <a:cubicBezTo>
                    <a:pt x="91" y="30"/>
                    <a:pt x="83" y="30"/>
                    <a:pt x="76" y="34"/>
                  </a:cubicBezTo>
                  <a:cubicBezTo>
                    <a:pt x="65" y="39"/>
                    <a:pt x="58" y="34"/>
                    <a:pt x="52" y="26"/>
                  </a:cubicBezTo>
                  <a:cubicBezTo>
                    <a:pt x="47" y="19"/>
                    <a:pt x="41" y="17"/>
                    <a:pt x="33" y="20"/>
                  </a:cubicBezTo>
                  <a:cubicBezTo>
                    <a:pt x="21" y="24"/>
                    <a:pt x="5" y="16"/>
                    <a:pt x="1" y="5"/>
                  </a:cubicBezTo>
                  <a:cubicBezTo>
                    <a:pt x="0" y="4"/>
                    <a:pt x="0" y="3"/>
                    <a:pt x="1" y="1"/>
                  </a:cubicBezTo>
                  <a:cubicBezTo>
                    <a:pt x="2" y="0"/>
                    <a:pt x="3" y="1"/>
                    <a:pt x="5" y="1"/>
                  </a:cubicBezTo>
                  <a:cubicBezTo>
                    <a:pt x="9" y="2"/>
                    <a:pt x="11" y="5"/>
                    <a:pt x="14" y="9"/>
                  </a:cubicBezTo>
                  <a:cubicBezTo>
                    <a:pt x="17" y="15"/>
                    <a:pt x="23" y="17"/>
                    <a:pt x="30" y="15"/>
                  </a:cubicBezTo>
                  <a:cubicBezTo>
                    <a:pt x="42" y="10"/>
                    <a:pt x="52" y="13"/>
                    <a:pt x="59" y="23"/>
                  </a:cubicBezTo>
                  <a:cubicBezTo>
                    <a:pt x="64" y="29"/>
                    <a:pt x="69" y="29"/>
                    <a:pt x="75" y="27"/>
                  </a:cubicBezTo>
                  <a:cubicBezTo>
                    <a:pt x="86" y="23"/>
                    <a:pt x="95" y="25"/>
                    <a:pt x="101" y="35"/>
                  </a:cubicBezTo>
                  <a:cubicBezTo>
                    <a:pt x="105" y="41"/>
                    <a:pt x="110" y="43"/>
                    <a:pt x="116" y="40"/>
                  </a:cubicBezTo>
                  <a:cubicBezTo>
                    <a:pt x="123" y="38"/>
                    <a:pt x="130" y="37"/>
                    <a:pt x="139" y="40"/>
                  </a:cubicBez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GB" sz="1350">
                <a:solidFill>
                  <a:prstClr val="black"/>
                </a:solidFill>
              </a:endParaRPr>
            </a:p>
          </p:txBody>
        </p:sp>
      </p:grpSp>
      <p:sp>
        <p:nvSpPr>
          <p:cNvPr id="235" name="Oval 234"/>
          <p:cNvSpPr/>
          <p:nvPr/>
        </p:nvSpPr>
        <p:spPr>
          <a:xfrm>
            <a:off x="4140217" y="4314328"/>
            <a:ext cx="423951" cy="325627"/>
          </a:xfrm>
          <a:prstGeom prst="ellipse">
            <a:avLst/>
          </a:prstGeom>
          <a:gradFill flip="none" rotWithShape="1">
            <a:gsLst>
              <a:gs pos="56000">
                <a:srgbClr val="59A0A7"/>
              </a:gs>
              <a:gs pos="0">
                <a:schemeClr val="bg1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1350">
              <a:solidFill>
                <a:prstClr val="black"/>
              </a:solidFill>
            </a:endParaRPr>
          </a:p>
        </p:txBody>
      </p:sp>
      <p:sp>
        <p:nvSpPr>
          <p:cNvPr id="236" name="Oval 235"/>
          <p:cNvSpPr/>
          <p:nvPr/>
        </p:nvSpPr>
        <p:spPr>
          <a:xfrm>
            <a:off x="4263312" y="4611326"/>
            <a:ext cx="254608" cy="182996"/>
          </a:xfrm>
          <a:prstGeom prst="ellipse">
            <a:avLst/>
          </a:prstGeom>
          <a:gradFill flip="none" rotWithShape="1">
            <a:gsLst>
              <a:gs pos="56000">
                <a:srgbClr val="59A0A7"/>
              </a:gs>
              <a:gs pos="0">
                <a:schemeClr val="bg1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1350">
              <a:solidFill>
                <a:prstClr val="black"/>
              </a:solidFill>
            </a:endParaRPr>
          </a:p>
        </p:txBody>
      </p:sp>
      <p:cxnSp>
        <p:nvCxnSpPr>
          <p:cNvPr id="137" name="Straight Connector 136"/>
          <p:cNvCxnSpPr>
            <a:endCxn id="236" idx="1"/>
          </p:cNvCxnSpPr>
          <p:nvPr/>
        </p:nvCxnSpPr>
        <p:spPr>
          <a:xfrm>
            <a:off x="2775008" y="3734320"/>
            <a:ext cx="1525593" cy="903805"/>
          </a:xfrm>
          <a:prstGeom prst="line">
            <a:avLst/>
          </a:prstGeom>
          <a:ln>
            <a:solidFill>
              <a:srgbClr val="DE003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8" name="Straight Connector 137"/>
          <p:cNvCxnSpPr/>
          <p:nvPr/>
        </p:nvCxnSpPr>
        <p:spPr>
          <a:xfrm flipH="1">
            <a:off x="4173817" y="4571341"/>
            <a:ext cx="298521" cy="128939"/>
          </a:xfrm>
          <a:prstGeom prst="line">
            <a:avLst/>
          </a:prstGeom>
          <a:ln>
            <a:solidFill>
              <a:srgbClr val="DE003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382" name="Group 381"/>
          <p:cNvGrpSpPr/>
          <p:nvPr/>
        </p:nvGrpSpPr>
        <p:grpSpPr>
          <a:xfrm>
            <a:off x="7563532" y="3541459"/>
            <a:ext cx="971043" cy="480597"/>
            <a:chOff x="5909884" y="3714243"/>
            <a:chExt cx="971043" cy="480597"/>
          </a:xfrm>
        </p:grpSpPr>
        <p:sp>
          <p:nvSpPr>
            <p:cNvPr id="372" name="Oval 371"/>
            <p:cNvSpPr/>
            <p:nvPr/>
          </p:nvSpPr>
          <p:spPr>
            <a:xfrm>
              <a:off x="5958435" y="3763016"/>
              <a:ext cx="339865" cy="296487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GB" sz="1350">
                <a:solidFill>
                  <a:prstClr val="black"/>
                </a:solidFill>
              </a:endParaRPr>
            </a:p>
          </p:txBody>
        </p:sp>
        <p:sp>
          <p:nvSpPr>
            <p:cNvPr id="373" name="Oval 372"/>
            <p:cNvSpPr/>
            <p:nvPr/>
          </p:nvSpPr>
          <p:spPr>
            <a:xfrm>
              <a:off x="5909884" y="3714243"/>
              <a:ext cx="442364" cy="385721"/>
            </a:xfrm>
            <a:prstGeom prst="ellipse">
              <a:avLst/>
            </a:prstGeom>
            <a:noFill/>
            <a:ln w="19050">
              <a:solidFill>
                <a:schemeClr val="accent1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GB" sz="1350">
                <a:solidFill>
                  <a:prstClr val="black"/>
                </a:solidFill>
              </a:endParaRPr>
            </a:p>
          </p:txBody>
        </p:sp>
        <p:cxnSp>
          <p:nvCxnSpPr>
            <p:cNvPr id="374" name="Straight Connector 373"/>
            <p:cNvCxnSpPr/>
            <p:nvPr/>
          </p:nvCxnSpPr>
          <p:spPr>
            <a:xfrm flipV="1">
              <a:off x="6009685" y="4027136"/>
              <a:ext cx="153749" cy="167704"/>
            </a:xfrm>
            <a:prstGeom prst="line">
              <a:avLst/>
            </a:prstGeom>
            <a:ln w="22225"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5" name="Straight Connector 374"/>
            <p:cNvCxnSpPr/>
            <p:nvPr/>
          </p:nvCxnSpPr>
          <p:spPr>
            <a:xfrm flipV="1">
              <a:off x="6168828" y="3841019"/>
              <a:ext cx="712099" cy="191512"/>
            </a:xfrm>
            <a:prstGeom prst="line">
              <a:avLst/>
            </a:prstGeom>
            <a:ln w="22225"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76" name="Hexagon 375"/>
            <p:cNvSpPr/>
            <p:nvPr/>
          </p:nvSpPr>
          <p:spPr>
            <a:xfrm>
              <a:off x="6001593" y="3809358"/>
              <a:ext cx="267037" cy="215081"/>
            </a:xfrm>
            <a:prstGeom prst="hexagon">
              <a:avLst/>
            </a:prstGeom>
            <a:solidFill>
              <a:srgbClr val="0EB049"/>
            </a:solidFill>
            <a:ln w="6350">
              <a:solidFill>
                <a:srgbClr val="B7968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GB" sz="1350">
                <a:solidFill>
                  <a:prstClr val="black"/>
                </a:solidFill>
              </a:endParaRPr>
            </a:p>
          </p:txBody>
        </p:sp>
        <p:sp>
          <p:nvSpPr>
            <p:cNvPr id="377" name="Hexagon 376"/>
            <p:cNvSpPr/>
            <p:nvPr/>
          </p:nvSpPr>
          <p:spPr>
            <a:xfrm>
              <a:off x="6021823" y="3829235"/>
              <a:ext cx="226577" cy="175327"/>
            </a:xfrm>
            <a:prstGeom prst="hexagon">
              <a:avLst>
                <a:gd name="adj" fmla="val 28077"/>
                <a:gd name="vf" fmla="val 115470"/>
              </a:avLst>
            </a:prstGeom>
            <a:solidFill>
              <a:schemeClr val="bg1"/>
            </a:solidFill>
            <a:ln w="6350">
              <a:solidFill>
                <a:srgbClr val="B7968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GB" sz="1350">
                <a:solidFill>
                  <a:prstClr val="black"/>
                </a:solidFill>
              </a:endParaRPr>
            </a:p>
          </p:txBody>
        </p:sp>
        <p:sp>
          <p:nvSpPr>
            <p:cNvPr id="381" name="Freeform 98"/>
            <p:cNvSpPr>
              <a:spLocks/>
            </p:cNvSpPr>
            <p:nvPr/>
          </p:nvSpPr>
          <p:spPr bwMode="auto">
            <a:xfrm>
              <a:off x="6065675" y="3827894"/>
              <a:ext cx="288206" cy="317811"/>
            </a:xfrm>
            <a:custGeom>
              <a:avLst/>
              <a:gdLst>
                <a:gd name="T0" fmla="*/ 137 w 137"/>
                <a:gd name="T1" fmla="*/ 146 h 151"/>
                <a:gd name="T2" fmla="*/ 110 w 137"/>
                <a:gd name="T3" fmla="*/ 134 h 151"/>
                <a:gd name="T4" fmla="*/ 88 w 137"/>
                <a:gd name="T5" fmla="*/ 105 h 151"/>
                <a:gd name="T6" fmla="*/ 74 w 137"/>
                <a:gd name="T7" fmla="*/ 78 h 151"/>
                <a:gd name="T8" fmla="*/ 60 w 137"/>
                <a:gd name="T9" fmla="*/ 27 h 151"/>
                <a:gd name="T10" fmla="*/ 3 w 137"/>
                <a:gd name="T11" fmla="*/ 50 h 151"/>
                <a:gd name="T12" fmla="*/ 41 w 137"/>
                <a:gd name="T13" fmla="*/ 66 h 151"/>
                <a:gd name="T14" fmla="*/ 35 w 137"/>
                <a:gd name="T15" fmla="*/ 43 h 1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37" h="151">
                  <a:moveTo>
                    <a:pt x="137" y="146"/>
                  </a:moveTo>
                  <a:cubicBezTo>
                    <a:pt x="130" y="140"/>
                    <a:pt x="109" y="151"/>
                    <a:pt x="110" y="134"/>
                  </a:cubicBezTo>
                  <a:cubicBezTo>
                    <a:pt x="112" y="115"/>
                    <a:pt x="110" y="106"/>
                    <a:pt x="88" y="105"/>
                  </a:cubicBezTo>
                  <a:cubicBezTo>
                    <a:pt x="73" y="105"/>
                    <a:pt x="73" y="89"/>
                    <a:pt x="74" y="78"/>
                  </a:cubicBezTo>
                  <a:cubicBezTo>
                    <a:pt x="75" y="58"/>
                    <a:pt x="73" y="44"/>
                    <a:pt x="60" y="27"/>
                  </a:cubicBezTo>
                  <a:cubicBezTo>
                    <a:pt x="40" y="0"/>
                    <a:pt x="0" y="20"/>
                    <a:pt x="3" y="50"/>
                  </a:cubicBezTo>
                  <a:cubicBezTo>
                    <a:pt x="4" y="65"/>
                    <a:pt x="31" y="70"/>
                    <a:pt x="41" y="66"/>
                  </a:cubicBezTo>
                  <a:cubicBezTo>
                    <a:pt x="53" y="63"/>
                    <a:pt x="45" y="42"/>
                    <a:pt x="35" y="43"/>
                  </a:cubicBezTo>
                </a:path>
              </a:pathLst>
            </a:custGeom>
            <a:noFill/>
            <a:ln w="22225" cap="flat">
              <a:solidFill>
                <a:schemeClr val="accent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GB" sz="1350">
                <a:solidFill>
                  <a:prstClr val="black"/>
                </a:solidFill>
              </a:endParaRPr>
            </a:p>
          </p:txBody>
        </p:sp>
      </p:grpSp>
      <p:sp>
        <p:nvSpPr>
          <p:cNvPr id="8" name="Content Placeholder 15"/>
          <p:cNvSpPr txBox="1">
            <a:spLocks/>
          </p:cNvSpPr>
          <p:nvPr/>
        </p:nvSpPr>
        <p:spPr>
          <a:xfrm>
            <a:off x="8597551" y="3800309"/>
            <a:ext cx="1657699" cy="1099349"/>
          </a:xfrm>
          <a:prstGeom prst="roundRect">
            <a:avLst>
              <a:gd name="adj" fmla="val 11531"/>
            </a:avLst>
          </a:prstGeom>
          <a:solidFill>
            <a:schemeClr val="accent6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/>
        </p:spPr>
        <p:txBody>
          <a:bodyPr wrap="square" lIns="0" tIns="0" rIns="0" bIns="0" anchor="ctr">
            <a:noAutofit/>
          </a:bodyPr>
          <a:lstStyle>
            <a:lvl1pPr algn="l" defTabSz="457200" rtl="0" fontAlgn="base">
              <a:lnSpc>
                <a:spcPct val="75000"/>
              </a:lnSpc>
              <a:spcBef>
                <a:spcPct val="80000"/>
              </a:spcBef>
              <a:spcAft>
                <a:spcPct val="0"/>
              </a:spcAft>
              <a:buFont typeface="Arial" charset="0"/>
              <a:defRPr sz="4000">
                <a:solidFill>
                  <a:srgbClr val="071D49"/>
                </a:solidFill>
                <a:latin typeface="+mn-lt"/>
                <a:ea typeface="+mn-ea"/>
                <a:cs typeface="+mn-cs"/>
              </a:defRPr>
            </a:lvl1pPr>
            <a:lvl2pPr marL="114300" algn="l" defTabSz="457200" rtl="0" fontAlgn="base">
              <a:lnSpc>
                <a:spcPct val="75000"/>
              </a:lnSpc>
              <a:spcBef>
                <a:spcPct val="40000"/>
              </a:spcBef>
              <a:spcAft>
                <a:spcPct val="0"/>
              </a:spcAft>
              <a:defRPr sz="2000">
                <a:solidFill>
                  <a:srgbClr val="071D49"/>
                </a:solidFill>
                <a:latin typeface="+mn-lt"/>
                <a:cs typeface="+mn-cs"/>
              </a:defRPr>
            </a:lvl2pPr>
            <a:lvl3pPr marL="749300" indent="-228600" algn="l" defTabSz="457200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100">
                <a:solidFill>
                  <a:schemeClr val="tx1"/>
                </a:solidFill>
                <a:latin typeface="+mn-lt"/>
                <a:cs typeface="+mn-cs"/>
              </a:defRPr>
            </a:lvl3pPr>
            <a:lvl4pPr marL="1143000" indent="-228600" algn="l" defTabSz="457200" rtl="0" fontAlgn="base">
              <a:spcBef>
                <a:spcPct val="10000"/>
              </a:spcBef>
              <a:spcAft>
                <a:spcPct val="0"/>
              </a:spcAft>
              <a:buFont typeface="Arial" charset="0"/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1485900" indent="-228600" algn="l" defTabSz="457200" rtl="0" fontAlgn="base">
              <a:spcBef>
                <a:spcPct val="10000"/>
              </a:spcBef>
              <a:spcAft>
                <a:spcPct val="0"/>
              </a:spcAft>
              <a:buFont typeface="Arial" charset="0"/>
              <a:buChar char="–"/>
              <a:defRPr>
                <a:solidFill>
                  <a:schemeClr val="tx1"/>
                </a:solidFill>
                <a:latin typeface="+mn-lt"/>
                <a:cs typeface="+mn-cs"/>
              </a:defRPr>
            </a:lvl5pPr>
            <a:lvl6pPr marL="1943100" indent="-228600" algn="l" defTabSz="457200" rtl="0" fontAlgn="base">
              <a:spcBef>
                <a:spcPct val="10000"/>
              </a:spcBef>
              <a:spcAft>
                <a:spcPct val="0"/>
              </a:spcAft>
              <a:buFont typeface="Arial" charset="0"/>
              <a:buChar char="–"/>
              <a:defRPr>
                <a:solidFill>
                  <a:schemeClr val="tx1"/>
                </a:solidFill>
                <a:latin typeface="+mn-lt"/>
                <a:cs typeface="+mn-cs"/>
              </a:defRPr>
            </a:lvl6pPr>
            <a:lvl7pPr marL="2400300" indent="-228600" algn="l" defTabSz="457200" rtl="0" fontAlgn="base">
              <a:spcBef>
                <a:spcPct val="10000"/>
              </a:spcBef>
              <a:spcAft>
                <a:spcPct val="0"/>
              </a:spcAft>
              <a:buFont typeface="Arial" charset="0"/>
              <a:buChar char="–"/>
              <a:defRPr>
                <a:solidFill>
                  <a:schemeClr val="tx1"/>
                </a:solidFill>
                <a:latin typeface="+mn-lt"/>
                <a:cs typeface="+mn-cs"/>
              </a:defRPr>
            </a:lvl7pPr>
            <a:lvl8pPr marL="2857500" indent="-228600" algn="l" defTabSz="457200" rtl="0" fontAlgn="base">
              <a:spcBef>
                <a:spcPct val="10000"/>
              </a:spcBef>
              <a:spcAft>
                <a:spcPct val="0"/>
              </a:spcAft>
              <a:buFont typeface="Arial" charset="0"/>
              <a:buChar char="–"/>
              <a:defRPr>
                <a:solidFill>
                  <a:schemeClr val="tx1"/>
                </a:solidFill>
                <a:latin typeface="+mn-lt"/>
                <a:cs typeface="+mn-cs"/>
              </a:defRPr>
            </a:lvl8pPr>
            <a:lvl9pPr marL="3314700" indent="-228600" algn="l" defTabSz="457200" rtl="0" fontAlgn="base">
              <a:spcBef>
                <a:spcPct val="10000"/>
              </a:spcBef>
              <a:spcAft>
                <a:spcPct val="0"/>
              </a:spcAft>
              <a:buFont typeface="Arial" charset="0"/>
              <a:buChar char="–"/>
              <a:defRPr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algn="ctr">
              <a:lnSpc>
                <a:spcPct val="90000"/>
              </a:lnSpc>
              <a:spcBef>
                <a:spcPts val="150"/>
              </a:spcBef>
            </a:pPr>
            <a:r>
              <a:rPr lang="en-US" sz="975" b="1" dirty="0">
                <a:solidFill>
                  <a:srgbClr val="000000"/>
                </a:solidFill>
              </a:rPr>
              <a:t>2. INHIBICIÓN DEL CICLO DE VIDA MEDIO </a:t>
            </a:r>
          </a:p>
          <a:p>
            <a:pPr algn="ctr">
              <a:lnSpc>
                <a:spcPct val="90000"/>
              </a:lnSpc>
              <a:spcBef>
                <a:spcPts val="150"/>
              </a:spcBef>
            </a:pPr>
            <a:r>
              <a:rPr lang="en-US" sz="975" dirty="0">
                <a:solidFill>
                  <a:srgbClr val="000000"/>
                </a:solidFill>
              </a:rPr>
              <a:t>con un inhibidor de la polimerasa NS5B no nucleósido</a:t>
            </a:r>
          </a:p>
        </p:txBody>
      </p:sp>
      <p:sp>
        <p:nvSpPr>
          <p:cNvPr id="391" name="TextBox 390"/>
          <p:cNvSpPr txBox="1"/>
          <p:nvPr/>
        </p:nvSpPr>
        <p:spPr>
          <a:xfrm>
            <a:off x="7394119" y="2904399"/>
            <a:ext cx="304715" cy="12695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GB" altLang="en-US" sz="900" b="1" dirty="0">
                <a:solidFill>
                  <a:prstClr val="black"/>
                </a:solidFill>
              </a:rPr>
              <a:t>GOLGI</a:t>
            </a:r>
            <a:endParaRPr lang="es-MX" sz="900" b="1" dirty="0">
              <a:solidFill>
                <a:prstClr val="black"/>
              </a:solidFill>
            </a:endParaRPr>
          </a:p>
        </p:txBody>
      </p:sp>
      <p:sp>
        <p:nvSpPr>
          <p:cNvPr id="392" name="TextBox 391"/>
          <p:cNvSpPr txBox="1"/>
          <p:nvPr/>
        </p:nvSpPr>
        <p:spPr>
          <a:xfrm>
            <a:off x="6337003" y="3054401"/>
            <a:ext cx="121277" cy="12695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GB" altLang="en-US" sz="900" b="1" dirty="0">
                <a:solidFill>
                  <a:prstClr val="black"/>
                </a:solidFill>
              </a:rPr>
              <a:t>ER</a:t>
            </a:r>
            <a:endParaRPr lang="es-MX" sz="900" b="1" dirty="0">
              <a:solidFill>
                <a:prstClr val="black"/>
              </a:solidFill>
            </a:endParaRPr>
          </a:p>
        </p:txBody>
      </p:sp>
      <p:sp>
        <p:nvSpPr>
          <p:cNvPr id="397" name="TextBox 396"/>
          <p:cNvSpPr txBox="1"/>
          <p:nvPr/>
        </p:nvSpPr>
        <p:spPr>
          <a:xfrm>
            <a:off x="5536143" y="3685488"/>
            <a:ext cx="121277" cy="12695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GB" altLang="en-US" sz="900" b="1" dirty="0">
                <a:solidFill>
                  <a:prstClr val="black"/>
                </a:solidFill>
              </a:rPr>
              <a:t>ER</a:t>
            </a:r>
            <a:endParaRPr lang="es-MX" sz="900" b="1" dirty="0">
              <a:solidFill>
                <a:prstClr val="black"/>
              </a:solidFill>
            </a:endParaRPr>
          </a:p>
        </p:txBody>
      </p:sp>
      <p:sp>
        <p:nvSpPr>
          <p:cNvPr id="398" name="Arc 397"/>
          <p:cNvSpPr/>
          <p:nvPr/>
        </p:nvSpPr>
        <p:spPr>
          <a:xfrm>
            <a:off x="3869210" y="4695050"/>
            <a:ext cx="186215" cy="186215"/>
          </a:xfrm>
          <a:prstGeom prst="arc">
            <a:avLst/>
          </a:prstGeom>
          <a:ln>
            <a:solidFill>
              <a:srgbClr val="B7968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 sz="1350">
              <a:solidFill>
                <a:prstClr val="black"/>
              </a:solidFill>
            </a:endParaRPr>
          </a:p>
        </p:txBody>
      </p:sp>
      <p:sp>
        <p:nvSpPr>
          <p:cNvPr id="237" name="Oval 236"/>
          <p:cNvSpPr/>
          <p:nvPr/>
        </p:nvSpPr>
        <p:spPr>
          <a:xfrm>
            <a:off x="3833339" y="4639954"/>
            <a:ext cx="231504" cy="113167"/>
          </a:xfrm>
          <a:prstGeom prst="ellipse">
            <a:avLst/>
          </a:prstGeom>
          <a:solidFill>
            <a:srgbClr val="0EB049"/>
          </a:solidFill>
          <a:ln w="9525">
            <a:solidFill>
              <a:srgbClr val="B7968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1350" dirty="0">
              <a:solidFill>
                <a:prstClr val="black"/>
              </a:solidFill>
            </a:endParaRPr>
          </a:p>
        </p:txBody>
      </p:sp>
      <p:sp>
        <p:nvSpPr>
          <p:cNvPr id="400" name="Arc 399"/>
          <p:cNvSpPr/>
          <p:nvPr/>
        </p:nvSpPr>
        <p:spPr>
          <a:xfrm flipH="1">
            <a:off x="4202718" y="4695050"/>
            <a:ext cx="186215" cy="186215"/>
          </a:xfrm>
          <a:prstGeom prst="arc">
            <a:avLst/>
          </a:prstGeom>
          <a:ln>
            <a:solidFill>
              <a:srgbClr val="B7968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 sz="1350">
              <a:solidFill>
                <a:prstClr val="black"/>
              </a:solidFill>
            </a:endParaRPr>
          </a:p>
        </p:txBody>
      </p:sp>
      <p:sp>
        <p:nvSpPr>
          <p:cNvPr id="239" name="Rounded Rectangle 238"/>
          <p:cNvSpPr/>
          <p:nvPr/>
        </p:nvSpPr>
        <p:spPr>
          <a:xfrm>
            <a:off x="4037935" y="4749521"/>
            <a:ext cx="45719" cy="183504"/>
          </a:xfrm>
          <a:prstGeom prst="roundRect">
            <a:avLst>
              <a:gd name="adj" fmla="val 50000"/>
            </a:avLst>
          </a:prstGeom>
          <a:solidFill>
            <a:srgbClr val="0EB049"/>
          </a:solidFill>
          <a:ln w="9525">
            <a:solidFill>
              <a:srgbClr val="B7968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1350">
              <a:solidFill>
                <a:prstClr val="black"/>
              </a:solidFill>
            </a:endParaRPr>
          </a:p>
        </p:txBody>
      </p:sp>
      <p:sp>
        <p:nvSpPr>
          <p:cNvPr id="240" name="Rounded Rectangle 239"/>
          <p:cNvSpPr/>
          <p:nvPr/>
        </p:nvSpPr>
        <p:spPr>
          <a:xfrm>
            <a:off x="4189238" y="4749521"/>
            <a:ext cx="45719" cy="183504"/>
          </a:xfrm>
          <a:prstGeom prst="roundRect">
            <a:avLst>
              <a:gd name="adj" fmla="val 50000"/>
            </a:avLst>
          </a:prstGeom>
          <a:solidFill>
            <a:srgbClr val="0EB049"/>
          </a:solidFill>
          <a:ln w="9525">
            <a:solidFill>
              <a:srgbClr val="B7968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1350">
              <a:solidFill>
                <a:prstClr val="black"/>
              </a:solidFill>
            </a:endParaRPr>
          </a:p>
        </p:txBody>
      </p:sp>
      <p:sp>
        <p:nvSpPr>
          <p:cNvPr id="238" name="Oval 237"/>
          <p:cNvSpPr/>
          <p:nvPr/>
        </p:nvSpPr>
        <p:spPr>
          <a:xfrm>
            <a:off x="4020691" y="4908762"/>
            <a:ext cx="231504" cy="113167"/>
          </a:xfrm>
          <a:prstGeom prst="ellipse">
            <a:avLst/>
          </a:prstGeom>
          <a:solidFill>
            <a:srgbClr val="0EB049"/>
          </a:solidFill>
          <a:ln w="9525">
            <a:solidFill>
              <a:srgbClr val="B7968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1350" dirty="0">
              <a:solidFill>
                <a:prstClr val="black"/>
              </a:solidFill>
            </a:endParaRPr>
          </a:p>
        </p:txBody>
      </p:sp>
      <p:cxnSp>
        <p:nvCxnSpPr>
          <p:cNvPr id="406" name="Straight Arrow Connector 405"/>
          <p:cNvCxnSpPr/>
          <p:nvPr/>
        </p:nvCxnSpPr>
        <p:spPr>
          <a:xfrm>
            <a:off x="8027377" y="3853168"/>
            <a:ext cx="137771" cy="169245"/>
          </a:xfrm>
          <a:prstGeom prst="straightConnector1">
            <a:avLst/>
          </a:prstGeom>
          <a:ln w="38100">
            <a:solidFill>
              <a:srgbClr val="B7968D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7" name="TextBox 246"/>
          <p:cNvSpPr txBox="1"/>
          <p:nvPr/>
        </p:nvSpPr>
        <p:spPr>
          <a:xfrm>
            <a:off x="528554" y="988922"/>
            <a:ext cx="6245299" cy="215444"/>
          </a:xfrm>
          <a:prstGeom prst="rect">
            <a:avLst/>
          </a:prstGeom>
          <a:ln>
            <a:noFill/>
          </a:ln>
        </p:spPr>
        <p:txBody>
          <a:bodyPr wrap="none" lIns="0" tIns="0" rIns="0" bIns="0" rtlCol="0">
            <a:spAutoFit/>
          </a:bodyPr>
          <a:lstStyle/>
          <a:p>
            <a:r>
              <a:rPr lang="en-GB" sz="1400" b="1" spc="50" dirty="0">
                <a:solidFill>
                  <a:schemeClr val="tx2"/>
                </a:solidFill>
              </a:rPr>
              <a:t>ABORDAJE </a:t>
            </a:r>
            <a:r>
              <a:rPr lang="en-GB" sz="1400" b="1" spc="50" dirty="0" smtClean="0">
                <a:solidFill>
                  <a:schemeClr val="tx2"/>
                </a:solidFill>
              </a:rPr>
              <a:t>EN </a:t>
            </a:r>
            <a:r>
              <a:rPr lang="en-GB" sz="1400" b="1" spc="50" dirty="0">
                <a:solidFill>
                  <a:schemeClr val="tx2"/>
                </a:solidFill>
              </a:rPr>
              <a:t>TRES PASOS DIFERENTES EN EL CICLO DE REPLICACIÓN DEL VHC</a:t>
            </a:r>
          </a:p>
        </p:txBody>
      </p:sp>
      <p:sp>
        <p:nvSpPr>
          <p:cNvPr id="245" name="TextBox 244"/>
          <p:cNvSpPr txBox="1"/>
          <p:nvPr/>
        </p:nvSpPr>
        <p:spPr>
          <a:xfrm>
            <a:off x="2988688" y="3494839"/>
            <a:ext cx="666849" cy="293542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altLang="en-US" sz="1050" b="1" dirty="0" err="1" smtClean="0">
                <a:solidFill>
                  <a:srgbClr val="DC8633">
                    <a:lumMod val="75000"/>
                  </a:srgbClr>
                </a:solidFill>
              </a:rPr>
              <a:t>Paritaprevir</a:t>
            </a:r>
            <a:endParaRPr lang="en-US" altLang="en-US" sz="1050" b="1" dirty="0" smtClean="0">
              <a:solidFill>
                <a:srgbClr val="DC8633">
                  <a:lumMod val="75000"/>
                </a:srgbClr>
              </a:solidFill>
            </a:endParaRPr>
          </a:p>
          <a:p>
            <a:pPr algn="ctr">
              <a:lnSpc>
                <a:spcPct val="90000"/>
              </a:lnSpc>
            </a:pPr>
            <a:r>
              <a:rPr lang="en-US" altLang="en-US" sz="1050" b="1" dirty="0" err="1" smtClean="0">
                <a:solidFill>
                  <a:srgbClr val="DC8633">
                    <a:lumMod val="75000"/>
                  </a:srgbClr>
                </a:solidFill>
              </a:rPr>
              <a:t>simeprevir</a:t>
            </a:r>
            <a:r>
              <a:rPr lang="en-GB" sz="1050" b="1" dirty="0" smtClean="0">
                <a:solidFill>
                  <a:srgbClr val="DC8633">
                    <a:lumMod val="75000"/>
                  </a:srgbClr>
                </a:solidFill>
                <a:latin typeface="Webdings"/>
                <a:ea typeface="Webdings"/>
                <a:cs typeface="Webdings"/>
                <a:sym typeface="Webdings"/>
              </a:rPr>
              <a:t> </a:t>
            </a:r>
            <a:endParaRPr lang="en-GB" sz="1050" b="1" dirty="0">
              <a:solidFill>
                <a:srgbClr val="DC8633">
                  <a:lumMod val="75000"/>
                </a:srgbClr>
              </a:solidFill>
            </a:endParaRPr>
          </a:p>
        </p:txBody>
      </p:sp>
      <p:sp>
        <p:nvSpPr>
          <p:cNvPr id="246" name="TextBox 245"/>
          <p:cNvSpPr txBox="1"/>
          <p:nvPr/>
        </p:nvSpPr>
        <p:spPr>
          <a:xfrm>
            <a:off x="8958529" y="2056879"/>
            <a:ext cx="617441" cy="43896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altLang="en-US" sz="1050" b="1" dirty="0" err="1">
                <a:solidFill>
                  <a:srgbClr val="702082"/>
                </a:solidFill>
              </a:rPr>
              <a:t>Ombitasvir</a:t>
            </a:r>
            <a:r>
              <a:rPr lang="en-US" altLang="en-US" sz="1050" b="1" dirty="0">
                <a:solidFill>
                  <a:srgbClr val="702082"/>
                </a:solidFill>
              </a:rPr>
              <a:t> </a:t>
            </a:r>
            <a:br>
              <a:rPr lang="en-US" altLang="en-US" sz="1050" b="1" dirty="0">
                <a:solidFill>
                  <a:srgbClr val="702082"/>
                </a:solidFill>
              </a:rPr>
            </a:br>
            <a:r>
              <a:rPr lang="en-US" altLang="en-US" sz="1050" b="1" dirty="0" err="1" smtClean="0">
                <a:solidFill>
                  <a:srgbClr val="702082"/>
                </a:solidFill>
              </a:rPr>
              <a:t>Ledipasvir</a:t>
            </a:r>
            <a:endParaRPr lang="en-US" altLang="en-US" sz="1050" b="1" dirty="0" smtClean="0">
              <a:solidFill>
                <a:srgbClr val="702082"/>
              </a:solidFill>
            </a:endParaRPr>
          </a:p>
          <a:p>
            <a:pPr algn="ctr">
              <a:lnSpc>
                <a:spcPct val="90000"/>
              </a:lnSpc>
            </a:pPr>
            <a:r>
              <a:rPr lang="en-US" altLang="en-US" sz="1050" b="1" dirty="0" err="1" smtClean="0">
                <a:solidFill>
                  <a:srgbClr val="702082"/>
                </a:solidFill>
              </a:rPr>
              <a:t>daclatasvir</a:t>
            </a:r>
            <a:r>
              <a:rPr lang="en-GB" sz="1050" b="1" dirty="0" smtClean="0">
                <a:solidFill>
                  <a:srgbClr val="702082"/>
                </a:solidFill>
                <a:latin typeface="Webdings"/>
                <a:ea typeface="Webdings"/>
                <a:cs typeface="Webdings"/>
                <a:sym typeface="Webdings"/>
              </a:rPr>
              <a:t> </a:t>
            </a:r>
            <a:endParaRPr lang="en-GB" sz="1050" b="1" dirty="0">
              <a:solidFill>
                <a:srgbClr val="702082"/>
              </a:solidFill>
            </a:endParaRPr>
          </a:p>
        </p:txBody>
      </p:sp>
      <p:sp>
        <p:nvSpPr>
          <p:cNvPr id="362" name="TextBox 361"/>
          <p:cNvSpPr txBox="1"/>
          <p:nvPr/>
        </p:nvSpPr>
        <p:spPr>
          <a:xfrm>
            <a:off x="9371096" y="4953178"/>
            <a:ext cx="615553" cy="48474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GB" altLang="en-US" sz="1050" b="1" dirty="0" err="1">
                <a:solidFill>
                  <a:srgbClr val="6BBBAE">
                    <a:lumMod val="75000"/>
                  </a:srgbClr>
                </a:solidFill>
              </a:rPr>
              <a:t>Dasabuvir</a:t>
            </a:r>
            <a:r>
              <a:rPr lang="en-GB" altLang="en-US" sz="1050" b="1" dirty="0">
                <a:solidFill>
                  <a:srgbClr val="6BBBAE">
                    <a:lumMod val="75000"/>
                  </a:srgbClr>
                </a:solidFill>
              </a:rPr>
              <a:t> </a:t>
            </a:r>
            <a:endParaRPr lang="en-GB" altLang="en-US" sz="1050" b="1" dirty="0" smtClean="0">
              <a:solidFill>
                <a:srgbClr val="6BBBAE">
                  <a:lumMod val="75000"/>
                </a:srgbClr>
              </a:solidFill>
            </a:endParaRPr>
          </a:p>
          <a:p>
            <a:pPr algn="ctr"/>
            <a:r>
              <a:rPr lang="en-GB" altLang="en-US" sz="1050" b="1" dirty="0" smtClean="0">
                <a:solidFill>
                  <a:srgbClr val="6BBBAE">
                    <a:lumMod val="75000"/>
                  </a:srgbClr>
                </a:solidFill>
              </a:rPr>
              <a:t> </a:t>
            </a:r>
            <a:r>
              <a:rPr lang="en-GB" altLang="en-US" sz="1050" b="1" dirty="0" err="1" smtClean="0">
                <a:solidFill>
                  <a:srgbClr val="6BBBAE">
                    <a:lumMod val="75000"/>
                  </a:srgbClr>
                </a:solidFill>
              </a:rPr>
              <a:t>sofosbuvir</a:t>
            </a:r>
            <a:endParaRPr lang="en-GB" altLang="en-US" sz="1050" b="1" dirty="0" smtClean="0">
              <a:solidFill>
                <a:srgbClr val="6BBBAE">
                  <a:lumMod val="75000"/>
                </a:srgbClr>
              </a:solidFill>
            </a:endParaRPr>
          </a:p>
          <a:p>
            <a:pPr algn="ctr"/>
            <a:endParaRPr lang="en-GB" sz="1050" dirty="0">
              <a:solidFill>
                <a:srgbClr val="6BBBAE">
                  <a:lumMod val="75000"/>
                </a:srgbClr>
              </a:solidFill>
            </a:endParaRPr>
          </a:p>
        </p:txBody>
      </p:sp>
      <p:sp>
        <p:nvSpPr>
          <p:cNvPr id="363" name="Line 2"/>
          <p:cNvSpPr>
            <a:spLocks noChangeShapeType="1"/>
          </p:cNvSpPr>
          <p:nvPr/>
        </p:nvSpPr>
        <p:spPr bwMode="auto">
          <a:xfrm>
            <a:off x="-8397" y="821436"/>
            <a:ext cx="12192000" cy="0"/>
          </a:xfrm>
          <a:prstGeom prst="line">
            <a:avLst/>
          </a:prstGeom>
          <a:noFill/>
          <a:ln w="508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s-ES"/>
          </a:p>
        </p:txBody>
      </p:sp>
      <p:cxnSp>
        <p:nvCxnSpPr>
          <p:cNvPr id="365" name="3 Conector recto"/>
          <p:cNvCxnSpPr/>
          <p:nvPr/>
        </p:nvCxnSpPr>
        <p:spPr>
          <a:xfrm>
            <a:off x="5714859" y="6285617"/>
            <a:ext cx="6440560" cy="0"/>
          </a:xfrm>
          <a:prstGeom prst="line">
            <a:avLst/>
          </a:prstGeom>
          <a:ln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366" name="2 CuadroTexto"/>
          <p:cNvSpPr txBox="1"/>
          <p:nvPr/>
        </p:nvSpPr>
        <p:spPr>
          <a:xfrm>
            <a:off x="7065539" y="6290156"/>
            <a:ext cx="512646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 defTabSz="457200"/>
            <a:r>
              <a:rPr lang="es-MX" sz="1400" i="1" dirty="0">
                <a:solidFill>
                  <a:prstClr val="black"/>
                </a:solidFill>
              </a:rPr>
              <a:t>Departamento de Gastroenterología</a:t>
            </a:r>
          </a:p>
          <a:p>
            <a:pPr algn="r" defTabSz="457200"/>
            <a:r>
              <a:rPr lang="es-MX" sz="1400" i="1" dirty="0">
                <a:solidFill>
                  <a:prstClr val="black"/>
                </a:solidFill>
              </a:rPr>
              <a:t>Instituto Nacional de Ciencias Médicas y Nutrición Salvador Zubirán</a:t>
            </a:r>
          </a:p>
        </p:txBody>
      </p:sp>
    </p:spTree>
    <p:extLst>
      <p:ext uri="{BB962C8B-B14F-4D97-AF65-F5344CB8AC3E}">
        <p14:creationId xmlns:p14="http://schemas.microsoft.com/office/powerpoint/2010/main" val="1396014551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2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2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/>
      <p:bldP spid="99" grpId="0"/>
      <p:bldP spid="123" grpId="0"/>
      <p:bldP spid="124" grpId="0"/>
      <p:bldP spid="98" grpId="0"/>
      <p:bldP spid="127" grpId="0"/>
      <p:bldP spid="130" grpId="0"/>
      <p:bldP spid="391" grpId="0"/>
      <p:bldP spid="392" grpId="0"/>
      <p:bldP spid="397" grpId="0"/>
      <p:bldP spid="245" grpId="0"/>
      <p:bldP spid="24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27381" y="3473"/>
            <a:ext cx="10972800" cy="1143000"/>
          </a:xfrm>
        </p:spPr>
        <p:txBody>
          <a:bodyPr/>
          <a:lstStyle/>
          <a:p>
            <a:r>
              <a:rPr lang="en-US" dirty="0" err="1" smtClean="0">
                <a:latin typeface="Arial"/>
                <a:cs typeface="Arial"/>
              </a:rPr>
              <a:t>Respuesta</a:t>
            </a:r>
            <a:r>
              <a:rPr lang="en-US" dirty="0" smtClean="0">
                <a:latin typeface="Arial"/>
                <a:cs typeface="Arial"/>
              </a:rPr>
              <a:t> al </a:t>
            </a:r>
            <a:r>
              <a:rPr lang="en-US" dirty="0" err="1" smtClean="0">
                <a:latin typeface="Arial"/>
                <a:cs typeface="Arial"/>
              </a:rPr>
              <a:t>tratamiento</a:t>
            </a:r>
            <a:endParaRPr lang="es-EC" dirty="0">
              <a:latin typeface="Arial"/>
              <a:cs typeface="Arial"/>
            </a:endParaRPr>
          </a:p>
        </p:txBody>
      </p:sp>
      <p:graphicFrame>
        <p:nvGraphicFramePr>
          <p:cNvPr id="4" name="3 Marcador de contenido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58300928"/>
              </p:ext>
            </p:extLst>
          </p:nvPr>
        </p:nvGraphicFramePr>
        <p:xfrm>
          <a:off x="711200" y="1861509"/>
          <a:ext cx="10972800" cy="403605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4 CuadroTexto"/>
          <p:cNvSpPr txBox="1"/>
          <p:nvPr/>
        </p:nvSpPr>
        <p:spPr>
          <a:xfrm>
            <a:off x="73175" y="5871451"/>
            <a:ext cx="7213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dirty="0" smtClean="0"/>
              <a:t>8 pacientes con recaída (109/121)</a:t>
            </a:r>
          </a:p>
          <a:p>
            <a:r>
              <a:rPr lang="es-EC" dirty="0" smtClean="0"/>
              <a:t>No recaídas en sem. 4 y 12 post tto.</a:t>
            </a:r>
            <a:endParaRPr lang="es-EC" dirty="0"/>
          </a:p>
        </p:txBody>
      </p:sp>
      <p:cxnSp>
        <p:nvCxnSpPr>
          <p:cNvPr id="6" name="3 Conector recto"/>
          <p:cNvCxnSpPr/>
          <p:nvPr/>
        </p:nvCxnSpPr>
        <p:spPr>
          <a:xfrm>
            <a:off x="5702676" y="6285617"/>
            <a:ext cx="6440560" cy="0"/>
          </a:xfrm>
          <a:prstGeom prst="line">
            <a:avLst/>
          </a:prstGeom>
          <a:ln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7" name="2 CuadroTexto"/>
          <p:cNvSpPr txBox="1"/>
          <p:nvPr/>
        </p:nvSpPr>
        <p:spPr>
          <a:xfrm>
            <a:off x="7065539" y="6290156"/>
            <a:ext cx="512646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 defTabSz="457200"/>
            <a:r>
              <a:rPr lang="es-MX" sz="1400" i="1" dirty="0">
                <a:solidFill>
                  <a:prstClr val="black"/>
                </a:solidFill>
              </a:rPr>
              <a:t>Departamento de Gastroenterología</a:t>
            </a:r>
          </a:p>
          <a:p>
            <a:pPr algn="r" defTabSz="457200"/>
            <a:r>
              <a:rPr lang="es-MX" sz="1400" i="1" dirty="0">
                <a:solidFill>
                  <a:prstClr val="black"/>
                </a:solidFill>
              </a:rPr>
              <a:t>Instituto Nacional de Ciencias Médicas y Nutrición Salvador Zubirán</a:t>
            </a:r>
          </a:p>
        </p:txBody>
      </p:sp>
      <p:sp>
        <p:nvSpPr>
          <p:cNvPr id="8" name="Line 2"/>
          <p:cNvSpPr>
            <a:spLocks noChangeShapeType="1"/>
          </p:cNvSpPr>
          <p:nvPr/>
        </p:nvSpPr>
        <p:spPr bwMode="auto">
          <a:xfrm>
            <a:off x="0" y="1036170"/>
            <a:ext cx="12192000" cy="0"/>
          </a:xfrm>
          <a:prstGeom prst="line">
            <a:avLst/>
          </a:prstGeom>
          <a:noFill/>
          <a:ln w="508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s-ES"/>
          </a:p>
        </p:txBody>
      </p:sp>
      <p:sp>
        <p:nvSpPr>
          <p:cNvPr id="9" name="CuadroTexto 8"/>
          <p:cNvSpPr txBox="1"/>
          <p:nvPr/>
        </p:nvSpPr>
        <p:spPr>
          <a:xfrm>
            <a:off x="3151548" y="1308081"/>
            <a:ext cx="551575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400" b="1" dirty="0" err="1" smtClean="0"/>
              <a:t>Sofosbuvir</a:t>
            </a:r>
            <a:r>
              <a:rPr lang="es-ES" sz="2400" b="1" dirty="0" smtClean="0"/>
              <a:t>/</a:t>
            </a:r>
            <a:r>
              <a:rPr lang="es-ES" sz="2400" b="1" dirty="0" err="1" smtClean="0"/>
              <a:t>simeprevir</a:t>
            </a:r>
            <a:r>
              <a:rPr lang="es-ES" sz="2400" b="1" dirty="0" smtClean="0"/>
              <a:t> con o sin RBV (G 1)</a:t>
            </a:r>
            <a:endParaRPr lang="es-ES" sz="2400" b="1" dirty="0"/>
          </a:p>
        </p:txBody>
      </p:sp>
      <p:sp>
        <p:nvSpPr>
          <p:cNvPr id="10" name="CuadroTexto 9"/>
          <p:cNvSpPr txBox="1"/>
          <p:nvPr/>
        </p:nvSpPr>
        <p:spPr>
          <a:xfrm>
            <a:off x="1719595" y="6517782"/>
            <a:ext cx="143195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400" dirty="0" smtClean="0"/>
              <a:t>Hepatology.2015</a:t>
            </a:r>
            <a:endParaRPr lang="es-ES" sz="1400" dirty="0"/>
          </a:p>
        </p:txBody>
      </p:sp>
    </p:spTree>
    <p:extLst>
      <p:ext uri="{BB962C8B-B14F-4D97-AF65-F5344CB8AC3E}">
        <p14:creationId xmlns:p14="http://schemas.microsoft.com/office/powerpoint/2010/main" val="18792744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3 Marcador de contenido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98332115"/>
              </p:ext>
            </p:extLst>
          </p:nvPr>
        </p:nvGraphicFramePr>
        <p:xfrm>
          <a:off x="174428" y="1521065"/>
          <a:ext cx="10972800" cy="403605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cxnSp>
        <p:nvCxnSpPr>
          <p:cNvPr id="6" name="3 Conector recto"/>
          <p:cNvCxnSpPr/>
          <p:nvPr/>
        </p:nvCxnSpPr>
        <p:spPr>
          <a:xfrm>
            <a:off x="5702676" y="6285617"/>
            <a:ext cx="6440560" cy="0"/>
          </a:xfrm>
          <a:prstGeom prst="line">
            <a:avLst/>
          </a:prstGeom>
          <a:ln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7" name="2 CuadroTexto"/>
          <p:cNvSpPr txBox="1"/>
          <p:nvPr/>
        </p:nvSpPr>
        <p:spPr>
          <a:xfrm>
            <a:off x="7065539" y="6290156"/>
            <a:ext cx="512646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 defTabSz="457200"/>
            <a:r>
              <a:rPr lang="es-MX" sz="1400" i="1" dirty="0">
                <a:solidFill>
                  <a:prstClr val="black"/>
                </a:solidFill>
              </a:rPr>
              <a:t>Departamento de Gastroenterología</a:t>
            </a:r>
          </a:p>
          <a:p>
            <a:pPr algn="r" defTabSz="457200"/>
            <a:r>
              <a:rPr lang="es-MX" sz="1400" i="1" dirty="0">
                <a:solidFill>
                  <a:prstClr val="black"/>
                </a:solidFill>
              </a:rPr>
              <a:t>Instituto Nacional de Ciencias Médicas y Nutrición Salvador Zubirán</a:t>
            </a:r>
          </a:p>
        </p:txBody>
      </p:sp>
      <p:sp>
        <p:nvSpPr>
          <p:cNvPr id="8" name="Line 2"/>
          <p:cNvSpPr>
            <a:spLocks noChangeShapeType="1"/>
          </p:cNvSpPr>
          <p:nvPr/>
        </p:nvSpPr>
        <p:spPr bwMode="auto">
          <a:xfrm>
            <a:off x="0" y="1036170"/>
            <a:ext cx="12192000" cy="0"/>
          </a:xfrm>
          <a:prstGeom prst="line">
            <a:avLst/>
          </a:prstGeom>
          <a:noFill/>
          <a:ln w="508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s-ES"/>
          </a:p>
        </p:txBody>
      </p:sp>
      <p:cxnSp>
        <p:nvCxnSpPr>
          <p:cNvPr id="11" name="Conector recto 10"/>
          <p:cNvCxnSpPr/>
          <p:nvPr/>
        </p:nvCxnSpPr>
        <p:spPr>
          <a:xfrm>
            <a:off x="10131228" y="2030223"/>
            <a:ext cx="0" cy="12192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Conector recto 11"/>
          <p:cNvCxnSpPr/>
          <p:nvPr/>
        </p:nvCxnSpPr>
        <p:spPr>
          <a:xfrm>
            <a:off x="9262445" y="2012401"/>
            <a:ext cx="0" cy="12192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Conector recto 13"/>
          <p:cNvCxnSpPr/>
          <p:nvPr/>
        </p:nvCxnSpPr>
        <p:spPr>
          <a:xfrm>
            <a:off x="9072815" y="2012401"/>
            <a:ext cx="379670" cy="0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Conector recto 14"/>
          <p:cNvCxnSpPr/>
          <p:nvPr/>
        </p:nvCxnSpPr>
        <p:spPr>
          <a:xfrm>
            <a:off x="9072815" y="3222792"/>
            <a:ext cx="379670" cy="0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Conector recto 15"/>
          <p:cNvCxnSpPr/>
          <p:nvPr/>
        </p:nvCxnSpPr>
        <p:spPr>
          <a:xfrm>
            <a:off x="9943234" y="3249423"/>
            <a:ext cx="379670" cy="0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Conector recto 16"/>
          <p:cNvCxnSpPr/>
          <p:nvPr/>
        </p:nvCxnSpPr>
        <p:spPr>
          <a:xfrm>
            <a:off x="9943234" y="2030223"/>
            <a:ext cx="379670" cy="0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Conector recto 17"/>
          <p:cNvCxnSpPr/>
          <p:nvPr/>
        </p:nvCxnSpPr>
        <p:spPr>
          <a:xfrm>
            <a:off x="7652119" y="1894554"/>
            <a:ext cx="0" cy="81591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Conector recto 19"/>
          <p:cNvCxnSpPr/>
          <p:nvPr/>
        </p:nvCxnSpPr>
        <p:spPr>
          <a:xfrm>
            <a:off x="6764731" y="1894554"/>
            <a:ext cx="0" cy="81591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Conector recto 20"/>
          <p:cNvCxnSpPr/>
          <p:nvPr/>
        </p:nvCxnSpPr>
        <p:spPr>
          <a:xfrm>
            <a:off x="7462284" y="1894554"/>
            <a:ext cx="379670" cy="0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Conector recto 21"/>
          <p:cNvCxnSpPr/>
          <p:nvPr/>
        </p:nvCxnSpPr>
        <p:spPr>
          <a:xfrm>
            <a:off x="6560168" y="1894554"/>
            <a:ext cx="379670" cy="0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Conector recto 22"/>
          <p:cNvCxnSpPr/>
          <p:nvPr/>
        </p:nvCxnSpPr>
        <p:spPr>
          <a:xfrm>
            <a:off x="6574896" y="2714750"/>
            <a:ext cx="379670" cy="0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Conector recto 23"/>
          <p:cNvCxnSpPr/>
          <p:nvPr/>
        </p:nvCxnSpPr>
        <p:spPr>
          <a:xfrm>
            <a:off x="7479885" y="2714750"/>
            <a:ext cx="379670" cy="0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Conector recto 24"/>
          <p:cNvCxnSpPr/>
          <p:nvPr/>
        </p:nvCxnSpPr>
        <p:spPr>
          <a:xfrm>
            <a:off x="5165904" y="1722291"/>
            <a:ext cx="0" cy="290109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Conector recto 27"/>
          <p:cNvCxnSpPr/>
          <p:nvPr/>
        </p:nvCxnSpPr>
        <p:spPr>
          <a:xfrm flipH="1">
            <a:off x="5074260" y="1722291"/>
            <a:ext cx="214944" cy="0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" name="Conector recto 29"/>
          <p:cNvCxnSpPr/>
          <p:nvPr/>
        </p:nvCxnSpPr>
        <p:spPr>
          <a:xfrm flipH="1">
            <a:off x="5056464" y="2031819"/>
            <a:ext cx="214944" cy="0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" name="Conector recto 30"/>
          <p:cNvCxnSpPr/>
          <p:nvPr/>
        </p:nvCxnSpPr>
        <p:spPr>
          <a:xfrm>
            <a:off x="4270944" y="1691375"/>
            <a:ext cx="0" cy="290109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" name="Conector recto 31"/>
          <p:cNvCxnSpPr/>
          <p:nvPr/>
        </p:nvCxnSpPr>
        <p:spPr>
          <a:xfrm>
            <a:off x="2614776" y="1691375"/>
            <a:ext cx="0" cy="290109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Conector recto 32"/>
          <p:cNvCxnSpPr/>
          <p:nvPr/>
        </p:nvCxnSpPr>
        <p:spPr>
          <a:xfrm>
            <a:off x="1759086" y="1698720"/>
            <a:ext cx="0" cy="290109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4" name="Conector recto 33"/>
          <p:cNvCxnSpPr/>
          <p:nvPr/>
        </p:nvCxnSpPr>
        <p:spPr>
          <a:xfrm flipH="1">
            <a:off x="4164420" y="1691375"/>
            <a:ext cx="214944" cy="0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5" name="Conector recto 34"/>
          <p:cNvCxnSpPr/>
          <p:nvPr/>
        </p:nvCxnSpPr>
        <p:spPr>
          <a:xfrm flipH="1">
            <a:off x="4162637" y="2005631"/>
            <a:ext cx="214944" cy="0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6" name="Conector recto 35"/>
          <p:cNvCxnSpPr/>
          <p:nvPr/>
        </p:nvCxnSpPr>
        <p:spPr>
          <a:xfrm flipH="1">
            <a:off x="2507304" y="1698720"/>
            <a:ext cx="214944" cy="0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7" name="Conector recto 36"/>
          <p:cNvCxnSpPr/>
          <p:nvPr/>
        </p:nvCxnSpPr>
        <p:spPr>
          <a:xfrm flipH="1">
            <a:off x="2515692" y="1995154"/>
            <a:ext cx="214944" cy="0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8" name="Conector recto 37"/>
          <p:cNvCxnSpPr/>
          <p:nvPr/>
        </p:nvCxnSpPr>
        <p:spPr>
          <a:xfrm flipH="1">
            <a:off x="1646916" y="2003520"/>
            <a:ext cx="214944" cy="0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9" name="Conector recto 38"/>
          <p:cNvCxnSpPr/>
          <p:nvPr/>
        </p:nvCxnSpPr>
        <p:spPr>
          <a:xfrm flipH="1">
            <a:off x="1668396" y="1697630"/>
            <a:ext cx="214944" cy="0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1" name="1 Título"/>
          <p:cNvSpPr>
            <a:spLocks noGrp="1"/>
          </p:cNvSpPr>
          <p:nvPr>
            <p:ph type="title"/>
          </p:nvPr>
        </p:nvSpPr>
        <p:spPr>
          <a:xfrm>
            <a:off x="26184" y="-1507"/>
            <a:ext cx="12098216" cy="1325563"/>
          </a:xfrm>
        </p:spPr>
        <p:txBody>
          <a:bodyPr>
            <a:normAutofit/>
          </a:bodyPr>
          <a:lstStyle/>
          <a:p>
            <a:pPr algn="ctr"/>
            <a:r>
              <a:rPr lang="es-EC" sz="3600" b="1" dirty="0" smtClean="0">
                <a:solidFill>
                  <a:srgbClr val="000000"/>
                </a:solidFill>
                <a:latin typeface="Arial"/>
                <a:cs typeface="Arial"/>
              </a:rPr>
              <a:t>SOLAR – 1: SVR 12 en THO en tto con LDV/SOF + RBV</a:t>
            </a:r>
            <a:endParaRPr lang="es-EC" sz="3600" b="1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42" name="4 CuadroTexto"/>
          <p:cNvSpPr txBox="1"/>
          <p:nvPr/>
        </p:nvSpPr>
        <p:spPr>
          <a:xfrm>
            <a:off x="711200" y="5643825"/>
            <a:ext cx="9550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dirty="0" smtClean="0"/>
              <a:t>Los scores de MELD mejoraron desde la línea de base en el seguimiento a la semana 4 en 15/48 pacientes con CPA y en 8/41 con CHP</a:t>
            </a:r>
            <a:endParaRPr lang="es-EC" dirty="0"/>
          </a:p>
        </p:txBody>
      </p:sp>
      <p:sp>
        <p:nvSpPr>
          <p:cNvPr id="43" name="5 Rectángulo"/>
          <p:cNvSpPr/>
          <p:nvPr/>
        </p:nvSpPr>
        <p:spPr>
          <a:xfrm>
            <a:off x="0" y="6488668"/>
            <a:ext cx="75184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/>
              <a:t>Reddy RT, et al. AASLD 2014. Abstract 8</a:t>
            </a:r>
            <a:r>
              <a:rPr lang="en-US" sz="1600" dirty="0" smtClean="0"/>
              <a:t>.</a:t>
            </a:r>
            <a:endParaRPr lang="es-EC" sz="1600" dirty="0"/>
          </a:p>
        </p:txBody>
      </p:sp>
      <p:sp>
        <p:nvSpPr>
          <p:cNvPr id="44" name="Rectángulo 43"/>
          <p:cNvSpPr/>
          <p:nvPr/>
        </p:nvSpPr>
        <p:spPr>
          <a:xfrm>
            <a:off x="10709323" y="1363339"/>
            <a:ext cx="169498" cy="103194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5" name="CuadroTexto 44"/>
          <p:cNvSpPr txBox="1"/>
          <p:nvPr/>
        </p:nvSpPr>
        <p:spPr>
          <a:xfrm>
            <a:off x="10878820" y="1231944"/>
            <a:ext cx="105902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400" dirty="0" smtClean="0"/>
              <a:t>12 Semanas</a:t>
            </a:r>
            <a:endParaRPr lang="es-ES" sz="1400" dirty="0"/>
          </a:p>
        </p:txBody>
      </p:sp>
      <p:sp>
        <p:nvSpPr>
          <p:cNvPr id="46" name="Rectángulo 45"/>
          <p:cNvSpPr/>
          <p:nvPr/>
        </p:nvSpPr>
        <p:spPr>
          <a:xfrm>
            <a:off x="10743895" y="1555021"/>
            <a:ext cx="169498" cy="103194"/>
          </a:xfrm>
          <a:prstGeom prst="rect">
            <a:avLst/>
          </a:prstGeom>
          <a:solidFill>
            <a:schemeClr val="accent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7" name="CuadroTexto 46"/>
          <p:cNvSpPr txBox="1"/>
          <p:nvPr/>
        </p:nvSpPr>
        <p:spPr>
          <a:xfrm>
            <a:off x="10887208" y="1423626"/>
            <a:ext cx="105902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400" dirty="0" smtClean="0"/>
              <a:t>24 Semanas</a:t>
            </a:r>
            <a:endParaRPr lang="es-ES" sz="1400" dirty="0"/>
          </a:p>
        </p:txBody>
      </p:sp>
      <p:sp>
        <p:nvSpPr>
          <p:cNvPr id="48" name="CuadroTexto 47"/>
          <p:cNvSpPr txBox="1"/>
          <p:nvPr/>
        </p:nvSpPr>
        <p:spPr>
          <a:xfrm>
            <a:off x="1400853" y="4334125"/>
            <a:ext cx="68881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600" b="1" dirty="0" smtClean="0"/>
              <a:t>53/55</a:t>
            </a:r>
            <a:endParaRPr lang="es-ES" sz="1600" b="1" dirty="0"/>
          </a:p>
        </p:txBody>
      </p:sp>
      <p:sp>
        <p:nvSpPr>
          <p:cNvPr id="49" name="CuadroTexto 48"/>
          <p:cNvSpPr txBox="1"/>
          <p:nvPr/>
        </p:nvSpPr>
        <p:spPr>
          <a:xfrm>
            <a:off x="2364957" y="4329397"/>
            <a:ext cx="68881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600" b="1" dirty="0" smtClean="0"/>
              <a:t>55/56</a:t>
            </a:r>
            <a:endParaRPr lang="es-ES" sz="1600" b="1" dirty="0"/>
          </a:p>
        </p:txBody>
      </p:sp>
      <p:sp>
        <p:nvSpPr>
          <p:cNvPr id="50" name="CuadroTexto 49"/>
          <p:cNvSpPr txBox="1"/>
          <p:nvPr/>
        </p:nvSpPr>
        <p:spPr>
          <a:xfrm>
            <a:off x="3926539" y="4377045"/>
            <a:ext cx="68881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600" b="1" dirty="0" smtClean="0"/>
              <a:t>25/26</a:t>
            </a:r>
            <a:endParaRPr lang="es-ES" sz="1600" b="1" dirty="0"/>
          </a:p>
        </p:txBody>
      </p:sp>
      <p:sp>
        <p:nvSpPr>
          <p:cNvPr id="51" name="CuadroTexto 50"/>
          <p:cNvSpPr txBox="1"/>
          <p:nvPr/>
        </p:nvSpPr>
        <p:spPr>
          <a:xfrm>
            <a:off x="4851367" y="4385411"/>
            <a:ext cx="68881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600" b="1" dirty="0" smtClean="0"/>
              <a:t>24/25</a:t>
            </a:r>
            <a:endParaRPr lang="es-ES" sz="1600" b="1" dirty="0"/>
          </a:p>
        </p:txBody>
      </p:sp>
      <p:sp>
        <p:nvSpPr>
          <p:cNvPr id="52" name="CuadroTexto 51"/>
          <p:cNvSpPr txBox="1"/>
          <p:nvPr/>
        </p:nvSpPr>
        <p:spPr>
          <a:xfrm>
            <a:off x="6420326" y="4385411"/>
            <a:ext cx="68881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600" b="1" dirty="0" smtClean="0"/>
              <a:t>22/26</a:t>
            </a:r>
            <a:endParaRPr lang="es-ES" sz="1600" b="1" dirty="0"/>
          </a:p>
        </p:txBody>
      </p:sp>
      <p:sp>
        <p:nvSpPr>
          <p:cNvPr id="53" name="CuadroTexto 52"/>
          <p:cNvSpPr txBox="1"/>
          <p:nvPr/>
        </p:nvSpPr>
        <p:spPr>
          <a:xfrm>
            <a:off x="7358246" y="4380683"/>
            <a:ext cx="68881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600" b="1" dirty="0" smtClean="0"/>
              <a:t>15/18</a:t>
            </a:r>
          </a:p>
        </p:txBody>
      </p:sp>
      <p:sp>
        <p:nvSpPr>
          <p:cNvPr id="54" name="CuadroTexto 53"/>
          <p:cNvSpPr txBox="1"/>
          <p:nvPr/>
        </p:nvSpPr>
        <p:spPr>
          <a:xfrm>
            <a:off x="8911490" y="4375955"/>
            <a:ext cx="58481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600" b="1" dirty="0"/>
              <a:t>3</a:t>
            </a:r>
            <a:r>
              <a:rPr lang="es-ES" sz="1600" b="1" dirty="0" smtClean="0"/>
              <a:t>/15</a:t>
            </a:r>
          </a:p>
        </p:txBody>
      </p:sp>
      <p:sp>
        <p:nvSpPr>
          <p:cNvPr id="55" name="CuadroTexto 54"/>
          <p:cNvSpPr txBox="1"/>
          <p:nvPr/>
        </p:nvSpPr>
        <p:spPr>
          <a:xfrm>
            <a:off x="9836318" y="4371227"/>
            <a:ext cx="48082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600" b="1" dirty="0"/>
              <a:t>2</a:t>
            </a:r>
            <a:r>
              <a:rPr lang="es-ES" sz="1600" b="1" dirty="0" smtClean="0"/>
              <a:t>/3</a:t>
            </a:r>
          </a:p>
        </p:txBody>
      </p:sp>
      <p:sp>
        <p:nvSpPr>
          <p:cNvPr id="56" name="CuadroTexto 55"/>
          <p:cNvSpPr txBox="1"/>
          <p:nvPr/>
        </p:nvSpPr>
        <p:spPr>
          <a:xfrm>
            <a:off x="1594548" y="1369499"/>
            <a:ext cx="39265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600" b="1" dirty="0" smtClean="0"/>
              <a:t>96</a:t>
            </a:r>
            <a:endParaRPr lang="es-ES" sz="1600" b="1" dirty="0"/>
          </a:p>
        </p:txBody>
      </p:sp>
      <p:sp>
        <p:nvSpPr>
          <p:cNvPr id="57" name="CuadroTexto 56"/>
          <p:cNvSpPr txBox="1"/>
          <p:nvPr/>
        </p:nvSpPr>
        <p:spPr>
          <a:xfrm>
            <a:off x="4074616" y="1319661"/>
            <a:ext cx="39265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600" b="1" dirty="0" smtClean="0"/>
              <a:t>96</a:t>
            </a:r>
            <a:endParaRPr lang="es-ES" sz="1600" b="1" dirty="0"/>
          </a:p>
        </p:txBody>
      </p:sp>
      <p:sp>
        <p:nvSpPr>
          <p:cNvPr id="58" name="CuadroTexto 57"/>
          <p:cNvSpPr txBox="1"/>
          <p:nvPr/>
        </p:nvSpPr>
        <p:spPr>
          <a:xfrm>
            <a:off x="4993876" y="1357549"/>
            <a:ext cx="39265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600" b="1" dirty="0" smtClean="0"/>
              <a:t>96</a:t>
            </a:r>
            <a:endParaRPr lang="es-ES" sz="1600" b="1" dirty="0"/>
          </a:p>
        </p:txBody>
      </p:sp>
      <p:sp>
        <p:nvSpPr>
          <p:cNvPr id="59" name="CuadroTexto 58"/>
          <p:cNvSpPr txBox="1"/>
          <p:nvPr/>
        </p:nvSpPr>
        <p:spPr>
          <a:xfrm>
            <a:off x="2440824" y="1364771"/>
            <a:ext cx="39265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600" b="1" dirty="0" smtClean="0"/>
              <a:t>98</a:t>
            </a:r>
            <a:endParaRPr lang="es-ES" sz="1600" b="1" dirty="0"/>
          </a:p>
        </p:txBody>
      </p:sp>
      <p:sp>
        <p:nvSpPr>
          <p:cNvPr id="60" name="CuadroTexto 59"/>
          <p:cNvSpPr txBox="1"/>
          <p:nvPr/>
        </p:nvSpPr>
        <p:spPr>
          <a:xfrm>
            <a:off x="6547182" y="1523222"/>
            <a:ext cx="39265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600" b="1" dirty="0" smtClean="0"/>
              <a:t>85</a:t>
            </a:r>
            <a:endParaRPr lang="es-ES" sz="1600" b="1" dirty="0"/>
          </a:p>
        </p:txBody>
      </p:sp>
      <p:sp>
        <p:nvSpPr>
          <p:cNvPr id="61" name="CuadroTexto 60"/>
          <p:cNvSpPr txBox="1"/>
          <p:nvPr/>
        </p:nvSpPr>
        <p:spPr>
          <a:xfrm>
            <a:off x="7466899" y="1558245"/>
            <a:ext cx="39265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600" b="1" dirty="0" smtClean="0"/>
              <a:t>83</a:t>
            </a:r>
            <a:endParaRPr lang="es-ES" sz="1600" b="1" dirty="0"/>
          </a:p>
        </p:txBody>
      </p:sp>
      <p:sp>
        <p:nvSpPr>
          <p:cNvPr id="62" name="CuadroTexto 61"/>
          <p:cNvSpPr txBox="1"/>
          <p:nvPr/>
        </p:nvSpPr>
        <p:spPr>
          <a:xfrm>
            <a:off x="9103650" y="1697630"/>
            <a:ext cx="39265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600" b="1" dirty="0" smtClean="0"/>
              <a:t>60</a:t>
            </a:r>
            <a:endParaRPr lang="es-ES" sz="1600" b="1" dirty="0"/>
          </a:p>
        </p:txBody>
      </p:sp>
      <p:sp>
        <p:nvSpPr>
          <p:cNvPr id="63" name="CuadroTexto 62"/>
          <p:cNvSpPr txBox="1"/>
          <p:nvPr/>
        </p:nvSpPr>
        <p:spPr>
          <a:xfrm>
            <a:off x="9934900" y="1680753"/>
            <a:ext cx="39265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600" b="1" dirty="0" smtClean="0"/>
              <a:t>67</a:t>
            </a:r>
            <a:endParaRPr lang="es-ES" sz="1600" b="1" dirty="0"/>
          </a:p>
        </p:txBody>
      </p:sp>
    </p:spTree>
    <p:extLst>
      <p:ext uri="{BB962C8B-B14F-4D97-AF65-F5344CB8AC3E}">
        <p14:creationId xmlns:p14="http://schemas.microsoft.com/office/powerpoint/2010/main" val="5293695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5"/>
          <p:cNvGrpSpPr/>
          <p:nvPr/>
        </p:nvGrpSpPr>
        <p:grpSpPr>
          <a:xfrm>
            <a:off x="2691496" y="2028283"/>
            <a:ext cx="214489" cy="3528515"/>
            <a:chOff x="1890852" y="1292612"/>
            <a:chExt cx="160867" cy="2646386"/>
          </a:xfrm>
        </p:grpSpPr>
        <p:sp>
          <p:nvSpPr>
            <p:cNvPr id="16" name="TextBox 41"/>
            <p:cNvSpPr txBox="1"/>
            <p:nvPr/>
          </p:nvSpPr>
          <p:spPr>
            <a:xfrm>
              <a:off x="1890852" y="1292612"/>
              <a:ext cx="160867" cy="126958"/>
            </a:xfrm>
            <a:prstGeom prst="rect">
              <a:avLst/>
            </a:prstGeom>
            <a:noFill/>
          </p:spPr>
          <p:txBody>
            <a:bodyPr wrap="none" lIns="0" tIns="0" rIns="0" bIns="0" rtlCol="0" anchor="ctr">
              <a:spAutoFit/>
            </a:bodyPr>
            <a:lstStyle>
              <a:defPPr>
                <a:defRPr lang="en-US"/>
              </a:defPPr>
              <a:lvl1pPr algn="r">
                <a:defRPr sz="1200" b="1">
                  <a:solidFill>
                    <a:schemeClr val="tx2"/>
                  </a:solidFill>
                </a:defRPr>
              </a:lvl1pPr>
            </a:lstStyle>
            <a:p>
              <a:r>
                <a:rPr lang="en-GB" sz="1100" dirty="0"/>
                <a:t>100</a:t>
              </a:r>
            </a:p>
          </p:txBody>
        </p:sp>
        <p:sp>
          <p:nvSpPr>
            <p:cNvPr id="17" name="TextBox 43"/>
            <p:cNvSpPr txBox="1"/>
            <p:nvPr/>
          </p:nvSpPr>
          <p:spPr>
            <a:xfrm>
              <a:off x="1944473" y="1796498"/>
              <a:ext cx="107245" cy="126958"/>
            </a:xfrm>
            <a:prstGeom prst="rect">
              <a:avLst/>
            </a:prstGeom>
            <a:noFill/>
          </p:spPr>
          <p:txBody>
            <a:bodyPr wrap="none" lIns="0" tIns="0" rIns="0" bIns="0" rtlCol="0" anchor="ctr">
              <a:spAutoFit/>
            </a:bodyPr>
            <a:lstStyle>
              <a:defPPr>
                <a:defRPr lang="en-US"/>
              </a:defPPr>
              <a:lvl1pPr algn="r">
                <a:defRPr sz="1200" b="1">
                  <a:solidFill>
                    <a:schemeClr val="tx2"/>
                  </a:solidFill>
                </a:defRPr>
              </a:lvl1pPr>
            </a:lstStyle>
            <a:p>
              <a:r>
                <a:rPr lang="en-GB" sz="1100" dirty="0"/>
                <a:t>80</a:t>
              </a:r>
            </a:p>
          </p:txBody>
        </p:sp>
        <p:sp>
          <p:nvSpPr>
            <p:cNvPr id="18" name="TextBox 44"/>
            <p:cNvSpPr txBox="1"/>
            <p:nvPr/>
          </p:nvSpPr>
          <p:spPr>
            <a:xfrm>
              <a:off x="1944473" y="2300384"/>
              <a:ext cx="107245" cy="126958"/>
            </a:xfrm>
            <a:prstGeom prst="rect">
              <a:avLst/>
            </a:prstGeom>
            <a:noFill/>
          </p:spPr>
          <p:txBody>
            <a:bodyPr wrap="none" lIns="0" tIns="0" rIns="0" bIns="0" rtlCol="0" anchor="ctr">
              <a:spAutoFit/>
            </a:bodyPr>
            <a:lstStyle>
              <a:defPPr>
                <a:defRPr lang="en-US"/>
              </a:defPPr>
              <a:lvl1pPr algn="r">
                <a:defRPr sz="1200" b="1">
                  <a:solidFill>
                    <a:schemeClr val="tx2"/>
                  </a:solidFill>
                </a:defRPr>
              </a:lvl1pPr>
            </a:lstStyle>
            <a:p>
              <a:r>
                <a:rPr lang="en-GB" sz="1100" dirty="0"/>
                <a:t>60</a:t>
              </a:r>
            </a:p>
          </p:txBody>
        </p:sp>
        <p:sp>
          <p:nvSpPr>
            <p:cNvPr id="19" name="TextBox 46"/>
            <p:cNvSpPr txBox="1"/>
            <p:nvPr/>
          </p:nvSpPr>
          <p:spPr>
            <a:xfrm>
              <a:off x="1944473" y="2804270"/>
              <a:ext cx="107245" cy="126958"/>
            </a:xfrm>
            <a:prstGeom prst="rect">
              <a:avLst/>
            </a:prstGeom>
            <a:noFill/>
          </p:spPr>
          <p:txBody>
            <a:bodyPr wrap="none" lIns="0" tIns="0" rIns="0" bIns="0" rtlCol="0" anchor="ctr">
              <a:spAutoFit/>
            </a:bodyPr>
            <a:lstStyle>
              <a:defPPr>
                <a:defRPr lang="en-US"/>
              </a:defPPr>
              <a:lvl1pPr algn="r">
                <a:defRPr sz="1200" b="1">
                  <a:solidFill>
                    <a:schemeClr val="tx2"/>
                  </a:solidFill>
                </a:defRPr>
              </a:lvl1pPr>
            </a:lstStyle>
            <a:p>
              <a:r>
                <a:rPr lang="en-GB" sz="1100" dirty="0"/>
                <a:t>40</a:t>
              </a:r>
            </a:p>
          </p:txBody>
        </p:sp>
        <p:sp>
          <p:nvSpPr>
            <p:cNvPr id="20" name="TextBox 50"/>
            <p:cNvSpPr txBox="1"/>
            <p:nvPr/>
          </p:nvSpPr>
          <p:spPr>
            <a:xfrm>
              <a:off x="1944473" y="3308156"/>
              <a:ext cx="107245" cy="126958"/>
            </a:xfrm>
            <a:prstGeom prst="rect">
              <a:avLst/>
            </a:prstGeom>
            <a:noFill/>
          </p:spPr>
          <p:txBody>
            <a:bodyPr wrap="none" lIns="0" tIns="0" rIns="0" bIns="0" rtlCol="0" anchor="ctr">
              <a:spAutoFit/>
            </a:bodyPr>
            <a:lstStyle>
              <a:defPPr>
                <a:defRPr lang="en-US"/>
              </a:defPPr>
              <a:lvl1pPr algn="r">
                <a:defRPr sz="1200" b="1">
                  <a:solidFill>
                    <a:schemeClr val="tx2"/>
                  </a:solidFill>
                </a:defRPr>
              </a:lvl1pPr>
            </a:lstStyle>
            <a:p>
              <a:r>
                <a:rPr lang="en-GB" sz="1100" dirty="0"/>
                <a:t>20</a:t>
              </a:r>
            </a:p>
          </p:txBody>
        </p:sp>
        <p:sp>
          <p:nvSpPr>
            <p:cNvPr id="21" name="TextBox 52"/>
            <p:cNvSpPr txBox="1"/>
            <p:nvPr/>
          </p:nvSpPr>
          <p:spPr>
            <a:xfrm>
              <a:off x="1998097" y="3812040"/>
              <a:ext cx="53622" cy="126958"/>
            </a:xfrm>
            <a:prstGeom prst="rect">
              <a:avLst/>
            </a:prstGeom>
            <a:noFill/>
          </p:spPr>
          <p:txBody>
            <a:bodyPr wrap="none" lIns="0" tIns="0" rIns="0" bIns="0" rtlCol="0" anchor="ctr">
              <a:spAutoFit/>
            </a:bodyPr>
            <a:lstStyle>
              <a:defPPr>
                <a:defRPr lang="en-US"/>
              </a:defPPr>
              <a:lvl1pPr algn="r">
                <a:defRPr sz="1200" b="1">
                  <a:solidFill>
                    <a:schemeClr val="tx2"/>
                  </a:solidFill>
                </a:defRPr>
              </a:lvl1pPr>
            </a:lstStyle>
            <a:p>
              <a:r>
                <a:rPr lang="en-GB" sz="1100" dirty="0"/>
                <a:t>0</a:t>
              </a:r>
            </a:p>
          </p:txBody>
        </p:sp>
      </p:grpSp>
      <p:sp>
        <p:nvSpPr>
          <p:cNvPr id="22" name="TextBox 53"/>
          <p:cNvSpPr txBox="1"/>
          <p:nvPr/>
        </p:nvSpPr>
        <p:spPr>
          <a:xfrm rot="16200000">
            <a:off x="1820565" y="3425639"/>
            <a:ext cx="1202841" cy="461665"/>
          </a:xfrm>
          <a:prstGeom prst="rect">
            <a:avLst/>
          </a:prstGeom>
          <a:noFill/>
        </p:spPr>
        <p:txBody>
          <a:bodyPr wrap="none" lIns="0" tIns="0" rIns="0" bIns="0" rtlCol="0" anchor="ctr">
            <a:spAutoFit/>
          </a:bodyPr>
          <a:lstStyle>
            <a:defPPr>
              <a:defRPr lang="en-US"/>
            </a:defPPr>
            <a:lvl1pPr algn="r">
              <a:defRPr sz="1200" b="1">
                <a:solidFill>
                  <a:schemeClr val="tx2"/>
                </a:solidFill>
              </a:defRPr>
            </a:lvl1pPr>
          </a:lstStyle>
          <a:p>
            <a:pPr algn="ctr"/>
            <a:r>
              <a:rPr sz="1600" dirty="0" smtClean="0"/>
              <a:t>RVS12</a:t>
            </a:r>
            <a:r>
              <a:rPr sz="1600" dirty="0"/>
              <a:t/>
            </a:r>
            <a:br>
              <a:rPr sz="1600" dirty="0"/>
            </a:br>
            <a:r>
              <a:rPr lang="en-GB" sz="1400" b="0" dirty="0" smtClean="0"/>
              <a:t>(% de pacientes)</a:t>
            </a:r>
          </a:p>
        </p:txBody>
      </p:sp>
      <p:sp>
        <p:nvSpPr>
          <p:cNvPr id="23" name="TextBox 29"/>
          <p:cNvSpPr txBox="1">
            <a:spLocks noChangeArrowheads="1"/>
          </p:cNvSpPr>
          <p:nvPr/>
        </p:nvSpPr>
        <p:spPr bwMode="auto">
          <a:xfrm>
            <a:off x="3573902" y="3140968"/>
            <a:ext cx="1023117" cy="4514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>
            <a:defPPr>
              <a:defRPr lang="en-US"/>
            </a:defPPr>
            <a:lvl1pPr algn="ctr">
              <a:lnSpc>
                <a:spcPct val="90000"/>
              </a:lnSpc>
              <a:defRPr sz="1400" b="1">
                <a:solidFill>
                  <a:schemeClr val="accent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latin typeface="Calibri" pitchFamily="34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  <a:cs typeface="Arial" charset="0"/>
              </a:defRPr>
            </a:lvl9pPr>
          </a:lstStyle>
          <a:p>
            <a:r>
              <a:rPr lang="en-US" sz="3200" dirty="0" smtClean="0">
                <a:solidFill>
                  <a:schemeClr val="bg1"/>
                </a:solidFill>
              </a:rPr>
              <a:t>97,1</a:t>
            </a:r>
            <a:r>
              <a:rPr lang="en-US" sz="3200" b="0" dirty="0" smtClean="0">
                <a:solidFill>
                  <a:schemeClr val="bg1"/>
                </a:solidFill>
              </a:rPr>
              <a:t>%</a:t>
            </a:r>
            <a:endParaRPr lang="es-MX" sz="3200" b="0" dirty="0">
              <a:solidFill>
                <a:schemeClr val="bg1"/>
              </a:solidFill>
            </a:endParaRPr>
          </a:p>
        </p:txBody>
      </p:sp>
      <p:sp>
        <p:nvSpPr>
          <p:cNvPr id="24" name="TextBox 32"/>
          <p:cNvSpPr txBox="1"/>
          <p:nvPr/>
        </p:nvSpPr>
        <p:spPr>
          <a:xfrm>
            <a:off x="3898348" y="5017846"/>
            <a:ext cx="441126" cy="215444"/>
          </a:xfrm>
          <a:prstGeom prst="rect">
            <a:avLst/>
          </a:prstGeom>
          <a:noFill/>
        </p:spPr>
        <p:txBody>
          <a:bodyPr wrap="none" lIns="0" tIns="0" rIns="0" bIns="0" rtlCol="0" anchor="ctr">
            <a:spAutoFit/>
          </a:bodyPr>
          <a:lstStyle>
            <a:defPPr>
              <a:defRPr lang="en-US"/>
            </a:defPPr>
            <a:lvl1pPr algn="r">
              <a:defRPr sz="1100" b="1">
                <a:solidFill>
                  <a:schemeClr val="tx2"/>
                </a:solidFill>
              </a:defRPr>
            </a:lvl1pPr>
          </a:lstStyle>
          <a:p>
            <a:pPr algn="ctr"/>
            <a:r>
              <a:rPr lang="en-US" sz="1400" dirty="0" smtClean="0"/>
              <a:t>33/34</a:t>
            </a:r>
            <a:endParaRPr lang="es-MX" sz="1400" dirty="0"/>
          </a:p>
        </p:txBody>
      </p:sp>
      <p:sp>
        <p:nvSpPr>
          <p:cNvPr id="27" name="TextBox 68"/>
          <p:cNvSpPr txBox="1"/>
          <p:nvPr/>
        </p:nvSpPr>
        <p:spPr>
          <a:xfrm>
            <a:off x="4284731" y="1462738"/>
            <a:ext cx="2733346" cy="307778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108000" tIns="0" rIns="108000" bIns="0" rtlCol="0">
            <a:spAutoFit/>
          </a:bodyPr>
          <a:lstStyle>
            <a:defPPr>
              <a:defRPr lang="en-US"/>
            </a:defPPr>
            <a:lvl1pPr algn="r">
              <a:defRPr sz="1100" b="1" spc="100"/>
            </a:lvl1pPr>
          </a:lstStyle>
          <a:p>
            <a:pPr algn="l"/>
            <a:r>
              <a:rPr lang="en-US" sz="2000" dirty="0" smtClean="0">
                <a:solidFill>
                  <a:schemeClr val="tx1"/>
                </a:solidFill>
              </a:rPr>
              <a:t>3D + RBV 24 </a:t>
            </a:r>
            <a:r>
              <a:rPr lang="en-US" sz="2000" dirty="0" err="1" smtClean="0">
                <a:solidFill>
                  <a:schemeClr val="tx1"/>
                </a:solidFill>
              </a:rPr>
              <a:t>semanas</a:t>
            </a:r>
            <a:endParaRPr lang="es-MX" sz="2000" baseline="30000" dirty="0">
              <a:solidFill>
                <a:schemeClr val="tx1"/>
              </a:solidFill>
            </a:endParaRPr>
          </a:p>
        </p:txBody>
      </p:sp>
      <p:grpSp>
        <p:nvGrpSpPr>
          <p:cNvPr id="28" name="Group 36"/>
          <p:cNvGrpSpPr/>
          <p:nvPr/>
        </p:nvGrpSpPr>
        <p:grpSpPr>
          <a:xfrm>
            <a:off x="3982383" y="2245237"/>
            <a:ext cx="273051" cy="488744"/>
            <a:chOff x="1907704" y="1376135"/>
            <a:chExt cx="204788" cy="464510"/>
          </a:xfrm>
        </p:grpSpPr>
        <p:cxnSp>
          <p:nvCxnSpPr>
            <p:cNvPr id="29" name="Straight Connector 37"/>
            <p:cNvCxnSpPr/>
            <p:nvPr/>
          </p:nvCxnSpPr>
          <p:spPr bwMode="auto">
            <a:xfrm>
              <a:off x="1907704" y="1838324"/>
              <a:ext cx="204788" cy="0"/>
            </a:xfrm>
            <a:prstGeom prst="line">
              <a:avLst/>
            </a:prstGeom>
            <a:ln w="12700">
              <a:solidFill>
                <a:srgbClr val="65C9C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48"/>
            <p:cNvCxnSpPr/>
            <p:nvPr/>
          </p:nvCxnSpPr>
          <p:spPr bwMode="auto">
            <a:xfrm rot="5400000" flipH="1">
              <a:off x="1777844" y="1608390"/>
              <a:ext cx="464510" cy="0"/>
            </a:xfrm>
            <a:prstGeom prst="line">
              <a:avLst/>
            </a:prstGeom>
            <a:ln w="12700">
              <a:solidFill>
                <a:srgbClr val="65C9C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51"/>
            <p:cNvCxnSpPr/>
            <p:nvPr/>
          </p:nvCxnSpPr>
          <p:spPr bwMode="auto">
            <a:xfrm>
              <a:off x="1907704" y="1378456"/>
              <a:ext cx="204788" cy="0"/>
            </a:xfrm>
            <a:prstGeom prst="line">
              <a:avLst/>
            </a:prstGeom>
            <a:ln w="12700">
              <a:solidFill>
                <a:srgbClr val="65C9C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aphicFrame>
        <p:nvGraphicFramePr>
          <p:cNvPr id="32" name="Content Placeholder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32174822"/>
              </p:ext>
            </p:extLst>
          </p:nvPr>
        </p:nvGraphicFramePr>
        <p:xfrm>
          <a:off x="2443276" y="1988840"/>
          <a:ext cx="2723691" cy="38417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3" name="TextBox 32"/>
          <p:cNvSpPr txBox="1"/>
          <p:nvPr/>
        </p:nvSpPr>
        <p:spPr>
          <a:xfrm>
            <a:off x="3843604" y="4941168"/>
            <a:ext cx="441126" cy="215444"/>
          </a:xfrm>
          <a:prstGeom prst="rect">
            <a:avLst/>
          </a:prstGeom>
          <a:noFill/>
        </p:spPr>
        <p:txBody>
          <a:bodyPr wrap="none" lIns="0" tIns="0" rIns="0" bIns="0" rtlCol="0" anchor="ctr">
            <a:spAutoFit/>
          </a:bodyPr>
          <a:lstStyle>
            <a:defPPr>
              <a:defRPr lang="en-US"/>
            </a:defPPr>
            <a:lvl1pPr algn="r">
              <a:defRPr sz="1100" b="1">
                <a:solidFill>
                  <a:schemeClr val="tx2"/>
                </a:solidFill>
              </a:defRPr>
            </a:lvl1pPr>
          </a:lstStyle>
          <a:p>
            <a:pPr algn="ctr"/>
            <a:r>
              <a:rPr lang="en-US" sz="1400" dirty="0" smtClean="0">
                <a:solidFill>
                  <a:schemeClr val="tx1"/>
                </a:solidFill>
              </a:rPr>
              <a:t>33/34</a:t>
            </a:r>
            <a:endParaRPr lang="es-MX" sz="1400" dirty="0">
              <a:solidFill>
                <a:schemeClr val="tx1"/>
              </a:solidFill>
            </a:endParaRPr>
          </a:p>
        </p:txBody>
      </p:sp>
      <p:sp>
        <p:nvSpPr>
          <p:cNvPr id="38" name="TextBox 29"/>
          <p:cNvSpPr txBox="1">
            <a:spLocks noChangeArrowheads="1"/>
          </p:cNvSpPr>
          <p:nvPr/>
        </p:nvSpPr>
        <p:spPr bwMode="auto">
          <a:xfrm>
            <a:off x="3652570" y="3356992"/>
            <a:ext cx="1023117" cy="4514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>
            <a:defPPr>
              <a:defRPr lang="en-US"/>
            </a:defPPr>
            <a:lvl1pPr algn="ctr">
              <a:lnSpc>
                <a:spcPct val="90000"/>
              </a:lnSpc>
              <a:defRPr sz="1400" b="1">
                <a:solidFill>
                  <a:schemeClr val="accent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latin typeface="Calibri" pitchFamily="34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  <a:cs typeface="Arial" charset="0"/>
              </a:defRPr>
            </a:lvl9pPr>
          </a:lstStyle>
          <a:p>
            <a:r>
              <a:rPr lang="en-US" sz="3200" dirty="0" smtClean="0">
                <a:solidFill>
                  <a:srgbClr val="000000"/>
                </a:solidFill>
              </a:rPr>
              <a:t>97,1</a:t>
            </a:r>
            <a:r>
              <a:rPr lang="en-US" sz="3200" b="0" dirty="0" smtClean="0">
                <a:solidFill>
                  <a:srgbClr val="000000"/>
                </a:solidFill>
              </a:rPr>
              <a:t>%</a:t>
            </a:r>
            <a:endParaRPr lang="es-MX" sz="3200" b="0" dirty="0">
              <a:solidFill>
                <a:srgbClr val="000000"/>
              </a:solidFill>
            </a:endParaRPr>
          </a:p>
        </p:txBody>
      </p:sp>
      <p:cxnSp>
        <p:nvCxnSpPr>
          <p:cNvPr id="39" name="Straight Connector 56"/>
          <p:cNvCxnSpPr/>
          <p:nvPr/>
        </p:nvCxnSpPr>
        <p:spPr>
          <a:xfrm>
            <a:off x="5131575" y="2564904"/>
            <a:ext cx="5088567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Content Placeholder 15"/>
          <p:cNvSpPr txBox="1">
            <a:spLocks/>
          </p:cNvSpPr>
          <p:nvPr/>
        </p:nvSpPr>
        <p:spPr bwMode="auto">
          <a:xfrm>
            <a:off x="5227585" y="2852936"/>
            <a:ext cx="4929744" cy="23391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>
              <a:spcAft>
                <a:spcPts val="600"/>
              </a:spcAft>
            </a:pPr>
            <a:r>
              <a:rPr lang="en-GB" sz="2000" b="1" dirty="0" smtClean="0">
                <a:solidFill>
                  <a:schemeClr val="bg1"/>
                </a:solidFill>
              </a:rPr>
              <a:t>RVS12 del 97,1%</a:t>
            </a:r>
          </a:p>
          <a:p>
            <a:pPr eaLnBrk="1" hangingPunct="1">
              <a:spcAft>
                <a:spcPts val="600"/>
              </a:spcAft>
              <a:buFont typeface="Arial" charset="0"/>
              <a:buNone/>
            </a:pPr>
            <a:endParaRPr lang="es-MX" sz="1400" b="1" dirty="0" smtClean="0">
              <a:solidFill>
                <a:schemeClr val="accent1"/>
              </a:solidFill>
            </a:endParaRPr>
          </a:p>
          <a:p>
            <a:pPr eaLnBrk="1" hangingPunct="1">
              <a:spcAft>
                <a:spcPts val="600"/>
              </a:spcAft>
              <a:buFont typeface="Arial" charset="0"/>
              <a:buNone/>
            </a:pPr>
            <a:r>
              <a:rPr lang="en-GB" sz="1400" b="1" dirty="0" smtClean="0">
                <a:solidFill>
                  <a:schemeClr val="accent1"/>
                </a:solidFill>
              </a:rPr>
              <a:t>Razones por las que no se alcanzó la RVS</a:t>
            </a:r>
          </a:p>
          <a:p>
            <a:pPr eaLnBrk="1" hangingPunct="1">
              <a:spcAft>
                <a:spcPts val="600"/>
              </a:spcAft>
            </a:pPr>
            <a:r>
              <a:rPr lang="en-GB" sz="1400" b="1" dirty="0">
                <a:solidFill>
                  <a:schemeClr val="tx2"/>
                </a:solidFill>
              </a:rPr>
              <a:t>Un paciente </a:t>
            </a:r>
            <a:r>
              <a:rPr lang="en-GB" sz="1400" b="1" dirty="0" err="1">
                <a:solidFill>
                  <a:schemeClr val="tx2"/>
                </a:solidFill>
              </a:rPr>
              <a:t>sufrió</a:t>
            </a:r>
            <a:r>
              <a:rPr lang="en-GB" sz="1400" b="1" dirty="0">
                <a:solidFill>
                  <a:schemeClr val="tx2"/>
                </a:solidFill>
              </a:rPr>
              <a:t> </a:t>
            </a:r>
            <a:r>
              <a:rPr lang="en-GB" sz="1400" b="1" dirty="0" err="1" smtClean="0">
                <a:solidFill>
                  <a:schemeClr val="tx2"/>
                </a:solidFill>
              </a:rPr>
              <a:t>recaída</a:t>
            </a:r>
            <a:r>
              <a:rPr lang="en-GB" sz="1400" b="1" dirty="0" smtClean="0">
                <a:solidFill>
                  <a:schemeClr val="tx2"/>
                </a:solidFill>
              </a:rPr>
              <a:t> </a:t>
            </a:r>
            <a:r>
              <a:rPr lang="en-GB" sz="1400" b="1" dirty="0" err="1" smtClean="0">
                <a:solidFill>
                  <a:schemeClr val="tx2"/>
                </a:solidFill>
              </a:rPr>
              <a:t>virológica</a:t>
            </a:r>
            <a:r>
              <a:rPr lang="en-GB" sz="1400" b="1" dirty="0" smtClean="0">
                <a:solidFill>
                  <a:schemeClr val="tx2"/>
                </a:solidFill>
              </a:rPr>
              <a:t/>
            </a:r>
            <a:br>
              <a:rPr lang="en-GB" sz="1400" b="1" dirty="0" smtClean="0">
                <a:solidFill>
                  <a:schemeClr val="tx2"/>
                </a:solidFill>
              </a:rPr>
            </a:br>
            <a:r>
              <a:rPr lang="en-GB" sz="1400" b="1" dirty="0" smtClean="0">
                <a:solidFill>
                  <a:schemeClr val="tx2"/>
                </a:solidFill>
              </a:rPr>
              <a:t>(día 3 posterior al tratamiento)</a:t>
            </a:r>
          </a:p>
          <a:p>
            <a:pPr eaLnBrk="1" hangingPunct="1">
              <a:spcAft>
                <a:spcPts val="600"/>
              </a:spcAft>
              <a:buFont typeface="Arial" charset="0"/>
              <a:buNone/>
            </a:pPr>
            <a:r>
              <a:rPr lang="en-GB" sz="1400" dirty="0">
                <a:solidFill>
                  <a:schemeClr val="tx2"/>
                </a:solidFill>
              </a:rPr>
              <a:t>Al momento de la recidiva, este paciente presentaba variantes de aminoácido R155K en proteasa NS3, M28T+Q30R en NS5A, y G554S en NS5B, ninguno de los cuales se encontraban presentes en el inicio</a:t>
            </a:r>
            <a:endParaRPr lang="es-MX" sz="1400" dirty="0">
              <a:solidFill>
                <a:schemeClr val="tx2"/>
              </a:solidFill>
            </a:endParaRPr>
          </a:p>
        </p:txBody>
      </p:sp>
      <p:cxnSp>
        <p:nvCxnSpPr>
          <p:cNvPr id="41" name="Straight Connector 57"/>
          <p:cNvCxnSpPr/>
          <p:nvPr/>
        </p:nvCxnSpPr>
        <p:spPr>
          <a:xfrm>
            <a:off x="5227586" y="5445224"/>
            <a:ext cx="5088567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Rounded Rectangle 27"/>
          <p:cNvSpPr/>
          <p:nvPr/>
        </p:nvSpPr>
        <p:spPr>
          <a:xfrm>
            <a:off x="5899660" y="2924944"/>
            <a:ext cx="2784309" cy="406400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Aft>
                <a:spcPts val="600"/>
              </a:spcAft>
            </a:pPr>
            <a:r>
              <a:rPr lang="en-GB" sz="2000" b="1" dirty="0">
                <a:solidFill>
                  <a:schemeClr val="bg1"/>
                </a:solidFill>
              </a:rPr>
              <a:t>RVS12 del 97,1%</a:t>
            </a:r>
          </a:p>
        </p:txBody>
      </p:sp>
      <p:sp>
        <p:nvSpPr>
          <p:cNvPr id="43" name="4 Rectángulo"/>
          <p:cNvSpPr/>
          <p:nvPr/>
        </p:nvSpPr>
        <p:spPr>
          <a:xfrm>
            <a:off x="0" y="6596413"/>
            <a:ext cx="4128459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100" dirty="0" err="1"/>
              <a:t>Kwo</a:t>
            </a:r>
            <a:r>
              <a:rPr lang="en-US" sz="1100" dirty="0"/>
              <a:t> PY, et </a:t>
            </a:r>
            <a:r>
              <a:rPr lang="en-US" sz="1100" dirty="0" err="1"/>
              <a:t>al.</a:t>
            </a:r>
            <a:r>
              <a:rPr lang="en-US" sz="1100" i="1" dirty="0" err="1"/>
              <a:t>N</a:t>
            </a:r>
            <a:r>
              <a:rPr lang="en-US" sz="1100" i="1" dirty="0"/>
              <a:t> </a:t>
            </a:r>
            <a:r>
              <a:rPr lang="en-US" sz="1100" i="1" dirty="0" err="1"/>
              <a:t>Engl</a:t>
            </a:r>
            <a:r>
              <a:rPr lang="en-US" sz="1100" i="1" dirty="0"/>
              <a:t> J Med.</a:t>
            </a:r>
            <a:r>
              <a:rPr lang="en-US" sz="1100" dirty="0"/>
              <a:t>2014;372(25):2375-2382</a:t>
            </a:r>
            <a:r>
              <a:rPr lang="en-US" sz="1100" dirty="0" smtClean="0"/>
              <a:t>.</a:t>
            </a:r>
            <a:endParaRPr lang="es-EC" sz="1100" dirty="0"/>
          </a:p>
        </p:txBody>
      </p:sp>
      <p:sp>
        <p:nvSpPr>
          <p:cNvPr id="34" name="1 Título"/>
          <p:cNvSpPr txBox="1">
            <a:spLocks/>
          </p:cNvSpPr>
          <p:nvPr/>
        </p:nvSpPr>
        <p:spPr>
          <a:xfrm>
            <a:off x="609600" y="50520"/>
            <a:ext cx="10972800" cy="114300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C" smtClean="0">
                <a:solidFill>
                  <a:srgbClr val="000000"/>
                </a:solidFill>
                <a:latin typeface="Arial"/>
                <a:cs typeface="Arial"/>
              </a:rPr>
              <a:t>CORAL – 1: GT-1 postrasplante</a:t>
            </a:r>
            <a:endParaRPr lang="es-EC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cxnSp>
        <p:nvCxnSpPr>
          <p:cNvPr id="35" name="3 Conector recto"/>
          <p:cNvCxnSpPr/>
          <p:nvPr/>
        </p:nvCxnSpPr>
        <p:spPr>
          <a:xfrm>
            <a:off x="5702676" y="6285617"/>
            <a:ext cx="6440560" cy="0"/>
          </a:xfrm>
          <a:prstGeom prst="line">
            <a:avLst/>
          </a:prstGeom>
          <a:ln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36" name="2 CuadroTexto"/>
          <p:cNvSpPr txBox="1"/>
          <p:nvPr/>
        </p:nvSpPr>
        <p:spPr>
          <a:xfrm>
            <a:off x="7065539" y="6290156"/>
            <a:ext cx="512646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 defTabSz="457200"/>
            <a:r>
              <a:rPr lang="es-MX" sz="1400" i="1" dirty="0">
                <a:solidFill>
                  <a:prstClr val="black"/>
                </a:solidFill>
              </a:rPr>
              <a:t>Departamento de Gastroenterología</a:t>
            </a:r>
          </a:p>
          <a:p>
            <a:pPr algn="r" defTabSz="457200"/>
            <a:r>
              <a:rPr lang="es-MX" sz="1400" i="1" dirty="0">
                <a:solidFill>
                  <a:prstClr val="black"/>
                </a:solidFill>
              </a:rPr>
              <a:t>Instituto Nacional de Ciencias Médicas y Nutrición Salvador Zubirán</a:t>
            </a:r>
          </a:p>
        </p:txBody>
      </p:sp>
      <p:sp>
        <p:nvSpPr>
          <p:cNvPr id="37" name="Line 2"/>
          <p:cNvSpPr>
            <a:spLocks noChangeShapeType="1"/>
          </p:cNvSpPr>
          <p:nvPr/>
        </p:nvSpPr>
        <p:spPr bwMode="auto">
          <a:xfrm>
            <a:off x="0" y="1036170"/>
            <a:ext cx="12192000" cy="0"/>
          </a:xfrm>
          <a:prstGeom prst="line">
            <a:avLst/>
          </a:prstGeom>
          <a:noFill/>
          <a:ln w="508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089639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14898"/>
            <a:ext cx="10972800" cy="1143000"/>
          </a:xfrm>
        </p:spPr>
        <p:txBody>
          <a:bodyPr/>
          <a:lstStyle/>
          <a:p>
            <a:r>
              <a:rPr lang="en-US" altLang="en-US" dirty="0" smtClean="0">
                <a:latin typeface="Arial"/>
                <a:cs typeface="Arial"/>
              </a:rPr>
              <a:t>ALLY-1: </a:t>
            </a:r>
            <a:r>
              <a:rPr lang="en-US" altLang="en-US" dirty="0" err="1" smtClean="0">
                <a:latin typeface="Arial"/>
                <a:cs typeface="Arial"/>
              </a:rPr>
              <a:t>Resultados</a:t>
            </a:r>
            <a:r>
              <a:rPr lang="en-US" altLang="en-US" dirty="0">
                <a:latin typeface="Arial"/>
                <a:cs typeface="Arial"/>
              </a:rPr>
              <a:t> </a:t>
            </a:r>
            <a:r>
              <a:rPr lang="en-US" altLang="en-US" dirty="0" err="1" smtClean="0">
                <a:latin typeface="Arial"/>
                <a:cs typeface="Arial"/>
              </a:rPr>
              <a:t>Sofos</a:t>
            </a:r>
            <a:r>
              <a:rPr lang="en-US" altLang="en-US" dirty="0" smtClean="0">
                <a:latin typeface="Arial"/>
                <a:cs typeface="Arial"/>
              </a:rPr>
              <a:t>/</a:t>
            </a:r>
            <a:r>
              <a:rPr lang="en-US" altLang="en-US" dirty="0" err="1" smtClean="0">
                <a:latin typeface="Arial"/>
                <a:cs typeface="Arial"/>
              </a:rPr>
              <a:t>Dacla</a:t>
            </a:r>
            <a:r>
              <a:rPr lang="en-US" altLang="en-US" dirty="0" smtClean="0">
                <a:latin typeface="Arial"/>
                <a:cs typeface="Arial"/>
              </a:rPr>
              <a:t> + RBV</a:t>
            </a:r>
          </a:p>
        </p:txBody>
      </p:sp>
      <p:sp>
        <p:nvSpPr>
          <p:cNvPr id="43012" name="Text Box 11"/>
          <p:cNvSpPr txBox="1">
            <a:spLocks noChangeArrowheads="1"/>
          </p:cNvSpPr>
          <p:nvPr/>
        </p:nvSpPr>
        <p:spPr bwMode="auto">
          <a:xfrm>
            <a:off x="-3827" y="6587130"/>
            <a:ext cx="11415184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>
            <a:spAutoFit/>
          </a:bodyPr>
          <a:lstStyle>
            <a:lvl1pPr>
              <a:defRPr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altLang="en-US" sz="1100" b="0" dirty="0" err="1">
                <a:solidFill>
                  <a:srgbClr val="000000"/>
                </a:solidFill>
              </a:rPr>
              <a:t>Poordad</a:t>
            </a:r>
            <a:r>
              <a:rPr lang="en-US" altLang="en-US" sz="1100" b="0" dirty="0">
                <a:solidFill>
                  <a:srgbClr val="000000"/>
                </a:solidFill>
              </a:rPr>
              <a:t> F, et al. EASL 2015. Abstract </a:t>
            </a:r>
            <a:r>
              <a:rPr lang="en-US" altLang="en-US" sz="1100" b="0" dirty="0" smtClean="0">
                <a:solidFill>
                  <a:srgbClr val="000000"/>
                </a:solidFill>
              </a:rPr>
              <a:t>LO8. </a:t>
            </a:r>
            <a:endParaRPr lang="en-US" altLang="en-US" sz="1100" b="0" dirty="0">
              <a:solidFill>
                <a:srgbClr val="000000"/>
              </a:solidFill>
            </a:endParaRPr>
          </a:p>
        </p:txBody>
      </p:sp>
      <p:sp>
        <p:nvSpPr>
          <p:cNvPr id="43013" name="TextBox 73"/>
          <p:cNvSpPr txBox="1">
            <a:spLocks noChangeArrowheads="1"/>
          </p:cNvSpPr>
          <p:nvPr/>
        </p:nvSpPr>
        <p:spPr bwMode="auto">
          <a:xfrm>
            <a:off x="4155018" y="4279900"/>
            <a:ext cx="6388100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lnSpc>
                <a:spcPct val="90000"/>
              </a:lnSpc>
              <a:spcBef>
                <a:spcPct val="35000"/>
              </a:spcBef>
              <a:spcAft>
                <a:spcPct val="25000"/>
              </a:spcAft>
              <a:buClr>
                <a:schemeClr val="folHlink"/>
              </a:buClr>
              <a:buFont typeface="Arial" pitchFamily="34" charset="0"/>
              <a:buNone/>
            </a:pPr>
            <a:r>
              <a:rPr lang="en-US" altLang="en-US" sz="1200" dirty="0" err="1" smtClean="0"/>
              <a:t>Genotipo</a:t>
            </a:r>
            <a:endParaRPr lang="en-US" altLang="en-US" sz="1200" dirty="0"/>
          </a:p>
        </p:txBody>
      </p:sp>
      <p:grpSp>
        <p:nvGrpSpPr>
          <p:cNvPr id="43014" name="Group 1"/>
          <p:cNvGrpSpPr>
            <a:grpSpLocks/>
          </p:cNvGrpSpPr>
          <p:nvPr/>
        </p:nvGrpSpPr>
        <p:grpSpPr bwMode="auto">
          <a:xfrm>
            <a:off x="237067" y="1870076"/>
            <a:ext cx="3556000" cy="3296194"/>
            <a:chOff x="177800" y="1865655"/>
            <a:chExt cx="2667000" cy="2436518"/>
          </a:xfrm>
        </p:grpSpPr>
        <p:sp>
          <p:nvSpPr>
            <p:cNvPr id="14" name="Rectangle 13"/>
            <p:cNvSpPr/>
            <p:nvPr/>
          </p:nvSpPr>
          <p:spPr bwMode="auto">
            <a:xfrm>
              <a:off x="947738" y="2719730"/>
              <a:ext cx="676275" cy="1346200"/>
            </a:xfrm>
            <a:prstGeom prst="rect">
              <a:avLst/>
            </a:prstGeom>
            <a:solidFill>
              <a:schemeClr val="accent2"/>
            </a:solidFill>
            <a:ln w="9525" cap="flat" cmpd="sng" algn="ctr">
              <a:solidFill>
                <a:schemeClr val="bg2">
                  <a:lumMod val="1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hangingPunct="1">
                <a:lnSpc>
                  <a:spcPct val="90000"/>
                </a:lnSpc>
                <a:spcBef>
                  <a:spcPct val="35000"/>
                </a:spcBef>
                <a:spcAft>
                  <a:spcPct val="25000"/>
                </a:spcAft>
                <a:buClr>
                  <a:schemeClr val="folHlink"/>
                </a:buClr>
                <a:buFont typeface="Arial" charset="0"/>
                <a:buChar char="•"/>
                <a:defRPr/>
              </a:pPr>
              <a:endParaRPr lang="en-US" dirty="0">
                <a:latin typeface="Arial" charset="0"/>
              </a:endParaRPr>
            </a:p>
          </p:txBody>
        </p:sp>
        <p:sp>
          <p:nvSpPr>
            <p:cNvPr id="41" name="Rectangle 40"/>
            <p:cNvSpPr/>
            <p:nvPr/>
          </p:nvSpPr>
          <p:spPr bwMode="auto">
            <a:xfrm>
              <a:off x="1971675" y="2524468"/>
              <a:ext cx="676275" cy="1541462"/>
            </a:xfrm>
            <a:prstGeom prst="rect">
              <a:avLst/>
            </a:prstGeom>
            <a:solidFill>
              <a:schemeClr val="accent1"/>
            </a:solidFill>
            <a:ln w="9525" cap="flat" cmpd="sng" algn="ctr">
              <a:solidFill>
                <a:schemeClr val="bg2">
                  <a:lumMod val="1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hangingPunct="1">
                <a:lnSpc>
                  <a:spcPct val="90000"/>
                </a:lnSpc>
                <a:spcBef>
                  <a:spcPct val="35000"/>
                </a:spcBef>
                <a:spcAft>
                  <a:spcPct val="25000"/>
                </a:spcAft>
                <a:buClr>
                  <a:schemeClr val="folHlink"/>
                </a:buClr>
                <a:buFont typeface="Arial" charset="0"/>
                <a:buChar char="•"/>
                <a:defRPr/>
              </a:pPr>
              <a:endParaRPr lang="en-US" dirty="0">
                <a:latin typeface="Arial" charset="0"/>
              </a:endParaRPr>
            </a:p>
          </p:txBody>
        </p:sp>
        <p:cxnSp>
          <p:nvCxnSpPr>
            <p:cNvPr id="43103" name="Straight Connector 4"/>
            <p:cNvCxnSpPr>
              <a:cxnSpLocks noChangeShapeType="1"/>
            </p:cNvCxnSpPr>
            <p:nvPr/>
          </p:nvCxnSpPr>
          <p:spPr bwMode="auto">
            <a:xfrm>
              <a:off x="760413" y="4065930"/>
              <a:ext cx="2084387" cy="0"/>
            </a:xfrm>
            <a:prstGeom prst="line">
              <a:avLst/>
            </a:prstGeom>
            <a:noFill/>
            <a:ln w="28575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3104" name="Straight Connector 6"/>
            <p:cNvCxnSpPr>
              <a:cxnSpLocks noChangeShapeType="1"/>
            </p:cNvCxnSpPr>
            <p:nvPr/>
          </p:nvCxnSpPr>
          <p:spPr bwMode="auto">
            <a:xfrm flipV="1">
              <a:off x="746125" y="2437155"/>
              <a:ext cx="0" cy="1628775"/>
            </a:xfrm>
            <a:prstGeom prst="line">
              <a:avLst/>
            </a:prstGeom>
            <a:noFill/>
            <a:ln w="28575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3105" name="Straight Connector 8"/>
            <p:cNvCxnSpPr>
              <a:cxnSpLocks noChangeShapeType="1"/>
            </p:cNvCxnSpPr>
            <p:nvPr/>
          </p:nvCxnSpPr>
          <p:spPr bwMode="auto">
            <a:xfrm flipH="1">
              <a:off x="681038" y="2451443"/>
              <a:ext cx="65087" cy="0"/>
            </a:xfrm>
            <a:prstGeom prst="line">
              <a:avLst/>
            </a:prstGeom>
            <a:noFill/>
            <a:ln w="28575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3106" name="Straight Connector 15"/>
            <p:cNvCxnSpPr>
              <a:cxnSpLocks noChangeShapeType="1"/>
            </p:cNvCxnSpPr>
            <p:nvPr/>
          </p:nvCxnSpPr>
          <p:spPr bwMode="auto">
            <a:xfrm flipH="1">
              <a:off x="681038" y="2773705"/>
              <a:ext cx="65087" cy="0"/>
            </a:xfrm>
            <a:prstGeom prst="line">
              <a:avLst/>
            </a:prstGeom>
            <a:noFill/>
            <a:ln w="28575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3107" name="Straight Connector 16"/>
            <p:cNvCxnSpPr>
              <a:cxnSpLocks noChangeShapeType="1"/>
            </p:cNvCxnSpPr>
            <p:nvPr/>
          </p:nvCxnSpPr>
          <p:spPr bwMode="auto">
            <a:xfrm flipH="1">
              <a:off x="681038" y="3097555"/>
              <a:ext cx="65087" cy="0"/>
            </a:xfrm>
            <a:prstGeom prst="line">
              <a:avLst/>
            </a:prstGeom>
            <a:noFill/>
            <a:ln w="28575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3108" name="Straight Connector 17"/>
            <p:cNvCxnSpPr>
              <a:cxnSpLocks noChangeShapeType="1"/>
            </p:cNvCxnSpPr>
            <p:nvPr/>
          </p:nvCxnSpPr>
          <p:spPr bwMode="auto">
            <a:xfrm flipH="1">
              <a:off x="681038" y="3419818"/>
              <a:ext cx="65087" cy="0"/>
            </a:xfrm>
            <a:prstGeom prst="line">
              <a:avLst/>
            </a:prstGeom>
            <a:noFill/>
            <a:ln w="28575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3109" name="Straight Connector 18"/>
            <p:cNvCxnSpPr>
              <a:cxnSpLocks noChangeShapeType="1"/>
            </p:cNvCxnSpPr>
            <p:nvPr/>
          </p:nvCxnSpPr>
          <p:spPr bwMode="auto">
            <a:xfrm flipH="1">
              <a:off x="681038" y="3742080"/>
              <a:ext cx="65087" cy="0"/>
            </a:xfrm>
            <a:prstGeom prst="line">
              <a:avLst/>
            </a:prstGeom>
            <a:noFill/>
            <a:ln w="28575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3110" name="Straight Connector 19"/>
            <p:cNvCxnSpPr>
              <a:cxnSpLocks noChangeShapeType="1"/>
            </p:cNvCxnSpPr>
            <p:nvPr/>
          </p:nvCxnSpPr>
          <p:spPr bwMode="auto">
            <a:xfrm flipH="1">
              <a:off x="681038" y="4065930"/>
              <a:ext cx="65087" cy="0"/>
            </a:xfrm>
            <a:prstGeom prst="line">
              <a:avLst/>
            </a:prstGeom>
            <a:noFill/>
            <a:ln w="28575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3111" name="Straight Connector 10"/>
            <p:cNvCxnSpPr>
              <a:cxnSpLocks noChangeShapeType="1"/>
            </p:cNvCxnSpPr>
            <p:nvPr/>
          </p:nvCxnSpPr>
          <p:spPr bwMode="auto">
            <a:xfrm>
              <a:off x="746125" y="4065930"/>
              <a:ext cx="0" cy="63500"/>
            </a:xfrm>
            <a:prstGeom prst="line">
              <a:avLst/>
            </a:prstGeom>
            <a:noFill/>
            <a:ln w="28575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3112" name="Straight Connector 22"/>
            <p:cNvCxnSpPr>
              <a:cxnSpLocks noChangeShapeType="1"/>
            </p:cNvCxnSpPr>
            <p:nvPr/>
          </p:nvCxnSpPr>
          <p:spPr bwMode="auto">
            <a:xfrm>
              <a:off x="1789113" y="4065930"/>
              <a:ext cx="0" cy="63500"/>
            </a:xfrm>
            <a:prstGeom prst="line">
              <a:avLst/>
            </a:prstGeom>
            <a:noFill/>
            <a:ln w="28575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3113" name="Straight Connector 23"/>
            <p:cNvCxnSpPr>
              <a:cxnSpLocks noChangeShapeType="1"/>
            </p:cNvCxnSpPr>
            <p:nvPr/>
          </p:nvCxnSpPr>
          <p:spPr bwMode="auto">
            <a:xfrm>
              <a:off x="2830513" y="4065930"/>
              <a:ext cx="0" cy="63500"/>
            </a:xfrm>
            <a:prstGeom prst="line">
              <a:avLst/>
            </a:prstGeom>
            <a:noFill/>
            <a:ln w="28575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43114" name="TextBox 12"/>
            <p:cNvSpPr txBox="1">
              <a:spLocks noChangeArrowheads="1"/>
            </p:cNvSpPr>
            <p:nvPr/>
          </p:nvSpPr>
          <p:spPr bwMode="auto">
            <a:xfrm>
              <a:off x="254000" y="2327618"/>
              <a:ext cx="460375" cy="1933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b="1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r" eaLnBrk="1" hangingPunct="1">
                <a:lnSpc>
                  <a:spcPct val="90000"/>
                </a:lnSpc>
                <a:spcBef>
                  <a:spcPct val="35000"/>
                </a:spcBef>
                <a:spcAft>
                  <a:spcPct val="25000"/>
                </a:spcAft>
                <a:buClr>
                  <a:schemeClr val="folHlink"/>
                </a:buClr>
                <a:buFont typeface="Arial" pitchFamily="34" charset="0"/>
                <a:buNone/>
              </a:pPr>
              <a:r>
                <a:rPr lang="en-US" altLang="en-US" sz="1200" b="0"/>
                <a:t>100</a:t>
              </a:r>
            </a:p>
          </p:txBody>
        </p:sp>
        <p:sp>
          <p:nvSpPr>
            <p:cNvPr id="43115" name="TextBox 26"/>
            <p:cNvSpPr txBox="1">
              <a:spLocks noChangeArrowheads="1"/>
            </p:cNvSpPr>
            <p:nvPr/>
          </p:nvSpPr>
          <p:spPr bwMode="auto">
            <a:xfrm>
              <a:off x="254000" y="2649880"/>
              <a:ext cx="460375" cy="1933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b="1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r" eaLnBrk="1" hangingPunct="1">
                <a:lnSpc>
                  <a:spcPct val="90000"/>
                </a:lnSpc>
                <a:spcBef>
                  <a:spcPct val="35000"/>
                </a:spcBef>
                <a:spcAft>
                  <a:spcPct val="25000"/>
                </a:spcAft>
                <a:buClr>
                  <a:schemeClr val="folHlink"/>
                </a:buClr>
                <a:buFont typeface="Arial" pitchFamily="34" charset="0"/>
                <a:buNone/>
              </a:pPr>
              <a:r>
                <a:rPr lang="en-US" altLang="en-US" sz="1200" b="0"/>
                <a:t>80</a:t>
              </a:r>
            </a:p>
          </p:txBody>
        </p:sp>
        <p:sp>
          <p:nvSpPr>
            <p:cNvPr id="43116" name="TextBox 27"/>
            <p:cNvSpPr txBox="1">
              <a:spLocks noChangeArrowheads="1"/>
            </p:cNvSpPr>
            <p:nvPr/>
          </p:nvSpPr>
          <p:spPr bwMode="auto">
            <a:xfrm>
              <a:off x="254000" y="2970555"/>
              <a:ext cx="460375" cy="1933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b="1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r" eaLnBrk="1" hangingPunct="1">
                <a:lnSpc>
                  <a:spcPct val="90000"/>
                </a:lnSpc>
                <a:spcBef>
                  <a:spcPct val="35000"/>
                </a:spcBef>
                <a:spcAft>
                  <a:spcPct val="25000"/>
                </a:spcAft>
                <a:buClr>
                  <a:schemeClr val="folHlink"/>
                </a:buClr>
                <a:buFont typeface="Arial" pitchFamily="34" charset="0"/>
                <a:buNone/>
              </a:pPr>
              <a:r>
                <a:rPr lang="en-US" altLang="en-US" sz="1200" b="0"/>
                <a:t>60</a:t>
              </a:r>
            </a:p>
          </p:txBody>
        </p:sp>
        <p:sp>
          <p:nvSpPr>
            <p:cNvPr id="43117" name="TextBox 28"/>
            <p:cNvSpPr txBox="1">
              <a:spLocks noChangeArrowheads="1"/>
            </p:cNvSpPr>
            <p:nvPr/>
          </p:nvSpPr>
          <p:spPr bwMode="auto">
            <a:xfrm>
              <a:off x="254000" y="3292818"/>
              <a:ext cx="460375" cy="1933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b="1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r" eaLnBrk="1" hangingPunct="1">
                <a:lnSpc>
                  <a:spcPct val="90000"/>
                </a:lnSpc>
                <a:spcBef>
                  <a:spcPct val="35000"/>
                </a:spcBef>
                <a:spcAft>
                  <a:spcPct val="25000"/>
                </a:spcAft>
                <a:buClr>
                  <a:schemeClr val="folHlink"/>
                </a:buClr>
                <a:buFont typeface="Arial" pitchFamily="34" charset="0"/>
                <a:buNone/>
              </a:pPr>
              <a:r>
                <a:rPr lang="en-US" altLang="en-US" sz="1200" b="0"/>
                <a:t>40</a:t>
              </a:r>
            </a:p>
          </p:txBody>
        </p:sp>
        <p:sp>
          <p:nvSpPr>
            <p:cNvPr id="43118" name="TextBox 29"/>
            <p:cNvSpPr txBox="1">
              <a:spLocks noChangeArrowheads="1"/>
            </p:cNvSpPr>
            <p:nvPr/>
          </p:nvSpPr>
          <p:spPr bwMode="auto">
            <a:xfrm>
              <a:off x="254000" y="3615080"/>
              <a:ext cx="460375" cy="1933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b="1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r" eaLnBrk="1" hangingPunct="1">
                <a:lnSpc>
                  <a:spcPct val="90000"/>
                </a:lnSpc>
                <a:spcBef>
                  <a:spcPct val="35000"/>
                </a:spcBef>
                <a:spcAft>
                  <a:spcPct val="25000"/>
                </a:spcAft>
                <a:buClr>
                  <a:schemeClr val="folHlink"/>
                </a:buClr>
                <a:buFont typeface="Arial" pitchFamily="34" charset="0"/>
                <a:buNone/>
              </a:pPr>
              <a:r>
                <a:rPr lang="en-US" altLang="en-US" sz="1200" b="0"/>
                <a:t>20</a:t>
              </a:r>
            </a:p>
          </p:txBody>
        </p:sp>
        <p:sp>
          <p:nvSpPr>
            <p:cNvPr id="43119" name="TextBox 30"/>
            <p:cNvSpPr txBox="1">
              <a:spLocks noChangeArrowheads="1"/>
            </p:cNvSpPr>
            <p:nvPr/>
          </p:nvSpPr>
          <p:spPr bwMode="auto">
            <a:xfrm>
              <a:off x="254000" y="3935755"/>
              <a:ext cx="460375" cy="1933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b="1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r" eaLnBrk="1" hangingPunct="1">
                <a:lnSpc>
                  <a:spcPct val="90000"/>
                </a:lnSpc>
                <a:spcBef>
                  <a:spcPct val="35000"/>
                </a:spcBef>
                <a:spcAft>
                  <a:spcPct val="25000"/>
                </a:spcAft>
                <a:buClr>
                  <a:schemeClr val="folHlink"/>
                </a:buClr>
                <a:buFont typeface="Arial" pitchFamily="34" charset="0"/>
                <a:buNone/>
              </a:pPr>
              <a:r>
                <a:rPr lang="en-US" altLang="en-US" sz="1200" b="0"/>
                <a:t>0</a:t>
              </a:r>
            </a:p>
          </p:txBody>
        </p:sp>
        <p:sp>
          <p:nvSpPr>
            <p:cNvPr id="43120" name="TextBox 31"/>
            <p:cNvSpPr txBox="1">
              <a:spLocks noChangeArrowheads="1"/>
            </p:cNvSpPr>
            <p:nvPr/>
          </p:nvSpPr>
          <p:spPr bwMode="auto">
            <a:xfrm rot="16200000">
              <a:off x="-527843" y="3158201"/>
              <a:ext cx="1663700" cy="1962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b="1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eaLnBrk="1" hangingPunct="1">
                <a:lnSpc>
                  <a:spcPct val="90000"/>
                </a:lnSpc>
                <a:spcBef>
                  <a:spcPct val="35000"/>
                </a:spcBef>
                <a:spcAft>
                  <a:spcPct val="25000"/>
                </a:spcAft>
                <a:buClr>
                  <a:schemeClr val="folHlink"/>
                </a:buClr>
                <a:buFont typeface="Arial" pitchFamily="34" charset="0"/>
                <a:buNone/>
              </a:pPr>
              <a:r>
                <a:rPr lang="en-US" altLang="en-US" sz="1200"/>
                <a:t>SVR12 (%)</a:t>
              </a:r>
            </a:p>
          </p:txBody>
        </p:sp>
        <p:sp>
          <p:nvSpPr>
            <p:cNvPr id="43121" name="TextBox 32"/>
            <p:cNvSpPr txBox="1">
              <a:spLocks noChangeArrowheads="1"/>
            </p:cNvSpPr>
            <p:nvPr/>
          </p:nvSpPr>
          <p:spPr bwMode="auto">
            <a:xfrm>
              <a:off x="760413" y="1865655"/>
              <a:ext cx="2025650" cy="2142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b="1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eaLnBrk="1" hangingPunct="1">
                <a:lnSpc>
                  <a:spcPct val="90000"/>
                </a:lnSpc>
                <a:spcBef>
                  <a:spcPct val="35000"/>
                </a:spcBef>
                <a:spcAft>
                  <a:spcPct val="25000"/>
                </a:spcAft>
                <a:buClr>
                  <a:schemeClr val="folHlink"/>
                </a:buClr>
                <a:buFont typeface="Arial" pitchFamily="34" charset="0"/>
                <a:buNone/>
              </a:pPr>
              <a:r>
                <a:rPr lang="en-US" altLang="en-US" sz="1400" dirty="0" smtClean="0"/>
                <a:t>Global</a:t>
              </a:r>
              <a:endParaRPr lang="en-US" altLang="en-US" sz="1400" dirty="0"/>
            </a:p>
          </p:txBody>
        </p:sp>
        <p:sp>
          <p:nvSpPr>
            <p:cNvPr id="43122" name="TextBox 33"/>
            <p:cNvSpPr txBox="1">
              <a:spLocks noChangeArrowheads="1"/>
            </p:cNvSpPr>
            <p:nvPr/>
          </p:nvSpPr>
          <p:spPr bwMode="auto">
            <a:xfrm>
              <a:off x="746125" y="4108793"/>
              <a:ext cx="1042988" cy="1933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b="1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eaLnBrk="1" hangingPunct="1">
                <a:lnSpc>
                  <a:spcPct val="90000"/>
                </a:lnSpc>
                <a:spcBef>
                  <a:spcPct val="35000"/>
                </a:spcBef>
                <a:spcAft>
                  <a:spcPct val="25000"/>
                </a:spcAft>
                <a:buClr>
                  <a:schemeClr val="folHlink"/>
                </a:buClr>
                <a:buFont typeface="Arial" pitchFamily="34" charset="0"/>
                <a:buNone/>
              </a:pPr>
              <a:r>
                <a:rPr lang="en-US" altLang="en-US" sz="1200" dirty="0" smtClean="0"/>
                <a:t>CH </a:t>
              </a:r>
              <a:r>
                <a:rPr lang="en-US" altLang="en-US" sz="1200" dirty="0" err="1" smtClean="0"/>
                <a:t>avanzada</a:t>
              </a:r>
              <a:endParaRPr lang="en-US" altLang="en-US" sz="1200" dirty="0"/>
            </a:p>
          </p:txBody>
        </p:sp>
        <p:sp>
          <p:nvSpPr>
            <p:cNvPr id="43123" name="TextBox 34"/>
            <p:cNvSpPr txBox="1">
              <a:spLocks noChangeArrowheads="1"/>
            </p:cNvSpPr>
            <p:nvPr/>
          </p:nvSpPr>
          <p:spPr bwMode="auto">
            <a:xfrm>
              <a:off x="1789113" y="4108793"/>
              <a:ext cx="1042987" cy="1933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b="1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eaLnBrk="1" hangingPunct="1">
                <a:lnSpc>
                  <a:spcPct val="90000"/>
                </a:lnSpc>
                <a:spcBef>
                  <a:spcPct val="35000"/>
                </a:spcBef>
                <a:spcAft>
                  <a:spcPct val="25000"/>
                </a:spcAft>
                <a:buClr>
                  <a:schemeClr val="folHlink"/>
                </a:buClr>
                <a:buFont typeface="Arial" pitchFamily="34" charset="0"/>
                <a:buNone/>
              </a:pPr>
              <a:r>
                <a:rPr lang="en-US" altLang="en-US" sz="1200" dirty="0" smtClean="0"/>
                <a:t>Post-</a:t>
              </a:r>
              <a:r>
                <a:rPr lang="en-US" altLang="en-US" sz="1200" dirty="0" err="1" smtClean="0"/>
                <a:t>tho</a:t>
              </a:r>
              <a:endParaRPr lang="en-US" altLang="en-US" sz="1200" dirty="0"/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947738" y="3708743"/>
              <a:ext cx="676275" cy="193380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 eaLnBrk="1" hangingPunct="1">
                <a:lnSpc>
                  <a:spcPct val="90000"/>
                </a:lnSpc>
                <a:spcBef>
                  <a:spcPct val="35000"/>
                </a:spcBef>
                <a:spcAft>
                  <a:spcPct val="25000"/>
                </a:spcAft>
                <a:buClr>
                  <a:schemeClr val="folHlink"/>
                </a:buClr>
                <a:buFont typeface="Arial" charset="0"/>
                <a:buNone/>
                <a:defRPr/>
              </a:pPr>
              <a:r>
                <a:rPr lang="en-US" sz="1200" b="0" dirty="0">
                  <a:solidFill>
                    <a:schemeClr val="bg2">
                      <a:lumMod val="10000"/>
                    </a:schemeClr>
                  </a:solidFill>
                  <a:latin typeface="Arial" charset="0"/>
                </a:rPr>
                <a:t>50/60</a:t>
              </a:r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1971675" y="3708743"/>
              <a:ext cx="676275" cy="193380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 eaLnBrk="1" hangingPunct="1">
                <a:lnSpc>
                  <a:spcPct val="90000"/>
                </a:lnSpc>
                <a:spcBef>
                  <a:spcPct val="35000"/>
                </a:spcBef>
                <a:spcAft>
                  <a:spcPct val="25000"/>
                </a:spcAft>
                <a:buClr>
                  <a:schemeClr val="folHlink"/>
                </a:buClr>
                <a:buFont typeface="Arial" charset="0"/>
                <a:buNone/>
                <a:defRPr/>
              </a:pPr>
              <a:r>
                <a:rPr lang="en-US" sz="1200" b="0" dirty="0">
                  <a:solidFill>
                    <a:schemeClr val="bg2">
                      <a:lumMod val="10000"/>
                    </a:schemeClr>
                  </a:solidFill>
                  <a:latin typeface="Arial" charset="0"/>
                </a:rPr>
                <a:t>50/53</a:t>
              </a:r>
            </a:p>
          </p:txBody>
        </p:sp>
        <p:sp>
          <p:nvSpPr>
            <p:cNvPr id="43126" name="TextBox 37"/>
            <p:cNvSpPr txBox="1">
              <a:spLocks noChangeArrowheads="1"/>
            </p:cNvSpPr>
            <p:nvPr/>
          </p:nvSpPr>
          <p:spPr bwMode="auto">
            <a:xfrm>
              <a:off x="1076325" y="2305393"/>
              <a:ext cx="458788" cy="1933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b="1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eaLnBrk="1" hangingPunct="1">
                <a:lnSpc>
                  <a:spcPct val="90000"/>
                </a:lnSpc>
                <a:spcBef>
                  <a:spcPct val="35000"/>
                </a:spcBef>
                <a:spcAft>
                  <a:spcPct val="25000"/>
                </a:spcAft>
                <a:buClr>
                  <a:schemeClr val="folHlink"/>
                </a:buClr>
                <a:buFont typeface="Arial" pitchFamily="34" charset="0"/>
                <a:buNone/>
              </a:pPr>
              <a:r>
                <a:rPr lang="en-US" altLang="en-US" sz="1200"/>
                <a:t>83</a:t>
              </a:r>
            </a:p>
          </p:txBody>
        </p:sp>
        <p:sp>
          <p:nvSpPr>
            <p:cNvPr id="43127" name="TextBox 38"/>
            <p:cNvSpPr txBox="1">
              <a:spLocks noChangeArrowheads="1"/>
            </p:cNvSpPr>
            <p:nvPr/>
          </p:nvSpPr>
          <p:spPr bwMode="auto">
            <a:xfrm>
              <a:off x="2117725" y="2199030"/>
              <a:ext cx="458788" cy="1933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b="1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eaLnBrk="1" hangingPunct="1">
                <a:lnSpc>
                  <a:spcPct val="90000"/>
                </a:lnSpc>
                <a:spcBef>
                  <a:spcPct val="35000"/>
                </a:spcBef>
                <a:spcAft>
                  <a:spcPct val="25000"/>
                </a:spcAft>
                <a:buClr>
                  <a:schemeClr val="folHlink"/>
                </a:buClr>
                <a:buFont typeface="Arial" pitchFamily="34" charset="0"/>
                <a:buNone/>
              </a:pPr>
              <a:r>
                <a:rPr lang="en-US" altLang="en-US" sz="1200"/>
                <a:t>94</a:t>
              </a:r>
            </a:p>
          </p:txBody>
        </p:sp>
        <p:grpSp>
          <p:nvGrpSpPr>
            <p:cNvPr id="43128" name="Group 25"/>
            <p:cNvGrpSpPr>
              <a:grpSpLocks/>
            </p:cNvGrpSpPr>
            <p:nvPr/>
          </p:nvGrpSpPr>
          <p:grpSpPr bwMode="auto">
            <a:xfrm>
              <a:off x="1266825" y="2564155"/>
              <a:ext cx="80963" cy="276225"/>
              <a:chOff x="1499856" y="2549046"/>
              <a:chExt cx="81294" cy="276238"/>
            </a:xfrm>
          </p:grpSpPr>
          <p:cxnSp>
            <p:nvCxnSpPr>
              <p:cNvPr id="43134" name="Straight Connector 20"/>
              <p:cNvCxnSpPr>
                <a:cxnSpLocks noChangeShapeType="1"/>
              </p:cNvCxnSpPr>
              <p:nvPr/>
            </p:nvCxnSpPr>
            <p:spPr bwMode="auto">
              <a:xfrm>
                <a:off x="1540503" y="2549046"/>
                <a:ext cx="0" cy="275117"/>
              </a:xfrm>
              <a:prstGeom prst="line">
                <a:avLst/>
              </a:prstGeom>
              <a:noFill/>
              <a:ln w="19050" algn="ctr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43135" name="Straight Connector 24"/>
              <p:cNvCxnSpPr>
                <a:cxnSpLocks noChangeShapeType="1"/>
              </p:cNvCxnSpPr>
              <p:nvPr/>
            </p:nvCxnSpPr>
            <p:spPr bwMode="auto">
              <a:xfrm>
                <a:off x="1499856" y="2549046"/>
                <a:ext cx="81294" cy="0"/>
              </a:xfrm>
              <a:prstGeom prst="line">
                <a:avLst/>
              </a:prstGeom>
              <a:noFill/>
              <a:ln w="19050" algn="ctr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43136" name="Straight Connector 45"/>
              <p:cNvCxnSpPr>
                <a:cxnSpLocks noChangeShapeType="1"/>
              </p:cNvCxnSpPr>
              <p:nvPr/>
            </p:nvCxnSpPr>
            <p:spPr bwMode="auto">
              <a:xfrm>
                <a:off x="1499856" y="2825284"/>
                <a:ext cx="81294" cy="0"/>
              </a:xfrm>
              <a:prstGeom prst="line">
                <a:avLst/>
              </a:prstGeom>
              <a:noFill/>
              <a:ln w="19050" algn="ctr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  <p:grpSp>
          <p:nvGrpSpPr>
            <p:cNvPr id="43129" name="Group 47"/>
            <p:cNvGrpSpPr>
              <a:grpSpLocks/>
            </p:cNvGrpSpPr>
            <p:nvPr/>
          </p:nvGrpSpPr>
          <p:grpSpPr bwMode="auto">
            <a:xfrm>
              <a:off x="2305050" y="2448268"/>
              <a:ext cx="80963" cy="228600"/>
              <a:chOff x="1499856" y="2549046"/>
              <a:chExt cx="81294" cy="228608"/>
            </a:xfrm>
          </p:grpSpPr>
          <p:cxnSp>
            <p:nvCxnSpPr>
              <p:cNvPr id="43131" name="Straight Connector 48"/>
              <p:cNvCxnSpPr>
                <a:cxnSpLocks noChangeShapeType="1"/>
              </p:cNvCxnSpPr>
              <p:nvPr/>
            </p:nvCxnSpPr>
            <p:spPr bwMode="auto">
              <a:xfrm>
                <a:off x="1540503" y="2549046"/>
                <a:ext cx="0" cy="228608"/>
              </a:xfrm>
              <a:prstGeom prst="line">
                <a:avLst/>
              </a:prstGeom>
              <a:noFill/>
              <a:ln w="19050" algn="ctr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43132" name="Straight Connector 49"/>
              <p:cNvCxnSpPr>
                <a:cxnSpLocks noChangeShapeType="1"/>
              </p:cNvCxnSpPr>
              <p:nvPr/>
            </p:nvCxnSpPr>
            <p:spPr bwMode="auto">
              <a:xfrm>
                <a:off x="1499856" y="2549046"/>
                <a:ext cx="81294" cy="0"/>
              </a:xfrm>
              <a:prstGeom prst="line">
                <a:avLst/>
              </a:prstGeom>
              <a:noFill/>
              <a:ln w="19050" algn="ctr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43133" name="Straight Connector 50"/>
              <p:cNvCxnSpPr>
                <a:cxnSpLocks noChangeShapeType="1"/>
              </p:cNvCxnSpPr>
              <p:nvPr/>
            </p:nvCxnSpPr>
            <p:spPr bwMode="auto">
              <a:xfrm>
                <a:off x="1499856" y="2777654"/>
                <a:ext cx="81294" cy="0"/>
              </a:xfrm>
              <a:prstGeom prst="line">
                <a:avLst/>
              </a:prstGeom>
              <a:noFill/>
              <a:ln w="19050" algn="ctr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  <p:sp>
          <p:nvSpPr>
            <p:cNvPr id="43130" name="TextBox 1"/>
            <p:cNvSpPr txBox="1">
              <a:spLocks noChangeArrowheads="1"/>
            </p:cNvSpPr>
            <p:nvPr/>
          </p:nvSpPr>
          <p:spPr bwMode="auto">
            <a:xfrm>
              <a:off x="177800" y="3775418"/>
              <a:ext cx="417572" cy="2047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b="1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r>
                <a:rPr lang="en-US" altLang="en-US" sz="1200" b="0"/>
                <a:t>n/N =</a:t>
              </a:r>
            </a:p>
          </p:txBody>
        </p:sp>
      </p:grpSp>
      <p:grpSp>
        <p:nvGrpSpPr>
          <p:cNvPr id="43015" name="Group 3"/>
          <p:cNvGrpSpPr>
            <a:grpSpLocks/>
          </p:cNvGrpSpPr>
          <p:nvPr/>
        </p:nvGrpSpPr>
        <p:grpSpPr bwMode="auto">
          <a:xfrm>
            <a:off x="3807885" y="1830668"/>
            <a:ext cx="6013449" cy="3302294"/>
            <a:chOff x="2856436" y="1851025"/>
            <a:chExt cx="4932363" cy="2391304"/>
          </a:xfrm>
        </p:grpSpPr>
        <p:sp>
          <p:nvSpPr>
            <p:cNvPr id="43041" name="TextBox 99"/>
            <p:cNvSpPr txBox="1">
              <a:spLocks noChangeArrowheads="1"/>
            </p:cNvSpPr>
            <p:nvPr/>
          </p:nvSpPr>
          <p:spPr bwMode="auto">
            <a:xfrm>
              <a:off x="6917261" y="4052888"/>
              <a:ext cx="460375" cy="1894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b="1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eaLnBrk="1" hangingPunct="1">
                <a:lnSpc>
                  <a:spcPct val="90000"/>
                </a:lnSpc>
                <a:spcBef>
                  <a:spcPct val="35000"/>
                </a:spcBef>
                <a:spcAft>
                  <a:spcPct val="25000"/>
                </a:spcAft>
                <a:buClr>
                  <a:schemeClr val="folHlink"/>
                </a:buClr>
                <a:buFont typeface="Arial" pitchFamily="34" charset="0"/>
                <a:buNone/>
              </a:pPr>
              <a:r>
                <a:rPr lang="en-US" altLang="en-US" sz="1200" b="0"/>
                <a:t>4</a:t>
              </a:r>
            </a:p>
          </p:txBody>
        </p:sp>
        <p:sp>
          <p:nvSpPr>
            <p:cNvPr id="43042" name="TextBox 100"/>
            <p:cNvSpPr txBox="1">
              <a:spLocks noChangeArrowheads="1"/>
            </p:cNvSpPr>
            <p:nvPr/>
          </p:nvSpPr>
          <p:spPr bwMode="auto">
            <a:xfrm>
              <a:off x="7296674" y="4052888"/>
              <a:ext cx="460375" cy="1894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b="1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eaLnBrk="1" hangingPunct="1">
                <a:lnSpc>
                  <a:spcPct val="90000"/>
                </a:lnSpc>
                <a:spcBef>
                  <a:spcPct val="35000"/>
                </a:spcBef>
                <a:spcAft>
                  <a:spcPct val="25000"/>
                </a:spcAft>
                <a:buClr>
                  <a:schemeClr val="folHlink"/>
                </a:buClr>
                <a:buFont typeface="Arial" pitchFamily="34" charset="0"/>
                <a:buNone/>
              </a:pPr>
              <a:r>
                <a:rPr lang="en-US" altLang="en-US" sz="1200" b="0"/>
                <a:t>6</a:t>
              </a:r>
            </a:p>
          </p:txBody>
        </p:sp>
        <p:sp>
          <p:nvSpPr>
            <p:cNvPr id="43043" name="TextBox 72"/>
            <p:cNvSpPr txBox="1">
              <a:spLocks noChangeArrowheads="1"/>
            </p:cNvSpPr>
            <p:nvPr/>
          </p:nvSpPr>
          <p:spPr bwMode="auto">
            <a:xfrm>
              <a:off x="2856436" y="1851025"/>
              <a:ext cx="2560638" cy="3502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b="1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eaLnBrk="1" hangingPunct="1">
                <a:lnSpc>
                  <a:spcPct val="90000"/>
                </a:lnSpc>
                <a:spcBef>
                  <a:spcPct val="35000"/>
                </a:spcBef>
                <a:spcAft>
                  <a:spcPct val="25000"/>
                </a:spcAft>
                <a:buClr>
                  <a:schemeClr val="folHlink"/>
                </a:buClr>
                <a:buFont typeface="Arial" pitchFamily="34" charset="0"/>
                <a:buNone/>
              </a:pPr>
              <a:r>
                <a:rPr lang="en-US" altLang="en-US" sz="1400" dirty="0" smtClean="0"/>
                <a:t>CH </a:t>
              </a:r>
              <a:r>
                <a:rPr lang="en-US" altLang="en-US" sz="1400" dirty="0" err="1" smtClean="0"/>
                <a:t>avanzada</a:t>
              </a:r>
              <a:r>
                <a:rPr lang="en-US" altLang="en-US" sz="1400" dirty="0"/>
                <a:t/>
              </a:r>
              <a:br>
                <a:rPr lang="en-US" altLang="en-US" sz="1400" dirty="0"/>
              </a:br>
              <a:endParaRPr lang="en-US" altLang="en-US" sz="1400" dirty="0"/>
            </a:p>
          </p:txBody>
        </p:sp>
        <p:grpSp>
          <p:nvGrpSpPr>
            <p:cNvPr id="43044" name="Group 7177"/>
            <p:cNvGrpSpPr>
              <a:grpSpLocks/>
            </p:cNvGrpSpPr>
            <p:nvPr/>
          </p:nvGrpSpPr>
          <p:grpSpPr bwMode="auto">
            <a:xfrm>
              <a:off x="4435999" y="2200275"/>
              <a:ext cx="534987" cy="1858963"/>
              <a:chOff x="5704032" y="2201040"/>
              <a:chExt cx="461836" cy="1857863"/>
            </a:xfrm>
          </p:grpSpPr>
          <p:sp>
            <p:nvSpPr>
              <p:cNvPr id="116" name="Rectangle 115"/>
              <p:cNvSpPr/>
              <p:nvPr/>
            </p:nvSpPr>
            <p:spPr bwMode="auto">
              <a:xfrm>
                <a:off x="5806224" y="2459650"/>
                <a:ext cx="260782" cy="1599253"/>
              </a:xfrm>
              <a:prstGeom prst="rect">
                <a:avLst/>
              </a:prstGeom>
              <a:solidFill>
                <a:schemeClr val="accent2"/>
              </a:solidFill>
              <a:ln w="9525" cap="flat" cmpd="sng" algn="ctr">
                <a:solidFill>
                  <a:schemeClr val="bg2">
                    <a:lumMod val="1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eaLnBrk="1" hangingPunct="1">
                  <a:lnSpc>
                    <a:spcPct val="90000"/>
                  </a:lnSpc>
                  <a:spcBef>
                    <a:spcPct val="35000"/>
                  </a:spcBef>
                  <a:spcAft>
                    <a:spcPct val="25000"/>
                  </a:spcAft>
                  <a:buClr>
                    <a:schemeClr val="folHlink"/>
                  </a:buClr>
                  <a:buFont typeface="Arial" charset="0"/>
                  <a:buChar char="•"/>
                  <a:defRPr/>
                </a:pPr>
                <a:endParaRPr lang="en-US" dirty="0">
                  <a:latin typeface="Arial" charset="0"/>
                </a:endParaRPr>
              </a:p>
            </p:txBody>
          </p:sp>
          <p:sp>
            <p:nvSpPr>
              <p:cNvPr id="117" name="TextBox 116"/>
              <p:cNvSpPr txBox="1"/>
              <p:nvPr/>
            </p:nvSpPr>
            <p:spPr>
              <a:xfrm>
                <a:off x="5737282" y="3633705"/>
                <a:ext cx="380682" cy="309608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 algn="ctr" eaLnBrk="1" hangingPunct="1">
                  <a:lnSpc>
                    <a:spcPct val="90000"/>
                  </a:lnSpc>
                  <a:spcBef>
                    <a:spcPct val="35000"/>
                  </a:spcBef>
                  <a:spcAft>
                    <a:spcPct val="25000"/>
                  </a:spcAft>
                  <a:buClr>
                    <a:schemeClr val="folHlink"/>
                  </a:buClr>
                  <a:buFont typeface="Arial" charset="0"/>
                  <a:buNone/>
                  <a:defRPr/>
                </a:pPr>
                <a:r>
                  <a:rPr lang="en-US" sz="1200" b="0" dirty="0">
                    <a:solidFill>
                      <a:schemeClr val="bg2">
                        <a:lumMod val="10000"/>
                      </a:schemeClr>
                    </a:solidFill>
                    <a:latin typeface="Arial" charset="0"/>
                  </a:rPr>
                  <a:t>4/</a:t>
                </a:r>
                <a:br>
                  <a:rPr lang="en-US" sz="1200" b="0" dirty="0">
                    <a:solidFill>
                      <a:schemeClr val="bg2">
                        <a:lumMod val="10000"/>
                      </a:schemeClr>
                    </a:solidFill>
                    <a:latin typeface="Arial" charset="0"/>
                  </a:rPr>
                </a:br>
                <a:r>
                  <a:rPr lang="en-US" sz="1200" b="0" dirty="0">
                    <a:solidFill>
                      <a:schemeClr val="bg2">
                        <a:lumMod val="10000"/>
                      </a:schemeClr>
                    </a:solidFill>
                    <a:latin typeface="Arial" charset="0"/>
                  </a:rPr>
                  <a:t>4</a:t>
                </a:r>
              </a:p>
            </p:txBody>
          </p:sp>
          <p:sp>
            <p:nvSpPr>
              <p:cNvPr id="43100" name="TextBox 117"/>
              <p:cNvSpPr txBox="1">
                <a:spLocks noChangeArrowheads="1"/>
              </p:cNvSpPr>
              <p:nvPr/>
            </p:nvSpPr>
            <p:spPr bwMode="auto">
              <a:xfrm>
                <a:off x="5704032" y="2201040"/>
                <a:ext cx="461836" cy="18932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b="1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>
                  <a:defRPr b="1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>
                  <a:defRPr b="1"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>
                  <a:defRPr b="1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>
                  <a:defRPr b="1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algn="ctr" eaLnBrk="1" hangingPunct="1">
                  <a:lnSpc>
                    <a:spcPct val="90000"/>
                  </a:lnSpc>
                  <a:spcBef>
                    <a:spcPct val="35000"/>
                  </a:spcBef>
                  <a:spcAft>
                    <a:spcPct val="25000"/>
                  </a:spcAft>
                  <a:buClr>
                    <a:schemeClr val="folHlink"/>
                  </a:buClr>
                  <a:buFont typeface="Arial" pitchFamily="34" charset="0"/>
                  <a:buNone/>
                </a:pPr>
                <a:r>
                  <a:rPr lang="en-US" altLang="en-US" sz="1200"/>
                  <a:t>100</a:t>
                </a:r>
              </a:p>
            </p:txBody>
          </p:sp>
        </p:grpSp>
        <p:sp>
          <p:nvSpPr>
            <p:cNvPr id="123" name="Rectangle 122"/>
            <p:cNvSpPr/>
            <p:nvPr/>
          </p:nvSpPr>
          <p:spPr bwMode="auto">
            <a:xfrm>
              <a:off x="5458904" y="2492375"/>
              <a:ext cx="303824" cy="1566863"/>
            </a:xfrm>
            <a:prstGeom prst="rect">
              <a:avLst/>
            </a:prstGeom>
            <a:solidFill>
              <a:srgbClr val="5B9BD5"/>
            </a:solidFill>
            <a:ln w="9525" cap="flat" cmpd="sng" algn="ctr">
              <a:solidFill>
                <a:schemeClr val="bg2">
                  <a:lumMod val="1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hangingPunct="1">
                <a:lnSpc>
                  <a:spcPct val="90000"/>
                </a:lnSpc>
                <a:spcBef>
                  <a:spcPct val="35000"/>
                </a:spcBef>
                <a:spcAft>
                  <a:spcPct val="25000"/>
                </a:spcAft>
                <a:buClr>
                  <a:schemeClr val="folHlink"/>
                </a:buClr>
                <a:buFont typeface="Arial" charset="0"/>
                <a:buChar char="•"/>
                <a:defRPr/>
              </a:pPr>
              <a:endParaRPr lang="en-US" dirty="0">
                <a:latin typeface="Arial" charset="0"/>
              </a:endParaRPr>
            </a:p>
          </p:txBody>
        </p:sp>
        <p:sp>
          <p:nvSpPr>
            <p:cNvPr id="129" name="Rectangle 128"/>
            <p:cNvSpPr/>
            <p:nvPr/>
          </p:nvSpPr>
          <p:spPr bwMode="auto">
            <a:xfrm>
              <a:off x="5839118" y="2620963"/>
              <a:ext cx="305560" cy="1438275"/>
            </a:xfrm>
            <a:prstGeom prst="rect">
              <a:avLst/>
            </a:prstGeom>
            <a:solidFill>
              <a:srgbClr val="5B9BD5"/>
            </a:solidFill>
            <a:ln w="9525" cap="flat" cmpd="sng" algn="ctr">
              <a:solidFill>
                <a:schemeClr val="bg2">
                  <a:lumMod val="1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hangingPunct="1">
                <a:lnSpc>
                  <a:spcPct val="90000"/>
                </a:lnSpc>
                <a:spcBef>
                  <a:spcPct val="35000"/>
                </a:spcBef>
                <a:spcAft>
                  <a:spcPct val="25000"/>
                </a:spcAft>
                <a:buClr>
                  <a:schemeClr val="folHlink"/>
                </a:buClr>
                <a:buFont typeface="Arial" charset="0"/>
                <a:buChar char="•"/>
                <a:defRPr/>
              </a:pPr>
              <a:endParaRPr lang="en-US" dirty="0">
                <a:latin typeface="Arial" charset="0"/>
              </a:endParaRPr>
            </a:p>
          </p:txBody>
        </p:sp>
        <p:sp>
          <p:nvSpPr>
            <p:cNvPr id="137" name="Rectangle 136"/>
            <p:cNvSpPr/>
            <p:nvPr/>
          </p:nvSpPr>
          <p:spPr bwMode="auto">
            <a:xfrm>
              <a:off x="6606491" y="2582863"/>
              <a:ext cx="302088" cy="1476375"/>
            </a:xfrm>
            <a:prstGeom prst="rect">
              <a:avLst/>
            </a:prstGeom>
            <a:solidFill>
              <a:srgbClr val="5B9BD5"/>
            </a:solidFill>
            <a:ln w="9525" cap="flat" cmpd="sng" algn="ctr">
              <a:solidFill>
                <a:schemeClr val="bg2">
                  <a:lumMod val="1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hangingPunct="1">
                <a:lnSpc>
                  <a:spcPct val="90000"/>
                </a:lnSpc>
                <a:spcBef>
                  <a:spcPct val="35000"/>
                </a:spcBef>
                <a:spcAft>
                  <a:spcPct val="25000"/>
                </a:spcAft>
                <a:buClr>
                  <a:schemeClr val="folHlink"/>
                </a:buClr>
                <a:buFont typeface="Arial" charset="0"/>
                <a:buChar char="•"/>
                <a:defRPr/>
              </a:pPr>
              <a:endParaRPr lang="en-US" dirty="0">
                <a:latin typeface="Arial" charset="0"/>
              </a:endParaRPr>
            </a:p>
          </p:txBody>
        </p:sp>
        <p:sp>
          <p:nvSpPr>
            <p:cNvPr id="145" name="Rectangle 144"/>
            <p:cNvSpPr/>
            <p:nvPr/>
          </p:nvSpPr>
          <p:spPr bwMode="auto">
            <a:xfrm>
              <a:off x="7372126" y="2459038"/>
              <a:ext cx="302088" cy="1600200"/>
            </a:xfrm>
            <a:prstGeom prst="rect">
              <a:avLst/>
            </a:prstGeom>
            <a:solidFill>
              <a:srgbClr val="5B9BD5"/>
            </a:solidFill>
            <a:ln w="9525" cap="flat" cmpd="sng" algn="ctr">
              <a:solidFill>
                <a:schemeClr val="bg2">
                  <a:lumMod val="1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hangingPunct="1">
                <a:lnSpc>
                  <a:spcPct val="90000"/>
                </a:lnSpc>
                <a:spcBef>
                  <a:spcPct val="35000"/>
                </a:spcBef>
                <a:spcAft>
                  <a:spcPct val="25000"/>
                </a:spcAft>
                <a:buClr>
                  <a:schemeClr val="folHlink"/>
                </a:buClr>
                <a:buFont typeface="Arial" charset="0"/>
                <a:buChar char="•"/>
                <a:defRPr/>
              </a:pPr>
              <a:endParaRPr lang="en-US" dirty="0">
                <a:latin typeface="Arial" charset="0"/>
              </a:endParaRPr>
            </a:p>
          </p:txBody>
        </p:sp>
        <p:sp>
          <p:nvSpPr>
            <p:cNvPr id="7176" name="Rectangle 7175"/>
            <p:cNvSpPr/>
            <p:nvPr/>
          </p:nvSpPr>
          <p:spPr bwMode="auto">
            <a:xfrm>
              <a:off x="3073453" y="2817813"/>
              <a:ext cx="303824" cy="1241425"/>
            </a:xfrm>
            <a:prstGeom prst="rect">
              <a:avLst/>
            </a:prstGeom>
            <a:solidFill>
              <a:schemeClr val="accent2"/>
            </a:solidFill>
            <a:ln w="9525" cap="flat" cmpd="sng" algn="ctr">
              <a:solidFill>
                <a:schemeClr val="bg2">
                  <a:lumMod val="1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hangingPunct="1">
                <a:lnSpc>
                  <a:spcPct val="90000"/>
                </a:lnSpc>
                <a:spcBef>
                  <a:spcPct val="35000"/>
                </a:spcBef>
                <a:spcAft>
                  <a:spcPct val="25000"/>
                </a:spcAft>
                <a:buClr>
                  <a:schemeClr val="folHlink"/>
                </a:buClr>
                <a:buFont typeface="Arial" charset="0"/>
                <a:buChar char="•"/>
                <a:defRPr/>
              </a:pPr>
              <a:endParaRPr lang="en-US" dirty="0">
                <a:latin typeface="Arial" charset="0"/>
              </a:endParaRPr>
            </a:p>
          </p:txBody>
        </p:sp>
        <p:sp>
          <p:nvSpPr>
            <p:cNvPr id="104" name="Rectangle 103"/>
            <p:cNvSpPr/>
            <p:nvPr/>
          </p:nvSpPr>
          <p:spPr bwMode="auto">
            <a:xfrm>
              <a:off x="3443250" y="2452688"/>
              <a:ext cx="303823" cy="1606550"/>
            </a:xfrm>
            <a:prstGeom prst="rect">
              <a:avLst/>
            </a:prstGeom>
            <a:solidFill>
              <a:schemeClr val="accent2"/>
            </a:solidFill>
            <a:ln w="9525" cap="flat" cmpd="sng" algn="ctr">
              <a:solidFill>
                <a:schemeClr val="bg2">
                  <a:lumMod val="1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hangingPunct="1">
                <a:lnSpc>
                  <a:spcPct val="90000"/>
                </a:lnSpc>
                <a:spcBef>
                  <a:spcPct val="35000"/>
                </a:spcBef>
                <a:spcAft>
                  <a:spcPct val="25000"/>
                </a:spcAft>
                <a:buClr>
                  <a:schemeClr val="folHlink"/>
                </a:buClr>
                <a:buFont typeface="Arial" charset="0"/>
                <a:buChar char="•"/>
                <a:defRPr/>
              </a:pPr>
              <a:endParaRPr lang="en-US" dirty="0">
                <a:latin typeface="Arial" charset="0"/>
              </a:endParaRPr>
            </a:p>
          </p:txBody>
        </p:sp>
        <p:sp>
          <p:nvSpPr>
            <p:cNvPr id="108" name="Rectangle 107"/>
            <p:cNvSpPr/>
            <p:nvPr/>
          </p:nvSpPr>
          <p:spPr bwMode="auto">
            <a:xfrm>
              <a:off x="3813047" y="2767013"/>
              <a:ext cx="303824" cy="1292225"/>
            </a:xfrm>
            <a:prstGeom prst="rect">
              <a:avLst/>
            </a:prstGeom>
            <a:solidFill>
              <a:schemeClr val="accent2"/>
            </a:solidFill>
            <a:ln w="9525" cap="flat" cmpd="sng" algn="ctr">
              <a:solidFill>
                <a:schemeClr val="bg2">
                  <a:lumMod val="1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hangingPunct="1">
                <a:lnSpc>
                  <a:spcPct val="90000"/>
                </a:lnSpc>
                <a:spcBef>
                  <a:spcPct val="35000"/>
                </a:spcBef>
                <a:spcAft>
                  <a:spcPct val="25000"/>
                </a:spcAft>
                <a:buClr>
                  <a:schemeClr val="folHlink"/>
                </a:buClr>
                <a:buFont typeface="Arial" charset="0"/>
                <a:buChar char="•"/>
                <a:defRPr/>
              </a:pPr>
              <a:endParaRPr lang="en-US" dirty="0">
                <a:latin typeface="Arial" charset="0"/>
              </a:endParaRPr>
            </a:p>
          </p:txBody>
        </p:sp>
        <p:sp>
          <p:nvSpPr>
            <p:cNvPr id="112" name="Rectangle 111"/>
            <p:cNvSpPr/>
            <p:nvPr/>
          </p:nvSpPr>
          <p:spPr bwMode="auto">
            <a:xfrm>
              <a:off x="4182844" y="2711450"/>
              <a:ext cx="303823" cy="1347788"/>
            </a:xfrm>
            <a:prstGeom prst="rect">
              <a:avLst/>
            </a:prstGeom>
            <a:solidFill>
              <a:schemeClr val="accent2"/>
            </a:solidFill>
            <a:ln w="9525" cap="flat" cmpd="sng" algn="ctr">
              <a:solidFill>
                <a:schemeClr val="bg2">
                  <a:lumMod val="1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hangingPunct="1">
                <a:lnSpc>
                  <a:spcPct val="90000"/>
                </a:lnSpc>
                <a:spcBef>
                  <a:spcPct val="35000"/>
                </a:spcBef>
                <a:spcAft>
                  <a:spcPct val="25000"/>
                </a:spcAft>
                <a:buClr>
                  <a:schemeClr val="folHlink"/>
                </a:buClr>
                <a:buFont typeface="Arial" charset="0"/>
                <a:buChar char="•"/>
                <a:defRPr/>
              </a:pPr>
              <a:endParaRPr lang="en-US" dirty="0">
                <a:latin typeface="Arial" charset="0"/>
              </a:endParaRPr>
            </a:p>
          </p:txBody>
        </p:sp>
        <p:cxnSp>
          <p:nvCxnSpPr>
            <p:cNvPr id="43053" name="Straight Connector 54"/>
            <p:cNvCxnSpPr>
              <a:cxnSpLocks noChangeShapeType="1"/>
            </p:cNvCxnSpPr>
            <p:nvPr/>
          </p:nvCxnSpPr>
          <p:spPr bwMode="auto">
            <a:xfrm>
              <a:off x="2915174" y="4059238"/>
              <a:ext cx="4857750" cy="0"/>
            </a:xfrm>
            <a:prstGeom prst="line">
              <a:avLst/>
            </a:prstGeom>
            <a:noFill/>
            <a:ln w="28575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3054" name="Straight Connector 55"/>
            <p:cNvCxnSpPr>
              <a:cxnSpLocks noChangeShapeType="1"/>
            </p:cNvCxnSpPr>
            <p:nvPr/>
          </p:nvCxnSpPr>
          <p:spPr bwMode="auto">
            <a:xfrm flipV="1">
              <a:off x="2956449" y="2430463"/>
              <a:ext cx="0" cy="1628775"/>
            </a:xfrm>
            <a:prstGeom prst="line">
              <a:avLst/>
            </a:prstGeom>
            <a:noFill/>
            <a:ln w="28575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grpSp>
          <p:nvGrpSpPr>
            <p:cNvPr id="43055" name="Group 2"/>
            <p:cNvGrpSpPr>
              <a:grpSpLocks/>
            </p:cNvGrpSpPr>
            <p:nvPr/>
          </p:nvGrpSpPr>
          <p:grpSpPr bwMode="auto">
            <a:xfrm>
              <a:off x="2881836" y="2444750"/>
              <a:ext cx="65088" cy="1614488"/>
              <a:chOff x="3940878" y="2444750"/>
              <a:chExt cx="64008" cy="1614488"/>
            </a:xfrm>
          </p:grpSpPr>
          <p:cxnSp>
            <p:nvCxnSpPr>
              <p:cNvPr id="43092" name="Straight Connector 56"/>
              <p:cNvCxnSpPr>
                <a:cxnSpLocks noChangeShapeType="1"/>
              </p:cNvCxnSpPr>
              <p:nvPr/>
            </p:nvCxnSpPr>
            <p:spPr bwMode="auto">
              <a:xfrm flipH="1">
                <a:off x="3940878" y="2444750"/>
                <a:ext cx="64008" cy="0"/>
              </a:xfrm>
              <a:prstGeom prst="line">
                <a:avLst/>
              </a:prstGeom>
              <a:noFill/>
              <a:ln w="28575" algn="ctr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43093" name="Straight Connector 57"/>
              <p:cNvCxnSpPr>
                <a:cxnSpLocks noChangeShapeType="1"/>
              </p:cNvCxnSpPr>
              <p:nvPr/>
            </p:nvCxnSpPr>
            <p:spPr bwMode="auto">
              <a:xfrm flipH="1">
                <a:off x="3940878" y="2767013"/>
                <a:ext cx="64008" cy="0"/>
              </a:xfrm>
              <a:prstGeom prst="line">
                <a:avLst/>
              </a:prstGeom>
              <a:noFill/>
              <a:ln w="28575" algn="ctr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43094" name="Straight Connector 58"/>
              <p:cNvCxnSpPr>
                <a:cxnSpLocks noChangeShapeType="1"/>
              </p:cNvCxnSpPr>
              <p:nvPr/>
            </p:nvCxnSpPr>
            <p:spPr bwMode="auto">
              <a:xfrm flipH="1">
                <a:off x="3940878" y="3090863"/>
                <a:ext cx="64008" cy="0"/>
              </a:xfrm>
              <a:prstGeom prst="line">
                <a:avLst/>
              </a:prstGeom>
              <a:noFill/>
              <a:ln w="28575" algn="ctr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43095" name="Straight Connector 59"/>
              <p:cNvCxnSpPr>
                <a:cxnSpLocks noChangeShapeType="1"/>
              </p:cNvCxnSpPr>
              <p:nvPr/>
            </p:nvCxnSpPr>
            <p:spPr bwMode="auto">
              <a:xfrm flipH="1">
                <a:off x="3940878" y="3413125"/>
                <a:ext cx="64008" cy="0"/>
              </a:xfrm>
              <a:prstGeom prst="line">
                <a:avLst/>
              </a:prstGeom>
              <a:noFill/>
              <a:ln w="28575" algn="ctr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43096" name="Straight Connector 60"/>
              <p:cNvCxnSpPr>
                <a:cxnSpLocks noChangeShapeType="1"/>
              </p:cNvCxnSpPr>
              <p:nvPr/>
            </p:nvCxnSpPr>
            <p:spPr bwMode="auto">
              <a:xfrm flipH="1">
                <a:off x="3940878" y="3735388"/>
                <a:ext cx="64008" cy="0"/>
              </a:xfrm>
              <a:prstGeom prst="line">
                <a:avLst/>
              </a:prstGeom>
              <a:noFill/>
              <a:ln w="28575" algn="ctr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43097" name="Straight Connector 61"/>
              <p:cNvCxnSpPr>
                <a:cxnSpLocks noChangeShapeType="1"/>
              </p:cNvCxnSpPr>
              <p:nvPr/>
            </p:nvCxnSpPr>
            <p:spPr bwMode="auto">
              <a:xfrm flipH="1">
                <a:off x="3940878" y="4059238"/>
                <a:ext cx="64008" cy="0"/>
              </a:xfrm>
              <a:prstGeom prst="line">
                <a:avLst/>
              </a:prstGeom>
              <a:noFill/>
              <a:ln w="28575" algn="ctr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  <p:grpSp>
          <p:nvGrpSpPr>
            <p:cNvPr id="43056" name="Group 3"/>
            <p:cNvGrpSpPr>
              <a:grpSpLocks/>
            </p:cNvGrpSpPr>
            <p:nvPr/>
          </p:nvGrpSpPr>
          <p:grpSpPr bwMode="auto">
            <a:xfrm>
              <a:off x="2956449" y="4070350"/>
              <a:ext cx="4800456" cy="63500"/>
              <a:chOff x="4014490" y="4059238"/>
              <a:chExt cx="4800390" cy="63500"/>
            </a:xfrm>
          </p:grpSpPr>
          <p:cxnSp>
            <p:nvCxnSpPr>
              <p:cNvPr id="43089" name="Straight Connector 62"/>
              <p:cNvCxnSpPr>
                <a:cxnSpLocks noChangeShapeType="1"/>
              </p:cNvCxnSpPr>
              <p:nvPr/>
            </p:nvCxnSpPr>
            <p:spPr bwMode="auto">
              <a:xfrm>
                <a:off x="4014490" y="4059238"/>
                <a:ext cx="0" cy="63500"/>
              </a:xfrm>
              <a:prstGeom prst="line">
                <a:avLst/>
              </a:prstGeom>
              <a:noFill/>
              <a:ln w="28575" algn="ctr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43090" name="Straight Connector 63"/>
              <p:cNvCxnSpPr>
                <a:cxnSpLocks noChangeShapeType="1"/>
              </p:cNvCxnSpPr>
              <p:nvPr/>
            </p:nvCxnSpPr>
            <p:spPr bwMode="auto">
              <a:xfrm>
                <a:off x="6417932" y="4059238"/>
                <a:ext cx="0" cy="63500"/>
              </a:xfrm>
              <a:prstGeom prst="line">
                <a:avLst/>
              </a:prstGeom>
              <a:noFill/>
              <a:ln w="28575" algn="ctr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43091" name="Straight Connector 64"/>
              <p:cNvCxnSpPr>
                <a:cxnSpLocks noChangeShapeType="1"/>
              </p:cNvCxnSpPr>
              <p:nvPr/>
            </p:nvCxnSpPr>
            <p:spPr bwMode="auto">
              <a:xfrm>
                <a:off x="8814880" y="4059238"/>
                <a:ext cx="0" cy="63500"/>
              </a:xfrm>
              <a:prstGeom prst="line">
                <a:avLst/>
              </a:prstGeom>
              <a:noFill/>
              <a:ln w="28575" algn="ctr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  <p:sp>
          <p:nvSpPr>
            <p:cNvPr id="76" name="TextBox 75"/>
            <p:cNvSpPr txBox="1"/>
            <p:nvPr/>
          </p:nvSpPr>
          <p:spPr>
            <a:xfrm>
              <a:off x="2995327" y="3633788"/>
              <a:ext cx="447923" cy="309791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 eaLnBrk="1" hangingPunct="1">
                <a:lnSpc>
                  <a:spcPct val="90000"/>
                </a:lnSpc>
                <a:spcBef>
                  <a:spcPct val="35000"/>
                </a:spcBef>
                <a:spcAft>
                  <a:spcPct val="25000"/>
                </a:spcAft>
                <a:buClr>
                  <a:schemeClr val="folHlink"/>
                </a:buClr>
                <a:buFont typeface="Arial" charset="0"/>
                <a:buNone/>
                <a:defRPr/>
              </a:pPr>
              <a:r>
                <a:rPr lang="en-US" sz="1200" b="0" dirty="0">
                  <a:solidFill>
                    <a:schemeClr val="bg2">
                      <a:lumMod val="10000"/>
                    </a:schemeClr>
                  </a:solidFill>
                  <a:latin typeface="Arial" charset="0"/>
                </a:rPr>
                <a:t>26/34</a:t>
              </a:r>
            </a:p>
          </p:txBody>
        </p:sp>
        <p:sp>
          <p:nvSpPr>
            <p:cNvPr id="43058" name="TextBox 77"/>
            <p:cNvSpPr txBox="1">
              <a:spLocks noChangeArrowheads="1"/>
            </p:cNvSpPr>
            <p:nvPr/>
          </p:nvSpPr>
          <p:spPr bwMode="auto">
            <a:xfrm>
              <a:off x="2956449" y="2568575"/>
              <a:ext cx="534987" cy="1894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b="1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eaLnBrk="1" hangingPunct="1">
                <a:lnSpc>
                  <a:spcPct val="90000"/>
                </a:lnSpc>
                <a:spcBef>
                  <a:spcPct val="35000"/>
                </a:spcBef>
                <a:spcAft>
                  <a:spcPct val="25000"/>
                </a:spcAft>
                <a:buClr>
                  <a:schemeClr val="folHlink"/>
                </a:buClr>
                <a:buFont typeface="Arial" pitchFamily="34" charset="0"/>
                <a:buNone/>
              </a:pPr>
              <a:r>
                <a:rPr lang="en-US" altLang="en-US" sz="1200"/>
                <a:t>76</a:t>
              </a:r>
            </a:p>
          </p:txBody>
        </p:sp>
        <p:sp>
          <p:nvSpPr>
            <p:cNvPr id="43059" name="TextBox 89"/>
            <p:cNvSpPr txBox="1">
              <a:spLocks noChangeArrowheads="1"/>
            </p:cNvSpPr>
            <p:nvPr/>
          </p:nvSpPr>
          <p:spPr bwMode="auto">
            <a:xfrm>
              <a:off x="2985024" y="4052888"/>
              <a:ext cx="461962" cy="1894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b="1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eaLnBrk="1" hangingPunct="1">
                <a:lnSpc>
                  <a:spcPct val="90000"/>
                </a:lnSpc>
                <a:spcBef>
                  <a:spcPct val="35000"/>
                </a:spcBef>
                <a:spcAft>
                  <a:spcPct val="25000"/>
                </a:spcAft>
                <a:buClr>
                  <a:schemeClr val="folHlink"/>
                </a:buClr>
                <a:buFont typeface="Arial" pitchFamily="34" charset="0"/>
                <a:buNone/>
              </a:pPr>
              <a:r>
                <a:rPr lang="en-US" altLang="en-US" sz="1200" b="0"/>
                <a:t>1a</a:t>
              </a:r>
            </a:p>
          </p:txBody>
        </p:sp>
        <p:sp>
          <p:nvSpPr>
            <p:cNvPr id="43060" name="TextBox 90"/>
            <p:cNvSpPr txBox="1">
              <a:spLocks noChangeArrowheads="1"/>
            </p:cNvSpPr>
            <p:nvPr/>
          </p:nvSpPr>
          <p:spPr bwMode="auto">
            <a:xfrm>
              <a:off x="3359674" y="4052888"/>
              <a:ext cx="460375" cy="1894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b="1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eaLnBrk="1" hangingPunct="1">
                <a:lnSpc>
                  <a:spcPct val="90000"/>
                </a:lnSpc>
                <a:spcBef>
                  <a:spcPct val="35000"/>
                </a:spcBef>
                <a:spcAft>
                  <a:spcPct val="25000"/>
                </a:spcAft>
                <a:buClr>
                  <a:schemeClr val="folHlink"/>
                </a:buClr>
                <a:buFont typeface="Arial" pitchFamily="34" charset="0"/>
                <a:buNone/>
              </a:pPr>
              <a:r>
                <a:rPr lang="en-US" altLang="en-US" sz="1200" b="0"/>
                <a:t>1b</a:t>
              </a:r>
            </a:p>
          </p:txBody>
        </p:sp>
        <p:sp>
          <p:nvSpPr>
            <p:cNvPr id="43061" name="TextBox 91"/>
            <p:cNvSpPr txBox="1">
              <a:spLocks noChangeArrowheads="1"/>
            </p:cNvSpPr>
            <p:nvPr/>
          </p:nvSpPr>
          <p:spPr bwMode="auto">
            <a:xfrm>
              <a:off x="3731149" y="4052888"/>
              <a:ext cx="461962" cy="1894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b="1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eaLnBrk="1" hangingPunct="1">
                <a:lnSpc>
                  <a:spcPct val="90000"/>
                </a:lnSpc>
                <a:spcBef>
                  <a:spcPct val="35000"/>
                </a:spcBef>
                <a:spcAft>
                  <a:spcPct val="25000"/>
                </a:spcAft>
                <a:buClr>
                  <a:schemeClr val="folHlink"/>
                </a:buClr>
                <a:buFont typeface="Arial" pitchFamily="34" charset="0"/>
                <a:buNone/>
              </a:pPr>
              <a:r>
                <a:rPr lang="en-US" altLang="en-US" sz="1200" b="0"/>
                <a:t>2</a:t>
              </a:r>
            </a:p>
          </p:txBody>
        </p:sp>
        <p:sp>
          <p:nvSpPr>
            <p:cNvPr id="43062" name="TextBox 92"/>
            <p:cNvSpPr txBox="1">
              <a:spLocks noChangeArrowheads="1"/>
            </p:cNvSpPr>
            <p:nvPr/>
          </p:nvSpPr>
          <p:spPr bwMode="auto">
            <a:xfrm>
              <a:off x="4104211" y="4052888"/>
              <a:ext cx="460375" cy="1894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b="1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eaLnBrk="1" hangingPunct="1">
                <a:lnSpc>
                  <a:spcPct val="90000"/>
                </a:lnSpc>
                <a:spcBef>
                  <a:spcPct val="35000"/>
                </a:spcBef>
                <a:spcAft>
                  <a:spcPct val="25000"/>
                </a:spcAft>
                <a:buClr>
                  <a:schemeClr val="folHlink"/>
                </a:buClr>
                <a:buFont typeface="Arial" pitchFamily="34" charset="0"/>
                <a:buNone/>
              </a:pPr>
              <a:r>
                <a:rPr lang="en-US" altLang="en-US" sz="1200" b="0"/>
                <a:t>3</a:t>
              </a:r>
            </a:p>
          </p:txBody>
        </p:sp>
        <p:sp>
          <p:nvSpPr>
            <p:cNvPr id="43063" name="TextBox 93"/>
            <p:cNvSpPr txBox="1">
              <a:spLocks noChangeArrowheads="1"/>
            </p:cNvSpPr>
            <p:nvPr/>
          </p:nvSpPr>
          <p:spPr bwMode="auto">
            <a:xfrm>
              <a:off x="4475686" y="4052888"/>
              <a:ext cx="461963" cy="1894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b="1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eaLnBrk="1" hangingPunct="1">
                <a:lnSpc>
                  <a:spcPct val="90000"/>
                </a:lnSpc>
                <a:spcBef>
                  <a:spcPct val="35000"/>
                </a:spcBef>
                <a:spcAft>
                  <a:spcPct val="25000"/>
                </a:spcAft>
                <a:buClr>
                  <a:schemeClr val="folHlink"/>
                </a:buClr>
                <a:buFont typeface="Arial" pitchFamily="34" charset="0"/>
                <a:buNone/>
              </a:pPr>
              <a:r>
                <a:rPr lang="en-US" altLang="en-US" sz="1200" b="0"/>
                <a:t>4</a:t>
              </a:r>
            </a:p>
          </p:txBody>
        </p:sp>
        <p:sp>
          <p:nvSpPr>
            <p:cNvPr id="43064" name="TextBox 94"/>
            <p:cNvSpPr txBox="1">
              <a:spLocks noChangeArrowheads="1"/>
            </p:cNvSpPr>
            <p:nvPr/>
          </p:nvSpPr>
          <p:spPr bwMode="auto">
            <a:xfrm>
              <a:off x="4848749" y="4052888"/>
              <a:ext cx="460375" cy="1894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b="1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eaLnBrk="1" hangingPunct="1">
                <a:lnSpc>
                  <a:spcPct val="90000"/>
                </a:lnSpc>
                <a:spcBef>
                  <a:spcPct val="35000"/>
                </a:spcBef>
                <a:spcAft>
                  <a:spcPct val="25000"/>
                </a:spcAft>
                <a:buClr>
                  <a:schemeClr val="folHlink"/>
                </a:buClr>
                <a:buFont typeface="Arial" pitchFamily="34" charset="0"/>
                <a:buNone/>
              </a:pPr>
              <a:r>
                <a:rPr lang="en-US" altLang="en-US" sz="1200" b="0"/>
                <a:t>6</a:t>
              </a:r>
            </a:p>
          </p:txBody>
        </p:sp>
        <p:sp>
          <p:nvSpPr>
            <p:cNvPr id="43065" name="TextBox 95"/>
            <p:cNvSpPr txBox="1">
              <a:spLocks noChangeArrowheads="1"/>
            </p:cNvSpPr>
            <p:nvPr/>
          </p:nvSpPr>
          <p:spPr bwMode="auto">
            <a:xfrm>
              <a:off x="5396436" y="4052888"/>
              <a:ext cx="460375" cy="1894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b="1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eaLnBrk="1" hangingPunct="1">
                <a:lnSpc>
                  <a:spcPct val="90000"/>
                </a:lnSpc>
                <a:spcBef>
                  <a:spcPct val="35000"/>
                </a:spcBef>
                <a:spcAft>
                  <a:spcPct val="25000"/>
                </a:spcAft>
                <a:buClr>
                  <a:schemeClr val="folHlink"/>
                </a:buClr>
                <a:buFont typeface="Arial" pitchFamily="34" charset="0"/>
                <a:buNone/>
              </a:pPr>
              <a:r>
                <a:rPr lang="en-US" altLang="en-US" sz="1200" b="0"/>
                <a:t>1a</a:t>
              </a:r>
            </a:p>
          </p:txBody>
        </p:sp>
        <p:sp>
          <p:nvSpPr>
            <p:cNvPr id="43066" name="TextBox 96"/>
            <p:cNvSpPr txBox="1">
              <a:spLocks noChangeArrowheads="1"/>
            </p:cNvSpPr>
            <p:nvPr/>
          </p:nvSpPr>
          <p:spPr bwMode="auto">
            <a:xfrm>
              <a:off x="5775849" y="4052888"/>
              <a:ext cx="461962" cy="1894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b="1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eaLnBrk="1" hangingPunct="1">
                <a:lnSpc>
                  <a:spcPct val="90000"/>
                </a:lnSpc>
                <a:spcBef>
                  <a:spcPct val="35000"/>
                </a:spcBef>
                <a:spcAft>
                  <a:spcPct val="25000"/>
                </a:spcAft>
                <a:buClr>
                  <a:schemeClr val="folHlink"/>
                </a:buClr>
                <a:buFont typeface="Arial" pitchFamily="34" charset="0"/>
                <a:buNone/>
              </a:pPr>
              <a:r>
                <a:rPr lang="en-US" altLang="en-US" sz="1200" b="0"/>
                <a:t>1b</a:t>
              </a:r>
            </a:p>
          </p:txBody>
        </p:sp>
        <p:sp>
          <p:nvSpPr>
            <p:cNvPr id="43067" name="TextBox 97"/>
            <p:cNvSpPr txBox="1">
              <a:spLocks noChangeArrowheads="1"/>
            </p:cNvSpPr>
            <p:nvPr/>
          </p:nvSpPr>
          <p:spPr bwMode="auto">
            <a:xfrm>
              <a:off x="6156849" y="4052888"/>
              <a:ext cx="460375" cy="1894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b="1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eaLnBrk="1" hangingPunct="1">
                <a:lnSpc>
                  <a:spcPct val="90000"/>
                </a:lnSpc>
                <a:spcBef>
                  <a:spcPct val="35000"/>
                </a:spcBef>
                <a:spcAft>
                  <a:spcPct val="25000"/>
                </a:spcAft>
                <a:buClr>
                  <a:schemeClr val="folHlink"/>
                </a:buClr>
                <a:buFont typeface="Arial" pitchFamily="34" charset="0"/>
                <a:buNone/>
              </a:pPr>
              <a:r>
                <a:rPr lang="en-US" altLang="en-US" sz="1200" b="0"/>
                <a:t>2</a:t>
              </a:r>
            </a:p>
          </p:txBody>
        </p:sp>
        <p:sp>
          <p:nvSpPr>
            <p:cNvPr id="43068" name="TextBox 98"/>
            <p:cNvSpPr txBox="1">
              <a:spLocks noChangeArrowheads="1"/>
            </p:cNvSpPr>
            <p:nvPr/>
          </p:nvSpPr>
          <p:spPr bwMode="auto">
            <a:xfrm>
              <a:off x="6536261" y="4052888"/>
              <a:ext cx="461963" cy="1894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b="1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eaLnBrk="1" hangingPunct="1">
                <a:lnSpc>
                  <a:spcPct val="90000"/>
                </a:lnSpc>
                <a:spcBef>
                  <a:spcPct val="35000"/>
                </a:spcBef>
                <a:spcAft>
                  <a:spcPct val="25000"/>
                </a:spcAft>
                <a:buClr>
                  <a:schemeClr val="folHlink"/>
                </a:buClr>
                <a:buFont typeface="Arial" pitchFamily="34" charset="0"/>
                <a:buNone/>
              </a:pPr>
              <a:r>
                <a:rPr lang="en-US" altLang="en-US" sz="1200" b="0"/>
                <a:t>3</a:t>
              </a:r>
            </a:p>
          </p:txBody>
        </p:sp>
        <p:sp>
          <p:nvSpPr>
            <p:cNvPr id="105" name="TextBox 104"/>
            <p:cNvSpPr txBox="1"/>
            <p:nvPr/>
          </p:nvSpPr>
          <p:spPr>
            <a:xfrm>
              <a:off x="3365123" y="3633788"/>
              <a:ext cx="440979" cy="309791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 eaLnBrk="1" hangingPunct="1">
                <a:lnSpc>
                  <a:spcPct val="90000"/>
                </a:lnSpc>
                <a:spcBef>
                  <a:spcPct val="35000"/>
                </a:spcBef>
                <a:spcAft>
                  <a:spcPct val="25000"/>
                </a:spcAft>
                <a:buClr>
                  <a:schemeClr val="folHlink"/>
                </a:buClr>
                <a:buFont typeface="Arial" charset="0"/>
                <a:buNone/>
                <a:defRPr/>
              </a:pPr>
              <a:r>
                <a:rPr lang="en-US" sz="1200" b="0" dirty="0">
                  <a:solidFill>
                    <a:schemeClr val="bg2">
                      <a:lumMod val="10000"/>
                    </a:schemeClr>
                  </a:solidFill>
                  <a:latin typeface="Arial" charset="0"/>
                </a:rPr>
                <a:t>11/</a:t>
              </a:r>
              <a:br>
                <a:rPr lang="en-US" sz="1200" b="0" dirty="0">
                  <a:solidFill>
                    <a:schemeClr val="bg2">
                      <a:lumMod val="10000"/>
                    </a:schemeClr>
                  </a:solidFill>
                  <a:latin typeface="Arial" charset="0"/>
                </a:rPr>
              </a:br>
              <a:r>
                <a:rPr lang="en-US" sz="1200" b="0" dirty="0">
                  <a:solidFill>
                    <a:schemeClr val="bg2">
                      <a:lumMod val="10000"/>
                    </a:schemeClr>
                  </a:solidFill>
                  <a:latin typeface="Arial" charset="0"/>
                </a:rPr>
                <a:t>11</a:t>
              </a:r>
            </a:p>
          </p:txBody>
        </p:sp>
        <p:sp>
          <p:nvSpPr>
            <p:cNvPr id="43070" name="TextBox 105"/>
            <p:cNvSpPr txBox="1">
              <a:spLocks noChangeArrowheads="1"/>
            </p:cNvSpPr>
            <p:nvPr/>
          </p:nvSpPr>
          <p:spPr bwMode="auto">
            <a:xfrm>
              <a:off x="3326336" y="2190750"/>
              <a:ext cx="534988" cy="1894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b="1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eaLnBrk="1" hangingPunct="1">
                <a:lnSpc>
                  <a:spcPct val="90000"/>
                </a:lnSpc>
                <a:spcBef>
                  <a:spcPct val="35000"/>
                </a:spcBef>
                <a:spcAft>
                  <a:spcPct val="25000"/>
                </a:spcAft>
                <a:buClr>
                  <a:schemeClr val="folHlink"/>
                </a:buClr>
                <a:buFont typeface="Arial" pitchFamily="34" charset="0"/>
                <a:buNone/>
              </a:pPr>
              <a:r>
                <a:rPr lang="en-US" altLang="en-US" sz="1200"/>
                <a:t>100</a:t>
              </a:r>
            </a:p>
          </p:txBody>
        </p:sp>
        <p:sp>
          <p:nvSpPr>
            <p:cNvPr id="109" name="TextBox 108"/>
            <p:cNvSpPr txBox="1"/>
            <p:nvPr/>
          </p:nvSpPr>
          <p:spPr>
            <a:xfrm>
              <a:off x="3734921" y="3633788"/>
              <a:ext cx="440979" cy="309791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 eaLnBrk="1" hangingPunct="1">
                <a:lnSpc>
                  <a:spcPct val="90000"/>
                </a:lnSpc>
                <a:spcBef>
                  <a:spcPct val="35000"/>
                </a:spcBef>
                <a:spcAft>
                  <a:spcPct val="25000"/>
                </a:spcAft>
                <a:buClr>
                  <a:schemeClr val="folHlink"/>
                </a:buClr>
                <a:buFont typeface="Arial" charset="0"/>
                <a:buNone/>
                <a:defRPr/>
              </a:pPr>
              <a:r>
                <a:rPr lang="en-US" sz="1200" b="0" dirty="0">
                  <a:solidFill>
                    <a:schemeClr val="bg2">
                      <a:lumMod val="10000"/>
                    </a:schemeClr>
                  </a:solidFill>
                  <a:latin typeface="Arial" charset="0"/>
                </a:rPr>
                <a:t>4/</a:t>
              </a:r>
              <a:br>
                <a:rPr lang="en-US" sz="1200" b="0" dirty="0">
                  <a:solidFill>
                    <a:schemeClr val="bg2">
                      <a:lumMod val="10000"/>
                    </a:schemeClr>
                  </a:solidFill>
                  <a:latin typeface="Arial" charset="0"/>
                </a:rPr>
              </a:br>
              <a:r>
                <a:rPr lang="en-US" sz="1200" b="0" dirty="0">
                  <a:solidFill>
                    <a:schemeClr val="bg2">
                      <a:lumMod val="10000"/>
                    </a:schemeClr>
                  </a:solidFill>
                  <a:latin typeface="Arial" charset="0"/>
                </a:rPr>
                <a:t>5</a:t>
              </a:r>
            </a:p>
          </p:txBody>
        </p:sp>
        <p:sp>
          <p:nvSpPr>
            <p:cNvPr id="43072" name="TextBox 109"/>
            <p:cNvSpPr txBox="1">
              <a:spLocks noChangeArrowheads="1"/>
            </p:cNvSpPr>
            <p:nvPr/>
          </p:nvSpPr>
          <p:spPr bwMode="auto">
            <a:xfrm>
              <a:off x="3696224" y="2492375"/>
              <a:ext cx="534987" cy="1894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b="1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eaLnBrk="1" hangingPunct="1">
                <a:lnSpc>
                  <a:spcPct val="90000"/>
                </a:lnSpc>
                <a:spcBef>
                  <a:spcPct val="35000"/>
                </a:spcBef>
                <a:spcAft>
                  <a:spcPct val="25000"/>
                </a:spcAft>
                <a:buClr>
                  <a:schemeClr val="folHlink"/>
                </a:buClr>
                <a:buFont typeface="Arial" pitchFamily="34" charset="0"/>
                <a:buNone/>
              </a:pPr>
              <a:r>
                <a:rPr lang="en-US" altLang="en-US" sz="1200"/>
                <a:t>80</a:t>
              </a:r>
            </a:p>
          </p:txBody>
        </p:sp>
        <p:sp>
          <p:nvSpPr>
            <p:cNvPr id="113" name="TextBox 112"/>
            <p:cNvSpPr txBox="1"/>
            <p:nvPr/>
          </p:nvSpPr>
          <p:spPr>
            <a:xfrm>
              <a:off x="4104718" y="3633788"/>
              <a:ext cx="440979" cy="309791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 eaLnBrk="1" hangingPunct="1">
                <a:lnSpc>
                  <a:spcPct val="90000"/>
                </a:lnSpc>
                <a:spcBef>
                  <a:spcPct val="35000"/>
                </a:spcBef>
                <a:spcAft>
                  <a:spcPct val="25000"/>
                </a:spcAft>
                <a:buClr>
                  <a:schemeClr val="folHlink"/>
                </a:buClr>
                <a:buFont typeface="Arial" charset="0"/>
                <a:buNone/>
                <a:defRPr/>
              </a:pPr>
              <a:r>
                <a:rPr lang="en-US" sz="1200" b="0" dirty="0">
                  <a:solidFill>
                    <a:schemeClr val="bg2">
                      <a:lumMod val="10000"/>
                    </a:schemeClr>
                  </a:solidFill>
                  <a:latin typeface="Arial" charset="0"/>
                </a:rPr>
                <a:t>5/</a:t>
              </a:r>
              <a:br>
                <a:rPr lang="en-US" sz="1200" b="0" dirty="0">
                  <a:solidFill>
                    <a:schemeClr val="bg2">
                      <a:lumMod val="10000"/>
                    </a:schemeClr>
                  </a:solidFill>
                  <a:latin typeface="Arial" charset="0"/>
                </a:rPr>
              </a:br>
              <a:r>
                <a:rPr lang="en-US" sz="1200" b="0" dirty="0">
                  <a:solidFill>
                    <a:schemeClr val="bg2">
                      <a:lumMod val="10000"/>
                    </a:schemeClr>
                  </a:solidFill>
                  <a:latin typeface="Arial" charset="0"/>
                </a:rPr>
                <a:t>6</a:t>
              </a:r>
            </a:p>
          </p:txBody>
        </p:sp>
        <p:sp>
          <p:nvSpPr>
            <p:cNvPr id="43074" name="TextBox 113"/>
            <p:cNvSpPr txBox="1">
              <a:spLocks noChangeArrowheads="1"/>
            </p:cNvSpPr>
            <p:nvPr/>
          </p:nvSpPr>
          <p:spPr bwMode="auto">
            <a:xfrm>
              <a:off x="4066111" y="2452688"/>
              <a:ext cx="534988" cy="1894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b="1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eaLnBrk="1" hangingPunct="1">
                <a:lnSpc>
                  <a:spcPct val="90000"/>
                </a:lnSpc>
                <a:spcBef>
                  <a:spcPct val="35000"/>
                </a:spcBef>
                <a:spcAft>
                  <a:spcPct val="25000"/>
                </a:spcAft>
                <a:buClr>
                  <a:schemeClr val="folHlink"/>
                </a:buClr>
                <a:buFont typeface="Arial" pitchFamily="34" charset="0"/>
                <a:buNone/>
              </a:pPr>
              <a:r>
                <a:rPr lang="en-US" altLang="en-US" sz="1200"/>
                <a:t>83</a:t>
              </a:r>
            </a:p>
          </p:txBody>
        </p:sp>
        <p:sp>
          <p:nvSpPr>
            <p:cNvPr id="43075" name="TextBox 120"/>
            <p:cNvSpPr txBox="1">
              <a:spLocks noChangeArrowheads="1"/>
            </p:cNvSpPr>
            <p:nvPr/>
          </p:nvSpPr>
          <p:spPr bwMode="auto">
            <a:xfrm>
              <a:off x="4845574" y="3633788"/>
              <a:ext cx="442912" cy="3097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b="1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eaLnBrk="1" hangingPunct="1">
                <a:lnSpc>
                  <a:spcPct val="90000"/>
                </a:lnSpc>
                <a:spcBef>
                  <a:spcPct val="35000"/>
                </a:spcBef>
                <a:spcAft>
                  <a:spcPct val="25000"/>
                </a:spcAft>
                <a:buClr>
                  <a:schemeClr val="folHlink"/>
                </a:buClr>
                <a:buFont typeface="Arial" pitchFamily="34" charset="0"/>
                <a:buNone/>
              </a:pPr>
              <a:r>
                <a:rPr lang="en-US" altLang="en-US" sz="1200" b="0"/>
                <a:t>0/</a:t>
              </a:r>
              <a:br>
                <a:rPr lang="en-US" altLang="en-US" sz="1200" b="0"/>
              </a:br>
              <a:r>
                <a:rPr lang="en-US" altLang="en-US" sz="1200" b="0"/>
                <a:t>0</a:t>
              </a:r>
            </a:p>
          </p:txBody>
        </p:sp>
        <p:sp>
          <p:nvSpPr>
            <p:cNvPr id="124" name="TextBox 123"/>
            <p:cNvSpPr txBox="1"/>
            <p:nvPr/>
          </p:nvSpPr>
          <p:spPr>
            <a:xfrm>
              <a:off x="5380778" y="3633788"/>
              <a:ext cx="440979" cy="309791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 eaLnBrk="1" hangingPunct="1">
                <a:lnSpc>
                  <a:spcPct val="90000"/>
                </a:lnSpc>
                <a:spcBef>
                  <a:spcPct val="35000"/>
                </a:spcBef>
                <a:spcAft>
                  <a:spcPct val="25000"/>
                </a:spcAft>
                <a:buClr>
                  <a:schemeClr val="folHlink"/>
                </a:buClr>
                <a:buFont typeface="Arial" charset="0"/>
                <a:buNone/>
                <a:defRPr/>
              </a:pPr>
              <a:r>
                <a:rPr lang="en-US" sz="1200" b="0" dirty="0">
                  <a:solidFill>
                    <a:schemeClr val="bg2">
                      <a:lumMod val="10000"/>
                    </a:schemeClr>
                  </a:solidFill>
                  <a:latin typeface="Arial" charset="0"/>
                </a:rPr>
                <a:t>30/31</a:t>
              </a:r>
            </a:p>
          </p:txBody>
        </p:sp>
        <p:sp>
          <p:nvSpPr>
            <p:cNvPr id="43077" name="TextBox 124"/>
            <p:cNvSpPr txBox="1">
              <a:spLocks noChangeArrowheads="1"/>
            </p:cNvSpPr>
            <p:nvPr/>
          </p:nvSpPr>
          <p:spPr bwMode="auto">
            <a:xfrm>
              <a:off x="5339286" y="2236788"/>
              <a:ext cx="534988" cy="1894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b="1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eaLnBrk="1" hangingPunct="1">
                <a:lnSpc>
                  <a:spcPct val="90000"/>
                </a:lnSpc>
                <a:spcBef>
                  <a:spcPct val="35000"/>
                </a:spcBef>
                <a:spcAft>
                  <a:spcPct val="25000"/>
                </a:spcAft>
                <a:buClr>
                  <a:schemeClr val="folHlink"/>
                </a:buClr>
                <a:buFont typeface="Arial" pitchFamily="34" charset="0"/>
                <a:buNone/>
              </a:pPr>
              <a:r>
                <a:rPr lang="en-US" altLang="en-US" sz="1200"/>
                <a:t>97</a:t>
              </a:r>
            </a:p>
          </p:txBody>
        </p:sp>
        <p:sp>
          <p:nvSpPr>
            <p:cNvPr id="130" name="TextBox 129"/>
            <p:cNvSpPr txBox="1"/>
            <p:nvPr/>
          </p:nvSpPr>
          <p:spPr>
            <a:xfrm>
              <a:off x="5760992" y="3633788"/>
              <a:ext cx="442715" cy="309791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 eaLnBrk="1" hangingPunct="1">
                <a:lnSpc>
                  <a:spcPct val="90000"/>
                </a:lnSpc>
                <a:spcBef>
                  <a:spcPct val="35000"/>
                </a:spcBef>
                <a:spcAft>
                  <a:spcPct val="25000"/>
                </a:spcAft>
                <a:buClr>
                  <a:schemeClr val="folHlink"/>
                </a:buClr>
                <a:buFont typeface="Arial" charset="0"/>
                <a:buNone/>
                <a:defRPr/>
              </a:pPr>
              <a:r>
                <a:rPr lang="en-US" sz="1200" b="0" dirty="0">
                  <a:solidFill>
                    <a:schemeClr val="bg2">
                      <a:lumMod val="10000"/>
                    </a:schemeClr>
                  </a:solidFill>
                  <a:latin typeface="Arial" charset="0"/>
                </a:rPr>
                <a:t>9/</a:t>
              </a:r>
              <a:br>
                <a:rPr lang="en-US" sz="1200" b="0" dirty="0">
                  <a:solidFill>
                    <a:schemeClr val="bg2">
                      <a:lumMod val="10000"/>
                    </a:schemeClr>
                  </a:solidFill>
                  <a:latin typeface="Arial" charset="0"/>
                </a:rPr>
              </a:br>
              <a:r>
                <a:rPr lang="en-US" sz="1200" b="0" dirty="0">
                  <a:solidFill>
                    <a:schemeClr val="bg2">
                      <a:lumMod val="10000"/>
                    </a:schemeClr>
                  </a:solidFill>
                  <a:latin typeface="Arial" charset="0"/>
                </a:rPr>
                <a:t>10</a:t>
              </a:r>
            </a:p>
          </p:txBody>
        </p:sp>
        <p:sp>
          <p:nvSpPr>
            <p:cNvPr id="43079" name="TextBox 130"/>
            <p:cNvSpPr txBox="1">
              <a:spLocks noChangeArrowheads="1"/>
            </p:cNvSpPr>
            <p:nvPr/>
          </p:nvSpPr>
          <p:spPr bwMode="auto">
            <a:xfrm>
              <a:off x="5721874" y="2351088"/>
              <a:ext cx="536575" cy="1894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b="1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eaLnBrk="1" hangingPunct="1">
                <a:lnSpc>
                  <a:spcPct val="90000"/>
                </a:lnSpc>
                <a:spcBef>
                  <a:spcPct val="35000"/>
                </a:spcBef>
                <a:spcAft>
                  <a:spcPct val="25000"/>
                </a:spcAft>
                <a:buClr>
                  <a:schemeClr val="folHlink"/>
                </a:buClr>
                <a:buFont typeface="Arial" pitchFamily="34" charset="0"/>
                <a:buNone/>
              </a:pPr>
              <a:r>
                <a:rPr lang="en-US" altLang="en-US" sz="1200"/>
                <a:t>90</a:t>
              </a:r>
            </a:p>
          </p:txBody>
        </p:sp>
        <p:sp>
          <p:nvSpPr>
            <p:cNvPr id="43080" name="TextBox 133"/>
            <p:cNvSpPr txBox="1">
              <a:spLocks noChangeArrowheads="1"/>
            </p:cNvSpPr>
            <p:nvPr/>
          </p:nvSpPr>
          <p:spPr bwMode="auto">
            <a:xfrm>
              <a:off x="6144149" y="3633788"/>
              <a:ext cx="441325" cy="3097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b="1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eaLnBrk="1" hangingPunct="1">
                <a:lnSpc>
                  <a:spcPct val="90000"/>
                </a:lnSpc>
                <a:spcBef>
                  <a:spcPct val="35000"/>
                </a:spcBef>
                <a:spcAft>
                  <a:spcPct val="25000"/>
                </a:spcAft>
                <a:buClr>
                  <a:schemeClr val="folHlink"/>
                </a:buClr>
                <a:buFont typeface="Arial" pitchFamily="34" charset="0"/>
                <a:buNone/>
              </a:pPr>
              <a:r>
                <a:rPr lang="en-US" altLang="en-US" sz="1200" b="0"/>
                <a:t>0/</a:t>
              </a:r>
              <a:br>
                <a:rPr lang="en-US" altLang="en-US" sz="1200" b="0"/>
              </a:br>
              <a:r>
                <a:rPr lang="en-US" altLang="en-US" sz="1200" b="0"/>
                <a:t>0</a:t>
              </a:r>
            </a:p>
          </p:txBody>
        </p:sp>
        <p:sp>
          <p:nvSpPr>
            <p:cNvPr id="138" name="TextBox 137"/>
            <p:cNvSpPr txBox="1"/>
            <p:nvPr/>
          </p:nvSpPr>
          <p:spPr>
            <a:xfrm>
              <a:off x="6526628" y="3633788"/>
              <a:ext cx="440979" cy="309791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 eaLnBrk="1" hangingPunct="1">
                <a:lnSpc>
                  <a:spcPct val="90000"/>
                </a:lnSpc>
                <a:spcBef>
                  <a:spcPct val="35000"/>
                </a:spcBef>
                <a:spcAft>
                  <a:spcPct val="25000"/>
                </a:spcAft>
                <a:buClr>
                  <a:schemeClr val="folHlink"/>
                </a:buClr>
                <a:buFont typeface="Arial" charset="0"/>
                <a:buNone/>
                <a:defRPr/>
              </a:pPr>
              <a:r>
                <a:rPr lang="en-US" sz="1200" b="0" dirty="0">
                  <a:solidFill>
                    <a:schemeClr val="bg2">
                      <a:lumMod val="10000"/>
                    </a:schemeClr>
                  </a:solidFill>
                  <a:latin typeface="Arial" charset="0"/>
                </a:rPr>
                <a:t>10/</a:t>
              </a:r>
              <a:br>
                <a:rPr lang="en-US" sz="1200" b="0" dirty="0">
                  <a:solidFill>
                    <a:schemeClr val="bg2">
                      <a:lumMod val="10000"/>
                    </a:schemeClr>
                  </a:solidFill>
                  <a:latin typeface="Arial" charset="0"/>
                </a:rPr>
              </a:br>
              <a:r>
                <a:rPr lang="en-US" sz="1200" b="0" dirty="0">
                  <a:solidFill>
                    <a:schemeClr val="bg2">
                      <a:lumMod val="10000"/>
                    </a:schemeClr>
                  </a:solidFill>
                  <a:latin typeface="Arial" charset="0"/>
                </a:rPr>
                <a:t>11</a:t>
              </a:r>
            </a:p>
          </p:txBody>
        </p:sp>
        <p:sp>
          <p:nvSpPr>
            <p:cNvPr id="43082" name="TextBox 138"/>
            <p:cNvSpPr txBox="1">
              <a:spLocks noChangeArrowheads="1"/>
            </p:cNvSpPr>
            <p:nvPr/>
          </p:nvSpPr>
          <p:spPr bwMode="auto">
            <a:xfrm>
              <a:off x="6487049" y="2317750"/>
              <a:ext cx="536575" cy="1894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b="1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eaLnBrk="1" hangingPunct="1">
                <a:lnSpc>
                  <a:spcPct val="90000"/>
                </a:lnSpc>
                <a:spcBef>
                  <a:spcPct val="35000"/>
                </a:spcBef>
                <a:spcAft>
                  <a:spcPct val="25000"/>
                </a:spcAft>
                <a:buClr>
                  <a:schemeClr val="folHlink"/>
                </a:buClr>
                <a:buFont typeface="Arial" pitchFamily="34" charset="0"/>
                <a:buNone/>
              </a:pPr>
              <a:r>
                <a:rPr lang="en-US" altLang="en-US" sz="1200"/>
                <a:t>91</a:t>
              </a:r>
            </a:p>
          </p:txBody>
        </p:sp>
        <p:sp>
          <p:nvSpPr>
            <p:cNvPr id="43083" name="TextBox 141"/>
            <p:cNvSpPr txBox="1">
              <a:spLocks noChangeArrowheads="1"/>
            </p:cNvSpPr>
            <p:nvPr/>
          </p:nvSpPr>
          <p:spPr bwMode="auto">
            <a:xfrm>
              <a:off x="6909324" y="3633788"/>
              <a:ext cx="441325" cy="3097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b="1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eaLnBrk="1" hangingPunct="1">
                <a:lnSpc>
                  <a:spcPct val="90000"/>
                </a:lnSpc>
                <a:spcBef>
                  <a:spcPct val="35000"/>
                </a:spcBef>
                <a:spcAft>
                  <a:spcPct val="25000"/>
                </a:spcAft>
                <a:buClr>
                  <a:schemeClr val="folHlink"/>
                </a:buClr>
                <a:buFont typeface="Arial" pitchFamily="34" charset="0"/>
                <a:buNone/>
              </a:pPr>
              <a:r>
                <a:rPr lang="en-US" altLang="en-US" sz="1200" b="0"/>
                <a:t>0/</a:t>
              </a:r>
              <a:br>
                <a:rPr lang="en-US" altLang="en-US" sz="1200" b="0"/>
              </a:br>
              <a:r>
                <a:rPr lang="en-US" altLang="en-US" sz="1200" b="0"/>
                <a:t>0</a:t>
              </a:r>
            </a:p>
          </p:txBody>
        </p:sp>
        <p:sp>
          <p:nvSpPr>
            <p:cNvPr id="146" name="TextBox 145"/>
            <p:cNvSpPr txBox="1"/>
            <p:nvPr/>
          </p:nvSpPr>
          <p:spPr>
            <a:xfrm>
              <a:off x="7292264" y="3633788"/>
              <a:ext cx="440979" cy="309791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 eaLnBrk="1" hangingPunct="1">
                <a:lnSpc>
                  <a:spcPct val="90000"/>
                </a:lnSpc>
                <a:spcBef>
                  <a:spcPct val="35000"/>
                </a:spcBef>
                <a:spcAft>
                  <a:spcPct val="25000"/>
                </a:spcAft>
                <a:buClr>
                  <a:schemeClr val="folHlink"/>
                </a:buClr>
                <a:buFont typeface="Arial" charset="0"/>
                <a:buNone/>
                <a:defRPr/>
              </a:pPr>
              <a:r>
                <a:rPr lang="en-US" sz="1200" b="0" dirty="0">
                  <a:solidFill>
                    <a:schemeClr val="bg2">
                      <a:lumMod val="10000"/>
                    </a:schemeClr>
                  </a:solidFill>
                  <a:latin typeface="Arial" charset="0"/>
                </a:rPr>
                <a:t>1/</a:t>
              </a:r>
              <a:br>
                <a:rPr lang="en-US" sz="1200" b="0" dirty="0">
                  <a:solidFill>
                    <a:schemeClr val="bg2">
                      <a:lumMod val="10000"/>
                    </a:schemeClr>
                  </a:solidFill>
                  <a:latin typeface="Arial" charset="0"/>
                </a:rPr>
              </a:br>
              <a:r>
                <a:rPr lang="en-US" sz="1200" b="0" dirty="0">
                  <a:solidFill>
                    <a:schemeClr val="bg2">
                      <a:lumMod val="10000"/>
                    </a:schemeClr>
                  </a:solidFill>
                  <a:latin typeface="Arial" charset="0"/>
                </a:rPr>
                <a:t>1</a:t>
              </a:r>
            </a:p>
          </p:txBody>
        </p:sp>
        <p:sp>
          <p:nvSpPr>
            <p:cNvPr id="43085" name="TextBox 146"/>
            <p:cNvSpPr txBox="1">
              <a:spLocks noChangeArrowheads="1"/>
            </p:cNvSpPr>
            <p:nvPr/>
          </p:nvSpPr>
          <p:spPr bwMode="auto">
            <a:xfrm>
              <a:off x="7253811" y="2251075"/>
              <a:ext cx="534988" cy="1894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b="1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eaLnBrk="1" hangingPunct="1">
                <a:lnSpc>
                  <a:spcPct val="90000"/>
                </a:lnSpc>
                <a:spcBef>
                  <a:spcPct val="35000"/>
                </a:spcBef>
                <a:spcAft>
                  <a:spcPct val="25000"/>
                </a:spcAft>
                <a:buClr>
                  <a:schemeClr val="folHlink"/>
                </a:buClr>
                <a:buFont typeface="Arial" pitchFamily="34" charset="0"/>
                <a:buNone/>
              </a:pPr>
              <a:r>
                <a:rPr lang="en-US" altLang="en-US" sz="1200"/>
                <a:t>100</a:t>
              </a:r>
            </a:p>
          </p:txBody>
        </p:sp>
        <p:sp>
          <p:nvSpPr>
            <p:cNvPr id="43086" name="TextBox 147"/>
            <p:cNvSpPr txBox="1">
              <a:spLocks noChangeArrowheads="1"/>
            </p:cNvSpPr>
            <p:nvPr/>
          </p:nvSpPr>
          <p:spPr bwMode="auto">
            <a:xfrm>
              <a:off x="5359924" y="1851025"/>
              <a:ext cx="2403475" cy="3502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b="1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eaLnBrk="1" hangingPunct="1">
                <a:lnSpc>
                  <a:spcPct val="90000"/>
                </a:lnSpc>
                <a:spcBef>
                  <a:spcPct val="35000"/>
                </a:spcBef>
                <a:spcAft>
                  <a:spcPct val="25000"/>
                </a:spcAft>
                <a:buClr>
                  <a:schemeClr val="folHlink"/>
                </a:buClr>
                <a:buFont typeface="Arial" pitchFamily="34" charset="0"/>
                <a:buNone/>
              </a:pPr>
              <a:r>
                <a:rPr lang="en-US" altLang="en-US" sz="1400" dirty="0" smtClean="0"/>
                <a:t>Post-</a:t>
              </a:r>
              <a:r>
                <a:rPr lang="en-US" altLang="en-US" sz="1400" dirty="0" err="1" smtClean="0"/>
                <a:t>trasplante</a:t>
              </a:r>
              <a:r>
                <a:rPr lang="en-US" altLang="en-US" sz="1400" dirty="0"/>
                <a:t/>
              </a:r>
              <a:br>
                <a:rPr lang="en-US" altLang="en-US" sz="1400" dirty="0"/>
              </a:br>
              <a:endParaRPr lang="en-US" altLang="en-US" sz="1400" dirty="0"/>
            </a:p>
          </p:txBody>
        </p:sp>
        <p:cxnSp>
          <p:nvCxnSpPr>
            <p:cNvPr id="43087" name="Straight Connector 23"/>
            <p:cNvCxnSpPr>
              <a:cxnSpLocks noChangeShapeType="1"/>
            </p:cNvCxnSpPr>
            <p:nvPr/>
          </p:nvCxnSpPr>
          <p:spPr bwMode="auto">
            <a:xfrm>
              <a:off x="7444311" y="4051300"/>
              <a:ext cx="0" cy="63500"/>
            </a:xfrm>
            <a:prstGeom prst="line">
              <a:avLst/>
            </a:prstGeom>
            <a:noFill/>
            <a:ln w="28575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3088" name="Straight Connector 23"/>
            <p:cNvCxnSpPr>
              <a:cxnSpLocks noChangeShapeType="1"/>
            </p:cNvCxnSpPr>
            <p:nvPr/>
          </p:nvCxnSpPr>
          <p:spPr bwMode="auto">
            <a:xfrm>
              <a:off x="7444311" y="4051300"/>
              <a:ext cx="0" cy="63500"/>
            </a:xfrm>
            <a:prstGeom prst="line">
              <a:avLst/>
            </a:prstGeom>
            <a:noFill/>
            <a:ln w="28575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43016" name="Group 2"/>
          <p:cNvGrpSpPr>
            <a:grpSpLocks/>
          </p:cNvGrpSpPr>
          <p:nvPr/>
        </p:nvGrpSpPr>
        <p:grpSpPr bwMode="auto">
          <a:xfrm>
            <a:off x="8185151" y="1858962"/>
            <a:ext cx="5528733" cy="3628053"/>
            <a:chOff x="6856413" y="1851025"/>
            <a:chExt cx="4146550" cy="2617625"/>
          </a:xfrm>
        </p:grpSpPr>
        <p:sp>
          <p:nvSpPr>
            <p:cNvPr id="43017" name="TextBox 73"/>
            <p:cNvSpPr txBox="1">
              <a:spLocks noChangeArrowheads="1"/>
            </p:cNvSpPr>
            <p:nvPr/>
          </p:nvSpPr>
          <p:spPr bwMode="auto">
            <a:xfrm>
              <a:off x="6856413" y="4279900"/>
              <a:ext cx="4146550" cy="1887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b="1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eaLnBrk="1" hangingPunct="1">
                <a:lnSpc>
                  <a:spcPct val="90000"/>
                </a:lnSpc>
                <a:spcBef>
                  <a:spcPct val="35000"/>
                </a:spcBef>
                <a:spcAft>
                  <a:spcPct val="25000"/>
                </a:spcAft>
                <a:buClr>
                  <a:schemeClr val="folHlink"/>
                </a:buClr>
                <a:buFont typeface="Arial" pitchFamily="34" charset="0"/>
                <a:buNone/>
              </a:pPr>
              <a:r>
                <a:rPr lang="en-US" altLang="en-US" sz="1200" dirty="0"/>
                <a:t>Child-Pugh </a:t>
              </a:r>
            </a:p>
          </p:txBody>
        </p:sp>
        <p:grpSp>
          <p:nvGrpSpPr>
            <p:cNvPr id="43018" name="Group 1"/>
            <p:cNvGrpSpPr>
              <a:grpSpLocks/>
            </p:cNvGrpSpPr>
            <p:nvPr/>
          </p:nvGrpSpPr>
          <p:grpSpPr bwMode="auto">
            <a:xfrm>
              <a:off x="7678738" y="1851025"/>
              <a:ext cx="2560637" cy="2390613"/>
              <a:chOff x="7678738" y="1851025"/>
              <a:chExt cx="2560637" cy="2390613"/>
            </a:xfrm>
          </p:grpSpPr>
          <p:sp>
            <p:nvSpPr>
              <p:cNvPr id="43019" name="TextBox 72"/>
              <p:cNvSpPr txBox="1">
                <a:spLocks noChangeArrowheads="1"/>
              </p:cNvSpPr>
              <p:nvPr/>
            </p:nvSpPr>
            <p:spPr bwMode="auto">
              <a:xfrm>
                <a:off x="7678738" y="1851025"/>
                <a:ext cx="2560637" cy="34900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b="1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>
                  <a:defRPr b="1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>
                  <a:defRPr b="1"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>
                  <a:defRPr b="1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>
                  <a:defRPr b="1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algn="ctr" eaLnBrk="1" hangingPunct="1">
                  <a:lnSpc>
                    <a:spcPct val="90000"/>
                  </a:lnSpc>
                  <a:spcBef>
                    <a:spcPct val="35000"/>
                  </a:spcBef>
                  <a:spcAft>
                    <a:spcPct val="25000"/>
                  </a:spcAft>
                  <a:buClr>
                    <a:schemeClr val="folHlink"/>
                  </a:buClr>
                  <a:buFont typeface="Arial" pitchFamily="34" charset="0"/>
                  <a:buNone/>
                </a:pPr>
                <a:r>
                  <a:rPr lang="en-US" altLang="en-US" sz="1400" dirty="0" smtClean="0"/>
                  <a:t>CH </a:t>
                </a:r>
                <a:r>
                  <a:rPr lang="en-US" altLang="en-US" sz="1400" dirty="0" err="1" smtClean="0"/>
                  <a:t>avanzada</a:t>
                </a:r>
                <a:r>
                  <a:rPr lang="en-US" altLang="en-US" sz="1400" dirty="0"/>
                  <a:t/>
                </a:r>
                <a:br>
                  <a:rPr lang="en-US" altLang="en-US" sz="1400" dirty="0"/>
                </a:br>
                <a:endParaRPr lang="en-US" altLang="en-US" sz="1400" dirty="0"/>
              </a:p>
            </p:txBody>
          </p:sp>
          <p:sp>
            <p:nvSpPr>
              <p:cNvPr id="106" name="Rectangle 105"/>
              <p:cNvSpPr/>
              <p:nvPr/>
            </p:nvSpPr>
            <p:spPr bwMode="auto">
              <a:xfrm>
                <a:off x="8316913" y="2590800"/>
                <a:ext cx="303212" cy="1468438"/>
              </a:xfrm>
              <a:prstGeom prst="rect">
                <a:avLst/>
              </a:prstGeom>
              <a:solidFill>
                <a:schemeClr val="accent2"/>
              </a:solidFill>
              <a:ln w="9525" cap="flat" cmpd="sng" algn="ctr">
                <a:solidFill>
                  <a:schemeClr val="bg2">
                    <a:lumMod val="1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eaLnBrk="1" hangingPunct="1">
                  <a:lnSpc>
                    <a:spcPct val="90000"/>
                  </a:lnSpc>
                  <a:spcBef>
                    <a:spcPct val="35000"/>
                  </a:spcBef>
                  <a:spcAft>
                    <a:spcPct val="25000"/>
                  </a:spcAft>
                  <a:buClr>
                    <a:schemeClr val="folHlink"/>
                  </a:buClr>
                  <a:buFont typeface="Arial" charset="0"/>
                  <a:buChar char="•"/>
                  <a:defRPr/>
                </a:pPr>
                <a:endParaRPr lang="en-US" dirty="0">
                  <a:latin typeface="Arial" charset="0"/>
                </a:endParaRPr>
              </a:p>
            </p:txBody>
          </p:sp>
          <p:sp>
            <p:nvSpPr>
              <p:cNvPr id="107" name="Rectangle 106"/>
              <p:cNvSpPr/>
              <p:nvPr/>
            </p:nvSpPr>
            <p:spPr bwMode="auto">
              <a:xfrm>
                <a:off x="8686800" y="2535237"/>
                <a:ext cx="303213" cy="1524001"/>
              </a:xfrm>
              <a:prstGeom prst="rect">
                <a:avLst/>
              </a:prstGeom>
              <a:solidFill>
                <a:schemeClr val="accent2"/>
              </a:solidFill>
              <a:ln w="9525" cap="flat" cmpd="sng" algn="ctr">
                <a:solidFill>
                  <a:schemeClr val="bg2">
                    <a:lumMod val="1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eaLnBrk="1" hangingPunct="1">
                  <a:lnSpc>
                    <a:spcPct val="90000"/>
                  </a:lnSpc>
                  <a:spcBef>
                    <a:spcPct val="35000"/>
                  </a:spcBef>
                  <a:spcAft>
                    <a:spcPct val="25000"/>
                  </a:spcAft>
                  <a:buClr>
                    <a:schemeClr val="folHlink"/>
                  </a:buClr>
                  <a:buFont typeface="Arial" charset="0"/>
                  <a:buChar char="•"/>
                  <a:defRPr/>
                </a:pPr>
                <a:endParaRPr lang="en-US" dirty="0">
                  <a:latin typeface="Arial" charset="0"/>
                </a:endParaRPr>
              </a:p>
            </p:txBody>
          </p:sp>
          <p:sp>
            <p:nvSpPr>
              <p:cNvPr id="110" name="Rectangle 109"/>
              <p:cNvSpPr/>
              <p:nvPr/>
            </p:nvSpPr>
            <p:spPr bwMode="auto">
              <a:xfrm>
                <a:off x="9056688" y="3186113"/>
                <a:ext cx="303212" cy="873125"/>
              </a:xfrm>
              <a:prstGeom prst="rect">
                <a:avLst/>
              </a:prstGeom>
              <a:solidFill>
                <a:schemeClr val="accent2"/>
              </a:solidFill>
              <a:ln w="9525" cap="flat" cmpd="sng" algn="ctr">
                <a:solidFill>
                  <a:schemeClr val="bg2">
                    <a:lumMod val="1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eaLnBrk="1" hangingPunct="1">
                  <a:lnSpc>
                    <a:spcPct val="90000"/>
                  </a:lnSpc>
                  <a:spcBef>
                    <a:spcPct val="35000"/>
                  </a:spcBef>
                  <a:spcAft>
                    <a:spcPct val="25000"/>
                  </a:spcAft>
                  <a:buClr>
                    <a:schemeClr val="folHlink"/>
                  </a:buClr>
                  <a:buFont typeface="Arial" charset="0"/>
                  <a:buChar char="•"/>
                  <a:defRPr/>
                </a:pPr>
                <a:endParaRPr lang="en-US" dirty="0">
                  <a:latin typeface="Arial" charset="0"/>
                </a:endParaRPr>
              </a:p>
            </p:txBody>
          </p:sp>
          <p:cxnSp>
            <p:nvCxnSpPr>
              <p:cNvPr id="43023" name="Straight Connector 54"/>
              <p:cNvCxnSpPr>
                <a:cxnSpLocks noChangeShapeType="1"/>
              </p:cNvCxnSpPr>
              <p:nvPr/>
            </p:nvCxnSpPr>
            <p:spPr bwMode="auto">
              <a:xfrm>
                <a:off x="8158163" y="4059238"/>
                <a:ext cx="1409700" cy="0"/>
              </a:xfrm>
              <a:prstGeom prst="line">
                <a:avLst/>
              </a:prstGeom>
              <a:noFill/>
              <a:ln w="28575" algn="ctr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43024" name="Straight Connector 55"/>
              <p:cNvCxnSpPr>
                <a:cxnSpLocks noChangeShapeType="1"/>
              </p:cNvCxnSpPr>
              <p:nvPr/>
            </p:nvCxnSpPr>
            <p:spPr bwMode="auto">
              <a:xfrm flipV="1">
                <a:off x="8199438" y="2430463"/>
                <a:ext cx="0" cy="1628775"/>
              </a:xfrm>
              <a:prstGeom prst="line">
                <a:avLst/>
              </a:prstGeom>
              <a:noFill/>
              <a:ln w="28575" algn="ctr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grpSp>
            <p:nvGrpSpPr>
              <p:cNvPr id="43025" name="Group 2"/>
              <p:cNvGrpSpPr>
                <a:grpSpLocks/>
              </p:cNvGrpSpPr>
              <p:nvPr/>
            </p:nvGrpSpPr>
            <p:grpSpPr bwMode="auto">
              <a:xfrm>
                <a:off x="8124825" y="2444750"/>
                <a:ext cx="65088" cy="1614488"/>
                <a:chOff x="3940878" y="2444750"/>
                <a:chExt cx="64008" cy="1614488"/>
              </a:xfrm>
            </p:grpSpPr>
            <p:cxnSp>
              <p:nvCxnSpPr>
                <p:cNvPr id="43035" name="Straight Connector 56"/>
                <p:cNvCxnSpPr>
                  <a:cxnSpLocks noChangeShapeType="1"/>
                </p:cNvCxnSpPr>
                <p:nvPr/>
              </p:nvCxnSpPr>
              <p:spPr bwMode="auto">
                <a:xfrm flipH="1">
                  <a:off x="3940878" y="2444750"/>
                  <a:ext cx="64008" cy="0"/>
                </a:xfrm>
                <a:prstGeom prst="line">
                  <a:avLst/>
                </a:prstGeom>
                <a:noFill/>
                <a:ln w="28575" algn="ctr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43036" name="Straight Connector 57"/>
                <p:cNvCxnSpPr>
                  <a:cxnSpLocks noChangeShapeType="1"/>
                </p:cNvCxnSpPr>
                <p:nvPr/>
              </p:nvCxnSpPr>
              <p:spPr bwMode="auto">
                <a:xfrm flipH="1">
                  <a:off x="3940878" y="2767013"/>
                  <a:ext cx="64008" cy="0"/>
                </a:xfrm>
                <a:prstGeom prst="line">
                  <a:avLst/>
                </a:prstGeom>
                <a:noFill/>
                <a:ln w="28575" algn="ctr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43037" name="Straight Connector 58"/>
                <p:cNvCxnSpPr>
                  <a:cxnSpLocks noChangeShapeType="1"/>
                </p:cNvCxnSpPr>
                <p:nvPr/>
              </p:nvCxnSpPr>
              <p:spPr bwMode="auto">
                <a:xfrm flipH="1">
                  <a:off x="3940878" y="3090863"/>
                  <a:ext cx="64008" cy="0"/>
                </a:xfrm>
                <a:prstGeom prst="line">
                  <a:avLst/>
                </a:prstGeom>
                <a:noFill/>
                <a:ln w="28575" algn="ctr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43038" name="Straight Connector 59"/>
                <p:cNvCxnSpPr>
                  <a:cxnSpLocks noChangeShapeType="1"/>
                </p:cNvCxnSpPr>
                <p:nvPr/>
              </p:nvCxnSpPr>
              <p:spPr bwMode="auto">
                <a:xfrm flipH="1">
                  <a:off x="3940878" y="3413125"/>
                  <a:ext cx="64008" cy="0"/>
                </a:xfrm>
                <a:prstGeom prst="line">
                  <a:avLst/>
                </a:prstGeom>
                <a:noFill/>
                <a:ln w="28575" algn="ctr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43039" name="Straight Connector 60"/>
                <p:cNvCxnSpPr>
                  <a:cxnSpLocks noChangeShapeType="1"/>
                </p:cNvCxnSpPr>
                <p:nvPr/>
              </p:nvCxnSpPr>
              <p:spPr bwMode="auto">
                <a:xfrm flipH="1">
                  <a:off x="3940878" y="3735388"/>
                  <a:ext cx="64008" cy="0"/>
                </a:xfrm>
                <a:prstGeom prst="line">
                  <a:avLst/>
                </a:prstGeom>
                <a:noFill/>
                <a:ln w="28575" algn="ctr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43040" name="Straight Connector 61"/>
                <p:cNvCxnSpPr>
                  <a:cxnSpLocks noChangeShapeType="1"/>
                </p:cNvCxnSpPr>
                <p:nvPr/>
              </p:nvCxnSpPr>
              <p:spPr bwMode="auto">
                <a:xfrm flipH="1">
                  <a:off x="3940878" y="4059238"/>
                  <a:ext cx="64008" cy="0"/>
                </a:xfrm>
                <a:prstGeom prst="line">
                  <a:avLst/>
                </a:prstGeom>
                <a:noFill/>
                <a:ln w="28575" algn="ctr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</p:grpSp>
          <p:sp>
            <p:nvSpPr>
              <p:cNvPr id="126" name="TextBox 125"/>
              <p:cNvSpPr txBox="1"/>
              <p:nvPr/>
            </p:nvSpPr>
            <p:spPr>
              <a:xfrm>
                <a:off x="8237538" y="3633788"/>
                <a:ext cx="449262" cy="188750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 algn="ctr" eaLnBrk="1" hangingPunct="1">
                  <a:lnSpc>
                    <a:spcPct val="90000"/>
                  </a:lnSpc>
                  <a:spcBef>
                    <a:spcPct val="35000"/>
                  </a:spcBef>
                  <a:spcAft>
                    <a:spcPct val="25000"/>
                  </a:spcAft>
                  <a:buClr>
                    <a:schemeClr val="folHlink"/>
                  </a:buClr>
                  <a:buFont typeface="Arial" charset="0"/>
                  <a:buNone/>
                  <a:defRPr/>
                </a:pPr>
                <a:r>
                  <a:rPr lang="en-US" sz="1200" b="0" dirty="0">
                    <a:solidFill>
                      <a:schemeClr val="bg2">
                        <a:lumMod val="10000"/>
                      </a:schemeClr>
                    </a:solidFill>
                    <a:latin typeface="Arial" charset="0"/>
                  </a:rPr>
                  <a:t>11/12</a:t>
                </a:r>
              </a:p>
            </p:txBody>
          </p:sp>
          <p:sp>
            <p:nvSpPr>
              <p:cNvPr id="43027" name="TextBox 77"/>
              <p:cNvSpPr txBox="1">
                <a:spLocks noChangeArrowheads="1"/>
              </p:cNvSpPr>
              <p:nvPr/>
            </p:nvSpPr>
            <p:spPr bwMode="auto">
              <a:xfrm>
                <a:off x="8199438" y="2380982"/>
                <a:ext cx="534987" cy="1887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b="1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>
                  <a:defRPr b="1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>
                  <a:defRPr b="1"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>
                  <a:defRPr b="1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>
                  <a:defRPr b="1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algn="ctr" eaLnBrk="1" hangingPunct="1">
                  <a:lnSpc>
                    <a:spcPct val="90000"/>
                  </a:lnSpc>
                  <a:spcBef>
                    <a:spcPct val="35000"/>
                  </a:spcBef>
                  <a:spcAft>
                    <a:spcPct val="25000"/>
                  </a:spcAft>
                  <a:buClr>
                    <a:schemeClr val="folHlink"/>
                  </a:buClr>
                  <a:buFont typeface="Arial" pitchFamily="34" charset="0"/>
                  <a:buNone/>
                </a:pPr>
                <a:r>
                  <a:rPr lang="en-US" altLang="en-US" sz="1200"/>
                  <a:t>92</a:t>
                </a:r>
              </a:p>
            </p:txBody>
          </p:sp>
          <p:sp>
            <p:nvSpPr>
              <p:cNvPr id="43028" name="TextBox 89"/>
              <p:cNvSpPr txBox="1">
                <a:spLocks noChangeArrowheads="1"/>
              </p:cNvSpPr>
              <p:nvPr/>
            </p:nvSpPr>
            <p:spPr bwMode="auto">
              <a:xfrm>
                <a:off x="8228013" y="4052888"/>
                <a:ext cx="461962" cy="1887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b="1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>
                  <a:defRPr b="1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>
                  <a:defRPr b="1"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>
                  <a:defRPr b="1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>
                  <a:defRPr b="1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algn="ctr" eaLnBrk="1" hangingPunct="1">
                  <a:lnSpc>
                    <a:spcPct val="90000"/>
                  </a:lnSpc>
                  <a:spcBef>
                    <a:spcPct val="35000"/>
                  </a:spcBef>
                  <a:spcAft>
                    <a:spcPct val="25000"/>
                  </a:spcAft>
                  <a:buClr>
                    <a:schemeClr val="folHlink"/>
                  </a:buClr>
                  <a:buFont typeface="Arial" pitchFamily="34" charset="0"/>
                  <a:buNone/>
                </a:pPr>
                <a:r>
                  <a:rPr lang="en-US" altLang="en-US" sz="1200" b="0"/>
                  <a:t>A</a:t>
                </a:r>
              </a:p>
            </p:txBody>
          </p:sp>
          <p:sp>
            <p:nvSpPr>
              <p:cNvPr id="43029" name="TextBox 90"/>
              <p:cNvSpPr txBox="1">
                <a:spLocks noChangeArrowheads="1"/>
              </p:cNvSpPr>
              <p:nvPr/>
            </p:nvSpPr>
            <p:spPr bwMode="auto">
              <a:xfrm>
                <a:off x="8602663" y="4052888"/>
                <a:ext cx="460375" cy="1887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b="1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>
                  <a:defRPr b="1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>
                  <a:defRPr b="1"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>
                  <a:defRPr b="1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>
                  <a:defRPr b="1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algn="ctr" eaLnBrk="1" hangingPunct="1">
                  <a:lnSpc>
                    <a:spcPct val="90000"/>
                  </a:lnSpc>
                  <a:spcBef>
                    <a:spcPct val="35000"/>
                  </a:spcBef>
                  <a:spcAft>
                    <a:spcPct val="25000"/>
                  </a:spcAft>
                  <a:buClr>
                    <a:schemeClr val="folHlink"/>
                  </a:buClr>
                  <a:buFont typeface="Arial" pitchFamily="34" charset="0"/>
                  <a:buNone/>
                </a:pPr>
                <a:r>
                  <a:rPr lang="en-US" altLang="en-US" sz="1200" b="0"/>
                  <a:t>B</a:t>
                </a:r>
              </a:p>
            </p:txBody>
          </p:sp>
          <p:sp>
            <p:nvSpPr>
              <p:cNvPr id="43030" name="TextBox 91"/>
              <p:cNvSpPr txBox="1">
                <a:spLocks noChangeArrowheads="1"/>
              </p:cNvSpPr>
              <p:nvPr/>
            </p:nvSpPr>
            <p:spPr bwMode="auto">
              <a:xfrm>
                <a:off x="8974138" y="4052888"/>
                <a:ext cx="461962" cy="1887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b="1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>
                  <a:defRPr b="1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>
                  <a:defRPr b="1"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>
                  <a:defRPr b="1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>
                  <a:defRPr b="1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algn="ctr" eaLnBrk="1" hangingPunct="1">
                  <a:lnSpc>
                    <a:spcPct val="90000"/>
                  </a:lnSpc>
                  <a:spcBef>
                    <a:spcPct val="35000"/>
                  </a:spcBef>
                  <a:spcAft>
                    <a:spcPct val="25000"/>
                  </a:spcAft>
                  <a:buClr>
                    <a:schemeClr val="folHlink"/>
                  </a:buClr>
                  <a:buFont typeface="Arial" pitchFamily="34" charset="0"/>
                  <a:buNone/>
                </a:pPr>
                <a:r>
                  <a:rPr lang="en-US" altLang="en-US" sz="1200" b="0"/>
                  <a:t>C</a:t>
                </a:r>
              </a:p>
            </p:txBody>
          </p:sp>
          <p:sp>
            <p:nvSpPr>
              <p:cNvPr id="133" name="TextBox 132"/>
              <p:cNvSpPr txBox="1"/>
              <p:nvPr/>
            </p:nvSpPr>
            <p:spPr>
              <a:xfrm>
                <a:off x="8607425" y="3633788"/>
                <a:ext cx="441325" cy="308662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 algn="ctr" eaLnBrk="1" hangingPunct="1">
                  <a:lnSpc>
                    <a:spcPct val="90000"/>
                  </a:lnSpc>
                  <a:spcBef>
                    <a:spcPct val="35000"/>
                  </a:spcBef>
                  <a:spcAft>
                    <a:spcPct val="25000"/>
                  </a:spcAft>
                  <a:buClr>
                    <a:schemeClr val="folHlink"/>
                  </a:buClr>
                  <a:buFont typeface="Arial" charset="0"/>
                  <a:buNone/>
                  <a:defRPr/>
                </a:pPr>
                <a:r>
                  <a:rPr lang="en-US" sz="1200" b="0" dirty="0">
                    <a:solidFill>
                      <a:schemeClr val="bg2">
                        <a:lumMod val="10000"/>
                      </a:schemeClr>
                    </a:solidFill>
                    <a:latin typeface="Arial" charset="0"/>
                  </a:rPr>
                  <a:t>30/</a:t>
                </a:r>
                <a:br>
                  <a:rPr lang="en-US" sz="1200" b="0" dirty="0">
                    <a:solidFill>
                      <a:schemeClr val="bg2">
                        <a:lumMod val="10000"/>
                      </a:schemeClr>
                    </a:solidFill>
                    <a:latin typeface="Arial" charset="0"/>
                  </a:rPr>
                </a:br>
                <a:r>
                  <a:rPr lang="en-US" sz="1200" b="0" dirty="0">
                    <a:solidFill>
                      <a:schemeClr val="bg2">
                        <a:lumMod val="10000"/>
                      </a:schemeClr>
                    </a:solidFill>
                    <a:latin typeface="Arial" charset="0"/>
                  </a:rPr>
                  <a:t>32</a:t>
                </a:r>
              </a:p>
            </p:txBody>
          </p:sp>
          <p:sp>
            <p:nvSpPr>
              <p:cNvPr id="43032" name="TextBox 105"/>
              <p:cNvSpPr txBox="1">
                <a:spLocks noChangeArrowheads="1"/>
              </p:cNvSpPr>
              <p:nvPr/>
            </p:nvSpPr>
            <p:spPr bwMode="auto">
              <a:xfrm>
                <a:off x="8569325" y="2308486"/>
                <a:ext cx="534988" cy="18875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b="1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>
                  <a:defRPr b="1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>
                  <a:defRPr b="1"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>
                  <a:defRPr b="1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>
                  <a:defRPr b="1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algn="ctr" eaLnBrk="1" hangingPunct="1">
                  <a:lnSpc>
                    <a:spcPct val="90000"/>
                  </a:lnSpc>
                  <a:spcBef>
                    <a:spcPct val="35000"/>
                  </a:spcBef>
                  <a:spcAft>
                    <a:spcPct val="25000"/>
                  </a:spcAft>
                  <a:buClr>
                    <a:schemeClr val="folHlink"/>
                  </a:buClr>
                  <a:buFont typeface="Arial" pitchFamily="34" charset="0"/>
                  <a:buNone/>
                </a:pPr>
                <a:r>
                  <a:rPr lang="en-US" altLang="en-US" sz="1200"/>
                  <a:t>94</a:t>
                </a:r>
              </a:p>
            </p:txBody>
          </p:sp>
          <p:sp>
            <p:nvSpPr>
              <p:cNvPr id="135" name="TextBox 134"/>
              <p:cNvSpPr txBox="1"/>
              <p:nvPr/>
            </p:nvSpPr>
            <p:spPr>
              <a:xfrm>
                <a:off x="8977313" y="3633788"/>
                <a:ext cx="441325" cy="308662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 algn="ctr" eaLnBrk="1" hangingPunct="1">
                  <a:lnSpc>
                    <a:spcPct val="90000"/>
                  </a:lnSpc>
                  <a:spcBef>
                    <a:spcPct val="35000"/>
                  </a:spcBef>
                  <a:spcAft>
                    <a:spcPct val="25000"/>
                  </a:spcAft>
                  <a:buClr>
                    <a:schemeClr val="folHlink"/>
                  </a:buClr>
                  <a:buFont typeface="Arial" charset="0"/>
                  <a:buNone/>
                  <a:defRPr/>
                </a:pPr>
                <a:r>
                  <a:rPr lang="en-US" sz="1200" b="0" dirty="0">
                    <a:solidFill>
                      <a:schemeClr val="bg2">
                        <a:lumMod val="10000"/>
                      </a:schemeClr>
                    </a:solidFill>
                    <a:latin typeface="Arial" charset="0"/>
                  </a:rPr>
                  <a:t>9/</a:t>
                </a:r>
                <a:br>
                  <a:rPr lang="en-US" sz="1200" b="0" dirty="0">
                    <a:solidFill>
                      <a:schemeClr val="bg2">
                        <a:lumMod val="10000"/>
                      </a:schemeClr>
                    </a:solidFill>
                    <a:latin typeface="Arial" charset="0"/>
                  </a:rPr>
                </a:br>
                <a:r>
                  <a:rPr lang="en-US" sz="1200" b="0" dirty="0">
                    <a:solidFill>
                      <a:schemeClr val="bg2">
                        <a:lumMod val="10000"/>
                      </a:schemeClr>
                    </a:solidFill>
                    <a:latin typeface="Arial" charset="0"/>
                  </a:rPr>
                  <a:t>16</a:t>
                </a:r>
              </a:p>
            </p:txBody>
          </p:sp>
          <p:sp>
            <p:nvSpPr>
              <p:cNvPr id="43034" name="TextBox 109"/>
              <p:cNvSpPr txBox="1">
                <a:spLocks noChangeArrowheads="1"/>
              </p:cNvSpPr>
              <p:nvPr/>
            </p:nvSpPr>
            <p:spPr bwMode="auto">
              <a:xfrm>
                <a:off x="8939213" y="2962275"/>
                <a:ext cx="534987" cy="18875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b="1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>
                  <a:defRPr b="1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>
                  <a:defRPr b="1"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>
                  <a:defRPr b="1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>
                  <a:defRPr b="1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algn="ctr" eaLnBrk="1" hangingPunct="1">
                  <a:lnSpc>
                    <a:spcPct val="90000"/>
                  </a:lnSpc>
                  <a:spcBef>
                    <a:spcPct val="35000"/>
                  </a:spcBef>
                  <a:spcAft>
                    <a:spcPct val="25000"/>
                  </a:spcAft>
                  <a:buClr>
                    <a:schemeClr val="folHlink"/>
                  </a:buClr>
                  <a:buFont typeface="Arial" pitchFamily="34" charset="0"/>
                  <a:buNone/>
                </a:pPr>
                <a:r>
                  <a:rPr lang="en-US" altLang="en-US" sz="1200"/>
                  <a:t>56</a:t>
                </a:r>
              </a:p>
            </p:txBody>
          </p:sp>
        </p:grpSp>
      </p:grpSp>
      <p:cxnSp>
        <p:nvCxnSpPr>
          <p:cNvPr id="131" name="3 Conector recto"/>
          <p:cNvCxnSpPr/>
          <p:nvPr/>
        </p:nvCxnSpPr>
        <p:spPr>
          <a:xfrm>
            <a:off x="5702676" y="6285617"/>
            <a:ext cx="6440560" cy="0"/>
          </a:xfrm>
          <a:prstGeom prst="line">
            <a:avLst/>
          </a:prstGeom>
          <a:ln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32" name="2 CuadroTexto"/>
          <p:cNvSpPr txBox="1"/>
          <p:nvPr/>
        </p:nvSpPr>
        <p:spPr>
          <a:xfrm>
            <a:off x="7065539" y="6290156"/>
            <a:ext cx="512646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 defTabSz="457200"/>
            <a:r>
              <a:rPr lang="es-MX" sz="1400" i="1" dirty="0">
                <a:solidFill>
                  <a:prstClr val="black"/>
                </a:solidFill>
              </a:rPr>
              <a:t>Departamento de Gastroenterología</a:t>
            </a:r>
          </a:p>
          <a:p>
            <a:pPr algn="r" defTabSz="457200"/>
            <a:r>
              <a:rPr lang="es-MX" sz="1400" i="1" dirty="0">
                <a:solidFill>
                  <a:prstClr val="black"/>
                </a:solidFill>
              </a:rPr>
              <a:t>Instituto Nacional de Ciencias Médicas y Nutrición Salvador Zubirán</a:t>
            </a:r>
          </a:p>
        </p:txBody>
      </p:sp>
      <p:sp>
        <p:nvSpPr>
          <p:cNvPr id="134" name="Line 2"/>
          <p:cNvSpPr>
            <a:spLocks noChangeShapeType="1"/>
          </p:cNvSpPr>
          <p:nvPr/>
        </p:nvSpPr>
        <p:spPr bwMode="auto">
          <a:xfrm>
            <a:off x="0" y="964020"/>
            <a:ext cx="12192000" cy="0"/>
          </a:xfrm>
          <a:prstGeom prst="line">
            <a:avLst/>
          </a:prstGeom>
          <a:noFill/>
          <a:ln w="508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186723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3 Marcador de contenido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61230186"/>
              </p:ext>
            </p:extLst>
          </p:nvPr>
        </p:nvGraphicFramePr>
        <p:xfrm>
          <a:off x="174428" y="1521065"/>
          <a:ext cx="10972800" cy="403605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cxnSp>
        <p:nvCxnSpPr>
          <p:cNvPr id="6" name="3 Conector recto"/>
          <p:cNvCxnSpPr/>
          <p:nvPr/>
        </p:nvCxnSpPr>
        <p:spPr>
          <a:xfrm>
            <a:off x="5702676" y="6285617"/>
            <a:ext cx="6440560" cy="0"/>
          </a:xfrm>
          <a:prstGeom prst="line">
            <a:avLst/>
          </a:prstGeom>
          <a:ln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7" name="2 CuadroTexto"/>
          <p:cNvSpPr txBox="1"/>
          <p:nvPr/>
        </p:nvSpPr>
        <p:spPr>
          <a:xfrm>
            <a:off x="7065539" y="6290156"/>
            <a:ext cx="512646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 defTabSz="457200"/>
            <a:r>
              <a:rPr lang="es-MX" sz="1400" i="1" dirty="0">
                <a:solidFill>
                  <a:prstClr val="black"/>
                </a:solidFill>
              </a:rPr>
              <a:t>Departamento de Gastroenterología</a:t>
            </a:r>
          </a:p>
          <a:p>
            <a:pPr algn="r" defTabSz="457200"/>
            <a:r>
              <a:rPr lang="es-MX" sz="1400" i="1" dirty="0">
                <a:solidFill>
                  <a:prstClr val="black"/>
                </a:solidFill>
              </a:rPr>
              <a:t>Instituto Nacional de Ciencias Médicas y Nutrición Salvador Zubirán</a:t>
            </a:r>
          </a:p>
        </p:txBody>
      </p:sp>
      <p:sp>
        <p:nvSpPr>
          <p:cNvPr id="8" name="Line 2"/>
          <p:cNvSpPr>
            <a:spLocks noChangeShapeType="1"/>
          </p:cNvSpPr>
          <p:nvPr/>
        </p:nvSpPr>
        <p:spPr bwMode="auto">
          <a:xfrm>
            <a:off x="0" y="1036170"/>
            <a:ext cx="12192000" cy="0"/>
          </a:xfrm>
          <a:prstGeom prst="line">
            <a:avLst/>
          </a:prstGeom>
          <a:noFill/>
          <a:ln w="508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s-ES"/>
          </a:p>
        </p:txBody>
      </p:sp>
      <p:cxnSp>
        <p:nvCxnSpPr>
          <p:cNvPr id="31" name="Conector recto 30"/>
          <p:cNvCxnSpPr/>
          <p:nvPr/>
        </p:nvCxnSpPr>
        <p:spPr>
          <a:xfrm>
            <a:off x="4629528" y="1601729"/>
            <a:ext cx="0" cy="290109"/>
          </a:xfrm>
          <a:prstGeom prst="line">
            <a:avLst/>
          </a:prstGeom>
          <a:ln w="38100" cmpd="sng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Conector recto 32"/>
          <p:cNvCxnSpPr/>
          <p:nvPr/>
        </p:nvCxnSpPr>
        <p:spPr>
          <a:xfrm>
            <a:off x="2147552" y="1609074"/>
            <a:ext cx="0" cy="290109"/>
          </a:xfrm>
          <a:prstGeom prst="line">
            <a:avLst/>
          </a:prstGeom>
          <a:ln w="38100" cmpd="sng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4" name="Conector recto 33"/>
          <p:cNvCxnSpPr/>
          <p:nvPr/>
        </p:nvCxnSpPr>
        <p:spPr>
          <a:xfrm flipH="1">
            <a:off x="4523004" y="1601729"/>
            <a:ext cx="214944" cy="0"/>
          </a:xfrm>
          <a:prstGeom prst="line">
            <a:avLst/>
          </a:prstGeom>
          <a:ln w="38100" cmpd="sng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5" name="Conector recto 34"/>
          <p:cNvCxnSpPr/>
          <p:nvPr/>
        </p:nvCxnSpPr>
        <p:spPr>
          <a:xfrm flipH="1">
            <a:off x="4506280" y="1886103"/>
            <a:ext cx="214944" cy="0"/>
          </a:xfrm>
          <a:prstGeom prst="line">
            <a:avLst/>
          </a:prstGeom>
          <a:ln w="38100" cmpd="sng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8" name="Conector recto 37"/>
          <p:cNvCxnSpPr/>
          <p:nvPr/>
        </p:nvCxnSpPr>
        <p:spPr>
          <a:xfrm flipH="1">
            <a:off x="2020441" y="1913874"/>
            <a:ext cx="214944" cy="0"/>
          </a:xfrm>
          <a:prstGeom prst="line">
            <a:avLst/>
          </a:prstGeom>
          <a:ln w="38100" cmpd="sng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9" name="Conector recto 38"/>
          <p:cNvCxnSpPr/>
          <p:nvPr/>
        </p:nvCxnSpPr>
        <p:spPr>
          <a:xfrm flipH="1">
            <a:off x="2026980" y="1622925"/>
            <a:ext cx="214944" cy="0"/>
          </a:xfrm>
          <a:prstGeom prst="line">
            <a:avLst/>
          </a:prstGeom>
          <a:ln w="38100" cmpd="sng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1" name="1 Título"/>
          <p:cNvSpPr>
            <a:spLocks noGrp="1"/>
          </p:cNvSpPr>
          <p:nvPr>
            <p:ph type="title"/>
          </p:nvPr>
        </p:nvSpPr>
        <p:spPr>
          <a:xfrm>
            <a:off x="26184" y="-1507"/>
            <a:ext cx="12098216" cy="1325563"/>
          </a:xfrm>
        </p:spPr>
        <p:txBody>
          <a:bodyPr>
            <a:normAutofit/>
          </a:bodyPr>
          <a:lstStyle/>
          <a:p>
            <a:pPr algn="ctr"/>
            <a:r>
              <a:rPr lang="es-EC" sz="3600" b="1" dirty="0" smtClean="0">
                <a:solidFill>
                  <a:srgbClr val="000000"/>
                </a:solidFill>
                <a:latin typeface="Arial"/>
                <a:cs typeface="Arial"/>
              </a:rPr>
              <a:t>Experiecia en el INCMNSZ (Genotipo 1 y 2).</a:t>
            </a:r>
            <a:endParaRPr lang="es-EC" sz="3600" b="1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44" name="Rectángulo 43"/>
          <p:cNvSpPr/>
          <p:nvPr/>
        </p:nvSpPr>
        <p:spPr>
          <a:xfrm>
            <a:off x="11052966" y="1393221"/>
            <a:ext cx="169498" cy="20523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5" name="CuadroTexto 44"/>
          <p:cNvSpPr txBox="1"/>
          <p:nvPr/>
        </p:nvSpPr>
        <p:spPr>
          <a:xfrm>
            <a:off x="11177640" y="1321590"/>
            <a:ext cx="99687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400" dirty="0" smtClean="0"/>
              <a:t>Genotipo 1</a:t>
            </a:r>
            <a:endParaRPr lang="es-ES" sz="1400" dirty="0"/>
          </a:p>
        </p:txBody>
      </p:sp>
      <p:sp>
        <p:nvSpPr>
          <p:cNvPr id="46" name="Rectángulo 45"/>
          <p:cNvSpPr/>
          <p:nvPr/>
        </p:nvSpPr>
        <p:spPr>
          <a:xfrm>
            <a:off x="11042715" y="1868781"/>
            <a:ext cx="169498" cy="257071"/>
          </a:xfrm>
          <a:prstGeom prst="rect">
            <a:avLst/>
          </a:prstGeom>
          <a:solidFill>
            <a:schemeClr val="accent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7" name="CuadroTexto 46"/>
          <p:cNvSpPr txBox="1"/>
          <p:nvPr/>
        </p:nvSpPr>
        <p:spPr>
          <a:xfrm>
            <a:off x="11171087" y="1812092"/>
            <a:ext cx="99687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400" dirty="0" smtClean="0"/>
              <a:t>Genotipo 2</a:t>
            </a:r>
            <a:endParaRPr lang="es-ES" sz="1400" dirty="0"/>
          </a:p>
        </p:txBody>
      </p:sp>
      <p:sp>
        <p:nvSpPr>
          <p:cNvPr id="48" name="CuadroTexto 47"/>
          <p:cNvSpPr txBox="1"/>
          <p:nvPr/>
        </p:nvSpPr>
        <p:spPr>
          <a:xfrm>
            <a:off x="1819201" y="4334125"/>
            <a:ext cx="48082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600" b="1" dirty="0"/>
              <a:t>3</a:t>
            </a:r>
            <a:r>
              <a:rPr lang="es-ES" sz="1600" b="1" dirty="0" smtClean="0"/>
              <a:t>/3</a:t>
            </a:r>
            <a:endParaRPr lang="es-ES" sz="1600" b="1" dirty="0"/>
          </a:p>
        </p:txBody>
      </p:sp>
      <p:sp>
        <p:nvSpPr>
          <p:cNvPr id="50" name="CuadroTexto 49"/>
          <p:cNvSpPr txBox="1"/>
          <p:nvPr/>
        </p:nvSpPr>
        <p:spPr>
          <a:xfrm>
            <a:off x="4285123" y="4377045"/>
            <a:ext cx="68881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600" b="1" dirty="0" smtClean="0"/>
              <a:t>13/13</a:t>
            </a:r>
            <a:endParaRPr lang="es-ES" sz="1600" b="1" dirty="0"/>
          </a:p>
        </p:txBody>
      </p:sp>
      <p:sp>
        <p:nvSpPr>
          <p:cNvPr id="52" name="CuadroTexto 51"/>
          <p:cNvSpPr txBox="1"/>
          <p:nvPr/>
        </p:nvSpPr>
        <p:spPr>
          <a:xfrm>
            <a:off x="6913379" y="4385411"/>
            <a:ext cx="48082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600" b="1" dirty="0"/>
              <a:t>3</a:t>
            </a:r>
            <a:r>
              <a:rPr lang="es-ES" sz="1600" b="1" dirty="0" smtClean="0"/>
              <a:t>/3</a:t>
            </a:r>
            <a:endParaRPr lang="es-ES" sz="1600" b="1" dirty="0"/>
          </a:p>
        </p:txBody>
      </p:sp>
      <p:sp>
        <p:nvSpPr>
          <p:cNvPr id="54" name="CuadroTexto 53"/>
          <p:cNvSpPr txBox="1"/>
          <p:nvPr/>
        </p:nvSpPr>
        <p:spPr>
          <a:xfrm>
            <a:off x="9434425" y="4375955"/>
            <a:ext cx="48082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600" b="1" dirty="0"/>
              <a:t>2</a:t>
            </a:r>
            <a:r>
              <a:rPr lang="es-ES" sz="1600" b="1" dirty="0" smtClean="0"/>
              <a:t>/2</a:t>
            </a:r>
          </a:p>
        </p:txBody>
      </p:sp>
      <p:sp>
        <p:nvSpPr>
          <p:cNvPr id="56" name="CuadroTexto 55"/>
          <p:cNvSpPr txBox="1"/>
          <p:nvPr/>
        </p:nvSpPr>
        <p:spPr>
          <a:xfrm>
            <a:off x="1908309" y="1190207"/>
            <a:ext cx="49665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600" b="1" dirty="0" smtClean="0"/>
              <a:t>100</a:t>
            </a:r>
            <a:endParaRPr lang="es-ES" sz="1600" b="1" dirty="0"/>
          </a:p>
        </p:txBody>
      </p:sp>
      <p:sp>
        <p:nvSpPr>
          <p:cNvPr id="57" name="CuadroTexto 56"/>
          <p:cNvSpPr txBox="1"/>
          <p:nvPr/>
        </p:nvSpPr>
        <p:spPr>
          <a:xfrm>
            <a:off x="4343554" y="1230015"/>
            <a:ext cx="49665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600" b="1" dirty="0" smtClean="0"/>
              <a:t>100</a:t>
            </a:r>
            <a:endParaRPr lang="es-ES" sz="1600" b="1" dirty="0"/>
          </a:p>
        </p:txBody>
      </p:sp>
      <p:sp>
        <p:nvSpPr>
          <p:cNvPr id="60" name="CuadroTexto 59"/>
          <p:cNvSpPr txBox="1"/>
          <p:nvPr/>
        </p:nvSpPr>
        <p:spPr>
          <a:xfrm>
            <a:off x="6980471" y="1194520"/>
            <a:ext cx="49665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600" b="1" dirty="0" smtClean="0"/>
              <a:t>100</a:t>
            </a:r>
            <a:endParaRPr lang="es-ES" sz="1600" b="1" dirty="0"/>
          </a:p>
        </p:txBody>
      </p:sp>
      <p:sp>
        <p:nvSpPr>
          <p:cNvPr id="62" name="CuadroTexto 61"/>
          <p:cNvSpPr txBox="1"/>
          <p:nvPr/>
        </p:nvSpPr>
        <p:spPr>
          <a:xfrm>
            <a:off x="9402470" y="1159754"/>
            <a:ext cx="49665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600" b="1" dirty="0" smtClean="0"/>
              <a:t>100</a:t>
            </a:r>
            <a:endParaRPr lang="es-ES" sz="1600" b="1" dirty="0"/>
          </a:p>
        </p:txBody>
      </p:sp>
      <p:cxnSp>
        <p:nvCxnSpPr>
          <p:cNvPr id="64" name="Conector recto 63"/>
          <p:cNvCxnSpPr/>
          <p:nvPr/>
        </p:nvCxnSpPr>
        <p:spPr>
          <a:xfrm>
            <a:off x="7202399" y="1588003"/>
            <a:ext cx="0" cy="290109"/>
          </a:xfrm>
          <a:prstGeom prst="line">
            <a:avLst/>
          </a:prstGeom>
          <a:ln w="38100" cmpd="sng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5" name="Conector recto 64"/>
          <p:cNvCxnSpPr/>
          <p:nvPr/>
        </p:nvCxnSpPr>
        <p:spPr>
          <a:xfrm flipH="1">
            <a:off x="7094927" y="1589521"/>
            <a:ext cx="214944" cy="0"/>
          </a:xfrm>
          <a:prstGeom prst="line">
            <a:avLst/>
          </a:prstGeom>
          <a:ln w="38100" cmpd="sng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6" name="Conector recto 65"/>
          <p:cNvCxnSpPr/>
          <p:nvPr/>
        </p:nvCxnSpPr>
        <p:spPr>
          <a:xfrm flipH="1">
            <a:off x="7097917" y="1876390"/>
            <a:ext cx="214944" cy="0"/>
          </a:xfrm>
          <a:prstGeom prst="line">
            <a:avLst/>
          </a:prstGeom>
          <a:ln w="38100" cmpd="sng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7" name="Conector recto 66"/>
          <p:cNvCxnSpPr/>
          <p:nvPr/>
        </p:nvCxnSpPr>
        <p:spPr>
          <a:xfrm>
            <a:off x="9640772" y="1576052"/>
            <a:ext cx="0" cy="290109"/>
          </a:xfrm>
          <a:prstGeom prst="line">
            <a:avLst/>
          </a:prstGeom>
          <a:ln w="38100" cmpd="sng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8" name="Conector recto 67"/>
          <p:cNvCxnSpPr/>
          <p:nvPr/>
        </p:nvCxnSpPr>
        <p:spPr>
          <a:xfrm flipH="1">
            <a:off x="9548241" y="1592511"/>
            <a:ext cx="214944" cy="0"/>
          </a:xfrm>
          <a:prstGeom prst="line">
            <a:avLst/>
          </a:prstGeom>
          <a:ln w="38100" cmpd="sng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9" name="Conector recto 68"/>
          <p:cNvCxnSpPr/>
          <p:nvPr/>
        </p:nvCxnSpPr>
        <p:spPr>
          <a:xfrm flipH="1">
            <a:off x="9536290" y="1849498"/>
            <a:ext cx="214944" cy="0"/>
          </a:xfrm>
          <a:prstGeom prst="line">
            <a:avLst/>
          </a:prstGeom>
          <a:ln w="38100" cmpd="sng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230851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" name="1 Grupo"/>
          <p:cNvGrpSpPr/>
          <p:nvPr/>
        </p:nvGrpSpPr>
        <p:grpSpPr>
          <a:xfrm>
            <a:off x="717182" y="1546212"/>
            <a:ext cx="10559983" cy="4446079"/>
            <a:chOff x="252122" y="1446928"/>
            <a:chExt cx="8426616" cy="4270564"/>
          </a:xfrm>
        </p:grpSpPr>
        <p:sp>
          <p:nvSpPr>
            <p:cNvPr id="35" name="TextBox 87"/>
            <p:cNvSpPr txBox="1"/>
            <p:nvPr/>
          </p:nvSpPr>
          <p:spPr>
            <a:xfrm>
              <a:off x="2196877" y="5274052"/>
              <a:ext cx="2232248" cy="44344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defRPr/>
              </a:pPr>
              <a:r>
                <a:rPr lang="en-US" sz="1200" b="1" kern="0" dirty="0" smtClean="0">
                  <a:solidFill>
                    <a:srgbClr val="071D49"/>
                  </a:solidFill>
                </a:rPr>
                <a:t>Durante </a:t>
              </a:r>
              <a:r>
                <a:rPr lang="en-US" sz="1200" b="1" kern="0" dirty="0" err="1" smtClean="0">
                  <a:solidFill>
                    <a:srgbClr val="071D49"/>
                  </a:solidFill>
                </a:rPr>
                <a:t>Tx</a:t>
              </a:r>
              <a:endParaRPr lang="en-US" sz="1200" b="1" kern="0" dirty="0">
                <a:solidFill>
                  <a:srgbClr val="071D49"/>
                </a:solidFill>
              </a:endParaRPr>
            </a:p>
            <a:p>
              <a:pPr algn="ctr">
                <a:defRPr/>
              </a:pPr>
              <a:r>
                <a:rPr lang="en-US" sz="1200" b="1" kern="0" dirty="0" smtClean="0">
                  <a:solidFill>
                    <a:srgbClr val="071D49"/>
                  </a:solidFill>
                </a:rPr>
                <a:t>(</a:t>
              </a:r>
              <a:r>
                <a:rPr lang="en-US" sz="1200" b="1" kern="0" dirty="0" err="1" smtClean="0">
                  <a:solidFill>
                    <a:srgbClr val="071D49"/>
                  </a:solidFill>
                </a:rPr>
                <a:t>Semana</a:t>
              </a:r>
              <a:r>
                <a:rPr lang="en-US" sz="1200" b="1" kern="0" dirty="0" smtClean="0">
                  <a:solidFill>
                    <a:srgbClr val="071D49"/>
                  </a:solidFill>
                </a:rPr>
                <a:t> </a:t>
              </a:r>
              <a:r>
                <a:rPr lang="en-US" sz="1200" b="1" kern="0" dirty="0">
                  <a:solidFill>
                    <a:srgbClr val="071D49"/>
                  </a:solidFill>
                </a:rPr>
                <a:t>1–4)</a:t>
              </a:r>
            </a:p>
          </p:txBody>
        </p:sp>
        <p:grpSp>
          <p:nvGrpSpPr>
            <p:cNvPr id="36" name="Group 88"/>
            <p:cNvGrpSpPr/>
            <p:nvPr/>
          </p:nvGrpSpPr>
          <p:grpSpPr>
            <a:xfrm>
              <a:off x="252122" y="2438321"/>
              <a:ext cx="4033533" cy="3101795"/>
              <a:chOff x="252122" y="2485821"/>
              <a:chExt cx="4033533" cy="3101795"/>
            </a:xfrm>
          </p:grpSpPr>
          <p:cxnSp>
            <p:nvCxnSpPr>
              <p:cNvPr id="68" name="Straight Connector 89"/>
              <p:cNvCxnSpPr/>
              <p:nvPr/>
            </p:nvCxnSpPr>
            <p:spPr>
              <a:xfrm flipH="1" flipV="1">
                <a:off x="3378349" y="3334668"/>
                <a:ext cx="0" cy="1265642"/>
              </a:xfrm>
              <a:prstGeom prst="line">
                <a:avLst/>
              </a:prstGeom>
              <a:noFill/>
              <a:ln w="19050" cap="flat" cmpd="sng" algn="ctr">
                <a:solidFill>
                  <a:srgbClr val="800000"/>
                </a:solidFill>
                <a:prstDash val="solid"/>
              </a:ln>
              <a:effectLst/>
            </p:spPr>
          </p:cxnSp>
          <p:cxnSp>
            <p:nvCxnSpPr>
              <p:cNvPr id="69" name="Straight Connector 90"/>
              <p:cNvCxnSpPr/>
              <p:nvPr/>
            </p:nvCxnSpPr>
            <p:spPr>
              <a:xfrm flipH="1" flipV="1">
                <a:off x="1801720" y="3422956"/>
                <a:ext cx="0" cy="968673"/>
              </a:xfrm>
              <a:prstGeom prst="line">
                <a:avLst/>
              </a:prstGeom>
              <a:noFill/>
              <a:ln w="19050" cap="flat" cmpd="sng" algn="ctr">
                <a:solidFill>
                  <a:srgbClr val="800000"/>
                </a:solidFill>
                <a:prstDash val="solid"/>
              </a:ln>
              <a:effectLst/>
            </p:spPr>
          </p:cxnSp>
          <p:sp>
            <p:nvSpPr>
              <p:cNvPr id="70" name="Rectangle 91"/>
              <p:cNvSpPr/>
              <p:nvPr/>
            </p:nvSpPr>
            <p:spPr>
              <a:xfrm>
                <a:off x="2787645" y="3868410"/>
                <a:ext cx="1187784" cy="469532"/>
              </a:xfrm>
              <a:prstGeom prst="rect">
                <a:avLst/>
              </a:prstGeom>
              <a:solidFill>
                <a:srgbClr val="0082BA"/>
              </a:solidFill>
              <a:ln w="9525" cap="flat" cmpd="sng" algn="ctr">
                <a:solidFill>
                  <a:srgbClr val="070605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algn="ctr">
                  <a:defRPr/>
                </a:pPr>
                <a:endParaRPr lang="en-US" sz="1600" ker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71" name="Rectangle 92"/>
              <p:cNvSpPr/>
              <p:nvPr/>
            </p:nvSpPr>
            <p:spPr>
              <a:xfrm>
                <a:off x="1206768" y="3838312"/>
                <a:ext cx="1187784" cy="349138"/>
              </a:xfrm>
              <a:prstGeom prst="rect">
                <a:avLst/>
              </a:prstGeom>
              <a:solidFill>
                <a:srgbClr val="FF6600"/>
              </a:solidFill>
              <a:ln w="9525" cap="flat" cmpd="sng" algn="ctr">
                <a:solidFill>
                  <a:srgbClr val="070605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algn="ctr">
                  <a:defRPr/>
                </a:pPr>
                <a:endParaRPr lang="en-US" sz="1600" ker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72" name="TextBox 93"/>
              <p:cNvSpPr txBox="1"/>
              <p:nvPr/>
            </p:nvSpPr>
            <p:spPr>
              <a:xfrm>
                <a:off x="1309788" y="5321552"/>
                <a:ext cx="990404" cy="26606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>
                  <a:defRPr/>
                </a:pPr>
                <a:r>
                  <a:rPr lang="en-US" sz="1200" b="1" kern="0" dirty="0">
                    <a:solidFill>
                      <a:srgbClr val="071D49"/>
                    </a:solidFill>
                  </a:rPr>
                  <a:t>Pre-</a:t>
                </a:r>
                <a:r>
                  <a:rPr lang="en-US" sz="1200" b="1" kern="0" dirty="0" err="1" smtClean="0">
                    <a:solidFill>
                      <a:srgbClr val="071D49"/>
                    </a:solidFill>
                  </a:rPr>
                  <a:t>Tratamiento</a:t>
                </a:r>
                <a:endParaRPr lang="en-US" sz="1200" b="1" kern="0" dirty="0">
                  <a:solidFill>
                    <a:srgbClr val="071D49"/>
                  </a:solidFill>
                </a:endParaRPr>
              </a:p>
            </p:txBody>
          </p:sp>
          <p:sp>
            <p:nvSpPr>
              <p:cNvPr id="73" name="TextBox 94"/>
              <p:cNvSpPr txBox="1"/>
              <p:nvPr/>
            </p:nvSpPr>
            <p:spPr>
              <a:xfrm rot="16200000">
                <a:off x="-666073" y="3763518"/>
                <a:ext cx="2139571" cy="30318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>
                  <a:defRPr/>
                </a:pPr>
                <a:r>
                  <a:rPr lang="en-US" sz="1400" b="1" kern="0" dirty="0">
                    <a:solidFill>
                      <a:srgbClr val="071D49"/>
                    </a:solidFill>
                    <a:cs typeface="Calibri" pitchFamily="34" charset="0"/>
                  </a:rPr>
                  <a:t>TAC </a:t>
                </a:r>
                <a:r>
                  <a:rPr lang="en-US" sz="1400" b="1" kern="0" dirty="0" err="1" smtClean="0">
                    <a:solidFill>
                      <a:srgbClr val="071D49"/>
                    </a:solidFill>
                    <a:cs typeface="Calibri" pitchFamily="34" charset="0"/>
                  </a:rPr>
                  <a:t>Concentración</a:t>
                </a:r>
                <a:r>
                  <a:rPr lang="en-US" sz="1400" b="1" kern="0" dirty="0" smtClean="0">
                    <a:solidFill>
                      <a:srgbClr val="071D49"/>
                    </a:solidFill>
                    <a:cs typeface="Calibri" pitchFamily="34" charset="0"/>
                  </a:rPr>
                  <a:t> </a:t>
                </a:r>
                <a:r>
                  <a:rPr lang="en-US" sz="1400" b="1" kern="0" dirty="0">
                    <a:solidFill>
                      <a:srgbClr val="071D49"/>
                    </a:solidFill>
                    <a:cs typeface="Calibri" pitchFamily="34" charset="0"/>
                  </a:rPr>
                  <a:t>(ng/mL)</a:t>
                </a:r>
              </a:p>
            </p:txBody>
          </p:sp>
          <p:sp>
            <p:nvSpPr>
              <p:cNvPr id="74" name="TextBox 95"/>
              <p:cNvSpPr txBox="1"/>
              <p:nvPr/>
            </p:nvSpPr>
            <p:spPr>
              <a:xfrm>
                <a:off x="535094" y="2485821"/>
                <a:ext cx="335571" cy="26606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defRPr/>
                </a:pPr>
                <a:r>
                  <a:rPr lang="en-US" sz="1200" b="1" kern="0">
                    <a:solidFill>
                      <a:srgbClr val="071D49"/>
                    </a:solidFill>
                    <a:cs typeface="Calibri" pitchFamily="34" charset="0"/>
                  </a:rPr>
                  <a:t>12</a:t>
                </a:r>
              </a:p>
            </p:txBody>
          </p:sp>
          <p:sp>
            <p:nvSpPr>
              <p:cNvPr id="75" name="TextBox 96"/>
              <p:cNvSpPr txBox="1"/>
              <p:nvPr/>
            </p:nvSpPr>
            <p:spPr>
              <a:xfrm>
                <a:off x="535094" y="2928994"/>
                <a:ext cx="335571" cy="26606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defRPr/>
                </a:pPr>
                <a:r>
                  <a:rPr lang="en-US" sz="1200" b="1" kern="0">
                    <a:solidFill>
                      <a:srgbClr val="071D49"/>
                    </a:solidFill>
                    <a:cs typeface="Calibri" pitchFamily="34" charset="0"/>
                  </a:rPr>
                  <a:t>10</a:t>
                </a:r>
              </a:p>
            </p:txBody>
          </p:sp>
          <p:sp>
            <p:nvSpPr>
              <p:cNvPr id="76" name="TextBox 97"/>
              <p:cNvSpPr txBox="1"/>
              <p:nvPr/>
            </p:nvSpPr>
            <p:spPr>
              <a:xfrm>
                <a:off x="616626" y="3371325"/>
                <a:ext cx="258739" cy="26606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defRPr/>
                </a:pPr>
                <a:r>
                  <a:rPr lang="en-US" sz="1200" b="1" kern="0">
                    <a:solidFill>
                      <a:srgbClr val="071D49"/>
                    </a:solidFill>
                    <a:cs typeface="Calibri" pitchFamily="34" charset="0"/>
                  </a:rPr>
                  <a:t>8</a:t>
                </a:r>
              </a:p>
            </p:txBody>
          </p:sp>
          <p:sp>
            <p:nvSpPr>
              <p:cNvPr id="77" name="TextBox 98"/>
              <p:cNvSpPr txBox="1"/>
              <p:nvPr/>
            </p:nvSpPr>
            <p:spPr>
              <a:xfrm>
                <a:off x="616626" y="3806734"/>
                <a:ext cx="258739" cy="26606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defRPr/>
                </a:pPr>
                <a:r>
                  <a:rPr lang="en-US" sz="1200" b="1" kern="0">
                    <a:solidFill>
                      <a:srgbClr val="071D49"/>
                    </a:solidFill>
                    <a:cs typeface="Calibri" pitchFamily="34" charset="0"/>
                  </a:rPr>
                  <a:t>6</a:t>
                </a:r>
              </a:p>
            </p:txBody>
          </p:sp>
          <p:sp>
            <p:nvSpPr>
              <p:cNvPr id="78" name="TextBox 99"/>
              <p:cNvSpPr txBox="1"/>
              <p:nvPr/>
            </p:nvSpPr>
            <p:spPr>
              <a:xfrm>
                <a:off x="616626" y="4245484"/>
                <a:ext cx="258739" cy="26606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defRPr/>
                </a:pPr>
                <a:r>
                  <a:rPr lang="en-US" sz="1200" b="1" kern="0">
                    <a:solidFill>
                      <a:srgbClr val="071D49"/>
                    </a:solidFill>
                    <a:cs typeface="Calibri" pitchFamily="34" charset="0"/>
                  </a:rPr>
                  <a:t>4</a:t>
                </a:r>
              </a:p>
            </p:txBody>
          </p:sp>
          <p:sp>
            <p:nvSpPr>
              <p:cNvPr id="79" name="TextBox 100"/>
              <p:cNvSpPr txBox="1"/>
              <p:nvPr/>
            </p:nvSpPr>
            <p:spPr>
              <a:xfrm>
                <a:off x="616626" y="4687287"/>
                <a:ext cx="258739" cy="26606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defRPr/>
                </a:pPr>
                <a:r>
                  <a:rPr lang="en-US" sz="1200" b="1" kern="0">
                    <a:solidFill>
                      <a:srgbClr val="071D49"/>
                    </a:solidFill>
                    <a:cs typeface="Calibri" pitchFamily="34" charset="0"/>
                  </a:rPr>
                  <a:t>2</a:t>
                </a:r>
              </a:p>
            </p:txBody>
          </p:sp>
          <p:sp>
            <p:nvSpPr>
              <p:cNvPr id="80" name="TextBox 101"/>
              <p:cNvSpPr txBox="1"/>
              <p:nvPr/>
            </p:nvSpPr>
            <p:spPr>
              <a:xfrm>
                <a:off x="616626" y="5110018"/>
                <a:ext cx="258739" cy="26606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defRPr/>
                </a:pPr>
                <a:r>
                  <a:rPr lang="en-US" sz="1200" b="1" kern="0">
                    <a:solidFill>
                      <a:srgbClr val="071D49"/>
                    </a:solidFill>
                    <a:cs typeface="Calibri" pitchFamily="34" charset="0"/>
                  </a:rPr>
                  <a:t>0</a:t>
                </a:r>
              </a:p>
            </p:txBody>
          </p:sp>
          <p:cxnSp>
            <p:nvCxnSpPr>
              <p:cNvPr id="81" name="Straight Connector 102"/>
              <p:cNvCxnSpPr/>
              <p:nvPr/>
            </p:nvCxnSpPr>
            <p:spPr>
              <a:xfrm>
                <a:off x="838442" y="4824321"/>
                <a:ext cx="65275" cy="0"/>
              </a:xfrm>
              <a:prstGeom prst="line">
                <a:avLst/>
              </a:prstGeom>
              <a:noFill/>
              <a:ln w="28575" cap="flat" cmpd="sng" algn="ctr">
                <a:solidFill>
                  <a:srgbClr val="FFFFFF">
                    <a:lumMod val="50000"/>
                  </a:srgbClr>
                </a:solidFill>
                <a:prstDash val="solid"/>
              </a:ln>
              <a:effectLst/>
            </p:spPr>
          </p:cxnSp>
          <p:cxnSp>
            <p:nvCxnSpPr>
              <p:cNvPr id="82" name="Straight Connector 103"/>
              <p:cNvCxnSpPr/>
              <p:nvPr/>
            </p:nvCxnSpPr>
            <p:spPr>
              <a:xfrm>
                <a:off x="838442" y="5263755"/>
                <a:ext cx="65275" cy="0"/>
              </a:xfrm>
              <a:prstGeom prst="line">
                <a:avLst/>
              </a:prstGeom>
              <a:noFill/>
              <a:ln w="28575" cap="flat" cmpd="sng" algn="ctr">
                <a:solidFill>
                  <a:srgbClr val="FFFFFF">
                    <a:lumMod val="50000"/>
                  </a:srgbClr>
                </a:solidFill>
                <a:prstDash val="solid"/>
              </a:ln>
              <a:effectLst/>
            </p:spPr>
          </p:cxnSp>
          <p:cxnSp>
            <p:nvCxnSpPr>
              <p:cNvPr id="83" name="Straight Connector 104"/>
              <p:cNvCxnSpPr/>
              <p:nvPr/>
            </p:nvCxnSpPr>
            <p:spPr>
              <a:xfrm>
                <a:off x="838442" y="4382880"/>
                <a:ext cx="65275" cy="0"/>
              </a:xfrm>
              <a:prstGeom prst="line">
                <a:avLst/>
              </a:prstGeom>
              <a:noFill/>
              <a:ln w="28575" cap="flat" cmpd="sng" algn="ctr">
                <a:solidFill>
                  <a:srgbClr val="FFFFFF">
                    <a:lumMod val="50000"/>
                  </a:srgbClr>
                </a:solidFill>
                <a:prstDash val="solid"/>
              </a:ln>
              <a:effectLst/>
            </p:spPr>
          </p:cxnSp>
          <p:cxnSp>
            <p:nvCxnSpPr>
              <p:cNvPr id="84" name="Straight Connector 105"/>
              <p:cNvCxnSpPr/>
              <p:nvPr/>
            </p:nvCxnSpPr>
            <p:spPr>
              <a:xfrm>
                <a:off x="838442" y="3941440"/>
                <a:ext cx="65275" cy="0"/>
              </a:xfrm>
              <a:prstGeom prst="line">
                <a:avLst/>
              </a:prstGeom>
              <a:noFill/>
              <a:ln w="28575" cap="flat" cmpd="sng" algn="ctr">
                <a:solidFill>
                  <a:srgbClr val="FFFFFF">
                    <a:lumMod val="50000"/>
                  </a:srgbClr>
                </a:solidFill>
                <a:prstDash val="solid"/>
              </a:ln>
              <a:effectLst/>
            </p:spPr>
          </p:cxnSp>
          <p:cxnSp>
            <p:nvCxnSpPr>
              <p:cNvPr id="85" name="Straight Connector 106"/>
              <p:cNvCxnSpPr/>
              <p:nvPr/>
            </p:nvCxnSpPr>
            <p:spPr>
              <a:xfrm>
                <a:off x="838442" y="3499999"/>
                <a:ext cx="65275" cy="0"/>
              </a:xfrm>
              <a:prstGeom prst="line">
                <a:avLst/>
              </a:prstGeom>
              <a:noFill/>
              <a:ln w="28575" cap="flat" cmpd="sng" algn="ctr">
                <a:solidFill>
                  <a:srgbClr val="FFFFFF">
                    <a:lumMod val="50000"/>
                  </a:srgbClr>
                </a:solidFill>
                <a:prstDash val="solid"/>
              </a:ln>
              <a:effectLst/>
            </p:spPr>
          </p:cxnSp>
          <p:cxnSp>
            <p:nvCxnSpPr>
              <p:cNvPr id="86" name="Straight Connector 107"/>
              <p:cNvCxnSpPr/>
              <p:nvPr/>
            </p:nvCxnSpPr>
            <p:spPr>
              <a:xfrm>
                <a:off x="838442" y="3064577"/>
                <a:ext cx="65275" cy="0"/>
              </a:xfrm>
              <a:prstGeom prst="line">
                <a:avLst/>
              </a:prstGeom>
              <a:noFill/>
              <a:ln w="28575" cap="flat" cmpd="sng" algn="ctr">
                <a:solidFill>
                  <a:srgbClr val="FFFFFF">
                    <a:lumMod val="50000"/>
                  </a:srgbClr>
                </a:solidFill>
                <a:prstDash val="solid"/>
              </a:ln>
              <a:effectLst/>
            </p:spPr>
          </p:cxnSp>
          <p:cxnSp>
            <p:nvCxnSpPr>
              <p:cNvPr id="87" name="Straight Connector 108"/>
              <p:cNvCxnSpPr/>
              <p:nvPr/>
            </p:nvCxnSpPr>
            <p:spPr>
              <a:xfrm>
                <a:off x="838442" y="2623137"/>
                <a:ext cx="65275" cy="0"/>
              </a:xfrm>
              <a:prstGeom prst="line">
                <a:avLst/>
              </a:prstGeom>
              <a:noFill/>
              <a:ln w="28575" cap="flat" cmpd="sng" algn="ctr">
                <a:solidFill>
                  <a:srgbClr val="FFFFFF">
                    <a:lumMod val="50000"/>
                  </a:srgbClr>
                </a:solidFill>
                <a:prstDash val="solid"/>
              </a:ln>
              <a:effectLst/>
            </p:spPr>
          </p:cxnSp>
          <p:cxnSp>
            <p:nvCxnSpPr>
              <p:cNvPr id="88" name="Straight Connector 109"/>
              <p:cNvCxnSpPr/>
              <p:nvPr/>
            </p:nvCxnSpPr>
            <p:spPr>
              <a:xfrm>
                <a:off x="908581" y="2618330"/>
                <a:ext cx="0" cy="2648644"/>
              </a:xfrm>
              <a:prstGeom prst="line">
                <a:avLst/>
              </a:prstGeom>
              <a:noFill/>
              <a:ln w="28575" cap="flat" cmpd="sng" algn="ctr">
                <a:solidFill>
                  <a:srgbClr val="FFFFFF">
                    <a:lumMod val="50000"/>
                  </a:srgbClr>
                </a:solidFill>
                <a:prstDash val="solid"/>
              </a:ln>
              <a:effectLst/>
            </p:spPr>
          </p:cxnSp>
          <p:cxnSp>
            <p:nvCxnSpPr>
              <p:cNvPr id="89" name="Straight Connector 110"/>
              <p:cNvCxnSpPr/>
              <p:nvPr/>
            </p:nvCxnSpPr>
            <p:spPr>
              <a:xfrm flipV="1">
                <a:off x="911414" y="5263629"/>
                <a:ext cx="3374241" cy="0"/>
              </a:xfrm>
              <a:prstGeom prst="line">
                <a:avLst/>
              </a:prstGeom>
              <a:noFill/>
              <a:ln w="28575" cap="flat" cmpd="sng" algn="ctr">
                <a:solidFill>
                  <a:srgbClr val="FFFFFF">
                    <a:lumMod val="50000"/>
                  </a:srgbClr>
                </a:solidFill>
                <a:prstDash val="solid"/>
              </a:ln>
              <a:effectLst/>
            </p:spPr>
          </p:cxnSp>
          <p:cxnSp>
            <p:nvCxnSpPr>
              <p:cNvPr id="90" name="Straight Connector 111"/>
              <p:cNvCxnSpPr/>
              <p:nvPr/>
            </p:nvCxnSpPr>
            <p:spPr>
              <a:xfrm rot="16200000">
                <a:off x="1770937" y="5295860"/>
                <a:ext cx="61641" cy="0"/>
              </a:xfrm>
              <a:prstGeom prst="line">
                <a:avLst/>
              </a:prstGeom>
              <a:noFill/>
              <a:ln w="28575" cap="flat" cmpd="sng" algn="ctr">
                <a:solidFill>
                  <a:srgbClr val="FFFFFF">
                    <a:lumMod val="50000"/>
                  </a:srgbClr>
                </a:solidFill>
                <a:prstDash val="solid"/>
              </a:ln>
              <a:effectLst/>
            </p:spPr>
          </p:cxnSp>
          <p:cxnSp>
            <p:nvCxnSpPr>
              <p:cNvPr id="91" name="Straight Connector 112"/>
              <p:cNvCxnSpPr/>
              <p:nvPr/>
            </p:nvCxnSpPr>
            <p:spPr>
              <a:xfrm rot="16200000">
                <a:off x="3349691" y="5295860"/>
                <a:ext cx="61641" cy="0"/>
              </a:xfrm>
              <a:prstGeom prst="line">
                <a:avLst/>
              </a:prstGeom>
              <a:noFill/>
              <a:ln w="28575" cap="flat" cmpd="sng" algn="ctr">
                <a:solidFill>
                  <a:srgbClr val="FFFFFF">
                    <a:lumMod val="50000"/>
                  </a:srgbClr>
                </a:solidFill>
                <a:prstDash val="solid"/>
              </a:ln>
              <a:effectLst/>
            </p:spPr>
          </p:cxnSp>
          <p:cxnSp>
            <p:nvCxnSpPr>
              <p:cNvPr id="92" name="Straight Connector 113"/>
              <p:cNvCxnSpPr/>
              <p:nvPr/>
            </p:nvCxnSpPr>
            <p:spPr>
              <a:xfrm>
                <a:off x="1202517" y="3998845"/>
                <a:ext cx="1191268" cy="0"/>
              </a:xfrm>
              <a:prstGeom prst="line">
                <a:avLst/>
              </a:prstGeom>
              <a:noFill/>
              <a:ln w="19050" cap="flat" cmpd="sng" algn="ctr">
                <a:solidFill>
                  <a:srgbClr val="800000"/>
                </a:solidFill>
                <a:prstDash val="solid"/>
              </a:ln>
              <a:effectLst/>
            </p:spPr>
          </p:cxnSp>
          <p:sp>
            <p:nvSpPr>
              <p:cNvPr id="93" name="Diamond 114"/>
              <p:cNvSpPr/>
              <p:nvPr/>
            </p:nvSpPr>
            <p:spPr>
              <a:xfrm>
                <a:off x="3346477" y="4034954"/>
                <a:ext cx="67997" cy="64210"/>
              </a:xfrm>
              <a:prstGeom prst="diamond">
                <a:avLst/>
              </a:prstGeom>
              <a:solidFill>
                <a:srgbClr val="070605"/>
              </a:solidFill>
              <a:ln w="6350" cap="flat" cmpd="sng" algn="ctr">
                <a:solidFill>
                  <a:srgbClr val="0082BA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algn="ctr">
                  <a:defRPr/>
                </a:pPr>
                <a:endParaRPr lang="en-US" sz="1600" kern="0">
                  <a:solidFill>
                    <a:srgbClr val="FFFFFF"/>
                  </a:solidFill>
                </a:endParaRPr>
              </a:p>
            </p:txBody>
          </p:sp>
          <p:cxnSp>
            <p:nvCxnSpPr>
              <p:cNvPr id="94" name="Straight Connector 115"/>
              <p:cNvCxnSpPr/>
              <p:nvPr/>
            </p:nvCxnSpPr>
            <p:spPr>
              <a:xfrm flipV="1">
                <a:off x="2785519" y="4123242"/>
                <a:ext cx="1191268" cy="0"/>
              </a:xfrm>
              <a:prstGeom prst="line">
                <a:avLst/>
              </a:prstGeom>
              <a:noFill/>
              <a:ln w="19050" cap="flat" cmpd="sng" algn="ctr">
                <a:solidFill>
                  <a:srgbClr val="800000"/>
                </a:solidFill>
                <a:prstDash val="solid"/>
              </a:ln>
              <a:effectLst/>
            </p:spPr>
          </p:cxnSp>
          <p:sp>
            <p:nvSpPr>
              <p:cNvPr id="95" name="Diamond 116"/>
              <p:cNvSpPr/>
              <p:nvPr/>
            </p:nvSpPr>
            <p:spPr>
              <a:xfrm>
                <a:off x="1765598" y="3952685"/>
                <a:ext cx="67997" cy="64210"/>
              </a:xfrm>
              <a:prstGeom prst="diamond">
                <a:avLst/>
              </a:prstGeom>
              <a:solidFill>
                <a:srgbClr val="070605"/>
              </a:solidFill>
              <a:ln w="6350" cap="flat" cmpd="sng" algn="ctr">
                <a:solidFill>
                  <a:srgbClr val="0082BA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algn="ctr">
                  <a:defRPr/>
                </a:pPr>
                <a:endParaRPr lang="en-US" sz="1600" kern="0">
                  <a:solidFill>
                    <a:srgbClr val="FFFFFF"/>
                  </a:solidFill>
                </a:endParaRPr>
              </a:p>
            </p:txBody>
          </p:sp>
        </p:grpSp>
        <p:grpSp>
          <p:nvGrpSpPr>
            <p:cNvPr id="37" name="Group 117"/>
            <p:cNvGrpSpPr/>
            <p:nvPr/>
          </p:nvGrpSpPr>
          <p:grpSpPr>
            <a:xfrm>
              <a:off x="4570845" y="2512346"/>
              <a:ext cx="4107893" cy="3195007"/>
              <a:chOff x="4570845" y="2559846"/>
              <a:chExt cx="4107893" cy="3195007"/>
            </a:xfrm>
          </p:grpSpPr>
          <p:cxnSp>
            <p:nvCxnSpPr>
              <p:cNvPr id="45" name="Straight Connector 118"/>
              <p:cNvCxnSpPr/>
              <p:nvPr/>
            </p:nvCxnSpPr>
            <p:spPr>
              <a:xfrm flipV="1">
                <a:off x="7771591" y="2774402"/>
                <a:ext cx="0" cy="2126388"/>
              </a:xfrm>
              <a:prstGeom prst="line">
                <a:avLst/>
              </a:prstGeom>
              <a:noFill/>
              <a:ln w="19050" cap="flat" cmpd="sng" algn="ctr">
                <a:solidFill>
                  <a:srgbClr val="070605"/>
                </a:solidFill>
                <a:prstDash val="solid"/>
              </a:ln>
              <a:effectLst/>
            </p:spPr>
          </p:cxnSp>
          <p:sp>
            <p:nvSpPr>
              <p:cNvPr id="46" name="Rectangle 119"/>
              <p:cNvSpPr/>
              <p:nvPr/>
            </p:nvSpPr>
            <p:spPr>
              <a:xfrm>
                <a:off x="7179788" y="3521946"/>
                <a:ext cx="1186429" cy="722193"/>
              </a:xfrm>
              <a:prstGeom prst="rect">
                <a:avLst/>
              </a:prstGeom>
              <a:solidFill>
                <a:srgbClr val="6BBBAE"/>
              </a:solidFill>
              <a:ln w="9525" cap="flat" cmpd="sng" algn="ctr">
                <a:solidFill>
                  <a:srgbClr val="070605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algn="ctr">
                  <a:defRPr/>
                </a:pPr>
                <a:endParaRPr lang="en-US" sz="1200" kern="0">
                  <a:solidFill>
                    <a:srgbClr val="FFFFFF"/>
                  </a:solidFill>
                </a:endParaRPr>
              </a:p>
            </p:txBody>
          </p:sp>
          <p:cxnSp>
            <p:nvCxnSpPr>
              <p:cNvPr id="47" name="Straight Connector 120"/>
              <p:cNvCxnSpPr/>
              <p:nvPr/>
            </p:nvCxnSpPr>
            <p:spPr>
              <a:xfrm flipV="1">
                <a:off x="6207715" y="3219590"/>
                <a:ext cx="0" cy="1308974"/>
              </a:xfrm>
              <a:prstGeom prst="line">
                <a:avLst/>
              </a:prstGeom>
              <a:noFill/>
              <a:ln w="19050" cap="flat" cmpd="sng" algn="ctr">
                <a:solidFill>
                  <a:srgbClr val="070605"/>
                </a:solidFill>
                <a:prstDash val="solid"/>
              </a:ln>
              <a:effectLst/>
            </p:spPr>
          </p:cxnSp>
          <p:sp>
            <p:nvSpPr>
              <p:cNvPr id="48" name="Rectangle 121"/>
              <p:cNvSpPr/>
              <p:nvPr/>
            </p:nvSpPr>
            <p:spPr>
              <a:xfrm>
                <a:off x="5614472" y="3514526"/>
                <a:ext cx="1186429" cy="578743"/>
              </a:xfrm>
              <a:prstGeom prst="rect">
                <a:avLst/>
              </a:prstGeom>
              <a:solidFill>
                <a:srgbClr val="6BBBAE"/>
              </a:solidFill>
              <a:ln w="9525" cap="flat" cmpd="sng" algn="ctr">
                <a:solidFill>
                  <a:srgbClr val="070605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algn="ctr">
                  <a:defRPr/>
                </a:pPr>
                <a:endParaRPr lang="en-US" sz="1200" ker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49" name="TextBox 122"/>
              <p:cNvSpPr txBox="1"/>
              <p:nvPr/>
            </p:nvSpPr>
            <p:spPr>
              <a:xfrm>
                <a:off x="4825672" y="2628164"/>
                <a:ext cx="412402" cy="26606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defRPr/>
                </a:pPr>
                <a:r>
                  <a:rPr lang="en-US" sz="1200" b="1" kern="0" dirty="0">
                    <a:solidFill>
                      <a:srgbClr val="071D49"/>
                    </a:solidFill>
                    <a:cs typeface="Calibri" pitchFamily="34" charset="0"/>
                  </a:rPr>
                  <a:t>200</a:t>
                </a:r>
              </a:p>
            </p:txBody>
          </p:sp>
          <p:sp>
            <p:nvSpPr>
              <p:cNvPr id="50" name="TextBox 123"/>
              <p:cNvSpPr txBox="1"/>
              <p:nvPr/>
            </p:nvSpPr>
            <p:spPr>
              <a:xfrm>
                <a:off x="4825672" y="3235049"/>
                <a:ext cx="412402" cy="26606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defRPr/>
                </a:pPr>
                <a:r>
                  <a:rPr lang="en-US" sz="1200" b="1" kern="0" dirty="0">
                    <a:solidFill>
                      <a:srgbClr val="071D49"/>
                    </a:solidFill>
                    <a:cs typeface="Calibri" pitchFamily="34" charset="0"/>
                  </a:rPr>
                  <a:t>150</a:t>
                </a:r>
              </a:p>
            </p:txBody>
          </p:sp>
          <p:sp>
            <p:nvSpPr>
              <p:cNvPr id="51" name="TextBox 124"/>
              <p:cNvSpPr txBox="1"/>
              <p:nvPr/>
            </p:nvSpPr>
            <p:spPr>
              <a:xfrm>
                <a:off x="4825672" y="3849718"/>
                <a:ext cx="412402" cy="26606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defRPr/>
                </a:pPr>
                <a:r>
                  <a:rPr lang="en-US" sz="1200" b="1" kern="0">
                    <a:solidFill>
                      <a:srgbClr val="071D49"/>
                    </a:solidFill>
                    <a:cs typeface="Calibri" pitchFamily="34" charset="0"/>
                  </a:rPr>
                  <a:t>100</a:t>
                </a:r>
              </a:p>
            </p:txBody>
          </p:sp>
          <p:sp>
            <p:nvSpPr>
              <p:cNvPr id="52" name="TextBox 125"/>
              <p:cNvSpPr txBox="1"/>
              <p:nvPr/>
            </p:nvSpPr>
            <p:spPr>
              <a:xfrm>
                <a:off x="4911964" y="4475368"/>
                <a:ext cx="335571" cy="26606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defRPr/>
                </a:pPr>
                <a:r>
                  <a:rPr lang="en-US" sz="1200" b="1" kern="0" dirty="0">
                    <a:solidFill>
                      <a:srgbClr val="071D49"/>
                    </a:solidFill>
                    <a:cs typeface="Calibri" pitchFamily="34" charset="0"/>
                  </a:rPr>
                  <a:t>50</a:t>
                </a:r>
              </a:p>
            </p:txBody>
          </p:sp>
          <p:cxnSp>
            <p:nvCxnSpPr>
              <p:cNvPr id="53" name="Straight Connector 126"/>
              <p:cNvCxnSpPr/>
              <p:nvPr/>
            </p:nvCxnSpPr>
            <p:spPr>
              <a:xfrm>
                <a:off x="5245529" y="4626374"/>
                <a:ext cx="65010" cy="0"/>
              </a:xfrm>
              <a:prstGeom prst="line">
                <a:avLst/>
              </a:prstGeom>
              <a:noFill/>
              <a:ln w="28575" cap="flat" cmpd="sng" algn="ctr">
                <a:solidFill>
                  <a:srgbClr val="FFFFFF">
                    <a:lumMod val="50000"/>
                  </a:srgbClr>
                </a:solidFill>
                <a:prstDash val="solid"/>
              </a:ln>
              <a:effectLst/>
            </p:spPr>
          </p:cxnSp>
          <p:cxnSp>
            <p:nvCxnSpPr>
              <p:cNvPr id="54" name="Straight Connector 127"/>
              <p:cNvCxnSpPr/>
              <p:nvPr/>
            </p:nvCxnSpPr>
            <p:spPr>
              <a:xfrm>
                <a:off x="5245529" y="3995692"/>
                <a:ext cx="65010" cy="0"/>
              </a:xfrm>
              <a:prstGeom prst="line">
                <a:avLst/>
              </a:prstGeom>
              <a:noFill/>
              <a:ln w="28575" cap="flat" cmpd="sng" algn="ctr">
                <a:solidFill>
                  <a:srgbClr val="FFFFFF">
                    <a:lumMod val="50000"/>
                  </a:srgbClr>
                </a:solidFill>
                <a:prstDash val="solid"/>
              </a:ln>
              <a:effectLst/>
            </p:spPr>
          </p:cxnSp>
          <p:cxnSp>
            <p:nvCxnSpPr>
              <p:cNvPr id="55" name="Straight Connector 128"/>
              <p:cNvCxnSpPr/>
              <p:nvPr/>
            </p:nvCxnSpPr>
            <p:spPr>
              <a:xfrm>
                <a:off x="5245529" y="3374902"/>
                <a:ext cx="65010" cy="0"/>
              </a:xfrm>
              <a:prstGeom prst="line">
                <a:avLst/>
              </a:prstGeom>
              <a:noFill/>
              <a:ln w="28575" cap="flat" cmpd="sng" algn="ctr">
                <a:solidFill>
                  <a:srgbClr val="FFFFFF">
                    <a:lumMod val="50000"/>
                  </a:srgbClr>
                </a:solidFill>
                <a:prstDash val="solid"/>
              </a:ln>
              <a:effectLst/>
            </p:spPr>
          </p:cxnSp>
          <p:cxnSp>
            <p:nvCxnSpPr>
              <p:cNvPr id="56" name="Straight Connector 129"/>
              <p:cNvCxnSpPr/>
              <p:nvPr/>
            </p:nvCxnSpPr>
            <p:spPr>
              <a:xfrm>
                <a:off x="5245529" y="2772043"/>
                <a:ext cx="65010" cy="0"/>
              </a:xfrm>
              <a:prstGeom prst="line">
                <a:avLst/>
              </a:prstGeom>
              <a:noFill/>
              <a:ln w="28575" cap="flat" cmpd="sng" algn="ctr">
                <a:solidFill>
                  <a:srgbClr val="FFFFFF">
                    <a:lumMod val="50000"/>
                  </a:srgbClr>
                </a:solidFill>
                <a:prstDash val="solid"/>
              </a:ln>
              <a:effectLst/>
            </p:spPr>
          </p:cxnSp>
          <p:cxnSp>
            <p:nvCxnSpPr>
              <p:cNvPr id="57" name="Straight Connector 130"/>
              <p:cNvCxnSpPr/>
              <p:nvPr/>
            </p:nvCxnSpPr>
            <p:spPr>
              <a:xfrm>
                <a:off x="5315383" y="2559846"/>
                <a:ext cx="0" cy="2692495"/>
              </a:xfrm>
              <a:prstGeom prst="line">
                <a:avLst/>
              </a:prstGeom>
              <a:noFill/>
              <a:ln w="28575" cap="flat" cmpd="sng" algn="ctr">
                <a:solidFill>
                  <a:srgbClr val="FFFFFF">
                    <a:lumMod val="50000"/>
                  </a:srgbClr>
                </a:solidFill>
                <a:prstDash val="solid"/>
              </a:ln>
              <a:effectLst/>
            </p:spPr>
          </p:cxnSp>
          <p:cxnSp>
            <p:nvCxnSpPr>
              <p:cNvPr id="58" name="Straight Connector 131"/>
              <p:cNvCxnSpPr/>
              <p:nvPr/>
            </p:nvCxnSpPr>
            <p:spPr>
              <a:xfrm flipV="1">
                <a:off x="5318204" y="5251262"/>
                <a:ext cx="3360534" cy="0"/>
              </a:xfrm>
              <a:prstGeom prst="line">
                <a:avLst/>
              </a:prstGeom>
              <a:noFill/>
              <a:ln w="28575" cap="flat" cmpd="sng" algn="ctr">
                <a:solidFill>
                  <a:srgbClr val="FFFFFF">
                    <a:lumMod val="50000"/>
                  </a:srgbClr>
                </a:solidFill>
                <a:prstDash val="solid"/>
              </a:ln>
              <a:effectLst/>
            </p:spPr>
          </p:cxnSp>
          <p:cxnSp>
            <p:nvCxnSpPr>
              <p:cNvPr id="59" name="Straight Connector 132"/>
              <p:cNvCxnSpPr/>
              <p:nvPr/>
            </p:nvCxnSpPr>
            <p:spPr>
              <a:xfrm rot="16200000">
                <a:off x="6176439" y="5281058"/>
                <a:ext cx="56984" cy="0"/>
              </a:xfrm>
              <a:prstGeom prst="line">
                <a:avLst/>
              </a:prstGeom>
              <a:noFill/>
              <a:ln w="28575" cap="flat" cmpd="sng" algn="ctr">
                <a:solidFill>
                  <a:srgbClr val="FFFFFF">
                    <a:lumMod val="50000"/>
                  </a:srgbClr>
                </a:solidFill>
                <a:prstDash val="solid"/>
              </a:ln>
              <a:effectLst/>
            </p:spPr>
          </p:cxnSp>
          <p:cxnSp>
            <p:nvCxnSpPr>
              <p:cNvPr id="60" name="Straight Connector 133"/>
              <p:cNvCxnSpPr/>
              <p:nvPr/>
            </p:nvCxnSpPr>
            <p:spPr>
              <a:xfrm rot="16200000">
                <a:off x="7754423" y="5281058"/>
                <a:ext cx="56984" cy="0"/>
              </a:xfrm>
              <a:prstGeom prst="line">
                <a:avLst/>
              </a:prstGeom>
              <a:noFill/>
              <a:ln w="28575" cap="flat" cmpd="sng" algn="ctr">
                <a:solidFill>
                  <a:srgbClr val="FFFFFF">
                    <a:lumMod val="50000"/>
                  </a:srgbClr>
                </a:solidFill>
                <a:prstDash val="solid"/>
              </a:ln>
              <a:effectLst/>
            </p:spPr>
          </p:cxnSp>
          <p:cxnSp>
            <p:nvCxnSpPr>
              <p:cNvPr id="61" name="Straight Connector 134"/>
              <p:cNvCxnSpPr/>
              <p:nvPr/>
            </p:nvCxnSpPr>
            <p:spPr>
              <a:xfrm>
                <a:off x="5614472" y="3692601"/>
                <a:ext cx="1186429" cy="0"/>
              </a:xfrm>
              <a:prstGeom prst="line">
                <a:avLst/>
              </a:prstGeom>
              <a:noFill/>
              <a:ln w="19050" cap="flat" cmpd="sng" algn="ctr">
                <a:solidFill>
                  <a:srgbClr val="070605"/>
                </a:solidFill>
                <a:prstDash val="solid"/>
              </a:ln>
              <a:effectLst/>
            </p:spPr>
          </p:cxnSp>
          <p:sp>
            <p:nvSpPr>
              <p:cNvPr id="62" name="Diamond 135"/>
              <p:cNvSpPr/>
              <p:nvPr/>
            </p:nvSpPr>
            <p:spPr>
              <a:xfrm>
                <a:off x="6174562" y="3785966"/>
                <a:ext cx="67720" cy="59359"/>
              </a:xfrm>
              <a:prstGeom prst="diamond">
                <a:avLst/>
              </a:prstGeom>
              <a:solidFill>
                <a:srgbClr val="070605"/>
              </a:solidFill>
              <a:ln w="6350" cap="flat" cmpd="sng" algn="ctr">
                <a:solidFill>
                  <a:srgbClr val="6BBBAE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algn="ctr">
                  <a:defRPr/>
                </a:pPr>
                <a:endParaRPr lang="en-US" sz="1200" kern="0">
                  <a:solidFill>
                    <a:srgbClr val="FFFFFF"/>
                  </a:solidFill>
                </a:endParaRPr>
              </a:p>
            </p:txBody>
          </p:sp>
          <p:cxnSp>
            <p:nvCxnSpPr>
              <p:cNvPr id="63" name="Straight Connector 136"/>
              <p:cNvCxnSpPr/>
              <p:nvPr/>
            </p:nvCxnSpPr>
            <p:spPr>
              <a:xfrm>
                <a:off x="7179788" y="3969606"/>
                <a:ext cx="1186429" cy="0"/>
              </a:xfrm>
              <a:prstGeom prst="line">
                <a:avLst/>
              </a:prstGeom>
              <a:noFill/>
              <a:ln w="19050" cap="flat" cmpd="sng" algn="ctr">
                <a:solidFill>
                  <a:srgbClr val="070605"/>
                </a:solidFill>
                <a:prstDash val="solid"/>
              </a:ln>
              <a:effectLst/>
            </p:spPr>
          </p:cxnSp>
          <p:sp>
            <p:nvSpPr>
              <p:cNvPr id="64" name="Diamond 137"/>
              <p:cNvSpPr/>
              <p:nvPr/>
            </p:nvSpPr>
            <p:spPr>
              <a:xfrm>
                <a:off x="7732089" y="3866966"/>
                <a:ext cx="67720" cy="59359"/>
              </a:xfrm>
              <a:prstGeom prst="diamond">
                <a:avLst/>
              </a:prstGeom>
              <a:solidFill>
                <a:srgbClr val="070605"/>
              </a:solidFill>
              <a:ln w="6350" cap="flat" cmpd="sng" algn="ctr">
                <a:solidFill>
                  <a:srgbClr val="6BBBAE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algn="ctr">
                  <a:defRPr/>
                </a:pPr>
                <a:endParaRPr lang="en-US" sz="1200" ker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65" name="TextBox 138"/>
              <p:cNvSpPr txBox="1"/>
              <p:nvPr/>
            </p:nvSpPr>
            <p:spPr>
              <a:xfrm rot="16200000">
                <a:off x="3654484" y="3780826"/>
                <a:ext cx="2135903" cy="30318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>
                  <a:defRPr/>
                </a:pPr>
                <a:r>
                  <a:rPr lang="en-US" sz="1400" b="1" kern="0" dirty="0" err="1" smtClean="0">
                    <a:solidFill>
                      <a:srgbClr val="071D49"/>
                    </a:solidFill>
                    <a:cs typeface="Calibri" pitchFamily="34" charset="0"/>
                  </a:rPr>
                  <a:t>CyA</a:t>
                </a:r>
                <a:r>
                  <a:rPr lang="en-US" sz="1400" b="1" kern="0" dirty="0" smtClean="0">
                    <a:solidFill>
                      <a:srgbClr val="071D49"/>
                    </a:solidFill>
                    <a:cs typeface="Calibri" pitchFamily="34" charset="0"/>
                  </a:rPr>
                  <a:t> </a:t>
                </a:r>
                <a:r>
                  <a:rPr lang="en-US" sz="1400" b="1" kern="0" dirty="0" err="1" smtClean="0">
                    <a:solidFill>
                      <a:srgbClr val="071D49"/>
                    </a:solidFill>
                    <a:cs typeface="Calibri" pitchFamily="34" charset="0"/>
                  </a:rPr>
                  <a:t>Concentración</a:t>
                </a:r>
                <a:r>
                  <a:rPr lang="en-US" sz="1400" b="1" kern="0" dirty="0" smtClean="0">
                    <a:solidFill>
                      <a:srgbClr val="071D49"/>
                    </a:solidFill>
                    <a:cs typeface="Calibri" pitchFamily="34" charset="0"/>
                  </a:rPr>
                  <a:t> </a:t>
                </a:r>
                <a:r>
                  <a:rPr lang="en-US" sz="1400" b="1" kern="0" dirty="0">
                    <a:solidFill>
                      <a:srgbClr val="071D49"/>
                    </a:solidFill>
                    <a:cs typeface="Calibri" pitchFamily="34" charset="0"/>
                  </a:rPr>
                  <a:t>(ng/mL)</a:t>
                </a:r>
              </a:p>
            </p:txBody>
          </p:sp>
          <p:sp>
            <p:nvSpPr>
              <p:cNvPr id="66" name="TextBox 139"/>
              <p:cNvSpPr txBox="1"/>
              <p:nvPr/>
            </p:nvSpPr>
            <p:spPr>
              <a:xfrm>
                <a:off x="5712948" y="5304810"/>
                <a:ext cx="990404" cy="26606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>
                  <a:defRPr/>
                </a:pPr>
                <a:r>
                  <a:rPr lang="en-US" sz="1200" b="1" kern="0" dirty="0">
                    <a:solidFill>
                      <a:srgbClr val="071D49"/>
                    </a:solidFill>
                    <a:cs typeface="Calibri" pitchFamily="34" charset="0"/>
                  </a:rPr>
                  <a:t>Pre-</a:t>
                </a:r>
                <a:r>
                  <a:rPr lang="en-US" sz="1200" b="1" kern="0" dirty="0" err="1" smtClean="0">
                    <a:solidFill>
                      <a:srgbClr val="071D49"/>
                    </a:solidFill>
                    <a:cs typeface="Calibri" pitchFamily="34" charset="0"/>
                  </a:rPr>
                  <a:t>Tratamiento</a:t>
                </a:r>
                <a:endParaRPr lang="en-US" sz="1200" b="1" kern="0" dirty="0">
                  <a:solidFill>
                    <a:srgbClr val="071D49"/>
                  </a:solidFill>
                  <a:cs typeface="Calibri" pitchFamily="34" charset="0"/>
                </a:endParaRPr>
              </a:p>
            </p:txBody>
          </p:sp>
          <p:sp>
            <p:nvSpPr>
              <p:cNvPr id="67" name="TextBox 174"/>
              <p:cNvSpPr txBox="1"/>
              <p:nvPr/>
            </p:nvSpPr>
            <p:spPr>
              <a:xfrm>
                <a:off x="7238936" y="5311413"/>
                <a:ext cx="1028287" cy="44344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>
                  <a:defRPr/>
                </a:pPr>
                <a:r>
                  <a:rPr lang="en-US" sz="1200" b="1" kern="0" dirty="0" smtClean="0">
                    <a:solidFill>
                      <a:srgbClr val="071D49"/>
                    </a:solidFill>
                    <a:cs typeface="Calibri" pitchFamily="34" charset="0"/>
                  </a:rPr>
                  <a:t>Durante el </a:t>
                </a:r>
                <a:r>
                  <a:rPr lang="en-US" sz="1200" b="1" kern="0" dirty="0" err="1" smtClean="0">
                    <a:solidFill>
                      <a:srgbClr val="071D49"/>
                    </a:solidFill>
                    <a:cs typeface="Calibri" pitchFamily="34" charset="0"/>
                  </a:rPr>
                  <a:t>Tx</a:t>
                </a:r>
                <a:endParaRPr lang="en-US" sz="1200" b="1" kern="0" dirty="0" smtClean="0">
                  <a:solidFill>
                    <a:srgbClr val="071D49"/>
                  </a:solidFill>
                  <a:cs typeface="Calibri" pitchFamily="34" charset="0"/>
                </a:endParaRPr>
              </a:p>
              <a:p>
                <a:pPr algn="ctr">
                  <a:defRPr/>
                </a:pPr>
                <a:endParaRPr lang="en-US" sz="1200" b="1" kern="0" dirty="0">
                  <a:solidFill>
                    <a:srgbClr val="071D49"/>
                  </a:solidFill>
                  <a:cs typeface="Calibri" pitchFamily="34" charset="0"/>
                </a:endParaRPr>
              </a:p>
            </p:txBody>
          </p:sp>
        </p:grpSp>
        <p:sp>
          <p:nvSpPr>
            <p:cNvPr id="43" name="Rounded Rectangle 175"/>
            <p:cNvSpPr/>
            <p:nvPr/>
          </p:nvSpPr>
          <p:spPr bwMode="auto">
            <a:xfrm>
              <a:off x="779495" y="1446928"/>
              <a:ext cx="3912057" cy="588738"/>
            </a:xfrm>
            <a:prstGeom prst="roundRect">
              <a:avLst/>
            </a:prstGeom>
            <a:solidFill>
              <a:srgbClr val="8CE2D0">
                <a:lumMod val="20000"/>
                <a:lumOff val="80000"/>
              </a:srgbClr>
            </a:solidFill>
            <a:ln w="38100" cap="flat" cmpd="sng" algn="ctr">
              <a:solidFill>
                <a:srgbClr val="6BBBAE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algn="ctr">
                <a:defRPr/>
              </a:pPr>
              <a:r>
                <a:rPr lang="en-US" b="1" kern="0" dirty="0" err="1" smtClean="0">
                  <a:solidFill>
                    <a:srgbClr val="071D49"/>
                  </a:solidFill>
                </a:rPr>
                <a:t>Ajuste</a:t>
              </a:r>
              <a:r>
                <a:rPr lang="en-US" b="1" kern="0" dirty="0" smtClean="0">
                  <a:solidFill>
                    <a:srgbClr val="071D49"/>
                  </a:solidFill>
                </a:rPr>
                <a:t> de </a:t>
              </a:r>
              <a:r>
                <a:rPr lang="en-US" b="1" kern="0" dirty="0" err="1" smtClean="0">
                  <a:solidFill>
                    <a:srgbClr val="071D49"/>
                  </a:solidFill>
                </a:rPr>
                <a:t>Tacrolimus</a:t>
              </a:r>
              <a:r>
                <a:rPr lang="en-US" b="1" kern="0" dirty="0" smtClean="0">
                  <a:solidFill>
                    <a:srgbClr val="071D49"/>
                  </a:solidFill>
                </a:rPr>
                <a:t> </a:t>
              </a:r>
              <a:r>
                <a:rPr lang="en-US" b="1" kern="0" dirty="0" err="1" smtClean="0">
                  <a:solidFill>
                    <a:srgbClr val="071D49"/>
                  </a:solidFill>
                </a:rPr>
                <a:t>durante</a:t>
              </a:r>
              <a:r>
                <a:rPr lang="en-US" b="1" kern="0" dirty="0" smtClean="0">
                  <a:solidFill>
                    <a:srgbClr val="071D49"/>
                  </a:solidFill>
                </a:rPr>
                <a:t> el </a:t>
              </a:r>
              <a:r>
                <a:rPr lang="en-US" b="1" kern="0" dirty="0" err="1" smtClean="0">
                  <a:solidFill>
                    <a:srgbClr val="071D49"/>
                  </a:solidFill>
                </a:rPr>
                <a:t>tratamiento</a:t>
              </a:r>
              <a:r>
                <a:rPr lang="en-US" b="1" kern="0" dirty="0" smtClean="0">
                  <a:solidFill>
                    <a:srgbClr val="071D49"/>
                  </a:solidFill>
                </a:rPr>
                <a:t> de  3D </a:t>
              </a:r>
              <a:endParaRPr lang="en-GB" kern="0" dirty="0">
                <a:solidFill>
                  <a:srgbClr val="071D49"/>
                </a:solidFill>
              </a:endParaRPr>
            </a:p>
          </p:txBody>
        </p:sp>
      </p:grpSp>
      <p:sp>
        <p:nvSpPr>
          <p:cNvPr id="96" name="Rounded Rectangle 175"/>
          <p:cNvSpPr/>
          <p:nvPr/>
        </p:nvSpPr>
        <p:spPr bwMode="auto">
          <a:xfrm>
            <a:off x="7688827" y="1542261"/>
            <a:ext cx="3971364" cy="612934"/>
          </a:xfrm>
          <a:prstGeom prst="roundRect">
            <a:avLst/>
          </a:prstGeom>
          <a:solidFill>
            <a:srgbClr val="8CE2D0">
              <a:lumMod val="20000"/>
              <a:lumOff val="80000"/>
            </a:srgbClr>
          </a:solidFill>
          <a:ln w="38100" cap="flat" cmpd="sng" algn="ctr">
            <a:solidFill>
              <a:srgbClr val="6BBBAE"/>
            </a:solidFill>
            <a:prstDash val="solid"/>
            <a:round/>
            <a:headEnd type="none" w="med" len="med"/>
            <a:tailEnd type="none" w="med" len="me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spAutoFit/>
          </a:bodyPr>
          <a:lstStyle/>
          <a:p>
            <a:pPr algn="ctr">
              <a:defRPr/>
            </a:pPr>
            <a:r>
              <a:rPr lang="en-US" b="1" kern="0" dirty="0" err="1" smtClean="0">
                <a:solidFill>
                  <a:srgbClr val="071D49"/>
                </a:solidFill>
              </a:rPr>
              <a:t>Ajuste</a:t>
            </a:r>
            <a:r>
              <a:rPr lang="en-US" b="1" kern="0" dirty="0" smtClean="0">
                <a:solidFill>
                  <a:srgbClr val="071D49"/>
                </a:solidFill>
              </a:rPr>
              <a:t> de </a:t>
            </a:r>
            <a:r>
              <a:rPr lang="en-US" b="1" kern="0" dirty="0" err="1" smtClean="0">
                <a:solidFill>
                  <a:srgbClr val="071D49"/>
                </a:solidFill>
              </a:rPr>
              <a:t>Ciclosporina</a:t>
            </a:r>
            <a:r>
              <a:rPr lang="en-US" b="1" kern="0" dirty="0" smtClean="0">
                <a:solidFill>
                  <a:srgbClr val="071D49"/>
                </a:solidFill>
              </a:rPr>
              <a:t> A </a:t>
            </a:r>
            <a:r>
              <a:rPr lang="en-US" b="1" kern="0" dirty="0" err="1" smtClean="0">
                <a:solidFill>
                  <a:srgbClr val="071D49"/>
                </a:solidFill>
              </a:rPr>
              <a:t>durante</a:t>
            </a:r>
            <a:r>
              <a:rPr lang="en-US" b="1" kern="0" dirty="0" smtClean="0">
                <a:solidFill>
                  <a:srgbClr val="071D49"/>
                </a:solidFill>
              </a:rPr>
              <a:t> el </a:t>
            </a:r>
            <a:r>
              <a:rPr lang="en-US" b="1" kern="0" dirty="0" err="1" smtClean="0">
                <a:solidFill>
                  <a:srgbClr val="071D49"/>
                </a:solidFill>
              </a:rPr>
              <a:t>tratamiento</a:t>
            </a:r>
            <a:r>
              <a:rPr lang="en-US" b="1" kern="0" dirty="0" smtClean="0">
                <a:solidFill>
                  <a:srgbClr val="071D49"/>
                </a:solidFill>
              </a:rPr>
              <a:t> de  3D </a:t>
            </a:r>
            <a:endParaRPr lang="en-GB" kern="0" dirty="0">
              <a:solidFill>
                <a:srgbClr val="071D49"/>
              </a:solidFill>
            </a:endParaRPr>
          </a:p>
        </p:txBody>
      </p:sp>
      <p:sp>
        <p:nvSpPr>
          <p:cNvPr id="2" name="CuadroTexto 1"/>
          <p:cNvSpPr txBox="1"/>
          <p:nvPr/>
        </p:nvSpPr>
        <p:spPr>
          <a:xfrm>
            <a:off x="2877840" y="2644850"/>
            <a:ext cx="151836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400" b="1" dirty="0" smtClean="0"/>
              <a:t>0.5mg cada 7 días</a:t>
            </a:r>
            <a:endParaRPr lang="es-ES" sz="1400" b="1" dirty="0"/>
          </a:p>
        </p:txBody>
      </p:sp>
      <p:sp>
        <p:nvSpPr>
          <p:cNvPr id="98" name="CuadroTexto 97"/>
          <p:cNvSpPr txBox="1"/>
          <p:nvPr/>
        </p:nvSpPr>
        <p:spPr>
          <a:xfrm>
            <a:off x="8617732" y="2501528"/>
            <a:ext cx="200133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400" b="1" dirty="0" smtClean="0"/>
              <a:t>1/5 de la dosis basal/día</a:t>
            </a:r>
            <a:endParaRPr lang="es-ES" sz="1400" b="1" dirty="0"/>
          </a:p>
        </p:txBody>
      </p:sp>
      <p:sp>
        <p:nvSpPr>
          <p:cNvPr id="99" name="Rectangle 7"/>
          <p:cNvSpPr/>
          <p:nvPr/>
        </p:nvSpPr>
        <p:spPr>
          <a:xfrm>
            <a:off x="42445" y="6579785"/>
            <a:ext cx="3719054" cy="215444"/>
          </a:xfrm>
          <a:prstGeom prst="rect">
            <a:avLst/>
          </a:prstGeom>
        </p:spPr>
        <p:txBody>
          <a:bodyPr vert="horz" wrap="none" lIns="0" tIns="0" rIns="0" bIns="0" rtlCol="0" anchor="b">
            <a:spAutoFit/>
          </a:bodyPr>
          <a:lstStyle/>
          <a:p>
            <a:pPr algn="ctr">
              <a:buClr>
                <a:srgbClr val="B53E90"/>
              </a:buClr>
              <a:buSzPct val="90000"/>
              <a:buFont typeface="Arial" panose="020B0604020202020204" pitchFamily="34" charset="0"/>
              <a:buNone/>
            </a:pPr>
            <a:r>
              <a:rPr lang="da-DK" sz="1400" b="1" i="1" dirty="0">
                <a:solidFill>
                  <a:srgbClr val="595959"/>
                </a:solidFill>
              </a:rPr>
              <a:t>Badri P, et al. Hepatology 2014; 60(Suppl):1149A.</a:t>
            </a:r>
          </a:p>
        </p:txBody>
      </p:sp>
      <p:sp>
        <p:nvSpPr>
          <p:cNvPr id="100" name="Rectangle 2"/>
          <p:cNvSpPr txBox="1">
            <a:spLocks noChangeArrowheads="1"/>
          </p:cNvSpPr>
          <p:nvPr/>
        </p:nvSpPr>
        <p:spPr>
          <a:xfrm>
            <a:off x="609600" y="202488"/>
            <a:ext cx="10972800" cy="1143000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en-US" dirty="0" err="1" smtClean="0">
                <a:latin typeface="Arial"/>
                <a:cs typeface="Arial"/>
              </a:rPr>
              <a:t>Ajuste</a:t>
            </a:r>
            <a:r>
              <a:rPr lang="en-US" altLang="en-US" dirty="0" smtClean="0">
                <a:latin typeface="Arial"/>
                <a:cs typeface="Arial"/>
              </a:rPr>
              <a:t> de la </a:t>
            </a:r>
            <a:r>
              <a:rPr lang="en-US" altLang="en-US" dirty="0" err="1" smtClean="0">
                <a:latin typeface="Arial"/>
                <a:cs typeface="Arial"/>
              </a:rPr>
              <a:t>dósis</a:t>
            </a:r>
            <a:r>
              <a:rPr lang="en-US" altLang="en-US" dirty="0" smtClean="0">
                <a:latin typeface="Arial"/>
                <a:cs typeface="Arial"/>
              </a:rPr>
              <a:t> de la </a:t>
            </a:r>
            <a:r>
              <a:rPr lang="en-US" altLang="en-US" dirty="0" err="1" smtClean="0">
                <a:latin typeface="Arial"/>
                <a:cs typeface="Arial"/>
              </a:rPr>
              <a:t>inmunosupresión</a:t>
            </a:r>
            <a:endParaRPr lang="en-US" altLang="en-US" dirty="0" smtClean="0">
              <a:latin typeface="Arial"/>
              <a:cs typeface="Arial"/>
            </a:endParaRPr>
          </a:p>
        </p:txBody>
      </p:sp>
      <p:sp>
        <p:nvSpPr>
          <p:cNvPr id="101" name="Line 2"/>
          <p:cNvSpPr>
            <a:spLocks noChangeShapeType="1"/>
          </p:cNvSpPr>
          <p:nvPr/>
        </p:nvSpPr>
        <p:spPr bwMode="auto">
          <a:xfrm>
            <a:off x="0" y="1036170"/>
            <a:ext cx="12192000" cy="0"/>
          </a:xfrm>
          <a:prstGeom prst="line">
            <a:avLst/>
          </a:prstGeom>
          <a:noFill/>
          <a:ln w="508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s-ES"/>
          </a:p>
        </p:txBody>
      </p:sp>
      <p:cxnSp>
        <p:nvCxnSpPr>
          <p:cNvPr id="102" name="3 Conector recto"/>
          <p:cNvCxnSpPr/>
          <p:nvPr/>
        </p:nvCxnSpPr>
        <p:spPr>
          <a:xfrm>
            <a:off x="5702676" y="6285617"/>
            <a:ext cx="6440560" cy="0"/>
          </a:xfrm>
          <a:prstGeom prst="line">
            <a:avLst/>
          </a:prstGeom>
          <a:ln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03" name="2 CuadroTexto"/>
          <p:cNvSpPr txBox="1"/>
          <p:nvPr/>
        </p:nvSpPr>
        <p:spPr>
          <a:xfrm>
            <a:off x="7065539" y="6290156"/>
            <a:ext cx="512646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 defTabSz="457200"/>
            <a:r>
              <a:rPr lang="es-MX" sz="1400" i="1" dirty="0">
                <a:solidFill>
                  <a:prstClr val="black"/>
                </a:solidFill>
              </a:rPr>
              <a:t>Departamento de Gastroenterología</a:t>
            </a:r>
          </a:p>
          <a:p>
            <a:pPr algn="r" defTabSz="457200"/>
            <a:r>
              <a:rPr lang="es-MX" sz="1400" i="1" dirty="0">
                <a:solidFill>
                  <a:prstClr val="black"/>
                </a:solidFill>
              </a:rPr>
              <a:t>Instituto Nacional de Ciencias Médicas y Nutrición Salvador Zubirán</a:t>
            </a:r>
          </a:p>
        </p:txBody>
      </p:sp>
    </p:spTree>
    <p:extLst>
      <p:ext uri="{BB962C8B-B14F-4D97-AF65-F5344CB8AC3E}">
        <p14:creationId xmlns:p14="http://schemas.microsoft.com/office/powerpoint/2010/main" val="8164363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Gráfico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74187996"/>
              </p:ext>
            </p:extLst>
          </p:nvPr>
        </p:nvGraphicFramePr>
        <p:xfrm>
          <a:off x="3001865" y="1844824"/>
          <a:ext cx="7656512" cy="34294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cxnSp>
        <p:nvCxnSpPr>
          <p:cNvPr id="3" name="Conector recto 2"/>
          <p:cNvCxnSpPr/>
          <p:nvPr/>
        </p:nvCxnSpPr>
        <p:spPr>
          <a:xfrm flipV="1">
            <a:off x="3481919" y="4077072"/>
            <a:ext cx="6720747" cy="72008"/>
          </a:xfrm>
          <a:prstGeom prst="line">
            <a:avLst/>
          </a:prstGeom>
          <a:ln w="38100" cmpd="sng">
            <a:solidFill>
              <a:srgbClr val="000000"/>
            </a:solidFill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TextBox 94"/>
          <p:cNvSpPr txBox="1"/>
          <p:nvPr/>
        </p:nvSpPr>
        <p:spPr>
          <a:xfrm rot="16200000">
            <a:off x="1709256" y="3524769"/>
            <a:ext cx="222750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defRPr/>
            </a:pPr>
            <a:r>
              <a:rPr lang="en-US" sz="1400" b="1" kern="0" dirty="0">
                <a:solidFill>
                  <a:srgbClr val="071D49"/>
                </a:solidFill>
                <a:cs typeface="Calibri" pitchFamily="34" charset="0"/>
              </a:rPr>
              <a:t>TAC </a:t>
            </a:r>
            <a:r>
              <a:rPr lang="en-US" sz="1400" b="1" kern="0" dirty="0" err="1" smtClean="0">
                <a:solidFill>
                  <a:srgbClr val="071D49"/>
                </a:solidFill>
                <a:cs typeface="Calibri" pitchFamily="34" charset="0"/>
              </a:rPr>
              <a:t>Concentración</a:t>
            </a:r>
            <a:r>
              <a:rPr lang="en-US" sz="1400" b="1" kern="0" dirty="0" smtClean="0">
                <a:solidFill>
                  <a:srgbClr val="071D49"/>
                </a:solidFill>
                <a:cs typeface="Calibri" pitchFamily="34" charset="0"/>
              </a:rPr>
              <a:t> </a:t>
            </a:r>
            <a:r>
              <a:rPr lang="en-US" sz="1400" b="1" kern="0" dirty="0">
                <a:solidFill>
                  <a:srgbClr val="071D49"/>
                </a:solidFill>
                <a:cs typeface="Calibri" pitchFamily="34" charset="0"/>
              </a:rPr>
              <a:t>(ng/mL)</a:t>
            </a:r>
          </a:p>
        </p:txBody>
      </p:sp>
      <p:sp>
        <p:nvSpPr>
          <p:cNvPr id="4" name="CuadroTexto 3"/>
          <p:cNvSpPr txBox="1"/>
          <p:nvPr/>
        </p:nvSpPr>
        <p:spPr>
          <a:xfrm>
            <a:off x="4730058" y="1914135"/>
            <a:ext cx="915635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050" b="1" dirty="0" smtClean="0"/>
              <a:t>0.5mg/7 días</a:t>
            </a:r>
          </a:p>
        </p:txBody>
      </p:sp>
      <p:sp>
        <p:nvSpPr>
          <p:cNvPr id="18" name="CuadroTexto 17"/>
          <p:cNvSpPr txBox="1"/>
          <p:nvPr/>
        </p:nvSpPr>
        <p:spPr>
          <a:xfrm>
            <a:off x="6266228" y="2924944"/>
            <a:ext cx="980810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050" b="1" dirty="0" smtClean="0"/>
              <a:t>0.5mg/12 días</a:t>
            </a:r>
          </a:p>
        </p:txBody>
      </p:sp>
      <p:sp>
        <p:nvSpPr>
          <p:cNvPr id="19" name="CuadroTexto 18"/>
          <p:cNvSpPr txBox="1"/>
          <p:nvPr/>
        </p:nvSpPr>
        <p:spPr>
          <a:xfrm>
            <a:off x="8051973" y="3816225"/>
            <a:ext cx="915635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050" b="1" dirty="0" smtClean="0"/>
              <a:t>0.5mg/6 días</a:t>
            </a:r>
          </a:p>
        </p:txBody>
      </p:sp>
      <p:sp>
        <p:nvSpPr>
          <p:cNvPr id="14" name="Rectangle 2"/>
          <p:cNvSpPr txBox="1">
            <a:spLocks noChangeArrowheads="1"/>
          </p:cNvSpPr>
          <p:nvPr/>
        </p:nvSpPr>
        <p:spPr>
          <a:xfrm>
            <a:off x="358584" y="202488"/>
            <a:ext cx="11582400" cy="1143000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en-US" dirty="0" err="1" smtClean="0">
                <a:latin typeface="Arial"/>
                <a:cs typeface="Arial"/>
              </a:rPr>
              <a:t>Ajuste</a:t>
            </a:r>
            <a:r>
              <a:rPr lang="en-US" altLang="en-US" dirty="0" smtClean="0">
                <a:latin typeface="Arial"/>
                <a:cs typeface="Arial"/>
              </a:rPr>
              <a:t> de la </a:t>
            </a:r>
            <a:r>
              <a:rPr lang="en-US" altLang="en-US" dirty="0" err="1" smtClean="0">
                <a:latin typeface="Arial"/>
                <a:cs typeface="Arial"/>
              </a:rPr>
              <a:t>dósis</a:t>
            </a:r>
            <a:r>
              <a:rPr lang="en-US" altLang="en-US" dirty="0" smtClean="0">
                <a:latin typeface="Arial"/>
                <a:cs typeface="Arial"/>
              </a:rPr>
              <a:t> de la </a:t>
            </a:r>
            <a:r>
              <a:rPr lang="en-US" altLang="en-US" dirty="0" err="1" smtClean="0">
                <a:latin typeface="Arial"/>
                <a:cs typeface="Arial"/>
              </a:rPr>
              <a:t>inmunosupresión</a:t>
            </a:r>
            <a:r>
              <a:rPr lang="en-US" altLang="en-US" dirty="0" smtClean="0">
                <a:latin typeface="Arial"/>
                <a:cs typeface="Arial"/>
              </a:rPr>
              <a:t> (3D)</a:t>
            </a:r>
          </a:p>
        </p:txBody>
      </p:sp>
      <p:sp>
        <p:nvSpPr>
          <p:cNvPr id="9" name="Line 2"/>
          <p:cNvSpPr>
            <a:spLocks noChangeShapeType="1"/>
          </p:cNvSpPr>
          <p:nvPr/>
        </p:nvSpPr>
        <p:spPr bwMode="auto">
          <a:xfrm>
            <a:off x="0" y="1036170"/>
            <a:ext cx="12192000" cy="0"/>
          </a:xfrm>
          <a:prstGeom prst="line">
            <a:avLst/>
          </a:prstGeom>
          <a:noFill/>
          <a:ln w="508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s-ES"/>
          </a:p>
        </p:txBody>
      </p:sp>
      <p:cxnSp>
        <p:nvCxnSpPr>
          <p:cNvPr id="11" name="3 Conector recto"/>
          <p:cNvCxnSpPr/>
          <p:nvPr/>
        </p:nvCxnSpPr>
        <p:spPr>
          <a:xfrm>
            <a:off x="5702676" y="6285617"/>
            <a:ext cx="6440560" cy="0"/>
          </a:xfrm>
          <a:prstGeom prst="line">
            <a:avLst/>
          </a:prstGeom>
          <a:ln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2" name="2 CuadroTexto"/>
          <p:cNvSpPr txBox="1"/>
          <p:nvPr/>
        </p:nvSpPr>
        <p:spPr>
          <a:xfrm>
            <a:off x="7065539" y="6290156"/>
            <a:ext cx="512646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 defTabSz="457200"/>
            <a:r>
              <a:rPr lang="es-MX" sz="1400" i="1" dirty="0">
                <a:solidFill>
                  <a:prstClr val="black"/>
                </a:solidFill>
              </a:rPr>
              <a:t>Departamento de Gastroenterología</a:t>
            </a:r>
          </a:p>
          <a:p>
            <a:pPr algn="r" defTabSz="457200"/>
            <a:r>
              <a:rPr lang="es-MX" sz="1400" i="1" dirty="0">
                <a:solidFill>
                  <a:prstClr val="black"/>
                </a:solidFill>
              </a:rPr>
              <a:t>Instituto Nacional de Ciencias Médicas y Nutrición Salvador Zubirán</a:t>
            </a:r>
          </a:p>
        </p:txBody>
      </p:sp>
    </p:spTree>
    <p:extLst>
      <p:ext uri="{BB962C8B-B14F-4D97-AF65-F5344CB8AC3E}">
        <p14:creationId xmlns:p14="http://schemas.microsoft.com/office/powerpoint/2010/main" val="15294367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0" grpId="0">
        <p:bldAsOne/>
      </p:bldGraphic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Rectangle 53"/>
          <p:cNvSpPr/>
          <p:nvPr/>
        </p:nvSpPr>
        <p:spPr>
          <a:xfrm>
            <a:off x="741052" y="1592230"/>
            <a:ext cx="11083627" cy="3456384"/>
          </a:xfrm>
          <a:prstGeom prst="rect">
            <a:avLst/>
          </a:prstGeom>
          <a:solidFill>
            <a:schemeClr val="bg2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70510" y="108286"/>
            <a:ext cx="8172823" cy="861775"/>
          </a:xfrm>
          <a:noFill/>
        </p:spPr>
        <p:txBody>
          <a:bodyPr>
            <a:noAutofit/>
          </a:bodyPr>
          <a:lstStyle/>
          <a:p>
            <a:r>
              <a:rPr lang="en-US" b="1" dirty="0" err="1" smtClean="0"/>
              <a:t>Esquemas</a:t>
            </a:r>
            <a:r>
              <a:rPr lang="en-US" b="1" dirty="0" smtClean="0"/>
              <a:t> de 3D y </a:t>
            </a:r>
            <a:r>
              <a:rPr lang="en-US" b="1" dirty="0" err="1" smtClean="0"/>
              <a:t>Falla</a:t>
            </a:r>
            <a:r>
              <a:rPr lang="en-US" b="1" dirty="0" smtClean="0"/>
              <a:t> Renal</a:t>
            </a:r>
            <a:endParaRPr lang="es-MX" b="1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609600" y="5000625"/>
            <a:ext cx="10972800" cy="1258946"/>
          </a:xfrm>
        </p:spPr>
        <p:txBody>
          <a:bodyPr/>
          <a:lstStyle/>
          <a:p>
            <a:r>
              <a:rPr lang="en-GB" sz="1200" dirty="0" smtClean="0"/>
              <a:t>Estudio abierto sin ayuno de dos períodos fase I en pacientes con VIH-1/VHC negativo divididos en cuatro grupos</a:t>
            </a:r>
          </a:p>
          <a:p>
            <a:r>
              <a:rPr lang="en-GB" sz="1200" dirty="0" smtClean="0"/>
              <a:t>Evaluaciones: se realizaron análisis de regresión intensivos de farmacocinética para evaluar el efecto de la insuficiencia renal en la farmacocinética; seguridad: EA, signos vitales, ECG y pruebas clínicas de laboratorio</a:t>
            </a:r>
          </a:p>
          <a:p>
            <a:endParaRPr lang="es-MX" sz="1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22E2B1-5C8C-4D0C-A336-C4A806925264}" type="slidenum">
              <a:rPr lang="en-GB" smtClean="0"/>
              <a:pPr/>
              <a:t>19</a:t>
            </a:fld>
            <a:endParaRPr lang="es-MX"/>
          </a:p>
        </p:txBody>
      </p:sp>
      <p:sp>
        <p:nvSpPr>
          <p:cNvPr id="67" name="Text Placeholder 7"/>
          <p:cNvSpPr txBox="1">
            <a:spLocks/>
          </p:cNvSpPr>
          <p:nvPr/>
        </p:nvSpPr>
        <p:spPr>
          <a:xfrm>
            <a:off x="19479" y="6536377"/>
            <a:ext cx="6149101" cy="276999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/>
          <a:p>
            <a:pPr lvl="0">
              <a:buClr>
                <a:schemeClr val="accent2"/>
              </a:buClr>
              <a:buSzPct val="90000"/>
              <a:defRPr/>
            </a:pPr>
            <a:r>
              <a:rPr lang="en-GB" sz="900" b="1" i="1" dirty="0">
                <a:solidFill>
                  <a:schemeClr val="tx2"/>
                </a:solidFill>
              </a:rPr>
              <a:t>Khatri A, et al. Resumen y presentación oral 238, 65ª Reunión Anual de </a:t>
            </a:r>
            <a:r>
              <a:rPr lang="en-GB" sz="900" b="1" i="1" dirty="0" smtClean="0">
                <a:solidFill>
                  <a:schemeClr val="tx2"/>
                </a:solidFill>
              </a:rPr>
              <a:t>la American Association for the Study of Liver Diseases (Asociación estadounidense para el estudio de las enfermedades del hígado), del 7 al 11 de noviembre de 2014, Boston, MA. </a:t>
            </a:r>
          </a:p>
        </p:txBody>
      </p:sp>
      <p:cxnSp>
        <p:nvCxnSpPr>
          <p:cNvPr id="113" name="Straight Connector 112"/>
          <p:cNvCxnSpPr/>
          <p:nvPr/>
        </p:nvCxnSpPr>
        <p:spPr>
          <a:xfrm>
            <a:off x="734426" y="4160402"/>
            <a:ext cx="11090253" cy="0"/>
          </a:xfrm>
          <a:prstGeom prst="line">
            <a:avLst/>
          </a:prstGeom>
          <a:ln w="19050">
            <a:solidFill>
              <a:srgbClr val="F2F2F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/>
          <p:cNvSpPr/>
          <p:nvPr/>
        </p:nvSpPr>
        <p:spPr>
          <a:xfrm>
            <a:off x="894517" y="1731046"/>
            <a:ext cx="2559883" cy="2208000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72000" tIns="72000" rIns="72000" bIns="72000" rtlCol="0" anchor="ctr" anchorCtr="0">
            <a:noAutofit/>
          </a:bodyPr>
          <a:lstStyle/>
          <a:p>
            <a:pPr algn="ctr">
              <a:lnSpc>
                <a:spcPct val="80000"/>
              </a:lnSpc>
              <a:spcAft>
                <a:spcPts val="300"/>
              </a:spcAft>
            </a:pPr>
            <a:r>
              <a:rPr lang="en-GB" sz="1400" b="1" spc="30" dirty="0">
                <a:solidFill>
                  <a:schemeClr val="bg1"/>
                </a:solidFill>
              </a:rPr>
              <a:t>Período 1</a:t>
            </a:r>
          </a:p>
          <a:p>
            <a:pPr algn="ctr">
              <a:lnSpc>
                <a:spcPct val="80000"/>
              </a:lnSpc>
              <a:spcAft>
                <a:spcPts val="300"/>
              </a:spcAft>
            </a:pPr>
            <a:r>
              <a:rPr lang="en-GB" sz="1400" spc="30" dirty="0">
                <a:solidFill>
                  <a:schemeClr val="bg1"/>
                </a:solidFill>
              </a:rPr>
              <a:t>Dosis únicas de VIEKIRA PAK</a:t>
            </a:r>
          </a:p>
          <a:p>
            <a:pPr algn="ctr">
              <a:lnSpc>
                <a:spcPct val="80000"/>
              </a:lnSpc>
              <a:spcAft>
                <a:spcPts val="300"/>
              </a:spcAft>
            </a:pPr>
            <a:endParaRPr lang="es-MX" sz="1400" spc="30" dirty="0" smtClean="0">
              <a:solidFill>
                <a:schemeClr val="bg1"/>
              </a:solidFill>
            </a:endParaRPr>
          </a:p>
          <a:p>
            <a:pPr algn="ctr">
              <a:lnSpc>
                <a:spcPct val="80000"/>
              </a:lnSpc>
              <a:spcAft>
                <a:spcPts val="300"/>
              </a:spcAft>
            </a:pPr>
            <a:r>
              <a:rPr lang="en-GB" sz="1200" spc="30" dirty="0" smtClean="0">
                <a:solidFill>
                  <a:schemeClr val="bg1"/>
                </a:solidFill>
              </a:rPr>
              <a:t>(</a:t>
            </a:r>
            <a:r>
              <a:rPr lang="en-GB" sz="1100" spc="30" dirty="0" smtClean="0">
                <a:solidFill>
                  <a:schemeClr val="bg1"/>
                </a:solidFill>
              </a:rPr>
              <a:t>150 mg/100 mg/25 mg de </a:t>
            </a:r>
            <a:r>
              <a:rPr lang="en-GB" sz="1100" spc="30" dirty="0" err="1" smtClean="0">
                <a:solidFill>
                  <a:schemeClr val="bg1"/>
                </a:solidFill>
              </a:rPr>
              <a:t>paritaprevir</a:t>
            </a:r>
            <a:r>
              <a:rPr lang="en-GB" sz="1100" spc="30" dirty="0" smtClean="0">
                <a:solidFill>
                  <a:schemeClr val="bg1"/>
                </a:solidFill>
              </a:rPr>
              <a:t>/ritonavir/   </a:t>
            </a:r>
            <a:r>
              <a:rPr lang="en-GB" sz="1100" spc="30" dirty="0" err="1" smtClean="0">
                <a:solidFill>
                  <a:schemeClr val="bg1"/>
                </a:solidFill>
              </a:rPr>
              <a:t>ombitasvir</a:t>
            </a:r>
            <a:r>
              <a:rPr lang="en-GB" sz="1100" spc="30" dirty="0" smtClean="0">
                <a:solidFill>
                  <a:schemeClr val="bg1"/>
                </a:solidFill>
              </a:rPr>
              <a:t> </a:t>
            </a:r>
            <a:r>
              <a:rPr lang="en-GB" sz="1100" spc="30" dirty="0" err="1" smtClean="0">
                <a:solidFill>
                  <a:schemeClr val="bg1"/>
                </a:solidFill>
              </a:rPr>
              <a:t>coformulados</a:t>
            </a:r>
            <a:r>
              <a:rPr lang="en-GB" sz="1100" spc="30" dirty="0" smtClean="0">
                <a:solidFill>
                  <a:schemeClr val="bg1"/>
                </a:solidFill>
              </a:rPr>
              <a:t> </a:t>
            </a:r>
            <a:r>
              <a:rPr lang="en-GB" sz="1100" spc="30" dirty="0" err="1" smtClean="0">
                <a:solidFill>
                  <a:schemeClr val="bg1"/>
                </a:solidFill>
              </a:rPr>
              <a:t>una</a:t>
            </a:r>
            <a:r>
              <a:rPr lang="en-GB" sz="1100" spc="30" dirty="0" smtClean="0">
                <a:solidFill>
                  <a:schemeClr val="bg1"/>
                </a:solidFill>
              </a:rPr>
              <a:t>  vez al día; 250 mg de dasabuvir dos veces al día)</a:t>
            </a:r>
            <a:endParaRPr lang="es-MX" sz="1100" spc="30" dirty="0">
              <a:solidFill>
                <a:schemeClr val="bg1"/>
              </a:solidFill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9232900" y="1731046"/>
            <a:ext cx="2419768" cy="2208000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72000" tIns="72000" rIns="72000" bIns="72000" rtlCol="0" anchor="ctr" anchorCtr="0">
            <a:noAutofit/>
          </a:bodyPr>
          <a:lstStyle/>
          <a:p>
            <a:pPr algn="ctr">
              <a:lnSpc>
                <a:spcPct val="75000"/>
              </a:lnSpc>
              <a:spcAft>
                <a:spcPts val="300"/>
              </a:spcAft>
            </a:pPr>
            <a:endParaRPr lang="es-MX" sz="1050" b="1" spc="30" dirty="0" smtClean="0">
              <a:solidFill>
                <a:schemeClr val="bg1"/>
              </a:solidFill>
            </a:endParaRPr>
          </a:p>
          <a:p>
            <a:pPr algn="ctr">
              <a:lnSpc>
                <a:spcPct val="75000"/>
              </a:lnSpc>
              <a:spcAft>
                <a:spcPts val="300"/>
              </a:spcAft>
            </a:pPr>
            <a:r>
              <a:rPr lang="en-GB" sz="1400" b="1" spc="30" dirty="0" err="1" smtClean="0">
                <a:solidFill>
                  <a:schemeClr val="bg1"/>
                </a:solidFill>
              </a:rPr>
              <a:t>Período</a:t>
            </a:r>
            <a:r>
              <a:rPr lang="en-GB" sz="1400" b="1" spc="30" dirty="0" smtClean="0">
                <a:solidFill>
                  <a:schemeClr val="bg1"/>
                </a:solidFill>
              </a:rPr>
              <a:t> 2</a:t>
            </a:r>
          </a:p>
          <a:p>
            <a:pPr algn="ctr">
              <a:lnSpc>
                <a:spcPct val="75000"/>
              </a:lnSpc>
              <a:spcAft>
                <a:spcPts val="300"/>
              </a:spcAft>
            </a:pPr>
            <a:r>
              <a:rPr lang="en-GB" sz="1400" spc="30" dirty="0">
                <a:solidFill>
                  <a:schemeClr val="bg1"/>
                </a:solidFill>
              </a:rPr>
              <a:t>Dosis única de paritaprevir/ritonavir/ombitasvir</a:t>
            </a:r>
            <a:endParaRPr lang="es-MX" sz="1400" spc="30" dirty="0" smtClean="0">
              <a:solidFill>
                <a:schemeClr val="bg1"/>
              </a:solidFill>
            </a:endParaRPr>
          </a:p>
          <a:p>
            <a:pPr algn="ctr">
              <a:lnSpc>
                <a:spcPct val="75000"/>
              </a:lnSpc>
              <a:spcAft>
                <a:spcPts val="300"/>
              </a:spcAft>
            </a:pPr>
            <a:r>
              <a:rPr lang="en-US" sz="1100" dirty="0" smtClean="0"/>
              <a:t>(150 mg/100 mg/25 mg de </a:t>
            </a:r>
            <a:r>
              <a:rPr lang="en-US" sz="1100" dirty="0" err="1" smtClean="0"/>
              <a:t>paritaprevir</a:t>
            </a:r>
            <a:r>
              <a:rPr lang="en-US" sz="1100" dirty="0" smtClean="0"/>
              <a:t>/ritonavir/  </a:t>
            </a:r>
            <a:r>
              <a:rPr lang="en-US" sz="1100" dirty="0" err="1" smtClean="0"/>
              <a:t>ombitasvir</a:t>
            </a:r>
            <a:r>
              <a:rPr lang="en-US" sz="1100" dirty="0" smtClean="0"/>
              <a:t> coformulados una vez al día)</a:t>
            </a:r>
            <a:endParaRPr lang="es-MX" sz="1100" dirty="0"/>
          </a:p>
        </p:txBody>
      </p:sp>
      <p:sp>
        <p:nvSpPr>
          <p:cNvPr id="31" name="TextBox 35"/>
          <p:cNvSpPr txBox="1">
            <a:spLocks noChangeArrowheads="1"/>
          </p:cNvSpPr>
          <p:nvPr/>
        </p:nvSpPr>
        <p:spPr bwMode="auto">
          <a:xfrm>
            <a:off x="5277675" y="2583549"/>
            <a:ext cx="1974574" cy="1769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ctr" anchorCtr="0">
            <a:spAutoFit/>
          </a:bodyPr>
          <a:lstStyle>
            <a:defPPr>
              <a:defRPr lang="en-US"/>
            </a:defPPr>
            <a:lvl1pPr algn="ctr" defTabSz="342900" fontAlgn="base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2"/>
                </a:solidFill>
                <a:latin typeface="Calibri" pitchFamily="34" charset="0"/>
                <a:ea typeface="MS PGothic" pitchFamily="34" charset="-128"/>
                <a:cs typeface="Arial" pitchFamily="34" charset="0"/>
              </a:defRPr>
            </a:lvl1pPr>
            <a:lvl2pPr marL="742950" indent="-285750" eaLnBrk="0" hangingPunct="0">
              <a:defRPr>
                <a:latin typeface="Calibri" pitchFamily="34" charset="0"/>
              </a:defRPr>
            </a:lvl2pPr>
            <a:lvl3pPr marL="1143000" indent="-228600" eaLnBrk="0" hangingPunct="0">
              <a:defRPr>
                <a:latin typeface="Calibri" pitchFamily="34" charset="0"/>
              </a:defRPr>
            </a:lvl3pPr>
            <a:lvl4pPr marL="1600200" indent="-228600" eaLnBrk="0" hangingPunct="0">
              <a:defRPr>
                <a:latin typeface="Calibri" pitchFamily="34" charset="0"/>
              </a:defRPr>
            </a:lvl4pPr>
            <a:lvl5pPr marL="2057400" indent="-228600" eaLnBrk="0" hangingPunct="0">
              <a:defRPr>
                <a:latin typeface="Calibri" pitchFamily="34" charset="0"/>
              </a:defRPr>
            </a:lvl5pPr>
            <a:lvl6pPr marL="2514600" indent="-228600" algn="ctr" defTabSz="4572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</a:defRPr>
            </a:lvl6pPr>
            <a:lvl7pPr marL="2971800" indent="-228600" algn="ctr" defTabSz="4572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</a:defRPr>
            </a:lvl7pPr>
            <a:lvl8pPr marL="3429000" indent="-228600" algn="ctr" defTabSz="4572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</a:defRPr>
            </a:lvl8pPr>
            <a:lvl9pPr marL="3886200" indent="-228600" algn="ctr" defTabSz="4572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</a:defRPr>
            </a:lvl9pPr>
          </a:lstStyle>
          <a:p>
            <a:pPr>
              <a:lnSpc>
                <a:spcPct val="95000"/>
              </a:lnSpc>
            </a:pPr>
            <a:r>
              <a:rPr lang="en-US" i="1" dirty="0" smtClean="0"/>
              <a:t>Reposo farmacológico: </a:t>
            </a:r>
            <a:r>
              <a:rPr lang="en-US" b="0" i="1" dirty="0" smtClean="0"/>
              <a:t>14 días </a:t>
            </a:r>
          </a:p>
        </p:txBody>
      </p:sp>
      <p:cxnSp>
        <p:nvCxnSpPr>
          <p:cNvPr id="33" name="Straight Arrow Connector 32"/>
          <p:cNvCxnSpPr/>
          <p:nvPr/>
        </p:nvCxnSpPr>
        <p:spPr>
          <a:xfrm>
            <a:off x="3456341" y="2835046"/>
            <a:ext cx="5664000" cy="0"/>
          </a:xfrm>
          <a:prstGeom prst="straightConnector1">
            <a:avLst/>
          </a:prstGeom>
          <a:ln w="19050">
            <a:solidFill>
              <a:schemeClr val="bg1">
                <a:lumMod val="50000"/>
              </a:schemeClr>
            </a:solidFill>
            <a:tailEnd type="arrow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AutoShape 3"/>
          <p:cNvSpPr>
            <a:spLocks noChangeArrowheads="1"/>
          </p:cNvSpPr>
          <p:nvPr/>
        </p:nvSpPr>
        <p:spPr bwMode="auto">
          <a:xfrm>
            <a:off x="894517" y="4088508"/>
            <a:ext cx="2506891" cy="796429"/>
          </a:xfrm>
          <a:prstGeom prst="homePlate">
            <a:avLst>
              <a:gd name="adj" fmla="val 0"/>
            </a:avLst>
          </a:prstGeom>
          <a:solidFill>
            <a:srgbClr val="65C9C8"/>
          </a:solidFill>
          <a:ln>
            <a:noFill/>
          </a:ln>
          <a:ex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en-US" sz="1400" b="1" dirty="0" smtClean="0">
                <a:solidFill>
                  <a:schemeClr val="lt1"/>
                </a:solidFill>
              </a:rPr>
              <a:t>NORMAL</a:t>
            </a:r>
            <a:endParaRPr lang="es-MX" altLang="en-US" sz="1400" b="1" dirty="0">
              <a:solidFill>
                <a:schemeClr val="lt1"/>
              </a:solidFill>
            </a:endParaRPr>
          </a:p>
          <a:p>
            <a:pPr algn="ctr"/>
            <a:r>
              <a:rPr lang="en-US" altLang="en-US" sz="1050" dirty="0" err="1" smtClean="0"/>
              <a:t>ClCr</a:t>
            </a:r>
            <a:r>
              <a:rPr lang="en-US" altLang="en-US" sz="1050" dirty="0" smtClean="0"/>
              <a:t>: </a:t>
            </a:r>
            <a:r>
              <a:rPr lang="en-US" altLang="en-US" sz="1050" dirty="0"/>
              <a:t>&gt;90 ml/min</a:t>
            </a:r>
          </a:p>
        </p:txBody>
      </p:sp>
      <p:sp>
        <p:nvSpPr>
          <p:cNvPr id="18" name="AutoShape 3"/>
          <p:cNvSpPr>
            <a:spLocks noChangeArrowheads="1"/>
          </p:cNvSpPr>
          <p:nvPr/>
        </p:nvSpPr>
        <p:spPr bwMode="auto">
          <a:xfrm>
            <a:off x="3650031" y="4088508"/>
            <a:ext cx="2506891" cy="796429"/>
          </a:xfrm>
          <a:prstGeom prst="homePlate">
            <a:avLst>
              <a:gd name="adj" fmla="val 0"/>
            </a:avLst>
          </a:prstGeom>
          <a:solidFill>
            <a:schemeClr val="accent1"/>
          </a:solidFill>
          <a:ln>
            <a:noFill/>
          </a:ln>
          <a:ex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en-US" sz="1400" b="1" dirty="0" smtClean="0">
                <a:solidFill>
                  <a:schemeClr val="lt1"/>
                </a:solidFill>
              </a:rPr>
              <a:t>LEVE</a:t>
            </a:r>
            <a:endParaRPr lang="es-MX" altLang="en-US" sz="1400" b="1" dirty="0">
              <a:solidFill>
                <a:schemeClr val="lt1"/>
              </a:solidFill>
            </a:endParaRPr>
          </a:p>
          <a:p>
            <a:pPr algn="ctr"/>
            <a:r>
              <a:rPr lang="en-US" altLang="en-US" sz="1050" dirty="0" err="1" smtClean="0"/>
              <a:t>ClCr</a:t>
            </a:r>
            <a:r>
              <a:rPr lang="en-US" altLang="en-US" sz="1050" dirty="0" smtClean="0"/>
              <a:t>: </a:t>
            </a:r>
            <a:r>
              <a:rPr lang="en-US" altLang="en-US" sz="1050" dirty="0"/>
              <a:t>de 60 a 89 ml/min</a:t>
            </a:r>
            <a:endParaRPr lang="es-MX" altLang="en-US" sz="1050" dirty="0"/>
          </a:p>
        </p:txBody>
      </p:sp>
      <p:sp>
        <p:nvSpPr>
          <p:cNvPr id="19" name="AutoShape 3"/>
          <p:cNvSpPr>
            <a:spLocks noChangeArrowheads="1"/>
          </p:cNvSpPr>
          <p:nvPr/>
        </p:nvSpPr>
        <p:spPr bwMode="auto">
          <a:xfrm>
            <a:off x="6410669" y="4088508"/>
            <a:ext cx="2506891" cy="796429"/>
          </a:xfrm>
          <a:prstGeom prst="homePlate">
            <a:avLst>
              <a:gd name="adj" fmla="val 0"/>
            </a:avLst>
          </a:prstGeom>
          <a:solidFill>
            <a:schemeClr val="accent1">
              <a:lumMod val="75000"/>
            </a:schemeClr>
          </a:solidFill>
          <a:ln>
            <a:noFill/>
          </a:ln>
          <a:ex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en-US" sz="1400" b="1" dirty="0" smtClean="0">
                <a:solidFill>
                  <a:schemeClr val="lt1"/>
                </a:solidFill>
              </a:rPr>
              <a:t>MODERADA</a:t>
            </a:r>
            <a:endParaRPr lang="es-MX" altLang="en-US" sz="1400" b="1" dirty="0">
              <a:solidFill>
                <a:schemeClr val="lt1"/>
              </a:solidFill>
            </a:endParaRPr>
          </a:p>
          <a:p>
            <a:pPr algn="ctr"/>
            <a:r>
              <a:rPr lang="en-US" altLang="en-US" sz="1050" dirty="0" err="1" smtClean="0"/>
              <a:t>ClCr</a:t>
            </a:r>
            <a:r>
              <a:rPr lang="en-US" altLang="en-US" sz="1050" dirty="0" smtClean="0"/>
              <a:t>: de 30 a 59 ml/min</a:t>
            </a:r>
          </a:p>
        </p:txBody>
      </p:sp>
      <p:sp>
        <p:nvSpPr>
          <p:cNvPr id="20" name="AutoShape 3"/>
          <p:cNvSpPr>
            <a:spLocks noChangeArrowheads="1"/>
          </p:cNvSpPr>
          <p:nvPr/>
        </p:nvSpPr>
        <p:spPr bwMode="auto">
          <a:xfrm>
            <a:off x="9145777" y="4088508"/>
            <a:ext cx="2506891" cy="796429"/>
          </a:xfrm>
          <a:prstGeom prst="homePlate">
            <a:avLst>
              <a:gd name="adj" fmla="val 0"/>
            </a:avLst>
          </a:prstGeom>
          <a:solidFill>
            <a:schemeClr val="accent1">
              <a:lumMod val="50000"/>
            </a:schemeClr>
          </a:solidFill>
          <a:ln>
            <a:noFill/>
          </a:ln>
          <a:ex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en-US" sz="1400" b="1" dirty="0" smtClean="0">
                <a:solidFill>
                  <a:schemeClr val="lt1"/>
                </a:solidFill>
              </a:rPr>
              <a:t>SEVERA</a:t>
            </a:r>
            <a:endParaRPr lang="es-MX" altLang="en-US" sz="1400" b="1" dirty="0">
              <a:solidFill>
                <a:schemeClr val="lt1"/>
              </a:solidFill>
            </a:endParaRPr>
          </a:p>
          <a:p>
            <a:pPr algn="ctr"/>
            <a:r>
              <a:rPr lang="en-US" altLang="en-US" sz="1050" dirty="0" err="1" smtClean="0"/>
              <a:t>ClCr</a:t>
            </a:r>
            <a:r>
              <a:rPr lang="en-US" altLang="en-US" sz="1050" dirty="0" smtClean="0"/>
              <a:t>: </a:t>
            </a:r>
            <a:r>
              <a:rPr lang="en-US" altLang="en-US" sz="1050" dirty="0"/>
              <a:t>de 15 a 29 ml/min</a:t>
            </a:r>
          </a:p>
        </p:txBody>
      </p:sp>
      <p:cxnSp>
        <p:nvCxnSpPr>
          <p:cNvPr id="23" name="3 Conector recto"/>
          <p:cNvCxnSpPr/>
          <p:nvPr/>
        </p:nvCxnSpPr>
        <p:spPr>
          <a:xfrm>
            <a:off x="5734592" y="6285617"/>
            <a:ext cx="6440560" cy="0"/>
          </a:xfrm>
          <a:prstGeom prst="line">
            <a:avLst/>
          </a:prstGeom>
          <a:ln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1" name="2 CuadroTexto"/>
          <p:cNvSpPr txBox="1"/>
          <p:nvPr/>
        </p:nvSpPr>
        <p:spPr>
          <a:xfrm>
            <a:off x="7026057" y="6290156"/>
            <a:ext cx="512646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 defTabSz="457200"/>
            <a:r>
              <a:rPr lang="es-MX" sz="1400" i="1" dirty="0">
                <a:solidFill>
                  <a:prstClr val="black"/>
                </a:solidFill>
              </a:rPr>
              <a:t>Departamento de Gastroenterología</a:t>
            </a:r>
          </a:p>
          <a:p>
            <a:pPr algn="r" defTabSz="457200"/>
            <a:r>
              <a:rPr lang="es-MX" sz="1400" i="1" dirty="0">
                <a:solidFill>
                  <a:prstClr val="black"/>
                </a:solidFill>
              </a:rPr>
              <a:t>Instituto Nacional de Ciencias Médicas y Nutrición Salvador Zubirán</a:t>
            </a:r>
          </a:p>
        </p:txBody>
      </p:sp>
      <p:sp>
        <p:nvSpPr>
          <p:cNvPr id="28" name="Line 2"/>
          <p:cNvSpPr>
            <a:spLocks noChangeShapeType="1"/>
          </p:cNvSpPr>
          <p:nvPr/>
        </p:nvSpPr>
        <p:spPr bwMode="auto">
          <a:xfrm>
            <a:off x="0" y="1036170"/>
            <a:ext cx="12192000" cy="0"/>
          </a:xfrm>
          <a:prstGeom prst="line">
            <a:avLst/>
          </a:prstGeom>
          <a:noFill/>
          <a:ln w="508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73903373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1 Título"/>
          <p:cNvSpPr>
            <a:spLocks noGrp="1"/>
          </p:cNvSpPr>
          <p:nvPr>
            <p:ph type="title"/>
          </p:nvPr>
        </p:nvSpPr>
        <p:spPr>
          <a:xfrm>
            <a:off x="609600" y="58738"/>
            <a:ext cx="10972800" cy="1143000"/>
          </a:xfrm>
        </p:spPr>
        <p:txBody>
          <a:bodyPr/>
          <a:lstStyle/>
          <a:p>
            <a:r>
              <a:rPr lang="es-EC" sz="3600">
                <a:solidFill>
                  <a:srgbClr val="000000"/>
                </a:solidFill>
                <a:latin typeface="Arial" charset="0"/>
                <a:cs typeface="Arial" charset="0"/>
              </a:rPr>
              <a:t>Tendencias en indicaciones para THO</a:t>
            </a:r>
          </a:p>
        </p:txBody>
      </p:sp>
      <p:sp>
        <p:nvSpPr>
          <p:cNvPr id="39938" name="4 Rectángulo"/>
          <p:cNvSpPr>
            <a:spLocks noChangeArrowheads="1"/>
          </p:cNvSpPr>
          <p:nvPr/>
        </p:nvSpPr>
        <p:spPr bwMode="auto">
          <a:xfrm>
            <a:off x="174625" y="6550027"/>
            <a:ext cx="2182884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1400" dirty="0"/>
              <a:t>GASTROENTEROLOGY 2015</a:t>
            </a:r>
            <a:endParaRPr lang="es-EC" sz="1400" dirty="0"/>
          </a:p>
        </p:txBody>
      </p:sp>
      <p:sp>
        <p:nvSpPr>
          <p:cNvPr id="39939" name="2 CuadroTexto"/>
          <p:cNvSpPr txBox="1">
            <a:spLocks noChangeArrowheads="1"/>
          </p:cNvSpPr>
          <p:nvPr/>
        </p:nvSpPr>
        <p:spPr bwMode="auto">
          <a:xfrm>
            <a:off x="6385960" y="5700630"/>
            <a:ext cx="663563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s-MX" sz="1600" b="1" dirty="0"/>
              <a:t>años</a:t>
            </a:r>
          </a:p>
        </p:txBody>
      </p:sp>
      <p:sp>
        <p:nvSpPr>
          <p:cNvPr id="4" name="3 CuadroTexto"/>
          <p:cNvSpPr txBox="1">
            <a:spLocks noChangeArrowheads="1"/>
          </p:cNvSpPr>
          <p:nvPr/>
        </p:nvSpPr>
        <p:spPr bwMode="auto">
          <a:xfrm>
            <a:off x="5039834" y="2082800"/>
            <a:ext cx="131358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s-MX" sz="1800"/>
              <a:t>Hepatitis C</a:t>
            </a:r>
          </a:p>
        </p:txBody>
      </p:sp>
      <p:sp>
        <p:nvSpPr>
          <p:cNvPr id="39941" name="9 CuadroTexto"/>
          <p:cNvSpPr txBox="1">
            <a:spLocks noChangeArrowheads="1"/>
          </p:cNvSpPr>
          <p:nvPr/>
        </p:nvSpPr>
        <p:spPr bwMode="auto">
          <a:xfrm>
            <a:off x="6767034" y="3492500"/>
            <a:ext cx="2881313" cy="3683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endParaRPr lang="es-ES" sz="1800"/>
          </a:p>
        </p:txBody>
      </p:sp>
      <p:sp>
        <p:nvSpPr>
          <p:cNvPr id="39942" name="2 CuadroTexto"/>
          <p:cNvSpPr txBox="1">
            <a:spLocks noChangeArrowheads="1"/>
          </p:cNvSpPr>
          <p:nvPr/>
        </p:nvSpPr>
        <p:spPr bwMode="auto">
          <a:xfrm>
            <a:off x="6563144" y="6289676"/>
            <a:ext cx="5628857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defTabSz="4572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4572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4572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4572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4572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 eaLnBrk="1" hangingPunct="1"/>
            <a:r>
              <a:rPr lang="es-MX" sz="1400" i="1">
                <a:solidFill>
                  <a:srgbClr val="000000"/>
                </a:solidFill>
              </a:rPr>
              <a:t>Departamento de Gastroenterología</a:t>
            </a:r>
          </a:p>
          <a:p>
            <a:pPr algn="r" eaLnBrk="1" hangingPunct="1"/>
            <a:r>
              <a:rPr lang="es-MX" sz="1400" i="1">
                <a:solidFill>
                  <a:srgbClr val="000000"/>
                </a:solidFill>
              </a:rPr>
              <a:t>Instituto Nacional de Ciencias Médicas y Nutrición Salvador Zubirán</a:t>
            </a:r>
          </a:p>
        </p:txBody>
      </p:sp>
      <p:sp>
        <p:nvSpPr>
          <p:cNvPr id="39943" name="Line 2"/>
          <p:cNvSpPr>
            <a:spLocks noChangeShapeType="1"/>
          </p:cNvSpPr>
          <p:nvPr/>
        </p:nvSpPr>
        <p:spPr bwMode="auto">
          <a:xfrm>
            <a:off x="0" y="1036638"/>
            <a:ext cx="12192000" cy="0"/>
          </a:xfrm>
          <a:prstGeom prst="line">
            <a:avLst/>
          </a:prstGeom>
          <a:noFill/>
          <a:ln w="508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s-ES"/>
          </a:p>
        </p:txBody>
      </p:sp>
      <p:cxnSp>
        <p:nvCxnSpPr>
          <p:cNvPr id="14" name="Conector recto 13"/>
          <p:cNvCxnSpPr/>
          <p:nvPr/>
        </p:nvCxnSpPr>
        <p:spPr>
          <a:xfrm flipV="1">
            <a:off x="2385532" y="5424488"/>
            <a:ext cx="7708900" cy="12700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Conector recto 15"/>
          <p:cNvCxnSpPr/>
          <p:nvPr/>
        </p:nvCxnSpPr>
        <p:spPr>
          <a:xfrm>
            <a:off x="2385532" y="1706565"/>
            <a:ext cx="26988" cy="3743325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4" name="Forma libre 23"/>
          <p:cNvSpPr/>
          <p:nvPr/>
        </p:nvSpPr>
        <p:spPr>
          <a:xfrm>
            <a:off x="2861783" y="1733550"/>
            <a:ext cx="6997700" cy="423863"/>
          </a:xfrm>
          <a:custGeom>
            <a:avLst/>
            <a:gdLst>
              <a:gd name="connsiteX0" fmla="*/ 0 w 6998039"/>
              <a:gd name="connsiteY0" fmla="*/ 0 h 423762"/>
              <a:gd name="connsiteX1" fmla="*/ 185203 w 6998039"/>
              <a:gd name="connsiteY1" fmla="*/ 26460 h 423762"/>
              <a:gd name="connsiteX2" fmla="*/ 224890 w 6998039"/>
              <a:gd name="connsiteY2" fmla="*/ 39690 h 423762"/>
              <a:gd name="connsiteX3" fmla="*/ 291034 w 6998039"/>
              <a:gd name="connsiteY3" fmla="*/ 52920 h 423762"/>
              <a:gd name="connsiteX4" fmla="*/ 396864 w 6998039"/>
              <a:gd name="connsiteY4" fmla="*/ 66149 h 423762"/>
              <a:gd name="connsiteX5" fmla="*/ 529152 w 6998039"/>
              <a:gd name="connsiteY5" fmla="*/ 92609 h 423762"/>
              <a:gd name="connsiteX6" fmla="*/ 661441 w 6998039"/>
              <a:gd name="connsiteY6" fmla="*/ 105839 h 423762"/>
              <a:gd name="connsiteX7" fmla="*/ 767271 w 6998039"/>
              <a:gd name="connsiteY7" fmla="*/ 119069 h 423762"/>
              <a:gd name="connsiteX8" fmla="*/ 939245 w 6998039"/>
              <a:gd name="connsiteY8" fmla="*/ 132298 h 423762"/>
              <a:gd name="connsiteX9" fmla="*/ 1045076 w 6998039"/>
              <a:gd name="connsiteY9" fmla="*/ 145528 h 423762"/>
              <a:gd name="connsiteX10" fmla="*/ 1428711 w 6998039"/>
              <a:gd name="connsiteY10" fmla="*/ 158758 h 423762"/>
              <a:gd name="connsiteX11" fmla="*/ 1772660 w 6998039"/>
              <a:gd name="connsiteY11" fmla="*/ 185218 h 423762"/>
              <a:gd name="connsiteX12" fmla="*/ 1931406 w 6998039"/>
              <a:gd name="connsiteY12" fmla="*/ 211677 h 423762"/>
              <a:gd name="connsiteX13" fmla="*/ 2553160 w 6998039"/>
              <a:gd name="connsiteY13" fmla="*/ 224907 h 423762"/>
              <a:gd name="connsiteX14" fmla="*/ 3624693 w 6998039"/>
              <a:gd name="connsiteY14" fmla="*/ 224907 h 423762"/>
              <a:gd name="connsiteX15" fmla="*/ 4100931 w 6998039"/>
              <a:gd name="connsiteY15" fmla="*/ 238137 h 423762"/>
              <a:gd name="connsiteX16" fmla="*/ 4219990 w 6998039"/>
              <a:gd name="connsiteY16" fmla="*/ 251367 h 423762"/>
              <a:gd name="connsiteX17" fmla="*/ 4259676 w 6998039"/>
              <a:gd name="connsiteY17" fmla="*/ 264597 h 423762"/>
              <a:gd name="connsiteX18" fmla="*/ 4325820 w 6998039"/>
              <a:gd name="connsiteY18" fmla="*/ 277826 h 423762"/>
              <a:gd name="connsiteX19" fmla="*/ 4418422 w 6998039"/>
              <a:gd name="connsiteY19" fmla="*/ 304286 h 423762"/>
              <a:gd name="connsiteX20" fmla="*/ 4511024 w 6998039"/>
              <a:gd name="connsiteY20" fmla="*/ 317516 h 423762"/>
              <a:gd name="connsiteX21" fmla="*/ 4590396 w 6998039"/>
              <a:gd name="connsiteY21" fmla="*/ 330746 h 423762"/>
              <a:gd name="connsiteX22" fmla="*/ 4696227 w 6998039"/>
              <a:gd name="connsiteY22" fmla="*/ 343975 h 423762"/>
              <a:gd name="connsiteX23" fmla="*/ 4841744 w 6998039"/>
              <a:gd name="connsiteY23" fmla="*/ 370435 h 423762"/>
              <a:gd name="connsiteX24" fmla="*/ 5172464 w 6998039"/>
              <a:gd name="connsiteY24" fmla="*/ 396895 h 423762"/>
              <a:gd name="connsiteX25" fmla="*/ 5225379 w 6998039"/>
              <a:gd name="connsiteY25" fmla="*/ 423354 h 423762"/>
              <a:gd name="connsiteX26" fmla="*/ 5304752 w 6998039"/>
              <a:gd name="connsiteY26" fmla="*/ 410124 h 423762"/>
              <a:gd name="connsiteX27" fmla="*/ 5410583 w 6998039"/>
              <a:gd name="connsiteY27" fmla="*/ 383665 h 423762"/>
              <a:gd name="connsiteX28" fmla="*/ 5529642 w 6998039"/>
              <a:gd name="connsiteY28" fmla="*/ 357205 h 423762"/>
              <a:gd name="connsiteX29" fmla="*/ 5648701 w 6998039"/>
              <a:gd name="connsiteY29" fmla="*/ 304286 h 423762"/>
              <a:gd name="connsiteX30" fmla="*/ 5741303 w 6998039"/>
              <a:gd name="connsiteY30" fmla="*/ 277826 h 423762"/>
              <a:gd name="connsiteX31" fmla="*/ 5807447 w 6998039"/>
              <a:gd name="connsiteY31" fmla="*/ 264597 h 423762"/>
              <a:gd name="connsiteX32" fmla="*/ 5939735 w 6998039"/>
              <a:gd name="connsiteY32" fmla="*/ 251367 h 423762"/>
              <a:gd name="connsiteX33" fmla="*/ 6561489 w 6998039"/>
              <a:gd name="connsiteY33" fmla="*/ 264597 h 423762"/>
              <a:gd name="connsiteX34" fmla="*/ 6614404 w 6998039"/>
              <a:gd name="connsiteY34" fmla="*/ 277826 h 423762"/>
              <a:gd name="connsiteX35" fmla="*/ 6693777 w 6998039"/>
              <a:gd name="connsiteY35" fmla="*/ 304286 h 423762"/>
              <a:gd name="connsiteX36" fmla="*/ 6773150 w 6998039"/>
              <a:gd name="connsiteY36" fmla="*/ 330746 h 423762"/>
              <a:gd name="connsiteX37" fmla="*/ 6918667 w 6998039"/>
              <a:gd name="connsiteY37" fmla="*/ 357205 h 423762"/>
              <a:gd name="connsiteX38" fmla="*/ 6998039 w 6998039"/>
              <a:gd name="connsiteY38" fmla="*/ 383665 h 4237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</a:cxnLst>
            <a:rect l="l" t="t" r="r" b="b"/>
            <a:pathLst>
              <a:path w="6998039" h="423762">
                <a:moveTo>
                  <a:pt x="0" y="0"/>
                </a:moveTo>
                <a:cubicBezTo>
                  <a:pt x="61734" y="8820"/>
                  <a:pt x="123791" y="15622"/>
                  <a:pt x="185203" y="26460"/>
                </a:cubicBezTo>
                <a:cubicBezTo>
                  <a:pt x="198935" y="28884"/>
                  <a:pt x="211362" y="36308"/>
                  <a:pt x="224890" y="39690"/>
                </a:cubicBezTo>
                <a:cubicBezTo>
                  <a:pt x="246703" y="45144"/>
                  <a:pt x="268811" y="49501"/>
                  <a:pt x="291034" y="52920"/>
                </a:cubicBezTo>
                <a:cubicBezTo>
                  <a:pt x="326172" y="58326"/>
                  <a:pt x="361797" y="60304"/>
                  <a:pt x="396864" y="66149"/>
                </a:cubicBezTo>
                <a:cubicBezTo>
                  <a:pt x="441221" y="73542"/>
                  <a:pt x="484406" y="88134"/>
                  <a:pt x="529152" y="92609"/>
                </a:cubicBezTo>
                <a:lnTo>
                  <a:pt x="661441" y="105839"/>
                </a:lnTo>
                <a:cubicBezTo>
                  <a:pt x="696775" y="109765"/>
                  <a:pt x="731880" y="115698"/>
                  <a:pt x="767271" y="119069"/>
                </a:cubicBezTo>
                <a:cubicBezTo>
                  <a:pt x="824506" y="124520"/>
                  <a:pt x="882010" y="126847"/>
                  <a:pt x="939245" y="132298"/>
                </a:cubicBezTo>
                <a:cubicBezTo>
                  <a:pt x="974636" y="135669"/>
                  <a:pt x="1009576" y="143609"/>
                  <a:pt x="1045076" y="145528"/>
                </a:cubicBezTo>
                <a:cubicBezTo>
                  <a:pt x="1172844" y="152435"/>
                  <a:pt x="1300833" y="154348"/>
                  <a:pt x="1428711" y="158758"/>
                </a:cubicBezTo>
                <a:cubicBezTo>
                  <a:pt x="1845949" y="205122"/>
                  <a:pt x="1087519" y="122929"/>
                  <a:pt x="1772660" y="185218"/>
                </a:cubicBezTo>
                <a:cubicBezTo>
                  <a:pt x="1902522" y="197024"/>
                  <a:pt x="1770585" y="205720"/>
                  <a:pt x="1931406" y="211677"/>
                </a:cubicBezTo>
                <a:cubicBezTo>
                  <a:pt x="2138562" y="219350"/>
                  <a:pt x="2345909" y="220497"/>
                  <a:pt x="2553160" y="224907"/>
                </a:cubicBezTo>
                <a:cubicBezTo>
                  <a:pt x="2990552" y="279586"/>
                  <a:pt x="2513716" y="224907"/>
                  <a:pt x="3624693" y="224907"/>
                </a:cubicBezTo>
                <a:cubicBezTo>
                  <a:pt x="3783500" y="224907"/>
                  <a:pt x="3942185" y="233727"/>
                  <a:pt x="4100931" y="238137"/>
                </a:cubicBezTo>
                <a:cubicBezTo>
                  <a:pt x="4140617" y="242547"/>
                  <a:pt x="4180603" y="244802"/>
                  <a:pt x="4219990" y="251367"/>
                </a:cubicBezTo>
                <a:cubicBezTo>
                  <a:pt x="4233745" y="253660"/>
                  <a:pt x="4246148" y="261215"/>
                  <a:pt x="4259676" y="264597"/>
                </a:cubicBezTo>
                <a:cubicBezTo>
                  <a:pt x="4281489" y="270051"/>
                  <a:pt x="4304007" y="272372"/>
                  <a:pt x="4325820" y="277826"/>
                </a:cubicBezTo>
                <a:cubicBezTo>
                  <a:pt x="4401389" y="296719"/>
                  <a:pt x="4327684" y="287787"/>
                  <a:pt x="4418422" y="304286"/>
                </a:cubicBezTo>
                <a:cubicBezTo>
                  <a:pt x="4449100" y="309864"/>
                  <a:pt x="4480206" y="312774"/>
                  <a:pt x="4511024" y="317516"/>
                </a:cubicBezTo>
                <a:cubicBezTo>
                  <a:pt x="4537534" y="321595"/>
                  <a:pt x="4563843" y="326953"/>
                  <a:pt x="4590396" y="330746"/>
                </a:cubicBezTo>
                <a:cubicBezTo>
                  <a:pt x="4625590" y="335774"/>
                  <a:pt x="4661089" y="338569"/>
                  <a:pt x="4696227" y="343975"/>
                </a:cubicBezTo>
                <a:cubicBezTo>
                  <a:pt x="4759190" y="353662"/>
                  <a:pt x="4775363" y="364010"/>
                  <a:pt x="4841744" y="370435"/>
                </a:cubicBezTo>
                <a:cubicBezTo>
                  <a:pt x="4951822" y="381089"/>
                  <a:pt x="5172464" y="396895"/>
                  <a:pt x="5172464" y="396895"/>
                </a:cubicBezTo>
                <a:cubicBezTo>
                  <a:pt x="5190102" y="405715"/>
                  <a:pt x="5205756" y="421392"/>
                  <a:pt x="5225379" y="423354"/>
                </a:cubicBezTo>
                <a:cubicBezTo>
                  <a:pt x="5252069" y="426023"/>
                  <a:pt x="5278362" y="414922"/>
                  <a:pt x="5304752" y="410124"/>
                </a:cubicBezTo>
                <a:cubicBezTo>
                  <a:pt x="5415696" y="389951"/>
                  <a:pt x="5330261" y="406616"/>
                  <a:pt x="5410583" y="383665"/>
                </a:cubicBezTo>
                <a:cubicBezTo>
                  <a:pt x="5454176" y="371209"/>
                  <a:pt x="5484175" y="366299"/>
                  <a:pt x="5529642" y="357205"/>
                </a:cubicBezTo>
                <a:cubicBezTo>
                  <a:pt x="5592533" y="315275"/>
                  <a:pt x="5554244" y="335774"/>
                  <a:pt x="5648701" y="304286"/>
                </a:cubicBezTo>
                <a:cubicBezTo>
                  <a:pt x="5692895" y="289553"/>
                  <a:pt x="5691470" y="288900"/>
                  <a:pt x="5741303" y="277826"/>
                </a:cubicBezTo>
                <a:cubicBezTo>
                  <a:pt x="5763252" y="272948"/>
                  <a:pt x="5785160" y="267569"/>
                  <a:pt x="5807447" y="264597"/>
                </a:cubicBezTo>
                <a:cubicBezTo>
                  <a:pt x="5851374" y="258740"/>
                  <a:pt x="5895639" y="255777"/>
                  <a:pt x="5939735" y="251367"/>
                </a:cubicBezTo>
                <a:lnTo>
                  <a:pt x="6561489" y="264597"/>
                </a:lnTo>
                <a:cubicBezTo>
                  <a:pt x="6579656" y="265309"/>
                  <a:pt x="6596990" y="272601"/>
                  <a:pt x="6614404" y="277826"/>
                </a:cubicBezTo>
                <a:cubicBezTo>
                  <a:pt x="6641117" y="285840"/>
                  <a:pt x="6667319" y="295466"/>
                  <a:pt x="6693777" y="304286"/>
                </a:cubicBezTo>
                <a:lnTo>
                  <a:pt x="6773150" y="330746"/>
                </a:lnTo>
                <a:cubicBezTo>
                  <a:pt x="6854104" y="357732"/>
                  <a:pt x="6779774" y="335835"/>
                  <a:pt x="6918667" y="357205"/>
                </a:cubicBezTo>
                <a:cubicBezTo>
                  <a:pt x="6986985" y="367716"/>
                  <a:pt x="6970006" y="355628"/>
                  <a:pt x="6998039" y="383665"/>
                </a:cubicBezTo>
              </a:path>
            </a:pathLst>
          </a:custGeom>
          <a:ln w="28575" cmpd="sng">
            <a:solidFill>
              <a:srgbClr val="000000"/>
            </a:solidFill>
            <a:prstDash val="dash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s-ES"/>
          </a:p>
        </p:txBody>
      </p:sp>
      <p:sp>
        <p:nvSpPr>
          <p:cNvPr id="39947" name="CuadroTexto 1055"/>
          <p:cNvSpPr txBox="1">
            <a:spLocks noChangeArrowheads="1"/>
          </p:cNvSpPr>
          <p:nvPr/>
        </p:nvSpPr>
        <p:spPr bwMode="auto">
          <a:xfrm>
            <a:off x="2483957" y="5443539"/>
            <a:ext cx="7547211" cy="2539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s-ES" sz="1050" b="1" dirty="0"/>
              <a:t>2004    </a:t>
            </a:r>
            <a:r>
              <a:rPr lang="es-ES" sz="1050" b="1" dirty="0" smtClean="0"/>
              <a:t>        </a:t>
            </a:r>
            <a:r>
              <a:rPr lang="es-ES" sz="1050" b="1" dirty="0"/>
              <a:t>2005      </a:t>
            </a:r>
            <a:r>
              <a:rPr lang="es-ES" sz="1050" b="1" dirty="0" smtClean="0"/>
              <a:t>        </a:t>
            </a:r>
            <a:r>
              <a:rPr lang="es-ES" sz="1050" b="1" dirty="0"/>
              <a:t>2006    </a:t>
            </a:r>
            <a:r>
              <a:rPr lang="es-ES" sz="1050" b="1" dirty="0" smtClean="0"/>
              <a:t>         </a:t>
            </a:r>
            <a:r>
              <a:rPr lang="es-ES" sz="1050" b="1" dirty="0"/>
              <a:t>2007    </a:t>
            </a:r>
            <a:r>
              <a:rPr lang="es-ES" sz="1050" b="1" dirty="0" smtClean="0"/>
              <a:t>          </a:t>
            </a:r>
            <a:r>
              <a:rPr lang="es-ES" sz="1050" b="1" dirty="0"/>
              <a:t>2008     </a:t>
            </a:r>
            <a:r>
              <a:rPr lang="es-ES" sz="1050" b="1" dirty="0" smtClean="0"/>
              <a:t>        </a:t>
            </a:r>
            <a:r>
              <a:rPr lang="es-ES" sz="1050" b="1" dirty="0"/>
              <a:t>2009    </a:t>
            </a:r>
            <a:r>
              <a:rPr lang="es-ES" sz="1050" b="1" dirty="0" smtClean="0"/>
              <a:t>          </a:t>
            </a:r>
            <a:r>
              <a:rPr lang="es-ES" sz="1050" b="1" dirty="0"/>
              <a:t>2010     </a:t>
            </a:r>
            <a:r>
              <a:rPr lang="es-ES" sz="1050" b="1" dirty="0" smtClean="0"/>
              <a:t>        </a:t>
            </a:r>
            <a:r>
              <a:rPr lang="es-ES" sz="1050" b="1" dirty="0"/>
              <a:t>2011  </a:t>
            </a:r>
            <a:r>
              <a:rPr lang="es-ES" sz="1050" b="1" dirty="0" smtClean="0"/>
              <a:t>           </a:t>
            </a:r>
            <a:r>
              <a:rPr lang="es-ES" sz="1050" b="1" dirty="0"/>
              <a:t>2012  </a:t>
            </a:r>
            <a:r>
              <a:rPr lang="es-ES" sz="1050" b="1" dirty="0" smtClean="0"/>
              <a:t>          </a:t>
            </a:r>
            <a:r>
              <a:rPr lang="es-ES" sz="1050" b="1" dirty="0"/>
              <a:t>2013 </a:t>
            </a:r>
          </a:p>
        </p:txBody>
      </p:sp>
      <p:sp>
        <p:nvSpPr>
          <p:cNvPr id="25" name="Forma libre 24"/>
          <p:cNvSpPr/>
          <p:nvPr/>
        </p:nvSpPr>
        <p:spPr>
          <a:xfrm>
            <a:off x="2937982" y="4545013"/>
            <a:ext cx="6684963" cy="171450"/>
          </a:xfrm>
          <a:custGeom>
            <a:avLst/>
            <a:gdLst>
              <a:gd name="connsiteX0" fmla="*/ 0 w 6685643"/>
              <a:gd name="connsiteY0" fmla="*/ 90714 h 172357"/>
              <a:gd name="connsiteX1" fmla="*/ 870857 w 6685643"/>
              <a:gd name="connsiteY1" fmla="*/ 0 h 172357"/>
              <a:gd name="connsiteX2" fmla="*/ 3701143 w 6685643"/>
              <a:gd name="connsiteY2" fmla="*/ 172357 h 172357"/>
              <a:gd name="connsiteX3" fmla="*/ 4717143 w 6685643"/>
              <a:gd name="connsiteY3" fmla="*/ 99785 h 172357"/>
              <a:gd name="connsiteX4" fmla="*/ 6685643 w 6685643"/>
              <a:gd name="connsiteY4" fmla="*/ 163285 h 172357"/>
              <a:gd name="connsiteX5" fmla="*/ 6685643 w 6685643"/>
              <a:gd name="connsiteY5" fmla="*/ 163285 h 172357"/>
              <a:gd name="connsiteX6" fmla="*/ 6685643 w 6685643"/>
              <a:gd name="connsiteY6" fmla="*/ 163285 h 1723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685643" h="172357">
                <a:moveTo>
                  <a:pt x="0" y="90714"/>
                </a:moveTo>
                <a:lnTo>
                  <a:pt x="870857" y="0"/>
                </a:lnTo>
                <a:lnTo>
                  <a:pt x="3701143" y="172357"/>
                </a:lnTo>
                <a:lnTo>
                  <a:pt x="4717143" y="99785"/>
                </a:lnTo>
                <a:lnTo>
                  <a:pt x="6685643" y="163285"/>
                </a:lnTo>
                <a:lnTo>
                  <a:pt x="6685643" y="163285"/>
                </a:lnTo>
                <a:lnTo>
                  <a:pt x="6685643" y="163285"/>
                </a:lnTo>
              </a:path>
            </a:pathLst>
          </a:custGeom>
          <a:ln w="28575" cmpd="sng">
            <a:solidFill>
              <a:srgbClr val="000000"/>
            </a:solidFill>
            <a:prstDash val="lg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s-ES"/>
          </a:p>
        </p:txBody>
      </p:sp>
      <p:sp>
        <p:nvSpPr>
          <p:cNvPr id="29" name="Forma libre 28"/>
          <p:cNvSpPr/>
          <p:nvPr/>
        </p:nvSpPr>
        <p:spPr>
          <a:xfrm>
            <a:off x="2955445" y="3592513"/>
            <a:ext cx="6731000" cy="571500"/>
          </a:xfrm>
          <a:custGeom>
            <a:avLst/>
            <a:gdLst>
              <a:gd name="connsiteX0" fmla="*/ 0 w 6731000"/>
              <a:gd name="connsiteY0" fmla="*/ 571500 h 571500"/>
              <a:gd name="connsiteX1" fmla="*/ 1542142 w 6731000"/>
              <a:gd name="connsiteY1" fmla="*/ 399143 h 571500"/>
              <a:gd name="connsiteX2" fmla="*/ 2313214 w 6731000"/>
              <a:gd name="connsiteY2" fmla="*/ 517071 h 571500"/>
              <a:gd name="connsiteX3" fmla="*/ 3773714 w 6731000"/>
              <a:gd name="connsiteY3" fmla="*/ 489857 h 571500"/>
              <a:gd name="connsiteX4" fmla="*/ 4572000 w 6731000"/>
              <a:gd name="connsiteY4" fmla="*/ 244928 h 571500"/>
              <a:gd name="connsiteX5" fmla="*/ 6731000 w 6731000"/>
              <a:gd name="connsiteY5" fmla="*/ 0 h 571500"/>
              <a:gd name="connsiteX6" fmla="*/ 6731000 w 6731000"/>
              <a:gd name="connsiteY6" fmla="*/ 0 h 571500"/>
              <a:gd name="connsiteX7" fmla="*/ 6731000 w 6731000"/>
              <a:gd name="connsiteY7" fmla="*/ 0 h 571500"/>
              <a:gd name="connsiteX8" fmla="*/ 6731000 w 6731000"/>
              <a:gd name="connsiteY8" fmla="*/ 0 h 571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731000" h="571500">
                <a:moveTo>
                  <a:pt x="0" y="571500"/>
                </a:moveTo>
                <a:lnTo>
                  <a:pt x="1542142" y="399143"/>
                </a:lnTo>
                <a:lnTo>
                  <a:pt x="2313214" y="517071"/>
                </a:lnTo>
                <a:lnTo>
                  <a:pt x="3773714" y="489857"/>
                </a:lnTo>
                <a:lnTo>
                  <a:pt x="4572000" y="244928"/>
                </a:lnTo>
                <a:lnTo>
                  <a:pt x="6731000" y="0"/>
                </a:lnTo>
                <a:lnTo>
                  <a:pt x="6731000" y="0"/>
                </a:lnTo>
                <a:lnTo>
                  <a:pt x="6731000" y="0"/>
                </a:lnTo>
                <a:lnTo>
                  <a:pt x="6731000" y="0"/>
                </a:lnTo>
              </a:path>
            </a:pathLst>
          </a:custGeom>
          <a:ln w="28575" cmpd="sng">
            <a:solidFill>
              <a:schemeClr val="tx1"/>
            </a:solidFill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s-ES"/>
          </a:p>
        </p:txBody>
      </p:sp>
      <p:sp>
        <p:nvSpPr>
          <p:cNvPr id="31" name="Forma libre 30"/>
          <p:cNvSpPr/>
          <p:nvPr/>
        </p:nvSpPr>
        <p:spPr>
          <a:xfrm>
            <a:off x="2964971" y="3446463"/>
            <a:ext cx="6784975" cy="1270000"/>
          </a:xfrm>
          <a:custGeom>
            <a:avLst/>
            <a:gdLst>
              <a:gd name="connsiteX0" fmla="*/ 0 w 6785429"/>
              <a:gd name="connsiteY0" fmla="*/ 1270000 h 1270000"/>
              <a:gd name="connsiteX1" fmla="*/ 2267857 w 6785429"/>
              <a:gd name="connsiteY1" fmla="*/ 834571 h 1270000"/>
              <a:gd name="connsiteX2" fmla="*/ 3773714 w 6785429"/>
              <a:gd name="connsiteY2" fmla="*/ 698500 h 1270000"/>
              <a:gd name="connsiteX3" fmla="*/ 4544786 w 6785429"/>
              <a:gd name="connsiteY3" fmla="*/ 417286 h 1270000"/>
              <a:gd name="connsiteX4" fmla="*/ 6041571 w 6785429"/>
              <a:gd name="connsiteY4" fmla="*/ 408214 h 1270000"/>
              <a:gd name="connsiteX5" fmla="*/ 6785429 w 6785429"/>
              <a:gd name="connsiteY5" fmla="*/ 0 h 1270000"/>
              <a:gd name="connsiteX6" fmla="*/ 6785429 w 6785429"/>
              <a:gd name="connsiteY6" fmla="*/ 0 h 127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785429" h="1270000">
                <a:moveTo>
                  <a:pt x="0" y="1270000"/>
                </a:moveTo>
                <a:lnTo>
                  <a:pt x="2267857" y="834571"/>
                </a:lnTo>
                <a:lnTo>
                  <a:pt x="3773714" y="698500"/>
                </a:lnTo>
                <a:lnTo>
                  <a:pt x="4544786" y="417286"/>
                </a:lnTo>
                <a:lnTo>
                  <a:pt x="6041571" y="408214"/>
                </a:lnTo>
                <a:lnTo>
                  <a:pt x="6785429" y="0"/>
                </a:lnTo>
                <a:lnTo>
                  <a:pt x="6785429" y="0"/>
                </a:lnTo>
              </a:path>
            </a:pathLst>
          </a:custGeom>
          <a:ln w="57150" cmpd="sng">
            <a:solidFill>
              <a:srgbClr val="8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s-ES"/>
          </a:p>
        </p:txBody>
      </p:sp>
      <p:sp>
        <p:nvSpPr>
          <p:cNvPr id="39951" name="CuadroTexto 1024"/>
          <p:cNvSpPr txBox="1">
            <a:spLocks noChangeArrowheads="1"/>
          </p:cNvSpPr>
          <p:nvPr/>
        </p:nvSpPr>
        <p:spPr bwMode="auto">
          <a:xfrm>
            <a:off x="1848958" y="1604964"/>
            <a:ext cx="527007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s-ES" sz="1200"/>
              <a:t>4000</a:t>
            </a:r>
          </a:p>
        </p:txBody>
      </p:sp>
      <p:sp>
        <p:nvSpPr>
          <p:cNvPr id="39952" name="CuadroTexto 48"/>
          <p:cNvSpPr txBox="1">
            <a:spLocks noChangeArrowheads="1"/>
          </p:cNvSpPr>
          <p:nvPr/>
        </p:nvSpPr>
        <p:spPr bwMode="auto">
          <a:xfrm>
            <a:off x="2074383" y="5268915"/>
            <a:ext cx="270251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s-ES" sz="1200"/>
              <a:t>0</a:t>
            </a:r>
          </a:p>
        </p:txBody>
      </p:sp>
      <p:sp>
        <p:nvSpPr>
          <p:cNvPr id="39953" name="CuadroTexto 49"/>
          <p:cNvSpPr txBox="1">
            <a:spLocks noChangeArrowheads="1"/>
          </p:cNvSpPr>
          <p:nvPr/>
        </p:nvSpPr>
        <p:spPr bwMode="auto">
          <a:xfrm>
            <a:off x="1828320" y="2011364"/>
            <a:ext cx="527007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s-ES" sz="1200"/>
              <a:t>3500</a:t>
            </a:r>
          </a:p>
        </p:txBody>
      </p:sp>
      <p:sp>
        <p:nvSpPr>
          <p:cNvPr id="39954" name="CuadroTexto 50"/>
          <p:cNvSpPr txBox="1">
            <a:spLocks noChangeArrowheads="1"/>
          </p:cNvSpPr>
          <p:nvPr/>
        </p:nvSpPr>
        <p:spPr bwMode="auto">
          <a:xfrm>
            <a:off x="1845783" y="2417764"/>
            <a:ext cx="527007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s-ES" sz="1200"/>
              <a:t>3000</a:t>
            </a:r>
          </a:p>
        </p:txBody>
      </p:sp>
      <p:sp>
        <p:nvSpPr>
          <p:cNvPr id="39955" name="CuadroTexto 51"/>
          <p:cNvSpPr txBox="1">
            <a:spLocks noChangeArrowheads="1"/>
          </p:cNvSpPr>
          <p:nvPr/>
        </p:nvSpPr>
        <p:spPr bwMode="auto">
          <a:xfrm>
            <a:off x="1852132" y="2870202"/>
            <a:ext cx="527007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s-ES" sz="1200"/>
              <a:t>2500</a:t>
            </a:r>
          </a:p>
        </p:txBody>
      </p:sp>
      <p:sp>
        <p:nvSpPr>
          <p:cNvPr id="39956" name="CuadroTexto 52"/>
          <p:cNvSpPr txBox="1">
            <a:spLocks noChangeArrowheads="1"/>
          </p:cNvSpPr>
          <p:nvPr/>
        </p:nvSpPr>
        <p:spPr bwMode="auto">
          <a:xfrm>
            <a:off x="1860071" y="3330577"/>
            <a:ext cx="527007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s-ES" sz="1200" dirty="0"/>
              <a:t>2000</a:t>
            </a:r>
          </a:p>
        </p:txBody>
      </p:sp>
      <p:sp>
        <p:nvSpPr>
          <p:cNvPr id="39957" name="CuadroTexto 53"/>
          <p:cNvSpPr txBox="1">
            <a:spLocks noChangeArrowheads="1"/>
          </p:cNvSpPr>
          <p:nvPr/>
        </p:nvSpPr>
        <p:spPr bwMode="auto">
          <a:xfrm>
            <a:off x="1858483" y="3873502"/>
            <a:ext cx="527007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s-ES" sz="1200"/>
              <a:t>1500</a:t>
            </a:r>
          </a:p>
        </p:txBody>
      </p:sp>
      <p:sp>
        <p:nvSpPr>
          <p:cNvPr id="39958" name="CuadroTexto 54"/>
          <p:cNvSpPr txBox="1">
            <a:spLocks noChangeArrowheads="1"/>
          </p:cNvSpPr>
          <p:nvPr/>
        </p:nvSpPr>
        <p:spPr bwMode="auto">
          <a:xfrm>
            <a:off x="1885471" y="4354515"/>
            <a:ext cx="527007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s-ES" sz="1200"/>
              <a:t>1000</a:t>
            </a:r>
          </a:p>
        </p:txBody>
      </p:sp>
      <p:sp>
        <p:nvSpPr>
          <p:cNvPr id="39959" name="CuadroTexto 55"/>
          <p:cNvSpPr txBox="1">
            <a:spLocks noChangeArrowheads="1"/>
          </p:cNvSpPr>
          <p:nvPr/>
        </p:nvSpPr>
        <p:spPr bwMode="auto">
          <a:xfrm>
            <a:off x="1947382" y="4805364"/>
            <a:ext cx="441422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s-ES" sz="1200"/>
              <a:t>500</a:t>
            </a:r>
          </a:p>
        </p:txBody>
      </p:sp>
      <p:sp>
        <p:nvSpPr>
          <p:cNvPr id="39960" name="CuadroTexto 1025"/>
          <p:cNvSpPr txBox="1">
            <a:spLocks noChangeArrowheads="1"/>
          </p:cNvSpPr>
          <p:nvPr/>
        </p:nvSpPr>
        <p:spPr bwMode="auto">
          <a:xfrm rot="-5400000">
            <a:off x="297656" y="3573741"/>
            <a:ext cx="282796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s-ES" sz="1800" dirty="0"/>
              <a:t>Ingresos a lista de espera</a:t>
            </a:r>
          </a:p>
        </p:txBody>
      </p:sp>
      <p:sp>
        <p:nvSpPr>
          <p:cNvPr id="39961" name="CuadroTexto 1027"/>
          <p:cNvSpPr txBox="1">
            <a:spLocks noChangeArrowheads="1"/>
          </p:cNvSpPr>
          <p:nvPr/>
        </p:nvSpPr>
        <p:spPr bwMode="auto">
          <a:xfrm>
            <a:off x="5604983" y="3729038"/>
            <a:ext cx="95457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s-ES" sz="1800"/>
              <a:t>Alcohol</a:t>
            </a:r>
          </a:p>
        </p:txBody>
      </p:sp>
      <p:sp>
        <p:nvSpPr>
          <p:cNvPr id="39962" name="CuadroTexto 1029"/>
          <p:cNvSpPr txBox="1">
            <a:spLocks noChangeArrowheads="1"/>
          </p:cNvSpPr>
          <p:nvPr/>
        </p:nvSpPr>
        <p:spPr bwMode="auto">
          <a:xfrm>
            <a:off x="8289445" y="3983039"/>
            <a:ext cx="103505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s-ES" sz="1800" b="1">
                <a:solidFill>
                  <a:srgbClr val="800000"/>
                </a:solidFill>
              </a:rPr>
              <a:t>NASH</a:t>
            </a:r>
          </a:p>
        </p:txBody>
      </p:sp>
      <p:sp>
        <p:nvSpPr>
          <p:cNvPr id="39963" name="CuadroTexto 1030"/>
          <p:cNvSpPr txBox="1">
            <a:spLocks noChangeArrowheads="1"/>
          </p:cNvSpPr>
          <p:nvPr/>
        </p:nvSpPr>
        <p:spPr bwMode="auto">
          <a:xfrm>
            <a:off x="7771920" y="4752975"/>
            <a:ext cx="74901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s-ES" sz="1800"/>
              <a:t>Otras</a:t>
            </a:r>
          </a:p>
        </p:txBody>
      </p:sp>
      <p:cxnSp>
        <p:nvCxnSpPr>
          <p:cNvPr id="30" name="3 Conector recto"/>
          <p:cNvCxnSpPr>
            <a:cxnSpLocks noChangeShapeType="1"/>
          </p:cNvCxnSpPr>
          <p:nvPr/>
        </p:nvCxnSpPr>
        <p:spPr bwMode="auto">
          <a:xfrm>
            <a:off x="7361237" y="6275388"/>
            <a:ext cx="4830763" cy="0"/>
          </a:xfrm>
          <a:prstGeom prst="line">
            <a:avLst/>
          </a:prstGeom>
          <a:noFill/>
          <a:ln w="38100">
            <a:solidFill>
              <a:srgbClr val="4F81BD"/>
            </a:solidFill>
            <a:round/>
            <a:headEnd/>
            <a:tailEnd/>
          </a:ln>
          <a:effectLst>
            <a:outerShdw blurRad="63500" dist="23000" dir="5400000" rotWithShape="0">
              <a:srgbClr val="000000">
                <a:alpha val="34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  <p:extLst>
      <p:ext uri="{BB962C8B-B14F-4D97-AF65-F5344CB8AC3E}">
        <p14:creationId xmlns:p14="http://schemas.microsoft.com/office/powerpoint/2010/main" val="12809402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941" grpId="0" animBg="1"/>
      <p:bldP spid="25" grpId="0" animBg="1"/>
      <p:bldP spid="29" grpId="0" animBg="1"/>
      <p:bldP spid="31" grpId="0" animBg="1"/>
      <p:bldP spid="39961" grpId="0"/>
      <p:bldP spid="39962" grpId="0"/>
      <p:bldP spid="39963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4578" name="4 Conector recto"/>
          <p:cNvCxnSpPr>
            <a:cxnSpLocks noChangeShapeType="1"/>
          </p:cNvCxnSpPr>
          <p:nvPr/>
        </p:nvCxnSpPr>
        <p:spPr bwMode="auto">
          <a:xfrm>
            <a:off x="1471085" y="916433"/>
            <a:ext cx="19049" cy="4673600"/>
          </a:xfrm>
          <a:prstGeom prst="line">
            <a:avLst/>
          </a:prstGeom>
          <a:noFill/>
          <a:ln w="57150" cmpd="sng">
            <a:solidFill>
              <a:schemeClr val="tx1"/>
            </a:solidFill>
            <a:round/>
            <a:headEnd/>
            <a:tailEnd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4579" name="6 Conector recto"/>
          <p:cNvCxnSpPr>
            <a:cxnSpLocks noChangeShapeType="1"/>
          </p:cNvCxnSpPr>
          <p:nvPr/>
        </p:nvCxnSpPr>
        <p:spPr bwMode="auto">
          <a:xfrm>
            <a:off x="1490134" y="5590033"/>
            <a:ext cx="9173633" cy="0"/>
          </a:xfrm>
          <a:prstGeom prst="line">
            <a:avLst/>
          </a:prstGeom>
          <a:noFill/>
          <a:ln w="57150" cmpd="sng">
            <a:solidFill>
              <a:srgbClr val="000000"/>
            </a:solidFill>
            <a:round/>
            <a:headEnd/>
            <a:tailEnd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4580" name="8 Conector recto"/>
          <p:cNvCxnSpPr>
            <a:cxnSpLocks noChangeShapeType="1"/>
          </p:cNvCxnSpPr>
          <p:nvPr/>
        </p:nvCxnSpPr>
        <p:spPr bwMode="auto">
          <a:xfrm>
            <a:off x="1399617" y="1119633"/>
            <a:ext cx="59267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4581" name="9 Conector recto"/>
          <p:cNvCxnSpPr>
            <a:cxnSpLocks noChangeShapeType="1"/>
          </p:cNvCxnSpPr>
          <p:nvPr/>
        </p:nvCxnSpPr>
        <p:spPr bwMode="auto">
          <a:xfrm>
            <a:off x="1393807" y="1562545"/>
            <a:ext cx="59267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4582" name="10 Conector recto"/>
          <p:cNvCxnSpPr>
            <a:cxnSpLocks noChangeShapeType="1"/>
          </p:cNvCxnSpPr>
          <p:nvPr/>
        </p:nvCxnSpPr>
        <p:spPr bwMode="auto">
          <a:xfrm>
            <a:off x="1402004" y="2005458"/>
            <a:ext cx="59267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4583" name="11 Conector recto"/>
          <p:cNvCxnSpPr>
            <a:cxnSpLocks noChangeShapeType="1"/>
          </p:cNvCxnSpPr>
          <p:nvPr/>
        </p:nvCxnSpPr>
        <p:spPr bwMode="auto">
          <a:xfrm>
            <a:off x="1391151" y="2446783"/>
            <a:ext cx="57151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4584" name="12 Conector recto"/>
          <p:cNvCxnSpPr>
            <a:cxnSpLocks noChangeShapeType="1"/>
          </p:cNvCxnSpPr>
          <p:nvPr/>
        </p:nvCxnSpPr>
        <p:spPr bwMode="auto">
          <a:xfrm>
            <a:off x="1421053" y="2903983"/>
            <a:ext cx="59267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4585" name="13 Conector recto"/>
          <p:cNvCxnSpPr>
            <a:cxnSpLocks noChangeShapeType="1"/>
          </p:cNvCxnSpPr>
          <p:nvPr/>
        </p:nvCxnSpPr>
        <p:spPr bwMode="auto">
          <a:xfrm>
            <a:off x="1434023" y="3361183"/>
            <a:ext cx="57151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4586" name="14 Conector recto"/>
          <p:cNvCxnSpPr>
            <a:cxnSpLocks noChangeShapeType="1"/>
          </p:cNvCxnSpPr>
          <p:nvPr/>
        </p:nvCxnSpPr>
        <p:spPr bwMode="auto">
          <a:xfrm>
            <a:off x="1423440" y="3804095"/>
            <a:ext cx="59267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4587" name="15 Conector recto"/>
          <p:cNvCxnSpPr>
            <a:cxnSpLocks noChangeShapeType="1"/>
          </p:cNvCxnSpPr>
          <p:nvPr/>
        </p:nvCxnSpPr>
        <p:spPr bwMode="auto">
          <a:xfrm>
            <a:off x="1412587" y="4247008"/>
            <a:ext cx="57151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4588" name="16 Conector recto"/>
          <p:cNvCxnSpPr>
            <a:cxnSpLocks noChangeShapeType="1"/>
          </p:cNvCxnSpPr>
          <p:nvPr/>
        </p:nvCxnSpPr>
        <p:spPr bwMode="auto">
          <a:xfrm>
            <a:off x="1423440" y="4689920"/>
            <a:ext cx="59267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4589" name="17 Conector recto"/>
          <p:cNvCxnSpPr>
            <a:cxnSpLocks noChangeShapeType="1"/>
          </p:cNvCxnSpPr>
          <p:nvPr/>
        </p:nvCxnSpPr>
        <p:spPr bwMode="auto">
          <a:xfrm>
            <a:off x="1412587" y="5132833"/>
            <a:ext cx="57151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3565" name="22 Forma libre"/>
          <p:cNvSpPr>
            <a:spLocks/>
          </p:cNvSpPr>
          <p:nvPr/>
        </p:nvSpPr>
        <p:spPr bwMode="auto">
          <a:xfrm>
            <a:off x="2554817" y="5590033"/>
            <a:ext cx="0" cy="369332"/>
          </a:xfrm>
          <a:custGeom>
            <a:avLst/>
            <a:gdLst>
              <a:gd name="T0" fmla="*/ 0 60000 65536"/>
              <a:gd name="T1" fmla="*/ 0 60000 65536"/>
            </a:gdLst>
            <a:ahLst/>
            <a:cxnLst>
              <a:cxn ang="T0">
                <a:pos x="0" y="0"/>
              </a:cxn>
              <a:cxn ang="T1">
                <a:pos x="0" y="0"/>
              </a:cxn>
            </a:cxnLst>
            <a:rect l="0" t="0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noFill/>
          <a:ln w="9525" cap="flat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/>
          <a:p>
            <a:endParaRPr lang="es-ES"/>
          </a:p>
        </p:txBody>
      </p:sp>
      <p:sp>
        <p:nvSpPr>
          <p:cNvPr id="23566" name="23 Forma libre"/>
          <p:cNvSpPr>
            <a:spLocks/>
          </p:cNvSpPr>
          <p:nvPr/>
        </p:nvSpPr>
        <p:spPr bwMode="auto">
          <a:xfrm>
            <a:off x="3706284" y="5582095"/>
            <a:ext cx="0" cy="369332"/>
          </a:xfrm>
          <a:custGeom>
            <a:avLst/>
            <a:gdLst>
              <a:gd name="T0" fmla="*/ 0 60000 65536"/>
              <a:gd name="T1" fmla="*/ 0 60000 65536"/>
            </a:gdLst>
            <a:ahLst/>
            <a:cxnLst>
              <a:cxn ang="T0">
                <a:pos x="0" y="0"/>
              </a:cxn>
              <a:cxn ang="T1">
                <a:pos x="0" y="0"/>
              </a:cxn>
            </a:cxnLst>
            <a:rect l="0" t="0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noFill/>
          <a:ln w="9525" cap="flat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/>
          <a:p>
            <a:endParaRPr lang="es-ES"/>
          </a:p>
        </p:txBody>
      </p:sp>
      <p:sp>
        <p:nvSpPr>
          <p:cNvPr id="23567" name="24 Forma libre"/>
          <p:cNvSpPr>
            <a:spLocks/>
          </p:cNvSpPr>
          <p:nvPr/>
        </p:nvSpPr>
        <p:spPr bwMode="auto">
          <a:xfrm>
            <a:off x="4838700" y="5575745"/>
            <a:ext cx="0" cy="369332"/>
          </a:xfrm>
          <a:custGeom>
            <a:avLst/>
            <a:gdLst>
              <a:gd name="T0" fmla="*/ 0 60000 65536"/>
              <a:gd name="T1" fmla="*/ 0 60000 65536"/>
            </a:gdLst>
            <a:ahLst/>
            <a:cxnLst>
              <a:cxn ang="T0">
                <a:pos x="0" y="0"/>
              </a:cxn>
              <a:cxn ang="T1">
                <a:pos x="0" y="0"/>
              </a:cxn>
            </a:cxnLst>
            <a:rect l="0" t="0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noFill/>
          <a:ln w="9525" cap="flat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/>
          <a:p>
            <a:endParaRPr lang="es-ES"/>
          </a:p>
        </p:txBody>
      </p:sp>
      <p:sp>
        <p:nvSpPr>
          <p:cNvPr id="23568" name="25 Forma libre"/>
          <p:cNvSpPr>
            <a:spLocks/>
          </p:cNvSpPr>
          <p:nvPr/>
        </p:nvSpPr>
        <p:spPr bwMode="auto">
          <a:xfrm>
            <a:off x="6009217" y="5582095"/>
            <a:ext cx="0" cy="369332"/>
          </a:xfrm>
          <a:custGeom>
            <a:avLst/>
            <a:gdLst>
              <a:gd name="T0" fmla="*/ 0 60000 65536"/>
              <a:gd name="T1" fmla="*/ 0 60000 65536"/>
            </a:gdLst>
            <a:ahLst/>
            <a:cxnLst>
              <a:cxn ang="T0">
                <a:pos x="0" y="0"/>
              </a:cxn>
              <a:cxn ang="T1">
                <a:pos x="0" y="0"/>
              </a:cxn>
            </a:cxnLst>
            <a:rect l="0" t="0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noFill/>
          <a:ln w="9525" cap="flat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/>
          <a:p>
            <a:endParaRPr lang="es-ES"/>
          </a:p>
        </p:txBody>
      </p:sp>
      <p:sp>
        <p:nvSpPr>
          <p:cNvPr id="23569" name="26 Forma libre"/>
          <p:cNvSpPr>
            <a:spLocks/>
          </p:cNvSpPr>
          <p:nvPr/>
        </p:nvSpPr>
        <p:spPr bwMode="auto">
          <a:xfrm>
            <a:off x="7141633" y="5575745"/>
            <a:ext cx="0" cy="369332"/>
          </a:xfrm>
          <a:custGeom>
            <a:avLst/>
            <a:gdLst>
              <a:gd name="T0" fmla="*/ 0 60000 65536"/>
              <a:gd name="T1" fmla="*/ 0 60000 65536"/>
            </a:gdLst>
            <a:ahLst/>
            <a:cxnLst>
              <a:cxn ang="T0">
                <a:pos x="0" y="0"/>
              </a:cxn>
              <a:cxn ang="T1">
                <a:pos x="0" y="0"/>
              </a:cxn>
            </a:cxnLst>
            <a:rect l="0" t="0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noFill/>
          <a:ln w="9525" cap="flat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/>
          <a:p>
            <a:endParaRPr lang="es-ES"/>
          </a:p>
        </p:txBody>
      </p:sp>
      <p:sp>
        <p:nvSpPr>
          <p:cNvPr id="23570" name="27 Forma libre"/>
          <p:cNvSpPr>
            <a:spLocks/>
          </p:cNvSpPr>
          <p:nvPr/>
        </p:nvSpPr>
        <p:spPr bwMode="auto">
          <a:xfrm>
            <a:off x="8293100" y="5567808"/>
            <a:ext cx="0" cy="369332"/>
          </a:xfrm>
          <a:custGeom>
            <a:avLst/>
            <a:gdLst>
              <a:gd name="T0" fmla="*/ 0 60000 65536"/>
              <a:gd name="T1" fmla="*/ 0 60000 65536"/>
            </a:gdLst>
            <a:ahLst/>
            <a:cxnLst>
              <a:cxn ang="T0">
                <a:pos x="0" y="0"/>
              </a:cxn>
              <a:cxn ang="T1">
                <a:pos x="0" y="0"/>
              </a:cxn>
            </a:cxnLst>
            <a:rect l="0" t="0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noFill/>
          <a:ln w="9525" cap="flat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/>
          <a:p>
            <a:endParaRPr lang="es-ES"/>
          </a:p>
        </p:txBody>
      </p:sp>
      <p:sp>
        <p:nvSpPr>
          <p:cNvPr id="23571" name="28 Forma libre"/>
          <p:cNvSpPr>
            <a:spLocks/>
          </p:cNvSpPr>
          <p:nvPr/>
        </p:nvSpPr>
        <p:spPr bwMode="auto">
          <a:xfrm>
            <a:off x="9463617" y="5561458"/>
            <a:ext cx="0" cy="369332"/>
          </a:xfrm>
          <a:custGeom>
            <a:avLst/>
            <a:gdLst>
              <a:gd name="T0" fmla="*/ 0 60000 65536"/>
              <a:gd name="T1" fmla="*/ 0 60000 65536"/>
            </a:gdLst>
            <a:ahLst/>
            <a:cxnLst>
              <a:cxn ang="T0">
                <a:pos x="0" y="0"/>
              </a:cxn>
              <a:cxn ang="T1">
                <a:pos x="0" y="0"/>
              </a:cxn>
            </a:cxnLst>
            <a:rect l="0" t="0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noFill/>
          <a:ln w="9525" cap="flat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/>
          <a:p>
            <a:endParaRPr lang="es-ES"/>
          </a:p>
        </p:txBody>
      </p:sp>
      <p:sp>
        <p:nvSpPr>
          <p:cNvPr id="23572" name="33 CuadroTexto"/>
          <p:cNvSpPr txBox="1">
            <a:spLocks noChangeArrowheads="1"/>
          </p:cNvSpPr>
          <p:nvPr/>
        </p:nvSpPr>
        <p:spPr bwMode="auto">
          <a:xfrm rot="-5400000">
            <a:off x="-302759" y="2935525"/>
            <a:ext cx="1678665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0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0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0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s-MX" sz="1600" dirty="0">
                <a:solidFill>
                  <a:schemeClr val="tx1"/>
                </a:solidFill>
              </a:rPr>
              <a:t>% </a:t>
            </a:r>
            <a:r>
              <a:rPr lang="es-MX" sz="1600" dirty="0" smtClean="0">
                <a:solidFill>
                  <a:schemeClr val="tx1"/>
                </a:solidFill>
              </a:rPr>
              <a:t>supervivencia</a:t>
            </a:r>
            <a:endParaRPr lang="es-MX" sz="1600" dirty="0">
              <a:solidFill>
                <a:schemeClr val="tx1"/>
              </a:solidFill>
            </a:endParaRPr>
          </a:p>
        </p:txBody>
      </p:sp>
      <p:sp>
        <p:nvSpPr>
          <p:cNvPr id="23573" name="35 CuadroTexto"/>
          <p:cNvSpPr txBox="1">
            <a:spLocks noChangeArrowheads="1"/>
          </p:cNvSpPr>
          <p:nvPr/>
        </p:nvSpPr>
        <p:spPr bwMode="auto">
          <a:xfrm>
            <a:off x="974188" y="971816"/>
            <a:ext cx="433132" cy="44012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0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0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0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s-MX" sz="1400" dirty="0">
                <a:solidFill>
                  <a:schemeClr val="tx1"/>
                </a:solidFill>
              </a:rPr>
              <a:t>1</a:t>
            </a:r>
          </a:p>
          <a:p>
            <a:pPr eaLnBrk="1" hangingPunct="1"/>
            <a:endParaRPr lang="es-MX" sz="1400" dirty="0">
              <a:solidFill>
                <a:schemeClr val="tx1"/>
              </a:solidFill>
            </a:endParaRPr>
          </a:p>
          <a:p>
            <a:pPr eaLnBrk="1" hangingPunct="1"/>
            <a:r>
              <a:rPr lang="es-MX" sz="1400" dirty="0">
                <a:solidFill>
                  <a:schemeClr val="tx1"/>
                </a:solidFill>
              </a:rPr>
              <a:t>0.9</a:t>
            </a:r>
          </a:p>
          <a:p>
            <a:pPr eaLnBrk="1" hangingPunct="1"/>
            <a:endParaRPr lang="es-MX" sz="1400" dirty="0">
              <a:solidFill>
                <a:schemeClr val="tx1"/>
              </a:solidFill>
            </a:endParaRPr>
          </a:p>
          <a:p>
            <a:pPr eaLnBrk="1" hangingPunct="1"/>
            <a:r>
              <a:rPr lang="es-MX" sz="1400" dirty="0">
                <a:solidFill>
                  <a:schemeClr val="tx1"/>
                </a:solidFill>
              </a:rPr>
              <a:t>0.8</a:t>
            </a:r>
          </a:p>
          <a:p>
            <a:pPr eaLnBrk="1" hangingPunct="1"/>
            <a:endParaRPr lang="es-MX" sz="1400" dirty="0">
              <a:solidFill>
                <a:schemeClr val="tx1"/>
              </a:solidFill>
            </a:endParaRPr>
          </a:p>
          <a:p>
            <a:pPr eaLnBrk="1" hangingPunct="1"/>
            <a:r>
              <a:rPr lang="es-MX" sz="1400" dirty="0">
                <a:solidFill>
                  <a:schemeClr val="tx1"/>
                </a:solidFill>
              </a:rPr>
              <a:t>0.7</a:t>
            </a:r>
          </a:p>
          <a:p>
            <a:pPr eaLnBrk="1" hangingPunct="1"/>
            <a:endParaRPr lang="es-MX" sz="1400" dirty="0">
              <a:solidFill>
                <a:schemeClr val="tx1"/>
              </a:solidFill>
            </a:endParaRPr>
          </a:p>
          <a:p>
            <a:pPr eaLnBrk="1" hangingPunct="1"/>
            <a:r>
              <a:rPr lang="es-MX" sz="1400" dirty="0">
                <a:solidFill>
                  <a:schemeClr val="tx1"/>
                </a:solidFill>
              </a:rPr>
              <a:t>0.6</a:t>
            </a:r>
          </a:p>
          <a:p>
            <a:pPr eaLnBrk="1" hangingPunct="1"/>
            <a:endParaRPr lang="es-MX" sz="1400" dirty="0">
              <a:solidFill>
                <a:schemeClr val="tx1"/>
              </a:solidFill>
            </a:endParaRPr>
          </a:p>
          <a:p>
            <a:pPr eaLnBrk="1" hangingPunct="1"/>
            <a:r>
              <a:rPr lang="es-MX" sz="1400" dirty="0">
                <a:solidFill>
                  <a:schemeClr val="tx1"/>
                </a:solidFill>
              </a:rPr>
              <a:t>0.5</a:t>
            </a:r>
          </a:p>
          <a:p>
            <a:pPr eaLnBrk="1" hangingPunct="1"/>
            <a:endParaRPr lang="es-MX" sz="1400" dirty="0">
              <a:solidFill>
                <a:schemeClr val="tx1"/>
              </a:solidFill>
            </a:endParaRPr>
          </a:p>
          <a:p>
            <a:pPr eaLnBrk="1" hangingPunct="1"/>
            <a:r>
              <a:rPr lang="es-MX" sz="1400" dirty="0">
                <a:solidFill>
                  <a:schemeClr val="tx1"/>
                </a:solidFill>
              </a:rPr>
              <a:t>0.4</a:t>
            </a:r>
          </a:p>
          <a:p>
            <a:pPr eaLnBrk="1" hangingPunct="1"/>
            <a:endParaRPr lang="es-MX" sz="1400" dirty="0">
              <a:solidFill>
                <a:schemeClr val="tx1"/>
              </a:solidFill>
            </a:endParaRPr>
          </a:p>
          <a:p>
            <a:pPr eaLnBrk="1" hangingPunct="1"/>
            <a:r>
              <a:rPr lang="es-MX" sz="1400" dirty="0">
                <a:solidFill>
                  <a:schemeClr val="tx1"/>
                </a:solidFill>
              </a:rPr>
              <a:t>0.3</a:t>
            </a:r>
          </a:p>
          <a:p>
            <a:pPr eaLnBrk="1" hangingPunct="1"/>
            <a:endParaRPr lang="es-MX" sz="1400" dirty="0">
              <a:solidFill>
                <a:schemeClr val="tx1"/>
              </a:solidFill>
            </a:endParaRPr>
          </a:p>
          <a:p>
            <a:pPr eaLnBrk="1" hangingPunct="1"/>
            <a:r>
              <a:rPr lang="es-MX" sz="1400" dirty="0">
                <a:solidFill>
                  <a:schemeClr val="tx1"/>
                </a:solidFill>
              </a:rPr>
              <a:t>0.2</a:t>
            </a:r>
          </a:p>
          <a:p>
            <a:pPr eaLnBrk="1" hangingPunct="1"/>
            <a:endParaRPr lang="es-MX" sz="1400" dirty="0" smtClean="0">
              <a:solidFill>
                <a:schemeClr val="tx1"/>
              </a:solidFill>
            </a:endParaRPr>
          </a:p>
          <a:p>
            <a:pPr eaLnBrk="1" hangingPunct="1"/>
            <a:endParaRPr lang="es-MX" sz="1400" dirty="0">
              <a:solidFill>
                <a:schemeClr val="tx1"/>
              </a:solidFill>
            </a:endParaRPr>
          </a:p>
          <a:p>
            <a:pPr eaLnBrk="1" hangingPunct="1"/>
            <a:r>
              <a:rPr lang="es-MX" sz="1400" dirty="0">
                <a:solidFill>
                  <a:schemeClr val="tx1"/>
                </a:solidFill>
              </a:rPr>
              <a:t>0.1</a:t>
            </a:r>
          </a:p>
        </p:txBody>
      </p:sp>
      <p:sp>
        <p:nvSpPr>
          <p:cNvPr id="23574" name="36 CuadroTexto"/>
          <p:cNvSpPr txBox="1">
            <a:spLocks noChangeArrowheads="1"/>
          </p:cNvSpPr>
          <p:nvPr/>
        </p:nvSpPr>
        <p:spPr bwMode="auto">
          <a:xfrm>
            <a:off x="1297518" y="5705920"/>
            <a:ext cx="7311817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0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0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0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s-MX" sz="1600" dirty="0">
                <a:solidFill>
                  <a:schemeClr val="tx1"/>
                </a:solidFill>
              </a:rPr>
              <a:t>0                12                  24                   36                 48               60              72</a:t>
            </a:r>
          </a:p>
        </p:txBody>
      </p:sp>
      <p:sp>
        <p:nvSpPr>
          <p:cNvPr id="23577" name="Rectangle 2"/>
          <p:cNvSpPr>
            <a:spLocks noChangeArrowheads="1"/>
          </p:cNvSpPr>
          <p:nvPr/>
        </p:nvSpPr>
        <p:spPr bwMode="auto">
          <a:xfrm>
            <a:off x="757767" y="1"/>
            <a:ext cx="11355917" cy="6469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/>
          <a:p>
            <a:pPr algn="ctr" defTabSz="762000"/>
            <a:r>
              <a:rPr lang="en-US" sz="3600" b="1" dirty="0" err="1" smtClean="0">
                <a:latin typeface="Arial"/>
                <a:cs typeface="Arial"/>
              </a:rPr>
              <a:t>Impacto</a:t>
            </a:r>
            <a:r>
              <a:rPr lang="en-US" sz="3600" b="1" dirty="0" smtClean="0">
                <a:latin typeface="Arial"/>
                <a:cs typeface="Arial"/>
              </a:rPr>
              <a:t> de la RVS  en  VHC </a:t>
            </a:r>
            <a:r>
              <a:rPr lang="en-US" sz="3600" b="1" dirty="0" err="1" smtClean="0">
                <a:latin typeface="Arial"/>
                <a:cs typeface="Arial"/>
              </a:rPr>
              <a:t>pos-tho</a:t>
            </a:r>
            <a:endParaRPr lang="en-US" sz="3600" b="1" dirty="0">
              <a:solidFill>
                <a:schemeClr val="tx1"/>
              </a:solidFill>
              <a:latin typeface="Arial"/>
              <a:cs typeface="Arial"/>
            </a:endParaRPr>
          </a:p>
        </p:txBody>
      </p:sp>
      <p:sp>
        <p:nvSpPr>
          <p:cNvPr id="23581" name="29 CuadroTexto"/>
          <p:cNvSpPr txBox="1">
            <a:spLocks noChangeArrowheads="1"/>
          </p:cNvSpPr>
          <p:nvPr/>
        </p:nvSpPr>
        <p:spPr bwMode="auto">
          <a:xfrm>
            <a:off x="3438388" y="5949685"/>
            <a:ext cx="3856244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0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0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0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s-MX" sz="1600" b="1" dirty="0" smtClean="0">
                <a:solidFill>
                  <a:schemeClr val="tx1"/>
                </a:solidFill>
              </a:rPr>
              <a:t>Meses seguimiento desde inicio de tx</a:t>
            </a:r>
            <a:endParaRPr lang="es-MX" sz="1600" b="1" dirty="0">
              <a:solidFill>
                <a:schemeClr val="tx1"/>
              </a:solidFill>
            </a:endParaRPr>
          </a:p>
        </p:txBody>
      </p:sp>
      <p:cxnSp>
        <p:nvCxnSpPr>
          <p:cNvPr id="35" name="3 Conector recto"/>
          <p:cNvCxnSpPr/>
          <p:nvPr/>
        </p:nvCxnSpPr>
        <p:spPr>
          <a:xfrm>
            <a:off x="5702676" y="6285617"/>
            <a:ext cx="6440560" cy="0"/>
          </a:xfrm>
          <a:prstGeom prst="line">
            <a:avLst/>
          </a:prstGeom>
          <a:ln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36" name="2 CuadroTexto"/>
          <p:cNvSpPr txBox="1"/>
          <p:nvPr/>
        </p:nvSpPr>
        <p:spPr>
          <a:xfrm>
            <a:off x="7065539" y="6290156"/>
            <a:ext cx="512646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 defTabSz="457200"/>
            <a:r>
              <a:rPr lang="es-MX" sz="1400" i="1" dirty="0">
                <a:solidFill>
                  <a:prstClr val="black"/>
                </a:solidFill>
              </a:rPr>
              <a:t>Departamento de Gastroenterología</a:t>
            </a:r>
          </a:p>
          <a:p>
            <a:pPr algn="r" defTabSz="457200"/>
            <a:r>
              <a:rPr lang="es-MX" sz="1400" i="1" dirty="0">
                <a:solidFill>
                  <a:prstClr val="black"/>
                </a:solidFill>
              </a:rPr>
              <a:t>Instituto Nacional de Ciencias Médicas y Nutrición Salvador Zubirán</a:t>
            </a:r>
          </a:p>
        </p:txBody>
      </p:sp>
      <p:cxnSp>
        <p:nvCxnSpPr>
          <p:cNvPr id="5" name="Conector recto 4"/>
          <p:cNvCxnSpPr/>
          <p:nvPr/>
        </p:nvCxnSpPr>
        <p:spPr>
          <a:xfrm>
            <a:off x="4755376" y="1481265"/>
            <a:ext cx="5296369" cy="0"/>
          </a:xfrm>
          <a:prstGeom prst="line">
            <a:avLst/>
          </a:prstGeom>
          <a:ln w="38100" cmpd="sng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Conector recto 6"/>
          <p:cNvCxnSpPr/>
          <p:nvPr/>
        </p:nvCxnSpPr>
        <p:spPr>
          <a:xfrm>
            <a:off x="2845608" y="1278234"/>
            <a:ext cx="1929009" cy="14430"/>
          </a:xfrm>
          <a:prstGeom prst="line">
            <a:avLst/>
          </a:prstGeom>
          <a:ln w="38100" cmpd="sng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Conector recto 9"/>
          <p:cNvCxnSpPr/>
          <p:nvPr/>
        </p:nvCxnSpPr>
        <p:spPr>
          <a:xfrm>
            <a:off x="1972311" y="1148361"/>
            <a:ext cx="883571" cy="14430"/>
          </a:xfrm>
          <a:prstGeom prst="line">
            <a:avLst/>
          </a:prstGeom>
          <a:ln w="38100" cmpd="sng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Conector recto 11"/>
          <p:cNvCxnSpPr/>
          <p:nvPr/>
        </p:nvCxnSpPr>
        <p:spPr>
          <a:xfrm>
            <a:off x="2845607" y="1162792"/>
            <a:ext cx="0" cy="115443"/>
          </a:xfrm>
          <a:prstGeom prst="line">
            <a:avLst/>
          </a:prstGeom>
          <a:ln w="38100" cmpd="sng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7" name="Conector recto 46"/>
          <p:cNvCxnSpPr/>
          <p:nvPr/>
        </p:nvCxnSpPr>
        <p:spPr>
          <a:xfrm>
            <a:off x="4752319" y="1278235"/>
            <a:ext cx="13331" cy="203031"/>
          </a:xfrm>
          <a:prstGeom prst="line">
            <a:avLst/>
          </a:prstGeom>
          <a:ln w="38100" cmpd="sng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" name="Forma libre 20"/>
          <p:cNvSpPr/>
          <p:nvPr/>
        </p:nvSpPr>
        <p:spPr>
          <a:xfrm>
            <a:off x="2045623" y="1271761"/>
            <a:ext cx="8100740" cy="1616194"/>
          </a:xfrm>
          <a:custGeom>
            <a:avLst/>
            <a:gdLst>
              <a:gd name="connsiteX0" fmla="*/ 0 w 6075555"/>
              <a:gd name="connsiteY0" fmla="*/ 0 h 1616194"/>
              <a:gd name="connsiteX1" fmla="*/ 0 w 6075555"/>
              <a:gd name="connsiteY1" fmla="*/ 0 h 1616194"/>
              <a:gd name="connsiteX2" fmla="*/ 216468 w 6075555"/>
              <a:gd name="connsiteY2" fmla="*/ 14431 h 1616194"/>
              <a:gd name="connsiteX3" fmla="*/ 389643 w 6075555"/>
              <a:gd name="connsiteY3" fmla="*/ 43291 h 1616194"/>
              <a:gd name="connsiteX4" fmla="*/ 505093 w 6075555"/>
              <a:gd name="connsiteY4" fmla="*/ 57722 h 1616194"/>
              <a:gd name="connsiteX5" fmla="*/ 591681 w 6075555"/>
              <a:gd name="connsiteY5" fmla="*/ 86582 h 1616194"/>
              <a:gd name="connsiteX6" fmla="*/ 678268 w 6075555"/>
              <a:gd name="connsiteY6" fmla="*/ 129873 h 1616194"/>
              <a:gd name="connsiteX7" fmla="*/ 735993 w 6075555"/>
              <a:gd name="connsiteY7" fmla="*/ 187594 h 1616194"/>
              <a:gd name="connsiteX8" fmla="*/ 764856 w 6075555"/>
              <a:gd name="connsiteY8" fmla="*/ 230885 h 1616194"/>
              <a:gd name="connsiteX9" fmla="*/ 808150 w 6075555"/>
              <a:gd name="connsiteY9" fmla="*/ 259746 h 1616194"/>
              <a:gd name="connsiteX10" fmla="*/ 822581 w 6075555"/>
              <a:gd name="connsiteY10" fmla="*/ 303037 h 1616194"/>
              <a:gd name="connsiteX11" fmla="*/ 923600 w 6075555"/>
              <a:gd name="connsiteY11" fmla="*/ 360758 h 1616194"/>
              <a:gd name="connsiteX12" fmla="*/ 966893 w 6075555"/>
              <a:gd name="connsiteY12" fmla="*/ 389619 h 1616194"/>
              <a:gd name="connsiteX13" fmla="*/ 1053481 w 6075555"/>
              <a:gd name="connsiteY13" fmla="*/ 418479 h 1616194"/>
              <a:gd name="connsiteX14" fmla="*/ 1168931 w 6075555"/>
              <a:gd name="connsiteY14" fmla="*/ 490631 h 1616194"/>
              <a:gd name="connsiteX15" fmla="*/ 1760612 w 6075555"/>
              <a:gd name="connsiteY15" fmla="*/ 505061 h 1616194"/>
              <a:gd name="connsiteX16" fmla="*/ 1818337 w 6075555"/>
              <a:gd name="connsiteY16" fmla="*/ 577212 h 1616194"/>
              <a:gd name="connsiteX17" fmla="*/ 1861631 w 6075555"/>
              <a:gd name="connsiteY17" fmla="*/ 591643 h 1616194"/>
              <a:gd name="connsiteX18" fmla="*/ 1904924 w 6075555"/>
              <a:gd name="connsiteY18" fmla="*/ 634934 h 1616194"/>
              <a:gd name="connsiteX19" fmla="*/ 2005943 w 6075555"/>
              <a:gd name="connsiteY19" fmla="*/ 649364 h 1616194"/>
              <a:gd name="connsiteX20" fmla="*/ 2150256 w 6075555"/>
              <a:gd name="connsiteY20" fmla="*/ 663794 h 1616194"/>
              <a:gd name="connsiteX21" fmla="*/ 2193549 w 6075555"/>
              <a:gd name="connsiteY21" fmla="*/ 678225 h 1616194"/>
              <a:gd name="connsiteX22" fmla="*/ 2251274 w 6075555"/>
              <a:gd name="connsiteY22" fmla="*/ 692655 h 1616194"/>
              <a:gd name="connsiteX23" fmla="*/ 2280137 w 6075555"/>
              <a:gd name="connsiteY23" fmla="*/ 721515 h 1616194"/>
              <a:gd name="connsiteX24" fmla="*/ 2337862 w 6075555"/>
              <a:gd name="connsiteY24" fmla="*/ 735946 h 1616194"/>
              <a:gd name="connsiteX25" fmla="*/ 2467743 w 6075555"/>
              <a:gd name="connsiteY25" fmla="*/ 808097 h 1616194"/>
              <a:gd name="connsiteX26" fmla="*/ 2568762 w 6075555"/>
              <a:gd name="connsiteY26" fmla="*/ 851388 h 1616194"/>
              <a:gd name="connsiteX27" fmla="*/ 2655349 w 6075555"/>
              <a:gd name="connsiteY27" fmla="*/ 880249 h 1616194"/>
              <a:gd name="connsiteX28" fmla="*/ 2886249 w 6075555"/>
              <a:gd name="connsiteY28" fmla="*/ 909109 h 1616194"/>
              <a:gd name="connsiteX29" fmla="*/ 3391343 w 6075555"/>
              <a:gd name="connsiteY29" fmla="*/ 937970 h 1616194"/>
              <a:gd name="connsiteX30" fmla="*/ 3752124 w 6075555"/>
              <a:gd name="connsiteY30" fmla="*/ 952400 h 1616194"/>
              <a:gd name="connsiteX31" fmla="*/ 3780987 w 6075555"/>
              <a:gd name="connsiteY31" fmla="*/ 981261 h 1616194"/>
              <a:gd name="connsiteX32" fmla="*/ 3795418 w 6075555"/>
              <a:gd name="connsiteY32" fmla="*/ 1024552 h 1616194"/>
              <a:gd name="connsiteX33" fmla="*/ 3867574 w 6075555"/>
              <a:gd name="connsiteY33" fmla="*/ 1096703 h 1616194"/>
              <a:gd name="connsiteX34" fmla="*/ 3896437 w 6075555"/>
              <a:gd name="connsiteY34" fmla="*/ 1125564 h 1616194"/>
              <a:gd name="connsiteX35" fmla="*/ 3954162 w 6075555"/>
              <a:gd name="connsiteY35" fmla="*/ 1183285 h 1616194"/>
              <a:gd name="connsiteX36" fmla="*/ 4011887 w 6075555"/>
              <a:gd name="connsiteY36" fmla="*/ 1226576 h 1616194"/>
              <a:gd name="connsiteX37" fmla="*/ 4055180 w 6075555"/>
              <a:gd name="connsiteY37" fmla="*/ 1241006 h 1616194"/>
              <a:gd name="connsiteX38" fmla="*/ 4459255 w 6075555"/>
              <a:gd name="connsiteY38" fmla="*/ 1255437 h 1616194"/>
              <a:gd name="connsiteX39" fmla="*/ 4516980 w 6075555"/>
              <a:gd name="connsiteY39" fmla="*/ 1284297 h 1616194"/>
              <a:gd name="connsiteX40" fmla="*/ 4560274 w 6075555"/>
              <a:gd name="connsiteY40" fmla="*/ 1298727 h 1616194"/>
              <a:gd name="connsiteX41" fmla="*/ 4589137 w 6075555"/>
              <a:gd name="connsiteY41" fmla="*/ 1327588 h 1616194"/>
              <a:gd name="connsiteX42" fmla="*/ 4632430 w 6075555"/>
              <a:gd name="connsiteY42" fmla="*/ 1356449 h 1616194"/>
              <a:gd name="connsiteX43" fmla="*/ 4661293 w 6075555"/>
              <a:gd name="connsiteY43" fmla="*/ 1399740 h 1616194"/>
              <a:gd name="connsiteX44" fmla="*/ 4719018 w 6075555"/>
              <a:gd name="connsiteY44" fmla="*/ 1414170 h 1616194"/>
              <a:gd name="connsiteX45" fmla="*/ 4762312 w 6075555"/>
              <a:gd name="connsiteY45" fmla="*/ 1428600 h 1616194"/>
              <a:gd name="connsiteX46" fmla="*/ 4805605 w 6075555"/>
              <a:gd name="connsiteY46" fmla="*/ 1457461 h 1616194"/>
              <a:gd name="connsiteX47" fmla="*/ 4834468 w 6075555"/>
              <a:gd name="connsiteY47" fmla="*/ 1486321 h 1616194"/>
              <a:gd name="connsiteX48" fmla="*/ 4921055 w 6075555"/>
              <a:gd name="connsiteY48" fmla="*/ 1529612 h 1616194"/>
              <a:gd name="connsiteX49" fmla="*/ 4949918 w 6075555"/>
              <a:gd name="connsiteY49" fmla="*/ 1558473 h 1616194"/>
              <a:gd name="connsiteX50" fmla="*/ 5036505 w 6075555"/>
              <a:gd name="connsiteY50" fmla="*/ 1587333 h 1616194"/>
              <a:gd name="connsiteX51" fmla="*/ 5079799 w 6075555"/>
              <a:gd name="connsiteY51" fmla="*/ 1601764 h 1616194"/>
              <a:gd name="connsiteX52" fmla="*/ 5123093 w 6075555"/>
              <a:gd name="connsiteY52" fmla="*/ 1616194 h 1616194"/>
              <a:gd name="connsiteX53" fmla="*/ 5397287 w 6075555"/>
              <a:gd name="connsiteY53" fmla="*/ 1601764 h 1616194"/>
              <a:gd name="connsiteX54" fmla="*/ 5483874 w 6075555"/>
              <a:gd name="connsiteY54" fmla="*/ 1587333 h 1616194"/>
              <a:gd name="connsiteX55" fmla="*/ 5556030 w 6075555"/>
              <a:gd name="connsiteY55" fmla="*/ 1572903 h 1616194"/>
              <a:gd name="connsiteX56" fmla="*/ 6061124 w 6075555"/>
              <a:gd name="connsiteY56" fmla="*/ 1572903 h 1616194"/>
              <a:gd name="connsiteX57" fmla="*/ 6061124 w 6075555"/>
              <a:gd name="connsiteY57" fmla="*/ 1572903 h 1616194"/>
              <a:gd name="connsiteX58" fmla="*/ 6061124 w 6075555"/>
              <a:gd name="connsiteY58" fmla="*/ 1572903 h 1616194"/>
              <a:gd name="connsiteX59" fmla="*/ 6075555 w 6075555"/>
              <a:gd name="connsiteY59" fmla="*/ 1587333 h 16161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</a:cxnLst>
            <a:rect l="l" t="t" r="r" b="b"/>
            <a:pathLst>
              <a:path w="6075555" h="1616194">
                <a:moveTo>
                  <a:pt x="0" y="0"/>
                </a:moveTo>
                <a:lnTo>
                  <a:pt x="0" y="0"/>
                </a:lnTo>
                <a:cubicBezTo>
                  <a:pt x="72156" y="4810"/>
                  <a:pt x="144449" y="7884"/>
                  <a:pt x="216468" y="14431"/>
                </a:cubicBezTo>
                <a:cubicBezTo>
                  <a:pt x="345641" y="26173"/>
                  <a:pt x="281340" y="26630"/>
                  <a:pt x="389643" y="43291"/>
                </a:cubicBezTo>
                <a:cubicBezTo>
                  <a:pt x="427975" y="49188"/>
                  <a:pt x="466610" y="52912"/>
                  <a:pt x="505093" y="57722"/>
                </a:cubicBezTo>
                <a:cubicBezTo>
                  <a:pt x="533956" y="67342"/>
                  <a:pt x="566367" y="69707"/>
                  <a:pt x="591681" y="86582"/>
                </a:cubicBezTo>
                <a:cubicBezTo>
                  <a:pt x="647632" y="123880"/>
                  <a:pt x="618521" y="109959"/>
                  <a:pt x="678268" y="129873"/>
                </a:cubicBezTo>
                <a:cubicBezTo>
                  <a:pt x="709756" y="224325"/>
                  <a:pt x="666024" y="131623"/>
                  <a:pt x="735993" y="187594"/>
                </a:cubicBezTo>
                <a:cubicBezTo>
                  <a:pt x="749536" y="198428"/>
                  <a:pt x="752592" y="218622"/>
                  <a:pt x="764856" y="230885"/>
                </a:cubicBezTo>
                <a:cubicBezTo>
                  <a:pt x="777120" y="243149"/>
                  <a:pt x="793719" y="250126"/>
                  <a:pt x="808150" y="259746"/>
                </a:cubicBezTo>
                <a:cubicBezTo>
                  <a:pt x="812960" y="274176"/>
                  <a:pt x="812843" y="291352"/>
                  <a:pt x="822581" y="303037"/>
                </a:cubicBezTo>
                <a:cubicBezTo>
                  <a:pt x="856184" y="343359"/>
                  <a:pt x="880442" y="346373"/>
                  <a:pt x="923600" y="360758"/>
                </a:cubicBezTo>
                <a:cubicBezTo>
                  <a:pt x="938031" y="370378"/>
                  <a:pt x="951044" y="382575"/>
                  <a:pt x="966893" y="389619"/>
                </a:cubicBezTo>
                <a:cubicBezTo>
                  <a:pt x="994695" y="401975"/>
                  <a:pt x="1053481" y="418479"/>
                  <a:pt x="1053481" y="418479"/>
                </a:cubicBezTo>
                <a:cubicBezTo>
                  <a:pt x="1086922" y="468638"/>
                  <a:pt x="1087463" y="488644"/>
                  <a:pt x="1168931" y="490631"/>
                </a:cubicBezTo>
                <a:lnTo>
                  <a:pt x="1760612" y="505061"/>
                </a:lnTo>
                <a:cubicBezTo>
                  <a:pt x="1773723" y="524727"/>
                  <a:pt x="1795486" y="563503"/>
                  <a:pt x="1818337" y="577212"/>
                </a:cubicBezTo>
                <a:cubicBezTo>
                  <a:pt x="1831381" y="585038"/>
                  <a:pt x="1847200" y="586833"/>
                  <a:pt x="1861631" y="591643"/>
                </a:cubicBezTo>
                <a:cubicBezTo>
                  <a:pt x="1876062" y="606073"/>
                  <a:pt x="1885975" y="627355"/>
                  <a:pt x="1904924" y="634934"/>
                </a:cubicBezTo>
                <a:cubicBezTo>
                  <a:pt x="1936506" y="647566"/>
                  <a:pt x="1972161" y="645390"/>
                  <a:pt x="2005943" y="649364"/>
                </a:cubicBezTo>
                <a:cubicBezTo>
                  <a:pt x="2053956" y="655012"/>
                  <a:pt x="2102152" y="658984"/>
                  <a:pt x="2150256" y="663794"/>
                </a:cubicBezTo>
                <a:cubicBezTo>
                  <a:pt x="2164687" y="668604"/>
                  <a:pt x="2178923" y="674046"/>
                  <a:pt x="2193549" y="678225"/>
                </a:cubicBezTo>
                <a:cubicBezTo>
                  <a:pt x="2212620" y="683674"/>
                  <a:pt x="2233534" y="683786"/>
                  <a:pt x="2251274" y="692655"/>
                </a:cubicBezTo>
                <a:cubicBezTo>
                  <a:pt x="2263443" y="698739"/>
                  <a:pt x="2267968" y="715431"/>
                  <a:pt x="2280137" y="721515"/>
                </a:cubicBezTo>
                <a:cubicBezTo>
                  <a:pt x="2297877" y="730384"/>
                  <a:pt x="2318620" y="731136"/>
                  <a:pt x="2337862" y="735946"/>
                </a:cubicBezTo>
                <a:cubicBezTo>
                  <a:pt x="2437106" y="802105"/>
                  <a:pt x="2391541" y="782699"/>
                  <a:pt x="2467743" y="808097"/>
                </a:cubicBezTo>
                <a:cubicBezTo>
                  <a:pt x="2536431" y="853886"/>
                  <a:pt x="2484043" y="825974"/>
                  <a:pt x="2568762" y="851388"/>
                </a:cubicBezTo>
                <a:cubicBezTo>
                  <a:pt x="2597903" y="860130"/>
                  <a:pt x="2625231" y="875947"/>
                  <a:pt x="2655349" y="880249"/>
                </a:cubicBezTo>
                <a:cubicBezTo>
                  <a:pt x="2799490" y="900839"/>
                  <a:pt x="2722561" y="890923"/>
                  <a:pt x="2886249" y="909109"/>
                </a:cubicBezTo>
                <a:cubicBezTo>
                  <a:pt x="3089722" y="959976"/>
                  <a:pt x="2916616" y="921017"/>
                  <a:pt x="3391343" y="937970"/>
                </a:cubicBezTo>
                <a:lnTo>
                  <a:pt x="3752124" y="952400"/>
                </a:lnTo>
                <a:cubicBezTo>
                  <a:pt x="3761745" y="962020"/>
                  <a:pt x="3773987" y="969594"/>
                  <a:pt x="3780987" y="981261"/>
                </a:cubicBezTo>
                <a:cubicBezTo>
                  <a:pt x="3788813" y="994304"/>
                  <a:pt x="3786291" y="1012383"/>
                  <a:pt x="3795418" y="1024552"/>
                </a:cubicBezTo>
                <a:cubicBezTo>
                  <a:pt x="3815827" y="1051762"/>
                  <a:pt x="3843522" y="1072653"/>
                  <a:pt x="3867574" y="1096703"/>
                </a:cubicBezTo>
                <a:lnTo>
                  <a:pt x="3896437" y="1125564"/>
                </a:lnTo>
                <a:cubicBezTo>
                  <a:pt x="3921338" y="1200262"/>
                  <a:pt x="3890778" y="1147068"/>
                  <a:pt x="3954162" y="1183285"/>
                </a:cubicBezTo>
                <a:cubicBezTo>
                  <a:pt x="3975045" y="1195217"/>
                  <a:pt x="3991004" y="1214644"/>
                  <a:pt x="4011887" y="1226576"/>
                </a:cubicBezTo>
                <a:cubicBezTo>
                  <a:pt x="4025094" y="1234123"/>
                  <a:pt x="4040000" y="1240027"/>
                  <a:pt x="4055180" y="1241006"/>
                </a:cubicBezTo>
                <a:cubicBezTo>
                  <a:pt x="4189678" y="1249683"/>
                  <a:pt x="4324563" y="1250627"/>
                  <a:pt x="4459255" y="1255437"/>
                </a:cubicBezTo>
                <a:cubicBezTo>
                  <a:pt x="4478497" y="1265057"/>
                  <a:pt x="4497207" y="1275823"/>
                  <a:pt x="4516980" y="1284297"/>
                </a:cubicBezTo>
                <a:cubicBezTo>
                  <a:pt x="4530962" y="1290289"/>
                  <a:pt x="4547230" y="1290901"/>
                  <a:pt x="4560274" y="1298727"/>
                </a:cubicBezTo>
                <a:cubicBezTo>
                  <a:pt x="4571941" y="1305727"/>
                  <a:pt x="4578513" y="1319089"/>
                  <a:pt x="4589137" y="1327588"/>
                </a:cubicBezTo>
                <a:cubicBezTo>
                  <a:pt x="4602680" y="1338422"/>
                  <a:pt x="4617999" y="1346829"/>
                  <a:pt x="4632430" y="1356449"/>
                </a:cubicBezTo>
                <a:cubicBezTo>
                  <a:pt x="4642051" y="1370879"/>
                  <a:pt x="4646862" y="1390120"/>
                  <a:pt x="4661293" y="1399740"/>
                </a:cubicBezTo>
                <a:cubicBezTo>
                  <a:pt x="4677796" y="1410741"/>
                  <a:pt x="4699947" y="1408722"/>
                  <a:pt x="4719018" y="1414170"/>
                </a:cubicBezTo>
                <a:cubicBezTo>
                  <a:pt x="4733645" y="1418349"/>
                  <a:pt x="4747881" y="1423790"/>
                  <a:pt x="4762312" y="1428600"/>
                </a:cubicBezTo>
                <a:cubicBezTo>
                  <a:pt x="4776743" y="1438220"/>
                  <a:pt x="4792061" y="1446627"/>
                  <a:pt x="4805605" y="1457461"/>
                </a:cubicBezTo>
                <a:cubicBezTo>
                  <a:pt x="4816229" y="1465960"/>
                  <a:pt x="4822801" y="1479321"/>
                  <a:pt x="4834468" y="1486321"/>
                </a:cubicBezTo>
                <a:cubicBezTo>
                  <a:pt x="4941156" y="1550329"/>
                  <a:pt x="4811587" y="1442043"/>
                  <a:pt x="4921055" y="1529612"/>
                </a:cubicBezTo>
                <a:cubicBezTo>
                  <a:pt x="4931680" y="1538111"/>
                  <a:pt x="4937749" y="1552389"/>
                  <a:pt x="4949918" y="1558473"/>
                </a:cubicBezTo>
                <a:cubicBezTo>
                  <a:pt x="4977130" y="1572078"/>
                  <a:pt x="5007643" y="1577713"/>
                  <a:pt x="5036505" y="1587333"/>
                </a:cubicBezTo>
                <a:lnTo>
                  <a:pt x="5079799" y="1601764"/>
                </a:lnTo>
                <a:lnTo>
                  <a:pt x="5123093" y="1616194"/>
                </a:lnTo>
                <a:cubicBezTo>
                  <a:pt x="5214491" y="1611384"/>
                  <a:pt x="5306054" y="1609062"/>
                  <a:pt x="5397287" y="1601764"/>
                </a:cubicBezTo>
                <a:cubicBezTo>
                  <a:pt x="5426454" y="1599431"/>
                  <a:pt x="5455085" y="1592567"/>
                  <a:pt x="5483874" y="1587333"/>
                </a:cubicBezTo>
                <a:cubicBezTo>
                  <a:pt x="5508007" y="1582945"/>
                  <a:pt x="5531509" y="1573516"/>
                  <a:pt x="5556030" y="1572903"/>
                </a:cubicBezTo>
                <a:cubicBezTo>
                  <a:pt x="5724342" y="1568696"/>
                  <a:pt x="5892759" y="1572903"/>
                  <a:pt x="6061124" y="1572903"/>
                </a:cubicBezTo>
                <a:lnTo>
                  <a:pt x="6061124" y="1572903"/>
                </a:lnTo>
                <a:lnTo>
                  <a:pt x="6061124" y="1572903"/>
                </a:lnTo>
                <a:lnTo>
                  <a:pt x="6075555" y="1587333"/>
                </a:lnTo>
              </a:path>
            </a:pathLst>
          </a:custGeom>
          <a:ln w="57150" cmpd="sng">
            <a:solidFill>
              <a:srgbClr val="800000"/>
            </a:solidFill>
            <a:prstDash val="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9" name="Text Box 4"/>
          <p:cNvSpPr txBox="1">
            <a:spLocks noChangeArrowheads="1"/>
          </p:cNvSpPr>
          <p:nvPr/>
        </p:nvSpPr>
        <p:spPr bwMode="auto">
          <a:xfrm>
            <a:off x="310869" y="6413266"/>
            <a:ext cx="2291012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600" b="1">
                <a:solidFill>
                  <a:srgbClr val="D60093"/>
                </a:solidFill>
                <a:latin typeface="Arial Narrow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600" b="1">
                <a:solidFill>
                  <a:srgbClr val="D60093"/>
                </a:solidFill>
                <a:latin typeface="Arial Narrow" charset="0"/>
                <a:ea typeface="ＭＳ Ｐゴシック" charset="0"/>
              </a:defRPr>
            </a:lvl2pPr>
            <a:lvl3pPr marL="1143000" indent="-228600">
              <a:defRPr sz="1600" b="1">
                <a:solidFill>
                  <a:srgbClr val="D60093"/>
                </a:solidFill>
                <a:latin typeface="Arial Narrow" charset="0"/>
                <a:ea typeface="ＭＳ Ｐゴシック" charset="0"/>
              </a:defRPr>
            </a:lvl3pPr>
            <a:lvl4pPr marL="1600200" indent="-228600">
              <a:defRPr sz="1600" b="1">
                <a:solidFill>
                  <a:srgbClr val="D60093"/>
                </a:solidFill>
                <a:latin typeface="Arial Narrow" charset="0"/>
                <a:ea typeface="ＭＳ Ｐゴシック" charset="0"/>
              </a:defRPr>
            </a:lvl4pPr>
            <a:lvl5pPr marL="2057400" indent="-228600">
              <a:defRPr sz="1600" b="1">
                <a:solidFill>
                  <a:srgbClr val="D60093"/>
                </a:solidFill>
                <a:latin typeface="Arial Narrow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1600" b="1">
                <a:solidFill>
                  <a:srgbClr val="D60093"/>
                </a:solidFill>
                <a:latin typeface="Arial Narrow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1600" b="1">
                <a:solidFill>
                  <a:srgbClr val="D60093"/>
                </a:solidFill>
                <a:latin typeface="Arial Narrow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1600" b="1">
                <a:solidFill>
                  <a:srgbClr val="D60093"/>
                </a:solidFill>
                <a:latin typeface="Arial Narrow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1600" b="1">
                <a:solidFill>
                  <a:srgbClr val="D60093"/>
                </a:solidFill>
                <a:latin typeface="Arial Narrow" charset="0"/>
                <a:ea typeface="ＭＳ Ｐゴシック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fr-FR" b="0" dirty="0" err="1">
                <a:solidFill>
                  <a:srgbClr val="000000"/>
                </a:solidFill>
                <a:latin typeface="Arial" charset="0"/>
              </a:rPr>
              <a:t>Berenguer</a:t>
            </a:r>
            <a:r>
              <a:rPr lang="fr-FR" b="0" dirty="0">
                <a:solidFill>
                  <a:srgbClr val="000000"/>
                </a:solidFill>
                <a:latin typeface="Arial" charset="0"/>
              </a:rPr>
              <a:t> M AJT 2008</a:t>
            </a:r>
          </a:p>
        </p:txBody>
      </p:sp>
      <p:sp>
        <p:nvSpPr>
          <p:cNvPr id="24" name="CuadroTexto 23"/>
          <p:cNvSpPr txBox="1"/>
          <p:nvPr/>
        </p:nvSpPr>
        <p:spPr>
          <a:xfrm>
            <a:off x="6272783" y="3480768"/>
            <a:ext cx="9973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/>
              <a:t>p</a:t>
            </a:r>
            <a:r>
              <a:rPr lang="es-ES" dirty="0" smtClean="0"/>
              <a:t>= &lt;0.05</a:t>
            </a:r>
            <a:endParaRPr lang="es-ES" dirty="0"/>
          </a:p>
        </p:txBody>
      </p:sp>
      <p:sp>
        <p:nvSpPr>
          <p:cNvPr id="37" name="Line 2"/>
          <p:cNvSpPr>
            <a:spLocks noChangeShapeType="1"/>
          </p:cNvSpPr>
          <p:nvPr/>
        </p:nvSpPr>
        <p:spPr bwMode="auto">
          <a:xfrm>
            <a:off x="0" y="816650"/>
            <a:ext cx="12192000" cy="0"/>
          </a:xfrm>
          <a:prstGeom prst="line">
            <a:avLst/>
          </a:prstGeom>
          <a:noFill/>
          <a:ln w="508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s-ES"/>
          </a:p>
        </p:txBody>
      </p:sp>
      <p:sp>
        <p:nvSpPr>
          <p:cNvPr id="2" name="CuadroTexto 1"/>
          <p:cNvSpPr txBox="1"/>
          <p:nvPr/>
        </p:nvSpPr>
        <p:spPr>
          <a:xfrm>
            <a:off x="10146363" y="1271761"/>
            <a:ext cx="888547" cy="175432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b="1" dirty="0" smtClean="0"/>
              <a:t>RVS</a:t>
            </a:r>
          </a:p>
          <a:p>
            <a:endParaRPr lang="es-ES" b="1" dirty="0" smtClean="0"/>
          </a:p>
          <a:p>
            <a:endParaRPr lang="es-ES" b="1" dirty="0"/>
          </a:p>
          <a:p>
            <a:endParaRPr lang="es-ES" b="1" dirty="0" smtClean="0"/>
          </a:p>
          <a:p>
            <a:endParaRPr lang="es-ES" b="1" dirty="0"/>
          </a:p>
          <a:p>
            <a:r>
              <a:rPr lang="es-ES" b="1" dirty="0" smtClean="0"/>
              <a:t>No RVS</a:t>
            </a:r>
            <a:endParaRPr lang="es-ES" b="1" dirty="0"/>
          </a:p>
        </p:txBody>
      </p:sp>
    </p:spTree>
    <p:extLst>
      <p:ext uri="{BB962C8B-B14F-4D97-AF65-F5344CB8AC3E}">
        <p14:creationId xmlns:p14="http://schemas.microsoft.com/office/powerpoint/2010/main" val="32813770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4" grpId="0"/>
      <p:bldP spid="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10561" y="18819"/>
            <a:ext cx="10972800" cy="1143000"/>
          </a:xfrm>
        </p:spPr>
        <p:txBody>
          <a:bodyPr/>
          <a:lstStyle/>
          <a:p>
            <a:r>
              <a:rPr lang="es-ES" dirty="0" smtClean="0">
                <a:latin typeface="Arial"/>
                <a:cs typeface="Arial"/>
              </a:rPr>
              <a:t>Tratamiento de VHC pos-</a:t>
            </a:r>
            <a:r>
              <a:rPr lang="es-ES" dirty="0" err="1" smtClean="0">
                <a:latin typeface="Arial"/>
                <a:cs typeface="Arial"/>
              </a:rPr>
              <a:t>tho</a:t>
            </a:r>
            <a:endParaRPr lang="es-ES" dirty="0">
              <a:latin typeface="Arial"/>
              <a:cs typeface="Arial"/>
            </a:endParaRPr>
          </a:p>
        </p:txBody>
      </p:sp>
      <p:cxnSp>
        <p:nvCxnSpPr>
          <p:cNvPr id="12" name="3 Conector recto"/>
          <p:cNvCxnSpPr/>
          <p:nvPr/>
        </p:nvCxnSpPr>
        <p:spPr>
          <a:xfrm>
            <a:off x="5714859" y="6285617"/>
            <a:ext cx="6440560" cy="0"/>
          </a:xfrm>
          <a:prstGeom prst="line">
            <a:avLst/>
          </a:prstGeom>
          <a:ln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3" name="2 CuadroTexto"/>
          <p:cNvSpPr txBox="1"/>
          <p:nvPr/>
        </p:nvSpPr>
        <p:spPr>
          <a:xfrm>
            <a:off x="7065539" y="6290156"/>
            <a:ext cx="512646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 defTabSz="457200"/>
            <a:r>
              <a:rPr lang="es-MX" sz="1400" i="1" dirty="0">
                <a:solidFill>
                  <a:prstClr val="black"/>
                </a:solidFill>
              </a:rPr>
              <a:t>Departamento de Gastroenterología</a:t>
            </a:r>
          </a:p>
          <a:p>
            <a:pPr algn="r" defTabSz="457200"/>
            <a:r>
              <a:rPr lang="es-MX" sz="1400" i="1" dirty="0">
                <a:solidFill>
                  <a:prstClr val="black"/>
                </a:solidFill>
              </a:rPr>
              <a:t>Instituto Nacional de Ciencias Médicas y Nutrición Salvador Zubirán</a:t>
            </a:r>
          </a:p>
        </p:txBody>
      </p:sp>
      <p:sp>
        <p:nvSpPr>
          <p:cNvPr id="3" name="CuadroTexto 2"/>
          <p:cNvSpPr txBox="1"/>
          <p:nvPr/>
        </p:nvSpPr>
        <p:spPr>
          <a:xfrm>
            <a:off x="522096" y="1228753"/>
            <a:ext cx="9251251" cy="440120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AutoNum type="arabicPeriod"/>
            </a:pPr>
            <a:r>
              <a:rPr lang="es-ES" sz="2800" dirty="0" smtClean="0"/>
              <a:t>La Recurrencia es universal y es causa de perdida del injerto</a:t>
            </a:r>
          </a:p>
          <a:p>
            <a:pPr marL="342900" indent="-342900">
              <a:buAutoNum type="arabicPeriod"/>
            </a:pPr>
            <a:endParaRPr lang="es-ES" sz="2800" dirty="0" smtClean="0"/>
          </a:p>
          <a:p>
            <a:pPr marL="342900" indent="-342900">
              <a:buAutoNum type="arabicPeriod"/>
            </a:pPr>
            <a:endParaRPr lang="es-ES" sz="2800" dirty="0"/>
          </a:p>
          <a:p>
            <a:pPr marL="342900" indent="-342900">
              <a:buAutoNum type="arabicPeriod"/>
            </a:pPr>
            <a:r>
              <a:rPr lang="es-ES" sz="2800" dirty="0" smtClean="0"/>
              <a:t>Utilizar AAD libres de </a:t>
            </a:r>
            <a:r>
              <a:rPr lang="es-ES" sz="2800" dirty="0" err="1" smtClean="0"/>
              <a:t>Peg</a:t>
            </a:r>
            <a:r>
              <a:rPr lang="es-ES" sz="2800" dirty="0" smtClean="0"/>
              <a:t>-IFN</a:t>
            </a:r>
          </a:p>
          <a:p>
            <a:endParaRPr lang="es-ES" sz="2800" dirty="0" smtClean="0"/>
          </a:p>
          <a:p>
            <a:endParaRPr lang="es-ES" sz="2800" dirty="0" smtClean="0"/>
          </a:p>
          <a:p>
            <a:r>
              <a:rPr lang="es-ES" sz="2800" dirty="0"/>
              <a:t>3</a:t>
            </a:r>
            <a:r>
              <a:rPr lang="es-ES" sz="2800" dirty="0" smtClean="0"/>
              <a:t>. Alta tasa de curación y seguridad. </a:t>
            </a:r>
          </a:p>
          <a:p>
            <a:endParaRPr lang="es-ES" sz="2800" dirty="0" smtClean="0"/>
          </a:p>
          <a:p>
            <a:endParaRPr lang="es-ES" sz="2800" dirty="0" smtClean="0"/>
          </a:p>
          <a:p>
            <a:r>
              <a:rPr lang="es-ES" sz="2800" dirty="0" smtClean="0"/>
              <a:t>4. Lo ideal es tratamiento en la lista de espera</a:t>
            </a:r>
          </a:p>
        </p:txBody>
      </p:sp>
      <p:sp>
        <p:nvSpPr>
          <p:cNvPr id="6" name="Line 2"/>
          <p:cNvSpPr>
            <a:spLocks noChangeShapeType="1"/>
          </p:cNvSpPr>
          <p:nvPr/>
        </p:nvSpPr>
        <p:spPr bwMode="auto">
          <a:xfrm>
            <a:off x="0" y="1036170"/>
            <a:ext cx="12192000" cy="0"/>
          </a:xfrm>
          <a:prstGeom prst="line">
            <a:avLst/>
          </a:prstGeom>
          <a:noFill/>
          <a:ln w="508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8594692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827" t="23673" r="15817" b="50748"/>
          <a:stretch/>
        </p:blipFill>
        <p:spPr bwMode="auto">
          <a:xfrm>
            <a:off x="1948330" y="918591"/>
            <a:ext cx="7968343" cy="24632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6" name="Conector recto 5"/>
          <p:cNvCxnSpPr/>
          <p:nvPr/>
        </p:nvCxnSpPr>
        <p:spPr>
          <a:xfrm flipH="1">
            <a:off x="1892345" y="1198507"/>
            <a:ext cx="4" cy="410547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Conector recto 7"/>
          <p:cNvCxnSpPr/>
          <p:nvPr/>
        </p:nvCxnSpPr>
        <p:spPr>
          <a:xfrm>
            <a:off x="1892349" y="5303977"/>
            <a:ext cx="7968343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CuadroTexto 9"/>
          <p:cNvSpPr txBox="1"/>
          <p:nvPr/>
        </p:nvSpPr>
        <p:spPr>
          <a:xfrm>
            <a:off x="1743057" y="5359961"/>
            <a:ext cx="92704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_tradnl" b="1" dirty="0" smtClean="0"/>
              <a:t>0            1             2             3             4             5             6             7             8             9             10    A Ñ O S</a:t>
            </a:r>
            <a:endParaRPr lang="es-ES_tradnl" b="1" dirty="0"/>
          </a:p>
        </p:txBody>
      </p:sp>
      <p:sp>
        <p:nvSpPr>
          <p:cNvPr id="12" name="CuadroTexto 11"/>
          <p:cNvSpPr txBox="1"/>
          <p:nvPr/>
        </p:nvSpPr>
        <p:spPr>
          <a:xfrm>
            <a:off x="1369832" y="899931"/>
            <a:ext cx="535724" cy="46198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s-ES_tradnl" b="1" dirty="0" smtClean="0"/>
              <a:t>100</a:t>
            </a:r>
            <a:endParaRPr lang="es-ES_tradnl" b="1" dirty="0"/>
          </a:p>
          <a:p>
            <a:pPr>
              <a:lnSpc>
                <a:spcPct val="150000"/>
              </a:lnSpc>
            </a:pPr>
            <a:r>
              <a:rPr lang="es-ES_tradnl" b="1" dirty="0" smtClean="0"/>
              <a:t>90</a:t>
            </a:r>
            <a:endParaRPr lang="es-ES_tradnl" b="1" dirty="0"/>
          </a:p>
          <a:p>
            <a:pPr>
              <a:lnSpc>
                <a:spcPct val="150000"/>
              </a:lnSpc>
            </a:pPr>
            <a:r>
              <a:rPr lang="es-ES_tradnl" b="1" dirty="0" smtClean="0"/>
              <a:t>80</a:t>
            </a:r>
            <a:endParaRPr lang="es-ES_tradnl" b="1" dirty="0"/>
          </a:p>
          <a:p>
            <a:pPr>
              <a:lnSpc>
                <a:spcPct val="150000"/>
              </a:lnSpc>
            </a:pPr>
            <a:r>
              <a:rPr lang="es-ES_tradnl" b="1" dirty="0" smtClean="0"/>
              <a:t>70</a:t>
            </a:r>
            <a:endParaRPr lang="es-ES_tradnl" b="1" dirty="0"/>
          </a:p>
          <a:p>
            <a:pPr>
              <a:lnSpc>
                <a:spcPct val="150000"/>
              </a:lnSpc>
            </a:pPr>
            <a:r>
              <a:rPr lang="es-ES_tradnl" b="1" dirty="0" smtClean="0"/>
              <a:t>60</a:t>
            </a:r>
            <a:endParaRPr lang="es-ES_tradnl" b="1" dirty="0"/>
          </a:p>
          <a:p>
            <a:pPr>
              <a:lnSpc>
                <a:spcPct val="150000"/>
              </a:lnSpc>
            </a:pPr>
            <a:r>
              <a:rPr lang="es-ES_tradnl" b="1" dirty="0" smtClean="0"/>
              <a:t>50</a:t>
            </a:r>
            <a:endParaRPr lang="es-ES_tradnl" b="1" dirty="0"/>
          </a:p>
          <a:p>
            <a:pPr>
              <a:lnSpc>
                <a:spcPct val="150000"/>
              </a:lnSpc>
            </a:pPr>
            <a:r>
              <a:rPr lang="es-ES_tradnl" b="1" dirty="0" smtClean="0"/>
              <a:t>40</a:t>
            </a:r>
            <a:endParaRPr lang="es-ES_tradnl" b="1" dirty="0"/>
          </a:p>
          <a:p>
            <a:pPr>
              <a:lnSpc>
                <a:spcPct val="150000"/>
              </a:lnSpc>
            </a:pPr>
            <a:r>
              <a:rPr lang="es-ES_tradnl" b="1" dirty="0" smtClean="0"/>
              <a:t>30</a:t>
            </a:r>
            <a:endParaRPr lang="es-ES_tradnl" b="1" dirty="0"/>
          </a:p>
          <a:p>
            <a:pPr>
              <a:lnSpc>
                <a:spcPct val="150000"/>
              </a:lnSpc>
            </a:pPr>
            <a:r>
              <a:rPr lang="es-ES_tradnl" b="1" dirty="0" smtClean="0"/>
              <a:t>20</a:t>
            </a:r>
            <a:endParaRPr lang="es-ES_tradnl" b="1" dirty="0"/>
          </a:p>
          <a:p>
            <a:pPr>
              <a:lnSpc>
                <a:spcPct val="150000"/>
              </a:lnSpc>
            </a:pPr>
            <a:r>
              <a:rPr lang="es-ES_tradnl" b="1" dirty="0" smtClean="0"/>
              <a:t>10</a:t>
            </a:r>
          </a:p>
          <a:p>
            <a:pPr>
              <a:lnSpc>
                <a:spcPct val="150000"/>
              </a:lnSpc>
            </a:pPr>
            <a:r>
              <a:rPr lang="es-ES_tradnl" b="1" dirty="0" smtClean="0"/>
              <a:t>0</a:t>
            </a:r>
            <a:endParaRPr lang="es-ES_tradnl" b="1" dirty="0"/>
          </a:p>
        </p:txBody>
      </p:sp>
      <p:sp>
        <p:nvSpPr>
          <p:cNvPr id="20" name="CuadroTexto 19"/>
          <p:cNvSpPr txBox="1"/>
          <p:nvPr/>
        </p:nvSpPr>
        <p:spPr>
          <a:xfrm>
            <a:off x="1463140" y="760113"/>
            <a:ext cx="3497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_tradnl" b="1" dirty="0" smtClean="0"/>
              <a:t>%</a:t>
            </a:r>
            <a:endParaRPr lang="es-ES_tradnl" b="1" dirty="0"/>
          </a:p>
        </p:txBody>
      </p:sp>
      <p:sp>
        <p:nvSpPr>
          <p:cNvPr id="21" name="CuadroTexto 20"/>
          <p:cNvSpPr txBox="1"/>
          <p:nvPr/>
        </p:nvSpPr>
        <p:spPr>
          <a:xfrm>
            <a:off x="3299985" y="-56821"/>
            <a:ext cx="372529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_tradnl" sz="4000" b="1" dirty="0" smtClean="0"/>
              <a:t>Impacto del VHC</a:t>
            </a:r>
            <a:endParaRPr lang="es-ES_tradnl" sz="4000" b="1" dirty="0"/>
          </a:p>
        </p:txBody>
      </p:sp>
      <p:sp>
        <p:nvSpPr>
          <p:cNvPr id="22" name="CuadroTexto 21"/>
          <p:cNvSpPr txBox="1"/>
          <p:nvPr/>
        </p:nvSpPr>
        <p:spPr>
          <a:xfrm>
            <a:off x="3228633" y="5781139"/>
            <a:ext cx="50873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_tradnl" b="1" dirty="0" smtClean="0"/>
              <a:t>Pacientes con VHC 30% mas de mortalidad a 5 años</a:t>
            </a:r>
            <a:endParaRPr lang="es-ES_tradnl" b="1" dirty="0"/>
          </a:p>
        </p:txBody>
      </p:sp>
      <p:pic>
        <p:nvPicPr>
          <p:cNvPr id="23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898" t="50340" r="75697" b="27891"/>
          <a:stretch/>
        </p:blipFill>
        <p:spPr bwMode="auto">
          <a:xfrm>
            <a:off x="2638794" y="3456516"/>
            <a:ext cx="410548" cy="14928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" name="CuadroTexto 23"/>
          <p:cNvSpPr txBox="1"/>
          <p:nvPr/>
        </p:nvSpPr>
        <p:spPr>
          <a:xfrm>
            <a:off x="3198630" y="3549823"/>
            <a:ext cx="39783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_tradnl" dirty="0" err="1" smtClean="0"/>
              <a:t>Colestásicas</a:t>
            </a:r>
            <a:r>
              <a:rPr lang="es-ES_tradnl" dirty="0" smtClean="0"/>
              <a:t>/Autoinmunes/</a:t>
            </a:r>
            <a:r>
              <a:rPr lang="es-ES_tradnl" dirty="0" err="1" smtClean="0"/>
              <a:t>criptogénicas</a:t>
            </a:r>
            <a:endParaRPr lang="es-ES_tradnl" dirty="0" smtClean="0"/>
          </a:p>
        </p:txBody>
      </p:sp>
      <p:sp>
        <p:nvSpPr>
          <p:cNvPr id="25" name="CuadroTexto 24"/>
          <p:cNvSpPr txBox="1"/>
          <p:nvPr/>
        </p:nvSpPr>
        <p:spPr>
          <a:xfrm>
            <a:off x="3198630" y="3973591"/>
            <a:ext cx="20212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_tradnl" smtClean="0"/>
              <a:t>Virus de Hepatitis B</a:t>
            </a:r>
            <a:endParaRPr lang="es-ES_tradnl" dirty="0" smtClean="0"/>
          </a:p>
        </p:txBody>
      </p:sp>
      <p:sp>
        <p:nvSpPr>
          <p:cNvPr id="26" name="CuadroTexto 25"/>
          <p:cNvSpPr txBox="1"/>
          <p:nvPr/>
        </p:nvSpPr>
        <p:spPr>
          <a:xfrm>
            <a:off x="3198630" y="4305601"/>
            <a:ext cx="11443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_tradnl" smtClean="0"/>
              <a:t>Alcoholica</a:t>
            </a:r>
            <a:endParaRPr lang="es-ES_tradnl" dirty="0" smtClean="0"/>
          </a:p>
        </p:txBody>
      </p:sp>
      <p:sp>
        <p:nvSpPr>
          <p:cNvPr id="27" name="CuadroTexto 26"/>
          <p:cNvSpPr txBox="1"/>
          <p:nvPr/>
        </p:nvSpPr>
        <p:spPr>
          <a:xfrm>
            <a:off x="3210404" y="4625563"/>
            <a:ext cx="20533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_tradnl" b="1" dirty="0" smtClean="0"/>
              <a:t>Virus </a:t>
            </a:r>
            <a:r>
              <a:rPr lang="es-ES_tradnl" b="1" smtClean="0"/>
              <a:t>de Hepatitis C</a:t>
            </a:r>
            <a:endParaRPr lang="es-ES_tradnl" b="1" dirty="0" smtClean="0"/>
          </a:p>
        </p:txBody>
      </p:sp>
      <p:sp>
        <p:nvSpPr>
          <p:cNvPr id="28" name="CuadroTexto 27"/>
          <p:cNvSpPr txBox="1"/>
          <p:nvPr/>
        </p:nvSpPr>
        <p:spPr>
          <a:xfrm>
            <a:off x="67024" y="6455888"/>
            <a:ext cx="39621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dirty="0" smtClean="0"/>
              <a:t>Forman L, </a:t>
            </a:r>
            <a:r>
              <a:rPr lang="es-ES_tradnl" dirty="0" err="1" smtClean="0"/>
              <a:t>Gastroenterology</a:t>
            </a:r>
            <a:r>
              <a:rPr lang="es-ES_tradnl" dirty="0" smtClean="0"/>
              <a:t>. 2002.</a:t>
            </a:r>
            <a:endParaRPr lang="es-ES_tradnl" dirty="0"/>
          </a:p>
        </p:txBody>
      </p:sp>
      <p:cxnSp>
        <p:nvCxnSpPr>
          <p:cNvPr id="16" name="3 Conector recto"/>
          <p:cNvCxnSpPr/>
          <p:nvPr/>
        </p:nvCxnSpPr>
        <p:spPr>
          <a:xfrm>
            <a:off x="5754135" y="6285617"/>
            <a:ext cx="6440560" cy="0"/>
          </a:xfrm>
          <a:prstGeom prst="line">
            <a:avLst/>
          </a:prstGeom>
          <a:ln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7" name="2 CuadroTexto"/>
          <p:cNvSpPr txBox="1"/>
          <p:nvPr/>
        </p:nvSpPr>
        <p:spPr>
          <a:xfrm>
            <a:off x="7065539" y="6290156"/>
            <a:ext cx="512646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 defTabSz="457200"/>
            <a:r>
              <a:rPr lang="es-MX" sz="1400" i="1" dirty="0">
                <a:solidFill>
                  <a:prstClr val="black"/>
                </a:solidFill>
              </a:rPr>
              <a:t>Departamento de Gastroenterología</a:t>
            </a:r>
          </a:p>
          <a:p>
            <a:pPr algn="r" defTabSz="457200"/>
            <a:r>
              <a:rPr lang="es-MX" sz="1400" i="1" dirty="0">
                <a:solidFill>
                  <a:prstClr val="black"/>
                </a:solidFill>
              </a:rPr>
              <a:t>Instituto Nacional de Ciencias Médicas y Nutrición Salvador Zubirán</a:t>
            </a:r>
          </a:p>
        </p:txBody>
      </p:sp>
      <p:sp>
        <p:nvSpPr>
          <p:cNvPr id="18" name="Line 2"/>
          <p:cNvSpPr>
            <a:spLocks noChangeShapeType="1"/>
          </p:cNvSpPr>
          <p:nvPr/>
        </p:nvSpPr>
        <p:spPr bwMode="auto">
          <a:xfrm>
            <a:off x="0" y="811544"/>
            <a:ext cx="12192000" cy="0"/>
          </a:xfrm>
          <a:prstGeom prst="line">
            <a:avLst/>
          </a:prstGeom>
          <a:noFill/>
          <a:ln w="508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807849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10561" y="18819"/>
            <a:ext cx="10972800" cy="1143000"/>
          </a:xfrm>
        </p:spPr>
        <p:txBody>
          <a:bodyPr/>
          <a:lstStyle/>
          <a:p>
            <a:r>
              <a:rPr lang="es-ES" dirty="0" err="1" smtClean="0">
                <a:latin typeface="Arial"/>
                <a:cs typeface="Arial"/>
              </a:rPr>
              <a:t>Hx</a:t>
            </a:r>
            <a:r>
              <a:rPr lang="es-ES" dirty="0" smtClean="0">
                <a:latin typeface="Arial"/>
                <a:cs typeface="Arial"/>
              </a:rPr>
              <a:t> Natural del VHC pos-</a:t>
            </a:r>
            <a:r>
              <a:rPr lang="es-ES" dirty="0" err="1" smtClean="0">
                <a:latin typeface="Arial"/>
                <a:cs typeface="Arial"/>
              </a:rPr>
              <a:t>tho</a:t>
            </a:r>
            <a:endParaRPr lang="es-ES" dirty="0">
              <a:latin typeface="Arial"/>
              <a:cs typeface="Arial"/>
            </a:endParaRPr>
          </a:p>
        </p:txBody>
      </p:sp>
      <p:sp>
        <p:nvSpPr>
          <p:cNvPr id="4" name="CuadroTexto 3"/>
          <p:cNvSpPr txBox="1"/>
          <p:nvPr/>
        </p:nvSpPr>
        <p:spPr>
          <a:xfrm>
            <a:off x="4113034" y="1269957"/>
            <a:ext cx="3284673" cy="369332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s-ES" dirty="0" smtClean="0"/>
              <a:t>Trasplante Hepático (VHC RNA +)</a:t>
            </a:r>
            <a:endParaRPr lang="es-ES" dirty="0"/>
          </a:p>
        </p:txBody>
      </p:sp>
      <p:sp>
        <p:nvSpPr>
          <p:cNvPr id="5" name="CuadroTexto 4"/>
          <p:cNvSpPr txBox="1"/>
          <p:nvPr/>
        </p:nvSpPr>
        <p:spPr>
          <a:xfrm>
            <a:off x="2163460" y="2491315"/>
            <a:ext cx="1240882" cy="369332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s-ES" dirty="0" smtClean="0"/>
              <a:t>Severa HCF</a:t>
            </a:r>
            <a:endParaRPr lang="es-ES" dirty="0"/>
          </a:p>
        </p:txBody>
      </p:sp>
      <p:sp>
        <p:nvSpPr>
          <p:cNvPr id="6" name="CuadroTexto 5"/>
          <p:cNvSpPr txBox="1"/>
          <p:nvPr/>
        </p:nvSpPr>
        <p:spPr>
          <a:xfrm>
            <a:off x="1613286" y="5027371"/>
            <a:ext cx="2082621" cy="646331"/>
          </a:xfrm>
          <a:prstGeom prst="rect">
            <a:avLst/>
          </a:prstGeom>
          <a:solidFill>
            <a:srgbClr val="000000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s-ES" dirty="0" smtClean="0"/>
              <a:t>Pérdida de Injerto</a:t>
            </a:r>
          </a:p>
          <a:p>
            <a:r>
              <a:rPr lang="es-ES" dirty="0" smtClean="0"/>
              <a:t>Por recurrencia VHC</a:t>
            </a:r>
            <a:endParaRPr lang="es-ES" dirty="0"/>
          </a:p>
        </p:txBody>
      </p:sp>
      <p:sp>
        <p:nvSpPr>
          <p:cNvPr id="11" name="CuadroTexto 10"/>
          <p:cNvSpPr txBox="1"/>
          <p:nvPr/>
        </p:nvSpPr>
        <p:spPr>
          <a:xfrm>
            <a:off x="157647" y="6514245"/>
            <a:ext cx="280715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200" dirty="0" err="1" smtClean="0"/>
              <a:t>Best</a:t>
            </a:r>
            <a:r>
              <a:rPr lang="es-ES" sz="1200" dirty="0" smtClean="0"/>
              <a:t> </a:t>
            </a:r>
            <a:r>
              <a:rPr lang="es-ES" sz="1200" dirty="0" err="1" smtClean="0"/>
              <a:t>Practice</a:t>
            </a:r>
            <a:r>
              <a:rPr lang="es-ES" sz="1200" dirty="0" smtClean="0"/>
              <a:t> Res </a:t>
            </a:r>
            <a:r>
              <a:rPr lang="es-ES" sz="1200" dirty="0" err="1" smtClean="0"/>
              <a:t>Clin</a:t>
            </a:r>
            <a:r>
              <a:rPr lang="es-ES" sz="1200" dirty="0" smtClean="0"/>
              <a:t> </a:t>
            </a:r>
            <a:r>
              <a:rPr lang="es-ES" sz="1200" dirty="0" err="1" smtClean="0"/>
              <a:t>Gastroenterol</a:t>
            </a:r>
            <a:r>
              <a:rPr lang="es-ES" sz="1200" dirty="0" smtClean="0"/>
              <a:t>, 2012</a:t>
            </a:r>
            <a:endParaRPr lang="es-ES" sz="1200" dirty="0"/>
          </a:p>
        </p:txBody>
      </p:sp>
      <p:cxnSp>
        <p:nvCxnSpPr>
          <p:cNvPr id="12" name="3 Conector recto"/>
          <p:cNvCxnSpPr/>
          <p:nvPr/>
        </p:nvCxnSpPr>
        <p:spPr>
          <a:xfrm>
            <a:off x="5714859" y="6285617"/>
            <a:ext cx="6440560" cy="0"/>
          </a:xfrm>
          <a:prstGeom prst="line">
            <a:avLst/>
          </a:prstGeom>
          <a:ln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3" name="2 CuadroTexto"/>
          <p:cNvSpPr txBox="1"/>
          <p:nvPr/>
        </p:nvSpPr>
        <p:spPr>
          <a:xfrm>
            <a:off x="7065539" y="6290156"/>
            <a:ext cx="512646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 defTabSz="457200"/>
            <a:r>
              <a:rPr lang="es-MX" sz="1400" i="1" dirty="0">
                <a:solidFill>
                  <a:prstClr val="black"/>
                </a:solidFill>
              </a:rPr>
              <a:t>Departamento de Gastroenterología</a:t>
            </a:r>
          </a:p>
          <a:p>
            <a:pPr algn="r" defTabSz="457200"/>
            <a:r>
              <a:rPr lang="es-MX" sz="1400" i="1" dirty="0">
                <a:solidFill>
                  <a:prstClr val="black"/>
                </a:solidFill>
              </a:rPr>
              <a:t>Instituto Nacional de Ciencias Médicas y Nutrición Salvador Zubirán</a:t>
            </a:r>
          </a:p>
        </p:txBody>
      </p:sp>
      <p:cxnSp>
        <p:nvCxnSpPr>
          <p:cNvPr id="16" name="Conector recto de flecha 15"/>
          <p:cNvCxnSpPr>
            <a:stCxn id="4" idx="2"/>
          </p:cNvCxnSpPr>
          <p:nvPr/>
        </p:nvCxnSpPr>
        <p:spPr>
          <a:xfrm flipH="1">
            <a:off x="3194117" y="1639289"/>
            <a:ext cx="2561254" cy="74171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Conector recto de flecha 17"/>
          <p:cNvCxnSpPr/>
          <p:nvPr/>
        </p:nvCxnSpPr>
        <p:spPr>
          <a:xfrm>
            <a:off x="3001700" y="2860648"/>
            <a:ext cx="0" cy="2094573"/>
          </a:xfrm>
          <a:prstGeom prst="straightConnector1">
            <a:avLst/>
          </a:prstGeom>
          <a:ln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3" name="CuadroTexto 32"/>
          <p:cNvSpPr txBox="1"/>
          <p:nvPr/>
        </p:nvSpPr>
        <p:spPr>
          <a:xfrm>
            <a:off x="2905492" y="1818218"/>
            <a:ext cx="5836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 smtClean="0"/>
              <a:t>10%</a:t>
            </a:r>
            <a:endParaRPr lang="es-ES" dirty="0"/>
          </a:p>
        </p:txBody>
      </p:sp>
      <p:sp>
        <p:nvSpPr>
          <p:cNvPr id="40" name="CuadroTexto 39"/>
          <p:cNvSpPr txBox="1"/>
          <p:nvPr/>
        </p:nvSpPr>
        <p:spPr>
          <a:xfrm>
            <a:off x="808150" y="3752233"/>
            <a:ext cx="14029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 smtClean="0"/>
              <a:t>50% 6 meses</a:t>
            </a:r>
            <a:endParaRPr lang="es-ES" dirty="0"/>
          </a:p>
        </p:txBody>
      </p:sp>
      <p:sp>
        <p:nvSpPr>
          <p:cNvPr id="41" name="Line 2"/>
          <p:cNvSpPr>
            <a:spLocks noChangeShapeType="1"/>
          </p:cNvSpPr>
          <p:nvPr/>
        </p:nvSpPr>
        <p:spPr bwMode="auto">
          <a:xfrm>
            <a:off x="0" y="992880"/>
            <a:ext cx="12192000" cy="0"/>
          </a:xfrm>
          <a:prstGeom prst="line">
            <a:avLst/>
          </a:prstGeom>
          <a:noFill/>
          <a:ln w="508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335689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4" name="ZoneTexte 11"/>
          <p:cNvSpPr txBox="1">
            <a:spLocks noChangeArrowheads="1"/>
          </p:cNvSpPr>
          <p:nvPr/>
        </p:nvSpPr>
        <p:spPr bwMode="auto">
          <a:xfrm>
            <a:off x="5063066" y="4267200"/>
            <a:ext cx="18466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/>
            <a:endParaRPr lang="fr-FR" sz="1800">
              <a:solidFill>
                <a:srgbClr val="FDF88D"/>
              </a:solidFill>
              <a:latin typeface="Arial" charset="0"/>
            </a:endParaRPr>
          </a:p>
        </p:txBody>
      </p:sp>
      <p:sp>
        <p:nvSpPr>
          <p:cNvPr id="7" name="Rectangle 2"/>
          <p:cNvSpPr txBox="1">
            <a:spLocks noChangeArrowheads="1"/>
          </p:cNvSpPr>
          <p:nvPr/>
        </p:nvSpPr>
        <p:spPr bwMode="auto">
          <a:xfrm>
            <a:off x="451909" y="350939"/>
            <a:ext cx="11288184" cy="485775"/>
          </a:xfrm>
          <a:prstGeom prst="rect">
            <a:avLst/>
          </a:prstGeom>
          <a:noFill/>
          <a:ln>
            <a:noFill/>
          </a:ln>
          <a:extLst>
            <a:ext uri="{AF507438-7753-43e0-B8FC-AC1667EBCBE1}">
              <a14:hiddenEffects xmlns:a14="http://schemas.microsoft.com/office/drawing/2010/main">
                <a:effectLst>
                  <a:outerShdw blurRad="63500" dist="107763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j-ea"/>
                <a:cs typeface="+mj-cs"/>
              </a:rPr>
              <a:t>Impacto</a:t>
            </a:r>
            <a:r>
              <a:rPr kumimoji="0" lang="en-US" sz="3200" b="1" i="0" u="none" strike="noStrike" kern="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j-ea"/>
                <a:cs typeface="+mj-cs"/>
              </a:rPr>
              <a:t> de la Hepatitis </a:t>
            </a:r>
            <a:r>
              <a:rPr kumimoji="0" lang="en-US" sz="3200" b="1" i="0" u="none" strike="noStrike" kern="0" cap="none" spc="0" normalizeH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j-ea"/>
                <a:cs typeface="+mj-cs"/>
              </a:rPr>
              <a:t>Colestásica</a:t>
            </a:r>
            <a:r>
              <a:rPr kumimoji="0" lang="en-US" sz="3200" b="1" i="0" u="none" strike="noStrike" kern="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j-ea"/>
                <a:cs typeface="+mj-cs"/>
              </a:rPr>
              <a:t> </a:t>
            </a:r>
            <a:r>
              <a:rPr kumimoji="0" lang="en-US" sz="3200" b="1" i="0" u="none" strike="noStrike" kern="0" cap="none" spc="0" normalizeH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j-ea"/>
                <a:cs typeface="+mj-cs"/>
              </a:rPr>
              <a:t>Fibrosante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j-ea"/>
              <a:cs typeface="+mj-cs"/>
            </a:endParaRPr>
          </a:p>
        </p:txBody>
      </p:sp>
      <p:pic>
        <p:nvPicPr>
          <p:cNvPr id="120" name="Picture 102" descr=" not FCH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739" b="2197"/>
          <a:stretch/>
        </p:blipFill>
        <p:spPr bwMode="auto">
          <a:xfrm>
            <a:off x="1401030" y="1413573"/>
            <a:ext cx="9557693" cy="42601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1" name="Text Box 103"/>
          <p:cNvSpPr txBox="1">
            <a:spLocks noChangeArrowheads="1"/>
          </p:cNvSpPr>
          <p:nvPr/>
        </p:nvSpPr>
        <p:spPr bwMode="auto">
          <a:xfrm>
            <a:off x="7304271" y="2717443"/>
            <a:ext cx="2392704" cy="3693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 defTabSz="914400">
              <a:spcBef>
                <a:spcPct val="50000"/>
              </a:spcBef>
            </a:pPr>
            <a:r>
              <a:rPr lang="fr-FR" sz="1800" b="1" dirty="0">
                <a:solidFill>
                  <a:srgbClr val="FF0000"/>
                </a:solidFill>
                <a:latin typeface="Calibri"/>
                <a:cs typeface="Calibri"/>
              </a:rPr>
              <a:t>No </a:t>
            </a:r>
            <a:r>
              <a:rPr lang="fr-FR" sz="1800" b="1" dirty="0" smtClean="0">
                <a:solidFill>
                  <a:srgbClr val="FF0000"/>
                </a:solidFill>
                <a:latin typeface="Calibri"/>
                <a:cs typeface="Calibri"/>
              </a:rPr>
              <a:t>HCF </a:t>
            </a:r>
            <a:endParaRPr lang="fr-FR" sz="1800" b="1" dirty="0">
              <a:solidFill>
                <a:srgbClr val="FF0000"/>
              </a:solidFill>
              <a:latin typeface="Calibri"/>
              <a:cs typeface="Calibri"/>
            </a:endParaRPr>
          </a:p>
        </p:txBody>
      </p:sp>
      <p:sp>
        <p:nvSpPr>
          <p:cNvPr id="122" name="Text Box 104"/>
          <p:cNvSpPr txBox="1">
            <a:spLocks noChangeArrowheads="1"/>
          </p:cNvSpPr>
          <p:nvPr/>
        </p:nvSpPr>
        <p:spPr bwMode="auto">
          <a:xfrm>
            <a:off x="4815859" y="4499851"/>
            <a:ext cx="2488412" cy="3693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 defTabSz="914400">
              <a:spcBef>
                <a:spcPct val="50000"/>
              </a:spcBef>
            </a:pPr>
            <a:r>
              <a:rPr lang="fr-FR" sz="1800" b="1" dirty="0" smtClean="0">
                <a:solidFill>
                  <a:srgbClr val="FF0000"/>
                </a:solidFill>
                <a:latin typeface="Calibri"/>
                <a:cs typeface="Calibri"/>
              </a:rPr>
              <a:t>HCF 19</a:t>
            </a:r>
            <a:r>
              <a:rPr lang="fr-FR" sz="1800" b="1" dirty="0">
                <a:solidFill>
                  <a:srgbClr val="FF0000"/>
                </a:solidFill>
                <a:latin typeface="Calibri"/>
                <a:cs typeface="Calibri"/>
              </a:rPr>
              <a:t>%</a:t>
            </a:r>
          </a:p>
        </p:txBody>
      </p:sp>
      <p:sp>
        <p:nvSpPr>
          <p:cNvPr id="124" name="Text Box 108"/>
          <p:cNvSpPr txBox="1">
            <a:spLocks noChangeArrowheads="1"/>
          </p:cNvSpPr>
          <p:nvPr/>
        </p:nvSpPr>
        <p:spPr bwMode="auto">
          <a:xfrm>
            <a:off x="8610662" y="1988840"/>
            <a:ext cx="1411108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defTabSz="914400"/>
            <a:r>
              <a:rPr lang="fr-FR" sz="1600" b="1" i="1" dirty="0">
                <a:solidFill>
                  <a:srgbClr val="FF0000"/>
                </a:solidFill>
                <a:latin typeface="Arial"/>
                <a:cs typeface="Arial"/>
              </a:rPr>
              <a:t>P=0.004</a:t>
            </a:r>
          </a:p>
        </p:txBody>
      </p:sp>
      <p:sp>
        <p:nvSpPr>
          <p:cNvPr id="125" name="Text Box 112"/>
          <p:cNvSpPr txBox="1">
            <a:spLocks noChangeArrowheads="1"/>
          </p:cNvSpPr>
          <p:nvPr/>
        </p:nvSpPr>
        <p:spPr bwMode="auto">
          <a:xfrm>
            <a:off x="378032" y="6433610"/>
            <a:ext cx="5120569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defTabSz="914400" eaLnBrk="0" hangingPunct="0">
              <a:defRPr/>
            </a:pPr>
            <a:r>
              <a:rPr lang="fr-FR" sz="1200" i="1" dirty="0" err="1">
                <a:latin typeface="Arial"/>
                <a:cs typeface="Arial"/>
              </a:rPr>
              <a:t>Antonini</a:t>
            </a:r>
            <a:r>
              <a:rPr lang="fr-FR" sz="1200" i="1" dirty="0" smtClean="0">
                <a:latin typeface="Arial"/>
                <a:cs typeface="Arial"/>
              </a:rPr>
              <a:t>  </a:t>
            </a:r>
            <a:r>
              <a:rPr lang="fr-FR" sz="1200" i="1" dirty="0">
                <a:latin typeface="Arial"/>
                <a:cs typeface="Arial"/>
              </a:rPr>
              <a:t>Am J Transplant 2011</a:t>
            </a:r>
          </a:p>
        </p:txBody>
      </p:sp>
      <p:cxnSp>
        <p:nvCxnSpPr>
          <p:cNvPr id="9" name="3 Conector recto"/>
          <p:cNvCxnSpPr/>
          <p:nvPr/>
        </p:nvCxnSpPr>
        <p:spPr>
          <a:xfrm>
            <a:off x="5702676" y="6285617"/>
            <a:ext cx="6440560" cy="0"/>
          </a:xfrm>
          <a:prstGeom prst="line">
            <a:avLst/>
          </a:prstGeom>
          <a:ln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0" name="2 CuadroTexto"/>
          <p:cNvSpPr txBox="1"/>
          <p:nvPr/>
        </p:nvSpPr>
        <p:spPr>
          <a:xfrm>
            <a:off x="7065539" y="6290156"/>
            <a:ext cx="512646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 defTabSz="457200"/>
            <a:r>
              <a:rPr lang="es-MX" sz="1400" i="1" dirty="0">
                <a:solidFill>
                  <a:prstClr val="black"/>
                </a:solidFill>
              </a:rPr>
              <a:t>Departamento de Gastroenterología</a:t>
            </a:r>
          </a:p>
          <a:p>
            <a:pPr algn="r" defTabSz="457200"/>
            <a:r>
              <a:rPr lang="es-MX" sz="1400" i="1" dirty="0">
                <a:solidFill>
                  <a:prstClr val="black"/>
                </a:solidFill>
              </a:rPr>
              <a:t>Instituto Nacional de Ciencias Médicas y Nutrición Salvador Zubirán</a:t>
            </a:r>
          </a:p>
        </p:txBody>
      </p:sp>
      <p:sp>
        <p:nvSpPr>
          <p:cNvPr id="2" name="CuadroTexto 1"/>
          <p:cNvSpPr txBox="1"/>
          <p:nvPr/>
        </p:nvSpPr>
        <p:spPr>
          <a:xfrm rot="16200000">
            <a:off x="302519" y="3138002"/>
            <a:ext cx="17045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 smtClean="0"/>
              <a:t>% Supervivencia</a:t>
            </a:r>
            <a:endParaRPr lang="es-ES" dirty="0"/>
          </a:p>
        </p:txBody>
      </p:sp>
      <p:sp>
        <p:nvSpPr>
          <p:cNvPr id="3" name="CuadroTexto 2"/>
          <p:cNvSpPr txBox="1"/>
          <p:nvPr/>
        </p:nvSpPr>
        <p:spPr>
          <a:xfrm>
            <a:off x="5926434" y="5702558"/>
            <a:ext cx="7922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 smtClean="0"/>
              <a:t>Meses </a:t>
            </a:r>
            <a:endParaRPr lang="es-ES" dirty="0"/>
          </a:p>
        </p:txBody>
      </p:sp>
      <p:sp>
        <p:nvSpPr>
          <p:cNvPr id="13" name="Line 2"/>
          <p:cNvSpPr>
            <a:spLocks noChangeShapeType="1"/>
          </p:cNvSpPr>
          <p:nvPr/>
        </p:nvSpPr>
        <p:spPr bwMode="auto">
          <a:xfrm>
            <a:off x="0" y="1065030"/>
            <a:ext cx="12192000" cy="0"/>
          </a:xfrm>
          <a:prstGeom prst="line">
            <a:avLst/>
          </a:prstGeom>
          <a:noFill/>
          <a:ln w="508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5772674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10561" y="18819"/>
            <a:ext cx="10972800" cy="1143000"/>
          </a:xfrm>
        </p:spPr>
        <p:txBody>
          <a:bodyPr/>
          <a:lstStyle/>
          <a:p>
            <a:r>
              <a:rPr lang="es-ES" dirty="0" err="1" smtClean="0">
                <a:latin typeface="Arial"/>
                <a:cs typeface="Arial"/>
              </a:rPr>
              <a:t>Hx</a:t>
            </a:r>
            <a:r>
              <a:rPr lang="es-ES" dirty="0" smtClean="0">
                <a:latin typeface="Arial"/>
                <a:cs typeface="Arial"/>
              </a:rPr>
              <a:t> Natural del VHC </a:t>
            </a:r>
            <a:r>
              <a:rPr lang="es-ES" dirty="0" err="1" smtClean="0">
                <a:latin typeface="Arial"/>
                <a:cs typeface="Arial"/>
              </a:rPr>
              <a:t>postho</a:t>
            </a:r>
            <a:endParaRPr lang="es-ES" dirty="0">
              <a:latin typeface="Arial"/>
              <a:cs typeface="Arial"/>
            </a:endParaRPr>
          </a:p>
        </p:txBody>
      </p:sp>
      <p:sp>
        <p:nvSpPr>
          <p:cNvPr id="4" name="CuadroTexto 3"/>
          <p:cNvSpPr txBox="1"/>
          <p:nvPr/>
        </p:nvSpPr>
        <p:spPr>
          <a:xfrm>
            <a:off x="4113034" y="1269957"/>
            <a:ext cx="3350835" cy="369332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s-ES" b="1" dirty="0" smtClean="0">
                <a:solidFill>
                  <a:srgbClr val="000000"/>
                </a:solidFill>
              </a:rPr>
              <a:t>Trasplante Hepático (VHC RNA +)</a:t>
            </a:r>
            <a:endParaRPr lang="es-ES" b="1" dirty="0">
              <a:solidFill>
                <a:srgbClr val="000000"/>
              </a:solidFill>
            </a:endParaRPr>
          </a:p>
        </p:txBody>
      </p:sp>
      <p:sp>
        <p:nvSpPr>
          <p:cNvPr id="5" name="CuadroTexto 4"/>
          <p:cNvSpPr txBox="1"/>
          <p:nvPr/>
        </p:nvSpPr>
        <p:spPr>
          <a:xfrm>
            <a:off x="2163460" y="2491315"/>
            <a:ext cx="1240882" cy="369332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s-ES" dirty="0" smtClean="0"/>
              <a:t>Severa HCF</a:t>
            </a:r>
            <a:endParaRPr lang="es-ES" dirty="0"/>
          </a:p>
        </p:txBody>
      </p:sp>
      <p:sp>
        <p:nvSpPr>
          <p:cNvPr id="6" name="CuadroTexto 5"/>
          <p:cNvSpPr txBox="1"/>
          <p:nvPr/>
        </p:nvSpPr>
        <p:spPr>
          <a:xfrm>
            <a:off x="1613286" y="5027371"/>
            <a:ext cx="2082621" cy="646331"/>
          </a:xfrm>
          <a:prstGeom prst="rect">
            <a:avLst/>
          </a:prstGeom>
          <a:solidFill>
            <a:srgbClr val="000000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s-ES" dirty="0" smtClean="0"/>
              <a:t>Pérdida de Injerto</a:t>
            </a:r>
          </a:p>
          <a:p>
            <a:r>
              <a:rPr lang="es-ES" dirty="0" smtClean="0"/>
              <a:t>Por recurrencia VHC</a:t>
            </a:r>
            <a:endParaRPr lang="es-ES" dirty="0"/>
          </a:p>
        </p:txBody>
      </p:sp>
      <p:sp>
        <p:nvSpPr>
          <p:cNvPr id="7" name="CuadroTexto 6"/>
          <p:cNvSpPr txBox="1"/>
          <p:nvPr/>
        </p:nvSpPr>
        <p:spPr>
          <a:xfrm>
            <a:off x="8032284" y="2491316"/>
            <a:ext cx="1964150" cy="646331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pPr algn="ctr"/>
            <a:r>
              <a:rPr lang="es-ES" b="1" dirty="0" smtClean="0">
                <a:solidFill>
                  <a:srgbClr val="000000"/>
                </a:solidFill>
              </a:rPr>
              <a:t>Recurrencia</a:t>
            </a:r>
          </a:p>
          <a:p>
            <a:pPr algn="ctr"/>
            <a:r>
              <a:rPr lang="es-ES" b="1" dirty="0" smtClean="0">
                <a:solidFill>
                  <a:srgbClr val="000000"/>
                </a:solidFill>
              </a:rPr>
              <a:t>Progresión crónica</a:t>
            </a:r>
            <a:endParaRPr lang="es-ES" b="1" dirty="0">
              <a:solidFill>
                <a:srgbClr val="000000"/>
              </a:solidFill>
            </a:endParaRPr>
          </a:p>
        </p:txBody>
      </p:sp>
      <p:sp>
        <p:nvSpPr>
          <p:cNvPr id="8" name="CuadroTexto 7"/>
          <p:cNvSpPr txBox="1"/>
          <p:nvPr/>
        </p:nvSpPr>
        <p:spPr>
          <a:xfrm>
            <a:off x="10341247" y="3752234"/>
            <a:ext cx="1569660" cy="646331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pPr algn="ctr"/>
            <a:r>
              <a:rPr lang="es-ES" b="1" dirty="0" err="1" smtClean="0">
                <a:solidFill>
                  <a:srgbClr val="000000"/>
                </a:solidFill>
              </a:rPr>
              <a:t>Progresadores</a:t>
            </a:r>
            <a:endParaRPr lang="es-ES" b="1" dirty="0" smtClean="0">
              <a:solidFill>
                <a:srgbClr val="000000"/>
              </a:solidFill>
            </a:endParaRPr>
          </a:p>
          <a:p>
            <a:pPr algn="ctr"/>
            <a:r>
              <a:rPr lang="es-ES" b="1" dirty="0" smtClean="0">
                <a:solidFill>
                  <a:srgbClr val="000000"/>
                </a:solidFill>
              </a:rPr>
              <a:t>Rápidos</a:t>
            </a:r>
          </a:p>
        </p:txBody>
      </p:sp>
      <p:sp>
        <p:nvSpPr>
          <p:cNvPr id="9" name="CuadroTexto 8"/>
          <p:cNvSpPr txBox="1"/>
          <p:nvPr/>
        </p:nvSpPr>
        <p:spPr>
          <a:xfrm>
            <a:off x="6141472" y="3740464"/>
            <a:ext cx="1569660" cy="646331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pPr algn="ctr"/>
            <a:r>
              <a:rPr lang="es-ES" b="1" dirty="0" err="1" smtClean="0">
                <a:solidFill>
                  <a:srgbClr val="000000"/>
                </a:solidFill>
              </a:rPr>
              <a:t>Progresadores</a:t>
            </a:r>
            <a:endParaRPr lang="es-ES" b="1" dirty="0" smtClean="0">
              <a:solidFill>
                <a:srgbClr val="000000"/>
              </a:solidFill>
            </a:endParaRPr>
          </a:p>
          <a:p>
            <a:pPr algn="ctr"/>
            <a:r>
              <a:rPr lang="es-ES" b="1" dirty="0" smtClean="0">
                <a:solidFill>
                  <a:srgbClr val="000000"/>
                </a:solidFill>
              </a:rPr>
              <a:t>Lentos </a:t>
            </a:r>
          </a:p>
        </p:txBody>
      </p:sp>
      <p:sp>
        <p:nvSpPr>
          <p:cNvPr id="10" name="CuadroTexto 9"/>
          <p:cNvSpPr txBox="1"/>
          <p:nvPr/>
        </p:nvSpPr>
        <p:spPr>
          <a:xfrm>
            <a:off x="8343762" y="4770554"/>
            <a:ext cx="892605" cy="369332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pPr algn="ctr"/>
            <a:r>
              <a:rPr lang="es-ES" b="1" dirty="0" smtClean="0">
                <a:solidFill>
                  <a:srgbClr val="000000"/>
                </a:solidFill>
              </a:rPr>
              <a:t>Cirrosis</a:t>
            </a:r>
          </a:p>
        </p:txBody>
      </p:sp>
      <p:sp>
        <p:nvSpPr>
          <p:cNvPr id="11" name="CuadroTexto 10"/>
          <p:cNvSpPr txBox="1"/>
          <p:nvPr/>
        </p:nvSpPr>
        <p:spPr>
          <a:xfrm>
            <a:off x="157647" y="6514245"/>
            <a:ext cx="280715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200" dirty="0" err="1" smtClean="0"/>
              <a:t>Best</a:t>
            </a:r>
            <a:r>
              <a:rPr lang="es-ES" sz="1200" dirty="0" smtClean="0"/>
              <a:t> </a:t>
            </a:r>
            <a:r>
              <a:rPr lang="es-ES" sz="1200" dirty="0" err="1" smtClean="0"/>
              <a:t>Practice</a:t>
            </a:r>
            <a:r>
              <a:rPr lang="es-ES" sz="1200" dirty="0" smtClean="0"/>
              <a:t> Res </a:t>
            </a:r>
            <a:r>
              <a:rPr lang="es-ES" sz="1200" dirty="0" err="1" smtClean="0"/>
              <a:t>Clin</a:t>
            </a:r>
            <a:r>
              <a:rPr lang="es-ES" sz="1200" dirty="0" smtClean="0"/>
              <a:t> </a:t>
            </a:r>
            <a:r>
              <a:rPr lang="es-ES" sz="1200" dirty="0" err="1" smtClean="0"/>
              <a:t>Gastroenterol</a:t>
            </a:r>
            <a:r>
              <a:rPr lang="es-ES" sz="1200" dirty="0" smtClean="0"/>
              <a:t>, 2012</a:t>
            </a:r>
            <a:endParaRPr lang="es-ES" sz="1200" dirty="0"/>
          </a:p>
        </p:txBody>
      </p:sp>
      <p:cxnSp>
        <p:nvCxnSpPr>
          <p:cNvPr id="12" name="3 Conector recto"/>
          <p:cNvCxnSpPr/>
          <p:nvPr/>
        </p:nvCxnSpPr>
        <p:spPr>
          <a:xfrm>
            <a:off x="5714859" y="6285617"/>
            <a:ext cx="6440560" cy="0"/>
          </a:xfrm>
          <a:prstGeom prst="line">
            <a:avLst/>
          </a:prstGeom>
          <a:ln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3" name="2 CuadroTexto"/>
          <p:cNvSpPr txBox="1"/>
          <p:nvPr/>
        </p:nvSpPr>
        <p:spPr>
          <a:xfrm>
            <a:off x="7065539" y="6290156"/>
            <a:ext cx="512646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 defTabSz="457200"/>
            <a:r>
              <a:rPr lang="es-MX" sz="1400" i="1" dirty="0">
                <a:solidFill>
                  <a:prstClr val="black"/>
                </a:solidFill>
              </a:rPr>
              <a:t>Departamento de Gastroenterología</a:t>
            </a:r>
          </a:p>
          <a:p>
            <a:pPr algn="r" defTabSz="457200"/>
            <a:r>
              <a:rPr lang="es-MX" sz="1400" i="1" dirty="0">
                <a:solidFill>
                  <a:prstClr val="black"/>
                </a:solidFill>
              </a:rPr>
              <a:t>Instituto Nacional de Ciencias Médicas y Nutrición Salvador Zubirán</a:t>
            </a:r>
          </a:p>
        </p:txBody>
      </p:sp>
      <p:cxnSp>
        <p:nvCxnSpPr>
          <p:cNvPr id="14" name="Conector recto de flecha 13"/>
          <p:cNvCxnSpPr>
            <a:stCxn id="4" idx="2"/>
            <a:endCxn id="7" idx="0"/>
          </p:cNvCxnSpPr>
          <p:nvPr/>
        </p:nvCxnSpPr>
        <p:spPr>
          <a:xfrm>
            <a:off x="5788452" y="1639289"/>
            <a:ext cx="3225907" cy="852027"/>
          </a:xfrm>
          <a:prstGeom prst="straightConnector1">
            <a:avLst/>
          </a:prstGeom>
          <a:ln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Conector recto de flecha 15"/>
          <p:cNvCxnSpPr>
            <a:stCxn id="4" idx="2"/>
          </p:cNvCxnSpPr>
          <p:nvPr/>
        </p:nvCxnSpPr>
        <p:spPr>
          <a:xfrm flipH="1">
            <a:off x="3194117" y="1639289"/>
            <a:ext cx="2594335" cy="74171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Conector recto de flecha 17"/>
          <p:cNvCxnSpPr/>
          <p:nvPr/>
        </p:nvCxnSpPr>
        <p:spPr>
          <a:xfrm>
            <a:off x="3001700" y="2860648"/>
            <a:ext cx="0" cy="2094573"/>
          </a:xfrm>
          <a:prstGeom prst="straightConnector1">
            <a:avLst/>
          </a:prstGeom>
          <a:ln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Conector recto de flecha 20"/>
          <p:cNvCxnSpPr>
            <a:stCxn id="7" idx="2"/>
            <a:endCxn id="9" idx="0"/>
          </p:cNvCxnSpPr>
          <p:nvPr/>
        </p:nvCxnSpPr>
        <p:spPr>
          <a:xfrm flipH="1">
            <a:off x="6926302" y="3137647"/>
            <a:ext cx="2088057" cy="602817"/>
          </a:xfrm>
          <a:prstGeom prst="straightConnector1">
            <a:avLst/>
          </a:prstGeom>
          <a:ln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Conector recto de flecha 22"/>
          <p:cNvCxnSpPr>
            <a:stCxn id="7" idx="2"/>
            <a:endCxn id="8" idx="0"/>
          </p:cNvCxnSpPr>
          <p:nvPr/>
        </p:nvCxnSpPr>
        <p:spPr>
          <a:xfrm>
            <a:off x="9014359" y="3137647"/>
            <a:ext cx="2111718" cy="614587"/>
          </a:xfrm>
          <a:prstGeom prst="straightConnector1">
            <a:avLst/>
          </a:prstGeom>
          <a:ln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Conector recto de flecha 24"/>
          <p:cNvCxnSpPr>
            <a:stCxn id="8" idx="2"/>
          </p:cNvCxnSpPr>
          <p:nvPr/>
        </p:nvCxnSpPr>
        <p:spPr>
          <a:xfrm flipH="1">
            <a:off x="9374841" y="4398565"/>
            <a:ext cx="1751236" cy="556655"/>
          </a:xfrm>
          <a:prstGeom prst="straightConnector1">
            <a:avLst/>
          </a:prstGeom>
          <a:ln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Conector recto de flecha 26"/>
          <p:cNvCxnSpPr>
            <a:stCxn id="9" idx="2"/>
            <a:endCxn id="10" idx="1"/>
          </p:cNvCxnSpPr>
          <p:nvPr/>
        </p:nvCxnSpPr>
        <p:spPr>
          <a:xfrm>
            <a:off x="6926302" y="4386795"/>
            <a:ext cx="1417460" cy="568425"/>
          </a:xfrm>
          <a:prstGeom prst="straightConnector1">
            <a:avLst/>
          </a:prstGeom>
          <a:ln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Conector recto de flecha 28"/>
          <p:cNvCxnSpPr/>
          <p:nvPr/>
        </p:nvCxnSpPr>
        <p:spPr>
          <a:xfrm flipH="1">
            <a:off x="4390115" y="5411363"/>
            <a:ext cx="4403327" cy="43291"/>
          </a:xfrm>
          <a:prstGeom prst="straightConnector1">
            <a:avLst/>
          </a:prstGeom>
          <a:ln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" name="Conector recto 30"/>
          <p:cNvCxnSpPr>
            <a:stCxn id="10" idx="2"/>
          </p:cNvCxnSpPr>
          <p:nvPr/>
        </p:nvCxnSpPr>
        <p:spPr>
          <a:xfrm>
            <a:off x="8790065" y="5139886"/>
            <a:ext cx="3377" cy="285908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3" name="CuadroTexto 32"/>
          <p:cNvSpPr txBox="1"/>
          <p:nvPr/>
        </p:nvSpPr>
        <p:spPr>
          <a:xfrm>
            <a:off x="2905492" y="1818218"/>
            <a:ext cx="5836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 smtClean="0"/>
              <a:t>10%</a:t>
            </a:r>
            <a:endParaRPr lang="es-ES" dirty="0"/>
          </a:p>
        </p:txBody>
      </p:sp>
      <p:sp>
        <p:nvSpPr>
          <p:cNvPr id="34" name="CuadroTexto 33"/>
          <p:cNvSpPr txBox="1"/>
          <p:nvPr/>
        </p:nvSpPr>
        <p:spPr>
          <a:xfrm>
            <a:off x="8596622" y="1818218"/>
            <a:ext cx="5836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/>
              <a:t>9</a:t>
            </a:r>
            <a:r>
              <a:rPr lang="es-ES" dirty="0" smtClean="0"/>
              <a:t>0%</a:t>
            </a:r>
            <a:endParaRPr lang="es-ES" dirty="0"/>
          </a:p>
        </p:txBody>
      </p:sp>
      <p:sp>
        <p:nvSpPr>
          <p:cNvPr id="35" name="CuadroTexto 34"/>
          <p:cNvSpPr txBox="1"/>
          <p:nvPr/>
        </p:nvSpPr>
        <p:spPr>
          <a:xfrm>
            <a:off x="6522925" y="3261248"/>
            <a:ext cx="8899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 smtClean="0"/>
              <a:t>50-70%</a:t>
            </a:r>
            <a:endParaRPr lang="es-ES" dirty="0"/>
          </a:p>
        </p:txBody>
      </p:sp>
      <p:sp>
        <p:nvSpPr>
          <p:cNvPr id="36" name="CuadroTexto 35"/>
          <p:cNvSpPr txBox="1"/>
          <p:nvPr/>
        </p:nvSpPr>
        <p:spPr>
          <a:xfrm>
            <a:off x="10790037" y="3261248"/>
            <a:ext cx="5836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 smtClean="0"/>
              <a:t>30%</a:t>
            </a:r>
            <a:endParaRPr lang="es-ES" dirty="0"/>
          </a:p>
        </p:txBody>
      </p:sp>
      <p:sp>
        <p:nvSpPr>
          <p:cNvPr id="37" name="CuadroTexto 36"/>
          <p:cNvSpPr txBox="1"/>
          <p:nvPr/>
        </p:nvSpPr>
        <p:spPr>
          <a:xfrm>
            <a:off x="10316403" y="4770554"/>
            <a:ext cx="8002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 smtClean="0"/>
              <a:t>5 años</a:t>
            </a:r>
            <a:endParaRPr lang="es-ES" dirty="0"/>
          </a:p>
        </p:txBody>
      </p:sp>
      <p:sp>
        <p:nvSpPr>
          <p:cNvPr id="38" name="CuadroTexto 37"/>
          <p:cNvSpPr txBox="1"/>
          <p:nvPr/>
        </p:nvSpPr>
        <p:spPr>
          <a:xfrm>
            <a:off x="6302816" y="4842704"/>
            <a:ext cx="12234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 smtClean="0"/>
              <a:t>10-15 años</a:t>
            </a:r>
            <a:endParaRPr lang="es-ES" dirty="0"/>
          </a:p>
        </p:txBody>
      </p:sp>
      <p:sp>
        <p:nvSpPr>
          <p:cNvPr id="39" name="CuadroTexto 38"/>
          <p:cNvSpPr txBox="1"/>
          <p:nvPr/>
        </p:nvSpPr>
        <p:spPr>
          <a:xfrm>
            <a:off x="5743032" y="5529401"/>
            <a:ext cx="19543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 smtClean="0"/>
              <a:t>40% en el 1er años</a:t>
            </a:r>
            <a:endParaRPr lang="es-ES" dirty="0"/>
          </a:p>
        </p:txBody>
      </p:sp>
      <p:sp>
        <p:nvSpPr>
          <p:cNvPr id="40" name="CuadroTexto 39"/>
          <p:cNvSpPr txBox="1"/>
          <p:nvPr/>
        </p:nvSpPr>
        <p:spPr>
          <a:xfrm>
            <a:off x="808150" y="3752233"/>
            <a:ext cx="14029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 smtClean="0"/>
              <a:t>50% 6 meses</a:t>
            </a:r>
            <a:endParaRPr lang="es-ES" dirty="0"/>
          </a:p>
        </p:txBody>
      </p:sp>
      <p:sp>
        <p:nvSpPr>
          <p:cNvPr id="41" name="Line 2"/>
          <p:cNvSpPr>
            <a:spLocks noChangeShapeType="1"/>
          </p:cNvSpPr>
          <p:nvPr/>
        </p:nvSpPr>
        <p:spPr bwMode="auto">
          <a:xfrm>
            <a:off x="0" y="992880"/>
            <a:ext cx="12192000" cy="0"/>
          </a:xfrm>
          <a:prstGeom prst="line">
            <a:avLst/>
          </a:prstGeom>
          <a:noFill/>
          <a:ln w="508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433111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2"/>
          <a:srcRect l="21425" t="9880" r="-1" b="43913"/>
          <a:stretch/>
        </p:blipFill>
        <p:spPr>
          <a:xfrm>
            <a:off x="1309208" y="1728412"/>
            <a:ext cx="4801451" cy="1806978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 rotWithShape="1">
          <a:blip r:embed="rId3"/>
          <a:srcRect l="22100" b="30380"/>
          <a:stretch/>
        </p:blipFill>
        <p:spPr>
          <a:xfrm>
            <a:off x="7383933" y="1342019"/>
            <a:ext cx="4488174" cy="2749854"/>
          </a:xfrm>
          <a:prstGeom prst="rect">
            <a:avLst/>
          </a:prstGeom>
        </p:spPr>
      </p:pic>
      <p:sp>
        <p:nvSpPr>
          <p:cNvPr id="4" name="CuadroTexto 3"/>
          <p:cNvSpPr txBox="1"/>
          <p:nvPr/>
        </p:nvSpPr>
        <p:spPr>
          <a:xfrm rot="16200000">
            <a:off x="-1245554" y="3031322"/>
            <a:ext cx="321263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600" b="1" dirty="0" smtClean="0"/>
              <a:t>% Libre de descompensación clínica</a:t>
            </a:r>
            <a:endParaRPr lang="es-ES" sz="1600" b="1" dirty="0"/>
          </a:p>
        </p:txBody>
      </p:sp>
      <p:sp>
        <p:nvSpPr>
          <p:cNvPr id="5" name="CuadroTexto 4"/>
          <p:cNvSpPr txBox="1"/>
          <p:nvPr/>
        </p:nvSpPr>
        <p:spPr>
          <a:xfrm>
            <a:off x="1750992" y="4965170"/>
            <a:ext cx="28458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 smtClean="0"/>
              <a:t>Meses después de la biopsia</a:t>
            </a:r>
            <a:endParaRPr lang="es-ES" dirty="0"/>
          </a:p>
        </p:txBody>
      </p:sp>
      <p:sp>
        <p:nvSpPr>
          <p:cNvPr id="6" name="CuadroTexto 5"/>
          <p:cNvSpPr txBox="1"/>
          <p:nvPr/>
        </p:nvSpPr>
        <p:spPr>
          <a:xfrm>
            <a:off x="7861383" y="4994032"/>
            <a:ext cx="25517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 smtClean="0"/>
              <a:t>Meses después del HVPG</a:t>
            </a:r>
            <a:endParaRPr lang="es-ES" dirty="0"/>
          </a:p>
        </p:txBody>
      </p:sp>
      <p:sp>
        <p:nvSpPr>
          <p:cNvPr id="7" name="Text Box 6"/>
          <p:cNvSpPr txBox="1">
            <a:spLocks noChangeArrowheads="1"/>
          </p:cNvSpPr>
          <p:nvPr/>
        </p:nvSpPr>
        <p:spPr bwMode="auto">
          <a:xfrm>
            <a:off x="361245" y="152401"/>
            <a:ext cx="11830756" cy="5847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0"/>
              </a:spcBef>
              <a:defRPr/>
            </a:pPr>
            <a:r>
              <a:rPr lang="fr-FR" sz="3200" b="1" dirty="0" err="1" smtClean="0">
                <a:solidFill>
                  <a:srgbClr val="000000"/>
                </a:solidFill>
                <a:latin typeface="Arial" charset="0"/>
              </a:rPr>
              <a:t>Fibrosis</a:t>
            </a:r>
            <a:r>
              <a:rPr lang="fr-FR" sz="3200" b="1" dirty="0" smtClean="0">
                <a:solidFill>
                  <a:srgbClr val="000000"/>
                </a:solidFill>
                <a:latin typeface="Arial" charset="0"/>
              </a:rPr>
              <a:t> al </a:t>
            </a:r>
            <a:r>
              <a:rPr lang="fr-FR" sz="3200" b="1" dirty="0" err="1" smtClean="0">
                <a:solidFill>
                  <a:srgbClr val="000000"/>
                </a:solidFill>
                <a:latin typeface="Arial" charset="0"/>
              </a:rPr>
              <a:t>año</a:t>
            </a:r>
            <a:r>
              <a:rPr lang="fr-FR" sz="3200" b="1" dirty="0" smtClean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fr-FR" sz="3200" b="1" dirty="0" err="1" smtClean="0">
                <a:solidFill>
                  <a:srgbClr val="000000"/>
                </a:solidFill>
                <a:latin typeface="Arial" charset="0"/>
              </a:rPr>
              <a:t>Postransplante</a:t>
            </a:r>
            <a:r>
              <a:rPr lang="fr-FR" sz="3200" b="1" dirty="0" smtClean="0">
                <a:solidFill>
                  <a:srgbClr val="000000"/>
                </a:solidFill>
                <a:latin typeface="Arial" charset="0"/>
              </a:rPr>
              <a:t> y </a:t>
            </a:r>
            <a:r>
              <a:rPr lang="fr-FR" sz="3200" b="1" dirty="0" err="1" smtClean="0">
                <a:solidFill>
                  <a:srgbClr val="000000"/>
                </a:solidFill>
                <a:latin typeface="Arial" charset="0"/>
              </a:rPr>
              <a:t>desenlace</a:t>
            </a:r>
            <a:endParaRPr lang="fr-FR" sz="3200" b="1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8" name="Line 2"/>
          <p:cNvSpPr>
            <a:spLocks noChangeShapeType="1"/>
          </p:cNvSpPr>
          <p:nvPr/>
        </p:nvSpPr>
        <p:spPr bwMode="auto">
          <a:xfrm>
            <a:off x="0" y="863010"/>
            <a:ext cx="12192000" cy="0"/>
          </a:xfrm>
          <a:prstGeom prst="line">
            <a:avLst/>
          </a:prstGeom>
          <a:noFill/>
          <a:ln w="508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s-ES"/>
          </a:p>
        </p:txBody>
      </p:sp>
      <p:sp>
        <p:nvSpPr>
          <p:cNvPr id="9" name="2 CuadroTexto"/>
          <p:cNvSpPr txBox="1"/>
          <p:nvPr/>
        </p:nvSpPr>
        <p:spPr>
          <a:xfrm>
            <a:off x="7065539" y="6290156"/>
            <a:ext cx="512646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 defTabSz="457200"/>
            <a:r>
              <a:rPr lang="es-MX" sz="1400" i="1" dirty="0">
                <a:solidFill>
                  <a:prstClr val="black"/>
                </a:solidFill>
              </a:rPr>
              <a:t>Departamento de Gastroenterología</a:t>
            </a:r>
          </a:p>
          <a:p>
            <a:pPr algn="r" defTabSz="457200"/>
            <a:r>
              <a:rPr lang="es-MX" sz="1400" i="1" dirty="0">
                <a:solidFill>
                  <a:prstClr val="black"/>
                </a:solidFill>
              </a:rPr>
              <a:t>Instituto Nacional de Ciencias Médicas y Nutrición Salvador Zubirán</a:t>
            </a:r>
          </a:p>
        </p:txBody>
      </p:sp>
      <p:cxnSp>
        <p:nvCxnSpPr>
          <p:cNvPr id="10" name="3 Conector recto"/>
          <p:cNvCxnSpPr/>
          <p:nvPr/>
        </p:nvCxnSpPr>
        <p:spPr>
          <a:xfrm>
            <a:off x="5702676" y="6285617"/>
            <a:ext cx="6440560" cy="0"/>
          </a:xfrm>
          <a:prstGeom prst="line">
            <a:avLst/>
          </a:prstGeom>
          <a:ln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3" name="CuadroTexto 12"/>
          <p:cNvSpPr txBox="1"/>
          <p:nvPr/>
        </p:nvSpPr>
        <p:spPr>
          <a:xfrm>
            <a:off x="1981892" y="3939472"/>
            <a:ext cx="2963216" cy="369332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endParaRPr lang="es-ES" dirty="0"/>
          </a:p>
        </p:txBody>
      </p:sp>
      <p:sp>
        <p:nvSpPr>
          <p:cNvPr id="14" name="CuadroTexto 13"/>
          <p:cNvSpPr txBox="1"/>
          <p:nvPr/>
        </p:nvSpPr>
        <p:spPr>
          <a:xfrm>
            <a:off x="7861383" y="4091872"/>
            <a:ext cx="2963216" cy="369332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endParaRPr lang="es-ES" dirty="0"/>
          </a:p>
        </p:txBody>
      </p:sp>
      <p:sp>
        <p:nvSpPr>
          <p:cNvPr id="15" name="Text Box 4"/>
          <p:cNvSpPr txBox="1">
            <a:spLocks noChangeArrowheads="1"/>
          </p:cNvSpPr>
          <p:nvPr/>
        </p:nvSpPr>
        <p:spPr bwMode="auto">
          <a:xfrm>
            <a:off x="155607" y="6530828"/>
            <a:ext cx="3232618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  <a:defRPr/>
            </a:pPr>
            <a:r>
              <a:rPr lang="fr-FR" sz="1400" i="1" dirty="0" err="1">
                <a:solidFill>
                  <a:srgbClr val="000000"/>
                </a:solidFill>
                <a:latin typeface="Arial" charset="0"/>
              </a:rPr>
              <a:t>Blasco</a:t>
            </a:r>
            <a:r>
              <a:rPr lang="fr-FR" sz="1400" i="1" dirty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fr-FR" sz="1400" i="1" dirty="0" err="1">
                <a:solidFill>
                  <a:srgbClr val="000000"/>
                </a:solidFill>
                <a:latin typeface="Arial" charset="0"/>
              </a:rPr>
              <a:t>Hepatology</a:t>
            </a:r>
            <a:r>
              <a:rPr lang="fr-FR" sz="1400" i="1" dirty="0">
                <a:solidFill>
                  <a:srgbClr val="000000"/>
                </a:solidFill>
                <a:latin typeface="Arial" charset="0"/>
              </a:rPr>
              <a:t> 2006; 43: 492-499</a:t>
            </a:r>
          </a:p>
        </p:txBody>
      </p:sp>
      <p:cxnSp>
        <p:nvCxnSpPr>
          <p:cNvPr id="31" name="Conector recto 30"/>
          <p:cNvCxnSpPr/>
          <p:nvPr/>
        </p:nvCxnSpPr>
        <p:spPr>
          <a:xfrm>
            <a:off x="1060459" y="1597472"/>
            <a:ext cx="0" cy="3050910"/>
          </a:xfrm>
          <a:prstGeom prst="line">
            <a:avLst/>
          </a:prstGeom>
          <a:ln w="38100" cmpd="sng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Conector recto 32"/>
          <p:cNvCxnSpPr/>
          <p:nvPr/>
        </p:nvCxnSpPr>
        <p:spPr>
          <a:xfrm>
            <a:off x="1060459" y="4648382"/>
            <a:ext cx="5050200" cy="0"/>
          </a:xfrm>
          <a:prstGeom prst="line">
            <a:avLst/>
          </a:prstGeom>
          <a:ln w="38100" cmpd="sng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4" name="CuadroTexto 33"/>
          <p:cNvSpPr txBox="1"/>
          <p:nvPr/>
        </p:nvSpPr>
        <p:spPr>
          <a:xfrm>
            <a:off x="916446" y="4607750"/>
            <a:ext cx="483362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000" b="1" dirty="0" smtClean="0"/>
              <a:t>0                10              20               30               40</a:t>
            </a:r>
            <a:endParaRPr lang="es-ES" sz="2000" b="1" dirty="0"/>
          </a:p>
        </p:txBody>
      </p:sp>
      <p:cxnSp>
        <p:nvCxnSpPr>
          <p:cNvPr id="35" name="Conector recto 34"/>
          <p:cNvCxnSpPr/>
          <p:nvPr/>
        </p:nvCxnSpPr>
        <p:spPr>
          <a:xfrm>
            <a:off x="7222123" y="1597472"/>
            <a:ext cx="0" cy="3050909"/>
          </a:xfrm>
          <a:prstGeom prst="line">
            <a:avLst/>
          </a:prstGeom>
          <a:ln w="38100" cmpd="sng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6" name="Conector recto 35"/>
          <p:cNvCxnSpPr/>
          <p:nvPr/>
        </p:nvCxnSpPr>
        <p:spPr>
          <a:xfrm>
            <a:off x="7222123" y="4655398"/>
            <a:ext cx="4649984" cy="0"/>
          </a:xfrm>
          <a:prstGeom prst="line">
            <a:avLst/>
          </a:prstGeom>
          <a:ln w="38100" cmpd="sng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0" name="CuadroTexto 39"/>
          <p:cNvSpPr txBox="1"/>
          <p:nvPr/>
        </p:nvSpPr>
        <p:spPr>
          <a:xfrm>
            <a:off x="545432" y="1610566"/>
            <a:ext cx="479618" cy="34163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b="1" dirty="0" smtClean="0"/>
              <a:t>1.0</a:t>
            </a:r>
          </a:p>
          <a:p>
            <a:endParaRPr lang="es-ES" b="1" dirty="0" smtClean="0"/>
          </a:p>
          <a:p>
            <a:r>
              <a:rPr lang="es-ES" b="1" dirty="0" smtClean="0"/>
              <a:t>0.8</a:t>
            </a:r>
          </a:p>
          <a:p>
            <a:endParaRPr lang="es-ES" b="1" dirty="0" smtClean="0"/>
          </a:p>
          <a:p>
            <a:r>
              <a:rPr lang="es-ES" b="1" dirty="0" smtClean="0"/>
              <a:t>0.6</a:t>
            </a:r>
          </a:p>
          <a:p>
            <a:endParaRPr lang="es-ES" b="1" dirty="0"/>
          </a:p>
          <a:p>
            <a:r>
              <a:rPr lang="es-ES" b="1" dirty="0" smtClean="0"/>
              <a:t>0.4</a:t>
            </a:r>
          </a:p>
          <a:p>
            <a:endParaRPr lang="es-ES" b="1" dirty="0"/>
          </a:p>
          <a:p>
            <a:r>
              <a:rPr lang="es-ES" b="1" dirty="0" smtClean="0"/>
              <a:t>0.2</a:t>
            </a:r>
          </a:p>
          <a:p>
            <a:endParaRPr lang="es-ES" b="1" dirty="0"/>
          </a:p>
          <a:p>
            <a:r>
              <a:rPr lang="es-ES" b="1" dirty="0" smtClean="0"/>
              <a:t>0.0</a:t>
            </a:r>
          </a:p>
          <a:p>
            <a:endParaRPr lang="es-ES" b="1" dirty="0"/>
          </a:p>
        </p:txBody>
      </p:sp>
      <p:sp>
        <p:nvSpPr>
          <p:cNvPr id="41" name="CuadroTexto 40"/>
          <p:cNvSpPr txBox="1"/>
          <p:nvPr/>
        </p:nvSpPr>
        <p:spPr>
          <a:xfrm>
            <a:off x="6687752" y="1623660"/>
            <a:ext cx="479618" cy="34163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b="1" dirty="0" smtClean="0"/>
              <a:t>1.0</a:t>
            </a:r>
          </a:p>
          <a:p>
            <a:endParaRPr lang="es-ES" b="1" dirty="0" smtClean="0"/>
          </a:p>
          <a:p>
            <a:r>
              <a:rPr lang="es-ES" b="1" dirty="0" smtClean="0"/>
              <a:t>0.8</a:t>
            </a:r>
          </a:p>
          <a:p>
            <a:endParaRPr lang="es-ES" b="1" dirty="0" smtClean="0"/>
          </a:p>
          <a:p>
            <a:r>
              <a:rPr lang="es-ES" b="1" dirty="0" smtClean="0"/>
              <a:t>0.6</a:t>
            </a:r>
          </a:p>
          <a:p>
            <a:endParaRPr lang="es-ES" b="1" dirty="0"/>
          </a:p>
          <a:p>
            <a:r>
              <a:rPr lang="es-ES" b="1" dirty="0" smtClean="0"/>
              <a:t>0.4</a:t>
            </a:r>
          </a:p>
          <a:p>
            <a:endParaRPr lang="es-ES" b="1" dirty="0"/>
          </a:p>
          <a:p>
            <a:r>
              <a:rPr lang="es-ES" b="1" dirty="0" smtClean="0"/>
              <a:t>0.2</a:t>
            </a:r>
          </a:p>
          <a:p>
            <a:endParaRPr lang="es-ES" b="1" dirty="0"/>
          </a:p>
          <a:p>
            <a:r>
              <a:rPr lang="es-ES" b="1" dirty="0" smtClean="0"/>
              <a:t>0.0</a:t>
            </a:r>
          </a:p>
          <a:p>
            <a:endParaRPr lang="es-ES" b="1" dirty="0"/>
          </a:p>
        </p:txBody>
      </p:sp>
      <p:sp>
        <p:nvSpPr>
          <p:cNvPr id="42" name="CuadroTexto 41"/>
          <p:cNvSpPr txBox="1"/>
          <p:nvPr/>
        </p:nvSpPr>
        <p:spPr>
          <a:xfrm>
            <a:off x="7117387" y="4604233"/>
            <a:ext cx="436975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000" b="1" dirty="0" smtClean="0"/>
              <a:t>0               10            20            30            40</a:t>
            </a:r>
            <a:endParaRPr lang="es-ES" sz="2000" b="1" dirty="0"/>
          </a:p>
        </p:txBody>
      </p:sp>
      <p:sp>
        <p:nvSpPr>
          <p:cNvPr id="43" name="CuadroTexto 42"/>
          <p:cNvSpPr txBox="1"/>
          <p:nvPr/>
        </p:nvSpPr>
        <p:spPr>
          <a:xfrm>
            <a:off x="2285620" y="4173814"/>
            <a:ext cx="17433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b="1" dirty="0" smtClean="0"/>
              <a:t>Log Rank &lt;0.001</a:t>
            </a:r>
            <a:endParaRPr lang="es-ES" b="1" dirty="0"/>
          </a:p>
        </p:txBody>
      </p:sp>
      <p:sp>
        <p:nvSpPr>
          <p:cNvPr id="44" name="CuadroTexto 43"/>
          <p:cNvSpPr txBox="1"/>
          <p:nvPr/>
        </p:nvSpPr>
        <p:spPr>
          <a:xfrm>
            <a:off x="7861383" y="4091872"/>
            <a:ext cx="17433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b="1" dirty="0" smtClean="0"/>
              <a:t>Log Rank &lt;0.001</a:t>
            </a:r>
            <a:endParaRPr lang="es-ES" b="1" dirty="0"/>
          </a:p>
        </p:txBody>
      </p:sp>
    </p:spTree>
    <p:extLst>
      <p:ext uri="{BB962C8B-B14F-4D97-AF65-F5344CB8AC3E}">
        <p14:creationId xmlns:p14="http://schemas.microsoft.com/office/powerpoint/2010/main" val="9438810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5"/>
          <p:cNvSpPr txBox="1">
            <a:spLocks noChangeArrowheads="1"/>
          </p:cNvSpPr>
          <p:nvPr/>
        </p:nvSpPr>
        <p:spPr bwMode="auto">
          <a:xfrm>
            <a:off x="76037" y="227106"/>
            <a:ext cx="12011377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fr-FR" sz="3600" dirty="0" err="1" smtClean="0">
                <a:solidFill>
                  <a:srgbClr val="000000"/>
                </a:solidFill>
                <a:latin typeface="Arial" charset="0"/>
              </a:rPr>
              <a:t>Rigídez</a:t>
            </a:r>
            <a:r>
              <a:rPr lang="fr-FR" sz="3600" dirty="0" smtClean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fr-FR" sz="3600" dirty="0" err="1" smtClean="0">
                <a:solidFill>
                  <a:srgbClr val="000000"/>
                </a:solidFill>
                <a:latin typeface="Arial" charset="0"/>
              </a:rPr>
              <a:t>hepática</a:t>
            </a:r>
            <a:r>
              <a:rPr lang="fr-FR" sz="3600" dirty="0" smtClean="0">
                <a:solidFill>
                  <a:srgbClr val="000000"/>
                </a:solidFill>
                <a:latin typeface="Arial" charset="0"/>
              </a:rPr>
              <a:t> y </a:t>
            </a:r>
            <a:r>
              <a:rPr lang="fr-FR" sz="3600" dirty="0" err="1" smtClean="0">
                <a:solidFill>
                  <a:srgbClr val="000000"/>
                </a:solidFill>
                <a:latin typeface="Arial" charset="0"/>
              </a:rPr>
              <a:t>severidad</a:t>
            </a:r>
            <a:r>
              <a:rPr lang="fr-FR" sz="3600" dirty="0" smtClean="0">
                <a:solidFill>
                  <a:srgbClr val="000000"/>
                </a:solidFill>
                <a:latin typeface="Arial" charset="0"/>
              </a:rPr>
              <a:t> de la </a:t>
            </a:r>
            <a:r>
              <a:rPr lang="fr-FR" sz="3600" dirty="0" err="1" smtClean="0">
                <a:solidFill>
                  <a:srgbClr val="000000"/>
                </a:solidFill>
                <a:latin typeface="Arial" charset="0"/>
              </a:rPr>
              <a:t>recurrencia</a:t>
            </a:r>
            <a:r>
              <a:rPr lang="fr-FR" sz="3600" dirty="0" smtClean="0">
                <a:solidFill>
                  <a:srgbClr val="000000"/>
                </a:solidFill>
                <a:latin typeface="Arial" charset="0"/>
              </a:rPr>
              <a:t> de VHC</a:t>
            </a:r>
            <a:endParaRPr lang="fr-FR" sz="36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0" y="6461126"/>
            <a:ext cx="2310085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  <a:defRPr/>
            </a:pPr>
            <a:r>
              <a:rPr lang="fr-FR" sz="1200" i="1" dirty="0" err="1" smtClean="0">
                <a:solidFill>
                  <a:srgbClr val="000000"/>
                </a:solidFill>
                <a:latin typeface="Arial" charset="0"/>
              </a:rPr>
              <a:t>Carrion</a:t>
            </a:r>
            <a:r>
              <a:rPr lang="fr-FR" sz="1200" i="1" dirty="0" smtClean="0">
                <a:solidFill>
                  <a:srgbClr val="000000"/>
                </a:solidFill>
                <a:latin typeface="Arial" charset="0"/>
              </a:rPr>
              <a:t> et al. </a:t>
            </a:r>
            <a:r>
              <a:rPr lang="fr-FR" sz="1200" i="1" dirty="0" err="1">
                <a:solidFill>
                  <a:srgbClr val="000000"/>
                </a:solidFill>
                <a:latin typeface="Arial" charset="0"/>
              </a:rPr>
              <a:t>Hepatology</a:t>
            </a:r>
            <a:r>
              <a:rPr lang="fr-FR" sz="1200" i="1" dirty="0">
                <a:solidFill>
                  <a:srgbClr val="000000"/>
                </a:solidFill>
                <a:latin typeface="Arial" charset="0"/>
              </a:rPr>
              <a:t> 2010</a:t>
            </a:r>
          </a:p>
        </p:txBody>
      </p:sp>
      <p:cxnSp>
        <p:nvCxnSpPr>
          <p:cNvPr id="5" name="3 Conector recto"/>
          <p:cNvCxnSpPr/>
          <p:nvPr/>
        </p:nvCxnSpPr>
        <p:spPr>
          <a:xfrm>
            <a:off x="5702676" y="6285617"/>
            <a:ext cx="6440560" cy="0"/>
          </a:xfrm>
          <a:prstGeom prst="line">
            <a:avLst/>
          </a:prstGeom>
          <a:ln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6" name="2 CuadroTexto"/>
          <p:cNvSpPr txBox="1"/>
          <p:nvPr/>
        </p:nvSpPr>
        <p:spPr>
          <a:xfrm>
            <a:off x="7065539" y="6290156"/>
            <a:ext cx="512646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 defTabSz="457200"/>
            <a:r>
              <a:rPr lang="es-MX" sz="1400" i="1" dirty="0">
                <a:solidFill>
                  <a:prstClr val="black"/>
                </a:solidFill>
              </a:rPr>
              <a:t>Departamento de Gastroenterología</a:t>
            </a:r>
          </a:p>
          <a:p>
            <a:pPr algn="r" defTabSz="457200"/>
            <a:r>
              <a:rPr lang="es-MX" sz="1400" i="1" dirty="0">
                <a:solidFill>
                  <a:prstClr val="black"/>
                </a:solidFill>
              </a:rPr>
              <a:t>Instituto Nacional de Ciencias Médicas y Nutrición Salvador Zubirán</a:t>
            </a:r>
          </a:p>
        </p:txBody>
      </p:sp>
      <p:sp>
        <p:nvSpPr>
          <p:cNvPr id="7" name="Line 2"/>
          <p:cNvSpPr>
            <a:spLocks noChangeShapeType="1"/>
          </p:cNvSpPr>
          <p:nvPr/>
        </p:nvSpPr>
        <p:spPr bwMode="auto">
          <a:xfrm>
            <a:off x="0" y="1151610"/>
            <a:ext cx="12192000" cy="0"/>
          </a:xfrm>
          <a:prstGeom prst="line">
            <a:avLst/>
          </a:prstGeom>
          <a:noFill/>
          <a:ln w="508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s-ES"/>
          </a:p>
        </p:txBody>
      </p:sp>
      <p:sp>
        <p:nvSpPr>
          <p:cNvPr id="8" name="CuadroTexto 7"/>
          <p:cNvSpPr txBox="1"/>
          <p:nvPr/>
        </p:nvSpPr>
        <p:spPr>
          <a:xfrm rot="16200000">
            <a:off x="905326" y="3471430"/>
            <a:ext cx="207420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600" b="1" dirty="0" smtClean="0"/>
              <a:t>Rigidez Hepática (</a:t>
            </a:r>
            <a:r>
              <a:rPr lang="es-ES" sz="1600" b="1" dirty="0" err="1" smtClean="0"/>
              <a:t>kPa</a:t>
            </a:r>
            <a:r>
              <a:rPr lang="es-ES" sz="1600" b="1" dirty="0" smtClean="0"/>
              <a:t>)</a:t>
            </a:r>
            <a:endParaRPr lang="es-ES" sz="1600" b="1" dirty="0"/>
          </a:p>
        </p:txBody>
      </p:sp>
      <p:sp>
        <p:nvSpPr>
          <p:cNvPr id="9" name="CuadroTexto 8"/>
          <p:cNvSpPr txBox="1"/>
          <p:nvPr/>
        </p:nvSpPr>
        <p:spPr>
          <a:xfrm>
            <a:off x="2674479" y="1241004"/>
            <a:ext cx="3983140" cy="369332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endParaRPr lang="es-ES" dirty="0"/>
          </a:p>
        </p:txBody>
      </p:sp>
      <p:sp>
        <p:nvSpPr>
          <p:cNvPr id="10" name="CuadroTexto 9"/>
          <p:cNvSpPr txBox="1"/>
          <p:nvPr/>
        </p:nvSpPr>
        <p:spPr>
          <a:xfrm>
            <a:off x="5060557" y="5871017"/>
            <a:ext cx="153870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600" b="1" dirty="0" smtClean="0"/>
              <a:t>Tiempo (meses)</a:t>
            </a:r>
            <a:endParaRPr lang="es-ES" sz="1600" b="1" dirty="0"/>
          </a:p>
        </p:txBody>
      </p:sp>
      <p:cxnSp>
        <p:nvCxnSpPr>
          <p:cNvPr id="22" name="Conector recto 21"/>
          <p:cNvCxnSpPr/>
          <p:nvPr/>
        </p:nvCxnSpPr>
        <p:spPr>
          <a:xfrm flipV="1">
            <a:off x="3325388" y="2500960"/>
            <a:ext cx="1937628" cy="654702"/>
          </a:xfrm>
          <a:prstGeom prst="line">
            <a:avLst/>
          </a:prstGeom>
          <a:ln w="28575" cmpd="sng">
            <a:solidFill>
              <a:srgbClr val="000000"/>
            </a:solidFill>
            <a:headEnd type="diamond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Conector recto 23"/>
          <p:cNvCxnSpPr/>
          <p:nvPr/>
        </p:nvCxnSpPr>
        <p:spPr>
          <a:xfrm flipV="1">
            <a:off x="5263016" y="1466532"/>
            <a:ext cx="1802523" cy="1034428"/>
          </a:xfrm>
          <a:prstGeom prst="line">
            <a:avLst/>
          </a:prstGeom>
          <a:ln w="28575" cmpd="sng">
            <a:solidFill>
              <a:srgbClr val="000000"/>
            </a:solidFill>
            <a:headEnd type="diamond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Conector recto 25"/>
          <p:cNvCxnSpPr/>
          <p:nvPr/>
        </p:nvCxnSpPr>
        <p:spPr>
          <a:xfrm flipV="1">
            <a:off x="3325388" y="3784176"/>
            <a:ext cx="1937628" cy="602325"/>
          </a:xfrm>
          <a:prstGeom prst="line">
            <a:avLst/>
          </a:prstGeom>
          <a:ln w="57150" cmpd="sng">
            <a:solidFill>
              <a:srgbClr val="0000FF"/>
            </a:solidFill>
            <a:headEnd type="diamond"/>
            <a:tailEnd type="diamon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Conector recto 27"/>
          <p:cNvCxnSpPr/>
          <p:nvPr/>
        </p:nvCxnSpPr>
        <p:spPr>
          <a:xfrm>
            <a:off x="5263016" y="3784176"/>
            <a:ext cx="1802523" cy="0"/>
          </a:xfrm>
          <a:prstGeom prst="line">
            <a:avLst/>
          </a:prstGeom>
          <a:ln w="57150" cmpd="sng">
            <a:solidFill>
              <a:srgbClr val="0000FF"/>
            </a:solidFill>
            <a:headEnd type="diamond"/>
            <a:tailEnd type="diamon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" name="Conector recto 30"/>
          <p:cNvCxnSpPr/>
          <p:nvPr/>
        </p:nvCxnSpPr>
        <p:spPr>
          <a:xfrm flipV="1">
            <a:off x="7065539" y="3155662"/>
            <a:ext cx="1994181" cy="628514"/>
          </a:xfrm>
          <a:prstGeom prst="line">
            <a:avLst/>
          </a:prstGeom>
          <a:ln w="57150" cmpd="sng">
            <a:solidFill>
              <a:srgbClr val="0000FF"/>
            </a:solidFill>
            <a:headEnd type="diamond"/>
            <a:tailEnd type="diamon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Conector recto 32"/>
          <p:cNvCxnSpPr/>
          <p:nvPr/>
        </p:nvCxnSpPr>
        <p:spPr>
          <a:xfrm>
            <a:off x="2552956" y="1327589"/>
            <a:ext cx="0" cy="4289751"/>
          </a:xfrm>
          <a:prstGeom prst="line">
            <a:avLst/>
          </a:prstGeom>
          <a:ln w="28575" cmpd="sng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6" name="Conector recto 35"/>
          <p:cNvCxnSpPr/>
          <p:nvPr/>
        </p:nvCxnSpPr>
        <p:spPr>
          <a:xfrm>
            <a:off x="2552956" y="5617340"/>
            <a:ext cx="6506764" cy="0"/>
          </a:xfrm>
          <a:prstGeom prst="line">
            <a:avLst/>
          </a:prstGeom>
          <a:ln w="28575" cmpd="sng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8" name="Conector recto 37"/>
          <p:cNvCxnSpPr/>
          <p:nvPr/>
        </p:nvCxnSpPr>
        <p:spPr>
          <a:xfrm>
            <a:off x="2569743" y="4111527"/>
            <a:ext cx="7628988" cy="0"/>
          </a:xfrm>
          <a:prstGeom prst="line">
            <a:avLst/>
          </a:prstGeom>
          <a:ln w="28575" cmpd="sng">
            <a:solidFill>
              <a:srgbClr val="FF0000"/>
            </a:solidFill>
            <a:prstDash val="dash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0" name="Conector recto 39"/>
          <p:cNvCxnSpPr/>
          <p:nvPr/>
        </p:nvCxnSpPr>
        <p:spPr>
          <a:xfrm>
            <a:off x="3325388" y="4386501"/>
            <a:ext cx="1937628" cy="0"/>
          </a:xfrm>
          <a:prstGeom prst="line">
            <a:avLst/>
          </a:prstGeom>
          <a:ln w="28575" cmpd="sng">
            <a:solidFill>
              <a:schemeClr val="tx1"/>
            </a:solidFill>
            <a:headEnd type="oval"/>
            <a:tailEnd type="oval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2" name="Conector recto 41"/>
          <p:cNvCxnSpPr/>
          <p:nvPr/>
        </p:nvCxnSpPr>
        <p:spPr>
          <a:xfrm flipV="1">
            <a:off x="5263016" y="4281749"/>
            <a:ext cx="1802523" cy="104752"/>
          </a:xfrm>
          <a:prstGeom prst="line">
            <a:avLst/>
          </a:prstGeom>
          <a:ln w="28575" cmpd="sng">
            <a:solidFill>
              <a:srgbClr val="000000"/>
            </a:solidFill>
            <a:headEnd type="oval"/>
            <a:tailEnd type="oval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Conector recto 43"/>
          <p:cNvCxnSpPr/>
          <p:nvPr/>
        </p:nvCxnSpPr>
        <p:spPr>
          <a:xfrm>
            <a:off x="7065539" y="4281749"/>
            <a:ext cx="1889444" cy="104752"/>
          </a:xfrm>
          <a:prstGeom prst="line">
            <a:avLst/>
          </a:prstGeom>
          <a:ln w="28575" cmpd="sng">
            <a:solidFill>
              <a:srgbClr val="000000"/>
            </a:solidFill>
            <a:headEnd type="oval"/>
            <a:tailEnd type="oval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2" name="Conector recto 51"/>
          <p:cNvCxnSpPr/>
          <p:nvPr/>
        </p:nvCxnSpPr>
        <p:spPr>
          <a:xfrm flipV="1">
            <a:off x="3325388" y="4569818"/>
            <a:ext cx="1937628" cy="107992"/>
          </a:xfrm>
          <a:prstGeom prst="line">
            <a:avLst/>
          </a:prstGeom>
          <a:ln w="28575" cmpd="sng">
            <a:solidFill>
              <a:srgbClr val="000000"/>
            </a:solidFill>
            <a:headEnd type="diamond"/>
            <a:tailEnd type="diamon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4" name="Conector recto 53"/>
          <p:cNvCxnSpPr/>
          <p:nvPr/>
        </p:nvCxnSpPr>
        <p:spPr>
          <a:xfrm>
            <a:off x="5263016" y="4569818"/>
            <a:ext cx="1802523" cy="0"/>
          </a:xfrm>
          <a:prstGeom prst="line">
            <a:avLst/>
          </a:prstGeom>
          <a:ln w="28575" cmpd="sng">
            <a:solidFill>
              <a:srgbClr val="000000"/>
            </a:solidFill>
            <a:headEnd type="diamond"/>
            <a:tailEnd type="diamon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6" name="Conector recto 55"/>
          <p:cNvCxnSpPr/>
          <p:nvPr/>
        </p:nvCxnSpPr>
        <p:spPr>
          <a:xfrm>
            <a:off x="7065539" y="4569818"/>
            <a:ext cx="1994181" cy="107992"/>
          </a:xfrm>
          <a:prstGeom prst="line">
            <a:avLst/>
          </a:prstGeom>
          <a:ln w="28575" cmpd="sng">
            <a:solidFill>
              <a:srgbClr val="000000"/>
            </a:solidFill>
            <a:headEnd type="diamond"/>
            <a:tailEnd type="diamon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7" name="CuadroTexto 56"/>
          <p:cNvSpPr txBox="1"/>
          <p:nvPr/>
        </p:nvSpPr>
        <p:spPr>
          <a:xfrm>
            <a:off x="2461311" y="5617340"/>
            <a:ext cx="68879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b="1" dirty="0" smtClean="0"/>
              <a:t>0             3                                  6                                  9                                  12</a:t>
            </a:r>
            <a:endParaRPr lang="es-ES" b="1" dirty="0"/>
          </a:p>
        </p:txBody>
      </p:sp>
      <p:sp>
        <p:nvSpPr>
          <p:cNvPr id="58" name="CuadroTexto 57"/>
          <p:cNvSpPr txBox="1"/>
          <p:nvPr/>
        </p:nvSpPr>
        <p:spPr>
          <a:xfrm>
            <a:off x="2118252" y="1470861"/>
            <a:ext cx="366657" cy="418576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400" b="1" dirty="0" smtClean="0"/>
              <a:t>24</a:t>
            </a:r>
          </a:p>
          <a:p>
            <a:endParaRPr lang="es-ES" sz="1400" b="1" dirty="0" smtClean="0"/>
          </a:p>
          <a:p>
            <a:endParaRPr lang="es-ES" sz="1400" b="1" dirty="0"/>
          </a:p>
          <a:p>
            <a:r>
              <a:rPr lang="es-ES" sz="1400" b="1" dirty="0" smtClean="0"/>
              <a:t>20</a:t>
            </a:r>
          </a:p>
          <a:p>
            <a:endParaRPr lang="es-ES" sz="1400" b="1" dirty="0" smtClean="0"/>
          </a:p>
          <a:p>
            <a:endParaRPr lang="es-ES" sz="1400" b="1" dirty="0" smtClean="0"/>
          </a:p>
          <a:p>
            <a:r>
              <a:rPr lang="es-ES" sz="1400" b="1" dirty="0" smtClean="0"/>
              <a:t>16</a:t>
            </a:r>
          </a:p>
          <a:p>
            <a:endParaRPr lang="es-ES" sz="1400" b="1" dirty="0" smtClean="0"/>
          </a:p>
          <a:p>
            <a:endParaRPr lang="es-ES" sz="1400" b="1" dirty="0" smtClean="0"/>
          </a:p>
          <a:p>
            <a:r>
              <a:rPr lang="es-ES" sz="1400" b="1" dirty="0" smtClean="0"/>
              <a:t>12</a:t>
            </a:r>
          </a:p>
          <a:p>
            <a:endParaRPr lang="es-ES" sz="1400" b="1" dirty="0"/>
          </a:p>
          <a:p>
            <a:endParaRPr lang="es-ES" sz="1400" b="1" dirty="0" smtClean="0"/>
          </a:p>
          <a:p>
            <a:r>
              <a:rPr lang="es-ES" sz="1400" b="1" dirty="0" smtClean="0"/>
              <a:t>8</a:t>
            </a:r>
          </a:p>
          <a:p>
            <a:endParaRPr lang="es-ES" sz="1400" b="1" dirty="0"/>
          </a:p>
          <a:p>
            <a:endParaRPr lang="es-ES" sz="1400" b="1" dirty="0" smtClean="0"/>
          </a:p>
          <a:p>
            <a:r>
              <a:rPr lang="es-ES" sz="1400" b="1" dirty="0" smtClean="0"/>
              <a:t>4</a:t>
            </a:r>
          </a:p>
          <a:p>
            <a:endParaRPr lang="es-ES" sz="1400" b="1" dirty="0"/>
          </a:p>
          <a:p>
            <a:endParaRPr lang="es-ES" sz="1400" b="1" dirty="0" smtClean="0"/>
          </a:p>
          <a:p>
            <a:r>
              <a:rPr lang="es-ES" sz="1400" b="1" dirty="0"/>
              <a:t>0</a:t>
            </a:r>
            <a:endParaRPr lang="es-ES" sz="1400" b="1" dirty="0" smtClean="0"/>
          </a:p>
        </p:txBody>
      </p:sp>
      <p:sp>
        <p:nvSpPr>
          <p:cNvPr id="59" name="CuadroTexto 58"/>
          <p:cNvSpPr txBox="1"/>
          <p:nvPr/>
        </p:nvSpPr>
        <p:spPr>
          <a:xfrm>
            <a:off x="7397026" y="1296310"/>
            <a:ext cx="124922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b="1" dirty="0" smtClean="0"/>
              <a:t>Hepatitis </a:t>
            </a:r>
          </a:p>
          <a:p>
            <a:r>
              <a:rPr lang="es-ES" b="1" dirty="0" err="1" smtClean="0"/>
              <a:t>Colestásica</a:t>
            </a:r>
            <a:endParaRPr lang="es-ES" b="1" dirty="0"/>
          </a:p>
        </p:txBody>
      </p:sp>
      <p:sp>
        <p:nvSpPr>
          <p:cNvPr id="60" name="CuadroTexto 59"/>
          <p:cNvSpPr txBox="1"/>
          <p:nvPr/>
        </p:nvSpPr>
        <p:spPr>
          <a:xfrm>
            <a:off x="9293000" y="2870292"/>
            <a:ext cx="18902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b="1" dirty="0" smtClean="0"/>
              <a:t>F &gt;2 Sin </a:t>
            </a:r>
            <a:r>
              <a:rPr lang="es-ES" b="1" dirty="0" err="1" smtClean="0"/>
              <a:t>colestasis</a:t>
            </a:r>
            <a:endParaRPr lang="es-ES" b="1" dirty="0" smtClean="0"/>
          </a:p>
        </p:txBody>
      </p:sp>
      <p:sp>
        <p:nvSpPr>
          <p:cNvPr id="61" name="CuadroTexto 60"/>
          <p:cNvSpPr txBox="1"/>
          <p:nvPr/>
        </p:nvSpPr>
        <p:spPr>
          <a:xfrm>
            <a:off x="9347743" y="3807665"/>
            <a:ext cx="9721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b="1" dirty="0" smtClean="0">
                <a:solidFill>
                  <a:srgbClr val="000000"/>
                </a:solidFill>
              </a:rPr>
              <a:t>8.7 </a:t>
            </a:r>
            <a:r>
              <a:rPr lang="es-ES" b="1" dirty="0" err="1" smtClean="0">
                <a:solidFill>
                  <a:srgbClr val="000000"/>
                </a:solidFill>
              </a:rPr>
              <a:t>kPas</a:t>
            </a:r>
            <a:endParaRPr lang="es-ES" b="1" dirty="0" smtClean="0">
              <a:solidFill>
                <a:srgbClr val="000000"/>
              </a:solidFill>
            </a:endParaRPr>
          </a:p>
        </p:txBody>
      </p:sp>
      <p:sp>
        <p:nvSpPr>
          <p:cNvPr id="62" name="CuadroTexto 61"/>
          <p:cNvSpPr txBox="1"/>
          <p:nvPr/>
        </p:nvSpPr>
        <p:spPr>
          <a:xfrm>
            <a:off x="9332276" y="4182664"/>
            <a:ext cx="5747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b="1" dirty="0" smtClean="0"/>
              <a:t>F &lt;2</a:t>
            </a:r>
          </a:p>
        </p:txBody>
      </p:sp>
      <p:sp>
        <p:nvSpPr>
          <p:cNvPr id="63" name="CuadroTexto 62"/>
          <p:cNvSpPr txBox="1"/>
          <p:nvPr/>
        </p:nvSpPr>
        <p:spPr>
          <a:xfrm>
            <a:off x="9293000" y="4563602"/>
            <a:ext cx="9172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b="1" dirty="0" smtClean="0"/>
              <a:t>No VHC</a:t>
            </a:r>
          </a:p>
        </p:txBody>
      </p:sp>
    </p:spTree>
    <p:extLst>
      <p:ext uri="{BB962C8B-B14F-4D97-AF65-F5344CB8AC3E}">
        <p14:creationId xmlns:p14="http://schemas.microsoft.com/office/powerpoint/2010/main" val="350750146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79918" y="1"/>
            <a:ext cx="11912082" cy="1063690"/>
          </a:xfrm>
        </p:spPr>
        <p:txBody>
          <a:bodyPr>
            <a:noAutofit/>
          </a:bodyPr>
          <a:lstStyle/>
          <a:p>
            <a:pPr algn="ctr"/>
            <a:r>
              <a:rPr lang="es-ES_tradnl" sz="5400" b="1" dirty="0" smtClean="0"/>
              <a:t>Factores de Riesgo con progresión Fibrosis</a:t>
            </a:r>
            <a:endParaRPr lang="es-ES_tradnl" sz="5400" b="1" dirty="0"/>
          </a:p>
        </p:txBody>
      </p:sp>
      <p:sp>
        <p:nvSpPr>
          <p:cNvPr id="5" name="CuadroTexto 4"/>
          <p:cNvSpPr txBox="1"/>
          <p:nvPr/>
        </p:nvSpPr>
        <p:spPr>
          <a:xfrm>
            <a:off x="279919" y="1436914"/>
            <a:ext cx="20820332" cy="4339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2800" b="1" dirty="0" smtClean="0"/>
              <a:t>Factores del Receptor                                                      Factores del Donador</a:t>
            </a:r>
          </a:p>
          <a:p>
            <a:endParaRPr lang="es-ES_tradnl" sz="2800" b="1" dirty="0" smtClean="0"/>
          </a:p>
          <a:p>
            <a:pPr marL="457200" indent="-457200">
              <a:buFont typeface="Arial" charset="0"/>
              <a:buChar char="•"/>
            </a:pPr>
            <a:r>
              <a:rPr lang="es-ES_tradnl" sz="2400" dirty="0" smtClean="0"/>
              <a:t>Raza                                                                                                   </a:t>
            </a:r>
            <a:r>
              <a:rPr lang="es-ES_tradnl" sz="2400" b="1" dirty="0" smtClean="0">
                <a:solidFill>
                  <a:srgbClr val="C00000"/>
                </a:solidFill>
              </a:rPr>
              <a:t>Edad del Donante</a:t>
            </a:r>
          </a:p>
          <a:p>
            <a:pPr marL="457200" indent="-457200">
              <a:buFont typeface="Arial" charset="0"/>
              <a:buChar char="•"/>
            </a:pPr>
            <a:r>
              <a:rPr lang="es-ES_tradnl" sz="2400" b="1" dirty="0" err="1" smtClean="0">
                <a:solidFill>
                  <a:srgbClr val="C00000"/>
                </a:solidFill>
              </a:rPr>
              <a:t>Coinfección</a:t>
            </a:r>
            <a:r>
              <a:rPr lang="es-ES_tradnl" sz="2400" b="1" dirty="0" smtClean="0">
                <a:solidFill>
                  <a:srgbClr val="C00000"/>
                </a:solidFill>
              </a:rPr>
              <a:t> VIH                                                                               </a:t>
            </a:r>
            <a:r>
              <a:rPr lang="es-ES_tradnl" sz="2400" dirty="0" smtClean="0"/>
              <a:t>Tiempo de isquemia fría</a:t>
            </a:r>
          </a:p>
          <a:p>
            <a:pPr marL="457200" indent="-457200">
              <a:buFont typeface="Arial" charset="0"/>
              <a:buChar char="•"/>
            </a:pPr>
            <a:r>
              <a:rPr lang="es-ES_tradnl" sz="2400" dirty="0" smtClean="0"/>
              <a:t>Genero Femenino                                                                           Donante Parada Cardiaca</a:t>
            </a:r>
          </a:p>
          <a:p>
            <a:pPr marL="457200" indent="-457200">
              <a:buFont typeface="Arial" charset="0"/>
              <a:buChar char="•"/>
            </a:pPr>
            <a:endParaRPr lang="es-ES_tradnl" sz="2400" b="1" dirty="0"/>
          </a:p>
          <a:p>
            <a:r>
              <a:rPr lang="es-ES_tradnl" sz="2800" b="1" dirty="0" smtClean="0"/>
              <a:t>Factores Virales                                                               Factores relacionados al THO</a:t>
            </a:r>
          </a:p>
          <a:p>
            <a:endParaRPr lang="es-ES_tradnl" sz="2400" b="1" dirty="0"/>
          </a:p>
          <a:p>
            <a:pPr marL="342900" indent="-342900">
              <a:buFont typeface="Arial" charset="0"/>
              <a:buChar char="•"/>
            </a:pPr>
            <a:r>
              <a:rPr lang="es-ES_tradnl" sz="2400" dirty="0" smtClean="0"/>
              <a:t>Mayor RNA al </a:t>
            </a:r>
            <a:r>
              <a:rPr lang="es-ES_tradnl" sz="2400" dirty="0" err="1" smtClean="0"/>
              <a:t>tho</a:t>
            </a:r>
            <a:r>
              <a:rPr lang="es-ES_tradnl" sz="2400" dirty="0"/>
              <a:t> </a:t>
            </a:r>
            <a:r>
              <a:rPr lang="es-ES_tradnl" sz="2400" dirty="0" smtClean="0"/>
              <a:t>                                                                             </a:t>
            </a:r>
            <a:r>
              <a:rPr lang="es-ES_tradnl" sz="2400" b="1" dirty="0" smtClean="0">
                <a:solidFill>
                  <a:srgbClr val="C00000"/>
                </a:solidFill>
              </a:rPr>
              <a:t>RCA tratado</a:t>
            </a:r>
          </a:p>
          <a:p>
            <a:pPr marL="342900" indent="-342900">
              <a:buFont typeface="Arial" charset="0"/>
              <a:buChar char="•"/>
            </a:pPr>
            <a:r>
              <a:rPr lang="es-ES_tradnl" sz="2400" b="1" dirty="0" smtClean="0">
                <a:solidFill>
                  <a:srgbClr val="800000"/>
                </a:solidFill>
              </a:rPr>
              <a:t>Genotipo 3                                                                                          </a:t>
            </a:r>
            <a:r>
              <a:rPr lang="es-ES_tradnl" sz="2400" dirty="0" smtClean="0"/>
              <a:t>Infección del CMV                                                                                                              Inmunosupresión      </a:t>
            </a:r>
          </a:p>
          <a:p>
            <a:r>
              <a:rPr lang="es-ES_tradnl" sz="2400" dirty="0" smtClean="0"/>
              <a:t>                                                                                                                   Complicaciones Biliares</a:t>
            </a:r>
          </a:p>
        </p:txBody>
      </p:sp>
      <p:sp>
        <p:nvSpPr>
          <p:cNvPr id="6" name="CuadroTexto 5"/>
          <p:cNvSpPr txBox="1"/>
          <p:nvPr/>
        </p:nvSpPr>
        <p:spPr>
          <a:xfrm>
            <a:off x="279918" y="6488668"/>
            <a:ext cx="396422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_tradnl" sz="1600" dirty="0" err="1" smtClean="0"/>
              <a:t>Aytamann</a:t>
            </a:r>
            <a:r>
              <a:rPr lang="es-ES_tradnl" sz="1600" dirty="0" smtClean="0"/>
              <a:t>. </a:t>
            </a:r>
            <a:r>
              <a:rPr lang="es-ES_tradnl" sz="1600" dirty="0" err="1" smtClean="0"/>
              <a:t>Curr</a:t>
            </a:r>
            <a:r>
              <a:rPr lang="es-ES_tradnl" sz="1600" dirty="0" smtClean="0"/>
              <a:t> </a:t>
            </a:r>
            <a:r>
              <a:rPr lang="es-ES_tradnl" sz="1600" dirty="0" err="1" smtClean="0"/>
              <a:t>Opin</a:t>
            </a:r>
            <a:r>
              <a:rPr lang="es-ES_tradnl" sz="1600" dirty="0" smtClean="0"/>
              <a:t> </a:t>
            </a:r>
            <a:r>
              <a:rPr lang="es-ES_tradnl" sz="1600" dirty="0" err="1" smtClean="0"/>
              <a:t>Organ</a:t>
            </a:r>
            <a:r>
              <a:rPr lang="es-ES_tradnl" sz="1600" dirty="0" smtClean="0"/>
              <a:t> </a:t>
            </a:r>
            <a:r>
              <a:rPr lang="es-ES_tradnl" sz="1600" dirty="0" err="1" smtClean="0"/>
              <a:t>Transplant</a:t>
            </a:r>
            <a:r>
              <a:rPr lang="es-ES_tradnl" sz="1600" dirty="0" smtClean="0"/>
              <a:t>. 2010.</a:t>
            </a:r>
            <a:endParaRPr lang="es-ES_tradnl" sz="1600" dirty="0"/>
          </a:p>
        </p:txBody>
      </p:sp>
      <p:cxnSp>
        <p:nvCxnSpPr>
          <p:cNvPr id="7" name="3 Conector recto"/>
          <p:cNvCxnSpPr/>
          <p:nvPr/>
        </p:nvCxnSpPr>
        <p:spPr>
          <a:xfrm>
            <a:off x="5714859" y="6285617"/>
            <a:ext cx="6440560" cy="0"/>
          </a:xfrm>
          <a:prstGeom prst="line">
            <a:avLst/>
          </a:prstGeom>
          <a:ln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8" name="2 CuadroTexto"/>
          <p:cNvSpPr txBox="1"/>
          <p:nvPr/>
        </p:nvSpPr>
        <p:spPr>
          <a:xfrm>
            <a:off x="7065539" y="6290156"/>
            <a:ext cx="512646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 defTabSz="457200"/>
            <a:r>
              <a:rPr lang="es-MX" sz="1400" i="1" dirty="0">
                <a:solidFill>
                  <a:prstClr val="black"/>
                </a:solidFill>
              </a:rPr>
              <a:t>Departamento de Gastroenterología</a:t>
            </a:r>
          </a:p>
          <a:p>
            <a:pPr algn="r" defTabSz="457200"/>
            <a:r>
              <a:rPr lang="es-MX" sz="1400" i="1" dirty="0">
                <a:solidFill>
                  <a:prstClr val="black"/>
                </a:solidFill>
              </a:rPr>
              <a:t>Instituto Nacional de Ciencias Médicas y Nutrición Salvador Zubirán</a:t>
            </a:r>
          </a:p>
        </p:txBody>
      </p:sp>
      <p:sp>
        <p:nvSpPr>
          <p:cNvPr id="9" name="Line 2"/>
          <p:cNvSpPr>
            <a:spLocks noChangeShapeType="1"/>
          </p:cNvSpPr>
          <p:nvPr/>
        </p:nvSpPr>
        <p:spPr bwMode="auto">
          <a:xfrm>
            <a:off x="0" y="1050600"/>
            <a:ext cx="12192000" cy="0"/>
          </a:xfrm>
          <a:prstGeom prst="line">
            <a:avLst/>
          </a:prstGeom>
          <a:noFill/>
          <a:ln w="508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500764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Override1.xml><?xml version="1.0" encoding="utf-8"?>
<a:themeOverride xmlns:a="http://schemas.openxmlformats.org/drawingml/2006/main">
  <a:clrScheme name="HCV launch munich">
    <a:dk1>
      <a:srgbClr val="000000"/>
    </a:dk1>
    <a:lt1>
      <a:sysClr val="window" lastClr="FFFFFF"/>
    </a:lt1>
    <a:dk2>
      <a:srgbClr val="595959"/>
    </a:dk2>
    <a:lt2>
      <a:srgbClr val="FFFFFF"/>
    </a:lt2>
    <a:accent1>
      <a:srgbClr val="01A8A0"/>
    </a:accent1>
    <a:accent2>
      <a:srgbClr val="B53E90"/>
    </a:accent2>
    <a:accent3>
      <a:srgbClr val="8F6FA1"/>
    </a:accent3>
    <a:accent4>
      <a:srgbClr val="E74A15"/>
    </a:accent4>
    <a:accent5>
      <a:srgbClr val="3074A5"/>
    </a:accent5>
    <a:accent6>
      <a:srgbClr val="DAA8C1"/>
    </a:accent6>
    <a:hlink>
      <a:srgbClr val="0085A8"/>
    </a:hlink>
    <a:folHlink>
      <a:srgbClr val="B02D57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712</TotalTime>
  <Words>1646</Words>
  <Application>Microsoft Macintosh PowerPoint</Application>
  <PresentationFormat>Personalizado</PresentationFormat>
  <Paragraphs>470</Paragraphs>
  <Slides>21</Slides>
  <Notes>5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21</vt:i4>
      </vt:variant>
    </vt:vector>
  </HeadingPairs>
  <TitlesOfParts>
    <vt:vector size="22" baseType="lpstr">
      <vt:lpstr>Tema de Office</vt:lpstr>
      <vt:lpstr>Tratamiento del VHC en receptores de trasplante hepático. </vt:lpstr>
      <vt:lpstr>Tendencias en indicaciones para THO</vt:lpstr>
      <vt:lpstr>Presentación de PowerPoint</vt:lpstr>
      <vt:lpstr>Hx Natural del VHC pos-tho</vt:lpstr>
      <vt:lpstr>Presentación de PowerPoint</vt:lpstr>
      <vt:lpstr>Hx Natural del VHC postho</vt:lpstr>
      <vt:lpstr>Presentación de PowerPoint</vt:lpstr>
      <vt:lpstr>Presentación de PowerPoint</vt:lpstr>
      <vt:lpstr>Factores de Riesgo con progresión Fibrosis</vt:lpstr>
      <vt:lpstr>Terapia anti-viral postrasplante</vt:lpstr>
      <vt:lpstr>Mecanismo de acción</vt:lpstr>
      <vt:lpstr>Respuesta al tratamiento</vt:lpstr>
      <vt:lpstr>SOLAR – 1: SVR 12 en THO en tto con LDV/SOF + RBV</vt:lpstr>
      <vt:lpstr>Presentación de PowerPoint</vt:lpstr>
      <vt:lpstr>ALLY-1: Resultados Sofos/Dacla + RBV</vt:lpstr>
      <vt:lpstr>Experiecia en el INCMNSZ (Genotipo 1 y 2).</vt:lpstr>
      <vt:lpstr>Presentación de PowerPoint</vt:lpstr>
      <vt:lpstr>Presentación de PowerPoint</vt:lpstr>
      <vt:lpstr>Esquemas de 3D y Falla Renal</vt:lpstr>
      <vt:lpstr>Presentación de PowerPoint</vt:lpstr>
      <vt:lpstr>Tratamiento de VHC pos-tho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Ignacio García</dc:creator>
  <cp:lastModifiedBy>Ignacio  garcia juárez</cp:lastModifiedBy>
  <cp:revision>97</cp:revision>
  <dcterms:created xsi:type="dcterms:W3CDTF">2016-11-07T06:22:23Z</dcterms:created>
  <dcterms:modified xsi:type="dcterms:W3CDTF">2016-11-16T16:02:33Z</dcterms:modified>
</cp:coreProperties>
</file>