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66" r:id="rId4"/>
    <p:sldId id="262" r:id="rId5"/>
    <p:sldId id="267" r:id="rId6"/>
    <p:sldId id="273" r:id="rId7"/>
    <p:sldId id="272" r:id="rId8"/>
    <p:sldId id="263" r:id="rId9"/>
    <p:sldId id="264" r:id="rId10"/>
    <p:sldId id="268" r:id="rId11"/>
    <p:sldId id="301" r:id="rId12"/>
    <p:sldId id="318" r:id="rId13"/>
    <p:sldId id="328" r:id="rId14"/>
    <p:sldId id="293" r:id="rId15"/>
    <p:sldId id="322" r:id="rId16"/>
    <p:sldId id="276" r:id="rId17"/>
    <p:sldId id="324" r:id="rId18"/>
    <p:sldId id="329" r:id="rId19"/>
    <p:sldId id="327" r:id="rId20"/>
    <p:sldId id="325" r:id="rId21"/>
    <p:sldId id="320" r:id="rId22"/>
    <p:sldId id="285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81D70-7C2C-5141-ACB7-D728309F2342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29633-4FC1-4A42-B850-FFC4596A5D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31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85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98FADD-7F2B-4E01-B8FF-8D9B445EE3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altLang="es-MX" smtClean="0"/>
              <a:t>The Mexicn Health Care is a complicated, multi-teired system.</a:t>
            </a:r>
          </a:p>
        </p:txBody>
      </p:sp>
      <p:sp>
        <p:nvSpPr>
          <p:cNvPr id="3686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4043BF-505A-4B30-A5EF-EBDD9E6E5DC1}" type="slidenum">
              <a:rPr lang="es-ES" altLang="es-MX"/>
              <a:pPr/>
              <a:t>10</a:t>
            </a:fld>
            <a:endParaRPr lang="es-ES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95B52-81BC-476F-939C-DF9D2E53165D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2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>
                <a:latin typeface="Calibri" charset="0"/>
              </a:rPr>
              <a:t>Después de estos primeros casos, poco a poco se fue consolidando el programa de THO que es hasta ahora.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1AE8AD-D128-1343-86DB-BB0E0FC13C8B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>
                <a:latin typeface="Calibri" charset="0"/>
              </a:rPr>
              <a:t>Diferencia de proporciones</a:t>
            </a:r>
          </a:p>
        </p:txBody>
      </p:sp>
      <p:sp>
        <p:nvSpPr>
          <p:cNvPr id="3277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4636AF-E810-4746-9190-D8FC83350E87}" type="slidenum">
              <a:rPr lang="es-E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10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8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17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36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46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26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79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98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45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91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DA1F-FA24-3B42-A78C-03D61D76EDEE}" type="datetimeFigureOut">
              <a:rPr lang="es-ES" smtClean="0"/>
              <a:t>15/11/16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F3FA-5159-DA44-A144-BF21B91982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6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microsoft.com/office/2007/relationships/hdphoto" Target="../media/hdphoto2.wdp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Hoja_de_Microsoft_Excel_97_-_20041.xls"/><Relationship Id="rId5" Type="http://schemas.openxmlformats.org/officeDocument/2006/relationships/image" Target="../media/image23.png"/><Relationship Id="rId6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optn.org" TargetMode="Externa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27361" y="3211831"/>
            <a:ext cx="6000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tx2"/>
                </a:solidFill>
              </a:rPr>
              <a:t>Trasplante Hep</a:t>
            </a:r>
            <a:r>
              <a:rPr lang="es-ES" sz="3600" dirty="0" smtClean="0">
                <a:solidFill>
                  <a:schemeClr val="tx2"/>
                </a:solidFill>
              </a:rPr>
              <a:t>ático en México</a:t>
            </a:r>
          </a:p>
          <a:p>
            <a:pPr algn="ctr"/>
            <a:r>
              <a:rPr lang="es-ES" sz="3600" dirty="0" smtClean="0">
                <a:solidFill>
                  <a:schemeClr val="tx2"/>
                </a:solidFill>
              </a:rPr>
              <a:t>Retos y Realidades</a:t>
            </a:r>
            <a:endParaRPr lang="es-ES" sz="3600" dirty="0" smtClean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78471" y="5124334"/>
            <a:ext cx="5087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Dr. Mario </a:t>
            </a:r>
            <a:r>
              <a:rPr lang="es-ES" sz="2400" dirty="0" err="1" smtClean="0"/>
              <a:t>Vilatobá</a:t>
            </a:r>
            <a:r>
              <a:rPr lang="es-ES" sz="2400" dirty="0" smtClean="0"/>
              <a:t> Chapa</a:t>
            </a:r>
          </a:p>
          <a:p>
            <a:pPr algn="ctr"/>
            <a:r>
              <a:rPr lang="es-ES" sz="2400" dirty="0" smtClean="0"/>
              <a:t>Jefe del Departamento de Trasplantes </a:t>
            </a: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57432" y="2116882"/>
            <a:ext cx="7944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/>
              <a:t>Visión Actual del Trasplante Hep</a:t>
            </a:r>
            <a:r>
              <a:rPr lang="es-ES" sz="4000" dirty="0" smtClean="0"/>
              <a:t>ático</a:t>
            </a:r>
            <a:endParaRPr lang="es-ES" sz="40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4" y="116618"/>
            <a:ext cx="1702483" cy="1702483"/>
          </a:xfrm>
          <a:prstGeom prst="rect">
            <a:avLst/>
          </a:prstGeom>
        </p:spPr>
      </p:pic>
      <p:pic>
        <p:nvPicPr>
          <p:cNvPr id="7" name="Picture 2" descr="https://encrypted-tbn3.gstatic.com/images?q=tbn:ANd9GcS1aoBY1NwS72WH6Jb4Wu6qJKpUQHIcKzlXaoUZYFcGcUlMcLJ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05" y="131231"/>
            <a:ext cx="1218802" cy="17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    El Sistema de Salud en México</a:t>
            </a:r>
          </a:p>
        </p:txBody>
      </p:sp>
      <p:pic>
        <p:nvPicPr>
          <p:cNvPr id="10243" name="Imagen 3" descr="Captura de pantalla 2011-03-08 a las 14.04.5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00213"/>
            <a:ext cx="673258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uadroTexto 2"/>
          <p:cNvSpPr txBox="1">
            <a:spLocks noChangeArrowheads="1"/>
          </p:cNvSpPr>
          <p:nvPr/>
        </p:nvSpPr>
        <p:spPr bwMode="auto">
          <a:xfrm>
            <a:off x="4140200" y="6308725"/>
            <a:ext cx="409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altLang="es-MX"/>
              <a:t>Frenk J; Lancet 2003; 362: 1667-1671</a:t>
            </a:r>
          </a:p>
        </p:txBody>
      </p:sp>
      <p:sp>
        <p:nvSpPr>
          <p:cNvPr id="3" name="Elipse 2"/>
          <p:cNvSpPr>
            <a:spLocks noChangeArrowheads="1"/>
          </p:cNvSpPr>
          <p:nvPr/>
        </p:nvSpPr>
        <p:spPr bwMode="auto">
          <a:xfrm>
            <a:off x="1692275" y="1916113"/>
            <a:ext cx="2016125" cy="37449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3851275" y="1916113"/>
            <a:ext cx="1728788" cy="37449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5724525" y="1916113"/>
            <a:ext cx="1800225" cy="37449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92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6944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Ley General de Salud</a:t>
            </a:r>
            <a:endParaRPr lang="es-MX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429694"/>
            <a:ext cx="7543799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/>
              <a:t>Título XIV, Capítulo III, Artículo 336:</a:t>
            </a:r>
          </a:p>
          <a:p>
            <a:pPr lvl="1" algn="just"/>
            <a:endParaRPr lang="es-MX" sz="2200" i="1" dirty="0"/>
          </a:p>
          <a:p>
            <a:pPr marL="201168" lvl="1" indent="0" algn="just">
              <a:buNone/>
            </a:pPr>
            <a:r>
              <a:rPr lang="es-MX" sz="2200" i="1" dirty="0"/>
              <a:t>“Para la asignación de órganos y tejidos de donador no vivo, se tomará en cuenta la </a:t>
            </a:r>
            <a:r>
              <a:rPr lang="es-MX" sz="2200" b="1" i="1" u="sng" dirty="0"/>
              <a:t>gravedad</a:t>
            </a:r>
            <a:r>
              <a:rPr lang="es-MX" sz="2200" i="1" dirty="0"/>
              <a:t> del receptor, la </a:t>
            </a:r>
            <a:r>
              <a:rPr lang="es-MX" sz="2200" b="1" i="1" u="sng" dirty="0"/>
              <a:t>oportunidad</a:t>
            </a:r>
            <a:r>
              <a:rPr lang="es-MX" sz="2200" i="1" dirty="0"/>
              <a:t> del trasplante, los </a:t>
            </a:r>
            <a:r>
              <a:rPr lang="es-MX" sz="2200" b="1" i="1" u="sng" dirty="0"/>
              <a:t>beneficios</a:t>
            </a:r>
            <a:r>
              <a:rPr lang="es-MX" sz="2200" i="1" dirty="0"/>
              <a:t> esperados, la </a:t>
            </a:r>
            <a:r>
              <a:rPr lang="es-MX" sz="2200" b="1" i="1" u="sng" dirty="0"/>
              <a:t>compatibilidad</a:t>
            </a:r>
            <a:r>
              <a:rPr lang="es-MX" sz="2200" i="1" dirty="0"/>
              <a:t> con el receptor</a:t>
            </a:r>
            <a:r>
              <a:rPr lang="es-MX" sz="2200" i="1" dirty="0" smtClean="0"/>
              <a:t>.”</a:t>
            </a:r>
          </a:p>
          <a:p>
            <a:pPr marL="201168" lvl="1" indent="0" algn="just">
              <a:buNone/>
            </a:pPr>
            <a:endParaRPr lang="es-MX" sz="2200" i="1" dirty="0"/>
          </a:p>
          <a:p>
            <a:pPr marL="201168" lvl="1" indent="0" algn="just">
              <a:buNone/>
            </a:pPr>
            <a:r>
              <a:rPr lang="es-MX" sz="2200" i="1" dirty="0" smtClean="0"/>
              <a:t>“Cuando </a:t>
            </a:r>
            <a:r>
              <a:rPr lang="es-MX" sz="2200" i="1" dirty="0"/>
              <a:t>no exista urgencia o razón médica para asignar preferentemente un órgano o tejido, ésta se sujetará estrictamente a las </a:t>
            </a:r>
            <a:r>
              <a:rPr lang="es-MX" sz="2200" b="1" i="1" u="sng" dirty="0"/>
              <a:t>bases de datos hospitalarias, institucionales, estatales y nacional</a:t>
            </a:r>
            <a:r>
              <a:rPr lang="es-MX" sz="2200" i="1" dirty="0"/>
              <a:t> que se integrarán con los datos de los pacientes registrados en el Centro Nacional de Trasplantes</a:t>
            </a:r>
            <a:r>
              <a:rPr lang="es-MX" sz="2200" i="1" dirty="0" smtClean="0"/>
              <a:t>.”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Responsabilidad del </a:t>
            </a:r>
            <a:r>
              <a:rPr lang="es-MX" sz="2400" b="1" dirty="0" smtClean="0"/>
              <a:t>Comité Interno de Trasplantes</a:t>
            </a:r>
            <a:r>
              <a:rPr lang="es-MX" sz="2400" dirty="0" smtClean="0"/>
              <a:t>. No especifica cómo.</a:t>
            </a:r>
            <a:endParaRPr lang="es-MX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956198" y="700764"/>
            <a:ext cx="5452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Retos en la Asignaci</a:t>
            </a:r>
            <a:r>
              <a:rPr lang="es-ES" sz="4400" dirty="0" smtClean="0"/>
              <a:t>ón.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82763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60" y="1579794"/>
            <a:ext cx="7035296" cy="4600001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4" name="Conector recto de flecha 3"/>
          <p:cNvCxnSpPr/>
          <p:nvPr/>
        </p:nvCxnSpPr>
        <p:spPr>
          <a:xfrm flipH="1" flipV="1">
            <a:off x="4875827" y="4467372"/>
            <a:ext cx="481744" cy="5693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956198" y="481779"/>
            <a:ext cx="5452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Retos en la Asignaci</a:t>
            </a:r>
            <a:r>
              <a:rPr lang="es-ES" sz="4400" dirty="0" smtClean="0"/>
              <a:t>ón.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58543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mapa de la republica mexicana AZ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7" descr="Resultado de imagen para PUNTO ROJO DE GOOGLE MA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09" y="5023249"/>
            <a:ext cx="432048" cy="3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0" name="89 Conector curvado"/>
          <p:cNvCxnSpPr/>
          <p:nvPr/>
        </p:nvCxnSpPr>
        <p:spPr>
          <a:xfrm rot="10800000">
            <a:off x="4770867" y="5269029"/>
            <a:ext cx="911476" cy="2304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98 Conector curvado"/>
          <p:cNvCxnSpPr/>
          <p:nvPr/>
        </p:nvCxnSpPr>
        <p:spPr>
          <a:xfrm rot="10800000">
            <a:off x="4770868" y="5304872"/>
            <a:ext cx="296610" cy="2304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116 Conector curvado"/>
          <p:cNvCxnSpPr/>
          <p:nvPr/>
        </p:nvCxnSpPr>
        <p:spPr>
          <a:xfrm rot="10800000">
            <a:off x="4770870" y="5300922"/>
            <a:ext cx="1601330" cy="648360"/>
          </a:xfrm>
          <a:prstGeom prst="curvedConnector3">
            <a:avLst>
              <a:gd name="adj1" fmla="val 6631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AutoShape 12" descr="Resultado de imagen para PUNTO ROJO DE GOOGLE MA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3" name="103 Grupo"/>
          <p:cNvGrpSpPr/>
          <p:nvPr/>
        </p:nvGrpSpPr>
        <p:grpSpPr>
          <a:xfrm>
            <a:off x="1214952" y="1576125"/>
            <a:ext cx="6768752" cy="4603747"/>
            <a:chOff x="820806" y="1795110"/>
            <a:chExt cx="6768752" cy="460374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806" y="1795110"/>
              <a:ext cx="6768752" cy="4603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8 Conector curvado"/>
            <p:cNvCxnSpPr/>
            <p:nvPr/>
          </p:nvCxnSpPr>
          <p:spPr>
            <a:xfrm>
              <a:off x="4211960" y="4935395"/>
              <a:ext cx="558903" cy="33363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19 Conector curvado"/>
            <p:cNvCxnSpPr/>
            <p:nvPr/>
          </p:nvCxnSpPr>
          <p:spPr>
            <a:xfrm rot="16200000" flipH="1">
              <a:off x="4047770" y="4545935"/>
              <a:ext cx="999492" cy="44668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23 Conector curvado"/>
            <p:cNvCxnSpPr/>
            <p:nvPr/>
          </p:nvCxnSpPr>
          <p:spPr>
            <a:xfrm>
              <a:off x="2041579" y="3536533"/>
              <a:ext cx="2719141" cy="1732494"/>
            </a:xfrm>
            <a:prstGeom prst="curvedConnector4">
              <a:avLst>
                <a:gd name="adj1" fmla="val 41224"/>
                <a:gd name="adj2" fmla="val 93591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29 Conector curvado"/>
            <p:cNvCxnSpPr/>
            <p:nvPr/>
          </p:nvCxnSpPr>
          <p:spPr>
            <a:xfrm rot="16200000" flipH="1">
              <a:off x="3229262" y="3727426"/>
              <a:ext cx="2344082" cy="73911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36 Conector curvado"/>
            <p:cNvCxnSpPr/>
            <p:nvPr/>
          </p:nvCxnSpPr>
          <p:spPr>
            <a:xfrm>
              <a:off x="1556048" y="2573288"/>
              <a:ext cx="3204672" cy="269573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42 Conector curvado"/>
            <p:cNvCxnSpPr/>
            <p:nvPr/>
          </p:nvCxnSpPr>
          <p:spPr>
            <a:xfrm rot="16200000" flipH="1">
              <a:off x="2450204" y="2958508"/>
              <a:ext cx="2848139" cy="177289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49 Conector curvado"/>
            <p:cNvCxnSpPr/>
            <p:nvPr/>
          </p:nvCxnSpPr>
          <p:spPr>
            <a:xfrm rot="5400000">
              <a:off x="4166841" y="4448981"/>
              <a:ext cx="1424071" cy="21602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52 Conector curvado"/>
            <p:cNvCxnSpPr/>
            <p:nvPr/>
          </p:nvCxnSpPr>
          <p:spPr>
            <a:xfrm rot="16200000" flipH="1">
              <a:off x="3769054" y="4314995"/>
              <a:ext cx="1764391" cy="20746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59 Conector curvado"/>
            <p:cNvCxnSpPr/>
            <p:nvPr/>
          </p:nvCxnSpPr>
          <p:spPr>
            <a:xfrm rot="16200000" flipH="1">
              <a:off x="2193271" y="2707314"/>
              <a:ext cx="2924219" cy="2199208"/>
            </a:xfrm>
            <a:prstGeom prst="curvedConnector3">
              <a:avLst>
                <a:gd name="adj1" fmla="val 59381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64 Conector curvado"/>
            <p:cNvCxnSpPr/>
            <p:nvPr/>
          </p:nvCxnSpPr>
          <p:spPr>
            <a:xfrm rot="16200000" flipH="1">
              <a:off x="3357391" y="3871435"/>
              <a:ext cx="1462110" cy="1333075"/>
            </a:xfrm>
            <a:prstGeom prst="curvedConnector3">
              <a:avLst>
                <a:gd name="adj1" fmla="val 58934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70 Conector curvado"/>
            <p:cNvCxnSpPr/>
            <p:nvPr/>
          </p:nvCxnSpPr>
          <p:spPr>
            <a:xfrm>
              <a:off x="3421908" y="4569868"/>
              <a:ext cx="1328578" cy="731055"/>
            </a:xfrm>
            <a:prstGeom prst="curvedConnector3">
              <a:avLst>
                <a:gd name="adj1" fmla="val 41151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72 Conector curvado"/>
            <p:cNvCxnSpPr/>
            <p:nvPr/>
          </p:nvCxnSpPr>
          <p:spPr>
            <a:xfrm>
              <a:off x="3494881" y="5171552"/>
              <a:ext cx="1260101" cy="12937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74 Conector curvado"/>
            <p:cNvCxnSpPr/>
            <p:nvPr/>
          </p:nvCxnSpPr>
          <p:spPr>
            <a:xfrm flipV="1">
              <a:off x="3655382" y="5300923"/>
              <a:ext cx="1099600" cy="11916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80 Conector curvado"/>
            <p:cNvCxnSpPr/>
            <p:nvPr/>
          </p:nvCxnSpPr>
          <p:spPr>
            <a:xfrm rot="16200000" flipH="1">
              <a:off x="3832321" y="4350859"/>
              <a:ext cx="1172045" cy="66429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85 Conector curvado"/>
            <p:cNvCxnSpPr/>
            <p:nvPr/>
          </p:nvCxnSpPr>
          <p:spPr>
            <a:xfrm>
              <a:off x="4031744" y="4683006"/>
              <a:ext cx="739121" cy="58602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92 Conector curvado"/>
            <p:cNvCxnSpPr/>
            <p:nvPr/>
          </p:nvCxnSpPr>
          <p:spPr>
            <a:xfrm rot="5400000">
              <a:off x="4646429" y="4893721"/>
              <a:ext cx="545488" cy="29660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100 Conector curvado"/>
            <p:cNvCxnSpPr/>
            <p:nvPr/>
          </p:nvCxnSpPr>
          <p:spPr>
            <a:xfrm flipV="1">
              <a:off x="4547516" y="5360508"/>
              <a:ext cx="202970" cy="13895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104 Conector curvado"/>
            <p:cNvCxnSpPr/>
            <p:nvPr/>
          </p:nvCxnSpPr>
          <p:spPr>
            <a:xfrm flipV="1">
              <a:off x="3997234" y="5304875"/>
              <a:ext cx="773636" cy="19458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107 Conector curvado"/>
            <p:cNvCxnSpPr/>
            <p:nvPr/>
          </p:nvCxnSpPr>
          <p:spPr>
            <a:xfrm rot="5400000" flipH="1" flipV="1">
              <a:off x="4333917" y="5368311"/>
              <a:ext cx="504340" cy="36956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111 Conector curvado"/>
            <p:cNvCxnSpPr/>
            <p:nvPr/>
          </p:nvCxnSpPr>
          <p:spPr>
            <a:xfrm rot="16200000" flipV="1">
              <a:off x="4596071" y="5459835"/>
              <a:ext cx="792373" cy="47454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124 Conector curvado"/>
            <p:cNvCxnSpPr/>
            <p:nvPr/>
          </p:nvCxnSpPr>
          <p:spPr>
            <a:xfrm rot="10800000">
              <a:off x="4776234" y="5203749"/>
              <a:ext cx="1451951" cy="36944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126 Conector curvado"/>
            <p:cNvCxnSpPr>
              <a:endCxn id="1032" idx="2"/>
            </p:cNvCxnSpPr>
            <p:nvPr/>
          </p:nvCxnSpPr>
          <p:spPr>
            <a:xfrm rot="10800000" flipV="1">
              <a:off x="4776234" y="5360505"/>
              <a:ext cx="2100023" cy="23742"/>
            </a:xfrm>
            <a:prstGeom prst="curvedConnector4">
              <a:avLst>
                <a:gd name="adj1" fmla="val 24330"/>
                <a:gd name="adj2" fmla="val 1062851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130 Conector curvado"/>
            <p:cNvCxnSpPr>
              <a:endCxn id="1032" idx="2"/>
            </p:cNvCxnSpPr>
            <p:nvPr/>
          </p:nvCxnSpPr>
          <p:spPr>
            <a:xfrm rot="10800000" flipV="1">
              <a:off x="4776234" y="4769281"/>
              <a:ext cx="2316047" cy="614966"/>
            </a:xfrm>
            <a:prstGeom prst="curvedConnector4">
              <a:avLst>
                <a:gd name="adj1" fmla="val 34056"/>
                <a:gd name="adj2" fmla="val 137173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135 Conector curvado"/>
            <p:cNvCxnSpPr/>
            <p:nvPr/>
          </p:nvCxnSpPr>
          <p:spPr>
            <a:xfrm rot="10800000" flipV="1">
              <a:off x="4776236" y="5171552"/>
              <a:ext cx="2460061" cy="97476"/>
            </a:xfrm>
            <a:prstGeom prst="curvedConnector3">
              <a:avLst>
                <a:gd name="adj1" fmla="val 47876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966" l="999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209" y="5029893"/>
              <a:ext cx="455739" cy="380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8">
            <a:clrChange>
              <a:clrFrom>
                <a:srgbClr val="82B496"/>
              </a:clrFrom>
              <a:clrTo>
                <a:srgbClr val="82B4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6413" y="4687731"/>
            <a:ext cx="1070244" cy="386318"/>
          </a:xfrm>
          <a:prstGeom prst="rect">
            <a:avLst/>
          </a:prstGeom>
        </p:spPr>
      </p:pic>
      <p:cxnSp>
        <p:nvCxnSpPr>
          <p:cNvPr id="39" name="126 Conector curvado"/>
          <p:cNvCxnSpPr/>
          <p:nvPr/>
        </p:nvCxnSpPr>
        <p:spPr>
          <a:xfrm rot="10800000">
            <a:off x="4776233" y="5392628"/>
            <a:ext cx="1443565" cy="4126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126 Conector curvado"/>
          <p:cNvCxnSpPr>
            <a:endCxn id="103" idx="2"/>
          </p:cNvCxnSpPr>
          <p:nvPr/>
        </p:nvCxnSpPr>
        <p:spPr>
          <a:xfrm rot="10800000" flipV="1">
            <a:off x="5182225" y="5158885"/>
            <a:ext cx="335008" cy="32816"/>
          </a:xfrm>
          <a:prstGeom prst="curvedConnector4">
            <a:avLst>
              <a:gd name="adj1" fmla="val 15990"/>
              <a:gd name="adj2" fmla="val 79661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1956198" y="233596"/>
            <a:ext cx="5452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Retos en la Asignaci</a:t>
            </a:r>
            <a:r>
              <a:rPr lang="es-ES" sz="4400" dirty="0" smtClean="0"/>
              <a:t>ón.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57057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39" name="Rectangle 55"/>
          <p:cNvSpPr>
            <a:spLocks noChangeArrowheads="1"/>
          </p:cNvSpPr>
          <p:nvPr/>
        </p:nvSpPr>
        <p:spPr bwMode="auto">
          <a:xfrm>
            <a:off x="1615590" y="462184"/>
            <a:ext cx="58094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Retos en la Asignaci</a:t>
            </a:r>
            <a:r>
              <a:rPr lang="es-ES_tradnl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ón</a:t>
            </a:r>
            <a:endParaRPr lang="ca-ES" sz="4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9636" name="Text Box 115"/>
          <p:cNvSpPr txBox="1">
            <a:spLocks noChangeArrowheads="1"/>
          </p:cNvSpPr>
          <p:nvPr/>
        </p:nvSpPr>
        <p:spPr bwMode="auto">
          <a:xfrm>
            <a:off x="323850" y="1916113"/>
            <a:ext cx="8491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" sz="2800" b="1" dirty="0">
                <a:solidFill>
                  <a:srgbClr val="FF0000"/>
                </a:solidFill>
                <a:latin typeface="Arial" charset="0"/>
              </a:rPr>
              <a:t>Priorización según la gravedad: el sistema MELD</a:t>
            </a:r>
            <a:endParaRPr lang="es-ES" sz="2400" dirty="0">
              <a:latin typeface="Arial" charset="0"/>
            </a:endParaRPr>
          </a:p>
        </p:txBody>
      </p:sp>
      <p:sp>
        <p:nvSpPr>
          <p:cNvPr id="69637" name="Text Box 116"/>
          <p:cNvSpPr txBox="1">
            <a:spLocks noChangeArrowheads="1"/>
          </p:cNvSpPr>
          <p:nvPr/>
        </p:nvSpPr>
        <p:spPr bwMode="auto">
          <a:xfrm>
            <a:off x="395288" y="2511425"/>
            <a:ext cx="882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" sz="2000" b="1">
                <a:latin typeface="Arial" charset="0"/>
              </a:rPr>
              <a:t>MELD </a:t>
            </a:r>
            <a:r>
              <a:rPr lang="es-ES" sz="2000">
                <a:latin typeface="Arial" charset="0"/>
              </a:rPr>
              <a:t>= 3.8 x ln(bilirrubina) + 11.2 x ln(INR) + 9.6 x ln(creatinina) + 6.4</a:t>
            </a:r>
            <a:r>
              <a:rPr lang="es-ES" sz="2000" b="1">
                <a:latin typeface="Arial" charset="0"/>
              </a:rPr>
              <a:t> </a:t>
            </a:r>
          </a:p>
          <a:p>
            <a:pPr algn="l" eaLnBrk="1" hangingPunct="1"/>
            <a:r>
              <a:rPr lang="es-ES" sz="2000" b="1">
                <a:latin typeface="Arial" charset="0"/>
              </a:rPr>
              <a:t>Rango: 6-40</a:t>
            </a:r>
            <a:r>
              <a:rPr lang="es-ES" sz="2000">
                <a:latin typeface="Arial" charset="0"/>
              </a:rPr>
              <a:t>	</a:t>
            </a:r>
          </a:p>
        </p:txBody>
      </p:sp>
      <p:grpSp>
        <p:nvGrpSpPr>
          <p:cNvPr id="2" name="Group 634"/>
          <p:cNvGrpSpPr>
            <a:grpSpLocks/>
          </p:cNvGrpSpPr>
          <p:nvPr/>
        </p:nvGrpSpPr>
        <p:grpSpPr bwMode="auto">
          <a:xfrm>
            <a:off x="433388" y="3725863"/>
            <a:ext cx="3716337" cy="2765425"/>
            <a:chOff x="273" y="2347"/>
            <a:chExt cx="2341" cy="1742"/>
          </a:xfrm>
        </p:grpSpPr>
        <p:sp>
          <p:nvSpPr>
            <p:cNvPr id="69678" name="Rectangle 137"/>
            <p:cNvSpPr>
              <a:spLocks noChangeArrowheads="1"/>
            </p:cNvSpPr>
            <p:nvPr/>
          </p:nvSpPr>
          <p:spPr bwMode="auto">
            <a:xfrm>
              <a:off x="1452" y="2891"/>
              <a:ext cx="116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ca-ES" sz="1800">
                  <a:latin typeface="Arial" charset="0"/>
                </a:rPr>
                <a:t>Probabilidad de</a:t>
              </a:r>
            </a:p>
            <a:p>
              <a:r>
                <a:rPr lang="ca-ES" sz="1800">
                  <a:latin typeface="Arial" charset="0"/>
                </a:rPr>
                <a:t>Mortalidad </a:t>
              </a:r>
            </a:p>
            <a:p>
              <a:r>
                <a:rPr lang="ca-ES" sz="1800">
                  <a:latin typeface="Arial" charset="0"/>
                </a:rPr>
                <a:t>a los tres meses</a:t>
              </a:r>
            </a:p>
          </p:txBody>
        </p:sp>
        <p:sp>
          <p:nvSpPr>
            <p:cNvPr id="69679" name="Rectangle 118"/>
            <p:cNvSpPr>
              <a:spLocks noChangeArrowheads="1"/>
            </p:cNvSpPr>
            <p:nvPr/>
          </p:nvSpPr>
          <p:spPr bwMode="auto">
            <a:xfrm>
              <a:off x="542" y="3662"/>
              <a:ext cx="1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ca-ES" sz="1800">
                  <a:latin typeface="Arial" charset="0"/>
                </a:rPr>
                <a:t>0</a:t>
              </a:r>
            </a:p>
          </p:txBody>
        </p:sp>
        <p:sp>
          <p:nvSpPr>
            <p:cNvPr id="69680" name="Rectangle 119"/>
            <p:cNvSpPr>
              <a:spLocks noChangeArrowheads="1"/>
            </p:cNvSpPr>
            <p:nvPr/>
          </p:nvSpPr>
          <p:spPr bwMode="auto">
            <a:xfrm>
              <a:off x="1316" y="3662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ca-ES" sz="1800">
                  <a:latin typeface="Arial" charset="0"/>
                </a:rPr>
                <a:t>20</a:t>
              </a:r>
            </a:p>
          </p:txBody>
        </p:sp>
        <p:sp>
          <p:nvSpPr>
            <p:cNvPr id="69681" name="Rectangle 120"/>
            <p:cNvSpPr>
              <a:spLocks noChangeArrowheads="1"/>
            </p:cNvSpPr>
            <p:nvPr/>
          </p:nvSpPr>
          <p:spPr bwMode="auto">
            <a:xfrm>
              <a:off x="909" y="3662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ca-ES" sz="1800">
                  <a:latin typeface="Arial" charset="0"/>
                </a:rPr>
                <a:t>10</a:t>
              </a:r>
            </a:p>
          </p:txBody>
        </p:sp>
        <p:sp>
          <p:nvSpPr>
            <p:cNvPr id="69682" name="Rectangle 121"/>
            <p:cNvSpPr>
              <a:spLocks noChangeArrowheads="1"/>
            </p:cNvSpPr>
            <p:nvPr/>
          </p:nvSpPr>
          <p:spPr bwMode="auto">
            <a:xfrm>
              <a:off x="2133" y="3662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ca-ES" sz="1800">
                  <a:latin typeface="Arial" charset="0"/>
                </a:rPr>
                <a:t>40</a:t>
              </a:r>
            </a:p>
          </p:txBody>
        </p:sp>
        <p:sp>
          <p:nvSpPr>
            <p:cNvPr id="69683" name="Rectangle 122"/>
            <p:cNvSpPr>
              <a:spLocks noChangeArrowheads="1"/>
            </p:cNvSpPr>
            <p:nvPr/>
          </p:nvSpPr>
          <p:spPr bwMode="auto">
            <a:xfrm>
              <a:off x="1725" y="3662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ca-ES" sz="1800">
                  <a:latin typeface="Arial" charset="0"/>
                </a:rPr>
                <a:t>30</a:t>
              </a:r>
            </a:p>
          </p:txBody>
        </p:sp>
        <p:sp>
          <p:nvSpPr>
            <p:cNvPr id="69684" name="Rectangle 123"/>
            <p:cNvSpPr>
              <a:spLocks noChangeArrowheads="1"/>
            </p:cNvSpPr>
            <p:nvPr/>
          </p:nvSpPr>
          <p:spPr bwMode="auto">
            <a:xfrm>
              <a:off x="941" y="3858"/>
              <a:ext cx="9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r"/>
              <a:r>
                <a:rPr lang="ca-ES" sz="1800">
                  <a:latin typeface="Arial" charset="0"/>
                </a:rPr>
                <a:t>MELD score</a:t>
              </a:r>
            </a:p>
          </p:txBody>
        </p:sp>
        <p:sp>
          <p:nvSpPr>
            <p:cNvPr id="69685" name="Line 124"/>
            <p:cNvSpPr>
              <a:spLocks noChangeShapeType="1"/>
            </p:cNvSpPr>
            <p:nvPr/>
          </p:nvSpPr>
          <p:spPr bwMode="auto">
            <a:xfrm>
              <a:off x="638" y="2415"/>
              <a:ext cx="1" cy="1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86" name="Line 125"/>
            <p:cNvSpPr>
              <a:spLocks noChangeShapeType="1"/>
            </p:cNvSpPr>
            <p:nvPr/>
          </p:nvSpPr>
          <p:spPr bwMode="auto">
            <a:xfrm>
              <a:off x="614" y="3643"/>
              <a:ext cx="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87" name="Line 126"/>
            <p:cNvSpPr>
              <a:spLocks noChangeShapeType="1"/>
            </p:cNvSpPr>
            <p:nvPr/>
          </p:nvSpPr>
          <p:spPr bwMode="auto">
            <a:xfrm>
              <a:off x="614" y="3396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88" name="Line 127"/>
            <p:cNvSpPr>
              <a:spLocks noChangeShapeType="1"/>
            </p:cNvSpPr>
            <p:nvPr/>
          </p:nvSpPr>
          <p:spPr bwMode="auto">
            <a:xfrm>
              <a:off x="614" y="3153"/>
              <a:ext cx="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89" name="Line 128"/>
            <p:cNvSpPr>
              <a:spLocks noChangeShapeType="1"/>
            </p:cNvSpPr>
            <p:nvPr/>
          </p:nvSpPr>
          <p:spPr bwMode="auto">
            <a:xfrm>
              <a:off x="614" y="2906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90" name="Line 129"/>
            <p:cNvSpPr>
              <a:spLocks noChangeShapeType="1"/>
            </p:cNvSpPr>
            <p:nvPr/>
          </p:nvSpPr>
          <p:spPr bwMode="auto">
            <a:xfrm>
              <a:off x="614" y="266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91" name="Line 130"/>
            <p:cNvSpPr>
              <a:spLocks noChangeShapeType="1"/>
            </p:cNvSpPr>
            <p:nvPr/>
          </p:nvSpPr>
          <p:spPr bwMode="auto">
            <a:xfrm>
              <a:off x="614" y="2417"/>
              <a:ext cx="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92" name="Rectangle 131"/>
            <p:cNvSpPr>
              <a:spLocks noChangeArrowheads="1"/>
            </p:cNvSpPr>
            <p:nvPr/>
          </p:nvSpPr>
          <p:spPr bwMode="auto">
            <a:xfrm>
              <a:off x="273" y="3573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r"/>
              <a:r>
                <a:rPr lang="ca-ES" sz="1800">
                  <a:latin typeface="Arial" charset="0"/>
                </a:rPr>
                <a:t>0,0</a:t>
              </a:r>
            </a:p>
          </p:txBody>
        </p:sp>
        <p:sp>
          <p:nvSpPr>
            <p:cNvPr id="69693" name="Rectangle 132"/>
            <p:cNvSpPr>
              <a:spLocks noChangeArrowheads="1"/>
            </p:cNvSpPr>
            <p:nvPr/>
          </p:nvSpPr>
          <p:spPr bwMode="auto">
            <a:xfrm>
              <a:off x="273" y="3327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r"/>
              <a:r>
                <a:rPr lang="ca-ES" sz="1800">
                  <a:latin typeface="Arial" charset="0"/>
                </a:rPr>
                <a:t>0,2</a:t>
              </a:r>
            </a:p>
          </p:txBody>
        </p:sp>
        <p:sp>
          <p:nvSpPr>
            <p:cNvPr id="69694" name="Rectangle 133"/>
            <p:cNvSpPr>
              <a:spLocks noChangeArrowheads="1"/>
            </p:cNvSpPr>
            <p:nvPr/>
          </p:nvSpPr>
          <p:spPr bwMode="auto">
            <a:xfrm>
              <a:off x="273" y="3083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r"/>
              <a:r>
                <a:rPr lang="ca-ES" sz="1800">
                  <a:latin typeface="Arial" charset="0"/>
                </a:rPr>
                <a:t>0,4</a:t>
              </a:r>
            </a:p>
          </p:txBody>
        </p:sp>
        <p:sp>
          <p:nvSpPr>
            <p:cNvPr id="69695" name="Rectangle 134"/>
            <p:cNvSpPr>
              <a:spLocks noChangeArrowheads="1"/>
            </p:cNvSpPr>
            <p:nvPr/>
          </p:nvSpPr>
          <p:spPr bwMode="auto">
            <a:xfrm>
              <a:off x="273" y="2836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r"/>
              <a:r>
                <a:rPr lang="ca-ES" sz="1800">
                  <a:latin typeface="Arial" charset="0"/>
                </a:rPr>
                <a:t>0,6</a:t>
              </a:r>
            </a:p>
          </p:txBody>
        </p:sp>
        <p:sp>
          <p:nvSpPr>
            <p:cNvPr id="69696" name="Rectangle 135"/>
            <p:cNvSpPr>
              <a:spLocks noChangeArrowheads="1"/>
            </p:cNvSpPr>
            <p:nvPr/>
          </p:nvSpPr>
          <p:spPr bwMode="auto">
            <a:xfrm>
              <a:off x="273" y="2594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r"/>
              <a:r>
                <a:rPr lang="ca-ES" sz="1800">
                  <a:latin typeface="Arial" charset="0"/>
                </a:rPr>
                <a:t>0,8</a:t>
              </a:r>
            </a:p>
          </p:txBody>
        </p:sp>
        <p:sp>
          <p:nvSpPr>
            <p:cNvPr id="69697" name="Rectangle 136"/>
            <p:cNvSpPr>
              <a:spLocks noChangeArrowheads="1"/>
            </p:cNvSpPr>
            <p:nvPr/>
          </p:nvSpPr>
          <p:spPr bwMode="auto">
            <a:xfrm>
              <a:off x="273" y="2347"/>
              <a:ext cx="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r"/>
              <a:r>
                <a:rPr lang="ca-ES" sz="1800">
                  <a:latin typeface="Arial" charset="0"/>
                </a:rPr>
                <a:t>1,0</a:t>
              </a:r>
            </a:p>
          </p:txBody>
        </p:sp>
        <p:sp>
          <p:nvSpPr>
            <p:cNvPr id="69698" name="Line 138"/>
            <p:cNvSpPr>
              <a:spLocks noChangeShapeType="1"/>
            </p:cNvSpPr>
            <p:nvPr/>
          </p:nvSpPr>
          <p:spPr bwMode="auto">
            <a:xfrm rot="-5400000">
              <a:off x="2259" y="3656"/>
              <a:ext cx="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99" name="Line 139"/>
            <p:cNvSpPr>
              <a:spLocks noChangeShapeType="1"/>
            </p:cNvSpPr>
            <p:nvPr/>
          </p:nvSpPr>
          <p:spPr bwMode="auto">
            <a:xfrm rot="-5400000">
              <a:off x="1850" y="3657"/>
              <a:ext cx="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700" name="Line 140"/>
            <p:cNvSpPr>
              <a:spLocks noChangeShapeType="1"/>
            </p:cNvSpPr>
            <p:nvPr/>
          </p:nvSpPr>
          <p:spPr bwMode="auto">
            <a:xfrm rot="-5400000">
              <a:off x="1442" y="3656"/>
              <a:ext cx="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701" name="Line 141"/>
            <p:cNvSpPr>
              <a:spLocks noChangeShapeType="1"/>
            </p:cNvSpPr>
            <p:nvPr/>
          </p:nvSpPr>
          <p:spPr bwMode="auto">
            <a:xfrm rot="-5400000">
              <a:off x="1034" y="3656"/>
              <a:ext cx="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702" name="Line 142"/>
            <p:cNvSpPr>
              <a:spLocks noChangeShapeType="1"/>
            </p:cNvSpPr>
            <p:nvPr/>
          </p:nvSpPr>
          <p:spPr bwMode="auto">
            <a:xfrm rot="-5400000">
              <a:off x="625" y="3657"/>
              <a:ext cx="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703" name="Line 143"/>
            <p:cNvSpPr>
              <a:spLocks noChangeShapeType="1"/>
            </p:cNvSpPr>
            <p:nvPr/>
          </p:nvSpPr>
          <p:spPr bwMode="auto">
            <a:xfrm>
              <a:off x="638" y="3643"/>
              <a:ext cx="16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704" name="Freeform 144"/>
            <p:cNvSpPr>
              <a:spLocks/>
            </p:cNvSpPr>
            <p:nvPr/>
          </p:nvSpPr>
          <p:spPr bwMode="auto">
            <a:xfrm>
              <a:off x="641" y="2409"/>
              <a:ext cx="1624" cy="1102"/>
            </a:xfrm>
            <a:custGeom>
              <a:avLst/>
              <a:gdLst>
                <a:gd name="T0" fmla="*/ 0 w 2613"/>
                <a:gd name="T1" fmla="*/ 1 h 1877"/>
                <a:gd name="T2" fmla="*/ 1 w 2613"/>
                <a:gd name="T3" fmla="*/ 1 h 1877"/>
                <a:gd name="T4" fmla="*/ 1 w 2613"/>
                <a:gd name="T5" fmla="*/ 1 h 1877"/>
                <a:gd name="T6" fmla="*/ 1 w 2613"/>
                <a:gd name="T7" fmla="*/ 1 h 1877"/>
                <a:gd name="T8" fmla="*/ 1 w 2613"/>
                <a:gd name="T9" fmla="*/ 1 h 1877"/>
                <a:gd name="T10" fmla="*/ 1 w 2613"/>
                <a:gd name="T11" fmla="*/ 1 h 1877"/>
                <a:gd name="T12" fmla="*/ 1 w 2613"/>
                <a:gd name="T13" fmla="*/ 1 h 1877"/>
                <a:gd name="T14" fmla="*/ 1 w 2613"/>
                <a:gd name="T15" fmla="*/ 1 h 1877"/>
                <a:gd name="T16" fmla="*/ 1 w 2613"/>
                <a:gd name="T17" fmla="*/ 1 h 1877"/>
                <a:gd name="T18" fmla="*/ 1 w 2613"/>
                <a:gd name="T19" fmla="*/ 1 h 1877"/>
                <a:gd name="T20" fmla="*/ 1 w 2613"/>
                <a:gd name="T21" fmla="*/ 1 h 1877"/>
                <a:gd name="T22" fmla="*/ 1 w 2613"/>
                <a:gd name="T23" fmla="*/ 1 h 1877"/>
                <a:gd name="T24" fmla="*/ 1 w 2613"/>
                <a:gd name="T25" fmla="*/ 1 h 1877"/>
                <a:gd name="T26" fmla="*/ 1 w 2613"/>
                <a:gd name="T27" fmla="*/ 1 h 1877"/>
                <a:gd name="T28" fmla="*/ 1 w 2613"/>
                <a:gd name="T29" fmla="*/ 1 h 1877"/>
                <a:gd name="T30" fmla="*/ 1 w 2613"/>
                <a:gd name="T31" fmla="*/ 1 h 1877"/>
                <a:gd name="T32" fmla="*/ 1 w 2613"/>
                <a:gd name="T33" fmla="*/ 1 h 1877"/>
                <a:gd name="T34" fmla="*/ 1 w 2613"/>
                <a:gd name="T35" fmla="*/ 1 h 1877"/>
                <a:gd name="T36" fmla="*/ 1 w 2613"/>
                <a:gd name="T37" fmla="*/ 1 h 1877"/>
                <a:gd name="T38" fmla="*/ 1 w 2613"/>
                <a:gd name="T39" fmla="*/ 1 h 1877"/>
                <a:gd name="T40" fmla="*/ 1 w 2613"/>
                <a:gd name="T41" fmla="*/ 1 h 1877"/>
                <a:gd name="T42" fmla="*/ 1 w 2613"/>
                <a:gd name="T43" fmla="*/ 1 h 1877"/>
                <a:gd name="T44" fmla="*/ 1 w 2613"/>
                <a:gd name="T45" fmla="*/ 1 h 1877"/>
                <a:gd name="T46" fmla="*/ 1 w 2613"/>
                <a:gd name="T47" fmla="*/ 1 h 1877"/>
                <a:gd name="T48" fmla="*/ 1 w 2613"/>
                <a:gd name="T49" fmla="*/ 1 h 1877"/>
                <a:gd name="T50" fmla="*/ 1 w 2613"/>
                <a:gd name="T51" fmla="*/ 1 h 1877"/>
                <a:gd name="T52" fmla="*/ 1 w 2613"/>
                <a:gd name="T53" fmla="*/ 1 h 1877"/>
                <a:gd name="T54" fmla="*/ 1 w 2613"/>
                <a:gd name="T55" fmla="*/ 1 h 1877"/>
                <a:gd name="T56" fmla="*/ 1 w 2613"/>
                <a:gd name="T57" fmla="*/ 1 h 1877"/>
                <a:gd name="T58" fmla="*/ 1 w 2613"/>
                <a:gd name="T59" fmla="*/ 0 h 18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13"/>
                <a:gd name="T91" fmla="*/ 0 h 1877"/>
                <a:gd name="T92" fmla="*/ 2613 w 2613"/>
                <a:gd name="T93" fmla="*/ 1877 h 18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13" h="1877">
                  <a:moveTo>
                    <a:pt x="0" y="1877"/>
                  </a:moveTo>
                  <a:cubicBezTo>
                    <a:pt x="23" y="1867"/>
                    <a:pt x="93" y="1837"/>
                    <a:pt x="137" y="1818"/>
                  </a:cubicBezTo>
                  <a:cubicBezTo>
                    <a:pt x="181" y="1799"/>
                    <a:pt x="220" y="1783"/>
                    <a:pt x="263" y="1761"/>
                  </a:cubicBezTo>
                  <a:cubicBezTo>
                    <a:pt x="306" y="1739"/>
                    <a:pt x="356" y="1710"/>
                    <a:pt x="395" y="1685"/>
                  </a:cubicBezTo>
                  <a:cubicBezTo>
                    <a:pt x="434" y="1660"/>
                    <a:pt x="470" y="1635"/>
                    <a:pt x="501" y="1611"/>
                  </a:cubicBezTo>
                  <a:cubicBezTo>
                    <a:pt x="532" y="1587"/>
                    <a:pt x="553" y="1565"/>
                    <a:pt x="581" y="1541"/>
                  </a:cubicBezTo>
                  <a:cubicBezTo>
                    <a:pt x="609" y="1517"/>
                    <a:pt x="639" y="1491"/>
                    <a:pt x="667" y="1467"/>
                  </a:cubicBezTo>
                  <a:cubicBezTo>
                    <a:pt x="695" y="1443"/>
                    <a:pt x="721" y="1424"/>
                    <a:pt x="749" y="1398"/>
                  </a:cubicBezTo>
                  <a:cubicBezTo>
                    <a:pt x="777" y="1372"/>
                    <a:pt x="806" y="1342"/>
                    <a:pt x="837" y="1312"/>
                  </a:cubicBezTo>
                  <a:cubicBezTo>
                    <a:pt x="868" y="1282"/>
                    <a:pt x="904" y="1248"/>
                    <a:pt x="935" y="1215"/>
                  </a:cubicBezTo>
                  <a:cubicBezTo>
                    <a:pt x="966" y="1182"/>
                    <a:pt x="997" y="1147"/>
                    <a:pt x="1024" y="1115"/>
                  </a:cubicBezTo>
                  <a:cubicBezTo>
                    <a:pt x="1051" y="1083"/>
                    <a:pt x="1073" y="1056"/>
                    <a:pt x="1099" y="1024"/>
                  </a:cubicBezTo>
                  <a:cubicBezTo>
                    <a:pt x="1125" y="992"/>
                    <a:pt x="1155" y="954"/>
                    <a:pt x="1179" y="923"/>
                  </a:cubicBezTo>
                  <a:cubicBezTo>
                    <a:pt x="1203" y="892"/>
                    <a:pt x="1219" y="868"/>
                    <a:pt x="1241" y="840"/>
                  </a:cubicBezTo>
                  <a:cubicBezTo>
                    <a:pt x="1263" y="812"/>
                    <a:pt x="1289" y="784"/>
                    <a:pt x="1312" y="757"/>
                  </a:cubicBezTo>
                  <a:cubicBezTo>
                    <a:pt x="1335" y="730"/>
                    <a:pt x="1356" y="704"/>
                    <a:pt x="1381" y="677"/>
                  </a:cubicBezTo>
                  <a:cubicBezTo>
                    <a:pt x="1406" y="650"/>
                    <a:pt x="1435" y="619"/>
                    <a:pt x="1461" y="592"/>
                  </a:cubicBezTo>
                  <a:cubicBezTo>
                    <a:pt x="1487" y="565"/>
                    <a:pt x="1510" y="542"/>
                    <a:pt x="1538" y="513"/>
                  </a:cubicBezTo>
                  <a:cubicBezTo>
                    <a:pt x="1566" y="484"/>
                    <a:pt x="1603" y="446"/>
                    <a:pt x="1632" y="416"/>
                  </a:cubicBezTo>
                  <a:cubicBezTo>
                    <a:pt x="1661" y="386"/>
                    <a:pt x="1683" y="364"/>
                    <a:pt x="1712" y="336"/>
                  </a:cubicBezTo>
                  <a:cubicBezTo>
                    <a:pt x="1741" y="308"/>
                    <a:pt x="1780" y="275"/>
                    <a:pt x="1808" y="251"/>
                  </a:cubicBezTo>
                  <a:cubicBezTo>
                    <a:pt x="1836" y="227"/>
                    <a:pt x="1856" y="211"/>
                    <a:pt x="1880" y="192"/>
                  </a:cubicBezTo>
                  <a:cubicBezTo>
                    <a:pt x="1904" y="173"/>
                    <a:pt x="1930" y="154"/>
                    <a:pt x="1955" y="138"/>
                  </a:cubicBezTo>
                  <a:cubicBezTo>
                    <a:pt x="1980" y="122"/>
                    <a:pt x="2007" y="108"/>
                    <a:pt x="2032" y="96"/>
                  </a:cubicBezTo>
                  <a:cubicBezTo>
                    <a:pt x="2057" y="84"/>
                    <a:pt x="2079" y="75"/>
                    <a:pt x="2108" y="66"/>
                  </a:cubicBezTo>
                  <a:cubicBezTo>
                    <a:pt x="2137" y="57"/>
                    <a:pt x="2176" y="46"/>
                    <a:pt x="2207" y="39"/>
                  </a:cubicBezTo>
                  <a:cubicBezTo>
                    <a:pt x="2238" y="32"/>
                    <a:pt x="2267" y="26"/>
                    <a:pt x="2294" y="21"/>
                  </a:cubicBezTo>
                  <a:cubicBezTo>
                    <a:pt x="2321" y="16"/>
                    <a:pt x="2338" y="14"/>
                    <a:pt x="2368" y="11"/>
                  </a:cubicBezTo>
                  <a:cubicBezTo>
                    <a:pt x="2398" y="8"/>
                    <a:pt x="2434" y="7"/>
                    <a:pt x="2475" y="5"/>
                  </a:cubicBezTo>
                  <a:cubicBezTo>
                    <a:pt x="2516" y="3"/>
                    <a:pt x="2590" y="1"/>
                    <a:pt x="2613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</p:grpSp>
      <p:grpSp>
        <p:nvGrpSpPr>
          <p:cNvPr id="3" name="Group 637"/>
          <p:cNvGrpSpPr>
            <a:grpSpLocks/>
          </p:cNvGrpSpPr>
          <p:nvPr/>
        </p:nvGrpSpPr>
        <p:grpSpPr bwMode="auto">
          <a:xfrm>
            <a:off x="4716463" y="3573463"/>
            <a:ext cx="4464050" cy="2928937"/>
            <a:chOff x="2971" y="2251"/>
            <a:chExt cx="2812" cy="1845"/>
          </a:xfrm>
        </p:grpSpPr>
        <p:sp>
          <p:nvSpPr>
            <p:cNvPr id="69640" name="Text Box 622"/>
            <p:cNvSpPr txBox="1">
              <a:spLocks noChangeArrowheads="1"/>
            </p:cNvSpPr>
            <p:nvPr/>
          </p:nvSpPr>
          <p:spPr bwMode="auto">
            <a:xfrm>
              <a:off x="4286" y="2445"/>
              <a:ext cx="149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800">
                  <a:latin typeface="Arial" charset="0"/>
                </a:rPr>
                <a:t>Probabilidad de </a:t>
              </a:r>
            </a:p>
            <a:p>
              <a:pPr eaLnBrk="1" hangingPunct="1"/>
              <a:r>
                <a:rPr lang="es-ES" sz="1800">
                  <a:latin typeface="Arial" charset="0"/>
                </a:rPr>
                <a:t>supervivencia </a:t>
              </a:r>
            </a:p>
            <a:p>
              <a:pPr eaLnBrk="1" hangingPunct="1"/>
              <a:r>
                <a:rPr lang="es-ES" sz="1800">
                  <a:latin typeface="Arial" charset="0"/>
                </a:rPr>
                <a:t>a 3 meses (%)</a:t>
              </a:r>
              <a:endParaRPr lang="en-US" sz="1800">
                <a:latin typeface="Arial" charset="0"/>
              </a:endParaRPr>
            </a:p>
          </p:txBody>
        </p:sp>
        <p:grpSp>
          <p:nvGrpSpPr>
            <p:cNvPr id="69641" name="Group 636"/>
            <p:cNvGrpSpPr>
              <a:grpSpLocks/>
            </p:cNvGrpSpPr>
            <p:nvPr/>
          </p:nvGrpSpPr>
          <p:grpSpPr bwMode="auto">
            <a:xfrm>
              <a:off x="2971" y="2251"/>
              <a:ext cx="2316" cy="1845"/>
              <a:chOff x="2971" y="2251"/>
              <a:chExt cx="2316" cy="1845"/>
            </a:xfrm>
          </p:grpSpPr>
          <p:sp>
            <p:nvSpPr>
              <p:cNvPr id="69642" name="Freeform 594"/>
              <p:cNvSpPr>
                <a:spLocks/>
              </p:cNvSpPr>
              <p:nvPr/>
            </p:nvSpPr>
            <p:spPr bwMode="auto">
              <a:xfrm>
                <a:off x="3268" y="2367"/>
                <a:ext cx="1785" cy="1131"/>
              </a:xfrm>
              <a:custGeom>
                <a:avLst/>
                <a:gdLst>
                  <a:gd name="T0" fmla="*/ 0 w 2132"/>
                  <a:gd name="T1" fmla="*/ 0 h 1814"/>
                  <a:gd name="T2" fmla="*/ 8 w 2132"/>
                  <a:gd name="T3" fmla="*/ 1 h 1814"/>
                  <a:gd name="T4" fmla="*/ 17 w 2132"/>
                  <a:gd name="T5" fmla="*/ 1 h 1814"/>
                  <a:gd name="T6" fmla="*/ 28 w 2132"/>
                  <a:gd name="T7" fmla="*/ 1 h 1814"/>
                  <a:gd name="T8" fmla="*/ 39 w 2132"/>
                  <a:gd name="T9" fmla="*/ 1 h 1814"/>
                  <a:gd name="T10" fmla="*/ 51 w 2132"/>
                  <a:gd name="T11" fmla="*/ 1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32"/>
                  <a:gd name="T19" fmla="*/ 0 h 1814"/>
                  <a:gd name="T20" fmla="*/ 2132 w 2132"/>
                  <a:gd name="T21" fmla="*/ 1814 h 18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32" h="1814">
                    <a:moveTo>
                      <a:pt x="0" y="0"/>
                    </a:moveTo>
                    <a:cubicBezTo>
                      <a:pt x="98" y="3"/>
                      <a:pt x="197" y="7"/>
                      <a:pt x="318" y="45"/>
                    </a:cubicBezTo>
                    <a:cubicBezTo>
                      <a:pt x="439" y="83"/>
                      <a:pt x="575" y="106"/>
                      <a:pt x="726" y="227"/>
                    </a:cubicBezTo>
                    <a:cubicBezTo>
                      <a:pt x="877" y="348"/>
                      <a:pt x="1074" y="590"/>
                      <a:pt x="1225" y="771"/>
                    </a:cubicBezTo>
                    <a:cubicBezTo>
                      <a:pt x="1376" y="952"/>
                      <a:pt x="1482" y="1141"/>
                      <a:pt x="1633" y="1315"/>
                    </a:cubicBezTo>
                    <a:cubicBezTo>
                      <a:pt x="1784" y="1489"/>
                      <a:pt x="1958" y="1651"/>
                      <a:pt x="2132" y="1814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43" name="Rectangle 595"/>
              <p:cNvSpPr>
                <a:spLocks noChangeArrowheads="1"/>
              </p:cNvSpPr>
              <p:nvPr/>
            </p:nvSpPr>
            <p:spPr bwMode="auto">
              <a:xfrm>
                <a:off x="3997" y="3903"/>
                <a:ext cx="44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MELD</a:t>
                </a:r>
                <a:endParaRPr lang="es-ES" sz="2000"/>
              </a:p>
            </p:txBody>
          </p:sp>
          <p:sp>
            <p:nvSpPr>
              <p:cNvPr id="69644" name="Rectangle 596"/>
              <p:cNvSpPr>
                <a:spLocks noChangeArrowheads="1"/>
              </p:cNvSpPr>
              <p:nvPr/>
            </p:nvSpPr>
            <p:spPr bwMode="auto">
              <a:xfrm>
                <a:off x="5024" y="3709"/>
                <a:ext cx="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es-ES" sz="2000"/>
              </a:p>
            </p:txBody>
          </p:sp>
          <p:sp>
            <p:nvSpPr>
              <p:cNvPr id="69645" name="Rectangle 597"/>
              <p:cNvSpPr>
                <a:spLocks noChangeArrowheads="1"/>
              </p:cNvSpPr>
              <p:nvPr/>
            </p:nvSpPr>
            <p:spPr bwMode="auto">
              <a:xfrm>
                <a:off x="4659" y="370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40</a:t>
                </a:r>
                <a:endParaRPr lang="es-ES" sz="2000"/>
              </a:p>
            </p:txBody>
          </p:sp>
          <p:sp>
            <p:nvSpPr>
              <p:cNvPr id="69646" name="Rectangle 598"/>
              <p:cNvSpPr>
                <a:spLocks noChangeArrowheads="1"/>
              </p:cNvSpPr>
              <p:nvPr/>
            </p:nvSpPr>
            <p:spPr bwMode="auto">
              <a:xfrm>
                <a:off x="4293" y="370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30</a:t>
                </a:r>
                <a:endParaRPr lang="es-ES" sz="2000"/>
              </a:p>
            </p:txBody>
          </p:sp>
          <p:sp>
            <p:nvSpPr>
              <p:cNvPr id="69647" name="Rectangle 599"/>
              <p:cNvSpPr>
                <a:spLocks noChangeArrowheads="1"/>
              </p:cNvSpPr>
              <p:nvPr/>
            </p:nvSpPr>
            <p:spPr bwMode="auto">
              <a:xfrm>
                <a:off x="3927" y="3709"/>
                <a:ext cx="18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20</a:t>
                </a:r>
                <a:endParaRPr lang="es-ES" sz="2000"/>
              </a:p>
            </p:txBody>
          </p:sp>
          <p:sp>
            <p:nvSpPr>
              <p:cNvPr id="69648" name="Rectangle 600"/>
              <p:cNvSpPr>
                <a:spLocks noChangeArrowheads="1"/>
              </p:cNvSpPr>
              <p:nvPr/>
            </p:nvSpPr>
            <p:spPr bwMode="auto">
              <a:xfrm>
                <a:off x="3560" y="370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10</a:t>
                </a:r>
                <a:endParaRPr lang="es-ES" sz="2000"/>
              </a:p>
            </p:txBody>
          </p:sp>
          <p:sp>
            <p:nvSpPr>
              <p:cNvPr id="69649" name="Rectangle 601"/>
              <p:cNvSpPr>
                <a:spLocks noChangeArrowheads="1"/>
              </p:cNvSpPr>
              <p:nvPr/>
            </p:nvSpPr>
            <p:spPr bwMode="auto">
              <a:xfrm>
                <a:off x="3248" y="3709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0</a:t>
                </a:r>
                <a:endParaRPr lang="es-ES" sz="2000"/>
              </a:p>
            </p:txBody>
          </p:sp>
          <p:sp>
            <p:nvSpPr>
              <p:cNvPr id="69650" name="Rectangle 602"/>
              <p:cNvSpPr>
                <a:spLocks noChangeArrowheads="1"/>
              </p:cNvSpPr>
              <p:nvPr/>
            </p:nvSpPr>
            <p:spPr bwMode="auto">
              <a:xfrm>
                <a:off x="2971" y="2251"/>
                <a:ext cx="2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100</a:t>
                </a:r>
                <a:endParaRPr lang="es-ES" sz="2000"/>
              </a:p>
            </p:txBody>
          </p:sp>
          <p:sp>
            <p:nvSpPr>
              <p:cNvPr id="69651" name="Rectangle 603"/>
              <p:cNvSpPr>
                <a:spLocks noChangeArrowheads="1"/>
              </p:cNvSpPr>
              <p:nvPr/>
            </p:nvSpPr>
            <p:spPr bwMode="auto">
              <a:xfrm>
                <a:off x="3025" y="253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80</a:t>
                </a:r>
                <a:endParaRPr lang="es-ES" sz="2000"/>
              </a:p>
            </p:txBody>
          </p:sp>
          <p:sp>
            <p:nvSpPr>
              <p:cNvPr id="69652" name="Rectangle 604"/>
              <p:cNvSpPr>
                <a:spLocks noChangeArrowheads="1"/>
              </p:cNvSpPr>
              <p:nvPr/>
            </p:nvSpPr>
            <p:spPr bwMode="auto">
              <a:xfrm>
                <a:off x="3025" y="2807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60</a:t>
                </a:r>
                <a:endParaRPr lang="es-ES" sz="2000"/>
              </a:p>
            </p:txBody>
          </p:sp>
          <p:sp>
            <p:nvSpPr>
              <p:cNvPr id="69653" name="Rectangle 605"/>
              <p:cNvSpPr>
                <a:spLocks noChangeArrowheads="1"/>
              </p:cNvSpPr>
              <p:nvPr/>
            </p:nvSpPr>
            <p:spPr bwMode="auto">
              <a:xfrm>
                <a:off x="3025" y="30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40</a:t>
                </a:r>
                <a:endParaRPr lang="es-ES" sz="2000"/>
              </a:p>
            </p:txBody>
          </p:sp>
          <p:sp>
            <p:nvSpPr>
              <p:cNvPr id="69654" name="Rectangle 606"/>
              <p:cNvSpPr>
                <a:spLocks noChangeArrowheads="1"/>
              </p:cNvSpPr>
              <p:nvPr/>
            </p:nvSpPr>
            <p:spPr bwMode="auto">
              <a:xfrm>
                <a:off x="3025" y="3356"/>
                <a:ext cx="178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20</a:t>
                </a:r>
                <a:endParaRPr lang="es-ES" sz="2000"/>
              </a:p>
            </p:txBody>
          </p:sp>
          <p:sp>
            <p:nvSpPr>
              <p:cNvPr id="69655" name="Rectangle 607"/>
              <p:cNvSpPr>
                <a:spLocks noChangeArrowheads="1"/>
              </p:cNvSpPr>
              <p:nvPr/>
            </p:nvSpPr>
            <p:spPr bwMode="auto">
              <a:xfrm>
                <a:off x="3078" y="3620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s-ES" sz="2000">
                    <a:latin typeface="Arial" charset="0"/>
                  </a:rPr>
                  <a:t>0</a:t>
                </a:r>
                <a:endParaRPr lang="es-ES" sz="2000"/>
              </a:p>
            </p:txBody>
          </p:sp>
          <p:sp>
            <p:nvSpPr>
              <p:cNvPr id="69656" name="Line 608"/>
              <p:cNvSpPr>
                <a:spLocks noChangeShapeType="1"/>
              </p:cNvSpPr>
              <p:nvPr/>
            </p:nvSpPr>
            <p:spPr bwMode="auto">
              <a:xfrm>
                <a:off x="5098" y="3685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57" name="Line 609"/>
              <p:cNvSpPr>
                <a:spLocks noChangeShapeType="1"/>
              </p:cNvSpPr>
              <p:nvPr/>
            </p:nvSpPr>
            <p:spPr bwMode="auto">
              <a:xfrm>
                <a:off x="4733" y="3685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58" name="Line 610"/>
              <p:cNvSpPr>
                <a:spLocks noChangeShapeType="1"/>
              </p:cNvSpPr>
              <p:nvPr/>
            </p:nvSpPr>
            <p:spPr bwMode="auto">
              <a:xfrm>
                <a:off x="4368" y="3685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59" name="Line 611"/>
              <p:cNvSpPr>
                <a:spLocks noChangeShapeType="1"/>
              </p:cNvSpPr>
              <p:nvPr/>
            </p:nvSpPr>
            <p:spPr bwMode="auto">
              <a:xfrm>
                <a:off x="4002" y="3685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0" name="Line 612"/>
              <p:cNvSpPr>
                <a:spLocks noChangeShapeType="1"/>
              </p:cNvSpPr>
              <p:nvPr/>
            </p:nvSpPr>
            <p:spPr bwMode="auto">
              <a:xfrm>
                <a:off x="3636" y="3685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1" name="Line 613"/>
              <p:cNvSpPr>
                <a:spLocks noChangeShapeType="1"/>
              </p:cNvSpPr>
              <p:nvPr/>
            </p:nvSpPr>
            <p:spPr bwMode="auto">
              <a:xfrm>
                <a:off x="3270" y="3685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2" name="Line 614"/>
              <p:cNvSpPr>
                <a:spLocks noChangeShapeType="1"/>
              </p:cNvSpPr>
              <p:nvPr/>
            </p:nvSpPr>
            <p:spPr bwMode="auto">
              <a:xfrm>
                <a:off x="3255" y="2287"/>
                <a:ext cx="15" cy="1"/>
              </a:xfrm>
              <a:prstGeom prst="line">
                <a:avLst/>
              </a:prstGeom>
              <a:noFill/>
              <a:ln w="11113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3" name="Line 615"/>
              <p:cNvSpPr>
                <a:spLocks noChangeShapeType="1"/>
              </p:cNvSpPr>
              <p:nvPr/>
            </p:nvSpPr>
            <p:spPr bwMode="auto">
              <a:xfrm>
                <a:off x="3255" y="2563"/>
                <a:ext cx="15" cy="2"/>
              </a:xfrm>
              <a:prstGeom prst="line">
                <a:avLst/>
              </a:prstGeom>
              <a:noFill/>
              <a:ln w="11113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4" name="Line 616"/>
              <p:cNvSpPr>
                <a:spLocks noChangeShapeType="1"/>
              </p:cNvSpPr>
              <p:nvPr/>
            </p:nvSpPr>
            <p:spPr bwMode="auto">
              <a:xfrm>
                <a:off x="3255" y="2842"/>
                <a:ext cx="15" cy="1"/>
              </a:xfrm>
              <a:prstGeom prst="line">
                <a:avLst/>
              </a:prstGeom>
              <a:noFill/>
              <a:ln w="11113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5" name="Line 617"/>
              <p:cNvSpPr>
                <a:spLocks noChangeShapeType="1"/>
              </p:cNvSpPr>
              <p:nvPr/>
            </p:nvSpPr>
            <p:spPr bwMode="auto">
              <a:xfrm>
                <a:off x="3255" y="3124"/>
                <a:ext cx="15" cy="1"/>
              </a:xfrm>
              <a:prstGeom prst="line">
                <a:avLst/>
              </a:prstGeom>
              <a:noFill/>
              <a:ln w="11113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6" name="Line 618"/>
              <p:cNvSpPr>
                <a:spLocks noChangeShapeType="1"/>
              </p:cNvSpPr>
              <p:nvPr/>
            </p:nvSpPr>
            <p:spPr bwMode="auto">
              <a:xfrm>
                <a:off x="3255" y="3403"/>
                <a:ext cx="15" cy="0"/>
              </a:xfrm>
              <a:prstGeom prst="line">
                <a:avLst/>
              </a:prstGeom>
              <a:noFill/>
              <a:ln w="11113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7" name="Line 619"/>
              <p:cNvSpPr>
                <a:spLocks noChangeShapeType="1"/>
              </p:cNvSpPr>
              <p:nvPr/>
            </p:nvSpPr>
            <p:spPr bwMode="auto">
              <a:xfrm>
                <a:off x="3255" y="3682"/>
                <a:ext cx="19" cy="1"/>
              </a:xfrm>
              <a:prstGeom prst="line">
                <a:avLst/>
              </a:prstGeom>
              <a:noFill/>
              <a:ln w="11113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8" name="Line 620"/>
              <p:cNvSpPr>
                <a:spLocks noChangeShapeType="1"/>
              </p:cNvSpPr>
              <p:nvPr/>
            </p:nvSpPr>
            <p:spPr bwMode="auto">
              <a:xfrm>
                <a:off x="3271" y="3675"/>
                <a:ext cx="20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69" name="Line 621"/>
              <p:cNvSpPr>
                <a:spLocks noChangeShapeType="1"/>
              </p:cNvSpPr>
              <p:nvPr/>
            </p:nvSpPr>
            <p:spPr bwMode="auto">
              <a:xfrm flipV="1">
                <a:off x="3271" y="2302"/>
                <a:ext cx="0" cy="13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70" name="Line 623"/>
              <p:cNvSpPr>
                <a:spLocks noChangeShapeType="1"/>
              </p:cNvSpPr>
              <p:nvPr/>
            </p:nvSpPr>
            <p:spPr bwMode="auto">
              <a:xfrm flipV="1">
                <a:off x="4759" y="3281"/>
                <a:ext cx="0" cy="404"/>
              </a:xfrm>
              <a:prstGeom prst="line">
                <a:avLst/>
              </a:prstGeom>
              <a:noFill/>
              <a:ln w="28575">
                <a:solidFill>
                  <a:srgbClr val="00FF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71" name="Line 624"/>
              <p:cNvSpPr>
                <a:spLocks noChangeShapeType="1"/>
              </p:cNvSpPr>
              <p:nvPr/>
            </p:nvSpPr>
            <p:spPr bwMode="auto">
              <a:xfrm flipH="1">
                <a:off x="3271" y="3281"/>
                <a:ext cx="1488" cy="0"/>
              </a:xfrm>
              <a:prstGeom prst="line">
                <a:avLst/>
              </a:prstGeom>
              <a:noFill/>
              <a:ln w="28575">
                <a:solidFill>
                  <a:srgbClr val="00FF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72" name="Text Box 625"/>
              <p:cNvSpPr txBox="1">
                <a:spLocks noChangeArrowheads="1"/>
              </p:cNvSpPr>
              <p:nvPr/>
            </p:nvSpPr>
            <p:spPr bwMode="auto">
              <a:xfrm>
                <a:off x="4489" y="3375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2000">
                    <a:latin typeface="Arial" charset="0"/>
                  </a:rPr>
                  <a:t>40</a:t>
                </a:r>
                <a:endParaRPr lang="ca-ES" sz="2000">
                  <a:latin typeface="Arial" charset="0"/>
                </a:endParaRPr>
              </a:p>
            </p:txBody>
          </p:sp>
          <p:sp>
            <p:nvSpPr>
              <p:cNvPr id="69673" name="Text Box 626"/>
              <p:cNvSpPr txBox="1">
                <a:spLocks noChangeArrowheads="1"/>
              </p:cNvSpPr>
              <p:nvPr/>
            </p:nvSpPr>
            <p:spPr bwMode="auto">
              <a:xfrm>
                <a:off x="4064" y="3079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2000">
                    <a:latin typeface="Arial" charset="0"/>
                  </a:rPr>
                  <a:t>29%</a:t>
                </a:r>
                <a:endParaRPr lang="ca-ES" sz="2000">
                  <a:latin typeface="Arial" charset="0"/>
                </a:endParaRPr>
              </a:p>
            </p:txBody>
          </p:sp>
          <p:sp>
            <p:nvSpPr>
              <p:cNvPr id="69674" name="Line 627"/>
              <p:cNvSpPr>
                <a:spLocks noChangeShapeType="1"/>
              </p:cNvSpPr>
              <p:nvPr/>
            </p:nvSpPr>
            <p:spPr bwMode="auto">
              <a:xfrm flipV="1">
                <a:off x="3815" y="2473"/>
                <a:ext cx="0" cy="121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75" name="Line 628"/>
              <p:cNvSpPr>
                <a:spLocks noChangeShapeType="1"/>
              </p:cNvSpPr>
              <p:nvPr/>
            </p:nvSpPr>
            <p:spPr bwMode="auto">
              <a:xfrm flipH="1">
                <a:off x="3271" y="2487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76" name="Text Box 629"/>
              <p:cNvSpPr txBox="1">
                <a:spLocks noChangeArrowheads="1"/>
              </p:cNvSpPr>
              <p:nvPr/>
            </p:nvSpPr>
            <p:spPr bwMode="auto">
              <a:xfrm>
                <a:off x="3535" y="2877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2000">
                    <a:latin typeface="Arial" charset="0"/>
                  </a:rPr>
                  <a:t>15</a:t>
                </a:r>
                <a:endParaRPr lang="ca-ES" sz="2000">
                  <a:latin typeface="Arial" charset="0"/>
                </a:endParaRPr>
              </a:p>
            </p:txBody>
          </p:sp>
          <p:sp>
            <p:nvSpPr>
              <p:cNvPr id="69677" name="Text Box 630"/>
              <p:cNvSpPr txBox="1">
                <a:spLocks noChangeArrowheads="1"/>
              </p:cNvSpPr>
              <p:nvPr/>
            </p:nvSpPr>
            <p:spPr bwMode="auto">
              <a:xfrm>
                <a:off x="3320" y="2473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ES" sz="2000">
                    <a:latin typeface="Arial" charset="0"/>
                  </a:rPr>
                  <a:t>85%</a:t>
                </a:r>
                <a:endParaRPr lang="ca-ES" sz="200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16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180" y="882182"/>
            <a:ext cx="90110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2800" dirty="0" smtClean="0"/>
              <a:t>Demasiados Centros Autorizados para TH</a:t>
            </a:r>
          </a:p>
          <a:p>
            <a:pPr marL="457200" indent="-457200">
              <a:buFont typeface="Arial"/>
              <a:buChar char="•"/>
            </a:pPr>
            <a:endParaRPr lang="es-ES" sz="2800" dirty="0"/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Profesionalización del TH</a:t>
            </a:r>
          </a:p>
          <a:p>
            <a:pPr marL="457200" indent="-457200">
              <a:buFont typeface="Arial"/>
              <a:buChar char="•"/>
            </a:pPr>
            <a:endParaRPr lang="es-ES" sz="2800" dirty="0" smtClean="0"/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Compensación al Hospital Generador</a:t>
            </a:r>
          </a:p>
          <a:p>
            <a:pPr marL="457200" indent="-457200">
              <a:buFont typeface="Arial"/>
              <a:buChar char="•"/>
            </a:pPr>
            <a:endParaRPr lang="es-ES" sz="2800" dirty="0"/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Resultados y Estadísticas </a:t>
            </a:r>
          </a:p>
          <a:p>
            <a:pPr marL="457200" indent="-457200">
              <a:buFont typeface="Arial"/>
              <a:buChar char="•"/>
            </a:pPr>
            <a:endParaRPr lang="es-ES" sz="2800" dirty="0"/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Regionalizar</a:t>
            </a:r>
          </a:p>
          <a:p>
            <a:pPr marL="457200" indent="-457200">
              <a:buFont typeface="Arial"/>
              <a:buChar char="•"/>
            </a:pPr>
            <a:endParaRPr lang="es-ES" sz="2800" dirty="0"/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Comité de Hígado</a:t>
            </a:r>
          </a:p>
          <a:p>
            <a:r>
              <a:rPr lang="es-ES" sz="2800" dirty="0"/>
              <a:t>	</a:t>
            </a:r>
            <a:r>
              <a:rPr lang="es-ES" sz="2800" dirty="0" smtClean="0"/>
              <a:t>	Modificaciones</a:t>
            </a:r>
          </a:p>
          <a:p>
            <a:r>
              <a:rPr lang="es-ES" sz="2800" dirty="0" smtClean="0"/>
              <a:t>		Urgencias</a:t>
            </a:r>
          </a:p>
          <a:p>
            <a:r>
              <a:rPr lang="es-ES" sz="2800" dirty="0" smtClean="0"/>
              <a:t>		Excepciones</a:t>
            </a:r>
            <a:r>
              <a:rPr lang="es-ES" sz="2800" dirty="0"/>
              <a:t>	</a:t>
            </a:r>
            <a:endParaRPr lang="es-ES" sz="280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1138718" y="189796"/>
            <a:ext cx="6994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Retos del Trasplante Hep</a:t>
            </a:r>
            <a:r>
              <a:rPr lang="es-ES" sz="3200" dirty="0" smtClean="0"/>
              <a:t>á</a:t>
            </a:r>
            <a:r>
              <a:rPr lang="es-ES" sz="3200" dirty="0" smtClean="0"/>
              <a:t>tico en M</a:t>
            </a:r>
            <a:r>
              <a:rPr lang="es-ES" sz="3200" dirty="0" smtClean="0"/>
              <a:t>éxico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0000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0"/>
            <a:ext cx="9080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915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Gráfico 1"/>
          <p:cNvGraphicFramePr>
            <a:graphicFrameLocks/>
          </p:cNvGraphicFramePr>
          <p:nvPr/>
        </p:nvGraphicFramePr>
        <p:xfrm>
          <a:off x="820738" y="1381125"/>
          <a:ext cx="7739062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Hoja de cálculo" r:id="rId4" imgW="7735185" imgH="4736200" progId="Excel.Sheet.8">
                  <p:embed/>
                </p:oleObj>
              </mc:Choice>
              <mc:Fallback>
                <p:oleObj name="Hoja de cálculo" r:id="rId4" imgW="7735185" imgH="4736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381125"/>
                        <a:ext cx="7739062" cy="473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4" name="Picture 2" descr="https://encrypted-tbn3.gstatic.com/images?q=tbn:ANd9GcS1aoBY1NwS72WH6Jb4Wu6qJKpUQHIcKzlXaoUZYFcGcUlMcLJ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3500"/>
            <a:ext cx="8905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3"/>
          <p:cNvSpPr txBox="1">
            <a:spLocks noChangeArrowheads="1"/>
          </p:cNvSpPr>
          <p:nvPr/>
        </p:nvSpPr>
        <p:spPr bwMode="auto">
          <a:xfrm>
            <a:off x="565150" y="528638"/>
            <a:ext cx="7593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4000"/>
              <a:t>Trasplante Hepático en el INCMNSZ</a:t>
            </a:r>
          </a:p>
        </p:txBody>
      </p:sp>
    </p:spTree>
    <p:extLst>
      <p:ext uri="{BB962C8B-B14F-4D97-AF65-F5344CB8AC3E}">
        <p14:creationId xmlns:p14="http://schemas.microsoft.com/office/powerpoint/2010/main" val="242000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41011" y="6452557"/>
            <a:ext cx="444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Tacke</a:t>
            </a:r>
            <a:r>
              <a:rPr lang="es-MX" dirty="0" smtClean="0"/>
              <a:t> et al. </a:t>
            </a:r>
            <a:r>
              <a:rPr lang="es-MX" dirty="0" err="1" smtClean="0"/>
              <a:t>Liver</a:t>
            </a:r>
            <a:r>
              <a:rPr lang="es-MX" dirty="0" smtClean="0"/>
              <a:t> </a:t>
            </a:r>
            <a:r>
              <a:rPr lang="es-MX" dirty="0" err="1" smtClean="0"/>
              <a:t>Transplantation</a:t>
            </a:r>
            <a:r>
              <a:rPr lang="es-MX" dirty="0" smtClean="0"/>
              <a:t>. 2016: 22;8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91" y="434401"/>
            <a:ext cx="4317798" cy="5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357"/>
          <p:cNvGraphicFramePr>
            <a:graphicFrameLocks noGrp="1"/>
          </p:cNvGraphicFramePr>
          <p:nvPr/>
        </p:nvGraphicFramePr>
        <p:xfrm>
          <a:off x="1016000" y="1506538"/>
          <a:ext cx="7366000" cy="5448301"/>
        </p:xfrm>
        <a:graphic>
          <a:graphicData uri="http://schemas.openxmlformats.org/drawingml/2006/table">
            <a:tbl>
              <a:tblPr/>
              <a:tblGrid>
                <a:gridCol w="2221171"/>
                <a:gridCol w="1461830"/>
                <a:gridCol w="1839469"/>
                <a:gridCol w="1843530"/>
              </a:tblGrid>
              <a:tr h="11313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Periodos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Era 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1985-1999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(n=22) 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Era 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2000-2007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(n=38)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Era 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2008– 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2015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n=192)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4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Genero M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/F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8/14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20/18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97/95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4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Edad (años)</a:t>
                      </a:r>
                      <a:endParaRPr kumimoji="0" lang="es-ES_tradnl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34.5 (15-59)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47 (20-65)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 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(16 – 69)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4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MELD </a:t>
                      </a:r>
                      <a:endParaRPr kumimoji="0" lang="es-ES_tradnl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 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(6-40)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 (6-38)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 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(6 – 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273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VHC 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(%)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Alcohol (%)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Autoinmune 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(%)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NASH (%)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Otros 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(%)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HCC  (%)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 (22.7)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 (22.7)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 (31.8)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 (0)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 (22.7)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 (0)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 (36.8)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  (5.3)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 (36.8)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   (0)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8"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(21)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  (8)</a:t>
                      </a: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72 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37.5)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 (8.3)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52 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</a:t>
                      </a: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4.6)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43 (22.4)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38 (20)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52" marR="91452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1" name="CuadroTexto 2"/>
          <p:cNvSpPr txBox="1">
            <a:spLocks noChangeArrowheads="1"/>
          </p:cNvSpPr>
          <p:nvPr/>
        </p:nvSpPr>
        <p:spPr bwMode="auto">
          <a:xfrm>
            <a:off x="1190625" y="458788"/>
            <a:ext cx="661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4000">
                <a:solidFill>
                  <a:srgbClr val="4F81BD"/>
                </a:solidFill>
              </a:rPr>
              <a:t>Resultados</a:t>
            </a:r>
          </a:p>
        </p:txBody>
      </p:sp>
      <p:pic>
        <p:nvPicPr>
          <p:cNvPr id="29722" name="Picture 2" descr="https://encrypted-tbn3.gstatic.com/images?q=tbn:ANd9GcS1aoBY1NwS72WH6Jb4Wu6qJKpUQHIcKzlXaoUZYFcGcUlMcLJ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3975"/>
            <a:ext cx="6810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8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50054"/>
              </p:ext>
            </p:extLst>
          </p:nvPr>
        </p:nvGraphicFramePr>
        <p:xfrm>
          <a:off x="1187624" y="836712"/>
          <a:ext cx="6408712" cy="5760720"/>
        </p:xfrm>
        <a:graphic>
          <a:graphicData uri="http://schemas.openxmlformats.org/drawingml/2006/table">
            <a:tbl>
              <a:tblPr/>
              <a:tblGrid>
                <a:gridCol w="1018563"/>
                <a:gridCol w="909779"/>
                <a:gridCol w="908321"/>
                <a:gridCol w="909779"/>
                <a:gridCol w="909779"/>
                <a:gridCol w="909779"/>
                <a:gridCol w="842712"/>
              </a:tblGrid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Kidney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Pancreas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Heart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Bowel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Argentina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Bolivia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Brazil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Colombia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Costa Rica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Dominican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Ecuador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Guatemala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Honduras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Mexico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Nicaragua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Panama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Paraguay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Peru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Rico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Salvador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Uruguay</a:t>
                      </a:r>
                      <a:endParaRPr kumimoji="0" lang="en-US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Venezuela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Inicio de Trasplante en América Latina</a:t>
            </a:r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1187624" y="4149080"/>
            <a:ext cx="64087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1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881063" y="2128838"/>
          <a:ext cx="7500936" cy="293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337"/>
                <a:gridCol w="1347175"/>
                <a:gridCol w="1407050"/>
                <a:gridCol w="1500187"/>
                <a:gridCol w="1500187"/>
              </a:tblGrid>
              <a:tr h="914574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Variable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Etapa 1</a:t>
                      </a:r>
                    </a:p>
                    <a:p>
                      <a:pPr algn="ctr"/>
                      <a:r>
                        <a:rPr lang="es-ES" sz="1800" dirty="0" smtClean="0"/>
                        <a:t>(1985-1999)</a:t>
                      </a:r>
                    </a:p>
                    <a:p>
                      <a:pPr algn="ctr"/>
                      <a:r>
                        <a:rPr lang="es-ES" sz="1800" dirty="0" smtClean="0"/>
                        <a:t>22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Etapa 2</a:t>
                      </a:r>
                    </a:p>
                    <a:p>
                      <a:pPr algn="ctr"/>
                      <a:r>
                        <a:rPr lang="es-ES" sz="1800" dirty="0" smtClean="0"/>
                        <a:t>(2000-2007)</a:t>
                      </a:r>
                    </a:p>
                    <a:p>
                      <a:pPr algn="ctr"/>
                      <a:r>
                        <a:rPr lang="es-ES" sz="1800" dirty="0" smtClean="0"/>
                        <a:t>38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Etapa 3</a:t>
                      </a:r>
                    </a:p>
                    <a:p>
                      <a:pPr algn="ctr"/>
                      <a:r>
                        <a:rPr lang="es-ES" sz="1800" dirty="0" smtClean="0"/>
                        <a:t>(2008-2015)</a:t>
                      </a:r>
                    </a:p>
                    <a:p>
                      <a:pPr algn="ctr"/>
                      <a:r>
                        <a:rPr lang="es-ES" sz="1800" dirty="0" smtClean="0"/>
                        <a:t>192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Reoperación</a:t>
                      </a:r>
                      <a:endParaRPr lang="es-ES" sz="1800" dirty="0" smtClean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17 (77%)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15 (40.5%)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37 (19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smtClean="0"/>
                        <a:t>%)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&lt;0.05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</a:tr>
              <a:tr h="37089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46" marR="91446" marT="45728" marB="45728"/>
                </a:tc>
              </a:tr>
              <a:tr h="6402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Mortalidad a 30 </a:t>
                      </a:r>
                      <a:endParaRPr kumimoji="0" lang="es-ES_trad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4" marB="4575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(59 </a:t>
                      </a: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%)</a:t>
                      </a:r>
                    </a:p>
                  </a:txBody>
                  <a:tcPr marT="45754" marB="4575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(24.3%)</a:t>
                      </a:r>
                      <a:endParaRPr kumimoji="0" lang="es-ES_trad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4" marB="4575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(2.6 </a:t>
                      </a:r>
                      <a:r>
                        <a:rPr kumimoji="0" lang="es-ES_trad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%)</a:t>
                      </a:r>
                    </a:p>
                  </a:txBody>
                  <a:tcPr marT="45754" marB="45754" horzOverflow="overflow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&lt;0.001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</a:tr>
              <a:tr h="64025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Mortalidad a 90 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4" marB="45754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</a:p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(68.1%)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54" marB="45754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r>
                        <a:rPr lang="es-ES" sz="1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" sz="1800" dirty="0" smtClean="0">
                          <a:solidFill>
                            <a:srgbClr val="000000"/>
                          </a:solidFill>
                        </a:rPr>
                        <a:t>(23.6)</a:t>
                      </a:r>
                      <a:endParaRPr lang="es-E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54" marB="4575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(3 %)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54" marB="45754" horzOverflow="overflow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&lt;0.001</a:t>
                      </a:r>
                      <a:endParaRPr lang="es-ES" sz="1800" dirty="0"/>
                    </a:p>
                  </a:txBody>
                  <a:tcPr marL="91446" marR="91446" marT="45728" marB="45728"/>
                </a:tc>
              </a:tr>
            </a:tbl>
          </a:graphicData>
        </a:graphic>
      </p:graphicFrame>
      <p:sp>
        <p:nvSpPr>
          <p:cNvPr id="31783" name="CuadroTexto 3"/>
          <p:cNvSpPr txBox="1">
            <a:spLocks noChangeArrowheads="1"/>
          </p:cNvSpPr>
          <p:nvPr/>
        </p:nvSpPr>
        <p:spPr bwMode="auto">
          <a:xfrm>
            <a:off x="1755775" y="947738"/>
            <a:ext cx="518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600">
                <a:solidFill>
                  <a:schemeClr val="accent1"/>
                </a:solidFill>
              </a:rPr>
              <a:t>Reoperación y Mortalidad</a:t>
            </a:r>
          </a:p>
        </p:txBody>
      </p:sp>
      <p:pic>
        <p:nvPicPr>
          <p:cNvPr id="31784" name="Picture 2" descr="https://encrypted-tbn3.gstatic.com/images?q=tbn:ANd9GcS1aoBY1NwS72WH6Jb4Wu6qJKpUQHIcKzlXaoUZYFcGcUlMcLJ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15888"/>
            <a:ext cx="8413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1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770063" y="1416050"/>
          <a:ext cx="5943600" cy="4567241"/>
        </p:xfrm>
        <a:graphic>
          <a:graphicData uri="http://schemas.openxmlformats.org/drawingml/2006/table">
            <a:tbl>
              <a:tblPr/>
              <a:tblGrid>
                <a:gridCol w="2743200"/>
                <a:gridCol w="914400"/>
                <a:gridCol w="1143000"/>
                <a:gridCol w="11430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 año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EUA</a:t>
                      </a:r>
                      <a:r>
                        <a:rPr kumimoji="0" lang="es-ES_tradnl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[1]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72 %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Europa</a:t>
                      </a:r>
                      <a:r>
                        <a:rPr kumimoji="0" lang="es-ES_tradnl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[2)</a:t>
                      </a:r>
                      <a:endParaRPr kumimoji="0" lang="es-ES_tradnl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85 </a:t>
                      </a: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INCMNSZ 1985 – 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2014</a:t>
                      </a:r>
                      <a:endParaRPr kumimoji="0" lang="es-ES_tradnl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INCMNSZ 1985 – 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1999</a:t>
                      </a:r>
                      <a:endParaRPr kumimoji="0" lang="es-ES_tradnl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INCMNSZ 2000 – 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2007</a:t>
                      </a:r>
                      <a:endParaRPr kumimoji="0" lang="es-ES_tradnl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INCMNSZ 2008 – 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2015</a:t>
                      </a:r>
                      <a:endParaRPr kumimoji="0" lang="es-ES_tradnl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96%</a:t>
                      </a:r>
                      <a:endParaRPr kumimoji="0" lang="es-ES_trad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89%</a:t>
                      </a:r>
                      <a:endParaRPr kumimoji="0" lang="es-ES_trad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4859" name="CuadroTexto 3"/>
          <p:cNvSpPr txBox="1">
            <a:spLocks noChangeArrowheads="1"/>
          </p:cNvSpPr>
          <p:nvPr/>
        </p:nvSpPr>
        <p:spPr bwMode="auto">
          <a:xfrm>
            <a:off x="3689350" y="163513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>
                <a:solidFill>
                  <a:srgbClr val="4F81BD"/>
                </a:solidFill>
              </a:rPr>
              <a:t>Resultados</a:t>
            </a:r>
          </a:p>
        </p:txBody>
      </p:sp>
      <p:sp>
        <p:nvSpPr>
          <p:cNvPr id="34860" name="CuadroTexto 5"/>
          <p:cNvSpPr txBox="1">
            <a:spLocks noChangeArrowheads="1"/>
          </p:cNvSpPr>
          <p:nvPr/>
        </p:nvSpPr>
        <p:spPr bwMode="auto">
          <a:xfrm>
            <a:off x="4083050" y="6164263"/>
            <a:ext cx="211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solidFill>
                  <a:srgbClr val="1F497D"/>
                </a:solidFill>
              </a:rPr>
              <a:t>[1] ELTR </a:t>
            </a:r>
            <a:r>
              <a:rPr lang="es-ES_tradnl" sz="1600">
                <a:solidFill>
                  <a:srgbClr val="1F497D"/>
                </a:solidFill>
                <a:hlinkClick r:id="rId2"/>
              </a:rPr>
              <a:t>www.optn.org</a:t>
            </a:r>
            <a:endParaRPr lang="es-ES_tradnl" sz="1600">
              <a:solidFill>
                <a:srgbClr val="1F497D"/>
              </a:solidFill>
            </a:endParaRPr>
          </a:p>
          <a:p>
            <a:pPr eaLnBrk="1" hangingPunct="1"/>
            <a:r>
              <a:rPr lang="es-ES" sz="1600">
                <a:solidFill>
                  <a:srgbClr val="1F497D"/>
                </a:solidFill>
                <a:latin typeface="Arial" charset="0"/>
              </a:rPr>
              <a:t>[2] SRTR</a:t>
            </a:r>
            <a:endParaRPr lang="es-ES_tradnl" sz="160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34861" name="Picture 2" descr="https://encrypted-tbn3.gstatic.com/images?q=tbn:ANd9GcS1aoBY1NwS72WH6Jb4Wu6qJKpUQHIcKzlXaoUZYFcGcUlMcLJ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15888"/>
            <a:ext cx="6810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3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206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Conclusiones 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166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s-MX" sz="24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>
                <a:latin typeface="Calibri" pitchFamily="34" charset="0"/>
              </a:rPr>
              <a:t>El Trasplante Hep</a:t>
            </a:r>
            <a:r>
              <a:rPr lang="es-MX" sz="2400" dirty="0" smtClean="0">
                <a:latin typeface="Calibri" pitchFamily="34" charset="0"/>
              </a:rPr>
              <a:t>ático en México es una realidad.</a:t>
            </a:r>
          </a:p>
          <a:p>
            <a:pPr marL="0" indent="0">
              <a:buNone/>
            </a:pPr>
            <a:endParaRPr lang="es-MX" sz="24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>
                <a:latin typeface="Calibri" pitchFamily="34" charset="0"/>
              </a:rPr>
              <a:t>Se </a:t>
            </a:r>
            <a:r>
              <a:rPr lang="es-MX" sz="2400" dirty="0" smtClean="0">
                <a:latin typeface="Calibri" pitchFamily="34" charset="0"/>
              </a:rPr>
              <a:t>advierte una enorme </a:t>
            </a:r>
            <a:r>
              <a:rPr lang="es-MX" sz="2400" dirty="0" smtClean="0">
                <a:latin typeface="Calibri" pitchFamily="34" charset="0"/>
              </a:rPr>
              <a:t>falta de </a:t>
            </a:r>
            <a:r>
              <a:rPr lang="es-MX" sz="2400" dirty="0" smtClean="0">
                <a:latin typeface="Calibri" pitchFamily="34" charset="0"/>
              </a:rPr>
              <a:t>acceso al trasplante hep</a:t>
            </a:r>
            <a:r>
              <a:rPr lang="es-MX" sz="2400" dirty="0" smtClean="0">
                <a:latin typeface="Calibri" pitchFamily="34" charset="0"/>
              </a:rPr>
              <a:t>ático</a:t>
            </a:r>
          </a:p>
          <a:p>
            <a:pPr marL="514350" indent="-514350"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514350" indent="-514350">
              <a:buAutoNum type="arabicPeriod" startAt="3"/>
            </a:pPr>
            <a:r>
              <a:rPr lang="es-MX" sz="2400" dirty="0" smtClean="0">
                <a:latin typeface="Calibri" pitchFamily="34" charset="0"/>
              </a:rPr>
              <a:t>No existe resultados y estadisticas para tomar desiciones</a:t>
            </a:r>
          </a:p>
          <a:p>
            <a:pPr marL="514350" indent="-514350">
              <a:buAutoNum type="arabicPeriod" startAt="3"/>
            </a:pPr>
            <a:endParaRPr lang="es-MX" sz="2400" dirty="0">
              <a:latin typeface="Calibri" pitchFamily="34" charset="0"/>
            </a:endParaRPr>
          </a:p>
          <a:p>
            <a:pPr marL="514350" indent="-514350">
              <a:buAutoNum type="arabicPeriod" startAt="3"/>
            </a:pPr>
            <a:r>
              <a:rPr lang="es-MX" sz="2400" dirty="0" smtClean="0">
                <a:latin typeface="Calibri" pitchFamily="34" charset="0"/>
              </a:rPr>
              <a:t>Es necesario </a:t>
            </a:r>
            <a:r>
              <a:rPr lang="es-MX" sz="2400" dirty="0">
                <a:latin typeface="Calibri" pitchFamily="34" charset="0"/>
              </a:rPr>
              <a:t>p</a:t>
            </a:r>
            <a:r>
              <a:rPr lang="es-MX" sz="2400" dirty="0" smtClean="0">
                <a:latin typeface="Calibri" pitchFamily="34" charset="0"/>
              </a:rPr>
              <a:t>rofesionalizar los trasplantes</a:t>
            </a:r>
          </a:p>
          <a:p>
            <a:pPr marL="514350" indent="-514350">
              <a:buNone/>
            </a:pPr>
            <a:endParaRPr lang="es-MX" sz="2400" dirty="0">
              <a:latin typeface="Calibri" pitchFamily="34" charset="0"/>
            </a:endParaRPr>
          </a:p>
          <a:p>
            <a:pPr marL="514350" indent="-514350">
              <a:buNone/>
            </a:pPr>
            <a:r>
              <a:rPr lang="es-MX" sz="2400" dirty="0">
                <a:latin typeface="Calibri" pitchFamily="34" charset="0"/>
              </a:rPr>
              <a:t>5</a:t>
            </a:r>
            <a:r>
              <a:rPr lang="es-MX" sz="2400" dirty="0" smtClean="0">
                <a:latin typeface="Calibri" pitchFamily="34" charset="0"/>
              </a:rPr>
              <a:t>. 	La asignaci</a:t>
            </a:r>
            <a:r>
              <a:rPr lang="es-MX" sz="2400" dirty="0" smtClean="0">
                <a:latin typeface="Calibri" pitchFamily="34" charset="0"/>
              </a:rPr>
              <a:t>ón de organos actualmente no es Justa, Equitativa y Transparente.</a:t>
            </a:r>
            <a:endParaRPr lang="es-MX" sz="2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924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66700"/>
            <a:ext cx="90805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67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58775"/>
            <a:ext cx="8240713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Line 9"/>
          <p:cNvSpPr>
            <a:spLocks noChangeShapeType="1"/>
          </p:cNvSpPr>
          <p:nvPr/>
        </p:nvSpPr>
        <p:spPr bwMode="auto">
          <a:xfrm>
            <a:off x="609600" y="1887538"/>
            <a:ext cx="770413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1267" name="Picture 2" descr="https://encrypted-tbn3.gstatic.com/images?q=tbn:ANd9GcS1aoBY1NwS72WH6Jb4Wu6qJKpUQHIcKzlXaoUZYFcGcUlMcLJ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15888"/>
            <a:ext cx="6810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16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3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00"/>
            <a:ext cx="90678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5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313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32292" r="1270" b="20464"/>
          <a:stretch>
            <a:fillRect/>
          </a:stretch>
        </p:blipFill>
        <p:spPr bwMode="auto">
          <a:xfrm>
            <a:off x="539750" y="2708275"/>
            <a:ext cx="813752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779838" y="6184900"/>
            <a:ext cx="455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>
                <a:solidFill>
                  <a:schemeClr val="tx2"/>
                </a:solidFill>
              </a:rPr>
              <a:t>Hepp J, et al. Transplant Proc 2004;36:1667-68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21463" r="15300" b="51974"/>
          <a:stretch>
            <a:fillRect/>
          </a:stretch>
        </p:blipFill>
        <p:spPr bwMode="auto">
          <a:xfrm>
            <a:off x="900113" y="477838"/>
            <a:ext cx="70564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273300" y="6921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i="1"/>
              <a:t>Transplantation Proceedings, </a:t>
            </a:r>
            <a:r>
              <a:rPr lang="es-ES"/>
              <a:t>36, 1667–1668 (2004)</a:t>
            </a:r>
          </a:p>
        </p:txBody>
      </p:sp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539750" y="3644900"/>
            <a:ext cx="770413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>
            <a:off x="539750" y="4005263"/>
            <a:ext cx="770413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>
            <a:off x="539750" y="4149725"/>
            <a:ext cx="770413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>
            <a:off x="539750" y="5013325"/>
            <a:ext cx="7704138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2297" name="Picture 2" descr="https://encrypted-tbn3.gstatic.com/images?q=tbn:ANd9GcS1aoBY1NwS72WH6Jb4Wu6qJKpUQHIcKzlXaoUZYFcGcUlMcLJ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15888"/>
            <a:ext cx="6810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63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560638"/>
            <a:ext cx="79121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525"/>
            <a:ext cx="82931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6248400"/>
            <a:ext cx="6102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9"/>
          <p:cNvSpPr>
            <a:spLocks noChangeShapeType="1"/>
          </p:cNvSpPr>
          <p:nvPr/>
        </p:nvSpPr>
        <p:spPr bwMode="auto">
          <a:xfrm>
            <a:off x="609600" y="4195763"/>
            <a:ext cx="770413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3317" name="Picture 2" descr="https://encrypted-tbn3.gstatic.com/images?q=tbn:ANd9GcS1aoBY1NwS72WH6Jb4Wu6qJKpUQHIcKzlXaoUZYFcGcUlMcLJ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15888"/>
            <a:ext cx="6810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44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1077</Words>
  <Application>Microsoft Macintosh PowerPoint</Application>
  <PresentationFormat>Presentación en pantalla (4:3)</PresentationFormat>
  <Paragraphs>360</Paragraphs>
  <Slides>22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Hoja de Microsoft Excel 97 - 2004</vt:lpstr>
      <vt:lpstr>Presentación de PowerPoint</vt:lpstr>
      <vt:lpstr>Inicio de Trasplante en América Latina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El Sistema de Salud en México</vt:lpstr>
      <vt:lpstr>Ley General de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</vt:vector>
  </TitlesOfParts>
  <Company>INCMNSZ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 Vilatoba Chapa</dc:creator>
  <cp:lastModifiedBy>Mario  Vilatoba Chapa</cp:lastModifiedBy>
  <cp:revision>50</cp:revision>
  <dcterms:created xsi:type="dcterms:W3CDTF">2016-10-18T17:35:13Z</dcterms:created>
  <dcterms:modified xsi:type="dcterms:W3CDTF">2016-11-16T23:30:41Z</dcterms:modified>
</cp:coreProperties>
</file>