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1"/>
  </p:notesMasterIdLst>
  <p:handoutMasterIdLst>
    <p:handoutMasterId r:id="rId22"/>
  </p:handoutMasterIdLst>
  <p:sldIdLst>
    <p:sldId id="399" r:id="rId2"/>
    <p:sldId id="3003" r:id="rId3"/>
    <p:sldId id="3004" r:id="rId4"/>
    <p:sldId id="3011" r:id="rId5"/>
    <p:sldId id="2998" r:id="rId6"/>
    <p:sldId id="3000" r:id="rId7"/>
    <p:sldId id="3022" r:id="rId8"/>
    <p:sldId id="3023" r:id="rId9"/>
    <p:sldId id="3024" r:id="rId10"/>
    <p:sldId id="3017" r:id="rId11"/>
    <p:sldId id="3019" r:id="rId12"/>
    <p:sldId id="3027" r:id="rId13"/>
    <p:sldId id="3014" r:id="rId14"/>
    <p:sldId id="3021" r:id="rId15"/>
    <p:sldId id="3012" r:id="rId16"/>
    <p:sldId id="3013" r:id="rId17"/>
    <p:sldId id="3018" r:id="rId18"/>
    <p:sldId id="3025" r:id="rId19"/>
    <p:sldId id="3020" r:id="rId20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0066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121" autoAdjust="0"/>
    <p:restoredTop sz="91369" autoAdjust="0"/>
  </p:normalViewPr>
  <p:slideViewPr>
    <p:cSldViewPr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66665850686999E-2"/>
          <c:y val="0.17965525198054899"/>
          <c:w val="0.51258793749846998"/>
          <c:h val="0.7754535464720440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layout>
                <c:manualLayout>
                  <c:x val="3.8357555375203078E-2"/>
                  <c:y val="-8.794535649885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200926827339333E-3"/>
                  <c:y val="-3.32384720786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852346914372981E-2"/>
                  <c:y val="6.8429006463669277E-3"/>
                </c:manualLayout>
              </c:layout>
              <c:tx>
                <c:rich>
                  <a:bodyPr/>
                  <a:lstStyle/>
                  <a:p>
                    <a:fld id="{7794EF6C-2A86-4264-917E-AD786D8675E9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Pregrado</c:v>
                </c:pt>
                <c:pt idx="1">
                  <c:v>Residencia</c:v>
                </c:pt>
                <c:pt idx="2">
                  <c:v>Educ. Méd. Continua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0.78</c:v>
                </c:pt>
                <c:pt idx="1">
                  <c:v>0.15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59298966781471"/>
          <c:y val="0.29613946028788823"/>
          <c:w val="0.38147115009819998"/>
          <c:h val="0.57486454496508932"/>
        </c:manualLayout>
      </c:layout>
      <c:overlay val="0"/>
      <c:txPr>
        <a:bodyPr/>
        <a:lstStyle/>
        <a:p>
          <a:pPr>
            <a:defRPr sz="3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4CDFC6-0DF9-4A92-9A1E-B105A5B69926}" type="datetimeFigureOut">
              <a:rPr lang="es-ES"/>
              <a:pPr>
                <a:defRPr/>
              </a:pPr>
              <a:t>15/11/2016</a:t>
            </a:fld>
            <a:endParaRPr lang="es-E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0577039-EB73-40FB-8615-04538ECF2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35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AF10EC-8B19-4C70-B599-16D778DCAEC2}" type="datetimeFigureOut">
              <a:rPr lang="es-ES"/>
              <a:pPr>
                <a:defRPr/>
              </a:pPr>
              <a:t>15/11/2016</a:t>
            </a:fld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4B855F4-36EC-4DCB-8ACE-F9D0EF8686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5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1415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C8CA3-4D0D-4759-9C23-9C6662A8C062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76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2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76288"/>
            <a:fld id="{8EA6FB62-066B-40C0-98E3-585757E04518}" type="slidenum">
              <a:rPr lang="es-ES_tradnl" smtClean="0"/>
              <a:pPr defTabSz="776288"/>
              <a:t>5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5996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publication</a:t>
            </a:r>
            <a:r>
              <a:rPr lang="es-ES" dirty="0" smtClean="0"/>
              <a:t> of ME </a:t>
            </a:r>
            <a:r>
              <a:rPr lang="es-ES" dirty="0" err="1" smtClean="0"/>
              <a:t>articles</a:t>
            </a:r>
            <a:r>
              <a:rPr lang="es-ES" dirty="0" smtClean="0"/>
              <a:t> </a:t>
            </a:r>
            <a:r>
              <a:rPr lang="es-ES" dirty="0" err="1" smtClean="0"/>
              <a:t>increased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279 in 1960 </a:t>
            </a:r>
            <a:r>
              <a:rPr lang="es-ES" dirty="0" err="1" smtClean="0"/>
              <a:t>to</a:t>
            </a:r>
            <a:r>
              <a:rPr lang="es-ES" dirty="0" smtClean="0"/>
              <a:t> 3760 in 2010. 81531 </a:t>
            </a:r>
            <a:r>
              <a:rPr lang="es-ES" dirty="0" err="1" smtClean="0"/>
              <a:t>articles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published</a:t>
            </a:r>
            <a:r>
              <a:rPr lang="es-ES" dirty="0" smtClean="0"/>
              <a:t> in 4208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journals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855F4-36EC-4DCB-8ACE-F9D0EF8686A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2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07" y="2129823"/>
            <a:ext cx="7772186" cy="14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15" y="3886819"/>
            <a:ext cx="6400371" cy="1751283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795D2E66-0E2E-45E9-9DFA-E9DCDBD5B4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33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5A9503A6-84D2-4E6C-A929-BB1C21ECF05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2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4689" y="535671"/>
            <a:ext cx="1941974" cy="55566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535671"/>
            <a:ext cx="5691601" cy="55566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C26EF83C-8F94-498B-B5C1-8486BDA0B7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090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08" y="535670"/>
            <a:ext cx="7770756" cy="1289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8DA13BFA-82ED-471D-A7BE-82847510D57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1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6C0A425F-EF30-4B30-990A-FB1AAFF1DC6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4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776"/>
            <a:ext cx="7773614" cy="136274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6901"/>
            <a:ext cx="7773614" cy="149987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B6CD3B97-2E7E-48FF-8FEC-4A4E156B1C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94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979835"/>
            <a:ext cx="3816788" cy="4112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6" y="1979835"/>
            <a:ext cx="3816787" cy="4112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F2A7377E-591E-4F47-8200-78B22F5C2C5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04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2" y="274263"/>
            <a:ext cx="8229457" cy="1142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2" y="1535587"/>
            <a:ext cx="4039708" cy="6399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2" y="2175534"/>
            <a:ext cx="4039708" cy="39510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587"/>
            <a:ext cx="4041136" cy="6399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534"/>
            <a:ext cx="4041136" cy="39510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0CA4CB77-B642-4917-9580-9D5CA517D6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02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A5B28224-F846-4655-9F55-83BA9FB1F6B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15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AB9A3EE0-5F48-466F-93D8-A3FAFF196AF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21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2835"/>
            <a:ext cx="3007989" cy="1162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2835"/>
            <a:ext cx="5111438" cy="585379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595"/>
            <a:ext cx="3007989" cy="4691037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FE77F3B3-15B1-447B-AB58-B7F0DCBC8B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12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029"/>
            <a:ext cx="5487257" cy="56566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2807"/>
            <a:ext cx="5487257" cy="4115371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6696"/>
            <a:ext cx="5487257" cy="805647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sz="1800"/>
            </a:lvl1pPr>
          </a:lstStyle>
          <a:p>
            <a:pPr>
              <a:defRPr/>
            </a:pPr>
            <a:fld id="{B7BF4E87-8469-4F9B-AD38-F1A02E03D0E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8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4988"/>
            <a:ext cx="777081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91" tIns="42115" rIns="80991" bIns="42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081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91" tIns="42115" rIns="80991" bIns="42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6813"/>
            <a:ext cx="1903413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0991" tIns="42115" rIns="80991" bIns="42115" numCol="1" anchor="t" anchorCtr="0" compatLnSpc="1">
            <a:prstTxWarp prst="textNoShape">
              <a:avLst/>
            </a:prstTxWarp>
          </a:bodyPr>
          <a:lstStyle>
            <a:lvl1pPr defTabSz="404337">
              <a:buClrTx/>
              <a:buSzPct val="100000"/>
              <a:buFontTx/>
              <a:buNone/>
              <a:tabLst>
                <a:tab pos="0" algn="l"/>
                <a:tab pos="402908" algn="l"/>
                <a:tab pos="807244" algn="l"/>
                <a:tab pos="1211580" algn="l"/>
                <a:tab pos="1615917" algn="l"/>
                <a:tab pos="2020253" algn="l"/>
                <a:tab pos="2424589" algn="l"/>
                <a:tab pos="2828925" algn="l"/>
                <a:tab pos="3233262" algn="l"/>
                <a:tab pos="3637598" algn="l"/>
                <a:tab pos="4041934" algn="l"/>
                <a:tab pos="4446270" algn="l"/>
                <a:tab pos="4850607" algn="l"/>
                <a:tab pos="5254943" algn="l"/>
                <a:tab pos="5659279" algn="l"/>
                <a:tab pos="6063615" algn="l"/>
                <a:tab pos="6467952" algn="l"/>
                <a:tab pos="6872288" algn="l"/>
                <a:tab pos="7276624" algn="l"/>
                <a:tab pos="7680960" algn="l"/>
                <a:tab pos="8085297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6813"/>
            <a:ext cx="2894013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0991" tIns="42115" rIns="80991" bIns="42115" numCol="1" anchor="t" anchorCtr="0" compatLnSpc="1">
            <a:prstTxWarp prst="textNoShape">
              <a:avLst/>
            </a:prstTxWarp>
          </a:bodyPr>
          <a:lstStyle>
            <a:lvl1pPr defTabSz="404337">
              <a:buClrTx/>
              <a:buSzPct val="100000"/>
              <a:buFontTx/>
              <a:buNone/>
              <a:tabLst>
                <a:tab pos="0" algn="l"/>
                <a:tab pos="402908" algn="l"/>
                <a:tab pos="807244" algn="l"/>
                <a:tab pos="1211580" algn="l"/>
                <a:tab pos="1615917" algn="l"/>
                <a:tab pos="2020253" algn="l"/>
                <a:tab pos="2424589" algn="l"/>
                <a:tab pos="2828925" algn="l"/>
                <a:tab pos="3233262" algn="l"/>
                <a:tab pos="3637598" algn="l"/>
                <a:tab pos="4041934" algn="l"/>
                <a:tab pos="4446270" algn="l"/>
                <a:tab pos="4850607" algn="l"/>
                <a:tab pos="5254943" algn="l"/>
                <a:tab pos="5659279" algn="l"/>
                <a:tab pos="6063615" algn="l"/>
                <a:tab pos="6467952" algn="l"/>
                <a:tab pos="6872288" algn="l"/>
                <a:tab pos="7276624" algn="l"/>
                <a:tab pos="7680960" algn="l"/>
                <a:tab pos="8085297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1905000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0991" tIns="42115" rIns="80991" bIns="42115" numCol="1" anchor="t" anchorCtr="0" compatLnSpc="1">
            <a:prstTxWarp prst="textNoShape">
              <a:avLst/>
            </a:prstTxWarp>
          </a:bodyPr>
          <a:lstStyle>
            <a:lvl1pPr defTabSz="404337">
              <a:buClrTx/>
              <a:buSzPct val="100000"/>
              <a:buFontTx/>
              <a:buNone/>
              <a:tabLst>
                <a:tab pos="0" algn="l"/>
                <a:tab pos="402908" algn="l"/>
                <a:tab pos="807244" algn="l"/>
                <a:tab pos="1211580" algn="l"/>
                <a:tab pos="1615917" algn="l"/>
                <a:tab pos="2020253" algn="l"/>
                <a:tab pos="2424589" algn="l"/>
                <a:tab pos="2828925" algn="l"/>
                <a:tab pos="3233262" algn="l"/>
                <a:tab pos="3637598" algn="l"/>
                <a:tab pos="4041934" algn="l"/>
                <a:tab pos="4446270" algn="l"/>
                <a:tab pos="4850607" algn="l"/>
                <a:tab pos="5254943" algn="l"/>
                <a:tab pos="5659279" algn="l"/>
                <a:tab pos="6063615" algn="l"/>
                <a:tab pos="6467952" algn="l"/>
                <a:tab pos="6872288" algn="l"/>
                <a:tab pos="7276624" algn="l"/>
                <a:tab pos="7680960" algn="l"/>
                <a:tab pos="8085297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504960-267F-4499-BDFD-8DA55B2545C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6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4032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32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2pPr>
      <a:lvl3pPr algn="ctr" defTabSz="4032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3pPr>
      <a:lvl4pPr algn="ctr" defTabSz="4032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4pPr>
      <a:lvl5pPr algn="ctr" defTabSz="4032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5pPr>
      <a:lvl6pPr marL="2263140" indent="-205740" algn="ctr" defTabSz="40433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6pPr>
      <a:lvl7pPr marL="2674620" indent="-205740" algn="ctr" defTabSz="40433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7pPr>
      <a:lvl8pPr marL="3086100" indent="-205740" algn="ctr" defTabSz="40433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8pPr>
      <a:lvl9pPr marL="3497580" indent="-205740" algn="ctr" defTabSz="40433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9pPr>
    </p:titleStyle>
    <p:bodyStyle>
      <a:lvl1pPr marL="307975" indent="-307975" algn="l" defTabSz="403225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8338" indent="-257175" algn="l" defTabSz="403225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28700" indent="-204788" algn="l" defTabSz="403225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39863" indent="-204788" algn="l" defTabSz="4032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51025" indent="-204788" algn="l" defTabSz="4032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63140" indent="-205740" algn="l" defTabSz="404337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74620" indent="-205740" algn="l" defTabSz="404337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086100" indent="-205740" algn="l" defTabSz="404337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497580" indent="-205740" algn="l" defTabSz="404337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4 CuadroTexto"/>
          <p:cNvSpPr txBox="1">
            <a:spLocks noChangeArrowheads="1"/>
          </p:cNvSpPr>
          <p:nvPr/>
        </p:nvSpPr>
        <p:spPr bwMode="auto">
          <a:xfrm>
            <a:off x="15805" y="2687020"/>
            <a:ext cx="9144000" cy="144655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latin typeface="Calibri"/>
                <a:cs typeface="Calibri"/>
              </a:rPr>
              <a:t>Comentarios al Trabajo de Ingreso Dra. Ana Carolina Sepúlveda </a:t>
            </a:r>
            <a:r>
              <a:rPr lang="es-ES" sz="4400" b="1" dirty="0" err="1" smtClean="0">
                <a:latin typeface="Calibri"/>
                <a:cs typeface="Calibri"/>
              </a:rPr>
              <a:t>Vildósola</a:t>
            </a:r>
            <a:endParaRPr lang="es-MX" sz="4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2" descr="http://www.matcuer.unam.mx/~LAISLA/imagenes/logoU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445556" cy="162276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899592" y="4581128"/>
            <a:ext cx="73701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latin typeface="Calibri"/>
                <a:cs typeface="Calibri"/>
              </a:rPr>
              <a:t>Dr. Melchor Sánchez </a:t>
            </a:r>
            <a:r>
              <a:rPr lang="es-ES" sz="4400" b="1" dirty="0" err="1" smtClean="0">
                <a:solidFill>
                  <a:srgbClr val="C00000"/>
                </a:solidFill>
                <a:latin typeface="Calibri"/>
                <a:cs typeface="Calibri"/>
              </a:rPr>
              <a:t>Mendiola</a:t>
            </a:r>
            <a:endParaRPr lang="es-ES" sz="44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r>
              <a:rPr lang="es-ES" sz="4400" b="1" dirty="0" smtClean="0">
                <a:solidFill>
                  <a:srgbClr val="C00000"/>
                </a:solidFill>
                <a:latin typeface="Calibri"/>
                <a:cs typeface="Calibri"/>
              </a:rPr>
              <a:t>UNAM</a:t>
            </a:r>
          </a:p>
          <a:p>
            <a:pPr algn="ctr"/>
            <a:r>
              <a:rPr lang="es-ES" sz="4400" b="1" dirty="0" err="1" smtClean="0">
                <a:solidFill>
                  <a:srgbClr val="C00000"/>
                </a:solidFill>
                <a:latin typeface="Calibri"/>
                <a:cs typeface="Calibri"/>
              </a:rPr>
              <a:t>melchorsm@unam.mx</a:t>
            </a:r>
            <a:endParaRPr lang="es-ES" sz="44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66265"/>
            <a:ext cx="4102224" cy="16891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16632"/>
            <a:ext cx="3095126" cy="2281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dical residents flex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22" y="-531440"/>
            <a:ext cx="9468544" cy="84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igid vs flexible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475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096" y="476672"/>
            <a:ext cx="7770813" cy="1290637"/>
          </a:xfrm>
        </p:spPr>
        <p:txBody>
          <a:bodyPr/>
          <a:lstStyle/>
          <a:p>
            <a:r>
              <a:rPr lang="es-MX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Diversas facetas</a:t>
            </a:r>
            <a:endParaRPr lang="es-MX" sz="6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693" y="2348880"/>
            <a:ext cx="7770813" cy="4113212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Originalidad y relevancia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Metodología de investigación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Implicaciones educativas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Implicaciones organizacionales</a:t>
            </a:r>
            <a:endParaRPr lang="es-MX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gnitive flex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256584" cy="63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860" y="5373216"/>
            <a:ext cx="778027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 que me falta de flexibilidad cognoscitiva,</a:t>
            </a:r>
          </a:p>
          <a:p>
            <a:pPr algn="ctr"/>
            <a:r>
              <a:rPr lang="es-MX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MX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compenso con flexibilidad </a:t>
            </a:r>
            <a:r>
              <a:rPr lang="es-MX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moral”.</a:t>
            </a:r>
            <a:endParaRPr lang="es-MX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times they are a chan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" y="116632"/>
            <a:ext cx="89986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on cognitive skills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08318" cy="473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83910" y="476672"/>
            <a:ext cx="858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habilidades no cognitivas</a:t>
            </a:r>
            <a:endParaRPr lang="es-MX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.ymcdn.com/sites/www.sais.org/resource/resmgr/2015_Images/enl_1_Adaptab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408712" cy="55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9526" y="602128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www.sais.org/news/208900/Book-Review-of-Adaptability-Responding-Effectively-to-Change.htm</a:t>
            </a:r>
            <a:endParaRPr lang="es-MX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ire.ama-assn.org/sites/wire.ama-assn.org/files/blogimages/b98e2908-a113-4a7b-9a7f-9f7b3c74a0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" y="404665"/>
            <a:ext cx="8961695" cy="61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4801" y="2978183"/>
            <a:ext cx="3142014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  <a:endParaRPr lang="es-MX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94482" y="2924944"/>
            <a:ext cx="177927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es-MX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XCELLEN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6326"/>
            <a:ext cx="5904656" cy="68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3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academia nacional de medicina ana carolina sepulv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2189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bienvenid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6" y="332656"/>
            <a:ext cx="4945226" cy="26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8" y="1484784"/>
            <a:ext cx="913402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63688" y="6093296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www.worldmapper.org</a:t>
            </a:r>
            <a:endParaRPr lang="es-MX" sz="44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663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científica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tanto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individuos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7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crean</a:t>
            </a:r>
            <a:r>
              <a:rPr lang="en-US" sz="27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                       – David Dorling</a:t>
            </a:r>
            <a:endParaRPr lang="es-MX" sz="2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21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Imagen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877272"/>
            <a:ext cx="730012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Imagen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0" y="404664"/>
            <a:ext cx="8604448" cy="4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8243888" y="3789363"/>
            <a:ext cx="649287" cy="1223962"/>
          </a:xfrm>
          <a:prstGeom prst="ellips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91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36614"/>
            <a:ext cx="9036496" cy="506340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 bwMode="auto">
          <a:xfrm>
            <a:off x="72008" y="4365104"/>
            <a:ext cx="8980462" cy="28803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589240"/>
            <a:ext cx="2808312" cy="868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5733256"/>
            <a:ext cx="4211761" cy="6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1687513" y="1371600"/>
            <a:ext cx="5557837" cy="3429000"/>
          </a:xfrm>
          <a:prstGeom prst="rect">
            <a:avLst/>
          </a:prstGeom>
          <a:solidFill>
            <a:srgbClr val="C0FEF9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000" b="1" baseline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 flipV="1">
            <a:off x="1692275" y="1785938"/>
            <a:ext cx="5522913" cy="25479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 sz="28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69590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baseline="0" dirty="0">
                <a:solidFill>
                  <a:srgbClr val="C00000"/>
                </a:solidFill>
                <a:latin typeface="Calibri" pitchFamily="34" charset="0"/>
              </a:rPr>
              <a:t>EDUCACIÓN MÉDICA BASADA EN EVIDENCIA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1901502" y="1600200"/>
            <a:ext cx="375032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baseline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EDUCACIÓN BASADA</a:t>
            </a:r>
          </a:p>
          <a:p>
            <a:pPr algn="ctr">
              <a:defRPr/>
            </a:pPr>
            <a:r>
              <a:rPr lang="es-ES_tradnl" sz="3200" b="1" baseline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 OPINIÓN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3203848" y="3645024"/>
            <a:ext cx="375032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baseline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EDUCACIÓN BASADA</a:t>
            </a:r>
          </a:p>
          <a:p>
            <a:pPr algn="ctr">
              <a:defRPr/>
            </a:pPr>
            <a:r>
              <a:rPr lang="es-ES_tradnl" sz="3200" b="1" baseline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 EVIDENCIA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257791" y="5599113"/>
            <a:ext cx="863159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Educación Médica Basada en Evidencias: ¿Ser o no ser?</a:t>
            </a:r>
            <a:endParaRPr lang="es-ES_tradnl" sz="2800" b="1" baseline="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_tradnl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Sánchez </a:t>
            </a:r>
            <a:r>
              <a:rPr lang="es-ES_tradnl" sz="2800" b="1" baseline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Mendiola</a:t>
            </a:r>
            <a:r>
              <a:rPr lang="es-ES_tradnl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M. </a:t>
            </a:r>
            <a:r>
              <a:rPr lang="es-MX" sz="2800" b="1" baseline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Inv</a:t>
            </a:r>
            <a:r>
              <a:rPr lang="es-MX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MX" sz="2800" b="1" baseline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Ed</a:t>
            </a:r>
            <a:r>
              <a:rPr lang="es-MX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MX" sz="2800" b="1" baseline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Med</a:t>
            </a:r>
            <a:r>
              <a:rPr lang="es-MX" sz="2800" b="1" baseline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2012;1(2):82-89.</a:t>
            </a:r>
            <a:endParaRPr lang="es-ES_tradnl" sz="2800" b="1" baseline="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1687513" y="5181600"/>
            <a:ext cx="5557837" cy="0"/>
          </a:xfrm>
          <a:prstGeom prst="line">
            <a:avLst/>
          </a:prstGeom>
          <a:noFill/>
          <a:ln w="88900">
            <a:solidFill>
              <a:srgbClr val="C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>
              <a:defRPr/>
            </a:pPr>
            <a:endParaRPr lang="es-MX" sz="28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6336704" cy="4466604"/>
          </a:xfrm>
          <a:prstGeom prst="rect">
            <a:avLst/>
          </a:prstGeom>
        </p:spPr>
      </p:pic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60" y="332657"/>
            <a:ext cx="86273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6" y="6019801"/>
            <a:ext cx="3400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88174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2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edical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" y="1988840"/>
            <a:ext cx="8784976" cy="50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6830" y="665401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Necesidad de conocimiento original en</a:t>
            </a:r>
          </a:p>
          <a:p>
            <a:pPr algn="ctr"/>
            <a:r>
              <a:rPr lang="es-MX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médica en México</a:t>
            </a:r>
            <a:endParaRPr lang="es-MX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3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30704" y="5971927"/>
            <a:ext cx="7357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smtClean="0">
                <a:solidFill>
                  <a:srgbClr val="800000"/>
                </a:solidFill>
                <a:latin typeface="Calibri" pitchFamily="34" charset="0"/>
              </a:rPr>
              <a:t>http://riem.facmed.unam.mx</a:t>
            </a:r>
            <a:endParaRPr lang="es-MX" sz="4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69636" name="Picture 4" descr="http://riem.facmed.unam.mx/sites/all/themes/icandy/images/head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830834"/>
          </a:xfrm>
          <a:prstGeom prst="rect">
            <a:avLst/>
          </a:prstGeom>
          <a:noFill/>
        </p:spPr>
      </p:pic>
      <p:pic>
        <p:nvPicPr>
          <p:cNvPr id="25602" name="Picture 2" descr="http://riem.facmed.unam.mx/sites/all/img/num15/portadaN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284442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0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303846"/>
              </p:ext>
            </p:extLst>
          </p:nvPr>
        </p:nvGraphicFramePr>
        <p:xfrm>
          <a:off x="251520" y="105273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7544" y="404664"/>
            <a:ext cx="8413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Artículos de acuerdo al nivel educativo</a:t>
            </a:r>
            <a:endParaRPr lang="es-MX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15922</TotalTime>
  <Words>163</Words>
  <Application>Microsoft Office PowerPoint</Application>
  <PresentationFormat>Presentación en pantalla (4:3)</PresentationFormat>
  <Paragraphs>33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Droid Sans Fallback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Diversas facetas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FM</dc:creator>
  <cp:lastModifiedBy>Melchor Sanchez Mendiola</cp:lastModifiedBy>
  <cp:revision>1205</cp:revision>
  <dcterms:created xsi:type="dcterms:W3CDTF">2010-06-17T22:01:57Z</dcterms:created>
  <dcterms:modified xsi:type="dcterms:W3CDTF">2016-11-15T15:37:41Z</dcterms:modified>
</cp:coreProperties>
</file>