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1" r:id="rId5"/>
    <p:sldId id="258" r:id="rId6"/>
    <p:sldId id="259" r:id="rId7"/>
    <p:sldId id="262" r:id="rId8"/>
    <p:sldId id="264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12"/>
    <p:restoredTop sz="86379" autoAdjust="0"/>
  </p:normalViewPr>
  <p:slideViewPr>
    <p:cSldViewPr snapToGrid="0" snapToObjects="1">
      <p:cViewPr varScale="1">
        <p:scale>
          <a:sx n="116" d="100"/>
          <a:sy n="116" d="100"/>
        </p:scale>
        <p:origin x="-5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833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805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021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445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388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12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1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924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86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03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94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D2352-CD90-2B40-AE28-CB6A1BD068D2}" type="datetimeFigureOut">
              <a:rPr lang="es-ES" smtClean="0"/>
              <a:t>17/02/16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8B5BE-3231-F346-8A51-384031D188A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62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SIMPOSIO: El Problema de la Resistencia </a:t>
            </a:r>
            <a:r>
              <a:rPr lang="es-ES" b="1" dirty="0"/>
              <a:t>B</a:t>
            </a:r>
            <a:r>
              <a:rPr lang="es-ES" b="1" dirty="0" smtClean="0"/>
              <a:t>acteriana en México</a:t>
            </a:r>
            <a:endParaRPr lang="es-ES" b="1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b="1" dirty="0" smtClean="0"/>
              <a:t>El panorama global de la resistencia.</a:t>
            </a:r>
          </a:p>
          <a:p>
            <a:pPr marL="457200" lvl="1" indent="0">
              <a:buNone/>
            </a:pPr>
            <a:r>
              <a:rPr lang="es-ES" dirty="0" smtClean="0"/>
              <a:t>Dr. José Sifuentes Osornio</a:t>
            </a:r>
          </a:p>
          <a:p>
            <a:pPr marL="457200" lvl="1" indent="0">
              <a:buNone/>
            </a:pPr>
            <a:r>
              <a:rPr lang="es-ES" dirty="0" smtClean="0"/>
              <a:t>Instituto Nacional de Ciencias Médicas y Nutrición Salvador </a:t>
            </a:r>
            <a:r>
              <a:rPr lang="es-ES" dirty="0" err="1" smtClean="0"/>
              <a:t>Zubirán</a:t>
            </a:r>
            <a:endParaRPr lang="es-ES" dirty="0" smtClean="0"/>
          </a:p>
          <a:p>
            <a:pPr marL="457200" lvl="1" indent="0">
              <a:buNone/>
            </a:pPr>
            <a:endParaRPr lang="es-ES" dirty="0" smtClean="0"/>
          </a:p>
          <a:p>
            <a:r>
              <a:rPr lang="es-ES" b="1" dirty="0" smtClean="0"/>
              <a:t>Nuevas formas diagnósticas: Aplicación de la biología molecular y su relación con la epidemiología.</a:t>
            </a:r>
          </a:p>
          <a:p>
            <a:pPr marL="457200" lvl="1" indent="0">
              <a:buNone/>
            </a:pPr>
            <a:r>
              <a:rPr lang="es-ES" dirty="0" smtClean="0"/>
              <a:t>Dr. Alfredo Ponce de León Garduño</a:t>
            </a:r>
          </a:p>
          <a:p>
            <a:pPr marL="457200" lvl="1" indent="0">
              <a:buNone/>
            </a:pPr>
            <a:r>
              <a:rPr lang="es-ES" dirty="0" smtClean="0"/>
              <a:t>Instituto Nacional de Ciencias Médicas y Nutrición Salvador </a:t>
            </a:r>
            <a:r>
              <a:rPr lang="es-ES" dirty="0" err="1" smtClean="0"/>
              <a:t>Zubirán</a:t>
            </a:r>
            <a:endParaRPr lang="es-ES" dirty="0" smtClean="0"/>
          </a:p>
          <a:p>
            <a:pPr marL="457200" lvl="1" indent="0">
              <a:buNone/>
            </a:pPr>
            <a:endParaRPr lang="es-ES" dirty="0" smtClean="0"/>
          </a:p>
          <a:p>
            <a:r>
              <a:rPr lang="es-ES" b="1" dirty="0" smtClean="0"/>
              <a:t>Unidades de riesgo: El control en la unidad de terapia intensiva.</a:t>
            </a:r>
          </a:p>
          <a:p>
            <a:pPr marL="457200" lvl="1" indent="0">
              <a:buNone/>
            </a:pPr>
            <a:r>
              <a:rPr lang="es-ES" dirty="0" smtClean="0"/>
              <a:t>Dr. Alejandro Macías Hernández</a:t>
            </a:r>
          </a:p>
          <a:p>
            <a:pPr marL="457200" lvl="1" indent="0">
              <a:buNone/>
            </a:pPr>
            <a:r>
              <a:rPr lang="es-ES" dirty="0" smtClean="0"/>
              <a:t>Universidad de Guanajuato</a:t>
            </a:r>
          </a:p>
          <a:p>
            <a:pPr marL="457200" lvl="1" indent="0">
              <a:buNone/>
            </a:pPr>
            <a:endParaRPr lang="es-ES" dirty="0" smtClean="0"/>
          </a:p>
          <a:p>
            <a:r>
              <a:rPr lang="es-ES" b="1" dirty="0" smtClean="0"/>
              <a:t>Nuevas moléculas: ¿Existen? ¿Serían eficaces?</a:t>
            </a:r>
          </a:p>
          <a:p>
            <a:pPr marL="457200" lvl="1" indent="0">
              <a:buNone/>
            </a:pPr>
            <a:r>
              <a:rPr lang="es-ES" dirty="0" smtClean="0"/>
              <a:t>Dr. Adrián Camacho Ortiz</a:t>
            </a:r>
          </a:p>
          <a:p>
            <a:pPr marL="457200" lvl="1" indent="0">
              <a:buNone/>
            </a:pPr>
            <a:r>
              <a:rPr lang="es-ES" dirty="0" smtClean="0"/>
              <a:t>Universidad Autónoma de Nuevo León</a:t>
            </a:r>
            <a:endParaRPr lang="es-ES" dirty="0"/>
          </a:p>
        </p:txBody>
      </p:sp>
      <p:sp>
        <p:nvSpPr>
          <p:cNvPr id="5" name="object 4"/>
          <p:cNvSpPr/>
          <p:nvPr/>
        </p:nvSpPr>
        <p:spPr>
          <a:xfrm>
            <a:off x="0" y="3576"/>
            <a:ext cx="1058369" cy="1068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CuadroTexto 6"/>
          <p:cNvSpPr txBox="1"/>
          <p:nvPr/>
        </p:nvSpPr>
        <p:spPr>
          <a:xfrm>
            <a:off x="2766929" y="6373207"/>
            <a:ext cx="5328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Academia Nacional de Medicina 17 de febrero de 2016</a:t>
            </a:r>
            <a:endParaRPr lang="es-ES" dirty="0"/>
          </a:p>
        </p:txBody>
      </p:sp>
      <p:sp>
        <p:nvSpPr>
          <p:cNvPr id="3" name="AutoShape 2" descr="Haga clic en Opciones"/>
          <p:cNvSpPr>
            <a:spLocks noChangeAspect="1" noChangeArrowheads="1"/>
          </p:cNvSpPr>
          <p:nvPr/>
        </p:nvSpPr>
        <p:spPr bwMode="auto">
          <a:xfrm>
            <a:off x="-57150" y="-136525"/>
            <a:ext cx="17907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9" name="Imagen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209" y="27594"/>
            <a:ext cx="826478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524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2428" y="274638"/>
            <a:ext cx="8094372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Recomendaciones y Acciones de la Organización Mundial de la Salud</a:t>
            </a:r>
            <a:endParaRPr lang="es-ES" b="1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2100" dirty="0" smtClean="0"/>
              <a:t>La Asamblea </a:t>
            </a:r>
            <a:r>
              <a:rPr lang="es-ES_tradnl" sz="2100" dirty="0"/>
              <a:t>Mundial de la Salud </a:t>
            </a:r>
            <a:r>
              <a:rPr lang="es-ES_tradnl" sz="2100" dirty="0" err="1" smtClean="0"/>
              <a:t>aprob</a:t>
            </a:r>
            <a:r>
              <a:rPr lang="es-ES" sz="2100" dirty="0" err="1" smtClean="0"/>
              <a:t>ó</a:t>
            </a:r>
            <a:r>
              <a:rPr lang="es-ES" sz="2100" dirty="0" smtClean="0"/>
              <a:t> </a:t>
            </a:r>
            <a:r>
              <a:rPr lang="es-ES_tradnl" sz="2100" dirty="0" smtClean="0"/>
              <a:t>un </a:t>
            </a:r>
            <a:r>
              <a:rPr lang="es-ES_tradnl" sz="2100" dirty="0"/>
              <a:t>plan de acción </a:t>
            </a:r>
            <a:r>
              <a:rPr lang="es-ES_tradnl" sz="2100" dirty="0" smtClean="0"/>
              <a:t>global para </a:t>
            </a:r>
            <a:r>
              <a:rPr lang="es-ES_tradnl" sz="2100" dirty="0"/>
              <a:t>hacer frente a la resistencia a los </a:t>
            </a:r>
            <a:r>
              <a:rPr lang="es-ES_tradnl" sz="2100" dirty="0" smtClean="0"/>
              <a:t>antimicrobianos:</a:t>
            </a:r>
          </a:p>
          <a:p>
            <a:pPr lvl="1"/>
            <a:r>
              <a:rPr lang="es-ES_tradnl" sz="2100" b="1" dirty="0"/>
              <a:t>M</a:t>
            </a:r>
            <a:r>
              <a:rPr lang="es-ES_tradnl" sz="2100" b="1" dirty="0" smtClean="0"/>
              <a:t>ejorar </a:t>
            </a:r>
            <a:r>
              <a:rPr lang="es-ES_tradnl" sz="2100" b="1" dirty="0"/>
              <a:t>la sensibilización y la comprensión de la resistencia a los antimicrobianos;</a:t>
            </a:r>
          </a:p>
          <a:p>
            <a:pPr lvl="1"/>
            <a:r>
              <a:rPr lang="es-ES_tradnl" sz="2100" b="1" dirty="0"/>
              <a:t>R</a:t>
            </a:r>
            <a:r>
              <a:rPr lang="es-ES_tradnl" sz="2100" b="1" dirty="0" smtClean="0"/>
              <a:t>eforzar </a:t>
            </a:r>
            <a:r>
              <a:rPr lang="es-ES_tradnl" sz="2100" b="1" dirty="0"/>
              <a:t>la vigilancia y la investigación;</a:t>
            </a:r>
          </a:p>
          <a:p>
            <a:pPr lvl="1"/>
            <a:r>
              <a:rPr lang="es-ES_tradnl" sz="2100" b="1" dirty="0"/>
              <a:t>R</a:t>
            </a:r>
            <a:r>
              <a:rPr lang="es-ES_tradnl" sz="2100" b="1" dirty="0" smtClean="0"/>
              <a:t>educir </a:t>
            </a:r>
            <a:r>
              <a:rPr lang="es-ES_tradnl" sz="2100" b="1" dirty="0"/>
              <a:t>la incidencia de las </a:t>
            </a:r>
            <a:r>
              <a:rPr lang="es-ES_tradnl" sz="2100" b="1" dirty="0" smtClean="0"/>
              <a:t>infecciones;</a:t>
            </a:r>
          </a:p>
          <a:p>
            <a:pPr lvl="1"/>
            <a:r>
              <a:rPr lang="es-ES_tradnl" sz="2100" b="1" dirty="0" smtClean="0"/>
              <a:t>Optimizar </a:t>
            </a:r>
            <a:r>
              <a:rPr lang="es-ES_tradnl" sz="2100" b="1" dirty="0"/>
              <a:t>el uso de los antimicrobianos; y</a:t>
            </a:r>
          </a:p>
          <a:p>
            <a:pPr lvl="1"/>
            <a:r>
              <a:rPr lang="es-ES_tradnl" sz="2100" b="1" dirty="0"/>
              <a:t>A</a:t>
            </a:r>
            <a:r>
              <a:rPr lang="es-ES_tradnl" sz="2100" b="1" dirty="0" smtClean="0"/>
              <a:t>segurar </a:t>
            </a:r>
            <a:r>
              <a:rPr lang="es-ES_tradnl" sz="2100" b="1" dirty="0"/>
              <a:t>inversiones sostenibles para contrarrestar la resistencia a los antimicrobianos.</a:t>
            </a:r>
          </a:p>
          <a:p>
            <a:r>
              <a:rPr lang="es-ES_tradnl" sz="2100" dirty="0"/>
              <a:t>T</a:t>
            </a:r>
            <a:r>
              <a:rPr lang="es-ES_tradnl" sz="2100" dirty="0" smtClean="0"/>
              <a:t>odos </a:t>
            </a:r>
            <a:r>
              <a:rPr lang="es-ES_tradnl" sz="2100" dirty="0"/>
              <a:t>los </a:t>
            </a:r>
            <a:r>
              <a:rPr lang="es-ES_tradnl" sz="2100" dirty="0" smtClean="0"/>
              <a:t>Miembros se </a:t>
            </a:r>
            <a:r>
              <a:rPr lang="es-ES_tradnl" sz="2100" dirty="0" smtClean="0"/>
              <a:t>comprometieron </a:t>
            </a:r>
            <a:r>
              <a:rPr lang="es-ES_tradnl" sz="2100" dirty="0" smtClean="0"/>
              <a:t>con un </a:t>
            </a:r>
            <a:r>
              <a:rPr lang="es-ES_tradnl" sz="2100" dirty="0" smtClean="0"/>
              <a:t>Plan </a:t>
            </a:r>
            <a:r>
              <a:rPr lang="es-ES_tradnl" sz="2100" dirty="0"/>
              <a:t>de </a:t>
            </a:r>
            <a:r>
              <a:rPr lang="es-ES_tradnl" sz="2100" dirty="0" smtClean="0"/>
              <a:t>Acción Nacional compatible </a:t>
            </a:r>
            <a:r>
              <a:rPr lang="es-ES_tradnl" sz="2100" dirty="0"/>
              <a:t>con el </a:t>
            </a:r>
            <a:r>
              <a:rPr lang="es-ES_tradnl" sz="2100" b="1" dirty="0" smtClean="0"/>
              <a:t>Plan </a:t>
            </a:r>
            <a:r>
              <a:rPr lang="es-ES_tradnl" sz="2100" b="1" dirty="0"/>
              <a:t>de </a:t>
            </a:r>
            <a:r>
              <a:rPr lang="es-ES_tradnl" sz="2100" b="1" dirty="0" smtClean="0"/>
              <a:t>Acción Mundial para </a:t>
            </a:r>
            <a:r>
              <a:rPr lang="es-ES_tradnl" sz="2100" b="1" dirty="0"/>
              <a:t>mayo de </a:t>
            </a:r>
            <a:r>
              <a:rPr lang="es-ES_tradnl" sz="2100" b="1" dirty="0" smtClean="0"/>
              <a:t>2017 </a:t>
            </a:r>
            <a:r>
              <a:rPr lang="es-ES_tradnl" sz="2100" dirty="0" smtClean="0"/>
              <a:t>que incluya </a:t>
            </a:r>
            <a:r>
              <a:rPr lang="es-ES_tradnl" sz="2100" dirty="0" smtClean="0"/>
              <a:t>salud animal, agricultura y salud </a:t>
            </a:r>
            <a:r>
              <a:rPr lang="es-ES_tradnl" sz="2100" dirty="0" smtClean="0"/>
              <a:t>humana</a:t>
            </a:r>
            <a:endParaRPr lang="es-ES" sz="2100" dirty="0"/>
          </a:p>
        </p:txBody>
      </p:sp>
      <p:sp>
        <p:nvSpPr>
          <p:cNvPr id="5" name="object 4"/>
          <p:cNvSpPr/>
          <p:nvPr/>
        </p:nvSpPr>
        <p:spPr>
          <a:xfrm>
            <a:off x="0" y="3576"/>
            <a:ext cx="1058369" cy="1068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CuadroTexto 2"/>
          <p:cNvSpPr txBox="1"/>
          <p:nvPr/>
        </p:nvSpPr>
        <p:spPr>
          <a:xfrm>
            <a:off x="3013655" y="6362162"/>
            <a:ext cx="559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Declaraci</a:t>
            </a:r>
            <a:r>
              <a:rPr lang="es-ES" dirty="0" err="1" smtClean="0"/>
              <a:t>ón</a:t>
            </a:r>
            <a:r>
              <a:rPr lang="es-ES" dirty="0" smtClean="0"/>
              <a:t> de la Asamblea Mundial de Salud, mayo 2015</a:t>
            </a:r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938" y="5094"/>
            <a:ext cx="701250" cy="90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6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/>
          <p:cNvSpPr/>
          <p:nvPr/>
        </p:nvSpPr>
        <p:spPr>
          <a:xfrm>
            <a:off x="0" y="3576"/>
            <a:ext cx="1058369" cy="1068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Conclusiones</a:t>
            </a:r>
            <a:endParaRPr lang="es-ES_tradnl" b="1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La UNESCO ha propuesto a los antimicrobianos como </a:t>
            </a:r>
            <a:r>
              <a:rPr lang="es-ES_tradnl" b="1" dirty="0"/>
              <a:t>Patrimonio Intangible de la Humanidad</a:t>
            </a:r>
            <a:r>
              <a:rPr lang="es-ES_tradnl" dirty="0"/>
              <a:t>, y deben ser preservados con el mismo ah</a:t>
            </a:r>
            <a:r>
              <a:rPr lang="es-ES" dirty="0" err="1"/>
              <a:t>ínco</a:t>
            </a:r>
            <a:r>
              <a:rPr lang="es-ES" dirty="0"/>
              <a:t> </a:t>
            </a:r>
            <a:r>
              <a:rPr lang="es-ES_tradnl" dirty="0"/>
              <a:t>y anhelo</a:t>
            </a:r>
          </a:p>
          <a:p>
            <a:r>
              <a:rPr lang="es-ES_tradnl" dirty="0" smtClean="0"/>
              <a:t>El </a:t>
            </a:r>
            <a:r>
              <a:rPr lang="es-ES_tradnl" dirty="0" err="1" smtClean="0"/>
              <a:t>fen</a:t>
            </a:r>
            <a:r>
              <a:rPr lang="es-ES" dirty="0" err="1" smtClean="0"/>
              <a:t>ómeno</a:t>
            </a:r>
            <a:r>
              <a:rPr lang="es-ES" dirty="0" smtClean="0"/>
              <a:t> de resistencia bacteriana debe ser considerado como un evento de igual impacto que la deforestación y el cambio climático mundial, con todos sus efectos y consecuencias</a:t>
            </a:r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414" y="92076"/>
            <a:ext cx="888023" cy="85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912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5114" y="274638"/>
            <a:ext cx="7676936" cy="1143000"/>
          </a:xfrm>
        </p:spPr>
        <p:txBody>
          <a:bodyPr>
            <a:noAutofit/>
          </a:bodyPr>
          <a:lstStyle/>
          <a:p>
            <a:r>
              <a:rPr lang="es-ES" sz="4000" b="1" dirty="0" smtClean="0"/>
              <a:t>El Panorama </a:t>
            </a:r>
            <a:r>
              <a:rPr lang="es-ES" sz="4000" b="1" dirty="0"/>
              <a:t>G</a:t>
            </a:r>
            <a:r>
              <a:rPr lang="es-ES" sz="4000" b="1" dirty="0" smtClean="0"/>
              <a:t>lobal de la Resistencia </a:t>
            </a:r>
            <a:r>
              <a:rPr lang="es-ES" sz="4000" b="1" dirty="0"/>
              <a:t>B</a:t>
            </a:r>
            <a:r>
              <a:rPr lang="es-ES" sz="4000" b="1" dirty="0" smtClean="0"/>
              <a:t>acteriana</a:t>
            </a:r>
            <a:endParaRPr lang="es-ES" sz="4000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500" dirty="0" smtClean="0"/>
              <a:t>Alrededor de 50,000 pacientes mueren por infecciones por organismos </a:t>
            </a:r>
            <a:r>
              <a:rPr lang="es-ES" sz="2500" dirty="0" err="1" smtClean="0"/>
              <a:t>multirresistentes</a:t>
            </a:r>
            <a:r>
              <a:rPr lang="es-ES" sz="2500" dirty="0" smtClean="0"/>
              <a:t> </a:t>
            </a:r>
            <a:r>
              <a:rPr lang="es-ES" sz="2500" dirty="0"/>
              <a:t>cada </a:t>
            </a:r>
            <a:r>
              <a:rPr lang="es-ES" sz="2500" dirty="0" smtClean="0"/>
              <a:t>año sólo </a:t>
            </a:r>
            <a:r>
              <a:rPr lang="es-ES" sz="2500" dirty="0" smtClean="0"/>
              <a:t>en EU y </a:t>
            </a:r>
            <a:r>
              <a:rPr lang="es-ES" sz="2500" dirty="0" smtClean="0"/>
              <a:t>USA </a:t>
            </a:r>
            <a:endParaRPr lang="es-ES" sz="2500" dirty="0" smtClean="0"/>
          </a:p>
          <a:p>
            <a:r>
              <a:rPr lang="es-ES" sz="2500" dirty="0" smtClean="0"/>
              <a:t>El incremento en la resistencia antimicrobiana se ha </a:t>
            </a:r>
            <a:r>
              <a:rPr lang="es-ES" sz="2500" dirty="0" smtClean="0"/>
              <a:t>ubicado como </a:t>
            </a:r>
            <a:r>
              <a:rPr lang="es-ES" sz="2500" dirty="0" smtClean="0"/>
              <a:t>una amenaza para las instituciones de salud</a:t>
            </a:r>
          </a:p>
          <a:p>
            <a:r>
              <a:rPr lang="es-ES" sz="2500" dirty="0" smtClean="0"/>
              <a:t>En el contexto de ausencia de nuevos antimicrobianos en desarrollo, la resistencia a los antibióticos se ha convertido en uno de los principales problemas de salud pública mundial!</a:t>
            </a:r>
          </a:p>
          <a:p>
            <a:r>
              <a:rPr lang="es-ES" sz="2500" dirty="0" smtClean="0"/>
              <a:t>El costo de la resistencia antimicrobiana es muy elevado en términos de impacto </a:t>
            </a:r>
            <a:r>
              <a:rPr lang="es-ES" sz="2500" dirty="0" smtClean="0"/>
              <a:t>personal, </a:t>
            </a:r>
            <a:r>
              <a:rPr lang="es-ES" sz="2500" dirty="0" smtClean="0"/>
              <a:t>y carga social de enfermedad, </a:t>
            </a:r>
            <a:r>
              <a:rPr lang="es-ES" sz="2500" dirty="0" smtClean="0"/>
              <a:t>mortalidad </a:t>
            </a:r>
            <a:r>
              <a:rPr lang="es-ES" sz="2500" dirty="0" smtClean="0"/>
              <a:t>y costos para el sistema de salud</a:t>
            </a:r>
          </a:p>
        </p:txBody>
      </p:sp>
      <p:sp>
        <p:nvSpPr>
          <p:cNvPr id="5" name="object 4"/>
          <p:cNvSpPr/>
          <p:nvPr/>
        </p:nvSpPr>
        <p:spPr>
          <a:xfrm>
            <a:off x="0" y="3576"/>
            <a:ext cx="1058369" cy="1068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CuadroTexto 2"/>
          <p:cNvSpPr txBox="1"/>
          <p:nvPr/>
        </p:nvSpPr>
        <p:spPr>
          <a:xfrm>
            <a:off x="2371703" y="6294714"/>
            <a:ext cx="637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World</a:t>
            </a:r>
            <a:r>
              <a:rPr lang="es-ES_tradnl" dirty="0" smtClean="0"/>
              <a:t> Alliance </a:t>
            </a:r>
            <a:r>
              <a:rPr lang="es-ES_tradnl" dirty="0" err="1" smtClean="0"/>
              <a:t>Against</a:t>
            </a:r>
            <a:r>
              <a:rPr lang="es-ES_tradnl" dirty="0" smtClean="0"/>
              <a:t> </a:t>
            </a:r>
            <a:r>
              <a:rPr lang="es-ES_tradnl" dirty="0" err="1" smtClean="0"/>
              <a:t>Antimicrobial</a:t>
            </a:r>
            <a:r>
              <a:rPr lang="es-ES_tradnl" dirty="0" smtClean="0"/>
              <a:t> </a:t>
            </a:r>
            <a:r>
              <a:rPr lang="es-ES_tradnl" dirty="0" err="1" smtClean="0"/>
              <a:t>Resistance</a:t>
            </a:r>
            <a:r>
              <a:rPr lang="es-ES_tradnl" dirty="0" smtClean="0"/>
              <a:t>, declaraci</a:t>
            </a:r>
            <a:r>
              <a:rPr lang="es-ES_tradnl" dirty="0" smtClean="0"/>
              <a:t>ón </a:t>
            </a:r>
            <a:r>
              <a:rPr lang="es-ES_tradnl" dirty="0" smtClean="0"/>
              <a:t>2014</a:t>
            </a:r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038" y="87267"/>
            <a:ext cx="888023" cy="9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5986" y="291571"/>
            <a:ext cx="74168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El Panorama </a:t>
            </a:r>
            <a:r>
              <a:rPr lang="es-ES" b="1" dirty="0"/>
              <a:t>G</a:t>
            </a:r>
            <a:r>
              <a:rPr lang="es-ES" b="1" dirty="0" smtClean="0"/>
              <a:t>lobal de la Resistencia </a:t>
            </a:r>
            <a:r>
              <a:rPr lang="es-ES" b="1" dirty="0"/>
              <a:t>B</a:t>
            </a:r>
            <a:r>
              <a:rPr lang="es-ES" b="1" dirty="0" smtClean="0"/>
              <a:t>acteriana </a:t>
            </a:r>
            <a:endParaRPr lang="es-ES" b="1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500" dirty="0"/>
              <a:t>La resistencia </a:t>
            </a:r>
            <a:r>
              <a:rPr lang="es-ES" sz="2500" dirty="0" smtClean="0"/>
              <a:t>compromete </a:t>
            </a:r>
            <a:r>
              <a:rPr lang="es-ES" sz="2500" b="1" dirty="0"/>
              <a:t>la prevención y el </a:t>
            </a:r>
            <a:r>
              <a:rPr lang="es-ES" sz="2500" b="1" dirty="0" smtClean="0"/>
              <a:t>tratamiento </a:t>
            </a:r>
            <a:r>
              <a:rPr lang="es-ES" sz="2500" dirty="0"/>
              <a:t>eficaces de </a:t>
            </a:r>
            <a:r>
              <a:rPr lang="es-ES" sz="2500" dirty="0" smtClean="0"/>
              <a:t>muchas infecciones</a:t>
            </a:r>
          </a:p>
          <a:p>
            <a:r>
              <a:rPr lang="es-ES" sz="2500" b="1" dirty="0"/>
              <a:t>A</a:t>
            </a:r>
            <a:r>
              <a:rPr lang="es-ES" sz="2500" b="1" dirty="0" smtClean="0"/>
              <a:t>menaza </a:t>
            </a:r>
            <a:r>
              <a:rPr lang="es-ES" sz="2500" b="1" dirty="0" smtClean="0"/>
              <a:t>creciente </a:t>
            </a:r>
            <a:r>
              <a:rPr lang="es-ES" sz="2500" dirty="0"/>
              <a:t>para la salud pública </a:t>
            </a:r>
            <a:r>
              <a:rPr lang="es-ES" sz="2500" dirty="0" smtClean="0"/>
              <a:t>mundial</a:t>
            </a:r>
            <a:endParaRPr lang="es-ES" sz="2500" dirty="0" smtClean="0"/>
          </a:p>
          <a:p>
            <a:r>
              <a:rPr lang="es-ES" sz="2500" b="1" dirty="0"/>
              <a:t>D</a:t>
            </a:r>
            <a:r>
              <a:rPr lang="es-ES" sz="2500" b="1" dirty="0" smtClean="0"/>
              <a:t>iseminaci</a:t>
            </a:r>
            <a:r>
              <a:rPr lang="es-ES" sz="2500" b="1" dirty="0" smtClean="0"/>
              <a:t>ón global de </a:t>
            </a:r>
            <a:r>
              <a:rPr lang="es-ES" sz="2500" b="1" dirty="0" smtClean="0"/>
              <a:t>los </a:t>
            </a:r>
            <a:r>
              <a:rPr lang="es-ES" sz="2500" b="1" dirty="0"/>
              <a:t>nuevos mecanismos de </a:t>
            </a:r>
            <a:r>
              <a:rPr lang="es-ES" sz="2500" b="1" dirty="0" smtClean="0"/>
              <a:t>resistencia</a:t>
            </a:r>
            <a:endParaRPr lang="es-ES" sz="2500" b="1" dirty="0" smtClean="0"/>
          </a:p>
          <a:p>
            <a:r>
              <a:rPr lang="es-ES" sz="2500" dirty="0"/>
              <a:t>A</a:t>
            </a:r>
            <a:r>
              <a:rPr lang="es-ES" sz="2500" dirty="0" smtClean="0"/>
              <a:t>umento </a:t>
            </a:r>
            <a:r>
              <a:rPr lang="es-ES" sz="2500" dirty="0"/>
              <a:t>gradual de la </a:t>
            </a:r>
            <a:r>
              <a:rPr lang="es-ES" sz="2500" b="1" dirty="0" smtClean="0"/>
              <a:t>resistencia </a:t>
            </a:r>
            <a:r>
              <a:rPr lang="es-ES" sz="2500" dirty="0" smtClean="0"/>
              <a:t>a </a:t>
            </a:r>
            <a:r>
              <a:rPr lang="es-ES" sz="2500" dirty="0"/>
              <a:t>los </a:t>
            </a:r>
            <a:r>
              <a:rPr lang="es-ES" sz="2500" dirty="0" smtClean="0"/>
              <a:t>antiretrovirales</a:t>
            </a:r>
          </a:p>
          <a:p>
            <a:r>
              <a:rPr lang="es-ES" sz="2500" dirty="0" smtClean="0"/>
              <a:t>En </a:t>
            </a:r>
            <a:r>
              <a:rPr lang="es-ES" sz="2500" dirty="0"/>
              <a:t>2013 hubo </a:t>
            </a:r>
            <a:r>
              <a:rPr lang="es-ES" sz="2500" dirty="0" smtClean="0"/>
              <a:t>480,000 </a:t>
            </a:r>
            <a:r>
              <a:rPr lang="es-ES" sz="2500" dirty="0"/>
              <a:t>casos de </a:t>
            </a:r>
            <a:r>
              <a:rPr lang="es-ES" sz="2500" b="1" dirty="0" smtClean="0"/>
              <a:t>TBMDR</a:t>
            </a:r>
            <a:r>
              <a:rPr lang="es-ES" sz="2500" dirty="0" smtClean="0"/>
              <a:t> en </a:t>
            </a:r>
            <a:r>
              <a:rPr lang="es-ES" sz="2500" dirty="0"/>
              <a:t>el </a:t>
            </a:r>
            <a:r>
              <a:rPr lang="es-ES" sz="2500" dirty="0" smtClean="0"/>
              <a:t>mundo, con </a:t>
            </a:r>
            <a:r>
              <a:rPr lang="es-ES" sz="2500" b="1" dirty="0" smtClean="0"/>
              <a:t>TBXDR</a:t>
            </a:r>
            <a:r>
              <a:rPr lang="es-ES" sz="2500" dirty="0" smtClean="0"/>
              <a:t> en </a:t>
            </a:r>
            <a:r>
              <a:rPr lang="es-ES" sz="2500" dirty="0"/>
              <a:t>100 </a:t>
            </a:r>
            <a:r>
              <a:rPr lang="es-ES" sz="2500" dirty="0" smtClean="0"/>
              <a:t>países</a:t>
            </a:r>
          </a:p>
          <a:p>
            <a:r>
              <a:rPr lang="es-ES" sz="2500" b="1" dirty="0" smtClean="0"/>
              <a:t>Re</a:t>
            </a:r>
            <a:r>
              <a:rPr lang="es-ES" sz="2500" b="1" dirty="0" smtClean="0"/>
              <a:t>sistencia</a:t>
            </a:r>
            <a:r>
              <a:rPr lang="es-ES" sz="2500" dirty="0" smtClean="0"/>
              <a:t> </a:t>
            </a:r>
            <a:r>
              <a:rPr lang="es-ES" sz="2500" dirty="0"/>
              <a:t>al tratamiento combinado con </a:t>
            </a:r>
            <a:r>
              <a:rPr lang="es-ES" sz="2500" b="1" dirty="0" err="1" smtClean="0"/>
              <a:t>artemisinina</a:t>
            </a:r>
            <a:r>
              <a:rPr lang="es-ES" sz="2500" dirty="0"/>
              <a:t> </a:t>
            </a:r>
            <a:r>
              <a:rPr lang="es-ES" sz="2500" dirty="0" smtClean="0"/>
              <a:t>(Gran Mekong), la </a:t>
            </a:r>
            <a:r>
              <a:rPr lang="es-ES" sz="2500" dirty="0"/>
              <a:t>mejor terapia </a:t>
            </a:r>
            <a:r>
              <a:rPr lang="es-ES" sz="2500" dirty="0" smtClean="0"/>
              <a:t>contra </a:t>
            </a:r>
            <a:r>
              <a:rPr lang="es-ES" sz="2500" i="1" dirty="0" smtClean="0"/>
              <a:t>Plasmodium </a:t>
            </a:r>
            <a:r>
              <a:rPr lang="es-ES" sz="2500" i="1" dirty="0" smtClean="0"/>
              <a:t>falciparum</a:t>
            </a:r>
            <a:endParaRPr lang="es-ES" sz="2500" dirty="0"/>
          </a:p>
        </p:txBody>
      </p:sp>
      <p:sp>
        <p:nvSpPr>
          <p:cNvPr id="5" name="object 4"/>
          <p:cNvSpPr/>
          <p:nvPr/>
        </p:nvSpPr>
        <p:spPr>
          <a:xfrm>
            <a:off x="0" y="3576"/>
            <a:ext cx="1058369" cy="1068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CuadroTexto 2"/>
          <p:cNvSpPr txBox="1"/>
          <p:nvPr/>
        </p:nvSpPr>
        <p:spPr>
          <a:xfrm>
            <a:off x="4973599" y="6291892"/>
            <a:ext cx="3349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Declaraci</a:t>
            </a:r>
            <a:r>
              <a:rPr lang="es-ES" dirty="0" err="1" smtClean="0"/>
              <a:t>ón</a:t>
            </a:r>
            <a:r>
              <a:rPr lang="es-ES" dirty="0" smtClean="0"/>
              <a:t> de la OMS, abril 2015</a:t>
            </a:r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298" y="45421"/>
            <a:ext cx="888023" cy="9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237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8490" y="274638"/>
            <a:ext cx="7675809" cy="11430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El </a:t>
            </a:r>
            <a:r>
              <a:rPr lang="es-ES" b="1" dirty="0" smtClean="0"/>
              <a:t>Panorama </a:t>
            </a:r>
            <a:r>
              <a:rPr lang="es-ES" b="1" dirty="0"/>
              <a:t>G</a:t>
            </a:r>
            <a:r>
              <a:rPr lang="es-ES" b="1" dirty="0" smtClean="0"/>
              <a:t>lobal </a:t>
            </a:r>
            <a:r>
              <a:rPr lang="es-ES" b="1" dirty="0"/>
              <a:t>de la </a:t>
            </a:r>
            <a:r>
              <a:rPr lang="es-ES" b="1" dirty="0" smtClean="0"/>
              <a:t>Resistencia </a:t>
            </a:r>
            <a:r>
              <a:rPr lang="es-ES" b="1" dirty="0"/>
              <a:t>B</a:t>
            </a:r>
            <a:r>
              <a:rPr lang="es-ES" b="1" dirty="0" smtClean="0"/>
              <a:t>acteriana 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500" i="1" dirty="0" err="1" smtClean="0"/>
              <a:t>Staphylococcus</a:t>
            </a:r>
            <a:r>
              <a:rPr lang="es-ES" sz="2500" i="1" dirty="0" smtClean="0"/>
              <a:t> </a:t>
            </a:r>
            <a:r>
              <a:rPr lang="es-ES" sz="2500" i="1" dirty="0" err="1"/>
              <a:t>aureus</a:t>
            </a:r>
            <a:r>
              <a:rPr lang="es-ES" sz="2500" dirty="0"/>
              <a:t> </a:t>
            </a:r>
            <a:r>
              <a:rPr lang="es-ES" sz="2500" dirty="0" err="1"/>
              <a:t>meticilinoresistente</a:t>
            </a:r>
            <a:r>
              <a:rPr lang="es-ES" sz="2500" dirty="0"/>
              <a:t> </a:t>
            </a:r>
            <a:r>
              <a:rPr lang="es-ES" sz="2500" dirty="0" smtClean="0"/>
              <a:t>y </a:t>
            </a:r>
            <a:r>
              <a:rPr lang="es-ES" sz="2500" dirty="0" smtClean="0"/>
              <a:t>bacilos gramnegativos </a:t>
            </a:r>
            <a:r>
              <a:rPr lang="es-ES" sz="2500" dirty="0" err="1"/>
              <a:t>multirresistentes</a:t>
            </a:r>
            <a:r>
              <a:rPr lang="es-ES" sz="2500" dirty="0"/>
              <a:t> causan un </a:t>
            </a:r>
            <a:r>
              <a:rPr lang="es-ES" sz="2500" b="1" dirty="0"/>
              <a:t>porcentaje elevado de infecciones nosocomiales graves</a:t>
            </a:r>
            <a:r>
              <a:rPr lang="es-ES" sz="2500" dirty="0"/>
              <a:t>: bacteriemias, neumonías, infecciones postquirúrgicas y </a:t>
            </a:r>
            <a:r>
              <a:rPr lang="es-ES" sz="2500" dirty="0" err="1"/>
              <a:t>urosepsis</a:t>
            </a:r>
            <a:endParaRPr lang="es-ES" sz="2500" dirty="0"/>
          </a:p>
          <a:p>
            <a:r>
              <a:rPr lang="es-ES" sz="2500" i="1" dirty="0" err="1" smtClean="0"/>
              <a:t>Neisseria</a:t>
            </a:r>
            <a:r>
              <a:rPr lang="es-ES" sz="2500" i="1" dirty="0" smtClean="0"/>
              <a:t> </a:t>
            </a:r>
            <a:r>
              <a:rPr lang="es-ES" sz="2500" i="1" dirty="0" err="1"/>
              <a:t>gonorrhoeae</a:t>
            </a:r>
            <a:r>
              <a:rPr lang="es-ES" sz="2500" dirty="0"/>
              <a:t> </a:t>
            </a:r>
            <a:r>
              <a:rPr lang="es-ES" sz="2500" b="1" dirty="0"/>
              <a:t>resistente</a:t>
            </a:r>
            <a:r>
              <a:rPr lang="es-ES" sz="2500" dirty="0"/>
              <a:t> a </a:t>
            </a:r>
            <a:r>
              <a:rPr lang="es-ES" sz="2500" dirty="0" err="1"/>
              <a:t>quinolonas</a:t>
            </a:r>
            <a:r>
              <a:rPr lang="es-ES" sz="2500" dirty="0"/>
              <a:t> y cefalosporinas de 3ª generación en </a:t>
            </a:r>
            <a:r>
              <a:rPr lang="es-ES" sz="2500" b="1" dirty="0" smtClean="0"/>
              <a:t>10 </a:t>
            </a:r>
            <a:r>
              <a:rPr lang="es-ES" sz="2500" b="1" dirty="0" smtClean="0"/>
              <a:t>países</a:t>
            </a:r>
            <a:r>
              <a:rPr lang="es-ES" sz="2500" dirty="0" smtClean="0"/>
              <a:t> </a:t>
            </a:r>
            <a:endParaRPr lang="es-ES" sz="2500" dirty="0"/>
          </a:p>
          <a:p>
            <a:r>
              <a:rPr lang="es-ES" sz="2500" dirty="0"/>
              <a:t>Pacientes infectados por bacterias </a:t>
            </a:r>
            <a:r>
              <a:rPr lang="es-ES" sz="2500" b="1" dirty="0"/>
              <a:t>resistentes</a:t>
            </a:r>
            <a:r>
              <a:rPr lang="es-ES" sz="2500" dirty="0"/>
              <a:t> tienen </a:t>
            </a:r>
            <a:r>
              <a:rPr lang="es-ES" sz="2500" b="1" dirty="0"/>
              <a:t>peor pronóstico</a:t>
            </a:r>
            <a:r>
              <a:rPr lang="es-ES" sz="2500" dirty="0"/>
              <a:t> y </a:t>
            </a:r>
            <a:r>
              <a:rPr lang="es-ES" sz="2500" b="1" dirty="0"/>
              <a:t>mayor riesgo de muerte </a:t>
            </a:r>
            <a:r>
              <a:rPr lang="es-ES" sz="2500" dirty="0"/>
              <a:t>que los pacientes infectados </a:t>
            </a:r>
            <a:r>
              <a:rPr lang="es-ES" sz="2500" dirty="0" smtClean="0"/>
              <a:t>por bacterias </a:t>
            </a:r>
            <a:r>
              <a:rPr lang="es-ES" sz="2500" dirty="0"/>
              <a:t>susceptibles de la misma especie y necesitan </a:t>
            </a:r>
            <a:r>
              <a:rPr lang="es-ES" sz="2500" b="1" dirty="0"/>
              <a:t>también más recursos </a:t>
            </a:r>
            <a:r>
              <a:rPr lang="es-ES" sz="2500" b="1" dirty="0" smtClean="0"/>
              <a:t>médicos</a:t>
            </a:r>
            <a:endParaRPr lang="es-ES" sz="2500" dirty="0"/>
          </a:p>
        </p:txBody>
      </p:sp>
      <p:sp>
        <p:nvSpPr>
          <p:cNvPr id="5" name="object 4"/>
          <p:cNvSpPr/>
          <p:nvPr/>
        </p:nvSpPr>
        <p:spPr>
          <a:xfrm>
            <a:off x="0" y="3576"/>
            <a:ext cx="1058369" cy="1068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CuadroTexto 2"/>
          <p:cNvSpPr txBox="1"/>
          <p:nvPr/>
        </p:nvSpPr>
        <p:spPr>
          <a:xfrm>
            <a:off x="4790941" y="6259130"/>
            <a:ext cx="3349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/>
              <a:t>Declaraci</a:t>
            </a:r>
            <a:r>
              <a:rPr lang="es-ES" dirty="0" err="1"/>
              <a:t>ón</a:t>
            </a:r>
            <a:r>
              <a:rPr lang="es-ES" dirty="0"/>
              <a:t> de la OMS, abril </a:t>
            </a:r>
            <a:r>
              <a:rPr lang="es-ES" dirty="0" smtClean="0"/>
              <a:t>2015</a:t>
            </a:r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128" y="92076"/>
            <a:ext cx="888023" cy="97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6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7279" y="274638"/>
            <a:ext cx="7357907" cy="1143000"/>
          </a:xfrm>
        </p:spPr>
        <p:txBody>
          <a:bodyPr>
            <a:noAutofit/>
          </a:bodyPr>
          <a:lstStyle/>
          <a:p>
            <a:r>
              <a:rPr lang="es-ES" sz="2800" b="1" dirty="0" smtClean="0"/>
              <a:t>Problemas Globales de Resistencia </a:t>
            </a:r>
            <a:r>
              <a:rPr lang="es-ES" sz="2800" b="1" dirty="0"/>
              <a:t>B</a:t>
            </a:r>
            <a:r>
              <a:rPr lang="es-ES" sz="2800" b="1" dirty="0" smtClean="0"/>
              <a:t>acteriana en Microorganismos </a:t>
            </a:r>
            <a:r>
              <a:rPr lang="es-ES" sz="2800" b="1" dirty="0" err="1" smtClean="0"/>
              <a:t>Grampositivos</a:t>
            </a:r>
            <a:endParaRPr lang="es-ES" sz="2800" b="1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i="1" dirty="0" err="1" smtClean="0"/>
              <a:t>Streptococcus</a:t>
            </a:r>
            <a:r>
              <a:rPr lang="es-ES" i="1" dirty="0" smtClean="0"/>
              <a:t> </a:t>
            </a:r>
            <a:r>
              <a:rPr lang="es-ES" i="1" dirty="0" err="1" smtClean="0"/>
              <a:t>pneumoniae</a:t>
            </a:r>
            <a:r>
              <a:rPr lang="es-ES" i="1" dirty="0" smtClean="0"/>
              <a:t> </a:t>
            </a:r>
            <a:r>
              <a:rPr lang="es-ES" dirty="0" smtClean="0"/>
              <a:t>resistente a penicilina, en América Latina y Asia, con tasas elevadas hasta 50%!</a:t>
            </a:r>
          </a:p>
          <a:p>
            <a:r>
              <a:rPr lang="es-ES" i="1" dirty="0" err="1" smtClean="0"/>
              <a:t>Staphylococcus</a:t>
            </a:r>
            <a:r>
              <a:rPr lang="es-ES" i="1" dirty="0" smtClean="0"/>
              <a:t> </a:t>
            </a:r>
            <a:r>
              <a:rPr lang="es-ES" i="1" dirty="0" err="1" smtClean="0"/>
              <a:t>aureus</a:t>
            </a:r>
            <a:r>
              <a:rPr lang="es-ES" i="1" dirty="0" smtClean="0"/>
              <a:t> </a:t>
            </a:r>
            <a:r>
              <a:rPr lang="es-ES" dirty="0" smtClean="0"/>
              <a:t>resistente a </a:t>
            </a:r>
            <a:r>
              <a:rPr lang="es-ES" dirty="0" err="1" smtClean="0"/>
              <a:t>meticilina</a:t>
            </a:r>
            <a:r>
              <a:rPr lang="es-ES" dirty="0" smtClean="0"/>
              <a:t> inicialmente en hospitales en forma de brotes, ahora endémico y </a:t>
            </a:r>
            <a:r>
              <a:rPr lang="es-ES" dirty="0" smtClean="0"/>
              <a:t>extendido en la </a:t>
            </a:r>
            <a:r>
              <a:rPr lang="es-ES" dirty="0" smtClean="0"/>
              <a:t>comunidad</a:t>
            </a:r>
          </a:p>
          <a:p>
            <a:r>
              <a:rPr lang="es-ES" i="1" dirty="0" err="1" smtClean="0"/>
              <a:t>Clostridium</a:t>
            </a:r>
            <a:r>
              <a:rPr lang="es-ES" i="1" dirty="0" smtClean="0"/>
              <a:t> </a:t>
            </a:r>
            <a:r>
              <a:rPr lang="es-ES" i="1" dirty="0" err="1"/>
              <a:t>difficile</a:t>
            </a:r>
            <a:r>
              <a:rPr lang="es-ES" dirty="0"/>
              <a:t> NAP1/B1/027 resistente a </a:t>
            </a:r>
            <a:r>
              <a:rPr lang="es-ES" dirty="0" err="1"/>
              <a:t>quinolonas</a:t>
            </a:r>
            <a:r>
              <a:rPr lang="es-ES" dirty="0"/>
              <a:t> y </a:t>
            </a:r>
            <a:r>
              <a:rPr lang="es-ES" dirty="0" smtClean="0"/>
              <a:t>causante </a:t>
            </a:r>
            <a:r>
              <a:rPr lang="es-ES" dirty="0"/>
              <a:t>de brotes nosocomiales</a:t>
            </a:r>
          </a:p>
          <a:p>
            <a:r>
              <a:rPr lang="es-ES" i="1" dirty="0" err="1" smtClean="0"/>
              <a:t>Enterococcus</a:t>
            </a:r>
            <a:r>
              <a:rPr lang="es-ES" dirty="0" smtClean="0"/>
              <a:t> </a:t>
            </a:r>
            <a:r>
              <a:rPr lang="es-ES" dirty="0" err="1" smtClean="0"/>
              <a:t>spp</a:t>
            </a:r>
            <a:r>
              <a:rPr lang="es-ES" dirty="0" smtClean="0"/>
              <a:t>. resistente a vancomicina causa común de brotes nosocomiales</a:t>
            </a:r>
          </a:p>
          <a:p>
            <a:r>
              <a:rPr lang="es-ES" i="1" dirty="0" err="1" smtClean="0"/>
              <a:t>Staphylococcus</a:t>
            </a:r>
            <a:r>
              <a:rPr lang="es-ES" i="1" dirty="0" smtClean="0"/>
              <a:t> </a:t>
            </a:r>
            <a:r>
              <a:rPr lang="es-ES" i="1" dirty="0" err="1" smtClean="0"/>
              <a:t>aureus</a:t>
            </a:r>
            <a:r>
              <a:rPr lang="es-ES" i="1" dirty="0" smtClean="0"/>
              <a:t> </a:t>
            </a:r>
            <a:r>
              <a:rPr lang="es-ES" dirty="0" smtClean="0"/>
              <a:t>no susceptible a vancomicina descrito recientemente en infecciones nosocomiales</a:t>
            </a:r>
          </a:p>
          <a:p>
            <a:endParaRPr lang="es-ES" dirty="0"/>
          </a:p>
        </p:txBody>
      </p:sp>
      <p:sp>
        <p:nvSpPr>
          <p:cNvPr id="5" name="object 4"/>
          <p:cNvSpPr/>
          <p:nvPr/>
        </p:nvSpPr>
        <p:spPr>
          <a:xfrm>
            <a:off x="0" y="3576"/>
            <a:ext cx="1058369" cy="1068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883" y="92076"/>
            <a:ext cx="888023" cy="97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6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5306" y="274638"/>
            <a:ext cx="8081493" cy="1143000"/>
          </a:xfrm>
        </p:spPr>
        <p:txBody>
          <a:bodyPr>
            <a:noAutofit/>
          </a:bodyPr>
          <a:lstStyle/>
          <a:p>
            <a:r>
              <a:rPr lang="es-ES" sz="2800" b="1" dirty="0"/>
              <a:t>Problemas Globales de Resistencia Bacteriana en Microorganismos </a:t>
            </a:r>
            <a:r>
              <a:rPr lang="es-ES" sz="2800" b="1" dirty="0" smtClean="0"/>
              <a:t>Gramnegativos</a:t>
            </a:r>
            <a:endParaRPr lang="es-ES" sz="2800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i="1" dirty="0" err="1" smtClean="0"/>
              <a:t>Neisseria</a:t>
            </a:r>
            <a:r>
              <a:rPr lang="es-ES" sz="2800" i="1" dirty="0" smtClean="0"/>
              <a:t> </a:t>
            </a:r>
            <a:r>
              <a:rPr lang="es-ES" sz="2800" i="1" dirty="0" err="1" smtClean="0"/>
              <a:t>gonorrhoeae</a:t>
            </a:r>
            <a:r>
              <a:rPr lang="es-ES" sz="2800" i="1" dirty="0" smtClean="0"/>
              <a:t> </a:t>
            </a:r>
            <a:r>
              <a:rPr lang="es-ES" sz="2800" dirty="0" smtClean="0"/>
              <a:t>resistente a </a:t>
            </a:r>
            <a:r>
              <a:rPr lang="es-ES" sz="2800" dirty="0" err="1" smtClean="0"/>
              <a:t>quinolonas</a:t>
            </a:r>
            <a:r>
              <a:rPr lang="es-ES" sz="2800" dirty="0" smtClean="0"/>
              <a:t> y cefalosporinas de 3ª generación en </a:t>
            </a:r>
            <a:r>
              <a:rPr lang="es-ES" sz="2800" dirty="0" smtClean="0"/>
              <a:t>África y Asia</a:t>
            </a:r>
            <a:endParaRPr lang="es-ES" sz="2800" dirty="0" smtClean="0"/>
          </a:p>
          <a:p>
            <a:r>
              <a:rPr lang="es-ES" sz="2800" i="1" dirty="0" smtClean="0"/>
              <a:t>Salmonella </a:t>
            </a:r>
            <a:r>
              <a:rPr lang="es-ES" sz="2800" i="1" dirty="0" err="1" smtClean="0"/>
              <a:t>typhi</a:t>
            </a:r>
            <a:r>
              <a:rPr lang="es-ES" sz="2800" i="1" dirty="0" smtClean="0"/>
              <a:t> </a:t>
            </a:r>
            <a:r>
              <a:rPr lang="es-ES" sz="2800" dirty="0" smtClean="0"/>
              <a:t>resistente a ampicilina; cloranfenicol, y </a:t>
            </a:r>
            <a:r>
              <a:rPr lang="es-ES" sz="2800" dirty="0" err="1" smtClean="0"/>
              <a:t>quinolonas</a:t>
            </a:r>
            <a:endParaRPr lang="es-ES" sz="2800" dirty="0" smtClean="0"/>
          </a:p>
          <a:p>
            <a:r>
              <a:rPr lang="es-ES" sz="2800" i="1" dirty="0" err="1" smtClean="0"/>
              <a:t>Shigella</a:t>
            </a:r>
            <a:r>
              <a:rPr lang="es-ES" sz="2800" dirty="0" smtClean="0"/>
              <a:t> </a:t>
            </a:r>
            <a:r>
              <a:rPr lang="es-ES" sz="2800" dirty="0" err="1" smtClean="0"/>
              <a:t>spp</a:t>
            </a:r>
            <a:r>
              <a:rPr lang="es-ES" sz="2800" dirty="0" smtClean="0"/>
              <a:t>. </a:t>
            </a:r>
            <a:r>
              <a:rPr lang="es-ES" sz="2800" dirty="0" err="1" smtClean="0"/>
              <a:t>Multirresistente</a:t>
            </a:r>
            <a:r>
              <a:rPr lang="es-ES" sz="2800" dirty="0" smtClean="0"/>
              <a:t> (ampicilina, </a:t>
            </a:r>
            <a:r>
              <a:rPr lang="es-ES" sz="2800" dirty="0" err="1" smtClean="0"/>
              <a:t>macrólidos</a:t>
            </a:r>
            <a:r>
              <a:rPr lang="es-ES" sz="2800" dirty="0" smtClean="0"/>
              <a:t>, </a:t>
            </a:r>
            <a:r>
              <a:rPr lang="es-ES" sz="2800" dirty="0" err="1" smtClean="0"/>
              <a:t>co-trimoxazol</a:t>
            </a:r>
            <a:r>
              <a:rPr lang="es-ES" sz="2800" dirty="0" smtClean="0"/>
              <a:t>, </a:t>
            </a:r>
            <a:r>
              <a:rPr lang="es-ES" sz="2800" dirty="0" err="1" smtClean="0"/>
              <a:t>quinolonas</a:t>
            </a:r>
            <a:r>
              <a:rPr lang="es-ES" sz="2800" dirty="0" smtClean="0"/>
              <a:t>)</a:t>
            </a:r>
          </a:p>
          <a:p>
            <a:r>
              <a:rPr lang="es-ES" sz="2800" i="1" dirty="0" smtClean="0"/>
              <a:t>Vibrio </a:t>
            </a:r>
            <a:r>
              <a:rPr lang="es-ES" sz="2800" i="1" dirty="0" err="1" smtClean="0"/>
              <a:t>cholerae</a:t>
            </a:r>
            <a:r>
              <a:rPr lang="es-ES" sz="2800" i="1" dirty="0" smtClean="0"/>
              <a:t> </a:t>
            </a:r>
            <a:r>
              <a:rPr lang="es-ES" sz="2800" dirty="0" smtClean="0"/>
              <a:t>resistente a </a:t>
            </a:r>
            <a:r>
              <a:rPr lang="es-ES" sz="2800" dirty="0" smtClean="0"/>
              <a:t>tetraciclina </a:t>
            </a:r>
            <a:r>
              <a:rPr lang="es-ES" sz="2800" dirty="0" smtClean="0"/>
              <a:t>y </a:t>
            </a:r>
            <a:r>
              <a:rPr lang="es-ES" sz="2800" dirty="0" err="1" smtClean="0"/>
              <a:t>quinolonas</a:t>
            </a:r>
            <a:r>
              <a:rPr lang="es-ES" sz="2800" dirty="0" smtClean="0"/>
              <a:t> en varias regiones del  mundo</a:t>
            </a:r>
          </a:p>
          <a:p>
            <a:endParaRPr lang="es-ES" sz="2800" dirty="0"/>
          </a:p>
        </p:txBody>
      </p:sp>
      <p:sp>
        <p:nvSpPr>
          <p:cNvPr id="5" name="object 4"/>
          <p:cNvSpPr/>
          <p:nvPr/>
        </p:nvSpPr>
        <p:spPr>
          <a:xfrm>
            <a:off x="0" y="3576"/>
            <a:ext cx="1058369" cy="1068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787" y="158262"/>
            <a:ext cx="795705" cy="9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6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1369" y="274638"/>
            <a:ext cx="7572778" cy="1143000"/>
          </a:xfrm>
        </p:spPr>
        <p:txBody>
          <a:bodyPr>
            <a:noAutofit/>
          </a:bodyPr>
          <a:lstStyle/>
          <a:p>
            <a:r>
              <a:rPr lang="es-ES" sz="2800" b="1"/>
              <a:t>Problemas Globales de Resistencia Bacteriana en Microorganismos Gramnegativos</a:t>
            </a:r>
            <a:endParaRPr lang="es-ES" sz="2800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500" i="1" dirty="0" err="1"/>
              <a:t>Escherichia</a:t>
            </a:r>
            <a:r>
              <a:rPr lang="es-ES" sz="2500" i="1" dirty="0"/>
              <a:t> </a:t>
            </a:r>
            <a:r>
              <a:rPr lang="es-ES" sz="2500" i="1" dirty="0" err="1"/>
              <a:t>coli</a:t>
            </a:r>
            <a:r>
              <a:rPr lang="es-ES" sz="2500" i="1" dirty="0"/>
              <a:t> </a:t>
            </a:r>
            <a:r>
              <a:rPr lang="es-ES" sz="2500" dirty="0"/>
              <a:t>resistente a ampicilina; </a:t>
            </a:r>
            <a:r>
              <a:rPr lang="es-ES" sz="2500" dirty="0" err="1"/>
              <a:t>co-trimoxazol</a:t>
            </a:r>
            <a:r>
              <a:rPr lang="es-ES" sz="2500" dirty="0" smtClean="0"/>
              <a:t>; </a:t>
            </a:r>
            <a:r>
              <a:rPr lang="es-ES" sz="2500" dirty="0" err="1" smtClean="0"/>
              <a:t>aminoglúcosidos</a:t>
            </a:r>
            <a:r>
              <a:rPr lang="es-ES" sz="2500" dirty="0"/>
              <a:t>; </a:t>
            </a:r>
            <a:r>
              <a:rPr lang="es-ES" sz="2500" dirty="0" err="1"/>
              <a:t>quinolonas</a:t>
            </a:r>
            <a:r>
              <a:rPr lang="es-ES" sz="2500" dirty="0"/>
              <a:t>; </a:t>
            </a:r>
            <a:r>
              <a:rPr lang="es-ES" sz="2500" b="1" dirty="0"/>
              <a:t>cefalosporinas </a:t>
            </a:r>
            <a:r>
              <a:rPr lang="es-ES" sz="2500" b="1" dirty="0" smtClean="0"/>
              <a:t>3ª generación </a:t>
            </a:r>
            <a:r>
              <a:rPr lang="es-ES" sz="2500" dirty="0" smtClean="0"/>
              <a:t>y</a:t>
            </a:r>
            <a:r>
              <a:rPr lang="es-ES" sz="2500" dirty="0"/>
              <a:t>, recientemente, a </a:t>
            </a:r>
            <a:r>
              <a:rPr lang="es-ES" sz="2500" b="1" dirty="0" err="1" smtClean="0"/>
              <a:t>carbapenemos</a:t>
            </a:r>
            <a:r>
              <a:rPr lang="es-ES" sz="2500" dirty="0" smtClean="0"/>
              <a:t>. </a:t>
            </a:r>
            <a:r>
              <a:rPr lang="es-ES" sz="2500" dirty="0"/>
              <a:t>H</a:t>
            </a:r>
            <a:r>
              <a:rPr lang="es-ES" sz="2500" dirty="0" smtClean="0"/>
              <a:t>ospitales </a:t>
            </a:r>
            <a:r>
              <a:rPr lang="es-ES" sz="2500" dirty="0" smtClean="0"/>
              <a:t>y </a:t>
            </a:r>
            <a:r>
              <a:rPr lang="es-ES" sz="2500" dirty="0" smtClean="0"/>
              <a:t>comunidad</a:t>
            </a:r>
            <a:endParaRPr lang="es-ES" sz="2500" dirty="0" smtClean="0"/>
          </a:p>
          <a:p>
            <a:r>
              <a:rPr lang="es-ES" sz="2500" i="1" dirty="0" err="1" smtClean="0"/>
              <a:t>Enterobacteriaceae</a:t>
            </a:r>
            <a:r>
              <a:rPr lang="es-ES" sz="2500" dirty="0" smtClean="0"/>
              <a:t> resistentes a </a:t>
            </a:r>
            <a:r>
              <a:rPr lang="es-ES" sz="2500" dirty="0" err="1" smtClean="0"/>
              <a:t>aminoglucósidos</a:t>
            </a:r>
            <a:r>
              <a:rPr lang="es-ES" sz="2500" dirty="0" smtClean="0"/>
              <a:t>, </a:t>
            </a:r>
            <a:r>
              <a:rPr lang="es-ES" sz="2500" dirty="0" err="1" smtClean="0"/>
              <a:t>quinolonas</a:t>
            </a:r>
            <a:r>
              <a:rPr lang="es-ES" sz="2500" dirty="0" smtClean="0"/>
              <a:t>, cefalosporinas de 3ª generación y </a:t>
            </a:r>
            <a:r>
              <a:rPr lang="es-ES" sz="2500" b="1" dirty="0" err="1" smtClean="0"/>
              <a:t>carbapenemos</a:t>
            </a:r>
            <a:r>
              <a:rPr lang="es-ES" sz="2500" dirty="0" smtClean="0"/>
              <a:t> en el entorno nosocomial</a:t>
            </a:r>
          </a:p>
          <a:p>
            <a:r>
              <a:rPr lang="es-ES" sz="2500" i="1" dirty="0" err="1" smtClean="0"/>
              <a:t>Pseudomonas</a:t>
            </a:r>
            <a:r>
              <a:rPr lang="es-ES" sz="2500" i="1" dirty="0" smtClean="0"/>
              <a:t> </a:t>
            </a:r>
            <a:r>
              <a:rPr lang="es-ES" sz="2500" i="1" dirty="0" err="1" smtClean="0"/>
              <a:t>aeruginosa</a:t>
            </a:r>
            <a:r>
              <a:rPr lang="es-ES" sz="2500" i="1" dirty="0" smtClean="0"/>
              <a:t> </a:t>
            </a:r>
            <a:r>
              <a:rPr lang="es-ES" sz="2500" b="1" dirty="0" err="1" smtClean="0"/>
              <a:t>panresistente</a:t>
            </a:r>
            <a:r>
              <a:rPr lang="es-ES" sz="2500" dirty="0" smtClean="0"/>
              <a:t> en numerosos hospitales!</a:t>
            </a:r>
          </a:p>
          <a:p>
            <a:r>
              <a:rPr lang="es-ES" sz="2500" i="1" dirty="0" err="1" smtClean="0"/>
              <a:t>Acinetobacter</a:t>
            </a:r>
            <a:r>
              <a:rPr lang="es-ES" sz="2500" i="1" dirty="0" smtClean="0"/>
              <a:t> </a:t>
            </a:r>
            <a:r>
              <a:rPr lang="es-ES" sz="2500" i="1" dirty="0" err="1" smtClean="0"/>
              <a:t>baumannii</a:t>
            </a:r>
            <a:r>
              <a:rPr lang="es-ES" sz="2500" i="1" dirty="0" smtClean="0"/>
              <a:t> </a:t>
            </a:r>
            <a:r>
              <a:rPr lang="es-ES" sz="2500" dirty="0" smtClean="0"/>
              <a:t>y</a:t>
            </a:r>
            <a:r>
              <a:rPr lang="es-ES" sz="2500" i="1" dirty="0" smtClean="0"/>
              <a:t> </a:t>
            </a:r>
            <a:r>
              <a:rPr lang="es-ES" sz="2500" i="1" dirty="0" err="1" smtClean="0"/>
              <a:t>Stenotrophomonas</a:t>
            </a:r>
            <a:r>
              <a:rPr lang="es-ES" sz="2500" i="1" dirty="0" smtClean="0"/>
              <a:t> </a:t>
            </a:r>
            <a:r>
              <a:rPr lang="es-ES" sz="2500" i="1" dirty="0" err="1" smtClean="0"/>
              <a:t>maltophilia</a:t>
            </a:r>
            <a:r>
              <a:rPr lang="es-ES" sz="2500" dirty="0" smtClean="0"/>
              <a:t> comunes en las unidades de terapia </a:t>
            </a:r>
            <a:r>
              <a:rPr lang="es-ES" sz="2500" dirty="0" smtClean="0"/>
              <a:t>intensiva</a:t>
            </a:r>
            <a:endParaRPr lang="es-ES" sz="2500" dirty="0"/>
          </a:p>
          <a:p>
            <a:endParaRPr lang="es-ES" sz="2500" dirty="0"/>
          </a:p>
        </p:txBody>
      </p:sp>
      <p:sp>
        <p:nvSpPr>
          <p:cNvPr id="5" name="object 4"/>
          <p:cNvSpPr/>
          <p:nvPr/>
        </p:nvSpPr>
        <p:spPr>
          <a:xfrm>
            <a:off x="0" y="3576"/>
            <a:ext cx="1058369" cy="1068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185" y="92077"/>
            <a:ext cx="747345" cy="89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6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/>
          <p:cNvSpPr/>
          <p:nvPr/>
        </p:nvSpPr>
        <p:spPr>
          <a:xfrm>
            <a:off x="0" y="3576"/>
            <a:ext cx="1058369" cy="1068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700" y="0"/>
            <a:ext cx="5299364" cy="6858000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5" y="45421"/>
            <a:ext cx="888023" cy="9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6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9854" y="274638"/>
            <a:ext cx="7525333" cy="1143000"/>
          </a:xfrm>
        </p:spPr>
        <p:txBody>
          <a:bodyPr>
            <a:normAutofit fontScale="90000"/>
          </a:bodyPr>
          <a:lstStyle/>
          <a:p>
            <a:r>
              <a:rPr lang="es-ES_tradnl" b="1" dirty="0" err="1"/>
              <a:t>The</a:t>
            </a:r>
            <a:r>
              <a:rPr lang="es-ES_tradnl" b="1" dirty="0"/>
              <a:t> </a:t>
            </a:r>
            <a:r>
              <a:rPr lang="es-ES_tradnl" b="1" dirty="0" err="1"/>
              <a:t>goals</a:t>
            </a:r>
            <a:r>
              <a:rPr lang="es-ES_tradnl" b="1" dirty="0"/>
              <a:t> of </a:t>
            </a:r>
            <a:r>
              <a:rPr lang="es-ES_tradnl" b="1" dirty="0" err="1"/>
              <a:t>the</a:t>
            </a:r>
            <a:r>
              <a:rPr lang="es-ES_tradnl" b="1" dirty="0"/>
              <a:t> </a:t>
            </a:r>
            <a:r>
              <a:rPr lang="es-ES_tradnl" b="1" i="1" dirty="0" err="1"/>
              <a:t>National</a:t>
            </a:r>
            <a:r>
              <a:rPr lang="es-ES_tradnl" b="1" i="1" dirty="0"/>
              <a:t> </a:t>
            </a:r>
            <a:r>
              <a:rPr lang="es-ES_tradnl" b="1" i="1" dirty="0" err="1"/>
              <a:t>Action</a:t>
            </a:r>
            <a:r>
              <a:rPr lang="es-ES_tradnl" b="1" i="1" dirty="0"/>
              <a:t> Plan </a:t>
            </a:r>
            <a:r>
              <a:rPr lang="es-ES_tradnl" b="1" dirty="0" err="1" smtClean="0"/>
              <a:t>include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2400" dirty="0" err="1" smtClean="0"/>
              <a:t>Slow</a:t>
            </a:r>
            <a:r>
              <a:rPr lang="es-ES_tradnl" sz="2400" dirty="0" smtClean="0"/>
              <a:t>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Emergence</a:t>
            </a:r>
            <a:r>
              <a:rPr lang="es-ES_tradnl" sz="2400" dirty="0"/>
              <a:t> of </a:t>
            </a:r>
            <a:r>
              <a:rPr lang="es-ES_tradnl" sz="2400" dirty="0" err="1"/>
              <a:t>Resistant</a:t>
            </a:r>
            <a:r>
              <a:rPr lang="es-ES_tradnl" sz="2400" dirty="0"/>
              <a:t> Bacteria and </a:t>
            </a:r>
            <a:r>
              <a:rPr lang="es-ES_tradnl" sz="2400" dirty="0" err="1"/>
              <a:t>Prevent</a:t>
            </a:r>
            <a:r>
              <a:rPr lang="es-ES_tradnl" sz="2400" dirty="0"/>
              <a:t> </a:t>
            </a:r>
            <a:r>
              <a:rPr lang="es-ES_tradnl" sz="2400" dirty="0" err="1"/>
              <a:t>the</a:t>
            </a:r>
            <a:r>
              <a:rPr lang="es-ES_tradnl" sz="2400" dirty="0"/>
              <a:t> Spread of </a:t>
            </a:r>
            <a:r>
              <a:rPr lang="es-ES_tradnl" sz="2400" dirty="0" err="1"/>
              <a:t>Resistant</a:t>
            </a:r>
            <a:r>
              <a:rPr lang="es-ES_tradnl" sz="2400" dirty="0"/>
              <a:t> </a:t>
            </a:r>
            <a:r>
              <a:rPr lang="es-ES_tradnl" sz="2400" dirty="0" err="1"/>
              <a:t>Infections</a:t>
            </a:r>
            <a:r>
              <a:rPr lang="es-ES_tradnl" sz="2400" dirty="0"/>
              <a:t> </a:t>
            </a:r>
          </a:p>
          <a:p>
            <a:r>
              <a:rPr lang="es-ES_tradnl" sz="2400" dirty="0" err="1"/>
              <a:t>Strengthen</a:t>
            </a:r>
            <a:r>
              <a:rPr lang="es-ES_tradnl" sz="2400" dirty="0"/>
              <a:t> </a:t>
            </a:r>
            <a:r>
              <a:rPr lang="es-ES_tradnl" sz="2400" dirty="0" err="1"/>
              <a:t>National</a:t>
            </a:r>
            <a:r>
              <a:rPr lang="es-ES_tradnl" sz="2400" dirty="0"/>
              <a:t> </a:t>
            </a:r>
            <a:r>
              <a:rPr lang="es-ES_tradnl" sz="2400" dirty="0" err="1"/>
              <a:t>One-Health</a:t>
            </a:r>
            <a:r>
              <a:rPr lang="es-ES_tradnl" sz="2400" dirty="0"/>
              <a:t> </a:t>
            </a:r>
            <a:r>
              <a:rPr lang="es-ES_tradnl" sz="2400" dirty="0" err="1"/>
              <a:t>Surveillance</a:t>
            </a:r>
            <a:r>
              <a:rPr lang="es-ES_tradnl" sz="2400" dirty="0"/>
              <a:t> </a:t>
            </a:r>
            <a:r>
              <a:rPr lang="es-ES_tradnl" sz="2400" dirty="0" err="1" smtClean="0"/>
              <a:t>Efforts</a:t>
            </a:r>
            <a:r>
              <a:rPr lang="es-ES_tradnl" sz="2400" dirty="0" smtClean="0"/>
              <a:t> </a:t>
            </a:r>
            <a:r>
              <a:rPr lang="es-ES_tradnl" sz="2400" dirty="0"/>
              <a:t>to </a:t>
            </a:r>
            <a:r>
              <a:rPr lang="es-ES_tradnl" sz="2400" dirty="0" err="1"/>
              <a:t>Combat</a:t>
            </a:r>
            <a:r>
              <a:rPr lang="es-ES_tradnl" sz="2400" dirty="0"/>
              <a:t> </a:t>
            </a:r>
            <a:r>
              <a:rPr lang="es-ES_tradnl" sz="2400" dirty="0" err="1"/>
              <a:t>Resistance</a:t>
            </a:r>
            <a:r>
              <a:rPr lang="es-ES_tradnl" sz="2400" dirty="0"/>
              <a:t> </a:t>
            </a:r>
          </a:p>
          <a:p>
            <a:r>
              <a:rPr lang="es-ES_tradnl" sz="2400" dirty="0" err="1"/>
              <a:t>Advance</a:t>
            </a:r>
            <a:r>
              <a:rPr lang="es-ES_tradnl" sz="2400" dirty="0"/>
              <a:t> </a:t>
            </a:r>
            <a:r>
              <a:rPr lang="es-ES_tradnl" sz="2400" dirty="0" err="1"/>
              <a:t>Development</a:t>
            </a:r>
            <a:r>
              <a:rPr lang="es-ES_tradnl" sz="2400" dirty="0"/>
              <a:t> and Use of Rapid and </a:t>
            </a:r>
            <a:r>
              <a:rPr lang="es-ES_tradnl" sz="2400" dirty="0" err="1"/>
              <a:t>Innovative</a:t>
            </a:r>
            <a:r>
              <a:rPr lang="es-ES_tradnl" sz="2400" dirty="0"/>
              <a:t> </a:t>
            </a:r>
            <a:r>
              <a:rPr lang="es-ES_tradnl" sz="2400" dirty="0" err="1"/>
              <a:t>Diagnostic</a:t>
            </a:r>
            <a:r>
              <a:rPr lang="es-ES_tradnl" sz="2400" dirty="0"/>
              <a:t> </a:t>
            </a:r>
            <a:r>
              <a:rPr lang="es-ES_tradnl" sz="2400" dirty="0" err="1"/>
              <a:t>Tests</a:t>
            </a:r>
            <a:r>
              <a:rPr lang="es-ES_tradnl" sz="2400" dirty="0"/>
              <a:t> </a:t>
            </a:r>
            <a:r>
              <a:rPr lang="es-ES_tradnl" sz="2400" dirty="0" err="1"/>
              <a:t>for</a:t>
            </a:r>
            <a:r>
              <a:rPr lang="es-ES_tradnl" sz="2400" dirty="0"/>
              <a:t> </a:t>
            </a:r>
            <a:r>
              <a:rPr lang="es-ES_tradnl" sz="2400" dirty="0" err="1" smtClean="0"/>
              <a:t>Identification</a:t>
            </a:r>
            <a:r>
              <a:rPr lang="es-ES_tradnl" sz="2400" dirty="0" smtClean="0"/>
              <a:t> </a:t>
            </a:r>
            <a:r>
              <a:rPr lang="es-ES_tradnl" sz="2400" dirty="0"/>
              <a:t>and </a:t>
            </a:r>
            <a:r>
              <a:rPr lang="es-ES_tradnl" sz="2400" dirty="0" err="1" smtClean="0"/>
              <a:t>Characterization</a:t>
            </a:r>
            <a:r>
              <a:rPr lang="es-ES_tradnl" sz="2400" dirty="0" smtClean="0"/>
              <a:t> </a:t>
            </a:r>
            <a:r>
              <a:rPr lang="es-ES_tradnl" sz="2400" dirty="0"/>
              <a:t>of </a:t>
            </a:r>
            <a:r>
              <a:rPr lang="es-ES_tradnl" sz="2400" dirty="0" err="1"/>
              <a:t>Resistant</a:t>
            </a:r>
            <a:r>
              <a:rPr lang="es-ES_tradnl" sz="2400" dirty="0"/>
              <a:t> Bacteria </a:t>
            </a:r>
          </a:p>
          <a:p>
            <a:r>
              <a:rPr lang="es-ES_tradnl" sz="2400" dirty="0" err="1"/>
              <a:t>Accelerate</a:t>
            </a:r>
            <a:r>
              <a:rPr lang="es-ES_tradnl" sz="2400" dirty="0"/>
              <a:t> Basic and </a:t>
            </a:r>
            <a:r>
              <a:rPr lang="es-ES_tradnl" sz="2400" dirty="0" err="1"/>
              <a:t>Applied</a:t>
            </a:r>
            <a:r>
              <a:rPr lang="es-ES_tradnl" sz="2400" dirty="0"/>
              <a:t> </a:t>
            </a:r>
            <a:r>
              <a:rPr lang="es-ES_tradnl" sz="2400" dirty="0" err="1"/>
              <a:t>Research</a:t>
            </a:r>
            <a:r>
              <a:rPr lang="es-ES_tradnl" sz="2400" dirty="0"/>
              <a:t> and </a:t>
            </a:r>
            <a:r>
              <a:rPr lang="es-ES_tradnl" sz="2400" dirty="0" err="1"/>
              <a:t>Development</a:t>
            </a:r>
            <a:r>
              <a:rPr lang="es-ES_tradnl" sz="2400" dirty="0"/>
              <a:t> </a:t>
            </a:r>
            <a:r>
              <a:rPr lang="es-ES_tradnl" sz="2400" dirty="0" err="1"/>
              <a:t>for</a:t>
            </a:r>
            <a:r>
              <a:rPr lang="es-ES_tradnl" sz="2400" dirty="0"/>
              <a:t> New </a:t>
            </a:r>
            <a:r>
              <a:rPr lang="es-ES_tradnl" sz="2400" dirty="0" err="1"/>
              <a:t>Antibiotics</a:t>
            </a:r>
            <a:r>
              <a:rPr lang="es-ES_tradnl" sz="2400" dirty="0"/>
              <a:t>, </a:t>
            </a:r>
            <a:r>
              <a:rPr lang="es-ES_tradnl" sz="2400" dirty="0" err="1"/>
              <a:t>Other</a:t>
            </a:r>
            <a:r>
              <a:rPr lang="es-ES_tradnl" sz="2400" dirty="0"/>
              <a:t> </a:t>
            </a:r>
            <a:r>
              <a:rPr lang="es-ES_tradnl" sz="2400" dirty="0" err="1"/>
              <a:t>Therapeutics</a:t>
            </a:r>
            <a:r>
              <a:rPr lang="es-ES_tradnl" sz="2400" dirty="0"/>
              <a:t>, and </a:t>
            </a:r>
            <a:r>
              <a:rPr lang="es-ES_tradnl" sz="2400" dirty="0" err="1"/>
              <a:t>Vaccines</a:t>
            </a:r>
            <a:r>
              <a:rPr lang="es-ES_tradnl" sz="2400" dirty="0"/>
              <a:t> </a:t>
            </a:r>
          </a:p>
          <a:p>
            <a:r>
              <a:rPr lang="es-ES_tradnl" sz="2400" dirty="0" err="1"/>
              <a:t>Improve</a:t>
            </a:r>
            <a:r>
              <a:rPr lang="es-ES_tradnl" sz="2400" dirty="0"/>
              <a:t> International </a:t>
            </a:r>
            <a:r>
              <a:rPr lang="es-ES_tradnl" sz="2400" dirty="0" err="1"/>
              <a:t>Collaboration</a:t>
            </a:r>
            <a:r>
              <a:rPr lang="es-ES_tradnl" sz="2400" dirty="0"/>
              <a:t> and </a:t>
            </a:r>
            <a:r>
              <a:rPr lang="es-ES_tradnl" sz="2400" dirty="0" err="1"/>
              <a:t>Capacities</a:t>
            </a:r>
            <a:r>
              <a:rPr lang="es-ES_tradnl" sz="2400" dirty="0"/>
              <a:t> </a:t>
            </a:r>
            <a:r>
              <a:rPr lang="es-ES_tradnl" sz="2400" dirty="0" err="1"/>
              <a:t>for</a:t>
            </a:r>
            <a:r>
              <a:rPr lang="es-ES_tradnl" sz="2400" dirty="0"/>
              <a:t> </a:t>
            </a:r>
            <a:r>
              <a:rPr lang="es-ES_tradnl" sz="2400" dirty="0" err="1"/>
              <a:t>Antibiotic-resistance</a:t>
            </a:r>
            <a:r>
              <a:rPr lang="es-ES_tradnl" sz="2400" dirty="0"/>
              <a:t> </a:t>
            </a:r>
            <a:r>
              <a:rPr lang="es-ES_tradnl" sz="2400" dirty="0" err="1"/>
              <a:t>Prevention</a:t>
            </a:r>
            <a:r>
              <a:rPr lang="es-ES_tradnl" sz="2400" dirty="0"/>
              <a:t>, </a:t>
            </a:r>
            <a:r>
              <a:rPr lang="es-ES_tradnl" sz="2400" dirty="0" err="1"/>
              <a:t>Surveillance</a:t>
            </a:r>
            <a:r>
              <a:rPr lang="es-ES_tradnl" sz="2400" dirty="0"/>
              <a:t>, Control, and </a:t>
            </a:r>
            <a:r>
              <a:rPr lang="es-ES_tradnl" sz="2400" dirty="0" err="1"/>
              <a:t>Antibiotic</a:t>
            </a:r>
            <a:r>
              <a:rPr lang="es-ES_tradnl" sz="2400" dirty="0"/>
              <a:t> </a:t>
            </a:r>
            <a:r>
              <a:rPr lang="es-ES_tradnl" sz="2400" dirty="0" err="1"/>
              <a:t>Research</a:t>
            </a:r>
            <a:r>
              <a:rPr lang="es-ES_tradnl" sz="2400" dirty="0"/>
              <a:t> and </a:t>
            </a:r>
            <a:r>
              <a:rPr lang="es-ES_tradnl" sz="2400" dirty="0" err="1"/>
              <a:t>Development</a:t>
            </a:r>
            <a:r>
              <a:rPr lang="es-ES_tradnl" sz="2400" dirty="0"/>
              <a:t> </a:t>
            </a:r>
          </a:p>
          <a:p>
            <a:endParaRPr lang="es-ES" sz="2400" dirty="0"/>
          </a:p>
        </p:txBody>
      </p:sp>
      <p:sp>
        <p:nvSpPr>
          <p:cNvPr id="5" name="object 4"/>
          <p:cNvSpPr/>
          <p:nvPr/>
        </p:nvSpPr>
        <p:spPr>
          <a:xfrm>
            <a:off x="0" y="3576"/>
            <a:ext cx="1058369" cy="1068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CuadroTexto 2"/>
          <p:cNvSpPr txBox="1"/>
          <p:nvPr/>
        </p:nvSpPr>
        <p:spPr>
          <a:xfrm>
            <a:off x="4198521" y="6336404"/>
            <a:ext cx="4034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Obama, B. Washington, D.C. Marzo 2015 </a:t>
            </a:r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130" y="45652"/>
            <a:ext cx="888023" cy="9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6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2530</TotalTime>
  <Words>865</Words>
  <Application>Microsoft Macintosh PowerPoint</Application>
  <PresentationFormat>Presentación en pantalla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SIMPOSIO: El Problema de la Resistencia Bacteriana en México</vt:lpstr>
      <vt:lpstr>El Panorama Global de la Resistencia Bacteriana</vt:lpstr>
      <vt:lpstr>El Panorama Global de la Resistencia Bacteriana </vt:lpstr>
      <vt:lpstr>El Panorama Global de la Resistencia Bacteriana </vt:lpstr>
      <vt:lpstr>Problemas Globales de Resistencia Bacteriana en Microorganismos Grampositivos</vt:lpstr>
      <vt:lpstr>Problemas Globales de Resistencia Bacteriana en Microorganismos Gramnegativos</vt:lpstr>
      <vt:lpstr>Problemas Globales de Resistencia Bacteriana en Microorganismos Gramnegativos</vt:lpstr>
      <vt:lpstr>Presentación de PowerPoint</vt:lpstr>
      <vt:lpstr>The goals of the National Action Plan include</vt:lpstr>
      <vt:lpstr>Recomendaciones y Acciones de la Organización Mundial de la Salud</vt:lpstr>
      <vt:lpstr>Conclusiones</vt:lpstr>
    </vt:vector>
  </TitlesOfParts>
  <Company>INNSZ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SIMPOSIO: El problema de la resistencia bacteriana en México</dc:title>
  <dc:creator>JOSE SIFUENTES OSORNIO</dc:creator>
  <cp:lastModifiedBy>JOSE SIFUENTES OSORNIO</cp:lastModifiedBy>
  <cp:revision>120</cp:revision>
  <cp:lastPrinted>2016-02-17T17:34:54Z</cp:lastPrinted>
  <dcterms:created xsi:type="dcterms:W3CDTF">2016-02-11T16:12:37Z</dcterms:created>
  <dcterms:modified xsi:type="dcterms:W3CDTF">2016-02-17T21:16:05Z</dcterms:modified>
</cp:coreProperties>
</file>