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7" r:id="rId3"/>
    <p:sldId id="283" r:id="rId4"/>
    <p:sldId id="284" r:id="rId5"/>
    <p:sldId id="279" r:id="rId6"/>
    <p:sldId id="285" r:id="rId7"/>
    <p:sldId id="286" r:id="rId8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4BF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91126" autoAdjust="0"/>
  </p:normalViewPr>
  <p:slideViewPr>
    <p:cSldViewPr>
      <p:cViewPr varScale="1">
        <p:scale>
          <a:sx n="102" d="100"/>
          <a:sy n="102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4/20/16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05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4/20/16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99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36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83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3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add author information</a:t>
            </a:r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4/20/16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pic>
        <p:nvPicPr>
          <p:cNvPr id="4" name="Picture 3" descr="Unknow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7244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CBEC585F-C108-48D6-9331-6628A0FBB73B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293A964-5F5E-47DC-ABD9-08A6A9FFD04F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68C9C2A-D3B8-4543-8A47-F59C20C16D9A}" type="datetime1">
              <a:rPr lang="en-US" smtClean="0"/>
              <a:pPr algn="r"/>
              <a:t>4/20/16</a:t>
            </a:fld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29ED4C97-3C5D-482A-99AD-AD992C3024DE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3EF8FEE9-63ED-4C1B-8C25-9B47C2DA1E72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>
              <a:defRPr sz="120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E8BD303E-7304-41BE-B693-A76D7275A3B0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>
              <a:defRPr sz="1100"/>
            </a:lvl1pPr>
            <a:extLst/>
          </a:lstStyle>
          <a:p>
            <a:pPr algn="r"/>
            <a:fld id="{F17F374F-8F2E-42FC-B8C0-8EDFCA32CD96}" type="datetime1">
              <a:rPr lang="en-US" sz="1100" smtClean="0"/>
              <a:pPr algn="r"/>
              <a:t>4/20/16</a:t>
            </a:fld>
            <a:endParaRPr lang="en-US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4/20/16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F7F1F872-C5DE-403B-85F0-1024E6CA1886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73B9D0E9-7F95-4423-9114-95494EF8154E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828FD173-2CB3-4214-8741-970D8D476901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DE3B91AD-F2C9-43CB-A84C-1D5C130F2509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27D93220-918A-400D-B3FA-D8B22567DEBB}" type="datetime1">
              <a:rPr lang="en-US" smtClean="0"/>
              <a:pPr algn="r"/>
              <a:t>4/20/16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>
              <a:defRPr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rPr lang="en-US" smtClean="0"/>
              <a:pPr algn="r"/>
              <a:t>4/20/16</a:t>
            </a:fld>
            <a:endParaRPr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>
              <a:defRPr sz="1000"/>
            </a:lvl1pPr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>
              <a:defRPr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en-US" sz="10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990600" y="457200"/>
            <a:ext cx="7239000" cy="1447800"/>
          </a:xfrm>
        </p:spPr>
        <p:txBody>
          <a:bodyPr>
            <a:normAutofit fontScale="90000"/>
          </a:bodyPr>
          <a:lstStyle>
            <a:extLst/>
          </a:lstStyle>
          <a:p>
            <a:pPr algn="ctr"/>
            <a:r>
              <a:rPr lang="en-US" sz="2800" i="1" dirty="0"/>
              <a:t>“</a:t>
            </a:r>
            <a:r>
              <a:rPr lang="en-US" sz="2800" b="1" i="1" dirty="0" err="1"/>
              <a:t>Tratamiento</a:t>
            </a:r>
            <a:r>
              <a:rPr lang="en-US" sz="2800" b="1" i="1" dirty="0"/>
              <a:t> con </a:t>
            </a:r>
            <a:r>
              <a:rPr lang="en-US" sz="2800" b="1" i="1" dirty="0" err="1"/>
              <a:t>Dietilestilbestrol</a:t>
            </a:r>
            <a:r>
              <a:rPr lang="en-US" sz="2800" b="1" i="1" dirty="0"/>
              <a:t> en </a:t>
            </a:r>
            <a:r>
              <a:rPr lang="en-US" sz="2800" b="1" i="1" dirty="0" err="1"/>
              <a:t>Cáncer</a:t>
            </a:r>
            <a:r>
              <a:rPr lang="en-US" sz="2800" b="1" i="1" dirty="0"/>
              <a:t> de </a:t>
            </a:r>
            <a:r>
              <a:rPr lang="en-US" sz="2800" b="1" i="1" dirty="0" err="1"/>
              <a:t>Próstata</a:t>
            </a:r>
            <a:r>
              <a:rPr lang="en-US" sz="2800" b="1" i="1" dirty="0"/>
              <a:t> </a:t>
            </a:r>
            <a:r>
              <a:rPr lang="en-US" sz="2800" b="1" i="1" dirty="0" err="1"/>
              <a:t>Avanzado</a:t>
            </a:r>
            <a:r>
              <a:rPr lang="en-US" sz="2800" b="1" i="1" dirty="0"/>
              <a:t> </a:t>
            </a:r>
            <a:r>
              <a:rPr lang="en-US" sz="2800" b="1" i="1" dirty="0" err="1"/>
              <a:t>Recurrente</a:t>
            </a:r>
            <a:r>
              <a:rPr lang="en-US" sz="2800" b="1" i="1" dirty="0"/>
              <a:t> o Metastásico. </a:t>
            </a:r>
            <a:r>
              <a:rPr lang="en-US" sz="2800" b="1" i="1" dirty="0" err="1"/>
              <a:t>Estudio</a:t>
            </a:r>
            <a:r>
              <a:rPr lang="en-US" sz="2800" b="1" i="1" dirty="0"/>
              <a:t> </a:t>
            </a:r>
            <a:r>
              <a:rPr lang="en-US" sz="2800" b="1" i="1" dirty="0" err="1"/>
              <a:t>Retrospectivo</a:t>
            </a:r>
            <a:r>
              <a:rPr lang="en-US" sz="2800" i="1" dirty="0"/>
              <a:t>“</a:t>
            </a:r>
            <a:r>
              <a:rPr lang="en-US" sz="2800" dirty="0"/>
              <a:t> </a:t>
            </a:r>
            <a:endParaRPr lang="es-ES_tradnl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411480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</a:rPr>
              <a:t> </a:t>
            </a:r>
            <a:r>
              <a:rPr lang="es-MX" sz="20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</a:rPr>
              <a:t>Dr. Fernando B Gabilondo Navarro</a:t>
            </a:r>
            <a:endParaRPr lang="es-MX" sz="2000" b="1" dirty="0">
              <a:ln>
                <a:solidFill>
                  <a:schemeClr val="bg1"/>
                </a:solidFill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/>
          <p:cNvSpPr>
            <a:spLocks noGrp="1"/>
          </p:cNvSpPr>
          <p:nvPr>
            <p:ph type="body" sz="quarter" idx="13"/>
          </p:nvPr>
        </p:nvSpPr>
        <p:spPr>
          <a:xfrm>
            <a:off x="275303" y="152400"/>
            <a:ext cx="8077200" cy="457200"/>
          </a:xfrm>
        </p:spPr>
        <p:txBody>
          <a:bodyPr>
            <a:noAutofit/>
          </a:bodyPr>
          <a:lstStyle/>
          <a:p>
            <a:r>
              <a:rPr lang="es-MX" sz="3200" dirty="0" smtClean="0"/>
              <a:t>Antecedentes</a:t>
            </a:r>
            <a:endParaRPr lang="es-MX" sz="3200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305800" cy="6019800"/>
          </a:xfrm>
        </p:spPr>
        <p:txBody>
          <a:bodyPr>
            <a:normAutofit fontScale="92500" lnSpcReduction="20000"/>
          </a:bodyPr>
          <a:lstStyle/>
          <a:p>
            <a:endParaRPr lang="es-MX" dirty="0" smtClean="0"/>
          </a:p>
          <a:p>
            <a:endParaRPr lang="es-MX" dirty="0"/>
          </a:p>
          <a:p>
            <a:pPr marL="171450" indent="-171450">
              <a:buFont typeface="Arial"/>
              <a:buChar char="•"/>
            </a:pPr>
            <a:r>
              <a:rPr lang="es-MX" sz="1400" dirty="0" smtClean="0">
                <a:solidFill>
                  <a:srgbClr val="0934BF"/>
                </a:solidFill>
              </a:rPr>
              <a:t>Estudio Cooperativo de la Administración de Veteranos (VACURG) 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Fue iniciada la primera fase 1960-1967 (2314 pacientes). 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Segunda Fase 1967-1969 (561 pacientes). 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Tercera Fase 1969-1971 (151 pacientes). 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Total de 3,432 pacientes. </a:t>
            </a:r>
          </a:p>
          <a:p>
            <a:pPr lvl="1" indent="0"/>
            <a:endParaRPr lang="es-MX" sz="1400" dirty="0" smtClean="0">
              <a:solidFill>
                <a:srgbClr val="0934BF"/>
              </a:solidFill>
            </a:endParaRPr>
          </a:p>
          <a:p>
            <a:pPr marL="914400" lvl="1" indent="-171450">
              <a:buFont typeface="Arial"/>
              <a:buChar char="•"/>
            </a:pPr>
            <a:r>
              <a:rPr lang="es-MX" sz="1400" dirty="0" smtClean="0">
                <a:solidFill>
                  <a:srgbClr val="0934BF"/>
                </a:solidFill>
              </a:rPr>
              <a:t>Estadio 1: Confinado a la Próstata; Tacto Negativo; Dx Post RTUP o Bx. </a:t>
            </a:r>
          </a:p>
          <a:p>
            <a:pPr marL="914400" lvl="1" indent="-171450">
              <a:buFont typeface="Arial"/>
              <a:buChar char="•"/>
            </a:pPr>
            <a:r>
              <a:rPr lang="es-MX" sz="1400" dirty="0" smtClean="0">
                <a:solidFill>
                  <a:srgbClr val="0934BF"/>
                </a:solidFill>
              </a:rPr>
              <a:t>Estadio 2: Confinado a la Próstata; Tacto Sospechoso; </a:t>
            </a:r>
          </a:p>
          <a:p>
            <a:pPr marL="914400" lvl="1" indent="-171450">
              <a:buFont typeface="Arial"/>
              <a:buChar char="•"/>
            </a:pPr>
            <a:r>
              <a:rPr lang="es-MX" sz="1400" dirty="0" smtClean="0">
                <a:solidFill>
                  <a:srgbClr val="0934BF"/>
                </a:solidFill>
              </a:rPr>
              <a:t>Estadio 3: Fuera de la Próstata</a:t>
            </a:r>
          </a:p>
          <a:p>
            <a:pPr marL="914400" lvl="1" indent="-171450">
              <a:buFont typeface="Arial"/>
              <a:buChar char="•"/>
            </a:pPr>
            <a:r>
              <a:rPr lang="es-MX" sz="1400" dirty="0" smtClean="0">
                <a:solidFill>
                  <a:srgbClr val="0934BF"/>
                </a:solidFill>
              </a:rPr>
              <a:t>Estadio 4: Metástasis (Fosfatasa Acida Elevada). </a:t>
            </a:r>
          </a:p>
          <a:p>
            <a:pPr lvl="1" indent="0"/>
            <a:endParaRPr lang="es-MX" sz="1400" dirty="0" smtClean="0">
              <a:solidFill>
                <a:srgbClr val="0934BF"/>
              </a:solidFill>
            </a:endParaRP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	 </a:t>
            </a:r>
          </a:p>
          <a:p>
            <a:pPr lvl="1" indent="0"/>
            <a:endParaRPr lang="es-MX" sz="1400" dirty="0">
              <a:solidFill>
                <a:srgbClr val="0934BF"/>
              </a:solidFill>
            </a:endParaRP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Defectos del Estudio: </a:t>
            </a:r>
          </a:p>
          <a:p>
            <a:pPr lvl="1" indent="0"/>
            <a:endParaRPr lang="es-MX" sz="1400" dirty="0" smtClean="0">
              <a:solidFill>
                <a:srgbClr val="0934BF"/>
              </a:solidFill>
            </a:endParaRP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1)La Dosis de 5mg era muy alta; 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2) </a:t>
            </a:r>
            <a:r>
              <a:rPr lang="es-MX" sz="1400" dirty="0">
                <a:solidFill>
                  <a:srgbClr val="0934BF"/>
                </a:solidFill>
              </a:rPr>
              <a:t>L</a:t>
            </a:r>
            <a:r>
              <a:rPr lang="es-MX" sz="1400" dirty="0" smtClean="0">
                <a:solidFill>
                  <a:srgbClr val="0934BF"/>
                </a:solidFill>
              </a:rPr>
              <a:t>a causa de muerte no se determinó de forma adecuada;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3) </a:t>
            </a:r>
            <a:r>
              <a:rPr lang="es-MX" sz="1400" dirty="0">
                <a:solidFill>
                  <a:srgbClr val="0934BF"/>
                </a:solidFill>
              </a:rPr>
              <a:t>E</a:t>
            </a:r>
            <a:r>
              <a:rPr lang="es-MX" sz="1400" dirty="0" smtClean="0">
                <a:solidFill>
                  <a:srgbClr val="0934BF"/>
                </a:solidFill>
              </a:rPr>
              <a:t>l estado cardiovasculas no fue explorado previo al tratamiento; </a:t>
            </a:r>
          </a:p>
          <a:p>
            <a:pPr lvl="1" indent="0"/>
            <a:r>
              <a:rPr lang="es-MX" sz="1400" dirty="0" smtClean="0">
                <a:solidFill>
                  <a:srgbClr val="0934BF"/>
                </a:solidFill>
              </a:rPr>
              <a:t>4) Los pacientes no permanecieron asignados al mismo grupo de tratamiento. </a:t>
            </a:r>
          </a:p>
          <a:p>
            <a:pPr lvl="1" indent="0"/>
            <a:endParaRPr lang="es-MX" sz="1400" dirty="0">
              <a:solidFill>
                <a:schemeClr val="bg2">
                  <a:lumMod val="25000"/>
                </a:schemeClr>
              </a:solidFill>
            </a:endParaRPr>
          </a:p>
          <a:p>
            <a:pPr lvl="1" indent="0"/>
            <a:endParaRPr lang="es-MX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indent="0"/>
            <a:endParaRPr lang="es-MX" sz="1400" dirty="0"/>
          </a:p>
          <a:p>
            <a:pPr lvl="1" indent="0"/>
            <a:endParaRPr lang="es-MX" sz="1400" dirty="0" smtClean="0"/>
          </a:p>
          <a:p>
            <a:pPr lvl="1" indent="0"/>
            <a:endParaRPr lang="es-MX" sz="1400" dirty="0"/>
          </a:p>
          <a:p>
            <a:pPr lvl="1" indent="0"/>
            <a:endParaRPr lang="es-MX" sz="1400" dirty="0" smtClean="0"/>
          </a:p>
          <a:p>
            <a:pPr lvl="1" indent="0"/>
            <a:endParaRPr lang="es-MX" sz="1400" dirty="0"/>
          </a:p>
          <a:p>
            <a:pPr lvl="1" indent="0" algn="r"/>
            <a:r>
              <a:rPr lang="es-MX" sz="1400" u="sng" dirty="0">
                <a:solidFill>
                  <a:srgbClr val="0934BF"/>
                </a:solidFill>
              </a:rPr>
              <a:t>Byar, D. VACUR. Bull. N.Y. Acad. Med. Vol. 48, No. 5, Jun 1972. </a:t>
            </a:r>
          </a:p>
        </p:txBody>
      </p:sp>
      <p:sp>
        <p:nvSpPr>
          <p:cNvPr id="32" name="Right Brace 31"/>
          <p:cNvSpPr/>
          <p:nvPr/>
        </p:nvSpPr>
        <p:spPr>
          <a:xfrm>
            <a:off x="6096000" y="2133600"/>
            <a:ext cx="152400" cy="381000"/>
          </a:xfrm>
          <a:prstGeom prst="righ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Right Brace 32"/>
          <p:cNvSpPr/>
          <p:nvPr/>
        </p:nvSpPr>
        <p:spPr>
          <a:xfrm>
            <a:off x="4572000" y="2590800"/>
            <a:ext cx="152400" cy="381000"/>
          </a:xfrm>
          <a:prstGeom prst="righ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TextBox 33"/>
          <p:cNvSpPr txBox="1"/>
          <p:nvPr/>
        </p:nvSpPr>
        <p:spPr>
          <a:xfrm>
            <a:off x="6324600" y="2161401"/>
            <a:ext cx="533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solidFill>
                  <a:srgbClr val="0934BF"/>
                </a:solidFill>
              </a:rPr>
              <a:t>11%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00600" y="2667000"/>
            <a:ext cx="609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solidFill>
                  <a:srgbClr val="0934BF"/>
                </a:solidFill>
              </a:rPr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4213584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14042" y="162232"/>
            <a:ext cx="8077200" cy="447368"/>
          </a:xfrm>
        </p:spPr>
        <p:txBody>
          <a:bodyPr>
            <a:noAutofit/>
          </a:bodyPr>
          <a:lstStyle>
            <a:extLst/>
          </a:lstStyle>
          <a:p>
            <a:r>
              <a:rPr lang="es-ES_tradnl" sz="2400" dirty="0" smtClean="0"/>
              <a:t>Protocolo</a:t>
            </a:r>
            <a:endParaRPr lang="es-ES_tradnl" sz="2400" dirty="0"/>
          </a:p>
        </p:txBody>
      </p:sp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1066800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algn="ctr"/>
            <a:r>
              <a:rPr lang="en-US" sz="1700" i="1" dirty="0">
                <a:solidFill>
                  <a:srgbClr val="0000FF"/>
                </a:solidFill>
              </a:rPr>
              <a:t>“</a:t>
            </a:r>
            <a:r>
              <a:rPr lang="en-US" sz="1700" i="1" dirty="0" err="1">
                <a:solidFill>
                  <a:srgbClr val="0000FF"/>
                </a:solidFill>
              </a:rPr>
              <a:t>Tratamiento</a:t>
            </a:r>
            <a:r>
              <a:rPr lang="en-US" sz="1700" i="1" dirty="0">
                <a:solidFill>
                  <a:srgbClr val="0000FF"/>
                </a:solidFill>
              </a:rPr>
              <a:t> con </a:t>
            </a:r>
            <a:r>
              <a:rPr lang="en-US" sz="1700" i="1" dirty="0" err="1">
                <a:solidFill>
                  <a:srgbClr val="0000FF"/>
                </a:solidFill>
              </a:rPr>
              <a:t>Dietilestilbestrol</a:t>
            </a:r>
            <a:r>
              <a:rPr lang="en-US" sz="1700" i="1" dirty="0">
                <a:solidFill>
                  <a:srgbClr val="0000FF"/>
                </a:solidFill>
              </a:rPr>
              <a:t> en </a:t>
            </a:r>
            <a:r>
              <a:rPr lang="en-US" sz="1700" i="1" dirty="0" err="1">
                <a:solidFill>
                  <a:srgbClr val="0000FF"/>
                </a:solidFill>
              </a:rPr>
              <a:t>Cáncer</a:t>
            </a:r>
            <a:r>
              <a:rPr lang="en-US" sz="1700" i="1" dirty="0">
                <a:solidFill>
                  <a:srgbClr val="0000FF"/>
                </a:solidFill>
              </a:rPr>
              <a:t> de </a:t>
            </a:r>
            <a:r>
              <a:rPr lang="en-US" sz="1700" i="1" dirty="0" err="1">
                <a:solidFill>
                  <a:srgbClr val="0000FF"/>
                </a:solidFill>
              </a:rPr>
              <a:t>Próstata</a:t>
            </a:r>
            <a:r>
              <a:rPr lang="en-US" sz="1700" i="1" dirty="0">
                <a:solidFill>
                  <a:srgbClr val="0000FF"/>
                </a:solidFill>
              </a:rPr>
              <a:t> </a:t>
            </a:r>
            <a:r>
              <a:rPr lang="en-US" sz="1700" i="1" dirty="0" err="1">
                <a:solidFill>
                  <a:srgbClr val="0000FF"/>
                </a:solidFill>
              </a:rPr>
              <a:t>Avanzado</a:t>
            </a:r>
            <a:r>
              <a:rPr lang="en-US" sz="1700" i="1" dirty="0">
                <a:solidFill>
                  <a:srgbClr val="0000FF"/>
                </a:solidFill>
              </a:rPr>
              <a:t> </a:t>
            </a:r>
            <a:r>
              <a:rPr lang="en-US" sz="1700" i="1" dirty="0" err="1">
                <a:solidFill>
                  <a:srgbClr val="0000FF"/>
                </a:solidFill>
              </a:rPr>
              <a:t>Recurrente</a:t>
            </a:r>
            <a:r>
              <a:rPr lang="en-US" sz="1700" i="1" dirty="0">
                <a:solidFill>
                  <a:srgbClr val="0000FF"/>
                </a:solidFill>
              </a:rPr>
              <a:t> o Metastásico. </a:t>
            </a:r>
            <a:r>
              <a:rPr lang="en-US" sz="1700" i="1" dirty="0" err="1">
                <a:solidFill>
                  <a:srgbClr val="0000FF"/>
                </a:solidFill>
              </a:rPr>
              <a:t>Estudio</a:t>
            </a:r>
            <a:r>
              <a:rPr lang="en-US" sz="1700" i="1" dirty="0">
                <a:solidFill>
                  <a:srgbClr val="0000FF"/>
                </a:solidFill>
              </a:rPr>
              <a:t> </a:t>
            </a:r>
            <a:r>
              <a:rPr lang="en-US" sz="1700" i="1" dirty="0" err="1">
                <a:solidFill>
                  <a:srgbClr val="0000FF"/>
                </a:solidFill>
              </a:rPr>
              <a:t>Retrospectivo</a:t>
            </a:r>
            <a:r>
              <a:rPr lang="en-US" sz="1700" i="1" dirty="0">
                <a:solidFill>
                  <a:srgbClr val="0000FF"/>
                </a:solidFill>
              </a:rPr>
              <a:t>“</a:t>
            </a:r>
            <a:r>
              <a:rPr lang="en-US" sz="1700" dirty="0">
                <a:solidFill>
                  <a:srgbClr val="0000FF"/>
                </a:solidFill>
              </a:rPr>
              <a:t> </a:t>
            </a:r>
            <a:endParaRPr lang="en-US" sz="1700" dirty="0" smtClean="0">
              <a:solidFill>
                <a:srgbClr val="0000FF"/>
              </a:solidFill>
            </a:endParaRPr>
          </a:p>
          <a:p>
            <a:pPr algn="ctr"/>
            <a:endParaRPr lang="en-US" sz="1600" dirty="0" smtClean="0">
              <a:solidFill>
                <a:srgbClr val="0000FF"/>
              </a:solidFill>
            </a:endParaRPr>
          </a:p>
          <a:p>
            <a:pPr algn="ctr"/>
            <a:r>
              <a:rPr lang="es-MX" sz="1600" dirty="0">
                <a:solidFill>
                  <a:srgbClr val="0000FF"/>
                </a:solidFill>
              </a:rPr>
              <a:t>Dr. Juan Fco Hinojosa Fano; Dra María Teresa Bourlon; Dr. Fernando B Gabilondo Navarro</a:t>
            </a:r>
          </a:p>
          <a:p>
            <a:pPr algn="ctr"/>
            <a:endParaRPr lang="es-ES_tradnl" sz="1600" dirty="0">
              <a:ln>
                <a:solidFill>
                  <a:srgbClr val="0000FF"/>
                </a:solidFill>
              </a:ln>
              <a:solidFill>
                <a:srgbClr val="0000FF"/>
              </a:solidFill>
            </a:endParaRPr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6"/>
          </p:nvPr>
        </p:nvSpPr>
        <p:spPr>
          <a:xfrm>
            <a:off x="914400" y="1828800"/>
            <a:ext cx="6858000" cy="381000"/>
          </a:xfrm>
        </p:spPr>
        <p:txBody>
          <a:bodyPr>
            <a:noAutofit/>
          </a:bodyPr>
          <a:lstStyle>
            <a:extLst/>
          </a:lstStyle>
          <a:p>
            <a:r>
              <a:rPr lang="es-ES_tradnl" sz="2000" dirty="0" smtClean="0"/>
              <a:t>Metodología</a:t>
            </a:r>
            <a:endParaRPr lang="es-ES_tradnl" sz="2000" dirty="0"/>
          </a:p>
        </p:txBody>
      </p:sp>
      <p:sp>
        <p:nvSpPr>
          <p:cNvPr id="15" name="Rectangle 6"/>
          <p:cNvSpPr>
            <a:spLocks noGrp="1"/>
          </p:cNvSpPr>
          <p:nvPr>
            <p:ph sz="quarter" idx="17"/>
          </p:nvPr>
        </p:nvSpPr>
        <p:spPr>
          <a:xfrm>
            <a:off x="1752600" y="2590800"/>
            <a:ext cx="5640324" cy="4005072"/>
          </a:xfrm>
        </p:spPr>
        <p:txBody>
          <a:bodyPr>
            <a:normAutofit lnSpcReduction="10000"/>
          </a:bodyPr>
          <a:lstStyle>
            <a:extLst/>
          </a:lstStyle>
          <a:p>
            <a:pPr marL="171450" indent="-171450">
              <a:buFont typeface="Arial"/>
              <a:buChar char="•"/>
            </a:pPr>
            <a:r>
              <a:rPr lang="es-ES_tradnl" sz="1400" dirty="0">
                <a:solidFill>
                  <a:srgbClr val="0000FF"/>
                </a:solidFill>
              </a:rPr>
              <a:t>Cohorte retrospectiva de pacientes con cáncer de próstata </a:t>
            </a:r>
            <a:r>
              <a:rPr lang="es-ES_tradnl" sz="1400" dirty="0" smtClean="0">
                <a:solidFill>
                  <a:srgbClr val="0000FF"/>
                </a:solidFill>
              </a:rPr>
              <a:t>que recibieron </a:t>
            </a:r>
            <a:r>
              <a:rPr lang="es-ES_tradnl" sz="1400" dirty="0">
                <a:solidFill>
                  <a:srgbClr val="0000FF"/>
                </a:solidFill>
              </a:rPr>
              <a:t>DES 1-2mg (2005-2014). </a:t>
            </a:r>
            <a:endParaRPr lang="es-ES_tradnl" sz="1400" dirty="0" smtClean="0">
              <a:solidFill>
                <a:srgbClr val="0000FF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Variable Demográficas: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Edad.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Media de </a:t>
            </a:r>
            <a:r>
              <a:rPr lang="es-ES_tradnl" sz="1400" dirty="0" err="1" smtClean="0">
                <a:solidFill>
                  <a:srgbClr val="0000FF"/>
                </a:solidFill>
              </a:rPr>
              <a:t>Gleason</a:t>
            </a:r>
            <a:r>
              <a:rPr lang="es-ES_tradnl" sz="1400" dirty="0" smtClean="0">
                <a:solidFill>
                  <a:srgbClr val="0000FF"/>
                </a:solidFill>
              </a:rPr>
              <a:t>.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TNM.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Comorbilidades.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APE pre DES.</a:t>
            </a:r>
          </a:p>
          <a:p>
            <a:pPr marL="171450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Variables </a:t>
            </a:r>
            <a:r>
              <a:rPr lang="es-ES_tradnl" sz="1400" dirty="0">
                <a:solidFill>
                  <a:srgbClr val="0000FF"/>
                </a:solidFill>
              </a:rPr>
              <a:t>de Desenlace: 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>
                <a:solidFill>
                  <a:srgbClr val="0000FF"/>
                </a:solidFill>
              </a:rPr>
              <a:t>Tiempo a la </a:t>
            </a:r>
            <a:r>
              <a:rPr lang="es-ES_tradnl" sz="1400" dirty="0" smtClean="0">
                <a:solidFill>
                  <a:srgbClr val="0000FF"/>
                </a:solidFill>
              </a:rPr>
              <a:t>Progresión. </a:t>
            </a:r>
            <a:endParaRPr lang="es-ES_tradnl" sz="1400" dirty="0">
              <a:solidFill>
                <a:srgbClr val="0000FF"/>
              </a:solidFill>
            </a:endParaRPr>
          </a:p>
          <a:p>
            <a:pPr marL="914400" lvl="1" indent="-171450">
              <a:buFont typeface="Arial"/>
              <a:buChar char="•"/>
            </a:pPr>
            <a:r>
              <a:rPr lang="es-ES_tradnl" sz="1400" dirty="0">
                <a:solidFill>
                  <a:srgbClr val="0000FF"/>
                </a:solidFill>
              </a:rPr>
              <a:t>Tiempo de </a:t>
            </a:r>
            <a:r>
              <a:rPr lang="es-ES_tradnl" sz="1400" dirty="0" smtClean="0">
                <a:solidFill>
                  <a:srgbClr val="0000FF"/>
                </a:solidFill>
              </a:rPr>
              <a:t>Tratamiento.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Mortalidad Cáncer Específica y otras causas. 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Sobrevida Global. </a:t>
            </a:r>
          </a:p>
          <a:p>
            <a:pPr marL="171450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Eventos Adversos: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Complicaciones Cardio Vasculares.</a:t>
            </a:r>
          </a:p>
          <a:p>
            <a:pPr marL="914400" lvl="1" indent="-171450">
              <a:buFont typeface="Arial"/>
              <a:buChar char="•"/>
            </a:pPr>
            <a:r>
              <a:rPr lang="es-ES_tradnl" sz="1400" dirty="0" smtClean="0">
                <a:solidFill>
                  <a:srgbClr val="0000FF"/>
                </a:solidFill>
              </a:rPr>
              <a:t>Ginecomastia.</a:t>
            </a:r>
          </a:p>
          <a:p>
            <a:r>
              <a:rPr lang="es-ES_tradnl" sz="1400" dirty="0" smtClean="0"/>
              <a:t> </a:t>
            </a:r>
          </a:p>
          <a:p>
            <a:pPr marL="914400" lvl="1" indent="-171450">
              <a:buFont typeface="Arial"/>
              <a:buChar char="•"/>
            </a:pPr>
            <a:endParaRPr lang="en-US" sz="1400" dirty="0"/>
          </a:p>
          <a:p>
            <a:endParaRPr lang="es-ES_tradnl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0" y="228600"/>
            <a:ext cx="533400" cy="5867400"/>
          </a:xfrm>
        </p:spPr>
        <p:txBody>
          <a:bodyPr>
            <a:noAutofit/>
          </a:bodyPr>
          <a:lstStyle/>
          <a:p>
            <a:r>
              <a:rPr lang="es-MX" sz="4400" b="1" dirty="0" smtClean="0"/>
              <a:t>Resultados</a:t>
            </a:r>
            <a:endParaRPr lang="es-MX" sz="44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04800" y="4114800"/>
            <a:ext cx="8077200" cy="381000"/>
          </a:xfrm>
        </p:spPr>
        <p:txBody>
          <a:bodyPr>
            <a:noAutofit/>
          </a:bodyPr>
          <a:lstStyle/>
          <a:p>
            <a:pPr algn="ctr"/>
            <a:r>
              <a:rPr lang="es-MX" sz="2000" dirty="0" smtClean="0"/>
              <a:t>Desenlace</a:t>
            </a:r>
            <a:endParaRPr lang="es-MX" sz="1200" dirty="0" smtClean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04800" y="304800"/>
            <a:ext cx="8077200" cy="381000"/>
          </a:xfrm>
        </p:spPr>
        <p:txBody>
          <a:bodyPr>
            <a:noAutofit/>
          </a:bodyPr>
          <a:lstStyle/>
          <a:p>
            <a:pPr algn="ctr"/>
            <a:r>
              <a:rPr lang="es-MX" sz="2000" dirty="0" smtClean="0"/>
              <a:t>Variables Demográficas</a:t>
            </a:r>
            <a:endParaRPr lang="es-MX" sz="1200" dirty="0" smtClean="0"/>
          </a:p>
        </p:txBody>
      </p:sp>
      <p:graphicFrame>
        <p:nvGraphicFramePr>
          <p:cNvPr id="18" name="Content Placeholder 12"/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3669801991"/>
              </p:ext>
            </p:extLst>
          </p:nvPr>
        </p:nvGraphicFramePr>
        <p:xfrm>
          <a:off x="1066800" y="4724401"/>
          <a:ext cx="6705600" cy="1219199"/>
        </p:xfrm>
        <a:graphic>
          <a:graphicData uri="http://schemas.openxmlformats.org/drawingml/2006/table">
            <a:tbl>
              <a:tblPr/>
              <a:tblGrid>
                <a:gridCol w="1593954"/>
                <a:gridCol w="893165"/>
                <a:gridCol w="2074888"/>
                <a:gridCol w="2143593"/>
              </a:tblGrid>
              <a:tr h="205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Table 2</a:t>
                      </a:r>
                    </a:p>
                  </a:txBody>
                  <a:tcPr marL="8126" marR="8126" marT="81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33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Respuesta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del APE en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Pacientes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con DES (1-2mg)</a:t>
                      </a:r>
                    </a:p>
                  </a:txBody>
                  <a:tcPr marL="8126" marR="8126" marT="81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8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Respuesta del APE</a:t>
                      </a:r>
                    </a:p>
                  </a:txBody>
                  <a:tcPr marL="8126" marR="8126" marT="81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No. (%)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 Tiempo a la Progreión 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 </a:t>
                      </a:r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Tiempo</a:t>
                      </a:r>
                      <a:r>
                        <a:rPr lang="en-US" sz="1200" b="1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Tratamiento</a:t>
                      </a:r>
                      <a:endParaRPr lang="en-US" sz="1200" b="1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8126" marR="8126" marT="81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Reducción ≥50% APE</a:t>
                      </a:r>
                    </a:p>
                  </a:txBody>
                  <a:tcPr marL="8126" marR="8126" marT="81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62 (86.1%)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26.25 meses (0-114)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25.05 meses (1-117)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No Respuesta</a:t>
                      </a:r>
                    </a:p>
                  </a:txBody>
                  <a:tcPr marL="8126" marR="8126" marT="81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10 (13.9%)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 meses (0-18)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10 </a:t>
                      </a:r>
                      <a:r>
                        <a:rPr lang="de-DE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meses</a:t>
                      </a:r>
                      <a:r>
                        <a:rPr lang="de-DE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(2-24)</a:t>
                      </a:r>
                    </a:p>
                  </a:txBody>
                  <a:tcPr marL="8126" marR="8126" marT="81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1851629284"/>
              </p:ext>
            </p:extLst>
          </p:nvPr>
        </p:nvGraphicFramePr>
        <p:xfrm>
          <a:off x="457199" y="762000"/>
          <a:ext cx="7772402" cy="3124200"/>
        </p:xfrm>
        <a:graphic>
          <a:graphicData uri="http://schemas.openxmlformats.org/drawingml/2006/table">
            <a:tbl>
              <a:tblPr/>
              <a:tblGrid>
                <a:gridCol w="5092262"/>
                <a:gridCol w="1340070"/>
                <a:gridCol w="1340070"/>
              </a:tblGrid>
              <a:tr h="181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Tabla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1</a:t>
                      </a: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Características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los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Pacientes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Characterísticas</a:t>
                      </a:r>
                      <a:endParaRPr lang="en-US" sz="1200" b="1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Frecuencia</a:t>
                      </a:r>
                      <a:r>
                        <a:rPr lang="en-US" sz="1200" b="1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n-US" sz="1200" b="1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No. Total de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Pacientes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con DES (1-2mg)</a:t>
                      </a: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Edad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</a:t>
                      </a: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Rango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50-92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Mediana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de Gleason </a:t>
                      </a: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Ape pre DES (ng/mL)</a:t>
                      </a: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Mediana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Rango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.03-2790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Próstata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Localizado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DES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Primera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línea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10.8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Recurrencia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Bioquímica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Tratamiento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Local</a:t>
                      </a: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31.1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de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Próstata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Metastásico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29.7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de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Próstata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Resistente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a la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Castración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5.4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de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Próstata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Met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Resistente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a la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Castración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0107" marR="10107" marT="101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0107" marR="10107" marT="101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0107" marR="10107" marT="101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05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en-US" sz="4400" b="1" dirty="0" err="1" smtClean="0"/>
              <a:t>Resultados</a:t>
            </a:r>
            <a:endParaRPr lang="en-US" sz="4400" b="1" dirty="0"/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>
          <a:xfrm>
            <a:off x="1408176" y="228600"/>
            <a:ext cx="6327648" cy="381000"/>
          </a:xfrm>
        </p:spPr>
        <p:txBody>
          <a:bodyPr>
            <a:noAutofit/>
          </a:bodyPr>
          <a:lstStyle>
            <a:extLst/>
          </a:lstStyle>
          <a:p>
            <a:r>
              <a:rPr lang="en-US" sz="2000" dirty="0" err="1" smtClean="0"/>
              <a:t>Desenlace</a:t>
            </a:r>
            <a:r>
              <a:rPr lang="en-US" sz="2000" dirty="0" smtClean="0"/>
              <a:t> </a:t>
            </a:r>
            <a:r>
              <a:rPr lang="en-US" sz="2000" dirty="0" err="1" smtClean="0"/>
              <a:t>por</a:t>
            </a:r>
            <a:r>
              <a:rPr lang="en-US" sz="2000" dirty="0" smtClean="0"/>
              <a:t> </a:t>
            </a:r>
            <a:r>
              <a:rPr lang="en-US" sz="2000" dirty="0" err="1" smtClean="0"/>
              <a:t>Grupo</a:t>
            </a:r>
            <a:endParaRPr lang="en-US" sz="2000" dirty="0" smtClean="0"/>
          </a:p>
          <a:p>
            <a:endParaRPr lang="en-US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26300"/>
              </p:ext>
            </p:extLst>
          </p:nvPr>
        </p:nvGraphicFramePr>
        <p:xfrm>
          <a:off x="2333625" y="1236345"/>
          <a:ext cx="4476750" cy="4385311"/>
        </p:xfrm>
        <a:graphic>
          <a:graphicData uri="http://schemas.openxmlformats.org/drawingml/2006/table">
            <a:tbl>
              <a:tblPr/>
              <a:tblGrid>
                <a:gridCol w="2924207"/>
                <a:gridCol w="1552543"/>
              </a:tblGrid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Desenlace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por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cada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Grupo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Características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Frecuencias</a:t>
                      </a:r>
                      <a:r>
                        <a:rPr lang="en-US" sz="1200" b="1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Prostata Localizado BH primera línea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Reducción ≥50% 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 Tiempo a la Progresión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48.8 meses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Recurrencia Bioquímica de Tx local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Prostatectomía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Radical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27.30%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Radioterapia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45.50%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Prostatectomía + RT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27.30%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Reducción ≥50% 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95.70%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 Tiempo a la Progresión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34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meses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Prostata Metastásico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Reducción ≥50% 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 Tiempo a la Progresión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24.35 meses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Prostata Resistente a Castración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Reducción ≥50% 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Tiempo a la Progresión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29.25 meses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Ca Prostata Met Resistente Castración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Reducción ≥50% 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46.70%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Tiempo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a la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Progresión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8.15 </a:t>
                      </a:r>
                      <a:r>
                        <a:rPr lang="de-DE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meses</a:t>
                      </a:r>
                      <a:endParaRPr lang="de-DE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76200"/>
            <a:ext cx="8077200" cy="381000"/>
          </a:xfrm>
        </p:spPr>
        <p:txBody>
          <a:bodyPr>
            <a:noAutofit/>
          </a:bodyPr>
          <a:lstStyle>
            <a:extLst/>
          </a:lstStyle>
          <a:p>
            <a:r>
              <a:rPr lang="es-ES_tradnl" sz="2000" dirty="0" smtClean="0"/>
              <a:t>Sobrevida y Mortalidad</a:t>
            </a:r>
            <a:endParaRPr lang="es-ES_tradnl" sz="2000" dirty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6"/>
          </p:nvPr>
        </p:nvSpPr>
        <p:spPr>
          <a:xfrm>
            <a:off x="304800" y="2133600"/>
            <a:ext cx="3965448" cy="304800"/>
          </a:xfrm>
        </p:spPr>
        <p:txBody>
          <a:bodyPr>
            <a:noAutofit/>
          </a:bodyPr>
          <a:lstStyle>
            <a:extLst/>
          </a:lstStyle>
          <a:p>
            <a:r>
              <a:rPr lang="es-ES_tradnl" sz="2000" dirty="0" smtClean="0"/>
              <a:t>Sobre Vida Global</a:t>
            </a:r>
            <a:endParaRPr lang="es-ES_tradnl" sz="2000" dirty="0"/>
          </a:p>
        </p:txBody>
      </p:sp>
      <p:sp>
        <p:nvSpPr>
          <p:cNvPr id="5" name="Rectangle 7"/>
          <p:cNvSpPr>
            <a:spLocks noGrp="1"/>
          </p:cNvSpPr>
          <p:nvPr>
            <p:ph type="body" sz="quarter" idx="20"/>
          </p:nvPr>
        </p:nvSpPr>
        <p:spPr>
          <a:xfrm>
            <a:off x="4419600" y="2133600"/>
            <a:ext cx="3965448" cy="304800"/>
          </a:xfrm>
        </p:spPr>
        <p:txBody>
          <a:bodyPr>
            <a:noAutofit/>
          </a:bodyPr>
          <a:lstStyle>
            <a:extLst/>
          </a:lstStyle>
          <a:p>
            <a:r>
              <a:rPr lang="es-ES_tradnl" sz="2000" dirty="0" smtClean="0"/>
              <a:t>Sobrevida Según Respuesta APE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2489200"/>
            <a:ext cx="4038600" cy="4114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l="1566" r="7546"/>
          <a:stretch/>
        </p:blipFill>
        <p:spPr>
          <a:xfrm>
            <a:off x="4270248" y="2514600"/>
            <a:ext cx="4340352" cy="4114800"/>
          </a:xfrm>
          <a:prstGeom prst="rect">
            <a:avLst/>
          </a:prstGeom>
        </p:spPr>
      </p:pic>
      <p:sp>
        <p:nvSpPr>
          <p:cNvPr id="14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4900" b="1" dirty="0" err="1" smtClean="0"/>
              <a:t>Resultados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683076"/>
              </p:ext>
            </p:extLst>
          </p:nvPr>
        </p:nvGraphicFramePr>
        <p:xfrm>
          <a:off x="990600" y="457200"/>
          <a:ext cx="6210300" cy="1625600"/>
        </p:xfrm>
        <a:graphic>
          <a:graphicData uri="http://schemas.openxmlformats.org/drawingml/2006/table">
            <a:tbl>
              <a:tblPr/>
              <a:tblGrid>
                <a:gridCol w="2552700"/>
                <a:gridCol w="2552700"/>
                <a:gridCol w="11049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Tabla</a:t>
                      </a:r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Mortalidad</a:t>
                      </a:r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y </a:t>
                      </a:r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Sobrevida</a:t>
                      </a:r>
                      <a:endParaRPr lang="en-US" sz="14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Desenlace</a:t>
                      </a:r>
                      <a:endParaRPr lang="en-US" sz="1400" b="1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Media de Tiempo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No. (%)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Mortalidad</a:t>
                      </a:r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19/74 (25.7%)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Sobrevida</a:t>
                      </a:r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Global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73.47 meses (16-156)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Mortalidad Cancer Especifica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9/19 (47.3%)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Mortalidad</a:t>
                      </a:r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Secundaria</a:t>
                      </a:r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a DES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1/74 (1.3%)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05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b="1" dirty="0" smtClean="0"/>
              <a:t>Resultados</a:t>
            </a:r>
            <a:endParaRPr lang="es-MX" sz="4400" b="1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04800" y="381000"/>
            <a:ext cx="8077200" cy="381000"/>
          </a:xfrm>
        </p:spPr>
        <p:txBody>
          <a:bodyPr>
            <a:noAutofit/>
          </a:bodyPr>
          <a:lstStyle/>
          <a:p>
            <a:pPr algn="ctr"/>
            <a:r>
              <a:rPr lang="es-MX" sz="2000" dirty="0" smtClean="0"/>
              <a:t>Eventos Adversos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902296"/>
              </p:ext>
            </p:extLst>
          </p:nvPr>
        </p:nvGraphicFramePr>
        <p:xfrm>
          <a:off x="762000" y="1212850"/>
          <a:ext cx="7099300" cy="1384300"/>
        </p:xfrm>
        <a:graphic>
          <a:graphicData uri="http://schemas.openxmlformats.org/drawingml/2006/table">
            <a:tbl>
              <a:tblPr/>
              <a:tblGrid>
                <a:gridCol w="1638300"/>
                <a:gridCol w="863600"/>
                <a:gridCol w="2260600"/>
                <a:gridCol w="2336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Tabla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Principales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Eventos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Adversos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Evento</a:t>
                      </a:r>
                      <a:r>
                        <a:rPr lang="en-US" sz="1200" b="1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Adverso</a:t>
                      </a:r>
                      <a:endParaRPr lang="en-US" sz="1200" b="1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Grados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No. (%)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Mortalidad No.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Trombosis</a:t>
                      </a:r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Isquémia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(3-4)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11 (15.3%)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TVP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IAM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Ginecomastia</a:t>
                      </a:r>
                      <a:endParaRPr lang="en-US" sz="1200" b="0" i="0" u="none" strike="noStrike" dirty="0">
                        <a:solidFill>
                          <a:srgbClr val="0934B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(2-3)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13 (18.1%)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934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3048000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934BF"/>
                </a:solidFill>
              </a:rPr>
              <a:t>Frecuencia de Eventos Cardiovasculares en Bloqueadores de Hormonas Liberadoras de Gonadotropinas (GnRH):</a:t>
            </a:r>
          </a:p>
          <a:p>
            <a:r>
              <a:rPr lang="es-MX" dirty="0" smtClean="0">
                <a:solidFill>
                  <a:srgbClr val="0934BF"/>
                </a:solidFill>
              </a:rPr>
              <a:t> </a:t>
            </a:r>
          </a:p>
          <a:p>
            <a:r>
              <a:rPr lang="es-MX" dirty="0" smtClean="0">
                <a:solidFill>
                  <a:srgbClr val="0934BF"/>
                </a:solidFill>
              </a:rPr>
              <a:t>	Degarelix (antagonista):  18 de 409 pacientes=  4%</a:t>
            </a:r>
            <a:r>
              <a:rPr lang="es-MX" baseline="30000" dirty="0" smtClean="0">
                <a:solidFill>
                  <a:srgbClr val="0934BF"/>
                </a:solidFill>
              </a:rPr>
              <a:t>*</a:t>
            </a:r>
            <a:r>
              <a:rPr lang="es-MX" dirty="0" smtClean="0">
                <a:solidFill>
                  <a:srgbClr val="0934BF"/>
                </a:solidFill>
              </a:rPr>
              <a:t> y 4.1%</a:t>
            </a:r>
            <a:r>
              <a:rPr lang="es-MX" baseline="30000" dirty="0" smtClean="0">
                <a:solidFill>
                  <a:srgbClr val="0934BF"/>
                </a:solidFill>
              </a:rPr>
              <a:t>**</a:t>
            </a:r>
            <a:endParaRPr lang="es-MX" dirty="0" smtClean="0">
              <a:solidFill>
                <a:srgbClr val="0934BF"/>
              </a:solidFill>
            </a:endParaRPr>
          </a:p>
          <a:p>
            <a:r>
              <a:rPr lang="es-MX" dirty="0" smtClean="0">
                <a:solidFill>
                  <a:srgbClr val="0934BF"/>
                </a:solidFill>
              </a:rPr>
              <a:t>	Leuprolide (agonista): 21 de 201 pacientes= 10%</a:t>
            </a:r>
            <a:r>
              <a:rPr lang="es-MX" baseline="30000" dirty="0" smtClean="0">
                <a:solidFill>
                  <a:srgbClr val="0934BF"/>
                </a:solidFill>
              </a:rPr>
              <a:t>*</a:t>
            </a:r>
            <a:r>
              <a:rPr lang="es-MX" dirty="0" smtClean="0">
                <a:solidFill>
                  <a:srgbClr val="0934BF"/>
                </a:solidFill>
              </a:rPr>
              <a:t> y 14.7%</a:t>
            </a:r>
            <a:r>
              <a:rPr lang="es-MX" baseline="30000" dirty="0" smtClean="0">
                <a:solidFill>
                  <a:srgbClr val="0934BF"/>
                </a:solidFill>
              </a:rPr>
              <a:t>**</a:t>
            </a:r>
            <a:endParaRPr lang="es-MX" dirty="0">
              <a:solidFill>
                <a:srgbClr val="0934B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60960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solidFill>
                  <a:srgbClr val="0934BF"/>
                </a:solidFill>
              </a:rPr>
              <a:t>*Smith M. NIH Public Access, J Urol. 184(6); Dic 2010</a:t>
            </a:r>
          </a:p>
          <a:p>
            <a:pPr algn="r"/>
            <a:r>
              <a:rPr lang="es-MX" sz="1200" dirty="0" smtClean="0">
                <a:solidFill>
                  <a:srgbClr val="0934BF"/>
                </a:solidFill>
              </a:rPr>
              <a:t>**Barkin J. </a:t>
            </a:r>
            <a:r>
              <a:rPr lang="es-MX" sz="1200" dirty="0">
                <a:solidFill>
                  <a:srgbClr val="0934BF"/>
                </a:solidFill>
              </a:rPr>
              <a:t>Highlights from the European Association of Urology Meeting, March 20-24, 2015, Madrid, Spain. </a:t>
            </a:r>
            <a:r>
              <a:rPr lang="es-MX" sz="1200" i="1" dirty="0">
                <a:solidFill>
                  <a:srgbClr val="0934BF"/>
                </a:solidFill>
              </a:rPr>
              <a:t>Can J Urol </a:t>
            </a:r>
            <a:r>
              <a:rPr lang="es-MX" sz="1200" dirty="0">
                <a:solidFill>
                  <a:srgbClr val="0934BF"/>
                </a:solidFill>
              </a:rPr>
              <a:t>2015;22(3): 7847-7852. </a:t>
            </a:r>
          </a:p>
          <a:p>
            <a:pPr algn="r"/>
            <a:endParaRPr lang="es-MX" sz="1600" dirty="0">
              <a:solidFill>
                <a:srgbClr val="0934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0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 Book.potx</Template>
  <TotalTime>0</TotalTime>
  <Words>697</Words>
  <Application>Microsoft Macintosh PowerPoint</Application>
  <PresentationFormat>On-screen Show (4:3)</PresentationFormat>
  <Paragraphs>222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Pitchbook</vt:lpstr>
      <vt:lpstr>“Tratamiento con Dietilestilbestrol en Cáncer de Próstata Avanzado Recurrente o Metastásico. Estudio Retrospectivo“ </vt:lpstr>
      <vt:lpstr>PowerPoint Presentation</vt:lpstr>
      <vt:lpstr>PowerPoint Presentation</vt:lpstr>
      <vt:lpstr>Resultados</vt:lpstr>
      <vt:lpstr>Resultados</vt:lpstr>
      <vt:lpstr>Resultados</vt:lpstr>
      <vt:lpstr>Resultados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2010-04-19T20:44:32Z</dcterms:created>
  <dcterms:modified xsi:type="dcterms:W3CDTF">2016-04-20T19:41:53Z</dcterms:modified>
</cp:coreProperties>
</file>