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Default Extension="jpeg" ContentType="image/jpeg"/>
  <Override PartName="/ppt/tags/tag1.xml" ContentType="application/vnd.openxmlformats-officedocument.presentationml.tag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notesMasterIdLst>
    <p:notesMasterId r:id="rId30"/>
  </p:notesMasterIdLst>
  <p:sldIdLst>
    <p:sldId id="294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6" r:id="rId10"/>
    <p:sldId id="265" r:id="rId11"/>
    <p:sldId id="267" r:id="rId12"/>
    <p:sldId id="268" r:id="rId13"/>
    <p:sldId id="274" r:id="rId14"/>
    <p:sldId id="278" r:id="rId15"/>
    <p:sldId id="304" r:id="rId16"/>
    <p:sldId id="306" r:id="rId17"/>
    <p:sldId id="307" r:id="rId18"/>
    <p:sldId id="310" r:id="rId19"/>
    <p:sldId id="311" r:id="rId20"/>
    <p:sldId id="279" r:id="rId21"/>
    <p:sldId id="280" r:id="rId22"/>
    <p:sldId id="281" r:id="rId23"/>
    <p:sldId id="282" r:id="rId24"/>
    <p:sldId id="283" r:id="rId25"/>
    <p:sldId id="285" r:id="rId26"/>
    <p:sldId id="288" r:id="rId27"/>
    <p:sldId id="290" r:id="rId28"/>
    <p:sldId id="315" r:id="rId29"/>
  </p:sldIdLst>
  <p:sldSz cx="9144000" cy="6858000" type="screen4x3"/>
  <p:notesSz cx="6858000" cy="9144000"/>
  <p:defaultTextStyle>
    <a:defPPr>
      <a:defRPr lang="es-ES_trad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SorterView">
  <p:normalViewPr showOutlineIcons="0">
    <p:restoredLeft sz="15620"/>
    <p:restoredTop sz="94660"/>
  </p:normalViewPr>
  <p:slideViewPr>
    <p:cSldViewPr snapToObjects="1">
      <p:cViewPr varScale="1">
        <p:scale>
          <a:sx n="154" d="100"/>
          <a:sy n="154" d="100"/>
        </p:scale>
        <p:origin x="-114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3F0E7C-9CD9-9040-8500-6D7C43862ED1}" type="datetimeFigureOut">
              <a:rPr lang="es-ES_tradnl" smtClean="0"/>
              <a:pPr/>
              <a:t>4/20/16</a:t>
            </a:fld>
            <a:endParaRPr lang="es-ES_trad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87E008-EB5A-4B4A-ADDE-29B666114D5A}" type="slidenum">
              <a:rPr lang="es-ES_tradnl" smtClean="0"/>
              <a:pPr/>
              <a:t>‹#›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B922F1-DA22-534B-86D2-12963805BED7}" type="slidenum">
              <a:rPr lang="es-ES_tradnl" smtClean="0"/>
              <a:pPr/>
              <a:t>3</a:t>
            </a:fld>
            <a:endParaRPr lang="es-ES_trad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41C99-D5F7-5941-80B9-65A466EA2E36}" type="slidenum">
              <a:rPr lang="es-ES_tradnl" smtClean="0"/>
              <a:pPr/>
              <a:t>6</a:t>
            </a:fld>
            <a:endParaRPr lang="es-ES_tradn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41C99-D5F7-5941-80B9-65A466EA2E36}" type="slidenum">
              <a:rPr lang="es-ES_tradnl" smtClean="0"/>
              <a:pPr/>
              <a:t>12</a:t>
            </a:fld>
            <a:endParaRPr lang="es-ES_tradn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B922F1-DA22-534B-86D2-12963805BED7}" type="slidenum">
              <a:rPr lang="es-ES_tradnl" smtClean="0"/>
              <a:pPr/>
              <a:t>14</a:t>
            </a:fld>
            <a:endParaRPr lang="es-ES_tradn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B922F1-DA22-534B-86D2-12963805BED7}" type="slidenum">
              <a:rPr lang="es-ES_tradnl" smtClean="0"/>
              <a:pPr/>
              <a:t>18</a:t>
            </a:fld>
            <a:endParaRPr lang="es-ES_tradn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prstGeom prst="rect">
            <a:avLst/>
          </a:prstGeom>
          <a:noFill/>
          <a:ln>
            <a:miter lim="800000"/>
            <a:headEnd/>
            <a:tailEnd/>
          </a:ln>
        </p:spPr>
      </p:sp>
      <p:sp>
        <p:nvSpPr>
          <p:cNvPr id="38915" name="2 Marcador de notas"/>
          <p:cNvSpPr>
            <a:spLocks noGrp="1"/>
          </p:cNvSpPr>
          <p:nvPr>
            <p:ph type="body" idx="1"/>
          </p:nvPr>
        </p:nvSpPr>
        <p:spPr>
          <a:xfrm>
            <a:off x="685480" y="4343913"/>
            <a:ext cx="5487041" cy="4114361"/>
          </a:xfrm>
          <a:noFill/>
          <a:ln/>
        </p:spPr>
        <p:txBody>
          <a:bodyPr lIns="92958" tIns="46479" rIns="92958" bIns="46479"/>
          <a:lstStyle/>
          <a:p>
            <a:pPr eaLnBrk="1" hangingPunct="1"/>
            <a:r>
              <a:rPr lang="es-ES" smtClean="0">
                <a:latin typeface="Arial" pitchFamily="34" charset="0"/>
              </a:rPr>
              <a:t>Abiraterona bloquea la producción de andrógenos, incluyendo la testosterona y DHT, a través de la inhibición selectiva y potente de la actividad enzimática de CYP17</a:t>
            </a:r>
            <a:r>
              <a:rPr lang="en-GB" baseline="30000" smtClean="0">
                <a:latin typeface="Arial" pitchFamily="34" charset="0"/>
              </a:rPr>
              <a:t>1,2</a:t>
            </a:r>
            <a:endParaRPr lang="en-US" baseline="30000" smtClean="0">
              <a:latin typeface="Arial" pitchFamily="34" charset="0"/>
            </a:endParaRPr>
          </a:p>
          <a:p>
            <a:pPr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38916" name="3 Marcador de número de diapositiva"/>
          <p:cNvSpPr txBox="1">
            <a:spLocks noGrp="1"/>
          </p:cNvSpPr>
          <p:nvPr/>
        </p:nvSpPr>
        <p:spPr bwMode="auto">
          <a:xfrm>
            <a:off x="3885453" y="8684899"/>
            <a:ext cx="2970946" cy="457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58" tIns="46479" rIns="92958" bIns="46479" anchor="b"/>
          <a:lstStyle/>
          <a:p>
            <a:pPr algn="r"/>
            <a:fld id="{D3A54D86-EEDB-4226-B4FB-FBB536472066}" type="slidenum">
              <a:rPr lang="es-ES" sz="1200">
                <a:solidFill>
                  <a:srgbClr val="000000"/>
                </a:solidFill>
              </a:rPr>
              <a:pPr algn="r"/>
              <a:t>22</a:t>
            </a:fld>
            <a:endParaRPr lang="es-E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s-ES_trad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Click to edit Master subtitle style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25D47-B163-C644-8A95-5D6098B8D64E}" type="datetimeFigureOut">
              <a:rPr lang="es-ES_tradnl" smtClean="0"/>
              <a:pPr/>
              <a:t>4/20/16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8DA6E-408A-614F-8482-ECE19B853F8C}" type="slidenum">
              <a:rPr lang="es-ES_tradnl" smtClean="0"/>
              <a:pPr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s-ES_trad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25D47-B163-C644-8A95-5D6098B8D64E}" type="datetimeFigureOut">
              <a:rPr lang="es-ES_tradnl" smtClean="0"/>
              <a:pPr/>
              <a:t>4/20/16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8DA6E-408A-614F-8482-ECE19B853F8C}" type="slidenum">
              <a:rPr lang="es-ES_tradnl" smtClean="0"/>
              <a:pPr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s-ES_trad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25D47-B163-C644-8A95-5D6098B8D64E}" type="datetimeFigureOut">
              <a:rPr lang="es-ES_tradnl" smtClean="0"/>
              <a:pPr/>
              <a:t>4/20/16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8DA6E-408A-614F-8482-ECE19B853F8C}" type="slidenum">
              <a:rPr lang="es-ES_tradnl" smtClean="0"/>
              <a:pPr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25D47-B163-C644-8A95-5D6098B8D64E}" type="datetimeFigureOut">
              <a:rPr lang="es-ES_tradnl" smtClean="0"/>
              <a:pPr/>
              <a:t>4/20/16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8DA6E-408A-614F-8482-ECE19B853F8C}" type="slidenum">
              <a:rPr lang="es-ES_tradnl" smtClean="0"/>
              <a:pPr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25D47-B163-C644-8A95-5D6098B8D64E}" type="datetimeFigureOut">
              <a:rPr lang="es-ES_tradnl" smtClean="0"/>
              <a:pPr/>
              <a:t>4/20/16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8DA6E-408A-614F-8482-ECE19B853F8C}" type="slidenum">
              <a:rPr lang="es-ES_tradnl" smtClean="0"/>
              <a:pPr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s-ES_trad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s-ES_trad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25D47-B163-C644-8A95-5D6098B8D64E}" type="datetimeFigureOut">
              <a:rPr lang="es-ES_tradnl" smtClean="0"/>
              <a:pPr/>
              <a:t>4/20/16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8DA6E-408A-614F-8482-ECE19B853F8C}" type="slidenum">
              <a:rPr lang="es-ES_tradnl" smtClean="0"/>
              <a:pPr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s-ES_trad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s-ES_trad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25D47-B163-C644-8A95-5D6098B8D64E}" type="datetimeFigureOut">
              <a:rPr lang="es-ES_tradnl" smtClean="0"/>
              <a:pPr/>
              <a:t>4/20/16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8DA6E-408A-614F-8482-ECE19B853F8C}" type="slidenum">
              <a:rPr lang="es-ES_tradnl" smtClean="0"/>
              <a:pPr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25D47-B163-C644-8A95-5D6098B8D64E}" type="datetimeFigureOut">
              <a:rPr lang="es-ES_tradnl" smtClean="0"/>
              <a:pPr/>
              <a:t>4/20/16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8DA6E-408A-614F-8482-ECE19B853F8C}" type="slidenum">
              <a:rPr lang="es-ES_tradnl" smtClean="0"/>
              <a:pPr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25D47-B163-C644-8A95-5D6098B8D64E}" type="datetimeFigureOut">
              <a:rPr lang="es-ES_tradnl" smtClean="0"/>
              <a:pPr/>
              <a:t>4/20/16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8DA6E-408A-614F-8482-ECE19B853F8C}" type="slidenum">
              <a:rPr lang="es-ES_tradnl" smtClean="0"/>
              <a:pPr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s-ES_trad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25D47-B163-C644-8A95-5D6098B8D64E}" type="datetimeFigureOut">
              <a:rPr lang="es-ES_tradnl" smtClean="0"/>
              <a:pPr/>
              <a:t>4/20/16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8DA6E-408A-614F-8482-ECE19B853F8C}" type="slidenum">
              <a:rPr lang="es-ES_tradnl" smtClean="0"/>
              <a:pPr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s-ES_trad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25D47-B163-C644-8A95-5D6098B8D64E}" type="datetimeFigureOut">
              <a:rPr lang="es-ES_tradnl" smtClean="0"/>
              <a:pPr/>
              <a:t>4/20/16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8DA6E-408A-614F-8482-ECE19B853F8C}" type="slidenum">
              <a:rPr lang="es-ES_tradnl" smtClean="0"/>
              <a:pPr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C25D47-B163-C644-8A95-5D6098B8D64E}" type="datetimeFigureOut">
              <a:rPr lang="es-ES_tradnl" smtClean="0"/>
              <a:pPr/>
              <a:t>4/20/16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18DA6E-408A-614F-8482-ECE19B853F8C}" type="slidenum">
              <a:rPr lang="es-ES_tradnl" smtClean="0"/>
              <a:pPr/>
              <a:t>‹#›</a:t>
            </a:fld>
            <a:endParaRPr lang="es-ES_tradn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8435" y="4343400"/>
            <a:ext cx="8229600" cy="1143000"/>
          </a:xfrm>
        </p:spPr>
        <p:txBody>
          <a:bodyPr>
            <a:normAutofit/>
          </a:bodyPr>
          <a:lstStyle/>
          <a:p>
            <a:r>
              <a:rPr lang="es-ES_tradnl" sz="2800" dirty="0" err="1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CaP</a:t>
            </a:r>
            <a:r>
              <a:rPr lang="es-ES_tradnl" sz="28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 Resistente a Castración </a:t>
            </a:r>
            <a:endParaRPr lang="es-ES_tradnl" sz="28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73694" y="5762306"/>
            <a:ext cx="8229600" cy="94329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_tradnl" sz="18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Dr. Guillermo Feria Bernal</a:t>
            </a:r>
          </a:p>
          <a:p>
            <a:pPr algn="ctr">
              <a:buNone/>
            </a:pPr>
            <a:r>
              <a:rPr lang="es-ES_tradnl" sz="18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                                       </a:t>
            </a:r>
          </a:p>
          <a:p>
            <a:pPr algn="ctr">
              <a:buNone/>
            </a:pPr>
            <a:r>
              <a:rPr lang="es-ES_tradnl" sz="18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Instituto Nacional de Ciencias Médicas y Nutrición “Salvador </a:t>
            </a:r>
            <a:r>
              <a:rPr lang="es-ES_tradnl" sz="1800" dirty="0" err="1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Zubirán</a:t>
            </a:r>
            <a:r>
              <a:rPr lang="es-ES_tradnl" sz="18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”               </a:t>
            </a:r>
            <a:endParaRPr lang="es-ES_tradnl" sz="18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4" name="Imagen 3" descr="Captura de pantalla 2015-03-27 a la(s) 12.27.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4857" y="2431995"/>
            <a:ext cx="4181292" cy="2063805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5" name="Imagen 4" descr="Captura de pantalla 2013-10-23 a la(s) 09.28.53.png"/>
          <p:cNvPicPr>
            <a:picLocks noChangeAspect="1"/>
          </p:cNvPicPr>
          <p:nvPr/>
        </p:nvPicPr>
        <p:blipFill>
          <a:blip r:embed="rId3"/>
          <a:srcRect l="9264" r="10675"/>
          <a:stretch>
            <a:fillRect/>
          </a:stretch>
        </p:blipFill>
        <p:spPr>
          <a:xfrm>
            <a:off x="7173624" y="419248"/>
            <a:ext cx="1360776" cy="1449139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762000" y="6096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dirty="0"/>
          </a:p>
        </p:txBody>
      </p:sp>
      <p:pic>
        <p:nvPicPr>
          <p:cNvPr id="9" name="Imagen 3" descr="Captura de pantalla 2014-04-30 a la(s) 12.54.57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457200"/>
            <a:ext cx="1447800" cy="1465403"/>
          </a:xfrm>
          <a:prstGeom prst="rect">
            <a:avLst/>
          </a:prstGeom>
          <a:ln w="38100" cmpd="sng">
            <a:solidFill>
              <a:schemeClr val="bg1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3200" dirty="0" err="1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CaP</a:t>
            </a:r>
            <a:endParaRPr lang="es-ES_tradnl" sz="32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74729" y="1657929"/>
            <a:ext cx="8312071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_tradnl" sz="24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		Agentes que actúan indirectamente sobre RA</a:t>
            </a:r>
          </a:p>
          <a:p>
            <a:pPr>
              <a:buNone/>
            </a:pPr>
            <a:endParaRPr lang="es-ES_tradnl" sz="2400" dirty="0" smtClean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/>
              <a:cs typeface="Times New Roman"/>
            </a:endParaRPr>
          </a:p>
          <a:p>
            <a:pPr>
              <a:buNone/>
            </a:pPr>
            <a:r>
              <a:rPr lang="es-ES_tradnl" sz="24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          </a:t>
            </a:r>
            <a:r>
              <a:rPr lang="es-ES_tradnl" sz="20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Inhibidores de la síntesis de andrógenos</a:t>
            </a:r>
          </a:p>
          <a:p>
            <a:pPr>
              <a:buNone/>
            </a:pPr>
            <a:endParaRPr lang="es-ES_tradnl" sz="2000" dirty="0" smtClean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/>
              <a:cs typeface="Times New Roman"/>
            </a:endParaRPr>
          </a:p>
          <a:p>
            <a:pPr>
              <a:buNone/>
            </a:pPr>
            <a:r>
              <a:rPr lang="es-ES_tradnl" sz="20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           	A</a:t>
            </a:r>
            <a:r>
              <a:rPr lang="es-ES_tradnl" sz="18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gonistas y Antagonistas LHRH</a:t>
            </a:r>
          </a:p>
          <a:p>
            <a:pPr>
              <a:buNone/>
            </a:pPr>
            <a:r>
              <a:rPr lang="es-ES_tradnl" sz="18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			Ketoconazol: inhibe CYP51A,11A1,11B1,11B2,17 y19</a:t>
            </a:r>
          </a:p>
          <a:p>
            <a:pPr>
              <a:buNone/>
            </a:pPr>
            <a:r>
              <a:rPr lang="es-ES_tradnl" sz="18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			Acetato de </a:t>
            </a:r>
            <a:r>
              <a:rPr lang="es-ES_tradnl" sz="1800" dirty="0" err="1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Abiraterona</a:t>
            </a:r>
            <a:r>
              <a:rPr lang="es-ES_tradnl" sz="18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: inhibe CYP17 (inhibe cortisol) +prednisona</a:t>
            </a:r>
          </a:p>
          <a:p>
            <a:pPr>
              <a:buNone/>
            </a:pPr>
            <a:r>
              <a:rPr lang="es-ES_tradnl" sz="18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			</a:t>
            </a:r>
            <a:r>
              <a:rPr lang="es-ES_tradnl" sz="1800" dirty="0" err="1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Orterenol</a:t>
            </a:r>
            <a:r>
              <a:rPr lang="es-ES_tradnl" sz="18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 (TAK700): inhibe CYP17 + prednisona</a:t>
            </a:r>
          </a:p>
          <a:p>
            <a:pPr>
              <a:buNone/>
            </a:pPr>
            <a:r>
              <a:rPr lang="es-ES_tradnl" sz="18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			</a:t>
            </a:r>
            <a:r>
              <a:rPr lang="es-ES_tradnl" sz="1800" dirty="0" err="1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Galeterona</a:t>
            </a:r>
            <a:r>
              <a:rPr lang="es-ES_tradnl" sz="18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 (TOK001): inhibe CYP17 y bloquea unión andrógenos - RA</a:t>
            </a:r>
          </a:p>
          <a:p>
            <a:pPr lvl="1"/>
            <a:endParaRPr lang="es-ES_tradnl" sz="18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5591551" y="6003456"/>
            <a:ext cx="2279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200" dirty="0" err="1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Urol</a:t>
            </a:r>
            <a:r>
              <a:rPr lang="es-ES_tradnl" sz="12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s-ES_tradnl" sz="1200" dirty="0" err="1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Clin</a:t>
            </a:r>
            <a:r>
              <a:rPr lang="es-ES_tradnl" sz="12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 N </a:t>
            </a:r>
            <a:r>
              <a:rPr lang="es-ES_tradnl" sz="1200" dirty="0" err="1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Am</a:t>
            </a:r>
            <a:r>
              <a:rPr lang="es-ES_tradnl" sz="12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. 2012; 39:435-52</a:t>
            </a:r>
          </a:p>
          <a:p>
            <a:endParaRPr lang="es-ES_tradnl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-38748"/>
            <a:ext cx="8229600" cy="1143000"/>
          </a:xfrm>
        </p:spPr>
        <p:txBody>
          <a:bodyPr>
            <a:normAutofit/>
          </a:bodyPr>
          <a:lstStyle/>
          <a:p>
            <a:r>
              <a:rPr lang="es-ES_tradnl" sz="3200" dirty="0" err="1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CaP</a:t>
            </a:r>
            <a:r>
              <a:rPr lang="es-ES_tradnl" sz="32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-RC</a:t>
            </a:r>
            <a:endParaRPr lang="es-ES_tradnl" sz="32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23176" y="1130121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s-ES_tradnl" sz="24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Inmunoterapia</a:t>
            </a:r>
          </a:p>
          <a:p>
            <a:pPr>
              <a:buNone/>
            </a:pPr>
            <a:r>
              <a:rPr lang="es-ES_tradnl" sz="24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	</a:t>
            </a:r>
            <a:endParaRPr lang="es-ES_tradnl" sz="2000" dirty="0" smtClean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/>
              <a:cs typeface="Times New Roman"/>
            </a:endParaRPr>
          </a:p>
          <a:p>
            <a:pPr>
              <a:buNone/>
            </a:pPr>
            <a:r>
              <a:rPr lang="es-ES_tradnl" sz="20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		</a:t>
            </a:r>
            <a:r>
              <a:rPr lang="es-ES_tradnl" sz="2000" dirty="0" err="1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Sipuleucel</a:t>
            </a:r>
            <a:r>
              <a:rPr lang="es-ES_tradnl" sz="20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-T</a:t>
            </a:r>
          </a:p>
          <a:p>
            <a:pPr>
              <a:buNone/>
            </a:pPr>
            <a:r>
              <a:rPr lang="es-ES_tradnl" sz="24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	</a:t>
            </a:r>
            <a:r>
              <a:rPr lang="es-ES_tradnl" sz="18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	Las células presentadoras de antígenos se aíslan ex-vivo a través de </a:t>
            </a:r>
            <a:r>
              <a:rPr lang="es-ES_tradnl" sz="1800" dirty="0" err="1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leucoféresis</a:t>
            </a:r>
            <a:r>
              <a:rPr lang="es-ES_tradnl" sz="18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</a:p>
          <a:p>
            <a:pPr>
              <a:buNone/>
            </a:pPr>
            <a:r>
              <a:rPr lang="es-ES_tradnl" sz="18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          y son “cargadas” con el </a:t>
            </a:r>
            <a:r>
              <a:rPr lang="es-ES_tradnl" sz="1800" dirty="0" err="1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Ag</a:t>
            </a:r>
            <a:r>
              <a:rPr lang="es-ES_tradnl" sz="18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 de elección</a:t>
            </a:r>
          </a:p>
          <a:p>
            <a:pPr>
              <a:buNone/>
            </a:pPr>
            <a:r>
              <a:rPr lang="es-ES_tradnl" sz="18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		Primer inmunoterapia </a:t>
            </a:r>
            <a:r>
              <a:rPr lang="es-ES_tradnl" sz="1800" i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personalizada</a:t>
            </a:r>
            <a:endParaRPr lang="es-ES_tradnl" sz="1800" dirty="0" smtClean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/>
              <a:cs typeface="Times New Roman"/>
            </a:endParaRPr>
          </a:p>
          <a:p>
            <a:pPr>
              <a:buNone/>
            </a:pPr>
            <a:r>
              <a:rPr lang="es-ES_tradnl" sz="18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  </a:t>
            </a:r>
          </a:p>
          <a:p>
            <a:pPr>
              <a:buNone/>
            </a:pPr>
            <a:r>
              <a:rPr lang="es-ES_tradnl" sz="18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		 </a:t>
            </a:r>
            <a:r>
              <a:rPr lang="es-ES_tradnl" sz="1600" dirty="0" err="1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CPA´s</a:t>
            </a:r>
            <a:r>
              <a:rPr lang="es-ES_tradnl" sz="16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             C tumorales (péptido-MHC clase I)         receptores T de CD8 y </a:t>
            </a:r>
            <a:r>
              <a:rPr lang="es-ES_tradnl" sz="1600" dirty="0" err="1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linfos</a:t>
            </a:r>
            <a:r>
              <a:rPr lang="es-ES_tradnl" sz="16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 T</a:t>
            </a:r>
          </a:p>
          <a:p>
            <a:pPr>
              <a:buNone/>
            </a:pPr>
            <a:r>
              <a:rPr lang="es-ES_tradnl" sz="16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			</a:t>
            </a:r>
            <a:endParaRPr lang="es-ES_tradnl" sz="1800" dirty="0" smtClean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/>
              <a:cs typeface="Times New Roman"/>
            </a:endParaRPr>
          </a:p>
          <a:p>
            <a:pPr>
              <a:buNone/>
            </a:pPr>
            <a:r>
              <a:rPr lang="es-ES_tradnl" sz="18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		  </a:t>
            </a:r>
            <a:endParaRPr lang="es-ES_tradnl" sz="1400" dirty="0" smtClean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/>
              <a:cs typeface="Times New Roman"/>
            </a:endParaRPr>
          </a:p>
          <a:p>
            <a:pPr>
              <a:buNone/>
            </a:pPr>
            <a:r>
              <a:rPr lang="es-ES_tradnl" sz="18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		</a:t>
            </a:r>
          </a:p>
          <a:p>
            <a:pPr>
              <a:buNone/>
            </a:pPr>
            <a:endParaRPr lang="es-ES_tradnl" sz="1800" dirty="0" smtClean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/>
              <a:cs typeface="Times New Roman"/>
            </a:endParaRPr>
          </a:p>
          <a:p>
            <a:endParaRPr lang="es-ES_tradnl" dirty="0"/>
          </a:p>
        </p:txBody>
      </p:sp>
      <p:sp>
        <p:nvSpPr>
          <p:cNvPr id="5" name="Flecha derecha 4"/>
          <p:cNvSpPr/>
          <p:nvPr/>
        </p:nvSpPr>
        <p:spPr>
          <a:xfrm>
            <a:off x="1770154" y="3892339"/>
            <a:ext cx="442344" cy="22072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6" name="Flecha derecha 5"/>
          <p:cNvSpPr/>
          <p:nvPr/>
        </p:nvSpPr>
        <p:spPr>
          <a:xfrm>
            <a:off x="5253437" y="3889211"/>
            <a:ext cx="343387" cy="22072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7" name="CuadroTexto 6"/>
          <p:cNvSpPr txBox="1"/>
          <p:nvPr/>
        </p:nvSpPr>
        <p:spPr>
          <a:xfrm>
            <a:off x="5253388" y="6465260"/>
            <a:ext cx="35783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200" dirty="0" err="1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Canadian</a:t>
            </a:r>
            <a:r>
              <a:rPr lang="es-ES_tradnl" sz="12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 J </a:t>
            </a:r>
            <a:r>
              <a:rPr lang="es-ES_tradnl" sz="1200" dirty="0" err="1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Urol</a:t>
            </a:r>
            <a:r>
              <a:rPr lang="es-ES_tradnl" sz="12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. International </a:t>
            </a:r>
            <a:r>
              <a:rPr lang="es-ES_tradnl" sz="1200" dirty="0" err="1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suppl</a:t>
            </a:r>
            <a:r>
              <a:rPr lang="es-ES_tradnl" sz="12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 2014; </a:t>
            </a:r>
            <a:r>
              <a:rPr lang="es-ES_tradnl" sz="1200" dirty="0" err="1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april</a:t>
            </a:r>
            <a:r>
              <a:rPr lang="es-ES_tradnl" sz="12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: 48- 56</a:t>
            </a:r>
            <a:endParaRPr lang="es-ES_tradnl" sz="12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8" name="Imagen 7" descr="Captura de pantalla 2015-04-15 a la(s) 14.07.3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4952" y="4436592"/>
            <a:ext cx="5637268" cy="1939098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3600" dirty="0" err="1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CaP</a:t>
            </a:r>
            <a:r>
              <a:rPr lang="es-ES_tradnl" sz="36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- RC</a:t>
            </a:r>
            <a:endParaRPr lang="es-ES_tradnl" sz="36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01502" y="1600200"/>
            <a:ext cx="7179646" cy="4525963"/>
          </a:xfrm>
        </p:spPr>
        <p:txBody>
          <a:bodyPr/>
          <a:lstStyle/>
          <a:p>
            <a:pPr>
              <a:buNone/>
            </a:pPr>
            <a:r>
              <a:rPr lang="es-ES_tradnl" sz="28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Receptores </a:t>
            </a:r>
            <a:r>
              <a:rPr lang="es-ES_tradnl" sz="2800" dirty="0" err="1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Androgénicos</a:t>
            </a:r>
            <a:endParaRPr lang="es-ES_tradnl" sz="2800" dirty="0" smtClean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/>
              <a:cs typeface="Times New Roman"/>
            </a:endParaRPr>
          </a:p>
          <a:p>
            <a:pPr>
              <a:buNone/>
            </a:pPr>
            <a:r>
              <a:rPr lang="es-ES_tradnl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		</a:t>
            </a:r>
          </a:p>
          <a:p>
            <a:pPr>
              <a:buNone/>
            </a:pPr>
            <a:r>
              <a:rPr lang="es-ES_tradnl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	</a:t>
            </a:r>
            <a:r>
              <a:rPr lang="es-ES_tradnl" sz="24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Múltiples Variantes de ellos</a:t>
            </a:r>
          </a:p>
          <a:p>
            <a:pPr>
              <a:buNone/>
            </a:pPr>
            <a:r>
              <a:rPr lang="es-ES_tradnl" sz="24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	AR-V7</a:t>
            </a:r>
          </a:p>
          <a:p>
            <a:pPr>
              <a:buNone/>
            </a:pPr>
            <a:r>
              <a:rPr lang="es-ES_tradnl" sz="24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			</a:t>
            </a:r>
            <a:r>
              <a:rPr lang="es-ES_tradnl" sz="20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R-A reconocido que codifica productos de </a:t>
            </a:r>
          </a:p>
          <a:p>
            <a:pPr>
              <a:buNone/>
            </a:pPr>
            <a:r>
              <a:rPr lang="es-ES_tradnl" sz="20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			proteínas funcionales que son detectables en </a:t>
            </a:r>
          </a:p>
          <a:p>
            <a:pPr>
              <a:buNone/>
            </a:pPr>
            <a:r>
              <a:rPr lang="es-ES_tradnl" sz="20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			especímenes clínicos</a:t>
            </a:r>
          </a:p>
          <a:p>
            <a:pPr>
              <a:buNone/>
            </a:pPr>
            <a:r>
              <a:rPr lang="es-ES_tradnl" sz="20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			“Predice” respuesta a </a:t>
            </a:r>
            <a:r>
              <a:rPr lang="es-ES_tradnl" sz="2000" dirty="0" err="1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Tx</a:t>
            </a:r>
            <a:r>
              <a:rPr lang="es-ES_tradnl" sz="20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 oral</a:t>
            </a:r>
            <a:endParaRPr lang="es-ES_tradnl" sz="20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6036896" y="6126163"/>
            <a:ext cx="20639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2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NEJM 2014;371(11): 1028-38</a:t>
            </a:r>
            <a:endParaRPr lang="es-ES_tradnl" sz="12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84957"/>
            <a:ext cx="8229600" cy="1143000"/>
          </a:xfrm>
        </p:spPr>
        <p:txBody>
          <a:bodyPr>
            <a:normAutofit/>
          </a:bodyPr>
          <a:lstStyle/>
          <a:p>
            <a:r>
              <a:rPr lang="es-ES_tradnl" sz="3200" dirty="0" err="1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CaP</a:t>
            </a:r>
            <a:r>
              <a:rPr lang="es-ES_tradnl" sz="32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-RC</a:t>
            </a:r>
            <a:endParaRPr lang="es-ES_tradnl" sz="32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29311" y="1491861"/>
            <a:ext cx="6255968" cy="491569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s-ES_tradnl" sz="28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Tratamiento Oral</a:t>
            </a:r>
          </a:p>
          <a:p>
            <a:pPr>
              <a:buNone/>
            </a:pPr>
            <a:endParaRPr lang="es-ES_tradnl" sz="2800" dirty="0" smtClean="0">
              <a:solidFill>
                <a:srgbClr val="FFFFFF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/>
              <a:cs typeface="Times New Roman"/>
            </a:endParaRPr>
          </a:p>
          <a:p>
            <a:pPr>
              <a:buNone/>
            </a:pPr>
            <a:r>
              <a:rPr lang="es-ES_tradnl" sz="2400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	  DES</a:t>
            </a:r>
          </a:p>
          <a:p>
            <a:pPr>
              <a:buNone/>
            </a:pPr>
            <a:r>
              <a:rPr lang="es-ES_tradnl" sz="2800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		     </a:t>
            </a:r>
            <a:r>
              <a:rPr lang="es-ES_tradnl" sz="1800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1959   VACURG            			5mgs </a:t>
            </a:r>
          </a:p>
          <a:p>
            <a:pPr>
              <a:buNone/>
            </a:pPr>
            <a:r>
              <a:rPr lang="es-ES_tradnl" sz="1800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				   gran toxicidad cardiovascular </a:t>
            </a:r>
          </a:p>
          <a:p>
            <a:pPr>
              <a:buNone/>
            </a:pPr>
            <a:r>
              <a:rPr lang="es-ES_tradnl" sz="1800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                             &gt; 36% de muertes no relacionadas con el </a:t>
            </a:r>
            <a:r>
              <a:rPr lang="es-ES_tradnl" sz="1800" dirty="0" err="1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CaP</a:t>
            </a:r>
            <a:endParaRPr lang="es-ES_tradnl" sz="1800" dirty="0" smtClean="0">
              <a:solidFill>
                <a:srgbClr val="FFFFFF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/>
              <a:cs typeface="Times New Roman"/>
            </a:endParaRPr>
          </a:p>
          <a:p>
            <a:pPr>
              <a:buNone/>
            </a:pPr>
            <a:endParaRPr lang="es-ES_tradnl" sz="1800" dirty="0" smtClean="0">
              <a:solidFill>
                <a:srgbClr val="FFFFFF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/>
              <a:cs typeface="Times New Roman"/>
            </a:endParaRPr>
          </a:p>
          <a:p>
            <a:pPr>
              <a:buNone/>
            </a:pPr>
            <a:endParaRPr lang="es-ES_tradnl" sz="1800" dirty="0" smtClean="0">
              <a:solidFill>
                <a:srgbClr val="FFFFFF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/>
              <a:cs typeface="Times New Roman"/>
            </a:endParaRPr>
          </a:p>
          <a:p>
            <a:pPr>
              <a:buNone/>
            </a:pPr>
            <a:r>
              <a:rPr lang="es-ES_tradnl" sz="1800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		        1986  EORTC                                     3mgs</a:t>
            </a:r>
          </a:p>
          <a:p>
            <a:pPr>
              <a:buNone/>
            </a:pPr>
            <a:r>
              <a:rPr lang="es-ES_tradnl" sz="1800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                          (</a:t>
            </a:r>
            <a:r>
              <a:rPr lang="es-ES_tradnl" sz="1730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Fenómenos trombo </a:t>
            </a:r>
            <a:r>
              <a:rPr lang="es-ES_tradnl" sz="1730" dirty="0" err="1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–</a:t>
            </a:r>
            <a:r>
              <a:rPr lang="es-ES_tradnl" sz="1730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s-ES_tradnl" sz="1730" dirty="0" err="1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embólicos</a:t>
            </a:r>
            <a:r>
              <a:rPr lang="es-ES_tradnl" sz="1730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)                          </a:t>
            </a:r>
          </a:p>
          <a:p>
            <a:pPr>
              <a:buNone/>
            </a:pPr>
            <a:r>
              <a:rPr lang="es-ES_tradnl" sz="18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					</a:t>
            </a:r>
            <a:r>
              <a:rPr lang="es-ES_tradnl" sz="1800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30761          17.0%</a:t>
            </a:r>
          </a:p>
          <a:p>
            <a:pPr>
              <a:buNone/>
            </a:pPr>
            <a:r>
              <a:rPr lang="es-ES_tradnl" sz="1800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					30762 	     9.6%</a:t>
            </a:r>
          </a:p>
          <a:p>
            <a:pPr>
              <a:buNone/>
            </a:pPr>
            <a:r>
              <a:rPr lang="es-ES_tradnl" sz="1800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				</a:t>
            </a:r>
          </a:p>
          <a:p>
            <a:pPr>
              <a:buNone/>
            </a:pPr>
            <a:endParaRPr lang="es-ES_tradnl" sz="1800" dirty="0" smtClean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/>
              <a:cs typeface="Times New Roman"/>
            </a:endParaRPr>
          </a:p>
          <a:p>
            <a:pPr>
              <a:buNone/>
            </a:pPr>
            <a:r>
              <a:rPr lang="es-ES_tradnl" sz="18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			</a:t>
            </a:r>
            <a:endParaRPr lang="es-ES_tradnl" sz="18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6457471" y="6308577"/>
            <a:ext cx="19287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200" dirty="0" err="1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Scand</a:t>
            </a:r>
            <a:r>
              <a:rPr lang="es-ES_tradnl" sz="12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 J </a:t>
            </a:r>
            <a:r>
              <a:rPr lang="es-ES_tradnl" sz="1200" dirty="0" err="1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Urol</a:t>
            </a:r>
            <a:r>
              <a:rPr lang="es-ES_tradnl" sz="12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 2014; 48: 4-14</a:t>
            </a:r>
          </a:p>
          <a:p>
            <a:endParaRPr lang="es-ES_tradnl" dirty="0" smtClean="0"/>
          </a:p>
          <a:p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93204"/>
            <a:ext cx="8229600" cy="1143000"/>
          </a:xfrm>
        </p:spPr>
        <p:txBody>
          <a:bodyPr>
            <a:normAutofit/>
          </a:bodyPr>
          <a:lstStyle/>
          <a:p>
            <a:r>
              <a:rPr lang="es-ES_tradnl" sz="3200" dirty="0" err="1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CaP</a:t>
            </a:r>
            <a:r>
              <a:rPr lang="es-ES_tradnl" sz="32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-RC</a:t>
            </a:r>
            <a:endParaRPr lang="es-ES_tradnl" sz="32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95294" y="1266293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s-ES_tradnl" sz="24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		</a:t>
            </a:r>
            <a:r>
              <a:rPr lang="es-ES_tradnl" sz="28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Tratamiento Oral</a:t>
            </a:r>
          </a:p>
          <a:p>
            <a:pPr>
              <a:buNone/>
            </a:pPr>
            <a:r>
              <a:rPr lang="es-ES_tradnl" sz="24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			DES 1 mgr</a:t>
            </a:r>
          </a:p>
        </p:txBody>
      </p:sp>
      <p:graphicFrame>
        <p:nvGraphicFramePr>
          <p:cNvPr id="5" name="Tabla 4"/>
          <p:cNvGraphicFramePr>
            <a:graphicFrameLocks noGrp="1"/>
          </p:cNvGraphicFramePr>
          <p:nvPr/>
        </p:nvGraphicFramePr>
        <p:xfrm>
          <a:off x="695294" y="2288789"/>
          <a:ext cx="7731433" cy="389636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tableStyleId>{5C22544A-7EE6-4342-B048-85BDC9FD1C3A}</a:tableStyleId>
              </a:tblPr>
              <a:tblGrid>
                <a:gridCol w="1288572"/>
                <a:gridCol w="1401513"/>
                <a:gridCol w="903541"/>
                <a:gridCol w="1505022"/>
                <a:gridCol w="1242222"/>
                <a:gridCol w="139056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b="0" dirty="0" smtClean="0">
                          <a:effectLst>
                            <a:outerShdw blurRad="50800" dist="38100" dir="270000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Año</a:t>
                      </a:r>
                      <a:endParaRPr lang="es-ES_tradnl" b="0" dirty="0">
                        <a:effectLst>
                          <a:outerShdw blurRad="50800" dist="38100" dir="2700000">
                            <a:srgbClr val="000000">
                              <a:alpha val="43000"/>
                            </a:srgbClr>
                          </a:outerShdw>
                        </a:effectLst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b="0" dirty="0" smtClean="0">
                          <a:effectLst>
                            <a:outerShdw blurRad="50800" dist="38100" dir="270000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Estudio</a:t>
                      </a:r>
                      <a:endParaRPr lang="es-ES_tradnl" b="0" dirty="0">
                        <a:effectLst>
                          <a:outerShdw blurRad="50800" dist="38100" dir="2700000">
                            <a:srgbClr val="000000">
                              <a:alpha val="43000"/>
                            </a:srgbClr>
                          </a:outerShdw>
                        </a:effectLst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b="0" dirty="0" err="1" smtClean="0">
                          <a:effectLst>
                            <a:outerShdw blurRad="50800" dist="38100" dir="270000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Nº</a:t>
                      </a:r>
                      <a:endParaRPr lang="es-ES_tradnl" b="0" dirty="0">
                        <a:effectLst>
                          <a:outerShdw blurRad="50800" dist="38100" dir="2700000">
                            <a:srgbClr val="000000">
                              <a:alpha val="43000"/>
                            </a:srgbClr>
                          </a:outerShdw>
                        </a:effectLst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b="0" dirty="0" smtClean="0">
                          <a:effectLst>
                            <a:outerShdw blurRad="50800" dist="38100" dir="270000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Seguimiento</a:t>
                      </a:r>
                    </a:p>
                    <a:p>
                      <a:pPr algn="ctr"/>
                      <a:r>
                        <a:rPr lang="es-ES_tradnl" b="0" dirty="0" smtClean="0">
                          <a:effectLst>
                            <a:outerShdw blurRad="50800" dist="38100" dir="270000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(meses)</a:t>
                      </a:r>
                      <a:endParaRPr lang="es-ES_tradnl" b="0" dirty="0">
                        <a:effectLst>
                          <a:outerShdw blurRad="50800" dist="38100" dir="2700000">
                            <a:srgbClr val="000000">
                              <a:alpha val="43000"/>
                            </a:srgbClr>
                          </a:outerShdw>
                        </a:effectLst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b="0" dirty="0" smtClean="0">
                          <a:effectLst>
                            <a:outerShdw blurRad="50800" dist="38100" dir="270000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Trombosis</a:t>
                      </a:r>
                    </a:p>
                    <a:p>
                      <a:pPr algn="ctr"/>
                      <a:r>
                        <a:rPr lang="es-ES_tradnl" b="0" dirty="0" smtClean="0">
                          <a:effectLst>
                            <a:outerShdw blurRad="50800" dist="38100" dir="270000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(%)</a:t>
                      </a:r>
                      <a:endParaRPr lang="es-ES_tradnl" b="0" dirty="0">
                        <a:effectLst>
                          <a:outerShdw blurRad="50800" dist="38100" dir="2700000">
                            <a:srgbClr val="000000">
                              <a:alpha val="43000"/>
                            </a:srgbClr>
                          </a:outerShdw>
                        </a:effectLst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b="0" dirty="0" smtClean="0">
                          <a:effectLst>
                            <a:outerShdw blurRad="50800" dist="38100" dir="270000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Muertes</a:t>
                      </a:r>
                    </a:p>
                    <a:p>
                      <a:pPr algn="ctr"/>
                      <a:r>
                        <a:rPr lang="es-ES_tradnl" b="0" dirty="0" smtClean="0">
                          <a:effectLst>
                            <a:outerShdw blurRad="50800" dist="38100" dir="270000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(%)</a:t>
                      </a:r>
                      <a:endParaRPr lang="es-ES_tradnl" b="0" dirty="0">
                        <a:effectLst>
                          <a:outerShdw blurRad="50800" dist="38100" dir="2700000">
                            <a:srgbClr val="000000">
                              <a:alpha val="43000"/>
                            </a:srgbClr>
                          </a:outerShdw>
                        </a:effectLst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dirty="0" smtClean="0">
                          <a:latin typeface="Times New Roman"/>
                          <a:cs typeface="Times New Roman"/>
                        </a:rPr>
                        <a:t>1995</a:t>
                      </a:r>
                      <a:endParaRPr lang="es-ES_tradnl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 smtClean="0">
                          <a:latin typeface="Times New Roman"/>
                          <a:cs typeface="Times New Roman"/>
                        </a:rPr>
                        <a:t>EORTC</a:t>
                      </a:r>
                    </a:p>
                    <a:p>
                      <a:pPr algn="ctr"/>
                      <a:r>
                        <a:rPr lang="es-ES_tradnl" sz="1200" dirty="0" smtClean="0">
                          <a:latin typeface="Times New Roman"/>
                          <a:cs typeface="Times New Roman"/>
                        </a:rPr>
                        <a:t>DES</a:t>
                      </a:r>
                      <a:r>
                        <a:rPr lang="es-ES_tradnl" sz="1200" baseline="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s-ES_tradnl" sz="1200" baseline="0" dirty="0" err="1" smtClean="0">
                          <a:latin typeface="Times New Roman"/>
                          <a:cs typeface="Times New Roman"/>
                        </a:rPr>
                        <a:t>vs</a:t>
                      </a:r>
                      <a:r>
                        <a:rPr lang="es-ES_tradnl" sz="1200" baseline="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s-ES_tradnl" sz="1200" baseline="0" dirty="0" err="1" smtClean="0">
                          <a:latin typeface="Times New Roman"/>
                          <a:cs typeface="Times New Roman"/>
                        </a:rPr>
                        <a:t>Orq</a:t>
                      </a:r>
                      <a:endParaRPr lang="es-ES_tradnl" sz="12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 smtClean="0">
                          <a:latin typeface="Times New Roman"/>
                          <a:cs typeface="Times New Roman"/>
                        </a:rPr>
                        <a:t>328</a:t>
                      </a:r>
                      <a:endParaRPr lang="es-ES_tradnl" sz="16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 smtClean="0">
                          <a:latin typeface="Times New Roman"/>
                          <a:cs typeface="Times New Roman"/>
                        </a:rPr>
                        <a:t>48.0 </a:t>
                      </a:r>
                      <a:endParaRPr lang="es-ES_tradnl" sz="16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 smtClean="0">
                          <a:latin typeface="Times New Roman"/>
                          <a:cs typeface="Times New Roman"/>
                        </a:rPr>
                        <a:t>-</a:t>
                      </a:r>
                      <a:endParaRPr lang="es-ES_tradnl" sz="16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 smtClean="0">
                          <a:latin typeface="Times New Roman"/>
                          <a:cs typeface="Times New Roman"/>
                        </a:rPr>
                        <a:t>14.8 </a:t>
                      </a:r>
                      <a:r>
                        <a:rPr lang="es-ES_tradnl" sz="1600" dirty="0" err="1" smtClean="0">
                          <a:latin typeface="Times New Roman"/>
                          <a:cs typeface="Times New Roman"/>
                        </a:rPr>
                        <a:t>vs</a:t>
                      </a:r>
                      <a:r>
                        <a:rPr lang="es-ES_tradnl" sz="1600" dirty="0" smtClean="0">
                          <a:latin typeface="Times New Roman"/>
                          <a:cs typeface="Times New Roman"/>
                        </a:rPr>
                        <a:t> </a:t>
                      </a:r>
                    </a:p>
                    <a:p>
                      <a:pPr algn="ctr"/>
                      <a:r>
                        <a:rPr lang="es-ES_tradnl" sz="1600" dirty="0" smtClean="0">
                          <a:latin typeface="Times New Roman"/>
                          <a:cs typeface="Times New Roman"/>
                        </a:rPr>
                        <a:t>8.3</a:t>
                      </a:r>
                      <a:endParaRPr lang="es-ES_tradnl" sz="16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dirty="0" smtClean="0">
                          <a:latin typeface="Times New Roman"/>
                          <a:cs typeface="Times New Roman"/>
                        </a:rPr>
                        <a:t>1996</a:t>
                      </a:r>
                      <a:endParaRPr lang="es-ES_tradnl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s-ES_tradnl" sz="1600" dirty="0" err="1" smtClean="0">
                          <a:latin typeface="Times New Roman"/>
                          <a:cs typeface="Times New Roman"/>
                        </a:rPr>
                        <a:t>Bishop</a:t>
                      </a:r>
                      <a:r>
                        <a:rPr lang="es-ES_tradnl" sz="1600" dirty="0" smtClean="0">
                          <a:latin typeface="Times New Roman"/>
                          <a:cs typeface="Times New Roman"/>
                        </a:rPr>
                        <a:t> MC</a:t>
                      </a:r>
                      <a:r>
                        <a:rPr lang="es-ES_tradnl" sz="1600" baseline="0" dirty="0" smtClean="0">
                          <a:latin typeface="Times New Roman"/>
                          <a:cs typeface="Times New Roman"/>
                        </a:rPr>
                        <a:t>         </a:t>
                      </a:r>
                      <a:endParaRPr lang="es-ES_tradnl" sz="16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 smtClean="0">
                          <a:latin typeface="Times New Roman"/>
                          <a:cs typeface="Times New Roman"/>
                        </a:rPr>
                        <a:t>106</a:t>
                      </a:r>
                      <a:endParaRPr lang="es-ES_tradnl" sz="16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 smtClean="0">
                          <a:latin typeface="Times New Roman"/>
                          <a:cs typeface="Times New Roman"/>
                        </a:rPr>
                        <a:t>21.0</a:t>
                      </a:r>
                      <a:endParaRPr lang="es-ES_tradnl" sz="16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s-ES_tradnl" sz="16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s-ES_tradnl" sz="16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dirty="0" smtClean="0">
                          <a:latin typeface="Times New Roman"/>
                          <a:cs typeface="Times New Roman"/>
                        </a:rPr>
                        <a:t>1998</a:t>
                      </a:r>
                      <a:endParaRPr lang="es-ES_tradnl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s-ES_tradnl" sz="1600" dirty="0" smtClean="0">
                          <a:latin typeface="Times New Roman"/>
                          <a:cs typeface="Times New Roman"/>
                        </a:rPr>
                        <a:t>Smith DC</a:t>
                      </a:r>
                      <a:endParaRPr lang="es-ES_tradnl" sz="16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 smtClean="0">
                          <a:latin typeface="Times New Roman"/>
                          <a:cs typeface="Times New Roman"/>
                        </a:rPr>
                        <a:t>21</a:t>
                      </a:r>
                      <a:endParaRPr lang="es-ES_tradnl" sz="16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 smtClean="0">
                          <a:latin typeface="Times New Roman"/>
                          <a:cs typeface="Times New Roman"/>
                        </a:rPr>
                        <a:t>7.6 </a:t>
                      </a:r>
                      <a:endParaRPr lang="es-ES_tradnl" sz="16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 smtClean="0">
                          <a:latin typeface="Times New Roman"/>
                          <a:cs typeface="Times New Roman"/>
                        </a:rPr>
                        <a:t>5</a:t>
                      </a:r>
                      <a:endParaRPr lang="es-ES_tradnl" sz="16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s-ES_tradnl" sz="16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dirty="0" smtClean="0">
                          <a:latin typeface="Times New Roman"/>
                          <a:cs typeface="Times New Roman"/>
                        </a:rPr>
                        <a:t>2000</a:t>
                      </a:r>
                      <a:endParaRPr lang="es-ES_tradnl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 err="1" smtClean="0">
                          <a:latin typeface="Times New Roman"/>
                          <a:cs typeface="Times New Roman"/>
                        </a:rPr>
                        <a:t>Farrugia</a:t>
                      </a:r>
                      <a:r>
                        <a:rPr lang="es-ES_tradnl" sz="1600" dirty="0" smtClean="0">
                          <a:latin typeface="Times New Roman"/>
                          <a:cs typeface="Times New Roman"/>
                        </a:rPr>
                        <a:t> D</a:t>
                      </a:r>
                      <a:endParaRPr lang="es-ES_tradnl" sz="16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 smtClean="0">
                          <a:latin typeface="Times New Roman"/>
                          <a:cs typeface="Times New Roman"/>
                        </a:rPr>
                        <a:t>34</a:t>
                      </a:r>
                      <a:endParaRPr lang="es-ES_tradnl" sz="16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 smtClean="0">
                          <a:latin typeface="Times New Roman"/>
                          <a:cs typeface="Times New Roman"/>
                        </a:rPr>
                        <a:t>21.0</a:t>
                      </a:r>
                      <a:endParaRPr lang="es-ES_tradnl" sz="16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 smtClean="0">
                          <a:latin typeface="Times New Roman"/>
                          <a:cs typeface="Times New Roman"/>
                        </a:rPr>
                        <a:t>12</a:t>
                      </a:r>
                      <a:endParaRPr lang="es-ES_tradnl" sz="16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s-ES_tradnl" sz="16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dirty="0" smtClean="0">
                          <a:latin typeface="Times New Roman"/>
                          <a:cs typeface="Times New Roman"/>
                        </a:rPr>
                        <a:t>2000</a:t>
                      </a:r>
                      <a:endParaRPr lang="es-ES_tradnl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 err="1" smtClean="0">
                          <a:latin typeface="Times New Roman"/>
                          <a:cs typeface="Times New Roman"/>
                        </a:rPr>
                        <a:t>Rosenbaum</a:t>
                      </a:r>
                      <a:r>
                        <a:rPr lang="es-ES_tradnl" sz="1600" dirty="0" smtClean="0">
                          <a:latin typeface="Times New Roman"/>
                          <a:cs typeface="Times New Roman"/>
                        </a:rPr>
                        <a:t>*</a:t>
                      </a:r>
                      <a:endParaRPr lang="es-ES_tradnl" sz="16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 smtClean="0">
                          <a:latin typeface="Times New Roman"/>
                          <a:cs typeface="Times New Roman"/>
                        </a:rPr>
                        <a:t>18</a:t>
                      </a:r>
                      <a:endParaRPr lang="es-ES_tradnl" sz="16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 smtClean="0">
                          <a:latin typeface="Times New Roman"/>
                          <a:cs typeface="Times New Roman"/>
                        </a:rPr>
                        <a:t>-</a:t>
                      </a:r>
                      <a:endParaRPr lang="es-ES_tradnl" sz="16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 smtClean="0">
                          <a:latin typeface="Times New Roman"/>
                          <a:cs typeface="Times New Roman"/>
                        </a:rPr>
                        <a:t>5</a:t>
                      </a:r>
                      <a:endParaRPr lang="es-ES_tradnl" sz="16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 smtClean="0">
                          <a:latin typeface="Times New Roman"/>
                          <a:cs typeface="Times New Roman"/>
                        </a:rPr>
                        <a:t>-</a:t>
                      </a:r>
                      <a:endParaRPr lang="es-ES_tradnl" sz="16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dirty="0" smtClean="0">
                          <a:latin typeface="Times New Roman"/>
                          <a:cs typeface="Times New Roman"/>
                        </a:rPr>
                        <a:t>2014</a:t>
                      </a:r>
                      <a:endParaRPr lang="es-ES_tradnl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 smtClean="0">
                          <a:latin typeface="Times New Roman"/>
                          <a:cs typeface="Times New Roman"/>
                        </a:rPr>
                        <a:t>INCMNSZ </a:t>
                      </a:r>
                      <a:r>
                        <a:rPr lang="es-ES_tradnl" sz="1200" dirty="0" smtClean="0">
                          <a:latin typeface="Times New Roman"/>
                          <a:cs typeface="Times New Roman"/>
                        </a:rPr>
                        <a:t>(1-2mgs)</a:t>
                      </a:r>
                      <a:endParaRPr lang="es-ES_tradnl" sz="12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 smtClean="0">
                          <a:latin typeface="Times New Roman"/>
                          <a:cs typeface="Times New Roman"/>
                        </a:rPr>
                        <a:t>30</a:t>
                      </a:r>
                      <a:endParaRPr lang="es-ES_tradnl" sz="16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 smtClean="0">
                          <a:latin typeface="Times New Roman"/>
                          <a:cs typeface="Times New Roman"/>
                        </a:rPr>
                        <a:t>88.0</a:t>
                      </a:r>
                      <a:endParaRPr lang="es-ES_tradnl" sz="16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 smtClean="0">
                          <a:latin typeface="Times New Roman"/>
                          <a:cs typeface="Times New Roman"/>
                        </a:rPr>
                        <a:t>10</a:t>
                      </a:r>
                      <a:endParaRPr lang="es-ES_tradnl" sz="16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s-ES_tradnl" sz="16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dirty="0" smtClean="0">
                          <a:latin typeface="Times New Roman"/>
                          <a:cs typeface="Times New Roman"/>
                        </a:rPr>
                        <a:t>2014</a:t>
                      </a:r>
                      <a:endParaRPr lang="es-ES_tradnl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 smtClean="0">
                          <a:latin typeface="Times New Roman"/>
                          <a:cs typeface="Times New Roman"/>
                        </a:rPr>
                        <a:t>INCAN</a:t>
                      </a:r>
                    </a:p>
                    <a:p>
                      <a:pPr algn="ctr"/>
                      <a:r>
                        <a:rPr lang="es-ES_tradnl" sz="1600" baseline="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s-ES_tradnl" sz="1200" baseline="0" dirty="0" smtClean="0">
                          <a:latin typeface="Times New Roman"/>
                          <a:cs typeface="Times New Roman"/>
                        </a:rPr>
                        <a:t>(1-2 </a:t>
                      </a:r>
                      <a:r>
                        <a:rPr lang="es-ES_tradnl" sz="1200" baseline="0" dirty="0" err="1" smtClean="0">
                          <a:latin typeface="Times New Roman"/>
                          <a:cs typeface="Times New Roman"/>
                        </a:rPr>
                        <a:t>mgs</a:t>
                      </a:r>
                      <a:r>
                        <a:rPr lang="es-ES_tradnl" sz="1200" baseline="0" dirty="0" smtClean="0">
                          <a:latin typeface="Times New Roman"/>
                          <a:cs typeface="Times New Roman"/>
                        </a:rPr>
                        <a:t>)</a:t>
                      </a:r>
                      <a:endParaRPr lang="es-ES_tradnl" sz="12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 smtClean="0">
                          <a:latin typeface="Times New Roman"/>
                          <a:cs typeface="Times New Roman"/>
                        </a:rPr>
                        <a:t>70</a:t>
                      </a:r>
                      <a:endParaRPr lang="es-ES_tradnl" sz="16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 smtClean="0">
                          <a:latin typeface="Times New Roman"/>
                          <a:cs typeface="Times New Roman"/>
                        </a:rPr>
                        <a:t>10.3</a:t>
                      </a:r>
                      <a:endParaRPr lang="es-ES_tradnl" sz="16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 smtClean="0">
                          <a:latin typeface="Times New Roman"/>
                          <a:cs typeface="Times New Roman"/>
                        </a:rPr>
                        <a:t>2.8</a:t>
                      </a:r>
                      <a:endParaRPr lang="es-ES_tradnl" sz="16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s-ES_tradnl" sz="16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6785808" y="6019117"/>
            <a:ext cx="2005677" cy="15327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sz="1200" dirty="0" smtClean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/>
              <a:cs typeface="Times New Roman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s-ES_tradnl" sz="1200" dirty="0" smtClean="0">
                <a:latin typeface="Times New Roman"/>
                <a:cs typeface="Times New Roman"/>
              </a:rPr>
              <a:t>*</a:t>
            </a:r>
            <a:r>
              <a:rPr lang="es-ES_tradnl" sz="1200" dirty="0" err="1" smtClean="0">
                <a:latin typeface="Times New Roman"/>
                <a:cs typeface="Times New Roman"/>
              </a:rPr>
              <a:t>Clinical</a:t>
            </a:r>
            <a:r>
              <a:rPr lang="es-ES_tradnl" sz="1200" dirty="0" smtClean="0">
                <a:latin typeface="Times New Roman"/>
                <a:cs typeface="Times New Roman"/>
              </a:rPr>
              <a:t> </a:t>
            </a:r>
            <a:r>
              <a:rPr lang="es-ES_tradnl" sz="1200" dirty="0" err="1" smtClean="0">
                <a:latin typeface="Times New Roman"/>
                <a:cs typeface="Times New Roman"/>
              </a:rPr>
              <a:t>Oncology</a:t>
            </a:r>
            <a:r>
              <a:rPr lang="es-ES_tradnl" sz="1200" dirty="0" smtClean="0">
                <a:latin typeface="Times New Roman"/>
                <a:cs typeface="Times New Roman"/>
              </a:rPr>
              <a:t> 2004; 16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s-ES_tradnl" sz="12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  </a:t>
            </a:r>
            <a:r>
              <a:rPr lang="es-ES_tradnl" sz="1200" dirty="0" err="1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Scand</a:t>
            </a:r>
            <a:r>
              <a:rPr lang="es-ES_tradnl" sz="12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 J </a:t>
            </a:r>
            <a:r>
              <a:rPr lang="es-ES_tradnl" sz="1200" dirty="0" err="1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Urol</a:t>
            </a:r>
            <a:r>
              <a:rPr lang="es-ES_tradnl" sz="12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 2014; 48: 4-14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es-ES" sz="1200" dirty="0" smtClean="0">
              <a:latin typeface="Times New Roman"/>
              <a:cs typeface="Times New Roman"/>
            </a:endParaRPr>
          </a:p>
          <a:p>
            <a:endParaRPr lang="es-ES_tradnl" sz="1200" dirty="0" smtClean="0">
              <a:solidFill>
                <a:srgbClr val="FFFFCC"/>
              </a:solidFill>
            </a:endParaRPr>
          </a:p>
          <a:p>
            <a:endParaRPr lang="es-ES_tradnl" sz="1200" dirty="0" smtClean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/>
              <a:cs typeface="Times New Roman"/>
            </a:endParaRPr>
          </a:p>
          <a:p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3200" dirty="0" err="1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CaP</a:t>
            </a:r>
            <a:r>
              <a:rPr lang="es-ES_tradnl" sz="32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-RC</a:t>
            </a:r>
            <a:endParaRPr lang="es-ES_tradnl" sz="3200" dirty="0"/>
          </a:p>
        </p:txBody>
      </p:sp>
      <p:sp>
        <p:nvSpPr>
          <p:cNvPr id="4" name="Rectángulo 3"/>
          <p:cNvSpPr/>
          <p:nvPr/>
        </p:nvSpPr>
        <p:spPr>
          <a:xfrm>
            <a:off x="1081938" y="1764730"/>
            <a:ext cx="746208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s-ES_tradnl" sz="2800" dirty="0" err="1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Enzalutamida</a:t>
            </a:r>
            <a:endParaRPr lang="es-ES_tradnl" sz="2800" dirty="0" smtClean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/>
              <a:cs typeface="Times New Roman"/>
            </a:endParaRPr>
          </a:p>
          <a:p>
            <a:pPr>
              <a:buNone/>
            </a:pPr>
            <a:r>
              <a:rPr lang="es-ES_tradnl" sz="28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		</a:t>
            </a:r>
            <a:r>
              <a:rPr lang="es-ES_tradnl" sz="20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Altera:</a:t>
            </a:r>
          </a:p>
          <a:p>
            <a:pPr>
              <a:buNone/>
            </a:pPr>
            <a:r>
              <a:rPr lang="es-ES_tradnl" sz="20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			La translocación nuclear del RA </a:t>
            </a:r>
          </a:p>
          <a:p>
            <a:pPr>
              <a:buNone/>
            </a:pPr>
            <a:r>
              <a:rPr lang="es-ES_tradnl" sz="20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			La unión del DNA con cofactor de reclutamiento</a:t>
            </a:r>
          </a:p>
          <a:p>
            <a:pPr>
              <a:buNone/>
            </a:pPr>
            <a:endParaRPr lang="es-ES_tradnl" sz="2400" dirty="0" smtClean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/>
              <a:cs typeface="Times New Roman"/>
            </a:endParaRPr>
          </a:p>
          <a:p>
            <a:pPr>
              <a:buNone/>
            </a:pPr>
            <a:endParaRPr lang="es-ES_tradnl" sz="2400" dirty="0" smtClean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/>
              <a:cs typeface="Times New Roman"/>
            </a:endParaRPr>
          </a:p>
          <a:p>
            <a:pPr>
              <a:buNone/>
            </a:pPr>
            <a:r>
              <a:rPr lang="es-ES_tradnl" sz="24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		 AFFIRM        post </a:t>
            </a:r>
            <a:r>
              <a:rPr lang="es-ES_tradnl" sz="2400" dirty="0" err="1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docetaxel</a:t>
            </a:r>
            <a:r>
              <a:rPr lang="es-ES_tradnl" sz="24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</a:p>
          <a:p>
            <a:pPr>
              <a:buNone/>
            </a:pPr>
            <a:r>
              <a:rPr lang="es-ES_tradnl" sz="24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			   				2009-2010</a:t>
            </a:r>
          </a:p>
          <a:p>
            <a:pPr>
              <a:buNone/>
            </a:pPr>
            <a:endParaRPr lang="es-ES_tradnl" sz="2400" dirty="0" smtClean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/>
              <a:cs typeface="Times New Roman"/>
            </a:endParaRPr>
          </a:p>
          <a:p>
            <a:pPr>
              <a:buNone/>
            </a:pPr>
            <a:r>
              <a:rPr lang="es-ES_tradnl" sz="24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		 PREVAIL       sin quimioterapia previa</a:t>
            </a:r>
          </a:p>
          <a:p>
            <a:pPr>
              <a:buNone/>
            </a:pPr>
            <a:r>
              <a:rPr lang="es-ES_tradnl" sz="24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			   				2010 -2012</a:t>
            </a:r>
          </a:p>
          <a:p>
            <a:pPr>
              <a:buNone/>
            </a:pPr>
            <a:endParaRPr lang="es-ES_tradnl" sz="2400" dirty="0" smtClean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/>
              <a:cs typeface="Times New Roman"/>
            </a:endParaRPr>
          </a:p>
          <a:p>
            <a:pPr>
              <a:buNone/>
            </a:pPr>
            <a:endParaRPr lang="es-ES_tradnl" sz="2400" dirty="0" smtClean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8981"/>
            <a:ext cx="8229600" cy="1143000"/>
          </a:xfrm>
        </p:spPr>
        <p:txBody>
          <a:bodyPr>
            <a:normAutofit/>
          </a:bodyPr>
          <a:lstStyle/>
          <a:p>
            <a:r>
              <a:rPr lang="es-ES_tradnl" sz="3200" dirty="0" err="1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CaP</a:t>
            </a:r>
            <a:r>
              <a:rPr lang="es-ES_tradnl" sz="32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-RC</a:t>
            </a:r>
            <a:endParaRPr lang="es-ES_tradnl" sz="32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73653" y="1113627"/>
            <a:ext cx="7212626" cy="4525963"/>
          </a:xfrm>
        </p:spPr>
        <p:txBody>
          <a:bodyPr/>
          <a:lstStyle/>
          <a:p>
            <a:pPr>
              <a:buNone/>
            </a:pPr>
            <a:r>
              <a:rPr lang="es-ES_tradnl" sz="24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	</a:t>
            </a:r>
            <a:r>
              <a:rPr lang="es-ES_tradnl" sz="28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Tratamiento Oral</a:t>
            </a:r>
          </a:p>
          <a:p>
            <a:pPr>
              <a:buNone/>
            </a:pPr>
            <a:r>
              <a:rPr lang="es-ES_tradnl" sz="36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            </a:t>
            </a:r>
            <a:r>
              <a:rPr lang="es-ES_tradnl" sz="24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AFFIRM</a:t>
            </a:r>
          </a:p>
          <a:p>
            <a:pPr>
              <a:buNone/>
            </a:pPr>
            <a:r>
              <a:rPr lang="es-ES_tradnl" sz="20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				N:1199                          </a:t>
            </a:r>
            <a:endParaRPr lang="es-ES_tradnl" sz="2000" dirty="0"/>
          </a:p>
        </p:txBody>
      </p:sp>
      <p:pic>
        <p:nvPicPr>
          <p:cNvPr id="4" name="Imagen 3" descr="Captura de pantalla 2015-04-10 a la(s) 11.29.01.png"/>
          <p:cNvPicPr>
            <a:picLocks noChangeAspect="1"/>
          </p:cNvPicPr>
          <p:nvPr/>
        </p:nvPicPr>
        <p:blipFill>
          <a:blip r:embed="rId2"/>
          <a:srcRect t="7514"/>
          <a:stretch>
            <a:fillRect/>
          </a:stretch>
        </p:blipFill>
        <p:spPr>
          <a:xfrm>
            <a:off x="2514600" y="2695001"/>
            <a:ext cx="3996761" cy="2638999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5" name="CuadroTexto 4"/>
          <p:cNvSpPr txBox="1"/>
          <p:nvPr/>
        </p:nvSpPr>
        <p:spPr>
          <a:xfrm>
            <a:off x="3605353" y="5375686"/>
            <a:ext cx="210964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2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Mediana: 18.4 </a:t>
            </a:r>
            <a:r>
              <a:rPr lang="es-ES_tradnl" sz="1200" dirty="0" err="1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vs</a:t>
            </a:r>
            <a:r>
              <a:rPr lang="es-ES_tradnl" sz="12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 13.6 meses</a:t>
            </a:r>
          </a:p>
          <a:p>
            <a:r>
              <a:rPr lang="es-ES_tradnl" i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      </a:t>
            </a:r>
            <a:r>
              <a:rPr lang="es-ES_tradnl" i="1" dirty="0" err="1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Dif</a:t>
            </a:r>
            <a:r>
              <a:rPr lang="es-ES_tradnl" i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; 4,8 meses</a:t>
            </a:r>
          </a:p>
          <a:p>
            <a:r>
              <a:rPr lang="es-ES_tradnl" sz="12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             riesgo de muerte 37% </a:t>
            </a:r>
          </a:p>
          <a:p>
            <a:endParaRPr lang="es-ES_tradnl" sz="12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6" name="Flecha abajo 5"/>
          <p:cNvSpPr/>
          <p:nvPr/>
        </p:nvSpPr>
        <p:spPr>
          <a:xfrm>
            <a:off x="3876146" y="5941388"/>
            <a:ext cx="98966" cy="15461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7" name="CuadroTexto 6"/>
          <p:cNvSpPr txBox="1"/>
          <p:nvPr/>
        </p:nvSpPr>
        <p:spPr>
          <a:xfrm>
            <a:off x="6650487" y="6338635"/>
            <a:ext cx="226491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2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N </a:t>
            </a:r>
            <a:r>
              <a:rPr lang="es-ES_tradnl" sz="1200" dirty="0" err="1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Engl</a:t>
            </a:r>
            <a:r>
              <a:rPr lang="es-ES_tradnl" sz="12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 J </a:t>
            </a:r>
            <a:r>
              <a:rPr lang="es-ES_tradnl" sz="1200" dirty="0" err="1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Med</a:t>
            </a:r>
            <a:r>
              <a:rPr lang="es-ES_tradnl" sz="12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 2012; 367:1187-97</a:t>
            </a:r>
          </a:p>
          <a:p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228"/>
            <a:ext cx="8229600" cy="1143000"/>
          </a:xfrm>
        </p:spPr>
        <p:txBody>
          <a:bodyPr>
            <a:normAutofit/>
          </a:bodyPr>
          <a:lstStyle/>
          <a:p>
            <a:r>
              <a:rPr lang="es-ES_tradnl" sz="3200" dirty="0" err="1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CaP</a:t>
            </a:r>
            <a:r>
              <a:rPr lang="es-ES_tradnl" sz="32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-RC</a:t>
            </a:r>
            <a:endParaRPr lang="es-ES_tradnl" sz="32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-144840" y="982718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s-ES_tradnl" sz="24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	         </a:t>
            </a:r>
            <a:r>
              <a:rPr lang="es-ES_tradnl" sz="28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Tratamiento Oral</a:t>
            </a:r>
          </a:p>
          <a:p>
            <a:pPr>
              <a:buNone/>
            </a:pPr>
            <a:r>
              <a:rPr lang="es-ES_tradnl" sz="24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              AFFIRM</a:t>
            </a:r>
            <a:endParaRPr lang="es-ES_tradnl" sz="2400" dirty="0"/>
          </a:p>
        </p:txBody>
      </p:sp>
      <p:pic>
        <p:nvPicPr>
          <p:cNvPr id="4" name="Imagen 3" descr="Captura de pantalla 2015-04-10 a la(s) 11.29.18.png"/>
          <p:cNvPicPr>
            <a:picLocks noChangeAspect="1"/>
          </p:cNvPicPr>
          <p:nvPr/>
        </p:nvPicPr>
        <p:blipFill>
          <a:blip r:embed="rId2"/>
          <a:srcRect t="6904"/>
          <a:stretch>
            <a:fillRect/>
          </a:stretch>
        </p:blipFill>
        <p:spPr>
          <a:xfrm>
            <a:off x="1045962" y="2611080"/>
            <a:ext cx="3094092" cy="211332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5" name="Imagen 4" descr="Captura de pantalla 2015-04-10 a la(s) 11.29.26.png"/>
          <p:cNvPicPr>
            <a:picLocks noChangeAspect="1"/>
          </p:cNvPicPr>
          <p:nvPr/>
        </p:nvPicPr>
        <p:blipFill>
          <a:blip r:embed="rId3"/>
          <a:srcRect t="6850"/>
          <a:stretch>
            <a:fillRect/>
          </a:stretch>
        </p:blipFill>
        <p:spPr>
          <a:xfrm>
            <a:off x="4932643" y="2669383"/>
            <a:ext cx="3050578" cy="2131217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6" name="CuadroTexto 5"/>
          <p:cNvSpPr txBox="1"/>
          <p:nvPr/>
        </p:nvSpPr>
        <p:spPr>
          <a:xfrm>
            <a:off x="1311293" y="5156537"/>
            <a:ext cx="229819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        Tiempo progresión APE</a:t>
            </a:r>
          </a:p>
          <a:p>
            <a:r>
              <a:rPr lang="es-ES_tradnl" sz="14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	   8.3 </a:t>
            </a:r>
            <a:r>
              <a:rPr lang="es-ES_tradnl" sz="1400" dirty="0" err="1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vs</a:t>
            </a:r>
            <a:r>
              <a:rPr lang="es-ES_tradnl" sz="14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 3.0 meses</a:t>
            </a:r>
          </a:p>
          <a:p>
            <a:r>
              <a:rPr lang="es-ES_tradnl" sz="14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        (respuesta: 54% </a:t>
            </a:r>
            <a:r>
              <a:rPr lang="es-ES_tradnl" sz="1400" dirty="0" err="1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vs</a:t>
            </a:r>
            <a:r>
              <a:rPr lang="es-ES_tradnl" sz="14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 2%)</a:t>
            </a:r>
          </a:p>
          <a:p>
            <a:r>
              <a:rPr lang="es-ES_tradnl" sz="1400" i="1" dirty="0" smtClean="0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	  </a:t>
            </a:r>
            <a:r>
              <a:rPr lang="es-ES_tradnl" i="1" dirty="0" err="1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Dif</a:t>
            </a:r>
            <a:r>
              <a:rPr lang="es-ES_tradnl" i="1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: 5.3 meses</a:t>
            </a:r>
          </a:p>
          <a:p>
            <a:endParaRPr lang="es-ES_tradnl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4890558" y="5181600"/>
            <a:ext cx="322983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Sobrevida libre de progresión  radiológica</a:t>
            </a:r>
          </a:p>
          <a:p>
            <a:r>
              <a:rPr lang="es-ES_tradnl" sz="14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                    8.3 </a:t>
            </a:r>
            <a:r>
              <a:rPr lang="es-ES_tradnl" sz="1400" dirty="0" err="1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vs</a:t>
            </a:r>
            <a:r>
              <a:rPr lang="es-ES_tradnl" sz="14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 2.9 meses</a:t>
            </a:r>
          </a:p>
          <a:p>
            <a:r>
              <a:rPr lang="es-ES_tradnl" sz="1400" i="1" dirty="0" smtClean="0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	        </a:t>
            </a:r>
            <a:r>
              <a:rPr lang="es-ES_tradnl" i="1" dirty="0" err="1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Dif</a:t>
            </a:r>
            <a:r>
              <a:rPr lang="es-ES_tradnl" i="1" dirty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:</a:t>
            </a:r>
            <a:r>
              <a:rPr lang="es-ES_tradnl" i="1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 5.4 meses</a:t>
            </a:r>
            <a:endParaRPr lang="es-ES_tradnl" i="1" dirty="0">
              <a:solidFill>
                <a:srgbClr val="FFFFFF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6498087" y="6399295"/>
            <a:ext cx="226491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2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N </a:t>
            </a:r>
            <a:r>
              <a:rPr lang="es-ES_tradnl" sz="1200" dirty="0" err="1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Engl</a:t>
            </a:r>
            <a:r>
              <a:rPr lang="es-ES_tradnl" sz="12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 J </a:t>
            </a:r>
            <a:r>
              <a:rPr lang="es-ES_tradnl" sz="1200" dirty="0" err="1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Med</a:t>
            </a:r>
            <a:r>
              <a:rPr lang="es-ES_tradnl" sz="12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 2012; 367:1187-97</a:t>
            </a:r>
          </a:p>
          <a:p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228"/>
            <a:ext cx="8229600" cy="1143000"/>
          </a:xfrm>
        </p:spPr>
        <p:txBody>
          <a:bodyPr>
            <a:normAutofit/>
          </a:bodyPr>
          <a:lstStyle/>
          <a:p>
            <a:r>
              <a:rPr lang="es-ES_tradnl" sz="3200" dirty="0" err="1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CaP</a:t>
            </a:r>
            <a:r>
              <a:rPr lang="es-ES_tradnl" sz="32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-RC</a:t>
            </a:r>
            <a:endParaRPr lang="es-ES_tradnl" sz="32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097133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s-ES_tradnl" sz="24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		</a:t>
            </a:r>
            <a:r>
              <a:rPr lang="es-ES_tradnl" sz="28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Tratamiento Oral</a:t>
            </a:r>
          </a:p>
          <a:p>
            <a:pPr>
              <a:buNone/>
            </a:pPr>
            <a:r>
              <a:rPr lang="es-ES_tradnl" sz="24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			</a:t>
            </a:r>
            <a:endParaRPr lang="es-ES_tradnl" sz="2000" dirty="0" smtClean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/>
              <a:cs typeface="Times New Roman"/>
            </a:endParaRPr>
          </a:p>
          <a:p>
            <a:pPr>
              <a:buNone/>
            </a:pPr>
            <a:r>
              <a:rPr lang="es-ES_tradnl" sz="20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			</a:t>
            </a:r>
            <a:r>
              <a:rPr lang="es-ES_tradnl" sz="24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PREVAIL</a:t>
            </a:r>
          </a:p>
          <a:p>
            <a:pPr>
              <a:buNone/>
            </a:pPr>
            <a:r>
              <a:rPr lang="es-ES_tradnl" sz="20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			N:1717</a:t>
            </a:r>
          </a:p>
          <a:p>
            <a:pPr>
              <a:buNone/>
            </a:pPr>
            <a:r>
              <a:rPr lang="es-ES_tradnl" sz="24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			</a:t>
            </a:r>
            <a:endParaRPr lang="es-ES_tradnl" sz="1800" dirty="0" smtClean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/>
              <a:cs typeface="Times New Roman"/>
            </a:endParaRPr>
          </a:p>
          <a:p>
            <a:endParaRPr lang="es-ES_tradnl" sz="1800" dirty="0"/>
          </a:p>
        </p:txBody>
      </p:sp>
      <p:pic>
        <p:nvPicPr>
          <p:cNvPr id="4" name="Imagen 3" descr="Captura de pantalla 2015-04-10 a la(s) 09.55.06.png"/>
          <p:cNvPicPr>
            <a:picLocks noChangeAspect="1"/>
          </p:cNvPicPr>
          <p:nvPr/>
        </p:nvPicPr>
        <p:blipFill>
          <a:blip r:embed="rId3"/>
          <a:srcRect l="3133" t="4078" r="5189" b="33575"/>
          <a:stretch>
            <a:fillRect/>
          </a:stretch>
        </p:blipFill>
        <p:spPr>
          <a:xfrm>
            <a:off x="1129855" y="2895600"/>
            <a:ext cx="3191645" cy="2137297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5" name="Imagen 4" descr="Captura de pantalla 2015-04-10 a la(s) 09.54.53.png"/>
          <p:cNvPicPr>
            <a:picLocks noChangeAspect="1"/>
          </p:cNvPicPr>
          <p:nvPr/>
        </p:nvPicPr>
        <p:blipFill>
          <a:blip r:embed="rId4"/>
          <a:srcRect l="3230" r="10461"/>
          <a:stretch>
            <a:fillRect/>
          </a:stretch>
        </p:blipFill>
        <p:spPr>
          <a:xfrm>
            <a:off x="5327639" y="2891028"/>
            <a:ext cx="2845258" cy="2214372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6" name="CuadroTexto 5"/>
          <p:cNvSpPr txBox="1"/>
          <p:nvPr/>
        </p:nvSpPr>
        <p:spPr>
          <a:xfrm>
            <a:off x="1855590" y="5329535"/>
            <a:ext cx="191782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2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Mediana 32.4 vs30.2 meses</a:t>
            </a:r>
          </a:p>
          <a:p>
            <a:r>
              <a:rPr lang="es-ES_tradnl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    </a:t>
            </a:r>
            <a:r>
              <a:rPr lang="es-ES_tradnl" i="1" dirty="0" err="1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Dif</a:t>
            </a:r>
            <a:r>
              <a:rPr lang="es-ES_tradnl" i="1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: 2.2 meses</a:t>
            </a:r>
            <a:endParaRPr lang="es-ES_tradnl" i="1" dirty="0">
              <a:solidFill>
                <a:srgbClr val="FFFFFF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5315753" y="5437221"/>
            <a:ext cx="2983058" cy="369332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s-ES_tradnl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   </a:t>
            </a:r>
            <a:r>
              <a:rPr lang="es-ES_tradnl" i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A 12 meses  65%  </a:t>
            </a:r>
            <a:r>
              <a:rPr lang="es-ES_tradnl" i="1" dirty="0" err="1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vs</a:t>
            </a:r>
            <a:r>
              <a:rPr lang="es-ES_tradnl" i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 14%</a:t>
            </a:r>
            <a:r>
              <a:rPr lang="es-ES_tradnl" sz="1200" i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endParaRPr lang="es-ES_tradnl" sz="1200" i="1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6592786" y="6400800"/>
            <a:ext cx="239881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2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N </a:t>
            </a:r>
            <a:r>
              <a:rPr lang="es-ES_tradnl" sz="1200" dirty="0" err="1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Engl</a:t>
            </a:r>
            <a:r>
              <a:rPr lang="es-ES_tradnl" sz="12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 J </a:t>
            </a:r>
            <a:r>
              <a:rPr lang="es-ES_tradnl" sz="1200" dirty="0" err="1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Med</a:t>
            </a:r>
            <a:r>
              <a:rPr lang="es-ES_tradnl" sz="12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 2014; 371 (18): 1755</a:t>
            </a:r>
          </a:p>
          <a:p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8981"/>
            <a:ext cx="8229600" cy="1143000"/>
          </a:xfrm>
        </p:spPr>
        <p:txBody>
          <a:bodyPr>
            <a:normAutofit/>
          </a:bodyPr>
          <a:lstStyle/>
          <a:p>
            <a:r>
              <a:rPr lang="es-ES_tradnl" sz="3200" dirty="0" err="1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CaP</a:t>
            </a:r>
            <a:r>
              <a:rPr lang="es-ES_tradnl" sz="32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-RC</a:t>
            </a:r>
            <a:endParaRPr lang="es-ES_tradnl" sz="32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154862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_tradnl" sz="28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Tratamiento Oral</a:t>
            </a:r>
          </a:p>
          <a:p>
            <a:pPr>
              <a:buNone/>
            </a:pPr>
            <a:r>
              <a:rPr lang="es-ES_tradnl" sz="28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			</a:t>
            </a:r>
          </a:p>
          <a:p>
            <a:pPr>
              <a:buNone/>
            </a:pPr>
            <a:r>
              <a:rPr lang="es-ES_tradnl" sz="18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			</a:t>
            </a:r>
            <a:r>
              <a:rPr lang="es-ES_tradnl" sz="24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PREVAIL</a:t>
            </a:r>
          </a:p>
        </p:txBody>
      </p:sp>
      <p:pic>
        <p:nvPicPr>
          <p:cNvPr id="5" name="Imagen 4" descr="Captura de pantalla 2015-04-10 a la(s) 10.36.29.png"/>
          <p:cNvPicPr>
            <a:picLocks noChangeAspect="1"/>
          </p:cNvPicPr>
          <p:nvPr/>
        </p:nvPicPr>
        <p:blipFill>
          <a:blip r:embed="rId2"/>
          <a:srcRect b="38810"/>
          <a:stretch>
            <a:fillRect/>
          </a:stretch>
        </p:blipFill>
        <p:spPr>
          <a:xfrm>
            <a:off x="3012325" y="2877228"/>
            <a:ext cx="3464675" cy="2304372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6" name="CuadroTexto 5"/>
          <p:cNvSpPr txBox="1"/>
          <p:nvPr/>
        </p:nvSpPr>
        <p:spPr>
          <a:xfrm>
            <a:off x="6127614" y="6126163"/>
            <a:ext cx="239881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2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N </a:t>
            </a:r>
            <a:r>
              <a:rPr lang="es-ES_tradnl" sz="1200" dirty="0" err="1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Engl</a:t>
            </a:r>
            <a:r>
              <a:rPr lang="es-ES_tradnl" sz="12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 J </a:t>
            </a:r>
            <a:r>
              <a:rPr lang="es-ES_tradnl" sz="1200" dirty="0" err="1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Med</a:t>
            </a:r>
            <a:r>
              <a:rPr lang="es-ES_tradnl" sz="12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 2014; 371 (18): 1755</a:t>
            </a:r>
          </a:p>
          <a:p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50787"/>
            <a:ext cx="8229600" cy="1143000"/>
          </a:xfrm>
        </p:spPr>
        <p:txBody>
          <a:bodyPr>
            <a:normAutofit/>
          </a:bodyPr>
          <a:lstStyle/>
          <a:p>
            <a:r>
              <a:rPr lang="es-ES_tradnl" sz="32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Historia Natural del </a:t>
            </a:r>
            <a:r>
              <a:rPr lang="es-ES_tradnl" sz="3200" dirty="0" err="1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CaP</a:t>
            </a:r>
            <a:r>
              <a:rPr lang="es-ES_tradnl" sz="32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/>
            </a:r>
            <a:br>
              <a:rPr lang="es-ES_tradnl" sz="32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</a:br>
            <a:r>
              <a:rPr lang="es-ES_tradnl" sz="3200" dirty="0" err="1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CaP</a:t>
            </a:r>
            <a:r>
              <a:rPr lang="es-ES_tradnl" sz="32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-RC</a:t>
            </a:r>
            <a:endParaRPr lang="es-ES_tradnl" sz="32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4" name="Imagen 3" descr="Captura de pantalla 2015-03-27 a la(s) 13.53.58.png"/>
          <p:cNvPicPr>
            <a:picLocks noChangeAspect="1"/>
          </p:cNvPicPr>
          <p:nvPr/>
        </p:nvPicPr>
        <p:blipFill>
          <a:blip r:embed="rId2"/>
          <a:srcRect t="21047" b="7415"/>
          <a:stretch>
            <a:fillRect/>
          </a:stretch>
        </p:blipFill>
        <p:spPr>
          <a:xfrm>
            <a:off x="941915" y="2799786"/>
            <a:ext cx="7162800" cy="2725586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5" name="Rectángulo 4"/>
          <p:cNvSpPr/>
          <p:nvPr/>
        </p:nvSpPr>
        <p:spPr>
          <a:xfrm>
            <a:off x="4700046" y="3226204"/>
            <a:ext cx="3281689" cy="1535537"/>
          </a:xfrm>
          <a:prstGeom prst="rect">
            <a:avLst/>
          </a:prstGeom>
          <a:solidFill>
            <a:schemeClr val="accent1">
              <a:alpha val="24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1" descr="Spanish_Figures_KL_10_3_LFR_Final6.jpg"/>
          <p:cNvPicPr>
            <a:picLocks noChangeAspect="1"/>
          </p:cNvPicPr>
          <p:nvPr/>
        </p:nvPicPr>
        <p:blipFill>
          <a:blip r:embed="rId2" cstate="print"/>
          <a:srcRect l="12988" t="28346" r="13779" b="33762"/>
          <a:stretch>
            <a:fillRect/>
          </a:stretch>
        </p:blipFill>
        <p:spPr bwMode="auto">
          <a:xfrm>
            <a:off x="1188156" y="2751972"/>
            <a:ext cx="6697133" cy="2597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105477" name="6 CuadroTexto"/>
          <p:cNvSpPr txBox="1">
            <a:spLocks noChangeArrowheads="1"/>
          </p:cNvSpPr>
          <p:nvPr/>
        </p:nvSpPr>
        <p:spPr bwMode="auto">
          <a:xfrm>
            <a:off x="689762" y="650320"/>
            <a:ext cx="792176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3200" dirty="0" err="1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Expresión</a:t>
            </a:r>
            <a:r>
              <a:rPr lang="en-US" altLang="en-US" sz="32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altLang="en-US" sz="3200" dirty="0" err="1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enzimática</a:t>
            </a:r>
            <a:r>
              <a:rPr lang="en-US" altLang="en-US" sz="32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 de la </a:t>
            </a:r>
            <a:r>
              <a:rPr lang="en-US" altLang="en-US" sz="3200" dirty="0" err="1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esteroidogénesis</a:t>
            </a:r>
            <a:r>
              <a:rPr lang="en-US" altLang="en-US" sz="32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 en</a:t>
            </a:r>
          </a:p>
          <a:p>
            <a:pPr algn="ctr"/>
            <a:r>
              <a:rPr lang="en-US" altLang="en-US" sz="32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altLang="en-US" sz="3200" dirty="0" err="1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CaP</a:t>
            </a:r>
            <a:r>
              <a:rPr lang="en-US" altLang="en-US" sz="32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-RC </a:t>
            </a:r>
            <a:r>
              <a:rPr lang="en-US" altLang="en-US" sz="3200" dirty="0" err="1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vs</a:t>
            </a:r>
            <a:r>
              <a:rPr lang="en-US" altLang="en-US" sz="32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 Tumor </a:t>
            </a:r>
            <a:r>
              <a:rPr lang="en-US" altLang="en-US" sz="3200" dirty="0" err="1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primario</a:t>
            </a:r>
            <a:endParaRPr lang="en-US" altLang="en-US" sz="3200" dirty="0" smtClean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05478" name="3 Rectángulo"/>
          <p:cNvSpPr>
            <a:spLocks noChangeArrowheads="1"/>
          </p:cNvSpPr>
          <p:nvPr/>
        </p:nvSpPr>
        <p:spPr bwMode="auto">
          <a:xfrm>
            <a:off x="6181504" y="6184732"/>
            <a:ext cx="225605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s-ES" altLang="en-US" sz="12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Cancer </a:t>
            </a:r>
            <a:r>
              <a:rPr lang="es-ES" altLang="en-US" sz="1200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Res 2008; 68: 4447-4454 </a:t>
            </a:r>
            <a:endParaRPr lang="en-GB" altLang="en-US" sz="12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404505" y="3372750"/>
            <a:ext cx="6131041" cy="22709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2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25000"/>
                </a:schemeClr>
              </a:gs>
            </a:gsLst>
            <a:lin ang="16200000" scaled="0"/>
            <a:tileRect/>
          </a:gradFill>
          <a:ln w="9525" cap="flat" cmpd="sng" algn="ctr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Captura de pantalla 2015-04-14 a la(s) 09.44.3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2071" y="1360620"/>
            <a:ext cx="4056665" cy="5218819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3" name="CuadroTexto 2"/>
          <p:cNvSpPr txBox="1"/>
          <p:nvPr/>
        </p:nvSpPr>
        <p:spPr>
          <a:xfrm>
            <a:off x="2837015" y="503019"/>
            <a:ext cx="376256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32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Mecanismo de acción</a:t>
            </a:r>
            <a:endParaRPr lang="es-ES_tradnl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82 Rectángulo redondeado"/>
          <p:cNvSpPr/>
          <p:nvPr/>
        </p:nvSpPr>
        <p:spPr>
          <a:xfrm>
            <a:off x="226084" y="1380816"/>
            <a:ext cx="8723313" cy="4703762"/>
          </a:xfrm>
          <a:prstGeom prst="roundRect">
            <a:avLst>
              <a:gd name="adj" fmla="val 7492"/>
            </a:avLst>
          </a:prstGeom>
          <a:solidFill>
            <a:schemeClr val="bg1">
              <a:alpha val="74000"/>
            </a:schemeClr>
          </a:solidFill>
          <a:ln>
            <a:noFill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s-ES">
              <a:solidFill>
                <a:prstClr val="white"/>
              </a:solidFill>
            </a:endParaRPr>
          </a:p>
        </p:txBody>
      </p:sp>
      <p:cxnSp>
        <p:nvCxnSpPr>
          <p:cNvPr id="87" name="86 Conector recto de flecha"/>
          <p:cNvCxnSpPr>
            <a:stCxn id="10245" idx="2"/>
            <a:endCxn id="10248" idx="0"/>
          </p:cNvCxnSpPr>
          <p:nvPr/>
        </p:nvCxnSpPr>
        <p:spPr>
          <a:xfrm rot="5400000">
            <a:off x="319199" y="3491984"/>
            <a:ext cx="1185897" cy="60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4" name="Text Box 3"/>
          <p:cNvSpPr txBox="1">
            <a:spLocks noChangeArrowheads="1"/>
          </p:cNvSpPr>
          <p:nvPr/>
        </p:nvSpPr>
        <p:spPr bwMode="auto">
          <a:xfrm>
            <a:off x="544513" y="1547716"/>
            <a:ext cx="705238" cy="257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6000" tIns="36000" rIns="36000" bIns="36000" anchor="ctr">
            <a:spAutoFit/>
          </a:bodyPr>
          <a:lstStyle/>
          <a:p>
            <a:r>
              <a:rPr lang="es-ES_tradnl" sz="1200" dirty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ea typeface="ＭＳ Ｐゴシック" pitchFamily="34" charset="-128"/>
                <a:cs typeface="Times New Roman"/>
              </a:rPr>
              <a:t>Colesterol</a:t>
            </a:r>
          </a:p>
        </p:txBody>
      </p:sp>
      <p:sp>
        <p:nvSpPr>
          <p:cNvPr id="10245" name="Text Box 4"/>
          <p:cNvSpPr txBox="1">
            <a:spLocks noChangeArrowheads="1"/>
          </p:cNvSpPr>
          <p:nvPr/>
        </p:nvSpPr>
        <p:spPr bwMode="auto">
          <a:xfrm>
            <a:off x="455613" y="2644678"/>
            <a:ext cx="919089" cy="257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6000" tIns="36000" rIns="36000" bIns="36000" anchor="ctr">
            <a:spAutoFit/>
          </a:bodyPr>
          <a:lstStyle/>
          <a:p>
            <a:r>
              <a:rPr lang="es-ES_tradnl" sz="1200" dirty="0" err="1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ea typeface="ＭＳ Ｐゴシック" pitchFamily="34" charset="-128"/>
                <a:cs typeface="Times New Roman"/>
              </a:rPr>
              <a:t>Pregnenolona</a:t>
            </a:r>
            <a:endParaRPr lang="es-ES_tradnl" sz="1200" dirty="0">
              <a:solidFill>
                <a:srgbClr val="FFFFFF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/>
              <a:ea typeface="ＭＳ Ｐゴシック" pitchFamily="34" charset="-128"/>
              <a:cs typeface="Times New Roman"/>
            </a:endParaRPr>
          </a:p>
        </p:txBody>
      </p:sp>
      <p:sp>
        <p:nvSpPr>
          <p:cNvPr id="10246" name="Text Box 5"/>
          <p:cNvSpPr txBox="1">
            <a:spLocks noChangeArrowheads="1"/>
          </p:cNvSpPr>
          <p:nvPr/>
        </p:nvSpPr>
        <p:spPr bwMode="auto">
          <a:xfrm>
            <a:off x="2289175" y="2644678"/>
            <a:ext cx="876108" cy="257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6000" tIns="36000" rIns="36000" bIns="36000" anchor="ctr">
            <a:spAutoFit/>
          </a:bodyPr>
          <a:lstStyle/>
          <a:p>
            <a:r>
              <a:rPr lang="es-ES_tradnl" sz="1200" dirty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ea typeface="ＭＳ Ｐゴシック" pitchFamily="34" charset="-128"/>
                <a:cs typeface="Times New Roman"/>
              </a:rPr>
              <a:t>Progesterona</a:t>
            </a:r>
          </a:p>
        </p:txBody>
      </p:sp>
      <p:sp>
        <p:nvSpPr>
          <p:cNvPr id="10247" name="Text Box 6"/>
          <p:cNvSpPr txBox="1">
            <a:spLocks noChangeArrowheads="1"/>
          </p:cNvSpPr>
          <p:nvPr/>
        </p:nvSpPr>
        <p:spPr bwMode="auto">
          <a:xfrm>
            <a:off x="5953125" y="2644678"/>
            <a:ext cx="978675" cy="257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6000" tIns="36000" rIns="36000" bIns="36000" anchor="ctr">
            <a:spAutoFit/>
          </a:bodyPr>
          <a:lstStyle/>
          <a:p>
            <a:r>
              <a:rPr lang="es-ES_tradnl" sz="1200" dirty="0" err="1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ea typeface="ＭＳ Ｐゴシック" pitchFamily="34" charset="-128"/>
                <a:cs typeface="Times New Roman"/>
              </a:rPr>
              <a:t>Corticosterona</a:t>
            </a:r>
            <a:endParaRPr lang="es-ES_tradnl" sz="1200" dirty="0">
              <a:solidFill>
                <a:srgbClr val="FFFFFF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/>
              <a:ea typeface="ＭＳ Ｐゴシック" pitchFamily="34" charset="-128"/>
              <a:cs typeface="Times New Roman"/>
            </a:endParaRPr>
          </a:p>
        </p:txBody>
      </p:sp>
      <p:sp>
        <p:nvSpPr>
          <p:cNvPr id="10248" name="Text Box 7"/>
          <p:cNvSpPr txBox="1">
            <a:spLocks noChangeArrowheads="1"/>
          </p:cNvSpPr>
          <p:nvPr/>
        </p:nvSpPr>
        <p:spPr bwMode="auto">
          <a:xfrm>
            <a:off x="454025" y="4087944"/>
            <a:ext cx="910222" cy="47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6000" tIns="36000" rIns="36000" bIns="36000" anchor="ctr">
            <a:spAutoFit/>
          </a:bodyPr>
          <a:lstStyle/>
          <a:p>
            <a:r>
              <a:rPr lang="es-ES_tradnl" sz="1200" dirty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ea typeface="ＭＳ Ｐゴシック" pitchFamily="34" charset="-128"/>
                <a:cs typeface="Times New Roman"/>
              </a:rPr>
              <a:t>17</a:t>
            </a:r>
            <a:r>
              <a:rPr lang="es-ES_tradnl" sz="1400" dirty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ea typeface="ＭＳ Ｐゴシック" pitchFamily="34" charset="-128"/>
                <a:cs typeface="Times New Roman"/>
              </a:rPr>
              <a:t>α</a:t>
            </a:r>
            <a:r>
              <a:rPr lang="es-ES_tradnl" sz="1200" dirty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ea typeface="ＭＳ Ｐゴシック" pitchFamily="34" charset="-128"/>
                <a:cs typeface="Times New Roman"/>
              </a:rPr>
              <a:t>-OH-</a:t>
            </a:r>
            <a:br>
              <a:rPr lang="es-ES_tradnl" sz="1200" dirty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ea typeface="ＭＳ Ｐゴシック" pitchFamily="34" charset="-128"/>
                <a:cs typeface="Times New Roman"/>
              </a:rPr>
            </a:br>
            <a:r>
              <a:rPr lang="es-ES_tradnl" sz="1200" dirty="0" err="1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ea typeface="ＭＳ Ｐゴシック" pitchFamily="34" charset="-128"/>
                <a:cs typeface="Times New Roman"/>
              </a:rPr>
              <a:t>pregnenolona</a:t>
            </a:r>
            <a:endParaRPr lang="es-ES_tradnl" sz="1200" dirty="0">
              <a:solidFill>
                <a:srgbClr val="FFFFFF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/>
              <a:ea typeface="ＭＳ Ｐゴシック" pitchFamily="34" charset="-128"/>
              <a:cs typeface="Times New Roman"/>
            </a:endParaRPr>
          </a:p>
        </p:txBody>
      </p:sp>
      <p:sp>
        <p:nvSpPr>
          <p:cNvPr id="10249" name="Text Box 8"/>
          <p:cNvSpPr txBox="1">
            <a:spLocks noChangeArrowheads="1"/>
          </p:cNvSpPr>
          <p:nvPr/>
        </p:nvSpPr>
        <p:spPr bwMode="auto">
          <a:xfrm>
            <a:off x="762000" y="5253038"/>
            <a:ext cx="5111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6000" tIns="36000" rIns="36000" bIns="36000" anchor="ctr">
            <a:spAutoFit/>
          </a:bodyPr>
          <a:lstStyle/>
          <a:p>
            <a:r>
              <a:rPr lang="es-ES_tradnl" sz="1200" dirty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ea typeface="ＭＳ Ｐゴシック" pitchFamily="34" charset="-128"/>
                <a:cs typeface="Times New Roman"/>
              </a:rPr>
              <a:t>DHEA</a:t>
            </a:r>
          </a:p>
        </p:txBody>
      </p:sp>
      <p:sp>
        <p:nvSpPr>
          <p:cNvPr id="10250" name="Text Box 9"/>
          <p:cNvSpPr txBox="1">
            <a:spLocks noChangeArrowheads="1"/>
          </p:cNvSpPr>
          <p:nvPr/>
        </p:nvSpPr>
        <p:spPr bwMode="auto">
          <a:xfrm>
            <a:off x="2149475" y="5252941"/>
            <a:ext cx="1137097" cy="257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6000" tIns="36000" rIns="36000" bIns="36000" anchor="ctr">
            <a:spAutoFit/>
          </a:bodyPr>
          <a:lstStyle/>
          <a:p>
            <a:r>
              <a:rPr lang="es-ES_tradnl" sz="1200" dirty="0" err="1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ea typeface="ＭＳ Ｐゴシック" pitchFamily="34" charset="-128"/>
                <a:cs typeface="Times New Roman"/>
              </a:rPr>
              <a:t>Androstenediona</a:t>
            </a:r>
            <a:endParaRPr lang="es-ES_tradnl" sz="1200" dirty="0">
              <a:solidFill>
                <a:srgbClr val="FFFFFF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/>
              <a:ea typeface="ＭＳ Ｐゴシック" pitchFamily="34" charset="-128"/>
              <a:cs typeface="Times New Roman"/>
            </a:endParaRPr>
          </a:p>
        </p:txBody>
      </p:sp>
      <p:sp>
        <p:nvSpPr>
          <p:cNvPr id="10251" name="Text Box 10"/>
          <p:cNvSpPr txBox="1">
            <a:spLocks noChangeArrowheads="1"/>
          </p:cNvSpPr>
          <p:nvPr/>
        </p:nvSpPr>
        <p:spPr bwMode="auto">
          <a:xfrm>
            <a:off x="4130675" y="5252941"/>
            <a:ext cx="848231" cy="257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6000" tIns="36000" rIns="36000" bIns="36000" anchor="ctr">
            <a:spAutoFit/>
          </a:bodyPr>
          <a:lstStyle/>
          <a:p>
            <a:pPr algn="l"/>
            <a:r>
              <a:rPr lang="es-ES_tradnl" sz="1200" dirty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ea typeface="ＭＳ Ｐゴシック" pitchFamily="34" charset="-128"/>
                <a:cs typeface="Times New Roman"/>
              </a:rPr>
              <a:t>Testosterona</a:t>
            </a:r>
          </a:p>
        </p:txBody>
      </p:sp>
      <p:sp>
        <p:nvSpPr>
          <p:cNvPr id="10252" name="Text Box 11"/>
          <p:cNvSpPr txBox="1">
            <a:spLocks noChangeArrowheads="1"/>
          </p:cNvSpPr>
          <p:nvPr/>
        </p:nvSpPr>
        <p:spPr bwMode="auto">
          <a:xfrm>
            <a:off x="2287588" y="4087944"/>
            <a:ext cx="867793" cy="47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6000" tIns="36000" rIns="36000" bIns="36000" anchor="ctr">
            <a:spAutoFit/>
          </a:bodyPr>
          <a:lstStyle/>
          <a:p>
            <a:r>
              <a:rPr lang="es-ES_tradnl" sz="1200" dirty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ea typeface="ＭＳ Ｐゴシック" pitchFamily="34" charset="-128"/>
                <a:cs typeface="Times New Roman"/>
              </a:rPr>
              <a:t>17</a:t>
            </a:r>
            <a:r>
              <a:rPr lang="es-ES_tradnl" sz="1400" dirty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ea typeface="ＭＳ Ｐゴシック" pitchFamily="34" charset="-128"/>
                <a:cs typeface="Times New Roman"/>
              </a:rPr>
              <a:t>α</a:t>
            </a:r>
            <a:r>
              <a:rPr lang="es-ES_tradnl" sz="1200" dirty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ea typeface="ＭＳ Ｐゴシック" pitchFamily="34" charset="-128"/>
                <a:cs typeface="Times New Roman"/>
              </a:rPr>
              <a:t> </a:t>
            </a:r>
            <a:r>
              <a:rPr lang="es-ES_tradnl" sz="1200" dirty="0" err="1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ea typeface="ＭＳ Ｐゴシック" pitchFamily="34" charset="-128"/>
                <a:cs typeface="Times New Roman"/>
              </a:rPr>
              <a:t>–OH</a:t>
            </a:r>
            <a:r>
              <a:rPr lang="es-ES_tradnl" sz="1200" dirty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ea typeface="ＭＳ Ｐゴシック" pitchFamily="34" charset="-128"/>
                <a:cs typeface="Times New Roman"/>
              </a:rPr>
              <a:t>-</a:t>
            </a:r>
            <a:br>
              <a:rPr lang="es-ES_tradnl" sz="1200" dirty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ea typeface="ＭＳ Ｐゴシック" pitchFamily="34" charset="-128"/>
                <a:cs typeface="Times New Roman"/>
              </a:rPr>
            </a:br>
            <a:r>
              <a:rPr lang="es-ES_tradnl" sz="1200" dirty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ea typeface="ＭＳ Ｐゴシック" pitchFamily="34" charset="-128"/>
                <a:cs typeface="Times New Roman"/>
              </a:rPr>
              <a:t>progesterona</a:t>
            </a:r>
          </a:p>
        </p:txBody>
      </p:sp>
      <p:sp>
        <p:nvSpPr>
          <p:cNvPr id="10253" name="Text Box 12"/>
          <p:cNvSpPr txBox="1">
            <a:spLocks noChangeArrowheads="1"/>
          </p:cNvSpPr>
          <p:nvPr/>
        </p:nvSpPr>
        <p:spPr bwMode="auto">
          <a:xfrm>
            <a:off x="6220714" y="4195666"/>
            <a:ext cx="568632" cy="257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6000" tIns="36000" rIns="36000" bIns="36000" anchor="ctr">
            <a:spAutoFit/>
          </a:bodyPr>
          <a:lstStyle/>
          <a:p>
            <a:pPr algn="l"/>
            <a:r>
              <a:rPr lang="es-ES_tradnl" sz="1200" dirty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ea typeface="ＭＳ Ｐゴシック" pitchFamily="34" charset="-128"/>
                <a:cs typeface="Times New Roman"/>
              </a:rPr>
              <a:t>Cortisol</a:t>
            </a:r>
          </a:p>
        </p:txBody>
      </p:sp>
      <p:sp>
        <p:nvSpPr>
          <p:cNvPr id="10254" name="Text Box 24"/>
          <p:cNvSpPr txBox="1">
            <a:spLocks noChangeArrowheads="1"/>
          </p:cNvSpPr>
          <p:nvPr/>
        </p:nvSpPr>
        <p:spPr bwMode="auto">
          <a:xfrm>
            <a:off x="7780338" y="2644678"/>
            <a:ext cx="837686" cy="257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6000" tIns="36000" rIns="36000" bIns="36000" anchor="ctr">
            <a:spAutoFit/>
          </a:bodyPr>
          <a:lstStyle/>
          <a:p>
            <a:r>
              <a:rPr lang="es-ES_tradnl" sz="1200" dirty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ea typeface="ＭＳ Ｐゴシック" pitchFamily="34" charset="-128"/>
                <a:cs typeface="Times New Roman"/>
              </a:rPr>
              <a:t>Aldosterona</a:t>
            </a:r>
          </a:p>
        </p:txBody>
      </p:sp>
      <p:sp>
        <p:nvSpPr>
          <p:cNvPr id="10255" name="Text Box 25"/>
          <p:cNvSpPr txBox="1">
            <a:spLocks noChangeArrowheads="1"/>
          </p:cNvSpPr>
          <p:nvPr/>
        </p:nvSpPr>
        <p:spPr bwMode="auto">
          <a:xfrm>
            <a:off x="4149725" y="2552345"/>
            <a:ext cx="944737" cy="442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6000" tIns="36000" rIns="36000" bIns="36000" anchor="ctr">
            <a:spAutoFit/>
          </a:bodyPr>
          <a:lstStyle/>
          <a:p>
            <a:r>
              <a:rPr lang="es-ES_tradnl" sz="1200" dirty="0" err="1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ea typeface="ＭＳ Ｐゴシック" pitchFamily="34" charset="-128"/>
                <a:cs typeface="Times New Roman"/>
              </a:rPr>
              <a:t>Deoxy</a:t>
            </a:r>
            <a:r>
              <a:rPr lang="es-ES_tradnl" sz="1200" dirty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ea typeface="ＭＳ Ｐゴシック" pitchFamily="34" charset="-128"/>
                <a:cs typeface="Times New Roman"/>
              </a:rPr>
              <a:t>-</a:t>
            </a:r>
            <a:br>
              <a:rPr lang="es-ES_tradnl" sz="1200" dirty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ea typeface="ＭＳ Ｐゴシック" pitchFamily="34" charset="-128"/>
                <a:cs typeface="Times New Roman"/>
              </a:rPr>
            </a:br>
            <a:r>
              <a:rPr lang="es-ES_tradnl" sz="1200" dirty="0" err="1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ea typeface="ＭＳ Ｐゴシック" pitchFamily="34" charset="-128"/>
                <a:cs typeface="Times New Roman"/>
              </a:rPr>
              <a:t>corticosterona</a:t>
            </a:r>
            <a:endParaRPr lang="es-ES_tradnl" sz="1200" dirty="0">
              <a:solidFill>
                <a:srgbClr val="FFFFFF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/>
              <a:ea typeface="ＭＳ Ｐゴシック" pitchFamily="34" charset="-128"/>
              <a:cs typeface="Times New Roman"/>
            </a:endParaRPr>
          </a:p>
        </p:txBody>
      </p:sp>
      <p:sp>
        <p:nvSpPr>
          <p:cNvPr id="10256" name="Text Box 28"/>
          <p:cNvSpPr txBox="1">
            <a:spLocks noChangeArrowheads="1"/>
          </p:cNvSpPr>
          <p:nvPr/>
        </p:nvSpPr>
        <p:spPr bwMode="auto">
          <a:xfrm>
            <a:off x="6664325" y="5253038"/>
            <a:ext cx="433388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36000" rIns="36000" bIns="36000" anchor="ctr">
            <a:spAutoFit/>
          </a:bodyPr>
          <a:lstStyle/>
          <a:p>
            <a:pPr algn="l"/>
            <a:r>
              <a:rPr lang="es-ES_tradnl" sz="1200" dirty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ea typeface="ＭＳ Ｐゴシック" pitchFamily="34" charset="-128"/>
                <a:cs typeface="Times New Roman"/>
              </a:rPr>
              <a:t>DHT</a:t>
            </a:r>
          </a:p>
        </p:txBody>
      </p:sp>
      <p:sp>
        <p:nvSpPr>
          <p:cNvPr id="10257" name="Text Box 30"/>
          <p:cNvSpPr txBox="1">
            <a:spLocks noChangeArrowheads="1"/>
          </p:cNvSpPr>
          <p:nvPr/>
        </p:nvSpPr>
        <p:spPr bwMode="auto">
          <a:xfrm>
            <a:off x="5236354" y="5107377"/>
            <a:ext cx="875945" cy="288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6000" tIns="36000" rIns="36000" bIns="36000" anchor="ctr">
            <a:spAutoFit/>
          </a:bodyPr>
          <a:lstStyle/>
          <a:p>
            <a:r>
              <a:rPr lang="es-ES_tradnl" sz="1200" dirty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ea typeface="ＭＳ Ｐゴシック" pitchFamily="34" charset="-128"/>
                <a:cs typeface="Times New Roman"/>
              </a:rPr>
              <a:t>5</a:t>
            </a:r>
            <a:r>
              <a:rPr lang="es-ES_tradnl" sz="1400" dirty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ea typeface="ＭＳ Ｐゴシック" pitchFamily="34" charset="-128"/>
                <a:cs typeface="Times New Roman"/>
              </a:rPr>
              <a:t>α</a:t>
            </a:r>
            <a:r>
              <a:rPr lang="es-ES_tradnl" sz="1200" dirty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ea typeface="ＭＳ Ｐゴシック" pitchFamily="34" charset="-128"/>
                <a:cs typeface="Times New Roman"/>
              </a:rPr>
              <a:t>-reductasa</a:t>
            </a:r>
          </a:p>
        </p:txBody>
      </p:sp>
      <p:sp>
        <p:nvSpPr>
          <p:cNvPr id="10258" name="Text Box 34"/>
          <p:cNvSpPr txBox="1">
            <a:spLocks noChangeArrowheads="1"/>
          </p:cNvSpPr>
          <p:nvPr/>
        </p:nvSpPr>
        <p:spPr bwMode="auto">
          <a:xfrm>
            <a:off x="4289425" y="4103333"/>
            <a:ext cx="733641" cy="442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6000" tIns="36000" rIns="36000" bIns="36000" anchor="ctr">
            <a:spAutoFit/>
          </a:bodyPr>
          <a:lstStyle/>
          <a:p>
            <a:r>
              <a:rPr lang="es-ES_tradnl" sz="1200" dirty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ea typeface="ＭＳ Ｐゴシック" pitchFamily="34" charset="-128"/>
                <a:cs typeface="Times New Roman"/>
              </a:rPr>
              <a:t>11-</a:t>
            </a:r>
            <a:r>
              <a:rPr lang="es-ES_tradnl" sz="1200" dirty="0" err="1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ea typeface="ＭＳ Ｐゴシック" pitchFamily="34" charset="-128"/>
                <a:cs typeface="Times New Roman"/>
              </a:rPr>
              <a:t>Deoxy</a:t>
            </a:r>
            <a:r>
              <a:rPr lang="es-ES_tradnl" sz="1200" dirty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ea typeface="ＭＳ Ｐゴシック" pitchFamily="34" charset="-128"/>
                <a:cs typeface="Times New Roman"/>
              </a:rPr>
              <a:t>-</a:t>
            </a:r>
            <a:br>
              <a:rPr lang="es-ES_tradnl" sz="1200" dirty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ea typeface="ＭＳ Ｐゴシック" pitchFamily="34" charset="-128"/>
                <a:cs typeface="Times New Roman"/>
              </a:rPr>
            </a:br>
            <a:r>
              <a:rPr lang="es-ES_tradnl" sz="1200" dirty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ea typeface="ＭＳ Ｐゴシック" pitchFamily="34" charset="-128"/>
                <a:cs typeface="Times New Roman"/>
              </a:rPr>
              <a:t>cortisol</a:t>
            </a:r>
          </a:p>
        </p:txBody>
      </p:sp>
      <p:sp>
        <p:nvSpPr>
          <p:cNvPr id="10259" name="Text Box 38"/>
          <p:cNvSpPr txBox="1">
            <a:spLocks noChangeArrowheads="1"/>
          </p:cNvSpPr>
          <p:nvPr/>
        </p:nvSpPr>
        <p:spPr bwMode="auto">
          <a:xfrm>
            <a:off x="4781550" y="5540278"/>
            <a:ext cx="1230923" cy="257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6000" tIns="36000" rIns="36000" bIns="36000" anchor="ctr">
            <a:spAutoFit/>
          </a:bodyPr>
          <a:lstStyle/>
          <a:p>
            <a:r>
              <a:rPr lang="es-ES_tradnl" sz="1200" dirty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ea typeface="ＭＳ Ｐゴシック" pitchFamily="34" charset="-128"/>
                <a:cs typeface="Times New Roman"/>
              </a:rPr>
              <a:t>CYP19: </a:t>
            </a:r>
            <a:r>
              <a:rPr lang="es-ES_tradnl" sz="1200" dirty="0" err="1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ea typeface="ＭＳ Ｐゴシック" pitchFamily="34" charset="-128"/>
                <a:cs typeface="Times New Roman"/>
              </a:rPr>
              <a:t>aromatasa</a:t>
            </a:r>
            <a:endParaRPr lang="es-ES_tradnl" sz="1200" dirty="0">
              <a:solidFill>
                <a:srgbClr val="FFFFFF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/>
              <a:ea typeface="ＭＳ Ｐゴシック" pitchFamily="34" charset="-128"/>
              <a:cs typeface="Times New Roman"/>
            </a:endParaRPr>
          </a:p>
        </p:txBody>
      </p:sp>
      <p:sp>
        <p:nvSpPr>
          <p:cNvPr id="10260" name="Text Box 40"/>
          <p:cNvSpPr txBox="1">
            <a:spLocks noChangeArrowheads="1"/>
          </p:cNvSpPr>
          <p:nvPr/>
        </p:nvSpPr>
        <p:spPr bwMode="auto">
          <a:xfrm>
            <a:off x="4364038" y="5848253"/>
            <a:ext cx="628294" cy="257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6000" tIns="36000" rIns="36000" bIns="36000" anchor="ctr">
            <a:spAutoFit/>
          </a:bodyPr>
          <a:lstStyle/>
          <a:p>
            <a:pPr algn="l"/>
            <a:r>
              <a:rPr lang="es-ES_tradnl" sz="1200" dirty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ea typeface="ＭＳ Ｐゴシック" pitchFamily="34" charset="-128"/>
                <a:cs typeface="Times New Roman"/>
              </a:rPr>
              <a:t>Estradiol</a:t>
            </a:r>
          </a:p>
        </p:txBody>
      </p:sp>
      <p:sp>
        <p:nvSpPr>
          <p:cNvPr id="10261" name="Text Box 43"/>
          <p:cNvSpPr txBox="1">
            <a:spLocks noChangeArrowheads="1"/>
          </p:cNvSpPr>
          <p:nvPr/>
        </p:nvSpPr>
        <p:spPr bwMode="auto">
          <a:xfrm>
            <a:off x="1181100" y="2051747"/>
            <a:ext cx="747918" cy="257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6000" tIns="36000" rIns="36000" bIns="36000" anchor="ctr">
            <a:spAutoFit/>
          </a:bodyPr>
          <a:lstStyle/>
          <a:p>
            <a:r>
              <a:rPr lang="es-ES_tradnl" sz="1200" dirty="0" err="1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ea typeface="ＭＳ Ｐゴシック" pitchFamily="34" charset="-128"/>
                <a:cs typeface="Times New Roman"/>
              </a:rPr>
              <a:t>Desmolasa</a:t>
            </a:r>
            <a:endParaRPr lang="es-ES_tradnl" sz="1200" dirty="0">
              <a:solidFill>
                <a:srgbClr val="FFFFFF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/>
              <a:ea typeface="ＭＳ Ｐゴシック" pitchFamily="34" charset="-128"/>
              <a:cs typeface="Times New Roman"/>
            </a:endParaRPr>
          </a:p>
        </p:txBody>
      </p:sp>
      <p:sp>
        <p:nvSpPr>
          <p:cNvPr id="10262" name="Text Box 66"/>
          <p:cNvSpPr txBox="1">
            <a:spLocks noChangeArrowheads="1"/>
          </p:cNvSpPr>
          <p:nvPr/>
        </p:nvSpPr>
        <p:spPr bwMode="auto">
          <a:xfrm>
            <a:off x="7060971" y="2458941"/>
            <a:ext cx="508720" cy="257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6000" tIns="36000" rIns="36000" bIns="36000" anchor="ctr">
            <a:spAutoFit/>
          </a:bodyPr>
          <a:lstStyle/>
          <a:p>
            <a:pPr eaLnBrk="0" hangingPunct="0"/>
            <a:r>
              <a:rPr lang="es-ES_tradnl" sz="1200" dirty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ea typeface="ＭＳ Ｐゴシック" pitchFamily="34" charset="-128"/>
                <a:cs typeface="Times New Roman"/>
              </a:rPr>
              <a:t>Renina</a:t>
            </a:r>
          </a:p>
        </p:txBody>
      </p:sp>
      <p:cxnSp>
        <p:nvCxnSpPr>
          <p:cNvPr id="71" name="70 Conector recto de flecha"/>
          <p:cNvCxnSpPr>
            <a:stCxn id="10245" idx="3"/>
          </p:cNvCxnSpPr>
          <p:nvPr/>
        </p:nvCxnSpPr>
        <p:spPr>
          <a:xfrm>
            <a:off x="1374702" y="2773363"/>
            <a:ext cx="77318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73 Conector recto de flecha"/>
          <p:cNvCxnSpPr>
            <a:stCxn id="10246" idx="3"/>
          </p:cNvCxnSpPr>
          <p:nvPr/>
        </p:nvCxnSpPr>
        <p:spPr>
          <a:xfrm>
            <a:off x="3165283" y="2773363"/>
            <a:ext cx="83363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76 Conector recto de flecha"/>
          <p:cNvCxnSpPr>
            <a:stCxn id="10255" idx="3"/>
          </p:cNvCxnSpPr>
          <p:nvPr/>
        </p:nvCxnSpPr>
        <p:spPr>
          <a:xfrm>
            <a:off x="5094462" y="2773363"/>
            <a:ext cx="69673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80 Conector recto de flecha"/>
          <p:cNvCxnSpPr>
            <a:stCxn id="10247" idx="3"/>
            <a:endCxn id="10254" idx="1"/>
          </p:cNvCxnSpPr>
          <p:nvPr/>
        </p:nvCxnSpPr>
        <p:spPr>
          <a:xfrm>
            <a:off x="6931800" y="2773363"/>
            <a:ext cx="84853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84 Conector recto de flecha"/>
          <p:cNvCxnSpPr>
            <a:stCxn id="10246" idx="2"/>
            <a:endCxn id="10252" idx="0"/>
          </p:cNvCxnSpPr>
          <p:nvPr/>
        </p:nvCxnSpPr>
        <p:spPr>
          <a:xfrm rot="5400000">
            <a:off x="2131409" y="3492123"/>
            <a:ext cx="1185897" cy="57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87 Conector recto de flecha"/>
          <p:cNvCxnSpPr>
            <a:stCxn id="10248" idx="3"/>
            <a:endCxn id="10252" idx="1"/>
          </p:cNvCxnSpPr>
          <p:nvPr/>
        </p:nvCxnSpPr>
        <p:spPr>
          <a:xfrm>
            <a:off x="1364247" y="4324351"/>
            <a:ext cx="923341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97 Conector recto de flecha"/>
          <p:cNvCxnSpPr>
            <a:stCxn id="10258" idx="3"/>
            <a:endCxn id="10253" idx="1"/>
          </p:cNvCxnSpPr>
          <p:nvPr/>
        </p:nvCxnSpPr>
        <p:spPr>
          <a:xfrm>
            <a:off x="5023066" y="4324351"/>
            <a:ext cx="119764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106 Conector recto de flecha"/>
          <p:cNvCxnSpPr>
            <a:stCxn id="10252" idx="2"/>
            <a:endCxn id="10250" idx="0"/>
          </p:cNvCxnSpPr>
          <p:nvPr/>
        </p:nvCxnSpPr>
        <p:spPr>
          <a:xfrm rot="5400000">
            <a:off x="2373663" y="4905119"/>
            <a:ext cx="692184" cy="3461"/>
          </a:xfrm>
          <a:prstGeom prst="straightConnector1">
            <a:avLst/>
          </a:prstGeom>
          <a:ln w="12700">
            <a:solidFill>
              <a:srgbClr val="4F81BD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109 Conector recto de flecha"/>
          <p:cNvCxnSpPr>
            <a:stCxn id="10249" idx="3"/>
          </p:cNvCxnSpPr>
          <p:nvPr/>
        </p:nvCxnSpPr>
        <p:spPr>
          <a:xfrm>
            <a:off x="1273175" y="5381625"/>
            <a:ext cx="71596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112 Conector recto de flecha"/>
          <p:cNvCxnSpPr>
            <a:stCxn id="10250" idx="3"/>
          </p:cNvCxnSpPr>
          <p:nvPr/>
        </p:nvCxnSpPr>
        <p:spPr>
          <a:xfrm flipV="1">
            <a:off x="3286572" y="5381625"/>
            <a:ext cx="67582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124 Conector recto de flecha"/>
          <p:cNvCxnSpPr>
            <a:stCxn id="10251" idx="3"/>
          </p:cNvCxnSpPr>
          <p:nvPr/>
        </p:nvCxnSpPr>
        <p:spPr>
          <a:xfrm>
            <a:off x="4978906" y="5381626"/>
            <a:ext cx="1552069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130 Conector recto de flecha"/>
          <p:cNvCxnSpPr>
            <a:stCxn id="10255" idx="2"/>
            <a:endCxn id="10258" idx="0"/>
          </p:cNvCxnSpPr>
          <p:nvPr/>
        </p:nvCxnSpPr>
        <p:spPr>
          <a:xfrm rot="16200000" flipH="1">
            <a:off x="4084694" y="3531780"/>
            <a:ext cx="1108953" cy="341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75" name="Text Box 37"/>
          <p:cNvSpPr txBox="1">
            <a:spLocks noChangeArrowheads="1"/>
          </p:cNvSpPr>
          <p:nvPr/>
        </p:nvSpPr>
        <p:spPr bwMode="auto">
          <a:xfrm>
            <a:off x="3833813" y="3413125"/>
            <a:ext cx="18002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1200" dirty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ea typeface="ＭＳ Ｐゴシック" pitchFamily="34" charset="-128"/>
                <a:cs typeface="Times New Roman"/>
              </a:rPr>
              <a:t>11β-</a:t>
            </a:r>
            <a:r>
              <a:rPr lang="es-ES_tradnl" sz="1200" dirty="0" err="1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ea typeface="ＭＳ Ｐゴシック" pitchFamily="34" charset="-128"/>
                <a:cs typeface="Times New Roman"/>
              </a:rPr>
              <a:t>Hydroxylase</a:t>
            </a:r>
            <a:endParaRPr lang="es-ES_tradnl" sz="1200" dirty="0">
              <a:solidFill>
                <a:srgbClr val="FFFFFF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/>
              <a:ea typeface="ＭＳ Ｐゴシック" pitchFamily="34" charset="-128"/>
              <a:cs typeface="Times New Roman"/>
            </a:endParaRPr>
          </a:p>
        </p:txBody>
      </p:sp>
      <p:cxnSp>
        <p:nvCxnSpPr>
          <p:cNvPr id="134" name="133 Conector recto de flecha"/>
          <p:cNvCxnSpPr/>
          <p:nvPr/>
        </p:nvCxnSpPr>
        <p:spPr>
          <a:xfrm>
            <a:off x="933530" y="3500438"/>
            <a:ext cx="1816100" cy="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77" name="Text Box 19"/>
          <p:cNvSpPr txBox="1">
            <a:spLocks noChangeArrowheads="1"/>
          </p:cNvSpPr>
          <p:nvPr/>
        </p:nvSpPr>
        <p:spPr bwMode="auto">
          <a:xfrm>
            <a:off x="1182688" y="3065594"/>
            <a:ext cx="1124060" cy="47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6000" tIns="36000" rIns="36000" bIns="36000" anchor="ctr">
            <a:spAutoFit/>
          </a:bodyPr>
          <a:lstStyle/>
          <a:p>
            <a:r>
              <a:rPr lang="es-ES_tradnl" sz="1200" dirty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ea typeface="ＭＳ Ｐゴシック" pitchFamily="34" charset="-128"/>
                <a:cs typeface="Times New Roman"/>
              </a:rPr>
              <a:t>CYP17</a:t>
            </a:r>
          </a:p>
          <a:p>
            <a:r>
              <a:rPr lang="es-ES_tradnl" sz="1200" dirty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ea typeface="ＭＳ Ｐゴシック" pitchFamily="34" charset="-128"/>
                <a:cs typeface="Times New Roman"/>
              </a:rPr>
              <a:t>17</a:t>
            </a:r>
            <a:r>
              <a:rPr lang="es-ES_tradnl" sz="1400" dirty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ea typeface="ＭＳ Ｐゴシック" pitchFamily="34" charset="-128"/>
                <a:cs typeface="Times New Roman"/>
              </a:rPr>
              <a:t>α</a:t>
            </a:r>
            <a:r>
              <a:rPr lang="es-ES_tradnl" sz="1200" dirty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ea typeface="ＭＳ Ｐゴシック" pitchFamily="34" charset="-128"/>
                <a:cs typeface="Times New Roman"/>
              </a:rPr>
              <a:t>-</a:t>
            </a:r>
            <a:r>
              <a:rPr lang="es-ES_tradnl" sz="1200" dirty="0" err="1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ea typeface="ＭＳ Ｐゴシック" pitchFamily="34" charset="-128"/>
                <a:cs typeface="Times New Roman"/>
              </a:rPr>
              <a:t>hydroxylase</a:t>
            </a:r>
            <a:endParaRPr lang="es-ES_tradnl" sz="1200" dirty="0">
              <a:solidFill>
                <a:srgbClr val="FFFFFF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/>
              <a:ea typeface="ＭＳ Ｐゴシック" pitchFamily="34" charset="-128"/>
              <a:cs typeface="Times New Roman"/>
            </a:endParaRPr>
          </a:p>
        </p:txBody>
      </p:sp>
      <p:cxnSp>
        <p:nvCxnSpPr>
          <p:cNvPr id="138" name="137 Conector recto de flecha"/>
          <p:cNvCxnSpPr/>
          <p:nvPr/>
        </p:nvCxnSpPr>
        <p:spPr>
          <a:xfrm>
            <a:off x="1119108" y="5008563"/>
            <a:ext cx="1836738" cy="1588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79" name="Text Box 19"/>
          <p:cNvSpPr txBox="1">
            <a:spLocks noChangeArrowheads="1"/>
          </p:cNvSpPr>
          <p:nvPr/>
        </p:nvSpPr>
        <p:spPr bwMode="auto">
          <a:xfrm>
            <a:off x="1352550" y="4592283"/>
            <a:ext cx="889032" cy="442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6000" tIns="36000" rIns="36000" bIns="36000" anchor="ctr">
            <a:spAutoFit/>
          </a:bodyPr>
          <a:lstStyle/>
          <a:p>
            <a:r>
              <a:rPr lang="es-ES_tradnl" sz="1200" dirty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ea typeface="ＭＳ Ｐゴシック" pitchFamily="34" charset="-128"/>
                <a:cs typeface="Times New Roman"/>
              </a:rPr>
              <a:t>CYP17</a:t>
            </a:r>
          </a:p>
          <a:p>
            <a:r>
              <a:rPr lang="es-ES_tradnl" sz="1200" dirty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ea typeface="ＭＳ Ｐゴシック" pitchFamily="34" charset="-128"/>
                <a:cs typeface="Times New Roman"/>
              </a:rPr>
              <a:t>C17,20-</a:t>
            </a:r>
            <a:r>
              <a:rPr lang="es-ES_tradnl" sz="1200" dirty="0" err="1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ea typeface="ＭＳ Ｐゴシック" pitchFamily="34" charset="-128"/>
                <a:cs typeface="Times New Roman"/>
              </a:rPr>
              <a:t>lyase</a:t>
            </a:r>
            <a:endParaRPr lang="es-ES_tradnl" sz="1200" dirty="0">
              <a:solidFill>
                <a:srgbClr val="FFFFFF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/>
              <a:ea typeface="ＭＳ Ｐゴシック" pitchFamily="34" charset="-128"/>
              <a:cs typeface="Times New Roman"/>
            </a:endParaRPr>
          </a:p>
        </p:txBody>
      </p:sp>
      <p:grpSp>
        <p:nvGrpSpPr>
          <p:cNvPr id="3" name="77 Grupo"/>
          <p:cNvGrpSpPr>
            <a:grpSpLocks/>
          </p:cNvGrpSpPr>
          <p:nvPr/>
        </p:nvGrpSpPr>
        <p:grpSpPr bwMode="auto">
          <a:xfrm>
            <a:off x="2255320" y="2574248"/>
            <a:ext cx="3641583" cy="324003"/>
            <a:chOff x="2203193" y="2753493"/>
            <a:chExt cx="3668253" cy="373005"/>
          </a:xfrm>
          <a:solidFill>
            <a:schemeClr val="bg1"/>
          </a:solidFill>
        </p:grpSpPr>
        <p:sp>
          <p:nvSpPr>
            <p:cNvPr id="60" name="Line 64"/>
            <p:cNvSpPr>
              <a:spLocks noChangeShapeType="1"/>
            </p:cNvSpPr>
            <p:nvPr/>
          </p:nvSpPr>
          <p:spPr bwMode="auto">
            <a:xfrm flipH="1" flipV="1">
              <a:off x="5869858" y="2753493"/>
              <a:ext cx="1588" cy="373001"/>
            </a:xfrm>
            <a:prstGeom prst="line">
              <a:avLst/>
            </a:prstGeom>
            <a:grpFill/>
            <a:ln w="38100" cap="rnd">
              <a:solidFill>
                <a:srgbClr val="4F81BD"/>
              </a:solidFill>
              <a:bevel/>
              <a:headEnd/>
              <a:tailEnd type="triangl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algn="l">
                <a:defRPr/>
              </a:pPr>
              <a:endParaRPr lang="es-ES_tradnl">
                <a:solidFill>
                  <a:prstClr val="black"/>
                </a:solidFill>
                <a:latin typeface="Verdana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61" name="Line 64"/>
            <p:cNvSpPr>
              <a:spLocks noChangeShapeType="1"/>
            </p:cNvSpPr>
            <p:nvPr/>
          </p:nvSpPr>
          <p:spPr bwMode="auto">
            <a:xfrm flipH="1" flipV="1">
              <a:off x="4054844" y="2753493"/>
              <a:ext cx="1588" cy="373001"/>
            </a:xfrm>
            <a:prstGeom prst="line">
              <a:avLst/>
            </a:prstGeom>
            <a:grpFill/>
            <a:ln w="38100" cap="rnd">
              <a:solidFill>
                <a:srgbClr val="4F81BD"/>
              </a:solidFill>
              <a:bevel/>
              <a:headEnd/>
              <a:tailEnd type="triangl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algn="l">
                <a:defRPr/>
              </a:pPr>
              <a:endParaRPr lang="es-ES_tradnl">
                <a:solidFill>
                  <a:prstClr val="black"/>
                </a:solidFill>
                <a:latin typeface="Verdana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64" name="Line 64"/>
            <p:cNvSpPr>
              <a:spLocks noChangeShapeType="1"/>
            </p:cNvSpPr>
            <p:nvPr/>
          </p:nvSpPr>
          <p:spPr bwMode="auto">
            <a:xfrm flipH="1" flipV="1">
              <a:off x="2203193" y="2753496"/>
              <a:ext cx="1587" cy="373002"/>
            </a:xfrm>
            <a:prstGeom prst="line">
              <a:avLst/>
            </a:prstGeom>
            <a:grpFill/>
            <a:ln w="38100" cap="rnd">
              <a:solidFill>
                <a:srgbClr val="4F81BD"/>
              </a:solidFill>
              <a:bevel/>
              <a:headEnd/>
              <a:tailEnd type="triangl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algn="l">
                <a:defRPr/>
              </a:pPr>
              <a:endParaRPr lang="es-ES_tradnl">
                <a:solidFill>
                  <a:prstClr val="black"/>
                </a:solidFill>
                <a:latin typeface="Verdana" pitchFamily="34" charset="0"/>
                <a:ea typeface="ＭＳ Ｐゴシック"/>
                <a:cs typeface="ＭＳ Ｐゴシック"/>
              </a:endParaRPr>
            </a:p>
          </p:txBody>
        </p:sp>
      </p:grpSp>
      <p:cxnSp>
        <p:nvCxnSpPr>
          <p:cNvPr id="68" name="67 Conector angular"/>
          <p:cNvCxnSpPr/>
          <p:nvPr/>
        </p:nvCxnSpPr>
        <p:spPr bwMode="auto">
          <a:xfrm>
            <a:off x="7089775" y="4322763"/>
            <a:ext cx="820738" cy="3175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78 Grupo"/>
          <p:cNvGrpSpPr>
            <a:grpSpLocks/>
          </p:cNvGrpSpPr>
          <p:nvPr/>
        </p:nvGrpSpPr>
        <p:grpSpPr bwMode="auto">
          <a:xfrm>
            <a:off x="1629572" y="1685756"/>
            <a:ext cx="7011605" cy="2791398"/>
            <a:chOff x="1658600" y="1867181"/>
            <a:chExt cx="7011605" cy="2791398"/>
          </a:xfrm>
          <a:solidFill>
            <a:schemeClr val="bg1"/>
          </a:solidFill>
        </p:grpSpPr>
        <p:sp>
          <p:nvSpPr>
            <p:cNvPr id="67" name="Text Box 37"/>
            <p:cNvSpPr txBox="1">
              <a:spLocks noChangeArrowheads="1"/>
            </p:cNvSpPr>
            <p:nvPr/>
          </p:nvSpPr>
          <p:spPr bwMode="auto">
            <a:xfrm>
              <a:off x="7895772" y="4350802"/>
              <a:ext cx="774433" cy="307777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s-ES_tradnl" sz="1400" dirty="0">
                  <a:solidFill>
                    <a:srgbClr val="FFFFFF"/>
                  </a:solidFill>
                  <a:effectLst>
                    <a:outerShdw blurRad="50800" dist="38100" dir="2700000">
                      <a:srgbClr val="000000">
                        <a:alpha val="43000"/>
                      </a:srgbClr>
                    </a:outerShdw>
                  </a:effectLst>
                  <a:latin typeface="Times New Roman"/>
                  <a:ea typeface="ＭＳ Ｐゴシック"/>
                  <a:cs typeface="Times New Roman"/>
                </a:rPr>
                <a:t>ACTH</a:t>
              </a:r>
            </a:p>
          </p:txBody>
        </p:sp>
        <p:cxnSp>
          <p:nvCxnSpPr>
            <p:cNvPr id="69" name="153 Conector angular"/>
            <p:cNvCxnSpPr>
              <a:stCxn id="67" idx="3"/>
            </p:cNvCxnSpPr>
            <p:nvPr/>
          </p:nvCxnSpPr>
          <p:spPr bwMode="auto">
            <a:xfrm flipH="1" flipV="1">
              <a:off x="1658600" y="2233221"/>
              <a:ext cx="7011605" cy="2271470"/>
            </a:xfrm>
            <a:prstGeom prst="bentConnector4">
              <a:avLst>
                <a:gd name="adj1" fmla="val -2225"/>
                <a:gd name="adj2" fmla="val 110064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Line 64"/>
            <p:cNvSpPr>
              <a:spLocks noChangeShapeType="1"/>
            </p:cNvSpPr>
            <p:nvPr/>
          </p:nvSpPr>
          <p:spPr bwMode="auto">
            <a:xfrm flipH="1" flipV="1">
              <a:off x="8570851" y="4320266"/>
              <a:ext cx="1588" cy="324000"/>
            </a:xfrm>
            <a:prstGeom prst="line">
              <a:avLst/>
            </a:prstGeom>
            <a:grpFill/>
            <a:ln w="38100" cap="rnd">
              <a:solidFill>
                <a:srgbClr val="4F81BD"/>
              </a:solidFill>
              <a:bevel/>
              <a:headEnd/>
              <a:tailEnd type="triangl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algn="l">
                <a:defRPr/>
              </a:pPr>
              <a:endParaRPr lang="es-ES_tradnl">
                <a:solidFill>
                  <a:prstClr val="black"/>
                </a:solidFill>
                <a:latin typeface="Verdana" pitchFamily="34" charset="0"/>
                <a:ea typeface="ＭＳ Ｐゴシック"/>
                <a:cs typeface="ＭＳ Ｐゴシック"/>
              </a:endParaRPr>
            </a:p>
          </p:txBody>
        </p:sp>
        <p:sp useBgFill="1">
          <p:nvSpPr>
            <p:cNvPr id="75" name="74 CuadroTexto"/>
            <p:cNvSpPr txBox="1"/>
            <p:nvPr/>
          </p:nvSpPr>
          <p:spPr bwMode="auto">
            <a:xfrm>
              <a:off x="2437013" y="1867181"/>
              <a:ext cx="1837434" cy="276999"/>
            </a:xfrm>
            <a:prstGeom prst="rect">
              <a:avLst/>
            </a:prstGeom>
            <a:ln w="57150">
              <a:noFill/>
            </a:ln>
          </p:spPr>
          <p:txBody>
            <a:bodyPr wrap="none" lIns="36000" tIns="0" rIns="36000" bIns="0">
              <a:spAutoFit/>
            </a:bodyPr>
            <a:lstStyle/>
            <a:p>
              <a:pPr>
                <a:defRPr/>
              </a:pPr>
              <a:r>
                <a:rPr lang="es-ES_tradnl" i="1" dirty="0">
                  <a:solidFill>
                    <a:srgbClr val="FFFFFF"/>
                  </a:solidFill>
                  <a:effectLst>
                    <a:outerShdw blurRad="50800" dist="38100" dir="2700000">
                      <a:srgbClr val="000000">
                        <a:alpha val="43000"/>
                      </a:srgbClr>
                    </a:outerShdw>
                  </a:effectLst>
                  <a:latin typeface="Times New Roman"/>
                  <a:ea typeface="ＭＳ Ｐゴシック"/>
                  <a:cs typeface="Times New Roman"/>
                </a:rPr>
                <a:t>Feedback positivo</a:t>
              </a:r>
            </a:p>
          </p:txBody>
        </p:sp>
      </p:grpSp>
      <p:sp>
        <p:nvSpPr>
          <p:cNvPr id="10283" name="TextBox 10"/>
          <p:cNvSpPr txBox="1">
            <a:spLocks noChangeArrowheads="1"/>
          </p:cNvSpPr>
          <p:nvPr/>
        </p:nvSpPr>
        <p:spPr bwMode="auto">
          <a:xfrm>
            <a:off x="6658824" y="6208387"/>
            <a:ext cx="2511116" cy="522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bIns="46800" anchor="b">
            <a:spAutoFit/>
          </a:bodyPr>
          <a:lstStyle/>
          <a:p>
            <a:pPr algn="l">
              <a:lnSpc>
                <a:spcPct val="95000"/>
              </a:lnSpc>
              <a:spcBef>
                <a:spcPts val="600"/>
              </a:spcBef>
            </a:pPr>
            <a:r>
              <a:rPr lang="es-ES_tradnl" sz="1200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   Br </a:t>
            </a:r>
            <a:r>
              <a:rPr lang="es-ES_tradnl" sz="1200" dirty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J </a:t>
            </a:r>
            <a:r>
              <a:rPr lang="es-ES_tradnl" sz="1200" dirty="0" err="1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Cancer</a:t>
            </a:r>
            <a:r>
              <a:rPr lang="es-ES_tradnl" sz="1200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 2009;100</a:t>
            </a:r>
            <a:r>
              <a:rPr lang="es-ES_tradnl" sz="1200" dirty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:671-</a:t>
            </a:r>
            <a:r>
              <a:rPr lang="es-ES_tradnl" sz="1200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675</a:t>
            </a:r>
          </a:p>
          <a:p>
            <a:pPr algn="l">
              <a:lnSpc>
                <a:spcPct val="95000"/>
              </a:lnSpc>
              <a:spcBef>
                <a:spcPts val="600"/>
              </a:spcBef>
            </a:pPr>
            <a:r>
              <a:rPr lang="es-ES_tradnl" sz="1200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J </a:t>
            </a:r>
            <a:r>
              <a:rPr lang="es-ES_tradnl" sz="1200" dirty="0" err="1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Clin</a:t>
            </a:r>
            <a:r>
              <a:rPr lang="es-ES_tradnl" sz="1200" dirty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s-ES_tradnl" sz="1200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Oncol 2008;26</a:t>
            </a:r>
            <a:r>
              <a:rPr lang="es-ES_tradnl" sz="1200" dirty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:4563-</a:t>
            </a:r>
            <a:r>
              <a:rPr lang="es-ES_tradnl" sz="1200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4571</a:t>
            </a:r>
            <a:endParaRPr lang="es-ES_tradnl" sz="1200" dirty="0">
              <a:solidFill>
                <a:srgbClr val="FFFFFF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grpSp>
        <p:nvGrpSpPr>
          <p:cNvPr id="5" name="79 Grupo"/>
          <p:cNvGrpSpPr>
            <a:grpSpLocks/>
          </p:cNvGrpSpPr>
          <p:nvPr/>
        </p:nvGrpSpPr>
        <p:grpSpPr bwMode="auto">
          <a:xfrm>
            <a:off x="4734253" y="1601021"/>
            <a:ext cx="2477708" cy="900720"/>
            <a:chOff x="4763281" y="1833245"/>
            <a:chExt cx="2477708" cy="900720"/>
          </a:xfrm>
          <a:solidFill>
            <a:srgbClr val="4F81BD"/>
          </a:solidFill>
        </p:grpSpPr>
        <p:sp>
          <p:nvSpPr>
            <p:cNvPr id="70" name="69 Rectángulo redondeado"/>
            <p:cNvSpPr/>
            <p:nvPr/>
          </p:nvSpPr>
          <p:spPr bwMode="auto">
            <a:xfrm>
              <a:off x="4977760" y="1833245"/>
              <a:ext cx="2263229" cy="707922"/>
            </a:xfrm>
            <a:prstGeom prst="roundRect">
              <a:avLst>
                <a:gd name="adj" fmla="val 671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s-ES_tradnl" sz="1250" dirty="0" err="1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cs typeface="Times New Roman"/>
                </a:rPr>
                <a:t>Hipopotasemia</a:t>
              </a:r>
              <a:endParaRPr lang="es-ES_tradnl" sz="12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endParaRPr>
            </a:p>
            <a:p>
              <a:pPr>
                <a:defRPr/>
              </a:pPr>
              <a:r>
                <a:rPr lang="es-ES_tradnl" sz="125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cs typeface="Times New Roman"/>
                </a:rPr>
                <a:t>Hipertensión</a:t>
              </a:r>
            </a:p>
            <a:p>
              <a:pPr>
                <a:defRPr/>
              </a:pPr>
              <a:r>
                <a:rPr lang="es-ES_tradnl" sz="125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cs typeface="Times New Roman"/>
                </a:rPr>
                <a:t>Retención de líquidos</a:t>
              </a:r>
            </a:p>
          </p:txBody>
        </p:sp>
        <p:cxnSp>
          <p:nvCxnSpPr>
            <p:cNvPr id="72" name="153 Conector angular"/>
            <p:cNvCxnSpPr>
              <a:endCxn id="70" idx="1"/>
            </p:cNvCxnSpPr>
            <p:nvPr/>
          </p:nvCxnSpPr>
          <p:spPr bwMode="auto">
            <a:xfrm rot="5400000" flipH="1" flipV="1">
              <a:off x="4597141" y="2353346"/>
              <a:ext cx="546759" cy="214480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9" name="88 Conector recto de flecha"/>
          <p:cNvCxnSpPr>
            <a:stCxn id="10248" idx="2"/>
            <a:endCxn id="10249" idx="0"/>
          </p:cNvCxnSpPr>
          <p:nvPr/>
        </p:nvCxnSpPr>
        <p:spPr>
          <a:xfrm rot="16200000" flipH="1">
            <a:off x="617222" y="4852671"/>
            <a:ext cx="692281" cy="1084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101 Conector recto de flecha"/>
          <p:cNvCxnSpPr>
            <a:stCxn id="10251" idx="2"/>
            <a:endCxn id="10260" idx="0"/>
          </p:cNvCxnSpPr>
          <p:nvPr/>
        </p:nvCxnSpPr>
        <p:spPr>
          <a:xfrm rot="16200000" flipH="1">
            <a:off x="4447517" y="5617584"/>
            <a:ext cx="337943" cy="123394"/>
          </a:xfrm>
          <a:prstGeom prst="straightConnector1">
            <a:avLst/>
          </a:prstGeom>
          <a:ln w="12700">
            <a:solidFill>
              <a:srgbClr val="4F81BD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104 Conector recto de flecha"/>
          <p:cNvCxnSpPr>
            <a:stCxn id="10252" idx="3"/>
            <a:endCxn id="10258" idx="1"/>
          </p:cNvCxnSpPr>
          <p:nvPr/>
        </p:nvCxnSpPr>
        <p:spPr>
          <a:xfrm>
            <a:off x="3155381" y="4324351"/>
            <a:ext cx="113404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108 Conector recto de flecha"/>
          <p:cNvCxnSpPr>
            <a:stCxn id="10244" idx="2"/>
            <a:endCxn id="10245" idx="0"/>
          </p:cNvCxnSpPr>
          <p:nvPr/>
        </p:nvCxnSpPr>
        <p:spPr>
          <a:xfrm rot="16200000" flipH="1">
            <a:off x="486349" y="2215868"/>
            <a:ext cx="839593" cy="180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89" name="75 Título"/>
          <p:cNvSpPr>
            <a:spLocks noGrp="1"/>
          </p:cNvSpPr>
          <p:nvPr>
            <p:ph type="title" idx="4294967295"/>
          </p:nvPr>
        </p:nvSpPr>
        <p:spPr>
          <a:xfrm>
            <a:off x="412350" y="167427"/>
            <a:ext cx="8229600" cy="1143000"/>
          </a:xfrm>
        </p:spPr>
        <p:txBody>
          <a:bodyPr/>
          <a:lstStyle/>
          <a:p>
            <a:pPr eaLnBrk="1" hangingPunct="1"/>
            <a:r>
              <a:rPr lang="es-ES_tradnl" sz="32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Mecanismo de acción</a:t>
            </a:r>
          </a:p>
        </p:txBody>
      </p:sp>
      <p:grpSp>
        <p:nvGrpSpPr>
          <p:cNvPr id="7" name="81 Grupo"/>
          <p:cNvGrpSpPr>
            <a:grpSpLocks/>
          </p:cNvGrpSpPr>
          <p:nvPr/>
        </p:nvGrpSpPr>
        <p:grpSpPr bwMode="auto">
          <a:xfrm>
            <a:off x="396875" y="2825750"/>
            <a:ext cx="6550025" cy="3211552"/>
            <a:chOff x="396791" y="2891523"/>
            <a:chExt cx="6550694" cy="3210813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52" name="Line 53"/>
            <p:cNvSpPr>
              <a:spLocks noChangeShapeType="1"/>
            </p:cNvSpPr>
            <p:nvPr/>
          </p:nvSpPr>
          <p:spPr bwMode="auto">
            <a:xfrm>
              <a:off x="695622" y="5230960"/>
              <a:ext cx="0" cy="325363"/>
            </a:xfrm>
            <a:prstGeom prst="line">
              <a:avLst/>
            </a:prstGeom>
            <a:solidFill>
              <a:schemeClr val="bg1"/>
            </a:solidFill>
            <a:ln w="38100" cap="rnd">
              <a:solidFill>
                <a:srgbClr val="4F81BD"/>
              </a:solidFill>
              <a:bevel/>
              <a:headEnd/>
              <a:tailEnd type="triangl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algn="l">
                <a:defRPr/>
              </a:pPr>
              <a:endParaRPr lang="es-ES_tradnl">
                <a:solidFill>
                  <a:prstClr val="black"/>
                </a:solidFill>
                <a:latin typeface="Verdana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53" name="Line 55"/>
            <p:cNvSpPr>
              <a:spLocks noChangeShapeType="1"/>
            </p:cNvSpPr>
            <p:nvPr/>
          </p:nvSpPr>
          <p:spPr bwMode="auto">
            <a:xfrm>
              <a:off x="2111466" y="5230959"/>
              <a:ext cx="0" cy="325363"/>
            </a:xfrm>
            <a:prstGeom prst="line">
              <a:avLst/>
            </a:prstGeom>
            <a:solidFill>
              <a:schemeClr val="bg1"/>
            </a:solidFill>
            <a:ln w="38100" cap="rnd">
              <a:solidFill>
                <a:srgbClr val="4F81BD"/>
              </a:solidFill>
              <a:bevel/>
              <a:headEnd/>
              <a:tailEnd type="triangl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algn="l">
                <a:defRPr/>
              </a:pPr>
              <a:endParaRPr lang="es-ES_tradnl">
                <a:solidFill>
                  <a:prstClr val="black"/>
                </a:solidFill>
                <a:latin typeface="Verdana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54" name="Line 56"/>
            <p:cNvSpPr>
              <a:spLocks noChangeShapeType="1"/>
            </p:cNvSpPr>
            <p:nvPr/>
          </p:nvSpPr>
          <p:spPr bwMode="auto">
            <a:xfrm>
              <a:off x="396791" y="4186625"/>
              <a:ext cx="0" cy="325363"/>
            </a:xfrm>
            <a:prstGeom prst="line">
              <a:avLst/>
            </a:prstGeom>
            <a:solidFill>
              <a:schemeClr val="bg1"/>
            </a:solidFill>
            <a:ln w="38100" cap="rnd">
              <a:solidFill>
                <a:srgbClr val="4F81BD"/>
              </a:solidFill>
              <a:bevel/>
              <a:headEnd/>
              <a:tailEnd type="triangl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algn="l">
                <a:defRPr/>
              </a:pPr>
              <a:endParaRPr lang="es-ES_tradnl">
                <a:solidFill>
                  <a:prstClr val="black"/>
                </a:solidFill>
                <a:latin typeface="Verdana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55" name="Line 57"/>
            <p:cNvSpPr>
              <a:spLocks noChangeShapeType="1"/>
            </p:cNvSpPr>
            <p:nvPr/>
          </p:nvSpPr>
          <p:spPr bwMode="auto">
            <a:xfrm>
              <a:off x="4036372" y="5280430"/>
              <a:ext cx="0" cy="325363"/>
            </a:xfrm>
            <a:prstGeom prst="line">
              <a:avLst/>
            </a:prstGeom>
            <a:solidFill>
              <a:schemeClr val="bg1"/>
            </a:solidFill>
            <a:ln w="38100" cap="rnd">
              <a:solidFill>
                <a:srgbClr val="4F81BD"/>
              </a:solidFill>
              <a:bevel/>
              <a:headEnd/>
              <a:tailEnd type="triangl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algn="l">
                <a:defRPr/>
              </a:pPr>
              <a:endParaRPr lang="es-ES_tradnl">
                <a:solidFill>
                  <a:prstClr val="black"/>
                </a:solidFill>
                <a:latin typeface="Verdana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57" name="Line 58"/>
            <p:cNvSpPr>
              <a:spLocks noChangeShapeType="1"/>
            </p:cNvSpPr>
            <p:nvPr/>
          </p:nvSpPr>
          <p:spPr bwMode="auto">
            <a:xfrm>
              <a:off x="6625190" y="5230959"/>
              <a:ext cx="0" cy="325363"/>
            </a:xfrm>
            <a:prstGeom prst="line">
              <a:avLst/>
            </a:prstGeom>
            <a:solidFill>
              <a:schemeClr val="bg1"/>
            </a:solidFill>
            <a:ln w="38100" cap="rnd">
              <a:solidFill>
                <a:srgbClr val="4F81BD"/>
              </a:solidFill>
              <a:bevel/>
              <a:headEnd/>
              <a:tailEnd type="triangl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algn="l">
                <a:defRPr/>
              </a:pPr>
              <a:endParaRPr lang="es-ES_tradnl">
                <a:solidFill>
                  <a:prstClr val="black"/>
                </a:solidFill>
                <a:latin typeface="Verdana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58" name="Line 58"/>
            <p:cNvSpPr>
              <a:spLocks noChangeShapeType="1"/>
            </p:cNvSpPr>
            <p:nvPr/>
          </p:nvSpPr>
          <p:spPr bwMode="auto">
            <a:xfrm>
              <a:off x="4289739" y="5778561"/>
              <a:ext cx="0" cy="323775"/>
            </a:xfrm>
            <a:prstGeom prst="line">
              <a:avLst/>
            </a:prstGeom>
            <a:solidFill>
              <a:schemeClr val="bg1"/>
            </a:solidFill>
            <a:ln w="38100" cap="rnd">
              <a:solidFill>
                <a:srgbClr val="4F81BD"/>
              </a:solidFill>
              <a:bevel/>
              <a:headEnd/>
              <a:tailEnd type="triangl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algn="l">
                <a:defRPr/>
              </a:pPr>
              <a:endParaRPr lang="es-ES_tradnl">
                <a:solidFill>
                  <a:prstClr val="black"/>
                </a:solidFill>
                <a:latin typeface="Verdana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59" name="Line 56"/>
            <p:cNvSpPr>
              <a:spLocks noChangeShapeType="1"/>
            </p:cNvSpPr>
            <p:nvPr/>
          </p:nvSpPr>
          <p:spPr bwMode="auto">
            <a:xfrm>
              <a:off x="6947485" y="4177102"/>
              <a:ext cx="0" cy="325363"/>
            </a:xfrm>
            <a:prstGeom prst="line">
              <a:avLst/>
            </a:prstGeom>
            <a:solidFill>
              <a:schemeClr val="bg1"/>
            </a:solidFill>
            <a:ln w="38100" cap="rnd">
              <a:solidFill>
                <a:srgbClr val="4F81BD"/>
              </a:solidFill>
              <a:bevel/>
              <a:headEnd/>
              <a:tailEnd type="triangl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algn="l">
                <a:defRPr/>
              </a:pPr>
              <a:endParaRPr lang="es-ES_tradnl">
                <a:solidFill>
                  <a:prstClr val="black"/>
                </a:solidFill>
                <a:latin typeface="Verdana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78" name="Multiplier 76"/>
            <p:cNvSpPr/>
            <p:nvPr/>
          </p:nvSpPr>
          <p:spPr bwMode="auto">
            <a:xfrm>
              <a:off x="1529403" y="2891523"/>
              <a:ext cx="846000" cy="993775"/>
            </a:xfrm>
            <a:prstGeom prst="mathMultiply">
              <a:avLst>
                <a:gd name="adj1" fmla="val 17559"/>
              </a:avLst>
            </a:prstGeom>
            <a:solidFill>
              <a:srgbClr val="4F81BD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s-ES_tradnl" sz="1200" dirty="0">
                <a:solidFill>
                  <a:srgbClr val="4F81BD">
                    <a:lumMod val="75000"/>
                  </a:srgbClr>
                </a:solidFill>
              </a:endParaRPr>
            </a:p>
          </p:txBody>
        </p:sp>
        <p:sp>
          <p:nvSpPr>
            <p:cNvPr id="79" name="Multiplier 76"/>
            <p:cNvSpPr/>
            <p:nvPr/>
          </p:nvSpPr>
          <p:spPr bwMode="auto">
            <a:xfrm>
              <a:off x="1529403" y="4378932"/>
              <a:ext cx="846000" cy="993775"/>
            </a:xfrm>
            <a:prstGeom prst="mathMultiply">
              <a:avLst>
                <a:gd name="adj1" fmla="val 17559"/>
              </a:avLst>
            </a:prstGeom>
            <a:solidFill>
              <a:srgbClr val="4F81BD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s-ES_tradnl" sz="1200">
                <a:solidFill>
                  <a:srgbClr val="4F81BD">
                    <a:lumMod val="75000"/>
                  </a:srgbClr>
                </a:solidFill>
              </a:endParaRPr>
            </a:p>
          </p:txBody>
        </p:sp>
      </p:grpSp>
      <p:sp>
        <p:nvSpPr>
          <p:cNvPr id="2" name="1 Elipse"/>
          <p:cNvSpPr/>
          <p:nvPr/>
        </p:nvSpPr>
        <p:spPr>
          <a:xfrm>
            <a:off x="4094163" y="5165725"/>
            <a:ext cx="928903" cy="503238"/>
          </a:xfrm>
          <a:prstGeom prst="ellipse">
            <a:avLst/>
          </a:prstGeom>
          <a:solidFill>
            <a:srgbClr val="4F81BD">
              <a:alpha val="25000"/>
            </a:srgbClr>
          </a:solidFill>
          <a:ln>
            <a:solidFill>
              <a:srgbClr val="4F81BD">
                <a:alpha val="8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6" name="5 Elipse"/>
          <p:cNvSpPr/>
          <p:nvPr/>
        </p:nvSpPr>
        <p:spPr>
          <a:xfrm>
            <a:off x="6373154" y="5037138"/>
            <a:ext cx="801687" cy="631825"/>
          </a:xfrm>
          <a:prstGeom prst="ellipse">
            <a:avLst/>
          </a:prstGeom>
          <a:solidFill>
            <a:srgbClr val="4F81BD">
              <a:alpha val="25000"/>
            </a:srgbClr>
          </a:solidFill>
          <a:ln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s-ES">
              <a:solidFill>
                <a:prstClr val="white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3200" dirty="0" err="1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CaP</a:t>
            </a:r>
            <a:r>
              <a:rPr lang="es-ES_tradnl" sz="32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-RC</a:t>
            </a:r>
            <a:endParaRPr lang="es-ES_tradnl" sz="32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32459" y="1855857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_tradnl" sz="24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		Agentes que actúan indirectamente sobre RA</a:t>
            </a:r>
          </a:p>
          <a:p>
            <a:pPr>
              <a:buNone/>
            </a:pPr>
            <a:endParaRPr lang="es-ES_tradnl" sz="2400" dirty="0" smtClean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/>
              <a:cs typeface="Times New Roman"/>
            </a:endParaRPr>
          </a:p>
          <a:p>
            <a:pPr>
              <a:buNone/>
            </a:pPr>
            <a:r>
              <a:rPr lang="es-ES_tradnl" sz="24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                </a:t>
            </a:r>
            <a:r>
              <a:rPr lang="es-ES_tradnl" sz="20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Inhibidores de la síntesis de andrógenos</a:t>
            </a:r>
          </a:p>
          <a:p>
            <a:pPr>
              <a:buNone/>
            </a:pPr>
            <a:endParaRPr lang="es-ES_tradnl" sz="2000" dirty="0" smtClean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/>
              <a:cs typeface="Times New Roman"/>
            </a:endParaRPr>
          </a:p>
          <a:p>
            <a:pPr>
              <a:buNone/>
            </a:pPr>
            <a:r>
              <a:rPr lang="es-ES_tradnl" sz="24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			   </a:t>
            </a:r>
            <a:r>
              <a:rPr lang="es-ES_tradnl" sz="20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Agonistas y Antagonistas LHRH</a:t>
            </a:r>
          </a:p>
          <a:p>
            <a:pPr>
              <a:buNone/>
            </a:pPr>
            <a:endParaRPr lang="es-ES_tradnl" sz="1800" dirty="0" smtClean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/>
              <a:cs typeface="Times New Roman"/>
            </a:endParaRPr>
          </a:p>
          <a:p>
            <a:pPr>
              <a:buNone/>
            </a:pPr>
            <a:r>
              <a:rPr lang="es-ES_tradnl" sz="18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                           </a:t>
            </a:r>
            <a:r>
              <a:rPr lang="es-ES_tradnl" sz="16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Ketoconazol: inhibe CYP51A,11A1,11B1,11B2,17 y19</a:t>
            </a:r>
          </a:p>
          <a:p>
            <a:pPr>
              <a:buNone/>
            </a:pPr>
            <a:r>
              <a:rPr lang="es-ES_tradnl" sz="16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			             Acetato de </a:t>
            </a:r>
            <a:r>
              <a:rPr lang="es-ES_tradnl" sz="1600" dirty="0" err="1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Abiraterona</a:t>
            </a:r>
            <a:r>
              <a:rPr lang="es-ES_tradnl" sz="16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: inhibe CYP17 (inhibe cortisol) +prednisona</a:t>
            </a:r>
          </a:p>
          <a:p>
            <a:pPr>
              <a:buNone/>
            </a:pPr>
            <a:r>
              <a:rPr lang="es-ES_tradnl" sz="16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			            </a:t>
            </a:r>
            <a:r>
              <a:rPr lang="es-ES_tradnl" sz="1600" dirty="0" err="1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Orterenol</a:t>
            </a:r>
            <a:r>
              <a:rPr lang="es-ES_tradnl" sz="16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 (TAK700): inhibe CYP17 + prednisona</a:t>
            </a:r>
          </a:p>
          <a:p>
            <a:pPr>
              <a:buNone/>
            </a:pPr>
            <a:r>
              <a:rPr lang="es-ES_tradnl" sz="16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			            </a:t>
            </a:r>
            <a:r>
              <a:rPr lang="es-ES_tradnl" sz="1600" dirty="0" err="1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Galeterona</a:t>
            </a:r>
            <a:r>
              <a:rPr lang="es-ES_tradnl" sz="16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 (TOK001): inhibe CYP17 y bloquea unión de andrógenos con RA</a:t>
            </a:r>
          </a:p>
          <a:p>
            <a:pPr lvl="1"/>
            <a:endParaRPr lang="es-ES_tradnl" sz="18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5591551" y="6003456"/>
            <a:ext cx="2279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200" dirty="0" err="1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Urol</a:t>
            </a:r>
            <a:r>
              <a:rPr lang="es-ES_tradnl" sz="12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s-ES_tradnl" sz="1200" dirty="0" err="1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Clin</a:t>
            </a:r>
            <a:r>
              <a:rPr lang="es-ES_tradnl" sz="12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 N </a:t>
            </a:r>
            <a:r>
              <a:rPr lang="es-ES_tradnl" sz="1200" dirty="0" err="1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Am</a:t>
            </a:r>
            <a:r>
              <a:rPr lang="es-ES_tradnl" sz="12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. 2012; 39:435-52</a:t>
            </a:r>
          </a:p>
          <a:p>
            <a:endParaRPr lang="es-ES_tradnl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3200" dirty="0" err="1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CaP</a:t>
            </a:r>
            <a:r>
              <a:rPr lang="es-ES_tradnl" sz="32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-RC</a:t>
            </a:r>
            <a:endParaRPr lang="es-ES_tradnl" sz="32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s-ES_tradnl" sz="24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	</a:t>
            </a:r>
            <a:r>
              <a:rPr lang="es-ES_tradnl" sz="28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Tratamiento Oral</a:t>
            </a:r>
          </a:p>
          <a:p>
            <a:pPr>
              <a:buNone/>
            </a:pPr>
            <a:r>
              <a:rPr lang="es-ES_tradnl" sz="40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	</a:t>
            </a:r>
            <a:r>
              <a:rPr lang="es-ES_tradnl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		</a:t>
            </a:r>
            <a:r>
              <a:rPr lang="es-ES_tradnl" sz="24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Acetato de </a:t>
            </a:r>
            <a:r>
              <a:rPr lang="es-ES_tradnl" sz="2400" dirty="0" err="1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Abiraterona</a:t>
            </a:r>
            <a:endParaRPr lang="es-ES_tradnl" sz="2400" dirty="0" smtClean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/>
              <a:cs typeface="Times New Roman"/>
            </a:endParaRPr>
          </a:p>
          <a:p>
            <a:pPr>
              <a:buNone/>
            </a:pPr>
            <a:r>
              <a:rPr lang="es-ES_tradnl" sz="20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			     Inhibe CYP17</a:t>
            </a:r>
          </a:p>
          <a:p>
            <a:pPr>
              <a:buNone/>
            </a:pPr>
            <a:endParaRPr lang="es-ES_tradnl" sz="2000" dirty="0" smtClean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/>
              <a:cs typeface="Times New Roman"/>
            </a:endParaRPr>
          </a:p>
          <a:p>
            <a:pPr>
              <a:buNone/>
            </a:pPr>
            <a:r>
              <a:rPr lang="es-ES_tradnl" sz="20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  </a:t>
            </a:r>
          </a:p>
          <a:p>
            <a:pPr>
              <a:buNone/>
            </a:pPr>
            <a:endParaRPr lang="es-ES_tradnl" sz="2000" dirty="0" smtClean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/>
              <a:cs typeface="Times New Roman"/>
            </a:endParaRPr>
          </a:p>
          <a:p>
            <a:pPr>
              <a:buNone/>
            </a:pPr>
            <a:r>
              <a:rPr lang="es-ES_tradnl" sz="20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			    COU-AA-301 		</a:t>
            </a:r>
            <a:r>
              <a:rPr lang="es-ES_tradnl" sz="2000" dirty="0" err="1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Docetaxel</a:t>
            </a:r>
            <a:r>
              <a:rPr lang="es-ES_tradnl" sz="20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 previo a AA</a:t>
            </a:r>
          </a:p>
          <a:p>
            <a:pPr>
              <a:buNone/>
            </a:pPr>
            <a:r>
              <a:rPr lang="es-ES_tradnl" sz="20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				2008 -2010</a:t>
            </a:r>
          </a:p>
          <a:p>
            <a:pPr>
              <a:buNone/>
            </a:pPr>
            <a:endParaRPr lang="es-ES_tradnl" sz="2000" dirty="0" smtClean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/>
              <a:cs typeface="Times New Roman"/>
            </a:endParaRPr>
          </a:p>
          <a:p>
            <a:pPr>
              <a:buNone/>
            </a:pPr>
            <a:r>
              <a:rPr lang="es-ES_tradnl" sz="20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			   COU- AA-302 		Sin quimioterapia previa</a:t>
            </a:r>
          </a:p>
          <a:p>
            <a:pPr>
              <a:buNone/>
            </a:pPr>
            <a:r>
              <a:rPr lang="es-ES_tradnl" sz="20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				2009 </a:t>
            </a:r>
            <a:r>
              <a:rPr lang="es-ES_tradnl" sz="2000" dirty="0" err="1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–</a:t>
            </a:r>
            <a:r>
              <a:rPr lang="es-ES_tradnl" sz="20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  2010 </a:t>
            </a:r>
            <a:endParaRPr lang="es-ES_tradnl" sz="20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Imagen 3" descr="Captura de pantalla 2015-04-13 a la(s) 10.10.0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1636" y="1598983"/>
            <a:ext cx="2168485" cy="2437007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3200" dirty="0" err="1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CaP</a:t>
            </a:r>
            <a:r>
              <a:rPr lang="es-ES_tradnl" sz="32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-RC</a:t>
            </a:r>
            <a:endParaRPr lang="es-ES_tradnl" sz="32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43526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s-ES_tradnl" sz="28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Tratamiento Oral</a:t>
            </a:r>
          </a:p>
          <a:p>
            <a:pPr>
              <a:buNone/>
            </a:pPr>
            <a:r>
              <a:rPr lang="es-ES_tradnl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  	</a:t>
            </a:r>
            <a:r>
              <a:rPr lang="es-ES_tradnl" sz="24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COU-AA-301</a:t>
            </a:r>
            <a:endParaRPr lang="es-ES_tradnl" sz="2400" dirty="0"/>
          </a:p>
        </p:txBody>
      </p:sp>
      <p:pic>
        <p:nvPicPr>
          <p:cNvPr id="4" name="Imagen 3" descr="Captura de pantalla 2015-04-10 a la(s) 08.59.2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500" y="2843694"/>
            <a:ext cx="2395740" cy="1761753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5" name="Imagen 4" descr="Captura de pantalla 2015-04-10 a la(s) 08.59.3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360" y="3909565"/>
            <a:ext cx="2409806" cy="1763124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6" name="Imagen 5" descr="Captura de pantalla 2015-04-10 a la(s) 08.59.5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8849" y="2868435"/>
            <a:ext cx="2476813" cy="1816749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7" name="CuadroTexto 6"/>
          <p:cNvSpPr txBox="1"/>
          <p:nvPr/>
        </p:nvSpPr>
        <p:spPr>
          <a:xfrm>
            <a:off x="841210" y="4832431"/>
            <a:ext cx="19712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Mediana: 14.8 </a:t>
            </a:r>
            <a:r>
              <a:rPr lang="es-ES_tradnl" sz="1200" dirty="0" err="1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vs</a:t>
            </a:r>
            <a:r>
              <a:rPr lang="es-ES_tradnl" sz="12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 10.9 meses</a:t>
            </a:r>
          </a:p>
          <a:p>
            <a:r>
              <a:rPr lang="es-ES_tradnl" sz="12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	   P &lt; 0.001</a:t>
            </a:r>
          </a:p>
          <a:p>
            <a:r>
              <a:rPr lang="es-ES_tradnl" sz="12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        </a:t>
            </a:r>
            <a:r>
              <a:rPr lang="es-ES_tradnl" i="1" dirty="0" err="1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Dif</a:t>
            </a:r>
            <a:r>
              <a:rPr lang="es-ES_tradnl" i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: 3.9 meses</a:t>
            </a:r>
            <a:endParaRPr lang="es-ES_tradnl" i="1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3612248" y="5870506"/>
            <a:ext cx="191297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2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Mediana: 10.2 </a:t>
            </a:r>
            <a:r>
              <a:rPr lang="es-ES_tradnl" sz="1200" dirty="0" err="1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vs</a:t>
            </a:r>
            <a:r>
              <a:rPr lang="es-ES_tradnl" sz="12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 6.6 meses</a:t>
            </a:r>
          </a:p>
          <a:p>
            <a:r>
              <a:rPr lang="es-ES_tradnl" sz="12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              P&lt; 0.001</a:t>
            </a:r>
          </a:p>
          <a:p>
            <a:r>
              <a:rPr lang="es-ES_tradnl" i="1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   </a:t>
            </a:r>
            <a:r>
              <a:rPr lang="es-ES_tradnl" i="1" dirty="0" err="1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Dif</a:t>
            </a:r>
            <a:r>
              <a:rPr lang="es-ES_tradnl" i="1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: 3.6 meses</a:t>
            </a:r>
            <a:endParaRPr lang="es-ES_tradnl" i="1" dirty="0">
              <a:solidFill>
                <a:srgbClr val="FFFFFF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6556444" y="4890180"/>
            <a:ext cx="18173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Mediana: 5.6 </a:t>
            </a:r>
            <a:r>
              <a:rPr lang="es-ES_tradnl" sz="1200" dirty="0" err="1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vs</a:t>
            </a:r>
            <a:r>
              <a:rPr lang="es-ES_tradnl" sz="12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 3.6 meses</a:t>
            </a:r>
          </a:p>
          <a:p>
            <a:r>
              <a:rPr lang="es-ES_tradnl" sz="12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             P&lt; 0.001</a:t>
            </a:r>
          </a:p>
          <a:p>
            <a:r>
              <a:rPr lang="es-ES_tradnl" i="1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    </a:t>
            </a:r>
            <a:r>
              <a:rPr lang="es-ES_tradnl" i="1" dirty="0" err="1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Dif</a:t>
            </a:r>
            <a:r>
              <a:rPr lang="es-ES_tradnl" i="1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: 2 meses</a:t>
            </a:r>
            <a:endParaRPr lang="es-ES_tradnl" i="1" dirty="0">
              <a:solidFill>
                <a:srgbClr val="FFFFFF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6449233" y="6341540"/>
            <a:ext cx="241880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2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N </a:t>
            </a:r>
            <a:r>
              <a:rPr lang="es-ES_tradnl" sz="1200" dirty="0" err="1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Engl</a:t>
            </a:r>
            <a:r>
              <a:rPr lang="es-ES_tradnl" sz="12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 J </a:t>
            </a:r>
            <a:r>
              <a:rPr lang="es-ES_tradnl" sz="1200" dirty="0" err="1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Med</a:t>
            </a:r>
            <a:r>
              <a:rPr lang="es-ES_tradnl" sz="12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. 2011;364:1995-2005</a:t>
            </a:r>
          </a:p>
          <a:p>
            <a:endParaRPr lang="es-ES_tradnl" dirty="0"/>
          </a:p>
        </p:txBody>
      </p:sp>
      <p:sp>
        <p:nvSpPr>
          <p:cNvPr id="12" name="TextBox 11"/>
          <p:cNvSpPr txBox="1"/>
          <p:nvPr/>
        </p:nvSpPr>
        <p:spPr>
          <a:xfrm>
            <a:off x="3962400" y="3124200"/>
            <a:ext cx="10215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0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N: 1195</a:t>
            </a:r>
            <a:endParaRPr lang="es-ES_tradnl" sz="20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42686"/>
            <a:ext cx="8229600" cy="1143000"/>
          </a:xfrm>
        </p:spPr>
        <p:txBody>
          <a:bodyPr>
            <a:normAutofit/>
          </a:bodyPr>
          <a:lstStyle/>
          <a:p>
            <a:r>
              <a:rPr lang="es-ES_tradnl" sz="3200" dirty="0" err="1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CaP</a:t>
            </a:r>
            <a:r>
              <a:rPr lang="es-ES_tradnl" sz="32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-RC</a:t>
            </a:r>
            <a:endParaRPr lang="es-ES_tradnl" sz="32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542471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s-ES_tradnl" sz="24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		</a:t>
            </a:r>
            <a:r>
              <a:rPr lang="es-ES_tradnl" sz="28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Tratamiento Oral</a:t>
            </a:r>
          </a:p>
          <a:p>
            <a:pPr>
              <a:buNone/>
            </a:pPr>
            <a:r>
              <a:rPr lang="es-ES_tradnl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	 </a:t>
            </a:r>
            <a:r>
              <a:rPr lang="es-ES_tradnl" sz="24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COU-AA-302</a:t>
            </a:r>
          </a:p>
          <a:p>
            <a:pPr>
              <a:buNone/>
            </a:pPr>
            <a:r>
              <a:rPr lang="es-ES_tradnl" sz="20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								     N:1088</a:t>
            </a:r>
          </a:p>
          <a:p>
            <a:pPr>
              <a:buNone/>
            </a:pPr>
            <a:endParaRPr lang="es-ES_tradnl" dirty="0"/>
          </a:p>
        </p:txBody>
      </p:sp>
      <p:pic>
        <p:nvPicPr>
          <p:cNvPr id="5" name="Imagen 4" descr="Captura de pantalla 2015-04-09 a la(s) 11.01.0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497" y="3230806"/>
            <a:ext cx="3308694" cy="2065917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6" name="Rectángulo 5"/>
          <p:cNvSpPr/>
          <p:nvPr/>
        </p:nvSpPr>
        <p:spPr>
          <a:xfrm>
            <a:off x="2748400" y="3280779"/>
            <a:ext cx="1474246" cy="19924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16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16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7" name="CuadroTexto 6"/>
          <p:cNvSpPr txBox="1"/>
          <p:nvPr/>
        </p:nvSpPr>
        <p:spPr>
          <a:xfrm>
            <a:off x="6614186" y="6127121"/>
            <a:ext cx="21163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2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Lancet Oncol 2012; 13: 983-92</a:t>
            </a:r>
          </a:p>
          <a:p>
            <a:r>
              <a:rPr lang="es-ES_tradnl" sz="12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                       2015;16: 152-60</a:t>
            </a:r>
          </a:p>
          <a:p>
            <a:endParaRPr lang="es-ES_tradnl" sz="1200" dirty="0"/>
          </a:p>
        </p:txBody>
      </p:sp>
      <p:pic>
        <p:nvPicPr>
          <p:cNvPr id="8" name="Imagen 7" descr="Captura de pantalla 2015-04-09 a la(s) 11.02.0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5401" y="3224129"/>
            <a:ext cx="3213567" cy="2072594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10" name="CuadroTexto 9"/>
          <p:cNvSpPr txBox="1"/>
          <p:nvPr/>
        </p:nvSpPr>
        <p:spPr>
          <a:xfrm>
            <a:off x="1938074" y="5467396"/>
            <a:ext cx="159027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          ST</a:t>
            </a:r>
          </a:p>
          <a:p>
            <a:r>
              <a:rPr lang="es-ES_tradnl" i="1" dirty="0" err="1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Dif</a:t>
            </a:r>
            <a:r>
              <a:rPr lang="es-ES_tradnl" i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: 4.4 meses</a:t>
            </a:r>
          </a:p>
          <a:p>
            <a:endParaRPr lang="es-ES_tradnl" dirty="0"/>
          </a:p>
        </p:txBody>
      </p:sp>
      <p:sp>
        <p:nvSpPr>
          <p:cNvPr id="11" name="CuadroTexto 10"/>
          <p:cNvSpPr txBox="1"/>
          <p:nvPr/>
        </p:nvSpPr>
        <p:spPr>
          <a:xfrm>
            <a:off x="5228679" y="5483909"/>
            <a:ext cx="201310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Mediana uso de opiáceos</a:t>
            </a:r>
          </a:p>
          <a:p>
            <a:r>
              <a:rPr lang="es-ES_tradnl" sz="1400" i="1" dirty="0" smtClean="0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      </a:t>
            </a:r>
            <a:r>
              <a:rPr lang="es-ES_tradnl" i="1" dirty="0" err="1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Dif</a:t>
            </a:r>
            <a:r>
              <a:rPr lang="es-ES_tradnl" i="1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: 10 meses</a:t>
            </a:r>
            <a:endParaRPr lang="es-ES_tradnl" i="1" dirty="0">
              <a:solidFill>
                <a:srgbClr val="FFFFFF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-36569"/>
            <a:ext cx="8229600" cy="1143000"/>
          </a:xfrm>
        </p:spPr>
        <p:txBody>
          <a:bodyPr>
            <a:normAutofit/>
          </a:bodyPr>
          <a:lstStyle/>
          <a:p>
            <a:r>
              <a:rPr lang="es-ES_tradnl" sz="3200" dirty="0" err="1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CaP</a:t>
            </a:r>
            <a:r>
              <a:rPr lang="es-ES_tradnl" sz="32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-RC</a:t>
            </a:r>
            <a:endParaRPr lang="es-ES_tradnl" sz="32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72658" y="900256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_tradnl" sz="28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Tratamiento Oral</a:t>
            </a:r>
          </a:p>
          <a:p>
            <a:pPr>
              <a:buNone/>
            </a:pPr>
            <a:endParaRPr lang="es-ES_tradnl" sz="2800" dirty="0" smtClean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/>
              <a:cs typeface="Times New Roman"/>
            </a:endParaRPr>
          </a:p>
          <a:p>
            <a:pPr>
              <a:buNone/>
            </a:pPr>
            <a:r>
              <a:rPr lang="es-ES_tradnl" sz="24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		ELM-PC 4 </a:t>
            </a:r>
          </a:p>
          <a:p>
            <a:pPr>
              <a:buNone/>
            </a:pPr>
            <a:r>
              <a:rPr lang="es-ES_tradnl" sz="24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		      </a:t>
            </a:r>
            <a:r>
              <a:rPr lang="es-ES_tradnl" sz="2000" dirty="0" err="1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Oterenol</a:t>
            </a:r>
            <a:r>
              <a:rPr lang="es-ES_tradnl" sz="20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 inhibe CYP 17</a:t>
            </a:r>
          </a:p>
          <a:p>
            <a:pPr>
              <a:buNone/>
            </a:pPr>
            <a:r>
              <a:rPr lang="es-ES_tradnl" sz="18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			N:1560 </a:t>
            </a:r>
          </a:p>
          <a:p>
            <a:pPr>
              <a:buNone/>
            </a:pPr>
            <a:r>
              <a:rPr lang="es-ES_tradnl" sz="18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			</a:t>
            </a:r>
          </a:p>
          <a:p>
            <a:pPr>
              <a:buNone/>
            </a:pPr>
            <a:r>
              <a:rPr lang="es-ES_tradnl" sz="20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			</a:t>
            </a:r>
          </a:p>
          <a:p>
            <a:pPr>
              <a:buNone/>
            </a:pPr>
            <a:r>
              <a:rPr lang="es-ES_tradnl" sz="20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			</a:t>
            </a:r>
          </a:p>
          <a:p>
            <a:pPr>
              <a:buNone/>
            </a:pPr>
            <a:endParaRPr lang="es-ES_tradnl" sz="2400" dirty="0" smtClean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/>
              <a:cs typeface="Times New Roman"/>
            </a:endParaRPr>
          </a:p>
          <a:p>
            <a:pPr>
              <a:buNone/>
            </a:pPr>
            <a:r>
              <a:rPr lang="es-ES_tradnl" sz="24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			</a:t>
            </a:r>
            <a:endParaRPr lang="es-ES_tradnl" sz="2400" dirty="0"/>
          </a:p>
        </p:txBody>
      </p:sp>
      <p:pic>
        <p:nvPicPr>
          <p:cNvPr id="4" name="Imagen 3" descr="Captura de pantalla 2015-04-13 a la(s) 09.09.5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514" y="3352800"/>
            <a:ext cx="2292644" cy="1937445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5" name="Imagen 4" descr="Captura de pantalla 2015-04-13 a la(s) 09.10.3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1047" y="3352800"/>
            <a:ext cx="2357834" cy="1937445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6" name="CuadroTexto 5"/>
          <p:cNvSpPr txBox="1"/>
          <p:nvPr/>
        </p:nvSpPr>
        <p:spPr>
          <a:xfrm>
            <a:off x="1488644" y="5334000"/>
            <a:ext cx="236735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Mediana </a:t>
            </a:r>
            <a:r>
              <a:rPr lang="es-ES_tradnl" sz="1400" dirty="0" err="1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orterenol</a:t>
            </a:r>
            <a:r>
              <a:rPr lang="es-ES_tradnl" sz="14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 13.8 meses</a:t>
            </a:r>
          </a:p>
          <a:p>
            <a:r>
              <a:rPr lang="es-ES_tradnl" sz="14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                 placebo   8.7 meses</a:t>
            </a:r>
          </a:p>
          <a:p>
            <a:r>
              <a:rPr lang="es-ES_tradnl" sz="1400" i="1" dirty="0" smtClean="0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         </a:t>
            </a:r>
            <a:r>
              <a:rPr lang="es-ES_tradnl" i="1" dirty="0" err="1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Dif</a:t>
            </a:r>
            <a:r>
              <a:rPr lang="es-ES_tradnl" i="1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 : 5.1 meses</a:t>
            </a:r>
            <a:endParaRPr lang="es-ES_tradnl" i="1" dirty="0">
              <a:solidFill>
                <a:srgbClr val="FFFFFF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5315274" y="5334000"/>
            <a:ext cx="249490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Mediana </a:t>
            </a:r>
            <a:r>
              <a:rPr lang="es-ES_tradnl" sz="1400" dirty="0" err="1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orterenol</a:t>
            </a:r>
            <a:r>
              <a:rPr lang="es-ES_tradnl" sz="14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  31.4 meses</a:t>
            </a:r>
          </a:p>
          <a:p>
            <a:r>
              <a:rPr lang="es-ES_tradnl" sz="14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	      placebo   29.5 meses</a:t>
            </a:r>
          </a:p>
          <a:p>
            <a:r>
              <a:rPr lang="es-ES_tradnl" sz="14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	</a:t>
            </a:r>
            <a:r>
              <a:rPr lang="es-ES_tradnl" i="1" dirty="0" err="1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Dif</a:t>
            </a:r>
            <a:r>
              <a:rPr lang="es-ES_tradnl" i="1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: 1.9 meses </a:t>
            </a:r>
            <a:endParaRPr lang="es-ES_tradnl" i="1" dirty="0">
              <a:solidFill>
                <a:srgbClr val="FFFFFF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6761287" y="6428601"/>
            <a:ext cx="2077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2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Lancet Oncol 2015; 16:338-48</a:t>
            </a:r>
            <a:endParaRPr lang="es-ES_tradnl" sz="12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s-ES_tradnl" sz="3200" dirty="0" err="1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CaP</a:t>
            </a:r>
            <a:r>
              <a:rPr lang="es-ES_tradnl" sz="32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-RC</a:t>
            </a:r>
            <a:endParaRPr lang="es-ES_tradnl" sz="3200" dirty="0"/>
          </a:p>
        </p:txBody>
      </p:sp>
      <p:sp>
        <p:nvSpPr>
          <p:cNvPr id="5" name="CuadroTexto 4"/>
          <p:cNvSpPr txBox="1"/>
          <p:nvPr/>
        </p:nvSpPr>
        <p:spPr>
          <a:xfrm>
            <a:off x="1038290" y="2021002"/>
            <a:ext cx="26545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8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Tratamiento Oral</a:t>
            </a:r>
            <a:endParaRPr lang="es-ES_tradnl" sz="28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038299" y="3048000"/>
          <a:ext cx="7119597" cy="2567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7501"/>
                <a:gridCol w="1600200"/>
                <a:gridCol w="206189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sz="2000" b="0" dirty="0" smtClean="0">
                          <a:effectLst>
                            <a:outerShdw blurRad="50800" dist="38100" dir="270000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Estudio</a:t>
                      </a:r>
                      <a:endParaRPr lang="es-ES_tradnl" sz="2000" b="0" dirty="0">
                        <a:effectLst>
                          <a:outerShdw blurRad="50800" dist="38100" dir="2700000">
                            <a:srgbClr val="000000">
                              <a:alpha val="43000"/>
                            </a:srgbClr>
                          </a:outerShdw>
                        </a:effectLst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000" b="0" dirty="0" smtClean="0">
                          <a:effectLst>
                            <a:outerShdw blurRad="50800" dist="38100" dir="270000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ST </a:t>
                      </a:r>
                    </a:p>
                    <a:p>
                      <a:pPr algn="ctr"/>
                      <a:r>
                        <a:rPr lang="es-ES_tradnl" sz="2000" b="0" dirty="0" smtClean="0">
                          <a:effectLst>
                            <a:outerShdw blurRad="50800" dist="38100" dir="270000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(meses)</a:t>
                      </a:r>
                    </a:p>
                    <a:p>
                      <a:pPr algn="ctr"/>
                      <a:endParaRPr lang="es-ES_tradnl" sz="2000" b="0" dirty="0">
                        <a:effectLst>
                          <a:outerShdw blurRad="50800" dist="38100" dir="2700000">
                            <a:srgbClr val="000000">
                              <a:alpha val="43000"/>
                            </a:srgbClr>
                          </a:outerShdw>
                        </a:effectLst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000" b="0" dirty="0" smtClean="0">
                          <a:effectLst>
                            <a:outerShdw blurRad="50800" dist="38100" dir="270000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SLP</a:t>
                      </a:r>
                    </a:p>
                    <a:p>
                      <a:pPr algn="ctr"/>
                      <a:r>
                        <a:rPr lang="es-ES_tradnl" sz="2000" b="0" dirty="0" smtClean="0">
                          <a:effectLst>
                            <a:outerShdw blurRad="50800" dist="38100" dir="270000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 (meses)</a:t>
                      </a:r>
                      <a:endParaRPr lang="es-ES_tradnl" sz="2000" b="0" dirty="0">
                        <a:effectLst>
                          <a:outerShdw blurRad="50800" dist="38100" dir="2700000">
                            <a:srgbClr val="000000">
                              <a:alpha val="43000"/>
                            </a:srgbClr>
                          </a:outerShdw>
                        </a:effectLst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ES_tradnl" sz="1600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AFFIRM           (Enza post</a:t>
                      </a:r>
                      <a:r>
                        <a:rPr lang="es-ES_tradnl" sz="1600" baseline="0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s-ES_tradnl" sz="1600" dirty="0" err="1" smtClean="0">
                          <a:solidFill>
                            <a:schemeClr val="bg1"/>
                          </a:solidFill>
                          <a:effectLst>
                            <a:outerShdw blurRad="50800" dist="38100" dir="270000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docetaxel</a:t>
                      </a:r>
                      <a:r>
                        <a:rPr lang="es-ES_tradnl" sz="1600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)</a:t>
                      </a:r>
                      <a:endParaRPr lang="es-ES_tradnl" sz="1600" dirty="0">
                        <a:solidFill>
                          <a:schemeClr val="bg1"/>
                        </a:solidFill>
                        <a:effectLst>
                          <a:outerShdw blurRad="50800" dist="38100" dir="2700000">
                            <a:srgbClr val="000000">
                              <a:alpha val="43000"/>
                            </a:srgbClr>
                          </a:outerShdw>
                        </a:effectLst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4.8</a:t>
                      </a:r>
                      <a:endParaRPr lang="es-ES_tradnl" sz="1600" dirty="0">
                        <a:solidFill>
                          <a:schemeClr val="bg1"/>
                        </a:solidFill>
                        <a:effectLst>
                          <a:outerShdw blurRad="50800" dist="38100" dir="2700000">
                            <a:srgbClr val="000000">
                              <a:alpha val="43000"/>
                            </a:srgbClr>
                          </a:outerShdw>
                        </a:effectLst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5.3</a:t>
                      </a:r>
                      <a:endParaRPr lang="es-ES_tradnl" sz="1600" dirty="0">
                        <a:solidFill>
                          <a:schemeClr val="bg1"/>
                        </a:solidFill>
                        <a:effectLst>
                          <a:outerShdw blurRad="50800" dist="38100" dir="2700000">
                            <a:srgbClr val="000000">
                              <a:alpha val="43000"/>
                            </a:srgbClr>
                          </a:outerShdw>
                        </a:effectLst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ES_tradnl" sz="1600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PREVAIL          (Enza </a:t>
                      </a:r>
                      <a:r>
                        <a:rPr lang="es-ES_tradnl" sz="1600" dirty="0" err="1" smtClean="0">
                          <a:solidFill>
                            <a:schemeClr val="bg1"/>
                          </a:solidFill>
                          <a:effectLst>
                            <a:outerShdw blurRad="50800" dist="38100" dir="270000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vs</a:t>
                      </a:r>
                      <a:r>
                        <a:rPr lang="es-ES_tradnl" sz="1600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 placebo)</a:t>
                      </a:r>
                      <a:endParaRPr lang="es-ES_tradnl" sz="1600" dirty="0">
                        <a:solidFill>
                          <a:schemeClr val="bg1"/>
                        </a:solidFill>
                        <a:effectLst>
                          <a:outerShdw blurRad="50800" dist="38100" dir="2700000">
                            <a:srgbClr val="000000">
                              <a:alpha val="43000"/>
                            </a:srgbClr>
                          </a:outerShdw>
                        </a:effectLst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2.2</a:t>
                      </a:r>
                      <a:endParaRPr lang="es-ES_tradnl" sz="1600" dirty="0">
                        <a:solidFill>
                          <a:schemeClr val="bg1"/>
                        </a:solidFill>
                        <a:effectLst>
                          <a:outerShdw blurRad="50800" dist="38100" dir="2700000">
                            <a:srgbClr val="000000">
                              <a:alpha val="43000"/>
                            </a:srgbClr>
                          </a:outerShdw>
                        </a:effectLst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65% </a:t>
                      </a:r>
                      <a:r>
                        <a:rPr lang="es-ES_tradnl" sz="1600" dirty="0" err="1" smtClean="0">
                          <a:solidFill>
                            <a:schemeClr val="bg1"/>
                          </a:solidFill>
                          <a:effectLst>
                            <a:outerShdw blurRad="50800" dist="38100" dir="270000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vs</a:t>
                      </a:r>
                      <a:r>
                        <a:rPr lang="es-ES_tradnl" sz="1600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 14% a 12 </a:t>
                      </a:r>
                      <a:r>
                        <a:rPr lang="es-ES_tradnl" sz="1600" dirty="0" err="1" smtClean="0">
                          <a:solidFill>
                            <a:schemeClr val="bg1"/>
                          </a:solidFill>
                          <a:effectLst>
                            <a:outerShdw blurRad="50800" dist="38100" dir="270000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m</a:t>
                      </a:r>
                      <a:endParaRPr lang="es-ES_tradnl" sz="1600" dirty="0">
                        <a:solidFill>
                          <a:schemeClr val="bg1"/>
                        </a:solidFill>
                        <a:effectLst>
                          <a:outerShdw blurRad="50800" dist="38100" dir="2700000">
                            <a:srgbClr val="000000">
                              <a:alpha val="43000"/>
                            </a:srgbClr>
                          </a:outerShdw>
                        </a:effectLst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ES_tradnl" sz="1600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COU-AA-301   (AA post </a:t>
                      </a:r>
                      <a:r>
                        <a:rPr lang="es-ES_tradnl" sz="1600" dirty="0" err="1" smtClean="0">
                          <a:solidFill>
                            <a:schemeClr val="bg1"/>
                          </a:solidFill>
                          <a:effectLst>
                            <a:outerShdw blurRad="50800" dist="38100" dir="270000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docetaxel</a:t>
                      </a:r>
                      <a:r>
                        <a:rPr lang="es-ES_tradnl" sz="1600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)</a:t>
                      </a:r>
                      <a:endParaRPr lang="es-ES_tradnl" sz="1600" dirty="0">
                        <a:solidFill>
                          <a:schemeClr val="bg1"/>
                        </a:solidFill>
                        <a:effectLst>
                          <a:outerShdw blurRad="50800" dist="38100" dir="2700000">
                            <a:srgbClr val="000000">
                              <a:alpha val="43000"/>
                            </a:srgbClr>
                          </a:outerShdw>
                        </a:effectLst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3.9</a:t>
                      </a:r>
                      <a:endParaRPr lang="es-ES_tradnl" sz="1600" dirty="0">
                        <a:solidFill>
                          <a:schemeClr val="bg1"/>
                        </a:solidFill>
                        <a:effectLst>
                          <a:outerShdw blurRad="50800" dist="38100" dir="2700000">
                            <a:srgbClr val="000000">
                              <a:alpha val="43000"/>
                            </a:srgbClr>
                          </a:outerShdw>
                        </a:effectLst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2</a:t>
                      </a:r>
                      <a:endParaRPr lang="es-ES_tradnl" sz="1600" dirty="0">
                        <a:solidFill>
                          <a:schemeClr val="bg1"/>
                        </a:solidFill>
                        <a:effectLst>
                          <a:outerShdw blurRad="50800" dist="38100" dir="2700000">
                            <a:srgbClr val="000000">
                              <a:alpha val="43000"/>
                            </a:srgbClr>
                          </a:outerShdw>
                        </a:effectLst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ES_tradnl" sz="1600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COU-AA-302   (AA </a:t>
                      </a:r>
                      <a:r>
                        <a:rPr lang="es-ES_tradnl" sz="1600" dirty="0" err="1" smtClean="0">
                          <a:solidFill>
                            <a:schemeClr val="bg1"/>
                          </a:solidFill>
                          <a:effectLst>
                            <a:outerShdw blurRad="50800" dist="38100" dir="270000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vs</a:t>
                      </a:r>
                      <a:r>
                        <a:rPr lang="es-ES_tradnl" sz="1600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 placebo)</a:t>
                      </a:r>
                      <a:endParaRPr lang="es-ES_tradnl" sz="1600" dirty="0">
                        <a:solidFill>
                          <a:schemeClr val="bg1"/>
                        </a:solidFill>
                        <a:effectLst>
                          <a:outerShdw blurRad="50800" dist="38100" dir="2700000">
                            <a:srgbClr val="000000">
                              <a:alpha val="43000"/>
                            </a:srgbClr>
                          </a:outerShdw>
                        </a:effectLst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4.4</a:t>
                      </a:r>
                      <a:endParaRPr lang="es-ES_tradnl" sz="1600" dirty="0">
                        <a:solidFill>
                          <a:schemeClr val="bg1"/>
                        </a:solidFill>
                        <a:effectLst>
                          <a:outerShdw blurRad="50800" dist="38100" dir="2700000">
                            <a:srgbClr val="000000">
                              <a:alpha val="43000"/>
                            </a:srgbClr>
                          </a:outerShdw>
                        </a:effectLst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Media no alcanzada</a:t>
                      </a:r>
                      <a:endParaRPr lang="es-ES_tradnl" sz="1600" dirty="0">
                        <a:solidFill>
                          <a:schemeClr val="bg1"/>
                        </a:solidFill>
                        <a:effectLst>
                          <a:outerShdw blurRad="50800" dist="38100" dir="2700000">
                            <a:srgbClr val="000000">
                              <a:alpha val="43000"/>
                            </a:srgbClr>
                          </a:outerShdw>
                        </a:effectLst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ES_tradnl" sz="1600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ELM-PC4          (</a:t>
                      </a:r>
                      <a:r>
                        <a:rPr lang="es-ES_tradnl" sz="1600" dirty="0" err="1" smtClean="0">
                          <a:solidFill>
                            <a:schemeClr val="bg1"/>
                          </a:solidFill>
                          <a:effectLst>
                            <a:outerShdw blurRad="50800" dist="38100" dir="270000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Oterenol</a:t>
                      </a:r>
                      <a:r>
                        <a:rPr lang="es-ES_tradnl" sz="1600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)</a:t>
                      </a:r>
                      <a:endParaRPr lang="es-ES_tradnl" sz="1600" dirty="0">
                        <a:solidFill>
                          <a:schemeClr val="bg1"/>
                        </a:solidFill>
                        <a:effectLst>
                          <a:outerShdw blurRad="50800" dist="38100" dir="2700000">
                            <a:srgbClr val="000000">
                              <a:alpha val="43000"/>
                            </a:srgbClr>
                          </a:outerShdw>
                        </a:effectLst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1.9</a:t>
                      </a:r>
                      <a:endParaRPr lang="es-ES_tradnl" sz="1600" dirty="0">
                        <a:solidFill>
                          <a:schemeClr val="bg1"/>
                        </a:solidFill>
                        <a:effectLst>
                          <a:outerShdw blurRad="50800" dist="38100" dir="2700000">
                            <a:srgbClr val="000000">
                              <a:alpha val="43000"/>
                            </a:srgbClr>
                          </a:outerShdw>
                        </a:effectLst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5.1</a:t>
                      </a:r>
                      <a:endParaRPr lang="es-ES_tradnl" sz="1600" dirty="0">
                        <a:solidFill>
                          <a:schemeClr val="bg1"/>
                        </a:solidFill>
                        <a:effectLst>
                          <a:outerShdw blurRad="50800" dist="38100" dir="2700000">
                            <a:srgbClr val="000000">
                              <a:alpha val="43000"/>
                            </a:srgbClr>
                          </a:outerShdw>
                        </a:effectLst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8981"/>
            <a:ext cx="8229600" cy="1143000"/>
          </a:xfrm>
        </p:spPr>
        <p:txBody>
          <a:bodyPr>
            <a:normAutofit/>
          </a:bodyPr>
          <a:lstStyle/>
          <a:p>
            <a:r>
              <a:rPr lang="es-ES_tradnl" sz="3200" dirty="0" err="1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CaP</a:t>
            </a:r>
            <a:r>
              <a:rPr lang="es-ES_tradnl" sz="32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- RC</a:t>
            </a:r>
            <a:endParaRPr lang="es-ES_tradnl" sz="18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66927" y="1225003"/>
            <a:ext cx="7867473" cy="509959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_tradnl" sz="24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   Definición        </a:t>
            </a:r>
          </a:p>
          <a:p>
            <a:pPr>
              <a:buNone/>
            </a:pPr>
            <a:r>
              <a:rPr lang="es-ES_tradnl" sz="24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			</a:t>
            </a:r>
            <a:r>
              <a:rPr lang="es-ES_tradnl" sz="16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(EUA: </a:t>
            </a:r>
            <a:r>
              <a:rPr lang="es-ES_tradnl" sz="1600" dirty="0" err="1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Guidelines</a:t>
            </a:r>
            <a:r>
              <a:rPr lang="es-ES_tradnl" sz="16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s-ES_tradnl" sz="1600" dirty="0" err="1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on</a:t>
            </a:r>
            <a:r>
              <a:rPr lang="es-ES_tradnl" sz="16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s-ES_tradnl" sz="1600" dirty="0" err="1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Prostate</a:t>
            </a:r>
            <a:r>
              <a:rPr lang="es-ES_tradnl" sz="16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s-ES_tradnl" sz="1600" dirty="0" err="1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Cancer</a:t>
            </a:r>
            <a:r>
              <a:rPr lang="es-ES_tradnl" sz="16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)</a:t>
            </a:r>
          </a:p>
          <a:p>
            <a:pPr>
              <a:buNone/>
            </a:pPr>
            <a:endParaRPr lang="es-ES_tradnl" sz="1600" dirty="0" smtClean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/>
              <a:cs typeface="Times New Roman"/>
            </a:endParaRPr>
          </a:p>
          <a:p>
            <a:pPr>
              <a:buNone/>
            </a:pPr>
            <a:endParaRPr lang="es-ES_tradnl" sz="2400" dirty="0" smtClean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/>
              <a:cs typeface="Times New Roman"/>
            </a:endParaRPr>
          </a:p>
          <a:p>
            <a:pPr>
              <a:buNone/>
            </a:pPr>
            <a:r>
              <a:rPr lang="es-ES_tradnl" sz="16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     Testosterona sérica &lt;50 </a:t>
            </a:r>
            <a:r>
              <a:rPr lang="es-ES_tradnl" sz="1600" dirty="0" err="1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ng</a:t>
            </a:r>
            <a:r>
              <a:rPr lang="es-ES_tradnl" sz="16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/</a:t>
            </a:r>
            <a:r>
              <a:rPr lang="es-ES_tradnl" sz="1600" dirty="0" err="1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dl</a:t>
            </a:r>
            <a:r>
              <a:rPr lang="es-ES_tradnl" sz="16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  ( &lt;20 ?) ó &lt; 1.7 </a:t>
            </a:r>
            <a:r>
              <a:rPr lang="es-ES_tradnl" sz="1600" dirty="0" err="1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nmol</a:t>
            </a:r>
            <a:r>
              <a:rPr lang="es-ES_tradnl" sz="16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/</a:t>
            </a:r>
            <a:r>
              <a:rPr lang="es-ES_tradnl" sz="1600" dirty="0" err="1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l</a:t>
            </a:r>
            <a:endParaRPr lang="es-ES_tradnl" sz="1600" dirty="0" smtClean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/>
              <a:cs typeface="Times New Roman"/>
            </a:endParaRPr>
          </a:p>
          <a:p>
            <a:pPr>
              <a:buNone/>
            </a:pPr>
            <a:endParaRPr lang="es-ES_tradnl" sz="1600" dirty="0" smtClean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/>
              <a:cs typeface="Times New Roman"/>
            </a:endParaRPr>
          </a:p>
          <a:p>
            <a:pPr>
              <a:buNone/>
            </a:pPr>
            <a:r>
              <a:rPr lang="es-ES_tradnl" sz="16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	Tres     consecutivas del APE, semanales (    50% sobre el nadir con APE &gt; 2.0ng/ml)</a:t>
            </a:r>
          </a:p>
          <a:p>
            <a:pPr>
              <a:buNone/>
            </a:pPr>
            <a:endParaRPr lang="es-ES_tradnl" sz="1600" dirty="0" smtClean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/>
              <a:cs typeface="Times New Roman"/>
            </a:endParaRPr>
          </a:p>
          <a:p>
            <a:pPr>
              <a:buNone/>
            </a:pPr>
            <a:r>
              <a:rPr lang="es-ES_tradnl" sz="16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       Suspensión de Antiandrógeno por 4 </a:t>
            </a:r>
            <a:r>
              <a:rPr lang="es-ES_tradnl" sz="1600" dirty="0" err="1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sem</a:t>
            </a:r>
            <a:r>
              <a:rPr lang="es-ES_tradnl" sz="16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 con </a:t>
            </a:r>
            <a:r>
              <a:rPr lang="es-ES_tradnl" sz="1600" dirty="0" err="1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flutamida</a:t>
            </a:r>
            <a:r>
              <a:rPr lang="es-ES_tradnl" sz="16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 o 6 </a:t>
            </a:r>
            <a:r>
              <a:rPr lang="es-ES_tradnl" sz="1600" dirty="0" err="1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sem</a:t>
            </a:r>
            <a:r>
              <a:rPr lang="es-ES_tradnl" sz="16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 con </a:t>
            </a:r>
            <a:r>
              <a:rPr lang="es-ES_tradnl" sz="1600" dirty="0" err="1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bicalutamida</a:t>
            </a:r>
            <a:endParaRPr lang="es-ES_tradnl" sz="1600" dirty="0" smtClean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/>
              <a:cs typeface="Times New Roman"/>
            </a:endParaRPr>
          </a:p>
          <a:p>
            <a:pPr>
              <a:buNone/>
            </a:pPr>
            <a:endParaRPr lang="es-ES_tradnl" sz="1600" dirty="0" smtClean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/>
              <a:cs typeface="Times New Roman"/>
            </a:endParaRPr>
          </a:p>
          <a:p>
            <a:pPr>
              <a:buNone/>
            </a:pPr>
            <a:r>
              <a:rPr lang="es-ES_tradnl" sz="16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	Incremento del APE a pesar de manipulación hormonal</a:t>
            </a:r>
          </a:p>
          <a:p>
            <a:pPr>
              <a:buNone/>
            </a:pPr>
            <a:endParaRPr lang="es-ES_tradnl" sz="1600" dirty="0" smtClean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/>
              <a:cs typeface="Times New Roman"/>
            </a:endParaRPr>
          </a:p>
          <a:p>
            <a:pPr>
              <a:buNone/>
            </a:pPr>
            <a:r>
              <a:rPr lang="es-ES_tradnl" sz="16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	Progresión de enfermedad ósea (2 </a:t>
            </a:r>
            <a:r>
              <a:rPr lang="es-ES_tradnl" sz="1600" dirty="0" err="1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≥</a:t>
            </a:r>
            <a:r>
              <a:rPr lang="es-ES_tradnl" sz="16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 lesiones en hueso, en tejidos blandos o ganglios &gt;2cm)</a:t>
            </a:r>
          </a:p>
          <a:p>
            <a:pPr>
              <a:buNone/>
            </a:pPr>
            <a:r>
              <a:rPr lang="es-ES_tradnl" sz="16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	=Criterios RECIST=</a:t>
            </a:r>
            <a:r>
              <a:rPr lang="es-ES_tradnl" sz="14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endParaRPr lang="es-ES_tradnl" sz="14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" name="Flecha arriba 3"/>
          <p:cNvSpPr/>
          <p:nvPr/>
        </p:nvSpPr>
        <p:spPr>
          <a:xfrm>
            <a:off x="4553158" y="3429000"/>
            <a:ext cx="171242" cy="252716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" name="CuadroTexto 4"/>
          <p:cNvSpPr txBox="1"/>
          <p:nvPr/>
        </p:nvSpPr>
        <p:spPr>
          <a:xfrm>
            <a:off x="7089434" y="6352401"/>
            <a:ext cx="18259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200" dirty="0" err="1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Eur</a:t>
            </a:r>
            <a:r>
              <a:rPr lang="es-ES_tradnl" sz="12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s-ES_tradnl" sz="1200" dirty="0" err="1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Urol</a:t>
            </a:r>
            <a:r>
              <a:rPr lang="es-ES_tradnl" sz="12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 2014; 65: 457-79</a:t>
            </a:r>
            <a:endParaRPr lang="es-ES_tradnl" sz="12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6" name="Up Arrow 5"/>
          <p:cNvSpPr/>
          <p:nvPr/>
        </p:nvSpPr>
        <p:spPr>
          <a:xfrm>
            <a:off x="1478281" y="3404884"/>
            <a:ext cx="198119" cy="252716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3200" dirty="0" err="1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CaP</a:t>
            </a:r>
            <a:r>
              <a:rPr lang="es-ES_tradnl" sz="32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-RC</a:t>
            </a:r>
            <a:endParaRPr lang="es-ES_tradnl" sz="32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24412" y="2911474"/>
            <a:ext cx="8195598" cy="3215758"/>
          </a:xfrm>
        </p:spPr>
        <p:txBody>
          <a:bodyPr/>
          <a:lstStyle/>
          <a:p>
            <a:pPr>
              <a:buNone/>
            </a:pPr>
            <a:r>
              <a:rPr lang="es-ES_tradnl" sz="24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“Estado </a:t>
            </a:r>
            <a:r>
              <a:rPr lang="es-ES_tradnl" sz="2400" dirty="0" err="1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Hormono</a:t>
            </a:r>
            <a:r>
              <a:rPr lang="es-ES_tradnl" sz="24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-Refractario” o Resistente a Castración</a:t>
            </a:r>
          </a:p>
          <a:p>
            <a:pPr>
              <a:buNone/>
            </a:pPr>
            <a:endParaRPr lang="es-ES_tradnl" sz="2800" dirty="0" smtClean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/>
              <a:cs typeface="Times New Roman"/>
            </a:endParaRPr>
          </a:p>
          <a:p>
            <a:pPr>
              <a:buNone/>
            </a:pPr>
            <a:r>
              <a:rPr lang="es-ES_tradnl" sz="28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		</a:t>
            </a:r>
            <a:r>
              <a:rPr lang="es-ES_tradnl" sz="2000" i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La mayoría de las veces continúa siendo dependiente a RA </a:t>
            </a:r>
            <a:endParaRPr lang="es-ES_tradnl" sz="2000" i="1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5335884" y="5871502"/>
            <a:ext cx="29169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2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Chen Y et al. Lancet Oncol. 2009;10:981-91</a:t>
            </a:r>
            <a:endParaRPr lang="es-ES_tradnl" sz="12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32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Biología del </a:t>
            </a:r>
            <a:r>
              <a:rPr lang="es-ES_tradnl" sz="3200" dirty="0" err="1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CaP</a:t>
            </a:r>
            <a:r>
              <a:rPr lang="es-ES_tradnl" sz="32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-RC</a:t>
            </a:r>
            <a:endParaRPr lang="es-ES_tradnl" sz="32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49185" y="1624954"/>
            <a:ext cx="6981707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_tradnl" sz="24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Receptor </a:t>
            </a:r>
            <a:r>
              <a:rPr lang="es-ES_tradnl" sz="2400" dirty="0" err="1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Androgénico</a:t>
            </a:r>
            <a:r>
              <a:rPr lang="es-ES_tradnl" sz="24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 (RA)</a:t>
            </a:r>
          </a:p>
          <a:p>
            <a:endParaRPr lang="es-ES_tradnl" sz="2400" dirty="0" smtClean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/>
              <a:cs typeface="Times New Roman"/>
            </a:endParaRPr>
          </a:p>
          <a:p>
            <a:pPr lvl="1">
              <a:buNone/>
            </a:pPr>
            <a:r>
              <a:rPr lang="es-ES_tradnl" sz="20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Su gene esta localizado en el cromosoma X (Xq11-12)</a:t>
            </a:r>
          </a:p>
          <a:p>
            <a:pPr lvl="1">
              <a:buNone/>
            </a:pPr>
            <a:endParaRPr lang="es-ES_tradnl" sz="2000" dirty="0" smtClean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/>
              <a:cs typeface="Times New Roman"/>
            </a:endParaRPr>
          </a:p>
          <a:p>
            <a:pPr lvl="1">
              <a:buNone/>
            </a:pPr>
            <a:endParaRPr lang="es-ES_tradnl" sz="2000" dirty="0" smtClean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/>
              <a:cs typeface="Times New Roman"/>
            </a:endParaRPr>
          </a:p>
          <a:p>
            <a:pPr lvl="1"/>
            <a:endParaRPr lang="es-ES_tradnl" sz="2000" dirty="0" smtClean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/>
              <a:cs typeface="Times New Roman"/>
            </a:endParaRPr>
          </a:p>
          <a:p>
            <a:pPr lvl="1">
              <a:buNone/>
            </a:pPr>
            <a:r>
              <a:rPr lang="es-ES_tradnl" sz="20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Su proteína esta compuesta por 919 </a:t>
            </a:r>
            <a:r>
              <a:rPr lang="es-ES_tradnl" sz="2000" dirty="0" err="1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aa</a:t>
            </a:r>
            <a:r>
              <a:rPr lang="es-ES_tradnl" sz="20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 con 4 dominios:</a:t>
            </a:r>
          </a:p>
          <a:p>
            <a:pPr lvl="1">
              <a:buNone/>
            </a:pPr>
            <a:r>
              <a:rPr lang="es-ES_tradnl" sz="20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			</a:t>
            </a:r>
            <a:r>
              <a:rPr lang="es-ES_tradnl" sz="1800" dirty="0" err="1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Trans</a:t>
            </a:r>
            <a:r>
              <a:rPr lang="es-ES_tradnl" sz="18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-activación dominio-terminal (NTD)</a:t>
            </a:r>
          </a:p>
          <a:p>
            <a:pPr lvl="2">
              <a:buNone/>
            </a:pPr>
            <a:r>
              <a:rPr lang="es-ES_tradnl" sz="18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		Transportador de DNA (DBD)</a:t>
            </a:r>
          </a:p>
          <a:p>
            <a:pPr lvl="2">
              <a:buNone/>
            </a:pPr>
            <a:r>
              <a:rPr lang="es-ES_tradnl" sz="18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		Región “bisagra” </a:t>
            </a:r>
          </a:p>
          <a:p>
            <a:pPr lvl="2">
              <a:buNone/>
            </a:pPr>
            <a:r>
              <a:rPr lang="es-ES_tradnl" sz="18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		Ligando transportador (LBD)</a:t>
            </a:r>
          </a:p>
          <a:p>
            <a:pPr lvl="2"/>
            <a:endParaRPr lang="es-ES_tradnl" sz="1600" dirty="0" smtClean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/>
              <a:cs typeface="Times New Roman"/>
            </a:endParaRPr>
          </a:p>
          <a:p>
            <a:pPr lvl="1">
              <a:buNone/>
            </a:pPr>
            <a:endParaRPr lang="es-ES_tradnl" sz="2000" dirty="0" smtClean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8" name="Imagen 7" descr="Captura de pantalla 2015-04-06 a la(s) 11.32.5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2515" y="3021507"/>
            <a:ext cx="3530500" cy="516452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9" name="Elipse 8"/>
          <p:cNvSpPr/>
          <p:nvPr/>
        </p:nvSpPr>
        <p:spPr>
          <a:xfrm>
            <a:off x="4940041" y="3108911"/>
            <a:ext cx="452560" cy="41957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21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21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49081"/>
            <a:ext cx="8229600" cy="887917"/>
          </a:xfrm>
        </p:spPr>
        <p:txBody>
          <a:bodyPr>
            <a:normAutofit fontScale="90000"/>
          </a:bodyPr>
          <a:lstStyle/>
          <a:p>
            <a:r>
              <a:rPr lang="es-ES_tradnl" sz="32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Mecanismos de su desarrollo</a:t>
            </a:r>
            <a:br>
              <a:rPr lang="es-ES_tradnl" sz="32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</a:br>
            <a:r>
              <a:rPr lang="es-ES_tradnl" sz="3200" dirty="0" err="1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CaP</a:t>
            </a:r>
            <a:r>
              <a:rPr lang="es-ES_tradnl" sz="32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-RC</a:t>
            </a:r>
            <a:endParaRPr lang="es-ES_tradnl" sz="32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24212" y="1344180"/>
            <a:ext cx="8229600" cy="416670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_tradnl" sz="20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    </a:t>
            </a:r>
            <a:endParaRPr lang="es-ES_tradnl" sz="2400" dirty="0" smtClean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/>
        </p:nvGraphicFramePr>
        <p:xfrm>
          <a:off x="1006149" y="1499758"/>
          <a:ext cx="7377712" cy="4958596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913973"/>
                <a:gridCol w="2334057"/>
                <a:gridCol w="1493889"/>
                <a:gridCol w="1635793"/>
              </a:tblGrid>
              <a:tr h="771148"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0" dirty="0" smtClean="0">
                          <a:effectLst>
                            <a:outerShdw blurRad="50800" dist="38100" dir="270000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Vía</a:t>
                      </a:r>
                      <a:endParaRPr lang="es-ES_tradnl" sz="1600" b="0" dirty="0">
                        <a:effectLst>
                          <a:outerShdw blurRad="50800" dist="38100" dir="2700000">
                            <a:srgbClr val="000000">
                              <a:alpha val="43000"/>
                            </a:srgbClr>
                          </a:outerShdw>
                        </a:effectLst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0" dirty="0" smtClean="0">
                          <a:effectLst>
                            <a:outerShdw blurRad="50800" dist="38100" dir="270000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Capacidad de</a:t>
                      </a:r>
                      <a:r>
                        <a:rPr lang="es-ES_tradnl" sz="1600" b="0" baseline="0" dirty="0" smtClean="0">
                          <a:effectLst>
                            <a:outerShdw blurRad="50800" dist="38100" dir="270000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 unión a RA</a:t>
                      </a:r>
                      <a:endParaRPr lang="es-ES_tradnl" sz="1600" b="0" dirty="0">
                        <a:effectLst>
                          <a:outerShdw blurRad="50800" dist="38100" dir="2700000">
                            <a:srgbClr val="000000">
                              <a:alpha val="43000"/>
                            </a:srgbClr>
                          </a:outerShdw>
                        </a:effectLst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0" dirty="0" smtClean="0">
                          <a:effectLst>
                            <a:outerShdw blurRad="50800" dist="38100" dir="270000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Dependencia a RA</a:t>
                      </a:r>
                      <a:endParaRPr lang="es-ES_tradnl" sz="1600" b="0" dirty="0">
                        <a:effectLst>
                          <a:outerShdw blurRad="50800" dist="38100" dir="2700000">
                            <a:srgbClr val="000000">
                              <a:alpha val="43000"/>
                            </a:srgbClr>
                          </a:outerShdw>
                        </a:effectLst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0" dirty="0" smtClean="0">
                          <a:effectLst>
                            <a:outerShdw blurRad="50800" dist="38100" dir="270000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Componentes</a:t>
                      </a:r>
                      <a:endParaRPr lang="es-ES_tradnl" sz="1600" b="0" dirty="0">
                        <a:effectLst>
                          <a:outerShdw blurRad="50800" dist="38100" dir="2700000">
                            <a:srgbClr val="000000">
                              <a:alpha val="43000"/>
                            </a:srgbClr>
                          </a:outerShdw>
                        </a:effectLst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771148"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 smtClean="0">
                          <a:effectLst>
                            <a:outerShdw blurRad="50800" dist="38100" dir="270000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Hipersensibilidad</a:t>
                      </a:r>
                      <a:endParaRPr lang="es-ES_tradnl" sz="1400" dirty="0">
                        <a:effectLst>
                          <a:outerShdw blurRad="50800" dist="38100" dir="2700000">
                            <a:srgbClr val="000000">
                              <a:alpha val="43000"/>
                            </a:srgbClr>
                          </a:outerShdw>
                        </a:effectLst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 smtClean="0">
                          <a:latin typeface="Times New Roman"/>
                          <a:cs typeface="Times New Roman"/>
                        </a:rPr>
                        <a:t>Andrógenos testiculares</a:t>
                      </a:r>
                      <a:endParaRPr lang="es-ES_tradnl" sz="1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 smtClean="0">
                          <a:latin typeface="Times New Roman"/>
                          <a:cs typeface="Times New Roman"/>
                        </a:rPr>
                        <a:t>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 smtClean="0">
                          <a:latin typeface="Times New Roman"/>
                          <a:cs typeface="Times New Roman"/>
                        </a:rPr>
                        <a:t>Sobre-expresión RA, incremento en la </a:t>
                      </a:r>
                      <a:r>
                        <a:rPr lang="es-ES_tradnl" sz="1000" baseline="0" dirty="0" smtClean="0">
                          <a:latin typeface="Times New Roman"/>
                          <a:cs typeface="Times New Roman"/>
                        </a:rPr>
                        <a:t>sensibilidad de RA</a:t>
                      </a:r>
                      <a:r>
                        <a:rPr lang="es-ES_tradnl" sz="1000" dirty="0" smtClean="0">
                          <a:latin typeface="Times New Roman"/>
                          <a:cs typeface="Times New Roman"/>
                        </a:rPr>
                        <a:t> a bajos niveles </a:t>
                      </a:r>
                      <a:r>
                        <a:rPr lang="es-ES_tradnl" sz="1000" dirty="0" err="1" smtClean="0">
                          <a:latin typeface="Times New Roman"/>
                          <a:cs typeface="Times New Roman"/>
                        </a:rPr>
                        <a:t>androgénicos</a:t>
                      </a:r>
                      <a:endParaRPr lang="es-ES_tradnl" sz="1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821214"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 smtClean="0">
                          <a:effectLst>
                            <a:outerShdw blurRad="50800" dist="38100" dir="270000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Síntesis</a:t>
                      </a:r>
                      <a:r>
                        <a:rPr lang="es-ES_tradnl" sz="1400" baseline="0" dirty="0" smtClean="0">
                          <a:effectLst>
                            <a:outerShdw blurRad="50800" dist="38100" dir="270000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s-ES_tradnl" sz="1400" dirty="0" smtClean="0">
                          <a:effectLst>
                            <a:outerShdw blurRad="50800" dist="38100" dir="270000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s-ES_tradnl" sz="1400" dirty="0" err="1" smtClean="0">
                          <a:effectLst>
                            <a:outerShdw blurRad="50800" dist="38100" dir="270000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intracrina</a:t>
                      </a:r>
                      <a:r>
                        <a:rPr lang="es-ES_tradnl" sz="1400" dirty="0" smtClean="0">
                          <a:effectLst>
                            <a:outerShdw blurRad="50800" dist="38100" dir="270000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 </a:t>
                      </a:r>
                      <a:endParaRPr lang="es-ES_tradnl" sz="1400" dirty="0">
                        <a:effectLst>
                          <a:outerShdw blurRad="50800" dist="38100" dir="2700000">
                            <a:srgbClr val="000000">
                              <a:alpha val="43000"/>
                            </a:srgbClr>
                          </a:outerShdw>
                        </a:effectLst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 smtClean="0">
                          <a:latin typeface="Times New Roman"/>
                          <a:cs typeface="Times New Roman"/>
                        </a:rPr>
                        <a:t>Andrógenos testiculares</a:t>
                      </a:r>
                      <a:endParaRPr lang="es-ES_tradnl" sz="1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 smtClean="0">
                          <a:latin typeface="Times New Roman"/>
                          <a:cs typeface="Times New Roman"/>
                        </a:rPr>
                        <a:t>Si</a:t>
                      </a:r>
                      <a:endParaRPr lang="es-ES_tradnl" sz="1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 smtClean="0">
                          <a:latin typeface="Times New Roman"/>
                          <a:cs typeface="Times New Roman"/>
                        </a:rPr>
                        <a:t>Síntesis de novo a partir de colesterol, acetatos, andrógenos adrenales</a:t>
                      </a:r>
                    </a:p>
                    <a:p>
                      <a:pPr algn="ctr"/>
                      <a:r>
                        <a:rPr lang="es-ES_tradnl" sz="1000" dirty="0" smtClean="0">
                          <a:latin typeface="Times New Roman"/>
                          <a:cs typeface="Times New Roman"/>
                        </a:rPr>
                        <a:t>Sobre regulación génica de enzimas </a:t>
                      </a:r>
                      <a:r>
                        <a:rPr lang="es-ES_tradnl" sz="1000" dirty="0" err="1" smtClean="0">
                          <a:latin typeface="Times New Roman"/>
                          <a:cs typeface="Times New Roman"/>
                        </a:rPr>
                        <a:t>esteroideas</a:t>
                      </a:r>
                      <a:endParaRPr lang="es-ES_tradnl" sz="1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527924"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 smtClean="0">
                          <a:effectLst>
                            <a:outerShdw blurRad="50800" dist="38100" dir="270000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Promiscua</a:t>
                      </a:r>
                      <a:endParaRPr lang="es-ES_tradnl" sz="1400" dirty="0">
                        <a:effectLst>
                          <a:outerShdw blurRad="50800" dist="38100" dir="2700000">
                            <a:srgbClr val="000000">
                              <a:alpha val="43000"/>
                            </a:srgbClr>
                          </a:outerShdw>
                        </a:effectLst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 smtClean="0">
                          <a:latin typeface="Times New Roman"/>
                          <a:cs typeface="Times New Roman"/>
                        </a:rPr>
                        <a:t>Andrógenos testiculares, adrenales corticoides, estradiol, progesterona antiandrógenos</a:t>
                      </a:r>
                      <a:endParaRPr lang="es-ES_tradnl" sz="1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 smtClean="0">
                          <a:latin typeface="Times New Roman"/>
                          <a:cs typeface="Times New Roman"/>
                        </a:rPr>
                        <a:t>Si</a:t>
                      </a:r>
                      <a:endParaRPr lang="es-ES_tradnl" sz="1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 smtClean="0">
                          <a:latin typeface="Times New Roman"/>
                          <a:cs typeface="Times New Roman"/>
                        </a:rPr>
                        <a:t>Amplificación de la especificidad de RA por mutaciones</a:t>
                      </a:r>
                      <a:endParaRPr lang="es-ES_tradnl" sz="1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527924"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 smtClean="0">
                          <a:effectLst>
                            <a:outerShdw blurRad="50800" dist="38100" dir="270000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Proscrita (</a:t>
                      </a:r>
                      <a:r>
                        <a:rPr lang="es-ES_tradnl" sz="1400" dirty="0" err="1" smtClean="0">
                          <a:effectLst>
                            <a:outerShdw blurRad="50800" dist="38100" dir="270000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outlaw</a:t>
                      </a:r>
                      <a:r>
                        <a:rPr lang="es-ES_tradnl" sz="1400" dirty="0" smtClean="0">
                          <a:effectLst>
                            <a:outerShdw blurRad="50800" dist="38100" dir="270000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)</a:t>
                      </a:r>
                      <a:endParaRPr lang="es-ES_tradnl" sz="1400" dirty="0">
                        <a:effectLst>
                          <a:outerShdw blurRad="50800" dist="38100" dir="2700000">
                            <a:srgbClr val="000000">
                              <a:alpha val="43000"/>
                            </a:srgbClr>
                          </a:outerShdw>
                        </a:effectLst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 smtClean="0">
                          <a:latin typeface="Times New Roman"/>
                          <a:cs typeface="Times New Roman"/>
                        </a:rPr>
                        <a:t>No</a:t>
                      </a:r>
                      <a:endParaRPr lang="es-ES_tradnl" sz="1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 smtClean="0">
                          <a:latin typeface="Times New Roman"/>
                          <a:cs typeface="Times New Roman"/>
                        </a:rPr>
                        <a:t>Si</a:t>
                      </a:r>
                      <a:endParaRPr lang="es-ES_tradnl" sz="1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 smtClean="0">
                          <a:latin typeface="Times New Roman"/>
                          <a:cs typeface="Times New Roman"/>
                        </a:rPr>
                        <a:t>Activación RA</a:t>
                      </a:r>
                      <a:r>
                        <a:rPr lang="es-ES_tradnl" sz="1000" baseline="0" dirty="0" smtClean="0">
                          <a:latin typeface="Times New Roman"/>
                          <a:cs typeface="Times New Roman"/>
                        </a:rPr>
                        <a:t> por factores de crecimiento o </a:t>
                      </a:r>
                      <a:r>
                        <a:rPr lang="es-ES_tradnl" sz="1000" baseline="0" dirty="0" err="1" smtClean="0">
                          <a:latin typeface="Times New Roman"/>
                          <a:cs typeface="Times New Roman"/>
                        </a:rPr>
                        <a:t>citokinas</a:t>
                      </a:r>
                      <a:endParaRPr lang="es-ES_tradnl" sz="1000" baseline="0" dirty="0" smtClean="0">
                        <a:latin typeface="Times New Roman"/>
                        <a:cs typeface="Times New Roman"/>
                      </a:endParaRPr>
                    </a:p>
                    <a:p>
                      <a:pPr algn="ctr"/>
                      <a:r>
                        <a:rPr lang="es-ES_tradnl" sz="1000" baseline="0" dirty="0" smtClean="0">
                          <a:latin typeface="Times New Roman"/>
                          <a:cs typeface="Times New Roman"/>
                        </a:rPr>
                        <a:t>Variantes en empalme de RA</a:t>
                      </a:r>
                      <a:endParaRPr lang="es-ES_tradnl" sz="1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674569"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 smtClean="0">
                          <a:effectLst>
                            <a:outerShdw blurRad="50800" dist="38100" dir="270000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Bypass</a:t>
                      </a:r>
                      <a:endParaRPr lang="es-ES_tradnl" sz="1400" dirty="0">
                        <a:effectLst>
                          <a:outerShdw blurRad="50800" dist="38100" dir="2700000">
                            <a:srgbClr val="000000">
                              <a:alpha val="43000"/>
                            </a:srgbClr>
                          </a:outerShdw>
                        </a:effectLst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 smtClean="0">
                          <a:latin typeface="Times New Roman"/>
                          <a:cs typeface="Times New Roman"/>
                        </a:rPr>
                        <a:t>No</a:t>
                      </a:r>
                      <a:endParaRPr lang="es-ES_tradnl" sz="1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 smtClean="0">
                          <a:latin typeface="Times New Roman"/>
                          <a:cs typeface="Times New Roman"/>
                        </a:rPr>
                        <a:t>No</a:t>
                      </a:r>
                      <a:endParaRPr lang="es-ES_tradnl" sz="1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 smtClean="0">
                          <a:latin typeface="Times New Roman"/>
                          <a:cs typeface="Times New Roman"/>
                        </a:rPr>
                        <a:t>Inhibición de apoptosis</a:t>
                      </a:r>
                    </a:p>
                    <a:p>
                      <a:pPr algn="ctr"/>
                      <a:r>
                        <a:rPr lang="es-ES_tradnl" sz="1000" dirty="0" smtClean="0">
                          <a:latin typeface="Times New Roman"/>
                          <a:cs typeface="Times New Roman"/>
                        </a:rPr>
                        <a:t>Diferenciación </a:t>
                      </a:r>
                      <a:r>
                        <a:rPr lang="es-ES_tradnl" sz="1000" dirty="0" err="1" smtClean="0">
                          <a:latin typeface="Times New Roman"/>
                          <a:cs typeface="Times New Roman"/>
                        </a:rPr>
                        <a:t>neuroendócrina</a:t>
                      </a:r>
                      <a:r>
                        <a:rPr lang="es-ES_tradnl" sz="1000" dirty="0" smtClean="0">
                          <a:latin typeface="Times New Roman"/>
                          <a:cs typeface="Times New Roman"/>
                        </a:rPr>
                        <a:t> </a:t>
                      </a:r>
                    </a:p>
                    <a:p>
                      <a:pPr algn="ctr"/>
                      <a:r>
                        <a:rPr lang="es-ES_tradnl" sz="1000" dirty="0" smtClean="0">
                          <a:latin typeface="Times New Roman"/>
                          <a:cs typeface="Times New Roman"/>
                        </a:rPr>
                        <a:t>Receptores </a:t>
                      </a:r>
                      <a:r>
                        <a:rPr lang="es-ES_tradnl" sz="1000" dirty="0" err="1" smtClean="0">
                          <a:latin typeface="Times New Roman"/>
                          <a:cs typeface="Times New Roman"/>
                        </a:rPr>
                        <a:t>estrogénicos</a:t>
                      </a:r>
                      <a:endParaRPr lang="es-ES_tradnl" sz="1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527924"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 smtClean="0">
                          <a:effectLst>
                            <a:outerShdw blurRad="50800" dist="38100" dir="270000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Células madre</a:t>
                      </a:r>
                      <a:endParaRPr lang="es-ES_tradnl" sz="1400" dirty="0">
                        <a:effectLst>
                          <a:outerShdw blurRad="50800" dist="38100" dir="2700000">
                            <a:srgbClr val="000000">
                              <a:alpha val="43000"/>
                            </a:srgbClr>
                          </a:outerShdw>
                        </a:effectLst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 smtClean="0">
                          <a:latin typeface="Times New Roman"/>
                          <a:cs typeface="Times New Roman"/>
                        </a:rPr>
                        <a:t>No</a:t>
                      </a:r>
                      <a:endParaRPr lang="es-ES_tradnl" sz="1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 smtClean="0">
                          <a:latin typeface="Times New Roman"/>
                          <a:cs typeface="Times New Roman"/>
                        </a:rPr>
                        <a:t>No</a:t>
                      </a:r>
                      <a:endParaRPr lang="es-ES_tradnl" sz="1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 smtClean="0">
                          <a:latin typeface="Times New Roman"/>
                          <a:cs typeface="Times New Roman"/>
                        </a:rPr>
                        <a:t>Células madre de </a:t>
                      </a:r>
                      <a:r>
                        <a:rPr lang="es-ES_tradnl" sz="1000" dirty="0" err="1" smtClean="0">
                          <a:latin typeface="Times New Roman"/>
                          <a:cs typeface="Times New Roman"/>
                        </a:rPr>
                        <a:t>CaP</a:t>
                      </a:r>
                      <a:endParaRPr lang="es-ES_tradnl" sz="1000" dirty="0" smtClean="0">
                        <a:latin typeface="Times New Roman"/>
                        <a:cs typeface="Times New Roman"/>
                      </a:endParaRPr>
                    </a:p>
                    <a:p>
                      <a:pPr algn="ctr"/>
                      <a:r>
                        <a:rPr lang="es-ES_tradnl" sz="1000" dirty="0" smtClean="0">
                          <a:latin typeface="Times New Roman"/>
                          <a:cs typeface="Times New Roman"/>
                        </a:rPr>
                        <a:t>(expresan CD44/α2β1/CD133 pero no APE)</a:t>
                      </a:r>
                      <a:endParaRPr lang="es-ES_tradnl" sz="1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5492581" y="6440507"/>
            <a:ext cx="32365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200" dirty="0" err="1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Gelmann</a:t>
            </a:r>
            <a:r>
              <a:rPr lang="es-ES_tradnl" sz="12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 EP. J </a:t>
            </a:r>
            <a:r>
              <a:rPr lang="es-ES_tradnl" sz="1200" dirty="0" err="1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Clin</a:t>
            </a:r>
            <a:r>
              <a:rPr lang="es-ES_tradnl" sz="12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 Oncol.2002;20(13):3001-15</a:t>
            </a:r>
            <a:endParaRPr lang="es-ES_tradnl" sz="12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CaP</a:t>
            </a:r>
            <a:r>
              <a:rPr lang="es-ES_tradnl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-RC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2466135"/>
            <a:ext cx="8686800" cy="3124996"/>
          </a:xfrm>
        </p:spPr>
        <p:txBody>
          <a:bodyPr/>
          <a:lstStyle/>
          <a:p>
            <a:pPr lvl="3">
              <a:buNone/>
            </a:pPr>
            <a:r>
              <a:rPr lang="es-ES_tradnl" sz="2400" i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“El tumor es hipersensible aún a niveles muy bajos de andrógenos”</a:t>
            </a:r>
          </a:p>
          <a:p>
            <a:pPr lvl="3">
              <a:buNone/>
            </a:pPr>
            <a:endParaRPr lang="es-ES_tradnl" sz="2400" i="1" dirty="0" smtClean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/>
              <a:cs typeface="Times New Roman"/>
            </a:endParaRPr>
          </a:p>
          <a:p>
            <a:pPr lvl="3">
              <a:buNone/>
            </a:pPr>
            <a:r>
              <a:rPr lang="es-ES_tradnl" sz="2400" i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Y ……… ya no depende de la presencia de </a:t>
            </a:r>
            <a:r>
              <a:rPr lang="es-ES_tradnl" sz="2400" i="1" dirty="0" err="1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ligandos</a:t>
            </a:r>
            <a:r>
              <a:rPr lang="es-ES_tradnl" sz="2400" i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 producidos por testículo o adrenales</a:t>
            </a:r>
          </a:p>
          <a:p>
            <a:pPr lvl="3">
              <a:buNone/>
            </a:pPr>
            <a:r>
              <a:rPr lang="es-ES_tradnl" sz="24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	 </a:t>
            </a:r>
          </a:p>
          <a:p>
            <a:endParaRPr lang="es-ES_tradnl" dirty="0"/>
          </a:p>
        </p:txBody>
      </p:sp>
      <p:sp>
        <p:nvSpPr>
          <p:cNvPr id="4" name="CuadroTexto 3"/>
          <p:cNvSpPr txBox="1"/>
          <p:nvPr/>
        </p:nvSpPr>
        <p:spPr>
          <a:xfrm>
            <a:off x="5261666" y="5805540"/>
            <a:ext cx="22792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200" dirty="0" err="1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Urol</a:t>
            </a:r>
            <a:r>
              <a:rPr lang="es-ES_tradnl" sz="12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s-ES_tradnl" sz="1200" dirty="0" err="1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Clin</a:t>
            </a:r>
            <a:r>
              <a:rPr lang="es-ES_tradnl" sz="12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 N </a:t>
            </a:r>
            <a:r>
              <a:rPr lang="es-ES_tradnl" sz="1200" dirty="0" err="1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Am</a:t>
            </a:r>
            <a:r>
              <a:rPr lang="es-ES_tradnl" sz="12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. 2012; 39:435-52</a:t>
            </a:r>
            <a:endParaRPr lang="es-ES_tradnl" sz="12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32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s-ES_tradnl" sz="3200" dirty="0" err="1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CaP</a:t>
            </a:r>
            <a:r>
              <a:rPr lang="es-ES_tradnl" sz="32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-RC</a:t>
            </a:r>
            <a:endParaRPr lang="es-ES_tradnl" sz="32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43773" y="1600201"/>
            <a:ext cx="7814667" cy="458467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s-ES_tradnl" sz="24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Opciones terapéuticas disponibles en esta etapa </a:t>
            </a:r>
          </a:p>
          <a:p>
            <a:pPr>
              <a:buNone/>
            </a:pPr>
            <a:r>
              <a:rPr lang="es-ES_tradnl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    		</a:t>
            </a:r>
            <a:r>
              <a:rPr lang="es-ES_tradnl" sz="18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Suspensión del </a:t>
            </a:r>
            <a:r>
              <a:rPr lang="es-ES_tradnl" sz="1800" dirty="0" err="1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anti</a:t>
            </a:r>
            <a:r>
              <a:rPr lang="es-ES_tradnl" sz="18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-andrógeno</a:t>
            </a:r>
          </a:p>
          <a:p>
            <a:pPr>
              <a:buNone/>
            </a:pPr>
            <a:r>
              <a:rPr lang="es-ES_tradnl" sz="1800" dirty="0" smtClean="0">
                <a:latin typeface="Times New Roman"/>
                <a:cs typeface="Times New Roman"/>
              </a:rPr>
              <a:t>	</a:t>
            </a:r>
            <a:r>
              <a:rPr lang="es-ES_tradnl" sz="18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  	         Agregar otro </a:t>
            </a:r>
            <a:r>
              <a:rPr lang="es-ES_tradnl" sz="1800" dirty="0" err="1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anti</a:t>
            </a:r>
            <a:r>
              <a:rPr lang="es-ES_tradnl" sz="18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-andrógeno</a:t>
            </a:r>
          </a:p>
          <a:p>
            <a:pPr>
              <a:buNone/>
            </a:pPr>
            <a:r>
              <a:rPr lang="es-ES_tradnl" sz="18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	  	         Agentes </a:t>
            </a:r>
            <a:r>
              <a:rPr lang="es-ES_tradnl" sz="1800" dirty="0" err="1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estrogénicos</a:t>
            </a:r>
            <a:r>
              <a:rPr lang="es-ES_tradnl" sz="18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 (DES)</a:t>
            </a:r>
          </a:p>
          <a:p>
            <a:pPr>
              <a:buNone/>
            </a:pPr>
            <a:r>
              <a:rPr lang="es-ES_tradnl" sz="18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	      	Agentes </a:t>
            </a:r>
            <a:r>
              <a:rPr lang="es-ES_tradnl" sz="1800" dirty="0" err="1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adrenolíticos</a:t>
            </a:r>
            <a:r>
              <a:rPr lang="es-ES_tradnl" sz="18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 (Ketoconazol)</a:t>
            </a:r>
          </a:p>
          <a:p>
            <a:pPr>
              <a:buNone/>
            </a:pPr>
            <a:r>
              <a:rPr lang="es-ES_tradnl" sz="18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	  	</a:t>
            </a:r>
          </a:p>
          <a:p>
            <a:pPr>
              <a:buNone/>
            </a:pPr>
            <a:r>
              <a:rPr lang="es-ES_tradnl" sz="18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</a:p>
          <a:p>
            <a:pPr>
              <a:buNone/>
            </a:pPr>
            <a:r>
              <a:rPr lang="es-ES_tradnl" sz="18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        Suelen prolongar la SLP y la respuesta bioquímica, sin  mejorar ST o SCE</a:t>
            </a:r>
          </a:p>
          <a:p>
            <a:pPr>
              <a:buNone/>
            </a:pPr>
            <a:endParaRPr lang="es-ES_tradnl" sz="1800" dirty="0" smtClean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/>
              <a:cs typeface="Times New Roman"/>
            </a:endParaRPr>
          </a:p>
          <a:p>
            <a:pPr>
              <a:buNone/>
            </a:pPr>
            <a:endParaRPr lang="es-ES_tradnl" sz="1800" dirty="0" smtClean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/>
              <a:cs typeface="Times New Roman"/>
            </a:endParaRPr>
          </a:p>
          <a:p>
            <a:pPr>
              <a:buNone/>
            </a:pPr>
            <a:r>
              <a:rPr lang="es-ES_tradnl" sz="2162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     Nuevos compuestos orales, inmunoterapia, quimioterapia</a:t>
            </a:r>
          </a:p>
          <a:p>
            <a:pPr>
              <a:buNone/>
            </a:pPr>
            <a:r>
              <a:rPr lang="es-ES_tradnl" sz="2162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</a:p>
          <a:p>
            <a:pPr>
              <a:buNone/>
            </a:pPr>
            <a:endParaRPr lang="es-ES_tradnl" sz="1800" dirty="0" smtClean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/>
              <a:cs typeface="Times New Roman"/>
            </a:endParaRPr>
          </a:p>
          <a:p>
            <a:pPr>
              <a:buNone/>
            </a:pPr>
            <a:r>
              <a:rPr lang="es-ES_tradnl" sz="1800" dirty="0" smtClean="0">
                <a:latin typeface="Times New Roman"/>
                <a:cs typeface="Times New Roman"/>
              </a:rPr>
              <a:t> </a:t>
            </a:r>
            <a:endParaRPr lang="es-ES_tradnl" sz="1800" dirty="0">
              <a:latin typeface="Times New Roman"/>
              <a:cs typeface="Times New Roman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228826" y="5887991"/>
            <a:ext cx="47255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DES: </a:t>
            </a:r>
            <a:r>
              <a:rPr lang="es-ES_tradnl" sz="1200" dirty="0" err="1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dietilestilbestrol</a:t>
            </a:r>
            <a:r>
              <a:rPr lang="es-ES_tradnl" sz="12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                SLP: sobrevida libre de progresión</a:t>
            </a:r>
          </a:p>
          <a:p>
            <a:r>
              <a:rPr lang="es-ES_tradnl" sz="12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ST: sobrevida total                     SCE: sobrevida cáncer específica</a:t>
            </a:r>
            <a:endParaRPr lang="es-ES_tradnl" sz="12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3200" dirty="0" err="1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CaP</a:t>
            </a:r>
            <a:r>
              <a:rPr lang="es-ES_tradnl" sz="32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-RC</a:t>
            </a:r>
            <a:endParaRPr lang="es-ES_tradnl" sz="32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16960" y="1839364"/>
            <a:ext cx="7369322" cy="4007430"/>
          </a:xfrm>
        </p:spPr>
        <p:txBody>
          <a:bodyPr/>
          <a:lstStyle/>
          <a:p>
            <a:pPr>
              <a:buNone/>
            </a:pPr>
            <a:r>
              <a:rPr lang="es-ES_tradnl" sz="24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Agentes que actúan directamente sobre RA</a:t>
            </a:r>
          </a:p>
          <a:p>
            <a:pPr>
              <a:buNone/>
            </a:pPr>
            <a:r>
              <a:rPr lang="es-ES_tradnl" sz="24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	</a:t>
            </a:r>
          </a:p>
          <a:p>
            <a:pPr>
              <a:buNone/>
            </a:pPr>
            <a:r>
              <a:rPr lang="es-ES_tradnl" sz="20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	Inhibidores de la capacidad unión de los </a:t>
            </a:r>
            <a:r>
              <a:rPr lang="es-ES_tradnl" sz="2000" dirty="0" err="1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ligandos</a:t>
            </a:r>
            <a:endParaRPr lang="es-ES_tradnl" sz="2000" dirty="0" smtClean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/>
              <a:cs typeface="Times New Roman"/>
            </a:endParaRPr>
          </a:p>
          <a:p>
            <a:pPr>
              <a:buNone/>
            </a:pPr>
            <a:r>
              <a:rPr lang="es-ES_tradnl" sz="20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			</a:t>
            </a:r>
            <a:r>
              <a:rPr lang="es-ES_tradnl" sz="1600" dirty="0" err="1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Bicalutamida</a:t>
            </a:r>
            <a:r>
              <a:rPr lang="es-ES_tradnl" sz="16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, </a:t>
            </a:r>
            <a:r>
              <a:rPr lang="es-ES_tradnl" sz="1600" dirty="0" err="1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Flutamida</a:t>
            </a:r>
            <a:r>
              <a:rPr lang="es-ES_tradnl" sz="16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, </a:t>
            </a:r>
            <a:r>
              <a:rPr lang="es-ES_tradnl" sz="1600" dirty="0" err="1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Nilutamida</a:t>
            </a:r>
            <a:endParaRPr lang="es-ES_tradnl" sz="1600" dirty="0" smtClean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/>
              <a:cs typeface="Times New Roman"/>
            </a:endParaRPr>
          </a:p>
          <a:p>
            <a:pPr>
              <a:buNone/>
            </a:pPr>
            <a:endParaRPr lang="es-ES_tradnl" sz="2000" dirty="0" smtClean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/>
              <a:cs typeface="Times New Roman"/>
            </a:endParaRPr>
          </a:p>
          <a:p>
            <a:pPr>
              <a:buNone/>
            </a:pPr>
            <a:r>
              <a:rPr lang="es-ES_tradnl" sz="20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		Inhibidores más allá de la capacidad de unión de los </a:t>
            </a:r>
            <a:r>
              <a:rPr lang="es-ES_tradnl" sz="2000" dirty="0" err="1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ligandos</a:t>
            </a:r>
            <a:endParaRPr lang="es-ES_tradnl" sz="2000" dirty="0" smtClean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/>
              <a:cs typeface="Times New Roman"/>
            </a:endParaRPr>
          </a:p>
          <a:p>
            <a:pPr>
              <a:buNone/>
            </a:pPr>
            <a:r>
              <a:rPr lang="es-ES_tradnl" sz="20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			</a:t>
            </a:r>
            <a:r>
              <a:rPr lang="es-ES_tradnl" sz="1600" dirty="0" err="1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Enzalutamida</a:t>
            </a:r>
            <a:r>
              <a:rPr lang="es-ES_tradnl" sz="16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: altera la translocación nuclear del RA y la unión del </a:t>
            </a:r>
          </a:p>
          <a:p>
            <a:pPr>
              <a:buNone/>
            </a:pPr>
            <a:r>
              <a:rPr lang="es-ES_tradnl" sz="16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					      DNA con co-factor de reclutamiento</a:t>
            </a:r>
          </a:p>
          <a:p>
            <a:pPr>
              <a:buNone/>
            </a:pPr>
            <a:r>
              <a:rPr lang="es-ES_tradnl" sz="16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			ARN-509 </a:t>
            </a:r>
            <a:r>
              <a:rPr lang="es-ES_tradnl" sz="1600" dirty="0" err="1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≈</a:t>
            </a:r>
            <a:r>
              <a:rPr lang="es-ES_tradnl" sz="16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s-ES_tradnl" sz="1600" dirty="0" err="1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enzalutamida</a:t>
            </a:r>
            <a:endParaRPr lang="es-ES_tradnl" sz="1600" dirty="0" smtClean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/>
              <a:cs typeface="Times New Roman"/>
            </a:endParaRPr>
          </a:p>
          <a:p>
            <a:pPr>
              <a:buNone/>
            </a:pPr>
            <a:r>
              <a:rPr lang="es-ES_tradnl" sz="16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			EPI-001 inhibe RA- NTD</a:t>
            </a:r>
          </a:p>
          <a:p>
            <a:pPr>
              <a:buNone/>
            </a:pPr>
            <a:endParaRPr lang="es-ES_tradnl" sz="2400" dirty="0" smtClean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/>
              <a:cs typeface="Times New Roman"/>
            </a:endParaRPr>
          </a:p>
          <a:p>
            <a:pPr lvl="3"/>
            <a:endParaRPr lang="es-ES_tradnl" dirty="0"/>
          </a:p>
        </p:txBody>
      </p:sp>
      <p:sp>
        <p:nvSpPr>
          <p:cNvPr id="4" name="CuadroTexto 3"/>
          <p:cNvSpPr txBox="1"/>
          <p:nvPr/>
        </p:nvSpPr>
        <p:spPr>
          <a:xfrm>
            <a:off x="6036896" y="6102414"/>
            <a:ext cx="227929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200" dirty="0" err="1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Urol</a:t>
            </a:r>
            <a:r>
              <a:rPr lang="es-ES_tradnl" sz="12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s-ES_tradnl" sz="1200" dirty="0" err="1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Clin</a:t>
            </a:r>
            <a:r>
              <a:rPr lang="es-ES_tradnl" sz="12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 N </a:t>
            </a:r>
            <a:r>
              <a:rPr lang="es-ES_tradnl" sz="1200" dirty="0" err="1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Am</a:t>
            </a:r>
            <a:r>
              <a:rPr lang="es-ES_tradnl" sz="12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. 2012; 39:435-52</a:t>
            </a:r>
          </a:p>
          <a:p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PXID" val="5"/>
  <p:tag name="SID" val="35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1866</Words>
  <Application>Microsoft Macintosh PowerPoint</Application>
  <PresentationFormat>On-screen Show (4:3)</PresentationFormat>
  <Paragraphs>399</Paragraphs>
  <Slides>28</Slides>
  <Notes>6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CaP Resistente a Castración </vt:lpstr>
      <vt:lpstr>Historia Natural del CaP CaP-RC</vt:lpstr>
      <vt:lpstr>CaP- RC</vt:lpstr>
      <vt:lpstr>CaP-RC</vt:lpstr>
      <vt:lpstr>Biología del CaP-RC</vt:lpstr>
      <vt:lpstr>Mecanismos de su desarrollo CaP-RC</vt:lpstr>
      <vt:lpstr>CaP-RC</vt:lpstr>
      <vt:lpstr> CaP-RC</vt:lpstr>
      <vt:lpstr>CaP-RC</vt:lpstr>
      <vt:lpstr>CaP</vt:lpstr>
      <vt:lpstr>CaP-RC</vt:lpstr>
      <vt:lpstr>CaP- RC</vt:lpstr>
      <vt:lpstr>CaP-RC</vt:lpstr>
      <vt:lpstr>CaP-RC</vt:lpstr>
      <vt:lpstr>CaP-RC</vt:lpstr>
      <vt:lpstr>CaP-RC</vt:lpstr>
      <vt:lpstr>CaP-RC</vt:lpstr>
      <vt:lpstr>CaP-RC</vt:lpstr>
      <vt:lpstr>CaP-RC</vt:lpstr>
      <vt:lpstr>Slide 20</vt:lpstr>
      <vt:lpstr>Slide 21</vt:lpstr>
      <vt:lpstr>Mecanismo de acción</vt:lpstr>
      <vt:lpstr>CaP-RC</vt:lpstr>
      <vt:lpstr>CaP-RC</vt:lpstr>
      <vt:lpstr>CaP-RC</vt:lpstr>
      <vt:lpstr>CaP-RC</vt:lpstr>
      <vt:lpstr>CaP-RC</vt:lpstr>
      <vt:lpstr>CaP-RC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Guillermo Feria</dc:creator>
  <cp:lastModifiedBy>Guillermo Feria</cp:lastModifiedBy>
  <cp:revision>55</cp:revision>
  <dcterms:created xsi:type="dcterms:W3CDTF">2016-04-20T15:27:58Z</dcterms:created>
  <dcterms:modified xsi:type="dcterms:W3CDTF">2016-04-20T15:28:52Z</dcterms:modified>
</cp:coreProperties>
</file>