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79" r:id="rId8"/>
    <p:sldId id="264" r:id="rId9"/>
    <p:sldId id="265" r:id="rId10"/>
    <p:sldId id="266" r:id="rId11"/>
    <p:sldId id="267" r:id="rId12"/>
    <p:sldId id="274" r:id="rId13"/>
    <p:sldId id="275" r:id="rId14"/>
    <p:sldId id="276" r:id="rId15"/>
    <p:sldId id="277" r:id="rId16"/>
    <p:sldId id="278" r:id="rId17"/>
    <p:sldId id="273" r:id="rId1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6143"/>
  </p:normalViewPr>
  <p:slideViewPr>
    <p:cSldViewPr snapToGrid="0" snapToObjects="1">
      <p:cViewPr>
        <p:scale>
          <a:sx n="79" d="100"/>
          <a:sy n="79" d="100"/>
        </p:scale>
        <p:origin x="91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36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487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909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430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177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18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574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772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779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402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799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2CE76-45D7-E44B-A13E-32D9EE5BB559}" type="datetimeFigureOut">
              <a:rPr lang="es-ES_tradnl" smtClean="0"/>
              <a:t>20/4/16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19628-49F1-6E41-A287-34F957D3F399}" type="slidenum">
              <a:rPr lang="es-ES_tradnl" smtClean="0"/>
              <a:t>‹Nr.›</a:t>
            </a:fld>
            <a:endParaRPr lang="es-ES_tradnl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126163"/>
            <a:ext cx="91440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295" y="6175086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41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tiff"/><Relationship Id="rId3" Type="http://schemas.openxmlformats.org/officeDocument/2006/relationships/image" Target="../media/image7.tif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Raciocinio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Cáncer más común del varón </a:t>
            </a:r>
          </a:p>
          <a:p>
            <a:r>
              <a:rPr lang="es-ES" dirty="0" smtClean="0"/>
              <a:t>Prevalencia en autopsias: 30% en &gt; 50 años</a:t>
            </a:r>
          </a:p>
          <a:p>
            <a:pPr lvl="1"/>
            <a:r>
              <a:rPr lang="es-ES" dirty="0" smtClean="0"/>
              <a:t>80%  &lt; 0.5 cc y bajo grado</a:t>
            </a:r>
          </a:p>
          <a:p>
            <a:r>
              <a:rPr lang="es-ES" dirty="0" smtClean="0"/>
              <a:t>Estadios tempranos (T1c el más frecuente)</a:t>
            </a:r>
          </a:p>
          <a:p>
            <a:r>
              <a:rPr lang="es-ES" dirty="0" smtClean="0"/>
              <a:t>Migración de estadios</a:t>
            </a:r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937353" y="6384470"/>
            <a:ext cx="4173991" cy="408214"/>
          </a:xfrm>
        </p:spPr>
        <p:txBody>
          <a:bodyPr/>
          <a:lstStyle/>
          <a:p>
            <a:pPr algn="l"/>
            <a:r>
              <a:rPr lang="en-US" sz="1400" dirty="0" err="1" smtClean="0">
                <a:solidFill>
                  <a:schemeClr val="tx1"/>
                </a:solidFill>
              </a:rPr>
              <a:t>Yatani</a:t>
            </a:r>
            <a:r>
              <a:rPr lang="en-US" sz="1400" dirty="0" smtClean="0">
                <a:solidFill>
                  <a:schemeClr val="tx1"/>
                </a:solidFill>
              </a:rPr>
              <a:t> R et al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J Cancer 1982; 29: 611-616</a:t>
            </a:r>
          </a:p>
          <a:p>
            <a:pPr algn="l"/>
            <a:r>
              <a:rPr lang="en-US" sz="1400" dirty="0" err="1" smtClean="0">
                <a:solidFill>
                  <a:schemeClr val="tx1"/>
                </a:solidFill>
              </a:rPr>
              <a:t>Parkin</a:t>
            </a:r>
            <a:r>
              <a:rPr lang="en-US" sz="1400" dirty="0" smtClean="0">
                <a:solidFill>
                  <a:schemeClr val="tx1"/>
                </a:solidFill>
              </a:rPr>
              <a:t> DM et al </a:t>
            </a:r>
            <a:r>
              <a:rPr lang="en-US" sz="1400" dirty="0" err="1" smtClean="0">
                <a:solidFill>
                  <a:schemeClr val="tx1"/>
                </a:solidFill>
              </a:rPr>
              <a:t>Eur</a:t>
            </a:r>
            <a:r>
              <a:rPr lang="en-US" sz="1400" dirty="0" smtClean="0">
                <a:solidFill>
                  <a:schemeClr val="tx1"/>
                </a:solidFill>
              </a:rPr>
              <a:t> J Cancer 2001; 37 (</a:t>
            </a:r>
            <a:r>
              <a:rPr lang="en-US" sz="1400" dirty="0" err="1" smtClean="0">
                <a:solidFill>
                  <a:schemeClr val="tx1"/>
                </a:solidFill>
              </a:rPr>
              <a:t>suppl</a:t>
            </a:r>
            <a:r>
              <a:rPr lang="en-US" sz="1400" dirty="0" smtClean="0">
                <a:solidFill>
                  <a:schemeClr val="tx1"/>
                </a:solidFill>
              </a:rPr>
              <a:t> 8) S4-66</a:t>
            </a:r>
          </a:p>
          <a:p>
            <a:pPr algn="l"/>
            <a:r>
              <a:rPr lang="en-US" sz="1400" dirty="0" err="1">
                <a:solidFill>
                  <a:schemeClr val="tx1"/>
                </a:solidFill>
              </a:rPr>
              <a:t>Draisma</a:t>
            </a:r>
            <a:r>
              <a:rPr lang="en-US" sz="1400" dirty="0">
                <a:solidFill>
                  <a:schemeClr val="tx1"/>
                </a:solidFill>
              </a:rPr>
              <a:t> G et al J </a:t>
            </a:r>
            <a:r>
              <a:rPr lang="en-US" sz="1400" dirty="0" err="1">
                <a:solidFill>
                  <a:schemeClr val="tx1"/>
                </a:solidFill>
              </a:rPr>
              <a:t>Natl</a:t>
            </a:r>
            <a:r>
              <a:rPr lang="en-US" sz="1400" dirty="0">
                <a:solidFill>
                  <a:schemeClr val="tx1"/>
                </a:solidFill>
              </a:rPr>
              <a:t> Cancer </a:t>
            </a:r>
            <a:r>
              <a:rPr lang="en-US" sz="1400" dirty="0" err="1">
                <a:solidFill>
                  <a:schemeClr val="tx1"/>
                </a:solidFill>
              </a:rPr>
              <a:t>Inst</a:t>
            </a:r>
            <a:r>
              <a:rPr lang="en-US" sz="1400" dirty="0">
                <a:solidFill>
                  <a:schemeClr val="tx1"/>
                </a:solidFill>
              </a:rPr>
              <a:t> 2003; 95: 868-878</a:t>
            </a: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1590676" y="4267200"/>
          <a:ext cx="5419725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575"/>
                <a:gridCol w="1806575"/>
                <a:gridCol w="1806575"/>
              </a:tblGrid>
              <a:tr h="278130"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1990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2000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T1c/ T2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65%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77%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T3/T4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11.8%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3.5%</a:t>
                      </a:r>
                      <a:endParaRPr lang="es-E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85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Hombres participantes en el ERSPC (rama sueca)</a:t>
            </a:r>
            <a:endParaRPr lang="es-ES" dirty="0"/>
          </a:p>
          <a:p>
            <a:r>
              <a:rPr lang="es-ES" dirty="0" smtClean="0"/>
              <a:t>T1c/T2, N0/X, M0/X</a:t>
            </a:r>
          </a:p>
          <a:p>
            <a:pPr>
              <a:lnSpc>
                <a:spcPct val="80000"/>
              </a:lnSpc>
            </a:pPr>
            <a:r>
              <a:rPr lang="es-ES" dirty="0" smtClean="0"/>
              <a:t>APE, ≤10 </a:t>
            </a:r>
            <a:r>
              <a:rPr lang="es-ES" dirty="0" err="1" smtClean="0"/>
              <a:t>ng</a:t>
            </a:r>
            <a:r>
              <a:rPr lang="es-ES" dirty="0" smtClean="0"/>
              <a:t>/</a:t>
            </a:r>
            <a:r>
              <a:rPr lang="es-ES" dirty="0" err="1" smtClean="0"/>
              <a:t>mL</a:t>
            </a:r>
            <a:r>
              <a:rPr lang="es-ES" dirty="0" smtClean="0"/>
              <a:t>, densidad APE ≤ 0.2 </a:t>
            </a:r>
            <a:r>
              <a:rPr lang="es-ES" dirty="0" err="1" smtClean="0"/>
              <a:t>ng</a:t>
            </a:r>
            <a:r>
              <a:rPr lang="es-ES" dirty="0" smtClean="0"/>
              <a:t>/</a:t>
            </a:r>
            <a:r>
              <a:rPr lang="es-ES" dirty="0" err="1" smtClean="0"/>
              <a:t>mL</a:t>
            </a:r>
            <a:endParaRPr lang="es-ES" dirty="0" smtClean="0"/>
          </a:p>
          <a:p>
            <a:r>
              <a:rPr lang="es-ES" dirty="0" err="1" smtClean="0"/>
              <a:t>Gleason</a:t>
            </a:r>
            <a:r>
              <a:rPr lang="es-ES" dirty="0" smtClean="0"/>
              <a:t> ≤ 3 + 3</a:t>
            </a:r>
          </a:p>
          <a:p>
            <a:r>
              <a:rPr lang="es-ES" dirty="0" smtClean="0"/>
              <a:t>1 o 2 cilindros positivos </a:t>
            </a:r>
          </a:p>
          <a:p>
            <a:r>
              <a:rPr lang="es-ES" dirty="0" smtClean="0"/>
              <a:t>Pacientes tratados con PR inmediata o diferida</a:t>
            </a:r>
            <a:endParaRPr lang="es-ES" dirty="0"/>
          </a:p>
          <a:p>
            <a:endParaRPr lang="es-ES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840061" y="6165514"/>
            <a:ext cx="4303939" cy="286429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Van den Bergh RCN et al Cancer 2010; 116: 1281-90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Tratamiento diferido en pacientes con </a:t>
            </a:r>
            <a:r>
              <a:rPr lang="es-ES" dirty="0" err="1" smtClean="0"/>
              <a:t>CaP</a:t>
            </a:r>
            <a:r>
              <a:rPr lang="es-ES" dirty="0" smtClean="0"/>
              <a:t> de bajo riesgo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59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84" y="1730829"/>
            <a:ext cx="8575981" cy="3151415"/>
          </a:xfrm>
          <a:prstGeom prst="rect">
            <a:avLst/>
          </a:prstGeom>
        </p:spPr>
      </p:pic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5211536" y="6212343"/>
            <a:ext cx="3932464" cy="319086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Van den Bergh RCN et al Cancer 2010; 116: 1281-90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23084" y="3184071"/>
            <a:ext cx="8575981" cy="212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ángulo 8"/>
          <p:cNvSpPr/>
          <p:nvPr/>
        </p:nvSpPr>
        <p:spPr>
          <a:xfrm>
            <a:off x="323081" y="3396343"/>
            <a:ext cx="8575981" cy="212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Rectángulo 9"/>
          <p:cNvSpPr/>
          <p:nvPr/>
        </p:nvSpPr>
        <p:spPr>
          <a:xfrm>
            <a:off x="323082" y="3955256"/>
            <a:ext cx="8575981" cy="212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Rectángulo 11"/>
          <p:cNvSpPr/>
          <p:nvPr/>
        </p:nvSpPr>
        <p:spPr>
          <a:xfrm>
            <a:off x="323083" y="4201886"/>
            <a:ext cx="8575981" cy="212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689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9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b="10291"/>
          <a:stretch/>
        </p:blipFill>
        <p:spPr>
          <a:xfrm>
            <a:off x="616403" y="237876"/>
            <a:ext cx="6321548" cy="1174298"/>
          </a:xfrm>
          <a:prstGeom prst="rect">
            <a:avLst/>
          </a:prstGeom>
        </p:spPr>
      </p:pic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993 pacientes con </a:t>
            </a:r>
            <a:r>
              <a:rPr lang="es-ES_tradnl" dirty="0" err="1" smtClean="0"/>
              <a:t>CaP</a:t>
            </a:r>
            <a:r>
              <a:rPr lang="es-ES_tradnl" dirty="0" smtClean="0"/>
              <a:t> de riesgo bajo o intermedio</a:t>
            </a:r>
          </a:p>
          <a:p>
            <a:r>
              <a:rPr lang="es-ES_tradnl" dirty="0" smtClean="0"/>
              <a:t>Vigilancia activa inicial</a:t>
            </a:r>
          </a:p>
          <a:p>
            <a:r>
              <a:rPr lang="es-ES_tradnl" dirty="0" smtClean="0"/>
              <a:t>Tratamiento:</a:t>
            </a:r>
          </a:p>
          <a:p>
            <a:pPr lvl="1"/>
            <a:r>
              <a:rPr lang="es-ES_tradnl" dirty="0" smtClean="0"/>
              <a:t>APE con tiempo de duplicación</a:t>
            </a:r>
            <a:r>
              <a:rPr lang="es-ES" dirty="0" smtClean="0"/>
              <a:t> &lt; 3 años</a:t>
            </a:r>
          </a:p>
          <a:p>
            <a:pPr lvl="1"/>
            <a:r>
              <a:rPr lang="es-ES" dirty="0" smtClean="0"/>
              <a:t>Aumento de grado</a:t>
            </a:r>
          </a:p>
          <a:p>
            <a:pPr lvl="1"/>
            <a:r>
              <a:rPr lang="es-ES" dirty="0" smtClean="0"/>
              <a:t>Progresión clínica inequívoca</a:t>
            </a:r>
          </a:p>
          <a:p>
            <a:r>
              <a:rPr lang="es-ES" dirty="0" smtClean="0"/>
              <a:t>Desenlaces: supervivencia global y cáncer específica, porcentaje de tratamiento y falla bioquímica en los tratados</a:t>
            </a:r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5769463" y="6251972"/>
            <a:ext cx="3341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err="1"/>
              <a:t>Klotz</a:t>
            </a:r>
            <a:r>
              <a:rPr lang="es-ES_tradnl" sz="1400" dirty="0"/>
              <a:t> L et al J </a:t>
            </a:r>
            <a:r>
              <a:rPr lang="es-ES_tradnl" sz="1400" dirty="0" err="1"/>
              <a:t>Clin</a:t>
            </a:r>
            <a:r>
              <a:rPr lang="es-ES_tradnl" sz="1400" dirty="0"/>
              <a:t> </a:t>
            </a:r>
            <a:r>
              <a:rPr lang="es-ES_tradnl" sz="1400" dirty="0" err="1"/>
              <a:t>Oncol</a:t>
            </a:r>
            <a:r>
              <a:rPr lang="es-ES_tradnl" sz="1400" dirty="0"/>
              <a:t> 2014; 33: 272- 277 </a:t>
            </a:r>
          </a:p>
        </p:txBody>
      </p:sp>
    </p:spTree>
    <p:extLst>
      <p:ext uri="{BB962C8B-B14F-4D97-AF65-F5344CB8AC3E}">
        <p14:creationId xmlns:p14="http://schemas.microsoft.com/office/powerpoint/2010/main" val="9422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Resultados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819 supervivientes</a:t>
            </a:r>
          </a:p>
          <a:p>
            <a:pPr lvl="1"/>
            <a:r>
              <a:rPr lang="es-ES_tradnl" dirty="0" smtClean="0"/>
              <a:t>Seguimiento promedio desde primera biopsia: 6.4 años (0.2-19.8)</a:t>
            </a:r>
          </a:p>
          <a:p>
            <a:r>
              <a:rPr lang="es-ES_tradnl" dirty="0" smtClean="0"/>
              <a:t>149 (15%) murieron</a:t>
            </a:r>
          </a:p>
          <a:p>
            <a:r>
              <a:rPr lang="es-ES_tradnl" dirty="0" smtClean="0"/>
              <a:t>Supervivencia causa </a:t>
            </a:r>
            <a:r>
              <a:rPr lang="es-ES_tradnl" dirty="0" err="1" smtClean="0"/>
              <a:t>espec</a:t>
            </a:r>
            <a:r>
              <a:rPr lang="es-ES" dirty="0" err="1" smtClean="0"/>
              <a:t>ífica</a:t>
            </a:r>
            <a:r>
              <a:rPr lang="es-ES" dirty="0" smtClean="0"/>
              <a:t> </a:t>
            </a:r>
            <a:r>
              <a:rPr lang="es-ES_tradnl" dirty="0" smtClean="0"/>
              <a:t>a 10 y 15 años: 98.1 y 94.3%</a:t>
            </a:r>
          </a:p>
          <a:p>
            <a:r>
              <a:rPr lang="es-ES_tradnl" dirty="0" smtClean="0"/>
              <a:t>Porcentaje de </a:t>
            </a:r>
            <a:r>
              <a:rPr lang="es-ES_tradnl" dirty="0" smtClean="0"/>
              <a:t>pacientes </a:t>
            </a:r>
            <a:r>
              <a:rPr lang="es-ES" dirty="0" smtClean="0"/>
              <a:t>aún </a:t>
            </a:r>
            <a:r>
              <a:rPr lang="es-ES" dirty="0" smtClean="0"/>
              <a:t>en vigilancia a 5,10 y 15 años: 75.7, 63.5 y 55%</a:t>
            </a:r>
          </a:p>
          <a:p>
            <a:r>
              <a:rPr lang="es-ES" dirty="0" smtClean="0"/>
              <a:t>Relación de muertes por otra causa</a:t>
            </a:r>
            <a:r>
              <a:rPr lang="es-ES" dirty="0" smtClean="0"/>
              <a:t>: </a:t>
            </a:r>
            <a:r>
              <a:rPr lang="es-ES" dirty="0" err="1" smtClean="0"/>
              <a:t>CaP</a:t>
            </a:r>
            <a:r>
              <a:rPr lang="es-ES" dirty="0" smtClean="0"/>
              <a:t>: 9.2:1</a:t>
            </a:r>
            <a:endParaRPr lang="es-ES_tradnl" dirty="0"/>
          </a:p>
        </p:txBody>
      </p:sp>
      <p:sp>
        <p:nvSpPr>
          <p:cNvPr id="4" name="CuadroTexto 3"/>
          <p:cNvSpPr txBox="1"/>
          <p:nvPr/>
        </p:nvSpPr>
        <p:spPr>
          <a:xfrm>
            <a:off x="5769468" y="6243413"/>
            <a:ext cx="3341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err="1"/>
              <a:t>Klotz</a:t>
            </a:r>
            <a:r>
              <a:rPr lang="es-ES_tradnl" sz="1400" dirty="0"/>
              <a:t> L et al J </a:t>
            </a:r>
            <a:r>
              <a:rPr lang="es-ES_tradnl" sz="1400" dirty="0" err="1"/>
              <a:t>Clin</a:t>
            </a:r>
            <a:r>
              <a:rPr lang="es-ES_tradnl" sz="1400" dirty="0"/>
              <a:t> </a:t>
            </a:r>
            <a:r>
              <a:rPr lang="es-ES_tradnl" sz="1400" dirty="0" err="1"/>
              <a:t>Oncol</a:t>
            </a:r>
            <a:r>
              <a:rPr lang="es-ES_tradnl" sz="1400" dirty="0"/>
              <a:t> 2014; 33: 272- 277 </a:t>
            </a:r>
          </a:p>
        </p:txBody>
      </p:sp>
    </p:spTree>
    <p:extLst>
      <p:ext uri="{BB962C8B-B14F-4D97-AF65-F5344CB8AC3E}">
        <p14:creationId xmlns:p14="http://schemas.microsoft.com/office/powerpoint/2010/main" val="177761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Causas de Tratamiento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87465"/>
              </p:ext>
            </p:extLst>
          </p:nvPr>
        </p:nvGraphicFramePr>
        <p:xfrm>
          <a:off x="457200" y="2057400"/>
          <a:ext cx="8229600" cy="310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50"/>
                <a:gridCol w="1690007"/>
                <a:gridCol w="1873703"/>
                <a:gridCol w="1865540"/>
              </a:tblGrid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Razones</a:t>
                      </a:r>
                      <a:r>
                        <a:rPr lang="es-ES_tradnl" sz="1400" baseline="0" dirty="0" smtClean="0"/>
                        <a:t> para tratamiento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No Pacientes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Pacientes tratados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Total Cohorte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Tiempo de </a:t>
                      </a:r>
                      <a:r>
                        <a:rPr lang="es-ES_tradnl" sz="1400" dirty="0" err="1" smtClean="0"/>
                        <a:t>duplicaci</a:t>
                      </a:r>
                      <a:r>
                        <a:rPr lang="es-ES" sz="1400" dirty="0" err="1" smtClean="0"/>
                        <a:t>ón</a:t>
                      </a:r>
                      <a:r>
                        <a:rPr lang="es-ES" sz="1400" dirty="0" smtClean="0"/>
                        <a:t> APE bajo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116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43.5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11.7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Progresi</a:t>
                      </a:r>
                      <a:r>
                        <a:rPr lang="es-ES" sz="1400" dirty="0" err="1" smtClean="0"/>
                        <a:t>ón</a:t>
                      </a:r>
                      <a:r>
                        <a:rPr lang="es-ES" sz="1400" dirty="0" smtClean="0"/>
                        <a:t> de grado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94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35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9.5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Preferencia del paciente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16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6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1.6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Aumento de estadio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8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3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0.8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Progresi</a:t>
                      </a:r>
                      <a:r>
                        <a:rPr lang="es-ES" sz="1400" dirty="0" err="1" smtClean="0"/>
                        <a:t>ón</a:t>
                      </a:r>
                      <a:r>
                        <a:rPr lang="es-ES" sz="1400" dirty="0" smtClean="0"/>
                        <a:t> de volumen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6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2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0.6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Obstrucci</a:t>
                      </a:r>
                      <a:r>
                        <a:rPr lang="es-ES" sz="1400" dirty="0" err="1" smtClean="0"/>
                        <a:t>ón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ureteral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3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1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0.3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Aumento de volumen por US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1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0.4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0.1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Otra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2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0.8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0.2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No reportada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21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7.9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2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Total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267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100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27</a:t>
                      </a:r>
                      <a:endParaRPr lang="es-ES_tradnl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802123" y="6219316"/>
            <a:ext cx="3341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err="1"/>
              <a:t>Klotz</a:t>
            </a:r>
            <a:r>
              <a:rPr lang="es-ES_tradnl" sz="1400" dirty="0"/>
              <a:t> L et al J </a:t>
            </a:r>
            <a:r>
              <a:rPr lang="es-ES_tradnl" sz="1400" dirty="0" err="1"/>
              <a:t>Clin</a:t>
            </a:r>
            <a:r>
              <a:rPr lang="es-ES_tradnl" sz="1400" dirty="0"/>
              <a:t> </a:t>
            </a:r>
            <a:r>
              <a:rPr lang="es-ES_tradnl" sz="1400" dirty="0" err="1"/>
              <a:t>Oncol</a:t>
            </a:r>
            <a:r>
              <a:rPr lang="es-ES_tradnl" sz="1400" dirty="0"/>
              <a:t> 2014; 33: 272- 277 </a:t>
            </a:r>
          </a:p>
        </p:txBody>
      </p:sp>
    </p:spTree>
    <p:extLst>
      <p:ext uri="{BB962C8B-B14F-4D97-AF65-F5344CB8AC3E}">
        <p14:creationId xmlns:p14="http://schemas.microsoft.com/office/powerpoint/2010/main" val="207574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Supervivencia Causa </a:t>
            </a:r>
            <a:r>
              <a:rPr lang="es-ES_tradnl" dirty="0" err="1" smtClean="0"/>
              <a:t>Espec</a:t>
            </a:r>
            <a:r>
              <a:rPr lang="es-ES" dirty="0" err="1" smtClean="0"/>
              <a:t>ífica</a:t>
            </a:r>
            <a:endParaRPr lang="es-ES_tradn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5710" t="5888" r="7692"/>
          <a:stretch/>
        </p:blipFill>
        <p:spPr>
          <a:xfrm>
            <a:off x="1257300" y="2117684"/>
            <a:ext cx="6629400" cy="383685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747634" y="6235644"/>
            <a:ext cx="3341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err="1"/>
              <a:t>Klotz</a:t>
            </a:r>
            <a:r>
              <a:rPr lang="es-ES_tradnl" sz="1400" dirty="0"/>
              <a:t> L et al J </a:t>
            </a:r>
            <a:r>
              <a:rPr lang="es-ES_tradnl" sz="1400" dirty="0" err="1"/>
              <a:t>Clin</a:t>
            </a:r>
            <a:r>
              <a:rPr lang="es-ES_tradnl" sz="1400" dirty="0"/>
              <a:t> </a:t>
            </a:r>
            <a:r>
              <a:rPr lang="es-ES_tradnl" sz="1400" dirty="0" err="1"/>
              <a:t>Oncol</a:t>
            </a:r>
            <a:r>
              <a:rPr lang="es-ES_tradnl" sz="1400" dirty="0"/>
              <a:t> 2014; 33: 272- 277 </a:t>
            </a:r>
          </a:p>
        </p:txBody>
      </p:sp>
    </p:spTree>
    <p:extLst>
      <p:ext uri="{BB962C8B-B14F-4D97-AF65-F5344CB8AC3E}">
        <p14:creationId xmlns:p14="http://schemas.microsoft.com/office/powerpoint/2010/main" val="6769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Supervivencia</a:t>
            </a:r>
            <a:endParaRPr lang="es-ES_tradn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9036" t="10393" r="16357" b="10393"/>
          <a:stretch/>
        </p:blipFill>
        <p:spPr>
          <a:xfrm>
            <a:off x="457201" y="2523104"/>
            <a:ext cx="3994534" cy="258353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22889" r="25000" b="13835"/>
          <a:stretch/>
        </p:blipFill>
        <p:spPr>
          <a:xfrm>
            <a:off x="4684998" y="2388054"/>
            <a:ext cx="4214073" cy="271858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52647" y="6251973"/>
            <a:ext cx="3341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err="1"/>
              <a:t>Klotz</a:t>
            </a:r>
            <a:r>
              <a:rPr lang="es-ES_tradnl" sz="1400" dirty="0"/>
              <a:t> L et al J </a:t>
            </a:r>
            <a:r>
              <a:rPr lang="es-ES_tradnl" sz="1400" dirty="0" err="1"/>
              <a:t>Clin</a:t>
            </a:r>
            <a:r>
              <a:rPr lang="es-ES_tradnl" sz="1400" dirty="0"/>
              <a:t> </a:t>
            </a:r>
            <a:r>
              <a:rPr lang="es-ES_tradnl" sz="1400" dirty="0" err="1"/>
              <a:t>Oncol</a:t>
            </a:r>
            <a:r>
              <a:rPr lang="es-ES_tradnl" sz="1400" dirty="0"/>
              <a:t> 2014; 33: 272- 277 </a:t>
            </a:r>
          </a:p>
        </p:txBody>
      </p:sp>
    </p:spTree>
    <p:extLst>
      <p:ext uri="{BB962C8B-B14F-4D97-AF65-F5344CB8AC3E}">
        <p14:creationId xmlns:p14="http://schemas.microsoft.com/office/powerpoint/2010/main" val="28012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Conclusiones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Vigilancia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activa</a:t>
            </a:r>
            <a:r>
              <a:rPr lang="en-US" dirty="0" smtClean="0">
                <a:solidFill>
                  <a:srgbClr val="000000"/>
                </a:solidFill>
              </a:rPr>
              <a:t>: </a:t>
            </a:r>
            <a:r>
              <a:rPr lang="en-US" dirty="0" err="1" smtClean="0">
                <a:solidFill>
                  <a:srgbClr val="000000"/>
                </a:solidFill>
              </a:rPr>
              <a:t>factible</a:t>
            </a:r>
            <a:r>
              <a:rPr lang="en-US" dirty="0" smtClean="0">
                <a:solidFill>
                  <a:srgbClr val="000000"/>
                </a:solidFill>
              </a:rPr>
              <a:t> y </a:t>
            </a:r>
            <a:r>
              <a:rPr lang="en-US" dirty="0" err="1" smtClean="0">
                <a:solidFill>
                  <a:srgbClr val="000000"/>
                </a:solidFill>
              </a:rPr>
              <a:t>segura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Diferentes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criterios</a:t>
            </a:r>
            <a:r>
              <a:rPr lang="en-US" dirty="0" smtClean="0">
                <a:solidFill>
                  <a:srgbClr val="000000"/>
                </a:solidFill>
              </a:rPr>
              <a:t> de </a:t>
            </a:r>
            <a:r>
              <a:rPr lang="en-US" dirty="0" err="1" smtClean="0">
                <a:solidFill>
                  <a:srgbClr val="000000"/>
                </a:solidFill>
              </a:rPr>
              <a:t>inclusión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Seguimiento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APE?, 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B</a:t>
            </a:r>
            <a:r>
              <a:rPr lang="en-US" dirty="0" err="1" smtClean="0">
                <a:solidFill>
                  <a:srgbClr val="000000"/>
                </a:solidFill>
              </a:rPr>
              <a:t>iopsia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necesaria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Buena </a:t>
            </a:r>
            <a:r>
              <a:rPr lang="en-US" dirty="0" err="1" smtClean="0">
                <a:solidFill>
                  <a:srgbClr val="000000"/>
                </a:solidFill>
              </a:rPr>
              <a:t>calidad</a:t>
            </a:r>
            <a:r>
              <a:rPr lang="en-US" dirty="0" smtClean="0">
                <a:solidFill>
                  <a:srgbClr val="000000"/>
                </a:solidFill>
              </a:rPr>
              <a:t> de </a:t>
            </a:r>
            <a:r>
              <a:rPr lang="en-US" dirty="0" err="1" smtClean="0">
                <a:solidFill>
                  <a:srgbClr val="000000"/>
                </a:solidFill>
              </a:rPr>
              <a:t>vida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4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Raciocinio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Adelanto del </a:t>
            </a:r>
            <a:r>
              <a:rPr lang="es-ES" dirty="0" err="1"/>
              <a:t>Dx</a:t>
            </a:r>
            <a:r>
              <a:rPr lang="es-ES" dirty="0"/>
              <a:t> (ERSPC): 9.9-13.3 </a:t>
            </a:r>
            <a:r>
              <a:rPr lang="es-ES" dirty="0" smtClean="0"/>
              <a:t>año</a:t>
            </a:r>
          </a:p>
          <a:p>
            <a:r>
              <a:rPr lang="es-ES" dirty="0" err="1"/>
              <a:t>Sobredetección</a:t>
            </a:r>
            <a:r>
              <a:rPr lang="es-ES" dirty="0"/>
              <a:t>: 27-56%</a:t>
            </a:r>
          </a:p>
          <a:p>
            <a:r>
              <a:rPr lang="es-ES" dirty="0"/>
              <a:t>Relación incidencia/mortalidad: 8 a </a:t>
            </a:r>
            <a:r>
              <a:rPr lang="es-ES" dirty="0" smtClean="0"/>
              <a:t>1</a:t>
            </a:r>
            <a:endParaRPr lang="es-ES" dirty="0"/>
          </a:p>
          <a:p>
            <a:r>
              <a:rPr lang="es-ES" dirty="0" smtClean="0"/>
              <a:t>Tumores de bajo riesgo: tratamiento activo</a:t>
            </a:r>
          </a:p>
          <a:p>
            <a:r>
              <a:rPr lang="es-ES" dirty="0"/>
              <a:t>Reducir el riesgo de </a:t>
            </a:r>
            <a:r>
              <a:rPr lang="es-ES" dirty="0" err="1"/>
              <a:t>sobretratamiento</a:t>
            </a:r>
            <a:endParaRPr lang="es-ES" dirty="0"/>
          </a:p>
          <a:p>
            <a:r>
              <a:rPr lang="es-ES" dirty="0"/>
              <a:t>Opción de tratamiento si hay progresión</a:t>
            </a:r>
          </a:p>
          <a:p>
            <a:endParaRPr lang="es-ES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539342" y="6276071"/>
            <a:ext cx="4550229" cy="487365"/>
          </a:xfrm>
        </p:spPr>
        <p:txBody>
          <a:bodyPr/>
          <a:lstStyle/>
          <a:p>
            <a:pPr algn="l"/>
            <a:r>
              <a:rPr lang="en-US" sz="1400" dirty="0" err="1" smtClean="0">
                <a:solidFill>
                  <a:schemeClr val="tx1"/>
                </a:solidFill>
              </a:rPr>
              <a:t>Cooperberg</a:t>
            </a:r>
            <a:r>
              <a:rPr lang="en-US" sz="1400" dirty="0" smtClean="0">
                <a:solidFill>
                  <a:schemeClr val="tx1"/>
                </a:solidFill>
              </a:rPr>
              <a:t> MR et al J </a:t>
            </a:r>
            <a:r>
              <a:rPr lang="en-US" sz="1400" dirty="0" err="1" smtClean="0">
                <a:solidFill>
                  <a:schemeClr val="tx1"/>
                </a:solidFill>
              </a:rPr>
              <a:t>Clin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Oncol</a:t>
            </a:r>
            <a:r>
              <a:rPr lang="en-US" sz="1400" dirty="0" smtClean="0">
                <a:solidFill>
                  <a:schemeClr val="tx1"/>
                </a:solidFill>
              </a:rPr>
              <a:t> 2004; 22: 2141-2149</a:t>
            </a:r>
          </a:p>
          <a:p>
            <a:pPr algn="l"/>
            <a:r>
              <a:rPr lang="en-US" sz="1400" dirty="0" err="1" smtClean="0">
                <a:solidFill>
                  <a:schemeClr val="tx1"/>
                </a:solidFill>
              </a:rPr>
              <a:t>Draisma</a:t>
            </a:r>
            <a:r>
              <a:rPr lang="en-US" sz="1400" dirty="0" smtClean="0">
                <a:solidFill>
                  <a:schemeClr val="tx1"/>
                </a:solidFill>
              </a:rPr>
              <a:t> G et al J </a:t>
            </a:r>
            <a:r>
              <a:rPr lang="en-US" sz="1400" dirty="0" err="1" smtClean="0">
                <a:solidFill>
                  <a:schemeClr val="tx1"/>
                </a:solidFill>
              </a:rPr>
              <a:t>Natl</a:t>
            </a:r>
            <a:r>
              <a:rPr lang="en-US" sz="1400" dirty="0" smtClean="0">
                <a:solidFill>
                  <a:schemeClr val="tx1"/>
                </a:solidFill>
              </a:rPr>
              <a:t> Cancer </a:t>
            </a:r>
            <a:r>
              <a:rPr lang="en-US" sz="1400" dirty="0" err="1" smtClean="0">
                <a:solidFill>
                  <a:schemeClr val="tx1"/>
                </a:solidFill>
              </a:rPr>
              <a:t>Inst</a:t>
            </a:r>
            <a:r>
              <a:rPr lang="en-US" sz="1400" dirty="0" smtClean="0">
                <a:solidFill>
                  <a:schemeClr val="tx1"/>
                </a:solidFill>
              </a:rPr>
              <a:t> 2003; 95: 868-878</a:t>
            </a:r>
          </a:p>
          <a:p>
            <a:pPr algn="l"/>
            <a:r>
              <a:rPr lang="en-US" sz="1400" dirty="0" err="1" smtClean="0">
                <a:solidFill>
                  <a:schemeClr val="tx1"/>
                </a:solidFill>
              </a:rPr>
              <a:t>Cooperberg</a:t>
            </a:r>
            <a:r>
              <a:rPr lang="en-US" sz="1400" dirty="0" smtClean="0">
                <a:solidFill>
                  <a:schemeClr val="tx1"/>
                </a:solidFill>
              </a:rPr>
              <a:t> MR et al J </a:t>
            </a:r>
            <a:r>
              <a:rPr lang="en-US" sz="1400" dirty="0" err="1" smtClean="0">
                <a:solidFill>
                  <a:schemeClr val="tx1"/>
                </a:solidFill>
              </a:rPr>
              <a:t>Urol</a:t>
            </a:r>
            <a:r>
              <a:rPr lang="en-US" sz="1400" dirty="0" smtClean="0">
                <a:solidFill>
                  <a:schemeClr val="tx1"/>
                </a:solidFill>
              </a:rPr>
              <a:t> 2003; 170n(6 </a:t>
            </a:r>
            <a:r>
              <a:rPr lang="en-US" sz="1400" dirty="0" err="1" smtClean="0">
                <a:solidFill>
                  <a:schemeClr val="tx1"/>
                </a:solidFill>
              </a:rPr>
              <a:t>pt</a:t>
            </a:r>
            <a:r>
              <a:rPr lang="en-US" sz="1400" dirty="0" smtClean="0">
                <a:solidFill>
                  <a:schemeClr val="tx1"/>
                </a:solidFill>
              </a:rPr>
              <a:t> 2) S 21-5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13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Cáncer Indolente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producto de PR</a:t>
            </a:r>
          </a:p>
          <a:p>
            <a:pPr lvl="1"/>
            <a:r>
              <a:rPr lang="es-ES" dirty="0" smtClean="0"/>
              <a:t>Volumen ≤ 0,5 cc, no </a:t>
            </a:r>
            <a:r>
              <a:rPr lang="es-ES" dirty="0" err="1" smtClean="0"/>
              <a:t>Gleason</a:t>
            </a:r>
            <a:r>
              <a:rPr lang="es-ES" dirty="0" smtClean="0"/>
              <a:t> 4 o 5 y confinado al órgano</a:t>
            </a:r>
          </a:p>
          <a:p>
            <a:r>
              <a:rPr lang="es-ES" dirty="0" smtClean="0"/>
              <a:t>Modelo de Epstein</a:t>
            </a:r>
          </a:p>
          <a:p>
            <a:pPr lvl="1"/>
            <a:r>
              <a:rPr lang="es-ES" dirty="0" err="1" smtClean="0"/>
              <a:t>dAPE</a:t>
            </a:r>
            <a:r>
              <a:rPr lang="es-ES" dirty="0" smtClean="0"/>
              <a:t>: ≤ 0.15, </a:t>
            </a:r>
          </a:p>
          <a:p>
            <a:pPr lvl="1"/>
            <a:r>
              <a:rPr lang="es-ES" dirty="0" err="1" smtClean="0"/>
              <a:t>Gleason</a:t>
            </a:r>
            <a:r>
              <a:rPr lang="es-ES" dirty="0" smtClean="0"/>
              <a:t> ≤6, </a:t>
            </a:r>
          </a:p>
          <a:p>
            <a:pPr lvl="1"/>
            <a:r>
              <a:rPr lang="es-ES" dirty="0"/>
              <a:t>M</a:t>
            </a:r>
            <a:r>
              <a:rPr lang="es-ES" dirty="0" smtClean="0"/>
              <a:t>enos de 3 </a:t>
            </a:r>
            <a:r>
              <a:rPr lang="es-ES" dirty="0" err="1" smtClean="0"/>
              <a:t>biospias</a:t>
            </a:r>
            <a:r>
              <a:rPr lang="es-ES" dirty="0" smtClean="0"/>
              <a:t> + </a:t>
            </a:r>
          </a:p>
          <a:p>
            <a:pPr lvl="1"/>
            <a:r>
              <a:rPr lang="es-ES" dirty="0"/>
              <a:t>A</a:t>
            </a:r>
            <a:r>
              <a:rPr lang="es-ES" dirty="0" smtClean="0"/>
              <a:t>fección menor al 50% en cilindros individuales   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6078310" y="6160921"/>
            <a:ext cx="3033032" cy="360931"/>
          </a:xfrm>
        </p:spPr>
        <p:txBody>
          <a:bodyPr/>
          <a:lstStyle/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Epstein JI et al JAMA 1994; 271: 368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Criterios de Inclusión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701842"/>
              </p:ext>
            </p:extLst>
          </p:nvPr>
        </p:nvGraphicFramePr>
        <p:xfrm>
          <a:off x="1126674" y="2057401"/>
          <a:ext cx="6972301" cy="35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043"/>
                <a:gridCol w="996043"/>
                <a:gridCol w="996043"/>
                <a:gridCol w="996043"/>
                <a:gridCol w="996043"/>
                <a:gridCol w="996043"/>
                <a:gridCol w="996043"/>
              </a:tblGrid>
              <a:tr h="9170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err="1" smtClean="0"/>
                        <a:t>Gleason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APE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err="1" smtClean="0"/>
                        <a:t>dAPE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No. cilindros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% por cilindro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err="1" smtClean="0"/>
                        <a:t>Est</a:t>
                      </a:r>
                      <a:r>
                        <a:rPr lang="es-ES" sz="1800" dirty="0" smtClean="0"/>
                        <a:t> clínico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</a:tr>
              <a:tr h="352697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Toronto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&lt; 3 + 4 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</a:t>
                      </a:r>
                      <a:r>
                        <a:rPr lang="es-ES" sz="1800" baseline="0" dirty="0" smtClean="0"/>
                        <a:t> 15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</a:t>
                      </a:r>
                      <a:r>
                        <a:rPr lang="es-ES" sz="1800" baseline="0" dirty="0" smtClean="0"/>
                        <a:t> 3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50% 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T1-T2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</a:tr>
              <a:tr h="917012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Royal </a:t>
                      </a:r>
                      <a:r>
                        <a:rPr lang="es-ES" sz="1800" dirty="0" err="1" smtClean="0"/>
                        <a:t>Marsden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 7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&lt; 20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T1-T2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</a:tr>
              <a:tr h="634855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Johns Hopkins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 6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 0.15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 2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50 % 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T1-T2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</a:tr>
              <a:tr h="352697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UCSF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 6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10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1/3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50 %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T1-T2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</a:tr>
              <a:tr h="352697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MSKCC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≤ 7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T1-T2</a:t>
                      </a:r>
                      <a:endParaRPr lang="es-ES" sz="18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Protocolo de seguimiento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818131"/>
              </p:ext>
            </p:extLst>
          </p:nvPr>
        </p:nvGraphicFramePr>
        <p:xfrm>
          <a:off x="669470" y="1417637"/>
          <a:ext cx="8098973" cy="4201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75"/>
                <a:gridCol w="1574075"/>
                <a:gridCol w="2191294"/>
                <a:gridCol w="1191986"/>
                <a:gridCol w="1567543"/>
              </a:tblGrid>
              <a:tr h="442119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APE 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Biopsia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TR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US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</a:tr>
              <a:tr h="883444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Toronto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c/3</a:t>
                      </a:r>
                      <a:r>
                        <a:rPr lang="es-ES" sz="1800" baseline="0" dirty="0" smtClean="0"/>
                        <a:t> - 6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6 o 12 meses, luego</a:t>
                      </a:r>
                      <a:r>
                        <a:rPr lang="es-ES" sz="1800" baseline="0" dirty="0" smtClean="0"/>
                        <a:t> c/ 3 -4 años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800"/>
                    </a:p>
                  </a:txBody>
                  <a:tcPr marL="68580" marR="68580" marT="34290" marB="34290"/>
                </a:tc>
              </a:tr>
              <a:tr h="795814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Royal </a:t>
                      </a:r>
                      <a:r>
                        <a:rPr lang="es-ES" sz="1800" dirty="0" err="1" smtClean="0"/>
                        <a:t>Marsden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c/3 - 6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/>
                </a:tc>
              </a:tr>
              <a:tr h="795814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John Hopkins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c/6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c/12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 6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800"/>
                    </a:p>
                  </a:txBody>
                  <a:tcPr marL="68580" marR="68580" marT="34290" marB="34290"/>
                </a:tc>
              </a:tr>
              <a:tr h="842055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UCSF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 3 – 6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Al año, después cada</a:t>
                      </a:r>
                      <a:r>
                        <a:rPr lang="es-ES" sz="1800" baseline="0" dirty="0" smtClean="0"/>
                        <a:t> 1 o 2 años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 3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c/9 - 12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</a:tr>
              <a:tr h="442119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MSKCC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 3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6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c/ 3 meses</a:t>
                      </a:r>
                      <a:endParaRPr lang="es-E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5900" y="2266951"/>
            <a:ext cx="6172200" cy="3394472"/>
          </a:xfrm>
        </p:spPr>
        <p:txBody>
          <a:bodyPr/>
          <a:lstStyle/>
          <a:p>
            <a:r>
              <a:rPr lang="es-ES" dirty="0" smtClean="0"/>
              <a:t>Al menos 2 APE entre 1 año antes de la </a:t>
            </a:r>
            <a:r>
              <a:rPr lang="es-ES" dirty="0" err="1" smtClean="0"/>
              <a:t>Bx</a:t>
            </a:r>
            <a:r>
              <a:rPr lang="es-ES" dirty="0" smtClean="0"/>
              <a:t> diagnóstica hasta la segunda </a:t>
            </a:r>
            <a:r>
              <a:rPr lang="es-ES" dirty="0" err="1" smtClean="0"/>
              <a:t>Bx</a:t>
            </a:r>
            <a:endParaRPr lang="es-ES" dirty="0" smtClean="0"/>
          </a:p>
          <a:p>
            <a:r>
              <a:rPr lang="es-ES" dirty="0" smtClean="0"/>
              <a:t>Al menos una serie adicional de </a:t>
            </a:r>
            <a:r>
              <a:rPr lang="es-ES" dirty="0" err="1" smtClean="0"/>
              <a:t>Bx</a:t>
            </a:r>
            <a:r>
              <a:rPr lang="es-ES" dirty="0" smtClean="0"/>
              <a:t> (3 a 24 meses después de la BX inicial</a:t>
            </a:r>
          </a:p>
          <a:p>
            <a:r>
              <a:rPr lang="es-ES" dirty="0" smtClean="0"/>
              <a:t>Desenlaces: concordancia/discordancia entre progresión por </a:t>
            </a:r>
            <a:r>
              <a:rPr lang="es-ES" dirty="0" err="1" smtClean="0"/>
              <a:t>Bx</a:t>
            </a:r>
            <a:r>
              <a:rPr lang="es-ES" dirty="0" smtClean="0"/>
              <a:t>  y </a:t>
            </a:r>
            <a:r>
              <a:rPr lang="es-ES" dirty="0" err="1" smtClean="0"/>
              <a:t>vAPE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468710" y="6228670"/>
            <a:ext cx="3597729" cy="335416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Whitson JM et al J </a:t>
            </a:r>
            <a:r>
              <a:rPr lang="en-US" sz="1400" dirty="0" err="1" smtClean="0">
                <a:solidFill>
                  <a:schemeClr val="tx1"/>
                </a:solidFill>
              </a:rPr>
              <a:t>Urol</a:t>
            </a:r>
            <a:r>
              <a:rPr lang="en-US" sz="1400" dirty="0" smtClean="0">
                <a:solidFill>
                  <a:schemeClr val="tx1"/>
                </a:solidFill>
              </a:rPr>
              <a:t> 2011; 185: 1656-1660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5" y="866775"/>
            <a:ext cx="59055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1917700"/>
            <a:ext cx="4742815" cy="2933700"/>
          </a:xfrm>
          <a:prstGeom prst="rect">
            <a:avLst/>
          </a:prstGeom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11" name="Marcador de contenido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241/408 </a:t>
            </a:r>
            <a:r>
              <a:rPr lang="es-ES" dirty="0" err="1" smtClean="0"/>
              <a:t>incluídos</a:t>
            </a:r>
            <a:endParaRPr lang="es-ES" dirty="0" smtClean="0"/>
          </a:p>
          <a:p>
            <a:r>
              <a:rPr lang="es-ES" dirty="0" smtClean="0"/>
              <a:t>Progresión </a:t>
            </a:r>
            <a:r>
              <a:rPr lang="es-ES" dirty="0" err="1" smtClean="0"/>
              <a:t>Bx</a:t>
            </a:r>
            <a:r>
              <a:rPr lang="es-ES" dirty="0" smtClean="0"/>
              <a:t> 55 (23%)</a:t>
            </a:r>
          </a:p>
          <a:p>
            <a:r>
              <a:rPr lang="es-ES" dirty="0" smtClean="0"/>
              <a:t>Cambio medio </a:t>
            </a:r>
            <a:r>
              <a:rPr lang="es-ES" dirty="0" err="1" smtClean="0"/>
              <a:t>lnAPE</a:t>
            </a:r>
            <a:r>
              <a:rPr lang="es-ES" dirty="0" smtClean="0"/>
              <a:t>: 0</a:t>
            </a:r>
          </a:p>
          <a:p>
            <a:r>
              <a:rPr lang="es-ES" dirty="0" err="1" smtClean="0"/>
              <a:t>vAPE</a:t>
            </a:r>
            <a:r>
              <a:rPr lang="es-ES" dirty="0" smtClean="0"/>
              <a:t> 0.02 </a:t>
            </a:r>
            <a:r>
              <a:rPr lang="es-ES" dirty="0" err="1" smtClean="0"/>
              <a:t>ng</a:t>
            </a:r>
            <a:r>
              <a:rPr lang="es-ES" dirty="0" smtClean="0"/>
              <a:t>/</a:t>
            </a:r>
            <a:r>
              <a:rPr lang="es-ES" dirty="0" err="1" smtClean="0"/>
              <a:t>mL</a:t>
            </a:r>
            <a:r>
              <a:rPr lang="es-ES" dirty="0" smtClean="0"/>
              <a:t> año Vs – 0.16 en pacientes sin y con progresión </a:t>
            </a:r>
          </a:p>
          <a:p>
            <a:endParaRPr lang="es-ES" dirty="0"/>
          </a:p>
        </p:txBody>
      </p:sp>
      <p:sp>
        <p:nvSpPr>
          <p:cNvPr id="12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506358" y="6276071"/>
            <a:ext cx="3556000" cy="365125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Whitson JM et al J </a:t>
            </a:r>
            <a:r>
              <a:rPr lang="en-US" sz="1400" dirty="0" err="1" smtClean="0">
                <a:solidFill>
                  <a:schemeClr val="tx1"/>
                </a:solidFill>
              </a:rPr>
              <a:t>Urol</a:t>
            </a:r>
            <a:r>
              <a:rPr lang="en-US" sz="1400" dirty="0" smtClean="0">
                <a:solidFill>
                  <a:schemeClr val="tx1"/>
                </a:solidFill>
              </a:rPr>
              <a:t> 2011; 185: 1656-1660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Correlación</a:t>
            </a:r>
            <a:r>
              <a:rPr lang="en-US" dirty="0" smtClean="0"/>
              <a:t> </a:t>
            </a:r>
            <a:r>
              <a:rPr lang="en-US" dirty="0" err="1" smtClean="0"/>
              <a:t>Patológica</a:t>
            </a:r>
            <a:r>
              <a:rPr lang="en-US" dirty="0" smtClean="0"/>
              <a:t> </a:t>
            </a:r>
            <a:r>
              <a:rPr lang="en-US" dirty="0" err="1" smtClean="0"/>
              <a:t>según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criterios</a:t>
            </a:r>
            <a:r>
              <a:rPr lang="en-US" dirty="0" smtClean="0"/>
              <a:t> de 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1097 </a:t>
            </a:r>
            <a:r>
              <a:rPr lang="en-US" dirty="0" err="1" smtClean="0"/>
              <a:t>pacientes</a:t>
            </a:r>
            <a:r>
              <a:rPr lang="en-US" dirty="0" smtClean="0"/>
              <a:t> </a:t>
            </a:r>
            <a:r>
              <a:rPr lang="en-US" dirty="0" err="1" smtClean="0"/>
              <a:t>operados</a:t>
            </a:r>
            <a:r>
              <a:rPr lang="en-US" dirty="0" smtClean="0"/>
              <a:t> de PR con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completa</a:t>
            </a:r>
            <a:r>
              <a:rPr lang="en-US" dirty="0" smtClean="0"/>
              <a:t> (UCSF)</a:t>
            </a:r>
          </a:p>
          <a:p>
            <a:r>
              <a:rPr lang="en-US" dirty="0" err="1" smtClean="0"/>
              <a:t>Correlación</a:t>
            </a:r>
            <a:r>
              <a:rPr lang="en-US" dirty="0" smtClean="0"/>
              <a:t> </a:t>
            </a:r>
            <a:r>
              <a:rPr lang="en-US" dirty="0" err="1" smtClean="0"/>
              <a:t>patológica</a:t>
            </a:r>
            <a:r>
              <a:rPr lang="en-US" dirty="0" smtClean="0"/>
              <a:t> </a:t>
            </a:r>
            <a:r>
              <a:rPr lang="en-US" dirty="0" err="1" smtClean="0"/>
              <a:t>siguiendo</a:t>
            </a:r>
            <a:r>
              <a:rPr lang="en-US" dirty="0" smtClean="0"/>
              <a:t> </a:t>
            </a:r>
            <a:r>
              <a:rPr lang="en-US" dirty="0" err="1" smtClean="0"/>
              <a:t>criterios</a:t>
            </a:r>
            <a:r>
              <a:rPr lang="en-US" dirty="0" smtClean="0"/>
              <a:t> de </a:t>
            </a:r>
            <a:r>
              <a:rPr lang="en-US" dirty="0" err="1" smtClean="0"/>
              <a:t>vigilancia</a:t>
            </a:r>
            <a:r>
              <a:rPr lang="en-US" dirty="0" smtClean="0"/>
              <a:t> de </a:t>
            </a:r>
            <a:r>
              <a:rPr lang="en-US" dirty="0" err="1" smtClean="0"/>
              <a:t>diferrentes</a:t>
            </a:r>
            <a:r>
              <a:rPr lang="en-US" dirty="0" smtClean="0"/>
              <a:t> </a:t>
            </a:r>
            <a:r>
              <a:rPr lang="en-US" dirty="0" err="1" smtClean="0"/>
              <a:t>centros</a:t>
            </a:r>
            <a:endParaRPr lang="en-US" dirty="0" smtClean="0"/>
          </a:p>
          <a:p>
            <a:r>
              <a:rPr lang="en-US" dirty="0" smtClean="0"/>
              <a:t>Gleason </a:t>
            </a:r>
          </a:p>
          <a:p>
            <a:pPr lvl="1"/>
            <a:r>
              <a:rPr lang="en-US" dirty="0" err="1" smtClean="0"/>
              <a:t>Aumentó</a:t>
            </a:r>
            <a:r>
              <a:rPr lang="en-US" dirty="0" smtClean="0"/>
              <a:t> 28%</a:t>
            </a:r>
          </a:p>
          <a:p>
            <a:pPr lvl="1"/>
            <a:r>
              <a:rPr lang="en-US" dirty="0" err="1" smtClean="0"/>
              <a:t>Disminuyó</a:t>
            </a:r>
            <a:r>
              <a:rPr lang="en-US" dirty="0" smtClean="0"/>
              <a:t>: 10%</a:t>
            </a:r>
          </a:p>
          <a:p>
            <a:r>
              <a:rPr lang="en-US" dirty="0" err="1" smtClean="0"/>
              <a:t>Extensión</a:t>
            </a:r>
            <a:r>
              <a:rPr lang="en-US" dirty="0" smtClean="0"/>
              <a:t> </a:t>
            </a:r>
            <a:r>
              <a:rPr lang="en-US" dirty="0" err="1" smtClean="0"/>
              <a:t>extracapsular</a:t>
            </a:r>
            <a:r>
              <a:rPr lang="en-US" dirty="0" smtClean="0"/>
              <a:t>: 21% (7-19)</a:t>
            </a:r>
          </a:p>
          <a:p>
            <a:r>
              <a:rPr lang="en-US" dirty="0" err="1" smtClean="0"/>
              <a:t>Invasión</a:t>
            </a:r>
            <a:r>
              <a:rPr lang="en-US" dirty="0" smtClean="0"/>
              <a:t> VS: 11% (2-9)</a:t>
            </a:r>
            <a:endParaRPr lang="en-US" dirty="0"/>
          </a:p>
        </p:txBody>
      </p:sp>
      <p:sp>
        <p:nvSpPr>
          <p:cNvPr id="5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573487" y="6213028"/>
            <a:ext cx="3521529" cy="322034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Conti SL et al J </a:t>
            </a:r>
            <a:r>
              <a:rPr lang="en-US" sz="1400" dirty="0" err="1" smtClean="0">
                <a:solidFill>
                  <a:schemeClr val="tx1"/>
                </a:solidFill>
              </a:rPr>
              <a:t>Urol</a:t>
            </a:r>
            <a:r>
              <a:rPr lang="en-US" sz="1400" dirty="0" smtClean="0">
                <a:solidFill>
                  <a:schemeClr val="tx1"/>
                </a:solidFill>
              </a:rPr>
              <a:t> 2009;181: 1628-1634 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3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Series y Desenlaces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585747"/>
              </p:ext>
            </p:extLst>
          </p:nvPr>
        </p:nvGraphicFramePr>
        <p:xfrm>
          <a:off x="669468" y="1338943"/>
          <a:ext cx="7625448" cy="469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181"/>
                <a:gridCol w="953181"/>
                <a:gridCol w="953181"/>
                <a:gridCol w="953181"/>
                <a:gridCol w="953181"/>
                <a:gridCol w="953181"/>
                <a:gridCol w="953181"/>
                <a:gridCol w="953181"/>
              </a:tblGrid>
              <a:tr h="507319">
                <a:tc>
                  <a:txBody>
                    <a:bodyPr/>
                    <a:lstStyle/>
                    <a:p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No</a:t>
                      </a:r>
                      <a:r>
                        <a:rPr lang="es-ES" sz="1500" baseline="0" dirty="0" smtClean="0"/>
                        <a:t> %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err="1" smtClean="0"/>
                        <a:t>Gleason</a:t>
                      </a:r>
                      <a:r>
                        <a:rPr lang="es-ES" sz="1500" dirty="0" smtClean="0"/>
                        <a:t> ≥ 7 (%)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p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% EEC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p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% IVS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p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</a:tr>
              <a:tr h="277510">
                <a:tc gridSpan="8">
                  <a:txBody>
                    <a:bodyPr/>
                    <a:lstStyle/>
                    <a:p>
                      <a:r>
                        <a:rPr lang="es-ES" sz="1500" b="1" dirty="0" smtClean="0">
                          <a:solidFill>
                            <a:schemeClr val="tx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Toronto</a:t>
                      </a:r>
                      <a:endParaRPr lang="es-ES" sz="1500" b="1" dirty="0">
                        <a:solidFill>
                          <a:schemeClr val="tx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marL="50614" marR="50614" marT="25307" marB="25307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Si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331</a:t>
                      </a:r>
                      <a:r>
                        <a:rPr lang="es-ES" sz="1500" baseline="0" dirty="0" smtClean="0"/>
                        <a:t> (30)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31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0.12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14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3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solidFill>
                            <a:srgbClr val="000000"/>
                          </a:solidFill>
                        </a:rPr>
                        <a:t>No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766 (70)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26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24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14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277510">
                <a:tc gridSpan="8">
                  <a:txBody>
                    <a:bodyPr/>
                    <a:lstStyle/>
                    <a:p>
                      <a:r>
                        <a:rPr lang="es-ES" sz="1500" b="1" dirty="0" smtClean="0">
                          <a:solidFill>
                            <a:srgbClr val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UCSF</a:t>
                      </a:r>
                      <a:endParaRPr lang="es-ES" sz="1500" b="1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marL="50614" marR="50614" marT="25307" marB="2530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Si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236 (22)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35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11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No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861 (78)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26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24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14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</a:tr>
              <a:tr h="277510">
                <a:tc gridSpan="8">
                  <a:txBody>
                    <a:bodyPr/>
                    <a:lstStyle/>
                    <a:p>
                      <a:r>
                        <a:rPr lang="es-ES" sz="1500" b="1" dirty="0" smtClean="0">
                          <a:solidFill>
                            <a:srgbClr val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Royal </a:t>
                      </a:r>
                      <a:r>
                        <a:rPr lang="es-ES" sz="1500" b="1" dirty="0" err="1" smtClean="0">
                          <a:solidFill>
                            <a:srgbClr val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Marsden</a:t>
                      </a:r>
                      <a:endParaRPr lang="es-ES" sz="1500" b="1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marL="50614" marR="50614" marT="25307" marB="2530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Si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904 (82)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29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0.04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18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9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No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193 (21)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21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33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22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</a:tr>
              <a:tr h="277510">
                <a:tc gridSpan="8">
                  <a:txBody>
                    <a:bodyPr/>
                    <a:lstStyle/>
                    <a:p>
                      <a:r>
                        <a:rPr lang="es-ES" sz="1500" b="1" dirty="0" smtClean="0">
                          <a:solidFill>
                            <a:srgbClr val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Johns Hopkins</a:t>
                      </a:r>
                      <a:endParaRPr lang="es-ES" sz="1500" b="1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marL="50614" marR="50614" marT="25307" marB="2530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Si 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42 (4)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23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0.52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7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0.02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0.07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No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1,055 (96)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28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22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11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</a:tr>
              <a:tr h="277510">
                <a:tc gridSpan="8">
                  <a:txBody>
                    <a:bodyPr/>
                    <a:lstStyle/>
                    <a:p>
                      <a:r>
                        <a:rPr lang="es-ES" sz="1500" b="1" dirty="0" smtClean="0">
                          <a:solidFill>
                            <a:srgbClr val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MSKCC</a:t>
                      </a:r>
                      <a:endParaRPr lang="es-ES" sz="1500" b="1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marL="50614" marR="50614" marT="25307" marB="25307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sz="1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Si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950 (87)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29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19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9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rowSpan="2">
                  <a:txBody>
                    <a:bodyPr/>
                    <a:lstStyle/>
                    <a:p>
                      <a:r>
                        <a:rPr lang="es-ES" sz="1500" dirty="0" smtClean="0"/>
                        <a:t>&lt; 0.01</a:t>
                      </a:r>
                      <a:endParaRPr lang="es-ES" sz="1500" dirty="0"/>
                    </a:p>
                  </a:txBody>
                  <a:tcPr marL="50614" marR="50614" marT="25307" marB="25307" anchor="ctr"/>
                </a:tc>
              </a:tr>
              <a:tr h="277510"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No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147 (13)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17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33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24</a:t>
                      </a:r>
                      <a:endParaRPr lang="es-ES" sz="1500" dirty="0"/>
                    </a:p>
                  </a:txBody>
                  <a:tcPr marL="50614" marR="50614" marT="25307" marB="25307"/>
                </a:tc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34742" y="6193126"/>
            <a:ext cx="3472543" cy="354691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Conti SL et al J </a:t>
            </a:r>
            <a:r>
              <a:rPr lang="en-US" sz="1400" dirty="0" err="1" smtClean="0">
                <a:solidFill>
                  <a:schemeClr val="tx1"/>
                </a:solidFill>
              </a:rPr>
              <a:t>Urol</a:t>
            </a:r>
            <a:r>
              <a:rPr lang="en-US" sz="1400" dirty="0" smtClean="0">
                <a:solidFill>
                  <a:schemeClr val="tx1"/>
                </a:solidFill>
              </a:rPr>
              <a:t> 2009;181: 1628-1634 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́xic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México</Template>
  <TotalTime>135</TotalTime>
  <Words>986</Words>
  <Application>Microsoft Macintosh PowerPoint</Application>
  <PresentationFormat>Presentación en pantalla (4:3)</PresentationFormat>
  <Paragraphs>271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México</vt:lpstr>
      <vt:lpstr>Raciocinio</vt:lpstr>
      <vt:lpstr>Raciocinio</vt:lpstr>
      <vt:lpstr>Cáncer Indolente</vt:lpstr>
      <vt:lpstr>Criterios de Inclusión</vt:lpstr>
      <vt:lpstr>Protocolo de seguimiento</vt:lpstr>
      <vt:lpstr>Presentación de PowerPoint</vt:lpstr>
      <vt:lpstr>Resultados</vt:lpstr>
      <vt:lpstr>Correlación Patológica según diferentes criterios de VA</vt:lpstr>
      <vt:lpstr>Series y Desenlaces</vt:lpstr>
      <vt:lpstr>Tratamiento diferido en pacientes con CaP de bajo riesgo</vt:lpstr>
      <vt:lpstr>Presentación de PowerPoint</vt:lpstr>
      <vt:lpstr>Presentación de PowerPoint</vt:lpstr>
      <vt:lpstr>Resultados</vt:lpstr>
      <vt:lpstr>Causas de Tratamiento</vt:lpstr>
      <vt:lpstr>Supervivencia Causa Específica</vt:lpstr>
      <vt:lpstr>Supervivencia</vt:lpstr>
      <vt:lpstr>Conclusiones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Raciocinio</dc:title>
  <dc:subject/>
  <dc:creator>Mariano Sotomayor</dc:creator>
  <cp:keywords/>
  <dc:description/>
  <cp:lastModifiedBy>Mariano Sotomayor</cp:lastModifiedBy>
  <cp:revision>8</cp:revision>
  <dcterms:created xsi:type="dcterms:W3CDTF">2016-04-19T15:45:38Z</dcterms:created>
  <dcterms:modified xsi:type="dcterms:W3CDTF">2016-04-20T16:45:49Z</dcterms:modified>
  <cp:category/>
</cp:coreProperties>
</file>