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9" r:id="rId7"/>
    <p:sldId id="268" r:id="rId8"/>
    <p:sldId id="270" r:id="rId9"/>
    <p:sldId id="262" r:id="rId10"/>
    <p:sldId id="263" r:id="rId11"/>
    <p:sldId id="264" r:id="rId12"/>
    <p:sldId id="272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IMSS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Hoja1!$A$2:$A$8</c:f>
              <c:strCache>
                <c:ptCount val="7"/>
                <c:pt idx="0">
                  <c:v>Meta A1c</c:v>
                </c:pt>
                <c:pt idx="1">
                  <c:v>Meta TA</c:v>
                </c:pt>
                <c:pt idx="2">
                  <c:v>Meta colesterol</c:v>
                </c:pt>
                <c:pt idx="3">
                  <c:v>Medición A1c</c:v>
                </c:pt>
                <c:pt idx="4">
                  <c:v>Evaluación retina</c:v>
                </c:pt>
                <c:pt idx="5">
                  <c:v>Evaluación albuminuria</c:v>
                </c:pt>
                <c:pt idx="6">
                  <c:v>Evaluación piés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23</c:v>
                </c:pt>
                <c:pt idx="1">
                  <c:v>11</c:v>
                </c:pt>
                <c:pt idx="2">
                  <c:v>52</c:v>
                </c:pt>
                <c:pt idx="3">
                  <c:v>7</c:v>
                </c:pt>
                <c:pt idx="4">
                  <c:v>13</c:v>
                </c:pt>
                <c:pt idx="6">
                  <c:v>30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ENSANUT 2012</c:v>
                </c:pt>
              </c:strCache>
            </c:strRef>
          </c:tx>
          <c:invertIfNegative val="0"/>
          <c:cat>
            <c:strRef>
              <c:f>Hoja1!$A$2:$A$8</c:f>
              <c:strCache>
                <c:ptCount val="7"/>
                <c:pt idx="0">
                  <c:v>Meta A1c</c:v>
                </c:pt>
                <c:pt idx="1">
                  <c:v>Meta TA</c:v>
                </c:pt>
                <c:pt idx="2">
                  <c:v>Meta colesterol</c:v>
                </c:pt>
                <c:pt idx="3">
                  <c:v>Medición A1c</c:v>
                </c:pt>
                <c:pt idx="4">
                  <c:v>Evaluación retina</c:v>
                </c:pt>
                <c:pt idx="5">
                  <c:v>Evaluación albuminuria</c:v>
                </c:pt>
                <c:pt idx="6">
                  <c:v>Evaluación piés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25</c:v>
                </c:pt>
                <c:pt idx="3">
                  <c:v>9.6</c:v>
                </c:pt>
                <c:pt idx="4">
                  <c:v>2.8</c:v>
                </c:pt>
                <c:pt idx="5">
                  <c:v>4.8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84568448"/>
        <c:axId val="-684561376"/>
      </c:barChart>
      <c:catAx>
        <c:axId val="-68456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-684561376"/>
        <c:crosses val="autoZero"/>
        <c:auto val="1"/>
        <c:lblAlgn val="ctr"/>
        <c:lblOffset val="100"/>
        <c:noMultiLvlLbl val="0"/>
      </c:catAx>
      <c:valAx>
        <c:axId val="-6845613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s-ES" sz="1400" dirty="0" smtClean="0"/>
                  <a:t>Porcentaje</a:t>
                </a:r>
                <a:endParaRPr lang="es-E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-6845684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A1c &lt;7%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Hoja1!$A$2:$A$8</c:f>
              <c:strCache>
                <c:ptCount val="7"/>
                <c:pt idx="0">
                  <c:v>EUA 2002</c:v>
                </c:pt>
                <c:pt idx="1">
                  <c:v>España 2003</c:v>
                </c:pt>
                <c:pt idx="2">
                  <c:v>Italia 2008</c:v>
                </c:pt>
                <c:pt idx="3">
                  <c:v>EUA 2009</c:v>
                </c:pt>
                <c:pt idx="4">
                  <c:v>Israel 2011</c:v>
                </c:pt>
                <c:pt idx="5">
                  <c:v>España 2012</c:v>
                </c:pt>
                <c:pt idx="6">
                  <c:v>EUA 2013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47</c:v>
                </c:pt>
                <c:pt idx="1">
                  <c:v>37</c:v>
                </c:pt>
                <c:pt idx="2">
                  <c:v>43</c:v>
                </c:pt>
                <c:pt idx="3">
                  <c:v>57</c:v>
                </c:pt>
                <c:pt idx="4">
                  <c:v>53</c:v>
                </c:pt>
                <c:pt idx="5">
                  <c:v>56</c:v>
                </c:pt>
                <c:pt idx="6">
                  <c:v>53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LDL&lt;100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cat>
            <c:strRef>
              <c:f>Hoja1!$A$2:$A$8</c:f>
              <c:strCache>
                <c:ptCount val="7"/>
                <c:pt idx="0">
                  <c:v>EUA 2002</c:v>
                </c:pt>
                <c:pt idx="1">
                  <c:v>España 2003</c:v>
                </c:pt>
                <c:pt idx="2">
                  <c:v>Italia 2008</c:v>
                </c:pt>
                <c:pt idx="3">
                  <c:v>EUA 2009</c:v>
                </c:pt>
                <c:pt idx="4">
                  <c:v>Israel 2011</c:v>
                </c:pt>
                <c:pt idx="5">
                  <c:v>España 2012</c:v>
                </c:pt>
                <c:pt idx="6">
                  <c:v>EUA 2013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26</c:v>
                </c:pt>
                <c:pt idx="1">
                  <c:v>25</c:v>
                </c:pt>
                <c:pt idx="2">
                  <c:v>30</c:v>
                </c:pt>
                <c:pt idx="3">
                  <c:v>46</c:v>
                </c:pt>
                <c:pt idx="4">
                  <c:v>59</c:v>
                </c:pt>
                <c:pt idx="5">
                  <c:v>38</c:v>
                </c:pt>
                <c:pt idx="6">
                  <c:v>56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TA &lt;130/80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Hoja1!$A$2:$A$8</c:f>
              <c:strCache>
                <c:ptCount val="7"/>
                <c:pt idx="0">
                  <c:v>EUA 2002</c:v>
                </c:pt>
                <c:pt idx="1">
                  <c:v>España 2003</c:v>
                </c:pt>
                <c:pt idx="2">
                  <c:v>Italia 2008</c:v>
                </c:pt>
                <c:pt idx="3">
                  <c:v>EUA 2009</c:v>
                </c:pt>
                <c:pt idx="4">
                  <c:v>Israel 2011</c:v>
                </c:pt>
                <c:pt idx="5">
                  <c:v>España 2012</c:v>
                </c:pt>
                <c:pt idx="6">
                  <c:v>EUA 2013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27</c:v>
                </c:pt>
                <c:pt idx="1">
                  <c:v>63</c:v>
                </c:pt>
                <c:pt idx="2">
                  <c:v>36</c:v>
                </c:pt>
                <c:pt idx="3">
                  <c:v>45</c:v>
                </c:pt>
                <c:pt idx="4">
                  <c:v>52</c:v>
                </c:pt>
                <c:pt idx="5">
                  <c:v>31</c:v>
                </c:pt>
                <c:pt idx="6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84564640"/>
        <c:axId val="-684564096"/>
      </c:barChart>
      <c:catAx>
        <c:axId val="-68456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-684564096"/>
        <c:crosses val="autoZero"/>
        <c:auto val="1"/>
        <c:lblAlgn val="ctr"/>
        <c:lblOffset val="100"/>
        <c:noMultiLvlLbl val="0"/>
      </c:catAx>
      <c:valAx>
        <c:axId val="-684564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-6845646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DD9-1E7B-4158-9E19-B684A67A442D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B6B6-9F10-422F-88E5-21BFED3C57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896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DD9-1E7B-4158-9E19-B684A67A442D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B6B6-9F10-422F-88E5-21BFED3C57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827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DD9-1E7B-4158-9E19-B684A67A442D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B6B6-9F10-422F-88E5-21BFED3C57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2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DD9-1E7B-4158-9E19-B684A67A442D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B6B6-9F10-422F-88E5-21BFED3C57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63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DD9-1E7B-4158-9E19-B684A67A442D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B6B6-9F10-422F-88E5-21BFED3C57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520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DD9-1E7B-4158-9E19-B684A67A442D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B6B6-9F10-422F-88E5-21BFED3C57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591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DD9-1E7B-4158-9E19-B684A67A442D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B6B6-9F10-422F-88E5-21BFED3C57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38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DD9-1E7B-4158-9E19-B684A67A442D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B6B6-9F10-422F-88E5-21BFED3C57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840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DD9-1E7B-4158-9E19-B684A67A442D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B6B6-9F10-422F-88E5-21BFED3C57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31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DD9-1E7B-4158-9E19-B684A67A442D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B6B6-9F10-422F-88E5-21BFED3C57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9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BDD9-1E7B-4158-9E19-B684A67A442D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B6B6-9F10-422F-88E5-21BFED3C57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86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8BDD9-1E7B-4158-9E19-B684A67A442D}" type="datetimeFigureOut">
              <a:rPr lang="es-MX" smtClean="0"/>
              <a:t>20/07/2016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0B6B6-9F10-422F-88E5-21BFED3C57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456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86" t="3539" r="7087" b="1"/>
          <a:stretch/>
        </p:blipFill>
        <p:spPr>
          <a:xfrm>
            <a:off x="9983097" y="89065"/>
            <a:ext cx="1918010" cy="18174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213250" y="553151"/>
            <a:ext cx="5668261" cy="80151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524000" y="17884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Causas de descontrol metabólico en atención primaria</a:t>
            </a:r>
            <a:endParaRPr lang="es-MX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524000" y="4764794"/>
            <a:ext cx="9144000" cy="1655762"/>
          </a:xfrm>
        </p:spPr>
        <p:txBody>
          <a:bodyPr/>
          <a:lstStyle/>
          <a:p>
            <a:r>
              <a:rPr lang="es-MX" dirty="0" smtClean="0"/>
              <a:t>Niels H. Wacher, Mara Silva, Leticia Valdez, Miguel Cruz y Rita A. Gómez Díaz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76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2298" y="699989"/>
            <a:ext cx="8295480" cy="42171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95111" y="5008945"/>
            <a:ext cx="113114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HelveticaLTStd-Light"/>
              </a:rPr>
              <a:t>A </a:t>
            </a:r>
            <a:r>
              <a:rPr lang="es-MX" b="0" i="0" u="none" strike="noStrike" baseline="0" dirty="0" smtClean="0">
                <a:latin typeface="HelveticaLTStd-Light"/>
              </a:rPr>
              <a:t>juzgar por la concentración de A1c, 61.1 y 78.5% de los pacientes requerían algún ajuste en el tratamiento </a:t>
            </a:r>
            <a:r>
              <a:rPr lang="pt-BR" b="0" i="0" u="none" strike="noStrike" baseline="0" dirty="0" smtClean="0">
                <a:latin typeface="HelveticaLTStd-Light"/>
              </a:rPr>
              <a:t>(iniciar fármacos, aumento a </a:t>
            </a:r>
            <a:r>
              <a:rPr lang="pt-BR" b="0" i="0" u="none" strike="noStrike" baseline="0" dirty="0" err="1" smtClean="0">
                <a:latin typeface="HelveticaLTStd-Light"/>
              </a:rPr>
              <a:t>dosis</a:t>
            </a:r>
            <a:r>
              <a:rPr lang="pt-BR" b="0" i="0" u="none" strike="noStrike" baseline="0" dirty="0" smtClean="0">
                <a:latin typeface="HelveticaLTStd-Light"/>
              </a:rPr>
              <a:t> máxima, agregar </a:t>
            </a:r>
            <a:r>
              <a:rPr lang="es-MX" b="0" i="0" u="none" strike="noStrike" baseline="0" dirty="0" smtClean="0">
                <a:latin typeface="HelveticaLTStd-Light"/>
              </a:rPr>
              <a:t>otro fármaco o insulina).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HelveticaLTStd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0" i="0" u="none" strike="noStrike" baseline="0" dirty="0" smtClean="0">
                <a:latin typeface="HelveticaLTStd-Light"/>
              </a:rPr>
              <a:t>Se hizo intensificación del tratamiento en 13 (5.2%) de los pacientes con A1c &lt; 7% y en 42 (10.7%) de los pacientes en el ano 2003 (p = 0.015) y en 7 (5.1%) de los pacientes con A1c &lt; 7% y en 45 (9%) de los pacientes con A1c ≥ 7% (p = 0.129) en el año 2006.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986" t="3539" r="7087" b="1"/>
          <a:stretch/>
        </p:blipFill>
        <p:spPr>
          <a:xfrm>
            <a:off x="10299189" y="89065"/>
            <a:ext cx="1644459" cy="15582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213251" y="112880"/>
            <a:ext cx="4008793" cy="5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8513" y="658639"/>
            <a:ext cx="3508022" cy="1325563"/>
          </a:xfrm>
        </p:spPr>
        <p:txBody>
          <a:bodyPr/>
          <a:lstStyle/>
          <a:p>
            <a:r>
              <a:rPr lang="es-MX" dirty="0" smtClean="0"/>
              <a:t>Discusión: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01448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Duración de la diabetes:</a:t>
            </a:r>
          </a:p>
          <a:p>
            <a:pPr lvl="1"/>
            <a:r>
              <a:rPr lang="es-MX" dirty="0" smtClean="0"/>
              <a:t>El control empeoró en todas las metas entre los 2 períodos</a:t>
            </a:r>
          </a:p>
          <a:p>
            <a:r>
              <a:rPr lang="es-MX" dirty="0" smtClean="0"/>
              <a:t>Nutrición apropiada:</a:t>
            </a:r>
          </a:p>
          <a:p>
            <a:pPr lvl="1"/>
            <a:r>
              <a:rPr lang="es-MX" dirty="0" smtClean="0"/>
              <a:t>Excesiva densidad energética de la dieta.</a:t>
            </a:r>
          </a:p>
          <a:p>
            <a:pPr lvl="1"/>
            <a:r>
              <a:rPr lang="es-MX" dirty="0" smtClean="0"/>
              <a:t>Podría contribuir con 40% de los casos de descontrol</a:t>
            </a:r>
          </a:p>
          <a:p>
            <a:r>
              <a:rPr lang="es-MX" dirty="0" smtClean="0"/>
              <a:t>Apego a los fármacos:</a:t>
            </a:r>
          </a:p>
          <a:p>
            <a:pPr lvl="1"/>
            <a:r>
              <a:rPr lang="es-MX" dirty="0" smtClean="0"/>
              <a:t>No parece ser un factor decisivo</a:t>
            </a:r>
          </a:p>
          <a:p>
            <a:r>
              <a:rPr lang="es-MX" dirty="0" smtClean="0"/>
              <a:t>Infecciones:</a:t>
            </a:r>
          </a:p>
          <a:p>
            <a:pPr lvl="1"/>
            <a:r>
              <a:rPr lang="es-MX" dirty="0" smtClean="0"/>
              <a:t>Aunque todas se asocian con valores más altos de glucosa plasmática, sólo las infecciones vaginales se asocian con mayor A1c- naturaleza subclínica y subaguda-</a:t>
            </a:r>
          </a:p>
          <a:p>
            <a:r>
              <a:rPr lang="es-MX" dirty="0" smtClean="0"/>
              <a:t>Intensificación del tratamiento:</a:t>
            </a:r>
          </a:p>
          <a:p>
            <a:pPr lvl="1"/>
            <a:r>
              <a:rPr lang="es-MX" dirty="0" smtClean="0"/>
              <a:t>A sólo 10% de los pacientes con A1c &gt; 7% , se les indicó alguna forma de intensificación del tratamiento farmacológico.</a:t>
            </a:r>
          </a:p>
          <a:p>
            <a:pPr lvl="1"/>
            <a:r>
              <a:rPr lang="es-MX" dirty="0" smtClean="0"/>
              <a:t>Inercia Clínica: ¿temor e inseguridad, capacitación, disponibilidad de fármacos en cuadros básicos, etc.?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86" t="3539" r="7087" b="1"/>
          <a:stretch/>
        </p:blipFill>
        <p:spPr>
          <a:xfrm>
            <a:off x="10299189" y="89065"/>
            <a:ext cx="1644459" cy="15582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213251" y="112880"/>
            <a:ext cx="4234572" cy="5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3047" y="365125"/>
            <a:ext cx="3959578" cy="1325563"/>
          </a:xfrm>
        </p:spPr>
        <p:txBody>
          <a:bodyPr/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Conclusiones: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44916"/>
            <a:ext cx="10515600" cy="4351338"/>
          </a:xfrm>
        </p:spPr>
        <p:txBody>
          <a:bodyPr>
            <a:normAutofit/>
          </a:bodyPr>
          <a:lstStyle/>
          <a:p>
            <a:r>
              <a:rPr lang="es-MX" sz="3600" dirty="0"/>
              <a:t>Las </a:t>
            </a:r>
            <a:r>
              <a:rPr lang="es-MX" sz="3600" dirty="0" smtClean="0"/>
              <a:t>causas principales </a:t>
            </a:r>
            <a:r>
              <a:rPr lang="es-MX" sz="3600" dirty="0"/>
              <a:t>del problema </a:t>
            </a:r>
            <a:r>
              <a:rPr lang="es-MX" sz="3600" dirty="0" smtClean="0"/>
              <a:t>están </a:t>
            </a:r>
            <a:r>
              <a:rPr lang="es-MX" sz="3600" dirty="0"/>
              <a:t>relacionadas </a:t>
            </a:r>
            <a:r>
              <a:rPr lang="es-MX" sz="3600" dirty="0" smtClean="0"/>
              <a:t>con:</a:t>
            </a:r>
          </a:p>
          <a:p>
            <a:pPr lvl="1"/>
            <a:r>
              <a:rPr lang="es-MX" sz="3200" dirty="0" smtClean="0"/>
              <a:t>La naturaleza progresiva </a:t>
            </a:r>
            <a:r>
              <a:rPr lang="es-MX" sz="3200" dirty="0"/>
              <a:t>de la enfermedad y la perdida </a:t>
            </a:r>
            <a:r>
              <a:rPr lang="es-MX" sz="3200" dirty="0" smtClean="0"/>
              <a:t>progresiva de </a:t>
            </a:r>
            <a:r>
              <a:rPr lang="es-MX" sz="3200" dirty="0"/>
              <a:t>la reserva </a:t>
            </a:r>
            <a:r>
              <a:rPr lang="es-MX" sz="3200" dirty="0" smtClean="0"/>
              <a:t>pancreática.</a:t>
            </a:r>
          </a:p>
          <a:p>
            <a:pPr lvl="1"/>
            <a:r>
              <a:rPr lang="es-MX" sz="3200" dirty="0" smtClean="0"/>
              <a:t>Programas </a:t>
            </a:r>
            <a:r>
              <a:rPr lang="es-MX" sz="3200" dirty="0"/>
              <a:t>ineficaces </a:t>
            </a:r>
            <a:r>
              <a:rPr lang="es-MX" sz="3200" dirty="0" smtClean="0"/>
              <a:t>para el </a:t>
            </a:r>
            <a:r>
              <a:rPr lang="es-MX" sz="3200" dirty="0"/>
              <a:t>tratamiento no </a:t>
            </a:r>
            <a:r>
              <a:rPr lang="es-MX" sz="3200" dirty="0" smtClean="0"/>
              <a:t>farmacológico </a:t>
            </a:r>
          </a:p>
          <a:p>
            <a:pPr lvl="1"/>
            <a:r>
              <a:rPr lang="es-MX" sz="3200" dirty="0" smtClean="0"/>
              <a:t>El retraso en la intensificación del tratamiento</a:t>
            </a:r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213251" y="112880"/>
            <a:ext cx="4234572" cy="5987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986" t="3539" r="7087" b="1"/>
          <a:stretch/>
        </p:blipFill>
        <p:spPr>
          <a:xfrm>
            <a:off x="10299189" y="89065"/>
            <a:ext cx="1644459" cy="15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3623" y="108761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El estudio </a:t>
            </a:r>
            <a:r>
              <a:rPr lang="es-MX" dirty="0" err="1" smtClean="0"/>
              <a:t>Steno</a:t>
            </a:r>
            <a:r>
              <a:rPr lang="es-MX" dirty="0" smtClean="0"/>
              <a:t>:</a:t>
            </a:r>
            <a:br>
              <a:rPr lang="es-MX" dirty="0" smtClean="0"/>
            </a:br>
            <a:r>
              <a:rPr lang="es-MX" sz="2700" dirty="0" smtClean="0"/>
              <a:t>El estricto control de la glucosa, tensión arterial y lípidos reduce las complicaciones en 59% en 14 años.</a:t>
            </a:r>
            <a:endParaRPr lang="es-MX" sz="27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30721"/>
          <a:stretch>
            <a:fillRect/>
          </a:stretch>
        </p:blipFill>
        <p:spPr>
          <a:xfrm>
            <a:off x="1902835" y="2367494"/>
            <a:ext cx="3052329" cy="4351338"/>
          </a:xfrm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956" t="69067" r="2938" b="1193"/>
          <a:stretch>
            <a:fillRect/>
          </a:stretch>
        </p:blipFill>
        <p:spPr bwMode="auto">
          <a:xfrm>
            <a:off x="6904868" y="4071399"/>
            <a:ext cx="3716264" cy="252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3986" t="3539" r="7087" b="1"/>
          <a:stretch/>
        </p:blipFill>
        <p:spPr>
          <a:xfrm>
            <a:off x="10299189" y="89065"/>
            <a:ext cx="1644459" cy="15582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213250" y="191903"/>
            <a:ext cx="5668261" cy="80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645 Rectángulo"/>
          <p:cNvSpPr/>
          <p:nvPr/>
        </p:nvSpPr>
        <p:spPr>
          <a:xfrm>
            <a:off x="1524000" y="0"/>
            <a:ext cx="81003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645" name="644 Tabla"/>
          <p:cNvGraphicFramePr>
            <a:graphicFrameLocks noGrp="1"/>
          </p:cNvGraphicFramePr>
          <p:nvPr>
            <p:extLst/>
          </p:nvPr>
        </p:nvGraphicFramePr>
        <p:xfrm>
          <a:off x="1703512" y="788496"/>
          <a:ext cx="7964856" cy="602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291"/>
                <a:gridCol w="642265"/>
                <a:gridCol w="713628"/>
                <a:gridCol w="1141805"/>
                <a:gridCol w="1070442"/>
                <a:gridCol w="2640425"/>
              </a:tblGrid>
              <a:tr h="25137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Autores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Año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A1C (%&lt;7%)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Glucosa 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Tipo de estudio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Bustos-Saldaña</a:t>
                      </a:r>
                      <a:r>
                        <a:rPr lang="es-MX" sz="1200" baseline="30000" dirty="0" smtClean="0"/>
                        <a:t>26</a:t>
                      </a:r>
                      <a:r>
                        <a:rPr lang="es-MX" sz="1200" dirty="0" smtClean="0"/>
                        <a:t> 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2005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850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24.6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178.6 </a:t>
                      </a:r>
                      <a:r>
                        <a:rPr lang="es-MX" sz="1200" u="sng" dirty="0" smtClean="0"/>
                        <a:t>+</a:t>
                      </a:r>
                      <a:r>
                        <a:rPr lang="es-MX" sz="1200" u="none" dirty="0" smtClean="0"/>
                        <a:t> </a:t>
                      </a:r>
                      <a:r>
                        <a:rPr lang="es-MX" sz="1200" dirty="0" smtClean="0"/>
                        <a:t>79.4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Descriptivo Transversal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Salcedo-Rocha</a:t>
                      </a:r>
                      <a:r>
                        <a:rPr lang="es-MX" sz="1200" baseline="30000" dirty="0" smtClean="0"/>
                        <a:t>27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2005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363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184 </a:t>
                      </a:r>
                      <a:r>
                        <a:rPr lang="es-MX" sz="1200" u="sng" dirty="0" smtClean="0"/>
                        <a:t>+</a:t>
                      </a:r>
                      <a:r>
                        <a:rPr lang="es-MX" sz="1200" dirty="0" smtClean="0"/>
                        <a:t> 74.9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Transversal analítico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Leza-Torres</a:t>
                      </a:r>
                      <a:r>
                        <a:rPr lang="es-MX" sz="1200" baseline="30000" dirty="0" smtClean="0"/>
                        <a:t>28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2005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301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171 </a:t>
                      </a:r>
                      <a:r>
                        <a:rPr lang="es-MX" sz="1200" u="sng" dirty="0" smtClean="0"/>
                        <a:t>+</a:t>
                      </a:r>
                      <a:r>
                        <a:rPr lang="es-MX" sz="1200" dirty="0" smtClean="0"/>
                        <a:t> 64.7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Transversal analítico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Sabah-Ruíz</a:t>
                      </a:r>
                      <a:r>
                        <a:rPr lang="es-MX" sz="1200" baseline="30000" dirty="0" smtClean="0"/>
                        <a:t>29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2006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252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Descriptivo,</a:t>
                      </a:r>
                      <a:r>
                        <a:rPr lang="es-MX" sz="1200" baseline="0" dirty="0" smtClean="0"/>
                        <a:t> Transversal, Retrospectivo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Villarreal-Ríos</a:t>
                      </a:r>
                      <a:r>
                        <a:rPr lang="es-MX" sz="1200" baseline="30000" dirty="0" smtClean="0"/>
                        <a:t>30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2006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123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18 (&lt;8%)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Encuesta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Pérez-Cuevas</a:t>
                      </a:r>
                      <a:r>
                        <a:rPr lang="es-MX" sz="1200" baseline="30000" dirty="0" smtClean="0"/>
                        <a:t>31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2007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419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28 – 30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Ensayo</a:t>
                      </a:r>
                      <a:r>
                        <a:rPr lang="es-MX" sz="1200" baseline="0" dirty="0" smtClean="0"/>
                        <a:t>  No aleatorizado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López-Maldonado</a:t>
                      </a:r>
                      <a:r>
                        <a:rPr lang="es-MX" sz="1200" baseline="30000" dirty="0" smtClean="0"/>
                        <a:t>35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2008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468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23.7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Descriptivo</a:t>
                      </a:r>
                      <a:r>
                        <a:rPr lang="es-MX" sz="1200" baseline="0" dirty="0" smtClean="0"/>
                        <a:t> Transversal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Salinas-Martínez</a:t>
                      </a:r>
                      <a:r>
                        <a:rPr lang="es-MX" sz="1200" baseline="30000" dirty="0" smtClean="0"/>
                        <a:t>32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2009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600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173.5 </a:t>
                      </a:r>
                      <a:r>
                        <a:rPr lang="es-MX" sz="1200" u="sng" dirty="0" smtClean="0"/>
                        <a:t>+</a:t>
                      </a:r>
                      <a:r>
                        <a:rPr lang="es-MX" sz="1200" dirty="0" smtClean="0"/>
                        <a:t> 69.7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Prospectivo,</a:t>
                      </a:r>
                      <a:r>
                        <a:rPr lang="es-MX" sz="1200" baseline="0" dirty="0" smtClean="0"/>
                        <a:t> Longitudinal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Gómez-Aguilar</a:t>
                      </a:r>
                      <a:r>
                        <a:rPr lang="es-MX" sz="1200" baseline="30000" dirty="0" smtClean="0"/>
                        <a:t>33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2010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214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22.3% (?6.5%)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Descriptivo Transversal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Villarreal-Ríos</a:t>
                      </a:r>
                      <a:r>
                        <a:rPr lang="es-MX" sz="1200" baseline="30000" dirty="0" smtClean="0"/>
                        <a:t>34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2010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23% (?140*)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Análisis Costo-Efectividad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Gurrero-Angulo</a:t>
                      </a:r>
                      <a:r>
                        <a:rPr lang="es-MX" sz="1200" baseline="30000" dirty="0" smtClean="0"/>
                        <a:t>35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2011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266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1.1%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Encuesta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Vázquez-Martínez</a:t>
                      </a:r>
                      <a:r>
                        <a:rPr lang="es-MX" sz="1200" baseline="30000" dirty="0" smtClean="0"/>
                        <a:t>36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2005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17,859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301.6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Encuesta</a:t>
                      </a:r>
                      <a:r>
                        <a:rPr lang="es-MX" sz="1200" baseline="0" dirty="0" smtClean="0"/>
                        <a:t> Poblacional (ENSA 2000)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González-Villalpando</a:t>
                      </a:r>
                      <a:r>
                        <a:rPr lang="es-MX" sz="1200" baseline="30000" dirty="0" smtClean="0"/>
                        <a:t>37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2010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2,644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6.6%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Encuesta</a:t>
                      </a:r>
                      <a:r>
                        <a:rPr lang="es-MX" sz="1200" baseline="0" dirty="0" smtClean="0"/>
                        <a:t> Poblacional (ENSANUT 2006)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México</a:t>
                      </a:r>
                      <a:r>
                        <a:rPr lang="es-MX" sz="1200" baseline="0" dirty="0" smtClean="0"/>
                        <a:t> ENSANUT 2012</a:t>
                      </a:r>
                      <a:r>
                        <a:rPr lang="es-MX" sz="1200" baseline="30000" dirty="0" smtClean="0"/>
                        <a:t>58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2012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46,277*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25%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Encuesta poblacional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Pérez Cuevas IMSS</a:t>
                      </a:r>
                      <a:r>
                        <a:rPr lang="es-MX" sz="1200" baseline="30000" dirty="0" smtClean="0"/>
                        <a:t>59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2013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25,130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23%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Revisión</a:t>
                      </a:r>
                      <a:r>
                        <a:rPr lang="es-MX" sz="1200" baseline="0" dirty="0" smtClean="0"/>
                        <a:t> de expedientes electrónicos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47" name="646 CuadroTexto"/>
          <p:cNvSpPr txBox="1"/>
          <p:nvPr/>
        </p:nvSpPr>
        <p:spPr>
          <a:xfrm>
            <a:off x="2413052" y="292586"/>
            <a:ext cx="6707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Arial" pitchFamily="34" charset="0"/>
                <a:cs typeface="Arial" pitchFamily="34" charset="0"/>
              </a:rPr>
              <a:t>Control glucémico de pacientes diabéticos en México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986" t="3539" r="7087" b="1"/>
          <a:stretch/>
        </p:blipFill>
        <p:spPr>
          <a:xfrm>
            <a:off x="10299189" y="89065"/>
            <a:ext cx="1644459" cy="15582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213251" y="90304"/>
            <a:ext cx="2199801" cy="3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Marcador de contenido"/>
          <p:cNvGraphicFramePr>
            <a:graphicFrameLocks noGrp="1"/>
          </p:cNvGraphicFramePr>
          <p:nvPr>
            <p:extLst/>
          </p:nvPr>
        </p:nvGraphicFramePr>
        <p:xfrm>
          <a:off x="1659117" y="156733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659117" y="6093297"/>
            <a:ext cx="5656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dirty="0"/>
              <a:t>Pérez-Cuevas R</a:t>
            </a:r>
            <a:r>
              <a:rPr lang="es-MX" sz="1200" dirty="0"/>
              <a:t>, et al </a:t>
            </a:r>
            <a:r>
              <a:rPr lang="en-US" sz="1200" i="1" dirty="0"/>
              <a:t>BMC </a:t>
            </a:r>
            <a:r>
              <a:rPr lang="en-US" sz="1200" i="1" dirty="0"/>
              <a:t>Medical Informatics and Decision Making</a:t>
            </a:r>
            <a:r>
              <a:rPr lang="en-US" sz="1200" dirty="0"/>
              <a:t> </a:t>
            </a:r>
            <a:r>
              <a:rPr lang="en-US" sz="1200" dirty="0"/>
              <a:t>2012</a:t>
            </a:r>
          </a:p>
          <a:p>
            <a:pPr lvl="0"/>
            <a:r>
              <a:rPr lang="es-MX" sz="1200" dirty="0" err="1"/>
              <a:t>Gutierrez</a:t>
            </a:r>
            <a:r>
              <a:rPr lang="es-MX" sz="1200" dirty="0"/>
              <a:t> JP</a:t>
            </a:r>
            <a:r>
              <a:rPr lang="es-MX" sz="1200" dirty="0"/>
              <a:t>, et al </a:t>
            </a:r>
            <a:r>
              <a:rPr lang="es-MX" sz="1200" dirty="0"/>
              <a:t>. Encuesta Nacional de Salud y </a:t>
            </a:r>
            <a:r>
              <a:rPr lang="es-MX" sz="1200" dirty="0" err="1"/>
              <a:t>Nutricion</a:t>
            </a:r>
            <a:r>
              <a:rPr lang="es-MX" sz="1200" dirty="0"/>
              <a:t> 2012. Resultados Nacionales.</a:t>
            </a:r>
            <a:endParaRPr lang="es-MX" sz="1200" dirty="0"/>
          </a:p>
          <a:p>
            <a:pPr lvl="0"/>
            <a:r>
              <a:rPr lang="es-MX" sz="1200" dirty="0"/>
              <a:t>Instituto </a:t>
            </a:r>
            <a:r>
              <a:rPr lang="es-MX" sz="1200" dirty="0"/>
              <a:t>Nacional de Salud Publica </a:t>
            </a:r>
            <a:r>
              <a:rPr lang="es-MX" sz="1200" dirty="0"/>
              <a:t>, </a:t>
            </a:r>
            <a:r>
              <a:rPr lang="es-MX" sz="1200" dirty="0"/>
              <a:t>2012</a:t>
            </a:r>
            <a:r>
              <a:rPr lang="es-MX" sz="1200" dirty="0"/>
              <a:t>.</a:t>
            </a:r>
            <a:endParaRPr lang="es-ES" sz="1200" dirty="0"/>
          </a:p>
        </p:txBody>
      </p:sp>
      <p:sp>
        <p:nvSpPr>
          <p:cNvPr id="2" name="1 CuadroTexto"/>
          <p:cNvSpPr txBox="1"/>
          <p:nvPr/>
        </p:nvSpPr>
        <p:spPr>
          <a:xfrm>
            <a:off x="2207568" y="91046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itchFamily="34" charset="0"/>
                <a:cs typeface="Arial" pitchFamily="34" charset="0"/>
              </a:rPr>
              <a:t>Logro de metas en el tratamiento de la diabetes en el IMSS </a:t>
            </a:r>
          </a:p>
          <a:p>
            <a:pPr algn="ctr"/>
            <a:r>
              <a:rPr lang="es-ES" sz="2000" b="1" dirty="0">
                <a:latin typeface="Arial" pitchFamily="34" charset="0"/>
                <a:cs typeface="Arial" pitchFamily="34" charset="0"/>
              </a:rPr>
              <a:t>y en la encuesta ENSANUT 2012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986" t="3539" r="7087" b="1"/>
          <a:stretch/>
        </p:blipFill>
        <p:spPr>
          <a:xfrm>
            <a:off x="10299189" y="89065"/>
            <a:ext cx="1644459" cy="15582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213251" y="90304"/>
            <a:ext cx="4257150" cy="6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07568" y="91046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itchFamily="34" charset="0"/>
                <a:cs typeface="Arial" pitchFamily="34" charset="0"/>
              </a:rPr>
              <a:t>Con el tiempo, muchos países han alcanzado tasas más altas de logro de metas terapéuticas</a:t>
            </a:r>
          </a:p>
        </p:txBody>
      </p:sp>
      <p:graphicFrame>
        <p:nvGraphicFramePr>
          <p:cNvPr id="6" name="5 Marcador de contenido"/>
          <p:cNvGraphicFramePr>
            <a:graphicFrameLocks/>
          </p:cNvGraphicFramePr>
          <p:nvPr>
            <p:extLst/>
          </p:nvPr>
        </p:nvGraphicFramePr>
        <p:xfrm>
          <a:off x="1991544" y="1628801"/>
          <a:ext cx="77620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3 Conector recto"/>
          <p:cNvCxnSpPr/>
          <p:nvPr/>
        </p:nvCxnSpPr>
        <p:spPr>
          <a:xfrm>
            <a:off x="2423592" y="2852936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986" t="3539" r="7087" b="1"/>
          <a:stretch/>
        </p:blipFill>
        <p:spPr>
          <a:xfrm>
            <a:off x="10299189" y="89065"/>
            <a:ext cx="1644459" cy="15582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168094" y="90304"/>
            <a:ext cx="4324883" cy="61155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rot="16200000">
            <a:off x="1261158" y="3308655"/>
            <a:ext cx="852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Porcentaje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702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Causas del descontrol metabólico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b="1" dirty="0" smtClean="0"/>
              <a:t>Las más frecuentemente citadas en la literatura</a:t>
            </a:r>
          </a:p>
          <a:p>
            <a:pPr lvl="1"/>
            <a:r>
              <a:rPr lang="es-MX" dirty="0" smtClean="0"/>
              <a:t>Sexo</a:t>
            </a:r>
          </a:p>
          <a:p>
            <a:pPr lvl="1"/>
            <a:r>
              <a:rPr lang="es-MX" dirty="0" smtClean="0"/>
              <a:t>Edad</a:t>
            </a:r>
          </a:p>
          <a:p>
            <a:pPr lvl="1"/>
            <a:r>
              <a:rPr lang="es-MX" dirty="0" smtClean="0"/>
              <a:t>Raza</a:t>
            </a:r>
          </a:p>
          <a:p>
            <a:pPr lvl="1"/>
            <a:r>
              <a:rPr lang="es-MX" b="1" dirty="0" smtClean="0"/>
              <a:t>Duración de la diabetes</a:t>
            </a:r>
          </a:p>
          <a:p>
            <a:pPr lvl="1"/>
            <a:r>
              <a:rPr lang="es-MX" dirty="0" smtClean="0"/>
              <a:t>Estado socioeconómico</a:t>
            </a:r>
          </a:p>
          <a:p>
            <a:pPr lvl="1"/>
            <a:r>
              <a:rPr lang="es-MX" dirty="0" smtClean="0"/>
              <a:t>Pertenencia a un sistema de aseguramiento</a:t>
            </a:r>
          </a:p>
          <a:p>
            <a:pPr lvl="1"/>
            <a:r>
              <a:rPr lang="es-MX" dirty="0" smtClean="0"/>
              <a:t>Aspectos sociales y culturales</a:t>
            </a:r>
          </a:p>
          <a:p>
            <a:pPr lvl="1"/>
            <a:endParaRPr lang="es-MX" dirty="0"/>
          </a:p>
          <a:p>
            <a:pPr lvl="1"/>
            <a:r>
              <a:rPr lang="es-MX" dirty="0" smtClean="0"/>
              <a:t>SOLO EXPLICAN 15% DE LA VARIANZA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s-MX" b="1" dirty="0" smtClean="0"/>
              <a:t>¿Qué busca un clínico?</a:t>
            </a:r>
          </a:p>
          <a:p>
            <a:endParaRPr lang="es-MX" dirty="0" smtClean="0"/>
          </a:p>
          <a:p>
            <a:r>
              <a:rPr lang="es-MX" dirty="0" smtClean="0"/>
              <a:t>Desapego (dieta y fármacos)</a:t>
            </a:r>
          </a:p>
          <a:p>
            <a:r>
              <a:rPr lang="es-MX" dirty="0" smtClean="0"/>
              <a:t>Infecciones</a:t>
            </a:r>
          </a:p>
          <a:p>
            <a:r>
              <a:rPr lang="es-MX" dirty="0" smtClean="0"/>
              <a:t>Interacción medicamentosa</a:t>
            </a:r>
          </a:p>
          <a:p>
            <a:r>
              <a:rPr lang="es-MX" dirty="0" smtClean="0"/>
              <a:t>¿Es apropiada la prescripción, requiere intensificación del tratamiento?.</a:t>
            </a:r>
            <a:endParaRPr lang="es-MX" dirty="0"/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986" t="3539" r="7087" b="1"/>
          <a:stretch/>
        </p:blipFill>
        <p:spPr>
          <a:xfrm>
            <a:off x="10299189" y="89065"/>
            <a:ext cx="1644459" cy="15582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213250" y="124172"/>
            <a:ext cx="3579817" cy="5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Una cohorte 638 pacientes con DM2, períodos 2000-2003 y 2006-2009</a:t>
            </a:r>
          </a:p>
          <a:p>
            <a:r>
              <a:rPr lang="es-MX" dirty="0" smtClean="0"/>
              <a:t>10 Unidades de Medicina Familiar, IMSS, Ciudad de México.</a:t>
            </a:r>
          </a:p>
          <a:p>
            <a:r>
              <a:rPr lang="es-MX" dirty="0" smtClean="0"/>
              <a:t>A todos ellos se les realizó una historia clínica:</a:t>
            </a:r>
          </a:p>
          <a:p>
            <a:pPr lvl="2"/>
            <a:r>
              <a:rPr lang="es-MX" sz="2100" dirty="0"/>
              <a:t>historia familiar, medicamentos, comorbilidades, infecciones, tratamientos, apego, consultas, dieta, actividad </a:t>
            </a:r>
            <a:r>
              <a:rPr lang="es-MX" sz="2100" dirty="0" smtClean="0"/>
              <a:t>física </a:t>
            </a:r>
            <a:r>
              <a:rPr lang="es-MX" sz="2100" dirty="0"/>
              <a:t>(cuestionarios </a:t>
            </a:r>
            <a:r>
              <a:rPr lang="es-MX" sz="2100" dirty="0" smtClean="0"/>
              <a:t>estandarizados) </a:t>
            </a:r>
            <a:r>
              <a:rPr lang="es-MX" sz="2100" dirty="0"/>
              <a:t>y examen físico. </a:t>
            </a:r>
            <a:r>
              <a:rPr lang="es-MX" sz="2100" dirty="0" smtClean="0"/>
              <a:t>Exámenes </a:t>
            </a:r>
            <a:r>
              <a:rPr lang="es-MX" sz="2100" dirty="0"/>
              <a:t>de laboratorio: A1c, glucosa, lípidos (LDL, HDL, triglicéridos), creatinina, </a:t>
            </a:r>
            <a:r>
              <a:rPr lang="es-MX" sz="2100" dirty="0" err="1" smtClean="0"/>
              <a:t>microalbuminuria</a:t>
            </a:r>
            <a:r>
              <a:rPr lang="es-MX" sz="2100" dirty="0"/>
              <a:t>.</a:t>
            </a:r>
          </a:p>
          <a:p>
            <a:pPr lvl="1"/>
            <a:r>
              <a:rPr lang="es-MX" dirty="0" smtClean="0"/>
              <a:t>Además:</a:t>
            </a:r>
          </a:p>
          <a:p>
            <a:pPr lvl="2"/>
            <a:r>
              <a:rPr lang="es-MX" dirty="0" smtClean="0"/>
              <a:t>Proporción de pacientes que lograban metas (A1c &lt; 7%, LDL &lt; 100 mg/</a:t>
            </a:r>
            <a:r>
              <a:rPr lang="es-MX" dirty="0" err="1" smtClean="0"/>
              <a:t>dL</a:t>
            </a:r>
            <a:r>
              <a:rPr lang="es-MX" dirty="0" smtClean="0"/>
              <a:t>, TA &lt;130/80 </a:t>
            </a:r>
            <a:r>
              <a:rPr lang="es-MX" dirty="0" err="1" smtClean="0"/>
              <a:t>mmHg</a:t>
            </a:r>
            <a:r>
              <a:rPr lang="es-MX" dirty="0" smtClean="0"/>
              <a:t>.).</a:t>
            </a:r>
          </a:p>
          <a:p>
            <a:pPr lvl="2"/>
            <a:r>
              <a:rPr lang="es-MX" dirty="0" smtClean="0"/>
              <a:t>Apego dieta y fármacos (cuestionarios estandarizados).</a:t>
            </a:r>
          </a:p>
          <a:p>
            <a:pPr lvl="2"/>
            <a:r>
              <a:rPr lang="es-MX" dirty="0" smtClean="0"/>
              <a:t>Infecciones (fiebre, síntomas, EGO).</a:t>
            </a:r>
          </a:p>
          <a:p>
            <a:pPr lvl="2"/>
            <a:r>
              <a:rPr lang="es-MX" sz="2100" dirty="0"/>
              <a:t>Interacciones medicamentosas (</a:t>
            </a:r>
            <a:r>
              <a:rPr lang="es-MX" sz="2100" dirty="0" smtClean="0"/>
              <a:t>barbitúricos</a:t>
            </a:r>
            <a:r>
              <a:rPr lang="es-MX" sz="2100" dirty="0"/>
              <a:t>, </a:t>
            </a:r>
            <a:r>
              <a:rPr lang="es-MX" sz="2100" dirty="0" err="1" smtClean="0"/>
              <a:t>rifampicina</a:t>
            </a:r>
            <a:r>
              <a:rPr lang="es-MX" sz="2100" dirty="0"/>
              <a:t>, </a:t>
            </a:r>
            <a:r>
              <a:rPr lang="es-MX" sz="2100" dirty="0" err="1" smtClean="0"/>
              <a:t>tiazidas</a:t>
            </a:r>
            <a:r>
              <a:rPr lang="es-MX" sz="2100" dirty="0" smtClean="0"/>
              <a:t> </a:t>
            </a:r>
            <a:r>
              <a:rPr lang="es-MX" sz="2100" dirty="0"/>
              <a:t>y </a:t>
            </a:r>
            <a:r>
              <a:rPr lang="es-MX" sz="2100" dirty="0" smtClean="0"/>
              <a:t>diuréticos </a:t>
            </a:r>
            <a:r>
              <a:rPr lang="es-MX" sz="2100" dirty="0"/>
              <a:t>de asa, esteroides, </a:t>
            </a:r>
            <a:r>
              <a:rPr lang="es-MX" sz="2100" dirty="0" smtClean="0"/>
              <a:t>estrógenos</a:t>
            </a:r>
            <a:r>
              <a:rPr lang="es-MX" sz="2100" dirty="0"/>
              <a:t>, </a:t>
            </a:r>
            <a:r>
              <a:rPr lang="es-MX" sz="2100" dirty="0" err="1" smtClean="0"/>
              <a:t>difenilhidantoina</a:t>
            </a:r>
            <a:r>
              <a:rPr lang="es-MX" sz="2100" dirty="0" smtClean="0"/>
              <a:t> </a:t>
            </a:r>
            <a:r>
              <a:rPr lang="es-MX" sz="2100" dirty="0"/>
              <a:t>y </a:t>
            </a:r>
            <a:r>
              <a:rPr lang="el-GR" sz="2100" dirty="0"/>
              <a:t>β </a:t>
            </a:r>
            <a:r>
              <a:rPr lang="es-MX" sz="2100" dirty="0" smtClean="0"/>
              <a:t>bloqueadores).</a:t>
            </a:r>
            <a:endParaRPr lang="es-MX" sz="2100" dirty="0"/>
          </a:p>
          <a:p>
            <a:pPr lvl="2"/>
            <a:r>
              <a:rPr lang="es-MX" dirty="0" smtClean="0"/>
              <a:t>Prescripción apropiada (A1c &gt;7% requiere intensificación).</a:t>
            </a:r>
          </a:p>
          <a:p>
            <a:endParaRPr lang="es-MX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79802" y="711663"/>
            <a:ext cx="5269089" cy="979025"/>
          </a:xfrm>
        </p:spPr>
        <p:txBody>
          <a:bodyPr/>
          <a:lstStyle/>
          <a:p>
            <a:r>
              <a:rPr lang="es-MX" dirty="0" smtClean="0"/>
              <a:t>Material y métodos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986" t="3539" r="7087" b="1"/>
          <a:stretch/>
        </p:blipFill>
        <p:spPr>
          <a:xfrm>
            <a:off x="10299189" y="89065"/>
            <a:ext cx="1644459" cy="15582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213251" y="112880"/>
            <a:ext cx="4234572" cy="5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1315" y="647350"/>
            <a:ext cx="2988733" cy="1325563"/>
          </a:xfrm>
        </p:spPr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  <p:pic>
        <p:nvPicPr>
          <p:cNvPr id="7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598" y="2024226"/>
            <a:ext cx="5443802" cy="4083063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81587" y="2460978"/>
            <a:ext cx="6280620" cy="27432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3986" t="3539" r="7087" b="1"/>
          <a:stretch/>
        </p:blipFill>
        <p:spPr>
          <a:xfrm>
            <a:off x="10299189" y="89065"/>
            <a:ext cx="1644459" cy="15582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213251" y="112880"/>
            <a:ext cx="4234572" cy="5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041" y="959556"/>
            <a:ext cx="9446022" cy="22464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156" y="3286666"/>
            <a:ext cx="7642576" cy="35153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986" t="3539" r="7087" b="1"/>
          <a:stretch/>
        </p:blipFill>
        <p:spPr>
          <a:xfrm>
            <a:off x="10299189" y="89065"/>
            <a:ext cx="1644459" cy="15582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317" r="37009" b="6996"/>
          <a:stretch/>
        </p:blipFill>
        <p:spPr>
          <a:xfrm>
            <a:off x="213251" y="112880"/>
            <a:ext cx="4234572" cy="5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758</Words>
  <Application>Microsoft Office PowerPoint</Application>
  <PresentationFormat>Panorámica</PresentationFormat>
  <Paragraphs>158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HelveticaLTStd-Light</vt:lpstr>
      <vt:lpstr>Tema de Office</vt:lpstr>
      <vt:lpstr>Causas de descontrol metabólico en atención primaria</vt:lpstr>
      <vt:lpstr>El estudio Steno: El estricto control de la glucosa, tensión arterial y lípidos reduce las complicaciones en 59% en 14 años.</vt:lpstr>
      <vt:lpstr>Presentación de PowerPoint</vt:lpstr>
      <vt:lpstr>Presentación de PowerPoint</vt:lpstr>
      <vt:lpstr>Presentación de PowerPoint</vt:lpstr>
      <vt:lpstr>Causas del descontrol metabólico</vt:lpstr>
      <vt:lpstr>Material y métodos</vt:lpstr>
      <vt:lpstr>Resultados</vt:lpstr>
      <vt:lpstr>Presentación de PowerPoint</vt:lpstr>
      <vt:lpstr>Presentación de PowerPoint</vt:lpstr>
      <vt:lpstr>Discusión:</vt:lpstr>
      <vt:lpstr> Conclusiones: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Causas de descontrol metabólico en atención primaria</dc:title>
  <dc:creator>Dr. Niels Wacher</dc:creator>
  <cp:lastModifiedBy>Dr. Niels Wacher</cp:lastModifiedBy>
  <cp:revision>17</cp:revision>
  <dcterms:created xsi:type="dcterms:W3CDTF">2016-07-20T19:46:53Z</dcterms:created>
  <dcterms:modified xsi:type="dcterms:W3CDTF">2016-07-20T21:50:08Z</dcterms:modified>
</cp:coreProperties>
</file>