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44"/>
  </p:notesMasterIdLst>
  <p:sldIdLst>
    <p:sldId id="256" r:id="rId2"/>
    <p:sldId id="383" r:id="rId3"/>
    <p:sldId id="386" r:id="rId4"/>
    <p:sldId id="418" r:id="rId5"/>
    <p:sldId id="417" r:id="rId6"/>
    <p:sldId id="384" r:id="rId7"/>
    <p:sldId id="385" r:id="rId8"/>
    <p:sldId id="389" r:id="rId9"/>
    <p:sldId id="387" r:id="rId10"/>
    <p:sldId id="388" r:id="rId11"/>
    <p:sldId id="391" r:id="rId12"/>
    <p:sldId id="392" r:id="rId13"/>
    <p:sldId id="393" r:id="rId14"/>
    <p:sldId id="394" r:id="rId15"/>
    <p:sldId id="395" r:id="rId16"/>
    <p:sldId id="419" r:id="rId17"/>
    <p:sldId id="404" r:id="rId18"/>
    <p:sldId id="396" r:id="rId19"/>
    <p:sldId id="415" r:id="rId20"/>
    <p:sldId id="398" r:id="rId21"/>
    <p:sldId id="412" r:id="rId22"/>
    <p:sldId id="411" r:id="rId23"/>
    <p:sldId id="400" r:id="rId24"/>
    <p:sldId id="399" r:id="rId25"/>
    <p:sldId id="414" r:id="rId26"/>
    <p:sldId id="409" r:id="rId27"/>
    <p:sldId id="410" r:id="rId28"/>
    <p:sldId id="401" r:id="rId29"/>
    <p:sldId id="407" r:id="rId30"/>
    <p:sldId id="405" r:id="rId31"/>
    <p:sldId id="402" r:id="rId32"/>
    <p:sldId id="403" r:id="rId33"/>
    <p:sldId id="271" r:id="rId34"/>
    <p:sldId id="374" r:id="rId35"/>
    <p:sldId id="375" r:id="rId36"/>
    <p:sldId id="376" r:id="rId37"/>
    <p:sldId id="377" r:id="rId38"/>
    <p:sldId id="378" r:id="rId39"/>
    <p:sldId id="379" r:id="rId40"/>
    <p:sldId id="380" r:id="rId41"/>
    <p:sldId id="381" r:id="rId42"/>
    <p:sldId id="382" r:id="rId4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94660"/>
  </p:normalViewPr>
  <p:slideViewPr>
    <p:cSldViewPr>
      <p:cViewPr varScale="1">
        <p:scale>
          <a:sx n="64" d="100"/>
          <a:sy n="64" d="100"/>
        </p:scale>
        <p:origin x="-133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A8AEB-CAA6-4E7A-B41F-B834A6B8250E}" type="datetimeFigureOut">
              <a:rPr lang="es-MX" smtClean="0"/>
              <a:t>20/07/2016</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C1F63-0D2C-4CBD-8ECB-8BAD5DB6C356}" type="slidenum">
              <a:rPr lang="es-MX" smtClean="0"/>
              <a:t>‹Nº›</a:t>
            </a:fld>
            <a:endParaRPr lang="es-MX" dirty="0"/>
          </a:p>
        </p:txBody>
      </p:sp>
    </p:spTree>
    <p:extLst>
      <p:ext uri="{BB962C8B-B14F-4D97-AF65-F5344CB8AC3E}">
        <p14:creationId xmlns:p14="http://schemas.microsoft.com/office/powerpoint/2010/main" val="35227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78C1F63-0D2C-4CBD-8ECB-8BAD5DB6C356}" type="slidenum">
              <a:rPr lang="es-MX" smtClean="0"/>
              <a:t>1</a:t>
            </a:fld>
            <a:endParaRPr lang="es-MX" dirty="0"/>
          </a:p>
        </p:txBody>
      </p:sp>
    </p:spTree>
    <p:extLst>
      <p:ext uri="{BB962C8B-B14F-4D97-AF65-F5344CB8AC3E}">
        <p14:creationId xmlns:p14="http://schemas.microsoft.com/office/powerpoint/2010/main" val="17962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78C1F63-0D2C-4CBD-8ECB-8BAD5DB6C356}" type="slidenum">
              <a:rPr lang="es-MX" smtClean="0"/>
              <a:t>33</a:t>
            </a:fld>
            <a:endParaRPr lang="es-MX" dirty="0"/>
          </a:p>
        </p:txBody>
      </p:sp>
    </p:spTree>
    <p:extLst>
      <p:ext uri="{BB962C8B-B14F-4D97-AF65-F5344CB8AC3E}">
        <p14:creationId xmlns:p14="http://schemas.microsoft.com/office/powerpoint/2010/main" val="2682810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D467F12-C450-419D-A7AE-9E4EDE2A634D}" type="datetime1">
              <a:rPr lang="es-MX" smtClean="0"/>
              <a:t>20/07/2016</a:t>
            </a:fld>
            <a:endParaRPr lang="es-MX"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r>
              <a:rPr lang="es-MX" smtClean="0"/>
              <a:t>ANM - AMFEM 2016</a:t>
            </a:r>
            <a:endParaRPr lang="es-MX"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5619854-C557-4E4D-BAA4-8F05CC9DBEEA}" type="slidenum">
              <a:rPr lang="es-MX" smtClean="0"/>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6B35799-D50A-40C5-A580-72BC6D83EAA4}" type="datetime1">
              <a:rPr lang="es-MX" smtClean="0"/>
              <a:t>20/07/2016</a:t>
            </a:fld>
            <a:endParaRPr lang="es-MX" dirty="0"/>
          </a:p>
        </p:txBody>
      </p:sp>
      <p:sp>
        <p:nvSpPr>
          <p:cNvPr id="5" name="4 Marcador de pie de página"/>
          <p:cNvSpPr>
            <a:spLocks noGrp="1"/>
          </p:cNvSpPr>
          <p:nvPr>
            <p:ph type="ftr" sz="quarter" idx="11"/>
          </p:nvPr>
        </p:nvSpPr>
        <p:spPr/>
        <p:txBody>
          <a:bodyPr/>
          <a:lstStyle>
            <a:extLst/>
          </a:lstStyle>
          <a:p>
            <a:r>
              <a:rPr lang="es-MX" smtClean="0"/>
              <a:t>ANM - AMFEM 2016</a:t>
            </a:r>
            <a:endParaRPr lang="es-MX" dirty="0"/>
          </a:p>
        </p:txBody>
      </p:sp>
      <p:sp>
        <p:nvSpPr>
          <p:cNvPr id="6" name="5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698911C-A5D0-491E-913C-62F864481C9E}" type="datetime1">
              <a:rPr lang="es-MX" smtClean="0"/>
              <a:t>20/07/2016</a:t>
            </a:fld>
            <a:endParaRPr lang="es-MX" dirty="0"/>
          </a:p>
        </p:txBody>
      </p:sp>
      <p:sp>
        <p:nvSpPr>
          <p:cNvPr id="5" name="4 Marcador de pie de página"/>
          <p:cNvSpPr>
            <a:spLocks noGrp="1"/>
          </p:cNvSpPr>
          <p:nvPr>
            <p:ph type="ftr" sz="quarter" idx="11"/>
          </p:nvPr>
        </p:nvSpPr>
        <p:spPr/>
        <p:txBody>
          <a:bodyPr/>
          <a:lstStyle>
            <a:extLst/>
          </a:lstStyle>
          <a:p>
            <a:r>
              <a:rPr lang="es-MX" smtClean="0"/>
              <a:t>ANM - AMFEM 2016</a:t>
            </a:r>
            <a:endParaRPr lang="es-MX" dirty="0"/>
          </a:p>
        </p:txBody>
      </p:sp>
      <p:sp>
        <p:nvSpPr>
          <p:cNvPr id="6" name="5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F7B6D9-F772-4A8D-BAB5-3B1885864B0F}" type="datetime1">
              <a:rPr lang="es-MX" smtClean="0"/>
              <a:t>20/07/2016</a:t>
            </a:fld>
            <a:endParaRPr lang="es-MX" dirty="0"/>
          </a:p>
        </p:txBody>
      </p:sp>
      <p:sp>
        <p:nvSpPr>
          <p:cNvPr id="5" name="4 Marcador de pie de página"/>
          <p:cNvSpPr>
            <a:spLocks noGrp="1"/>
          </p:cNvSpPr>
          <p:nvPr>
            <p:ph type="ftr" sz="quarter" idx="11"/>
          </p:nvPr>
        </p:nvSpPr>
        <p:spPr/>
        <p:txBody>
          <a:bodyPr/>
          <a:lstStyle>
            <a:extLst/>
          </a:lstStyle>
          <a:p>
            <a:r>
              <a:rPr lang="es-MX" smtClean="0"/>
              <a:t>ANM - AMFEM 2016</a:t>
            </a:r>
            <a:endParaRPr lang="es-MX" dirty="0"/>
          </a:p>
        </p:txBody>
      </p:sp>
      <p:sp>
        <p:nvSpPr>
          <p:cNvPr id="6" name="5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89F755B-3F87-409E-B296-B69D535E4124}" type="datetime1">
              <a:rPr lang="es-MX" smtClean="0"/>
              <a:t>20/07/2016</a:t>
            </a:fld>
            <a:endParaRPr lang="es-MX" dirty="0"/>
          </a:p>
        </p:txBody>
      </p:sp>
      <p:sp>
        <p:nvSpPr>
          <p:cNvPr id="5" name="4 Marcador de pie de página"/>
          <p:cNvSpPr>
            <a:spLocks noGrp="1"/>
          </p:cNvSpPr>
          <p:nvPr>
            <p:ph type="ftr" sz="quarter" idx="11"/>
          </p:nvPr>
        </p:nvSpPr>
        <p:spPr/>
        <p:txBody>
          <a:bodyPr/>
          <a:lstStyle>
            <a:extLst/>
          </a:lstStyle>
          <a:p>
            <a:r>
              <a:rPr lang="es-MX" smtClean="0"/>
              <a:t>ANM - AMFEM 2016</a:t>
            </a:r>
            <a:endParaRPr lang="es-MX" dirty="0"/>
          </a:p>
        </p:txBody>
      </p:sp>
      <p:sp>
        <p:nvSpPr>
          <p:cNvPr id="6" name="5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9033AA3-99AE-4E1A-BE12-AEE128C9B4EA}" type="datetime1">
              <a:rPr lang="es-MX" smtClean="0"/>
              <a:t>20/07/2016</a:t>
            </a:fld>
            <a:endParaRPr lang="es-MX" dirty="0"/>
          </a:p>
        </p:txBody>
      </p:sp>
      <p:sp>
        <p:nvSpPr>
          <p:cNvPr id="6" name="5 Marcador de pie de página"/>
          <p:cNvSpPr>
            <a:spLocks noGrp="1"/>
          </p:cNvSpPr>
          <p:nvPr>
            <p:ph type="ftr" sz="quarter" idx="11"/>
          </p:nvPr>
        </p:nvSpPr>
        <p:spPr/>
        <p:txBody>
          <a:bodyPr/>
          <a:lstStyle>
            <a:extLst/>
          </a:lstStyle>
          <a:p>
            <a:r>
              <a:rPr lang="es-MX" smtClean="0"/>
              <a:t>ANM - AMFEM 2016</a:t>
            </a:r>
            <a:endParaRPr lang="es-MX" dirty="0"/>
          </a:p>
        </p:txBody>
      </p:sp>
      <p:sp>
        <p:nvSpPr>
          <p:cNvPr id="7" name="6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661A3EB-0B4D-492E-88D3-21426FF0E75D}" type="datetime1">
              <a:rPr lang="es-MX" smtClean="0"/>
              <a:t>20/07/2016</a:t>
            </a:fld>
            <a:endParaRPr lang="es-MX" dirty="0"/>
          </a:p>
        </p:txBody>
      </p:sp>
      <p:sp>
        <p:nvSpPr>
          <p:cNvPr id="8" name="7 Marcador de pie de página"/>
          <p:cNvSpPr>
            <a:spLocks noGrp="1"/>
          </p:cNvSpPr>
          <p:nvPr>
            <p:ph type="ftr" sz="quarter" idx="11"/>
          </p:nvPr>
        </p:nvSpPr>
        <p:spPr/>
        <p:txBody>
          <a:bodyPr/>
          <a:lstStyle>
            <a:extLst/>
          </a:lstStyle>
          <a:p>
            <a:r>
              <a:rPr lang="es-MX" smtClean="0"/>
              <a:t>ANM - AMFEM 2016</a:t>
            </a:r>
            <a:endParaRPr lang="es-MX" dirty="0"/>
          </a:p>
        </p:txBody>
      </p:sp>
      <p:sp>
        <p:nvSpPr>
          <p:cNvPr id="9" name="8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A47AE87E-467E-4F4D-AD6C-65C848D2C3E4}" type="datetime1">
              <a:rPr lang="es-MX" smtClean="0"/>
              <a:t>20/07/2016</a:t>
            </a:fld>
            <a:endParaRPr lang="es-MX" dirty="0"/>
          </a:p>
        </p:txBody>
      </p:sp>
      <p:sp>
        <p:nvSpPr>
          <p:cNvPr id="4" name="3 Marcador de pie de página"/>
          <p:cNvSpPr>
            <a:spLocks noGrp="1"/>
          </p:cNvSpPr>
          <p:nvPr>
            <p:ph type="ftr" sz="quarter" idx="11"/>
          </p:nvPr>
        </p:nvSpPr>
        <p:spPr/>
        <p:txBody>
          <a:bodyPr/>
          <a:lstStyle>
            <a:extLst/>
          </a:lstStyle>
          <a:p>
            <a:r>
              <a:rPr lang="es-MX" smtClean="0"/>
              <a:t>ANM - AMFEM 2016</a:t>
            </a:r>
            <a:endParaRPr lang="es-MX" dirty="0"/>
          </a:p>
        </p:txBody>
      </p:sp>
      <p:sp>
        <p:nvSpPr>
          <p:cNvPr id="5" name="4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FA02FA6-2152-4CB5-9531-A5B56E47D660}" type="datetime1">
              <a:rPr lang="es-MX" smtClean="0"/>
              <a:t>20/07/2016</a:t>
            </a:fld>
            <a:endParaRPr lang="es-MX" dirty="0"/>
          </a:p>
        </p:txBody>
      </p:sp>
      <p:sp>
        <p:nvSpPr>
          <p:cNvPr id="3" name="2 Marcador de pie de página"/>
          <p:cNvSpPr>
            <a:spLocks noGrp="1"/>
          </p:cNvSpPr>
          <p:nvPr>
            <p:ph type="ftr" sz="quarter" idx="11"/>
          </p:nvPr>
        </p:nvSpPr>
        <p:spPr/>
        <p:txBody>
          <a:bodyPr/>
          <a:lstStyle>
            <a:extLst/>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54193F0-6464-4943-8737-99E5E53570D9}" type="datetime1">
              <a:rPr lang="es-MX" smtClean="0"/>
              <a:t>20/07/2016</a:t>
            </a:fld>
            <a:endParaRPr lang="es-MX" dirty="0"/>
          </a:p>
        </p:txBody>
      </p:sp>
      <p:sp>
        <p:nvSpPr>
          <p:cNvPr id="6" name="5 Marcador de pie de página"/>
          <p:cNvSpPr>
            <a:spLocks noGrp="1"/>
          </p:cNvSpPr>
          <p:nvPr>
            <p:ph type="ftr" sz="quarter" idx="11"/>
          </p:nvPr>
        </p:nvSpPr>
        <p:spPr/>
        <p:txBody>
          <a:bodyPr/>
          <a:lstStyle>
            <a:extLst/>
          </a:lstStyle>
          <a:p>
            <a:r>
              <a:rPr lang="es-MX" smtClean="0"/>
              <a:t>ANM - AMFEM 2016</a:t>
            </a:r>
            <a:endParaRPr lang="es-MX" dirty="0"/>
          </a:p>
        </p:txBody>
      </p:sp>
      <p:sp>
        <p:nvSpPr>
          <p:cNvPr id="7" name="6 Marcador de número de diapositiva"/>
          <p:cNvSpPr>
            <a:spLocks noGrp="1"/>
          </p:cNvSpPr>
          <p:nvPr>
            <p:ph type="sldNum" sz="quarter" idx="12"/>
          </p:nvPr>
        </p:nvSpPr>
        <p:spPr/>
        <p:txBody>
          <a:bodyPr/>
          <a:lstStyle>
            <a:extLst/>
          </a:lstStyle>
          <a:p>
            <a:fld id="{15619854-C557-4E4D-BAA4-8F05CC9DBEEA}" type="slidenum">
              <a:rPr lang="es-MX" smtClean="0"/>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4DB6866-BDB3-4A8B-BEAB-145D611BEAC5}" type="datetime1">
              <a:rPr lang="es-MX" smtClean="0"/>
              <a:t>20/07/2016</a:t>
            </a:fld>
            <a:endParaRPr lang="es-MX"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MX" smtClean="0"/>
              <a:t>ANM - AMFEM 2016</a:t>
            </a:r>
            <a:endParaRPr lang="es-MX"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5619854-C557-4E4D-BAA4-8F05CC9DBEEA}" type="slidenum">
              <a:rPr lang="es-MX" smtClean="0"/>
              <a:t>‹Nº›</a:t>
            </a:fld>
            <a:endParaRPr lang="es-MX"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79782F5-118E-4D8D-AFBD-A233996A4D12}" type="datetime1">
              <a:rPr lang="es-MX" smtClean="0"/>
              <a:t>20/07/2016</a:t>
            </a:fld>
            <a:endParaRPr lang="es-MX"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MX" smtClean="0"/>
              <a:t>ANM - AMFEM 2016</a:t>
            </a:r>
            <a:endParaRPr lang="es-MX"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5619854-C557-4E4D-BAA4-8F05CC9DBEEA}"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59279"/>
            <a:ext cx="7772400" cy="1829761"/>
          </a:xfrm>
        </p:spPr>
        <p:txBody>
          <a:bodyPr>
            <a:noAutofit/>
          </a:bodyPr>
          <a:lstStyle/>
          <a:p>
            <a:r>
              <a:rPr lang="es-MX" sz="4000" dirty="0">
                <a:effectLst/>
              </a:rPr>
              <a:t>Hacia un modelo de atención por el Médico General Certificado</a:t>
            </a:r>
            <a:endParaRPr lang="es-MX" sz="4000" dirty="0"/>
          </a:p>
        </p:txBody>
      </p:sp>
      <p:sp>
        <p:nvSpPr>
          <p:cNvPr id="3" name="2 Subtítulo"/>
          <p:cNvSpPr>
            <a:spLocks noGrp="1"/>
          </p:cNvSpPr>
          <p:nvPr>
            <p:ph type="subTitle" idx="1"/>
          </p:nvPr>
        </p:nvSpPr>
        <p:spPr>
          <a:xfrm>
            <a:off x="685800" y="3813472"/>
            <a:ext cx="7772400" cy="1199704"/>
          </a:xfrm>
        </p:spPr>
        <p:txBody>
          <a:bodyPr>
            <a:normAutofit/>
          </a:bodyPr>
          <a:lstStyle/>
          <a:p>
            <a:r>
              <a:rPr lang="es-MX" dirty="0" smtClean="0"/>
              <a:t>Julio 20, 2016</a:t>
            </a:r>
          </a:p>
          <a:p>
            <a:r>
              <a:rPr lang="es-MX" dirty="0" smtClean="0"/>
              <a:t>Dr. Ricardo León Bórquez. M.C.A.</a:t>
            </a:r>
          </a:p>
          <a:p>
            <a:endParaRPr lang="es-MX"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3350061" cy="1080120"/>
          </a:xfrm>
          <a:prstGeom prst="rect">
            <a:avLst/>
          </a:prstGeom>
          <a:solidFill>
            <a:schemeClr val="accent1">
              <a:lumMod val="40000"/>
              <a:lumOff val="60000"/>
            </a:schemeClr>
          </a:solidFill>
          <a:ln>
            <a:noFill/>
          </a:ln>
          <a:effectLst/>
        </p:spPr>
      </p:pic>
    </p:spTree>
    <p:extLst>
      <p:ext uri="{BB962C8B-B14F-4D97-AF65-F5344CB8AC3E}">
        <p14:creationId xmlns:p14="http://schemas.microsoft.com/office/powerpoint/2010/main" val="3569373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Postulamos </a:t>
            </a:r>
            <a:r>
              <a:rPr lang="es-MX" dirty="0"/>
              <a:t>la necesidad de mejorar la formación de los </a:t>
            </a:r>
            <a:r>
              <a:rPr lang="es-MX" dirty="0" smtClean="0"/>
              <a:t>médicos, </a:t>
            </a:r>
            <a:r>
              <a:rPr lang="es-MX" dirty="0"/>
              <a:t>consolidando el desarrollo de una </a:t>
            </a:r>
            <a:r>
              <a:rPr lang="es-MX" b="1" i="1" dirty="0"/>
              <a:t>medicina académica</a:t>
            </a:r>
            <a:r>
              <a:rPr lang="es-MX" dirty="0"/>
              <a:t>, que articula de manera unitaria, coherente y deliberada la investigación, con la docencia y el servicio para elevar la calidad de la atención a la salud.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10</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3951230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Ello implica que las facultades y escuelas de medicina se transforman en nodos para la innovación del sistema de salud, y realizan actividades de gestión del conocimiento y superan la visión meramente escolar para desplegarse como centros intelectivos de la salud en el país, capaces de investigar, integrar el conocimiento, </a:t>
            </a:r>
            <a:r>
              <a:rPr lang="es-MX" dirty="0" smtClean="0"/>
              <a:t>innovar </a:t>
            </a:r>
            <a:r>
              <a:rPr lang="es-MX" dirty="0"/>
              <a:t>y  mejorar los servicios de salud.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11</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368286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En el nuevo contexto la formación equivale a preparar a los profesionales para identificar problemas, recuperar el mejor conocimiento disponible, en su caso realizar investigación, integrar el saber y contextualizarlo para proponer mejoras eficaces, capaces de ser aplicadas en nuestro entorno y también demostrar con evidencia robusta su valor.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12</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4110295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La formación médica debe transitar del enseñar a hacer, hacia el enseñar a mejorar nuestra práctica de manera incesante. La principal encomienda de las facultades y escuelas de medicina del país ya no es replicar el conocimiento, sino producirlo, integrarlo y transferirlo, porque el cambio vertiginoso de las necesidades de </a:t>
            </a:r>
            <a:r>
              <a:rPr lang="es-MX" dirty="0" smtClean="0"/>
              <a:t>salud </a:t>
            </a:r>
            <a:r>
              <a:rPr lang="es-MX" dirty="0"/>
              <a:t>y del conocimiento médico, nos demanda formar profesionales de la innovación y el cambio.</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13</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2792684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La transformación del sistema de salud y de la educación médica implica convocar un gran diálogo nacional y demanda que las facultades y escuelas de medicina desarrollen una sinergia con todos los actores tanto del sistema de salud, cuanto colegios profesionales, academias y organismos reguladores de la profesión, para generar una acción concertada y coherente.</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14</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3479420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Por otra parte, la </a:t>
            </a:r>
            <a:r>
              <a:rPr lang="es-MX" dirty="0"/>
              <a:t>educación médica en particular, y en general la formación de profesionales de la salud, se encuentra confrontada con múltiples mensajes no siempre coincidentes. </a:t>
            </a:r>
            <a:endParaRPr lang="es-MX" dirty="0" smtClean="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15</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2727435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Los </a:t>
            </a:r>
            <a:r>
              <a:rPr lang="es-MX" dirty="0"/>
              <a:t>registros de validez oficial de estudios (RVOE) se entregan tanto a nivel federal cuanto estatal, sin criterios de alta calidad para permitir la apertura de nuevas escuelas. </a:t>
            </a:r>
            <a:endParaRPr lang="es-MX" dirty="0" smtClean="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16</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2597100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El </a:t>
            </a:r>
            <a:r>
              <a:rPr lang="es-MX" dirty="0"/>
              <a:t>Examen Nacional para Aspirantes a Residencias Médicas (ENARM), ha transitado de ser un medio, para convertirse en un fin en sí mismo, que distorsiona los procesos formativos centrándolos en el desempeño </a:t>
            </a:r>
            <a:r>
              <a:rPr lang="es-MX" dirty="0" smtClean="0"/>
              <a:t>de un </a:t>
            </a:r>
            <a:r>
              <a:rPr lang="es-MX" dirty="0"/>
              <a:t>examen de opción múltiple, y no en el ejercicio mismo de la profesión.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17</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102183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De </a:t>
            </a:r>
            <a:r>
              <a:rPr lang="es-MX" dirty="0"/>
              <a:t>otra parte el Examen General de Egreso de la Licenciatura (EGEL) del CENEVAL se aplica de manera generalizada y muestra muy altos índices de reprobación que no son entendibles, ni envían señales correctas a las Facultades y </a:t>
            </a:r>
            <a:r>
              <a:rPr lang="es-MX" dirty="0" smtClean="0"/>
              <a:t>Escuelas </a:t>
            </a:r>
            <a:r>
              <a:rPr lang="es-MX" dirty="0"/>
              <a:t>para su mejora.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18</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422206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Así mismo el Comité Nacional de Certificación del Médico General aplica otro examen cuyo </a:t>
            </a:r>
            <a:r>
              <a:rPr lang="es-MX" dirty="0"/>
              <a:t>objetivo final es Certificar y Recertificar periódicamente a los Médicos Generales de la República Mexicana, </a:t>
            </a:r>
            <a:r>
              <a:rPr lang="es-MX" dirty="0" smtClean="0"/>
              <a:t>como camino </a:t>
            </a:r>
            <a:r>
              <a:rPr lang="es-MX" dirty="0"/>
              <a:t>indispensable para ejercer responsablemente su profesión. </a:t>
            </a:r>
            <a:endParaRPr lang="es-MX" dirty="0" smtClean="0"/>
          </a:p>
          <a:p>
            <a:r>
              <a:rPr lang="es-MX" dirty="0" smtClean="0"/>
              <a:t>Con estos factores es donde CONAMEGE tiene un papel importante en asegurar la calidad del médico general</a:t>
            </a:r>
            <a:endParaRPr lang="es-MX" dirty="0"/>
          </a:p>
          <a:p>
            <a:endParaRPr lang="es-MX" dirty="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19</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4116157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El </a:t>
            </a:r>
            <a:r>
              <a:rPr lang="es-MX" dirty="0"/>
              <a:t>médico general es la base fundamental, natural  y necesaria de una pirámide de atención </a:t>
            </a:r>
            <a:r>
              <a:rPr lang="es-MX" dirty="0" smtClean="0"/>
              <a:t>de acuerdo a </a:t>
            </a:r>
            <a:r>
              <a:rPr lang="es-MX" dirty="0"/>
              <a:t>Clark </a:t>
            </a:r>
            <a:r>
              <a:rPr lang="es-MX" dirty="0" smtClean="0"/>
              <a:t>y en la cual estamos de acuerdo. </a:t>
            </a:r>
          </a:p>
          <a:p>
            <a:r>
              <a:rPr lang="es-MX" dirty="0" smtClean="0"/>
              <a:t>Su </a:t>
            </a:r>
            <a:r>
              <a:rPr lang="es-MX" dirty="0"/>
              <a:t>finalidad debe ser la de resolver la gran mayoría de los problemas </a:t>
            </a:r>
            <a:r>
              <a:rPr lang="es-MX" dirty="0" smtClean="0"/>
              <a:t>“básicos” </a:t>
            </a:r>
            <a:r>
              <a:rPr lang="es-MX" dirty="0"/>
              <a:t>del vivir y del morir de una población en una área </a:t>
            </a:r>
            <a:r>
              <a:rPr lang="es-MX" dirty="0" smtClean="0"/>
              <a:t>determinada.</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a:t>
            </a:fld>
            <a:endParaRPr lang="es-MX" dirty="0"/>
          </a:p>
        </p:txBody>
      </p:sp>
      <p:sp>
        <p:nvSpPr>
          <p:cNvPr id="5" name="4 Título"/>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3350019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El </a:t>
            </a:r>
            <a:r>
              <a:rPr lang="es-MX" dirty="0" smtClean="0"/>
              <a:t>CONAMEGE, </a:t>
            </a:r>
            <a:r>
              <a:rPr lang="es-MX" dirty="0"/>
              <a:t>se crea por acuerdo del Consejo de Salubridad General el 30 de octubre de 1996, ante la creciente necesidad de incorporar a los médicos generales a un programa de Educación Médica Continua y Certificación. </a:t>
            </a:r>
            <a:endParaRPr lang="es-MX" dirty="0" smtClean="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20</a:t>
            </a:fld>
            <a:endParaRPr lang="es-MX" dirty="0"/>
          </a:p>
        </p:txBody>
      </p:sp>
      <p:sp>
        <p:nvSpPr>
          <p:cNvPr id="5" name="4 Título"/>
          <p:cNvSpPr>
            <a:spLocks noGrp="1"/>
          </p:cNvSpPr>
          <p:nvPr>
            <p:ph type="title"/>
          </p:nvPr>
        </p:nvSpPr>
        <p:spPr/>
        <p:txBody>
          <a:bodyPr>
            <a:normAutofit fontScale="90000"/>
          </a:bodyPr>
          <a:lstStyle/>
          <a:p>
            <a:r>
              <a:rPr lang="es-MX" dirty="0" smtClean="0"/>
              <a:t>Comité Normativo Nacional de Medicina General</a:t>
            </a:r>
            <a:endParaRPr lang="es-MX" dirty="0"/>
          </a:p>
        </p:txBody>
      </p:sp>
    </p:spTree>
    <p:extLst>
      <p:ext uri="{BB962C8B-B14F-4D97-AF65-F5344CB8AC3E}">
        <p14:creationId xmlns:p14="http://schemas.microsoft.com/office/powerpoint/2010/main" val="1668778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Para </a:t>
            </a:r>
            <a:r>
              <a:rPr lang="es-MX" dirty="0"/>
              <a:t>este fin, el Comité quedó integrado por representantes de la Academia Nacional de </a:t>
            </a:r>
            <a:r>
              <a:rPr lang="es-MX" dirty="0" smtClean="0"/>
              <a:t>Medicina, la </a:t>
            </a:r>
            <a:r>
              <a:rPr lang="es-MX" dirty="0"/>
              <a:t>Academia Mexicana de </a:t>
            </a:r>
            <a:r>
              <a:rPr lang="es-MX" dirty="0" smtClean="0"/>
              <a:t>Cirugía, la </a:t>
            </a:r>
            <a:r>
              <a:rPr lang="es-MX" dirty="0"/>
              <a:t>Asociación Mexicana de Facultades y Escuelas de Medicina </a:t>
            </a:r>
            <a:r>
              <a:rPr lang="es-MX" dirty="0" smtClean="0"/>
              <a:t>y el </a:t>
            </a:r>
            <a:r>
              <a:rPr lang="es-MX" dirty="0"/>
              <a:t>Consejo Nacional de Certificación de Medicina General.</a:t>
            </a:r>
          </a:p>
          <a:p>
            <a:endParaRPr lang="es-MX" dirty="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21</a:t>
            </a:fld>
            <a:endParaRPr lang="es-MX" dirty="0"/>
          </a:p>
        </p:txBody>
      </p:sp>
      <p:sp>
        <p:nvSpPr>
          <p:cNvPr id="5" name="4 Título"/>
          <p:cNvSpPr>
            <a:spLocks noGrp="1"/>
          </p:cNvSpPr>
          <p:nvPr>
            <p:ph type="title"/>
          </p:nvPr>
        </p:nvSpPr>
        <p:spPr/>
        <p:txBody>
          <a:bodyPr>
            <a:normAutofit fontScale="90000"/>
          </a:bodyPr>
          <a:lstStyle/>
          <a:p>
            <a:r>
              <a:rPr lang="es-MX" dirty="0" smtClean="0"/>
              <a:t>Comité Normativo Nacional de Medicina General</a:t>
            </a:r>
            <a:endParaRPr lang="es-MX" dirty="0"/>
          </a:p>
        </p:txBody>
      </p:sp>
    </p:spTree>
    <p:extLst>
      <p:ext uri="{BB962C8B-B14F-4D97-AF65-F5344CB8AC3E}">
        <p14:creationId xmlns:p14="http://schemas.microsoft.com/office/powerpoint/2010/main" val="1213581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El </a:t>
            </a:r>
            <a:r>
              <a:rPr lang="es-MX" dirty="0" smtClean="0"/>
              <a:t>CONAMEGE tiene </a:t>
            </a:r>
            <a:r>
              <a:rPr lang="es-MX" dirty="0"/>
              <a:t>carácter permanente, multidisciplinario y representativo, pero autónomo de los organismos que lo constituyen e integran. La intervención independiente de este Comité, otorga a todas las partes interesadas la seguridad y confianza en la operación del sistema y contribuye a la protección de quien solicita los servicios del médico general, </a:t>
            </a:r>
            <a:r>
              <a:rPr lang="es-MX" dirty="0" smtClean="0"/>
              <a:t>. . .</a:t>
            </a:r>
            <a:endParaRPr lang="es-MX" dirty="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22</a:t>
            </a:fld>
            <a:endParaRPr lang="es-MX" dirty="0"/>
          </a:p>
        </p:txBody>
      </p:sp>
      <p:sp>
        <p:nvSpPr>
          <p:cNvPr id="5" name="4 Título"/>
          <p:cNvSpPr>
            <a:spLocks noGrp="1"/>
          </p:cNvSpPr>
          <p:nvPr>
            <p:ph type="title"/>
          </p:nvPr>
        </p:nvSpPr>
        <p:spPr/>
        <p:txBody>
          <a:bodyPr>
            <a:normAutofit fontScale="90000"/>
          </a:bodyPr>
          <a:lstStyle/>
          <a:p>
            <a:r>
              <a:rPr lang="es-MX" dirty="0"/>
              <a:t>Comité Normativo Nacional de Medicina General</a:t>
            </a:r>
          </a:p>
        </p:txBody>
      </p:sp>
    </p:spTree>
    <p:extLst>
      <p:ext uri="{BB962C8B-B14F-4D97-AF65-F5344CB8AC3E}">
        <p14:creationId xmlns:p14="http://schemas.microsoft.com/office/powerpoint/2010/main" val="3338794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 . . garantizando </a:t>
            </a:r>
            <a:r>
              <a:rPr lang="es-MX" dirty="0"/>
              <a:t>que con su certificación cuenta con la preparación y capacidad para calificarse como tal, dado que la Medicina General es una disciplina académica que por sus características y su situación actual requiere de un abordaje específico.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23</a:t>
            </a:fld>
            <a:endParaRPr lang="es-MX" dirty="0"/>
          </a:p>
        </p:txBody>
      </p:sp>
      <p:sp>
        <p:nvSpPr>
          <p:cNvPr id="5" name="4 Título"/>
          <p:cNvSpPr>
            <a:spLocks noGrp="1"/>
          </p:cNvSpPr>
          <p:nvPr>
            <p:ph type="title"/>
          </p:nvPr>
        </p:nvSpPr>
        <p:spPr/>
        <p:txBody>
          <a:bodyPr>
            <a:normAutofit fontScale="90000"/>
          </a:bodyPr>
          <a:lstStyle/>
          <a:p>
            <a:r>
              <a:rPr lang="es-MX" dirty="0"/>
              <a:t>Comité Normativo Nacional de Medicina General</a:t>
            </a:r>
          </a:p>
        </p:txBody>
      </p:sp>
    </p:spTree>
    <p:extLst>
      <p:ext uri="{BB962C8B-B14F-4D97-AF65-F5344CB8AC3E}">
        <p14:creationId xmlns:p14="http://schemas.microsoft.com/office/powerpoint/2010/main" val="860521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En </a:t>
            </a:r>
            <a:r>
              <a:rPr lang="es-MX" dirty="0"/>
              <a:t>esta forma se refrenda la necesaria certificación de los médicos generales de nuestro país como actores fundamentales en el fomento de la salud, prevención, diagnóstico y tratamiento adecuados, así como el oportuno envío a los distintos niveles de atención médica cuando sea necesario.</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24</a:t>
            </a:fld>
            <a:endParaRPr lang="es-MX" dirty="0"/>
          </a:p>
        </p:txBody>
      </p:sp>
      <p:sp>
        <p:nvSpPr>
          <p:cNvPr id="5" name="4 Título"/>
          <p:cNvSpPr>
            <a:spLocks noGrp="1"/>
          </p:cNvSpPr>
          <p:nvPr>
            <p:ph type="title"/>
          </p:nvPr>
        </p:nvSpPr>
        <p:spPr/>
        <p:txBody>
          <a:bodyPr>
            <a:normAutofit fontScale="90000"/>
          </a:bodyPr>
          <a:lstStyle/>
          <a:p>
            <a:r>
              <a:rPr lang="es-MX" dirty="0"/>
              <a:t>Comité Normativo Nacional de Medicina General</a:t>
            </a:r>
          </a:p>
        </p:txBody>
      </p:sp>
    </p:spTree>
    <p:extLst>
      <p:ext uri="{BB962C8B-B14F-4D97-AF65-F5344CB8AC3E}">
        <p14:creationId xmlns:p14="http://schemas.microsoft.com/office/powerpoint/2010/main" val="1461857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Asimismo, </a:t>
            </a:r>
            <a:r>
              <a:rPr lang="es-MX" dirty="0"/>
              <a:t>por medio del Subcomité de Educación Médica Continua, evalúa y acredita los cursos así como las diversas actividades de Educación Medica continua destinadas a los profesionistas del primer nivel de atención, bajo los más estrictos cánones académicos que aseguren la permanente actualización del Médico General</a:t>
            </a:r>
            <a:r>
              <a:rPr lang="es-MX" dirty="0" smtClean="0"/>
              <a:t>.</a:t>
            </a:r>
            <a:endParaRPr lang="es-MX" dirty="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25</a:t>
            </a:fld>
            <a:endParaRPr lang="es-MX" dirty="0"/>
          </a:p>
        </p:txBody>
      </p:sp>
      <p:sp>
        <p:nvSpPr>
          <p:cNvPr id="5" name="4 Título"/>
          <p:cNvSpPr>
            <a:spLocks noGrp="1"/>
          </p:cNvSpPr>
          <p:nvPr>
            <p:ph type="title"/>
          </p:nvPr>
        </p:nvSpPr>
        <p:spPr/>
        <p:txBody>
          <a:bodyPr>
            <a:normAutofit fontScale="90000"/>
          </a:bodyPr>
          <a:lstStyle/>
          <a:p>
            <a:r>
              <a:rPr lang="es-MX" dirty="0"/>
              <a:t>Comité Normativo Nacional de Medicina General</a:t>
            </a:r>
          </a:p>
        </p:txBody>
      </p:sp>
    </p:spTree>
    <p:extLst>
      <p:ext uri="{BB962C8B-B14F-4D97-AF65-F5344CB8AC3E}">
        <p14:creationId xmlns:p14="http://schemas.microsoft.com/office/powerpoint/2010/main" val="1077002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El CONAMEGE cuenta con la idoneidad de la Dirección General de Profesiones para poder avalar al Consejo Nacional de Certificación de Medicina General</a:t>
            </a:r>
            <a:endParaRPr lang="es-MX" dirty="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26</a:t>
            </a:fld>
            <a:endParaRPr lang="es-MX" dirty="0"/>
          </a:p>
        </p:txBody>
      </p:sp>
      <p:sp>
        <p:nvSpPr>
          <p:cNvPr id="5" name="4 Título"/>
          <p:cNvSpPr>
            <a:spLocks noGrp="1"/>
          </p:cNvSpPr>
          <p:nvPr>
            <p:ph type="title"/>
          </p:nvPr>
        </p:nvSpPr>
        <p:spPr/>
        <p:txBody>
          <a:bodyPr>
            <a:normAutofit fontScale="90000"/>
          </a:bodyPr>
          <a:lstStyle/>
          <a:p>
            <a:r>
              <a:rPr lang="es-MX" dirty="0"/>
              <a:t>Comité Normativo Nacional de Medicina General</a:t>
            </a:r>
          </a:p>
        </p:txBody>
      </p:sp>
    </p:spTree>
    <p:extLst>
      <p:ext uri="{BB962C8B-B14F-4D97-AF65-F5344CB8AC3E}">
        <p14:creationId xmlns:p14="http://schemas.microsoft.com/office/powerpoint/2010/main" val="1156465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normAutofit/>
          </a:bodyPr>
          <a:lstStyle/>
          <a:p>
            <a:r>
              <a:rPr lang="es-MX" dirty="0" smtClean="0"/>
              <a:t>Este CNCMG surge en el año 2000 como una estructura federada que integra a los Consejos Estatales de Medicina General del País incluyendo a la Ciudad de México</a:t>
            </a:r>
          </a:p>
          <a:p>
            <a:r>
              <a:rPr lang="es-MX" dirty="0" smtClean="0"/>
              <a:t>Todos los consejos forman la Asamblea General máximo órgano de gobierno</a:t>
            </a:r>
          </a:p>
          <a:p>
            <a:r>
              <a:rPr lang="es-MX" dirty="0" smtClean="0"/>
              <a:t>El </a:t>
            </a:r>
            <a:r>
              <a:rPr lang="es-MX" dirty="0"/>
              <a:t>objetivo final </a:t>
            </a:r>
            <a:r>
              <a:rPr lang="es-MX" dirty="0" smtClean="0"/>
              <a:t>es </a:t>
            </a:r>
            <a:r>
              <a:rPr lang="es-MX" dirty="0"/>
              <a:t>Certificar y Recertificar periódicamente a los Médicos Generales de la República </a:t>
            </a:r>
            <a:r>
              <a:rPr lang="es-MX" dirty="0" smtClean="0"/>
              <a:t>Mexicana</a:t>
            </a:r>
            <a:endParaRPr lang="es-MX" dirty="0"/>
          </a:p>
        </p:txBody>
      </p:sp>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3" name="2 Marcador de número de diapositiva"/>
          <p:cNvSpPr>
            <a:spLocks noGrp="1"/>
          </p:cNvSpPr>
          <p:nvPr>
            <p:ph type="sldNum" sz="quarter" idx="12"/>
          </p:nvPr>
        </p:nvSpPr>
        <p:spPr/>
        <p:txBody>
          <a:bodyPr/>
          <a:lstStyle/>
          <a:p>
            <a:fld id="{15619854-C557-4E4D-BAA4-8F05CC9DBEEA}" type="slidenum">
              <a:rPr lang="es-MX" smtClean="0"/>
              <a:t>27</a:t>
            </a:fld>
            <a:endParaRPr lang="es-MX" dirty="0"/>
          </a:p>
        </p:txBody>
      </p:sp>
      <p:sp>
        <p:nvSpPr>
          <p:cNvPr id="4" name="3 Título"/>
          <p:cNvSpPr>
            <a:spLocks noGrp="1"/>
          </p:cNvSpPr>
          <p:nvPr>
            <p:ph type="title"/>
          </p:nvPr>
        </p:nvSpPr>
        <p:spPr/>
        <p:txBody>
          <a:bodyPr>
            <a:normAutofit fontScale="90000"/>
          </a:bodyPr>
          <a:lstStyle/>
          <a:p>
            <a:r>
              <a:rPr lang="es-MX" dirty="0" smtClean="0"/>
              <a:t>Consejo Nacional de Certificación de Medicina General</a:t>
            </a:r>
            <a:endParaRPr lang="es-MX" dirty="0"/>
          </a:p>
        </p:txBody>
      </p:sp>
    </p:spTree>
    <p:extLst>
      <p:ext uri="{BB962C8B-B14F-4D97-AF65-F5344CB8AC3E}">
        <p14:creationId xmlns:p14="http://schemas.microsoft.com/office/powerpoint/2010/main" val="492493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r>
              <a:rPr lang="es-MX" dirty="0" smtClean="0"/>
              <a:t>El médico general se ve sujeto a presentar al menos tres exámenes para determinar su preparación y calidad, desde que concluye sus estudios, pasando por el proceso de selección a una especialidad y certificándose con un examen de certificación o recertificación</a:t>
            </a:r>
          </a:p>
          <a:p>
            <a:r>
              <a:rPr lang="es-MX" dirty="0" smtClean="0"/>
              <a:t>Estos exámenes representan tiempo de preparación y también un costo económico para la inscripción, traslado y alojamiento.</a:t>
            </a:r>
            <a:endParaRPr lang="es-MX" dirty="0"/>
          </a:p>
        </p:txBody>
      </p:sp>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3" name="2 Marcador de número de diapositiva"/>
          <p:cNvSpPr>
            <a:spLocks noGrp="1"/>
          </p:cNvSpPr>
          <p:nvPr>
            <p:ph type="sldNum" sz="quarter" idx="12"/>
          </p:nvPr>
        </p:nvSpPr>
        <p:spPr/>
        <p:txBody>
          <a:bodyPr/>
          <a:lstStyle/>
          <a:p>
            <a:fld id="{15619854-C557-4E4D-BAA4-8F05CC9DBEEA}" type="slidenum">
              <a:rPr lang="es-MX" smtClean="0"/>
              <a:t>28</a:t>
            </a:fld>
            <a:endParaRPr lang="es-MX" dirty="0"/>
          </a:p>
        </p:txBody>
      </p:sp>
      <p:sp>
        <p:nvSpPr>
          <p:cNvPr id="4" name="3 Título"/>
          <p:cNvSpPr>
            <a:spLocks noGrp="1"/>
          </p:cNvSpPr>
          <p:nvPr>
            <p:ph type="title"/>
          </p:nvPr>
        </p:nvSpPr>
        <p:spPr/>
        <p:txBody>
          <a:bodyPr/>
          <a:lstStyle/>
          <a:p>
            <a:r>
              <a:rPr lang="es-MX" dirty="0" smtClean="0"/>
              <a:t>Conclusiones</a:t>
            </a:r>
            <a:endParaRPr lang="es-MX" dirty="0"/>
          </a:p>
        </p:txBody>
      </p:sp>
    </p:spTree>
    <p:extLst>
      <p:ext uri="{BB962C8B-B14F-4D97-AF65-F5344CB8AC3E}">
        <p14:creationId xmlns:p14="http://schemas.microsoft.com/office/powerpoint/2010/main" val="3006284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r>
              <a:rPr lang="es-MX" dirty="0" smtClean="0"/>
              <a:t>Los tres </a:t>
            </a:r>
            <a:r>
              <a:rPr lang="es-MX" dirty="0"/>
              <a:t>exámenes </a:t>
            </a:r>
            <a:r>
              <a:rPr lang="es-MX" dirty="0" smtClean="0"/>
              <a:t>(CENEVAL o Profesional, </a:t>
            </a:r>
            <a:r>
              <a:rPr lang="es-MX" dirty="0"/>
              <a:t>ENARM y Certificación), </a:t>
            </a:r>
            <a:r>
              <a:rPr lang="es-MX" dirty="0" smtClean="0"/>
              <a:t>se </a:t>
            </a:r>
            <a:r>
              <a:rPr lang="es-MX" dirty="0"/>
              <a:t>diseñan por separado y son regidos unilateralmente por las instituciones que los </a:t>
            </a:r>
            <a:r>
              <a:rPr lang="es-MX" dirty="0" smtClean="0"/>
              <a:t>elaboran </a:t>
            </a:r>
          </a:p>
          <a:p>
            <a:r>
              <a:rPr lang="es-MX" dirty="0" smtClean="0"/>
              <a:t>Convendría </a:t>
            </a:r>
            <a:r>
              <a:rPr lang="es-MX" dirty="0"/>
              <a:t>unificarlos y establecer mediante un debate con la comunidad académica y profesional, y con las instituciones de </a:t>
            </a:r>
            <a:r>
              <a:rPr lang="es-MX" dirty="0" smtClean="0"/>
              <a:t>salud, </a:t>
            </a:r>
            <a:r>
              <a:rPr lang="es-MX" dirty="0"/>
              <a:t>sus objetivos y alcances para alinear los esfuerzos a nivel nacional. </a:t>
            </a:r>
          </a:p>
          <a:p>
            <a:endParaRPr lang="es-MX" dirty="0"/>
          </a:p>
        </p:txBody>
      </p:sp>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3" name="2 Marcador de número de diapositiva"/>
          <p:cNvSpPr>
            <a:spLocks noGrp="1"/>
          </p:cNvSpPr>
          <p:nvPr>
            <p:ph type="sldNum" sz="quarter" idx="12"/>
          </p:nvPr>
        </p:nvSpPr>
        <p:spPr/>
        <p:txBody>
          <a:bodyPr/>
          <a:lstStyle/>
          <a:p>
            <a:fld id="{15619854-C557-4E4D-BAA4-8F05CC9DBEEA}" type="slidenum">
              <a:rPr lang="es-MX" smtClean="0"/>
              <a:t>29</a:t>
            </a:fld>
            <a:endParaRPr lang="es-MX" dirty="0"/>
          </a:p>
        </p:txBody>
      </p:sp>
      <p:sp>
        <p:nvSpPr>
          <p:cNvPr id="4" name="3 Título"/>
          <p:cNvSpPr>
            <a:spLocks noGrp="1"/>
          </p:cNvSpPr>
          <p:nvPr>
            <p:ph type="title"/>
          </p:nvPr>
        </p:nvSpPr>
        <p:spPr/>
        <p:txBody>
          <a:bodyPr/>
          <a:lstStyle/>
          <a:p>
            <a:r>
              <a:rPr lang="es-MX" dirty="0" smtClean="0"/>
              <a:t>Conclusiones</a:t>
            </a:r>
            <a:endParaRPr lang="es-MX" dirty="0"/>
          </a:p>
        </p:txBody>
      </p:sp>
    </p:spTree>
    <p:extLst>
      <p:ext uri="{BB962C8B-B14F-4D97-AF65-F5344CB8AC3E}">
        <p14:creationId xmlns:p14="http://schemas.microsoft.com/office/powerpoint/2010/main" val="2955009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La salud de la población mexicana depende en gran medida de los aproximadamente 160,000 médicos existentes en nuestro país, de los cuales más de 100,000 son médicos generales</a:t>
            </a:r>
            <a:r>
              <a:rPr lang="es-MX" dirty="0" smtClean="0"/>
              <a:t>.</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3</a:t>
            </a:fld>
            <a:endParaRPr lang="es-MX" dirty="0"/>
          </a:p>
        </p:txBody>
      </p:sp>
      <p:sp>
        <p:nvSpPr>
          <p:cNvPr id="5" name="4 Título"/>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2352834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r>
              <a:rPr lang="es-MX" dirty="0" smtClean="0"/>
              <a:t>Debemos buscar hacer las cosas en forma distinta. Si seguimos haciendo lo mismo no podemos tener resultados diferentes.</a:t>
            </a:r>
          </a:p>
          <a:p>
            <a:r>
              <a:rPr lang="es-MX" dirty="0" smtClean="0"/>
              <a:t>Debemos buscar mayor equidad, universalidad y solidaridad para la atención de los Mexicanos. El incremento de médicos especialistas no nos permite lograr lo anterior. Es la participación del medico general certificado lo que nos permitirá lograrlo.</a:t>
            </a:r>
            <a:endParaRPr lang="es-MX" dirty="0"/>
          </a:p>
        </p:txBody>
      </p:sp>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3" name="2 Marcador de número de diapositiva"/>
          <p:cNvSpPr>
            <a:spLocks noGrp="1"/>
          </p:cNvSpPr>
          <p:nvPr>
            <p:ph type="sldNum" sz="quarter" idx="12"/>
          </p:nvPr>
        </p:nvSpPr>
        <p:spPr/>
        <p:txBody>
          <a:bodyPr/>
          <a:lstStyle/>
          <a:p>
            <a:fld id="{15619854-C557-4E4D-BAA4-8F05CC9DBEEA}" type="slidenum">
              <a:rPr lang="es-MX" smtClean="0"/>
              <a:t>30</a:t>
            </a:fld>
            <a:endParaRPr lang="es-MX" dirty="0"/>
          </a:p>
        </p:txBody>
      </p:sp>
      <p:sp>
        <p:nvSpPr>
          <p:cNvPr id="4" name="3 Título"/>
          <p:cNvSpPr>
            <a:spLocks noGrp="1"/>
          </p:cNvSpPr>
          <p:nvPr>
            <p:ph type="title"/>
          </p:nvPr>
        </p:nvSpPr>
        <p:spPr/>
        <p:txBody>
          <a:bodyPr/>
          <a:lstStyle/>
          <a:p>
            <a:r>
              <a:rPr lang="es-MX" dirty="0" smtClean="0"/>
              <a:t>Conclusiones</a:t>
            </a:r>
            <a:endParaRPr lang="es-MX" dirty="0"/>
          </a:p>
        </p:txBody>
      </p:sp>
    </p:spTree>
    <p:extLst>
      <p:ext uri="{BB962C8B-B14F-4D97-AF65-F5344CB8AC3E}">
        <p14:creationId xmlns:p14="http://schemas.microsoft.com/office/powerpoint/2010/main" val="3814683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p:txBody>
          <a:bodyPr/>
          <a:lstStyle/>
          <a:p>
            <a:r>
              <a:rPr lang="es-MX" dirty="0" smtClean="0"/>
              <a:t>La AMFEM continuará su labor de tratar que el Perfil por Competencias del Médico General Mexicano se alcance</a:t>
            </a:r>
            <a:endParaRPr lang="es-MX" dirty="0"/>
          </a:p>
        </p:txBody>
      </p:sp>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3" name="2 Marcador de número de diapositiva"/>
          <p:cNvSpPr>
            <a:spLocks noGrp="1"/>
          </p:cNvSpPr>
          <p:nvPr>
            <p:ph type="sldNum" sz="quarter" idx="12"/>
          </p:nvPr>
        </p:nvSpPr>
        <p:spPr/>
        <p:txBody>
          <a:bodyPr/>
          <a:lstStyle/>
          <a:p>
            <a:fld id="{15619854-C557-4E4D-BAA4-8F05CC9DBEEA}" type="slidenum">
              <a:rPr lang="es-MX" smtClean="0"/>
              <a:t>31</a:t>
            </a:fld>
            <a:endParaRPr lang="es-MX" dirty="0"/>
          </a:p>
        </p:txBody>
      </p:sp>
      <p:sp>
        <p:nvSpPr>
          <p:cNvPr id="4" name="3 Título"/>
          <p:cNvSpPr>
            <a:spLocks noGrp="1"/>
          </p:cNvSpPr>
          <p:nvPr>
            <p:ph type="title"/>
          </p:nvPr>
        </p:nvSpPr>
        <p:spPr/>
        <p:txBody>
          <a:bodyPr/>
          <a:lstStyle/>
          <a:p>
            <a:r>
              <a:rPr lang="es-MX" dirty="0" smtClean="0"/>
              <a:t>Conclusiones</a:t>
            </a:r>
            <a:endParaRPr lang="es-MX"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1248" y="1481138"/>
            <a:ext cx="305250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167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p:txBody>
          <a:bodyPr/>
          <a:lstStyle/>
          <a:p>
            <a:r>
              <a:rPr lang="es-MX" dirty="0" smtClean="0"/>
              <a:t>Consideramos </a:t>
            </a:r>
            <a:r>
              <a:rPr lang="es-MX" dirty="0"/>
              <a:t>prudente convocar a realizar este gran diálogo nacional entre todos los actores para construir consensos, y concertar acciones </a:t>
            </a:r>
            <a:r>
              <a:rPr lang="es-MX" dirty="0" smtClean="0"/>
              <a:t>sinérgicas </a:t>
            </a:r>
            <a:r>
              <a:rPr lang="es-MX" dirty="0"/>
              <a:t>que nos permitan alinear esfuerzos para mejorar la calidad de la educación médica en </a:t>
            </a:r>
            <a:r>
              <a:rPr lang="es-MX" dirty="0" smtClean="0"/>
              <a:t>México, </a:t>
            </a:r>
            <a:r>
              <a:rPr lang="es-MX" dirty="0"/>
              <a:t>a fin de generar acciones coherentes en favor de la calidad de la </a:t>
            </a:r>
            <a:r>
              <a:rPr lang="es-MX" dirty="0" smtClean="0"/>
              <a:t>salud </a:t>
            </a:r>
            <a:r>
              <a:rPr lang="es-MX" dirty="0"/>
              <a:t>y del bienestar de la </a:t>
            </a:r>
            <a:r>
              <a:rPr lang="es-MX" dirty="0" smtClean="0"/>
              <a:t>población mediante la vital contribución del médico general certificado.</a:t>
            </a:r>
            <a:endParaRPr lang="es-MX" dirty="0"/>
          </a:p>
        </p:txBody>
      </p:sp>
      <p:sp>
        <p:nvSpPr>
          <p:cNvPr id="4" name="3 Marcador de pie de página"/>
          <p:cNvSpPr>
            <a:spLocks noGrp="1"/>
          </p:cNvSpPr>
          <p:nvPr>
            <p:ph type="ftr" sz="quarter" idx="11"/>
          </p:nvPr>
        </p:nvSpPr>
        <p:spPr/>
        <p:txBody>
          <a:bodyPr/>
          <a:lstStyle/>
          <a:p>
            <a:r>
              <a:rPr lang="es-MX" smtClean="0"/>
              <a:t>ANM - AMFEM 2016</a:t>
            </a:r>
            <a:endParaRPr lang="es-MX" dirty="0"/>
          </a:p>
        </p:txBody>
      </p:sp>
      <p:sp>
        <p:nvSpPr>
          <p:cNvPr id="5" name="4 Marcador de número de diapositiva"/>
          <p:cNvSpPr>
            <a:spLocks noGrp="1"/>
          </p:cNvSpPr>
          <p:nvPr>
            <p:ph type="sldNum" sz="quarter" idx="12"/>
          </p:nvPr>
        </p:nvSpPr>
        <p:spPr/>
        <p:txBody>
          <a:bodyPr/>
          <a:lstStyle/>
          <a:p>
            <a:fld id="{15619854-C557-4E4D-BAA4-8F05CC9DBEEA}" type="slidenum">
              <a:rPr lang="es-MX" smtClean="0"/>
              <a:t>32</a:t>
            </a:fld>
            <a:endParaRPr lang="es-MX" dirty="0"/>
          </a:p>
        </p:txBody>
      </p:sp>
      <p:sp>
        <p:nvSpPr>
          <p:cNvPr id="7" name="6 Título"/>
          <p:cNvSpPr>
            <a:spLocks noGrp="1"/>
          </p:cNvSpPr>
          <p:nvPr>
            <p:ph type="title"/>
          </p:nvPr>
        </p:nvSpPr>
        <p:spPr/>
        <p:txBody>
          <a:bodyPr/>
          <a:lstStyle/>
          <a:p>
            <a:r>
              <a:rPr lang="es-MX" dirty="0" smtClean="0"/>
              <a:t>Conclusiones</a:t>
            </a:r>
            <a:endParaRPr lang="es-MX" dirty="0"/>
          </a:p>
        </p:txBody>
      </p:sp>
    </p:spTree>
    <p:extLst>
      <p:ext uri="{BB962C8B-B14F-4D97-AF65-F5344CB8AC3E}">
        <p14:creationId xmlns:p14="http://schemas.microsoft.com/office/powerpoint/2010/main" val="3611619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8032" y="2924944"/>
            <a:ext cx="7772400" cy="1470025"/>
          </a:xfrm>
        </p:spPr>
        <p:txBody>
          <a:bodyPr>
            <a:normAutofit/>
          </a:bodyPr>
          <a:lstStyle/>
          <a:p>
            <a:pPr algn="ctr"/>
            <a:r>
              <a:rPr lang="es-MX" sz="6000" b="1" dirty="0" smtClean="0"/>
              <a:t>Gracias</a:t>
            </a:r>
            <a:endParaRPr lang="es-MX" sz="6000" dirty="0"/>
          </a:p>
        </p:txBody>
      </p:sp>
      <p:sp>
        <p:nvSpPr>
          <p:cNvPr id="5" name="Marcador de pie de página 4"/>
          <p:cNvSpPr>
            <a:spLocks noGrp="1"/>
          </p:cNvSpPr>
          <p:nvPr>
            <p:ph type="ftr" sz="quarter" idx="11"/>
          </p:nvPr>
        </p:nvSpPr>
        <p:spPr/>
        <p:txBody>
          <a:bodyPr/>
          <a:lstStyle/>
          <a:p>
            <a:r>
              <a:rPr lang="es-MX" smtClean="0"/>
              <a:t>ANM - AMFEM 2016</a:t>
            </a:r>
            <a:endParaRPr lang="es-MX"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23" y="1196752"/>
            <a:ext cx="3350061" cy="1080120"/>
          </a:xfrm>
          <a:prstGeom prst="rect">
            <a:avLst/>
          </a:prstGeom>
          <a:solidFill>
            <a:schemeClr val="accent1">
              <a:lumMod val="20000"/>
              <a:lumOff val="80000"/>
            </a:schemeClr>
          </a:solidFill>
          <a:ln>
            <a:noFill/>
          </a:ln>
          <a:effectLst/>
        </p:spPr>
      </p:pic>
      <p:sp>
        <p:nvSpPr>
          <p:cNvPr id="4" name="3 CuadroTexto"/>
          <p:cNvSpPr txBox="1"/>
          <p:nvPr/>
        </p:nvSpPr>
        <p:spPr>
          <a:xfrm>
            <a:off x="3359124" y="4149080"/>
            <a:ext cx="2509020" cy="369332"/>
          </a:xfrm>
          <a:prstGeom prst="rect">
            <a:avLst/>
          </a:prstGeom>
          <a:noFill/>
        </p:spPr>
        <p:txBody>
          <a:bodyPr wrap="none" rtlCol="0">
            <a:spAutoFit/>
          </a:bodyPr>
          <a:lstStyle/>
          <a:p>
            <a:pPr algn="r"/>
            <a:r>
              <a:rPr lang="es-MX" dirty="0" smtClean="0"/>
              <a:t>rleonbor@gmail.com</a:t>
            </a:r>
            <a:endParaRPr lang="es-MX" dirty="0"/>
          </a:p>
        </p:txBody>
      </p:sp>
      <p:sp>
        <p:nvSpPr>
          <p:cNvPr id="3" name="2 Marcador de número de diapositiva"/>
          <p:cNvSpPr>
            <a:spLocks noGrp="1"/>
          </p:cNvSpPr>
          <p:nvPr>
            <p:ph type="sldNum" sz="quarter" idx="12"/>
          </p:nvPr>
        </p:nvSpPr>
        <p:spPr/>
        <p:txBody>
          <a:bodyPr/>
          <a:lstStyle/>
          <a:p>
            <a:fld id="{15619854-C557-4E4D-BAA4-8F05CC9DBEEA}" type="slidenum">
              <a:rPr lang="es-MX" smtClean="0"/>
              <a:t>33</a:t>
            </a:fld>
            <a:endParaRPr lang="es-MX" dirty="0"/>
          </a:p>
        </p:txBody>
      </p:sp>
    </p:spTree>
    <p:extLst>
      <p:ext uri="{BB962C8B-B14F-4D97-AF65-F5344CB8AC3E}">
        <p14:creationId xmlns:p14="http://schemas.microsoft.com/office/powerpoint/2010/main" val="713264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r>
              <a:rPr lang="es-MX" smtClean="0"/>
              <a:t>ANM - AMFEM 2016</a:t>
            </a:r>
            <a:endParaRPr lang="es-MX" dirty="0"/>
          </a:p>
        </p:txBody>
      </p:sp>
      <p:pic>
        <p:nvPicPr>
          <p:cNvPr id="3074" name="Picture 2" descr="C:\Users\Dr. León\Desktop\Captura de pantalla 2016-02-05 14.45.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557213"/>
            <a:ext cx="3876675" cy="5743575"/>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15619854-C557-4E4D-BAA4-8F05CC9DBEEA}" type="slidenum">
              <a:rPr lang="es-MX" smtClean="0"/>
              <a:t>34</a:t>
            </a:fld>
            <a:endParaRPr lang="es-MX" dirty="0"/>
          </a:p>
        </p:txBody>
      </p:sp>
    </p:spTree>
    <p:extLst>
      <p:ext uri="{BB962C8B-B14F-4D97-AF65-F5344CB8AC3E}">
        <p14:creationId xmlns:p14="http://schemas.microsoft.com/office/powerpoint/2010/main" val="2502629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6779"/>
            <a:ext cx="6696744" cy="591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15619854-C557-4E4D-BAA4-8F05CC9DBEEA}" type="slidenum">
              <a:rPr lang="es-MX" smtClean="0"/>
              <a:t>35</a:t>
            </a:fld>
            <a:endParaRPr lang="es-MX" dirty="0"/>
          </a:p>
        </p:txBody>
      </p:sp>
    </p:spTree>
    <p:extLst>
      <p:ext uri="{BB962C8B-B14F-4D97-AF65-F5344CB8AC3E}">
        <p14:creationId xmlns:p14="http://schemas.microsoft.com/office/powerpoint/2010/main" val="71846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5" name="4 Título"/>
          <p:cNvSpPr>
            <a:spLocks noGrp="1"/>
          </p:cNvSpPr>
          <p:nvPr>
            <p:ph type="title"/>
          </p:nvPr>
        </p:nvSpPr>
        <p:spPr/>
        <p:txBody>
          <a:bodyPr>
            <a:noAutofit/>
          </a:bodyPr>
          <a:lstStyle/>
          <a:p>
            <a:r>
              <a:rPr lang="es-MX" sz="3200" dirty="0"/>
              <a:t>1. Competencia genérica </a:t>
            </a:r>
            <a:br>
              <a:rPr lang="es-MX" sz="3200" dirty="0"/>
            </a:br>
            <a:r>
              <a:rPr lang="es-MX" sz="3200" dirty="0" smtClean="0"/>
              <a:t>DOMINIO DE LA ATENCIÓN MÉDICA GENERAL</a:t>
            </a:r>
            <a:endParaRPr lang="es-MX" sz="3200" dirty="0"/>
          </a:p>
        </p:txBody>
      </p:sp>
      <p:sp>
        <p:nvSpPr>
          <p:cNvPr id="6" name="5 CuadroTexto"/>
          <p:cNvSpPr txBox="1"/>
          <p:nvPr/>
        </p:nvSpPr>
        <p:spPr>
          <a:xfrm>
            <a:off x="683568" y="1700808"/>
            <a:ext cx="7704856" cy="3785652"/>
          </a:xfrm>
          <a:prstGeom prst="rect">
            <a:avLst/>
          </a:prstGeom>
          <a:noFill/>
        </p:spPr>
        <p:txBody>
          <a:bodyPr wrap="square" rtlCol="0">
            <a:spAutoFit/>
          </a:bodyPr>
          <a:lstStyle/>
          <a:p>
            <a:r>
              <a:rPr lang="es-MX" sz="2400" dirty="0">
                <a:solidFill>
                  <a:schemeClr val="tx2">
                    <a:lumMod val="90000"/>
                  </a:schemeClr>
                </a:solidFill>
              </a:rPr>
              <a:t>Unidad 1.1 Promoción de la salud individual y </a:t>
            </a:r>
            <a:r>
              <a:rPr lang="es-MX" sz="2400" dirty="0" smtClean="0">
                <a:solidFill>
                  <a:schemeClr val="tx2">
                    <a:lumMod val="90000"/>
                  </a:schemeClr>
                </a:solidFill>
              </a:rPr>
              <a:t>		        familiar</a:t>
            </a:r>
            <a:endParaRPr lang="es-MX" sz="2400" dirty="0">
              <a:solidFill>
                <a:schemeClr val="tx2">
                  <a:lumMod val="90000"/>
                </a:schemeClr>
              </a:solidFill>
            </a:endParaRPr>
          </a:p>
          <a:p>
            <a:r>
              <a:rPr lang="es-MX" sz="2400" dirty="0">
                <a:solidFill>
                  <a:schemeClr val="tx2">
                    <a:lumMod val="90000"/>
                  </a:schemeClr>
                </a:solidFill>
              </a:rPr>
              <a:t>Unidad 1.2 Diagnóstico</a:t>
            </a:r>
          </a:p>
          <a:p>
            <a:r>
              <a:rPr lang="es-MX" sz="2400" dirty="0">
                <a:solidFill>
                  <a:schemeClr val="tx2">
                    <a:lumMod val="90000"/>
                  </a:schemeClr>
                </a:solidFill>
              </a:rPr>
              <a:t>Unidad 1.3 Manejo terapéutico</a:t>
            </a:r>
          </a:p>
          <a:p>
            <a:r>
              <a:rPr lang="es-MX" sz="2400" dirty="0">
                <a:solidFill>
                  <a:schemeClr val="tx2">
                    <a:lumMod val="90000"/>
                  </a:schemeClr>
                </a:solidFill>
              </a:rPr>
              <a:t>Unidad 1.4 Pronóstico, plan de acción y </a:t>
            </a:r>
            <a:r>
              <a:rPr lang="es-MX" sz="2400" dirty="0" smtClean="0">
                <a:solidFill>
                  <a:schemeClr val="tx2">
                    <a:lumMod val="90000"/>
                  </a:schemeClr>
                </a:solidFill>
              </a:rPr>
              <a:t>	 	  	        seguimiento</a:t>
            </a:r>
            <a:endParaRPr lang="es-MX" sz="2400" dirty="0">
              <a:solidFill>
                <a:schemeClr val="tx2">
                  <a:lumMod val="90000"/>
                </a:schemeClr>
              </a:solidFill>
            </a:endParaRPr>
          </a:p>
          <a:p>
            <a:r>
              <a:rPr lang="es-MX" sz="2400" dirty="0">
                <a:solidFill>
                  <a:schemeClr val="tx2">
                    <a:lumMod val="90000"/>
                  </a:schemeClr>
                </a:solidFill>
              </a:rPr>
              <a:t>Unidad 1.5 Manejo de pacientes con </a:t>
            </a:r>
            <a:r>
              <a:rPr lang="es-MX" sz="2400" dirty="0" smtClean="0">
                <a:solidFill>
                  <a:schemeClr val="tx2">
                    <a:lumMod val="90000"/>
                  </a:schemeClr>
                </a:solidFill>
              </a:rPr>
              <a:t>				        enfermedades </a:t>
            </a:r>
            <a:r>
              <a:rPr lang="es-MX" sz="2400" dirty="0">
                <a:solidFill>
                  <a:schemeClr val="tx2">
                    <a:lumMod val="90000"/>
                  </a:schemeClr>
                </a:solidFill>
              </a:rPr>
              <a:t>múltiples</a:t>
            </a:r>
          </a:p>
          <a:p>
            <a:r>
              <a:rPr lang="es-MX" sz="2400" dirty="0" smtClean="0">
                <a:solidFill>
                  <a:schemeClr val="tx2">
                    <a:lumMod val="90000"/>
                  </a:schemeClr>
                </a:solidFill>
              </a:rPr>
              <a:t>Unidad </a:t>
            </a:r>
            <a:r>
              <a:rPr lang="es-MX" sz="2400" dirty="0">
                <a:solidFill>
                  <a:schemeClr val="tx2">
                    <a:lumMod val="90000"/>
                  </a:schemeClr>
                </a:solidFill>
              </a:rPr>
              <a:t>1.6 Habilidades clínicas</a:t>
            </a:r>
          </a:p>
          <a:p>
            <a:r>
              <a:rPr lang="es-MX" sz="2400" dirty="0">
                <a:solidFill>
                  <a:schemeClr val="tx2">
                    <a:lumMod val="90000"/>
                  </a:schemeClr>
                </a:solidFill>
              </a:rPr>
              <a:t>Unidad 1.7 Comunicación con el paciente</a:t>
            </a:r>
          </a:p>
        </p:txBody>
      </p:sp>
      <p:sp>
        <p:nvSpPr>
          <p:cNvPr id="3" name="2 Marcador de número de diapositiva"/>
          <p:cNvSpPr>
            <a:spLocks noGrp="1"/>
          </p:cNvSpPr>
          <p:nvPr>
            <p:ph type="sldNum" sz="quarter" idx="12"/>
          </p:nvPr>
        </p:nvSpPr>
        <p:spPr/>
        <p:txBody>
          <a:bodyPr/>
          <a:lstStyle/>
          <a:p>
            <a:fld id="{15619854-C557-4E4D-BAA4-8F05CC9DBEEA}" type="slidenum">
              <a:rPr lang="es-MX" smtClean="0"/>
              <a:t>36</a:t>
            </a:fld>
            <a:endParaRPr lang="es-MX" dirty="0"/>
          </a:p>
        </p:txBody>
      </p:sp>
    </p:spTree>
    <p:extLst>
      <p:ext uri="{BB962C8B-B14F-4D97-AF65-F5344CB8AC3E}">
        <p14:creationId xmlns:p14="http://schemas.microsoft.com/office/powerpoint/2010/main" val="3147757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5" name="4 Título"/>
          <p:cNvSpPr>
            <a:spLocks noGrp="1"/>
          </p:cNvSpPr>
          <p:nvPr>
            <p:ph type="title"/>
          </p:nvPr>
        </p:nvSpPr>
        <p:spPr/>
        <p:txBody>
          <a:bodyPr>
            <a:noAutofit/>
          </a:bodyPr>
          <a:lstStyle/>
          <a:p>
            <a:r>
              <a:rPr lang="es-MX" sz="3200" dirty="0"/>
              <a:t>2. Competencia genérica</a:t>
            </a:r>
            <a:br>
              <a:rPr lang="es-MX" sz="3200" dirty="0"/>
            </a:br>
            <a:r>
              <a:rPr lang="es-MX" sz="3200" dirty="0" smtClean="0"/>
              <a:t>DOMINIO DE LAS BASES CIENTÍFICAS DE LA MEDICINA</a:t>
            </a:r>
            <a:endParaRPr lang="es-MX" sz="3200" dirty="0"/>
          </a:p>
        </p:txBody>
      </p:sp>
      <p:sp>
        <p:nvSpPr>
          <p:cNvPr id="6" name="5 CuadroTexto"/>
          <p:cNvSpPr txBox="1"/>
          <p:nvPr/>
        </p:nvSpPr>
        <p:spPr>
          <a:xfrm>
            <a:off x="683568" y="1700808"/>
            <a:ext cx="7704856" cy="1569660"/>
          </a:xfrm>
          <a:prstGeom prst="rect">
            <a:avLst/>
          </a:prstGeom>
          <a:noFill/>
        </p:spPr>
        <p:txBody>
          <a:bodyPr wrap="square" rtlCol="0">
            <a:spAutoFit/>
          </a:bodyPr>
          <a:lstStyle/>
          <a:p>
            <a:r>
              <a:rPr lang="es-MX" sz="2400" dirty="0">
                <a:solidFill>
                  <a:schemeClr val="tx2">
                    <a:lumMod val="90000"/>
                  </a:schemeClr>
                </a:solidFill>
              </a:rPr>
              <a:t>Unidad 2.1 Dimensión biológica</a:t>
            </a:r>
          </a:p>
          <a:p>
            <a:r>
              <a:rPr lang="es-MX" sz="2400" dirty="0">
                <a:solidFill>
                  <a:schemeClr val="tx2">
                    <a:lumMod val="90000"/>
                  </a:schemeClr>
                </a:solidFill>
              </a:rPr>
              <a:t>Unidad 2.2 Dimensión psicológica</a:t>
            </a:r>
          </a:p>
          <a:p>
            <a:r>
              <a:rPr lang="es-MX" sz="2400" dirty="0">
                <a:solidFill>
                  <a:schemeClr val="tx2">
                    <a:lumMod val="90000"/>
                  </a:schemeClr>
                </a:solidFill>
              </a:rPr>
              <a:t>Unidad 2.3 Dimensión social</a:t>
            </a:r>
          </a:p>
          <a:p>
            <a:r>
              <a:rPr lang="es-MX" sz="2400" dirty="0">
                <a:solidFill>
                  <a:schemeClr val="tx2">
                    <a:lumMod val="90000"/>
                  </a:schemeClr>
                </a:solidFill>
              </a:rPr>
              <a:t>Unidad 2.4 Pensamiento complejo y sistémico</a:t>
            </a:r>
          </a:p>
        </p:txBody>
      </p:sp>
      <p:sp>
        <p:nvSpPr>
          <p:cNvPr id="3" name="2 Marcador de número de diapositiva"/>
          <p:cNvSpPr>
            <a:spLocks noGrp="1"/>
          </p:cNvSpPr>
          <p:nvPr>
            <p:ph type="sldNum" sz="quarter" idx="12"/>
          </p:nvPr>
        </p:nvSpPr>
        <p:spPr/>
        <p:txBody>
          <a:bodyPr/>
          <a:lstStyle/>
          <a:p>
            <a:fld id="{15619854-C557-4E4D-BAA4-8F05CC9DBEEA}" type="slidenum">
              <a:rPr lang="es-MX" smtClean="0"/>
              <a:t>37</a:t>
            </a:fld>
            <a:endParaRPr lang="es-MX" dirty="0"/>
          </a:p>
        </p:txBody>
      </p:sp>
    </p:spTree>
    <p:extLst>
      <p:ext uri="{BB962C8B-B14F-4D97-AF65-F5344CB8AC3E}">
        <p14:creationId xmlns:p14="http://schemas.microsoft.com/office/powerpoint/2010/main" val="3491182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5" name="4 Título"/>
          <p:cNvSpPr>
            <a:spLocks noGrp="1"/>
          </p:cNvSpPr>
          <p:nvPr>
            <p:ph type="title"/>
          </p:nvPr>
        </p:nvSpPr>
        <p:spPr>
          <a:xfrm>
            <a:off x="421196" y="476672"/>
            <a:ext cx="8229600" cy="1143000"/>
          </a:xfrm>
        </p:spPr>
        <p:txBody>
          <a:bodyPr>
            <a:noAutofit/>
          </a:bodyPr>
          <a:lstStyle/>
          <a:p>
            <a:r>
              <a:rPr lang="es-MX" sz="3200" dirty="0"/>
              <a:t>3. Competencia genérica </a:t>
            </a:r>
            <a:br>
              <a:rPr lang="es-MX" sz="3200" dirty="0"/>
            </a:br>
            <a:r>
              <a:rPr lang="es-MX" sz="3200" dirty="0" smtClean="0"/>
              <a:t>CAPACIDAD METODOLÓGICA E INSTRUMENTAL EN CIENCIAS Y HUMANIDADES</a:t>
            </a:r>
            <a:endParaRPr lang="es-MX" sz="3200" dirty="0"/>
          </a:p>
        </p:txBody>
      </p:sp>
      <p:sp>
        <p:nvSpPr>
          <p:cNvPr id="6" name="5 CuadroTexto"/>
          <p:cNvSpPr txBox="1"/>
          <p:nvPr/>
        </p:nvSpPr>
        <p:spPr>
          <a:xfrm>
            <a:off x="683568" y="2075364"/>
            <a:ext cx="7704856" cy="3785652"/>
          </a:xfrm>
          <a:prstGeom prst="rect">
            <a:avLst/>
          </a:prstGeom>
          <a:noFill/>
        </p:spPr>
        <p:txBody>
          <a:bodyPr wrap="square" rtlCol="0">
            <a:spAutoFit/>
          </a:bodyPr>
          <a:lstStyle/>
          <a:p>
            <a:r>
              <a:rPr lang="es-MX" sz="2400" dirty="0">
                <a:solidFill>
                  <a:schemeClr val="tx2">
                    <a:lumMod val="90000"/>
                  </a:schemeClr>
                </a:solidFill>
              </a:rPr>
              <a:t>Unidad 3.1 Método científico</a:t>
            </a:r>
          </a:p>
          <a:p>
            <a:r>
              <a:rPr lang="es-MX" sz="2400" dirty="0">
                <a:solidFill>
                  <a:schemeClr val="tx2">
                    <a:lumMod val="90000"/>
                  </a:schemeClr>
                </a:solidFill>
              </a:rPr>
              <a:t>Unidad 3.2 Método epidemiológico</a:t>
            </a:r>
          </a:p>
          <a:p>
            <a:r>
              <a:rPr lang="es-MX" sz="2400" dirty="0">
                <a:solidFill>
                  <a:schemeClr val="tx2">
                    <a:lumMod val="90000"/>
                  </a:schemeClr>
                </a:solidFill>
              </a:rPr>
              <a:t>Unidad 3.3 Método clínico y toma de decisiones </a:t>
            </a:r>
            <a:r>
              <a:rPr lang="es-MX" sz="2400" dirty="0" smtClean="0">
                <a:solidFill>
                  <a:schemeClr val="tx2">
                    <a:lumMod val="90000"/>
                  </a:schemeClr>
                </a:solidFill>
              </a:rPr>
              <a:t>		  médicas</a:t>
            </a:r>
            <a:endParaRPr lang="es-MX" sz="2400" dirty="0">
              <a:solidFill>
                <a:schemeClr val="tx2">
                  <a:lumMod val="90000"/>
                </a:schemeClr>
              </a:solidFill>
            </a:endParaRPr>
          </a:p>
          <a:p>
            <a:r>
              <a:rPr lang="es-MX" sz="2400" dirty="0">
                <a:solidFill>
                  <a:schemeClr val="tx2">
                    <a:lumMod val="90000"/>
                  </a:schemeClr>
                </a:solidFill>
              </a:rPr>
              <a:t>Unidad 3.4 Método </a:t>
            </a:r>
            <a:r>
              <a:rPr lang="es-MX" sz="2400" dirty="0" err="1">
                <a:solidFill>
                  <a:schemeClr val="tx2">
                    <a:lumMod val="90000"/>
                  </a:schemeClr>
                </a:solidFill>
              </a:rPr>
              <a:t>bioestadístico</a:t>
            </a:r>
            <a:endParaRPr lang="es-MX" sz="2400" dirty="0">
              <a:solidFill>
                <a:schemeClr val="tx2">
                  <a:lumMod val="90000"/>
                </a:schemeClr>
              </a:solidFill>
            </a:endParaRPr>
          </a:p>
          <a:p>
            <a:r>
              <a:rPr lang="es-MX" sz="2400" dirty="0">
                <a:solidFill>
                  <a:schemeClr val="tx2">
                    <a:lumMod val="90000"/>
                  </a:schemeClr>
                </a:solidFill>
              </a:rPr>
              <a:t>Unidad 3.5 Método de las humanidades</a:t>
            </a:r>
          </a:p>
          <a:p>
            <a:r>
              <a:rPr lang="es-MX" sz="2400" dirty="0">
                <a:solidFill>
                  <a:schemeClr val="tx2">
                    <a:lumMod val="90000"/>
                  </a:schemeClr>
                </a:solidFill>
              </a:rPr>
              <a:t>Unidad 3.6 Manejo de la tecnología de la </a:t>
            </a:r>
            <a:r>
              <a:rPr lang="es-MX" sz="2400" dirty="0" smtClean="0">
                <a:solidFill>
                  <a:schemeClr val="tx2">
                    <a:lumMod val="90000"/>
                  </a:schemeClr>
                </a:solidFill>
              </a:rPr>
              <a:t>			   información </a:t>
            </a:r>
            <a:r>
              <a:rPr lang="es-MX" sz="2400" dirty="0">
                <a:solidFill>
                  <a:schemeClr val="tx2">
                    <a:lumMod val="90000"/>
                  </a:schemeClr>
                </a:solidFill>
              </a:rPr>
              <a:t>y comunicación</a:t>
            </a:r>
          </a:p>
          <a:p>
            <a:r>
              <a:rPr lang="es-MX" sz="2400" dirty="0">
                <a:solidFill>
                  <a:schemeClr val="tx2">
                    <a:lumMod val="90000"/>
                  </a:schemeClr>
                </a:solidFill>
              </a:rPr>
              <a:t>Unidad 3.7 Gestión del conocimiento</a:t>
            </a:r>
          </a:p>
          <a:p>
            <a:r>
              <a:rPr lang="es-MX" sz="2400" dirty="0">
                <a:solidFill>
                  <a:schemeClr val="tx2">
                    <a:lumMod val="90000"/>
                  </a:schemeClr>
                </a:solidFill>
              </a:rPr>
              <a:t>Unidad 3.8 Desarrollo humano</a:t>
            </a:r>
          </a:p>
        </p:txBody>
      </p:sp>
      <p:sp>
        <p:nvSpPr>
          <p:cNvPr id="3" name="2 Marcador de número de diapositiva"/>
          <p:cNvSpPr>
            <a:spLocks noGrp="1"/>
          </p:cNvSpPr>
          <p:nvPr>
            <p:ph type="sldNum" sz="quarter" idx="12"/>
          </p:nvPr>
        </p:nvSpPr>
        <p:spPr/>
        <p:txBody>
          <a:bodyPr/>
          <a:lstStyle/>
          <a:p>
            <a:fld id="{15619854-C557-4E4D-BAA4-8F05CC9DBEEA}" type="slidenum">
              <a:rPr lang="es-MX" smtClean="0"/>
              <a:t>38</a:t>
            </a:fld>
            <a:endParaRPr lang="es-MX" dirty="0"/>
          </a:p>
        </p:txBody>
      </p:sp>
    </p:spTree>
    <p:extLst>
      <p:ext uri="{BB962C8B-B14F-4D97-AF65-F5344CB8AC3E}">
        <p14:creationId xmlns:p14="http://schemas.microsoft.com/office/powerpoint/2010/main" val="2876668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5" name="4 Título"/>
          <p:cNvSpPr>
            <a:spLocks noGrp="1"/>
          </p:cNvSpPr>
          <p:nvPr>
            <p:ph type="title"/>
          </p:nvPr>
        </p:nvSpPr>
        <p:spPr>
          <a:xfrm>
            <a:off x="421196" y="476672"/>
            <a:ext cx="8471284" cy="1143000"/>
          </a:xfrm>
        </p:spPr>
        <p:txBody>
          <a:bodyPr>
            <a:noAutofit/>
          </a:bodyPr>
          <a:lstStyle/>
          <a:p>
            <a:r>
              <a:rPr lang="es-MX" sz="3200" dirty="0"/>
              <a:t>4. Competencia genérica </a:t>
            </a:r>
            <a:br>
              <a:rPr lang="es-MX" sz="3200" dirty="0"/>
            </a:br>
            <a:r>
              <a:rPr lang="es-MX" sz="3200" dirty="0" smtClean="0"/>
              <a:t>DOMINIO ÉTICO Y DEL PROFESIONALISMO</a:t>
            </a:r>
            <a:endParaRPr lang="es-MX" sz="3200" dirty="0"/>
          </a:p>
        </p:txBody>
      </p:sp>
      <p:sp>
        <p:nvSpPr>
          <p:cNvPr id="6" name="5 CuadroTexto"/>
          <p:cNvSpPr txBox="1"/>
          <p:nvPr/>
        </p:nvSpPr>
        <p:spPr>
          <a:xfrm>
            <a:off x="683568" y="1700808"/>
            <a:ext cx="7704856" cy="3416320"/>
          </a:xfrm>
          <a:prstGeom prst="rect">
            <a:avLst/>
          </a:prstGeom>
          <a:noFill/>
        </p:spPr>
        <p:txBody>
          <a:bodyPr wrap="square" rtlCol="0">
            <a:spAutoFit/>
          </a:bodyPr>
          <a:lstStyle/>
          <a:p>
            <a:r>
              <a:rPr lang="es-MX" sz="2400" dirty="0">
                <a:solidFill>
                  <a:schemeClr val="tx2">
                    <a:lumMod val="90000"/>
                  </a:schemeClr>
                </a:solidFill>
              </a:rPr>
              <a:t>Unidad 4.1 Compromiso con el paciente</a:t>
            </a:r>
          </a:p>
          <a:p>
            <a:r>
              <a:rPr lang="es-MX" sz="2400" dirty="0">
                <a:solidFill>
                  <a:schemeClr val="tx2">
                    <a:lumMod val="90000"/>
                  </a:schemeClr>
                </a:solidFill>
              </a:rPr>
              <a:t>Unidad 4.2 Compromiso con la sociedad y el </a:t>
            </a:r>
            <a:r>
              <a:rPr lang="es-MX" sz="2400" dirty="0" smtClean="0">
                <a:solidFill>
                  <a:schemeClr val="tx2">
                    <a:lumMod val="90000"/>
                  </a:schemeClr>
                </a:solidFill>
              </a:rPr>
              <a:t>		        humanismo</a:t>
            </a:r>
            <a:endParaRPr lang="es-MX" sz="2400" dirty="0">
              <a:solidFill>
                <a:schemeClr val="tx2">
                  <a:lumMod val="90000"/>
                </a:schemeClr>
              </a:solidFill>
            </a:endParaRPr>
          </a:p>
          <a:p>
            <a:r>
              <a:rPr lang="es-MX" sz="2400" dirty="0">
                <a:solidFill>
                  <a:schemeClr val="tx2">
                    <a:lumMod val="90000"/>
                  </a:schemeClr>
                </a:solidFill>
              </a:rPr>
              <a:t>Unidad 4.3 Compromiso con la profesión y el </a:t>
            </a:r>
            <a:r>
              <a:rPr lang="es-MX" sz="2400" dirty="0" smtClean="0">
                <a:solidFill>
                  <a:schemeClr val="tx2">
                    <a:lumMod val="90000"/>
                  </a:schemeClr>
                </a:solidFill>
              </a:rPr>
              <a:t>		        equipo </a:t>
            </a:r>
            <a:r>
              <a:rPr lang="es-MX" sz="2400" dirty="0">
                <a:solidFill>
                  <a:schemeClr val="tx2">
                    <a:lumMod val="90000"/>
                  </a:schemeClr>
                </a:solidFill>
              </a:rPr>
              <a:t>de salud</a:t>
            </a:r>
          </a:p>
          <a:p>
            <a:r>
              <a:rPr lang="es-MX" sz="2400" dirty="0">
                <a:solidFill>
                  <a:schemeClr val="tx2">
                    <a:lumMod val="90000"/>
                  </a:schemeClr>
                </a:solidFill>
              </a:rPr>
              <a:t>Unidad 4.4 Compromiso consigo mismo</a:t>
            </a:r>
          </a:p>
          <a:p>
            <a:r>
              <a:rPr lang="es-MX" sz="2400" dirty="0">
                <a:solidFill>
                  <a:schemeClr val="tx2">
                    <a:lumMod val="90000"/>
                  </a:schemeClr>
                </a:solidFill>
              </a:rPr>
              <a:t>Unidad 4.5 Compromiso con la confianza y el </a:t>
            </a:r>
            <a:r>
              <a:rPr lang="es-MX" sz="2400" dirty="0" smtClean="0">
                <a:solidFill>
                  <a:schemeClr val="tx2">
                    <a:lumMod val="90000"/>
                  </a:schemeClr>
                </a:solidFill>
              </a:rPr>
              <a:t>		        manejo </a:t>
            </a:r>
            <a:r>
              <a:rPr lang="es-MX" sz="2400" dirty="0">
                <a:solidFill>
                  <a:schemeClr val="tx2">
                    <a:lumMod val="90000"/>
                  </a:schemeClr>
                </a:solidFill>
              </a:rPr>
              <a:t>ético de los conflictos de </a:t>
            </a:r>
            <a:r>
              <a:rPr lang="es-MX" sz="2400" dirty="0" smtClean="0">
                <a:solidFill>
                  <a:schemeClr val="tx2">
                    <a:lumMod val="90000"/>
                  </a:schemeClr>
                </a:solidFill>
              </a:rPr>
              <a:t>		        interés</a:t>
            </a:r>
            <a:endParaRPr lang="es-MX" sz="2400" dirty="0">
              <a:solidFill>
                <a:schemeClr val="tx2">
                  <a:lumMod val="90000"/>
                </a:schemeClr>
              </a:solidFill>
            </a:endParaRPr>
          </a:p>
        </p:txBody>
      </p:sp>
      <p:sp>
        <p:nvSpPr>
          <p:cNvPr id="3" name="2 Marcador de número de diapositiva"/>
          <p:cNvSpPr>
            <a:spLocks noGrp="1"/>
          </p:cNvSpPr>
          <p:nvPr>
            <p:ph type="sldNum" sz="quarter" idx="12"/>
          </p:nvPr>
        </p:nvSpPr>
        <p:spPr/>
        <p:txBody>
          <a:bodyPr/>
          <a:lstStyle/>
          <a:p>
            <a:fld id="{15619854-C557-4E4D-BAA4-8F05CC9DBEEA}" type="slidenum">
              <a:rPr lang="es-MX" smtClean="0"/>
              <a:t>39</a:t>
            </a:fld>
            <a:endParaRPr lang="es-MX" dirty="0"/>
          </a:p>
        </p:txBody>
      </p:sp>
    </p:spTree>
    <p:extLst>
      <p:ext uri="{BB962C8B-B14F-4D97-AF65-F5344CB8AC3E}">
        <p14:creationId xmlns:p14="http://schemas.microsoft.com/office/powerpoint/2010/main" val="3984738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De </a:t>
            </a:r>
            <a:r>
              <a:rPr lang="es-MX" dirty="0"/>
              <a:t>sus conocimientos, habilidades, destrezas, </a:t>
            </a:r>
            <a:r>
              <a:rPr lang="es-MX" dirty="0" smtClean="0"/>
              <a:t>actitudes, </a:t>
            </a:r>
            <a:r>
              <a:rPr lang="es-MX" dirty="0"/>
              <a:t>humanismo y sentido de la responsabilidad, depende no solamente resolver satisfactoriamente las necesidades que en materia de salud </a:t>
            </a:r>
            <a:r>
              <a:rPr lang="es-MX" dirty="0" smtClean="0"/>
              <a:t>tiene </a:t>
            </a:r>
            <a:r>
              <a:rPr lang="es-MX" dirty="0"/>
              <a:t>la población a su cargo, </a:t>
            </a:r>
            <a:r>
              <a:rPr lang="es-MX" dirty="0" smtClean="0"/>
              <a:t>sino </a:t>
            </a:r>
            <a:r>
              <a:rPr lang="es-MX" dirty="0"/>
              <a:t>en gran </a:t>
            </a:r>
            <a:r>
              <a:rPr lang="es-MX" dirty="0" smtClean="0"/>
              <a:t>medida también el </a:t>
            </a:r>
            <a:r>
              <a:rPr lang="es-MX" dirty="0"/>
              <a:t>funcionamiento eficiente de todo el </a:t>
            </a:r>
            <a:r>
              <a:rPr lang="es-MX" dirty="0" smtClean="0"/>
              <a:t>sistema de salud así como la </a:t>
            </a:r>
            <a:r>
              <a:rPr lang="es-MX" dirty="0"/>
              <a:t>productividad del país</a:t>
            </a:r>
            <a:r>
              <a:rPr lang="es-MX" dirty="0" smtClean="0"/>
              <a:t>.</a:t>
            </a:r>
            <a:endParaRPr lang="es-MX" dirty="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4</a:t>
            </a:fld>
            <a:endParaRPr lang="es-MX" dirty="0"/>
          </a:p>
        </p:txBody>
      </p:sp>
      <p:sp>
        <p:nvSpPr>
          <p:cNvPr id="5" name="4 Título"/>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5922394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5" name="4 Título"/>
          <p:cNvSpPr>
            <a:spLocks noGrp="1"/>
          </p:cNvSpPr>
          <p:nvPr>
            <p:ph type="title"/>
          </p:nvPr>
        </p:nvSpPr>
        <p:spPr>
          <a:xfrm>
            <a:off x="421196" y="476672"/>
            <a:ext cx="8471284" cy="1143000"/>
          </a:xfrm>
        </p:spPr>
        <p:txBody>
          <a:bodyPr>
            <a:noAutofit/>
          </a:bodyPr>
          <a:lstStyle/>
          <a:p>
            <a:r>
              <a:rPr lang="es-MX" sz="3200" dirty="0"/>
              <a:t>5. Competencia genérica </a:t>
            </a:r>
            <a:br>
              <a:rPr lang="es-MX" sz="3200" dirty="0"/>
            </a:br>
            <a:r>
              <a:rPr lang="es-MX" sz="3200" dirty="0" smtClean="0"/>
              <a:t>DOMINIO DE LA CALIDAD DE LA ATENCIÓN MÉDICA Y TRABAJO EN EQUIPO</a:t>
            </a:r>
            <a:endParaRPr lang="es-MX" sz="3200" dirty="0"/>
          </a:p>
        </p:txBody>
      </p:sp>
      <p:sp>
        <p:nvSpPr>
          <p:cNvPr id="6" name="5 CuadroTexto"/>
          <p:cNvSpPr txBox="1"/>
          <p:nvPr/>
        </p:nvSpPr>
        <p:spPr>
          <a:xfrm>
            <a:off x="683568" y="2028904"/>
            <a:ext cx="7704856" cy="1569660"/>
          </a:xfrm>
          <a:prstGeom prst="rect">
            <a:avLst/>
          </a:prstGeom>
          <a:noFill/>
        </p:spPr>
        <p:txBody>
          <a:bodyPr wrap="square" rtlCol="0">
            <a:spAutoFit/>
          </a:bodyPr>
          <a:lstStyle/>
          <a:p>
            <a:r>
              <a:rPr lang="es-MX" sz="2400" dirty="0">
                <a:solidFill>
                  <a:schemeClr val="tx2">
                    <a:lumMod val="90000"/>
                  </a:schemeClr>
                </a:solidFill>
              </a:rPr>
              <a:t>Unidad 5.1 Calidad en la atención y seguridad </a:t>
            </a:r>
            <a:r>
              <a:rPr lang="es-MX" sz="2400" dirty="0" smtClean="0">
                <a:solidFill>
                  <a:schemeClr val="tx2">
                    <a:lumMod val="90000"/>
                  </a:schemeClr>
                </a:solidFill>
              </a:rPr>
              <a:t>		  para </a:t>
            </a:r>
            <a:r>
              <a:rPr lang="es-MX" sz="2400" dirty="0">
                <a:solidFill>
                  <a:schemeClr val="tx2">
                    <a:lumMod val="90000"/>
                  </a:schemeClr>
                </a:solidFill>
              </a:rPr>
              <a:t>el paciente</a:t>
            </a:r>
          </a:p>
          <a:p>
            <a:r>
              <a:rPr lang="es-MX" sz="2400" dirty="0">
                <a:solidFill>
                  <a:schemeClr val="tx2">
                    <a:lumMod val="90000"/>
                  </a:schemeClr>
                </a:solidFill>
              </a:rPr>
              <a:t>Unidad 5.2 Trabajo en equipo y liderazgo</a:t>
            </a:r>
          </a:p>
          <a:p>
            <a:r>
              <a:rPr lang="es-MX" sz="2400" dirty="0">
                <a:solidFill>
                  <a:schemeClr val="tx2">
                    <a:lumMod val="90000"/>
                  </a:schemeClr>
                </a:solidFill>
              </a:rPr>
              <a:t>Unidad 5.3 Gestión de los recursos</a:t>
            </a:r>
          </a:p>
        </p:txBody>
      </p:sp>
      <p:sp>
        <p:nvSpPr>
          <p:cNvPr id="3" name="2 Marcador de número de diapositiva"/>
          <p:cNvSpPr>
            <a:spLocks noGrp="1"/>
          </p:cNvSpPr>
          <p:nvPr>
            <p:ph type="sldNum" sz="quarter" idx="12"/>
          </p:nvPr>
        </p:nvSpPr>
        <p:spPr/>
        <p:txBody>
          <a:bodyPr/>
          <a:lstStyle/>
          <a:p>
            <a:fld id="{15619854-C557-4E4D-BAA4-8F05CC9DBEEA}" type="slidenum">
              <a:rPr lang="es-MX" smtClean="0"/>
              <a:t>40</a:t>
            </a:fld>
            <a:endParaRPr lang="es-MX" dirty="0"/>
          </a:p>
        </p:txBody>
      </p:sp>
    </p:spTree>
    <p:extLst>
      <p:ext uri="{BB962C8B-B14F-4D97-AF65-F5344CB8AC3E}">
        <p14:creationId xmlns:p14="http://schemas.microsoft.com/office/powerpoint/2010/main" val="3684935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5" name="4 Título"/>
          <p:cNvSpPr>
            <a:spLocks noGrp="1"/>
          </p:cNvSpPr>
          <p:nvPr>
            <p:ph type="title"/>
          </p:nvPr>
        </p:nvSpPr>
        <p:spPr>
          <a:xfrm>
            <a:off x="421196" y="476672"/>
            <a:ext cx="8471284" cy="1143000"/>
          </a:xfrm>
        </p:spPr>
        <p:txBody>
          <a:bodyPr>
            <a:noAutofit/>
          </a:bodyPr>
          <a:lstStyle/>
          <a:p>
            <a:r>
              <a:rPr lang="es-MX" sz="3200" dirty="0"/>
              <a:t>6. Competencia genérica </a:t>
            </a:r>
            <a:br>
              <a:rPr lang="es-MX" sz="3200" dirty="0"/>
            </a:br>
            <a:r>
              <a:rPr lang="es-MX" sz="3200" dirty="0" smtClean="0"/>
              <a:t>DOMINIO DE LA ATENCIÓN COMUNITARIA</a:t>
            </a:r>
            <a:endParaRPr lang="es-MX" sz="3200" dirty="0"/>
          </a:p>
        </p:txBody>
      </p:sp>
      <p:sp>
        <p:nvSpPr>
          <p:cNvPr id="6" name="5 CuadroTexto"/>
          <p:cNvSpPr txBox="1"/>
          <p:nvPr/>
        </p:nvSpPr>
        <p:spPr>
          <a:xfrm>
            <a:off x="683568" y="2028904"/>
            <a:ext cx="7704856" cy="1200329"/>
          </a:xfrm>
          <a:prstGeom prst="rect">
            <a:avLst/>
          </a:prstGeom>
          <a:noFill/>
        </p:spPr>
        <p:txBody>
          <a:bodyPr wrap="square" rtlCol="0">
            <a:spAutoFit/>
          </a:bodyPr>
          <a:lstStyle/>
          <a:p>
            <a:r>
              <a:rPr lang="es-MX" sz="2400" dirty="0">
                <a:solidFill>
                  <a:schemeClr val="tx2">
                    <a:lumMod val="90000"/>
                  </a:schemeClr>
                </a:solidFill>
              </a:rPr>
              <a:t>Unidad 6.1 Planificación de acciones comunitarias </a:t>
            </a:r>
            <a:r>
              <a:rPr lang="es-MX" sz="2400" dirty="0" smtClean="0">
                <a:solidFill>
                  <a:schemeClr val="tx2">
                    <a:lumMod val="90000"/>
                  </a:schemeClr>
                </a:solidFill>
              </a:rPr>
              <a:t>	        en </a:t>
            </a:r>
            <a:r>
              <a:rPr lang="es-MX" sz="2400" dirty="0">
                <a:solidFill>
                  <a:schemeClr val="tx2">
                    <a:lumMod val="90000"/>
                  </a:schemeClr>
                </a:solidFill>
              </a:rPr>
              <a:t>salud</a:t>
            </a:r>
          </a:p>
          <a:p>
            <a:r>
              <a:rPr lang="es-MX" sz="2400" dirty="0">
                <a:solidFill>
                  <a:schemeClr val="tx2">
                    <a:lumMod val="90000"/>
                  </a:schemeClr>
                </a:solidFill>
              </a:rPr>
              <a:t>Unidad 6.2 Desarrollo comunitario en salud</a:t>
            </a:r>
          </a:p>
        </p:txBody>
      </p:sp>
      <p:sp>
        <p:nvSpPr>
          <p:cNvPr id="3" name="2 Marcador de número de diapositiva"/>
          <p:cNvSpPr>
            <a:spLocks noGrp="1"/>
          </p:cNvSpPr>
          <p:nvPr>
            <p:ph type="sldNum" sz="quarter" idx="12"/>
          </p:nvPr>
        </p:nvSpPr>
        <p:spPr/>
        <p:txBody>
          <a:bodyPr/>
          <a:lstStyle/>
          <a:p>
            <a:fld id="{15619854-C557-4E4D-BAA4-8F05CC9DBEEA}" type="slidenum">
              <a:rPr lang="es-MX" smtClean="0"/>
              <a:t>41</a:t>
            </a:fld>
            <a:endParaRPr lang="es-MX" dirty="0"/>
          </a:p>
        </p:txBody>
      </p:sp>
    </p:spTree>
    <p:extLst>
      <p:ext uri="{BB962C8B-B14F-4D97-AF65-F5344CB8AC3E}">
        <p14:creationId xmlns:p14="http://schemas.microsoft.com/office/powerpoint/2010/main" val="966381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smtClean="0"/>
              <a:t>ANM - AMFEM 2016</a:t>
            </a:r>
            <a:endParaRPr lang="es-MX" dirty="0"/>
          </a:p>
        </p:txBody>
      </p:sp>
      <p:sp>
        <p:nvSpPr>
          <p:cNvPr id="5" name="4 Título"/>
          <p:cNvSpPr>
            <a:spLocks noGrp="1"/>
          </p:cNvSpPr>
          <p:nvPr>
            <p:ph type="title"/>
          </p:nvPr>
        </p:nvSpPr>
        <p:spPr>
          <a:xfrm>
            <a:off x="421196" y="476672"/>
            <a:ext cx="8471284" cy="1143000"/>
          </a:xfrm>
        </p:spPr>
        <p:txBody>
          <a:bodyPr>
            <a:noAutofit/>
          </a:bodyPr>
          <a:lstStyle/>
          <a:p>
            <a:r>
              <a:rPr lang="es-MX" sz="3200" dirty="0"/>
              <a:t>7. Competencia genérica </a:t>
            </a:r>
            <a:br>
              <a:rPr lang="es-MX" sz="3200" dirty="0"/>
            </a:br>
            <a:r>
              <a:rPr lang="es-MX" sz="3200" dirty="0" smtClean="0"/>
              <a:t>CAPACIDAD DE PARTICIPACIÓN EN EL SISTEMA DE SALUD</a:t>
            </a:r>
            <a:endParaRPr lang="es-MX" sz="3200" dirty="0"/>
          </a:p>
        </p:txBody>
      </p:sp>
      <p:sp>
        <p:nvSpPr>
          <p:cNvPr id="6" name="5 CuadroTexto"/>
          <p:cNvSpPr txBox="1"/>
          <p:nvPr/>
        </p:nvSpPr>
        <p:spPr>
          <a:xfrm>
            <a:off x="683568" y="2028904"/>
            <a:ext cx="7704856" cy="1200329"/>
          </a:xfrm>
          <a:prstGeom prst="rect">
            <a:avLst/>
          </a:prstGeom>
          <a:noFill/>
        </p:spPr>
        <p:txBody>
          <a:bodyPr wrap="square" rtlCol="0">
            <a:spAutoFit/>
          </a:bodyPr>
          <a:lstStyle/>
          <a:p>
            <a:r>
              <a:rPr lang="es-MX" sz="2400" dirty="0">
                <a:solidFill>
                  <a:schemeClr val="tx2">
                    <a:lumMod val="90000"/>
                  </a:schemeClr>
                </a:solidFill>
              </a:rPr>
              <a:t>Unidad 7.1 Planes y políticas nacionales de salud</a:t>
            </a:r>
          </a:p>
          <a:p>
            <a:r>
              <a:rPr lang="es-MX" sz="2400" dirty="0">
                <a:solidFill>
                  <a:schemeClr val="tx2">
                    <a:lumMod val="90000"/>
                  </a:schemeClr>
                </a:solidFill>
              </a:rPr>
              <a:t>Unidad 7.2 Marco jurídico</a:t>
            </a:r>
          </a:p>
          <a:p>
            <a:r>
              <a:rPr lang="es-MX" sz="2400" dirty="0">
                <a:solidFill>
                  <a:schemeClr val="tx2">
                    <a:lumMod val="90000"/>
                  </a:schemeClr>
                </a:solidFill>
              </a:rPr>
              <a:t>Unidad 7.3 Marco económico</a:t>
            </a:r>
          </a:p>
        </p:txBody>
      </p:sp>
      <p:sp>
        <p:nvSpPr>
          <p:cNvPr id="3" name="2 Marcador de número de diapositiva"/>
          <p:cNvSpPr>
            <a:spLocks noGrp="1"/>
          </p:cNvSpPr>
          <p:nvPr>
            <p:ph type="sldNum" sz="quarter" idx="12"/>
          </p:nvPr>
        </p:nvSpPr>
        <p:spPr/>
        <p:txBody>
          <a:bodyPr/>
          <a:lstStyle/>
          <a:p>
            <a:fld id="{15619854-C557-4E4D-BAA4-8F05CC9DBEEA}" type="slidenum">
              <a:rPr lang="es-MX" smtClean="0"/>
              <a:t>42</a:t>
            </a:fld>
            <a:endParaRPr lang="es-MX" dirty="0"/>
          </a:p>
        </p:txBody>
      </p:sp>
    </p:spTree>
    <p:extLst>
      <p:ext uri="{BB962C8B-B14F-4D97-AF65-F5344CB8AC3E}">
        <p14:creationId xmlns:p14="http://schemas.microsoft.com/office/powerpoint/2010/main" val="510131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Esta es la razón </a:t>
            </a:r>
            <a:r>
              <a:rPr lang="es-MX" dirty="0"/>
              <a:t>por </a:t>
            </a:r>
            <a:r>
              <a:rPr lang="es-MX" dirty="0" smtClean="0"/>
              <a:t>la cual </a:t>
            </a:r>
            <a:r>
              <a:rPr lang="es-MX" dirty="0"/>
              <a:t>el modelo de formación del médico general tendrá que ser cada vez más importante y definitivo dentro de los planes de estudio de las </a:t>
            </a:r>
            <a:r>
              <a:rPr lang="es-MX" dirty="0" smtClean="0"/>
              <a:t>escuelas y facultades </a:t>
            </a:r>
            <a:r>
              <a:rPr lang="es-MX" dirty="0"/>
              <a:t>de medicina.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5</a:t>
            </a:fld>
            <a:endParaRPr lang="es-MX" dirty="0"/>
          </a:p>
        </p:txBody>
      </p:sp>
      <p:sp>
        <p:nvSpPr>
          <p:cNvPr id="5" name="4 Título"/>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3970530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Mejorar este modelo, reajustarlo a las necesidades cambiantes de las poblaciones, </a:t>
            </a:r>
            <a:r>
              <a:rPr lang="es-MX" dirty="0" smtClean="0"/>
              <a:t>actualizarlo a </a:t>
            </a:r>
            <a:r>
              <a:rPr lang="es-MX" dirty="0"/>
              <a:t>los avances médicos y aceptar que el médico general no puede ser formado por médicos especialistas, sino por médicos generales con suficiente experiencia, es un desafío para el futuro de la atención de nuestras poblaciones.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6</a:t>
            </a:fld>
            <a:endParaRPr lang="es-MX" dirty="0"/>
          </a:p>
        </p:txBody>
      </p:sp>
      <p:sp>
        <p:nvSpPr>
          <p:cNvPr id="5" name="4 Título"/>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166196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La actual relación docente/asistencial </a:t>
            </a:r>
            <a:r>
              <a:rPr lang="es-MX" dirty="0"/>
              <a:t>con los </a:t>
            </a:r>
            <a:r>
              <a:rPr lang="es-MX" dirty="0" smtClean="0"/>
              <a:t>hospitales disminuye su relevancia, </a:t>
            </a:r>
            <a:r>
              <a:rPr lang="es-MX" dirty="0"/>
              <a:t>puesto que la enfermedad </a:t>
            </a:r>
            <a:r>
              <a:rPr lang="es-MX" dirty="0" smtClean="0"/>
              <a:t>general no </a:t>
            </a:r>
            <a:r>
              <a:rPr lang="es-MX" dirty="0"/>
              <a:t>estará presente en los hospitales, sino en </a:t>
            </a:r>
            <a:r>
              <a:rPr lang="es-MX" dirty="0" smtClean="0"/>
              <a:t>los sitios </a:t>
            </a:r>
            <a:r>
              <a:rPr lang="es-MX" dirty="0"/>
              <a:t>de trabajo, en los hogares, en las escuelas, en los </a:t>
            </a:r>
            <a:r>
              <a:rPr lang="es-MX" dirty="0" smtClean="0"/>
              <a:t>lugares </a:t>
            </a:r>
            <a:r>
              <a:rPr lang="es-MX" dirty="0"/>
              <a:t>de reunión y en la comunidad en general.</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7</a:t>
            </a:fld>
            <a:endParaRPr lang="es-MX" dirty="0"/>
          </a:p>
        </p:txBody>
      </p:sp>
      <p:sp>
        <p:nvSpPr>
          <p:cNvPr id="5" name="4 Título"/>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110469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a:t>La atención primaria con base en médicos generales es y será  la prioridad en el futuro.  Atención primaria como puerta de entrada al sistema de salud, porque una fuerte estructura de atención primaria facilita el logro de la equidad, de la efectividad y de la eficiencia de los servicios de </a:t>
            </a:r>
            <a:r>
              <a:rPr lang="es-MX" dirty="0" smtClean="0"/>
              <a:t>salud.</a:t>
            </a:r>
            <a:endParaRPr lang="es-MX" dirty="0"/>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8</a:t>
            </a:fld>
            <a:endParaRPr lang="es-MX" dirty="0"/>
          </a:p>
        </p:txBody>
      </p:sp>
      <p:sp>
        <p:nvSpPr>
          <p:cNvPr id="5" name="4 Título"/>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4133678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dirty="0" smtClean="0"/>
              <a:t>Requerimos la </a:t>
            </a:r>
            <a:r>
              <a:rPr lang="es-MX" dirty="0"/>
              <a:t>acción sinérgica y constructiva del conjunto de </a:t>
            </a:r>
            <a:r>
              <a:rPr lang="es-MX" dirty="0" smtClean="0"/>
              <a:t>facultades </a:t>
            </a:r>
            <a:r>
              <a:rPr lang="es-MX" dirty="0"/>
              <a:t>y escuelas de medicina entre sí, </a:t>
            </a:r>
            <a:r>
              <a:rPr lang="es-MX" dirty="0" smtClean="0"/>
              <a:t>pero </a:t>
            </a:r>
            <a:r>
              <a:rPr lang="es-MX" dirty="0"/>
              <a:t>también de una colaboración con el sector salud y otros actores sociales, para construir mejores respuestas frente a los retos de la salud en México. </a:t>
            </a:r>
          </a:p>
        </p:txBody>
      </p:sp>
      <p:sp>
        <p:nvSpPr>
          <p:cNvPr id="3" name="2 Marcador de pie de página"/>
          <p:cNvSpPr>
            <a:spLocks noGrp="1"/>
          </p:cNvSpPr>
          <p:nvPr>
            <p:ph type="ftr" sz="quarter" idx="11"/>
          </p:nvPr>
        </p:nvSpPr>
        <p:spPr/>
        <p:txBody>
          <a:bodyPr/>
          <a:lstStyle/>
          <a:p>
            <a:r>
              <a:rPr lang="es-MX" smtClean="0"/>
              <a:t>ANM - AMFEM 2016</a:t>
            </a:r>
            <a:endParaRPr lang="es-MX" dirty="0"/>
          </a:p>
        </p:txBody>
      </p:sp>
      <p:sp>
        <p:nvSpPr>
          <p:cNvPr id="4" name="3 Marcador de número de diapositiva"/>
          <p:cNvSpPr>
            <a:spLocks noGrp="1"/>
          </p:cNvSpPr>
          <p:nvPr>
            <p:ph type="sldNum" sz="quarter" idx="12"/>
          </p:nvPr>
        </p:nvSpPr>
        <p:spPr/>
        <p:txBody>
          <a:bodyPr/>
          <a:lstStyle/>
          <a:p>
            <a:fld id="{15619854-C557-4E4D-BAA4-8F05CC9DBEEA}" type="slidenum">
              <a:rPr lang="es-MX" smtClean="0"/>
              <a:t>9</a:t>
            </a:fld>
            <a:endParaRPr lang="es-MX" dirty="0"/>
          </a:p>
        </p:txBody>
      </p:sp>
      <p:sp>
        <p:nvSpPr>
          <p:cNvPr id="5" name="4 Título"/>
          <p:cNvSpPr>
            <a:spLocks noGrp="1"/>
          </p:cNvSpPr>
          <p:nvPr>
            <p:ph type="title"/>
          </p:nvPr>
        </p:nvSpPr>
        <p:spPr/>
        <p:txBody>
          <a:bodyPr/>
          <a:lstStyle/>
          <a:p>
            <a:r>
              <a:rPr lang="es-MX" dirty="0" smtClean="0"/>
              <a:t>Perspectiva de AMFEM </a:t>
            </a:r>
            <a:endParaRPr lang="es-MX" dirty="0"/>
          </a:p>
        </p:txBody>
      </p:sp>
    </p:spTree>
    <p:extLst>
      <p:ext uri="{BB962C8B-B14F-4D97-AF65-F5344CB8AC3E}">
        <p14:creationId xmlns:p14="http://schemas.microsoft.com/office/powerpoint/2010/main" val="3538633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4208</TotalTime>
  <Words>1916</Words>
  <Application>Microsoft Office PowerPoint</Application>
  <PresentationFormat>Presentación en pantalla (4:3)</PresentationFormat>
  <Paragraphs>197</Paragraphs>
  <Slides>42</Slides>
  <Notes>2</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Concurrencia</vt:lpstr>
      <vt:lpstr>Hacia un modelo de atención por el Médico General Certificado</vt:lpstr>
      <vt:lpstr>Introducción</vt:lpstr>
      <vt:lpstr>Introducción</vt:lpstr>
      <vt:lpstr>Introducción</vt:lpstr>
      <vt:lpstr>Introducción</vt:lpstr>
      <vt:lpstr>Introducción</vt:lpstr>
      <vt:lpstr>Introducción</vt:lpstr>
      <vt:lpstr>Introducción</vt:lpstr>
      <vt:lpstr>Perspectiva de AMFEM </vt:lpstr>
      <vt:lpstr>Perspectiva de AMFEM </vt:lpstr>
      <vt:lpstr>Perspectiva de AMFEM </vt:lpstr>
      <vt:lpstr>Perspectiva de AMFEM </vt:lpstr>
      <vt:lpstr>Perspectiva de AMFEM </vt:lpstr>
      <vt:lpstr>Perspectiva de AMFEM </vt:lpstr>
      <vt:lpstr>Perspectiva de AMFEM </vt:lpstr>
      <vt:lpstr>Perspectiva de AMFEM </vt:lpstr>
      <vt:lpstr>Perspectiva de AMFEM </vt:lpstr>
      <vt:lpstr>Perspectiva de AMFEM </vt:lpstr>
      <vt:lpstr>Perspectiva de AMFEM </vt:lpstr>
      <vt:lpstr>Comité Normativo Nacional de Medicina General</vt:lpstr>
      <vt:lpstr>Comité Normativo Nacional de Medicina General</vt:lpstr>
      <vt:lpstr>Comité Normativo Nacional de Medicina General</vt:lpstr>
      <vt:lpstr>Comité Normativo Nacional de Medicina General</vt:lpstr>
      <vt:lpstr>Comité Normativo Nacional de Medicina General</vt:lpstr>
      <vt:lpstr>Comité Normativo Nacional de Medicina General</vt:lpstr>
      <vt:lpstr>Comité Normativo Nacional de Medicina General</vt:lpstr>
      <vt:lpstr>Consejo Nacional de Certificación de Medicina General</vt:lpstr>
      <vt:lpstr>Conclusiones</vt:lpstr>
      <vt:lpstr>Conclusiones</vt:lpstr>
      <vt:lpstr>Conclusiones</vt:lpstr>
      <vt:lpstr>Conclusiones</vt:lpstr>
      <vt:lpstr>Conclusiones</vt:lpstr>
      <vt:lpstr>Gracias</vt:lpstr>
      <vt:lpstr>Presentación de PowerPoint</vt:lpstr>
      <vt:lpstr>Presentación de PowerPoint</vt:lpstr>
      <vt:lpstr>1. Competencia genérica  DOMINIO DE LA ATENCIÓN MÉDICA GENERAL</vt:lpstr>
      <vt:lpstr>2. Competencia genérica DOMINIO DE LAS BASES CIENTÍFICAS DE LA MEDICINA</vt:lpstr>
      <vt:lpstr>3. Competencia genérica  CAPACIDAD METODOLÓGICA E INSTRUMENTAL EN CIENCIAS Y HUMANIDADES</vt:lpstr>
      <vt:lpstr>4. Competencia genérica  DOMINIO ÉTICO Y DEL PROFESIONALISMO</vt:lpstr>
      <vt:lpstr>5. Competencia genérica  DOMINIO DE LA CALIDAD DE LA ATENCIÓN MÉDICA Y TRABAJO EN EQUIPO</vt:lpstr>
      <vt:lpstr>6. Competencia genérica  DOMINIO DE LA ATENCIÓN COMUNITARIA</vt:lpstr>
      <vt:lpstr>7. Competencia genérica  CAPACIDAD DE PARTICIPACIÓN EN EL SISTEMA DE SALUD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Escuela de Medicina del Futuro</dc:title>
  <dc:creator>Dr. León</dc:creator>
  <cp:lastModifiedBy>Dr. León</cp:lastModifiedBy>
  <cp:revision>179</cp:revision>
  <dcterms:created xsi:type="dcterms:W3CDTF">2014-05-13T15:39:07Z</dcterms:created>
  <dcterms:modified xsi:type="dcterms:W3CDTF">2016-07-20T21:54:43Z</dcterms:modified>
</cp:coreProperties>
</file>