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theme/themeOverride6.xml" ContentType="application/vnd.openxmlformats-officedocument.themeOverride+xml"/>
  <Override PartName="/ppt/charts/chart24.xml" ContentType="application/vnd.openxmlformats-officedocument.drawingml.chart+xml"/>
  <Override PartName="/ppt/theme/themeOverride7.xml" ContentType="application/vnd.openxmlformats-officedocument.themeOverride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charts/chart26.xml" ContentType="application/vnd.openxmlformats-officedocument.drawingml.chart+xml"/>
  <Override PartName="/ppt/theme/themeOverride9.xml" ContentType="application/vnd.openxmlformats-officedocument.themeOverride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charts/chart28.xml" ContentType="application/vnd.openxmlformats-officedocument.drawingml.chart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ppt/theme/themeOverride12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907" r:id="rId2"/>
    <p:sldId id="918" r:id="rId3"/>
    <p:sldId id="1033" r:id="rId4"/>
    <p:sldId id="993" r:id="rId5"/>
    <p:sldId id="920" r:id="rId6"/>
    <p:sldId id="922" r:id="rId7"/>
    <p:sldId id="923" r:id="rId8"/>
    <p:sldId id="924" r:id="rId9"/>
    <p:sldId id="893" r:id="rId10"/>
    <p:sldId id="921" r:id="rId11"/>
    <p:sldId id="926" r:id="rId12"/>
    <p:sldId id="1036" r:id="rId13"/>
    <p:sldId id="892" r:id="rId14"/>
    <p:sldId id="968" r:id="rId15"/>
    <p:sldId id="967" r:id="rId16"/>
    <p:sldId id="894" r:id="rId17"/>
    <p:sldId id="925" r:id="rId18"/>
    <p:sldId id="969" r:id="rId19"/>
    <p:sldId id="896" r:id="rId20"/>
    <p:sldId id="897" r:id="rId21"/>
    <p:sldId id="898" r:id="rId22"/>
    <p:sldId id="1037" r:id="rId23"/>
    <p:sldId id="1015" r:id="rId24"/>
    <p:sldId id="1016" r:id="rId25"/>
    <p:sldId id="1017" r:id="rId26"/>
    <p:sldId id="1026" r:id="rId27"/>
    <p:sldId id="1027" r:id="rId28"/>
    <p:sldId id="1018" r:id="rId29"/>
    <p:sldId id="1019" r:id="rId30"/>
    <p:sldId id="994" r:id="rId31"/>
    <p:sldId id="997" r:id="rId32"/>
    <p:sldId id="996" r:id="rId33"/>
    <p:sldId id="998" r:id="rId34"/>
    <p:sldId id="990" r:id="rId35"/>
    <p:sldId id="1000" r:id="rId36"/>
    <p:sldId id="1020" r:id="rId37"/>
    <p:sldId id="1021" r:id="rId38"/>
    <p:sldId id="1022" r:id="rId39"/>
    <p:sldId id="1023" r:id="rId40"/>
    <p:sldId id="1006" r:id="rId41"/>
    <p:sldId id="1007" r:id="rId42"/>
    <p:sldId id="1008" r:id="rId43"/>
    <p:sldId id="1009" r:id="rId44"/>
    <p:sldId id="1010" r:id="rId45"/>
    <p:sldId id="1035" r:id="rId46"/>
    <p:sldId id="1012" r:id="rId47"/>
    <p:sldId id="1011" r:id="rId48"/>
    <p:sldId id="1013" r:id="rId49"/>
    <p:sldId id="1034" r:id="rId50"/>
    <p:sldId id="764" r:id="rId51"/>
  </p:sldIdLst>
  <p:sldSz cx="9144000" cy="6858000" type="screen4x3"/>
  <p:notesSz cx="6888163" cy="10020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EEC38"/>
    <a:srgbClr val="13D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19" autoAdjust="0"/>
    <p:restoredTop sz="93837" autoAdjust="0"/>
  </p:normalViewPr>
  <p:slideViewPr>
    <p:cSldViewPr>
      <p:cViewPr>
        <p:scale>
          <a:sx n="70" d="100"/>
          <a:sy n="70" d="100"/>
        </p:scale>
        <p:origin x="79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6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9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4207050543864"/>
          <c:y val="0.13236861886279697"/>
          <c:w val="0.543256952183791"/>
          <c:h val="0.83612095882391202"/>
        </c:manualLayout>
      </c:layout>
      <c:radarChart>
        <c:radarStyle val="marker"/>
        <c:varyColors val="0"/>
        <c:ser>
          <c:idx val="0"/>
          <c:order val="0"/>
          <c:tx>
            <c:strRef>
              <c:f>'sens x dominio'!$B$3</c:f>
              <c:strCache>
                <c:ptCount val="1"/>
                <c:pt idx="0">
                  <c:v>1-15 meses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'sens x dominio'!$C$2:$G$2</c:f>
              <c:strCache>
                <c:ptCount val="5"/>
                <c:pt idx="0">
                  <c:v>Cognitivo</c:v>
                </c:pt>
                <c:pt idx="1">
                  <c:v>Personal-social</c:v>
                </c:pt>
                <c:pt idx="2">
                  <c:v>Adaptativo</c:v>
                </c:pt>
                <c:pt idx="3">
                  <c:v>Motor</c:v>
                </c:pt>
                <c:pt idx="4">
                  <c:v>Comunicación</c:v>
                </c:pt>
              </c:strCache>
            </c:strRef>
          </c:cat>
          <c:val>
            <c:numRef>
              <c:f>'sens x dominio'!$C$3:$G$3</c:f>
              <c:numCache>
                <c:formatCode>0.0%</c:formatCode>
                <c:ptCount val="5"/>
                <c:pt idx="0">
                  <c:v>0.79700000000000004</c:v>
                </c:pt>
                <c:pt idx="1">
                  <c:v>0.84399999999999997</c:v>
                </c:pt>
                <c:pt idx="2">
                  <c:v>0.85699999999999998</c:v>
                </c:pt>
                <c:pt idx="3">
                  <c:v>0.81799999999999995</c:v>
                </c:pt>
                <c:pt idx="4">
                  <c:v>0.71899999999999997</c:v>
                </c:pt>
              </c:numCache>
            </c:numRef>
          </c:val>
        </c:ser>
        <c:ser>
          <c:idx val="1"/>
          <c:order val="1"/>
          <c:tx>
            <c:strRef>
              <c:f>'sens x dominio'!$B$4</c:f>
              <c:strCache>
                <c:ptCount val="1"/>
                <c:pt idx="0">
                  <c:v>16-60 meses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'sens x dominio'!$C$2:$G$2</c:f>
              <c:strCache>
                <c:ptCount val="5"/>
                <c:pt idx="0">
                  <c:v>Cognitivo</c:v>
                </c:pt>
                <c:pt idx="1">
                  <c:v>Personal-social</c:v>
                </c:pt>
                <c:pt idx="2">
                  <c:v>Adaptativo</c:v>
                </c:pt>
                <c:pt idx="3">
                  <c:v>Motor</c:v>
                </c:pt>
                <c:pt idx="4">
                  <c:v>Comunicación</c:v>
                </c:pt>
              </c:strCache>
            </c:strRef>
          </c:cat>
          <c:val>
            <c:numRef>
              <c:f>'sens x dominio'!$C$4:$G$4</c:f>
              <c:numCache>
                <c:formatCode>0.0%</c:formatCode>
                <c:ptCount val="5"/>
                <c:pt idx="0">
                  <c:v>0.86199999999999999</c:v>
                </c:pt>
                <c:pt idx="1">
                  <c:v>0.88500000000000001</c:v>
                </c:pt>
                <c:pt idx="2">
                  <c:v>0.95499999999999996</c:v>
                </c:pt>
                <c:pt idx="3">
                  <c:v>0.89300000000000002</c:v>
                </c:pt>
                <c:pt idx="4">
                  <c:v>0.86199999999999999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15856"/>
        <c:axId val="755011544"/>
      </c:radarChart>
      <c:catAx>
        <c:axId val="75501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/>
                <a:ea typeface="+mn-ea"/>
                <a:cs typeface="+mn-cs"/>
              </a:defRPr>
            </a:pPr>
            <a:endParaRPr lang="es-MX"/>
          </a:p>
        </c:txPr>
        <c:crossAx val="755011544"/>
        <c:crosses val="autoZero"/>
        <c:auto val="1"/>
        <c:lblAlgn val="ctr"/>
        <c:lblOffset val="100"/>
        <c:noMultiLvlLbl val="0"/>
      </c:catAx>
      <c:valAx>
        <c:axId val="755011544"/>
        <c:scaling>
          <c:orientation val="minMax"/>
          <c:max val="1"/>
          <c:min val="0.5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501585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1885519714912412E-4"/>
          <c:y val="4.6902894324103585E-2"/>
          <c:w val="0.21076647344215377"/>
          <c:h val="0.1590814889407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479726244394633"/>
          <c:y val="0.76917287641353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7918745614718953"/>
          <c:y val="6.8910666846331847E-2"/>
          <c:w val="0.40313157792157167"/>
          <c:h val="0.6644810874145438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Grado de marginación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Muy bajo</c:v>
                </c:pt>
                <c:pt idx="1">
                  <c:v>&gt;Bajo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39.5</c:v>
                </c:pt>
                <c:pt idx="1">
                  <c:v>60.5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046225193385484"/>
          <c:y val="0.57590913106604213"/>
          <c:w val="0.38953774806614522"/>
          <c:h val="0.11596078182906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1309099236013112"/>
          <c:y val="0.72713158126280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6864224539854833"/>
          <c:y val="0.18281979033923684"/>
          <c:w val="0.37275878227763798"/>
          <c:h val="0.6942094275354355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Tipo de localidad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58.6</c:v>
                </c:pt>
                <c:pt idx="1">
                  <c:v>41.4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909009900385799"/>
          <c:y val="0.60271722908644199"/>
          <c:w val="0.30393169441338119"/>
          <c:h val="0.10941157996616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Nivel de desarrollo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2"/>
              <c:layout>
                <c:manualLayout>
                  <c:x val="0.11283494760194009"/>
                  <c:y val="3.0462738084863734E-2"/>
                </c:manualLayout>
              </c:layout>
              <c:tx>
                <c:rich>
                  <a:bodyPr/>
                  <a:lstStyle/>
                  <a:p>
                    <a:fld id="{6D5B72BB-9564-4F42-8DD2-CF881FBAB6F3}" type="PERCENTAGE">
                      <a: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/>
                      <a:t>[PORCENTAJE]</a:t>
                    </a:fld>
                    <a:endParaRPr lang="es-MX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Normal</c:v>
                </c:pt>
                <c:pt idx="1">
                  <c:v>Rezago desarrollo</c:v>
                </c:pt>
                <c:pt idx="2">
                  <c:v>Riesgo de retraso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79.099999999999994</c:v>
                </c:pt>
                <c:pt idx="1">
                  <c:v>17.2</c:v>
                </c:pt>
                <c:pt idx="2">
                  <c:v>3.7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999872210243115E-2"/>
          <c:y val="0.20172554824298286"/>
          <c:w val="0.77377208952439214"/>
          <c:h val="0.2484220293252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281032753251382E-2"/>
          <c:y val="0.11740244969378826"/>
          <c:w val="0.75075536479686644"/>
          <c:h val="0.64251356080489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 1. Población total'!$B$10</c:f>
              <c:strCache>
                <c:ptCount val="1"/>
                <c:pt idx="0">
                  <c:v>Normal           n=27,655 (79.1%)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2.9592451361777038E-3"/>
                  <c:y val="-1.030396702730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1. Población total'!$C$9:$G$9</c:f>
              <c:strCache>
                <c:ptCount val="5"/>
                <c:pt idx="0">
                  <c:v>Desnutrición grave</c:v>
                </c:pt>
                <c:pt idx="1">
                  <c:v>Desnutrición moderada</c:v>
                </c:pt>
                <c:pt idx="2">
                  <c:v>Desnutrición leve</c:v>
                </c:pt>
                <c:pt idx="3">
                  <c:v>Normal</c:v>
                </c:pt>
                <c:pt idx="4">
                  <c:v>Sobrepeso/ obesidad</c:v>
                </c:pt>
              </c:strCache>
            </c:strRef>
          </c:cat>
          <c:val>
            <c:numRef>
              <c:f>'Gráfica 1. Población total'!$C$10:$G$10</c:f>
              <c:numCache>
                <c:formatCode>0.0%</c:formatCode>
                <c:ptCount val="5"/>
                <c:pt idx="0">
                  <c:v>0.23300000000000001</c:v>
                </c:pt>
                <c:pt idx="1">
                  <c:v>0.59899999999999998</c:v>
                </c:pt>
                <c:pt idx="2">
                  <c:v>0.68200000000000005</c:v>
                </c:pt>
                <c:pt idx="3">
                  <c:v>0.80400000000000005</c:v>
                </c:pt>
                <c:pt idx="4">
                  <c:v>0.78700000000000003</c:v>
                </c:pt>
              </c:numCache>
            </c:numRef>
          </c:val>
        </c:ser>
        <c:ser>
          <c:idx val="1"/>
          <c:order val="1"/>
          <c:tx>
            <c:strRef>
              <c:f>'Gráfica 1. Población total'!$B$11</c:f>
              <c:strCache>
                <c:ptCount val="1"/>
                <c:pt idx="0">
                  <c:v>Rezago en el desarrollo              n= 6,019 (17.2%)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3.4514098639921382E-3"/>
                  <c:y val="-1.7173278378842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5384615384615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56410256410256E-2"/>
                  <c:y val="-9.4450968419909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536846355743991E-3"/>
                  <c:y val="-9.4450968419909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538461538461538E-3"/>
                  <c:y val="-6.2967312279939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1. Población total'!$C$9:$G$9</c:f>
              <c:strCache>
                <c:ptCount val="5"/>
                <c:pt idx="0">
                  <c:v>Desnutrición grave</c:v>
                </c:pt>
                <c:pt idx="1">
                  <c:v>Desnutrición moderada</c:v>
                </c:pt>
                <c:pt idx="2">
                  <c:v>Desnutrición leve</c:v>
                </c:pt>
                <c:pt idx="3">
                  <c:v>Normal</c:v>
                </c:pt>
                <c:pt idx="4">
                  <c:v>Sobrepeso/ obesidad</c:v>
                </c:pt>
              </c:strCache>
            </c:strRef>
          </c:cat>
          <c:val>
            <c:numRef>
              <c:f>'Gráfica 1. Población total'!$C$11:$G$11</c:f>
              <c:numCache>
                <c:formatCode>0.0%</c:formatCode>
                <c:ptCount val="5"/>
                <c:pt idx="0">
                  <c:v>0.2</c:v>
                </c:pt>
                <c:pt idx="1">
                  <c:v>0.26100000000000001</c:v>
                </c:pt>
                <c:pt idx="2">
                  <c:v>0.24399999999999999</c:v>
                </c:pt>
                <c:pt idx="3">
                  <c:v>0.16400000000000001</c:v>
                </c:pt>
                <c:pt idx="4">
                  <c:v>0.17499999999999999</c:v>
                </c:pt>
              </c:numCache>
            </c:numRef>
          </c:val>
        </c:ser>
        <c:ser>
          <c:idx val="2"/>
          <c:order val="2"/>
          <c:tx>
            <c:strRef>
              <c:f>'Gráfica 1. Población total'!$B$12</c:f>
              <c:strCache>
                <c:ptCount val="1"/>
                <c:pt idx="0">
                  <c:v>Riesgo de retraso             n= 1,298 (3.7%)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8.53879902531290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5384615384615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310392202503203E-3"/>
                  <c:y val="-6.5319457149021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025641025641026E-3"/>
                  <c:y val="-6.2967312279939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1. Población total'!$C$9:$G$9</c:f>
              <c:strCache>
                <c:ptCount val="5"/>
                <c:pt idx="0">
                  <c:v>Desnutrición grave</c:v>
                </c:pt>
                <c:pt idx="1">
                  <c:v>Desnutrición moderada</c:v>
                </c:pt>
                <c:pt idx="2">
                  <c:v>Desnutrición leve</c:v>
                </c:pt>
                <c:pt idx="3">
                  <c:v>Normal</c:v>
                </c:pt>
                <c:pt idx="4">
                  <c:v>Sobrepeso/ obesidad</c:v>
                </c:pt>
              </c:strCache>
            </c:strRef>
          </c:cat>
          <c:val>
            <c:numRef>
              <c:f>'Gráfica 1. Población total'!$C$12:$G$12</c:f>
              <c:numCache>
                <c:formatCode>0.0%</c:formatCode>
                <c:ptCount val="5"/>
                <c:pt idx="0">
                  <c:v>0.56699999999999995</c:v>
                </c:pt>
                <c:pt idx="1">
                  <c:v>0.13900000000000001</c:v>
                </c:pt>
                <c:pt idx="2">
                  <c:v>7.2999999999999995E-2</c:v>
                </c:pt>
                <c:pt idx="3">
                  <c:v>3.2000000000000001E-2</c:v>
                </c:pt>
                <c:pt idx="4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130712"/>
        <c:axId val="756141296"/>
      </c:barChart>
      <c:catAx>
        <c:axId val="756130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Estado</a:t>
                </a:r>
                <a:r>
                  <a:rPr lang="en-US" sz="1100" baseline="0" dirty="0"/>
                  <a:t> </a:t>
                </a:r>
                <a:r>
                  <a:rPr lang="en-US" sz="1100" baseline="0" dirty="0" err="1"/>
                  <a:t>Nutricional</a:t>
                </a:r>
                <a:r>
                  <a:rPr lang="en-US" sz="1100" baseline="0" dirty="0"/>
                  <a:t> (Peso/</a:t>
                </a:r>
                <a:r>
                  <a:rPr lang="en-US" sz="1100" baseline="0" dirty="0" err="1"/>
                  <a:t>Talla</a:t>
                </a:r>
                <a:r>
                  <a:rPr lang="en-US" sz="1100" baseline="0" dirty="0"/>
                  <a:t>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41427018140333305"/>
              <c:y val="0.932330251608811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756141296"/>
        <c:crosses val="autoZero"/>
        <c:auto val="1"/>
        <c:lblAlgn val="ctr"/>
        <c:lblOffset val="100"/>
        <c:noMultiLvlLbl val="0"/>
      </c:catAx>
      <c:valAx>
        <c:axId val="75614129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756130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9385316734984"/>
          <c:y val="0.24850422863808694"/>
          <c:w val="0.14891225249158171"/>
          <c:h val="0.61762835151584994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80266355594443E-2"/>
          <c:y val="0.12643606765216966"/>
          <c:w val="0.75996864975211431"/>
          <c:h val="0.743357290969820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Sheet1!$J$67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Sheet1!$I$68:$I$72</c:f>
              <c:strCache>
                <c:ptCount val="5"/>
                <c:pt idx="0">
                  <c:v>0-5 meses</c:v>
                </c:pt>
                <c:pt idx="1">
                  <c:v>6-11 meses</c:v>
                </c:pt>
                <c:pt idx="2">
                  <c:v>12-17 meses</c:v>
                </c:pt>
                <c:pt idx="3">
                  <c:v>18-23 meses</c:v>
                </c:pt>
                <c:pt idx="4">
                  <c:v>Mayor a 24 meses</c:v>
                </c:pt>
              </c:strCache>
            </c:strRef>
          </c:cat>
          <c:val>
            <c:numRef>
              <c:f>Sheet1!$J$68:$J$72</c:f>
              <c:numCache>
                <c:formatCode>###0</c:formatCode>
                <c:ptCount val="5"/>
                <c:pt idx="0">
                  <c:v>1247</c:v>
                </c:pt>
                <c:pt idx="1">
                  <c:v>788</c:v>
                </c:pt>
                <c:pt idx="2">
                  <c:v>737</c:v>
                </c:pt>
                <c:pt idx="3">
                  <c:v>322</c:v>
                </c:pt>
                <c:pt idx="4">
                  <c:v>410</c:v>
                </c:pt>
              </c:numCache>
            </c:numRef>
          </c:val>
        </c:ser>
        <c:ser>
          <c:idx val="1"/>
          <c:order val="1"/>
          <c:tx>
            <c:strRef>
              <c:f>Sheet1!$K$67</c:f>
              <c:strCache>
                <c:ptCount val="1"/>
                <c:pt idx="0">
                  <c:v>95-99%</c:v>
                </c:pt>
              </c:strCache>
            </c:strRef>
          </c:tx>
          <c:spPr>
            <a:solidFill>
              <a:srgbClr val="13D325"/>
            </a:solidFill>
            <a:ln>
              <a:noFill/>
            </a:ln>
            <a:effectLst/>
          </c:spPr>
          <c:invertIfNegative val="0"/>
          <c:cat>
            <c:strRef>
              <c:f>Sheet1!$I$68:$I$72</c:f>
              <c:strCache>
                <c:ptCount val="5"/>
                <c:pt idx="0">
                  <c:v>0-5 meses</c:v>
                </c:pt>
                <c:pt idx="1">
                  <c:v>6-11 meses</c:v>
                </c:pt>
                <c:pt idx="2">
                  <c:v>12-17 meses</c:v>
                </c:pt>
                <c:pt idx="3">
                  <c:v>18-23 meses</c:v>
                </c:pt>
                <c:pt idx="4">
                  <c:v>Mayor a 24 meses</c:v>
                </c:pt>
              </c:strCache>
            </c:strRef>
          </c:cat>
          <c:val>
            <c:numRef>
              <c:f>Sheet1!$K$68:$K$72</c:f>
              <c:numCache>
                <c:formatCode>###0</c:formatCode>
                <c:ptCount val="5"/>
                <c:pt idx="0">
                  <c:v>365</c:v>
                </c:pt>
                <c:pt idx="1">
                  <c:v>209</c:v>
                </c:pt>
                <c:pt idx="2">
                  <c:v>142</c:v>
                </c:pt>
                <c:pt idx="3">
                  <c:v>71</c:v>
                </c:pt>
                <c:pt idx="4">
                  <c:v>72</c:v>
                </c:pt>
              </c:numCache>
            </c:numRef>
          </c:val>
        </c:ser>
        <c:ser>
          <c:idx val="2"/>
          <c:order val="2"/>
          <c:tx>
            <c:strRef>
              <c:f>Sheet1!$L$67</c:f>
              <c:strCache>
                <c:ptCount val="1"/>
                <c:pt idx="0">
                  <c:v>90-94%</c:v>
                </c:pt>
              </c:strCache>
            </c:strRef>
          </c:tx>
          <c:spPr>
            <a:solidFill>
              <a:srgbClr val="0EEC38"/>
            </a:solidFill>
            <a:ln>
              <a:noFill/>
            </a:ln>
            <a:effectLst/>
          </c:spPr>
          <c:invertIfNegative val="0"/>
          <c:cat>
            <c:strRef>
              <c:f>Sheet1!$I$68:$I$72</c:f>
              <c:strCache>
                <c:ptCount val="5"/>
                <c:pt idx="0">
                  <c:v>0-5 meses</c:v>
                </c:pt>
                <c:pt idx="1">
                  <c:v>6-11 meses</c:v>
                </c:pt>
                <c:pt idx="2">
                  <c:v>12-17 meses</c:v>
                </c:pt>
                <c:pt idx="3">
                  <c:v>18-23 meses</c:v>
                </c:pt>
                <c:pt idx="4">
                  <c:v>Mayor a 24 meses</c:v>
                </c:pt>
              </c:strCache>
            </c:strRef>
          </c:cat>
          <c:val>
            <c:numRef>
              <c:f>Sheet1!$L$68:$L$72</c:f>
              <c:numCache>
                <c:formatCode>###0</c:formatCode>
                <c:ptCount val="5"/>
                <c:pt idx="0">
                  <c:v>229</c:v>
                </c:pt>
                <c:pt idx="1">
                  <c:v>69</c:v>
                </c:pt>
                <c:pt idx="2">
                  <c:v>56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Sheet1!$M$67</c:f>
              <c:strCache>
                <c:ptCount val="1"/>
                <c:pt idx="0">
                  <c:v>Menor a 90%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Sheet1!$I$68:$I$72</c:f>
              <c:strCache>
                <c:ptCount val="5"/>
                <c:pt idx="0">
                  <c:v>0-5 meses</c:v>
                </c:pt>
                <c:pt idx="1">
                  <c:v>6-11 meses</c:v>
                </c:pt>
                <c:pt idx="2">
                  <c:v>12-17 meses</c:v>
                </c:pt>
                <c:pt idx="3">
                  <c:v>18-23 meses</c:v>
                </c:pt>
                <c:pt idx="4">
                  <c:v>Mayor a 24 meses</c:v>
                </c:pt>
              </c:strCache>
            </c:strRef>
          </c:cat>
          <c:val>
            <c:numRef>
              <c:f>Sheet1!$M$68:$M$72</c:f>
              <c:numCache>
                <c:formatCode>###0</c:formatCode>
                <c:ptCount val="5"/>
                <c:pt idx="0">
                  <c:v>229</c:v>
                </c:pt>
                <c:pt idx="1">
                  <c:v>65</c:v>
                </c:pt>
                <c:pt idx="2">
                  <c:v>37</c:v>
                </c:pt>
                <c:pt idx="3">
                  <c:v>11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serLines>
          <c:spPr>
            <a:ln w="9525">
              <a:solidFill>
                <a:schemeClr val="tx1"/>
              </a:solidFill>
              <a:round/>
            </a:ln>
            <a:effectLst/>
          </c:spPr>
        </c:serLines>
        <c:axId val="487905232"/>
        <c:axId val="487900136"/>
      </c:barChart>
      <c:catAx>
        <c:axId val="487905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MX" sz="1200" b="1" cap="none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Tiempo de permanencia en la estancia</a:t>
                </a:r>
                <a:endParaRPr lang="es-MX" sz="1200" b="1" cap="none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0568909789054149"/>
              <c:y val="0.952844510659941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87900136"/>
        <c:crosses val="autoZero"/>
        <c:auto val="1"/>
        <c:lblAlgn val="ctr"/>
        <c:lblOffset val="100"/>
        <c:noMultiLvlLbl val="0"/>
      </c:catAx>
      <c:valAx>
        <c:axId val="48790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MX" sz="1050" cap="none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Porcentaje de niños en  el rango de desarrollo global</a:t>
                </a:r>
                <a:endParaRPr lang="es-MX" sz="1050" cap="none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none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MX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790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143464093646412"/>
          <c:y val="6.9418638650177037E-3"/>
          <c:w val="0.39909217944979097"/>
          <c:h val="0.11474430242330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90222460056568"/>
          <c:y val="0.1564574616457462"/>
          <c:w val="0.65197196952322711"/>
          <c:h val="0.7788332839148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'GTO MG'!$C$10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746439235611337E-17"/>
                  <c:y val="-7.67085076708507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169762760237494"/>
                  <c:y val="-4.41691650468377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55005988329229E-2"/>
                  <c:y val="-1.95644582084144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MG'!$B$11:$B$13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MG'!$C$11:$C$13</c:f>
              <c:numCache>
                <c:formatCode>0.0%</c:formatCode>
                <c:ptCount val="3"/>
                <c:pt idx="0">
                  <c:v>0.152</c:v>
                </c:pt>
                <c:pt idx="1">
                  <c:v>2.4E-2</c:v>
                </c:pt>
                <c:pt idx="2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'GTO MG'!$D$10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MG'!$B$11:$B$13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MG'!$D$11:$D$13</c:f>
              <c:numCache>
                <c:formatCode>0.0%</c:formatCode>
                <c:ptCount val="3"/>
                <c:pt idx="0">
                  <c:v>0.21199999999999999</c:v>
                </c:pt>
                <c:pt idx="1">
                  <c:v>0.126</c:v>
                </c:pt>
                <c:pt idx="2">
                  <c:v>3.9E-2</c:v>
                </c:pt>
              </c:numCache>
            </c:numRef>
          </c:val>
        </c:ser>
        <c:ser>
          <c:idx val="2"/>
          <c:order val="2"/>
          <c:tx>
            <c:strRef>
              <c:f>'GTO MG'!$E$10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MG'!$B$11:$B$13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MG'!$E$11:$E$13</c:f>
              <c:numCache>
                <c:formatCode>0.0%</c:formatCode>
                <c:ptCount val="3"/>
                <c:pt idx="0">
                  <c:v>0.63600000000000001</c:v>
                </c:pt>
                <c:pt idx="1">
                  <c:v>0.85</c:v>
                </c:pt>
                <c:pt idx="2">
                  <c:v>0.95899999999999996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56102488"/>
        <c:axId val="756096216"/>
      </c:barChart>
      <c:catAx>
        <c:axId val="75610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6096216"/>
        <c:crosses val="autoZero"/>
        <c:auto val="1"/>
        <c:lblAlgn val="ctr"/>
        <c:lblOffset val="100"/>
        <c:noMultiLvlLbl val="0"/>
      </c:catAx>
      <c:valAx>
        <c:axId val="75609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610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90222460056568"/>
          <c:y val="0.1564574616457462"/>
          <c:w val="0.65197196952322711"/>
          <c:h val="0.7788332839148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'DIF MG'!$C$10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7669902912621356E-3"/>
                  <c:y val="-1.60390516039051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93058208630542E-2"/>
                  <c:y val="-1.5574517620443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55005988329229E-2"/>
                  <c:y val="-1.95644582084144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MG'!$B$11:$B$13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MG'!$C$11:$C$13</c:f>
              <c:numCache>
                <c:formatCode>0.0%</c:formatCode>
                <c:ptCount val="3"/>
                <c:pt idx="0">
                  <c:v>0.375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'DIF MG'!$D$10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MG'!$B$11:$B$13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MG'!$D$11:$D$13</c:f>
              <c:numCache>
                <c:formatCode>0.0%</c:formatCode>
                <c:ptCount val="3"/>
                <c:pt idx="0">
                  <c:v>0.375</c:v>
                </c:pt>
                <c:pt idx="1">
                  <c:v>6.7000000000000004E-2</c:v>
                </c:pt>
                <c:pt idx="2">
                  <c:v>1.4E-2</c:v>
                </c:pt>
              </c:numCache>
            </c:numRef>
          </c:val>
        </c:ser>
        <c:ser>
          <c:idx val="2"/>
          <c:order val="2"/>
          <c:tx>
            <c:strRef>
              <c:f>'DIF MG'!$E$10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MG'!$B$11:$B$13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MG'!$E$11:$E$13</c:f>
              <c:numCache>
                <c:formatCode>0.0%</c:formatCode>
                <c:ptCount val="3"/>
                <c:pt idx="0">
                  <c:v>0.25</c:v>
                </c:pt>
                <c:pt idx="1">
                  <c:v>0.93300000000000005</c:v>
                </c:pt>
                <c:pt idx="2">
                  <c:v>0.98599999999999999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56098960"/>
        <c:axId val="756102880"/>
      </c:barChart>
      <c:catAx>
        <c:axId val="7560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6102880"/>
        <c:crosses val="autoZero"/>
        <c:auto val="1"/>
        <c:lblAlgn val="ctr"/>
        <c:lblOffset val="100"/>
        <c:noMultiLvlLbl val="0"/>
      </c:catAx>
      <c:valAx>
        <c:axId val="75610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609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90222460056568"/>
          <c:y val="0.1564574616457462"/>
          <c:w val="0.65197196952322711"/>
          <c:h val="0.7788332839148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'GTO MF'!$C$10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5889967637540453E-3"/>
                  <c:y val="3.486750348675034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93058208630542E-2"/>
                  <c:y val="-1.5574517620443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55005988329229E-2"/>
                  <c:y val="-1.95644582084144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MF'!$B$11:$B$13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MF'!$C$11:$C$13</c:f>
              <c:numCache>
                <c:formatCode>0.0%</c:formatCode>
                <c:ptCount val="3"/>
                <c:pt idx="0">
                  <c:v>0.222</c:v>
                </c:pt>
                <c:pt idx="1">
                  <c:v>5.0000000000000001E-3</c:v>
                </c:pt>
                <c:pt idx="2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'GTO MF'!$D$10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MF'!$B$11:$B$13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MF'!$D$11:$D$13</c:f>
              <c:numCache>
                <c:formatCode>0.0%</c:formatCode>
                <c:ptCount val="3"/>
                <c:pt idx="0">
                  <c:v>0.222</c:v>
                </c:pt>
                <c:pt idx="1">
                  <c:v>0.156</c:v>
                </c:pt>
                <c:pt idx="2">
                  <c:v>3.9E-2</c:v>
                </c:pt>
              </c:numCache>
            </c:numRef>
          </c:val>
        </c:ser>
        <c:ser>
          <c:idx val="2"/>
          <c:order val="2"/>
          <c:tx>
            <c:strRef>
              <c:f>'GTO MF'!$E$10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MF'!$B$11:$B$13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MF'!$E$11:$E$13</c:f>
              <c:numCache>
                <c:formatCode>0.0%</c:formatCode>
                <c:ptCount val="3"/>
                <c:pt idx="0">
                  <c:v>0.55600000000000005</c:v>
                </c:pt>
                <c:pt idx="1">
                  <c:v>0.83899999999999997</c:v>
                </c:pt>
                <c:pt idx="2">
                  <c:v>0.95899999999999996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87918560"/>
        <c:axId val="487918952"/>
      </c:barChart>
      <c:catAx>
        <c:axId val="48791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7918952"/>
        <c:crosses val="autoZero"/>
        <c:auto val="1"/>
        <c:lblAlgn val="ctr"/>
        <c:lblOffset val="100"/>
        <c:noMultiLvlLbl val="0"/>
      </c:catAx>
      <c:valAx>
        <c:axId val="48791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791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90222460056568"/>
          <c:y val="0.1564574616457462"/>
          <c:w val="0.65197196952322711"/>
          <c:h val="0.7788332839148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'DIF MF'!$C$10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5792880258899676E-2"/>
                  <c:y val="-1.60390516039051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93058208630542E-2"/>
                  <c:y val="-1.5574517620443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55005988329229E-2"/>
                  <c:y val="-1.95644582084144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MF'!$B$11:$B$13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MF'!$C$11:$C$13</c:f>
              <c:numCache>
                <c:formatCode>0.0%</c:formatCode>
                <c:ptCount val="3"/>
                <c:pt idx="0">
                  <c:v>0</c:v>
                </c:pt>
                <c:pt idx="1">
                  <c:v>8.9999999999999993E-3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'DIF MF'!$D$10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MF'!$B$11:$B$13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MF'!$D$11:$D$13</c:f>
              <c:numCache>
                <c:formatCode>0.0%</c:formatCode>
                <c:ptCount val="3"/>
                <c:pt idx="0">
                  <c:v>0.35299999999999998</c:v>
                </c:pt>
                <c:pt idx="1">
                  <c:v>0.113</c:v>
                </c:pt>
                <c:pt idx="2">
                  <c:v>2.1000000000000001E-2</c:v>
                </c:pt>
              </c:numCache>
            </c:numRef>
          </c:val>
        </c:ser>
        <c:ser>
          <c:idx val="2"/>
          <c:order val="2"/>
          <c:tx>
            <c:strRef>
              <c:f>'DIF MF'!$E$10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MF'!$B$11:$B$13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MF'!$E$11:$E$13</c:f>
              <c:numCache>
                <c:formatCode>0.0%</c:formatCode>
                <c:ptCount val="3"/>
                <c:pt idx="0">
                  <c:v>0.64700000000000002</c:v>
                </c:pt>
                <c:pt idx="1">
                  <c:v>0.878</c:v>
                </c:pt>
                <c:pt idx="2">
                  <c:v>0.97899999999999998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87921696"/>
        <c:axId val="487914248"/>
      </c:barChart>
      <c:catAx>
        <c:axId val="48792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7914248"/>
        <c:crosses val="autoZero"/>
        <c:auto val="1"/>
        <c:lblAlgn val="ctr"/>
        <c:lblOffset val="100"/>
        <c:noMultiLvlLbl val="0"/>
      </c:catAx>
      <c:valAx>
        <c:axId val="487914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79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90222460056568"/>
          <c:y val="0.1564574616457462"/>
          <c:w val="0.65197196952322711"/>
          <c:h val="0.7788332839148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'gTO LE'!$C$10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5792880258899676E-2"/>
                  <c:y val="-1.60390516039051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93058208630542E-2"/>
                  <c:y val="-1.5574517620443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55005988329229E-2"/>
                  <c:y val="-1.95644582084144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LE'!$B$11:$B$13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LE'!$C$11:$C$13</c:f>
              <c:numCache>
                <c:formatCode>0.0%</c:formatCode>
                <c:ptCount val="3"/>
                <c:pt idx="0">
                  <c:v>0.25</c:v>
                </c:pt>
                <c:pt idx="1">
                  <c:v>3.7999999999999999E-2</c:v>
                </c:pt>
                <c:pt idx="2">
                  <c:v>5.0000000000000001E-3</c:v>
                </c:pt>
              </c:numCache>
            </c:numRef>
          </c:val>
        </c:ser>
        <c:ser>
          <c:idx val="1"/>
          <c:order val="1"/>
          <c:tx>
            <c:strRef>
              <c:f>'gTO LE'!$D$10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LE'!$B$11:$B$13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LE'!$D$11:$D$13</c:f>
              <c:numCache>
                <c:formatCode>0.0%</c:formatCode>
                <c:ptCount val="3"/>
                <c:pt idx="0">
                  <c:v>0.26500000000000001</c:v>
                </c:pt>
                <c:pt idx="1">
                  <c:v>0.22800000000000001</c:v>
                </c:pt>
                <c:pt idx="2">
                  <c:v>4.8000000000000001E-2</c:v>
                </c:pt>
              </c:numCache>
            </c:numRef>
          </c:val>
        </c:ser>
        <c:ser>
          <c:idx val="2"/>
          <c:order val="2"/>
          <c:tx>
            <c:strRef>
              <c:f>'gTO LE'!$E$10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LE'!$B$11:$B$13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LE'!$E$11:$E$13</c:f>
              <c:numCache>
                <c:formatCode>0.0%</c:formatCode>
                <c:ptCount val="3"/>
                <c:pt idx="0">
                  <c:v>0.48499999999999999</c:v>
                </c:pt>
                <c:pt idx="1">
                  <c:v>0.73399999999999999</c:v>
                </c:pt>
                <c:pt idx="2">
                  <c:v>0.94699999999999995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18755264"/>
        <c:axId val="418760360"/>
      </c:barChart>
      <c:catAx>
        <c:axId val="41875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8760360"/>
        <c:crosses val="autoZero"/>
        <c:auto val="1"/>
        <c:lblAlgn val="ctr"/>
        <c:lblOffset val="100"/>
        <c:noMultiLvlLbl val="0"/>
      </c:catAx>
      <c:valAx>
        <c:axId val="41876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875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'sens x dominio'!$B$10</c:f>
              <c:strCache>
                <c:ptCount val="1"/>
                <c:pt idx="0">
                  <c:v>16-59 meses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'sens x dominio'!$C$9:$H$9</c:f>
              <c:strCache>
                <c:ptCount val="6"/>
                <c:pt idx="0">
                  <c:v>Conocimiento (EDI) - Cognitivo (IDB-2)</c:v>
                </c:pt>
                <c:pt idx="1">
                  <c:v>Social (EDI) - Personal-Social (IDB-2)</c:v>
                </c:pt>
                <c:pt idx="2">
                  <c:v>Social (EDI) - Adaptativo (IDB-2)</c:v>
                </c:pt>
                <c:pt idx="3">
                  <c:v>Motor fino (EDI) - Motor (IDB-2)</c:v>
                </c:pt>
                <c:pt idx="4">
                  <c:v>Motor grueso (EDI) - Motor (IDB-2)</c:v>
                </c:pt>
                <c:pt idx="5">
                  <c:v>Lenguaje (EDI) -Comunicación (IDB-2)</c:v>
                </c:pt>
              </c:strCache>
            </c:strRef>
          </c:cat>
          <c:val>
            <c:numRef>
              <c:f>'sens x dominio'!$C$10:$H$10</c:f>
              <c:numCache>
                <c:formatCode>0.0%</c:formatCode>
                <c:ptCount val="6"/>
                <c:pt idx="0">
                  <c:v>0.88800000000000001</c:v>
                </c:pt>
                <c:pt idx="1">
                  <c:v>0.874</c:v>
                </c:pt>
                <c:pt idx="2">
                  <c:v>0.86199999999999999</c:v>
                </c:pt>
                <c:pt idx="3">
                  <c:v>0.81100000000000005</c:v>
                </c:pt>
                <c:pt idx="4">
                  <c:v>0.88600000000000001</c:v>
                </c:pt>
                <c:pt idx="5">
                  <c:v>0.78300000000000003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14680"/>
        <c:axId val="755011936"/>
      </c:radarChart>
      <c:catAx>
        <c:axId val="75501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5011936"/>
        <c:crosses val="autoZero"/>
        <c:auto val="1"/>
        <c:lblAlgn val="ctr"/>
        <c:lblOffset val="100"/>
        <c:noMultiLvlLbl val="0"/>
      </c:catAx>
      <c:valAx>
        <c:axId val="755011936"/>
        <c:scaling>
          <c:orientation val="minMax"/>
          <c:max val="1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5501468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90222460056568"/>
          <c:y val="0.1564574616457462"/>
          <c:w val="0.65197196952322711"/>
          <c:h val="0.7788332839148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'DIF LENGUAJE'!$C$10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9.393058208630542E-2"/>
                  <c:y val="-1.5574517620443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55062373003451E-2"/>
                  <c:y val="-1.11962573715943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LENGUAJE'!$B$11:$B$13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LENGUAJE'!$C$11:$C$13</c:f>
              <c:numCache>
                <c:formatCode>0.0%</c:formatCode>
                <c:ptCount val="3"/>
                <c:pt idx="0">
                  <c:v>0.29499999999999998</c:v>
                </c:pt>
                <c:pt idx="1">
                  <c:v>2.7E-2</c:v>
                </c:pt>
                <c:pt idx="2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'DIF LENGUAJE'!$D$10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LENGUAJE'!$B$11:$B$13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LENGUAJE'!$D$11:$D$13</c:f>
              <c:numCache>
                <c:formatCode>0.0%</c:formatCode>
                <c:ptCount val="3"/>
                <c:pt idx="0">
                  <c:v>0.159</c:v>
                </c:pt>
                <c:pt idx="1">
                  <c:v>0.16800000000000001</c:v>
                </c:pt>
                <c:pt idx="2">
                  <c:v>3.3000000000000002E-2</c:v>
                </c:pt>
              </c:numCache>
            </c:numRef>
          </c:val>
        </c:ser>
        <c:ser>
          <c:idx val="2"/>
          <c:order val="2"/>
          <c:tx>
            <c:strRef>
              <c:f>'DIF LENGUAJE'!$E$10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LENGUAJE'!$B$11:$B$13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LENGUAJE'!$E$11:$E$13</c:f>
              <c:numCache>
                <c:formatCode>0.0%</c:formatCode>
                <c:ptCount val="3"/>
                <c:pt idx="0">
                  <c:v>0.54500000000000004</c:v>
                </c:pt>
                <c:pt idx="1">
                  <c:v>0.80500000000000005</c:v>
                </c:pt>
                <c:pt idx="2">
                  <c:v>0.96499999999999997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32741048"/>
        <c:axId val="632746928"/>
      </c:barChart>
      <c:catAx>
        <c:axId val="63274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32746928"/>
        <c:crosses val="autoZero"/>
        <c:auto val="1"/>
        <c:lblAlgn val="ctr"/>
        <c:lblOffset val="100"/>
        <c:noMultiLvlLbl val="0"/>
      </c:catAx>
      <c:valAx>
        <c:axId val="63274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3274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90222460056568"/>
          <c:y val="0.1564574616457462"/>
          <c:w val="0.65197196952322711"/>
          <c:h val="0.7788332839148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'GTO SO'!$C$10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5792880258899676E-2"/>
                  <c:y val="-1.60390516039051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93058208630542E-2"/>
                  <c:y val="-1.5574517620443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55005988329229E-2"/>
                  <c:y val="-1.95644582084144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SO'!$B$11:$B$13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SO'!$C$11:$C$13</c:f>
              <c:numCache>
                <c:formatCode>0.0%</c:formatCode>
                <c:ptCount val="3"/>
                <c:pt idx="0">
                  <c:v>0</c:v>
                </c:pt>
                <c:pt idx="1">
                  <c:v>7.0000000000000001E-3</c:v>
                </c:pt>
                <c:pt idx="2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'GTO SO'!$D$10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SO'!$B$11:$B$13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SO'!$D$11:$D$13</c:f>
              <c:numCache>
                <c:formatCode>0.0%</c:formatCode>
                <c:ptCount val="3"/>
                <c:pt idx="0">
                  <c:v>0</c:v>
                </c:pt>
                <c:pt idx="1">
                  <c:v>0.115</c:v>
                </c:pt>
                <c:pt idx="2">
                  <c:v>1.7999999999999999E-2</c:v>
                </c:pt>
              </c:numCache>
            </c:numRef>
          </c:val>
        </c:ser>
        <c:ser>
          <c:idx val="2"/>
          <c:order val="2"/>
          <c:tx>
            <c:strRef>
              <c:f>'GTO SO'!$E$10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'GTO SO'!$B$11:$B$13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'GTO SO'!$E$11:$E$13</c:f>
              <c:numCache>
                <c:formatCode>0.0%</c:formatCode>
                <c:ptCount val="3"/>
                <c:pt idx="0">
                  <c:v>1</c:v>
                </c:pt>
                <c:pt idx="1">
                  <c:v>0.878</c:v>
                </c:pt>
                <c:pt idx="2">
                  <c:v>0.98099999999999998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46412152"/>
        <c:axId val="446394120"/>
      </c:barChart>
      <c:catAx>
        <c:axId val="44641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6394120"/>
        <c:crosses val="autoZero"/>
        <c:auto val="1"/>
        <c:lblAlgn val="ctr"/>
        <c:lblOffset val="100"/>
        <c:noMultiLvlLbl val="0"/>
      </c:catAx>
      <c:valAx>
        <c:axId val="44639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641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90222460056568"/>
          <c:y val="0.1564574616457462"/>
          <c:w val="0.65197196952322711"/>
          <c:h val="0.7788332839148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'DIF Social'!$C$10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9.393058208630542E-2"/>
                  <c:y val="-1.5574517620443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55062373003451E-2"/>
                  <c:y val="-1.11962573715943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Social'!$B$11:$B$13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Social'!$C$11:$C$13</c:f>
              <c:numCache>
                <c:formatCode>0.0%</c:formatCode>
                <c:ptCount val="3"/>
                <c:pt idx="0">
                  <c:v>0.33300000000000002</c:v>
                </c:pt>
                <c:pt idx="1">
                  <c:v>0</c:v>
                </c:pt>
                <c:pt idx="2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'DIF Social'!$D$10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Social'!$B$11:$B$13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Social'!$D$11:$D$13</c:f>
              <c:numCache>
                <c:formatCode>0.0%</c:formatCode>
                <c:ptCount val="3"/>
                <c:pt idx="0">
                  <c:v>0.44400000000000001</c:v>
                </c:pt>
                <c:pt idx="1">
                  <c:v>0.128</c:v>
                </c:pt>
                <c:pt idx="2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'DIF Social'!$E$10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'DIF Social'!$B$11:$B$13</c:f>
              <c:strCache>
                <c:ptCount val="3"/>
                <c:pt idx="0">
                  <c:v>Rojo</c:v>
                </c:pt>
                <c:pt idx="1">
                  <c:v>Amarillo</c:v>
                </c:pt>
                <c:pt idx="2">
                  <c:v>Verde</c:v>
                </c:pt>
              </c:strCache>
            </c:strRef>
          </c:cat>
          <c:val>
            <c:numRef>
              <c:f>'DIF Social'!$E$11:$E$13</c:f>
              <c:numCache>
                <c:formatCode>0.0%</c:formatCode>
                <c:ptCount val="3"/>
                <c:pt idx="0">
                  <c:v>0.222</c:v>
                </c:pt>
                <c:pt idx="1">
                  <c:v>0.872</c:v>
                </c:pt>
                <c:pt idx="2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46403528"/>
        <c:axId val="446405880"/>
      </c:barChart>
      <c:catAx>
        <c:axId val="44640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6405880"/>
        <c:crosses val="autoZero"/>
        <c:auto val="1"/>
        <c:lblAlgn val="ctr"/>
        <c:lblOffset val="100"/>
        <c:noMultiLvlLbl val="0"/>
      </c:catAx>
      <c:valAx>
        <c:axId val="44640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640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132642000370339"/>
          <c:y val="2.1842103807672E-2"/>
          <c:w val="0.57806142760492163"/>
          <c:h val="0.93220524860652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FCCD7">
                <a:lumMod val="7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B w="254000" h="254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1A23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1"/>
            <c:invertIfNegative val="0"/>
            <c:bubble3D val="0"/>
            <c:spPr>
              <a:solidFill>
                <a:srgbClr val="74B6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2"/>
            <c:invertIfNegative val="0"/>
            <c:bubble3D val="0"/>
            <c:spPr>
              <a:solidFill>
                <a:srgbClr val="23B8F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3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4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5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6"/>
            <c:invertIfNegative val="0"/>
            <c:bubble3D val="0"/>
            <c:spPr>
              <a:solidFill>
                <a:srgbClr val="D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7"/>
            <c:invertIfNegative val="0"/>
            <c:bubble3D val="0"/>
            <c:spPr>
              <a:solidFill>
                <a:srgbClr val="FA5D0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8"/>
            <c:invertIfNegative val="0"/>
            <c:bubble3D val="0"/>
            <c:spPr>
              <a:solidFill>
                <a:srgbClr val="F8BE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300" b="1">
                    <a:solidFill>
                      <a:srgbClr val="000000"/>
                    </a:solidFill>
                    <a:latin typeface="+mj-lt"/>
                    <a:cs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 contestó</c:v>
                </c:pt>
                <c:pt idx="1">
                  <c:v>Más de 30 años</c:v>
                </c:pt>
                <c:pt idx="2">
                  <c:v>De 24 a 30 años</c:v>
                </c:pt>
                <c:pt idx="3">
                  <c:v>De 19 a 23 años</c:v>
                </c:pt>
                <c:pt idx="4">
                  <c:v>De 15 a 18 años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24</c:v>
                </c:pt>
                <c:pt idx="3">
                  <c:v>46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25"/>
        <c:axId val="756106016"/>
        <c:axId val="756109936"/>
      </c:barChart>
      <c:catAx>
        <c:axId val="75610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5F3B75">
                <a:lumMod val="50000"/>
              </a:srgbClr>
            </a:solidFill>
          </a:ln>
        </c:spPr>
        <c:txPr>
          <a:bodyPr anchor="ctr" anchorCtr="0"/>
          <a:lstStyle/>
          <a:p>
            <a:pPr algn="just">
              <a:defRPr lang="es-MX" sz="1000" b="0" baseline="0">
                <a:solidFill>
                  <a:schemeClr val="bg2">
                    <a:lumMod val="25000"/>
                  </a:schemeClr>
                </a:solidFill>
                <a:latin typeface="News Gothic MT"/>
                <a:cs typeface="Calibri" pitchFamily="34" charset="0"/>
              </a:defRPr>
            </a:pPr>
            <a:endParaRPr lang="es-MX"/>
          </a:p>
        </c:txPr>
        <c:crossAx val="756109936"/>
        <c:crosses val="autoZero"/>
        <c:auto val="0"/>
        <c:lblAlgn val="ctr"/>
        <c:lblOffset val="100"/>
        <c:noMultiLvlLbl val="0"/>
      </c:catAx>
      <c:valAx>
        <c:axId val="756109936"/>
        <c:scaling>
          <c:orientation val="minMax"/>
          <c:max val="11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600">
                <a:solidFill>
                  <a:srgbClr val="000000"/>
                </a:solidFill>
              </a:defRPr>
            </a:pPr>
            <a:endParaRPr lang="es-MX"/>
          </a:p>
        </c:txPr>
        <c:crossAx val="7561060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1326420003704"/>
          <c:y val="2.1842103807671896E-2"/>
          <c:w val="0.57806142760492163"/>
          <c:h val="0.93220524860652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FCCD7">
                <a:lumMod val="7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B w="254000" h="254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1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2"/>
            <c:invertIfNegative val="0"/>
            <c:bubble3D val="0"/>
            <c:spPr>
              <a:solidFill>
                <a:srgbClr val="23B8F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3"/>
            <c:invertIfNegative val="0"/>
            <c:bubble3D val="0"/>
            <c:spPr>
              <a:solidFill>
                <a:srgbClr val="F1A23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4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5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6"/>
            <c:invertIfNegative val="0"/>
            <c:bubble3D val="0"/>
            <c:spPr>
              <a:solidFill>
                <a:srgbClr val="D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7"/>
            <c:invertIfNegative val="0"/>
            <c:bubble3D val="0"/>
            <c:spPr>
              <a:solidFill>
                <a:srgbClr val="FA5D0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8"/>
            <c:invertIfNegative val="0"/>
            <c:bubble3D val="0"/>
            <c:spPr>
              <a:solidFill>
                <a:srgbClr val="F8BE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300" b="1">
                    <a:solidFill>
                      <a:srgbClr val="000000"/>
                    </a:solidFill>
                    <a:latin typeface="+mj-lt"/>
                    <a:cs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Otro (especificar)</c:v>
                </c:pt>
                <c:pt idx="1">
                  <c:v>Tíos</c:v>
                </c:pt>
                <c:pt idx="2">
                  <c:v>Guardería</c:v>
                </c:pt>
                <c:pt idx="3">
                  <c:v>Abuelos</c:v>
                </c:pt>
                <c:pt idx="4">
                  <c:v>Su pareja (Madre/ Padre)</c:v>
                </c:pt>
                <c:pt idx="5">
                  <c:v>Usted misma(o)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 formatCode="###0">
                  <c:v>26</c:v>
                </c:pt>
                <c:pt idx="5" formatCode="###0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25"/>
        <c:axId val="756118952"/>
        <c:axId val="756119344"/>
      </c:barChart>
      <c:catAx>
        <c:axId val="756118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5F3B75">
                <a:lumMod val="50000"/>
              </a:srgbClr>
            </a:solidFill>
          </a:ln>
        </c:spPr>
        <c:txPr>
          <a:bodyPr anchor="ctr" anchorCtr="0"/>
          <a:lstStyle/>
          <a:p>
            <a:pPr algn="just">
              <a:defRPr lang="es-MX" sz="1000" b="0" baseline="0">
                <a:solidFill>
                  <a:schemeClr val="bg1"/>
                </a:solidFill>
                <a:latin typeface="News Gothic MT"/>
                <a:cs typeface="Calibri" pitchFamily="34" charset="0"/>
              </a:defRPr>
            </a:pPr>
            <a:endParaRPr lang="es-MX"/>
          </a:p>
        </c:txPr>
        <c:crossAx val="756119344"/>
        <c:crosses val="autoZero"/>
        <c:auto val="0"/>
        <c:lblAlgn val="ctr"/>
        <c:lblOffset val="100"/>
        <c:noMultiLvlLbl val="0"/>
      </c:catAx>
      <c:valAx>
        <c:axId val="756119344"/>
        <c:scaling>
          <c:orientation val="minMax"/>
          <c:max val="8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600">
                <a:solidFill>
                  <a:srgbClr val="000000"/>
                </a:solidFill>
              </a:defRPr>
            </a:pPr>
            <a:endParaRPr lang="es-MX"/>
          </a:p>
        </c:txPr>
        <c:crossAx val="7561189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132642000370389"/>
          <c:y val="2.1842103807671896E-2"/>
          <c:w val="0.57806142760492163"/>
          <c:h val="0.93220524860652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FCCD7">
                <a:lumMod val="7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B w="254000" h="254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1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2"/>
            <c:invertIfNegative val="0"/>
            <c:bubble3D val="0"/>
            <c:spPr>
              <a:solidFill>
                <a:srgbClr val="23B8F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3"/>
            <c:invertIfNegative val="0"/>
            <c:bubble3D val="0"/>
            <c:spPr>
              <a:solidFill>
                <a:srgbClr val="F1A23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4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5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6"/>
            <c:invertIfNegative val="0"/>
            <c:bubble3D val="0"/>
            <c:spPr>
              <a:solidFill>
                <a:srgbClr val="D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7"/>
            <c:invertIfNegative val="0"/>
            <c:bubble3D val="0"/>
            <c:spPr>
              <a:solidFill>
                <a:srgbClr val="FA5D0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8"/>
            <c:invertIfNegative val="0"/>
            <c:bubble3D val="0"/>
            <c:spPr>
              <a:solidFill>
                <a:srgbClr val="F8BE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300" b="1">
                    <a:solidFill>
                      <a:srgbClr val="000000"/>
                    </a:solidFill>
                    <a:latin typeface="+mj-lt"/>
                    <a:cs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Otro (especificar)</c:v>
                </c:pt>
                <c:pt idx="1">
                  <c:v>Tíos</c:v>
                </c:pt>
                <c:pt idx="2">
                  <c:v>Guardería</c:v>
                </c:pt>
                <c:pt idx="3">
                  <c:v>Abuelos</c:v>
                </c:pt>
                <c:pt idx="4">
                  <c:v>Su pareja (Madre/ Padre)</c:v>
                </c:pt>
                <c:pt idx="5">
                  <c:v>Usted misma(o)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 formatCode="###0">
                  <c:v>26</c:v>
                </c:pt>
                <c:pt idx="5" formatCode="###0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25"/>
        <c:axId val="756119736"/>
        <c:axId val="756118168"/>
      </c:barChart>
      <c:catAx>
        <c:axId val="756119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5F3B75">
                <a:lumMod val="50000"/>
              </a:srgbClr>
            </a:solidFill>
          </a:ln>
        </c:spPr>
        <c:txPr>
          <a:bodyPr anchor="ctr" anchorCtr="0"/>
          <a:lstStyle/>
          <a:p>
            <a:pPr algn="just">
              <a:defRPr lang="es-MX" sz="1000" b="0" baseline="0">
                <a:solidFill>
                  <a:schemeClr val="bg1"/>
                </a:solidFill>
                <a:latin typeface="News Gothic MT"/>
                <a:cs typeface="Calibri" pitchFamily="34" charset="0"/>
              </a:defRPr>
            </a:pPr>
            <a:endParaRPr lang="es-MX"/>
          </a:p>
        </c:txPr>
        <c:crossAx val="756118168"/>
        <c:crosses val="autoZero"/>
        <c:auto val="0"/>
        <c:lblAlgn val="ctr"/>
        <c:lblOffset val="100"/>
        <c:noMultiLvlLbl val="0"/>
      </c:catAx>
      <c:valAx>
        <c:axId val="756118168"/>
        <c:scaling>
          <c:orientation val="minMax"/>
          <c:max val="8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600">
                <a:solidFill>
                  <a:srgbClr val="000000"/>
                </a:solidFill>
              </a:defRPr>
            </a:pPr>
            <a:endParaRPr lang="es-MX"/>
          </a:p>
        </c:txPr>
        <c:crossAx val="7561197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132642000370378"/>
          <c:y val="2.1842103807671896E-2"/>
          <c:w val="0.57806142760492163"/>
          <c:h val="0.93220524860652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FCCD7">
                <a:lumMod val="7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B w="254000" h="254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1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2"/>
            <c:invertIfNegative val="0"/>
            <c:bubble3D val="0"/>
            <c:spPr>
              <a:solidFill>
                <a:srgbClr val="23B8F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3"/>
            <c:invertIfNegative val="0"/>
            <c:bubble3D val="0"/>
            <c:spPr>
              <a:solidFill>
                <a:srgbClr val="F1A23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4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5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6"/>
            <c:invertIfNegative val="0"/>
            <c:bubble3D val="0"/>
            <c:spPr>
              <a:solidFill>
                <a:srgbClr val="D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7"/>
            <c:invertIfNegative val="0"/>
            <c:bubble3D val="0"/>
            <c:spPr>
              <a:solidFill>
                <a:srgbClr val="FA5D0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8"/>
            <c:invertIfNegative val="0"/>
            <c:bubble3D val="0"/>
            <c:spPr>
              <a:solidFill>
                <a:srgbClr val="F8BE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300" b="1">
                    <a:solidFill>
                      <a:srgbClr val="000000"/>
                    </a:solidFill>
                    <a:latin typeface="+mj-lt"/>
                    <a:cs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Otro (especificar)</c:v>
                </c:pt>
                <c:pt idx="1">
                  <c:v>Tíos</c:v>
                </c:pt>
                <c:pt idx="2">
                  <c:v>Guardería</c:v>
                </c:pt>
                <c:pt idx="3">
                  <c:v>Abuelos</c:v>
                </c:pt>
                <c:pt idx="4">
                  <c:v>Su pareja (Madre/ Padre)</c:v>
                </c:pt>
                <c:pt idx="5">
                  <c:v>Usted misma(o)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26</c:v>
                </c:pt>
                <c:pt idx="5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25"/>
        <c:axId val="756124832"/>
        <c:axId val="756120912"/>
      </c:barChart>
      <c:catAx>
        <c:axId val="75612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5F3B75">
                <a:lumMod val="50000"/>
              </a:srgbClr>
            </a:solidFill>
          </a:ln>
        </c:spPr>
        <c:txPr>
          <a:bodyPr anchor="ctr" anchorCtr="0"/>
          <a:lstStyle/>
          <a:p>
            <a:pPr algn="just">
              <a:defRPr lang="es-MX" sz="1000" b="0" baseline="0">
                <a:solidFill>
                  <a:schemeClr val="bg1"/>
                </a:solidFill>
                <a:latin typeface="News Gothic MT"/>
                <a:cs typeface="Calibri" pitchFamily="34" charset="0"/>
              </a:defRPr>
            </a:pPr>
            <a:endParaRPr lang="es-MX"/>
          </a:p>
        </c:txPr>
        <c:crossAx val="756120912"/>
        <c:crosses val="autoZero"/>
        <c:auto val="0"/>
        <c:lblAlgn val="ctr"/>
        <c:lblOffset val="100"/>
        <c:noMultiLvlLbl val="0"/>
      </c:catAx>
      <c:valAx>
        <c:axId val="756120912"/>
        <c:scaling>
          <c:orientation val="minMax"/>
          <c:max val="8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600">
                <a:solidFill>
                  <a:srgbClr val="000000"/>
                </a:solidFill>
              </a:defRPr>
            </a:pPr>
            <a:endParaRPr lang="es-MX"/>
          </a:p>
        </c:txPr>
        <c:crossAx val="7561248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132642000370367"/>
          <c:y val="2.1842103807671896E-2"/>
          <c:w val="0.57806142760492163"/>
          <c:h val="0.93220524860652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FCCD7">
                <a:lumMod val="7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B w="254000" h="254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1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2"/>
            <c:invertIfNegative val="0"/>
            <c:bubble3D val="0"/>
            <c:spPr>
              <a:solidFill>
                <a:srgbClr val="23B8F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3"/>
            <c:invertIfNegative val="0"/>
            <c:bubble3D val="0"/>
            <c:spPr>
              <a:solidFill>
                <a:srgbClr val="F1A23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4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5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6"/>
            <c:invertIfNegative val="0"/>
            <c:bubble3D val="0"/>
            <c:spPr>
              <a:solidFill>
                <a:srgbClr val="D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7"/>
            <c:invertIfNegative val="0"/>
            <c:bubble3D val="0"/>
            <c:spPr>
              <a:solidFill>
                <a:srgbClr val="FA5D0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8"/>
            <c:invertIfNegative val="0"/>
            <c:bubble3D val="0"/>
            <c:spPr>
              <a:solidFill>
                <a:srgbClr val="F8BE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300" b="1">
                    <a:solidFill>
                      <a:srgbClr val="000000"/>
                    </a:solidFill>
                    <a:latin typeface="+mj-lt"/>
                    <a:cs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Otro (especificar)</c:v>
                </c:pt>
                <c:pt idx="1">
                  <c:v>Tíos</c:v>
                </c:pt>
                <c:pt idx="2">
                  <c:v>Guardería</c:v>
                </c:pt>
                <c:pt idx="3">
                  <c:v>Abuelos</c:v>
                </c:pt>
                <c:pt idx="4">
                  <c:v>Su pareja (Madre/ Padre)</c:v>
                </c:pt>
                <c:pt idx="5">
                  <c:v>Usted misma(o)</c:v>
                </c:pt>
              </c:strCache>
            </c:strRef>
          </c:cat>
          <c:val>
            <c:numRef>
              <c:f>Hoja1!$B$2:$B$7</c:f>
              <c:numCache>
                <c:formatCode>0</c:formatCode>
                <c:ptCount val="6"/>
                <c:pt idx="0">
                  <c:v>2</c:v>
                </c:pt>
                <c:pt idx="1">
                  <c:v>1.1000000000000001</c:v>
                </c:pt>
                <c:pt idx="2">
                  <c:v>2</c:v>
                </c:pt>
                <c:pt idx="3">
                  <c:v>4.0999999999999996</c:v>
                </c:pt>
                <c:pt idx="4">
                  <c:v>25.7</c:v>
                </c:pt>
                <c:pt idx="5">
                  <c:v>65.8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25"/>
        <c:axId val="756124048"/>
        <c:axId val="756127184"/>
      </c:barChart>
      <c:catAx>
        <c:axId val="756124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5F3B75">
                <a:lumMod val="50000"/>
              </a:srgbClr>
            </a:solidFill>
          </a:ln>
        </c:spPr>
        <c:txPr>
          <a:bodyPr anchor="ctr" anchorCtr="0"/>
          <a:lstStyle/>
          <a:p>
            <a:pPr algn="just">
              <a:defRPr lang="es-MX" sz="900" b="0" baseline="0">
                <a:solidFill>
                  <a:schemeClr val="bg2">
                    <a:lumMod val="25000"/>
                  </a:schemeClr>
                </a:solidFill>
                <a:latin typeface="News Gothic MT"/>
                <a:cs typeface="Calibri" pitchFamily="34" charset="0"/>
              </a:defRPr>
            </a:pPr>
            <a:endParaRPr lang="es-MX"/>
          </a:p>
        </c:txPr>
        <c:crossAx val="756127184"/>
        <c:crosses val="autoZero"/>
        <c:auto val="0"/>
        <c:lblAlgn val="ctr"/>
        <c:lblOffset val="100"/>
        <c:noMultiLvlLbl val="0"/>
      </c:catAx>
      <c:valAx>
        <c:axId val="756127184"/>
        <c:scaling>
          <c:orientation val="minMax"/>
          <c:max val="8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600">
                <a:solidFill>
                  <a:srgbClr val="000000"/>
                </a:solidFill>
              </a:defRPr>
            </a:pPr>
            <a:endParaRPr lang="es-MX"/>
          </a:p>
        </c:txPr>
        <c:crossAx val="75612404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132642000370383"/>
          <c:y val="2.1842103807671896E-2"/>
          <c:w val="0.57806142760492163"/>
          <c:h val="0.93220524860652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FCCD7">
                <a:lumMod val="7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B w="254000" h="254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1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2"/>
            <c:invertIfNegative val="0"/>
            <c:bubble3D val="0"/>
            <c:spPr>
              <a:solidFill>
                <a:srgbClr val="23B8F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3"/>
            <c:invertIfNegative val="0"/>
            <c:bubble3D val="0"/>
            <c:spPr>
              <a:solidFill>
                <a:srgbClr val="F1A23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4"/>
            <c:invertIfNegative val="0"/>
            <c:bubble3D val="0"/>
            <c:spPr>
              <a:solidFill>
                <a:srgbClr val="74B6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5"/>
            <c:invertIfNegative val="0"/>
            <c:bubble3D val="0"/>
            <c:spPr>
              <a:solidFill>
                <a:srgbClr val="23B8F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6"/>
            <c:invertIfNegative val="0"/>
            <c:bubble3D val="0"/>
            <c:spPr>
              <a:solidFill>
                <a:srgbClr val="CA0C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7"/>
            <c:invertIfNegative val="0"/>
            <c:bubble3D val="0"/>
            <c:spPr>
              <a:solidFill>
                <a:srgbClr val="431C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Pt>
            <c:idx val="8"/>
            <c:invertIfNegative val="0"/>
            <c:bubble3D val="0"/>
            <c:spPr>
              <a:solidFill>
                <a:srgbClr val="F8BE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B w="254000" h="254000"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300" b="1">
                    <a:solidFill>
                      <a:srgbClr val="000000"/>
                    </a:solidFill>
                    <a:latin typeface="+mj-lt"/>
                    <a:cs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No sabe</c:v>
                </c:pt>
                <c:pt idx="1">
                  <c:v>Cuando comienzan a caminar / a hablar</c:v>
                </c:pt>
                <c:pt idx="2">
                  <c:v>Cuando va a la guardería / Kinder / primaria / escuela</c:v>
                </c:pt>
                <c:pt idx="3">
                  <c:v>Entre los tres años y los 10 años</c:v>
                </c:pt>
                <c:pt idx="4">
                  <c:v>Entre el año y los dos años</c:v>
                </c:pt>
                <c:pt idx="5">
                  <c:v>Entre los siete meses y el año</c:v>
                </c:pt>
                <c:pt idx="6">
                  <c:v>Los primeros meses / Los primeros 6 meses</c:v>
                </c:pt>
                <c:pt idx="7">
                  <c:v>Desde la gestación / desde que nacen / a los 15 días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19</c:v>
                </c:pt>
                <c:pt idx="6">
                  <c:v>26</c:v>
                </c:pt>
                <c:pt idx="7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25"/>
        <c:axId val="756128360"/>
        <c:axId val="756124440"/>
      </c:barChart>
      <c:catAx>
        <c:axId val="756128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5F3B75">
                <a:lumMod val="50000"/>
              </a:srgbClr>
            </a:solidFill>
          </a:ln>
        </c:spPr>
        <c:txPr>
          <a:bodyPr anchor="ctr" anchorCtr="0"/>
          <a:lstStyle/>
          <a:p>
            <a:pPr algn="just">
              <a:defRPr lang="es-MX" sz="1000" b="0" baseline="0">
                <a:solidFill>
                  <a:schemeClr val="bg2">
                    <a:lumMod val="25000"/>
                  </a:schemeClr>
                </a:solidFill>
                <a:latin typeface="News Gothic MT"/>
                <a:cs typeface="Calibri" pitchFamily="34" charset="0"/>
              </a:defRPr>
            </a:pPr>
            <a:endParaRPr lang="es-MX"/>
          </a:p>
        </c:txPr>
        <c:crossAx val="756124440"/>
        <c:crosses val="autoZero"/>
        <c:auto val="0"/>
        <c:lblAlgn val="ctr"/>
        <c:lblOffset val="100"/>
        <c:noMultiLvlLbl val="0"/>
      </c:catAx>
      <c:valAx>
        <c:axId val="756124440"/>
        <c:scaling>
          <c:orientation val="minMax"/>
          <c:max val="5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600">
                <a:solidFill>
                  <a:srgbClr val="000000"/>
                </a:solidFill>
              </a:defRPr>
            </a:pPr>
            <a:endParaRPr lang="es-MX"/>
          </a:p>
        </c:txPr>
        <c:crossAx val="7561283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602116188698493"/>
          <c:y val="2.8341186499614011E-2"/>
          <c:w val="0.63312357924458496"/>
          <c:h val="0.8604921804611840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Primero</c:v>
                </c:pt>
              </c:strCache>
            </c:strRef>
          </c:tx>
          <c:spPr>
            <a:solidFill>
              <a:srgbClr val="431C7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News Gothic MT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Jugar con la comida</c:v>
                </c:pt>
                <c:pt idx="1">
                  <c:v>Armar rompecabezas</c:v>
                </c:pt>
                <c:pt idx="2">
                  <c:v>Bailar</c:v>
                </c:pt>
                <c:pt idx="3">
                  <c:v>Jugar a imitar sonidos</c:v>
                </c:pt>
                <c:pt idx="4">
                  <c:v>Leer cuentos</c:v>
                </c:pt>
                <c:pt idx="5">
                  <c:v>Cantar</c:v>
                </c:pt>
                <c:pt idx="6">
                  <c:v>Jugar mientras toma su baño</c:v>
                </c:pt>
                <c:pt idx="7">
                  <c:v>Escuchar música</c:v>
                </c:pt>
                <c:pt idx="8">
                  <c:v>Ir al parque</c:v>
                </c:pt>
                <c:pt idx="9">
                  <c:v>Jugar con otros niños</c:v>
                </c:pt>
                <c:pt idx="10">
                  <c:v>Jugar a imitar movimientos</c:v>
                </c:pt>
                <c:pt idx="11">
                  <c:v>Darle masaje</c:v>
                </c:pt>
                <c:pt idx="12">
                  <c:v>Jugar</c:v>
                </c:pt>
                <c:pt idx="13">
                  <c:v>Arrullarlo</c:v>
                </c:pt>
                <c:pt idx="14">
                  <c:v>Hablar/platicar con él/ella</c:v>
                </c:pt>
                <c:pt idx="15">
                  <c:v>Abrazarlo</c:v>
                </c:pt>
              </c:strCache>
            </c:strRef>
          </c:cat>
          <c:val>
            <c:numRef>
              <c:f>Hoja1!$B$2:$B$17</c:f>
              <c:numCache>
                <c:formatCode>General</c:formatCode>
                <c:ptCount val="16"/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9</c:v>
                </c:pt>
                <c:pt idx="13">
                  <c:v>12</c:v>
                </c:pt>
                <c:pt idx="14">
                  <c:v>27</c:v>
                </c:pt>
                <c:pt idx="15">
                  <c:v>27</c:v>
                </c:pt>
              </c:numCache>
            </c:numRef>
          </c:val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Segundo</c:v>
                </c:pt>
              </c:strCache>
            </c:strRef>
          </c:tx>
          <c:spPr>
            <a:solidFill>
              <a:srgbClr val="CA0C3E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News Gothic MT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Jugar con la comida</c:v>
                </c:pt>
                <c:pt idx="1">
                  <c:v>Armar rompecabezas</c:v>
                </c:pt>
                <c:pt idx="2">
                  <c:v>Bailar</c:v>
                </c:pt>
                <c:pt idx="3">
                  <c:v>Jugar a imitar sonidos</c:v>
                </c:pt>
                <c:pt idx="4">
                  <c:v>Leer cuentos</c:v>
                </c:pt>
                <c:pt idx="5">
                  <c:v>Cantar</c:v>
                </c:pt>
                <c:pt idx="6">
                  <c:v>Jugar mientras toma su baño</c:v>
                </c:pt>
                <c:pt idx="7">
                  <c:v>Escuchar música</c:v>
                </c:pt>
                <c:pt idx="8">
                  <c:v>Ir al parque</c:v>
                </c:pt>
                <c:pt idx="9">
                  <c:v>Jugar con otros niños</c:v>
                </c:pt>
                <c:pt idx="10">
                  <c:v>Jugar a imitar movimientos</c:v>
                </c:pt>
                <c:pt idx="11">
                  <c:v>Darle masaje</c:v>
                </c:pt>
                <c:pt idx="12">
                  <c:v>Jugar</c:v>
                </c:pt>
                <c:pt idx="13">
                  <c:v>Arrullarlo</c:v>
                </c:pt>
                <c:pt idx="14">
                  <c:v>Hablar/platicar con él/ella</c:v>
                </c:pt>
                <c:pt idx="15">
                  <c:v>Abrazarlo</c:v>
                </c:pt>
              </c:strCache>
            </c:strRef>
          </c:cat>
          <c:val>
            <c:numRef>
              <c:f>Hoja1!$C$2:$C$17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9</c:v>
                </c:pt>
                <c:pt idx="13">
                  <c:v>12</c:v>
                </c:pt>
                <c:pt idx="14">
                  <c:v>17</c:v>
                </c:pt>
                <c:pt idx="15">
                  <c:v>23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Tercero</c:v>
                </c:pt>
              </c:strCache>
            </c:strRef>
          </c:tx>
          <c:spPr>
            <a:solidFill>
              <a:srgbClr val="FFB83B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News Gothic MT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Jugar con la comida</c:v>
                </c:pt>
                <c:pt idx="1">
                  <c:v>Armar rompecabezas</c:v>
                </c:pt>
                <c:pt idx="2">
                  <c:v>Bailar</c:v>
                </c:pt>
                <c:pt idx="3">
                  <c:v>Jugar a imitar sonidos</c:v>
                </c:pt>
                <c:pt idx="4">
                  <c:v>Leer cuentos</c:v>
                </c:pt>
                <c:pt idx="5">
                  <c:v>Cantar</c:v>
                </c:pt>
                <c:pt idx="6">
                  <c:v>Jugar mientras toma su baño</c:v>
                </c:pt>
                <c:pt idx="7">
                  <c:v>Escuchar música</c:v>
                </c:pt>
                <c:pt idx="8">
                  <c:v>Ir al parque</c:v>
                </c:pt>
                <c:pt idx="9">
                  <c:v>Jugar con otros niños</c:v>
                </c:pt>
                <c:pt idx="10">
                  <c:v>Jugar a imitar movimientos</c:v>
                </c:pt>
                <c:pt idx="11">
                  <c:v>Darle masaje</c:v>
                </c:pt>
                <c:pt idx="12">
                  <c:v>Jugar</c:v>
                </c:pt>
                <c:pt idx="13">
                  <c:v>Arrullarlo</c:v>
                </c:pt>
                <c:pt idx="14">
                  <c:v>Hablar/platicar con él/ella</c:v>
                </c:pt>
                <c:pt idx="15">
                  <c:v>Abrazarlo</c:v>
                </c:pt>
              </c:strCache>
            </c:strRef>
          </c:cat>
          <c:val>
            <c:numRef>
              <c:f>Hoja1!$D$2:$D$17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8</c:v>
                </c:pt>
                <c:pt idx="12">
                  <c:v>15</c:v>
                </c:pt>
                <c:pt idx="13">
                  <c:v>11</c:v>
                </c:pt>
                <c:pt idx="14">
                  <c:v>12</c:v>
                </c:pt>
                <c:pt idx="1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756062112"/>
        <c:axId val="756062504"/>
      </c:barChart>
      <c:catAx>
        <c:axId val="756062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t" anchorCtr="0"/>
          <a:lstStyle/>
          <a:p>
            <a:pPr algn="r">
              <a:defRPr sz="1100">
                <a:solidFill>
                  <a:schemeClr val="tx1"/>
                </a:solidFill>
                <a:latin typeface="+mj-lt"/>
              </a:defRPr>
            </a:pPr>
            <a:endParaRPr lang="es-MX"/>
          </a:p>
        </c:txPr>
        <c:crossAx val="756062504"/>
        <c:crosses val="autoZero"/>
        <c:auto val="1"/>
        <c:lblAlgn val="ctr"/>
        <c:lblOffset val="100"/>
        <c:noMultiLvlLbl val="0"/>
      </c:catAx>
      <c:valAx>
        <c:axId val="756062504"/>
        <c:scaling>
          <c:orientation val="minMax"/>
          <c:max val="7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News Gothic MT"/>
              </a:defRPr>
            </a:pPr>
            <a:endParaRPr lang="es-MX"/>
          </a:p>
        </c:txPr>
        <c:crossAx val="756062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'sens x dominio'!$B$7</c:f>
              <c:strCache>
                <c:ptCount val="1"/>
                <c:pt idx="0">
                  <c:v>1-15 meses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'sens x dominio'!$C$6:$G$6</c:f>
              <c:strCache>
                <c:ptCount val="5"/>
                <c:pt idx="0">
                  <c:v>Social (EDI) - Personal-Social (IDB-2)</c:v>
                </c:pt>
                <c:pt idx="1">
                  <c:v>Social (EDI) - Adaptativo (IDB-2)</c:v>
                </c:pt>
                <c:pt idx="2">
                  <c:v>Motor fino (EDI) - Motor (IDB-2)</c:v>
                </c:pt>
                <c:pt idx="3">
                  <c:v>Motor grueso (EDI) - Motor (IDB-2)</c:v>
                </c:pt>
                <c:pt idx="4">
                  <c:v>Lenguaje (EDI) -Comunicación (IDB-2)</c:v>
                </c:pt>
              </c:strCache>
            </c:strRef>
          </c:cat>
          <c:val>
            <c:numRef>
              <c:f>'sens x dominio'!$C$7:$G$7</c:f>
              <c:numCache>
                <c:formatCode>0.0%</c:formatCode>
                <c:ptCount val="5"/>
                <c:pt idx="0">
                  <c:v>0.83299999999999996</c:v>
                </c:pt>
                <c:pt idx="1">
                  <c:v>0.84199999999999997</c:v>
                </c:pt>
                <c:pt idx="2">
                  <c:v>0.85</c:v>
                </c:pt>
                <c:pt idx="3">
                  <c:v>0.85599999999999998</c:v>
                </c:pt>
                <c:pt idx="4">
                  <c:v>0.80300000000000005</c:v>
                </c:pt>
              </c:numCache>
            </c:numRef>
          </c:val>
        </c:ser>
        <c:ser>
          <c:idx val="1"/>
          <c:order val="1"/>
          <c:tx>
            <c:strRef>
              <c:f>'sens x dominio'!#REF!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'sens x dominio'!$C$6:$G$6</c:f>
              <c:strCache>
                <c:ptCount val="5"/>
                <c:pt idx="0">
                  <c:v>Social (EDI) - Personal-Social (IDB-2)</c:v>
                </c:pt>
                <c:pt idx="1">
                  <c:v>Social (EDI) - Adaptativo (IDB-2)</c:v>
                </c:pt>
                <c:pt idx="2">
                  <c:v>Motor fino (EDI) - Motor (IDB-2)</c:v>
                </c:pt>
                <c:pt idx="3">
                  <c:v>Motor grueso (EDI) - Motor (IDB-2)</c:v>
                </c:pt>
                <c:pt idx="4">
                  <c:v>Lenguaje (EDI) -Comunicación (IDB-2)</c:v>
                </c:pt>
              </c:strCache>
            </c:strRef>
          </c:cat>
          <c:val>
            <c:numRef>
              <c:f>'sens x dominio'!#REF!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20560"/>
        <c:axId val="755020952"/>
      </c:radarChart>
      <c:catAx>
        <c:axId val="7550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5020952"/>
        <c:crosses val="autoZero"/>
        <c:auto val="1"/>
        <c:lblAlgn val="ctr"/>
        <c:lblOffset val="100"/>
        <c:noMultiLvlLbl val="0"/>
      </c:catAx>
      <c:valAx>
        <c:axId val="755020952"/>
        <c:scaling>
          <c:orientation val="minMax"/>
          <c:min val="0.60000000000000009"/>
        </c:scaling>
        <c:delete val="1"/>
        <c:axPos val="l"/>
        <c:majorGridlines>
          <c:spPr>
            <a:ln w="12700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550205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51041666666681E-2"/>
          <c:y val="3.3705839402341689E-2"/>
          <c:w val="0.95868857093367565"/>
          <c:h val="0.94642351045278461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Cantar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Hoja1!$A$2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xVal>
          <c:yVal>
            <c:numRef>
              <c:f>Hoja1!$B$2</c:f>
              <c:numCache>
                <c:formatCode>0.0</c:formatCode>
                <c:ptCount val="1"/>
                <c:pt idx="0">
                  <c:v>55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Bailar</c:v>
                </c:pt>
              </c:strCache>
            </c:strRef>
          </c:tx>
          <c:spPr>
            <a:ln w="19050"/>
          </c:spPr>
          <c:dLbls>
            <c:dLbl>
              <c:idx val="0"/>
              <c:layout>
                <c:manualLayout>
                  <c:x val="-3.0463888888888888E-2"/>
                  <c:y val="-1.38479991276851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Hoja1!$A$3</c:f>
              <c:numCache>
                <c:formatCode>General</c:formatCode>
                <c:ptCount val="1"/>
                <c:pt idx="0">
                  <c:v>6.89</c:v>
                </c:pt>
              </c:numCache>
            </c:numRef>
          </c:xVal>
          <c:yVal>
            <c:numRef>
              <c:f>Hoja1!$B$3</c:f>
              <c:numCache>
                <c:formatCode>0.0</c:formatCode>
                <c:ptCount val="1"/>
                <c:pt idx="0">
                  <c:v>61.49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Hoja1!$C$4</c:f>
              <c:strCache>
                <c:ptCount val="1"/>
                <c:pt idx="0">
                  <c:v>Hablar/platicar con él/ella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Hoja1!$A$4</c:f>
              <c:numCache>
                <c:formatCode>General</c:formatCode>
                <c:ptCount val="1"/>
                <c:pt idx="0">
                  <c:v>8.49</c:v>
                </c:pt>
              </c:numCache>
            </c:numRef>
          </c:xVal>
          <c:yVal>
            <c:numRef>
              <c:f>Hoja1!$B$4</c:f>
              <c:numCache>
                <c:formatCode>0.0</c:formatCode>
                <c:ptCount val="1"/>
                <c:pt idx="0">
                  <c:v>75.89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Hoja1!$C$5</c:f>
              <c:strCache>
                <c:ptCount val="1"/>
                <c:pt idx="0">
                  <c:v>Leer cuentos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Hoja1!$A$5</c:f>
              <c:numCache>
                <c:formatCode>General</c:formatCode>
                <c:ptCount val="1"/>
                <c:pt idx="0">
                  <c:v>5.75</c:v>
                </c:pt>
              </c:numCache>
            </c:numRef>
          </c:xVal>
          <c:yVal>
            <c:numRef>
              <c:f>Hoja1!$B$5</c:f>
              <c:numCache>
                <c:formatCode>0.0</c:formatCode>
                <c:ptCount val="1"/>
                <c:pt idx="0">
                  <c:v>57.4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Hoja1!$C$6</c:f>
              <c:strCache>
                <c:ptCount val="1"/>
                <c:pt idx="0">
                  <c:v>Jugar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5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Hoja1!$A$6</c:f>
              <c:numCache>
                <c:formatCode>General</c:formatCode>
                <c:ptCount val="1"/>
                <c:pt idx="0">
                  <c:v>7.98</c:v>
                </c:pt>
              </c:numCache>
            </c:numRef>
          </c:xVal>
          <c:yVal>
            <c:numRef>
              <c:f>Hoja1!$B$6</c:f>
              <c:numCache>
                <c:formatCode>0.0</c:formatCode>
                <c:ptCount val="1"/>
                <c:pt idx="0">
                  <c:v>60.290000000000013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Hoja1!$C$7</c:f>
              <c:strCache>
                <c:ptCount val="1"/>
                <c:pt idx="0">
                  <c:v>Armar rompecabezas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err="1"/>
                      <a:t>A</a:t>
                    </a:r>
                    <a:r>
                      <a:rPr lang="en-US" err="1"/>
                      <a:t>rmar</a:t>
                    </a:r>
                    <a:r>
                      <a:rPr lang="en-US"/>
                      <a:t> </a:t>
                    </a:r>
                    <a:endParaRPr lang="en-US" smtClean="0"/>
                  </a:p>
                  <a:p>
                    <a:r>
                      <a:rPr lang="en-US" smtClean="0"/>
                      <a:t>rompecabezas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Hoja1!$A$7</c:f>
              <c:numCache>
                <c:formatCode>General</c:formatCode>
                <c:ptCount val="1"/>
                <c:pt idx="0">
                  <c:v>4.6899999999999995</c:v>
                </c:pt>
              </c:numCache>
            </c:numRef>
          </c:xVal>
          <c:yVal>
            <c:numRef>
              <c:f>Hoja1!$B$7</c:f>
              <c:numCache>
                <c:formatCode>0.0</c:formatCode>
                <c:ptCount val="1"/>
                <c:pt idx="0">
                  <c:v>60.260000000000012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Hoja1!$C$8</c:f>
              <c:strCache>
                <c:ptCount val="1"/>
                <c:pt idx="0">
                  <c:v>Abrazarlo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Hoja1!$A$8</c:f>
              <c:numCache>
                <c:formatCode>General</c:formatCode>
                <c:ptCount val="1"/>
                <c:pt idx="0">
                  <c:v>8.7900000000000009</c:v>
                </c:pt>
              </c:numCache>
            </c:numRef>
          </c:xVal>
          <c:yVal>
            <c:numRef>
              <c:f>Hoja1!$B$8</c:f>
              <c:numCache>
                <c:formatCode>0.0</c:formatCode>
                <c:ptCount val="1"/>
                <c:pt idx="0">
                  <c:v>72.84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Hoja1!$C$9</c:f>
              <c:strCache>
                <c:ptCount val="1"/>
                <c:pt idx="0">
                  <c:v>Arrullarlo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xVal>
            <c:numRef>
              <c:f>Hoja1!$A$8</c:f>
              <c:numCache>
                <c:formatCode>General</c:formatCode>
                <c:ptCount val="1"/>
                <c:pt idx="0">
                  <c:v>8.7900000000000009</c:v>
                </c:pt>
              </c:numCache>
            </c:numRef>
          </c:xVal>
          <c:yVal>
            <c:numRef>
              <c:f>Hoja1!$B$9</c:f>
              <c:numCache>
                <c:formatCode>0.0</c:formatCode>
                <c:ptCount val="1"/>
                <c:pt idx="0">
                  <c:v>67.72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Hoja1!$C$10</c:f>
              <c:strCache>
                <c:ptCount val="1"/>
                <c:pt idx="0">
                  <c:v>Jugar mientras toma su baño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MX" sz="800"/>
                      <a:t>J</a:t>
                    </a:r>
                    <a:r>
                      <a:rPr lang="es-MX"/>
                      <a:t>ugar mientras </a:t>
                    </a:r>
                    <a:endParaRPr lang="es-MX" smtClean="0"/>
                  </a:p>
                  <a:p>
                    <a:r>
                      <a:rPr lang="es-MX" smtClean="0"/>
                      <a:t>toma </a:t>
                    </a:r>
                    <a:r>
                      <a:rPr lang="es-MX"/>
                      <a:t>su baño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Hoja1!$A$10</c:f>
              <c:numCache>
                <c:formatCode>General</c:formatCode>
                <c:ptCount val="1"/>
                <c:pt idx="0">
                  <c:v>7.28</c:v>
                </c:pt>
              </c:numCache>
            </c:numRef>
          </c:xVal>
          <c:yVal>
            <c:numRef>
              <c:f>Hoja1!$B$10</c:f>
              <c:numCache>
                <c:formatCode>0.0</c:formatCode>
                <c:ptCount val="1"/>
                <c:pt idx="0">
                  <c:v>58.47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Hoja1!$C$11</c:f>
              <c:strCache>
                <c:ptCount val="1"/>
                <c:pt idx="0">
                  <c:v>Ir al parque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Hoja1!$A$11</c:f>
              <c:numCache>
                <c:formatCode>General</c:formatCode>
                <c:ptCount val="1"/>
                <c:pt idx="0">
                  <c:v>6.81</c:v>
                </c:pt>
              </c:numCache>
            </c:numRef>
          </c:xVal>
          <c:yVal>
            <c:numRef>
              <c:f>Hoja1!$B$11</c:f>
              <c:numCache>
                <c:formatCode>0.0</c:formatCode>
                <c:ptCount val="1"/>
                <c:pt idx="0">
                  <c:v>55.92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Hoja1!$C$12</c:f>
              <c:strCache>
                <c:ptCount val="1"/>
                <c:pt idx="0">
                  <c:v>Escuchar música</c:v>
                </c:pt>
              </c:strCache>
            </c:strRef>
          </c:tx>
          <c:dLbls>
            <c:dLbl>
              <c:idx val="0"/>
              <c:layout>
                <c:manualLayout>
                  <c:x val="-2.242708333333334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err="1" smtClean="0"/>
                      <a:t>E</a:t>
                    </a:r>
                    <a:r>
                      <a:rPr lang="en-US" dirty="0" err="1" smtClean="0"/>
                      <a:t>scuchar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err="1" smtClean="0"/>
                      <a:t>música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Hoja1!$A$12</c:f>
              <c:numCache>
                <c:formatCode>General</c:formatCode>
                <c:ptCount val="1"/>
                <c:pt idx="0">
                  <c:v>7.06</c:v>
                </c:pt>
              </c:numCache>
            </c:numRef>
          </c:xVal>
          <c:yVal>
            <c:numRef>
              <c:f>Hoja1!$B$12</c:f>
              <c:numCache>
                <c:formatCode>0.0</c:formatCode>
                <c:ptCount val="1"/>
                <c:pt idx="0">
                  <c:v>62.52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Hoja1!$C$13</c:f>
              <c:strCache>
                <c:ptCount val="1"/>
                <c:pt idx="0">
                  <c:v>Jugar con la comida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Hoja1!$A$13</c:f>
              <c:numCache>
                <c:formatCode>General</c:formatCode>
                <c:ptCount val="1"/>
                <c:pt idx="0">
                  <c:v>5.76</c:v>
                </c:pt>
              </c:numCache>
            </c:numRef>
          </c:xVal>
          <c:yVal>
            <c:numRef>
              <c:f>Hoja1!$B$13</c:f>
              <c:numCache>
                <c:formatCode>0.0</c:formatCode>
                <c:ptCount val="1"/>
                <c:pt idx="0">
                  <c:v>59.33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Hoja1!$C$14</c:f>
              <c:strCache>
                <c:ptCount val="1"/>
                <c:pt idx="0">
                  <c:v>Jugar a imitar sonidos</c:v>
                </c:pt>
              </c:strCache>
            </c:strRef>
          </c:tx>
          <c:dLbls>
            <c:dLbl>
              <c:idx val="0"/>
              <c:layout>
                <c:manualLayout>
                  <c:x val="-7.1635995370370367E-2"/>
                  <c:y val="5.606722276741901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err="1"/>
                      <a:t>J</a:t>
                    </a:r>
                    <a:r>
                      <a:rPr lang="en-US" dirty="0" err="1"/>
                      <a:t>ugar</a:t>
                    </a:r>
                    <a:r>
                      <a:rPr lang="en-US" dirty="0"/>
                      <a:t> </a:t>
                    </a:r>
                    <a:r>
                      <a:rPr lang="en-US"/>
                      <a:t>a </a:t>
                    </a:r>
                    <a:r>
                      <a:rPr lang="en-US" smtClean="0"/>
                      <a:t>imitar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 dirty="0" err="1"/>
                      <a:t>sonidos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Hoja1!$A$14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Hoja1!$B$14</c:f>
              <c:numCache>
                <c:formatCode>0.0</c:formatCode>
                <c:ptCount val="1"/>
                <c:pt idx="0">
                  <c:v>61.879999999999995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Hoja1!$C$15</c:f>
              <c:strCache>
                <c:ptCount val="1"/>
                <c:pt idx="0">
                  <c:v>Jugar a imitar movimientos</c:v>
                </c:pt>
              </c:strCache>
            </c:strRef>
          </c:tx>
          <c:dLbls>
            <c:dLbl>
              <c:idx val="0"/>
              <c:layout>
                <c:manualLayout>
                  <c:x val="-8.1954745370370494E-2"/>
                  <c:y val="-1.3847999127685102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err="1"/>
                      <a:t>J</a:t>
                    </a:r>
                    <a:r>
                      <a:rPr lang="en-US" dirty="0" err="1"/>
                      <a:t>ugar</a:t>
                    </a:r>
                    <a:r>
                      <a:rPr lang="en-US" dirty="0"/>
                      <a:t> </a:t>
                    </a:r>
                    <a:r>
                      <a:rPr lang="en-US"/>
                      <a:t>a </a:t>
                    </a:r>
                    <a:r>
                      <a:rPr lang="en-US" smtClean="0"/>
                      <a:t>imitar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 dirty="0" err="1"/>
                      <a:t>movimientos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Hoja1!$A$15</c:f>
              <c:numCache>
                <c:formatCode>General</c:formatCode>
                <c:ptCount val="1"/>
                <c:pt idx="0">
                  <c:v>6.98</c:v>
                </c:pt>
              </c:numCache>
            </c:numRef>
          </c:xVal>
          <c:yVal>
            <c:numRef>
              <c:f>Hoja1!$B$15</c:f>
              <c:numCache>
                <c:formatCode>0.0</c:formatCode>
                <c:ptCount val="1"/>
                <c:pt idx="0">
                  <c:v>64.959999999999994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Hoja1!$C$16</c:f>
              <c:strCache>
                <c:ptCount val="1"/>
                <c:pt idx="0">
                  <c:v>Jugar con otros niños</c:v>
                </c:pt>
              </c:strCache>
            </c:strRef>
          </c:tx>
          <c:dLbls>
            <c:dLbl>
              <c:idx val="0"/>
              <c:layout>
                <c:manualLayout>
                  <c:x val="-6.3411805555555562E-2"/>
                  <c:y val="2.4233998473448939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err="1"/>
                      <a:t>J</a:t>
                    </a:r>
                    <a:r>
                      <a:rPr lang="en-US" dirty="0" err="1"/>
                      <a:t>ugar</a:t>
                    </a:r>
                    <a:r>
                      <a:rPr lang="en-US"/>
                      <a:t> con </a:t>
                    </a:r>
                    <a:endParaRPr lang="en-US" smtClean="0"/>
                  </a:p>
                  <a:p>
                    <a:r>
                      <a:rPr lang="en-US" smtClean="0"/>
                      <a:t>otros </a:t>
                    </a:r>
                    <a:r>
                      <a:rPr lang="en-US" dirty="0" err="1"/>
                      <a:t>niños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Hoja1!$A$16</c:f>
              <c:numCache>
                <c:formatCode>General</c:formatCode>
                <c:ptCount val="1"/>
                <c:pt idx="0">
                  <c:v>6.6599999999999975</c:v>
                </c:pt>
              </c:numCache>
            </c:numRef>
          </c:xVal>
          <c:yVal>
            <c:numRef>
              <c:f>Hoja1!$B$16</c:f>
              <c:numCache>
                <c:formatCode>0.0</c:formatCode>
                <c:ptCount val="1"/>
                <c:pt idx="0">
                  <c:v>62.14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Hoja1!$C$17</c:f>
              <c:strCache>
                <c:ptCount val="1"/>
                <c:pt idx="0">
                  <c:v>Darle masaje</c:v>
                </c:pt>
              </c:strCache>
            </c:strRef>
          </c:tx>
          <c:dLbls>
            <c:dLbl>
              <c:idx val="0"/>
              <c:layout>
                <c:manualLayout>
                  <c:x val="-1.32365740740740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800" err="1"/>
                      <a:t>D</a:t>
                    </a:r>
                    <a:r>
                      <a:rPr lang="en-US" err="1"/>
                      <a:t>arle</a:t>
                    </a:r>
                    <a:r>
                      <a:rPr lang="en-US"/>
                      <a:t> </a:t>
                    </a:r>
                    <a:endParaRPr lang="en-US" smtClean="0"/>
                  </a:p>
                  <a:p>
                    <a:r>
                      <a:rPr lang="en-US" smtClean="0"/>
                      <a:t>masaje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Hoja1!$A$17</c:f>
              <c:numCache>
                <c:formatCode>General</c:formatCode>
                <c:ptCount val="1"/>
                <c:pt idx="0">
                  <c:v>7.07</c:v>
                </c:pt>
              </c:numCache>
            </c:numRef>
          </c:xVal>
          <c:yVal>
            <c:numRef>
              <c:f>Hoja1!$B$17</c:f>
              <c:numCache>
                <c:formatCode>0.0</c:formatCode>
                <c:ptCount val="1"/>
                <c:pt idx="0">
                  <c:v>66.669999999999987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Hoja1!$C$18</c:f>
              <c:strCache>
                <c:ptCount val="1"/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es-MX" sz="700" b="0" i="0" u="none" strike="noStrike" kern="1200" baseline="0">
                    <a:solidFill>
                      <a:srgbClr val="4C3F85"/>
                    </a:solidFill>
                    <a:latin typeface="+mj-lt"/>
                    <a:ea typeface="FangSong" pitchFamily="49" charset="-122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Hoja1!$A$18</c:f>
              <c:numCache>
                <c:formatCode>General</c:formatCode>
                <c:ptCount val="1"/>
              </c:numCache>
            </c:numRef>
          </c:xVal>
          <c:yVal>
            <c:numRef>
              <c:f>Hoja1!$B$18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17"/>
          <c:order val="17"/>
          <c:tx>
            <c:strRef>
              <c:f>Hoja1!$C$19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-6.6524305555555455E-2"/>
                  <c:y val="3.4619997819212915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es-MX" sz="700" b="0" i="0" u="none" strike="noStrike" kern="1200" baseline="0">
                    <a:solidFill>
                      <a:srgbClr val="4C3F85"/>
                    </a:solidFill>
                    <a:latin typeface="+mj-lt"/>
                    <a:ea typeface="FangSong" pitchFamily="49" charset="-122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Hoja1!$A$19</c:f>
              <c:numCache>
                <c:formatCode>General</c:formatCode>
                <c:ptCount val="1"/>
              </c:numCache>
            </c:numRef>
          </c:xVal>
          <c:yVal>
            <c:numRef>
              <c:f>Hoja1!$B$19</c:f>
              <c:numCache>
                <c:formatCode>General</c:formatCode>
                <c:ptCount val="1"/>
              </c:numCache>
            </c:numRef>
          </c:yVal>
          <c:smooth val="0"/>
        </c:ser>
        <c:ser>
          <c:idx val="18"/>
          <c:order val="18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es-MX" sz="700" b="0" i="0" u="none" strike="noStrike" kern="1200" baseline="0">
                    <a:solidFill>
                      <a:srgbClr val="4C3F85"/>
                    </a:solidFill>
                    <a:latin typeface="+mj-lt"/>
                    <a:ea typeface="FangSong" pitchFamily="49" charset="-122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Hoja1!#REF!</c:f>
            </c:numRef>
          </c:xVal>
          <c:y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0"/>
              <c:layout>
                <c:manualLayout>
                  <c:x val="-1.9108796296296301E-2"/>
                  <c:y val="3.461999781921291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es-MX" sz="700" b="0" i="0" u="none" strike="noStrike" kern="1200" baseline="0">
                    <a:solidFill>
                      <a:srgbClr val="4C3F85"/>
                    </a:solidFill>
                    <a:latin typeface="+mj-lt"/>
                    <a:ea typeface="FangSong" pitchFamily="49" charset="-122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Hoja1!#REF!</c:f>
            </c:numRef>
          </c:xVal>
          <c:y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es-MX" sz="700" b="0" i="0" u="none" strike="noStrike" kern="1200" baseline="0">
                    <a:solidFill>
                      <a:srgbClr val="4C3F85"/>
                    </a:solidFill>
                    <a:latin typeface="+mj-lt"/>
                    <a:ea typeface="FangSong" pitchFamily="49" charset="-122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Hoja1!#REF!</c:f>
            </c:numRef>
          </c:xVal>
          <c:y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es-MX" sz="700" b="0" i="0" u="none" strike="noStrike" kern="1200" baseline="0">
                    <a:solidFill>
                      <a:srgbClr val="4C3F85"/>
                    </a:solidFill>
                    <a:latin typeface="+mj-lt"/>
                    <a:ea typeface="FangSong" pitchFamily="49" charset="-122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Hoja1!#REF!</c:f>
            </c:numRef>
          </c:xVal>
          <c:y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es-MX" sz="700" b="0" i="0" u="none" strike="noStrike" kern="1200" baseline="0">
                    <a:solidFill>
                      <a:srgbClr val="4C3F85"/>
                    </a:solidFill>
                    <a:latin typeface="+mj-lt"/>
                    <a:ea typeface="FangSong" pitchFamily="49" charset="-122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Hoja1!#REF!</c:f>
            </c:numRef>
          </c:xVal>
          <c:y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es-MX" sz="700" b="0" i="0" u="none" strike="noStrike" kern="1200" baseline="0">
                    <a:solidFill>
                      <a:srgbClr val="4C3F85"/>
                    </a:solidFill>
                    <a:latin typeface="+mj-lt"/>
                    <a:ea typeface="FangSong" pitchFamily="49" charset="-122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Hoja1!#REF!</c:f>
            </c:numRef>
          </c:xVal>
          <c:y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125616"/>
        <c:axId val="756136592"/>
      </c:scatterChart>
      <c:valAx>
        <c:axId val="756125616"/>
        <c:scaling>
          <c:orientation val="minMax"/>
          <c:max val="9.2000000000000011"/>
          <c:min val="3.3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31750">
            <a:solidFill>
              <a:srgbClr val="FFC000"/>
            </a:solidFill>
          </a:ln>
        </c:spPr>
        <c:txPr>
          <a:bodyPr/>
          <a:lstStyle/>
          <a:p>
            <a:pPr>
              <a:defRPr sz="200">
                <a:solidFill>
                  <a:srgbClr val="FFFFFF"/>
                </a:solidFill>
              </a:defRPr>
            </a:pPr>
            <a:endParaRPr lang="es-MX"/>
          </a:p>
        </c:txPr>
        <c:crossAx val="756136592"/>
        <c:crossesAt val="63.1"/>
        <c:crossBetween val="midCat"/>
      </c:valAx>
      <c:valAx>
        <c:axId val="756136592"/>
        <c:scaling>
          <c:orientation val="minMax"/>
          <c:max val="81"/>
          <c:min val="46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31750">
            <a:solidFill>
              <a:schemeClr val="accent6"/>
            </a:solidFill>
          </a:ln>
        </c:spPr>
        <c:txPr>
          <a:bodyPr/>
          <a:lstStyle/>
          <a:p>
            <a:pPr>
              <a:defRPr sz="200">
                <a:solidFill>
                  <a:srgbClr val="FFFFFF"/>
                </a:solidFill>
              </a:defRPr>
            </a:pPr>
            <a:endParaRPr lang="es-MX"/>
          </a:p>
        </c:txPr>
        <c:crossAx val="756125616"/>
        <c:crossesAt val="7"/>
        <c:crossBetween val="midCat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675062092474"/>
          <c:y val="0.18027638888888894"/>
          <c:w val="0.66674469147900006"/>
          <c:h val="0.7012281250000000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501F74"/>
            </a:solidFill>
          </c:spPr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0.20852877240158119"/>
                  <c:y val="-5.360518840201136E-2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rgbClr val="501F74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053374697013221"/>
                  <c:y val="-9.6295223013126027E-2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rgbClr val="BFBFBF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875943731167044"/>
                  <c:y val="-0.2920916666666668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chemeClr val="accent1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5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675062092474"/>
          <c:y val="0.18027638888888894"/>
          <c:w val="0.66674469147900073"/>
          <c:h val="0.7012281250000000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501F74"/>
            </a:solidFill>
          </c:spPr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0.15960225865865255"/>
                  <c:y val="-0.14499771436034758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rgbClr val="501F74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602491907220322"/>
                  <c:y val="-3.1089597074381272E-2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rgbClr val="BFBFBF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875943731167044"/>
                  <c:y val="-0.2920916666666668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chemeClr val="accent1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5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675062092474"/>
          <c:y val="0.18027638888888894"/>
          <c:w val="0.66674469147900117"/>
          <c:h val="0.7012281250000000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501F74"/>
            </a:solidFill>
          </c:spPr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0.19073744021254341"/>
                  <c:y val="-6.1366159472343793E-2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rgbClr val="501F74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4274241478109523"/>
                  <c:y val="-0.10926826879122314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rgbClr val="BFBFBF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875943731167044"/>
                  <c:y val="-0.2920916666666668"/>
                </c:manualLayout>
              </c:layout>
              <c:spPr/>
              <c:txPr>
                <a:bodyPr/>
                <a:lstStyle/>
                <a:p>
                  <a:pPr>
                    <a:defRPr sz="3500">
                      <a:solidFill>
                        <a:schemeClr val="accent1"/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5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'Grafico por subdominio'!$B$15</c:f>
              <c:strCache>
                <c:ptCount val="1"/>
                <c:pt idx="0">
                  <c:v>Amarillo 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'Grafico por subdominio'!$C$14:$O$14</c:f>
              <c:strCache>
                <c:ptCount val="13"/>
                <c:pt idx="0">
                  <c:v>AM</c:v>
                </c:pt>
                <c:pt idx="1">
                  <c:v>RA † **</c:v>
                </c:pt>
                <c:pt idx="2">
                  <c:v>PC *</c:v>
                </c:pt>
                <c:pt idx="3">
                  <c:v>IA</c:v>
                </c:pt>
                <c:pt idx="4">
                  <c:v>IP † **</c:v>
                </c:pt>
                <c:pt idx="5">
                  <c:v>RS *</c:v>
                </c:pt>
                <c:pt idx="6">
                  <c:v>AC **</c:v>
                </c:pt>
                <c:pt idx="7">
                  <c:v>** † RP</c:v>
                </c:pt>
                <c:pt idx="8">
                  <c:v>* † MP</c:v>
                </c:pt>
                <c:pt idx="9">
                  <c:v>* MG</c:v>
                </c:pt>
                <c:pt idx="10">
                  <c:v>MF</c:v>
                </c:pt>
                <c:pt idx="11">
                  <c:v>CR</c:v>
                </c:pt>
                <c:pt idx="12">
                  <c:v>** CE</c:v>
                </c:pt>
              </c:strCache>
            </c:strRef>
          </c:cat>
          <c:val>
            <c:numRef>
              <c:f>'Grafico por subdominio'!$C$15:$O$15</c:f>
              <c:numCache>
                <c:formatCode>0.0%</c:formatCode>
                <c:ptCount val="13"/>
                <c:pt idx="0">
                  <c:v>0.39100000000000035</c:v>
                </c:pt>
                <c:pt idx="1">
                  <c:v>0.222</c:v>
                </c:pt>
                <c:pt idx="2">
                  <c:v>0.31900000000000023</c:v>
                </c:pt>
                <c:pt idx="3">
                  <c:v>0.40600000000000008</c:v>
                </c:pt>
                <c:pt idx="4">
                  <c:v>0.13300000000000001</c:v>
                </c:pt>
                <c:pt idx="5">
                  <c:v>0.36200000000000027</c:v>
                </c:pt>
                <c:pt idx="6">
                  <c:v>0.10100000000000002</c:v>
                </c:pt>
                <c:pt idx="7">
                  <c:v>6.7000000000000004E-2</c:v>
                </c:pt>
                <c:pt idx="8">
                  <c:v>0.15600000000000011</c:v>
                </c:pt>
                <c:pt idx="9">
                  <c:v>0.10099999999999998</c:v>
                </c:pt>
                <c:pt idx="10">
                  <c:v>0.21700000000000011</c:v>
                </c:pt>
                <c:pt idx="11">
                  <c:v>0.39100000000000035</c:v>
                </c:pt>
                <c:pt idx="12">
                  <c:v>0.27500000000000002</c:v>
                </c:pt>
              </c:numCache>
            </c:numRef>
          </c:val>
        </c:ser>
        <c:ser>
          <c:idx val="1"/>
          <c:order val="1"/>
          <c:tx>
            <c:strRef>
              <c:f>'Grafico por subdominio'!$B$16</c:f>
              <c:strCache>
                <c:ptCount val="1"/>
                <c:pt idx="0">
                  <c:v>Rojo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'Grafico por subdominio'!$C$14:$O$14</c:f>
              <c:strCache>
                <c:ptCount val="13"/>
                <c:pt idx="0">
                  <c:v>AM</c:v>
                </c:pt>
                <c:pt idx="1">
                  <c:v>RA † **</c:v>
                </c:pt>
                <c:pt idx="2">
                  <c:v>PC *</c:v>
                </c:pt>
                <c:pt idx="3">
                  <c:v>IA</c:v>
                </c:pt>
                <c:pt idx="4">
                  <c:v>IP † **</c:v>
                </c:pt>
                <c:pt idx="5">
                  <c:v>RS *</c:v>
                </c:pt>
                <c:pt idx="6">
                  <c:v>AC **</c:v>
                </c:pt>
                <c:pt idx="7">
                  <c:v>** † RP</c:v>
                </c:pt>
                <c:pt idx="8">
                  <c:v>* † MP</c:v>
                </c:pt>
                <c:pt idx="9">
                  <c:v>* MG</c:v>
                </c:pt>
                <c:pt idx="10">
                  <c:v>MF</c:v>
                </c:pt>
                <c:pt idx="11">
                  <c:v>CR</c:v>
                </c:pt>
                <c:pt idx="12">
                  <c:v>** CE</c:v>
                </c:pt>
              </c:strCache>
            </c:strRef>
          </c:cat>
          <c:val>
            <c:numRef>
              <c:f>'Grafico por subdominio'!$C$16:$O$16</c:f>
              <c:numCache>
                <c:formatCode>0.0%</c:formatCode>
                <c:ptCount val="13"/>
                <c:pt idx="0">
                  <c:v>0.56399999999999995</c:v>
                </c:pt>
                <c:pt idx="1">
                  <c:v>0.56799999999999995</c:v>
                </c:pt>
                <c:pt idx="2">
                  <c:v>0.58200000000000007</c:v>
                </c:pt>
                <c:pt idx="3">
                  <c:v>0.58199999999999996</c:v>
                </c:pt>
                <c:pt idx="4">
                  <c:v>0.52300000000000002</c:v>
                </c:pt>
                <c:pt idx="5">
                  <c:v>0.54500000000000004</c:v>
                </c:pt>
                <c:pt idx="6">
                  <c:v>0.36400000000000027</c:v>
                </c:pt>
                <c:pt idx="7">
                  <c:v>0.34100000000000008</c:v>
                </c:pt>
                <c:pt idx="8">
                  <c:v>0.34100000000000008</c:v>
                </c:pt>
                <c:pt idx="9">
                  <c:v>0.26800000000000002</c:v>
                </c:pt>
                <c:pt idx="10">
                  <c:v>0.30400000000000027</c:v>
                </c:pt>
                <c:pt idx="11">
                  <c:v>0.54500000000000004</c:v>
                </c:pt>
                <c:pt idx="12">
                  <c:v>0.61800000000000044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24480"/>
        <c:axId val="755026048"/>
      </c:radarChart>
      <c:catAx>
        <c:axId val="7550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5026048"/>
        <c:crosses val="autoZero"/>
        <c:auto val="1"/>
        <c:lblAlgn val="ctr"/>
        <c:lblOffset val="100"/>
        <c:noMultiLvlLbl val="0"/>
      </c:catAx>
      <c:valAx>
        <c:axId val="7550260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50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404060151703405"/>
          <c:y val="2.4062562662923611E-2"/>
          <c:w val="0.18571665105307253"/>
          <c:h val="0.16392668181366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6342802556042"/>
          <c:y val="0.16476822417724346"/>
          <c:w val="0.55762271041302225"/>
          <c:h val="0.65909851884172044"/>
        </c:manualLayout>
      </c:layout>
      <c:radarChart>
        <c:radarStyle val="marker"/>
        <c:varyColors val="0"/>
        <c:ser>
          <c:idx val="0"/>
          <c:order val="0"/>
          <c:tx>
            <c:strRef>
              <c:f>'Grafico por subdominio'!$B$9</c:f>
              <c:strCache>
                <c:ptCount val="1"/>
                <c:pt idx="0">
                  <c:v>Amarillo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'Grafico por subdominio'!$C$8:$K$8</c:f>
              <c:strCache>
                <c:ptCount val="9"/>
                <c:pt idx="0">
                  <c:v>AM *</c:v>
                </c:pt>
                <c:pt idx="1">
                  <c:v>PC</c:v>
                </c:pt>
                <c:pt idx="2">
                  <c:v>IA</c:v>
                </c:pt>
                <c:pt idx="3">
                  <c:v>RS *</c:v>
                </c:pt>
                <c:pt idx="4">
                  <c:v>AC</c:v>
                </c:pt>
                <c:pt idx="5">
                  <c:v>MG *</c:v>
                </c:pt>
                <c:pt idx="6">
                  <c:v>MF</c:v>
                </c:pt>
                <c:pt idx="7">
                  <c:v>CR</c:v>
                </c:pt>
                <c:pt idx="8">
                  <c:v>CE</c:v>
                </c:pt>
              </c:strCache>
            </c:strRef>
          </c:cat>
          <c:val>
            <c:numRef>
              <c:f>'Grafico por subdominio'!$C$9:$K$9</c:f>
              <c:numCache>
                <c:formatCode>0.0%</c:formatCode>
                <c:ptCount val="9"/>
                <c:pt idx="0">
                  <c:v>0.21600000000000014</c:v>
                </c:pt>
                <c:pt idx="1">
                  <c:v>4.1000000000000002E-2</c:v>
                </c:pt>
                <c:pt idx="2">
                  <c:v>0.12200000000000005</c:v>
                </c:pt>
                <c:pt idx="3">
                  <c:v>0.18900000000000011</c:v>
                </c:pt>
                <c:pt idx="4">
                  <c:v>6.8000000000000019E-2</c:v>
                </c:pt>
                <c:pt idx="5">
                  <c:v>0.18700000000000011</c:v>
                </c:pt>
                <c:pt idx="6">
                  <c:v>0.26700000000000002</c:v>
                </c:pt>
                <c:pt idx="7">
                  <c:v>0.36500000000000027</c:v>
                </c:pt>
                <c:pt idx="8">
                  <c:v>0.10800000000000005</c:v>
                </c:pt>
              </c:numCache>
            </c:numRef>
          </c:val>
        </c:ser>
        <c:ser>
          <c:idx val="1"/>
          <c:order val="1"/>
          <c:tx>
            <c:strRef>
              <c:f>'Grafico por subdominio'!$B$10</c:f>
              <c:strCache>
                <c:ptCount val="1"/>
                <c:pt idx="0">
                  <c:v>Rojo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'Grafico por subdominio'!$C$8:$K$8</c:f>
              <c:strCache>
                <c:ptCount val="9"/>
                <c:pt idx="0">
                  <c:v>AM *</c:v>
                </c:pt>
                <c:pt idx="1">
                  <c:v>PC</c:v>
                </c:pt>
                <c:pt idx="2">
                  <c:v>IA</c:v>
                </c:pt>
                <c:pt idx="3">
                  <c:v>RS *</c:v>
                </c:pt>
                <c:pt idx="4">
                  <c:v>AC</c:v>
                </c:pt>
                <c:pt idx="5">
                  <c:v>MG *</c:v>
                </c:pt>
                <c:pt idx="6">
                  <c:v>MF</c:v>
                </c:pt>
                <c:pt idx="7">
                  <c:v>CR</c:v>
                </c:pt>
                <c:pt idx="8">
                  <c:v>CE</c:v>
                </c:pt>
              </c:strCache>
            </c:strRef>
          </c:cat>
          <c:val>
            <c:numRef>
              <c:f>'Grafico por subdominio'!$C$10:$K$10</c:f>
              <c:numCache>
                <c:formatCode>0.0%</c:formatCode>
                <c:ptCount val="9"/>
                <c:pt idx="0">
                  <c:v>0.52600000000000002</c:v>
                </c:pt>
                <c:pt idx="1">
                  <c:v>5.3000000000000012E-2</c:v>
                </c:pt>
                <c:pt idx="2">
                  <c:v>0.1790000000000001</c:v>
                </c:pt>
                <c:pt idx="3">
                  <c:v>0.35700000000000026</c:v>
                </c:pt>
                <c:pt idx="4">
                  <c:v>0.12300000000000005</c:v>
                </c:pt>
                <c:pt idx="5">
                  <c:v>0.36800000000000027</c:v>
                </c:pt>
                <c:pt idx="6">
                  <c:v>0.29800000000000026</c:v>
                </c:pt>
                <c:pt idx="7">
                  <c:v>0.42100000000000026</c:v>
                </c:pt>
                <c:pt idx="8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21736"/>
        <c:axId val="755026440"/>
      </c:radarChart>
      <c:catAx>
        <c:axId val="75502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5026440"/>
        <c:crosses val="autoZero"/>
        <c:auto val="1"/>
        <c:lblAlgn val="ctr"/>
        <c:lblOffset val="100"/>
        <c:noMultiLvlLbl val="0"/>
      </c:catAx>
      <c:valAx>
        <c:axId val="755026440"/>
        <c:scaling>
          <c:orientation val="minMax"/>
          <c:max val="0.70000000000000051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5502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Urbana!$D$3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Urbana!$B$4:$C$25</c:f>
              <c:multiLvlStrCache>
                <c:ptCount val="2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0</c:v>
                  </c:pt>
                  <c:pt idx="6">
                    <c:v>1</c:v>
                  </c:pt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0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0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3</c:v>
                  </c:pt>
                  <c:pt idx="21">
                    <c:v>4</c:v>
                  </c:pt>
                </c:lvl>
                <c:lvl>
                  <c:pt idx="0">
                    <c:v>Motor grueso</c:v>
                  </c:pt>
                  <c:pt idx="5">
                    <c:v>Motor fino</c:v>
                  </c:pt>
                  <c:pt idx="10">
                    <c:v>Lenguaje</c:v>
                  </c:pt>
                  <c:pt idx="15">
                    <c:v>Social</c:v>
                  </c:pt>
                  <c:pt idx="20">
                    <c:v>Conocimiento</c:v>
                  </c:pt>
                </c:lvl>
              </c:multiLvlStrCache>
            </c:multiLvlStrRef>
          </c:cat>
          <c:val>
            <c:numRef>
              <c:f>Urbana!$D$4:$D$25</c:f>
              <c:numCache>
                <c:formatCode>0.0%</c:formatCode>
                <c:ptCount val="22"/>
                <c:pt idx="0">
                  <c:v>1.0999999999999999E-2</c:v>
                </c:pt>
                <c:pt idx="1">
                  <c:v>0.01</c:v>
                </c:pt>
                <c:pt idx="2">
                  <c:v>3.0000000000000001E-3</c:v>
                </c:pt>
                <c:pt idx="3">
                  <c:v>7.0000000000000001E-3</c:v>
                </c:pt>
                <c:pt idx="4">
                  <c:v>2E-3</c:v>
                </c:pt>
                <c:pt idx="5">
                  <c:v>8.0000000000000002E-3</c:v>
                </c:pt>
                <c:pt idx="6">
                  <c:v>2.1000000000000001E-2</c:v>
                </c:pt>
                <c:pt idx="7">
                  <c:v>1.4999999999999999E-2</c:v>
                </c:pt>
                <c:pt idx="8">
                  <c:v>3.2000000000000001E-2</c:v>
                </c:pt>
                <c:pt idx="9">
                  <c:v>4.9000000000000002E-2</c:v>
                </c:pt>
                <c:pt idx="10">
                  <c:v>0.01</c:v>
                </c:pt>
                <c:pt idx="11">
                  <c:v>4.8000000000000001E-2</c:v>
                </c:pt>
                <c:pt idx="12">
                  <c:v>7.3999999999999996E-2</c:v>
                </c:pt>
                <c:pt idx="13">
                  <c:v>1.7999999999999999E-2</c:v>
                </c:pt>
                <c:pt idx="14">
                  <c:v>3.4000000000000002E-2</c:v>
                </c:pt>
                <c:pt idx="15">
                  <c:v>0.01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8.5999999999999993E-2</c:v>
                </c:pt>
                <c:pt idx="21">
                  <c:v>9.4E-2</c:v>
                </c:pt>
              </c:numCache>
            </c:numRef>
          </c:val>
        </c:ser>
        <c:ser>
          <c:idx val="1"/>
          <c:order val="1"/>
          <c:tx>
            <c:strRef>
              <c:f>Urbana!$E$3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Urbana!$B$4:$C$25</c:f>
              <c:multiLvlStrCache>
                <c:ptCount val="2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0</c:v>
                  </c:pt>
                  <c:pt idx="6">
                    <c:v>1</c:v>
                  </c:pt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0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0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3</c:v>
                  </c:pt>
                  <c:pt idx="21">
                    <c:v>4</c:v>
                  </c:pt>
                </c:lvl>
                <c:lvl>
                  <c:pt idx="0">
                    <c:v>Motor grueso</c:v>
                  </c:pt>
                  <c:pt idx="5">
                    <c:v>Motor fino</c:v>
                  </c:pt>
                  <c:pt idx="10">
                    <c:v>Lenguaje</c:v>
                  </c:pt>
                  <c:pt idx="15">
                    <c:v>Social</c:v>
                  </c:pt>
                  <c:pt idx="20">
                    <c:v>Conocimiento</c:v>
                  </c:pt>
                </c:lvl>
              </c:multiLvlStrCache>
            </c:multiLvlStrRef>
          </c:cat>
          <c:val>
            <c:numRef>
              <c:f>Urbana!$E$4:$E$25</c:f>
              <c:numCache>
                <c:formatCode>0.0%</c:formatCode>
                <c:ptCount val="22"/>
                <c:pt idx="0">
                  <c:v>4.0000000000000001E-3</c:v>
                </c:pt>
                <c:pt idx="1">
                  <c:v>3.0000000000000001E-3</c:v>
                </c:pt>
                <c:pt idx="2">
                  <c:v>5.0000000000000001E-3</c:v>
                </c:pt>
                <c:pt idx="3">
                  <c:v>0</c:v>
                </c:pt>
                <c:pt idx="4">
                  <c:v>2E-3</c:v>
                </c:pt>
                <c:pt idx="5">
                  <c:v>8.0000000000000002E-3</c:v>
                </c:pt>
                <c:pt idx="6">
                  <c:v>3.0000000000000001E-3</c:v>
                </c:pt>
                <c:pt idx="7">
                  <c:v>6.0000000000000001E-3</c:v>
                </c:pt>
                <c:pt idx="8">
                  <c:v>6.0000000000000001E-3</c:v>
                </c:pt>
                <c:pt idx="9">
                  <c:v>1.2999999999999999E-2</c:v>
                </c:pt>
                <c:pt idx="10">
                  <c:v>4.0000000000000001E-3</c:v>
                </c:pt>
                <c:pt idx="11">
                  <c:v>1.0999999999999999E-2</c:v>
                </c:pt>
                <c:pt idx="12">
                  <c:v>2.9000000000000001E-2</c:v>
                </c:pt>
                <c:pt idx="13">
                  <c:v>1.6E-2</c:v>
                </c:pt>
                <c:pt idx="14">
                  <c:v>1.9E-2</c:v>
                </c:pt>
                <c:pt idx="15">
                  <c:v>2E-3</c:v>
                </c:pt>
                <c:pt idx="16">
                  <c:v>2E-3</c:v>
                </c:pt>
                <c:pt idx="17">
                  <c:v>8.9999999999999993E-3</c:v>
                </c:pt>
                <c:pt idx="18">
                  <c:v>3.0000000000000001E-3</c:v>
                </c:pt>
                <c:pt idx="19">
                  <c:v>8.9999999999999993E-3</c:v>
                </c:pt>
                <c:pt idx="20">
                  <c:v>1.2E-2</c:v>
                </c:pt>
                <c:pt idx="21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755008016"/>
        <c:axId val="754996648"/>
      </c:barChart>
      <c:catAx>
        <c:axId val="75500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754996648"/>
        <c:crosses val="autoZero"/>
        <c:auto val="1"/>
        <c:lblAlgn val="ctr"/>
        <c:lblOffset val="100"/>
        <c:noMultiLvlLbl val="0"/>
      </c:catAx>
      <c:valAx>
        <c:axId val="754996648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755008016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oberana Sans" panose="02000000000000000000" pitchFamily="50" charset="0"/>
        </a:defRPr>
      </a:pPr>
      <a:endParaRPr lang="es-MX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Rural!$D$3</c:f>
              <c:strCache>
                <c:ptCount val="1"/>
                <c:pt idx="0">
                  <c:v>Amarillo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Rural!$B$4:$C$25</c:f>
              <c:multiLvlStrCache>
                <c:ptCount val="2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0</c:v>
                  </c:pt>
                  <c:pt idx="6">
                    <c:v>1</c:v>
                  </c:pt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0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0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3</c:v>
                  </c:pt>
                  <c:pt idx="21">
                    <c:v>4</c:v>
                  </c:pt>
                </c:lvl>
                <c:lvl>
                  <c:pt idx="0">
                    <c:v>Motor grueso</c:v>
                  </c:pt>
                  <c:pt idx="5">
                    <c:v>Motor fino</c:v>
                  </c:pt>
                  <c:pt idx="10">
                    <c:v>Lenguaje</c:v>
                  </c:pt>
                  <c:pt idx="15">
                    <c:v>Social</c:v>
                  </c:pt>
                  <c:pt idx="20">
                    <c:v>Conocimiento</c:v>
                  </c:pt>
                </c:lvl>
              </c:multiLvlStrCache>
            </c:multiLvlStrRef>
          </c:cat>
          <c:val>
            <c:numRef>
              <c:f>Rural!$D$4:$D$25</c:f>
              <c:numCache>
                <c:formatCode>0.0%</c:formatCode>
                <c:ptCount val="22"/>
                <c:pt idx="0">
                  <c:v>2.1999999999999999E-2</c:v>
                </c:pt>
                <c:pt idx="1">
                  <c:v>1.2E-2</c:v>
                </c:pt>
                <c:pt idx="2">
                  <c:v>8.9999999999999993E-3</c:v>
                </c:pt>
                <c:pt idx="3">
                  <c:v>6.0000000000000001E-3</c:v>
                </c:pt>
                <c:pt idx="4">
                  <c:v>3.0000000000000001E-3</c:v>
                </c:pt>
                <c:pt idx="5">
                  <c:v>6.8000000000000005E-2</c:v>
                </c:pt>
                <c:pt idx="6">
                  <c:v>2.1000000000000001E-2</c:v>
                </c:pt>
                <c:pt idx="7">
                  <c:v>1.7000000000000001E-2</c:v>
                </c:pt>
                <c:pt idx="8">
                  <c:v>2.8000000000000001E-2</c:v>
                </c:pt>
                <c:pt idx="9">
                  <c:v>4.2000000000000003E-2</c:v>
                </c:pt>
                <c:pt idx="10">
                  <c:v>1.4E-2</c:v>
                </c:pt>
                <c:pt idx="11">
                  <c:v>0.05</c:v>
                </c:pt>
                <c:pt idx="12">
                  <c:v>6.7000000000000004E-2</c:v>
                </c:pt>
                <c:pt idx="13">
                  <c:v>2.7E-2</c:v>
                </c:pt>
                <c:pt idx="14">
                  <c:v>4.7E-2</c:v>
                </c:pt>
                <c:pt idx="15">
                  <c:v>4.7E-2</c:v>
                </c:pt>
                <c:pt idx="16">
                  <c:v>3.5999999999999997E-2</c:v>
                </c:pt>
                <c:pt idx="17">
                  <c:v>4.1000000000000002E-2</c:v>
                </c:pt>
                <c:pt idx="18">
                  <c:v>1.4999999999999999E-2</c:v>
                </c:pt>
                <c:pt idx="19">
                  <c:v>1.2E-2</c:v>
                </c:pt>
                <c:pt idx="20">
                  <c:v>7.3999999999999996E-2</c:v>
                </c:pt>
                <c:pt idx="2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Rural!$E$3</c:f>
              <c:strCache>
                <c:ptCount val="1"/>
                <c:pt idx="0">
                  <c:v>Rojo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Rural!$B$4:$C$25</c:f>
              <c:multiLvlStrCache>
                <c:ptCount val="22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0</c:v>
                  </c:pt>
                  <c:pt idx="6">
                    <c:v>1</c:v>
                  </c:pt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0</c:v>
                  </c:pt>
                  <c:pt idx="11">
                    <c:v>1</c:v>
                  </c:pt>
                  <c:pt idx="12">
                    <c:v>2</c:v>
                  </c:pt>
                  <c:pt idx="13">
                    <c:v>3</c:v>
                  </c:pt>
                  <c:pt idx="14">
                    <c:v>4</c:v>
                  </c:pt>
                  <c:pt idx="15">
                    <c:v>0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3</c:v>
                  </c:pt>
                  <c:pt idx="21">
                    <c:v>4</c:v>
                  </c:pt>
                </c:lvl>
                <c:lvl>
                  <c:pt idx="0">
                    <c:v>Motor grueso</c:v>
                  </c:pt>
                  <c:pt idx="5">
                    <c:v>Motor fino</c:v>
                  </c:pt>
                  <c:pt idx="10">
                    <c:v>Lenguaje</c:v>
                  </c:pt>
                  <c:pt idx="15">
                    <c:v>Social</c:v>
                  </c:pt>
                  <c:pt idx="20">
                    <c:v>Conocimiento</c:v>
                  </c:pt>
                </c:lvl>
              </c:multiLvlStrCache>
            </c:multiLvlStrRef>
          </c:cat>
          <c:val>
            <c:numRef>
              <c:f>Rural!$E$4:$E$25</c:f>
              <c:numCache>
                <c:formatCode>0.0%</c:formatCode>
                <c:ptCount val="22"/>
                <c:pt idx="0">
                  <c:v>1.4E-2</c:v>
                </c:pt>
                <c:pt idx="1">
                  <c:v>7.0000000000000001E-3</c:v>
                </c:pt>
                <c:pt idx="2">
                  <c:v>3.0000000000000001E-3</c:v>
                </c:pt>
                <c:pt idx="3">
                  <c:v>3.0000000000000001E-3</c:v>
                </c:pt>
                <c:pt idx="4">
                  <c:v>3.0000000000000001E-3</c:v>
                </c:pt>
                <c:pt idx="5">
                  <c:v>1.4E-2</c:v>
                </c:pt>
                <c:pt idx="6">
                  <c:v>2E-3</c:v>
                </c:pt>
                <c:pt idx="7">
                  <c:v>3.0000000000000001E-3</c:v>
                </c:pt>
                <c:pt idx="8">
                  <c:v>0.01</c:v>
                </c:pt>
                <c:pt idx="9">
                  <c:v>7.0000000000000001E-3</c:v>
                </c:pt>
                <c:pt idx="10">
                  <c:v>1.4E-2</c:v>
                </c:pt>
                <c:pt idx="11">
                  <c:v>0.01</c:v>
                </c:pt>
                <c:pt idx="12">
                  <c:v>2.1999999999999999E-2</c:v>
                </c:pt>
                <c:pt idx="13">
                  <c:v>1.7999999999999999E-2</c:v>
                </c:pt>
                <c:pt idx="14">
                  <c:v>1.7999999999999999E-2</c:v>
                </c:pt>
                <c:pt idx="15">
                  <c:v>1.0999999999999999E-2</c:v>
                </c:pt>
                <c:pt idx="16">
                  <c:v>2E-3</c:v>
                </c:pt>
                <c:pt idx="17">
                  <c:v>1.4999999999999999E-2</c:v>
                </c:pt>
                <c:pt idx="18">
                  <c:v>7.0000000000000001E-3</c:v>
                </c:pt>
                <c:pt idx="19">
                  <c:v>7.0000000000000001E-3</c:v>
                </c:pt>
                <c:pt idx="20">
                  <c:v>1.2999999999999999E-2</c:v>
                </c:pt>
                <c:pt idx="21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632724976"/>
        <c:axId val="632734384"/>
      </c:barChart>
      <c:catAx>
        <c:axId val="63272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632734384"/>
        <c:crosses val="autoZero"/>
        <c:auto val="1"/>
        <c:lblAlgn val="ctr"/>
        <c:lblOffset val="100"/>
        <c:noMultiLvlLbl val="0"/>
      </c:catAx>
      <c:valAx>
        <c:axId val="632734384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632724976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oberana Sans" panose="02000000000000000000" pitchFamily="50" charset="0"/>
        </a:defRPr>
      </a:pPr>
      <a:endParaRPr lang="es-MX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Sexo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0.497</c:v>
                </c:pt>
                <c:pt idx="1">
                  <c:v>0.503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Estado nutricional (Peso/talla)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Normal</c:v>
                </c:pt>
                <c:pt idx="1">
                  <c:v>Sobrepeso/obesidad</c:v>
                </c:pt>
                <c:pt idx="2">
                  <c:v>Desnutrición leve</c:v>
                </c:pt>
                <c:pt idx="3">
                  <c:v>Desnutrición moderada/grave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0.85799999999999998</c:v>
                </c:pt>
                <c:pt idx="1">
                  <c:v>0.05</c:v>
                </c:pt>
                <c:pt idx="2">
                  <c:v>8.1000000000000003E-2</c:v>
                </c:pt>
                <c:pt idx="3">
                  <c:v>0.01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D2692-17EC-41DE-8D49-9729DC83604A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F58754A-4C69-4709-9634-88BDE6EE8A13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491" y="51"/>
          <a:ext cx="2070366" cy="2081923"/>
        </a:xfrm>
        <a:solidFill>
          <a:sysClr val="window" lastClr="FFFFFF"/>
        </a:solidFill>
        <a:ln w="19050" cap="flat" cmpd="sng" algn="ctr">
          <a:solidFill>
            <a:srgbClr val="31313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ES" sz="2400" b="1" dirty="0" smtClean="0">
              <a:solidFill>
                <a:srgbClr val="313131"/>
              </a:solidFill>
              <a:latin typeface="Soberana Sans" panose="02000000000000000000"/>
              <a:ea typeface="+mn-ea"/>
              <a:cs typeface="+mn-cs"/>
            </a:rPr>
            <a:t>Tamizaje</a:t>
          </a:r>
          <a:endParaRPr lang="es-MX" sz="2400" b="1" dirty="0">
            <a:solidFill>
              <a:srgbClr val="313131"/>
            </a:solidFill>
            <a:latin typeface="Soberana Sans" panose="02000000000000000000"/>
            <a:ea typeface="+mn-ea"/>
            <a:cs typeface="+mn-cs"/>
          </a:endParaRPr>
        </a:p>
      </dgm:t>
    </dgm:pt>
    <dgm:pt modelId="{CE227C95-EAB4-459B-BD82-D2366E651F8F}" type="parTrans" cxnId="{CB11D013-E13E-44D6-BF35-0FF11B43A1BC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887A5D9B-A460-48E5-B513-3F1E5D3C9B71}" type="sibTrans" cxnId="{CB11D013-E13E-44D6-BF35-0FF11B43A1BC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92524D2C-D418-4C0A-97DF-40D993434FA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 rot="5400000">
          <a:off x="3993108" y="-1792739"/>
          <a:ext cx="1823004" cy="5667505"/>
        </a:xfrm>
        <a:solidFill>
          <a:srgbClr val="CCCCCC"/>
        </a:solidFill>
        <a:ln w="10000" cap="flat" cmpd="sng" algn="ctr">
          <a:solidFill>
            <a:srgbClr val="313131"/>
          </a:solidFill>
          <a:prstDash val="solid"/>
          <a:miter lim="800000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r>
            <a:rPr lang="es-ES" dirty="0" smtClean="0">
              <a:solidFill>
                <a:srgbClr val="313131">
                  <a:hueOff val="0"/>
                  <a:satOff val="0"/>
                  <a:lumOff val="0"/>
                  <a:alphaOff val="0"/>
                </a:srgbClr>
              </a:solidFill>
              <a:latin typeface="Soberana Sans" panose="02000000000000000000"/>
              <a:ea typeface="+mn-ea"/>
              <a:cs typeface="+mn-cs"/>
            </a:rPr>
            <a:t>Identificación de  niños con riesgo de problemas en el desarrollo</a:t>
          </a:r>
          <a:endParaRPr lang="es-ES" dirty="0">
            <a:solidFill>
              <a:srgbClr val="313131">
                <a:hueOff val="0"/>
                <a:satOff val="0"/>
                <a:lumOff val="0"/>
                <a:alphaOff val="0"/>
              </a:srgbClr>
            </a:solidFill>
            <a:latin typeface="Soberana Sans" panose="02000000000000000000"/>
            <a:ea typeface="+mn-ea"/>
            <a:cs typeface="+mn-cs"/>
          </a:endParaRPr>
        </a:p>
      </dgm:t>
    </dgm:pt>
    <dgm:pt modelId="{31712804-2F2C-4ECD-821E-5D231154E455}" type="parTrans" cxnId="{7444598B-E2A8-4D46-884F-6BD6BBE08506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2925FF79-1497-400C-83FD-B6F497400EF9}" type="sibTrans" cxnId="{7444598B-E2A8-4D46-884F-6BD6BBE08506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7CC38FC0-446A-4ECD-9EB4-E7C037541FB6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0" y="2136089"/>
          <a:ext cx="2031542" cy="1544384"/>
        </a:xfrm>
        <a:solidFill>
          <a:srgbClr val="666666">
            <a:lumMod val="75000"/>
          </a:srgbClr>
        </a:solidFill>
        <a:ln w="19050" cap="flat" cmpd="sng" algn="ctr">
          <a:solidFill>
            <a:srgbClr val="3366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ES" sz="2000" dirty="0" smtClean="0">
              <a:solidFill>
                <a:sysClr val="window" lastClr="FFFFFF"/>
              </a:solidFill>
              <a:latin typeface="Soberana Sans" panose="02000000000000000000"/>
              <a:ea typeface="+mn-ea"/>
              <a:cs typeface="+mn-cs"/>
            </a:rPr>
            <a:t>Diagnóstica</a:t>
          </a:r>
          <a:endParaRPr lang="es-ES" sz="2000" dirty="0">
            <a:solidFill>
              <a:sysClr val="window" lastClr="FFFFFF"/>
            </a:solidFill>
            <a:latin typeface="Soberana Sans" panose="02000000000000000000"/>
            <a:ea typeface="+mn-ea"/>
            <a:cs typeface="+mn-cs"/>
          </a:endParaRPr>
        </a:p>
      </dgm:t>
    </dgm:pt>
    <dgm:pt modelId="{BDF5DE07-DE0E-4344-91D5-6A704B6A6B40}" type="parTrans" cxnId="{D5B36A21-1CBF-4405-97C4-0E87AE5900A4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5ACB6360-B882-4B9D-9019-84C955C56140}" type="sibTrans" cxnId="{D5B36A21-1CBF-4405-97C4-0E87AE5900A4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873A35AA-E506-44AE-B44D-DAA7B166DE43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 rot="5400000">
          <a:off x="4271079" y="74586"/>
          <a:ext cx="1235507" cy="5713599"/>
        </a:xfrm>
        <a:solidFill>
          <a:sysClr val="window" lastClr="FFFFFF"/>
        </a:solidFill>
        <a:ln w="19050" cap="flat" cmpd="sng" algn="ctr">
          <a:solidFill>
            <a:srgbClr val="313131"/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rgbClr val="313131">
                  <a:hueOff val="0"/>
                  <a:satOff val="0"/>
                  <a:lumOff val="0"/>
                  <a:alphaOff val="0"/>
                </a:srgbClr>
              </a:solidFill>
              <a:latin typeface="Soberana Sans" panose="02000000000000000000"/>
              <a:ea typeface="+mn-ea"/>
              <a:cs typeface="+mn-cs"/>
            </a:rPr>
            <a:t>Confirmación y caracterización del problema</a:t>
          </a:r>
          <a:endParaRPr lang="es-ES" dirty="0">
            <a:solidFill>
              <a:srgbClr val="313131">
                <a:hueOff val="0"/>
                <a:satOff val="0"/>
                <a:lumOff val="0"/>
                <a:alphaOff val="0"/>
              </a:srgbClr>
            </a:solidFill>
            <a:latin typeface="Soberana Sans" panose="02000000000000000000"/>
            <a:ea typeface="+mn-ea"/>
            <a:cs typeface="+mn-cs"/>
          </a:endParaRPr>
        </a:p>
      </dgm:t>
    </dgm:pt>
    <dgm:pt modelId="{73DCE465-6B51-425A-A458-82F79B09E3C4}" type="parTrans" cxnId="{BB9BD3A3-B88C-4DA4-860A-26AE8D929804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EDA3C2A2-8B14-4927-90E8-8F421AC1E0F3}" type="sibTrans" cxnId="{BB9BD3A3-B88C-4DA4-860A-26AE8D929804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E2FC4C56-A0D2-4ABB-B69B-88024736A409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 rot="5400000">
          <a:off x="4271079" y="74586"/>
          <a:ext cx="1235507" cy="5713599"/>
        </a:xfrm>
        <a:solidFill>
          <a:sysClr val="window" lastClr="FFFFFF"/>
        </a:solidFill>
        <a:ln w="19050" cap="flat" cmpd="sng" algn="ctr">
          <a:solidFill>
            <a:srgbClr val="313131"/>
          </a:solidFill>
          <a:prstDash val="solid"/>
          <a:miter lim="800000"/>
        </a:ln>
        <a:effectLst/>
      </dgm:spPr>
      <dgm:t>
        <a:bodyPr/>
        <a:lstStyle/>
        <a:p>
          <a:r>
            <a:rPr lang="es-ES" b="1" dirty="0" smtClean="0">
              <a:solidFill>
                <a:srgbClr val="313131">
                  <a:hueOff val="0"/>
                  <a:satOff val="0"/>
                  <a:lumOff val="0"/>
                  <a:alphaOff val="0"/>
                </a:srgbClr>
              </a:solidFill>
              <a:latin typeface="Soberana Sans" panose="02000000000000000000"/>
              <a:ea typeface="+mn-ea"/>
              <a:cs typeface="+mn-cs"/>
            </a:rPr>
            <a:t>Permite individualizar la atención</a:t>
          </a:r>
          <a:endParaRPr lang="es-ES" b="1" dirty="0">
            <a:solidFill>
              <a:srgbClr val="313131">
                <a:hueOff val="0"/>
                <a:satOff val="0"/>
                <a:lumOff val="0"/>
                <a:alphaOff val="0"/>
              </a:srgbClr>
            </a:solidFill>
            <a:latin typeface="Soberana Sans" panose="02000000000000000000"/>
            <a:ea typeface="+mn-ea"/>
            <a:cs typeface="+mn-cs"/>
          </a:endParaRPr>
        </a:p>
      </dgm:t>
    </dgm:pt>
    <dgm:pt modelId="{76DB7377-21B9-4354-B5EF-65A2F0FAB358}" type="parTrans" cxnId="{1E329981-1317-4D0B-A44E-96FA739E04B6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AEBC63B2-DA55-414A-B415-A49DE30B079D}" type="sibTrans" cxnId="{1E329981-1317-4D0B-A44E-96FA739E04B6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A6C7C876-A0A6-4B72-A2DD-05B4BEDEF6E7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 rot="5400000">
          <a:off x="3993108" y="-1792739"/>
          <a:ext cx="1823004" cy="5667505"/>
        </a:xfrm>
        <a:solidFill>
          <a:srgbClr val="CCCCCC"/>
        </a:solidFill>
        <a:ln w="10000" cap="flat" cmpd="sng" algn="ctr">
          <a:solidFill>
            <a:srgbClr val="313131"/>
          </a:solidFill>
          <a:prstDash val="solid"/>
          <a:miter lim="800000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r>
            <a:rPr lang="es-ES" b="1" dirty="0" smtClean="0">
              <a:solidFill>
                <a:srgbClr val="313131">
                  <a:hueOff val="0"/>
                  <a:satOff val="0"/>
                  <a:lumOff val="0"/>
                  <a:alphaOff val="0"/>
                </a:srgbClr>
              </a:solidFill>
              <a:latin typeface="Soberana Sans" panose="02000000000000000000"/>
              <a:ea typeface="+mn-ea"/>
              <a:cs typeface="+mn-cs"/>
            </a:rPr>
            <a:t>Se aplica a toda la población (aparentemente sana)</a:t>
          </a:r>
          <a:endParaRPr lang="es-ES" b="1" dirty="0">
            <a:solidFill>
              <a:srgbClr val="313131">
                <a:hueOff val="0"/>
                <a:satOff val="0"/>
                <a:lumOff val="0"/>
                <a:alphaOff val="0"/>
              </a:srgbClr>
            </a:solidFill>
            <a:latin typeface="Soberana Sans" panose="02000000000000000000"/>
            <a:ea typeface="+mn-ea"/>
            <a:cs typeface="+mn-cs"/>
          </a:endParaRPr>
        </a:p>
      </dgm:t>
    </dgm:pt>
    <dgm:pt modelId="{BA116334-752B-40D7-B322-42299E979861}" type="parTrans" cxnId="{ECB733BC-FE4D-42A4-BDDB-BEB574699AF8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9E0F66FC-6ACF-42D8-9189-A41163D03779}" type="sibTrans" cxnId="{ECB733BC-FE4D-42A4-BDDB-BEB574699AF8}">
      <dgm:prSet/>
      <dgm:spPr/>
      <dgm:t>
        <a:bodyPr/>
        <a:lstStyle/>
        <a:p>
          <a:endParaRPr lang="es-MX">
            <a:latin typeface="Trajan Pro"/>
          </a:endParaRPr>
        </a:p>
      </dgm:t>
    </dgm:pt>
    <dgm:pt modelId="{E843D549-C885-41B9-BC0D-C1F08F509A67}" type="pres">
      <dgm:prSet presAssocID="{019D2692-17EC-41DE-8D49-9729DC8360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EDA116C-3086-44EB-8ED6-3A2833628CC0}" type="pres">
      <dgm:prSet presAssocID="{DF58754A-4C69-4709-9634-88BDE6EE8A13}" presName="linNode" presStyleCnt="0"/>
      <dgm:spPr/>
      <dgm:t>
        <a:bodyPr/>
        <a:lstStyle/>
        <a:p>
          <a:endParaRPr lang="en-US"/>
        </a:p>
      </dgm:t>
    </dgm:pt>
    <dgm:pt modelId="{238BEEDF-B745-4D2E-9A5D-96DE77B9A79F}" type="pres">
      <dgm:prSet presAssocID="{DF58754A-4C69-4709-9634-88BDE6EE8A13}" presName="parentText" presStyleLbl="node1" presStyleIdx="0" presStyleCnt="2" custScaleY="13480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E3736C81-3521-45BF-BB35-27274F90C47D}" type="pres">
      <dgm:prSet presAssocID="{DF58754A-4C69-4709-9634-88BDE6EE8A13}" presName="descendantText" presStyleLbl="alignAccFollowNode1" presStyleIdx="0" presStyleCnt="2" custScaleX="153981" custScaleY="14755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MX"/>
        </a:p>
      </dgm:t>
    </dgm:pt>
    <dgm:pt modelId="{FACB2759-73A2-48ED-9D0C-E6F857DFFBC2}" type="pres">
      <dgm:prSet presAssocID="{887A5D9B-A460-48E5-B513-3F1E5D3C9B71}" presName="sp" presStyleCnt="0"/>
      <dgm:spPr/>
      <dgm:t>
        <a:bodyPr/>
        <a:lstStyle/>
        <a:p>
          <a:endParaRPr lang="en-US"/>
        </a:p>
      </dgm:t>
    </dgm:pt>
    <dgm:pt modelId="{23AB331B-B7B9-4DD2-98B7-B92B93B52B3D}" type="pres">
      <dgm:prSet presAssocID="{7CC38FC0-446A-4ECD-9EB4-E7C037541FB6}" presName="linNode" presStyleCnt="0"/>
      <dgm:spPr/>
      <dgm:t>
        <a:bodyPr/>
        <a:lstStyle/>
        <a:p>
          <a:endParaRPr lang="en-US"/>
        </a:p>
      </dgm:t>
    </dgm:pt>
    <dgm:pt modelId="{9BE065D0-7F22-4FAA-873D-4B4E17266D13}" type="pres">
      <dgm:prSet presAssocID="{7CC38FC0-446A-4ECD-9EB4-E7C037541FB6}" presName="parentText" presStyleLbl="node1" presStyleIdx="1" presStyleCnt="2" custLinFactNeighborX="-758" custLinFactNeighborY="-149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778511DA-F11A-4E01-A4C0-CB058E52CDAC}" type="pres">
      <dgm:prSet presAssocID="{7CC38FC0-446A-4ECD-9EB4-E7C037541FB6}" presName="descendantText" presStyleLbl="alignAccFollowNode1" presStyleIdx="1" presStyleCnt="2" custScaleX="1582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MX"/>
        </a:p>
      </dgm:t>
    </dgm:pt>
  </dgm:ptLst>
  <dgm:cxnLst>
    <dgm:cxn modelId="{7444598B-E2A8-4D46-884F-6BD6BBE08506}" srcId="{DF58754A-4C69-4709-9634-88BDE6EE8A13}" destId="{92524D2C-D418-4C0A-97DF-40D993434FA6}" srcOrd="0" destOrd="0" parTransId="{31712804-2F2C-4ECD-821E-5D231154E455}" sibTransId="{2925FF79-1497-400C-83FD-B6F497400EF9}"/>
    <dgm:cxn modelId="{D5B36A21-1CBF-4405-97C4-0E87AE5900A4}" srcId="{019D2692-17EC-41DE-8D49-9729DC83604A}" destId="{7CC38FC0-446A-4ECD-9EB4-E7C037541FB6}" srcOrd="1" destOrd="0" parTransId="{BDF5DE07-DE0E-4344-91D5-6A704B6A6B40}" sibTransId="{5ACB6360-B882-4B9D-9019-84C955C56140}"/>
    <dgm:cxn modelId="{ECB733BC-FE4D-42A4-BDDB-BEB574699AF8}" srcId="{92524D2C-D418-4C0A-97DF-40D993434FA6}" destId="{A6C7C876-A0A6-4B72-A2DD-05B4BEDEF6E7}" srcOrd="0" destOrd="0" parTransId="{BA116334-752B-40D7-B322-42299E979861}" sibTransId="{9E0F66FC-6ACF-42D8-9189-A41163D03779}"/>
    <dgm:cxn modelId="{318381C4-A05D-4E38-9778-31D382EB0EA4}" type="presOf" srcId="{92524D2C-D418-4C0A-97DF-40D993434FA6}" destId="{E3736C81-3521-45BF-BB35-27274F90C47D}" srcOrd="0" destOrd="0" presId="urn:microsoft.com/office/officeart/2005/8/layout/vList5"/>
    <dgm:cxn modelId="{4D1239FA-5532-4C53-A270-DE6443655C9E}" type="presOf" srcId="{7CC38FC0-446A-4ECD-9EB4-E7C037541FB6}" destId="{9BE065D0-7F22-4FAA-873D-4B4E17266D13}" srcOrd="0" destOrd="0" presId="urn:microsoft.com/office/officeart/2005/8/layout/vList5"/>
    <dgm:cxn modelId="{2625C046-1409-49CB-8F16-DFD09E9F3D9A}" type="presOf" srcId="{019D2692-17EC-41DE-8D49-9729DC83604A}" destId="{E843D549-C885-41B9-BC0D-C1F08F509A67}" srcOrd="0" destOrd="0" presId="urn:microsoft.com/office/officeart/2005/8/layout/vList5"/>
    <dgm:cxn modelId="{CB11D013-E13E-44D6-BF35-0FF11B43A1BC}" srcId="{019D2692-17EC-41DE-8D49-9729DC83604A}" destId="{DF58754A-4C69-4709-9634-88BDE6EE8A13}" srcOrd="0" destOrd="0" parTransId="{CE227C95-EAB4-459B-BD82-D2366E651F8F}" sibTransId="{887A5D9B-A460-48E5-B513-3F1E5D3C9B71}"/>
    <dgm:cxn modelId="{022CB998-019C-4DE6-9892-878DFB6C47BB}" type="presOf" srcId="{873A35AA-E506-44AE-B44D-DAA7B166DE43}" destId="{778511DA-F11A-4E01-A4C0-CB058E52CDAC}" srcOrd="0" destOrd="0" presId="urn:microsoft.com/office/officeart/2005/8/layout/vList5"/>
    <dgm:cxn modelId="{BB9BD3A3-B88C-4DA4-860A-26AE8D929804}" srcId="{7CC38FC0-446A-4ECD-9EB4-E7C037541FB6}" destId="{873A35AA-E506-44AE-B44D-DAA7B166DE43}" srcOrd="0" destOrd="0" parTransId="{73DCE465-6B51-425A-A458-82F79B09E3C4}" sibTransId="{EDA3C2A2-8B14-4927-90E8-8F421AC1E0F3}"/>
    <dgm:cxn modelId="{0ABDCE83-D11D-40E4-A669-0A9EB47A02EF}" type="presOf" srcId="{E2FC4C56-A0D2-4ABB-B69B-88024736A409}" destId="{778511DA-F11A-4E01-A4C0-CB058E52CDAC}" srcOrd="0" destOrd="1" presId="urn:microsoft.com/office/officeart/2005/8/layout/vList5"/>
    <dgm:cxn modelId="{1E329981-1317-4D0B-A44E-96FA739E04B6}" srcId="{873A35AA-E506-44AE-B44D-DAA7B166DE43}" destId="{E2FC4C56-A0D2-4ABB-B69B-88024736A409}" srcOrd="0" destOrd="0" parTransId="{76DB7377-21B9-4354-B5EF-65A2F0FAB358}" sibTransId="{AEBC63B2-DA55-414A-B415-A49DE30B079D}"/>
    <dgm:cxn modelId="{2AE1923E-A5B3-45F2-BF83-A12210B8C271}" type="presOf" srcId="{DF58754A-4C69-4709-9634-88BDE6EE8A13}" destId="{238BEEDF-B745-4D2E-9A5D-96DE77B9A79F}" srcOrd="0" destOrd="0" presId="urn:microsoft.com/office/officeart/2005/8/layout/vList5"/>
    <dgm:cxn modelId="{3F1F270F-CD4F-4154-BB1C-66EAE664E3FE}" type="presOf" srcId="{A6C7C876-A0A6-4B72-A2DD-05B4BEDEF6E7}" destId="{E3736C81-3521-45BF-BB35-27274F90C47D}" srcOrd="0" destOrd="1" presId="urn:microsoft.com/office/officeart/2005/8/layout/vList5"/>
    <dgm:cxn modelId="{5F5C2FEF-A49D-4037-9B08-1BBB68324018}" type="presParOf" srcId="{E843D549-C885-41B9-BC0D-C1F08F509A67}" destId="{6EDA116C-3086-44EB-8ED6-3A2833628CC0}" srcOrd="0" destOrd="0" presId="urn:microsoft.com/office/officeart/2005/8/layout/vList5"/>
    <dgm:cxn modelId="{79F27BF9-8CBF-4A06-8160-BD229727C3D0}" type="presParOf" srcId="{6EDA116C-3086-44EB-8ED6-3A2833628CC0}" destId="{238BEEDF-B745-4D2E-9A5D-96DE77B9A79F}" srcOrd="0" destOrd="0" presId="urn:microsoft.com/office/officeart/2005/8/layout/vList5"/>
    <dgm:cxn modelId="{3314762D-6328-4D41-B53D-7EF8FBA23A61}" type="presParOf" srcId="{6EDA116C-3086-44EB-8ED6-3A2833628CC0}" destId="{E3736C81-3521-45BF-BB35-27274F90C47D}" srcOrd="1" destOrd="0" presId="urn:microsoft.com/office/officeart/2005/8/layout/vList5"/>
    <dgm:cxn modelId="{7A8F72CA-A1F2-4DEA-AC5D-D2B0970E77B1}" type="presParOf" srcId="{E843D549-C885-41B9-BC0D-C1F08F509A67}" destId="{FACB2759-73A2-48ED-9D0C-E6F857DFFBC2}" srcOrd="1" destOrd="0" presId="urn:microsoft.com/office/officeart/2005/8/layout/vList5"/>
    <dgm:cxn modelId="{FAE2634C-C6DF-496C-B9A0-5A432228B88C}" type="presParOf" srcId="{E843D549-C885-41B9-BC0D-C1F08F509A67}" destId="{23AB331B-B7B9-4DD2-98B7-B92B93B52B3D}" srcOrd="2" destOrd="0" presId="urn:microsoft.com/office/officeart/2005/8/layout/vList5"/>
    <dgm:cxn modelId="{5899FCD9-8AB2-434A-8D84-24CC739A2248}" type="presParOf" srcId="{23AB331B-B7B9-4DD2-98B7-B92B93B52B3D}" destId="{9BE065D0-7F22-4FAA-873D-4B4E17266D13}" srcOrd="0" destOrd="0" presId="urn:microsoft.com/office/officeart/2005/8/layout/vList5"/>
    <dgm:cxn modelId="{8102EB5C-EAFC-4D16-B954-B8B8B6DF65E6}" type="presParOf" srcId="{23AB331B-B7B9-4DD2-98B7-B92B93B52B3D}" destId="{778511DA-F11A-4E01-A4C0-CB058E52CD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36C81-3521-45BF-BB35-27274F90C47D}">
      <dsp:nvSpPr>
        <dsp:cNvPr id="0" name=""/>
        <dsp:cNvSpPr/>
      </dsp:nvSpPr>
      <dsp:spPr>
        <a:xfrm rot="5400000">
          <a:off x="3993108" y="-1792739"/>
          <a:ext cx="1823004" cy="5667505"/>
        </a:xfrm>
        <a:prstGeom prst="round2SameRect">
          <a:avLst/>
        </a:prstGeom>
        <a:solidFill>
          <a:srgbClr val="CCCCCC"/>
        </a:solidFill>
        <a:ln w="10000" cap="flat" cmpd="sng" algn="ctr">
          <a:solidFill>
            <a:srgbClr val="313131"/>
          </a:solidFill>
          <a:prstDash val="solid"/>
          <a:miter lim="800000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solidFill>
                <a:srgbClr val="313131">
                  <a:hueOff val="0"/>
                  <a:satOff val="0"/>
                  <a:lumOff val="0"/>
                  <a:alphaOff val="0"/>
                </a:srgbClr>
              </a:solidFill>
              <a:latin typeface="Soberana Sans" panose="02000000000000000000"/>
              <a:ea typeface="+mn-ea"/>
              <a:cs typeface="+mn-cs"/>
            </a:rPr>
            <a:t>Identificación de  niños con riesgo de problemas en el desarrollo</a:t>
          </a:r>
          <a:endParaRPr lang="es-ES" sz="2200" kern="1200" dirty="0">
            <a:solidFill>
              <a:srgbClr val="313131">
                <a:hueOff val="0"/>
                <a:satOff val="0"/>
                <a:lumOff val="0"/>
                <a:alphaOff val="0"/>
              </a:srgbClr>
            </a:solidFill>
            <a:latin typeface="Soberana Sans" panose="02000000000000000000"/>
            <a:ea typeface="+mn-ea"/>
            <a:cs typeface="+mn-cs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dirty="0" smtClean="0">
              <a:solidFill>
                <a:srgbClr val="313131">
                  <a:hueOff val="0"/>
                  <a:satOff val="0"/>
                  <a:lumOff val="0"/>
                  <a:alphaOff val="0"/>
                </a:srgbClr>
              </a:solidFill>
              <a:latin typeface="Soberana Sans" panose="02000000000000000000"/>
              <a:ea typeface="+mn-ea"/>
              <a:cs typeface="+mn-cs"/>
            </a:rPr>
            <a:t>Se aplica a toda la población (aparentemente sana)</a:t>
          </a:r>
          <a:endParaRPr lang="es-ES" sz="2200" b="1" kern="1200" dirty="0">
            <a:solidFill>
              <a:srgbClr val="313131">
                <a:hueOff val="0"/>
                <a:satOff val="0"/>
                <a:lumOff val="0"/>
                <a:alphaOff val="0"/>
              </a:srgbClr>
            </a:solidFill>
            <a:latin typeface="Soberana Sans" panose="02000000000000000000"/>
            <a:ea typeface="+mn-ea"/>
            <a:cs typeface="+mn-cs"/>
          </a:endParaRPr>
        </a:p>
      </dsp:txBody>
      <dsp:txXfrm rot="-5400000">
        <a:off x="2070858" y="218503"/>
        <a:ext cx="5578513" cy="1645020"/>
      </dsp:txXfrm>
    </dsp:sp>
    <dsp:sp modelId="{238BEEDF-B745-4D2E-9A5D-96DE77B9A79F}">
      <dsp:nvSpPr>
        <dsp:cNvPr id="0" name=""/>
        <dsp:cNvSpPr/>
      </dsp:nvSpPr>
      <dsp:spPr>
        <a:xfrm>
          <a:off x="491" y="51"/>
          <a:ext cx="2070366" cy="2081923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31313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313131"/>
              </a:solidFill>
              <a:latin typeface="Soberana Sans" panose="02000000000000000000"/>
              <a:ea typeface="+mn-ea"/>
              <a:cs typeface="+mn-cs"/>
            </a:rPr>
            <a:t>Tamizaje</a:t>
          </a:r>
          <a:endParaRPr lang="es-MX" sz="2400" b="1" kern="1200" dirty="0">
            <a:solidFill>
              <a:srgbClr val="313131"/>
            </a:solidFill>
            <a:latin typeface="Soberana Sans" panose="02000000000000000000"/>
            <a:ea typeface="+mn-ea"/>
            <a:cs typeface="+mn-cs"/>
          </a:endParaRPr>
        </a:p>
      </dsp:txBody>
      <dsp:txXfrm>
        <a:off x="101558" y="101118"/>
        <a:ext cx="1868232" cy="1879789"/>
      </dsp:txXfrm>
    </dsp:sp>
    <dsp:sp modelId="{778511DA-F11A-4E01-A4C0-CB058E52CDAC}">
      <dsp:nvSpPr>
        <dsp:cNvPr id="0" name=""/>
        <dsp:cNvSpPr/>
      </dsp:nvSpPr>
      <dsp:spPr>
        <a:xfrm rot="5400000">
          <a:off x="4271079" y="74586"/>
          <a:ext cx="1235507" cy="5713599"/>
        </a:xfrm>
        <a:prstGeom prst="round2SameRect">
          <a:avLst/>
        </a:prstGeom>
        <a:solidFill>
          <a:sysClr val="window" lastClr="FFFFFF"/>
        </a:solidFill>
        <a:ln w="19050" cap="flat" cmpd="sng" algn="ctr">
          <a:solidFill>
            <a:srgbClr val="31313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solidFill>
                <a:srgbClr val="313131">
                  <a:hueOff val="0"/>
                  <a:satOff val="0"/>
                  <a:lumOff val="0"/>
                  <a:alphaOff val="0"/>
                </a:srgbClr>
              </a:solidFill>
              <a:latin typeface="Soberana Sans" panose="02000000000000000000"/>
              <a:ea typeface="+mn-ea"/>
              <a:cs typeface="+mn-cs"/>
            </a:rPr>
            <a:t>Confirmación y caracterización del problema</a:t>
          </a:r>
          <a:endParaRPr lang="es-ES" sz="2200" kern="1200" dirty="0">
            <a:solidFill>
              <a:srgbClr val="313131">
                <a:hueOff val="0"/>
                <a:satOff val="0"/>
                <a:lumOff val="0"/>
                <a:alphaOff val="0"/>
              </a:srgbClr>
            </a:solidFill>
            <a:latin typeface="Soberana Sans" panose="02000000000000000000"/>
            <a:ea typeface="+mn-ea"/>
            <a:cs typeface="+mn-cs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dirty="0" smtClean="0">
              <a:solidFill>
                <a:srgbClr val="313131">
                  <a:hueOff val="0"/>
                  <a:satOff val="0"/>
                  <a:lumOff val="0"/>
                  <a:alphaOff val="0"/>
                </a:srgbClr>
              </a:solidFill>
              <a:latin typeface="Soberana Sans" panose="02000000000000000000"/>
              <a:ea typeface="+mn-ea"/>
              <a:cs typeface="+mn-cs"/>
            </a:rPr>
            <a:t>Permite individualizar la atención</a:t>
          </a:r>
          <a:endParaRPr lang="es-ES" sz="2200" b="1" kern="1200" dirty="0">
            <a:solidFill>
              <a:srgbClr val="313131">
                <a:hueOff val="0"/>
                <a:satOff val="0"/>
                <a:lumOff val="0"/>
                <a:alphaOff val="0"/>
              </a:srgbClr>
            </a:solidFill>
            <a:latin typeface="Soberana Sans" panose="02000000000000000000"/>
            <a:ea typeface="+mn-ea"/>
            <a:cs typeface="+mn-cs"/>
          </a:endParaRPr>
        </a:p>
      </dsp:txBody>
      <dsp:txXfrm rot="-5400000">
        <a:off x="2032033" y="2373944"/>
        <a:ext cx="5653287" cy="1114883"/>
      </dsp:txXfrm>
    </dsp:sp>
    <dsp:sp modelId="{9BE065D0-7F22-4FAA-873D-4B4E17266D13}">
      <dsp:nvSpPr>
        <dsp:cNvPr id="0" name=""/>
        <dsp:cNvSpPr/>
      </dsp:nvSpPr>
      <dsp:spPr>
        <a:xfrm>
          <a:off x="0" y="2136089"/>
          <a:ext cx="2031542" cy="1544384"/>
        </a:xfrm>
        <a:prstGeom prst="roundRect">
          <a:avLst/>
        </a:prstGeom>
        <a:solidFill>
          <a:srgbClr val="666666">
            <a:lumMod val="75000"/>
          </a:srgbClr>
        </a:solidFill>
        <a:ln w="19050" cap="flat" cmpd="sng" algn="ctr">
          <a:solidFill>
            <a:srgbClr val="3366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Soberana Sans" panose="02000000000000000000"/>
              <a:ea typeface="+mn-ea"/>
              <a:cs typeface="+mn-cs"/>
            </a:rPr>
            <a:t>Diagnóstica</a:t>
          </a:r>
          <a:endParaRPr lang="es-ES" sz="2000" kern="1200" dirty="0">
            <a:solidFill>
              <a:sysClr val="window" lastClr="FFFFFF"/>
            </a:solidFill>
            <a:latin typeface="Soberana Sans" panose="02000000000000000000"/>
            <a:ea typeface="+mn-ea"/>
            <a:cs typeface="+mn-cs"/>
          </a:endParaRPr>
        </a:p>
      </dsp:txBody>
      <dsp:txXfrm>
        <a:off x="75391" y="2211480"/>
        <a:ext cx="1880760" cy="139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0.93463</cdr:x>
      <cdr:y>0.94783</cdr:y>
    </cdr:from>
    <cdr:to>
      <cdr:x>1</cdr:x>
      <cdr:y>1</cdr:y>
    </cdr:to>
    <cdr:sp macro="" textlink="">
      <cdr:nvSpPr>
        <cdr:cNvPr id="5" name="Cuadro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0475" y="3698875"/>
          <a:ext cx="35242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0.93463</cdr:x>
      <cdr:y>0.94783</cdr:y>
    </cdr:from>
    <cdr:to>
      <cdr:x>1</cdr:x>
      <cdr:y>1</cdr:y>
    </cdr:to>
    <cdr:sp macro="" textlink="">
      <cdr:nvSpPr>
        <cdr:cNvPr id="6" name="Cuadro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0475" y="3698875"/>
          <a:ext cx="35242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0.93463</cdr:x>
      <cdr:y>0.94783</cdr:y>
    </cdr:from>
    <cdr:to>
      <cdr:x>1</cdr:x>
      <cdr:y>1</cdr:y>
    </cdr:to>
    <cdr:sp macro="" textlink="">
      <cdr:nvSpPr>
        <cdr:cNvPr id="7" name="Cuadro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0475" y="3698875"/>
          <a:ext cx="35242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0.0262</cdr:x>
      <cdr:y>0.83922</cdr:y>
    </cdr:from>
    <cdr:to>
      <cdr:x>0.93527</cdr:x>
      <cdr:y>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24478" y="3373631"/>
          <a:ext cx="4319464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5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 algn="just">
            <a:buFont typeface="Arial" panose="020B0604020202020204" pitchFamily="34" charset="0"/>
            <a:buChar char="•"/>
            <a:defRPr/>
          </a:pPr>
          <a:r>
            <a:rPr lang="es-MX" sz="1200" dirty="0" smtClean="0">
              <a:solidFill>
                <a:schemeClr val="bg1"/>
              </a:solidFill>
              <a:latin typeface="Soberana Sans" panose="02000000000000000000" pitchFamily="50" charset="0"/>
            </a:rPr>
            <a:t>Las áreas más afectadas en los niños en rojo en este grupo de edad están más asociadas a </a:t>
          </a:r>
          <a:r>
            <a:rPr lang="es-MX" sz="1200" b="1" dirty="0" smtClean="0">
              <a:solidFill>
                <a:schemeClr val="bg1"/>
              </a:solidFill>
              <a:latin typeface="Soberana Sans" panose="02000000000000000000" pitchFamily="50" charset="0"/>
            </a:rPr>
            <a:t>problemas médicos</a:t>
          </a:r>
          <a:r>
            <a:rPr lang="es-MX" sz="1200" dirty="0" smtClean="0">
              <a:solidFill>
                <a:schemeClr val="bg1"/>
              </a:solidFill>
              <a:latin typeface="Soberana Sans" panose="02000000000000000000" pitchFamily="50" charset="0"/>
            </a:rPr>
            <a:t> (ver, oír, movimiento)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0.31456</cdr:x>
      <cdr:y>0.07322</cdr:y>
    </cdr:from>
    <cdr:to>
      <cdr:x>0.46019</cdr:x>
      <cdr:y>0.15272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050" y="333375"/>
          <a:ext cx="714375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Rojo</a:t>
          </a:r>
        </a:p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(1.1%)</a:t>
          </a:r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0.53204</cdr:x>
      <cdr:y>0.07322</cdr:y>
    </cdr:from>
    <cdr:to>
      <cdr:x>0.679</cdr:x>
      <cdr:y>0.14923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9851" y="333376"/>
          <a:ext cx="720910" cy="3460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Amarillo (7.4%)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0.74951</cdr:x>
      <cdr:y>0.07113</cdr:y>
    </cdr:from>
    <cdr:to>
      <cdr:x>0.8932</cdr:x>
      <cdr:y>0.15063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6652" y="323850"/>
          <a:ext cx="704850" cy="3619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Verde</a:t>
          </a:r>
        </a:p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 (91.5%)</a:t>
          </a:r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0.29709</cdr:x>
      <cdr:y>0.01255</cdr:y>
    </cdr:from>
    <cdr:to>
      <cdr:x>0.89701</cdr:x>
      <cdr:y>0.06695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57326" y="57150"/>
          <a:ext cx="2942859" cy="2476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INICIAL</a:t>
          </a:r>
          <a:endParaRPr lang="es-MX" sz="1100"/>
        </a:p>
      </cdr:txBody>
    </cdr:sp>
  </cdr:relSizeAnchor>
  <cdr:relSizeAnchor xmlns:cdr="http://schemas.openxmlformats.org/drawingml/2006/chartDrawing">
    <cdr:from>
      <cdr:x>0.1252</cdr:x>
      <cdr:y>0.12552</cdr:y>
    </cdr:from>
    <cdr:to>
      <cdr:x>0.17683</cdr:x>
      <cdr:y>0.94212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1118176" y="2303815"/>
          <a:ext cx="3717925" cy="2532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SUBSECUENTE</a:t>
          </a:r>
          <a:endParaRPr lang="es-MX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0.31456</cdr:x>
      <cdr:y>0.07322</cdr:y>
    </cdr:from>
    <cdr:to>
      <cdr:x>0.46019</cdr:x>
      <cdr:y>0.15272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050" y="333375"/>
          <a:ext cx="714375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800" dirty="0">
              <a:latin typeface="Arial" panose="020B0604020202020204" pitchFamily="34" charset="0"/>
              <a:cs typeface="Arial" panose="020B0604020202020204" pitchFamily="34" charset="0"/>
            </a:rPr>
            <a:t>Rojo</a:t>
          </a:r>
        </a:p>
        <a:p xmlns:a="http://schemas.openxmlformats.org/drawingml/2006/main">
          <a:pPr algn="ctr"/>
          <a:r>
            <a:rPr lang="es-MX" sz="800" b="1" dirty="0" smtClean="0">
              <a:latin typeface="Arial" panose="020B0604020202020204" pitchFamily="34" charset="0"/>
              <a:cs typeface="Arial" panose="020B0604020202020204" pitchFamily="34" charset="0"/>
            </a:rPr>
            <a:t>(2.4%)</a:t>
          </a:r>
          <a:r>
            <a:rPr lang="es-MX" sz="8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0.53204</cdr:x>
      <cdr:y>0.07322</cdr:y>
    </cdr:from>
    <cdr:to>
      <cdr:x>0.679</cdr:x>
      <cdr:y>0.14923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9851" y="333376"/>
          <a:ext cx="720910" cy="3460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aseline="0" dirty="0">
              <a:latin typeface="Arial" panose="020B0604020202020204" pitchFamily="34" charset="0"/>
              <a:cs typeface="Arial" panose="020B0604020202020204" pitchFamily="34" charset="0"/>
            </a:rPr>
            <a:t>Amarillo </a:t>
          </a:r>
          <a:r>
            <a:rPr lang="es-MX" sz="8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MX" sz="800" b="1" dirty="0" smtClean="0">
              <a:latin typeface="Arial" panose="020B0604020202020204" pitchFamily="34" charset="0"/>
              <a:cs typeface="Arial" panose="020B0604020202020204" pitchFamily="34" charset="0"/>
            </a:rPr>
            <a:t>10.1</a:t>
          </a:r>
          <a:r>
            <a:rPr lang="es-MX" sz="8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es-MX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0.74951</cdr:x>
      <cdr:y>0.07113</cdr:y>
    </cdr:from>
    <cdr:to>
      <cdr:x>0.8932</cdr:x>
      <cdr:y>0.15063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6652" y="323850"/>
          <a:ext cx="704850" cy="3619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aseline="0" dirty="0">
              <a:latin typeface="Arial" panose="020B0604020202020204" pitchFamily="34" charset="0"/>
              <a:cs typeface="Arial" panose="020B0604020202020204" pitchFamily="34" charset="0"/>
            </a:rPr>
            <a:t>Verde</a:t>
          </a:r>
        </a:p>
        <a:p xmlns:a="http://schemas.openxmlformats.org/drawingml/2006/main">
          <a:pPr algn="ctr"/>
          <a:r>
            <a:rPr lang="es-MX" sz="9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9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MX" sz="900" b="1" dirty="0" smtClean="0">
              <a:latin typeface="Arial" panose="020B0604020202020204" pitchFamily="34" charset="0"/>
              <a:cs typeface="Arial" panose="020B0604020202020204" pitchFamily="34" charset="0"/>
            </a:rPr>
            <a:t>87.5</a:t>
          </a:r>
          <a:r>
            <a:rPr lang="es-MX" sz="9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es-MX" sz="9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0.29709</cdr:x>
      <cdr:y>0.01255</cdr:y>
    </cdr:from>
    <cdr:to>
      <cdr:x>0.89701</cdr:x>
      <cdr:y>0.06695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57326" y="57150"/>
          <a:ext cx="2942859" cy="2476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INICIAL</a:t>
          </a:r>
          <a:endParaRPr lang="es-MX" sz="1100"/>
        </a:p>
      </cdr:txBody>
    </cdr:sp>
  </cdr:relSizeAnchor>
  <cdr:relSizeAnchor xmlns:cdr="http://schemas.openxmlformats.org/drawingml/2006/chartDrawing">
    <cdr:from>
      <cdr:x>0.1252</cdr:x>
      <cdr:y>0.12552</cdr:y>
    </cdr:from>
    <cdr:to>
      <cdr:x>0.17683</cdr:x>
      <cdr:y>0.94212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1118176" y="2303815"/>
          <a:ext cx="3717925" cy="2532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SUBSECUENTE</a:t>
          </a:r>
          <a:endParaRPr lang="es-MX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0.31456</cdr:x>
      <cdr:y>0.07322</cdr:y>
    </cdr:from>
    <cdr:to>
      <cdr:x>0.46019</cdr:x>
      <cdr:y>0.15272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050" y="333375"/>
          <a:ext cx="714375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Rojo</a:t>
          </a:r>
        </a:p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(0.1%)</a:t>
          </a:r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0.53204</cdr:x>
      <cdr:y>0.07322</cdr:y>
    </cdr:from>
    <cdr:to>
      <cdr:x>0.679</cdr:x>
      <cdr:y>0.14923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9851" y="333376"/>
          <a:ext cx="720910" cy="3460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Amarillo (2.3%)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0.74951</cdr:x>
      <cdr:y>0.07113</cdr:y>
    </cdr:from>
    <cdr:to>
      <cdr:x>0.8932</cdr:x>
      <cdr:y>0.15063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6652" y="323850"/>
          <a:ext cx="704850" cy="3619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Verde</a:t>
          </a:r>
        </a:p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 (97.6%)</a:t>
          </a:r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0.29709</cdr:x>
      <cdr:y>0.01255</cdr:y>
    </cdr:from>
    <cdr:to>
      <cdr:x>0.89701</cdr:x>
      <cdr:y>0.06695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57326" y="57150"/>
          <a:ext cx="2942859" cy="2476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INICIAL</a:t>
          </a:r>
          <a:endParaRPr lang="es-MX" sz="1100"/>
        </a:p>
      </cdr:txBody>
    </cdr:sp>
  </cdr:relSizeAnchor>
  <cdr:relSizeAnchor xmlns:cdr="http://schemas.openxmlformats.org/drawingml/2006/chartDrawing">
    <cdr:from>
      <cdr:x>0.11834</cdr:x>
      <cdr:y>0.12042</cdr:y>
    </cdr:from>
    <cdr:to>
      <cdr:x>0.16997</cdr:x>
      <cdr:y>0.93702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1151858" y="2280620"/>
          <a:ext cx="3717939" cy="2532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SUBSECUENTE</a:t>
          </a:r>
          <a:endParaRPr lang="es-MX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0.31456</cdr:x>
      <cdr:y>0.07322</cdr:y>
    </cdr:from>
    <cdr:to>
      <cdr:x>0.46019</cdr:x>
      <cdr:y>0.15272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050" y="333375"/>
          <a:ext cx="714375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800" dirty="0">
              <a:latin typeface="Arial" panose="020B0604020202020204" pitchFamily="34" charset="0"/>
              <a:cs typeface="Arial" panose="020B0604020202020204" pitchFamily="34" charset="0"/>
            </a:rPr>
            <a:t>Rojo</a:t>
          </a:r>
        </a:p>
        <a:p xmlns:a="http://schemas.openxmlformats.org/drawingml/2006/main">
          <a:pPr algn="ctr"/>
          <a:r>
            <a:rPr lang="es-MX" sz="800" b="1" dirty="0">
              <a:latin typeface="Arial" panose="020B0604020202020204" pitchFamily="34" charset="0"/>
              <a:cs typeface="Arial" panose="020B0604020202020204" pitchFamily="34" charset="0"/>
            </a:rPr>
            <a:t>(0.5%)</a:t>
          </a:r>
          <a:r>
            <a:rPr lang="es-MX" sz="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0.53204</cdr:x>
      <cdr:y>0.07322</cdr:y>
    </cdr:from>
    <cdr:to>
      <cdr:x>0.679</cdr:x>
      <cdr:y>0.14923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9851" y="333376"/>
          <a:ext cx="720910" cy="3460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aseline="0" dirty="0">
              <a:latin typeface="Arial" panose="020B0604020202020204" pitchFamily="34" charset="0"/>
              <a:cs typeface="Arial" panose="020B0604020202020204" pitchFamily="34" charset="0"/>
            </a:rPr>
            <a:t>Amarillo </a:t>
          </a:r>
          <a:r>
            <a:rPr lang="es-MX" sz="800" b="1" baseline="0" dirty="0">
              <a:latin typeface="Arial" panose="020B0604020202020204" pitchFamily="34" charset="0"/>
              <a:cs typeface="Arial" panose="020B0604020202020204" pitchFamily="34" charset="0"/>
            </a:rPr>
            <a:t>(4.3%)</a:t>
          </a:r>
          <a:endParaRPr lang="es-MX" sz="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0.74951</cdr:x>
      <cdr:y>0.07113</cdr:y>
    </cdr:from>
    <cdr:to>
      <cdr:x>0.8932</cdr:x>
      <cdr:y>0.15063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6652" y="323850"/>
          <a:ext cx="704850" cy="3619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aseline="0" dirty="0">
              <a:latin typeface="Arial" panose="020B0604020202020204" pitchFamily="34" charset="0"/>
              <a:cs typeface="Arial" panose="020B0604020202020204" pitchFamily="34" charset="0"/>
            </a:rPr>
            <a:t>Verde</a:t>
          </a:r>
        </a:p>
        <a:p xmlns:a="http://schemas.openxmlformats.org/drawingml/2006/main">
          <a:pPr algn="ctr"/>
          <a:r>
            <a:rPr lang="es-MX" sz="900" b="1" baseline="0" dirty="0">
              <a:latin typeface="Arial" panose="020B0604020202020204" pitchFamily="34" charset="0"/>
              <a:cs typeface="Arial" panose="020B0604020202020204" pitchFamily="34" charset="0"/>
            </a:rPr>
            <a:t> (95.2%)</a:t>
          </a:r>
          <a:endParaRPr lang="es-MX" sz="9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0.292</cdr:x>
      <cdr:y>0.00529</cdr:y>
    </cdr:from>
    <cdr:to>
      <cdr:x>0.89192</cdr:x>
      <cdr:y>0.05969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2596" y="23494"/>
          <a:ext cx="2635142" cy="2415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INICIAL</a:t>
          </a:r>
          <a:endParaRPr lang="es-MX" sz="1100"/>
        </a:p>
      </cdr:txBody>
    </cdr:sp>
  </cdr:relSizeAnchor>
  <cdr:relSizeAnchor xmlns:cdr="http://schemas.openxmlformats.org/drawingml/2006/chartDrawing">
    <cdr:from>
      <cdr:x>0.1252</cdr:x>
      <cdr:y>0.12552</cdr:y>
    </cdr:from>
    <cdr:to>
      <cdr:x>0.17683</cdr:x>
      <cdr:y>0.94212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1118176" y="2303815"/>
          <a:ext cx="3717925" cy="2532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SUBSECUENTE</a:t>
          </a:r>
          <a:endParaRPr lang="es-MX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0.27469</cdr:x>
      <cdr:y>0.06695</cdr:y>
    </cdr:from>
    <cdr:to>
      <cdr:x>0.27469</cdr:x>
      <cdr:y>0.81883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268626" y="156866"/>
          <a:ext cx="0" cy="176176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0.48395</cdr:x>
      <cdr:y>0.06695</cdr:y>
    </cdr:from>
    <cdr:to>
      <cdr:x>0.48596</cdr:x>
      <cdr:y>0.79422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996818" y="156866"/>
          <a:ext cx="16600" cy="170410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0.6932</cdr:x>
      <cdr:y>0.06695</cdr:y>
    </cdr:from>
    <cdr:to>
      <cdr:x>0.69622</cdr:x>
      <cdr:y>0.79422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5725010" y="156866"/>
          <a:ext cx="24941" cy="170410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0.89374</cdr:x>
      <cdr:y>0.06695</cdr:y>
    </cdr:from>
    <cdr:to>
      <cdr:x>0.89573</cdr:x>
      <cdr:y>0.81506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7381194" y="156866"/>
          <a:ext cx="16435" cy="175293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0.273</cdr:x>
      <cdr:y>0.06314</cdr:y>
    </cdr:from>
    <cdr:to>
      <cdr:x>0.27401</cdr:x>
      <cdr:y>0.80943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2254631" y="153308"/>
          <a:ext cx="8342" cy="181217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0.48225</cdr:x>
      <cdr:y>0.06314</cdr:y>
    </cdr:from>
    <cdr:to>
      <cdr:x>0.48225</cdr:x>
      <cdr:y>0.80601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3982823" y="153308"/>
          <a:ext cx="0" cy="180386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0.68947</cdr:x>
      <cdr:y>0.05135</cdr:y>
    </cdr:from>
    <cdr:to>
      <cdr:x>0.69249</cdr:x>
      <cdr:y>0.79764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5694219" y="124691"/>
          <a:ext cx="24937" cy="181217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0.89782</cdr:x>
      <cdr:y>0.05135</cdr:y>
    </cdr:from>
    <cdr:to>
      <cdr:x>0.90084</cdr:x>
      <cdr:y>0.79764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 flipV="1">
          <a:off x="7414953" y="124691"/>
          <a:ext cx="24938" cy="181217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0.08921</cdr:x>
      <cdr:y>0.85659</cdr:y>
    </cdr:from>
    <cdr:to>
      <cdr:x>0.20306</cdr:x>
      <cdr:y>0.96118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36746" y="3047666"/>
          <a:ext cx="940266" cy="372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900" dirty="0"/>
            <a:t>n=</a:t>
          </a:r>
          <a:r>
            <a:rPr lang="es-MX" sz="900" baseline="0" dirty="0"/>
            <a:t> </a:t>
          </a:r>
          <a:r>
            <a:rPr lang="es-MX" sz="900" dirty="0" smtClean="0"/>
            <a:t>60</a:t>
          </a:r>
          <a:r>
            <a:rPr lang="es-MX" sz="900" baseline="0" dirty="0" smtClean="0"/>
            <a:t> </a:t>
          </a:r>
          <a:endParaRPr lang="es-MX" sz="900" baseline="0" dirty="0"/>
        </a:p>
        <a:p xmlns:a="http://schemas.openxmlformats.org/drawingml/2006/main">
          <a:pPr algn="ctr"/>
          <a:r>
            <a:rPr lang="es-MX" sz="900" baseline="0" dirty="0" smtClean="0"/>
            <a:t>(</a:t>
          </a:r>
          <a:r>
            <a:rPr lang="es-MX" sz="900" dirty="0" smtClean="0"/>
            <a:t>0.2%</a:t>
          </a:r>
          <a:r>
            <a:rPr lang="es-MX" sz="900" baseline="0" dirty="0" smtClean="0"/>
            <a:t>)</a:t>
          </a:r>
          <a:endParaRPr lang="es-MX" sz="900" dirty="0"/>
        </a:p>
      </cdr:txBody>
    </cdr:sp>
  </cdr:relSizeAnchor>
  <cdr:relSizeAnchor xmlns:cdr="http://schemas.openxmlformats.org/drawingml/2006/chartDrawing">
    <cdr:from>
      <cdr:x>0.25696</cdr:x>
      <cdr:y>0.85826</cdr:y>
    </cdr:from>
    <cdr:to>
      <cdr:x>0.33723</cdr:x>
      <cdr:y>0.94317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122161" y="3053613"/>
          <a:ext cx="662934" cy="302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900" dirty="0"/>
            <a:t>n=</a:t>
          </a:r>
          <a:r>
            <a:rPr lang="es-MX" sz="900" baseline="0" dirty="0"/>
            <a:t> </a:t>
          </a:r>
          <a:r>
            <a:rPr lang="es-MX" sz="900" dirty="0" smtClean="0"/>
            <a:t>287</a:t>
          </a:r>
          <a:endParaRPr lang="es-MX" sz="900" baseline="0" dirty="0"/>
        </a:p>
        <a:p xmlns:a="http://schemas.openxmlformats.org/drawingml/2006/main">
          <a:r>
            <a:rPr lang="es-MX" sz="900" dirty="0" smtClean="0"/>
            <a:t>(0.8%)</a:t>
          </a:r>
          <a:endParaRPr lang="es-MX" sz="900" dirty="0"/>
        </a:p>
      </cdr:txBody>
    </cdr:sp>
  </cdr:relSizeAnchor>
  <cdr:relSizeAnchor xmlns:cdr="http://schemas.openxmlformats.org/drawingml/2006/chartDrawing">
    <cdr:from>
      <cdr:x>0.38783</cdr:x>
      <cdr:y>0.8496</cdr:y>
    </cdr:from>
    <cdr:to>
      <cdr:x>0.48885</cdr:x>
      <cdr:y>0.91362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202991" y="3022801"/>
          <a:ext cx="834305" cy="22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dirty="0"/>
            <a:t>n=</a:t>
          </a:r>
          <a:r>
            <a:rPr lang="es-MX" sz="900" baseline="0" dirty="0"/>
            <a:t> </a:t>
          </a:r>
          <a:r>
            <a:rPr lang="es-MX" sz="900" baseline="0" dirty="0" smtClean="0"/>
            <a:t>2,844</a:t>
          </a:r>
          <a:endParaRPr lang="es-MX" sz="900" baseline="0" dirty="0"/>
        </a:p>
        <a:p xmlns:a="http://schemas.openxmlformats.org/drawingml/2006/main">
          <a:pPr algn="ctr"/>
          <a:r>
            <a:rPr lang="es-MX" sz="900" baseline="0" dirty="0" smtClean="0"/>
            <a:t>(8.1%)</a:t>
          </a:r>
          <a:endParaRPr lang="es-MX" sz="900" dirty="0"/>
        </a:p>
      </cdr:txBody>
    </cdr:sp>
  </cdr:relSizeAnchor>
  <cdr:relSizeAnchor xmlns:cdr="http://schemas.openxmlformats.org/drawingml/2006/chartDrawing">
    <cdr:from>
      <cdr:x>0.54168</cdr:x>
      <cdr:y>0.84941</cdr:y>
    </cdr:from>
    <cdr:to>
      <cdr:x>0.63963</cdr:x>
      <cdr:y>0.91621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4473607" y="3022125"/>
          <a:ext cx="808951" cy="237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dirty="0"/>
            <a:t>n=</a:t>
          </a:r>
          <a:r>
            <a:rPr lang="es-MX" sz="900" baseline="0" dirty="0"/>
            <a:t> </a:t>
          </a:r>
          <a:r>
            <a:rPr lang="es-MX" sz="900" dirty="0" smtClean="0"/>
            <a:t>30,022</a:t>
          </a:r>
          <a:endParaRPr lang="es-MX" sz="900" baseline="0" dirty="0"/>
        </a:p>
        <a:p xmlns:a="http://schemas.openxmlformats.org/drawingml/2006/main">
          <a:pPr algn="ctr"/>
          <a:r>
            <a:rPr lang="es-MX" sz="900" baseline="0" dirty="0" smtClean="0"/>
            <a:t>(</a:t>
          </a:r>
          <a:r>
            <a:rPr lang="es-MX" sz="900" dirty="0" smtClean="0"/>
            <a:t>85.8</a:t>
          </a:r>
          <a:r>
            <a:rPr lang="es-MX" sz="900" baseline="0" dirty="0" smtClean="0"/>
            <a:t>%)</a:t>
          </a:r>
          <a:endParaRPr lang="es-MX" sz="900" dirty="0"/>
        </a:p>
      </cdr:txBody>
    </cdr:sp>
  </cdr:relSizeAnchor>
  <cdr:relSizeAnchor xmlns:cdr="http://schemas.openxmlformats.org/drawingml/2006/chartDrawing">
    <cdr:from>
      <cdr:x>0.60489</cdr:x>
      <cdr:y>0.85108</cdr:y>
    </cdr:from>
    <cdr:to>
      <cdr:x>0.70438</cdr:x>
      <cdr:y>0.9151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084777" y="3146947"/>
          <a:ext cx="836326" cy="236721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0.69487</cdr:x>
      <cdr:y>0.84811</cdr:y>
    </cdr:from>
    <cdr:to>
      <cdr:x>0.79436</cdr:x>
      <cdr:y>0.91213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5738801" y="3017484"/>
          <a:ext cx="821669" cy="227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MX" sz="900" dirty="0"/>
            <a:t> </a:t>
          </a:r>
          <a:r>
            <a:rPr lang="es-MX" sz="900" dirty="0" smtClean="0"/>
            <a:t>n=1,759 </a:t>
          </a:r>
        </a:p>
        <a:p xmlns:a="http://schemas.openxmlformats.org/drawingml/2006/main">
          <a:pPr algn="ctr"/>
          <a:r>
            <a:rPr lang="es-MX" sz="900" dirty="0" smtClean="0"/>
            <a:t>(5.0%)</a:t>
          </a:r>
          <a:endParaRPr lang="es-MX" sz="9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0.11832</cdr:x>
      <cdr:y>0.90952</cdr:y>
    </cdr:from>
    <cdr:to>
      <cdr:x>0.21457</cdr:x>
      <cdr:y>0.97316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3756" y="4116461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0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MX" sz="1000" dirty="0" smtClean="0">
              <a:latin typeface="Arial" panose="020B0604020202020204" pitchFamily="34" charset="0"/>
              <a:cs typeface="Arial" panose="020B0604020202020204" pitchFamily="34" charset="0"/>
            </a:rPr>
            <a:t>= 2,070</a:t>
          </a:r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0.28235</cdr:x>
      <cdr:y>0.90952</cdr:y>
    </cdr:from>
    <cdr:to>
      <cdr:x>0.3786</cdr:x>
      <cdr:y>0.97316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23652" y="4116461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0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MX" sz="1000" dirty="0" smtClean="0">
              <a:latin typeface="Arial" panose="020B0604020202020204" pitchFamily="34" charset="0"/>
              <a:cs typeface="Arial" panose="020B0604020202020204" pitchFamily="34" charset="0"/>
            </a:rPr>
            <a:t>= 1,131</a:t>
          </a:r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0.4311</cdr:x>
      <cdr:y>0.90952</cdr:y>
    </cdr:from>
    <cdr:to>
      <cdr:x>0.52735</cdr:x>
      <cdr:y>0.97316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47788" y="4116461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0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MX" sz="1000" dirty="0" smtClean="0">
              <a:latin typeface="Arial" panose="020B0604020202020204" pitchFamily="34" charset="0"/>
              <a:cs typeface="Arial" panose="020B0604020202020204" pitchFamily="34" charset="0"/>
            </a:rPr>
            <a:t>= 972</a:t>
          </a:r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0.58043</cdr:x>
      <cdr:y>0.90952</cdr:y>
    </cdr:from>
    <cdr:to>
      <cdr:x>0.67668</cdr:x>
      <cdr:y>0.97316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776686" y="4116461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MX" sz="1000" dirty="0" smtClean="0">
              <a:latin typeface="Arial" panose="020B0604020202020204" pitchFamily="34" charset="0"/>
              <a:cs typeface="Arial" panose="020B0604020202020204" pitchFamily="34" charset="0"/>
            </a:rPr>
            <a:t>= 417</a:t>
          </a:r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0.73735</cdr:x>
      <cdr:y>0.90952</cdr:y>
    </cdr:from>
    <cdr:to>
      <cdr:x>0.8336</cdr:x>
      <cdr:y>0.97316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68068" y="4116461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0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MX" sz="1000" dirty="0" smtClean="0">
              <a:latin typeface="Arial" panose="020B0604020202020204" pitchFamily="34" charset="0"/>
              <a:cs typeface="Arial" panose="020B0604020202020204" pitchFamily="34" charset="0"/>
            </a:rPr>
            <a:t>= 516</a:t>
          </a:r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0.31456</cdr:x>
      <cdr:y>0.07322</cdr:y>
    </cdr:from>
    <cdr:to>
      <cdr:x>0.46019</cdr:x>
      <cdr:y>0.15272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050" y="333375"/>
          <a:ext cx="714375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Rojo</a:t>
          </a:r>
        </a:p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(0.6%)</a:t>
          </a:r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0.53204</cdr:x>
      <cdr:y>0.07322</cdr:y>
    </cdr:from>
    <cdr:to>
      <cdr:x>0.679</cdr:x>
      <cdr:y>0.14923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9851" y="333376"/>
          <a:ext cx="720910" cy="3460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Amarillo (6.1%)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0.74951</cdr:x>
      <cdr:y>0.07113</cdr:y>
    </cdr:from>
    <cdr:to>
      <cdr:x>0.8932</cdr:x>
      <cdr:y>0.15063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6652" y="323850"/>
          <a:ext cx="704850" cy="3619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Verde</a:t>
          </a:r>
        </a:p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 (93.3%)</a:t>
          </a:r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0.29709</cdr:x>
      <cdr:y>0.01255</cdr:y>
    </cdr:from>
    <cdr:to>
      <cdr:x>0.89701</cdr:x>
      <cdr:y>0.06695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57326" y="57150"/>
          <a:ext cx="2942859" cy="2476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INICIAL</a:t>
          </a:r>
          <a:endParaRPr lang="es-MX" sz="1100"/>
        </a:p>
      </cdr:txBody>
    </cdr:sp>
  </cdr:relSizeAnchor>
  <cdr:relSizeAnchor xmlns:cdr="http://schemas.openxmlformats.org/drawingml/2006/chartDrawing">
    <cdr:from>
      <cdr:x>0.1252</cdr:x>
      <cdr:y>0.12552</cdr:y>
    </cdr:from>
    <cdr:to>
      <cdr:x>0.17683</cdr:x>
      <cdr:y>0.94212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1118176" y="2303815"/>
          <a:ext cx="3717925" cy="2532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SUBSECUENTE</a:t>
          </a:r>
          <a:endParaRPr lang="es-MX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0.31456</cdr:x>
      <cdr:y>0.07322</cdr:y>
    </cdr:from>
    <cdr:to>
      <cdr:x>0.46019</cdr:x>
      <cdr:y>0.15272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050" y="333375"/>
          <a:ext cx="714375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Rojo</a:t>
          </a:r>
        </a:p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(0.4%)</a:t>
          </a:r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0.53204</cdr:x>
      <cdr:y>0.07322</cdr:y>
    </cdr:from>
    <cdr:to>
      <cdr:x>0.679</cdr:x>
      <cdr:y>0.14923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9851" y="333376"/>
          <a:ext cx="720910" cy="3460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Amarillo (4.9%)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0.74951</cdr:x>
      <cdr:y>0.07113</cdr:y>
    </cdr:from>
    <cdr:to>
      <cdr:x>0.8932</cdr:x>
      <cdr:y>0.15063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6652" y="323850"/>
          <a:ext cx="704850" cy="3619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Verde</a:t>
          </a:r>
        </a:p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 (94.7%)</a:t>
          </a:r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0.29709</cdr:x>
      <cdr:y>0.01255</cdr:y>
    </cdr:from>
    <cdr:to>
      <cdr:x>0.89701</cdr:x>
      <cdr:y>0.06695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57326" y="57150"/>
          <a:ext cx="2942859" cy="2476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INICIAL</a:t>
          </a:r>
          <a:endParaRPr lang="es-MX" sz="1100"/>
        </a:p>
      </cdr:txBody>
    </cdr:sp>
  </cdr:relSizeAnchor>
  <cdr:relSizeAnchor xmlns:cdr="http://schemas.openxmlformats.org/drawingml/2006/chartDrawing">
    <cdr:from>
      <cdr:x>0.1252</cdr:x>
      <cdr:y>0.12552</cdr:y>
    </cdr:from>
    <cdr:to>
      <cdr:x>0.17683</cdr:x>
      <cdr:y>0.94212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1118176" y="2303815"/>
          <a:ext cx="3717925" cy="2532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SUBSECUENTE</a:t>
          </a:r>
          <a:endParaRPr lang="es-MX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0.31456</cdr:x>
      <cdr:y>0.07322</cdr:y>
    </cdr:from>
    <cdr:to>
      <cdr:x>0.46019</cdr:x>
      <cdr:y>0.15272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050" y="333375"/>
          <a:ext cx="714375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Rojo</a:t>
          </a:r>
        </a:p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(0.2%)</a:t>
          </a:r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0.53204</cdr:x>
      <cdr:y>0.07322</cdr:y>
    </cdr:from>
    <cdr:to>
      <cdr:x>0.679</cdr:x>
      <cdr:y>0.14923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9851" y="333376"/>
          <a:ext cx="720910" cy="3460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Amarillo (6.0%)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0.74951</cdr:x>
      <cdr:y>0.07113</cdr:y>
    </cdr:from>
    <cdr:to>
      <cdr:x>0.8932</cdr:x>
      <cdr:y>0.15063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6652" y="323850"/>
          <a:ext cx="704850" cy="3619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Verde</a:t>
          </a:r>
        </a:p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 (93.8%)</a:t>
          </a:r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0.29709</cdr:x>
      <cdr:y>0.01255</cdr:y>
    </cdr:from>
    <cdr:to>
      <cdr:x>0.89701</cdr:x>
      <cdr:y>0.06695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57326" y="57150"/>
          <a:ext cx="2942859" cy="2476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INICIAL</a:t>
          </a:r>
          <a:endParaRPr lang="es-MX" sz="1100"/>
        </a:p>
      </cdr:txBody>
    </cdr:sp>
  </cdr:relSizeAnchor>
  <cdr:relSizeAnchor xmlns:cdr="http://schemas.openxmlformats.org/drawingml/2006/chartDrawing">
    <cdr:from>
      <cdr:x>0.1252</cdr:x>
      <cdr:y>0.12552</cdr:y>
    </cdr:from>
    <cdr:to>
      <cdr:x>0.17683</cdr:x>
      <cdr:y>0.94212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1118176" y="2303815"/>
          <a:ext cx="3717925" cy="2532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SUBSECUENTE</a:t>
          </a:r>
          <a:endParaRPr lang="es-MX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0.31456</cdr:x>
      <cdr:y>0.07322</cdr:y>
    </cdr:from>
    <cdr:to>
      <cdr:x>0.46019</cdr:x>
      <cdr:y>0.15272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050" y="333375"/>
          <a:ext cx="714375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Rojo</a:t>
          </a:r>
        </a:p>
        <a:p xmlns:a="http://schemas.openxmlformats.org/drawingml/2006/main">
          <a:pPr algn="ctr"/>
          <a:r>
            <a:rPr lang="es-MX" sz="800">
              <a:latin typeface="Arial" panose="020B0604020202020204" pitchFamily="34" charset="0"/>
              <a:cs typeface="Arial" panose="020B0604020202020204" pitchFamily="34" charset="0"/>
            </a:rPr>
            <a:t>(0.9%)</a:t>
          </a:r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0.53204</cdr:x>
      <cdr:y>0.07322</cdr:y>
    </cdr:from>
    <cdr:to>
      <cdr:x>0.679</cdr:x>
      <cdr:y>0.14923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9851" y="333376"/>
          <a:ext cx="720910" cy="3460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aseline="0">
              <a:latin typeface="Arial" panose="020B0604020202020204" pitchFamily="34" charset="0"/>
              <a:cs typeface="Arial" panose="020B0604020202020204" pitchFamily="34" charset="0"/>
            </a:rPr>
            <a:t>Amarillo (6.3%)</a:t>
          </a:r>
          <a:endParaRPr lang="es-MX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0.74951</cdr:x>
      <cdr:y>0.07113</cdr:y>
    </cdr:from>
    <cdr:to>
      <cdr:x>0.8932</cdr:x>
      <cdr:y>0.15063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6652" y="323850"/>
          <a:ext cx="704850" cy="3619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Verde</a:t>
          </a:r>
        </a:p>
        <a:p xmlns:a="http://schemas.openxmlformats.org/drawingml/2006/main">
          <a:pPr algn="ctr"/>
          <a:r>
            <a:rPr lang="es-MX" sz="900" baseline="0">
              <a:latin typeface="Arial" panose="020B0604020202020204" pitchFamily="34" charset="0"/>
              <a:cs typeface="Arial" panose="020B0604020202020204" pitchFamily="34" charset="0"/>
            </a:rPr>
            <a:t> (92.8%)</a:t>
          </a:r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0.29709</cdr:x>
      <cdr:y>0.01255</cdr:y>
    </cdr:from>
    <cdr:to>
      <cdr:x>0.89701</cdr:x>
      <cdr:y>0.06695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57326" y="57150"/>
          <a:ext cx="2942859" cy="2476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INICIAL</a:t>
          </a:r>
          <a:endParaRPr lang="es-MX" sz="1100"/>
        </a:p>
      </cdr:txBody>
    </cdr:sp>
  </cdr:relSizeAnchor>
  <cdr:relSizeAnchor xmlns:cdr="http://schemas.openxmlformats.org/drawingml/2006/chartDrawing">
    <cdr:from>
      <cdr:x>0.1252</cdr:x>
      <cdr:y>0.12552</cdr:y>
    </cdr:from>
    <cdr:to>
      <cdr:x>0.17683</cdr:x>
      <cdr:y>0.94212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1118176" y="2303815"/>
          <a:ext cx="3717925" cy="2532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/>
            <a:t>EVALUACIÓN</a:t>
          </a:r>
          <a:r>
            <a:rPr lang="es-MX" sz="1100" baseline="0"/>
            <a:t> SUBSECUENTE</a:t>
          </a:r>
          <a:endParaRPr lang="es-MX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ADF3A62-6E55-4F9E-8887-1941F0E1C473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B2917EB-BA9F-45E6-9EDA-09DA82520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77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 el 70% de los niños PROSPERA del estado de Coahuila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90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 el área rural</a:t>
            </a:r>
            <a:r>
              <a:rPr lang="es-MX" baseline="0" dirty="0" smtClean="0"/>
              <a:t> está más afectado en menores de un año en motor fino y motor grueso.</a:t>
            </a:r>
          </a:p>
          <a:p>
            <a:r>
              <a:rPr lang="es-MX" baseline="0" dirty="0" smtClean="0"/>
              <a:t>El área más afectada es lenguaje, se observa un incremento progresivo teniendo un pico a los dos años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68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Este estudio de base poblacional se realizó en Puebla;</a:t>
            </a:r>
            <a:r>
              <a:rPr lang="es-MX" baseline="0" dirty="0" smtClean="0"/>
              <a:t> 85% rural, se incluyeron niños de todo el estado al que se aplicó la prueba EDI como parte del control de niño sano.  Se identificaron 714 niños en rojo que fueron aleatorizados y se incluyeron 355 niños a quienes se aplicó la prueba diagnóstica.  La gráfica muestra los cocientes por dominio por grupo de edad.  Se ve como el </a:t>
            </a:r>
            <a:r>
              <a:rPr lang="es-MX" baseline="0" dirty="0" err="1" smtClean="0"/>
              <a:t>congintivo</a:t>
            </a:r>
            <a:r>
              <a:rPr lang="es-MX" baseline="0" dirty="0" smtClean="0"/>
              <a:t> va disminuyendo conforme los niños son más grandes, de forma similar el de comunicación.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36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148B-7F5B-4F3C-9DE6-5DCF6CB88B40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E067-45C2-4C8F-9EAB-BFCA82C4E59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.jpeg"/><Relationship Id="rId7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image" Target="../media/image2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chart" Target="../charts/char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8" name="CuadroTexto 8"/>
          <p:cNvSpPr txBox="1"/>
          <p:nvPr/>
        </p:nvSpPr>
        <p:spPr>
          <a:xfrm>
            <a:off x="309477" y="4159359"/>
            <a:ext cx="82162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 C. Antonio </a:t>
            </a:r>
            <a:r>
              <a:rPr lang="es-E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Rizzoli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Córdoba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Fundador de la Unidad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Investigación en Neurodesarrollo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Infantil de México Federico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Gómez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6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6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683568" y="2132856"/>
            <a:ext cx="78421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Desarrollo infantil en la población mexicana: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Factores de riesgo y su relación con el estado nutricional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6512" y="1914940"/>
          <a:ext cx="8986837" cy="3707937"/>
        </p:xfrm>
        <a:graphic>
          <a:graphicData uri="http://schemas.openxmlformats.org/drawingml/2006/table">
            <a:tbl>
              <a:tblPr firstRow="1" bandRow="1"/>
              <a:tblGrid>
                <a:gridCol w="1791723"/>
                <a:gridCol w="2386368"/>
                <a:gridCol w="4808746"/>
              </a:tblGrid>
              <a:tr h="664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Resultado 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¿Que implica para el niño?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¿Qué se debe hacer?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Desarrollo normal</a:t>
                      </a:r>
                    </a:p>
                    <a:p>
                      <a:pPr algn="ctr"/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(75 a 90%)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Realiza las actividades que corresponden a su grupo de edad</a:t>
                      </a:r>
                      <a:endParaRPr lang="es-MX" sz="1200" b="1" kern="1200" dirty="0">
                        <a:solidFill>
                          <a:schemeClr val="tx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Brindar a las familias herramientas (</a:t>
                      </a:r>
                      <a:r>
                        <a:rPr lang="es-MX" sz="1200" b="1" kern="1200" dirty="0" err="1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tips</a:t>
                      </a: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) para que sean ambientes promotores del desarrollo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Ingresar a centros de desarrollo infantil (estancias, CADI, CAIC) o pre-escolar (mayores de 3 años)</a:t>
                      </a:r>
                      <a:endParaRPr lang="es-MX" sz="1200" b="1" kern="1200" dirty="0">
                        <a:solidFill>
                          <a:schemeClr val="tx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>
                        <a:alpha val="67843"/>
                      </a:srgbClr>
                    </a:solidFill>
                  </a:tcPr>
                </a:tc>
              </a:tr>
              <a:tr h="734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Rezago en el desarrollo</a:t>
                      </a:r>
                    </a:p>
                    <a:p>
                      <a:pPr algn="ctr"/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(10 a 20%)</a:t>
                      </a: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No hace lo que le toca pero si lo del grupo de edad anterior</a:t>
                      </a:r>
                      <a:endParaRPr lang="es-MX" sz="1200" b="1" kern="1200" dirty="0">
                        <a:solidFill>
                          <a:schemeClr val="tx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Consejería para que se le realicen al niño actividades que le permitan alcanzar su nivel de desarrollo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Las UBR pueden cumplir esta función</a:t>
                      </a:r>
                      <a:endParaRPr lang="es-MX" sz="1200" b="1" kern="1200" dirty="0">
                        <a:solidFill>
                          <a:schemeClr val="tx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364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Riesgo de retraso</a:t>
                      </a:r>
                    </a:p>
                    <a:p>
                      <a:pPr algn="ctr"/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(2.5 a 5%)</a:t>
                      </a:r>
                      <a:endParaRPr lang="es-MX" sz="1200" b="1" kern="1200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No hace ni las actividades del grupo de edad anterior, tiene señales de alarma o alteración en la exploración neurológica </a:t>
                      </a:r>
                      <a:endParaRPr lang="es-MX" sz="1200" b="1" kern="1200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Se requiere una evaluación específica (consulta por el especialista o aplicación de prueba diagnóstica) para identificar el problema y dar tratamiento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El diagnóstico oportuno y la rehabilitación puede prevenir la discapacidad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latin typeface="Soberana Sans" panose="02000000000000000000" pitchFamily="50" charset="0"/>
                          <a:ea typeface="+mn-ea"/>
                          <a:cs typeface="+mn-cs"/>
                        </a:rPr>
                        <a:t>Es fundamental el papel del DIF (CREE, CRI)</a:t>
                      </a:r>
                      <a:endParaRPr lang="es-MX" sz="1200" b="1" kern="1200" dirty="0">
                        <a:solidFill>
                          <a:schemeClr val="bg1"/>
                        </a:solidFill>
                        <a:latin typeface="Soberana 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155575" y="1317414"/>
            <a:ext cx="8602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  <a:latin typeface="Soberana Titular" panose="02000000000000000000" pitchFamily="50" charset="0"/>
              </a:rPr>
              <a:t>¿Qué resultados da la prueba EDI</a:t>
            </a:r>
            <a:r>
              <a:rPr lang="es-ES" sz="2000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?, ¿</a:t>
            </a:r>
            <a:r>
              <a:rPr lang="es-ES" sz="2000" dirty="0">
                <a:solidFill>
                  <a:prstClr val="black"/>
                </a:solidFill>
                <a:latin typeface="Soberana Titular" panose="02000000000000000000" pitchFamily="50" charset="0"/>
              </a:rPr>
              <a:t>Qué hacer con ellos?</a:t>
            </a:r>
            <a:endParaRPr lang="es-MX" sz="2000" dirty="0">
              <a:solidFill>
                <a:prstClr val="black"/>
              </a:solidFill>
              <a:latin typeface="Soberana Titular" panose="02000000000000000000" pitchFamily="50" charset="0"/>
            </a:endParaRPr>
          </a:p>
        </p:txBody>
      </p:sp>
      <p:grpSp>
        <p:nvGrpSpPr>
          <p:cNvPr id="15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6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1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/>
          <p:cNvSpPr/>
          <p:nvPr/>
        </p:nvSpPr>
        <p:spPr>
          <a:xfrm>
            <a:off x="0" y="-993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s-ES" sz="2000" b="1" dirty="0" smtClean="0">
                <a:solidFill>
                  <a:srgbClr val="990000"/>
                </a:solidFill>
                <a:latin typeface="Soberana Sans" pitchFamily="50" charset="0"/>
                <a:ea typeface="Adobe Caslon Pro" pitchFamily="18" charset="0"/>
                <a:cs typeface="Soberana Sans Black"/>
              </a:rPr>
              <a:t>Diagrama de flujo de la evaluación de niños con riesgo de retraso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107504" y="260648"/>
            <a:ext cx="8712968" cy="6552729"/>
            <a:chOff x="107504" y="260648"/>
            <a:chExt cx="8712968" cy="6552729"/>
          </a:xfrm>
        </p:grpSpPr>
        <p:sp>
          <p:nvSpPr>
            <p:cNvPr id="97" name="Rectangle 209"/>
            <p:cNvSpPr/>
            <p:nvPr/>
          </p:nvSpPr>
          <p:spPr>
            <a:xfrm>
              <a:off x="7304914" y="369319"/>
              <a:ext cx="1515558" cy="490543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latin typeface="Soberana Sans" panose="02000000000000000000" pitchFamily="50" charset="0"/>
                </a:rPr>
                <a:t> Médico de atención primaria</a:t>
              </a:r>
              <a:endParaRPr lang="en-US" sz="1200" b="1" dirty="0">
                <a:latin typeface="Soberana Sans" panose="02000000000000000000" pitchFamily="50" charset="0"/>
              </a:endParaRPr>
            </a:p>
          </p:txBody>
        </p:sp>
        <p:sp>
          <p:nvSpPr>
            <p:cNvPr id="98" name="574 Proceso"/>
            <p:cNvSpPr/>
            <p:nvPr/>
          </p:nvSpPr>
          <p:spPr>
            <a:xfrm>
              <a:off x="293069" y="366489"/>
              <a:ext cx="2083515" cy="398215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900" b="1" kern="0" noProof="0" dirty="0" smtClean="0">
                  <a:solidFill>
                    <a:srgbClr val="C00000"/>
                  </a:solidFill>
                  <a:latin typeface="Soberana Sans" panose="02000000000000000000" pitchFamily="50" charset="0"/>
                </a:rPr>
                <a:t>NIÑO O NIÑA CON RIESGO DE RETRASO EN LA PRUEBA EDI </a:t>
              </a:r>
              <a:endParaRPr kumimoji="0" lang="es-MX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  <p:sp>
          <p:nvSpPr>
            <p:cNvPr id="100" name="585 Proceso"/>
            <p:cNvSpPr/>
            <p:nvPr/>
          </p:nvSpPr>
          <p:spPr>
            <a:xfrm>
              <a:off x="293070" y="2394466"/>
              <a:ext cx="2088231" cy="530478"/>
            </a:xfrm>
            <a:prstGeom prst="flowChartProcess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800" kern="0" dirty="0" smtClean="0">
                  <a:latin typeface="Soberana Sans" panose="02000000000000000000" pitchFamily="50" charset="0"/>
                </a:rPr>
                <a:t>Interrogatorio dirigido, e</a:t>
              </a:r>
              <a:r>
                <a:rPr lang="es-MX" sz="800" kern="0" dirty="0" smtClean="0">
                  <a:solidFill>
                    <a:schemeClr val="tx1"/>
                  </a:solidFill>
                  <a:latin typeface="Soberana Sans" panose="02000000000000000000" pitchFamily="50" charset="0"/>
                </a:rPr>
                <a:t>xploración física y/o neurológica complementaria</a:t>
              </a:r>
              <a:endParaRPr lang="es-MX" sz="800" kern="0" dirty="0">
                <a:solidFill>
                  <a:schemeClr val="tx1"/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101" name="230 Proceso"/>
            <p:cNvSpPr/>
            <p:nvPr/>
          </p:nvSpPr>
          <p:spPr>
            <a:xfrm>
              <a:off x="293069" y="4651657"/>
              <a:ext cx="2088230" cy="438826"/>
            </a:xfrm>
            <a:prstGeom prst="flowChartProcess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800" b="1" kern="0" noProof="0" dirty="0" smtClean="0">
                  <a:latin typeface="Soberana Sans" panose="02000000000000000000" pitchFamily="50" charset="0"/>
                </a:rPr>
                <a:t>Referencia a valoración especializada</a:t>
              </a:r>
              <a:endParaRPr kumimoji="0" lang="es-MX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  <p:sp>
          <p:nvSpPr>
            <p:cNvPr id="102" name="230 Proceso"/>
            <p:cNvSpPr/>
            <p:nvPr/>
          </p:nvSpPr>
          <p:spPr>
            <a:xfrm>
              <a:off x="5148065" y="5229200"/>
              <a:ext cx="2088233" cy="418243"/>
            </a:xfrm>
            <a:prstGeom prst="flowChartProcess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oberana Sans" panose="02000000000000000000" pitchFamily="50" charset="0"/>
                </a:rPr>
                <a:t>Contra-referencia</a:t>
              </a:r>
              <a:r>
                <a:rPr kumimoji="0" lang="es-MX" sz="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Soberana Sans" panose="02000000000000000000" pitchFamily="50" charset="0"/>
                </a:rPr>
                <a:t> al médico de atención primaria</a:t>
              </a: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  <p:sp>
          <p:nvSpPr>
            <p:cNvPr id="103" name="230 Proceso"/>
            <p:cNvSpPr/>
            <p:nvPr/>
          </p:nvSpPr>
          <p:spPr>
            <a:xfrm>
              <a:off x="2843808" y="5229200"/>
              <a:ext cx="1814859" cy="418243"/>
            </a:xfrm>
            <a:prstGeom prst="flowChartProcess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800" kern="0" dirty="0" smtClean="0">
                  <a:latin typeface="Soberana Sans" panose="02000000000000000000" pitchFamily="50" charset="0"/>
                </a:rPr>
                <a:t>Iniciar tratamiento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oberana Sans" panose="02000000000000000000" pitchFamily="50" charset="0"/>
                </a:rPr>
                <a:t>Establecer el plan de manejo</a:t>
              </a: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  <p:sp>
          <p:nvSpPr>
            <p:cNvPr id="105" name="230 Proceso"/>
            <p:cNvSpPr/>
            <p:nvPr/>
          </p:nvSpPr>
          <p:spPr>
            <a:xfrm>
              <a:off x="5148063" y="5949280"/>
              <a:ext cx="2088232" cy="545295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800" b="1" kern="0" noProof="0" dirty="0" smtClean="0">
                  <a:latin typeface="Soberana Sans" panose="02000000000000000000" pitchFamily="50" charset="0"/>
                </a:rPr>
                <a:t>Referencia a neurología pediátrica u otro especialista que considere pertinente</a:t>
              </a:r>
              <a:endParaRPr kumimoji="0" lang="es-MX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  <p:sp>
          <p:nvSpPr>
            <p:cNvPr id="106" name="230 Proceso"/>
            <p:cNvSpPr/>
            <p:nvPr/>
          </p:nvSpPr>
          <p:spPr>
            <a:xfrm>
              <a:off x="5148065" y="2819751"/>
              <a:ext cx="2088231" cy="283725"/>
            </a:xfrm>
            <a:prstGeom prst="flowChartProcess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800" kern="0" noProof="0" dirty="0" smtClean="0">
                  <a:latin typeface="Soberana Sans" panose="02000000000000000000" pitchFamily="50" charset="0"/>
                </a:rPr>
                <a:t>Referir a rehabilitación</a:t>
              </a: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  <p:sp>
          <p:nvSpPr>
            <p:cNvPr id="107" name="230 Proceso"/>
            <p:cNvSpPr/>
            <p:nvPr/>
          </p:nvSpPr>
          <p:spPr>
            <a:xfrm>
              <a:off x="3217423" y="2814267"/>
              <a:ext cx="1687693" cy="283724"/>
            </a:xfrm>
            <a:prstGeom prst="flowChartProcess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800" kern="0" dirty="0" smtClean="0">
                  <a:latin typeface="Soberana Sans" panose="02000000000000000000" pitchFamily="50" charset="0"/>
                </a:rPr>
                <a:t>Iniciar tratamiento</a:t>
              </a: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  <p:sp>
          <p:nvSpPr>
            <p:cNvPr id="108" name="Flowchart: Decision 37"/>
            <p:cNvSpPr/>
            <p:nvPr/>
          </p:nvSpPr>
          <p:spPr>
            <a:xfrm>
              <a:off x="293071" y="1017196"/>
              <a:ext cx="2088230" cy="930729"/>
            </a:xfrm>
            <a:prstGeom prst="flowChartDecisi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latin typeface="Soberana Sans" panose="02000000000000000000" pitchFamily="50" charset="0"/>
                </a:rPr>
                <a:t>¿Que edad tiene?</a:t>
              </a:r>
              <a:endParaRPr lang="en-US" sz="1000" dirty="0">
                <a:latin typeface="Soberana Sans" panose="02000000000000000000" pitchFamily="50" charset="0"/>
              </a:endParaRPr>
            </a:p>
          </p:txBody>
        </p:sp>
        <p:sp>
          <p:nvSpPr>
            <p:cNvPr id="109" name="Flowchart: Decision 46"/>
            <p:cNvSpPr/>
            <p:nvPr/>
          </p:nvSpPr>
          <p:spPr>
            <a:xfrm>
              <a:off x="293069" y="3415167"/>
              <a:ext cx="2088232" cy="930729"/>
            </a:xfrm>
            <a:prstGeom prst="flowChartDecisi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 </a:t>
              </a:r>
              <a:r>
                <a:rPr lang="es-MX" sz="10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¿Se integra un diagnóstico?</a:t>
              </a:r>
              <a:endParaRPr lang="en-US" sz="10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110" name="Flowchart: Decision 47"/>
            <p:cNvSpPr/>
            <p:nvPr/>
          </p:nvSpPr>
          <p:spPr>
            <a:xfrm>
              <a:off x="288354" y="5445224"/>
              <a:ext cx="2088230" cy="930729"/>
            </a:xfrm>
            <a:prstGeom prst="flowChartDecisi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tx1"/>
                  </a:solidFill>
                  <a:latin typeface="Soberana Sans" panose="02000000000000000000" pitchFamily="50" charset="0"/>
                </a:rPr>
                <a:t> ¿Se integra un diagnóstico?</a:t>
              </a:r>
              <a:endParaRPr lang="en-US" sz="1000" b="1" dirty="0">
                <a:solidFill>
                  <a:schemeClr val="tx1"/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111" name="Flowchart: Terminator 49"/>
            <p:cNvSpPr/>
            <p:nvPr/>
          </p:nvSpPr>
          <p:spPr>
            <a:xfrm>
              <a:off x="5148063" y="3573016"/>
              <a:ext cx="2088233" cy="725455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latin typeface="Soberana Sans" panose="02000000000000000000" pitchFamily="50" charset="0"/>
                </a:rPr>
                <a:t> Seguimiento en la unidad de atención a la salud</a:t>
              </a:r>
              <a:endParaRPr lang="en-US" sz="1000" dirty="0">
                <a:latin typeface="Soberana Sans" panose="02000000000000000000" pitchFamily="50" charset="0"/>
              </a:endParaRPr>
            </a:p>
          </p:txBody>
        </p:sp>
        <p:cxnSp>
          <p:nvCxnSpPr>
            <p:cNvPr id="112" name="Straight Arrow Connector 57"/>
            <p:cNvCxnSpPr>
              <a:stCxn id="98" idx="2"/>
              <a:endCxn id="108" idx="0"/>
            </p:cNvCxnSpPr>
            <p:nvPr/>
          </p:nvCxnSpPr>
          <p:spPr>
            <a:xfrm>
              <a:off x="1334827" y="764704"/>
              <a:ext cx="2359" cy="252492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59"/>
            <p:cNvCxnSpPr>
              <a:stCxn id="108" idx="2"/>
            </p:cNvCxnSpPr>
            <p:nvPr/>
          </p:nvCxnSpPr>
          <p:spPr>
            <a:xfrm flipH="1">
              <a:off x="1331640" y="1947925"/>
              <a:ext cx="5546" cy="446541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68"/>
            <p:cNvCxnSpPr>
              <a:stCxn id="101" idx="2"/>
              <a:endCxn id="110" idx="0"/>
            </p:cNvCxnSpPr>
            <p:nvPr/>
          </p:nvCxnSpPr>
          <p:spPr>
            <a:xfrm flipH="1">
              <a:off x="1332469" y="5090483"/>
              <a:ext cx="4715" cy="35474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85"/>
            <p:cNvCxnSpPr>
              <a:stCxn id="106" idx="2"/>
              <a:endCxn id="111" idx="0"/>
            </p:cNvCxnSpPr>
            <p:nvPr/>
          </p:nvCxnSpPr>
          <p:spPr>
            <a:xfrm flipH="1">
              <a:off x="6192180" y="3103476"/>
              <a:ext cx="1" cy="46954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89"/>
            <p:cNvCxnSpPr>
              <a:stCxn id="107" idx="3"/>
              <a:endCxn id="106" idx="1"/>
            </p:cNvCxnSpPr>
            <p:nvPr/>
          </p:nvCxnSpPr>
          <p:spPr>
            <a:xfrm>
              <a:off x="4905116" y="2956129"/>
              <a:ext cx="242949" cy="5485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08"/>
            <p:cNvCxnSpPr>
              <a:stCxn id="109" idx="2"/>
              <a:endCxn id="101" idx="0"/>
            </p:cNvCxnSpPr>
            <p:nvPr/>
          </p:nvCxnSpPr>
          <p:spPr>
            <a:xfrm flipH="1">
              <a:off x="1337184" y="4345896"/>
              <a:ext cx="1" cy="305761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69"/>
            <p:cNvSpPr txBox="1"/>
            <p:nvPr/>
          </p:nvSpPr>
          <p:spPr>
            <a:xfrm>
              <a:off x="2782887" y="3535124"/>
              <a:ext cx="348953" cy="2154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latin typeface="Soberana Sans" panose="02000000000000000000" pitchFamily="50" charset="0"/>
                </a:rPr>
                <a:t>SÍ</a:t>
              </a:r>
              <a:endParaRPr lang="en-US" sz="800" b="1" dirty="0">
                <a:latin typeface="Soberana Sans" panose="02000000000000000000" pitchFamily="50" charset="0"/>
              </a:endParaRPr>
            </a:p>
          </p:txBody>
        </p:sp>
        <p:sp>
          <p:nvSpPr>
            <p:cNvPr id="122" name="Rectangle 189"/>
            <p:cNvSpPr/>
            <p:nvPr/>
          </p:nvSpPr>
          <p:spPr>
            <a:xfrm>
              <a:off x="107504" y="5170659"/>
              <a:ext cx="8712968" cy="1642718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oberana Sans" panose="02000000000000000000" pitchFamily="50" charset="0"/>
              </a:endParaRPr>
            </a:p>
          </p:txBody>
        </p:sp>
        <p:sp>
          <p:nvSpPr>
            <p:cNvPr id="123" name="Rectangle 188"/>
            <p:cNvSpPr/>
            <p:nvPr/>
          </p:nvSpPr>
          <p:spPr>
            <a:xfrm>
              <a:off x="107504" y="260648"/>
              <a:ext cx="8712968" cy="491001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oberana Sans" panose="02000000000000000000" pitchFamily="50" charset="0"/>
              </a:endParaRPr>
            </a:p>
          </p:txBody>
        </p:sp>
        <p:sp>
          <p:nvSpPr>
            <p:cNvPr id="124" name="Rectangle 211"/>
            <p:cNvSpPr/>
            <p:nvPr/>
          </p:nvSpPr>
          <p:spPr>
            <a:xfrm>
              <a:off x="7304914" y="5170658"/>
              <a:ext cx="1515558" cy="16427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latin typeface="Soberana Sans" panose="02000000000000000000" pitchFamily="50" charset="0"/>
                </a:rPr>
                <a:t> </a:t>
              </a:r>
              <a:r>
                <a:rPr lang="es-MX" sz="1200" b="1" dirty="0" smtClean="0">
                  <a:latin typeface="Soberana Sans" panose="02000000000000000000" pitchFamily="50" charset="0"/>
                </a:rPr>
                <a:t>Segundo o tercer nivel de atención</a:t>
              </a:r>
              <a:endParaRPr lang="en-US" sz="1200" b="1" dirty="0">
                <a:latin typeface="Soberana Sans" panose="02000000000000000000" pitchFamily="50" charset="0"/>
              </a:endParaRPr>
            </a:p>
          </p:txBody>
        </p:sp>
        <p:sp>
          <p:nvSpPr>
            <p:cNvPr id="125" name="TextBox 244"/>
            <p:cNvSpPr txBox="1"/>
            <p:nvPr/>
          </p:nvSpPr>
          <p:spPr>
            <a:xfrm>
              <a:off x="611560" y="4319518"/>
              <a:ext cx="432877" cy="21544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NO</a:t>
              </a:r>
              <a:endParaRPr lang="en-US" sz="8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126" name="TextBox 246"/>
            <p:cNvSpPr txBox="1"/>
            <p:nvPr/>
          </p:nvSpPr>
          <p:spPr>
            <a:xfrm>
              <a:off x="2466331" y="1043444"/>
              <a:ext cx="809525" cy="3693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 smtClean="0">
                  <a:latin typeface="Soberana Sans" panose="02000000000000000000" pitchFamily="50" charset="0"/>
                </a:rPr>
                <a:t>≥16 meses</a:t>
              </a:r>
              <a:endParaRPr lang="en-US" sz="900" b="1" dirty="0">
                <a:latin typeface="Soberana Sans" panose="02000000000000000000" pitchFamily="50" charset="0"/>
              </a:endParaRPr>
            </a:p>
          </p:txBody>
        </p:sp>
        <p:sp>
          <p:nvSpPr>
            <p:cNvPr id="127" name="TextBox 248"/>
            <p:cNvSpPr txBox="1"/>
            <p:nvPr/>
          </p:nvSpPr>
          <p:spPr>
            <a:xfrm>
              <a:off x="2206823" y="6055404"/>
              <a:ext cx="348953" cy="2154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latin typeface="Soberana Sans" panose="02000000000000000000" pitchFamily="50" charset="0"/>
                </a:rPr>
                <a:t>SÍ</a:t>
              </a:r>
              <a:endParaRPr lang="en-US" sz="800" b="1" dirty="0">
                <a:latin typeface="Soberana Sans" panose="02000000000000000000" pitchFamily="50" charset="0"/>
              </a:endParaRPr>
            </a:p>
          </p:txBody>
        </p:sp>
        <p:sp>
          <p:nvSpPr>
            <p:cNvPr id="128" name="TextBox 70"/>
            <p:cNvSpPr txBox="1"/>
            <p:nvPr/>
          </p:nvSpPr>
          <p:spPr>
            <a:xfrm>
              <a:off x="251520" y="1950948"/>
              <a:ext cx="863682" cy="23083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&lt;16 meses</a:t>
              </a:r>
              <a:endParaRPr lang="en-US" sz="9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129" name="TextBox 71"/>
            <p:cNvSpPr txBox="1"/>
            <p:nvPr/>
          </p:nvSpPr>
          <p:spPr>
            <a:xfrm>
              <a:off x="5735215" y="1086852"/>
              <a:ext cx="420961" cy="2154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latin typeface="Soberana Sans" panose="02000000000000000000" pitchFamily="50" charset="0"/>
                </a:rPr>
                <a:t>NO</a:t>
              </a:r>
              <a:endParaRPr lang="en-US" sz="800" b="1" dirty="0">
                <a:latin typeface="Soberana Sans" panose="02000000000000000000" pitchFamily="50" charset="0"/>
              </a:endParaRPr>
            </a:p>
          </p:txBody>
        </p:sp>
        <p:sp>
          <p:nvSpPr>
            <p:cNvPr id="131" name="Flowchart: Decision 73"/>
            <p:cNvSpPr/>
            <p:nvPr/>
          </p:nvSpPr>
          <p:spPr>
            <a:xfrm>
              <a:off x="3501427" y="1017196"/>
              <a:ext cx="2233787" cy="930729"/>
            </a:xfrm>
            <a:prstGeom prst="flowChartDecisi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800" dirty="0" smtClean="0">
                  <a:latin typeface="Soberana Sans" panose="02000000000000000000" pitchFamily="50" charset="0"/>
                </a:rPr>
                <a:t>¿Presenta señales de alarma o déficit neurológico?</a:t>
              </a:r>
              <a:endParaRPr lang="en-US" sz="800" dirty="0">
                <a:latin typeface="Soberana Sans" panose="02000000000000000000" pitchFamily="50" charset="0"/>
              </a:endParaRPr>
            </a:p>
          </p:txBody>
        </p:sp>
        <p:cxnSp>
          <p:nvCxnSpPr>
            <p:cNvPr id="133" name="Straight Arrow Connector 27"/>
            <p:cNvCxnSpPr>
              <a:stCxn id="108" idx="3"/>
              <a:endCxn id="131" idx="1"/>
            </p:cNvCxnSpPr>
            <p:nvPr/>
          </p:nvCxnSpPr>
          <p:spPr>
            <a:xfrm>
              <a:off x="2381301" y="1482561"/>
              <a:ext cx="1120126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230 Proceso"/>
            <p:cNvSpPr/>
            <p:nvPr/>
          </p:nvSpPr>
          <p:spPr>
            <a:xfrm>
              <a:off x="5148065" y="1934171"/>
              <a:ext cx="2088231" cy="558725"/>
            </a:xfrm>
            <a:prstGeom prst="flowChartProcess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800" b="1" kern="0" dirty="0" smtClean="0">
                  <a:latin typeface="Soberana Sans" panose="02000000000000000000" pitchFamily="50" charset="0"/>
                </a:rPr>
                <a:t>Referencia al psicólogo jurisdiccional para la aplicación de prueba diagnóstica</a:t>
              </a:r>
              <a:endParaRPr lang="es-MX" sz="800" b="1" kern="0" dirty="0">
                <a:solidFill>
                  <a:schemeClr val="tx1"/>
                </a:solidFill>
                <a:latin typeface="Soberana Sans" panose="02000000000000000000" pitchFamily="50" charset="0"/>
              </a:endParaRPr>
            </a:p>
          </p:txBody>
        </p:sp>
        <p:cxnSp>
          <p:nvCxnSpPr>
            <p:cNvPr id="136" name="Elbow Connector 225"/>
            <p:cNvCxnSpPr>
              <a:stCxn id="131" idx="3"/>
              <a:endCxn id="134" idx="0"/>
            </p:cNvCxnSpPr>
            <p:nvPr/>
          </p:nvCxnSpPr>
          <p:spPr>
            <a:xfrm>
              <a:off x="5735214" y="1482561"/>
              <a:ext cx="456967" cy="451610"/>
            </a:xfrm>
            <a:prstGeom prst="bentConnector2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41"/>
            <p:cNvCxnSpPr>
              <a:stCxn id="100" idx="2"/>
              <a:endCxn id="109" idx="0"/>
            </p:cNvCxnSpPr>
            <p:nvPr/>
          </p:nvCxnSpPr>
          <p:spPr>
            <a:xfrm flipH="1">
              <a:off x="1337185" y="2924944"/>
              <a:ext cx="1" cy="49022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47"/>
            <p:cNvCxnSpPr>
              <a:stCxn id="134" idx="2"/>
              <a:endCxn id="106" idx="0"/>
            </p:cNvCxnSpPr>
            <p:nvPr/>
          </p:nvCxnSpPr>
          <p:spPr>
            <a:xfrm>
              <a:off x="6192181" y="2492896"/>
              <a:ext cx="0" cy="326855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Flowchart: Decision 150"/>
            <p:cNvSpPr/>
            <p:nvPr/>
          </p:nvSpPr>
          <p:spPr>
            <a:xfrm>
              <a:off x="3217423" y="3428999"/>
              <a:ext cx="1687694" cy="930729"/>
            </a:xfrm>
            <a:prstGeom prst="flowChartDecisi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 </a:t>
              </a:r>
              <a:r>
                <a:rPr lang="es-MX" sz="10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¿Es una urgencia?</a:t>
              </a:r>
              <a:endParaRPr lang="en-US" sz="10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140" name="TextBox 151"/>
            <p:cNvSpPr txBox="1"/>
            <p:nvPr/>
          </p:nvSpPr>
          <p:spPr>
            <a:xfrm>
              <a:off x="4239270" y="3180459"/>
              <a:ext cx="404738" cy="2154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latin typeface="Soberana Sans" panose="02000000000000000000" pitchFamily="50" charset="0"/>
                </a:rPr>
                <a:t>NO</a:t>
              </a:r>
              <a:endParaRPr lang="en-US" sz="800" b="1" dirty="0">
                <a:latin typeface="Soberana Sans" panose="02000000000000000000" pitchFamily="50" charset="0"/>
              </a:endParaRPr>
            </a:p>
          </p:txBody>
        </p:sp>
        <p:cxnSp>
          <p:nvCxnSpPr>
            <p:cNvPr id="141" name="Straight Arrow Connector 285"/>
            <p:cNvCxnSpPr>
              <a:stCxn id="139" idx="0"/>
              <a:endCxn id="107" idx="2"/>
            </p:cNvCxnSpPr>
            <p:nvPr/>
          </p:nvCxnSpPr>
          <p:spPr>
            <a:xfrm flipV="1">
              <a:off x="4061270" y="3097991"/>
              <a:ext cx="0" cy="33100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64"/>
            <p:cNvCxnSpPr>
              <a:stCxn id="109" idx="3"/>
              <a:endCxn id="139" idx="1"/>
            </p:cNvCxnSpPr>
            <p:nvPr/>
          </p:nvCxnSpPr>
          <p:spPr>
            <a:xfrm>
              <a:off x="2381301" y="3880532"/>
              <a:ext cx="836122" cy="13832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Elbow Connector 97"/>
            <p:cNvCxnSpPr>
              <a:stCxn id="139" idx="2"/>
              <a:endCxn id="101" idx="3"/>
            </p:cNvCxnSpPr>
            <p:nvPr/>
          </p:nvCxnSpPr>
          <p:spPr>
            <a:xfrm rot="5400000">
              <a:off x="2965614" y="3775414"/>
              <a:ext cx="511342" cy="1679971"/>
            </a:xfrm>
            <a:prstGeom prst="bentConnector2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TextBox 181"/>
            <p:cNvSpPr txBox="1"/>
            <p:nvPr/>
          </p:nvSpPr>
          <p:spPr>
            <a:xfrm>
              <a:off x="3487039" y="4481944"/>
              <a:ext cx="432877" cy="21544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SÍ</a:t>
              </a:r>
              <a:endParaRPr lang="en-US" sz="8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cxnSp>
          <p:nvCxnSpPr>
            <p:cNvPr id="145" name="Straight Arrow Connector 129"/>
            <p:cNvCxnSpPr>
              <a:stCxn id="102" idx="0"/>
              <a:endCxn id="111" idx="2"/>
            </p:cNvCxnSpPr>
            <p:nvPr/>
          </p:nvCxnSpPr>
          <p:spPr>
            <a:xfrm flipH="1" flipV="1">
              <a:off x="6192180" y="4298471"/>
              <a:ext cx="2" cy="93072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287"/>
            <p:cNvSpPr txBox="1"/>
            <p:nvPr/>
          </p:nvSpPr>
          <p:spPr>
            <a:xfrm>
              <a:off x="4067944" y="2069931"/>
              <a:ext cx="432877" cy="21544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SÍ</a:t>
              </a:r>
              <a:endParaRPr lang="en-US" sz="8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cxnSp>
          <p:nvCxnSpPr>
            <p:cNvPr id="147" name="Straight Arrow Connector 293"/>
            <p:cNvCxnSpPr>
              <a:stCxn id="105" idx="0"/>
              <a:endCxn id="102" idx="2"/>
            </p:cNvCxnSpPr>
            <p:nvPr/>
          </p:nvCxnSpPr>
          <p:spPr>
            <a:xfrm flipV="1">
              <a:off x="6192179" y="5647443"/>
              <a:ext cx="3" cy="30183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Flowchart: Decision 298"/>
            <p:cNvSpPr/>
            <p:nvPr/>
          </p:nvSpPr>
          <p:spPr>
            <a:xfrm>
              <a:off x="2843808" y="5949280"/>
              <a:ext cx="1814859" cy="545295"/>
            </a:xfrm>
            <a:prstGeom prst="flowChartDecisi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Soberana Sans" panose="02000000000000000000" pitchFamily="50" charset="0"/>
                </a:rPr>
                <a:t> ¿Lo puede tratar?</a:t>
              </a:r>
              <a:endParaRPr lang="en-US" sz="1000" b="1" dirty="0">
                <a:solidFill>
                  <a:schemeClr val="tx1"/>
                </a:solidFill>
                <a:latin typeface="Soberana Sans" panose="02000000000000000000" pitchFamily="50" charset="0"/>
              </a:endParaRPr>
            </a:p>
          </p:txBody>
        </p:sp>
        <p:cxnSp>
          <p:nvCxnSpPr>
            <p:cNvPr id="150" name="Straight Arrow Connector 300"/>
            <p:cNvCxnSpPr>
              <a:stCxn id="149" idx="0"/>
              <a:endCxn id="103" idx="2"/>
            </p:cNvCxnSpPr>
            <p:nvPr/>
          </p:nvCxnSpPr>
          <p:spPr>
            <a:xfrm flipV="1">
              <a:off x="3751238" y="5647443"/>
              <a:ext cx="0" cy="30183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302"/>
            <p:cNvCxnSpPr>
              <a:stCxn id="103" idx="3"/>
              <a:endCxn id="102" idx="1"/>
            </p:cNvCxnSpPr>
            <p:nvPr/>
          </p:nvCxnSpPr>
          <p:spPr>
            <a:xfrm>
              <a:off x="4658667" y="5438322"/>
              <a:ext cx="489398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304"/>
            <p:cNvCxnSpPr>
              <a:stCxn id="149" idx="3"/>
              <a:endCxn id="105" idx="1"/>
            </p:cNvCxnSpPr>
            <p:nvPr/>
          </p:nvCxnSpPr>
          <p:spPr>
            <a:xfrm>
              <a:off x="4658667" y="6221928"/>
              <a:ext cx="489396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Elbow Connector 306"/>
            <p:cNvCxnSpPr>
              <a:stCxn id="110" idx="3"/>
              <a:endCxn id="149" idx="1"/>
            </p:cNvCxnSpPr>
            <p:nvPr/>
          </p:nvCxnSpPr>
          <p:spPr>
            <a:xfrm>
              <a:off x="2376584" y="5910589"/>
              <a:ext cx="467224" cy="31133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TextBox 319"/>
            <p:cNvSpPr txBox="1"/>
            <p:nvPr/>
          </p:nvSpPr>
          <p:spPr>
            <a:xfrm>
              <a:off x="3142927" y="5733256"/>
              <a:ext cx="348953" cy="2154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latin typeface="Soberana Sans" panose="02000000000000000000" pitchFamily="50" charset="0"/>
                </a:rPr>
                <a:t>SÍ</a:t>
              </a:r>
              <a:endParaRPr lang="en-US" sz="800" b="1" dirty="0">
                <a:latin typeface="Soberana Sans" panose="02000000000000000000" pitchFamily="50" charset="0"/>
              </a:endParaRPr>
            </a:p>
          </p:txBody>
        </p:sp>
        <p:sp>
          <p:nvSpPr>
            <p:cNvPr id="157" name="TextBox 320"/>
            <p:cNvSpPr txBox="1"/>
            <p:nvPr/>
          </p:nvSpPr>
          <p:spPr>
            <a:xfrm>
              <a:off x="4643179" y="6381328"/>
              <a:ext cx="432877" cy="21544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NO</a:t>
              </a:r>
              <a:endParaRPr lang="en-US" sz="8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cxnSp>
          <p:nvCxnSpPr>
            <p:cNvPr id="158" name="Elbow Connector 349"/>
            <p:cNvCxnSpPr>
              <a:stCxn id="131" idx="2"/>
              <a:endCxn id="100" idx="3"/>
            </p:cNvCxnSpPr>
            <p:nvPr/>
          </p:nvCxnSpPr>
          <p:spPr>
            <a:xfrm rot="5400000">
              <a:off x="3143921" y="1185305"/>
              <a:ext cx="711780" cy="2237020"/>
            </a:xfrm>
            <a:prstGeom prst="bentConnector2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Elbow Connector 165"/>
            <p:cNvCxnSpPr>
              <a:stCxn id="110" idx="2"/>
              <a:endCxn id="105" idx="2"/>
            </p:cNvCxnSpPr>
            <p:nvPr/>
          </p:nvCxnSpPr>
          <p:spPr>
            <a:xfrm rot="16200000" flipH="1">
              <a:off x="3703013" y="4005409"/>
              <a:ext cx="118622" cy="4859710"/>
            </a:xfrm>
            <a:prstGeom prst="bentConnector3">
              <a:avLst>
                <a:gd name="adj1" fmla="val 292713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TextBox 351"/>
            <p:cNvSpPr txBox="1"/>
            <p:nvPr/>
          </p:nvSpPr>
          <p:spPr>
            <a:xfrm>
              <a:off x="754747" y="6407750"/>
              <a:ext cx="432877" cy="21544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  <a:latin typeface="Soberana Sans" panose="02000000000000000000" pitchFamily="50" charset="0"/>
                </a:rPr>
                <a:t>NO</a:t>
              </a:r>
              <a:endParaRPr lang="en-US" sz="800" b="1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3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1914" y="1335337"/>
            <a:ext cx="61366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Prueba Evaluación del </a:t>
            </a:r>
          </a:p>
          <a:p>
            <a:r>
              <a:rPr lang="es-ES" sz="28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Desarrollo Infantil o  “EDI”</a:t>
            </a:r>
            <a:endParaRPr lang="es-MX" sz="2800" b="1" dirty="0">
              <a:solidFill>
                <a:prstClr val="black"/>
              </a:solidFill>
              <a:latin typeface="Soberana Titular" panose="02000000000000000000" pitchFamily="50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79" y="3284984"/>
            <a:ext cx="5404513" cy="3258348"/>
          </a:xfrm>
          <a:prstGeom prst="rect">
            <a:avLst/>
          </a:prstGeom>
        </p:spPr>
      </p:pic>
      <p:grpSp>
        <p:nvGrpSpPr>
          <p:cNvPr id="16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3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0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748" y="1124744"/>
            <a:ext cx="8640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 en campo de la confiabilidad de la prueba EDI en Michoacán: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llevó a cabo un estudio que incluyó a 542 niños de 16 a 59 meses</a:t>
            </a:r>
            <a:endParaRPr lang="es-MX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VERDE: Está en promedio 12% por arriba de lo que corresponde a su edad (CTD=112);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AMARILLO: Está en promedio 3.4% por debajo de lo que corresponde a su edad;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ROJO: Está en promedio 13% por debajo de lo que corresponde a su edad.</a:t>
            </a:r>
          </a:p>
          <a:p>
            <a:pPr lvl="1" algn="just"/>
            <a:endParaRPr lang="es-MX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proporción de falsos negativos (resultado verde y CTD&lt;80) es de 3.2%, y de falsos positivos (ningún subdominio con retraso) de 8.2%.</a:t>
            </a:r>
          </a:p>
          <a:p>
            <a:endParaRPr lang="es-MX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829456"/>
            <a:ext cx="7488832" cy="20285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5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2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8"/>
          <p:cNvSpPr/>
          <p:nvPr/>
        </p:nvSpPr>
        <p:spPr>
          <a:xfrm>
            <a:off x="110438" y="1144140"/>
            <a:ext cx="8946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</a:pPr>
            <a:r>
              <a:rPr lang="es-MX" sz="1400" b="1" dirty="0" smtClean="0">
                <a:latin typeface="Soberana Titular" panose="02000000000000000000" pitchFamily="50" charset="0"/>
                <a:ea typeface="Adobe Caslon Pro" pitchFamily="18" charset="0"/>
                <a:cs typeface="Soberana Sans Black"/>
              </a:rPr>
              <a:t>Distribución del puntaje escalar de los componentes del DOMINIO Adaptativo a nivel nacional en niños previamente evaluados con la prueba EDI (n=9,024)</a:t>
            </a:r>
          </a:p>
        </p:txBody>
      </p:sp>
      <p:sp>
        <p:nvSpPr>
          <p:cNvPr id="48" name="Rectángulo 14"/>
          <p:cNvSpPr/>
          <p:nvPr/>
        </p:nvSpPr>
        <p:spPr>
          <a:xfrm>
            <a:off x="378038" y="4149080"/>
            <a:ext cx="894649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200" b="1" kern="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Histograma de frecuencias del subdominio AUTO-CUIDADO	</a:t>
            </a:r>
            <a:r>
              <a:rPr lang="es-MX" sz="1050" kern="0" dirty="0" smtClean="0">
                <a:solidFill>
                  <a:srgbClr val="313131"/>
                </a:solidFill>
              </a:rPr>
              <a:t>	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299"/>
          <a:stretch/>
        </p:blipFill>
        <p:spPr>
          <a:xfrm>
            <a:off x="447750" y="4293096"/>
            <a:ext cx="8213503" cy="23266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4000" y="1995702"/>
          <a:ext cx="8329735" cy="20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2497"/>
                <a:gridCol w="5837238"/>
              </a:tblGrid>
              <a:tr h="32206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SUBDOMINIO</a:t>
                      </a:r>
                      <a:r>
                        <a:rPr lang="es-MX" sz="1400" baseline="0" dirty="0" smtClean="0"/>
                        <a:t> AUTO-CUIDADO</a:t>
                      </a:r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210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¿Qué evalúa?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habilidad del niño para realizar actividades diarias como: comer, vestirse, control de esfínteres, aseo personal y preparación para ir a la cama.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¿Qué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implicación tendría a futuro si no se desarrolla?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Dificultad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para ser autónomo y valerse por sí mismo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¿Cómo se trata?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través de reforzar prácticas de crianza, en las sesiones de consejería por psicología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9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1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6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95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8"/>
          <p:cNvSpPr/>
          <p:nvPr/>
        </p:nvSpPr>
        <p:spPr>
          <a:xfrm>
            <a:off x="110438" y="1144140"/>
            <a:ext cx="8946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</a:pPr>
            <a:r>
              <a:rPr lang="es-MX" sz="1400" b="1" dirty="0" smtClean="0">
                <a:latin typeface="Soberana Titular" panose="02000000000000000000" pitchFamily="50" charset="0"/>
                <a:ea typeface="Adobe Caslon Pro" pitchFamily="18" charset="0"/>
                <a:cs typeface="Soberana Sans Black"/>
              </a:rPr>
              <a:t>Distribución del puntaje escalar de los componentes del DOMINIO MOTOR a nivel nacional en niños previamente evaluados con la prueba EDI (n=9,024)</a:t>
            </a:r>
          </a:p>
        </p:txBody>
      </p:sp>
      <p:sp>
        <p:nvSpPr>
          <p:cNvPr id="48" name="Rectángulo 14"/>
          <p:cNvSpPr/>
          <p:nvPr/>
        </p:nvSpPr>
        <p:spPr>
          <a:xfrm>
            <a:off x="91306" y="4259179"/>
            <a:ext cx="894649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200" b="1" kern="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Histograma de frecuencias del subdominio MOTOR GRUESO	</a:t>
            </a:r>
            <a:r>
              <a:rPr lang="es-MX" sz="1050" kern="0" dirty="0" smtClean="0">
                <a:solidFill>
                  <a:srgbClr val="313131"/>
                </a:solidFill>
              </a:rPr>
              <a:t>	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211"/>
          <a:stretch/>
        </p:blipFill>
        <p:spPr>
          <a:xfrm>
            <a:off x="342826" y="4490779"/>
            <a:ext cx="8532440" cy="2367221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191672" y="1783997"/>
          <a:ext cx="8717810" cy="246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9228"/>
                <a:gridCol w="6528582"/>
              </a:tblGrid>
              <a:tr h="32206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SUBDOMINIO</a:t>
                      </a:r>
                      <a:r>
                        <a:rPr lang="es-MX" sz="1400" baseline="0" dirty="0" smtClean="0"/>
                        <a:t> MOTOR GRUESO</a:t>
                      </a:r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210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¿Qué evalúa?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/>
                        <a:t>Desarrollo</a:t>
                      </a:r>
                      <a:r>
                        <a:rPr lang="es-MX" sz="1400" kern="1200" baseline="0" dirty="0" smtClean="0"/>
                        <a:t> de los sistemas musculares involucrados en habilidades de locomoción como: caminar, correr, brincar y lanzar objetos</a:t>
                      </a:r>
                      <a:endParaRPr lang="es-MX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¿Qué</a:t>
                      </a:r>
                      <a:r>
                        <a:rPr lang="es-MX" sz="1400" baseline="0" dirty="0" smtClean="0"/>
                        <a:t> implicación tendría a futuro si no se desarrolla?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Dificultad</a:t>
                      </a:r>
                      <a:r>
                        <a:rPr lang="es-MX" sz="1400" baseline="0" dirty="0" smtClean="0"/>
                        <a:t> para desplazarse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¿Cómo se trata?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Requiere</a:t>
                      </a:r>
                      <a:r>
                        <a:rPr lang="es-MX" sz="1400" baseline="0" dirty="0" smtClean="0"/>
                        <a:t> de: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400" baseline="0" dirty="0" smtClean="0"/>
                        <a:t>Valoración médica para descartar alguna enfermedad neurológica o muscular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400" baseline="0" dirty="0" smtClean="0"/>
                        <a:t>Consejería para mejorar prácticas (arrastre y gateo, evitar uso de andadera, etc.)</a:t>
                      </a:r>
                    </a:p>
                    <a:p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8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77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8"/>
          <p:cNvSpPr/>
          <p:nvPr/>
        </p:nvSpPr>
        <p:spPr>
          <a:xfrm>
            <a:off x="110438" y="1184481"/>
            <a:ext cx="89467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</a:pPr>
            <a:r>
              <a:rPr lang="es-MX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 DEL PUNTAJE ESCALAR DE LOS COMPONENTES DEL DOMINIO COMUNICACIÓN A NIVEL NACIONAL EN NIÑOS PREVIAMENTE EVALUADOS CON LA PRUEBA EDI (N=9,024)</a:t>
            </a:r>
          </a:p>
        </p:txBody>
      </p:sp>
      <p:sp>
        <p:nvSpPr>
          <p:cNvPr id="48" name="Rectángulo 14"/>
          <p:cNvSpPr/>
          <p:nvPr/>
        </p:nvSpPr>
        <p:spPr>
          <a:xfrm>
            <a:off x="-107504" y="4208838"/>
            <a:ext cx="894649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200" b="1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Histograma de frecuencias del subdominio COMUNICACIÓN RECEPTIVA.</a:t>
            </a:r>
            <a:r>
              <a:rPr lang="es-MX" sz="1050" kern="0" dirty="0" smtClean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464"/>
          <a:stretch/>
        </p:blipFill>
        <p:spPr>
          <a:xfrm>
            <a:off x="-17498" y="4405663"/>
            <a:ext cx="8748464" cy="2438635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174670" y="1772535"/>
          <a:ext cx="8717810" cy="2379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9228"/>
                <a:gridCol w="6528582"/>
              </a:tblGrid>
              <a:tr h="32206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SUBDOMINIO</a:t>
                      </a:r>
                      <a:r>
                        <a:rPr lang="es-MX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COMUNICACIÓN RECEPTIVA</a:t>
                      </a:r>
                      <a:endParaRPr lang="es-MX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2100"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¿Qué evalúa?</a:t>
                      </a:r>
                      <a:endParaRPr lang="es-MX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Habilidad</a:t>
                      </a:r>
                      <a:r>
                        <a:rPr lang="es-MX" sz="1300" b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para discriminar, reconocer y entender sonidos y palabras así como información recibida a través de gestos u otros medios de comunicación no verbal.</a:t>
                      </a:r>
                      <a:endParaRPr lang="es-MX" sz="1300" b="0" kern="12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¿Qué</a:t>
                      </a:r>
                      <a:r>
                        <a:rPr lang="es-MX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implicación tendría a futuro si no se desarrolla?</a:t>
                      </a:r>
                      <a:endParaRPr lang="es-MX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Dificultad</a:t>
                      </a:r>
                      <a:r>
                        <a:rPr lang="es-MX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para oír, escuchar, entender, aprender, hablar.</a:t>
                      </a:r>
                      <a:endParaRPr lang="es-MX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¿Cómo se trata?</a:t>
                      </a:r>
                      <a:endParaRPr lang="es-MX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Requiere</a:t>
                      </a:r>
                      <a:r>
                        <a:rPr lang="es-MX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Valoración médica para descartar déficit auditivo.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Consejería para mejorar prácticas de crianza y terapia de lenguaje.</a:t>
                      </a:r>
                      <a:endParaRPr lang="es-MX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8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1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712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8"/>
          <p:cNvSpPr/>
          <p:nvPr/>
        </p:nvSpPr>
        <p:spPr>
          <a:xfrm>
            <a:off x="110438" y="1144140"/>
            <a:ext cx="8946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</a:pPr>
            <a:r>
              <a:rPr lang="es-MX" sz="1400" b="1" dirty="0" smtClean="0">
                <a:latin typeface="Arial" panose="020B0604020202020204" pitchFamily="34" charset="0"/>
                <a:ea typeface="Adobe Caslon Pro" pitchFamily="18" charset="0"/>
                <a:cs typeface="Arial" panose="020B0604020202020204" pitchFamily="34" charset="0"/>
              </a:rPr>
              <a:t>Distribución del puntaje escalar de los componentes del DOMINIO PERSONAL-SOCIAL a nivel nacional en niños previamente evaluados con la prueba EDI (n=9,024)</a:t>
            </a:r>
          </a:p>
        </p:txBody>
      </p:sp>
      <p:sp>
        <p:nvSpPr>
          <p:cNvPr id="48" name="Rectángulo 14"/>
          <p:cNvSpPr/>
          <p:nvPr/>
        </p:nvSpPr>
        <p:spPr>
          <a:xfrm>
            <a:off x="109809" y="4220696"/>
            <a:ext cx="894649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Histograma de frecuencias del subdominio INTERACCIÓN CON ADULTOS	</a:t>
            </a:r>
            <a:r>
              <a:rPr lang="es-MX" sz="1050" kern="0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64"/>
          <a:stretch/>
        </p:blipFill>
        <p:spPr>
          <a:xfrm>
            <a:off x="265384" y="4462097"/>
            <a:ext cx="8608411" cy="2395903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6370"/>
              </p:ext>
            </p:extLst>
          </p:nvPr>
        </p:nvGraphicFramePr>
        <p:xfrm>
          <a:off x="283640" y="1916832"/>
          <a:ext cx="8329735" cy="20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2497"/>
                <a:gridCol w="5837238"/>
              </a:tblGrid>
              <a:tr h="32206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SUBDOMINIO</a:t>
                      </a:r>
                      <a:r>
                        <a:rPr lang="es-MX" sz="1400" baseline="0" dirty="0" smtClean="0"/>
                        <a:t> INTERACCIÓN CON ADULTOS</a:t>
                      </a:r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210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¿Qué evalúa?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Apego</a:t>
                      </a:r>
                      <a:r>
                        <a:rPr lang="es-MX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interacción con adultos para socializar o resolver problemas</a:t>
                      </a:r>
                      <a:endParaRPr lang="es-MX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¿Qué</a:t>
                      </a:r>
                      <a:r>
                        <a:rPr lang="es-MX" sz="1400" baseline="0" dirty="0" smtClean="0"/>
                        <a:t> implicación tendría a futuro si no se desarrolla?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Dificultad</a:t>
                      </a:r>
                      <a:r>
                        <a:rPr lang="es-MX" sz="1400" baseline="0" dirty="0" smtClean="0"/>
                        <a:t> para poder respetar a figuras de autoridad y respetar las normas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¿Cómo se trata?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</a:t>
                      </a:r>
                      <a:r>
                        <a:rPr lang="es-MX" sz="1400" baseline="0" dirty="0" smtClean="0"/>
                        <a:t> través de reforzar prácticas de crianza, en las sesiones de consejería por psicología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8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830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8"/>
          <p:cNvSpPr/>
          <p:nvPr/>
        </p:nvSpPr>
        <p:spPr>
          <a:xfrm>
            <a:off x="90006" y="1166507"/>
            <a:ext cx="8946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</a:pPr>
            <a:r>
              <a:rPr lang="es-MX" sz="1400" b="1" dirty="0" smtClean="0">
                <a:latin typeface="Arial" panose="020B0604020202020204" pitchFamily="34" charset="0"/>
                <a:ea typeface="Adobe Caslon Pro" pitchFamily="18" charset="0"/>
                <a:cs typeface="Arial" panose="020B0604020202020204" pitchFamily="34" charset="0"/>
              </a:rPr>
              <a:t>Distribución del puntaje escalar de los componentes del DOMINIO COGNITIVO a nivel nacional en niños previamente evaluados con la prueba EDI (n=9,024)</a:t>
            </a:r>
          </a:p>
        </p:txBody>
      </p:sp>
      <p:sp>
        <p:nvSpPr>
          <p:cNvPr id="48" name="Rectángulo 14"/>
          <p:cNvSpPr/>
          <p:nvPr/>
        </p:nvSpPr>
        <p:spPr>
          <a:xfrm>
            <a:off x="98825" y="4230432"/>
            <a:ext cx="894649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200" b="1" kern="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Histograma de frecuencias del subdominio ATENCIÓN Y MEMORIA	</a:t>
            </a:r>
            <a:r>
              <a:rPr lang="es-MX" sz="1050" kern="0" dirty="0" smtClean="0">
                <a:solidFill>
                  <a:srgbClr val="313131"/>
                </a:solidFill>
              </a:rPr>
              <a:t>		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537"/>
          <a:stretch/>
        </p:blipFill>
        <p:spPr>
          <a:xfrm>
            <a:off x="125372" y="4381382"/>
            <a:ext cx="8704419" cy="2476618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55575" y="1689727"/>
          <a:ext cx="8717810" cy="246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9228"/>
                <a:gridCol w="6528582"/>
              </a:tblGrid>
              <a:tr h="32206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SUBDOMINIO</a:t>
                      </a:r>
                      <a:r>
                        <a:rPr lang="es-MX" sz="1400" baseline="0" dirty="0" smtClean="0"/>
                        <a:t> ATENCIÓN Y MEMORIA</a:t>
                      </a:r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210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¿Qué evalúa?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/>
                        <a:t>Habilidad</a:t>
                      </a:r>
                      <a:r>
                        <a:rPr lang="es-MX" sz="1400" kern="1200" baseline="0" dirty="0" smtClean="0"/>
                        <a:t> para atender visual y auditivamente a los estímulos del ambiente</a:t>
                      </a:r>
                      <a:endParaRPr lang="es-MX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¿Qué</a:t>
                      </a:r>
                      <a:r>
                        <a:rPr lang="es-MX" sz="1400" baseline="0" dirty="0" smtClean="0"/>
                        <a:t> implicación tendría a futuro si no se desarrolla?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Dificultad</a:t>
                      </a:r>
                      <a:r>
                        <a:rPr lang="es-MX" sz="1400" baseline="0" dirty="0" smtClean="0"/>
                        <a:t> para aprender, bajo rendimiento escolar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¿Cómo se trata?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Requiere</a:t>
                      </a:r>
                      <a:r>
                        <a:rPr lang="es-MX" sz="1400" baseline="0" dirty="0" smtClean="0"/>
                        <a:t> de: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400" baseline="0" dirty="0" smtClean="0"/>
                        <a:t>Valoración médica para descartar problema visual, auditivo o déficit de atención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400" b="0" baseline="0" dirty="0" smtClean="0">
                          <a:solidFill>
                            <a:schemeClr val="dk1"/>
                          </a:solidFill>
                        </a:rPr>
                        <a:t>Acudir a educación inicial o pre-escolar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MX" sz="1400" b="0" baseline="0" dirty="0" smtClean="0">
                          <a:solidFill>
                            <a:schemeClr val="dk1"/>
                          </a:solidFill>
                        </a:rPr>
                        <a:t>Consejería para que su ambiente sea promotor del desarrollo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9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68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185" y="2276872"/>
            <a:ext cx="9187217" cy="4404929"/>
          </a:xfrm>
          <a:prstGeom prst="rect">
            <a:avLst/>
          </a:prstGeom>
        </p:spPr>
      </p:pic>
      <p:sp>
        <p:nvSpPr>
          <p:cNvPr id="23" name="Rectángulo 10"/>
          <p:cNvSpPr/>
          <p:nvPr/>
        </p:nvSpPr>
        <p:spPr>
          <a:xfrm>
            <a:off x="143134" y="1235925"/>
            <a:ext cx="85436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DIFERENCIAS EN LA DISTRIBUCIÓN DE RESULTADOS DE LA PRUEBA EDI POR EDAD EN POBLACIÓN PROSPERA (COAHUILA).</a:t>
            </a:r>
            <a:endParaRPr lang="es-MX" sz="15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277" y="1835543"/>
            <a:ext cx="817911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duplica la prevalencia de niños con rezago en el desarrollo pasando de 7-10% para menores de un año a 16-20% a los 4 años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2298333" y="6581001"/>
            <a:ext cx="6376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Rizzoli-Córdoba A, et al,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Infant Mex, 2015; 72(6):409-419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5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2" name="Picture 7" descr="HIMFG By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9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6277" y="141991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es necesaria una herramienta que monitoree el desarrollo de los niños?</a:t>
            </a:r>
            <a:endParaRPr lang="es-MX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96277" y="2498677"/>
            <a:ext cx="8153400" cy="2238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persona tiene el derecho a alcanzar su máximo potencia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evaluación sistemática permite</a:t>
            </a:r>
            <a:r>
              <a:rPr lang="es-MX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 en la oportunidad de detección</a:t>
            </a:r>
          </a:p>
          <a:p>
            <a:pPr marL="366713" lvl="1" indent="0">
              <a:buFont typeface="Arial" panose="020B0604020202020204" pitchFamily="34" charset="0"/>
              <a:buNone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 para que los niños en riesgo reciban la atención necesaria</a:t>
            </a:r>
          </a:p>
          <a:p>
            <a:pPr marL="366713" lvl="1" indent="0">
              <a:buFont typeface="Arial" panose="020B0604020202020204" pitchFamily="34" charset="0"/>
              <a:buNone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el impacto y realizar acciones de mejora continua</a:t>
            </a:r>
          </a:p>
          <a:p>
            <a:pPr lvl="1"/>
            <a:endParaRPr lang="es-MX" sz="2800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 sz="2800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8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5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1099318"/>
            <a:ext cx="8559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CAUSA POR LA CUAL OBTUVO RIESGO DE RETRASO EN LA PRUEBA EDI POR EDAD (COAHUILA)</a:t>
            </a:r>
            <a:endParaRPr lang="es-MX" sz="16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/>
          <p:nvPr>
            <p:extLst/>
          </p:nvPr>
        </p:nvGraphicFramePr>
        <p:xfrm>
          <a:off x="287150" y="1742675"/>
          <a:ext cx="8258810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Chart 36"/>
          <p:cNvGraphicFramePr/>
          <p:nvPr>
            <p:extLst/>
          </p:nvPr>
        </p:nvGraphicFramePr>
        <p:xfrm>
          <a:off x="301145" y="4248591"/>
          <a:ext cx="8258810" cy="242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2963" y="1582159"/>
            <a:ext cx="283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Urbana (n=2,968)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2963" y="4119044"/>
            <a:ext cx="2203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Rural (n=2,559)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2298333" y="6581001"/>
            <a:ext cx="6376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Rizzoli-Córdoba A, et al,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Infant Mex, 2015; 72(6):409-419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4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Picture 7" descr="HIMFG By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8"/>
          <p:cNvSpPr/>
          <p:nvPr/>
        </p:nvSpPr>
        <p:spPr>
          <a:xfrm>
            <a:off x="107504" y="1224335"/>
            <a:ext cx="89467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</a:pPr>
            <a:r>
              <a:rPr lang="es-MX" sz="13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DISTRIBUCIÓN DE LOS PUNTAJES OBTENIDOS DE LA PRUEBA DIAGNÓSTICA (BATTELLE) EN NIÑOS PREVIAMENTE IDENTIFICADOS CON RIESGO DE RETRASO EN LA PRUEBA EDI (PUEBLA).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416" t="30313" r="44466" b="9642"/>
          <a:stretch/>
        </p:blipFill>
        <p:spPr>
          <a:xfrm>
            <a:off x="70462" y="2210186"/>
            <a:ext cx="3061378" cy="38111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12647" r="7638" b="6761"/>
          <a:stretch/>
        </p:blipFill>
        <p:spPr>
          <a:xfrm>
            <a:off x="3044784" y="2017536"/>
            <a:ext cx="6099216" cy="4651824"/>
          </a:xfrm>
          <a:prstGeom prst="rect">
            <a:avLst/>
          </a:prstGeom>
        </p:spPr>
      </p:pic>
      <p:sp>
        <p:nvSpPr>
          <p:cNvPr id="15" name="55 CuadroTexto"/>
          <p:cNvSpPr txBox="1"/>
          <p:nvPr/>
        </p:nvSpPr>
        <p:spPr>
          <a:xfrm>
            <a:off x="89757" y="6577897"/>
            <a:ext cx="89644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Rizzoli-Córdoba A, et al.  Bol </a:t>
            </a:r>
            <a:r>
              <a:rPr lang="es-ES" sz="1200" dirty="0" err="1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Med</a:t>
            </a:r>
            <a:r>
              <a:rPr lang="es-ES" sz="1200" dirty="0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Hosp</a:t>
            </a:r>
            <a:r>
              <a:rPr lang="es-ES" sz="1200" dirty="0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Infant</a:t>
            </a:r>
            <a:r>
              <a:rPr lang="es-ES" sz="1200" dirty="0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Med</a:t>
            </a:r>
            <a:r>
              <a:rPr lang="es-ES" sz="1200" dirty="0" smtClean="0">
                <a:latin typeface="Arial" panose="020B0604020202020204" pitchFamily="34" charset="0"/>
                <a:ea typeface="Trajan Pro" pitchFamily="18" charset="0"/>
                <a:cs typeface="Arial" panose="020B0604020202020204" pitchFamily="34" charset="0"/>
              </a:rPr>
              <a:t>. 2015; 72(6):397-408</a:t>
            </a:r>
          </a:p>
        </p:txBody>
      </p:sp>
      <p:grpSp>
        <p:nvGrpSpPr>
          <p:cNvPr id="19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1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" descr="HIMFG By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423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2659" y="1379918"/>
            <a:ext cx="7280406" cy="98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Estado nutricional y desarrollo infantil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79" y="3284984"/>
            <a:ext cx="5404513" cy="3258348"/>
          </a:xfrm>
          <a:prstGeom prst="rect">
            <a:avLst/>
          </a:prstGeom>
        </p:spPr>
      </p:pic>
      <p:grpSp>
        <p:nvGrpSpPr>
          <p:cNvPr id="16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3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5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316556" y="-462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grpSp>
        <p:nvGrpSpPr>
          <p:cNvPr id="11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2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20" name="Title 4"/>
          <p:cNvSpPr txBox="1">
            <a:spLocks/>
          </p:cNvSpPr>
          <p:nvPr/>
        </p:nvSpPr>
        <p:spPr>
          <a:xfrm>
            <a:off x="323476" y="836712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Distribución de las características de los participantes </a:t>
            </a:r>
            <a:r>
              <a:rPr lang="es-MX" sz="1800" dirty="0" smtClean="0">
                <a:latin typeface="Soberana Sans Light" panose="02000000000000000000" pitchFamily="50" charset="0"/>
              </a:rPr>
              <a:t>(n=</a:t>
            </a:r>
            <a:r>
              <a:rPr lang="es-MX" sz="1800" dirty="0" smtClean="0">
                <a:latin typeface="Soberana Titular" panose="02000000000000000000" pitchFamily="50" charset="0"/>
              </a:rPr>
              <a:t>34,972)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125418225"/>
              </p:ext>
            </p:extLst>
          </p:nvPr>
        </p:nvGraphicFramePr>
        <p:xfrm>
          <a:off x="1701303" y="3300894"/>
          <a:ext cx="330398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605659579"/>
              </p:ext>
            </p:extLst>
          </p:nvPr>
        </p:nvGraphicFramePr>
        <p:xfrm>
          <a:off x="4337295" y="1643079"/>
          <a:ext cx="4903833" cy="327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1649564784"/>
              </p:ext>
            </p:extLst>
          </p:nvPr>
        </p:nvGraphicFramePr>
        <p:xfrm>
          <a:off x="-232168" y="4798711"/>
          <a:ext cx="3694176" cy="224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4027657487"/>
              </p:ext>
            </p:extLst>
          </p:nvPr>
        </p:nvGraphicFramePr>
        <p:xfrm>
          <a:off x="4782258" y="4482639"/>
          <a:ext cx="4423767" cy="237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433190172"/>
              </p:ext>
            </p:extLst>
          </p:nvPr>
        </p:nvGraphicFramePr>
        <p:xfrm>
          <a:off x="-59401" y="1643079"/>
          <a:ext cx="3521409" cy="237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781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526166" y="2295087"/>
          <a:ext cx="8258810" cy="355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377280" y="6021288"/>
            <a:ext cx="8083152" cy="7313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s-MX" sz="18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Los niños con desnutrición tienen una mayor prevalencia de resultado anormal en la prueba EDI comparado con los niños eutróficos; en menor proporción los niños con sobrepeso y obesidad también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5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21" name="Title 4"/>
          <p:cNvSpPr txBox="1">
            <a:spLocks/>
          </p:cNvSpPr>
          <p:nvPr/>
        </p:nvSpPr>
        <p:spPr>
          <a:xfrm>
            <a:off x="323476" y="1277888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Soberana Titular" panose="02000000000000000000" pitchFamily="50" charset="0"/>
              </a:rPr>
              <a:t>Diferencias en la distribución del resultado de la evaluación del desarrollo infantil (Prueba EDI) por la categoría de estado nutricional (Peso/Talla</a:t>
            </a:r>
            <a:r>
              <a:rPr lang="es-MX" sz="1800" dirty="0" smtClean="0">
                <a:latin typeface="Soberana Titular" panose="02000000000000000000" pitchFamily="50" charset="0"/>
              </a:rPr>
              <a:t>)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2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323476" y="1052736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Soberana Titular" panose="02000000000000000000" pitchFamily="50" charset="0"/>
              </a:rPr>
              <a:t>Razón de momios de prevalencia para tener un resultado anormal en el nivel de desarrollo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24724" r="24723"/>
          <a:stretch/>
        </p:blipFill>
        <p:spPr>
          <a:xfrm>
            <a:off x="1043608" y="2273421"/>
            <a:ext cx="7387782" cy="31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2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323476" y="1052736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Soberana Titular" panose="02000000000000000000" pitchFamily="50" charset="0"/>
              </a:rPr>
              <a:t>Razón de momios de prevalencia para tener un resultado anormal en el nivel de desarrollo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4724" r="24723"/>
          <a:stretch/>
        </p:blipFill>
        <p:spPr>
          <a:xfrm>
            <a:off x="827584" y="2268857"/>
            <a:ext cx="7746995" cy="35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2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323476" y="1052736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Soberana Titular" panose="02000000000000000000" pitchFamily="50" charset="0"/>
              </a:rPr>
              <a:t>Razón de momios de prevalencia para tener un resultado anormal en el nivel de desarrollo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4724" r="24723"/>
          <a:stretch/>
        </p:blipFill>
        <p:spPr>
          <a:xfrm>
            <a:off x="755576" y="2348880"/>
            <a:ext cx="8006413" cy="36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2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21" name="Title 4"/>
          <p:cNvSpPr txBox="1">
            <a:spLocks/>
          </p:cNvSpPr>
          <p:nvPr/>
        </p:nvSpPr>
        <p:spPr>
          <a:xfrm>
            <a:off x="325395" y="923570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Soberana Titular" panose="02000000000000000000" pitchFamily="50" charset="0"/>
              </a:rPr>
              <a:t>Razón de momios de prevalencia (RMP) ajustada por grupo de edad para resultado global en la prueba EDI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70643"/>
              </p:ext>
            </p:extLst>
          </p:nvPr>
        </p:nvGraphicFramePr>
        <p:xfrm>
          <a:off x="755576" y="1808273"/>
          <a:ext cx="6552727" cy="4813268"/>
        </p:xfrm>
        <a:graphic>
          <a:graphicData uri="http://schemas.openxmlformats.org/drawingml/2006/table">
            <a:tbl>
              <a:tblPr firstRow="1" firstCol="1" bandRow="1"/>
              <a:tblGrid>
                <a:gridCol w="1120042"/>
                <a:gridCol w="1120042"/>
                <a:gridCol w="1084433"/>
                <a:gridCol w="1014026"/>
                <a:gridCol w="1107092"/>
                <a:gridCol w="1107092"/>
              </a:tblGrid>
              <a:tr h="1236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GLOBAL 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de edad en meses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(Hosmer-Lemeshow)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Variables incluidas en el modelo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Estado nutricional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1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Referencia: Verde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Sobrepeso/</a:t>
                      </a:r>
                      <a:r>
                        <a:rPr lang="es-MX" sz="10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Obesidad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Desnutrición</a:t>
                      </a:r>
                      <a:r>
                        <a:rPr lang="es-MX" sz="10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leve</a:t>
                      </a:r>
                      <a:endParaRPr lang="es-MX" sz="10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Desnutrición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Desnutrición</a:t>
                      </a:r>
                      <a:r>
                        <a:rPr lang="es-MX" sz="10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severa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82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Anormal (amarillo o rojo)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2.427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9.690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(p=0.363)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(1.026-1.559)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(2.035-2.895)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(3.162-7.956)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(4.402-21.328)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13-24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2.030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2.996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15.760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(p=0.947)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(0.895-1.569)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(1.658-2.486)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(1.833-4.899)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(4.340-57.224)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25-36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1.660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¿?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(p=0.943)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(0.657-1.242)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(1.363-2.021)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(1.102-3.639)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37-59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1.548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1.937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30.325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(p=0.465)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(0.955-1.431)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(1.354-.768)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(1.260-2.976)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(3.823-240.567)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Amarillo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3.735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3.247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(p=0.140)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(0.952-1.489)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(1.665-2.456)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(2.231-6.252)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(1.098-9.603)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13-24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3.553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(p=0.964)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(0.852-1.571)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(1.447-2.266)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(1.123-3.642)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(0.591-21.368)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25-36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6.744x10</a:t>
                      </a:r>
                      <a:r>
                        <a:rPr lang="es-MX" sz="10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(p=0.822)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(0.616-1.268)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(1.172-1.843)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(0.658-2.946)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ND*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37-59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1.517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8.141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(p=0.937)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(0.941-1.446)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(1.316-1.749)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(1.086-2.800)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(0.722-91.841)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82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Rojo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(p=0.609)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6.194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15.277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63.729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(1.220-3.316)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(4.421-8.678)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(7.652-30.498)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(26.96-150.61)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13-24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(p=0.382)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1.316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7.487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82.877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(0.735-2.355)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(2.158-4.486)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(3.823-14.663)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(21.97-312.61)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25-36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(p=0.591)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2.307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3.763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3.190x10</a:t>
                      </a:r>
                      <a:r>
                        <a:rPr lang="es-MX" sz="10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(0.559-1.780)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(1.678-3.172)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(1.684-8.407)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ND*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37-59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(p=0.627)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1.721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3.160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163.499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2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(0.758-1.842)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(1.305-2.270)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(1.540-6.486)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(19.707-1356.46)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2" marR="65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7308304" y="6002704"/>
            <a:ext cx="1735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S/O </a:t>
            </a:r>
            <a:r>
              <a:rPr lang="es-MX" sz="1050" dirty="0"/>
              <a:t>Sobrepeso/Obesidad; </a:t>
            </a:r>
            <a:endParaRPr lang="es-MX" sz="1050" dirty="0" smtClean="0"/>
          </a:p>
          <a:p>
            <a:r>
              <a:rPr lang="es-MX" sz="1050" dirty="0" smtClean="0"/>
              <a:t>DL </a:t>
            </a:r>
            <a:r>
              <a:rPr lang="es-MX" sz="1050" dirty="0"/>
              <a:t>Desnutrición leve; </a:t>
            </a:r>
            <a:endParaRPr lang="es-MX" sz="1050" dirty="0" smtClean="0"/>
          </a:p>
          <a:p>
            <a:r>
              <a:rPr lang="es-MX" sz="1050" dirty="0" smtClean="0"/>
              <a:t>DM </a:t>
            </a:r>
            <a:r>
              <a:rPr lang="es-MX" sz="1050" dirty="0"/>
              <a:t>Desnutrición moderada; </a:t>
            </a:r>
            <a:endParaRPr lang="es-MX" sz="1050" dirty="0" smtClean="0"/>
          </a:p>
          <a:p>
            <a:r>
              <a:rPr lang="es-MX" sz="1050" dirty="0" smtClean="0"/>
              <a:t>DG </a:t>
            </a:r>
            <a:r>
              <a:rPr lang="es-MX" sz="1050" dirty="0"/>
              <a:t>Desnutrición grave.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1534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08304" y="6002704"/>
            <a:ext cx="1735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S/O </a:t>
            </a:r>
            <a:r>
              <a:rPr lang="es-MX" sz="1050" dirty="0"/>
              <a:t>Sobrepeso/Obesidad; </a:t>
            </a:r>
            <a:endParaRPr lang="es-MX" sz="1050" dirty="0" smtClean="0"/>
          </a:p>
          <a:p>
            <a:r>
              <a:rPr lang="es-MX" sz="1050" dirty="0" smtClean="0"/>
              <a:t>DL </a:t>
            </a:r>
            <a:r>
              <a:rPr lang="es-MX" sz="1050" dirty="0"/>
              <a:t>Desnutrición leve; </a:t>
            </a:r>
            <a:endParaRPr lang="es-MX" sz="1050" dirty="0" smtClean="0"/>
          </a:p>
          <a:p>
            <a:r>
              <a:rPr lang="es-MX" sz="1050" dirty="0" smtClean="0"/>
              <a:t>DM </a:t>
            </a:r>
            <a:r>
              <a:rPr lang="es-MX" sz="1050" dirty="0"/>
              <a:t>Desnutrición moderada; </a:t>
            </a:r>
            <a:endParaRPr lang="es-MX" sz="1050" dirty="0" smtClean="0"/>
          </a:p>
          <a:p>
            <a:r>
              <a:rPr lang="es-MX" sz="1050" dirty="0" smtClean="0"/>
              <a:t>DG </a:t>
            </a:r>
            <a:r>
              <a:rPr lang="es-MX" sz="1050" dirty="0"/>
              <a:t>Desnutrición grave.</a:t>
            </a:r>
            <a:endParaRPr lang="es-MX" sz="1050" dirty="0"/>
          </a:p>
        </p:txBody>
      </p:sp>
      <p:grpSp>
        <p:nvGrpSpPr>
          <p:cNvPr id="12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3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8622" r="18621"/>
          <a:stretch/>
        </p:blipFill>
        <p:spPr>
          <a:xfrm>
            <a:off x="296230" y="2516186"/>
            <a:ext cx="8608250" cy="3217070"/>
          </a:xfrm>
          <a:prstGeom prst="rect">
            <a:avLst/>
          </a:prstGeom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23476" y="112474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Soberana Titular" panose="02000000000000000000" pitchFamily="50" charset="0"/>
              </a:rPr>
              <a:t>Razón de momios de prevalencia (RMP) ajustada por grupo de edad para resultado anormal por área de desarrollo evaluada en la prueba EDI</a:t>
            </a:r>
          </a:p>
        </p:txBody>
      </p:sp>
    </p:spTree>
    <p:extLst>
      <p:ext uri="{BB962C8B-B14F-4D97-AF65-F5344CB8AC3E}">
        <p14:creationId xmlns:p14="http://schemas.microsoft.com/office/powerpoint/2010/main" val="14726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8988" y="9807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Soberana Titular" panose="02000000000000000000" pitchFamily="50" charset="0"/>
                <a:cs typeface="Soberana Sans Black"/>
              </a:rPr>
              <a:t>Características de los tipos de pruebas de evaluación del desarrollo</a:t>
            </a:r>
            <a:endParaRPr lang="es-MX" sz="2400" b="1" dirty="0">
              <a:latin typeface="Soberana Titular" panose="02000000000000000000" pitchFamily="50" charset="0"/>
              <a:cs typeface="Soberana Sans Black"/>
            </a:endParaRPr>
          </a:p>
        </p:txBody>
      </p:sp>
      <p:graphicFrame>
        <p:nvGraphicFramePr>
          <p:cNvPr id="12" name="7 Marcador de contenido"/>
          <p:cNvGraphicFramePr>
            <a:graphicFrameLocks/>
          </p:cNvGraphicFramePr>
          <p:nvPr>
            <p:extLst/>
          </p:nvPr>
        </p:nvGraphicFramePr>
        <p:xfrm>
          <a:off x="609600" y="2306291"/>
          <a:ext cx="7746124" cy="370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4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7" descr="HIMFG By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2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79" y="3284984"/>
            <a:ext cx="5404513" cy="3258348"/>
          </a:xfrm>
          <a:prstGeom prst="rect">
            <a:avLst/>
          </a:prstGeom>
        </p:spPr>
      </p:pic>
      <p:sp>
        <p:nvSpPr>
          <p:cNvPr id="31" name="Subtitle 27"/>
          <p:cNvSpPr>
            <a:spLocks noGrp="1"/>
          </p:cNvSpPr>
          <p:nvPr>
            <p:ph type="subTitle" idx="1"/>
          </p:nvPr>
        </p:nvSpPr>
        <p:spPr>
          <a:xfrm>
            <a:off x="373302" y="1234963"/>
            <a:ext cx="8447170" cy="1752600"/>
          </a:xfrm>
        </p:spPr>
        <p:txBody>
          <a:bodyPr>
            <a:normAutofit/>
          </a:bodyPr>
          <a:lstStyle/>
          <a:p>
            <a:r>
              <a:rPr lang="es-MX" dirty="0" smtClean="0"/>
              <a:t>Resultados del estudio de aplicación en campo de un instrumento para monitorear el desarrollo de los niños que acuden a estancias infantiles</a:t>
            </a:r>
            <a:endParaRPr lang="es-MX" dirty="0"/>
          </a:p>
        </p:txBody>
      </p:sp>
      <p:grpSp>
        <p:nvGrpSpPr>
          <p:cNvPr id="32" name="Group 11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33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8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7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8750" y="1134355"/>
            <a:ext cx="8661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Estudio piloto para evaluar la Cédula de evaluación del desarrollo infantil </a:t>
            </a:r>
            <a:r>
              <a:rPr lang="es-ES" sz="20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() </a:t>
            </a:r>
            <a:r>
              <a:rPr lang="es-ES" sz="20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para estancias infantiles/Educación inicial </a:t>
            </a:r>
            <a:endParaRPr lang="es-MX" sz="2000" b="1" dirty="0">
              <a:solidFill>
                <a:prstClr val="black"/>
              </a:solidFill>
              <a:latin typeface="Soberana Titular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721" y="2492896"/>
            <a:ext cx="8641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Se llevó a cabo en la totalidad de los niños que acudían a estancias infantiles en dos Entidades Federativas (Baja California y Campeche) en dos periodos: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Noviembre de 2014 a enero de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Mayo a julio de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Se aplicó la cédula a 5,106 niños y niñas en una sola ocasión, y se realizó el análisis considerando el tiempo en meses desde el ingreso a la estancia infantil.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2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3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8750" y="1134355"/>
            <a:ext cx="8101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Cédula de evaluación del desarrollo infantil para estancias infantiles/Educación inicial </a:t>
            </a:r>
            <a:endParaRPr lang="es-MX" sz="2000" b="1" dirty="0">
              <a:solidFill>
                <a:prstClr val="black"/>
              </a:solidFill>
              <a:latin typeface="Soberana Titular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150" y="1988897"/>
            <a:ext cx="8641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Diseñado con base en los ítems de la prueba EDI</a:t>
            </a:r>
          </a:p>
          <a:p>
            <a:r>
              <a:rPr lang="es-MX" dirty="0" smtClean="0"/>
              <a:t>El objetivo es evaluar que los niños y niñas realicen las actividades que le corresponden para su grupo de edad.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2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contrast="8000"/>
          </a:blip>
          <a:stretch>
            <a:fillRect/>
          </a:stretch>
        </p:blipFill>
        <p:spPr>
          <a:xfrm>
            <a:off x="133718" y="3280061"/>
            <a:ext cx="3941060" cy="2875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916" y="3212976"/>
            <a:ext cx="4342183" cy="29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20477" y="2607716"/>
          <a:ext cx="7229480" cy="3639491"/>
        </p:xfrm>
        <a:graphic>
          <a:graphicData uri="http://schemas.openxmlformats.org/drawingml/2006/table">
            <a:tbl>
              <a:tblPr firstRow="1" firstCol="1" bandRow="1"/>
              <a:tblGrid>
                <a:gridCol w="1787869"/>
                <a:gridCol w="1787869"/>
                <a:gridCol w="1041273"/>
                <a:gridCol w="879696"/>
                <a:gridCol w="879696"/>
                <a:gridCol w="853077"/>
              </a:tblGrid>
              <a:tr h="22502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global por tiempo en </a:t>
                      </a: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estancias (n=5,106)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Rango del resultado global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75075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 a 90.0%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90.0 a 94.9%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95.0 a 99.9%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n=859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 3,504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Permanencia en estancias infantiles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a 30 días </a:t>
                      </a:r>
                      <a:endParaRPr lang="es-MX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n=372 </a:t>
                      </a: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(14.2)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(9.7)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(15.9)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(60.2)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 5 meses </a:t>
                      </a:r>
                      <a:endParaRPr lang="es-MX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n=1,698 </a:t>
                      </a: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 (10.4)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 (11.4)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 (18.0)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1,023 (60.2)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a 11 meses </a:t>
                      </a:r>
                      <a:endParaRPr lang="es-MX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n=1,131 </a:t>
                      </a: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(5.7)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 (6.1)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 (18.5)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788 (69.7)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a 17 meses </a:t>
                      </a:r>
                      <a:endParaRPr lang="es-MX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n=972 </a:t>
                      </a: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(3.8)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(5.8)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 (14.6)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737 (75.8)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a 23 meses </a:t>
                      </a:r>
                      <a:endParaRPr lang="es-MX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n=417 </a:t>
                      </a: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(2.6)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(3.1)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(17.0)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(77.2)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 a 24 meses n=516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(3.7)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(2.9)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(14.0)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 (79.5)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sp>
        <p:nvSpPr>
          <p:cNvPr id="12" name="Title 4"/>
          <p:cNvSpPr txBox="1">
            <a:spLocks/>
          </p:cNvSpPr>
          <p:nvPr/>
        </p:nvSpPr>
        <p:spPr>
          <a:xfrm>
            <a:off x="420417" y="11559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Resultados por en la evaluación por tiempo de permanencia en estancias infantiles</a:t>
            </a:r>
            <a:endParaRPr lang="es-MX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14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2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/>
          </p:nvPr>
        </p:nvGraphicFramePr>
        <p:xfrm>
          <a:off x="2555776" y="1687768"/>
          <a:ext cx="7364212" cy="462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Diferencias en el resultado global del desarrollo infantil con base en el tiempo de permanencia en estancias infantiles DIF 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330" y="2821696"/>
            <a:ext cx="2232248" cy="22467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 A partir de los 6 meses de permanencia en estancias infantiles DIF existe una tendencia al incremento progresivo en el total de niños y niñas que realizan la mayor parte de las actividades correspondientes a su grupo de edad</a:t>
            </a:r>
            <a:endParaRPr lang="es-MX" sz="1400" dirty="0">
              <a:solidFill>
                <a:schemeClr val="bg1"/>
              </a:solidFill>
            </a:endParaRPr>
          </a:p>
        </p:txBody>
      </p:sp>
      <p:grpSp>
        <p:nvGrpSpPr>
          <p:cNvPr id="22" name="Group 11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23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2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8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90072"/>
              </p:ext>
            </p:extLst>
          </p:nvPr>
        </p:nvGraphicFramePr>
        <p:xfrm>
          <a:off x="942920" y="2204865"/>
          <a:ext cx="7229480" cy="3672407"/>
        </p:xfrm>
        <a:graphic>
          <a:graphicData uri="http://schemas.openxmlformats.org/drawingml/2006/table">
            <a:tbl>
              <a:tblPr firstRow="1" firstCol="1" bandRow="1"/>
              <a:tblGrid>
                <a:gridCol w="1324824"/>
                <a:gridCol w="1857956"/>
                <a:gridCol w="1153262"/>
                <a:gridCol w="974307"/>
                <a:gridCol w="974307"/>
                <a:gridCol w="944824"/>
              </a:tblGrid>
              <a:tr h="28249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Comparación</a:t>
                      </a:r>
                      <a:r>
                        <a:rPr lang="es-MX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cambio en el resultado global por niño después de 6 meses de haber estado en estancias infantiles (n=1,835)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Rango de resultado global subsecuente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47479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 a 90.0%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90.0 a 94.9%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95.0 a 99.9%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 1,465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47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Rango de resultado global inicial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 a 90.0% n= 151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(17.9)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(11.9%)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(19.2)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 (51.0)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5649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90.0 a 94.9% n=147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(3.4)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(13.6)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(19.7)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 (63.3)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5649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95.0 a 99.9% n=349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(2.0)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(7.4)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(17.2)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 (73.4)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5649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 </a:t>
                      </a:r>
                      <a:r>
                        <a:rPr lang="es-MX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n=1,188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(0.7)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(5.1)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(9.4)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1,039 (87.5)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13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Diferencias en el resultado global del desarrollo infantil con base en el tiempo de permanencia en estancias infantiles DIF 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-168846" y="2152378"/>
          <a:ext cx="4905375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4237926" y="2152378"/>
          <a:ext cx="4905375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14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7" descr="HIMFG By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47769" y="1115131"/>
            <a:ext cx="9086192" cy="713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latin typeface="Soberana Titular" panose="02000000000000000000" pitchFamily="50" charset="0"/>
              </a:rPr>
              <a:t>R</a:t>
            </a:r>
            <a:r>
              <a:rPr lang="es-MX" sz="1600" dirty="0" smtClean="0">
                <a:latin typeface="Soberana Titular" panose="02000000000000000000" pitchFamily="50" charset="0"/>
              </a:rPr>
              <a:t>esultados en el </a:t>
            </a:r>
            <a:r>
              <a:rPr lang="es-MX" sz="1800" b="1" dirty="0" smtClean="0">
                <a:latin typeface="Soberana Titular" panose="02000000000000000000" pitchFamily="50" charset="0"/>
              </a:rPr>
              <a:t>área MOTOR GRUESO</a:t>
            </a:r>
            <a:r>
              <a:rPr lang="es-MX" sz="1600" dirty="0" smtClean="0">
                <a:latin typeface="Soberana Titular" panose="02000000000000000000" pitchFamily="50" charset="0"/>
              </a:rPr>
              <a:t> en población de 13-48 meses</a:t>
            </a:r>
            <a:endParaRPr lang="es-MX" sz="1600" dirty="0">
              <a:latin typeface="Soberana Titular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425" y="182905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lphaLcParenR"/>
            </a:pPr>
            <a:r>
              <a:rPr lang="es-MX" sz="1600" b="1" dirty="0" smtClean="0"/>
              <a:t>UNIDADES DE SALUD* </a:t>
            </a:r>
            <a:r>
              <a:rPr lang="es-MX" sz="1600" dirty="0" smtClean="0"/>
              <a:t>(n=6,087)</a:t>
            </a:r>
            <a:endParaRPr lang="es-MX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882193" y="182905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s-MX" sz="1600" b="1" dirty="0" smtClean="0"/>
              <a:t>ESTANCIAS INFANTILES DIF** </a:t>
            </a:r>
            <a:r>
              <a:rPr lang="es-MX" sz="1600" dirty="0" smtClean="0"/>
              <a:t>(n= 1,835)</a:t>
            </a:r>
            <a:endParaRPr lang="es-MX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82038" y="6443718"/>
            <a:ext cx="280831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**Baja California y Campeche.  </a:t>
            </a:r>
            <a:endParaRPr lang="es-MX" sz="1100" dirty="0"/>
          </a:p>
        </p:txBody>
      </p:sp>
      <p:sp>
        <p:nvSpPr>
          <p:cNvPr id="29" name="TextBox 1"/>
          <p:cNvSpPr txBox="1"/>
          <p:nvPr/>
        </p:nvSpPr>
        <p:spPr>
          <a:xfrm>
            <a:off x="637527" y="6482936"/>
            <a:ext cx="3600399" cy="22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100" dirty="0" smtClean="0"/>
              <a:t>*Guanajuato.  Mares-Serratos BB, et al. 2015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6196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-32360" y="2152378"/>
          <a:ext cx="4905375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/>
        </p:nvGraphicFramePr>
        <p:xfrm>
          <a:off x="4499993" y="2152378"/>
          <a:ext cx="4644008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14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7" descr="HIMFG By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47769" y="1115131"/>
            <a:ext cx="9086192" cy="713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latin typeface="Soberana Titular" panose="02000000000000000000" pitchFamily="50" charset="0"/>
              </a:rPr>
              <a:t>R</a:t>
            </a:r>
            <a:r>
              <a:rPr lang="es-MX" sz="1600" dirty="0" smtClean="0">
                <a:latin typeface="Soberana Titular" panose="02000000000000000000" pitchFamily="50" charset="0"/>
              </a:rPr>
              <a:t>esultados en el </a:t>
            </a:r>
            <a:r>
              <a:rPr lang="es-MX" sz="1800" b="1" dirty="0" smtClean="0">
                <a:latin typeface="Soberana Titular" panose="02000000000000000000" pitchFamily="50" charset="0"/>
              </a:rPr>
              <a:t>área MOTOR FINO</a:t>
            </a:r>
            <a:r>
              <a:rPr lang="es-MX" sz="1600" dirty="0" smtClean="0">
                <a:latin typeface="Soberana Titular" panose="02000000000000000000" pitchFamily="50" charset="0"/>
              </a:rPr>
              <a:t> en población de 13-48 meses</a:t>
            </a:r>
            <a:endParaRPr lang="es-MX" sz="1600" dirty="0">
              <a:latin typeface="Soberana Titular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425" y="182905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lphaLcParenR"/>
            </a:pPr>
            <a:r>
              <a:rPr lang="es-MX" sz="1600" b="1" dirty="0" smtClean="0"/>
              <a:t>UNIDADES DE SALUD* </a:t>
            </a:r>
            <a:r>
              <a:rPr lang="es-MX" sz="1600" dirty="0" smtClean="0"/>
              <a:t>(n=6,087)</a:t>
            </a:r>
            <a:endParaRPr lang="es-MX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184148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s-MX" sz="1600" b="1" dirty="0" smtClean="0"/>
              <a:t>ESTANCIAS INFANTILES DIF** </a:t>
            </a:r>
            <a:r>
              <a:rPr lang="es-MX" sz="1600" dirty="0" smtClean="0"/>
              <a:t>(n= 1,835)</a:t>
            </a:r>
            <a:endParaRPr lang="es-MX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82038" y="6443718"/>
            <a:ext cx="280831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**Baja California y Campeche.  </a:t>
            </a:r>
            <a:endParaRPr lang="es-MX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630425" y="6482936"/>
            <a:ext cx="3600399" cy="22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100" dirty="0" smtClean="0"/>
              <a:t>*Guanajuato.  Mares-Serratos BB, et al. 2015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4739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13936" y="2149326"/>
          <a:ext cx="4905375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4811274" y="2146274"/>
          <a:ext cx="4322687" cy="454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14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7" descr="HIMFG By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47769" y="1115131"/>
            <a:ext cx="9086192" cy="713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latin typeface="Soberana Titular" panose="02000000000000000000" pitchFamily="50" charset="0"/>
              </a:rPr>
              <a:t>R</a:t>
            </a:r>
            <a:r>
              <a:rPr lang="es-MX" sz="1600" dirty="0" smtClean="0">
                <a:latin typeface="Soberana Titular" panose="02000000000000000000" pitchFamily="50" charset="0"/>
              </a:rPr>
              <a:t>esultados en el </a:t>
            </a:r>
            <a:r>
              <a:rPr lang="es-MX" sz="1800" b="1" dirty="0" smtClean="0">
                <a:latin typeface="Soberana Titular" panose="02000000000000000000" pitchFamily="50" charset="0"/>
              </a:rPr>
              <a:t>área LENGUAJE</a:t>
            </a:r>
            <a:r>
              <a:rPr lang="es-MX" sz="1600" dirty="0" smtClean="0">
                <a:latin typeface="Soberana Titular" panose="02000000000000000000" pitchFamily="50" charset="0"/>
              </a:rPr>
              <a:t> en población de 13-48 meses</a:t>
            </a:r>
            <a:endParaRPr lang="es-MX" sz="1600" dirty="0">
              <a:latin typeface="Soberana Titular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425" y="182905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lphaLcParenR"/>
            </a:pPr>
            <a:r>
              <a:rPr lang="es-MX" sz="1600" b="1" dirty="0" smtClean="0"/>
              <a:t>UNIDADES DE SALUD* </a:t>
            </a:r>
            <a:r>
              <a:rPr lang="es-MX" sz="1600" dirty="0" smtClean="0"/>
              <a:t>(n=6,087)</a:t>
            </a:r>
            <a:endParaRPr lang="es-MX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184148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s-MX" sz="1600" b="1" dirty="0" smtClean="0"/>
              <a:t>ESTANCIAS INFANTILES DIF** </a:t>
            </a:r>
            <a:r>
              <a:rPr lang="es-MX" sz="1600" dirty="0" smtClean="0"/>
              <a:t>(n= 1,835)</a:t>
            </a:r>
            <a:endParaRPr lang="es-MX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6440666"/>
            <a:ext cx="280831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**Baja California y Campeche.  </a:t>
            </a:r>
            <a:endParaRPr lang="es-MX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637527" y="6482936"/>
            <a:ext cx="3600399" cy="22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100" dirty="0" smtClean="0"/>
              <a:t>*Guanajuato.  Mares-Serratos BB, et al. 2015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530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72101" y="2152378"/>
          <a:ext cx="4905375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4644008" y="2167608"/>
          <a:ext cx="4392488" cy="453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3417"/>
            <a:ext cx="9144000" cy="1091591"/>
            <a:chOff x="0" y="13417"/>
            <a:chExt cx="9144000" cy="1091591"/>
          </a:xfrm>
        </p:grpSpPr>
        <p:grpSp>
          <p:nvGrpSpPr>
            <p:cNvPr id="14" name="12 Grupo"/>
            <p:cNvGrpSpPr/>
            <p:nvPr/>
          </p:nvGrpSpPr>
          <p:grpSpPr>
            <a:xfrm>
              <a:off x="0" y="13417"/>
              <a:ext cx="9144000" cy="1091591"/>
              <a:chOff x="0" y="33153"/>
              <a:chExt cx="9144000" cy="10915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2100" y="3315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7" descr="HIMFG By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042278" y="79822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75" y="122012"/>
              <a:ext cx="1046438" cy="627863"/>
            </a:xfrm>
            <a:prstGeom prst="rect">
              <a:avLst/>
            </a:prstGeom>
          </p:spPr>
        </p:pic>
      </p:grpSp>
      <p:sp>
        <p:nvSpPr>
          <p:cNvPr id="16" name="Title 4"/>
          <p:cNvSpPr txBox="1">
            <a:spLocks/>
          </p:cNvSpPr>
          <p:nvPr/>
        </p:nvSpPr>
        <p:spPr>
          <a:xfrm>
            <a:off x="47769" y="1115131"/>
            <a:ext cx="9086192" cy="713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latin typeface="Soberana Titular" panose="02000000000000000000" pitchFamily="50" charset="0"/>
              </a:rPr>
              <a:t>R</a:t>
            </a:r>
            <a:r>
              <a:rPr lang="es-MX" sz="1600" dirty="0" smtClean="0">
                <a:latin typeface="Soberana Titular" panose="02000000000000000000" pitchFamily="50" charset="0"/>
              </a:rPr>
              <a:t>esultados en el </a:t>
            </a:r>
            <a:r>
              <a:rPr lang="es-MX" sz="1800" b="1" dirty="0" smtClean="0">
                <a:latin typeface="Soberana Titular" panose="02000000000000000000" pitchFamily="50" charset="0"/>
              </a:rPr>
              <a:t>área SOCIAL</a:t>
            </a:r>
            <a:r>
              <a:rPr lang="es-MX" sz="1600" dirty="0" smtClean="0">
                <a:latin typeface="Soberana Titular" panose="02000000000000000000" pitchFamily="50" charset="0"/>
              </a:rPr>
              <a:t> en población de 13-48 meses</a:t>
            </a:r>
            <a:endParaRPr lang="es-MX" sz="1600" dirty="0">
              <a:latin typeface="Soberana Titular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425" y="182905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lphaLcParenR"/>
            </a:pPr>
            <a:r>
              <a:rPr lang="es-MX" sz="1600" b="1" dirty="0" smtClean="0"/>
              <a:t>UNIDADES DE SALUD* </a:t>
            </a:r>
            <a:r>
              <a:rPr lang="es-MX" sz="1600" dirty="0" smtClean="0"/>
              <a:t>(n=6,087)</a:t>
            </a:r>
            <a:endParaRPr lang="es-MX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184148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s-MX" sz="1600" b="1" dirty="0" smtClean="0"/>
              <a:t>ESTANCIAS INFANTILES DIF** </a:t>
            </a:r>
            <a:r>
              <a:rPr lang="es-MX" sz="1600" dirty="0" smtClean="0"/>
              <a:t>(n= 1,835)</a:t>
            </a:r>
            <a:endParaRPr lang="es-MX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53434" y="6386083"/>
            <a:ext cx="280831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**Baja California y Campeche.  </a:t>
            </a:r>
            <a:endParaRPr lang="es-MX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637527" y="6482936"/>
            <a:ext cx="3600399" cy="22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100" dirty="0" smtClean="0"/>
              <a:t>*Guanajuato.  Mares-Serratos BB, et al. 2015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3038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1914" y="1335337"/>
            <a:ext cx="61366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Prueba Evaluación del </a:t>
            </a:r>
          </a:p>
          <a:p>
            <a:r>
              <a:rPr lang="es-ES" sz="28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Desarrollo Infantil o  “EDI”</a:t>
            </a:r>
            <a:endParaRPr lang="es-MX" sz="2800" b="1" dirty="0">
              <a:solidFill>
                <a:prstClr val="black"/>
              </a:solidFill>
              <a:latin typeface="Soberana Titular" panose="02000000000000000000" pitchFamily="50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79" y="3284984"/>
            <a:ext cx="5404513" cy="3258348"/>
          </a:xfrm>
          <a:prstGeom prst="rect">
            <a:avLst/>
          </a:prstGeom>
        </p:spPr>
      </p:pic>
      <p:grpSp>
        <p:nvGrpSpPr>
          <p:cNvPr id="16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3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2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79" y="3284984"/>
            <a:ext cx="5404513" cy="3258348"/>
          </a:xfrm>
          <a:prstGeom prst="rect">
            <a:avLst/>
          </a:prstGeom>
        </p:spPr>
      </p:pic>
      <p:sp>
        <p:nvSpPr>
          <p:cNvPr id="31" name="Subtitle 27"/>
          <p:cNvSpPr>
            <a:spLocks noGrp="1"/>
          </p:cNvSpPr>
          <p:nvPr>
            <p:ph type="subTitle" idx="1"/>
          </p:nvPr>
        </p:nvSpPr>
        <p:spPr>
          <a:xfrm>
            <a:off x="373302" y="1234963"/>
            <a:ext cx="8447170" cy="1752600"/>
          </a:xfrm>
        </p:spPr>
        <p:txBody>
          <a:bodyPr>
            <a:normAutofit/>
          </a:bodyPr>
          <a:lstStyle/>
          <a:p>
            <a:r>
              <a:rPr lang="es-MX" dirty="0"/>
              <a:t>P</a:t>
            </a:r>
            <a:r>
              <a:rPr lang="es-MX" dirty="0" smtClean="0"/>
              <a:t>ercepción de los padres sobre el nivel de desarrollo infantil</a:t>
            </a:r>
            <a:endParaRPr lang="es-MX" dirty="0"/>
          </a:p>
        </p:txBody>
      </p:sp>
      <p:grpSp>
        <p:nvGrpSpPr>
          <p:cNvPr id="13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4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sp>
        <p:nvSpPr>
          <p:cNvPr id="10" name="6 Rectángulo redondeado"/>
          <p:cNvSpPr/>
          <p:nvPr/>
        </p:nvSpPr>
        <p:spPr>
          <a:xfrm>
            <a:off x="179512" y="1423317"/>
            <a:ext cx="8712968" cy="4713778"/>
          </a:xfrm>
          <a:prstGeom prst="roundRect">
            <a:avLst>
              <a:gd name="adj" fmla="val 6824"/>
            </a:avLst>
          </a:prstGeom>
          <a:solidFill>
            <a:srgbClr val="FFFFFF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2800" b="1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Encuesta </a:t>
            </a:r>
            <a:r>
              <a:rPr lang="es-MX" sz="2800" b="1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cara a cara </a:t>
            </a:r>
          </a:p>
          <a:p>
            <a:pPr algn="ctr">
              <a:defRPr/>
            </a:pPr>
            <a:r>
              <a:rPr lang="es-MX" sz="2800" b="1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541 </a:t>
            </a:r>
            <a:r>
              <a:rPr lang="es-MX" sz="2800" b="1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casos</a:t>
            </a:r>
          </a:p>
          <a:p>
            <a:pPr lvl="1" algn="ctr">
              <a:defRPr/>
            </a:pPr>
            <a:r>
              <a:rPr lang="es-MX" sz="2400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95% Nivel Confianza</a:t>
            </a:r>
          </a:p>
          <a:p>
            <a:pPr lvl="1" algn="ctr">
              <a:defRPr/>
            </a:pPr>
            <a:r>
              <a:rPr lang="es-MX" sz="2400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+/- </a:t>
            </a:r>
            <a:r>
              <a:rPr lang="es-MX" sz="2400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4.21% </a:t>
            </a:r>
            <a:r>
              <a:rPr lang="es-MX" sz="2400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Precisión</a:t>
            </a:r>
          </a:p>
          <a:p>
            <a:pPr>
              <a:defRPr/>
            </a:pPr>
            <a:endParaRPr lang="es-MX" sz="1600" kern="0" dirty="0">
              <a:solidFill>
                <a:srgbClr val="8064A2">
                  <a:lumMod val="50000"/>
                </a:srgbClr>
              </a:solidFill>
              <a:latin typeface="Franklin Gothic Book"/>
            </a:endParaRPr>
          </a:p>
          <a:p>
            <a:pPr>
              <a:defRPr/>
            </a:pPr>
            <a:endParaRPr lang="es-MX" sz="1600" b="1" kern="0" dirty="0">
              <a:solidFill>
                <a:srgbClr val="8064A2">
                  <a:lumMod val="50000"/>
                </a:srgbClr>
              </a:solidFill>
              <a:latin typeface="Franklin Gothic Book"/>
            </a:endParaRPr>
          </a:p>
          <a:p>
            <a:pPr>
              <a:defRPr/>
            </a:pPr>
            <a:r>
              <a:rPr lang="es-MX" sz="2400" b="1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Público: </a:t>
            </a:r>
            <a:r>
              <a:rPr lang="es-MX" sz="2400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Madres y Padres con hijos pequeños, de recién nacidos a 3 años de edad, de niveles socioeconómicos </a:t>
            </a:r>
          </a:p>
          <a:p>
            <a:pPr>
              <a:defRPr/>
            </a:pPr>
            <a:r>
              <a:rPr lang="es-MX" sz="2400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C-, D+ y D/E.</a:t>
            </a:r>
          </a:p>
          <a:p>
            <a:pPr>
              <a:defRPr/>
            </a:pPr>
            <a:endParaRPr lang="es-MX" sz="2400" b="1" kern="0" dirty="0">
              <a:solidFill>
                <a:srgbClr val="8064A2">
                  <a:lumMod val="50000"/>
                </a:srgbClr>
              </a:solidFill>
              <a:latin typeface="Franklin Gothic Book"/>
            </a:endParaRPr>
          </a:p>
          <a:p>
            <a:pPr>
              <a:defRPr/>
            </a:pPr>
            <a:endParaRPr lang="es-MX" sz="2400" b="1" kern="0" dirty="0">
              <a:solidFill>
                <a:srgbClr val="8064A2">
                  <a:lumMod val="50000"/>
                </a:srgbClr>
              </a:solidFill>
              <a:latin typeface="Franklin Gothic Book"/>
            </a:endParaRPr>
          </a:p>
          <a:p>
            <a:pPr>
              <a:defRPr/>
            </a:pPr>
            <a:r>
              <a:rPr lang="es-MX" sz="2400" b="1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Cobertura: </a:t>
            </a:r>
            <a:r>
              <a:rPr lang="es-MX" sz="2400" kern="0" dirty="0">
                <a:solidFill>
                  <a:srgbClr val="8064A2">
                    <a:lumMod val="50000"/>
                  </a:srgbClr>
                </a:solidFill>
                <a:latin typeface="Franklin Gothic Book"/>
              </a:rPr>
              <a:t>DF, Guadalajara, Monterrey </a:t>
            </a:r>
          </a:p>
          <a:p>
            <a:pPr>
              <a:defRPr/>
            </a:pPr>
            <a:endParaRPr lang="es-MX" sz="1600" b="1" kern="0" dirty="0">
              <a:solidFill>
                <a:srgbClr val="8064A2">
                  <a:lumMod val="50000"/>
                </a:srgbClr>
              </a:solidFill>
              <a:latin typeface="Franklin Gothic Book"/>
            </a:endParaRPr>
          </a:p>
          <a:p>
            <a:pPr lvl="1">
              <a:defRPr/>
            </a:pPr>
            <a:endParaRPr lang="es-MX" sz="1600" kern="0" dirty="0">
              <a:solidFill>
                <a:srgbClr val="8064A2">
                  <a:lumMod val="50000"/>
                </a:srgbClr>
              </a:solidFill>
              <a:latin typeface="Franklin Gothic Book"/>
            </a:endParaRPr>
          </a:p>
          <a:p>
            <a:pPr>
              <a:defRPr/>
            </a:pPr>
            <a:endParaRPr lang="es-MX" sz="1600" kern="0" dirty="0">
              <a:solidFill>
                <a:srgbClr val="8064A2">
                  <a:lumMod val="50000"/>
                </a:srgbClr>
              </a:solidFill>
              <a:latin typeface="Franklin Gothic Book"/>
            </a:endParaRPr>
          </a:p>
        </p:txBody>
      </p:sp>
      <p:sp>
        <p:nvSpPr>
          <p:cNvPr id="2" name="AutoShape 2" descr="Resultado de imagen para 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5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6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259904" y="6146140"/>
            <a:ext cx="87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Lebrija</a:t>
            </a:r>
            <a:r>
              <a:rPr lang="en-US" sz="1600" dirty="0" smtClean="0"/>
              <a:t>-Hirschfield, Rizzoli-Córdoba, et al.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prensa</a:t>
            </a:r>
            <a:r>
              <a:rPr lang="en-US" sz="1600" dirty="0" smtClean="0"/>
              <a:t>, 2016.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308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55576" y="3149331"/>
            <a:ext cx="171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¿Qué edad tenía cuando tuvo a su primer hijo?</a:t>
            </a:r>
            <a:endParaRPr lang="es-MX" sz="1200" i="1" dirty="0">
              <a:solidFill>
                <a:schemeClr val="accent4">
                  <a:lumMod val="50000"/>
                </a:schemeClr>
              </a:solidFill>
              <a:latin typeface="Calisto MT"/>
              <a:cs typeface="Calisto MT"/>
            </a:endParaRPr>
          </a:p>
        </p:txBody>
      </p:sp>
      <p:sp>
        <p:nvSpPr>
          <p:cNvPr id="15" name="65 CuadroTexto"/>
          <p:cNvSpPr txBox="1"/>
          <p:nvPr/>
        </p:nvSpPr>
        <p:spPr>
          <a:xfrm>
            <a:off x="5602433" y="5332479"/>
            <a:ext cx="1357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solidFill>
                  <a:srgbClr val="A6A6A6"/>
                </a:solidFill>
                <a:latin typeface="Franklin Gothic Book"/>
              </a:rPr>
              <a:t>* Respuesta única</a:t>
            </a:r>
            <a:endParaRPr lang="es-MX" sz="800" dirty="0">
              <a:solidFill>
                <a:srgbClr val="A6A6A6"/>
              </a:solidFill>
              <a:latin typeface="Franklin Gothic Book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2748498" y="2146251"/>
            <a:ext cx="0" cy="3249761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1 CuadroTexto"/>
          <p:cNvSpPr txBox="1"/>
          <p:nvPr/>
        </p:nvSpPr>
        <p:spPr>
          <a:xfrm>
            <a:off x="3356449" y="2163182"/>
            <a:ext cx="325833" cy="246221"/>
          </a:xfrm>
          <a:prstGeom prst="rect">
            <a:avLst/>
          </a:prstGeom>
          <a:noFill/>
          <a:ln>
            <a:solidFill>
              <a:srgbClr val="501F74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%</a:t>
            </a:r>
            <a:endParaRPr lang="es-MX" sz="1000" dirty="0"/>
          </a:p>
        </p:txBody>
      </p:sp>
      <p:sp>
        <p:nvSpPr>
          <p:cNvPr id="18" name="CuadroTexto 44"/>
          <p:cNvSpPr txBox="1"/>
          <p:nvPr/>
        </p:nvSpPr>
        <p:spPr>
          <a:xfrm>
            <a:off x="7598893" y="5631051"/>
            <a:ext cx="751891" cy="24622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000" i="1" dirty="0" smtClean="0">
                <a:solidFill>
                  <a:schemeClr val="bg1">
                    <a:lumMod val="65000"/>
                  </a:schemeClr>
                </a:solidFill>
                <a:latin typeface="Calisto MT"/>
                <a:cs typeface="Calisto MT"/>
              </a:rPr>
              <a:t>n=  </a:t>
            </a:r>
            <a:r>
              <a:rPr lang="es-ES_tradnl" sz="1000" b="1" dirty="0" smtClean="0">
                <a:solidFill>
                  <a:schemeClr val="bg1">
                    <a:lumMod val="65000"/>
                  </a:schemeClr>
                </a:solidFill>
                <a:latin typeface="Franklin Gothic Book"/>
              </a:rPr>
              <a:t>541</a:t>
            </a:r>
            <a:endParaRPr lang="es-ES_tradnl" sz="1000" b="1" dirty="0">
              <a:solidFill>
                <a:schemeClr val="bg1">
                  <a:lumMod val="65000"/>
                </a:schemeClr>
              </a:solidFill>
              <a:latin typeface="Franklin Gothic Book"/>
            </a:endParaRPr>
          </a:p>
        </p:txBody>
      </p:sp>
      <p:graphicFrame>
        <p:nvGraphicFramePr>
          <p:cNvPr id="20" name="4 Gráfico"/>
          <p:cNvGraphicFramePr/>
          <p:nvPr>
            <p:extLst/>
          </p:nvPr>
        </p:nvGraphicFramePr>
        <p:xfrm>
          <a:off x="1999274" y="2409403"/>
          <a:ext cx="6157191" cy="287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14 Rectángulo"/>
          <p:cNvSpPr/>
          <p:nvPr/>
        </p:nvSpPr>
        <p:spPr>
          <a:xfrm>
            <a:off x="6577845" y="3019539"/>
            <a:ext cx="1278939" cy="4529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/>
                </a:solidFill>
              </a:rPr>
              <a:t>Promedio:</a:t>
            </a:r>
          </a:p>
          <a:p>
            <a:pPr algn="ctr"/>
            <a:r>
              <a:rPr lang="es-MX" sz="1000" dirty="0" smtClean="0">
                <a:solidFill>
                  <a:schemeClr val="tx1"/>
                </a:solidFill>
              </a:rPr>
              <a:t>22 años</a:t>
            </a:r>
            <a:endParaRPr lang="es-MX" sz="1000" dirty="0">
              <a:solidFill>
                <a:schemeClr val="tx1"/>
              </a:solidFill>
            </a:endParaRPr>
          </a:p>
        </p:txBody>
      </p:sp>
      <p:grpSp>
        <p:nvGrpSpPr>
          <p:cNvPr id="19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1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28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Perfil de los padres encuestados 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59904" y="6146140"/>
            <a:ext cx="87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Lebrija</a:t>
            </a:r>
            <a:r>
              <a:rPr lang="en-US" sz="1600" dirty="0" smtClean="0"/>
              <a:t>-Hirschfield, Rizzoli-Córdoba, et al.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prensa</a:t>
            </a:r>
            <a:r>
              <a:rPr lang="en-US" sz="1600" dirty="0" smtClean="0"/>
              <a:t>, 2016.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8507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36512" y="1885918"/>
            <a:ext cx="8808339" cy="3990275"/>
            <a:chOff x="57150" y="949977"/>
            <a:chExt cx="8808339" cy="3990275"/>
          </a:xfrm>
        </p:grpSpPr>
        <p:graphicFrame>
          <p:nvGraphicFramePr>
            <p:cNvPr id="21" name="4 Gráfico"/>
            <p:cNvGraphicFramePr/>
            <p:nvPr>
              <p:extLst/>
            </p:nvPr>
          </p:nvGraphicFramePr>
          <p:xfrm>
            <a:off x="6201641" y="1616013"/>
            <a:ext cx="2663848" cy="2437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3" name="4 Gráfico"/>
            <p:cNvGraphicFramePr/>
            <p:nvPr>
              <p:extLst/>
            </p:nvPr>
          </p:nvGraphicFramePr>
          <p:xfrm>
            <a:off x="4180610" y="1616013"/>
            <a:ext cx="2663848" cy="2437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4" name="4 Gráfico"/>
            <p:cNvGraphicFramePr/>
            <p:nvPr>
              <p:extLst/>
            </p:nvPr>
          </p:nvGraphicFramePr>
          <p:xfrm>
            <a:off x="2161310" y="1616013"/>
            <a:ext cx="2663848" cy="2437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CuadroTexto 4"/>
            <p:cNvSpPr txBox="1"/>
            <p:nvPr/>
          </p:nvSpPr>
          <p:spPr>
            <a:xfrm>
              <a:off x="3090364" y="1144823"/>
              <a:ext cx="1734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i="1" dirty="0" smtClean="0">
                  <a:solidFill>
                    <a:schemeClr val="accent4">
                      <a:lumMod val="50000"/>
                    </a:schemeClr>
                  </a:solidFill>
                  <a:latin typeface="Calisto MT"/>
                  <a:cs typeface="Calisto MT"/>
                </a:rPr>
                <a:t>¿Quién BAÑA a su bebé?</a:t>
              </a:r>
              <a:endParaRPr lang="es-MX" sz="1100" i="1" dirty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endParaRPr>
            </a:p>
          </p:txBody>
        </p:sp>
        <p:sp>
          <p:nvSpPr>
            <p:cNvPr id="26" name="65 CuadroTexto"/>
            <p:cNvSpPr txBox="1"/>
            <p:nvPr/>
          </p:nvSpPr>
          <p:spPr>
            <a:xfrm>
              <a:off x="3449149" y="4011961"/>
              <a:ext cx="12432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A6A6A6"/>
                  </a:solidFill>
                  <a:latin typeface="Franklin Gothic Book"/>
                </a:rPr>
                <a:t>* Respuesta única</a:t>
              </a:r>
              <a:endParaRPr lang="es-MX" sz="800" dirty="0">
                <a:solidFill>
                  <a:srgbClr val="A6A6A6"/>
                </a:solidFill>
                <a:latin typeface="Franklin Gothic Book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118689" y="1144823"/>
              <a:ext cx="1734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i="1" dirty="0" smtClean="0">
                  <a:solidFill>
                    <a:schemeClr val="accent4">
                      <a:lumMod val="50000"/>
                    </a:schemeClr>
                  </a:solidFill>
                  <a:latin typeface="Calisto MT"/>
                  <a:cs typeface="Calisto MT"/>
                </a:rPr>
                <a:t>¿Quién CUIDA a su bebé?</a:t>
              </a:r>
              <a:endParaRPr lang="es-MX" sz="1100" i="1" dirty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endParaRPr>
            </a:p>
          </p:txBody>
        </p:sp>
        <p:sp>
          <p:nvSpPr>
            <p:cNvPr id="28" name="65 CuadroTexto"/>
            <p:cNvSpPr txBox="1"/>
            <p:nvPr/>
          </p:nvSpPr>
          <p:spPr>
            <a:xfrm>
              <a:off x="1553674" y="4011961"/>
              <a:ext cx="12432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A6A6A6"/>
                  </a:solidFill>
                  <a:latin typeface="Franklin Gothic Book"/>
                </a:rPr>
                <a:t>* Respuesta única</a:t>
              </a:r>
              <a:endParaRPr lang="es-MX" sz="800" dirty="0">
                <a:solidFill>
                  <a:srgbClr val="A6A6A6"/>
                </a:solidFill>
                <a:latin typeface="Franklin Gothic Book"/>
              </a:endParaRPr>
            </a:p>
          </p:txBody>
        </p:sp>
        <p:sp>
          <p:nvSpPr>
            <p:cNvPr id="29" name="11 CuadroTexto"/>
            <p:cNvSpPr txBox="1"/>
            <p:nvPr/>
          </p:nvSpPr>
          <p:spPr>
            <a:xfrm>
              <a:off x="104775" y="949977"/>
              <a:ext cx="276038" cy="215444"/>
            </a:xfrm>
            <a:prstGeom prst="rect">
              <a:avLst/>
            </a:prstGeom>
            <a:noFill/>
            <a:ln>
              <a:solidFill>
                <a:srgbClr val="501F7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800" dirty="0" smtClean="0"/>
                <a:t>%</a:t>
              </a:r>
              <a:endParaRPr lang="es-MX" sz="800" dirty="0"/>
            </a:p>
          </p:txBody>
        </p:sp>
        <p:sp>
          <p:nvSpPr>
            <p:cNvPr id="30" name="CuadroTexto 44"/>
            <p:cNvSpPr txBox="1"/>
            <p:nvPr/>
          </p:nvSpPr>
          <p:spPr>
            <a:xfrm>
              <a:off x="4285157" y="4724808"/>
              <a:ext cx="540000" cy="215444"/>
            </a:xfrm>
            <a:prstGeom prst="rect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" i="1" dirty="0" smtClean="0">
                  <a:solidFill>
                    <a:schemeClr val="bg1">
                      <a:lumMod val="65000"/>
                    </a:schemeClr>
                  </a:solidFill>
                  <a:latin typeface="Calisto MT"/>
                  <a:cs typeface="Calisto MT"/>
                </a:rPr>
                <a:t>n=  </a:t>
              </a:r>
              <a:r>
                <a:rPr lang="es-ES_tradnl" sz="800" b="1" dirty="0" smtClean="0">
                  <a:solidFill>
                    <a:schemeClr val="bg1">
                      <a:lumMod val="65000"/>
                    </a:schemeClr>
                  </a:solidFill>
                  <a:latin typeface="Franklin Gothic Book"/>
                </a:rPr>
                <a:t>541</a:t>
              </a:r>
              <a:endParaRPr lang="es-ES_tradnl" sz="800" b="1" dirty="0">
                <a:solidFill>
                  <a:schemeClr val="bg1">
                    <a:lumMod val="65000"/>
                  </a:schemeClr>
                </a:solidFill>
                <a:latin typeface="Franklin Gothic Book"/>
              </a:endParaRPr>
            </a:p>
          </p:txBody>
        </p:sp>
        <p:graphicFrame>
          <p:nvGraphicFramePr>
            <p:cNvPr id="31" name="4 Gráfico"/>
            <p:cNvGraphicFramePr/>
            <p:nvPr>
              <p:extLst/>
            </p:nvPr>
          </p:nvGraphicFramePr>
          <p:xfrm>
            <a:off x="57150" y="1616013"/>
            <a:ext cx="2905125" cy="2437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CuadroTexto 4"/>
            <p:cNvSpPr txBox="1"/>
            <p:nvPr/>
          </p:nvSpPr>
          <p:spPr>
            <a:xfrm>
              <a:off x="5223963" y="1144823"/>
              <a:ext cx="16530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i="1" dirty="0" smtClean="0">
                  <a:solidFill>
                    <a:schemeClr val="accent4">
                      <a:lumMod val="50000"/>
                    </a:schemeClr>
                  </a:solidFill>
                  <a:latin typeface="Calisto MT"/>
                  <a:cs typeface="Calisto MT"/>
                </a:rPr>
                <a:t>¿Quién CAMBIA Y ASEA a su bebé?</a:t>
              </a:r>
              <a:endParaRPr lang="es-MX" sz="1100" i="1" dirty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endParaRPr>
            </a:p>
          </p:txBody>
        </p:sp>
        <p:sp>
          <p:nvSpPr>
            <p:cNvPr id="33" name="65 CuadroTexto"/>
            <p:cNvSpPr txBox="1"/>
            <p:nvPr/>
          </p:nvSpPr>
          <p:spPr>
            <a:xfrm>
              <a:off x="5506549" y="4011961"/>
              <a:ext cx="1208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A6A6A6"/>
                  </a:solidFill>
                  <a:latin typeface="Franklin Gothic Book"/>
                </a:rPr>
                <a:t>* Respuesta única</a:t>
              </a:r>
              <a:endParaRPr lang="es-MX" sz="800" dirty="0">
                <a:solidFill>
                  <a:srgbClr val="A6A6A6"/>
                </a:solidFill>
                <a:latin typeface="Franklin Gothic Book"/>
              </a:endParaRPr>
            </a:p>
          </p:txBody>
        </p:sp>
        <p:sp>
          <p:nvSpPr>
            <p:cNvPr id="34" name="CuadroTexto 4"/>
            <p:cNvSpPr txBox="1"/>
            <p:nvPr/>
          </p:nvSpPr>
          <p:spPr>
            <a:xfrm>
              <a:off x="7206894" y="1144823"/>
              <a:ext cx="16530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i="1" dirty="0" smtClean="0">
                  <a:solidFill>
                    <a:schemeClr val="accent4">
                      <a:lumMod val="50000"/>
                    </a:schemeClr>
                  </a:solidFill>
                  <a:latin typeface="Calisto MT"/>
                  <a:cs typeface="Calisto MT"/>
                </a:rPr>
                <a:t>¿Quién LE DA DE COMER a su bebé?</a:t>
              </a:r>
              <a:endParaRPr lang="es-MX" sz="1100" i="1" dirty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endParaRPr>
            </a:p>
          </p:txBody>
        </p:sp>
        <p:sp>
          <p:nvSpPr>
            <p:cNvPr id="35" name="65 CuadroTexto"/>
            <p:cNvSpPr txBox="1"/>
            <p:nvPr/>
          </p:nvSpPr>
          <p:spPr>
            <a:xfrm>
              <a:off x="7527580" y="4011961"/>
              <a:ext cx="1208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A6A6A6"/>
                  </a:solidFill>
                  <a:latin typeface="Franklin Gothic Book"/>
                </a:rPr>
                <a:t>* Respuesta única</a:t>
              </a:r>
              <a:endParaRPr lang="es-MX" sz="800" dirty="0">
                <a:solidFill>
                  <a:srgbClr val="A6A6A6"/>
                </a:solidFill>
                <a:latin typeface="Franklin Gothic Book"/>
              </a:endParaRPr>
            </a:p>
          </p:txBody>
        </p:sp>
        <p:sp>
          <p:nvSpPr>
            <p:cNvPr id="36" name="37 CuadroTexto"/>
            <p:cNvSpPr txBox="1"/>
            <p:nvPr/>
          </p:nvSpPr>
          <p:spPr>
            <a:xfrm>
              <a:off x="1599836" y="4225933"/>
              <a:ext cx="1188000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bg1"/>
                  </a:solidFill>
                </a:rPr>
                <a:t>Mamás: </a:t>
              </a:r>
              <a:r>
                <a:rPr lang="es-MX" sz="1050" b="1" dirty="0" smtClean="0">
                  <a:solidFill>
                    <a:schemeClr val="bg1"/>
                  </a:solidFill>
                </a:rPr>
                <a:t>84%</a:t>
              </a:r>
            </a:p>
            <a:p>
              <a:pPr algn="ctr"/>
              <a:r>
                <a:rPr lang="es-MX" sz="1050" dirty="0" smtClean="0">
                  <a:solidFill>
                    <a:schemeClr val="bg1"/>
                  </a:solidFill>
                </a:rPr>
                <a:t>Papás: </a:t>
              </a:r>
              <a:r>
                <a:rPr lang="es-MX" sz="1050" b="1" dirty="0" smtClean="0">
                  <a:solidFill>
                    <a:schemeClr val="bg1"/>
                  </a:solidFill>
                </a:rPr>
                <a:t>7%</a:t>
              </a:r>
              <a:endParaRPr lang="es-MX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37 CuadroTexto"/>
            <p:cNvSpPr txBox="1"/>
            <p:nvPr/>
          </p:nvSpPr>
          <p:spPr>
            <a:xfrm>
              <a:off x="3497906" y="4232859"/>
              <a:ext cx="1188000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bg1"/>
                  </a:solidFill>
                </a:rPr>
                <a:t>Mamás: </a:t>
              </a:r>
              <a:r>
                <a:rPr lang="es-MX" sz="1050" b="1" dirty="0" smtClean="0">
                  <a:solidFill>
                    <a:schemeClr val="bg1"/>
                  </a:solidFill>
                </a:rPr>
                <a:t>88%</a:t>
              </a:r>
            </a:p>
            <a:p>
              <a:pPr algn="ctr"/>
              <a:r>
                <a:rPr lang="es-MX" sz="1050" dirty="0" smtClean="0">
                  <a:solidFill>
                    <a:schemeClr val="bg1"/>
                  </a:solidFill>
                </a:rPr>
                <a:t>Papás: </a:t>
              </a:r>
              <a:r>
                <a:rPr lang="es-MX" sz="1050" b="1" dirty="0" smtClean="0">
                  <a:solidFill>
                    <a:schemeClr val="bg1"/>
                  </a:solidFill>
                </a:rPr>
                <a:t>6%</a:t>
              </a:r>
              <a:endParaRPr lang="es-MX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458322" y="4239785"/>
              <a:ext cx="1188000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bg1"/>
                  </a:solidFill>
                </a:rPr>
                <a:t>Mamás: </a:t>
              </a:r>
              <a:r>
                <a:rPr lang="es-MX" sz="1050" b="1" dirty="0" smtClean="0">
                  <a:solidFill>
                    <a:schemeClr val="bg1"/>
                  </a:solidFill>
                </a:rPr>
                <a:t>86%</a:t>
              </a:r>
            </a:p>
            <a:p>
              <a:pPr algn="ctr"/>
              <a:r>
                <a:rPr lang="es-MX" sz="1050" dirty="0" smtClean="0">
                  <a:solidFill>
                    <a:schemeClr val="bg1"/>
                  </a:solidFill>
                </a:rPr>
                <a:t>Papás: </a:t>
              </a:r>
              <a:r>
                <a:rPr lang="es-MX" sz="1050" b="1" dirty="0" smtClean="0">
                  <a:solidFill>
                    <a:schemeClr val="bg1"/>
                  </a:solidFill>
                </a:rPr>
                <a:t>8%</a:t>
              </a:r>
              <a:endParaRPr lang="es-MX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37 CuadroTexto"/>
            <p:cNvSpPr txBox="1"/>
            <p:nvPr/>
          </p:nvSpPr>
          <p:spPr>
            <a:xfrm>
              <a:off x="7533047" y="4246711"/>
              <a:ext cx="1188000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solidFill>
                    <a:schemeClr val="bg1"/>
                  </a:solidFill>
                </a:rPr>
                <a:t>Mamás: </a:t>
              </a:r>
              <a:r>
                <a:rPr lang="es-MX" sz="1050" b="1" dirty="0" smtClean="0">
                  <a:solidFill>
                    <a:schemeClr val="bg1"/>
                  </a:solidFill>
                </a:rPr>
                <a:t>85%</a:t>
              </a:r>
            </a:p>
            <a:p>
              <a:pPr algn="ctr"/>
              <a:r>
                <a:rPr lang="es-MX" sz="1050" dirty="0" smtClean="0">
                  <a:solidFill>
                    <a:schemeClr val="bg1"/>
                  </a:solidFill>
                </a:rPr>
                <a:t>Papás: </a:t>
              </a:r>
              <a:r>
                <a:rPr lang="es-MX" sz="1050" b="1" dirty="0">
                  <a:solidFill>
                    <a:schemeClr val="bg1"/>
                  </a:solidFill>
                </a:rPr>
                <a:t>7</a:t>
              </a:r>
              <a:r>
                <a:rPr lang="es-MX" sz="1050" b="1" dirty="0" smtClean="0">
                  <a:solidFill>
                    <a:schemeClr val="bg1"/>
                  </a:solidFill>
                </a:rPr>
                <a:t>%</a:t>
              </a:r>
              <a:endParaRPr lang="es-MX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41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46" name="Picture 7" descr="HIMFG ByN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47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Información acerca de la provisión de cuidados primarios por parte de los padres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259904" y="6146140"/>
            <a:ext cx="87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Lebrija</a:t>
            </a:r>
            <a:r>
              <a:rPr lang="en-US" sz="1600" dirty="0" smtClean="0"/>
              <a:t>-Hirschfield, Rizzoli-Córdoba, et al.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prensa</a:t>
            </a:r>
            <a:r>
              <a:rPr lang="en-US" sz="1600" dirty="0" smtClean="0"/>
              <a:t>, 2016.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4917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grpSp>
        <p:nvGrpSpPr>
          <p:cNvPr id="2" name="Grupo 1"/>
          <p:cNvGrpSpPr/>
          <p:nvPr/>
        </p:nvGrpSpPr>
        <p:grpSpPr>
          <a:xfrm>
            <a:off x="755576" y="1690847"/>
            <a:ext cx="7920880" cy="3466345"/>
            <a:chOff x="323528" y="2132856"/>
            <a:chExt cx="8770784" cy="3326786"/>
          </a:xfrm>
        </p:grpSpPr>
        <p:sp>
          <p:nvSpPr>
            <p:cNvPr id="40" name="CuadroTexto 4"/>
            <p:cNvSpPr txBox="1"/>
            <p:nvPr/>
          </p:nvSpPr>
          <p:spPr>
            <a:xfrm>
              <a:off x="323528" y="3140607"/>
              <a:ext cx="157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i="1" dirty="0" smtClean="0">
                  <a:solidFill>
                    <a:schemeClr val="accent4">
                      <a:lumMod val="50000"/>
                    </a:schemeClr>
                  </a:solidFill>
                  <a:latin typeface="Calisto MT"/>
                  <a:cs typeface="Calisto MT"/>
                </a:rPr>
                <a:t>¿Desde cuándo cree que los niños empiezan a aprender?</a:t>
              </a:r>
              <a:endParaRPr lang="es-MX" sz="1200" i="1" dirty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endParaRPr>
            </a:p>
          </p:txBody>
        </p:sp>
        <p:cxnSp>
          <p:nvCxnSpPr>
            <p:cNvPr id="41" name="Conector recto 13"/>
            <p:cNvCxnSpPr/>
            <p:nvPr/>
          </p:nvCxnSpPr>
          <p:spPr>
            <a:xfrm>
              <a:off x="1778736" y="2166366"/>
              <a:ext cx="0" cy="3099389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65 CuadroTexto"/>
            <p:cNvSpPr txBox="1"/>
            <p:nvPr/>
          </p:nvSpPr>
          <p:spPr>
            <a:xfrm>
              <a:off x="6365553" y="5110408"/>
              <a:ext cx="18349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 smtClean="0">
                  <a:solidFill>
                    <a:srgbClr val="A6A6A6"/>
                  </a:solidFill>
                  <a:latin typeface="Franklin Gothic Book"/>
                </a:rPr>
                <a:t>* Respuesta espontánea</a:t>
              </a:r>
              <a:endParaRPr lang="es-MX" sz="1000" dirty="0">
                <a:solidFill>
                  <a:srgbClr val="A6A6A6"/>
                </a:solidFill>
                <a:latin typeface="Franklin Gothic Book"/>
              </a:endParaRPr>
            </a:p>
          </p:txBody>
        </p:sp>
        <p:sp>
          <p:nvSpPr>
            <p:cNvPr id="43" name="6 CuadroTexto"/>
            <p:cNvSpPr txBox="1"/>
            <p:nvPr/>
          </p:nvSpPr>
          <p:spPr>
            <a:xfrm>
              <a:off x="520317" y="2132856"/>
              <a:ext cx="298480" cy="246221"/>
            </a:xfrm>
            <a:prstGeom prst="rect">
              <a:avLst/>
            </a:prstGeom>
            <a:noFill/>
            <a:ln>
              <a:solidFill>
                <a:srgbClr val="501F7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%</a:t>
              </a:r>
              <a:endParaRPr lang="es-MX" sz="1000" dirty="0"/>
            </a:p>
          </p:txBody>
        </p:sp>
        <p:sp>
          <p:nvSpPr>
            <p:cNvPr id="44" name="CuadroTexto 44"/>
            <p:cNvSpPr txBox="1"/>
            <p:nvPr/>
          </p:nvSpPr>
          <p:spPr>
            <a:xfrm>
              <a:off x="8219726" y="5252872"/>
              <a:ext cx="874586" cy="206770"/>
            </a:xfrm>
            <a:prstGeom prst="rect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" i="1" dirty="0" smtClean="0">
                  <a:solidFill>
                    <a:schemeClr val="bg1">
                      <a:lumMod val="65000"/>
                    </a:schemeClr>
                  </a:solidFill>
                  <a:latin typeface="Calisto MT"/>
                  <a:cs typeface="Calisto MT"/>
                </a:rPr>
                <a:t>n=  </a:t>
              </a:r>
              <a:r>
                <a:rPr lang="es-ES_tradnl" sz="800" b="1" dirty="0" smtClean="0">
                  <a:solidFill>
                    <a:schemeClr val="bg1">
                      <a:lumMod val="65000"/>
                    </a:schemeClr>
                  </a:solidFill>
                  <a:latin typeface="Franklin Gothic Book"/>
                </a:rPr>
                <a:t>541</a:t>
              </a:r>
              <a:endParaRPr lang="es-ES_tradnl" sz="800" b="1" dirty="0">
                <a:solidFill>
                  <a:schemeClr val="bg1">
                    <a:lumMod val="65000"/>
                  </a:schemeClr>
                </a:solidFill>
                <a:latin typeface="Franklin Gothic Book"/>
              </a:endParaRPr>
            </a:p>
          </p:txBody>
        </p:sp>
        <p:graphicFrame>
          <p:nvGraphicFramePr>
            <p:cNvPr id="45" name="4 Gráfico"/>
            <p:cNvGraphicFramePr/>
            <p:nvPr>
              <p:extLst/>
            </p:nvPr>
          </p:nvGraphicFramePr>
          <p:xfrm>
            <a:off x="3003227" y="2379077"/>
            <a:ext cx="5772149" cy="27388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6" name="21 Abrir llave"/>
            <p:cNvSpPr/>
            <p:nvPr/>
          </p:nvSpPr>
          <p:spPr>
            <a:xfrm>
              <a:off x="2803202" y="2340977"/>
              <a:ext cx="209550" cy="645740"/>
            </a:xfrm>
            <a:prstGeom prst="leftBrac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22 Abrir llave"/>
            <p:cNvSpPr/>
            <p:nvPr/>
          </p:nvSpPr>
          <p:spPr>
            <a:xfrm>
              <a:off x="2803202" y="3055352"/>
              <a:ext cx="209550" cy="1944000"/>
            </a:xfrm>
            <a:prstGeom prst="leftBrac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8" name="23 CuadroTexto"/>
            <p:cNvSpPr txBox="1"/>
            <p:nvPr/>
          </p:nvSpPr>
          <p:spPr>
            <a:xfrm>
              <a:off x="2120773" y="2519992"/>
              <a:ext cx="667169" cy="292388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300" dirty="0" smtClean="0">
                  <a:solidFill>
                    <a:schemeClr val="bg1"/>
                  </a:solidFill>
                </a:rPr>
                <a:t>Saben</a:t>
              </a:r>
              <a:endParaRPr lang="es-MX" sz="1300" dirty="0">
                <a:solidFill>
                  <a:schemeClr val="bg1"/>
                </a:solidFill>
              </a:endParaRPr>
            </a:p>
          </p:txBody>
        </p:sp>
        <p:sp>
          <p:nvSpPr>
            <p:cNvPr id="49" name="24 CuadroTexto"/>
            <p:cNvSpPr txBox="1"/>
            <p:nvPr/>
          </p:nvSpPr>
          <p:spPr>
            <a:xfrm>
              <a:off x="1857580" y="3882067"/>
              <a:ext cx="926857" cy="2923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300" dirty="0" smtClean="0">
                  <a:solidFill>
                    <a:schemeClr val="bg1"/>
                  </a:solidFill>
                </a:rPr>
                <a:t>No Saben</a:t>
              </a:r>
              <a:endParaRPr lang="es-MX" sz="130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26 Conector recto"/>
            <p:cNvCxnSpPr/>
            <p:nvPr/>
          </p:nvCxnSpPr>
          <p:spPr>
            <a:xfrm>
              <a:off x="3003227" y="3024817"/>
              <a:ext cx="5181600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" name="3 Tabla"/>
          <p:cNvGraphicFramePr>
            <a:graphicFrameLocks noGrp="1"/>
          </p:cNvGraphicFramePr>
          <p:nvPr>
            <p:extLst/>
          </p:nvPr>
        </p:nvGraphicFramePr>
        <p:xfrm>
          <a:off x="514350" y="5180125"/>
          <a:ext cx="8115296" cy="1489235"/>
        </p:xfrm>
        <a:graphic>
          <a:graphicData uri="http://schemas.openxmlformats.org/drawingml/2006/table">
            <a:tbl>
              <a:tblPr firstRow="1" bandRow="1"/>
              <a:tblGrid>
                <a:gridCol w="1960725"/>
                <a:gridCol w="582450"/>
                <a:gridCol w="831480"/>
                <a:gridCol w="706965"/>
                <a:gridCol w="706965"/>
                <a:gridCol w="706966"/>
                <a:gridCol w="706965"/>
                <a:gridCol w="706965"/>
                <a:gridCol w="706965"/>
                <a:gridCol w="498850"/>
              </a:tblGrid>
              <a:tr h="359972">
                <a:tc rowSpan="2"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sto MT"/>
                          <a:cs typeface="Calisto MT"/>
                        </a:rPr>
                        <a:t>¿Desde cuándo cree que los niños empiezan a aprender?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Plazas</a:t>
                      </a:r>
                    </a:p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%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Sexo</a:t>
                      </a:r>
                    </a:p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%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NSE</a:t>
                      </a:r>
                    </a:p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%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Total</a:t>
                      </a:r>
                    </a:p>
                    <a:p>
                      <a:pPr algn="ctr"/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%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359">
                <a:tc vMerge="1">
                  <a:txBody>
                    <a:bodyPr/>
                    <a:lstStyle/>
                    <a:p>
                      <a:pPr algn="ctr"/>
                      <a:endParaRPr lang="es-MX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b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8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DF</a:t>
                      </a:r>
                      <a:endParaRPr lang="es-MX" sz="800" b="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8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Guadalajara</a:t>
                      </a:r>
                      <a:endParaRPr lang="es-MX" sz="800" b="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800" b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Monterrey</a:t>
                      </a:r>
                      <a:endParaRPr lang="es-MX" sz="800" b="0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800" b="0" kern="1200" dirty="0" smtClean="0">
                          <a:solidFill>
                            <a:schemeClr val="tx1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800" b="0" kern="1200" dirty="0" smtClean="0">
                          <a:solidFill>
                            <a:schemeClr val="tx1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800" b="0" kern="1200" dirty="0" smtClean="0">
                          <a:solidFill>
                            <a:schemeClr val="tx1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C-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800" b="0" kern="1200" dirty="0" smtClean="0">
                          <a:solidFill>
                            <a:schemeClr val="tx1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D+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800" b="0" kern="1200" dirty="0" smtClean="0">
                          <a:solidFill>
                            <a:schemeClr val="tx1"/>
                          </a:solidFill>
                          <a:latin typeface="Franklin Gothic Book"/>
                          <a:ea typeface="+mn-ea"/>
                          <a:cs typeface="+mn-cs"/>
                        </a:rPr>
                        <a:t>D/E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8064A2"/>
                    </a:solidFill>
                  </a:tcPr>
                </a:tc>
              </a:tr>
              <a:tr h="265138">
                <a:tc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Saben (Desde</a:t>
                      </a:r>
                      <a:r>
                        <a:rPr lang="es-MX" sz="1100" b="0" i="0" u="none" strike="noStrike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 que nacen)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138">
                <a:tc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</a:rPr>
                        <a:t>No saben (A partir de los 6 m)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Franklin Gothic Medium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773">
                <a:tc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s-MX" sz="1000" b="0" dirty="0" smtClean="0">
                          <a:solidFill>
                            <a:srgbClr val="FFFFFF"/>
                          </a:solidFill>
                          <a:latin typeface="Franklin Gothic Medium" pitchFamily="34" charset="0"/>
                        </a:rPr>
                        <a:t>n=</a:t>
                      </a:r>
                      <a:endParaRPr lang="es-MX" sz="1000" b="0" dirty="0">
                        <a:solidFill>
                          <a:srgbClr val="FFFFFF"/>
                        </a:solidFill>
                        <a:latin typeface="Franklin Gothic Medium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latin typeface="Franklin Gothic Medium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latin typeface="Franklin Gothic Medium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latin typeface="Franklin Gothic Medium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latin typeface="Franklin Gothic Medium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latin typeface="Franklin Gothic Medium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latin typeface="Franklin Gothic Medium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latin typeface="Franklin Gothic Medium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bg1"/>
                          </a:solidFill>
                          <a:latin typeface="Franklin Gothic Medium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ES_tradnl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000" b="0" dirty="0" smtClean="0">
                          <a:solidFill>
                            <a:srgbClr val="FFFFFF"/>
                          </a:solidFill>
                          <a:latin typeface="Franklin Gothic Medium" pitchFamily="34" charset="0"/>
                        </a:rPr>
                        <a:t>541</a:t>
                      </a:r>
                      <a:endParaRPr lang="es-MX" sz="1000" b="0" dirty="0">
                        <a:solidFill>
                          <a:srgbClr val="FFFFFF"/>
                        </a:solidFill>
                        <a:latin typeface="Franklin Gothic Medium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4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31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Percepción del momento de la emergencia de habilidades de aprendizaje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13796" y="13157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grpSp>
        <p:nvGrpSpPr>
          <p:cNvPr id="19" name="Group 13"/>
          <p:cNvGrpSpPr/>
          <p:nvPr/>
        </p:nvGrpSpPr>
        <p:grpSpPr>
          <a:xfrm>
            <a:off x="0" y="44624"/>
            <a:ext cx="10113638" cy="1089721"/>
            <a:chOff x="0" y="33910"/>
            <a:chExt cx="10113638" cy="1089721"/>
          </a:xfrm>
        </p:grpSpPr>
        <p:grpSp>
          <p:nvGrpSpPr>
            <p:cNvPr id="20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4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35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Tareas percibidas como importantes y la frecuencia de la realizaci</a:t>
            </a:r>
            <a:r>
              <a:rPr lang="es-MX" sz="1800" dirty="0" smtClean="0">
                <a:latin typeface="Soberana Titular" panose="02000000000000000000" pitchFamily="50" charset="0"/>
              </a:rPr>
              <a:t>ón de las mismas</a:t>
            </a:r>
            <a:r>
              <a:rPr lang="es-MX" sz="1800" dirty="0" smtClean="0">
                <a:latin typeface="Soberana Titular" panose="02000000000000000000" pitchFamily="50" charset="0"/>
              </a:rPr>
              <a:t> 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59904" y="6402814"/>
            <a:ext cx="87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Lebrija</a:t>
            </a:r>
            <a:r>
              <a:rPr lang="en-US" sz="1600" dirty="0" smtClean="0"/>
              <a:t>-Hirschfield, Rizzoli-Córdoba, et al.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prensa</a:t>
            </a:r>
            <a:r>
              <a:rPr lang="en-US" sz="1600" dirty="0" smtClean="0"/>
              <a:t>, 2016.</a:t>
            </a:r>
            <a:endParaRPr lang="es-MX" sz="16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537082" y="3326131"/>
            <a:ext cx="186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>
                <a:solidFill>
                  <a:srgbClr val="24103B">
                    <a:lumMod val="50000"/>
                  </a:srgbClr>
                </a:solidFill>
                <a:latin typeface="Calisto MT"/>
                <a:cs typeface="Calisto MT"/>
              </a:rPr>
              <a:t>De estas mismas actividades, ¿cuál considera que es la más importante? </a:t>
            </a:r>
          </a:p>
          <a:p>
            <a:endParaRPr lang="es-MX" sz="1200" i="1" dirty="0" smtClean="0">
              <a:solidFill>
                <a:srgbClr val="24103B">
                  <a:lumMod val="50000"/>
                </a:srgbClr>
              </a:solidFill>
              <a:latin typeface="Calisto MT"/>
              <a:cs typeface="Calisto MT"/>
            </a:endParaRPr>
          </a:p>
          <a:p>
            <a:r>
              <a:rPr lang="es-MX" sz="1200" i="1" dirty="0" smtClean="0">
                <a:solidFill>
                  <a:srgbClr val="24103B">
                    <a:lumMod val="50000"/>
                  </a:srgbClr>
                </a:solidFill>
                <a:latin typeface="Calisto MT"/>
                <a:cs typeface="Calisto MT"/>
              </a:rPr>
              <a:t>¿Cuál sería la segunda más importante? </a:t>
            </a:r>
          </a:p>
          <a:p>
            <a:endParaRPr lang="es-MX" sz="1200" i="1" dirty="0" smtClean="0">
              <a:solidFill>
                <a:srgbClr val="24103B">
                  <a:lumMod val="50000"/>
                </a:srgbClr>
              </a:solidFill>
              <a:latin typeface="Calisto MT"/>
              <a:cs typeface="Calisto MT"/>
            </a:endParaRPr>
          </a:p>
          <a:p>
            <a:r>
              <a:rPr lang="es-MX" sz="1200" i="1" dirty="0" smtClean="0">
                <a:solidFill>
                  <a:srgbClr val="24103B">
                    <a:lumMod val="50000"/>
                  </a:srgbClr>
                </a:solidFill>
                <a:latin typeface="Calisto MT"/>
                <a:cs typeface="Calisto MT"/>
              </a:rPr>
              <a:t>¿Y la tercera?</a:t>
            </a:r>
            <a:endParaRPr lang="es-MX" sz="1200" b="1" i="1" dirty="0">
              <a:solidFill>
                <a:srgbClr val="24103B">
                  <a:lumMod val="50000"/>
                </a:srgbClr>
              </a:solidFill>
              <a:latin typeface="Calisto MT"/>
              <a:cs typeface="Calisto MT"/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2532041" y="2343832"/>
            <a:ext cx="0" cy="374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adroTexto 44"/>
          <p:cNvSpPr txBox="1"/>
          <p:nvPr/>
        </p:nvSpPr>
        <p:spPr>
          <a:xfrm>
            <a:off x="8443396" y="6213856"/>
            <a:ext cx="687351" cy="215444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800" i="1" dirty="0" smtClean="0">
                <a:solidFill>
                  <a:prstClr val="white">
                    <a:lumMod val="65000"/>
                  </a:prstClr>
                </a:solidFill>
                <a:latin typeface="Calisto MT"/>
                <a:cs typeface="Calisto MT"/>
              </a:rPr>
              <a:t>n=  </a:t>
            </a:r>
            <a:r>
              <a:rPr lang="es-ES_tradnl" sz="800" b="1" dirty="0" smtClean="0">
                <a:solidFill>
                  <a:prstClr val="white">
                    <a:lumMod val="65000"/>
                  </a:prstClr>
                </a:solidFill>
                <a:latin typeface="Franklin Gothic Book"/>
              </a:rPr>
              <a:t>541</a:t>
            </a:r>
            <a:endParaRPr lang="es-ES_tradnl" sz="800" b="1" dirty="0">
              <a:solidFill>
                <a:prstClr val="white">
                  <a:lumMod val="65000"/>
                </a:prstClr>
              </a:solidFill>
              <a:latin typeface="Franklin Gothic Book"/>
            </a:endParaRPr>
          </a:p>
        </p:txBody>
      </p:sp>
      <p:graphicFrame>
        <p:nvGraphicFramePr>
          <p:cNvPr id="40" name="3 Gráfico"/>
          <p:cNvGraphicFramePr/>
          <p:nvPr>
            <p:extLst>
              <p:ext uri="{D42A27DB-BD31-4B8C-83A1-F6EECF244321}">
                <p14:modId xmlns:p14="http://schemas.microsoft.com/office/powerpoint/2010/main" val="1745147765"/>
              </p:ext>
            </p:extLst>
          </p:nvPr>
        </p:nvGraphicFramePr>
        <p:xfrm>
          <a:off x="2858006" y="2191527"/>
          <a:ext cx="5669879" cy="421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CuadroTexto 1"/>
          <p:cNvSpPr txBox="1"/>
          <p:nvPr/>
        </p:nvSpPr>
        <p:spPr>
          <a:xfrm>
            <a:off x="469741" y="1813236"/>
            <a:ext cx="860963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 smtClean="0">
                <a:solidFill>
                  <a:prstClr val="black"/>
                </a:solidFill>
                <a:latin typeface="Franklin Gothic book"/>
              </a:rPr>
              <a:t>Las actividades que los padres de familia consideran más importantes son: Abrazar y platicar con los bebés</a:t>
            </a:r>
            <a:r>
              <a:rPr lang="es-ES" sz="1400" dirty="0">
                <a:solidFill>
                  <a:prstClr val="black"/>
                </a:solidFill>
                <a:latin typeface="Franklin Gothic book"/>
              </a:rPr>
              <a:t>.</a:t>
            </a:r>
            <a:endParaRPr lang="es-ES" sz="1400" dirty="0" smtClean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211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graphicFrame>
        <p:nvGraphicFramePr>
          <p:cNvPr id="19" name="1 Tabla"/>
          <p:cNvGraphicFramePr>
            <a:graphicFrameLocks noGrp="1"/>
          </p:cNvGraphicFramePr>
          <p:nvPr>
            <p:extLst/>
          </p:nvPr>
        </p:nvGraphicFramePr>
        <p:xfrm>
          <a:off x="582886" y="2433540"/>
          <a:ext cx="8030187" cy="244239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681788"/>
                <a:gridCol w="1464527"/>
                <a:gridCol w="1464527"/>
                <a:gridCol w="1464527"/>
                <a:gridCol w="954818"/>
              </a:tblGrid>
              <a:tr h="436087"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latin typeface="Franklin Gothic Medium" pitchFamily="34" charset="0"/>
                        </a:rPr>
                        <a:t>Clasificación de Estimulación</a:t>
                      </a:r>
                      <a:endParaRPr lang="es-MX" sz="1800" b="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Edad del</a:t>
                      </a:r>
                      <a:r>
                        <a:rPr lang="es-MX" sz="1800" b="0" i="0" u="none" strike="noStrike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 Bebé</a:t>
                      </a:r>
                    </a:p>
                    <a:p>
                      <a:pPr algn="ctr" fontAlgn="ctr"/>
                      <a:r>
                        <a:rPr lang="es-MX" sz="1400" b="0" i="0" u="none" strike="noStrike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%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</a:tr>
              <a:tr h="4316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De 0 a 12 meses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De 13 a 24</a:t>
                      </a:r>
                      <a:r>
                        <a:rPr lang="es-MX" sz="1600" b="0" i="0" u="none" strike="noStrike" baseline="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 meses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De 25 a 36 meses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8046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BAJA (0 a 3 actividades)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30196"/>
                      </a:srgbClr>
                    </a:solidFill>
                  </a:tcPr>
                </a:tc>
              </a:tr>
              <a:tr h="388046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MEDIA (4 a 8 actividades)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3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29804"/>
                      </a:srgbClr>
                    </a:solidFill>
                  </a:tcPr>
                </a:tc>
              </a:tr>
              <a:tr h="388046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ALTA (Más</a:t>
                      </a:r>
                      <a:r>
                        <a:rPr lang="es-MX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 de 8</a:t>
                      </a:r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 actividades)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30196"/>
                      </a:srgbClr>
                    </a:solidFill>
                  </a:tcPr>
                </a:tc>
              </a:tr>
              <a:tr h="234598">
                <a:tc>
                  <a:txBody>
                    <a:bodyPr/>
                    <a:lstStyle/>
                    <a:p>
                      <a:pPr algn="r" fontAlgn="t"/>
                      <a:r>
                        <a:rPr lang="es-MX" sz="1600" b="0" i="0" u="none" strike="noStrike" kern="1200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n=</a:t>
                      </a:r>
                      <a:endParaRPr lang="es-MX" sz="1600" b="0" i="0" u="none" strike="noStrike" kern="1200" dirty="0">
                        <a:solidFill>
                          <a:schemeClr val="bg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184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171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186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541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15 Grupo"/>
          <p:cNvGrpSpPr/>
          <p:nvPr/>
        </p:nvGrpSpPr>
        <p:grpSpPr>
          <a:xfrm>
            <a:off x="5316637" y="5176197"/>
            <a:ext cx="3071787" cy="269027"/>
            <a:chOff x="3000375" y="3790950"/>
            <a:chExt cx="2835270" cy="230832"/>
          </a:xfrm>
        </p:grpSpPr>
        <p:grpSp>
          <p:nvGrpSpPr>
            <p:cNvPr id="21" name="11 Grupo"/>
            <p:cNvGrpSpPr/>
            <p:nvPr/>
          </p:nvGrpSpPr>
          <p:grpSpPr>
            <a:xfrm>
              <a:off x="3000375" y="3790950"/>
              <a:ext cx="913775" cy="230832"/>
              <a:chOff x="1714500" y="3790950"/>
              <a:chExt cx="913775" cy="230832"/>
            </a:xfrm>
          </p:grpSpPr>
          <p:sp>
            <p:nvSpPr>
              <p:cNvPr id="37" name="3 Rectángulo"/>
              <p:cNvSpPr/>
              <p:nvPr/>
            </p:nvSpPr>
            <p:spPr>
              <a:xfrm>
                <a:off x="1714500" y="3819525"/>
                <a:ext cx="194400" cy="180000"/>
              </a:xfrm>
              <a:prstGeom prst="rect">
                <a:avLst/>
              </a:prstGeom>
              <a:solidFill>
                <a:srgbClr val="53238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7 CuadroTexto"/>
              <p:cNvSpPr txBox="1"/>
              <p:nvPr/>
            </p:nvSpPr>
            <p:spPr>
              <a:xfrm>
                <a:off x="1905000" y="3790950"/>
                <a:ext cx="72327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900" dirty="0" smtClean="0"/>
                  <a:t>Más de 40</a:t>
                </a:r>
                <a:endParaRPr lang="es-MX" sz="900" dirty="0"/>
              </a:p>
            </p:txBody>
          </p:sp>
        </p:grpSp>
        <p:grpSp>
          <p:nvGrpSpPr>
            <p:cNvPr id="22" name="12 Grupo"/>
            <p:cNvGrpSpPr/>
            <p:nvPr/>
          </p:nvGrpSpPr>
          <p:grpSpPr>
            <a:xfrm>
              <a:off x="3914775" y="3790950"/>
              <a:ext cx="929898" cy="230832"/>
              <a:chOff x="3219450" y="3790950"/>
              <a:chExt cx="929898" cy="230832"/>
            </a:xfrm>
          </p:grpSpPr>
          <p:sp>
            <p:nvSpPr>
              <p:cNvPr id="35" name="4 Rectángulo"/>
              <p:cNvSpPr/>
              <p:nvPr/>
            </p:nvSpPr>
            <p:spPr>
              <a:xfrm>
                <a:off x="3219450" y="3819525"/>
                <a:ext cx="194400" cy="18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8 CuadroTexto"/>
              <p:cNvSpPr txBox="1"/>
              <p:nvPr/>
            </p:nvSpPr>
            <p:spPr>
              <a:xfrm>
                <a:off x="3400425" y="3790950"/>
                <a:ext cx="7489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900" dirty="0" smtClean="0"/>
                  <a:t>De 21 a 39</a:t>
                </a:r>
                <a:endParaRPr lang="es-MX" sz="900" dirty="0"/>
              </a:p>
            </p:txBody>
          </p:sp>
        </p:grpSp>
        <p:grpSp>
          <p:nvGrpSpPr>
            <p:cNvPr id="32" name="13 Grupo"/>
            <p:cNvGrpSpPr/>
            <p:nvPr/>
          </p:nvGrpSpPr>
          <p:grpSpPr>
            <a:xfrm>
              <a:off x="4857750" y="3790950"/>
              <a:ext cx="977895" cy="230832"/>
              <a:chOff x="4600575" y="3790950"/>
              <a:chExt cx="977895" cy="230832"/>
            </a:xfrm>
          </p:grpSpPr>
          <p:sp>
            <p:nvSpPr>
              <p:cNvPr id="33" name="5 Rectángulo"/>
              <p:cNvSpPr/>
              <p:nvPr/>
            </p:nvSpPr>
            <p:spPr>
              <a:xfrm>
                <a:off x="4600575" y="3819525"/>
                <a:ext cx="194400" cy="180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9 CuadroTexto"/>
              <p:cNvSpPr txBox="1"/>
              <p:nvPr/>
            </p:nvSpPr>
            <p:spPr>
              <a:xfrm>
                <a:off x="4791075" y="3790950"/>
                <a:ext cx="78739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900" dirty="0" smtClean="0"/>
                  <a:t>20 o menos</a:t>
                </a:r>
                <a:endParaRPr lang="es-MX" sz="900" dirty="0"/>
              </a:p>
            </p:txBody>
          </p:sp>
        </p:grpSp>
      </p:grpSp>
      <p:sp>
        <p:nvSpPr>
          <p:cNvPr id="39" name="Elipse 38"/>
          <p:cNvSpPr/>
          <p:nvPr/>
        </p:nvSpPr>
        <p:spPr>
          <a:xfrm>
            <a:off x="3707904" y="3429000"/>
            <a:ext cx="489774" cy="407124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/>
          <p:cNvSpPr/>
          <p:nvPr/>
        </p:nvSpPr>
        <p:spPr>
          <a:xfrm>
            <a:off x="6674514" y="4221088"/>
            <a:ext cx="489774" cy="407124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3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4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31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Nivel de estimulación brindada por los padres </a:t>
            </a:r>
          </a:p>
          <a:p>
            <a:r>
              <a:rPr lang="es-MX" sz="1800" dirty="0" smtClean="0">
                <a:latin typeface="Soberana Titular" panose="02000000000000000000" pitchFamily="50" charset="0"/>
              </a:rPr>
              <a:t>de acuerdo a la edad de los hijos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59904" y="6146140"/>
            <a:ext cx="87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Lebrija</a:t>
            </a:r>
            <a:r>
              <a:rPr lang="en-US" sz="1600" dirty="0" smtClean="0"/>
              <a:t>-Hirschfield, Rizzoli-Córdoba, et al.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prensa</a:t>
            </a:r>
            <a:r>
              <a:rPr lang="en-US" sz="1600" dirty="0" smtClean="0"/>
              <a:t>, 2016.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4301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173632" y="2026573"/>
            <a:ext cx="8934872" cy="4270021"/>
            <a:chOff x="185852" y="864741"/>
            <a:chExt cx="8934872" cy="4270021"/>
          </a:xfrm>
        </p:grpSpPr>
        <p:graphicFrame>
          <p:nvGraphicFramePr>
            <p:cNvPr id="24" name="1 Gráfico"/>
            <p:cNvGraphicFramePr/>
            <p:nvPr>
              <p:extLst/>
            </p:nvPr>
          </p:nvGraphicFramePr>
          <p:xfrm>
            <a:off x="185852" y="1064399"/>
            <a:ext cx="8640000" cy="366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2 CuadroTexto"/>
            <p:cNvSpPr txBox="1"/>
            <p:nvPr/>
          </p:nvSpPr>
          <p:spPr>
            <a:xfrm>
              <a:off x="4988848" y="864741"/>
              <a:ext cx="960649" cy="461665"/>
            </a:xfrm>
            <a:prstGeom prst="rect">
              <a:avLst/>
            </a:prstGeo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7030A0"/>
                  </a:solidFill>
                </a:rPr>
                <a:t>Importancia</a:t>
              </a:r>
              <a:endParaRPr lang="es-MX" sz="1200" b="1" dirty="0">
                <a:solidFill>
                  <a:srgbClr val="7030A0"/>
                </a:solidFill>
              </a:endParaRPr>
            </a:p>
            <a:p>
              <a:pPr algn="ctr"/>
              <a:r>
                <a:rPr lang="es-MX" sz="1200" b="1" dirty="0">
                  <a:solidFill>
                    <a:srgbClr val="7030A0"/>
                  </a:solidFill>
                </a:rPr>
                <a:t>+</a:t>
              </a:r>
            </a:p>
          </p:txBody>
        </p:sp>
        <p:sp>
          <p:nvSpPr>
            <p:cNvPr id="26" name="4 CuadroTexto"/>
            <p:cNvSpPr txBox="1"/>
            <p:nvPr/>
          </p:nvSpPr>
          <p:spPr>
            <a:xfrm>
              <a:off x="8147114" y="2862933"/>
              <a:ext cx="973610" cy="415498"/>
            </a:xfrm>
            <a:prstGeom prst="rect">
              <a:avLst/>
            </a:prstGeo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b="1" dirty="0" smtClean="0">
                  <a:solidFill>
                    <a:srgbClr val="FFC000"/>
                  </a:solidFill>
                </a:rPr>
                <a:t>Frecuencia</a:t>
              </a:r>
              <a:endParaRPr lang="es-MX" sz="1050" b="1" dirty="0">
                <a:solidFill>
                  <a:srgbClr val="FFC000"/>
                </a:solidFill>
              </a:endParaRPr>
            </a:p>
            <a:p>
              <a:pPr algn="ctr"/>
              <a:r>
                <a:rPr lang="es-MX" sz="1050" b="1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27" name="5 CuadroTexto"/>
            <p:cNvSpPr txBox="1"/>
            <p:nvPr/>
          </p:nvSpPr>
          <p:spPr>
            <a:xfrm>
              <a:off x="4988847" y="4659982"/>
              <a:ext cx="960649" cy="461665"/>
            </a:xfrm>
            <a:prstGeom prst="rect">
              <a:avLst/>
            </a:prstGeo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7030A0"/>
                  </a:solidFill>
                </a:rPr>
                <a:t>Importancia</a:t>
              </a:r>
              <a:endParaRPr lang="es-MX" sz="1200" b="1" dirty="0">
                <a:solidFill>
                  <a:srgbClr val="7030A0"/>
                </a:solidFill>
              </a:endParaRPr>
            </a:p>
            <a:p>
              <a:pPr algn="ctr"/>
              <a:r>
                <a:rPr lang="es-MX" sz="1200" b="1" dirty="0">
                  <a:solidFill>
                    <a:srgbClr val="7030A0"/>
                  </a:solidFill>
                </a:rPr>
                <a:t>-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339963" y="4534598"/>
              <a:ext cx="1733703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200"/>
              </a:lvl1pPr>
            </a:lstStyle>
            <a:p>
              <a:r>
                <a:rPr lang="es-MX" sz="1100" dirty="0">
                  <a:latin typeface="Franklin Gothic Book" panose="020B0503020102020204" pitchFamily="34" charset="0"/>
                </a:rPr>
                <a:t>ACCIONES  </a:t>
              </a:r>
              <a:r>
                <a:rPr lang="es-MX" sz="1100" dirty="0" smtClean="0">
                  <a:latin typeface="Franklin Gothic Book" panose="020B0503020102020204" pitchFamily="34" charset="0"/>
                </a:rPr>
                <a:t>PARA VALORAR</a:t>
              </a:r>
            </a:p>
            <a:p>
              <a:r>
                <a:rPr lang="es-MX" sz="1100" dirty="0" smtClean="0">
                  <a:latin typeface="Franklin Gothic Book" panose="020B0503020102020204" pitchFamily="34" charset="0"/>
                </a:rPr>
                <a:t>Y ORIENTAR</a:t>
              </a:r>
              <a:endParaRPr lang="es-MX" sz="11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7114492" y="4534598"/>
              <a:ext cx="1725142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200"/>
              </a:lvl1pPr>
            </a:lstStyle>
            <a:p>
              <a:r>
                <a:rPr lang="es-MX" sz="1100" dirty="0">
                  <a:latin typeface="Franklin Gothic Book" panose="020B0503020102020204" pitchFamily="34" charset="0"/>
                </a:rPr>
                <a:t>ACCIONES </a:t>
              </a:r>
              <a:r>
                <a:rPr lang="es-MX" sz="1100" dirty="0" smtClean="0">
                  <a:latin typeface="Franklin Gothic Book" panose="020B0503020102020204" pitchFamily="34" charset="0"/>
                </a:rPr>
                <a:t>PARA </a:t>
              </a:r>
            </a:p>
            <a:p>
              <a:r>
                <a:rPr lang="es-MX" sz="1100" dirty="0" smtClean="0">
                  <a:latin typeface="Franklin Gothic Book" panose="020B0503020102020204" pitchFamily="34" charset="0"/>
                </a:rPr>
                <a:t>VALORAR</a:t>
              </a:r>
              <a:endParaRPr lang="es-MX" sz="11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7107132" y="886233"/>
              <a:ext cx="1749198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latin typeface="Franklin Gothic Book" panose="020B0503020102020204" pitchFamily="34" charset="0"/>
                </a:rPr>
                <a:t>ACCIONES PARA</a:t>
              </a:r>
            </a:p>
            <a:p>
              <a:pPr algn="ctr"/>
              <a:r>
                <a:rPr lang="es-MX" sz="1100" dirty="0" smtClean="0">
                  <a:latin typeface="Franklin Gothic Book" panose="020B0503020102020204" pitchFamily="34" charset="0"/>
                </a:rPr>
                <a:t> REFORZAR</a:t>
              </a:r>
              <a:endParaRPr lang="es-MX" sz="11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48525" y="886233"/>
              <a:ext cx="1725142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200"/>
              </a:lvl1pPr>
            </a:lstStyle>
            <a:p>
              <a:r>
                <a:rPr lang="es-MX" sz="1100" dirty="0">
                  <a:latin typeface="Franklin Gothic Book" panose="020B0503020102020204" pitchFamily="34" charset="0"/>
                </a:rPr>
                <a:t>ACCIONES </a:t>
              </a:r>
              <a:r>
                <a:rPr lang="es-MX" sz="1100" dirty="0" smtClean="0">
                  <a:latin typeface="Franklin Gothic Book" panose="020B0503020102020204" pitchFamily="34" charset="0"/>
                </a:rPr>
                <a:t>PARA </a:t>
              </a:r>
            </a:p>
            <a:p>
              <a:r>
                <a:rPr lang="es-MX" sz="1100" dirty="0" smtClean="0">
                  <a:latin typeface="Franklin Gothic Book" panose="020B0503020102020204" pitchFamily="34" charset="0"/>
                </a:rPr>
                <a:t>ORIENTAR</a:t>
              </a:r>
            </a:p>
          </p:txBody>
        </p:sp>
      </p:grpSp>
      <p:grpSp>
        <p:nvGrpSpPr>
          <p:cNvPr id="19" name="Group 13"/>
          <p:cNvGrpSpPr/>
          <p:nvPr/>
        </p:nvGrpSpPr>
        <p:grpSpPr>
          <a:xfrm>
            <a:off x="0" y="44624"/>
            <a:ext cx="10113638" cy="1089721"/>
            <a:chOff x="0" y="33910"/>
            <a:chExt cx="10113638" cy="1089721"/>
          </a:xfrm>
        </p:grpSpPr>
        <p:grpSp>
          <p:nvGrpSpPr>
            <p:cNvPr id="20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4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35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Tareas percibidas como importantes y la frecuencia de la realizaci</a:t>
            </a:r>
            <a:r>
              <a:rPr lang="es-MX" sz="1800" dirty="0" smtClean="0">
                <a:latin typeface="Soberana Titular" panose="02000000000000000000" pitchFamily="50" charset="0"/>
              </a:rPr>
              <a:t>ón de las mismas</a:t>
            </a:r>
            <a:r>
              <a:rPr lang="es-MX" sz="1800" dirty="0" smtClean="0">
                <a:latin typeface="Soberana Titular" panose="02000000000000000000" pitchFamily="50" charset="0"/>
              </a:rPr>
              <a:t> 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59904" y="6402814"/>
            <a:ext cx="87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Lebrija</a:t>
            </a:r>
            <a:r>
              <a:rPr lang="en-US" sz="1600" dirty="0" smtClean="0"/>
              <a:t>-Hirschfield, Rizzoli-Córdoba, et al.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prensa</a:t>
            </a:r>
            <a:r>
              <a:rPr lang="en-US" sz="1600" dirty="0" smtClean="0"/>
              <a:t>, 2016.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9437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259904" y="12771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sz="2000" dirty="0"/>
          </a:p>
        </p:txBody>
      </p:sp>
      <p:graphicFrame>
        <p:nvGraphicFramePr>
          <p:cNvPr id="19" name="8 Gráfico"/>
          <p:cNvGraphicFramePr/>
          <p:nvPr>
            <p:extLst/>
          </p:nvPr>
        </p:nvGraphicFramePr>
        <p:xfrm>
          <a:off x="126002" y="2998489"/>
          <a:ext cx="2855323" cy="245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9 CuadroTexto"/>
          <p:cNvSpPr txBox="1"/>
          <p:nvPr/>
        </p:nvSpPr>
        <p:spPr>
          <a:xfrm>
            <a:off x="213302" y="4823491"/>
            <a:ext cx="389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Franklin Gothic Book"/>
              </a:rPr>
              <a:t>No</a:t>
            </a:r>
          </a:p>
        </p:txBody>
      </p:sp>
      <p:sp>
        <p:nvSpPr>
          <p:cNvPr id="21" name="10 CuadroTexto"/>
          <p:cNvSpPr txBox="1"/>
          <p:nvPr/>
        </p:nvSpPr>
        <p:spPr>
          <a:xfrm>
            <a:off x="2193585" y="3779539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501F74"/>
                </a:solidFill>
                <a:latin typeface="Franklin Gothic Book"/>
              </a:rPr>
              <a:t>Sí</a:t>
            </a:r>
          </a:p>
        </p:txBody>
      </p:sp>
      <p:sp>
        <p:nvSpPr>
          <p:cNvPr id="22" name="16 CuadroTexto"/>
          <p:cNvSpPr txBox="1"/>
          <p:nvPr/>
        </p:nvSpPr>
        <p:spPr>
          <a:xfrm>
            <a:off x="238125" y="2116920"/>
            <a:ext cx="298480" cy="246221"/>
          </a:xfrm>
          <a:prstGeom prst="rect">
            <a:avLst/>
          </a:prstGeom>
          <a:noFill/>
          <a:ln>
            <a:solidFill>
              <a:srgbClr val="501F74"/>
            </a:solidFill>
          </a:ln>
        </p:spPr>
        <p:txBody>
          <a:bodyPr wrap="none" rtlCol="0">
            <a:spAutoFit/>
          </a:bodyPr>
          <a:lstStyle/>
          <a:p>
            <a:r>
              <a:rPr lang="es-MX" sz="1000" dirty="0" smtClean="0"/>
              <a:t>%</a:t>
            </a:r>
            <a:endParaRPr lang="es-MX" sz="1000" dirty="0"/>
          </a:p>
        </p:txBody>
      </p:sp>
      <p:sp>
        <p:nvSpPr>
          <p:cNvPr id="32" name="CuadroTexto 44"/>
          <p:cNvSpPr txBox="1"/>
          <p:nvPr/>
        </p:nvSpPr>
        <p:spPr>
          <a:xfrm>
            <a:off x="8134914" y="5733836"/>
            <a:ext cx="757566" cy="24622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000" i="1" dirty="0" smtClean="0">
                <a:solidFill>
                  <a:schemeClr val="bg1">
                    <a:lumMod val="65000"/>
                  </a:schemeClr>
                </a:solidFill>
                <a:latin typeface="Calisto MT"/>
                <a:cs typeface="Calisto MT"/>
              </a:rPr>
              <a:t>n=  </a:t>
            </a:r>
            <a:r>
              <a:rPr lang="es-ES_tradnl" sz="1000" b="1" dirty="0" smtClean="0">
                <a:solidFill>
                  <a:schemeClr val="bg1">
                    <a:lumMod val="65000"/>
                  </a:schemeClr>
                </a:solidFill>
                <a:latin typeface="Franklin Gothic Book"/>
              </a:rPr>
              <a:t>541</a:t>
            </a:r>
            <a:endParaRPr lang="es-ES_tradnl" sz="1000" b="1" dirty="0">
              <a:solidFill>
                <a:schemeClr val="bg1">
                  <a:lumMod val="65000"/>
                </a:schemeClr>
              </a:solidFill>
              <a:latin typeface="Franklin Gothic Book"/>
            </a:endParaRPr>
          </a:p>
        </p:txBody>
      </p:sp>
      <p:graphicFrame>
        <p:nvGraphicFramePr>
          <p:cNvPr id="33" name="8 Gráfico"/>
          <p:cNvGraphicFramePr/>
          <p:nvPr>
            <p:extLst/>
          </p:nvPr>
        </p:nvGraphicFramePr>
        <p:xfrm>
          <a:off x="3202577" y="2998489"/>
          <a:ext cx="2855323" cy="245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9 CuadroTexto"/>
          <p:cNvSpPr txBox="1"/>
          <p:nvPr/>
        </p:nvSpPr>
        <p:spPr>
          <a:xfrm>
            <a:off x="3289877" y="4728241"/>
            <a:ext cx="389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Franklin Gothic Book"/>
              </a:rPr>
              <a:t>No</a:t>
            </a:r>
          </a:p>
        </p:txBody>
      </p:sp>
      <p:sp>
        <p:nvSpPr>
          <p:cNvPr id="35" name="10 CuadroTexto"/>
          <p:cNvSpPr txBox="1"/>
          <p:nvPr/>
        </p:nvSpPr>
        <p:spPr>
          <a:xfrm>
            <a:off x="5393985" y="3779539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501F74"/>
                </a:solidFill>
                <a:latin typeface="Franklin Gothic Book"/>
              </a:rPr>
              <a:t>Sí</a:t>
            </a:r>
          </a:p>
        </p:txBody>
      </p:sp>
      <p:graphicFrame>
        <p:nvGraphicFramePr>
          <p:cNvPr id="36" name="8 Gráfico"/>
          <p:cNvGraphicFramePr/>
          <p:nvPr>
            <p:extLst/>
          </p:nvPr>
        </p:nvGraphicFramePr>
        <p:xfrm>
          <a:off x="6212477" y="2988964"/>
          <a:ext cx="2855323" cy="245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9 CuadroTexto"/>
          <p:cNvSpPr txBox="1"/>
          <p:nvPr/>
        </p:nvSpPr>
        <p:spPr>
          <a:xfrm>
            <a:off x="6299777" y="4756816"/>
            <a:ext cx="389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>
                    <a:lumMod val="65000"/>
                  </a:schemeClr>
                </a:solidFill>
                <a:latin typeface="Franklin Gothic Book"/>
              </a:rPr>
              <a:t>No</a:t>
            </a:r>
          </a:p>
        </p:txBody>
      </p:sp>
      <p:sp>
        <p:nvSpPr>
          <p:cNvPr id="38" name="10 CuadroTexto"/>
          <p:cNvSpPr txBox="1"/>
          <p:nvPr/>
        </p:nvSpPr>
        <p:spPr>
          <a:xfrm>
            <a:off x="8318160" y="3779539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501F74"/>
                </a:solidFill>
                <a:latin typeface="Franklin Gothic Book"/>
              </a:rPr>
              <a:t>Sí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426201" y="2692989"/>
            <a:ext cx="226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¿Ha escuchado usted sobre el </a:t>
            </a:r>
            <a:r>
              <a:rPr lang="es-MX" sz="1100" b="1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Desarrollo Infantil Temprano</a:t>
            </a:r>
            <a:r>
              <a:rPr lang="es-MX" sz="1100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?</a:t>
            </a:r>
            <a:endParaRPr lang="es-MX" sz="1100" i="1" dirty="0">
              <a:solidFill>
                <a:schemeClr val="accent4">
                  <a:lumMod val="50000"/>
                </a:schemeClr>
              </a:solidFill>
              <a:latin typeface="Calisto MT"/>
              <a:cs typeface="Calisto MT"/>
            </a:endParaRPr>
          </a:p>
        </p:txBody>
      </p:sp>
      <p:sp>
        <p:nvSpPr>
          <p:cNvPr id="40" name="CuadroTexto 4"/>
          <p:cNvSpPr txBox="1"/>
          <p:nvPr/>
        </p:nvSpPr>
        <p:spPr>
          <a:xfrm>
            <a:off x="358776" y="2692989"/>
            <a:ext cx="226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¿Ha escuchado usted sobre el </a:t>
            </a:r>
            <a:r>
              <a:rPr lang="es-MX" sz="1100" b="1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Educación Inicial</a:t>
            </a:r>
            <a:r>
              <a:rPr lang="es-MX" sz="1100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?</a:t>
            </a:r>
            <a:endParaRPr lang="es-MX" sz="1100" i="1" dirty="0">
              <a:solidFill>
                <a:schemeClr val="accent4">
                  <a:lumMod val="50000"/>
                </a:schemeClr>
              </a:solidFill>
              <a:latin typeface="Calisto MT"/>
              <a:cs typeface="Calisto MT"/>
            </a:endParaRPr>
          </a:p>
        </p:txBody>
      </p:sp>
      <p:sp>
        <p:nvSpPr>
          <p:cNvPr id="41" name="CuadroTexto 4"/>
          <p:cNvSpPr txBox="1"/>
          <p:nvPr/>
        </p:nvSpPr>
        <p:spPr>
          <a:xfrm>
            <a:off x="3406776" y="2683464"/>
            <a:ext cx="226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¿Ha escuchado usted sobre el </a:t>
            </a:r>
            <a:r>
              <a:rPr lang="es-MX" sz="1100" b="1" i="1" dirty="0" smtClean="0">
                <a:solidFill>
                  <a:schemeClr val="accent4">
                    <a:lumMod val="50000"/>
                  </a:schemeClr>
                </a:solidFill>
                <a:latin typeface="Calisto MT"/>
                <a:cs typeface="Calisto MT"/>
              </a:rPr>
              <a:t>Estimulación Temprana</a:t>
            </a:r>
            <a:endParaRPr lang="es-MX" sz="1100" i="1" dirty="0">
              <a:solidFill>
                <a:schemeClr val="accent4">
                  <a:lumMod val="50000"/>
                </a:schemeClr>
              </a:solidFill>
              <a:latin typeface="Calisto MT"/>
              <a:cs typeface="Calisto MT"/>
            </a:endParaRPr>
          </a:p>
        </p:txBody>
      </p:sp>
      <p:grpSp>
        <p:nvGrpSpPr>
          <p:cNvPr id="24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5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" descr="HIMFG By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42" name="Title 4"/>
          <p:cNvSpPr txBox="1">
            <a:spLocks/>
          </p:cNvSpPr>
          <p:nvPr/>
        </p:nvSpPr>
        <p:spPr>
          <a:xfrm>
            <a:off x="323476" y="887114"/>
            <a:ext cx="8534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Soberana Titular" panose="02000000000000000000" pitchFamily="50" charset="0"/>
              </a:rPr>
              <a:t>Evaluación del conocimiento de conceptos relacionados al desarrollo infantil</a:t>
            </a:r>
            <a:endParaRPr lang="es-MX" sz="1800" dirty="0">
              <a:latin typeface="Soberana Titular" panose="02000000000000000000" pitchFamily="50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59904" y="6146140"/>
            <a:ext cx="87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Lebrija</a:t>
            </a:r>
            <a:r>
              <a:rPr lang="en-US" sz="1600" dirty="0" smtClean="0"/>
              <a:t>-Hirschfield, Rizzoli-Córdoba, et al.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prensa</a:t>
            </a:r>
            <a:r>
              <a:rPr lang="en-US" sz="1600" dirty="0" smtClean="0"/>
              <a:t>, 2016.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4679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5576" y="1251917"/>
            <a:ext cx="8748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Hacia una acción intersectorial por la primera infancia</a:t>
            </a:r>
            <a:endParaRPr lang="es-MX" sz="2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oup 19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7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6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4355976" y="21496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Fortaleciendo la coparticipación  de los hombres en la crianza</a:t>
            </a:r>
            <a:endParaRPr lang="es-MX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3435" t="24406" r="12920" b="9641"/>
          <a:stretch/>
        </p:blipFill>
        <p:spPr>
          <a:xfrm>
            <a:off x="307975" y="2012684"/>
            <a:ext cx="82809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7168" y="1111268"/>
            <a:ext cx="877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de tamizaje recomendada para </a:t>
            </a:r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es-E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Desarrollo Infantil “EDI” </a:t>
            </a:r>
            <a:endParaRPr lang="es-MX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7168" y="1815098"/>
            <a:ext cx="87722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versión original </a:t>
            </a:r>
            <a:r>
              <a:rPr lang="es-MX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 diseñada en México para la Dirección General de Oportunidades</a:t>
            </a:r>
            <a:r>
              <a:rPr lang="es-MX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Dra. Lourdes </a:t>
            </a:r>
            <a:r>
              <a:rPr lang="es-MX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Schnaas</a:t>
            </a:r>
            <a:r>
              <a:rPr lang="es-MX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MX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INPer</a:t>
            </a:r>
            <a:r>
              <a:rPr lang="es-MX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2010</a:t>
            </a:r>
            <a:r>
              <a:rPr lang="es-MX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s-MX" sz="1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versión modificada (actual) y validación</a:t>
            </a:r>
            <a:r>
              <a:rPr lang="es-MX" sz="16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llevó a cabo por el HIMFG durante 2011 en Chihuahua, Distrito Federal, Estado de México y Yucatán</a:t>
            </a:r>
            <a:r>
              <a:rPr lang="es-MX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2" y="4112457"/>
            <a:ext cx="2054394" cy="21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12331"/>
              </p:ext>
            </p:extLst>
          </p:nvPr>
        </p:nvGraphicFramePr>
        <p:xfrm>
          <a:off x="3220886" y="3208189"/>
          <a:ext cx="5564090" cy="299116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51267"/>
                <a:gridCol w="3512823"/>
              </a:tblGrid>
              <a:tr h="30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400" dirty="0" smtClean="0"/>
                        <a:t>Eje</a:t>
                      </a:r>
                      <a:endParaRPr lang="es-MX" sz="1400" b="0" dirty="0">
                        <a:latin typeface="Soberana Sans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400" dirty="0" smtClean="0"/>
                        <a:t>¿Qué se</a:t>
                      </a:r>
                      <a:r>
                        <a:rPr lang="es-MX" sz="1400" baseline="0" dirty="0" smtClean="0"/>
                        <a:t> evalúa?</a:t>
                      </a:r>
                      <a:endParaRPr lang="es-MX" sz="1400" b="0" dirty="0">
                        <a:latin typeface="Soberana Sans" panose="02000000000000000000"/>
                      </a:endParaRPr>
                    </a:p>
                  </a:txBody>
                  <a:tcPr/>
                </a:tc>
              </a:tr>
              <a:tr h="418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Factores de riesgo biológico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Edad de la madre, problemas durante el embarazo o al nacimiento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Señales de alerta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Aspectos que pudieran sugerir algún problema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Áreas del desarrollo</a:t>
                      </a:r>
                      <a:endParaRPr lang="es-MX" sz="1400" kern="1200" dirty="0" smtClean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Evalúa las áreas motora, lenguaje, social, cognitiva y adaptativa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Señales de alarma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En caso de estar presente al menos uno, requiere de referencia y valoración rápida 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9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Exploración neurológica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400" kern="1200" dirty="0" smtClean="0"/>
                        <a:t>Movimientos de la cara, ojos y cuerpo; y el tamaño (crecimiento) de la cabeza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Soberana Sans" panose="0200000000000000000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4"/>
          <p:cNvSpPr txBox="1"/>
          <p:nvPr/>
        </p:nvSpPr>
        <p:spPr>
          <a:xfrm>
            <a:off x="36512" y="6257836"/>
            <a:ext cx="8502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MX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Evaluación de Menores de Cinco Años con Riesgo de Retraso en el Desarrollo, Comisión </a:t>
            </a:r>
            <a:r>
              <a:rPr 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Protección Social en Salud,  Secretaría de Salud, </a:t>
            </a:r>
            <a:r>
              <a:rPr lang="es-MX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marL="342900" indent="-342900">
              <a:buFontTx/>
              <a:buAutoNum type="arabicPeriod"/>
            </a:pPr>
            <a:r>
              <a:rPr lang="es-MX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Rizzoli-Córdoba A, et al. Bol </a:t>
            </a:r>
            <a:r>
              <a:rPr lang="es-MX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</a:t>
            </a:r>
            <a:r>
              <a:rPr lang="es-MX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</a:t>
            </a:r>
            <a:r>
              <a:rPr lang="es-MX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</a:t>
            </a:r>
            <a:r>
              <a:rPr lang="es-MX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2013; 70(3):195-208</a:t>
            </a:r>
          </a:p>
          <a:p>
            <a:pPr marL="342900" indent="-342900">
              <a:buFontTx/>
              <a:buAutoNum type="arabicPeriod"/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6512" y="24017"/>
            <a:ext cx="9144000" cy="1100727"/>
            <a:chOff x="36512" y="24017"/>
            <a:chExt cx="9144000" cy="1100727"/>
          </a:xfrm>
        </p:grpSpPr>
        <p:grpSp>
          <p:nvGrpSpPr>
            <p:cNvPr id="2" name="12 Grupo"/>
            <p:cNvGrpSpPr/>
            <p:nvPr/>
          </p:nvGrpSpPr>
          <p:grpSpPr>
            <a:xfrm>
              <a:off x="36512" y="24017"/>
              <a:ext cx="9144000" cy="1100727"/>
              <a:chOff x="0" y="24017"/>
              <a:chExt cx="9144000" cy="110072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20072" y="24017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20 Imagen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86496" y="188640"/>
                <a:ext cx="2361968" cy="570790"/>
              </a:xfrm>
              <a:prstGeom prst="rect">
                <a:avLst/>
              </a:prstGeom>
            </p:spPr>
          </p:pic>
          <p:pic>
            <p:nvPicPr>
              <p:cNvPr id="22" name="Picture 2" descr="C:\Users\Usuario\Downloads\CeNSIA By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87824" y="188640"/>
                <a:ext cx="887139" cy="599418"/>
              </a:xfrm>
              <a:prstGeom prst="rect">
                <a:avLst/>
              </a:prstGeom>
              <a:noFill/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2996" y="207908"/>
              <a:ext cx="1341236" cy="56088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55575" y="3284130"/>
            <a:ext cx="276024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evaluar a niños de un mes de vida y hasta un día antes de cumplir los cinco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endParaRPr lang="es-MX" sz="12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07975" y="3429000"/>
            <a:ext cx="8602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  <a:endParaRPr lang="es-E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16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6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9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7168" y="1212305"/>
            <a:ext cx="877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Características de las pruebas de tamizaje de evaluación del desarrollo disponibles en América*</a:t>
            </a:r>
            <a:endParaRPr lang="es-MX" sz="2000" b="1" dirty="0">
              <a:solidFill>
                <a:prstClr val="black"/>
              </a:solidFill>
              <a:latin typeface="Soberana Titular" panose="02000000000000000000" pitchFamily="50" charset="0"/>
            </a:endParaRPr>
          </a:p>
        </p:txBody>
      </p:sp>
      <p:graphicFrame>
        <p:nvGraphicFramePr>
          <p:cNvPr id="15" name="9 Marcador de contenido"/>
          <p:cNvGraphicFramePr>
            <a:graphicFrameLocks/>
          </p:cNvGraphicFramePr>
          <p:nvPr>
            <p:extLst/>
          </p:nvPr>
        </p:nvGraphicFramePr>
        <p:xfrm>
          <a:off x="266443" y="1920191"/>
          <a:ext cx="8712965" cy="4058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00199"/>
                <a:gridCol w="1167338"/>
                <a:gridCol w="1388946"/>
                <a:gridCol w="1452161"/>
                <a:gridCol w="1431136"/>
                <a:gridCol w="147318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Soberana Sans"/>
                        </a:rPr>
                        <a:t>Prueba</a:t>
                      </a:r>
                      <a:endParaRPr lang="es-MX" sz="1200" dirty="0">
                        <a:latin typeface="Soberana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Soberana Sans"/>
                        </a:rPr>
                        <a:t>Idioma</a:t>
                      </a:r>
                      <a:endParaRPr lang="es-MX" sz="1200" dirty="0">
                        <a:latin typeface="Soberana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Soberana Sans"/>
                        </a:rPr>
                        <a:t>Rango de edad (meses)</a:t>
                      </a:r>
                      <a:endParaRPr lang="es-MX" sz="1200" dirty="0">
                        <a:latin typeface="Soberana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Soberana Sans"/>
                        </a:rPr>
                        <a:t>Tiempo</a:t>
                      </a:r>
                      <a:r>
                        <a:rPr lang="es-MX" sz="1200" baseline="0" dirty="0" smtClean="0">
                          <a:latin typeface="Soberana Sans"/>
                        </a:rPr>
                        <a:t> de aplicación</a:t>
                      </a:r>
                      <a:endParaRPr lang="es-MX" sz="1200" dirty="0">
                        <a:latin typeface="Soberana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Soberana Sans"/>
                        </a:rPr>
                        <a:t>Sensibilidad</a:t>
                      </a:r>
                      <a:endParaRPr lang="es-MX" sz="1200" dirty="0">
                        <a:latin typeface="Soberana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Soberana Sans"/>
                        </a:rPr>
                        <a:t>Especificidad</a:t>
                      </a:r>
                      <a:endParaRPr lang="es-MX" sz="1200" dirty="0">
                        <a:latin typeface="Soberana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100" dirty="0" err="1" smtClean="0">
                          <a:latin typeface="Soberana Sans"/>
                        </a:rPr>
                        <a:t>Ages</a:t>
                      </a:r>
                      <a:r>
                        <a:rPr lang="es-MX" sz="1100" dirty="0" smtClean="0">
                          <a:latin typeface="Soberana Sans"/>
                        </a:rPr>
                        <a:t> &amp; </a:t>
                      </a:r>
                      <a:r>
                        <a:rPr lang="es-MX" sz="1100" dirty="0" err="1" smtClean="0">
                          <a:latin typeface="Soberana Sans"/>
                        </a:rPr>
                        <a:t>Stages</a:t>
                      </a:r>
                      <a:r>
                        <a:rPr lang="es-MX" sz="1100" dirty="0" smtClean="0">
                          <a:latin typeface="Soberana Sans"/>
                        </a:rPr>
                        <a:t> </a:t>
                      </a:r>
                      <a:r>
                        <a:rPr lang="es-MX" sz="1100" dirty="0" err="1" smtClean="0">
                          <a:latin typeface="Soberana Sans"/>
                        </a:rPr>
                        <a:t>Questionnaires</a:t>
                      </a:r>
                      <a:r>
                        <a:rPr lang="es-MX" sz="1100" dirty="0" smtClean="0">
                          <a:latin typeface="Soberana Sans"/>
                        </a:rPr>
                        <a:t> (EUA)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Inglés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4-60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10-15 min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0.70-0.90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0.76-0.91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100" dirty="0" err="1" smtClean="0">
                          <a:latin typeface="Soberana Sans"/>
                        </a:rPr>
                        <a:t>Developmental</a:t>
                      </a:r>
                      <a:r>
                        <a:rPr lang="es-MX" sz="1100" dirty="0" smtClean="0">
                          <a:latin typeface="Soberana Sans"/>
                        </a:rPr>
                        <a:t> </a:t>
                      </a:r>
                      <a:r>
                        <a:rPr lang="es-MX" sz="1100" dirty="0" err="1" smtClean="0">
                          <a:latin typeface="Soberana Sans"/>
                        </a:rPr>
                        <a:t>Inventory</a:t>
                      </a:r>
                      <a:r>
                        <a:rPr lang="es-MX" sz="1100" dirty="0" smtClean="0">
                          <a:latin typeface="Soberana Sans"/>
                        </a:rPr>
                        <a:t> </a:t>
                      </a:r>
                      <a:r>
                        <a:rPr lang="es-MX" sz="1100" dirty="0" err="1" smtClean="0">
                          <a:latin typeface="Soberana Sans"/>
                        </a:rPr>
                        <a:t>Screening</a:t>
                      </a:r>
                      <a:r>
                        <a:rPr lang="es-MX" sz="1100" baseline="0" dirty="0" smtClean="0">
                          <a:latin typeface="Soberana Sans"/>
                        </a:rPr>
                        <a:t> 2nd ed. (EUA)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Inglés y español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0-95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10-30</a:t>
                      </a:r>
                      <a:r>
                        <a:rPr lang="es-MX" sz="1100" baseline="0" dirty="0" smtClean="0">
                          <a:latin typeface="Soberana Sans"/>
                        </a:rPr>
                        <a:t> min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0.72-0.93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0.79-0.88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100" dirty="0" smtClean="0">
                          <a:latin typeface="Soberana Sans"/>
                        </a:rPr>
                        <a:t>Bayley </a:t>
                      </a:r>
                      <a:r>
                        <a:rPr lang="es-MX" sz="1100" dirty="0" err="1" smtClean="0">
                          <a:latin typeface="Soberana Sans"/>
                        </a:rPr>
                        <a:t>Infant</a:t>
                      </a:r>
                      <a:r>
                        <a:rPr lang="es-MX" sz="1100" baseline="0" dirty="0" smtClean="0">
                          <a:latin typeface="Soberana Sans"/>
                        </a:rPr>
                        <a:t> </a:t>
                      </a:r>
                      <a:r>
                        <a:rPr lang="es-MX" sz="1100" baseline="0" dirty="0" err="1" smtClean="0">
                          <a:latin typeface="Soberana Sans"/>
                        </a:rPr>
                        <a:t>Neurodevelopmental</a:t>
                      </a:r>
                      <a:r>
                        <a:rPr lang="es-MX" sz="1100" baseline="0" dirty="0" smtClean="0">
                          <a:latin typeface="Soberana Sans"/>
                        </a:rPr>
                        <a:t> </a:t>
                      </a:r>
                      <a:r>
                        <a:rPr lang="es-MX" sz="1100" baseline="0" dirty="0" err="1" smtClean="0">
                          <a:latin typeface="Soberana Sans"/>
                        </a:rPr>
                        <a:t>Screener</a:t>
                      </a:r>
                      <a:r>
                        <a:rPr lang="es-MX" sz="1100" baseline="0" dirty="0" smtClean="0">
                          <a:latin typeface="Soberana Sans"/>
                        </a:rPr>
                        <a:t> (EUA)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Inglés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3-24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10 min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0.75-0.86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0.75-0.86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100" baseline="0" dirty="0" smtClean="0">
                          <a:latin typeface="Soberana Sans"/>
                        </a:rPr>
                        <a:t>Denver-II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Inglés y español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0-71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20-30 min 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0.56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0.80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100" dirty="0" smtClean="0">
                          <a:latin typeface="Soberana Sans"/>
                        </a:rPr>
                        <a:t>Escala de Evaluación del Desarrollo Psicomotor</a:t>
                      </a:r>
                      <a:r>
                        <a:rPr lang="es-MX" sz="1100" baseline="0" dirty="0" smtClean="0">
                          <a:latin typeface="Soberana Sans"/>
                        </a:rPr>
                        <a:t> (Chile)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Español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0-24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20 min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NR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NR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100" dirty="0" smtClean="0">
                          <a:latin typeface="Soberana Sans"/>
                        </a:rPr>
                        <a:t>PRUNAPE (Argentina)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Español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0-60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10-15 min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0.80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Soberana Sans"/>
                        </a:rPr>
                        <a:t>0.93</a:t>
                      </a:r>
                      <a:endParaRPr lang="es-MX" sz="1100" dirty="0"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Prueba de</a:t>
                      </a:r>
                      <a:r>
                        <a:rPr lang="es-MX" sz="1100" b="1" baseline="0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 Evaluación del Desarrollo Infantil</a:t>
                      </a:r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 (México)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Español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1-60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10-15 min</a:t>
                      </a:r>
                      <a:endParaRPr lang="es-MX" sz="1100" b="1" dirty="0">
                        <a:solidFill>
                          <a:schemeClr val="bg1"/>
                        </a:solidFill>
                        <a:latin typeface="Soberana San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80.5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60.5</a:t>
                      </a:r>
                    </a:p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Soberana Sans"/>
                        </a:rPr>
                        <a:t>(≥80% por dominio)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4"/>
          <p:cNvSpPr txBox="1"/>
          <p:nvPr/>
        </p:nvSpPr>
        <p:spPr>
          <a:xfrm>
            <a:off x="1890969" y="6021288"/>
            <a:ext cx="6894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*Romo-Pardo B, et al. Bol.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Hosp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Infant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Mex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.; 2012; 69(6):450-462</a:t>
            </a:r>
          </a:p>
          <a:p>
            <a:pPr lvl="0" algn="r"/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Rizzoli-Córdoba A, et al.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Bol.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Med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Hosp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Infant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Mex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.; 2013; 70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(3): 195-208</a:t>
            </a:r>
          </a:p>
          <a:p>
            <a:pPr algn="r"/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Rizzoli-Córdoba A, et al.  Bol.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Med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Hosp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Infant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Mex.;2014; 71(3):154-172</a:t>
            </a:r>
          </a:p>
        </p:txBody>
      </p:sp>
      <p:grpSp>
        <p:nvGrpSpPr>
          <p:cNvPr id="23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4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Picture 7" descr="HIMFG By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7168" y="1212305"/>
            <a:ext cx="8772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Sensibilidad de la prueba EDI por dominio y grupo de edad evaluado</a:t>
            </a:r>
            <a:endParaRPr lang="es-MX" sz="2000" b="1" dirty="0">
              <a:solidFill>
                <a:prstClr val="black"/>
              </a:solidFill>
              <a:latin typeface="Soberana Titular" panose="02000000000000000000" pitchFamily="50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460375" y="6329363"/>
            <a:ext cx="832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Rizzoli-Córdoba A, et al. Bol.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Hosp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Infant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Mex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.; 2014; 71(3): 154-172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341195" y="1612415"/>
          <a:ext cx="7683690" cy="457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3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7" descr="HIMFG By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2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7168" y="1212305"/>
            <a:ext cx="8772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Soberana Titular" panose="02000000000000000000" pitchFamily="50" charset="0"/>
              </a:rPr>
              <a:t>Especificidad de la prueba EDI por dominio y grupo de edad evaluado</a:t>
            </a:r>
            <a:endParaRPr lang="es-MX" sz="2000" b="1" dirty="0">
              <a:solidFill>
                <a:prstClr val="black"/>
              </a:solidFill>
              <a:latin typeface="Soberana Titular" panose="02000000000000000000" pitchFamily="50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2324944" y="6329362"/>
            <a:ext cx="64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Rizzoli-Córdoba A, et al. Bol.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Hosp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Infant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Mex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2014; 71(3):154-172</a:t>
            </a: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4429879" y="2693521"/>
          <a:ext cx="4714121" cy="289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/>
          </p:nvPr>
        </p:nvGraphicFramePr>
        <p:xfrm>
          <a:off x="-108520" y="2564904"/>
          <a:ext cx="4616711" cy="327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76560" y="2050043"/>
            <a:ext cx="181602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Soberana Sans" panose="02000000000000000000"/>
              </a:rPr>
              <a:t>1-15 meses</a:t>
            </a:r>
            <a:endParaRPr lang="es-MX" b="1" dirty="0">
              <a:solidFill>
                <a:schemeClr val="bg1"/>
              </a:solidFill>
              <a:latin typeface="Soberana Sans" panose="0200000000000000000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780199" y="2050043"/>
            <a:ext cx="181602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Soberana Sans" panose="02000000000000000000"/>
              </a:rPr>
              <a:t>16-59 meses</a:t>
            </a:r>
            <a:endParaRPr lang="es-MX" b="1" dirty="0">
              <a:solidFill>
                <a:schemeClr val="bg1"/>
              </a:solidFill>
              <a:latin typeface="Soberana Sans" panose="0200000000000000000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75" y="164362"/>
            <a:ext cx="1345109" cy="560462"/>
          </a:xfrm>
          <a:prstGeom prst="rect">
            <a:avLst/>
          </a:prstGeom>
        </p:spPr>
      </p:pic>
      <p:grpSp>
        <p:nvGrpSpPr>
          <p:cNvPr id="26" name="Group 13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8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7" descr="HIMFG By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8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graphicFrame>
        <p:nvGraphicFramePr>
          <p:cNvPr id="12" name="11 Gráfico"/>
          <p:cNvGraphicFramePr/>
          <p:nvPr>
            <p:extLst/>
          </p:nvPr>
        </p:nvGraphicFramePr>
        <p:xfrm>
          <a:off x="4139952" y="1864997"/>
          <a:ext cx="4644457" cy="336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38342" y="1196752"/>
            <a:ext cx="8826145" cy="62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PORCENTAJE DE NIÑOS POR SUBDOMINIO AFECTADO  (CD ˂ 80) Y GRUPO DE EDAD, COMPARANDO EL RESULTADO DE LA PRUEBA EDI</a:t>
            </a:r>
            <a:endParaRPr lang="es-MX" sz="17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11 Gráfico"/>
          <p:cNvGraphicFramePr/>
          <p:nvPr>
            <p:extLst/>
          </p:nvPr>
        </p:nvGraphicFramePr>
        <p:xfrm>
          <a:off x="36512" y="1772815"/>
          <a:ext cx="4751512" cy="401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703228" y="1889431"/>
            <a:ext cx="151638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es-MX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59 meses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691680" y="1881811"/>
            <a:ext cx="1546860" cy="274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MX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 15 meses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23123" y="583050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>
                <a:solidFill>
                  <a:prstClr val="black"/>
                </a:solidFill>
                <a:latin typeface="Soberana Sans" pitchFamily="50" charset="0"/>
                <a:ea typeface="Calibri" pitchFamily="34" charset="0"/>
                <a:cs typeface="Times New Roman" pitchFamily="18" charset="0"/>
              </a:rPr>
              <a:t>Abreviaturas: Dominio cognitivo  (AM: Atención y memoria, RA: Razonamiento y habilidades académicas, PC: Percepción y conceptos); Dominio Personal-Social (IA: Interacción con adultos, IP: Interacción con pares, RS: Rol social y auto-concepto); Dominio adaptativo (AC: Autocuidado, RP: Responsabilidad personal); Dominio motor (MP: Motor perceptual, MG: Motor grueso, MF: Motor fino); Dominio Comunicación (CR: Comunicación receptiva, CE: Comunicación expresiva). † Estos subdominios solo se evalúan a partir de los 24 meses de edad. *</a:t>
            </a:r>
            <a:r>
              <a:rPr lang="es-MX" sz="1000" dirty="0">
                <a:solidFill>
                  <a:prstClr val="black"/>
                </a:solidFill>
                <a:latin typeface="Soberana Sans" pitchFamily="50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s-MX" sz="1000" dirty="0" smtClean="0">
                <a:solidFill>
                  <a:prstClr val="black"/>
                </a:solidFill>
                <a:latin typeface="Soberana Sans" pitchFamily="50" charset="0"/>
                <a:ea typeface="Calibri" pitchFamily="34" charset="0"/>
                <a:cs typeface="Times New Roman" pitchFamily="18" charset="0"/>
              </a:rPr>
              <a:t>˂0.05 entre amarillos y rojos para los subdominios marcados. **p˂0.001.</a:t>
            </a:r>
            <a:endParaRPr lang="es-MX" sz="1000" dirty="0" smtClean="0">
              <a:solidFill>
                <a:prstClr val="black"/>
              </a:solidFill>
              <a:latin typeface="Soberana Sans" pitchFamily="50" charset="0"/>
              <a:cs typeface="Arial" pitchFamily="34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1066325" y="6528114"/>
            <a:ext cx="789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Rizzoli-Córdoba A, et al. Bol.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Hosp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Infant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</a:t>
            </a:r>
            <a:r>
              <a:rPr lang="es-MX" sz="1400" dirty="0" err="1" smtClean="0">
                <a:solidFill>
                  <a:prstClr val="black"/>
                </a:solidFill>
                <a:latin typeface="Soberana Sans" panose="02000000000000000000" pitchFamily="50" charset="0"/>
              </a:rPr>
              <a:t>Mex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 2014; 71(5): 277-285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42792" y="5156078"/>
            <a:ext cx="41216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Las áreas más afectadas en los niños en rojo en este grupo de edad están más asociadas a </a:t>
            </a:r>
            <a:r>
              <a:rPr lang="es-MX" sz="1200" b="1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prácticas de crianza/educación</a:t>
            </a:r>
          </a:p>
        </p:txBody>
      </p:sp>
      <p:grpSp>
        <p:nvGrpSpPr>
          <p:cNvPr id="26" name="Group 19"/>
          <p:cNvGrpSpPr/>
          <p:nvPr/>
        </p:nvGrpSpPr>
        <p:grpSpPr>
          <a:xfrm>
            <a:off x="0" y="33910"/>
            <a:ext cx="10113638" cy="1089721"/>
            <a:chOff x="0" y="33910"/>
            <a:chExt cx="10113638" cy="1089721"/>
          </a:xfrm>
        </p:grpSpPr>
        <p:grpSp>
          <p:nvGrpSpPr>
            <p:cNvPr id="27" name="12 Grupo"/>
            <p:cNvGrpSpPr/>
            <p:nvPr/>
          </p:nvGrpSpPr>
          <p:grpSpPr>
            <a:xfrm>
              <a:off x="0" y="33910"/>
              <a:ext cx="9144000" cy="1089721"/>
              <a:chOff x="0" y="35023"/>
              <a:chExt cx="9144000" cy="1089721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504" y="35023"/>
                <a:ext cx="2664296" cy="873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14 Rectángulo"/>
              <p:cNvSpPr/>
              <p:nvPr/>
            </p:nvSpPr>
            <p:spPr>
              <a:xfrm>
                <a:off x="0" y="980728"/>
                <a:ext cx="3923928" cy="144016"/>
              </a:xfrm>
              <a:prstGeom prst="rect">
                <a:avLst/>
              </a:prstGeom>
              <a:solidFill>
                <a:srgbClr val="097916"/>
              </a:solidFill>
              <a:ln>
                <a:solidFill>
                  <a:srgbClr val="0979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15 Rectángulo"/>
              <p:cNvSpPr/>
              <p:nvPr/>
            </p:nvSpPr>
            <p:spPr>
              <a:xfrm>
                <a:off x="5220072" y="980728"/>
                <a:ext cx="3923928" cy="144016"/>
              </a:xfrm>
              <a:prstGeom prst="rect">
                <a:avLst/>
              </a:prstGeom>
              <a:solidFill>
                <a:srgbClr val="ED1116"/>
              </a:solidFill>
              <a:ln>
                <a:solidFill>
                  <a:srgbClr val="ED11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pic>
            <p:nvPicPr>
              <p:cNvPr id="32" name="Picture 7" descr="HIMFG By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2551" y="59566"/>
                <a:ext cx="648072" cy="884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CuadroTexto 8"/>
            <p:cNvSpPr txBox="1"/>
            <p:nvPr/>
          </p:nvSpPr>
          <p:spPr>
            <a:xfrm>
              <a:off x="5810623" y="74416"/>
              <a:ext cx="430301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1400" b="1" dirty="0" smtClean="0">
                <a:solidFill>
                  <a:srgbClr val="313131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Unidad </a:t>
              </a: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de Investigación en Neurodesarrollo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200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Hospital Infantil de México Federico Gómez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JAIME">
    <a:dk1>
      <a:srgbClr val="FFFCF9"/>
    </a:dk1>
    <a:lt1>
      <a:sysClr val="window" lastClr="FFFFFF"/>
    </a:lt1>
    <a:dk2>
      <a:srgbClr val="4C3F85"/>
    </a:dk2>
    <a:lt2>
      <a:srgbClr val="5F3B75"/>
    </a:lt2>
    <a:accent1>
      <a:srgbClr val="78336A"/>
    </a:accent1>
    <a:accent2>
      <a:srgbClr val="AE306D"/>
    </a:accent2>
    <a:accent3>
      <a:srgbClr val="A52C4B"/>
    </a:accent3>
    <a:accent4>
      <a:srgbClr val="CC573B"/>
    </a:accent4>
    <a:accent5>
      <a:srgbClr val="E7772B"/>
    </a:accent5>
    <a:accent6>
      <a:srgbClr val="EA8C27"/>
    </a:accent6>
    <a:hlink>
      <a:srgbClr val="EC9C23"/>
    </a:hlink>
    <a:folHlink>
      <a:srgbClr val="EFB12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JAIME">
    <a:dk1>
      <a:srgbClr val="FFFCF9"/>
    </a:dk1>
    <a:lt1>
      <a:sysClr val="window" lastClr="FFFFFF"/>
    </a:lt1>
    <a:dk2>
      <a:srgbClr val="4C3F85"/>
    </a:dk2>
    <a:lt2>
      <a:srgbClr val="5F3B75"/>
    </a:lt2>
    <a:accent1>
      <a:srgbClr val="78336A"/>
    </a:accent1>
    <a:accent2>
      <a:srgbClr val="AE306D"/>
    </a:accent2>
    <a:accent3>
      <a:srgbClr val="A52C4B"/>
    </a:accent3>
    <a:accent4>
      <a:srgbClr val="CC573B"/>
    </a:accent4>
    <a:accent5>
      <a:srgbClr val="E7772B"/>
    </a:accent5>
    <a:accent6>
      <a:srgbClr val="EA8C27"/>
    </a:accent6>
    <a:hlink>
      <a:srgbClr val="EC9C23"/>
    </a:hlink>
    <a:folHlink>
      <a:srgbClr val="EFB12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PINION">
    <a:dk1>
      <a:srgbClr val="000000"/>
    </a:dk1>
    <a:lt1>
      <a:srgbClr val="FFFFFF"/>
    </a:lt1>
    <a:dk2>
      <a:srgbClr val="1F497D"/>
    </a:dk2>
    <a:lt2>
      <a:srgbClr val="EEECE1"/>
    </a:lt2>
    <a:accent1>
      <a:srgbClr val="420474"/>
    </a:accent1>
    <a:accent2>
      <a:srgbClr val="8064A2"/>
    </a:accent2>
    <a:accent3>
      <a:srgbClr val="F0720A"/>
    </a:accent3>
    <a:accent4>
      <a:srgbClr val="76B531"/>
    </a:accent4>
    <a:accent5>
      <a:srgbClr val="358DA5"/>
    </a:accent5>
    <a:accent6>
      <a:srgbClr val="866C6E"/>
    </a:accent6>
    <a:hlink>
      <a:srgbClr val="0000FF"/>
    </a:hlink>
    <a:folHlink>
      <a:srgbClr val="800080"/>
    </a:folHlink>
  </a:clrScheme>
  <a:fontScheme name="OPINION">
    <a:majorFont>
      <a:latin typeface="Calibri"/>
      <a:ea typeface=""/>
      <a:cs typeface=""/>
    </a:majorFont>
    <a:minorFont>
      <a:latin typeface="Candar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JAIME">
    <a:dk1>
      <a:srgbClr val="FFFCF9"/>
    </a:dk1>
    <a:lt1>
      <a:sysClr val="window" lastClr="FFFFFF"/>
    </a:lt1>
    <a:dk2>
      <a:srgbClr val="4C3F85"/>
    </a:dk2>
    <a:lt2>
      <a:srgbClr val="5F3B75"/>
    </a:lt2>
    <a:accent1>
      <a:srgbClr val="78336A"/>
    </a:accent1>
    <a:accent2>
      <a:srgbClr val="AE306D"/>
    </a:accent2>
    <a:accent3>
      <a:srgbClr val="A52C4B"/>
    </a:accent3>
    <a:accent4>
      <a:srgbClr val="CC573B"/>
    </a:accent4>
    <a:accent5>
      <a:srgbClr val="E7772B"/>
    </a:accent5>
    <a:accent6>
      <a:srgbClr val="EA8C27"/>
    </a:accent6>
    <a:hlink>
      <a:srgbClr val="EC9C23"/>
    </a:hlink>
    <a:folHlink>
      <a:srgbClr val="EFB12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JAIME">
    <a:dk1>
      <a:srgbClr val="FFFCF9"/>
    </a:dk1>
    <a:lt1>
      <a:sysClr val="window" lastClr="FFFFFF"/>
    </a:lt1>
    <a:dk2>
      <a:srgbClr val="4C3F85"/>
    </a:dk2>
    <a:lt2>
      <a:srgbClr val="5F3B75"/>
    </a:lt2>
    <a:accent1>
      <a:srgbClr val="78336A"/>
    </a:accent1>
    <a:accent2>
      <a:srgbClr val="AE306D"/>
    </a:accent2>
    <a:accent3>
      <a:srgbClr val="A52C4B"/>
    </a:accent3>
    <a:accent4>
      <a:srgbClr val="CC573B"/>
    </a:accent4>
    <a:accent5>
      <a:srgbClr val="E7772B"/>
    </a:accent5>
    <a:accent6>
      <a:srgbClr val="EA8C27"/>
    </a:accent6>
    <a:hlink>
      <a:srgbClr val="EC9C23"/>
    </a:hlink>
    <a:folHlink>
      <a:srgbClr val="EFB12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JAIME">
    <a:dk1>
      <a:srgbClr val="FFFCF9"/>
    </a:dk1>
    <a:lt1>
      <a:sysClr val="window" lastClr="FFFFFF"/>
    </a:lt1>
    <a:dk2>
      <a:srgbClr val="4C3F85"/>
    </a:dk2>
    <a:lt2>
      <a:srgbClr val="5F3B75"/>
    </a:lt2>
    <a:accent1>
      <a:srgbClr val="78336A"/>
    </a:accent1>
    <a:accent2>
      <a:srgbClr val="AE306D"/>
    </a:accent2>
    <a:accent3>
      <a:srgbClr val="A52C4B"/>
    </a:accent3>
    <a:accent4>
      <a:srgbClr val="CC573B"/>
    </a:accent4>
    <a:accent5>
      <a:srgbClr val="E7772B"/>
    </a:accent5>
    <a:accent6>
      <a:srgbClr val="EA8C27"/>
    </a:accent6>
    <a:hlink>
      <a:srgbClr val="EC9C23"/>
    </a:hlink>
    <a:folHlink>
      <a:srgbClr val="EFB12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JAIME">
    <a:dk1>
      <a:srgbClr val="FFFCF9"/>
    </a:dk1>
    <a:lt1>
      <a:sysClr val="window" lastClr="FFFFFF"/>
    </a:lt1>
    <a:dk2>
      <a:srgbClr val="4C3F85"/>
    </a:dk2>
    <a:lt2>
      <a:srgbClr val="5F3B75"/>
    </a:lt2>
    <a:accent1>
      <a:srgbClr val="78336A"/>
    </a:accent1>
    <a:accent2>
      <a:srgbClr val="AE306D"/>
    </a:accent2>
    <a:accent3>
      <a:srgbClr val="A52C4B"/>
    </a:accent3>
    <a:accent4>
      <a:srgbClr val="CC573B"/>
    </a:accent4>
    <a:accent5>
      <a:srgbClr val="E7772B"/>
    </a:accent5>
    <a:accent6>
      <a:srgbClr val="EA8C27"/>
    </a:accent6>
    <a:hlink>
      <a:srgbClr val="EC9C23"/>
    </a:hlink>
    <a:folHlink>
      <a:srgbClr val="EFB12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17926</TotalTime>
  <Words>4610</Words>
  <Application>Microsoft Office PowerPoint</Application>
  <PresentationFormat>Presentación en pantalla (4:3)</PresentationFormat>
  <Paragraphs>931</Paragraphs>
  <Slides>50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7" baseType="lpstr">
      <vt:lpstr>Adobe Caslon Pro</vt:lpstr>
      <vt:lpstr>Arial</vt:lpstr>
      <vt:lpstr>Calibri</vt:lpstr>
      <vt:lpstr>Calisto MT</vt:lpstr>
      <vt:lpstr>FangSong</vt:lpstr>
      <vt:lpstr>Franklin Gothic Book</vt:lpstr>
      <vt:lpstr>Franklin Gothic Book</vt:lpstr>
      <vt:lpstr>Franklin Gothic Medium</vt:lpstr>
      <vt:lpstr>Soberana Sans</vt:lpstr>
      <vt:lpstr>Soberana Sans Black</vt:lpstr>
      <vt:lpstr>Soberana Sans Light</vt:lpstr>
      <vt:lpstr>Soberana Titular</vt:lpstr>
      <vt:lpstr>Times New Roman</vt:lpstr>
      <vt:lpstr>Trajan Pro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Antonio Rizzoli</cp:lastModifiedBy>
  <cp:revision>377</cp:revision>
  <cp:lastPrinted>2015-11-17T01:36:52Z</cp:lastPrinted>
  <dcterms:created xsi:type="dcterms:W3CDTF">2014-06-11T13:20:17Z</dcterms:created>
  <dcterms:modified xsi:type="dcterms:W3CDTF">2016-09-21T23:20:39Z</dcterms:modified>
</cp:coreProperties>
</file>