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720" r:id="rId2"/>
    <p:sldId id="393" r:id="rId3"/>
    <p:sldId id="721" r:id="rId4"/>
    <p:sldId id="722" r:id="rId5"/>
    <p:sldId id="723" r:id="rId6"/>
    <p:sldId id="724" r:id="rId7"/>
    <p:sldId id="719" r:id="rId8"/>
    <p:sldId id="718" r:id="rId9"/>
    <p:sldId id="726" r:id="rId10"/>
    <p:sldId id="727" r:id="rId11"/>
    <p:sldId id="725" r:id="rId12"/>
    <p:sldId id="728" r:id="rId13"/>
    <p:sldId id="729" r:id="rId14"/>
    <p:sldId id="731" r:id="rId15"/>
    <p:sldId id="730" r:id="rId16"/>
  </p:sldIdLst>
  <p:sldSz cx="9144000" cy="6858000" type="screen4x3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c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EC38"/>
    <a:srgbClr val="13D3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98" autoAdjust="0"/>
    <p:restoredTop sz="86456" autoAdjust="0"/>
  </p:normalViewPr>
  <p:slideViewPr>
    <p:cSldViewPr>
      <p:cViewPr varScale="1">
        <p:scale>
          <a:sx n="76" d="100"/>
          <a:sy n="76" d="100"/>
        </p:scale>
        <p:origin x="144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ADF3A62-6E55-4F9E-8887-1941F0E1C473}" type="datetimeFigureOut">
              <a:rPr lang="es-MX" smtClean="0"/>
              <a:t>20/09/2016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1B2917EB-BA9F-45E6-9EDA-09DA825208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778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917EB-BA9F-45E6-9EDA-09DA82520818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13288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917EB-BA9F-45E6-9EDA-09DA82520818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62461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917EB-BA9F-45E6-9EDA-09DA82520818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04488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917EB-BA9F-45E6-9EDA-09DA82520818}" type="slidenum">
              <a:rPr lang="es-MX" smtClean="0"/>
              <a:t>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8167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917EB-BA9F-45E6-9EDA-09DA82520818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656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917EB-BA9F-45E6-9EDA-09DA82520818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0771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917EB-BA9F-45E6-9EDA-09DA82520818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5577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917EB-BA9F-45E6-9EDA-09DA82520818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9471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917EB-BA9F-45E6-9EDA-09DA82520818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9292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917EB-BA9F-45E6-9EDA-09DA82520818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96422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917EB-BA9F-45E6-9EDA-09DA82520818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0025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917EB-BA9F-45E6-9EDA-09DA82520818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990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148B-7F5B-4F3C-9DE6-5DCF6CB88B40}" type="datetimeFigureOut">
              <a:rPr lang="es-MX" smtClean="0"/>
              <a:t>20/09/2016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BE067-45C2-4C8F-9EAB-BFCA82C4E59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148B-7F5B-4F3C-9DE6-5DCF6CB88B40}" type="datetimeFigureOut">
              <a:rPr lang="es-MX" smtClean="0"/>
              <a:t>20/09/2016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BE067-45C2-4C8F-9EAB-BFCA82C4E59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148B-7F5B-4F3C-9DE6-5DCF6CB88B40}" type="datetimeFigureOut">
              <a:rPr lang="es-MX" smtClean="0"/>
              <a:t>20/09/2016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BE067-45C2-4C8F-9EAB-BFCA82C4E59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148B-7F5B-4F3C-9DE6-5DCF6CB88B40}" type="datetimeFigureOut">
              <a:rPr lang="es-MX" smtClean="0"/>
              <a:t>20/09/2016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BE067-45C2-4C8F-9EAB-BFCA82C4E59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148B-7F5B-4F3C-9DE6-5DCF6CB88B40}" type="datetimeFigureOut">
              <a:rPr lang="es-MX" smtClean="0"/>
              <a:t>20/09/2016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BE067-45C2-4C8F-9EAB-BFCA82C4E59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148B-7F5B-4F3C-9DE6-5DCF6CB88B40}" type="datetimeFigureOut">
              <a:rPr lang="es-MX" smtClean="0"/>
              <a:t>20/09/2016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BE067-45C2-4C8F-9EAB-BFCA82C4E59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148B-7F5B-4F3C-9DE6-5DCF6CB88B40}" type="datetimeFigureOut">
              <a:rPr lang="es-MX" smtClean="0"/>
              <a:t>20/09/2016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BE067-45C2-4C8F-9EAB-BFCA82C4E59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148B-7F5B-4F3C-9DE6-5DCF6CB88B40}" type="datetimeFigureOut">
              <a:rPr lang="es-MX" smtClean="0"/>
              <a:t>20/09/2016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BE067-45C2-4C8F-9EAB-BFCA82C4E59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148B-7F5B-4F3C-9DE6-5DCF6CB88B40}" type="datetimeFigureOut">
              <a:rPr lang="es-MX" smtClean="0"/>
              <a:t>20/09/2016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BE067-45C2-4C8F-9EAB-BFCA82C4E59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148B-7F5B-4F3C-9DE6-5DCF6CB88B40}" type="datetimeFigureOut">
              <a:rPr lang="es-MX" smtClean="0"/>
              <a:t>20/09/2016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BE067-45C2-4C8F-9EAB-BFCA82C4E59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148B-7F5B-4F3C-9DE6-5DCF6CB88B40}" type="datetimeFigureOut">
              <a:rPr lang="es-MX" smtClean="0"/>
              <a:t>20/09/2016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BE067-45C2-4C8F-9EAB-BFCA82C4E59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8148B-7F5B-4F3C-9DE6-5DCF6CB88B40}" type="datetimeFigureOut">
              <a:rPr lang="es-MX" smtClean="0"/>
              <a:t>20/09/2016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BE067-45C2-4C8F-9EAB-BFCA82C4E592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0.png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jpeg"/><Relationship Id="rId33" Type="http://schemas.openxmlformats.org/officeDocument/2006/relationships/image" Target="../media/image32.jpe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jpeg"/><Relationship Id="rId19" Type="http://schemas.openxmlformats.org/officeDocument/2006/relationships/image" Target="../media/image18.png"/><Relationship Id="rId31" Type="http://schemas.openxmlformats.org/officeDocument/2006/relationships/image" Target="../media/image30.jpeg"/><Relationship Id="rId4" Type="http://schemas.openxmlformats.org/officeDocument/2006/relationships/image" Target="../media/image2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jpeg"/><Relationship Id="rId30" Type="http://schemas.openxmlformats.org/officeDocument/2006/relationships/image" Target="../media/image29.png"/><Relationship Id="rId35" Type="http://schemas.openxmlformats.org/officeDocument/2006/relationships/image" Target="../media/image34.jpeg"/><Relationship Id="rId8" Type="http://schemas.openxmlformats.org/officeDocument/2006/relationships/image" Target="../media/image7.png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3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8.emf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1030" name="AutoShape 6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460375" y="2492896"/>
            <a:ext cx="78844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40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El </a:t>
            </a:r>
            <a:r>
              <a:rPr lang="es-ES" sz="4000" b="1" dirty="0" err="1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Neurodesarrollo</a:t>
            </a:r>
            <a:r>
              <a:rPr lang="es-ES" sz="40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4000" b="1" dirty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s-ES" sz="40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nfantil </a:t>
            </a:r>
            <a:r>
              <a:rPr lang="es-ES" sz="40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en los Sistemas de Salud</a:t>
            </a:r>
            <a:endParaRPr lang="es-ES" sz="40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CuadroTexto 8"/>
          <p:cNvSpPr txBox="1"/>
          <p:nvPr/>
        </p:nvSpPr>
        <p:spPr>
          <a:xfrm>
            <a:off x="899592" y="4797152"/>
            <a:ext cx="77701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s-ES" sz="2800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Dra. Hortensia Reyes Morales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s-ES" sz="2800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Dr. Onofre Muñoz Hernández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85" y="146545"/>
            <a:ext cx="2664296" cy="873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171762"/>
            <a:ext cx="848480" cy="848480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8384" y="130149"/>
            <a:ext cx="762066" cy="89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17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1030" name="AutoShape 6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01" y="53424"/>
            <a:ext cx="2610506" cy="81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2470" y="53424"/>
            <a:ext cx="848480" cy="84848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55575" y="764704"/>
            <a:ext cx="8566897" cy="95410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Generación de recursos </a:t>
            </a:r>
            <a:r>
              <a:rPr lang="es-MX" sz="2800" b="1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para el desarrollo infantil temprano: </a:t>
            </a:r>
            <a:r>
              <a:rPr lang="es-MX" sz="2800" b="1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Tercera </a:t>
            </a:r>
            <a:r>
              <a:rPr lang="es-MX" sz="2800" b="1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respuesta del Sistema de Salud </a:t>
            </a:r>
            <a:endParaRPr lang="es-MX" sz="2800" b="1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68067" y="6519446"/>
            <a:ext cx="8836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/>
              <a:t>World Health Organization. The World Health Report 2006: Working together for health.</a:t>
            </a:r>
            <a:endParaRPr lang="es-MX" sz="1600" dirty="0"/>
          </a:p>
        </p:txBody>
      </p:sp>
      <p:pic>
        <p:nvPicPr>
          <p:cNvPr id="20" name="Picture 6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850" y="11720"/>
            <a:ext cx="763243" cy="890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331503" y="1654888"/>
            <a:ext cx="8615093" cy="489364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400" b="1" dirty="0" smtClean="0"/>
              <a:t>Significa: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s-MX" sz="2400" dirty="0" smtClean="0"/>
              <a:t>Balance entre el Sistema de Salud y el Sistema Educativo para lograr eficiencia, efectividad y equidad en la formación y mantenimiento de los recursos humanos.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s-MX" sz="24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s-MX" sz="2400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s-MX" sz="2400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s-MX" sz="24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s-MX" sz="2400" dirty="0" smtClean="0"/>
          </a:p>
          <a:p>
            <a:pPr marL="1714500" lvl="3" indent="-342900">
              <a:buFont typeface="Wingdings" panose="05000000000000000000" pitchFamily="2" charset="2"/>
              <a:buChar char="Ø"/>
            </a:pPr>
            <a:endParaRPr lang="es-MX" sz="2400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s-MX" sz="2400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s-MX" sz="2400" b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s-MX" sz="2400" b="1" dirty="0"/>
          </a:p>
        </p:txBody>
      </p:sp>
      <p:sp>
        <p:nvSpPr>
          <p:cNvPr id="2" name="Elipse 1"/>
          <p:cNvSpPr/>
          <p:nvPr/>
        </p:nvSpPr>
        <p:spPr>
          <a:xfrm>
            <a:off x="471514" y="3758109"/>
            <a:ext cx="2743473" cy="215555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i="1" dirty="0" smtClean="0">
                <a:solidFill>
                  <a:sysClr val="windowText" lastClr="000000"/>
                </a:solidFill>
              </a:rPr>
              <a:t>Sistema Educativo: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ysClr val="windowText" lastClr="000000"/>
                </a:solidFill>
              </a:rPr>
              <a:t>Suficiencia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ysClr val="windowText" lastClr="000000"/>
                </a:solidFill>
              </a:rPr>
              <a:t>Calidad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ysClr val="windowText" lastClr="000000"/>
                </a:solidFill>
              </a:rPr>
              <a:t>Basado en necesidades de salud</a:t>
            </a:r>
          </a:p>
        </p:txBody>
      </p:sp>
      <p:sp>
        <p:nvSpPr>
          <p:cNvPr id="3" name="Flecha derecha 2"/>
          <p:cNvSpPr/>
          <p:nvPr/>
        </p:nvSpPr>
        <p:spPr>
          <a:xfrm>
            <a:off x="3210727" y="4590767"/>
            <a:ext cx="480040" cy="4949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Elipse 11"/>
          <p:cNvSpPr/>
          <p:nvPr/>
        </p:nvSpPr>
        <p:spPr>
          <a:xfrm>
            <a:off x="3707093" y="3293729"/>
            <a:ext cx="2794496" cy="2849225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i="1" dirty="0" smtClean="0">
                <a:solidFill>
                  <a:sysClr val="windowText" lastClr="000000"/>
                </a:solidFill>
              </a:rPr>
              <a:t>Sistema de Salud: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ysClr val="windowText" lastClr="000000"/>
                </a:solidFill>
              </a:rPr>
              <a:t>Reclutamiento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ysClr val="windowText" lastClr="000000"/>
                </a:solidFill>
              </a:rPr>
              <a:t>Supervisión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ysClr val="windowText" lastClr="000000"/>
                </a:solidFill>
              </a:rPr>
              <a:t>Compensación justa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ysClr val="windowText" lastClr="000000"/>
                </a:solidFill>
              </a:rPr>
              <a:t>Infraestructura e insumos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ysClr val="windowText" lastClr="000000"/>
                </a:solidFill>
              </a:rPr>
              <a:t>Educación continua</a:t>
            </a:r>
          </a:p>
        </p:txBody>
      </p:sp>
      <p:sp>
        <p:nvSpPr>
          <p:cNvPr id="6" name="Flecha derecha 5"/>
          <p:cNvSpPr/>
          <p:nvPr/>
        </p:nvSpPr>
        <p:spPr>
          <a:xfrm>
            <a:off x="6491591" y="4588419"/>
            <a:ext cx="465188" cy="4972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/>
          <p:cNvSpPr/>
          <p:nvPr/>
        </p:nvSpPr>
        <p:spPr>
          <a:xfrm>
            <a:off x="7044743" y="4537752"/>
            <a:ext cx="1725180" cy="137591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ysClr val="windowText" lastClr="000000"/>
                </a:solidFill>
              </a:rPr>
              <a:t>Disponibilidad</a:t>
            </a:r>
          </a:p>
          <a:p>
            <a:pPr algn="ctr"/>
            <a:r>
              <a:rPr lang="es-MX" dirty="0" smtClean="0">
                <a:solidFill>
                  <a:sysClr val="windowText" lastClr="000000"/>
                </a:solidFill>
              </a:rPr>
              <a:t>Competencia</a:t>
            </a:r>
          </a:p>
          <a:p>
            <a:pPr algn="ctr"/>
            <a:r>
              <a:rPr lang="es-MX" dirty="0" smtClean="0">
                <a:solidFill>
                  <a:sysClr val="windowText" lastClr="000000"/>
                </a:solidFill>
              </a:rPr>
              <a:t>Responsabilidad</a:t>
            </a:r>
          </a:p>
          <a:p>
            <a:pPr algn="ctr"/>
            <a:r>
              <a:rPr lang="es-MX" dirty="0" smtClean="0">
                <a:solidFill>
                  <a:sysClr val="windowText" lastClr="000000"/>
                </a:solidFill>
              </a:rPr>
              <a:t>Productividad</a:t>
            </a:r>
            <a:endParaRPr lang="es-MX" dirty="0">
              <a:solidFill>
                <a:sysClr val="windowText" lastClr="00000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7084304" y="3515373"/>
            <a:ext cx="1638167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i="1" dirty="0" smtClean="0">
                <a:solidFill>
                  <a:sysClr val="windowText" lastClr="000000"/>
                </a:solidFill>
              </a:rPr>
              <a:t>Desempeño del personal de salud</a:t>
            </a:r>
            <a:endParaRPr lang="es-MX" b="1" i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96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1030" name="AutoShape 6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01" y="53424"/>
            <a:ext cx="2610506" cy="81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2470" y="53424"/>
            <a:ext cx="848480" cy="84848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323528" y="863487"/>
            <a:ext cx="8566897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Recursos disponibles por año para el componente de Detección y Atención Oportuna (PRADI) del Componente Salud de PROSPERA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21036" y="6577607"/>
            <a:ext cx="8922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O’Shea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-Cuevas G, </a:t>
            </a:r>
            <a:r>
              <a:rPr lang="es-MX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Rizzoli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-Córdoba A, Aceves-Villagrán D, et al. Bol </a:t>
            </a:r>
            <a:r>
              <a:rPr lang="es-MX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Med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Hosp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Infant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Mex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 2015;72(6):429-437.</a:t>
            </a:r>
          </a:p>
        </p:txBody>
      </p:sp>
      <p:pic>
        <p:nvPicPr>
          <p:cNvPr id="20" name="Picture 6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850" y="11720"/>
            <a:ext cx="763243" cy="890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16369"/>
              </p:ext>
            </p:extLst>
          </p:nvPr>
        </p:nvGraphicFramePr>
        <p:xfrm>
          <a:off x="221036" y="1652989"/>
          <a:ext cx="8359205" cy="4630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7458"/>
                <a:gridCol w="736224"/>
                <a:gridCol w="1671841"/>
                <a:gridCol w="1671841"/>
                <a:gridCol w="1671841"/>
              </a:tblGrid>
              <a:tr h="363968">
                <a:tc rowSpan="2">
                  <a:txBody>
                    <a:bodyPr/>
                    <a:lstStyle/>
                    <a:p>
                      <a:r>
                        <a:rPr lang="es-MX" dirty="0" smtClean="0"/>
                        <a:t>Concepto</a:t>
                      </a:r>
                      <a:endParaRPr lang="es-MX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Año</a:t>
                      </a:r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86226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2012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2013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2014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2015</a:t>
                      </a:r>
                      <a:endParaRPr lang="es-MX" b="1" dirty="0"/>
                    </a:p>
                  </a:txBody>
                  <a:tcPr/>
                </a:tc>
              </a:tr>
              <a:tr h="909920">
                <a:tc>
                  <a:txBody>
                    <a:bodyPr/>
                    <a:lstStyle/>
                    <a:p>
                      <a:r>
                        <a:rPr lang="es-MX" b="1" i="1" dirty="0" smtClean="0"/>
                        <a:t>Recursos humanos contratados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b="1" i="1" dirty="0" smtClean="0"/>
                        <a:t>Psicólogos</a:t>
                      </a:r>
                      <a:r>
                        <a:rPr lang="es-MX" b="1" i="1" baseline="0" dirty="0" smtClean="0"/>
                        <a:t> </a:t>
                      </a:r>
                      <a:endParaRPr lang="es-MX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290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290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368</a:t>
                      </a:r>
                      <a:endParaRPr lang="es-MX" dirty="0"/>
                    </a:p>
                  </a:txBody>
                  <a:tcPr/>
                </a:tc>
              </a:tr>
              <a:tr h="363968">
                <a:tc gridSpan="5">
                  <a:txBody>
                    <a:bodyPr/>
                    <a:lstStyle/>
                    <a:p>
                      <a:pPr algn="l"/>
                      <a:r>
                        <a:rPr lang="es-MX" b="1" i="1" dirty="0" smtClean="0"/>
                        <a:t>Personal</a:t>
                      </a:r>
                      <a:r>
                        <a:rPr lang="es-MX" b="1" i="1" baseline="0" dirty="0" smtClean="0"/>
                        <a:t> capacitado para la operación de PRADI (nivel nacional)</a:t>
                      </a:r>
                      <a:endParaRPr lang="es-MX" b="1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636944">
                <a:tc>
                  <a:txBody>
                    <a:bodyPr/>
                    <a:lstStyle/>
                    <a:p>
                      <a:pPr lvl="1"/>
                      <a:r>
                        <a:rPr lang="es-MX" b="1" i="1" dirty="0" smtClean="0"/>
                        <a:t>Médicos y enfermeras</a:t>
                      </a:r>
                      <a:endParaRPr lang="es-MX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----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15,001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33,445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16,722*</a:t>
                      </a:r>
                      <a:endParaRPr lang="es-MX" dirty="0"/>
                    </a:p>
                  </a:txBody>
                  <a:tcPr/>
                </a:tc>
              </a:tr>
              <a:tr h="363968">
                <a:tc>
                  <a:txBody>
                    <a:bodyPr/>
                    <a:lstStyle/>
                    <a:p>
                      <a:pPr lvl="1"/>
                      <a:r>
                        <a:rPr lang="es-MX" b="1" i="1" dirty="0" smtClean="0"/>
                        <a:t>Psicólogos</a:t>
                      </a:r>
                      <a:endParaRPr lang="es-MX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----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93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300*</a:t>
                      </a:r>
                      <a:endParaRPr lang="es-MX" dirty="0"/>
                    </a:p>
                  </a:txBody>
                  <a:tcPr/>
                </a:tc>
              </a:tr>
              <a:tr h="1592921">
                <a:tc>
                  <a:txBody>
                    <a:bodyPr/>
                    <a:lstStyle/>
                    <a:p>
                      <a:pPr lvl="0"/>
                      <a:r>
                        <a:rPr lang="es-MX" b="1" i="1" dirty="0" smtClean="0"/>
                        <a:t>Insumos</a:t>
                      </a: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r>
                        <a:rPr lang="es-MX" b="1" i="1" dirty="0" smtClean="0"/>
                        <a:t>Manuales</a:t>
                      </a: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r>
                        <a:rPr lang="es-MX" b="1" i="1" dirty="0" smtClean="0"/>
                        <a:t>Material impreso de promoción del desarrollo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----</a:t>
                      </a:r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----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19,000</a:t>
                      </a:r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2,600,000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----</a:t>
                      </a:r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750,000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----</a:t>
                      </a:r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18,988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51112" y="6244261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(*A </a:t>
            </a:r>
            <a:r>
              <a:rPr lang="es-MX" dirty="0"/>
              <a:t>junio 2015)</a:t>
            </a:r>
          </a:p>
        </p:txBody>
      </p:sp>
    </p:spTree>
    <p:extLst>
      <p:ext uri="{BB962C8B-B14F-4D97-AF65-F5344CB8AC3E}">
        <p14:creationId xmlns:p14="http://schemas.microsoft.com/office/powerpoint/2010/main" val="194174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1030" name="AutoShape 6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01" y="53424"/>
            <a:ext cx="2610506" cy="81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2470" y="53424"/>
            <a:ext cx="848480" cy="84848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0" y="764704"/>
            <a:ext cx="8856245" cy="95410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700" b="1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Provisión de Servicios para el desarrollo infantil temprano: Cuarta </a:t>
            </a:r>
            <a:r>
              <a:rPr lang="es-MX" sz="2700" b="1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respuesta del Sistema de Salud </a:t>
            </a:r>
            <a:endParaRPr lang="es-MX" sz="2700" b="1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07974" y="6573319"/>
            <a:ext cx="8836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World Health Organization. The World </a:t>
            </a:r>
            <a:r>
              <a:rPr lang="en-US" sz="1600" i="1" dirty="0"/>
              <a:t>Health </a:t>
            </a:r>
            <a:r>
              <a:rPr lang="en-US" sz="1600" i="1" dirty="0" smtClean="0"/>
              <a:t>Report 2008: Primary Care – Now more that Ever.</a:t>
            </a:r>
            <a:endParaRPr lang="es-MX" sz="1600" dirty="0"/>
          </a:p>
        </p:txBody>
      </p:sp>
      <p:pic>
        <p:nvPicPr>
          <p:cNvPr id="20" name="Picture 6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850" y="11720"/>
            <a:ext cx="763243" cy="890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331502" y="1556877"/>
            <a:ext cx="8524743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400" dirty="0" smtClean="0"/>
              <a:t>Cambio de paradigma del Sistema de Salud: </a:t>
            </a:r>
            <a:endParaRPr lang="es-MX" sz="2400" dirty="0"/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416211"/>
              </p:ext>
            </p:extLst>
          </p:nvPr>
        </p:nvGraphicFramePr>
        <p:xfrm>
          <a:off x="307973" y="1971642"/>
          <a:ext cx="8548272" cy="4601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8003"/>
                <a:gridCol w="4500269"/>
              </a:tblGrid>
              <a:tr h="378182">
                <a:tc>
                  <a:txBody>
                    <a:bodyPr/>
                    <a:lstStyle/>
                    <a:p>
                      <a:r>
                        <a:rPr lang="es-MX" dirty="0" smtClean="0"/>
                        <a:t>DE: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HACIA:</a:t>
                      </a:r>
                      <a:endParaRPr lang="es-MX" dirty="0"/>
                    </a:p>
                  </a:txBody>
                  <a:tcPr/>
                </a:tc>
              </a:tr>
              <a:tr h="66181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Paquete básico de intervenciones en salud para población</a:t>
                      </a:r>
                      <a:r>
                        <a:rPr lang="es-MX" baseline="0" dirty="0" smtClean="0"/>
                        <a:t> pobre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Transformación</a:t>
                      </a:r>
                      <a:r>
                        <a:rPr lang="es-MX" baseline="0" dirty="0" smtClean="0"/>
                        <a:t> hacia el acceso universal y la protección social en salud</a:t>
                      </a:r>
                      <a:endParaRPr lang="es-MX" dirty="0"/>
                    </a:p>
                  </a:txBody>
                  <a:tcPr/>
                </a:tc>
              </a:tr>
              <a:tr h="66181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Programas concentrados hacia problemas específicos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Enfoque</a:t>
                      </a:r>
                      <a:r>
                        <a:rPr lang="es-MX" baseline="0" dirty="0" smtClean="0"/>
                        <a:t> hacia la salud de la familia y la comunidad</a:t>
                      </a:r>
                      <a:endParaRPr lang="es-MX" dirty="0"/>
                    </a:p>
                  </a:txBody>
                  <a:tcPr/>
                </a:tc>
              </a:tr>
              <a:tr h="72518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Enfoque curativo y predominante en enfermedades</a:t>
                      </a:r>
                      <a:r>
                        <a:rPr lang="es-MX" baseline="0" dirty="0" smtClean="0"/>
                        <a:t> agudas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dirty="0" smtClean="0"/>
                        <a:t>Respuesta a las necesidades</a:t>
                      </a:r>
                      <a:r>
                        <a:rPr lang="es-MX" baseline="0" dirty="0" smtClean="0"/>
                        <a:t> y expectativas de la población, con enfoque a promoción y prevención</a:t>
                      </a:r>
                      <a:endParaRPr lang="es-MX" dirty="0"/>
                    </a:p>
                  </a:txBody>
                  <a:tcPr/>
                </a:tc>
              </a:tr>
              <a:tr h="66181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Recursos</a:t>
                      </a:r>
                      <a:r>
                        <a:rPr lang="es-MX" baseline="0" dirty="0" smtClean="0"/>
                        <a:t> humanos escasos, aislados y poco capacitados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Equipos de salud interdisciplinarios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/>
                </a:tc>
              </a:tr>
              <a:tr h="66181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Atención primaria como lo opuesto al hospital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Atención</a:t>
                      </a:r>
                      <a:r>
                        <a:rPr lang="es-MX" baseline="0" dirty="0" smtClean="0"/>
                        <a:t> primaria como coordinador de la respuesta en salud a todos los niveles</a:t>
                      </a:r>
                      <a:endParaRPr lang="es-MX" dirty="0"/>
                    </a:p>
                  </a:txBody>
                  <a:tcPr/>
                </a:tc>
              </a:tr>
              <a:tr h="66181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Atención primaria</a:t>
                      </a:r>
                      <a:r>
                        <a:rPr lang="es-MX" baseline="0" dirty="0" smtClean="0"/>
                        <a:t> con poca inversión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Suficiente inversión a la atención primaria, que ofrec</a:t>
                      </a:r>
                      <a:r>
                        <a:rPr lang="es-MX" baseline="0" dirty="0" smtClean="0"/>
                        <a:t>e alto retorno social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806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1030" name="AutoShape 6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01" y="53424"/>
            <a:ext cx="2610506" cy="81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2470" y="53424"/>
            <a:ext cx="848480" cy="84848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0" y="764704"/>
            <a:ext cx="8856245" cy="95410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Modelo de Promoción y Atención del Desarrollo Infantil (PRADI) para la provisión de servicios por PROSPERA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55575" y="6334780"/>
            <a:ext cx="89444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O’Shea-Cuevas G, Rizzoli-Córdoba A, Aceves-Villagrán D, et al. Bol Med Hosp Infant Mex 2015;72(6):429-437</a:t>
            </a:r>
            <a:endParaRPr lang="es-MX" sz="1600" dirty="0"/>
          </a:p>
        </p:txBody>
      </p:sp>
      <p:pic>
        <p:nvPicPr>
          <p:cNvPr id="20" name="Picture 6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850" y="11720"/>
            <a:ext cx="763243" cy="890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8287" y="1728404"/>
            <a:ext cx="7139035" cy="4596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29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1030" name="AutoShape 6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01" y="53424"/>
            <a:ext cx="2610506" cy="81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2470" y="53424"/>
            <a:ext cx="848480" cy="84848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21801" y="884988"/>
            <a:ext cx="8856245" cy="95410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La respuesta del Sistema de Salud: Su integración en el corto y mediano plazo </a:t>
            </a:r>
          </a:p>
        </p:txBody>
      </p:sp>
      <p:pic>
        <p:nvPicPr>
          <p:cNvPr id="20" name="Picture 6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850" y="11720"/>
            <a:ext cx="763243" cy="890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rma en L 5"/>
          <p:cNvSpPr/>
          <p:nvPr/>
        </p:nvSpPr>
        <p:spPr>
          <a:xfrm>
            <a:off x="719637" y="1860596"/>
            <a:ext cx="7454146" cy="3879400"/>
          </a:xfrm>
          <a:custGeom>
            <a:avLst/>
            <a:gdLst>
              <a:gd name="connsiteX0" fmla="*/ 0 w 7344816"/>
              <a:gd name="connsiteY0" fmla="*/ 0 h 3672408"/>
              <a:gd name="connsiteX1" fmla="*/ 1836204 w 7344816"/>
              <a:gd name="connsiteY1" fmla="*/ 0 h 3672408"/>
              <a:gd name="connsiteX2" fmla="*/ 1836204 w 7344816"/>
              <a:gd name="connsiteY2" fmla="*/ 1836204 h 3672408"/>
              <a:gd name="connsiteX3" fmla="*/ 7344816 w 7344816"/>
              <a:gd name="connsiteY3" fmla="*/ 1836204 h 3672408"/>
              <a:gd name="connsiteX4" fmla="*/ 7344816 w 7344816"/>
              <a:gd name="connsiteY4" fmla="*/ 3672408 h 3672408"/>
              <a:gd name="connsiteX5" fmla="*/ 0 w 7344816"/>
              <a:gd name="connsiteY5" fmla="*/ 3672408 h 3672408"/>
              <a:gd name="connsiteX6" fmla="*/ 0 w 7344816"/>
              <a:gd name="connsiteY6" fmla="*/ 0 h 3672408"/>
              <a:gd name="connsiteX0" fmla="*/ 0 w 7344816"/>
              <a:gd name="connsiteY0" fmla="*/ 0 h 3672408"/>
              <a:gd name="connsiteX1" fmla="*/ 1836204 w 7344816"/>
              <a:gd name="connsiteY1" fmla="*/ 0 h 3672408"/>
              <a:gd name="connsiteX2" fmla="*/ 166430 w 7344816"/>
              <a:gd name="connsiteY2" fmla="*/ 3446343 h 3672408"/>
              <a:gd name="connsiteX3" fmla="*/ 7344816 w 7344816"/>
              <a:gd name="connsiteY3" fmla="*/ 1836204 h 3672408"/>
              <a:gd name="connsiteX4" fmla="*/ 7344816 w 7344816"/>
              <a:gd name="connsiteY4" fmla="*/ 3672408 h 3672408"/>
              <a:gd name="connsiteX5" fmla="*/ 0 w 7344816"/>
              <a:gd name="connsiteY5" fmla="*/ 3672408 h 3672408"/>
              <a:gd name="connsiteX6" fmla="*/ 0 w 7344816"/>
              <a:gd name="connsiteY6" fmla="*/ 0 h 3672408"/>
              <a:gd name="connsiteX0" fmla="*/ 0 w 7454146"/>
              <a:gd name="connsiteY0" fmla="*/ 0 h 3672408"/>
              <a:gd name="connsiteX1" fmla="*/ 1836204 w 7454146"/>
              <a:gd name="connsiteY1" fmla="*/ 0 h 3672408"/>
              <a:gd name="connsiteX2" fmla="*/ 166430 w 7454146"/>
              <a:gd name="connsiteY2" fmla="*/ 3446343 h 3672408"/>
              <a:gd name="connsiteX3" fmla="*/ 7454146 w 7454146"/>
              <a:gd name="connsiteY3" fmla="*/ 3545735 h 3672408"/>
              <a:gd name="connsiteX4" fmla="*/ 7344816 w 7454146"/>
              <a:gd name="connsiteY4" fmla="*/ 3672408 h 3672408"/>
              <a:gd name="connsiteX5" fmla="*/ 0 w 7454146"/>
              <a:gd name="connsiteY5" fmla="*/ 3672408 h 3672408"/>
              <a:gd name="connsiteX6" fmla="*/ 0 w 7454146"/>
              <a:gd name="connsiteY6" fmla="*/ 0 h 3672408"/>
              <a:gd name="connsiteX0" fmla="*/ 0 w 7454146"/>
              <a:gd name="connsiteY0" fmla="*/ 0 h 3672408"/>
              <a:gd name="connsiteX1" fmla="*/ 1836204 w 7454146"/>
              <a:gd name="connsiteY1" fmla="*/ 0 h 3672408"/>
              <a:gd name="connsiteX2" fmla="*/ 176369 w 7454146"/>
              <a:gd name="connsiteY2" fmla="*/ 3575552 h 3672408"/>
              <a:gd name="connsiteX3" fmla="*/ 7454146 w 7454146"/>
              <a:gd name="connsiteY3" fmla="*/ 3545735 h 3672408"/>
              <a:gd name="connsiteX4" fmla="*/ 7344816 w 7454146"/>
              <a:gd name="connsiteY4" fmla="*/ 3672408 h 3672408"/>
              <a:gd name="connsiteX5" fmla="*/ 0 w 7454146"/>
              <a:gd name="connsiteY5" fmla="*/ 3672408 h 3672408"/>
              <a:gd name="connsiteX6" fmla="*/ 0 w 7454146"/>
              <a:gd name="connsiteY6" fmla="*/ 0 h 3672408"/>
              <a:gd name="connsiteX0" fmla="*/ 0 w 7454146"/>
              <a:gd name="connsiteY0" fmla="*/ 9939 h 3682347"/>
              <a:gd name="connsiteX1" fmla="*/ 156491 w 7454146"/>
              <a:gd name="connsiteY1" fmla="*/ 0 h 3682347"/>
              <a:gd name="connsiteX2" fmla="*/ 176369 w 7454146"/>
              <a:gd name="connsiteY2" fmla="*/ 3585491 h 3682347"/>
              <a:gd name="connsiteX3" fmla="*/ 7454146 w 7454146"/>
              <a:gd name="connsiteY3" fmla="*/ 3555674 h 3682347"/>
              <a:gd name="connsiteX4" fmla="*/ 7344816 w 7454146"/>
              <a:gd name="connsiteY4" fmla="*/ 3682347 h 3682347"/>
              <a:gd name="connsiteX5" fmla="*/ 0 w 7454146"/>
              <a:gd name="connsiteY5" fmla="*/ 3682347 h 3682347"/>
              <a:gd name="connsiteX6" fmla="*/ 0 w 7454146"/>
              <a:gd name="connsiteY6" fmla="*/ 9939 h 3682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54146" h="3682347">
                <a:moveTo>
                  <a:pt x="0" y="9939"/>
                </a:moveTo>
                <a:lnTo>
                  <a:pt x="156491" y="0"/>
                </a:lnTo>
                <a:lnTo>
                  <a:pt x="176369" y="3585491"/>
                </a:lnTo>
                <a:lnTo>
                  <a:pt x="7454146" y="3555674"/>
                </a:lnTo>
                <a:lnTo>
                  <a:pt x="7344816" y="3682347"/>
                </a:lnTo>
                <a:lnTo>
                  <a:pt x="0" y="3682347"/>
                </a:lnTo>
                <a:lnTo>
                  <a:pt x="0" y="993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719637" y="5739997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/>
              <a:t>2016</a:t>
            </a:r>
            <a:endParaRPr lang="es-MX" sz="2400" b="1" dirty="0"/>
          </a:p>
        </p:txBody>
      </p:sp>
      <p:sp>
        <p:nvSpPr>
          <p:cNvPr id="9" name="Rectángulo 8"/>
          <p:cNvSpPr/>
          <p:nvPr/>
        </p:nvSpPr>
        <p:spPr>
          <a:xfrm>
            <a:off x="7534219" y="5677748"/>
            <a:ext cx="806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MX" sz="2400" b="1" dirty="0" smtClean="0">
                <a:solidFill>
                  <a:prstClr val="black"/>
                </a:solidFill>
              </a:rPr>
              <a:t>2020</a:t>
            </a:r>
            <a:endParaRPr lang="es-MX" sz="2400" b="1" dirty="0">
              <a:solidFill>
                <a:prstClr val="black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4110495" y="5739996"/>
            <a:ext cx="806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MX" sz="2400" b="1" dirty="0" smtClean="0">
                <a:solidFill>
                  <a:prstClr val="black"/>
                </a:solidFill>
              </a:rPr>
              <a:t>2018</a:t>
            </a:r>
            <a:endParaRPr lang="es-MX" sz="2400" b="1" dirty="0">
              <a:solidFill>
                <a:prstClr val="black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972523" y="4449806"/>
            <a:ext cx="703146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Coordinación intersectorial: Gobernanza</a:t>
            </a:r>
            <a:endParaRPr lang="es-MX" sz="2400" dirty="0"/>
          </a:p>
        </p:txBody>
      </p:sp>
      <p:sp>
        <p:nvSpPr>
          <p:cNvPr id="18" name="CuadroTexto 17"/>
          <p:cNvSpPr txBox="1"/>
          <p:nvPr/>
        </p:nvSpPr>
        <p:spPr>
          <a:xfrm>
            <a:off x="998081" y="3888336"/>
            <a:ext cx="703146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Financiamiento</a:t>
            </a:r>
            <a:endParaRPr lang="es-MX" sz="24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972523" y="2860286"/>
            <a:ext cx="3049947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Generación de recursos humanos</a:t>
            </a:r>
            <a:endParaRPr lang="es-MX" sz="24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3131840" y="1937622"/>
            <a:ext cx="5001679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Implementación del Modelo de AP: Provisión de servicios</a:t>
            </a:r>
            <a:endParaRPr lang="es-MX" sz="24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4225542" y="5072622"/>
            <a:ext cx="294608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Monitoreo de actividades</a:t>
            </a:r>
            <a:endParaRPr lang="es-MX" dirty="0"/>
          </a:p>
        </p:txBody>
      </p:sp>
      <p:sp>
        <p:nvSpPr>
          <p:cNvPr id="24" name="CuadroTexto 23"/>
          <p:cNvSpPr txBox="1"/>
          <p:nvPr/>
        </p:nvSpPr>
        <p:spPr>
          <a:xfrm>
            <a:off x="7338693" y="4955165"/>
            <a:ext cx="1337763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Evaluación de impacto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8236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1030" name="AutoShape 6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01" y="53424"/>
            <a:ext cx="2610506" cy="81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2470" y="53424"/>
            <a:ext cx="848480" cy="84848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307975" y="894576"/>
            <a:ext cx="8566897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Reflexiones finales</a:t>
            </a:r>
          </a:p>
        </p:txBody>
      </p:sp>
      <p:pic>
        <p:nvPicPr>
          <p:cNvPr id="20" name="Picture 6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850" y="11720"/>
            <a:ext cx="763243" cy="890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155575" y="1325422"/>
            <a:ext cx="8880921" cy="5170646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MX" sz="2200" dirty="0" smtClean="0"/>
              <a:t>El Sistema de Salud tiene un papel fundamental para guiar la política intersectorial para el desarrollo infantil temprano.</a:t>
            </a:r>
          </a:p>
          <a:p>
            <a:pPr algn="just"/>
            <a:endParaRPr lang="es-MX" sz="22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MX" sz="2200" dirty="0" smtClean="0"/>
              <a:t>Para lograrlo se requiere fortalecer las funciones centrales del Sistema de Salud: </a:t>
            </a:r>
            <a:r>
              <a:rPr lang="es-MX" sz="2200" i="1" dirty="0" smtClean="0"/>
              <a:t>Gobernanza, Financiamiento, Generación de recursos humanos y Provisión de servicios.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MX" sz="22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MX" sz="2200" dirty="0" smtClean="0"/>
              <a:t>La atención al desarrollo infantil temprano basada en el modelo de Atención Primaria incluye a la familia y la comunidad en una participación multidisciplinaria centrada en el niño.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MX" sz="22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MX" sz="2200" dirty="0" smtClean="0"/>
              <a:t>La capacidad del Sistema de Salud para romper las barreras institucionales hacia una reforma real del modelo de atención al desarrollo infantil temprano, permitirá ganancias en la calidad de vida presente y futura de los niños y un retorno social </a:t>
            </a:r>
            <a:r>
              <a:rPr lang="es-MX" sz="2200" dirty="0" err="1" smtClean="0"/>
              <a:t>transgeneracional</a:t>
            </a:r>
            <a:r>
              <a:rPr lang="es-MX" sz="2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631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1030" name="AutoShape 6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01" y="53424"/>
            <a:ext cx="2610506" cy="81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2470" y="53424"/>
            <a:ext cx="848480" cy="84848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55575" y="863487"/>
            <a:ext cx="8566897" cy="95410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El papel del Sistema de Salud en el desarrollo infantil </a:t>
            </a:r>
            <a:r>
              <a:rPr lang="es-MX" sz="2800" b="1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temprano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07974" y="6335186"/>
            <a:ext cx="8836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cs typeface="Arial" panose="020B0604020202020204" pitchFamily="34" charset="0"/>
              </a:rPr>
              <a:t>McQueen DV, et al. </a:t>
            </a:r>
            <a:r>
              <a:rPr lang="en-US" sz="1400" i="1" dirty="0" err="1">
                <a:cs typeface="Arial" panose="020B0604020202020204" pitchFamily="34" charset="0"/>
              </a:rPr>
              <a:t>Intersectoral</a:t>
            </a:r>
            <a:r>
              <a:rPr lang="en-US" sz="1400" i="1" dirty="0">
                <a:cs typeface="Arial" panose="020B0604020202020204" pitchFamily="34" charset="0"/>
              </a:rPr>
              <a:t> Governance for Health in All Policies. Structures, actions and experiences. WHO, 2012.</a:t>
            </a:r>
            <a:endParaRPr lang="es-MX" sz="1400" i="1" dirty="0">
              <a:cs typeface="Arial" panose="020B0604020202020204" pitchFamily="34" charset="0"/>
            </a:endParaRPr>
          </a:p>
        </p:txBody>
      </p:sp>
      <p:pic>
        <p:nvPicPr>
          <p:cNvPr id="20" name="Picture 6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850" y="11720"/>
            <a:ext cx="763243" cy="890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307975" y="1753671"/>
            <a:ext cx="8615093" cy="415498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400" dirty="0" smtClean="0">
                <a:cs typeface="Arial" panose="020B0604020202020204" pitchFamily="34" charset="0"/>
              </a:rPr>
              <a:t>Un </a:t>
            </a:r>
            <a:r>
              <a:rPr lang="es-MX" sz="2400" dirty="0">
                <a:cs typeface="Arial" panose="020B0604020202020204" pitchFamily="34" charset="0"/>
              </a:rPr>
              <a:t>sistema de salud está formado por todas las organizaciones, instituciones, recursos y personas cuyo objetivo primario es promover, restaurar o mantener la salud</a:t>
            </a:r>
            <a:r>
              <a:rPr lang="es-MX" sz="2400" dirty="0" smtClean="0">
                <a:cs typeface="Arial" panose="020B0604020202020204" pitchFamily="34" charset="0"/>
              </a:rPr>
              <a:t>.</a:t>
            </a:r>
          </a:p>
          <a:p>
            <a:endParaRPr lang="es-MX" sz="2400" dirty="0"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400" dirty="0" smtClean="0">
                <a:ea typeface="Verdana" panose="020B0604030504040204" pitchFamily="34" charset="0"/>
                <a:cs typeface="Verdana" panose="020B0604030504040204" pitchFamily="34" charset="0"/>
              </a:rPr>
              <a:t>Sus</a:t>
            </a:r>
            <a:r>
              <a:rPr lang="es-MX" sz="2400" dirty="0" smtClean="0">
                <a:cs typeface="Arial" panose="020B0604020202020204" pitchFamily="34" charset="0"/>
              </a:rPr>
              <a:t> </a:t>
            </a:r>
            <a:r>
              <a:rPr lang="es-MX" sz="2400" dirty="0">
                <a:cs typeface="Arial" panose="020B0604020202020204" pitchFamily="34" charset="0"/>
              </a:rPr>
              <a:t>funciones son </a:t>
            </a:r>
            <a:r>
              <a:rPr lang="es-MX" sz="2400" b="1" i="1" dirty="0">
                <a:cs typeface="Arial" panose="020B0604020202020204" pitchFamily="34" charset="0"/>
              </a:rPr>
              <a:t>gobernanza, financiamiento, generación de recursos y provisión de servicios</a:t>
            </a:r>
            <a:r>
              <a:rPr lang="es-MX" sz="2400" dirty="0">
                <a:cs typeface="Arial" panose="020B0604020202020204" pitchFamily="34" charset="0"/>
              </a:rPr>
              <a:t>, para el logro de sus objetivos: </a:t>
            </a:r>
            <a:r>
              <a:rPr lang="es-MX" sz="2400" b="1" i="1" dirty="0">
                <a:cs typeface="Arial" panose="020B0604020202020204" pitchFamily="34" charset="0"/>
              </a:rPr>
              <a:t>Salud de la población, equidad y protección financiera</a:t>
            </a:r>
            <a:r>
              <a:rPr lang="es-MX" sz="2400" b="1" i="1" dirty="0" smtClean="0">
                <a:cs typeface="Arial" panose="020B0604020202020204" pitchFamily="34" charset="0"/>
              </a:rPr>
              <a:t>.</a:t>
            </a:r>
          </a:p>
          <a:p>
            <a:endParaRPr lang="es-MX" sz="2400" b="1" i="1" dirty="0"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400" dirty="0" smtClean="0">
                <a:cs typeface="Arial" panose="020B0604020202020204" pitchFamily="34" charset="0"/>
              </a:rPr>
              <a:t>El desarrollo </a:t>
            </a:r>
            <a:r>
              <a:rPr lang="es-MX" sz="2400" dirty="0">
                <a:cs typeface="Arial" panose="020B0604020202020204" pitchFamily="34" charset="0"/>
              </a:rPr>
              <a:t>infantil temprano representa un reto significativo para el Sistema de </a:t>
            </a:r>
            <a:r>
              <a:rPr lang="es-MX" sz="2400" dirty="0" smtClean="0">
                <a:cs typeface="Arial" panose="020B0604020202020204" pitchFamily="34" charset="0"/>
              </a:rPr>
              <a:t>Salud, que tiene como responsabilidad </a:t>
            </a:r>
            <a:r>
              <a:rPr lang="es-MX" sz="2400" dirty="0">
                <a:cs typeface="Arial" panose="020B0604020202020204" pitchFamily="34" charset="0"/>
              </a:rPr>
              <a:t>garantizar una respuesta efectiva para esta población prioritaria</a:t>
            </a:r>
            <a:r>
              <a:rPr lang="es-MX" sz="2400" dirty="0" smtClean="0">
                <a:cs typeface="Arial" panose="020B0604020202020204" pitchFamily="34" charset="0"/>
              </a:rPr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5982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1030" name="AutoShape 6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01" y="53424"/>
            <a:ext cx="2610506" cy="81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2470" y="53424"/>
            <a:ext cx="848480" cy="84848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55575" y="863487"/>
            <a:ext cx="8566897" cy="95410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Gobernanza para el desarrollo infantil temprano: </a:t>
            </a:r>
            <a:r>
              <a:rPr lang="es-MX" sz="2800" b="1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Primera </a:t>
            </a:r>
            <a:r>
              <a:rPr lang="es-MX" sz="2800" b="1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respuesta del Sistema de </a:t>
            </a:r>
            <a:r>
              <a:rPr lang="es-MX" sz="2800" b="1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Salud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07974" y="6335186"/>
            <a:ext cx="8836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Governance for health in the 21st century. </a:t>
            </a:r>
            <a:r>
              <a:rPr lang="es-MX" sz="1600" i="1" dirty="0" err="1"/>
              <a:t>World</a:t>
            </a:r>
            <a:r>
              <a:rPr lang="es-MX" sz="1600" i="1" dirty="0"/>
              <a:t> </a:t>
            </a:r>
            <a:r>
              <a:rPr lang="es-MX" sz="1600" i="1" dirty="0" err="1"/>
              <a:t>Health</a:t>
            </a:r>
            <a:r>
              <a:rPr lang="es-MX" sz="1600" i="1" dirty="0"/>
              <a:t> </a:t>
            </a:r>
            <a:r>
              <a:rPr lang="es-MX" sz="1600" i="1" dirty="0" err="1"/>
              <a:t>Organization</a:t>
            </a:r>
            <a:r>
              <a:rPr lang="es-MX" sz="1600" i="1" dirty="0"/>
              <a:t> 2012</a:t>
            </a:r>
            <a:endParaRPr lang="es-MX" sz="1600" dirty="0"/>
          </a:p>
        </p:txBody>
      </p:sp>
      <p:pic>
        <p:nvPicPr>
          <p:cNvPr id="20" name="Picture 6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850" y="11720"/>
            <a:ext cx="763243" cy="890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307974" y="2619498"/>
            <a:ext cx="8615093" cy="230832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2400" b="1" i="1" dirty="0" smtClean="0"/>
              <a:t>¿</a:t>
            </a:r>
            <a:r>
              <a:rPr lang="es-MX" sz="2400" b="1" i="1" dirty="0"/>
              <a:t>Qué es gobernanza en salud? </a:t>
            </a:r>
            <a:endParaRPr lang="es-MX" sz="2400" b="1" i="1" dirty="0" smtClean="0"/>
          </a:p>
          <a:p>
            <a:endParaRPr lang="es-MX" sz="2400" dirty="0"/>
          </a:p>
          <a:p>
            <a:r>
              <a:rPr lang="es-MX" sz="2400" dirty="0" smtClean="0"/>
              <a:t>Es </a:t>
            </a:r>
            <a:r>
              <a:rPr lang="es-MX" sz="2400" dirty="0"/>
              <a:t>el sistema de toma de decisiones que permite al Sistema de Salud ejercer autoridad de gobierno mediante el compromiso conjunto de los actores sociales y económicos para el desarrollo e implementación de las políticas.</a:t>
            </a:r>
          </a:p>
        </p:txBody>
      </p:sp>
    </p:spTree>
    <p:extLst>
      <p:ext uri="{BB962C8B-B14F-4D97-AF65-F5344CB8AC3E}">
        <p14:creationId xmlns:p14="http://schemas.microsoft.com/office/powerpoint/2010/main" val="381131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1030" name="AutoShape 6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01" y="53424"/>
            <a:ext cx="2610506" cy="81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2470" y="53424"/>
            <a:ext cx="848480" cy="84848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55575" y="764704"/>
            <a:ext cx="8566897" cy="95410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Gobernanza para el desarrollo infantil temprano: </a:t>
            </a:r>
            <a:r>
              <a:rPr lang="es-MX" sz="2800" b="1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Primer </a:t>
            </a:r>
            <a:r>
              <a:rPr lang="es-MX" sz="2800" b="1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respuesta del Sistema de </a:t>
            </a:r>
            <a:r>
              <a:rPr lang="es-MX" sz="2800" b="1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Salud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07974" y="6515730"/>
            <a:ext cx="8836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Governance for health in the 21st century. </a:t>
            </a:r>
            <a:r>
              <a:rPr lang="es-MX" sz="1600" i="1" dirty="0" err="1"/>
              <a:t>World</a:t>
            </a:r>
            <a:r>
              <a:rPr lang="es-MX" sz="1600" i="1" dirty="0"/>
              <a:t> </a:t>
            </a:r>
            <a:r>
              <a:rPr lang="es-MX" sz="1600" i="1" dirty="0" err="1"/>
              <a:t>Health</a:t>
            </a:r>
            <a:r>
              <a:rPr lang="es-MX" sz="1600" i="1" dirty="0"/>
              <a:t> </a:t>
            </a:r>
            <a:r>
              <a:rPr lang="es-MX" sz="1600" i="1" dirty="0" err="1"/>
              <a:t>Organization</a:t>
            </a:r>
            <a:r>
              <a:rPr lang="es-MX" sz="1600" i="1" dirty="0"/>
              <a:t> 2012</a:t>
            </a:r>
            <a:endParaRPr lang="es-MX" sz="1600" dirty="0"/>
          </a:p>
        </p:txBody>
      </p:sp>
      <p:pic>
        <p:nvPicPr>
          <p:cNvPr id="20" name="Picture 6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850" y="11720"/>
            <a:ext cx="763243" cy="890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331503" y="1654888"/>
            <a:ext cx="8615093" cy="486287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400" b="1" dirty="0" smtClean="0"/>
              <a:t>Significa</a:t>
            </a:r>
            <a:r>
              <a:rPr lang="es-MX" sz="2400" b="1" dirty="0"/>
              <a:t>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s-MX" sz="2200" dirty="0" smtClean="0"/>
              <a:t>Acción </a:t>
            </a:r>
            <a:r>
              <a:rPr lang="es-MX" sz="2200" dirty="0"/>
              <a:t>conjunta entre el sector salud y el resto de los sectores, público y privado, así como de la población para promover el </a:t>
            </a:r>
            <a:r>
              <a:rPr lang="es-MX" sz="2200" dirty="0" smtClean="0"/>
              <a:t>desarrollo infantil temprano: </a:t>
            </a:r>
            <a:r>
              <a:rPr lang="es-MX" sz="2200" b="1" i="1" dirty="0"/>
              <a:t>Comunicación, Confianza, Comprensión y Compromiso</a:t>
            </a:r>
            <a:r>
              <a:rPr lang="es-MX" sz="2200" b="1" i="1" dirty="0" smtClean="0"/>
              <a:t>.</a:t>
            </a:r>
          </a:p>
          <a:p>
            <a:pPr lvl="1"/>
            <a:endParaRPr lang="es-MX" sz="22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s-MX" sz="2200" dirty="0" smtClean="0"/>
              <a:t>Inclusión </a:t>
            </a:r>
            <a:r>
              <a:rPr lang="es-MX" sz="2200" dirty="0"/>
              <a:t>del </a:t>
            </a:r>
            <a:r>
              <a:rPr lang="es-MX" sz="2200" dirty="0" smtClean="0"/>
              <a:t>desarrollo infantil temprano </a:t>
            </a:r>
            <a:r>
              <a:rPr lang="es-MX" sz="2200" dirty="0"/>
              <a:t>como un derecho humano, un bien público global y un componente de bienestar y equidad: </a:t>
            </a:r>
            <a:r>
              <a:rPr lang="es-MX" sz="2200" b="1" i="1" dirty="0"/>
              <a:t>Justicia Social</a:t>
            </a:r>
            <a:r>
              <a:rPr lang="es-MX" sz="2200" dirty="0" smtClean="0"/>
              <a:t>.</a:t>
            </a:r>
          </a:p>
          <a:p>
            <a:pPr lvl="1"/>
            <a:endParaRPr lang="es-MX" sz="22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s-MX" sz="2200" dirty="0"/>
              <a:t>	</a:t>
            </a:r>
            <a:r>
              <a:rPr lang="es-MX" sz="2200" dirty="0" smtClean="0"/>
              <a:t>Incorporar </a:t>
            </a:r>
            <a:r>
              <a:rPr lang="es-MX" sz="2200" dirty="0"/>
              <a:t>en las políticas y programas para el </a:t>
            </a:r>
            <a:r>
              <a:rPr lang="es-MX" sz="2200" dirty="0" smtClean="0"/>
              <a:t>desarrollo infantil temprano el </a:t>
            </a:r>
            <a:r>
              <a:rPr lang="es-MX" sz="2200" dirty="0"/>
              <a:t>valor de la experiencia ganada en la trayectoria de programas, así como </a:t>
            </a:r>
            <a:r>
              <a:rPr lang="es-MX" sz="2200" dirty="0" smtClean="0"/>
              <a:t>la evidencia de </a:t>
            </a:r>
            <a:r>
              <a:rPr lang="es-MX" sz="2200" dirty="0"/>
              <a:t>la ciencia y la academia: </a:t>
            </a:r>
            <a:r>
              <a:rPr lang="es-MX" sz="2200" b="1" i="1" dirty="0"/>
              <a:t>Transparencia y Rendición de Cuentas. </a:t>
            </a:r>
          </a:p>
        </p:txBody>
      </p:sp>
    </p:spTree>
    <p:extLst>
      <p:ext uri="{BB962C8B-B14F-4D97-AF65-F5344CB8AC3E}">
        <p14:creationId xmlns:p14="http://schemas.microsoft.com/office/powerpoint/2010/main" val="396022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1030" name="AutoShape 6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01" y="53424"/>
            <a:ext cx="2610506" cy="81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2470" y="53424"/>
            <a:ext cx="848480" cy="84848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-94436" y="782187"/>
            <a:ext cx="9346956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La Gobernanza en salud en México para </a:t>
            </a:r>
            <a:r>
              <a:rPr lang="es-MX" sz="2400" b="1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el desarrollo </a:t>
            </a:r>
            <a:r>
              <a:rPr lang="es-MX" sz="2400" b="1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infantil </a:t>
            </a:r>
            <a:r>
              <a:rPr lang="es-MX" sz="2400" b="1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temprano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07974" y="6569742"/>
            <a:ext cx="8836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i="1" dirty="0" err="1" smtClean="0"/>
              <a:t>Rizzoli</a:t>
            </a:r>
            <a:r>
              <a:rPr lang="es-MX" sz="1400" i="1" dirty="0" smtClean="0"/>
              <a:t>-Córdoba A. Unidad de Investigación en </a:t>
            </a:r>
            <a:r>
              <a:rPr lang="es-MX" sz="1400" i="1" dirty="0" err="1" smtClean="0"/>
              <a:t>Neurodesarrollo</a:t>
            </a:r>
            <a:r>
              <a:rPr lang="es-MX" sz="1400" i="1" dirty="0" smtClean="0"/>
              <a:t>. Hospital Infantil de México Federico Gómez.</a:t>
            </a:r>
            <a:endParaRPr lang="es-MX" sz="1400" i="1" dirty="0"/>
          </a:p>
        </p:txBody>
      </p:sp>
      <p:pic>
        <p:nvPicPr>
          <p:cNvPr id="20" name="Picture 6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850" y="11720"/>
            <a:ext cx="763243" cy="890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Rectángulo 65"/>
          <p:cNvSpPr/>
          <p:nvPr/>
        </p:nvSpPr>
        <p:spPr>
          <a:xfrm>
            <a:off x="955386" y="1173298"/>
            <a:ext cx="7187213" cy="5466998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67" name="Imagen 6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2" t="27082" r="4628" b="24556"/>
          <a:stretch/>
        </p:blipFill>
        <p:spPr>
          <a:xfrm>
            <a:off x="3619374" y="1573032"/>
            <a:ext cx="1411251" cy="3896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8" name="Imagen 6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63" t="5970" r="15573" b="5671"/>
          <a:stretch/>
        </p:blipFill>
        <p:spPr>
          <a:xfrm>
            <a:off x="4070051" y="2031827"/>
            <a:ext cx="509895" cy="6326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9" name="Imagen 6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782" y="1506241"/>
            <a:ext cx="635496" cy="3804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0" name="Imagen 69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869095" y="1466238"/>
            <a:ext cx="583960" cy="4087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1" name="Imagen 7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046" y="1433036"/>
            <a:ext cx="363308" cy="4559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2" name="Imagen 71"/>
          <p:cNvPicPr>
            <a:picLocks noChangeAspect="1"/>
          </p:cNvPicPr>
          <p:nvPr/>
        </p:nvPicPr>
        <p:blipFill rotWithShape="1">
          <a:blip r:embed="rId11" cstate="print"/>
          <a:srcRect l="7506" t="7310" r="7879" b="8235"/>
          <a:stretch/>
        </p:blipFill>
        <p:spPr>
          <a:xfrm>
            <a:off x="6707391" y="1573032"/>
            <a:ext cx="857702" cy="3655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3" name="Imagen 72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509645" y="1530748"/>
            <a:ext cx="887476" cy="3188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4" name="Imagen 73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182192" y="2151384"/>
            <a:ext cx="358651" cy="4381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5" name="Imagen 74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1727745" y="2188136"/>
            <a:ext cx="327564" cy="4476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6" name="Imagen 75"/>
          <p:cNvPicPr>
            <a:picLocks noChangeAspect="1"/>
          </p:cNvPicPr>
          <p:nvPr/>
        </p:nvPicPr>
        <p:blipFill rotWithShape="1">
          <a:blip r:embed="rId15" cstate="print"/>
          <a:srcRect t="14513" b="27605"/>
          <a:stretch/>
        </p:blipFill>
        <p:spPr>
          <a:xfrm>
            <a:off x="2453055" y="2237693"/>
            <a:ext cx="939196" cy="2831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7" name="Imagen 76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6566895" y="2155713"/>
            <a:ext cx="965141" cy="3292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8" name="Imagen 77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5216204" y="2103134"/>
            <a:ext cx="1000007" cy="3411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9" name="Rectángulo redondeado 78"/>
          <p:cNvSpPr/>
          <p:nvPr/>
        </p:nvSpPr>
        <p:spPr>
          <a:xfrm>
            <a:off x="3738439" y="1240578"/>
            <a:ext cx="1269403" cy="279887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0" name="CuadroTexto 79"/>
          <p:cNvSpPr txBox="1"/>
          <p:nvPr/>
        </p:nvSpPr>
        <p:spPr>
          <a:xfrm>
            <a:off x="3805812" y="1188921"/>
            <a:ext cx="1277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Sector Salud</a:t>
            </a:r>
            <a:endParaRPr lang="es-MX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" name="Rectángulo redondeado 80"/>
          <p:cNvSpPr/>
          <p:nvPr/>
        </p:nvSpPr>
        <p:spPr>
          <a:xfrm>
            <a:off x="3266216" y="6286208"/>
            <a:ext cx="1816780" cy="288277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Sector Educativo</a:t>
            </a:r>
            <a:endParaRPr lang="es-MX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" name="CuadroTexto 81"/>
          <p:cNvSpPr txBox="1"/>
          <p:nvPr/>
        </p:nvSpPr>
        <p:spPr>
          <a:xfrm>
            <a:off x="1797393" y="5961961"/>
            <a:ext cx="883409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Estancias</a:t>
            </a:r>
          </a:p>
          <a:p>
            <a:pPr algn="ctr"/>
            <a:r>
              <a:rPr lang="es-MX" sz="1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Infantiles</a:t>
            </a:r>
            <a:endParaRPr lang="es-MX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3" name="Imagen 82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6234673" y="4179164"/>
            <a:ext cx="367678" cy="2546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4" name="Rectángulo 83"/>
          <p:cNvSpPr/>
          <p:nvPr/>
        </p:nvSpPr>
        <p:spPr>
          <a:xfrm>
            <a:off x="499910" y="2876641"/>
            <a:ext cx="2798973" cy="2235418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5" name="Rectángulo 84"/>
          <p:cNvSpPr/>
          <p:nvPr/>
        </p:nvSpPr>
        <p:spPr>
          <a:xfrm>
            <a:off x="5185751" y="2825309"/>
            <a:ext cx="3179236" cy="22590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6" name="Elipse 85"/>
          <p:cNvSpPr/>
          <p:nvPr/>
        </p:nvSpPr>
        <p:spPr>
          <a:xfrm>
            <a:off x="2065908" y="2713702"/>
            <a:ext cx="4510693" cy="2773749"/>
          </a:xfrm>
          <a:prstGeom prst="ellipse">
            <a:avLst/>
          </a:prstGeom>
          <a:solidFill>
            <a:srgbClr val="00FFFF">
              <a:alpha val="54000"/>
            </a:srgbClr>
          </a:solidFill>
          <a:ln w="63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lt1">
                  <a:alpha val="54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7" name="Elipse 86"/>
          <p:cNvSpPr/>
          <p:nvPr/>
        </p:nvSpPr>
        <p:spPr>
          <a:xfrm>
            <a:off x="2895110" y="3307651"/>
            <a:ext cx="2813491" cy="1758851"/>
          </a:xfrm>
          <a:prstGeom prst="ellipse">
            <a:avLst/>
          </a:prstGeom>
          <a:solidFill>
            <a:srgbClr val="00FF00">
              <a:alpha val="16863"/>
            </a:srgb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8" name="Rectángulo 87"/>
          <p:cNvSpPr/>
          <p:nvPr/>
        </p:nvSpPr>
        <p:spPr>
          <a:xfrm>
            <a:off x="852356" y="3785809"/>
            <a:ext cx="2592458" cy="39007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accent2">
                  <a:lumMod val="40000"/>
                  <a:lumOff val="60000"/>
                  <a:alpha val="58000"/>
                </a:schemeClr>
              </a:gs>
              <a:gs pos="100000">
                <a:schemeClr val="accent2">
                  <a:lumMod val="75000"/>
                  <a:alpha val="77000"/>
                </a:schemeClr>
              </a:gs>
            </a:gsLst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89" name="Imagen 88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1110333" y="3769388"/>
            <a:ext cx="1589681" cy="3652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0" name="Rectángulo redondeado 89"/>
          <p:cNvSpPr/>
          <p:nvPr/>
        </p:nvSpPr>
        <p:spPr>
          <a:xfrm>
            <a:off x="852356" y="2906567"/>
            <a:ext cx="1376974" cy="31666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Sector Social</a:t>
            </a:r>
            <a:endParaRPr lang="es-MX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1" name="Rectángulo redondeado 90"/>
          <p:cNvSpPr/>
          <p:nvPr/>
        </p:nvSpPr>
        <p:spPr>
          <a:xfrm>
            <a:off x="6409849" y="2925679"/>
            <a:ext cx="1629013" cy="31666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Sector Privado</a:t>
            </a:r>
            <a:endParaRPr lang="es-MX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" name="Rectángulo redondeado 91"/>
          <p:cNvSpPr/>
          <p:nvPr/>
        </p:nvSpPr>
        <p:spPr>
          <a:xfrm>
            <a:off x="3816945" y="2883225"/>
            <a:ext cx="1016111" cy="250367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b="1" dirty="0" smtClean="0"/>
              <a:t>Comunidad</a:t>
            </a:r>
            <a:endParaRPr lang="es-MX" sz="1200" b="1" dirty="0"/>
          </a:p>
        </p:txBody>
      </p:sp>
      <p:sp>
        <p:nvSpPr>
          <p:cNvPr id="93" name="Rectángulo redondeado 92"/>
          <p:cNvSpPr/>
          <p:nvPr/>
        </p:nvSpPr>
        <p:spPr>
          <a:xfrm>
            <a:off x="3963629" y="3403744"/>
            <a:ext cx="709040" cy="19496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b="1" dirty="0" smtClean="0"/>
              <a:t>Familia</a:t>
            </a:r>
            <a:endParaRPr lang="es-MX" sz="1200" b="1" dirty="0"/>
          </a:p>
        </p:txBody>
      </p:sp>
      <p:pic>
        <p:nvPicPr>
          <p:cNvPr id="94" name="Imagen 93"/>
          <p:cNvPicPr>
            <a:picLocks noChangeAspect="1"/>
          </p:cNvPicPr>
          <p:nvPr/>
        </p:nvPicPr>
        <p:blipFill rotWithShape="1">
          <a:blip r:embed="rId20" cstate="print"/>
          <a:srcRect l="1666" t="24499" r="1999" b="32000"/>
          <a:stretch/>
        </p:blipFill>
        <p:spPr>
          <a:xfrm>
            <a:off x="6331514" y="3324109"/>
            <a:ext cx="793663" cy="2389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5" name="Imagen 94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7507624" y="3282780"/>
            <a:ext cx="752835" cy="2184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6" name="Imagen 95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6470746" y="3712307"/>
            <a:ext cx="798763" cy="2028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7" name="Imagen 96"/>
          <p:cNvPicPr>
            <a:picLocks noChangeAspect="1"/>
          </p:cNvPicPr>
          <p:nvPr/>
        </p:nvPicPr>
        <p:blipFill rotWithShape="1">
          <a:blip r:embed="rId23" cstate="print"/>
          <a:srcRect l="-386" t="40722" r="386" b="39175"/>
          <a:stretch/>
        </p:blipFill>
        <p:spPr>
          <a:xfrm>
            <a:off x="5517765" y="4643920"/>
            <a:ext cx="1032829" cy="1555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8" name="Imagen 97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6707391" y="3989347"/>
            <a:ext cx="399828" cy="3998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9" name="Imagen 98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842" y="2862099"/>
            <a:ext cx="433543" cy="3000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0" name="Imagen 99"/>
          <p:cNvPicPr>
            <a:picLocks noChangeAspect="1"/>
          </p:cNvPicPr>
          <p:nvPr/>
        </p:nvPicPr>
        <p:blipFill rotWithShape="1">
          <a:blip r:embed="rId26" cstate="print"/>
          <a:srcRect l="15312" t="9494" r="14375" b="6962"/>
          <a:stretch/>
        </p:blipFill>
        <p:spPr>
          <a:xfrm>
            <a:off x="5432074" y="3406216"/>
            <a:ext cx="508017" cy="2980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1" name="Imagen 100"/>
          <p:cNvPicPr>
            <a:picLocks noChangeAspect="1"/>
          </p:cNvPicPr>
          <p:nvPr/>
        </p:nvPicPr>
        <p:blipFill rotWithShape="1"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04" r="9866"/>
          <a:stretch/>
        </p:blipFill>
        <p:spPr>
          <a:xfrm>
            <a:off x="7658320" y="3626533"/>
            <a:ext cx="346924" cy="34148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" name="Imagen 101"/>
          <p:cNvPicPr>
            <a:picLocks noChangeAspect="1"/>
          </p:cNvPicPr>
          <p:nvPr/>
        </p:nvPicPr>
        <p:blipFill rotWithShape="1">
          <a:blip r:embed="rId28" cstate="print"/>
          <a:srcRect t="8157" b="7368"/>
          <a:stretch/>
        </p:blipFill>
        <p:spPr>
          <a:xfrm>
            <a:off x="7660202" y="4237118"/>
            <a:ext cx="441374" cy="3728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3" name="Imagen 102"/>
          <p:cNvPicPr>
            <a:picLocks noChangeAspect="1"/>
          </p:cNvPicPr>
          <p:nvPr/>
        </p:nvPicPr>
        <p:blipFill rotWithShape="1"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07"/>
          <a:stretch/>
        </p:blipFill>
        <p:spPr>
          <a:xfrm>
            <a:off x="2645781" y="3255411"/>
            <a:ext cx="818468" cy="4009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4" name="63 Elipse"/>
          <p:cNvSpPr/>
          <p:nvPr/>
        </p:nvSpPr>
        <p:spPr>
          <a:xfrm>
            <a:off x="3512670" y="3728020"/>
            <a:ext cx="1451801" cy="79544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bg1"/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05" name="Grupo 104"/>
          <p:cNvGrpSpPr/>
          <p:nvPr/>
        </p:nvGrpSpPr>
        <p:grpSpPr>
          <a:xfrm>
            <a:off x="3824955" y="3968022"/>
            <a:ext cx="780549" cy="237528"/>
            <a:chOff x="4050723" y="4606047"/>
            <a:chExt cx="888888" cy="286840"/>
          </a:xfrm>
        </p:grpSpPr>
        <p:sp>
          <p:nvSpPr>
            <p:cNvPr id="106" name="Rectángulo redondeado 105"/>
            <p:cNvSpPr/>
            <p:nvPr/>
          </p:nvSpPr>
          <p:spPr>
            <a:xfrm>
              <a:off x="4050723" y="4669153"/>
              <a:ext cx="888888" cy="223734"/>
            </a:xfrm>
            <a:prstGeom prst="round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07" name="CuadroTexto 106"/>
            <p:cNvSpPr txBox="1"/>
            <p:nvPr/>
          </p:nvSpPr>
          <p:spPr>
            <a:xfrm>
              <a:off x="4160784" y="4606047"/>
              <a:ext cx="6623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Niño(a)</a:t>
              </a:r>
              <a:endPara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108" name="Imagen 18"/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516136" y="3249191"/>
            <a:ext cx="1460817" cy="457207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softEdge rad="12700"/>
          </a:effectLst>
        </p:spPr>
      </p:pic>
      <p:pic>
        <p:nvPicPr>
          <p:cNvPr id="109" name="Imagen 28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740" y="4058502"/>
            <a:ext cx="718922" cy="29462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0" name="Imagen 17"/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431" y="4416905"/>
            <a:ext cx="564768" cy="49475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1" name="Imagen 27"/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055" y="5228313"/>
            <a:ext cx="1516823" cy="388446"/>
          </a:xfrm>
          <a:prstGeom prst="rect">
            <a:avLst/>
          </a:prstGeom>
          <a:ln>
            <a:solidFill>
              <a:schemeClr val="tx1"/>
            </a:solidFill>
          </a:ln>
          <a:effectLst>
            <a:reflection blurRad="6350" stA="52000" endA="300" endPos="35000" dir="5400000" sy="-100000" algn="bl" rotWithShape="0"/>
          </a:effectLst>
        </p:spPr>
      </p:pic>
      <p:pic>
        <p:nvPicPr>
          <p:cNvPr id="112" name="Imagen 22"/>
          <p:cNvPicPr>
            <a:picLocks noChangeAspect="1"/>
          </p:cNvPicPr>
          <p:nvPr/>
        </p:nvPicPr>
        <p:blipFill rotWithShape="1">
          <a:blip r:embed="rId34" cstate="print"/>
          <a:srcRect t="8716" r="8086" b="2752"/>
          <a:stretch/>
        </p:blipFill>
        <p:spPr>
          <a:xfrm>
            <a:off x="3361157" y="5587183"/>
            <a:ext cx="1768116" cy="5028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3" name="Imagen 16"/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481" y="5284809"/>
            <a:ext cx="1222484" cy="421683"/>
          </a:xfrm>
          <a:prstGeom prst="rect">
            <a:avLst/>
          </a:prstGeom>
          <a:ln>
            <a:solidFill>
              <a:schemeClr val="tx1"/>
            </a:solidFill>
          </a:ln>
          <a:effectLst>
            <a:reflection blurRad="6350" stA="52000" endA="300" endPos="35000" dir="5400000" sy="-100000" algn="bl" rotWithShape="0"/>
          </a:effectLst>
        </p:spPr>
      </p:pic>
      <p:sp>
        <p:nvSpPr>
          <p:cNvPr id="114" name="CuadroTexto 24"/>
          <p:cNvSpPr txBox="1"/>
          <p:nvPr/>
        </p:nvSpPr>
        <p:spPr>
          <a:xfrm>
            <a:off x="5668410" y="5939180"/>
            <a:ext cx="1095603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s-MX" sz="1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Escuelas</a:t>
            </a:r>
          </a:p>
          <a:p>
            <a:pPr algn="ctr"/>
            <a:r>
              <a:rPr lang="es-MX" sz="1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Preescolares</a:t>
            </a:r>
            <a:endParaRPr lang="es-MX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5" name="Imagen 11263"/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9613" y="3021823"/>
            <a:ext cx="436374" cy="2667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6" name="Imagen 19"/>
          <p:cNvPicPr>
            <a:picLocks noChangeAspect="1"/>
          </p:cNvPicPr>
          <p:nvPr/>
        </p:nvPicPr>
        <p:blipFill>
          <a:blip r:embed="rId37" cstate="print"/>
          <a:stretch>
            <a:fillRect/>
          </a:stretch>
        </p:blipFill>
        <p:spPr>
          <a:xfrm>
            <a:off x="6906918" y="4616089"/>
            <a:ext cx="452490" cy="2894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3738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1030" name="AutoShape 6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01" y="53424"/>
            <a:ext cx="2610506" cy="81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2470" y="53424"/>
            <a:ext cx="848480" cy="84848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55575" y="764704"/>
            <a:ext cx="8566897" cy="95410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Financiamiento </a:t>
            </a:r>
            <a:r>
              <a:rPr lang="es-MX" sz="2800" b="1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para el desarrollo infantil temprano: </a:t>
            </a:r>
            <a:r>
              <a:rPr lang="es-MX" sz="2800" b="1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Segunda </a:t>
            </a:r>
            <a:r>
              <a:rPr lang="es-MX" sz="2800" b="1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respuesta del Sistema de Salud </a:t>
            </a:r>
            <a:endParaRPr lang="es-MX" sz="2800" b="1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21036" y="6309320"/>
            <a:ext cx="8836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Thomson S, et al. Addressing financial sustainability </a:t>
            </a:r>
            <a:r>
              <a:rPr lang="en-US" sz="1600" i="1" dirty="0"/>
              <a:t>in health </a:t>
            </a:r>
            <a:r>
              <a:rPr lang="en-US" sz="1600" i="1" dirty="0" smtClean="0"/>
              <a:t>systems</a:t>
            </a:r>
            <a:r>
              <a:rPr lang="en-US" sz="1600" i="1" dirty="0"/>
              <a:t>. World Health Organization 2009</a:t>
            </a:r>
            <a:endParaRPr lang="es-MX" sz="1600" dirty="0"/>
          </a:p>
        </p:txBody>
      </p:sp>
      <p:pic>
        <p:nvPicPr>
          <p:cNvPr id="20" name="Picture 6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850" y="11720"/>
            <a:ext cx="763243" cy="890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331503" y="1654888"/>
            <a:ext cx="8615093" cy="4555093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400" b="1" dirty="0" smtClean="0"/>
              <a:t>Significa: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s-MX" sz="2400" b="1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s-MX" sz="2200" dirty="0" smtClean="0"/>
              <a:t>Identificar </a:t>
            </a:r>
            <a:r>
              <a:rPr lang="es-MX" sz="2200" dirty="0"/>
              <a:t>al </a:t>
            </a:r>
            <a:r>
              <a:rPr lang="es-MX" sz="2200" dirty="0" smtClean="0"/>
              <a:t>desarrollo infantil temprano </a:t>
            </a:r>
            <a:r>
              <a:rPr lang="es-MX" sz="2200" dirty="0"/>
              <a:t>como una prioridad para asegurar la sostenibilidad financiera de los programas como un objetivo por derecho propio, en términos de inversión</a:t>
            </a:r>
            <a:r>
              <a:rPr lang="es-MX" sz="2200" dirty="0" smtClean="0"/>
              <a:t>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s-MX" sz="22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s-MX" sz="2200" dirty="0" smtClean="0"/>
              <a:t>Implementar </a:t>
            </a:r>
            <a:r>
              <a:rPr lang="es-MX" sz="2200" dirty="0"/>
              <a:t>programas con intervenciones costo-efectivas para prevención y reducción de los riesgos de alteraciones en el </a:t>
            </a:r>
            <a:r>
              <a:rPr lang="es-MX" sz="2200" dirty="0" err="1"/>
              <a:t>neurodesarrollo</a:t>
            </a:r>
            <a:r>
              <a:rPr lang="es-MX" sz="2200" dirty="0"/>
              <a:t>, así como su diagnóstico y atención temprana. </a:t>
            </a:r>
            <a:endParaRPr lang="es-MX" sz="2200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s-MX" sz="22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s-MX" sz="2200" dirty="0" smtClean="0"/>
              <a:t>Evaluar </a:t>
            </a:r>
            <a:r>
              <a:rPr lang="es-MX" sz="2200" dirty="0"/>
              <a:t>mecanismos adicionales de financiamiento para complementar el derivado de recursos públicos, como inversión al DIT cuyo retorno social está asegurado.   </a:t>
            </a:r>
            <a:endParaRPr lang="es-MX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376007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1030" name="AutoShape 6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441" y="114391"/>
            <a:ext cx="2610506" cy="81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4176" y="171004"/>
            <a:ext cx="848480" cy="84848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82441" y="1114514"/>
            <a:ext cx="84211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Inversión en desarrollo infantil temprano del Componente Salud de PROSPERA Programa de Inclusión 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</a:p>
          <a:p>
            <a:pPr algn="ctr"/>
            <a:endParaRPr lang="es-MX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0" y="6357711"/>
            <a:ext cx="95842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O’Shea</a:t>
            </a:r>
            <a:r>
              <a:rPr lang="es-MX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-Cuevas 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G, </a:t>
            </a:r>
            <a:r>
              <a:rPr lang="es-MX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Rizzoli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-Córdoba A, Aceves-Villagrán D, et al. Bol </a:t>
            </a:r>
            <a:r>
              <a:rPr lang="es-MX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Med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Hosp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Infant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Mex</a:t>
            </a:r>
            <a:r>
              <a:rPr lang="es-MX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2015;72(6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):429-437.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507122"/>
              </p:ext>
            </p:extLst>
          </p:nvPr>
        </p:nvGraphicFramePr>
        <p:xfrm>
          <a:off x="35497" y="2012459"/>
          <a:ext cx="9000998" cy="39639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834"/>
                <a:gridCol w="936571"/>
                <a:gridCol w="1008615"/>
                <a:gridCol w="1090204"/>
                <a:gridCol w="1090204"/>
                <a:gridCol w="1165255"/>
                <a:gridCol w="1165255"/>
                <a:gridCol w="1176060"/>
              </a:tblGrid>
              <a:tr h="63539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kern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Concepto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Año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Total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9193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2010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2011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2012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2013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2014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2015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7652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Investigación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$</a:t>
                      </a:r>
                      <a:r>
                        <a:rPr lang="es-MX" sz="1400" dirty="0" smtClean="0">
                          <a:effectLst/>
                        </a:rPr>
                        <a:t>265,000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$</a:t>
                      </a:r>
                      <a:r>
                        <a:rPr lang="es-MX" sz="1400" dirty="0" smtClean="0">
                          <a:effectLst/>
                        </a:rPr>
                        <a:t>1,600,000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$</a:t>
                      </a:r>
                      <a:r>
                        <a:rPr lang="es-MX" sz="1400" dirty="0" smtClean="0">
                          <a:effectLst/>
                        </a:rPr>
                        <a:t>12,000,000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$6,000,000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$11,000,000</a:t>
                      </a:r>
                      <a:endParaRPr lang="es-MX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$11,000,000</a:t>
                      </a:r>
                      <a:endParaRPr lang="es-MX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$42,465,000</a:t>
                      </a:r>
                      <a:endParaRPr lang="es-MX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929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Implementación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---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---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$4,389,600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$82,815,588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$116,544,998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$347,292,548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$551,042,734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078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Total 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$</a:t>
                      </a:r>
                      <a:r>
                        <a:rPr lang="es-MX" sz="1400" dirty="0">
                          <a:effectLst/>
                        </a:rPr>
                        <a:t>265,000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$</a:t>
                      </a:r>
                      <a:r>
                        <a:rPr lang="es-MX" sz="1400" dirty="0">
                          <a:effectLst/>
                        </a:rPr>
                        <a:t>1,600,000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$</a:t>
                      </a:r>
                      <a:r>
                        <a:rPr lang="es-MX" sz="1400" dirty="0">
                          <a:effectLst/>
                        </a:rPr>
                        <a:t>16,389,600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$</a:t>
                      </a:r>
                      <a:r>
                        <a:rPr lang="es-MX" sz="1400" dirty="0">
                          <a:effectLst/>
                        </a:rPr>
                        <a:t>88.815,588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$</a:t>
                      </a:r>
                      <a:r>
                        <a:rPr lang="es-MX" sz="1400" dirty="0">
                          <a:effectLst/>
                        </a:rPr>
                        <a:t>127,544,998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$</a:t>
                      </a:r>
                      <a:r>
                        <a:rPr lang="es-MX" sz="1400" dirty="0">
                          <a:effectLst/>
                        </a:rPr>
                        <a:t>358.892,548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$593,507,734</a:t>
                      </a:r>
                      <a:endParaRPr lang="es-MX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8163" y="86735"/>
            <a:ext cx="762066" cy="89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3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1030" name="AutoShape 6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441" y="114391"/>
            <a:ext cx="2610506" cy="81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68657"/>
            <a:ext cx="848480" cy="84848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975" y="1741145"/>
            <a:ext cx="8432104" cy="4773703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345407" y="909692"/>
            <a:ext cx="84176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Inversión anual </a:t>
            </a:r>
            <a:r>
              <a:rPr lang="es-MX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per cápita 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en desarrollo infantil temprano (2012-2015) para </a:t>
            </a:r>
          </a:p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niños beneficiarios de PROSPERA Programa de Inclusión Social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0" y="6514848"/>
            <a:ext cx="9108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O’Shea</a:t>
            </a:r>
            <a:r>
              <a:rPr lang="es-MX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-Cuevas 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G, </a:t>
            </a:r>
            <a:r>
              <a:rPr lang="es-MX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Rizzoli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-Córdoba A, Aceves-Villagrán D, et al. Bol </a:t>
            </a:r>
            <a:r>
              <a:rPr lang="es-MX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Med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Hosp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Infant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Mex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 2015;72(6):429-437.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28384" y="19599"/>
            <a:ext cx="762066" cy="89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00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1030" name="AutoShape 6" descr="data:image/jpeg;base64,/9j/4AAQSkZJRgABAQAAAQABAAD/2wCEAAkGBxMTEhQUEhESFBMXFx8ZGBgYGRsYFxgXGRcXFxUVGRUaHCggGBsmGx0YITMkJSkrLi4xGB8zODMsNygtLisBCgoKDg0NFA8NFDcZFBwsNywrLCs3NywrNzcrLDcsNy0sKzc3LSwrKywsLjcsLCsuLCsrLisrLCsrLCsrKysrLP/AABEIAHMBUAMBIgACEQEDEQH/xAAbAAEAAwEBAQEAAAAAAAAAAAAABAUGAwIBB//EAEcQAAEDAgMEBAoIAgkFAQAAAAEAAhEDIQQSMQUiQVEGE2FxFjJSVYGRk7HB0RQjQnKSobLSc/AVJDQ1RVNiovElQ4Lh4gf/xAAYAQEBAQEBAAAAAAAAAAAAAAAAAQMCBP/EACQRAQABAwIGAwEAAAAAAAAAAAABAgMREqETMVFSU2EycZEi/9oADAMBAAIRAxEAPwD9xREQEREBERAREQEREBERAREQEREBERAREQEREBERAREQEXim7Ve0BERAREQERRcXiHAhjQMzmktJ8XMPs96CUvkqmfiHl4mXU8wNrOa14jeaNRM92VR6eGcWwKZzdW1odliHtc6HSdLQZQaAPExIkcOPqXpUz8O4fYdIc8ucNS18gRzNwf8AxUjZ31dGXCIm0Rm4CGnSbW7UFiip8HtfdaHCSGF1RwsGwYjtKtKNYOEtPzB5EcCg6IiICIiAiL44xc2CD6ir3bcwwMdfTnv+Km0arXAOa4OB0IMj1hB7RFybiGl5YHDOACRxAOhQdURcq+JYyC97WA2GYgX9KDqiiHalD/Ppfjb81Ka4EAgyDoRoQg+oo1TH0mktdVptcNQXAH1Er7Sx9Jxytq03E8A4E+oFBIReKtVrQXOcGtGpJgD0qOdqUP8APpfjb80EtFxq4pjQHOexrToSQAZuIJXL+k6H+fS/G35oJaKI3alA6V6X42/NSWPBEggjmLoPSIiAiIgIiIImFfd3efepaqsBU33/AHj7yrVAREQERV+PLiQRLqY8YMdD5521jkgjYvFF/VuEtad5pu4OtNw0ghwF471Ops62m3OIdMgiRcaOE3EjnzUDDUwyi6rvPDZe0aA6w6OBI+cL3Qxj2te+proBoMwkQO89+iCwDWUxNhA1OsXJk8eJUbG7QLS5rQJA1JHYScpiRE8dQqb6RmfvuaT9sSO0RroJPdKUq7gDmJdyabiZI0Nxpwj0QgsG7Rd5XIXbNyd0ES0gngpDMeHWeyR2AnSblhAcNDwOiqWkO4nySZzENMtyx2ED1FBUJLYaJIGsiCSBrEiTx49iosauAa69JwcLSwOsQJygOE5bknvXNtV2cRFPq2EvLjN3EXcAb+KdTxXCliBTcSyBJk214y7UkEXnhciRIFhXptrMLmjfAsD5QEtDhoRMEetQTMNWztDoInmIPeuqp6dSlTLSHODhOYQXPcdIcRPH4K4CAiIgLI9OsWQaVKSKbrvjiJA/K59S1yp+k2x/pFMZbVGSW8jOrT3wPUglM2bQdTDRSplhFoAuOBn4psbBdTSFPkTHdmMT2wsTsfbdXCu6uo1xYDdh1b2t/mCv0DD1mvaHNMtcJB7EHp7wASTAAknsGq/PsBtdwxgrOkNqGL+QTA9UD1LTdL8WW0RTb49U5AOy0/AelVfS7ZAZh6Rb/wBoZD2g8fxfqKo2K+OaCIIkKs6N47rsOxxO8N13eP8A1B9KtFB+f9CGD6SbaNMesBfoCwPQn+0u+673hb5JFD02aPopMXDmx2XXLoI0fRyYuXmfUF26a/2V33m/qC5dBf7Ofvn4INEshgqY/pOpYWBPpyi616yeC/vOp90/pag1hX57sbCsdjnMc0FgfUsRaxMWX6EsFsL+8X/fqe9yDV19g4Z4g0WegQfWFldrbNq4FwqUKjurJ9R4Bw0I7VvFX7fpB2Hqg+QT6QJCD5sLagxFIPiHCzhyPyVisX/+fPOasOENPply2iAiIgIiIKHZr/rKn33fqKvlmtlu+tqfxHfqK0gQfUREHDG1S1ji0S6Ld5sCexVRwjH1G5qZDyDmDhE6b4c206DXipu1iIaC4t1dMZgA2ASRx1C+bPpH6wEuIsN4kk2kuuBEgi3Ygmloc0ixaRHZGip9o4MMAy1Id2gFxAi4iNI1Nua9HCii9gpudvES3UQCB8T/ACFxwFIV3OLzbVw4uuYaT5DeXE6oOVF/1JeWXJhpiwFi5wBsAb3UQPETB73OmMo1MRa955hWm3mwWG8RlAHPUgRzH6VWdY4kgO3nENBHE3m41sWnuVR7eSYcNRYN4gmS2Ro0Wn0C3MH8QZygASJuRMttAueXk81z64C0G9zB4chFrAzZSDhSC0OniA0G5DZGVpNp7/VdBFDiR8eXHUcOPZqOK74DGGk4E+Lo7unl2Gf9w5LvTb4pbF5yvPl71naQbiJHlBc20pLGublDjlEWLTJzttxLSDHHKgtNptyuFUxDQYm8OMXa0eM46ajRdtl1Hlu/mzakkQLzujuXKgD9HgOILQQZNxlMOGYC2hEwuOAc0VAA0U93SSS6dM1oGhiblRVwiIgKPTxQNV9OLta13eHFw07I/NSFSbT2PVdWFejWyPy5SCJBA/nkg8dL9nMfRdUIAewSD2cWnsXzoQT9GE6ZjHd/zKYjZGIrjLXrtFPi2m2C7vJVk/COawMoOZTAEXaXRyI3hfvlBQvoNxmNeHXpUW5bGN4nmO2fwqwrdFsOWkBpBIsczjB4GJXrYOxn4bMOsa8OMmWkOmOeb4K5QYboVizTrPovtmtHJ7Zn8p9QW5Wax3Rdz65rNrBhLswhuhHGcyuurrZI6ynm8rIYiOWfVBjOhB/rJ+4feFvSYuVk8J0QfTcHU8TlcOIZ/wDSl4jY+Ke0tdjN02MMi3oKok9JGdbhHllwWh47QId7lX9AcQDSeybtdPocBf1grTU6YDQ3gBHoAhZ2v0XLanWYaqaR5ESO4Hl2XUGlWV2IOsx2Iqtu1u7PMmB8Cpj9nYyoMtTEsa065Gw4jv4K02dgGUGBlMQPzJ5koJSwWwT/ANQd9+p73Lc1g6NwtB/1AkeoEe9Zen0SqNf1jcTD5mcnE68UGsVN0rxzaeHeCd54ytHEzqe4BfPouN0+k0h2indMN0dZn6ys91d/Au8UdzUEfoXs00qRe4Q6pBjk0Tl95PpWiREBERAREQZfZR+tqfxHfqK04WX2UPran8R36ytQEH1ERBE2i2nlzVGB0aCJN4sBz0XDBvY6i51IOYDJEXdPMD4KL0ipEljoblaHa3IJEaTEaKR0eAbTDBGYQXQLAuvE8SOKDk5xqt6wWqMFxNyNQQYsZmNRqo1RzWNL84BLrtygiTG8Ly0EQdYXot36hGZjgRDAdAGuc15mxBJNrC5Sm1mUioXZm6U5BsDlGXdnuBJVHJtc5TAMEEEARvSMrYmz/GmNAQozs8m+7xjQ3MWF5OvrjRWjNm06rCW5qczrvC+sTw7oXKlsepbNluQDe+XnPEjUIiFThpmTmkQLSSLwfJi08pPNT9nYljaZbUgsc7lIEgG44Tr6VCrYYU3Q5154XIEWcLRedOxc60Q2BA583CA4k87BBLxmz3BpIOZpe2HTJLHWueJadDyKiVK53jNzeOT2Al9uYOVd8DjnMMajyToe7kf57RJfhm1DLeNQk82h9LKZHAEiZ0KCdh3NFOo5w3C55jmJI07fiuGFxFAPyic2aQ4knMSBeeNrX7V5wz/6m0uDzLb5RmdJPjR+ar9kYearQXMEXEauDZAgagXOvYoq+xeMcwwKNWp2tyx/ucFXVNvvAn6Diz3NZ+9XiKOJpmeVWGd8Jqnm7Hfgb+5c6nSuoP8ADcee5jT7nLTImJ6uNFfftDLeF7/Nm0PZD5p4Xv8ANm0PZD5rUr5KmJ6mi537Mv4Xv82bQ9kPmnhe/wA2bQ9kPmtTKJiepoud+zLeF7/Nm0PZD5p4Xv8ANm0PZD5rUSvqYnqaLnfsy3he/wA2bQ9kPmtNRfma10FsgGDqJEwe1e15DwSRe3Zb18VYj27opqj5VZcNpYs0qbninUqlo8Rgl7uwDis94Yv82bR9kP3LVIj0267dMf3Rqn7mGV8MX+bNo+yH7k8MX+bNo+yH7lqkTHtpxrPh3llfDF/mzaPsh+5PDF/mzaPsh+5apEx7ONZ8O8sr4Yv82bR9kP3J4Yv82bR9kP3LVSiY9nGs+HeWZp9K6h/w3HjvY0flmXvwnqebsd+Bv71o0ROLa8W8qWntyoY/qOLE8wy3+9WWExJfM0qlP72X4OKkIqyqrpnlTj9EREZs1stv1tT+I79RWkCodms+sqffd+oq/QEREFdtqizIajmFxaLZZB7jHBQdj7SGZrAwb2rgZNm6uMXOvdCvKtMOBa4SCIIWVx2HbReGy0gPzNbeW24j7QMN48NEGhx+FpnefaOIsSDaCRcjsVeabmgkNc9rnS1zHXgABua1oiQpmBrsqMFN7mvfl3hr3zbtCjOBbUIpioxrRBgZh2ECL/zog4NAc9tMktp70AujNAAykzqSTI7O1dOse0OdTcSIDQCHPaDMGDE2Mr1h8OzKd1lVklxABBa4CwyuJ4cFxp06ZyZmVAHbwHWSwg8IJ8W4tCo4YqpUe8gA1IOUuDbNIjM2wnW+vcvjzUY0Coxrqc3gQIaCDl0dmgdshSMNXdkY1ga58Z3S10gwJkSJcXH8l4y5mZjWpkgbjXboGoP2tTwdJQdWmj9llRzQJceDWkBwnn77dy606hzOZTY1uaBmdLiLTDrnhoJEXUOgx+YtY2mXA3k5hFxHiiYk/aVthQ2iG0y8Fxk6BvaTA0CggbXx7qbm06UNDRf4DuA9677ArF4JcwS2xd9ouMlw0tFlXVKBe5pc5zs271jGyHHNDZGjYBOvPjC0ODwrabQ1sxzOpPMoO6IiAiIgj4+nmpubLhIiWiSO2OKqnMeTRLmaCoHQxxafFynKLibmCr1EFZRZvVRVY4kulpylwLIGUAjxY9HNcMNScKuYsdl6x9wDO9GUkcWa9xhXSIKbZtD6khzDmymxYQZl8XPjG/BeDQqGjTbTaWvbTa90gtl7QMrDa8mZV4iCiqtc6o6oKb8sUnaEOsXlwbzOkjiF1axx65oa4dZUiYI3MjcxmLcR3lXCIIGFLzQLXg52gtNjvQCA4c5sfSo2DomMPla5rg0CpIIBGSCDOpzR+auEQVmwGEUmhzSHZRMtLTq7Unxlypio11QNBId4ri0hzS5xzNcYuBqDwVwiCka14bSY5rz1dWJAc6WZXZTMX1A7wveIY4nEgNf9ZTAZunXK5usbpmNYVwiCmq0RmxEsfJjIQ0zOQDdcBa/arXDhwY3OZdlGY9sX/NdEQEREBERAREQVOAp77/vH3lWyh4SnvO7z71MQEREBc61IOGgmDBImJ/kepdEQYs0nNc4NeBUaTpbNcHIJOYmR+ZWlwu0W1Za0lrss9ouRfkR8VIxeGD2kGL8YB96o6+GqUBLAYAguEFziYtk+yJ/5QWbMC9oJz5nEQ6RGYQcomZGvaoVRw6prKgyvZAg8RlyuvEXE/koDMc9rhFcuLd2HtOv+qPy42hTKm164F2MadL8XcBqAD/puRxVEjAY6AQXZz9mLknQjsnX0lc24B7qbJaG5ZNzrJ5QQLaXtK9HadUOdamWgxrpYeMQTlE5hJHBVm0sRVe4ipNMDRsWIPGZgn0+hBctrCnTDw2m4kgVHNIAEmC4kDgs9XqOe9xOaSTFjJbO6AO7+SrHYjC4lrg8sI72zzLjxHYBCvsJRLGhpe558p2qgi7Fwz2M3zro3g0cp4lWCIgIiICIiAiIgIiICIiAiIgIiICIiAiIgIiICIiAiIgIiIOdNsT3roiICIiAiIgIiIOQw7PIbrOg1596i4rZbXuzFzgTGnBo1DfJnidVPRBVDYbJ8Yhv2QIBaZmzuXYZVhVw7HeM1ro5gFdUQfAF9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01" y="53424"/>
            <a:ext cx="2610506" cy="81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2470" y="53424"/>
            <a:ext cx="848480" cy="84848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55575" y="764704"/>
            <a:ext cx="8566897" cy="95410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Generación de recursos </a:t>
            </a:r>
            <a:r>
              <a:rPr lang="es-MX" sz="2800" b="1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para el desarrollo infantil temprano: </a:t>
            </a:r>
            <a:r>
              <a:rPr lang="es-MX" sz="2800" b="1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Tercera </a:t>
            </a:r>
            <a:r>
              <a:rPr lang="es-MX" sz="2800" b="1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respuesta del Sistema de Salud </a:t>
            </a:r>
            <a:endParaRPr lang="es-MX" sz="2800" b="1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07975" y="6447524"/>
            <a:ext cx="8836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World Health Organization. The World </a:t>
            </a:r>
            <a:r>
              <a:rPr lang="en-US" sz="1600" i="1" dirty="0"/>
              <a:t>Health </a:t>
            </a:r>
            <a:r>
              <a:rPr lang="en-US" sz="1600" i="1" dirty="0" smtClean="0"/>
              <a:t>Report 2006: Working together for health.</a:t>
            </a:r>
            <a:endParaRPr lang="es-MX" sz="1600" dirty="0"/>
          </a:p>
        </p:txBody>
      </p:sp>
      <p:pic>
        <p:nvPicPr>
          <p:cNvPr id="20" name="Picture 6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850" y="11720"/>
            <a:ext cx="763243" cy="890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331503" y="1654888"/>
            <a:ext cx="8524743" cy="178510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200" dirty="0" smtClean="0"/>
              <a:t>Los recursos humanos son el centro del Sistema de Salud y del avance en la mejora de las condiciones de salud de la población.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200" dirty="0" smtClean="0"/>
              <a:t>Existe amplia evidencia de que el número y la calidad de la atención que otorga el personal de salud está asociada con la sobrevivencia materno-infantil.</a:t>
            </a:r>
            <a:endParaRPr lang="es-MX" sz="2400" b="1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35757" y="3562126"/>
            <a:ext cx="6840759" cy="2908485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287015" y="3837988"/>
            <a:ext cx="400110" cy="2281434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es-MX" sz="1400" b="1" dirty="0" smtClean="0"/>
              <a:t>Probabilidad de sobrevivir</a:t>
            </a:r>
            <a:endParaRPr lang="es-MX" sz="1400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1199619" y="3511002"/>
            <a:ext cx="487506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sz="1400" b="1" dirty="0" smtClean="0"/>
              <a:t>Alta</a:t>
            </a:r>
            <a:endParaRPr lang="es-MX" sz="1400" b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1327054" y="6071113"/>
            <a:ext cx="508473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sz="1400" b="1" dirty="0" smtClean="0"/>
              <a:t>Baja</a:t>
            </a:r>
            <a:endParaRPr lang="es-MX" sz="1400" b="1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4288" y="6101015"/>
            <a:ext cx="518205" cy="377985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1763688" y="3913311"/>
            <a:ext cx="189148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sz="1400" b="1" dirty="0" smtClean="0"/>
              <a:t>Sobrevivencia materna</a:t>
            </a:r>
            <a:endParaRPr lang="es-MX" sz="1400" b="1" dirty="0"/>
          </a:p>
        </p:txBody>
      </p:sp>
      <p:sp>
        <p:nvSpPr>
          <p:cNvPr id="18" name="CuadroTexto 17"/>
          <p:cNvSpPr txBox="1"/>
          <p:nvPr/>
        </p:nvSpPr>
        <p:spPr>
          <a:xfrm>
            <a:off x="1723263" y="4718467"/>
            <a:ext cx="205710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sz="1400" b="1" dirty="0" smtClean="0"/>
              <a:t>Sobrevivencia en la niñez</a:t>
            </a:r>
            <a:endParaRPr lang="es-MX" sz="1400" b="1" dirty="0"/>
          </a:p>
        </p:txBody>
      </p:sp>
      <p:sp>
        <p:nvSpPr>
          <p:cNvPr id="19" name="CuadroTexto 18"/>
          <p:cNvSpPr txBox="1"/>
          <p:nvPr/>
        </p:nvSpPr>
        <p:spPr>
          <a:xfrm>
            <a:off x="1736820" y="5240901"/>
            <a:ext cx="2028376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sz="1400" b="1" dirty="0" smtClean="0"/>
              <a:t>Sobrevivencia en &lt; 1 año</a:t>
            </a:r>
            <a:endParaRPr lang="es-MX" sz="1400" b="1" dirty="0"/>
          </a:p>
        </p:txBody>
      </p:sp>
      <p:sp>
        <p:nvSpPr>
          <p:cNvPr id="21" name="CuadroTexto 20"/>
          <p:cNvSpPr txBox="1"/>
          <p:nvPr/>
        </p:nvSpPr>
        <p:spPr>
          <a:xfrm>
            <a:off x="3207806" y="6101015"/>
            <a:ext cx="2785443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sz="1600" b="1" dirty="0" smtClean="0"/>
              <a:t>Densidad de personal de salud</a:t>
            </a:r>
            <a:endParaRPr lang="es-MX" sz="1600" b="1" dirty="0"/>
          </a:p>
        </p:txBody>
      </p:sp>
    </p:spTree>
    <p:extLst>
      <p:ext uri="{BB962C8B-B14F-4D97-AF65-F5344CB8AC3E}">
        <p14:creationId xmlns:p14="http://schemas.microsoft.com/office/powerpoint/2010/main" val="143609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12080</TotalTime>
  <Words>1234</Words>
  <Application>Microsoft Office PowerPoint</Application>
  <PresentationFormat>Presentación en pantalla (4:3)</PresentationFormat>
  <Paragraphs>235</Paragraphs>
  <Slides>15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Calibri</vt:lpstr>
      <vt:lpstr>Verdana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Onofre Muñoz Hernández</cp:lastModifiedBy>
  <cp:revision>320</cp:revision>
  <cp:lastPrinted>2015-11-17T01:36:52Z</cp:lastPrinted>
  <dcterms:created xsi:type="dcterms:W3CDTF">2014-06-11T13:20:17Z</dcterms:created>
  <dcterms:modified xsi:type="dcterms:W3CDTF">2016-09-20T15:18:20Z</dcterms:modified>
</cp:coreProperties>
</file>