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01" r:id="rId2"/>
    <p:sldId id="386" r:id="rId3"/>
    <p:sldId id="446" r:id="rId4"/>
    <p:sldId id="447" r:id="rId5"/>
    <p:sldId id="449" r:id="rId6"/>
    <p:sldId id="448" r:id="rId7"/>
    <p:sldId id="408" r:id="rId8"/>
    <p:sldId id="435" r:id="rId9"/>
    <p:sldId id="436" r:id="rId10"/>
    <p:sldId id="451" r:id="rId11"/>
    <p:sldId id="452" r:id="rId12"/>
    <p:sldId id="422" r:id="rId13"/>
    <p:sldId id="460" r:id="rId14"/>
    <p:sldId id="459" r:id="rId15"/>
    <p:sldId id="450" r:id="rId16"/>
    <p:sldId id="456" r:id="rId17"/>
    <p:sldId id="409" r:id="rId18"/>
    <p:sldId id="461" r:id="rId19"/>
    <p:sldId id="428" r:id="rId20"/>
    <p:sldId id="424" r:id="rId21"/>
    <p:sldId id="425" r:id="rId22"/>
    <p:sldId id="426" r:id="rId23"/>
    <p:sldId id="427" r:id="rId24"/>
    <p:sldId id="439" r:id="rId25"/>
    <p:sldId id="440" r:id="rId26"/>
    <p:sldId id="441" r:id="rId27"/>
    <p:sldId id="442" r:id="rId28"/>
    <p:sldId id="458" r:id="rId29"/>
    <p:sldId id="444" r:id="rId30"/>
    <p:sldId id="445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3801"/>
    <a:srgbClr val="DEFFEB"/>
    <a:srgbClr val="73603B"/>
    <a:srgbClr val="00BB01"/>
    <a:srgbClr val="B80202"/>
    <a:srgbClr val="F7CE7F"/>
    <a:srgbClr val="DCB771"/>
    <a:srgbClr val="B3965B"/>
    <a:srgbClr val="006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073"/>
    <p:restoredTop sz="50000" autoAdjust="0"/>
  </p:normalViewPr>
  <p:slideViewPr>
    <p:cSldViewPr snapToObjects="1">
      <p:cViewPr>
        <p:scale>
          <a:sx n="111" d="100"/>
          <a:sy n="111" d="100"/>
        </p:scale>
        <p:origin x="62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8BB3623C-8579-C346-A83C-1F5160F9F207}" type="datetime1">
              <a:rPr lang="en-US"/>
              <a:pPr>
                <a:defRPr/>
              </a:pPr>
              <a:t>6/22/16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D7F8BC9C-ED97-174D-A417-D399FB7A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0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F0F158-D4DE-A441-8C7D-20F809A7EB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9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9pPr>
          </a:lstStyle>
          <a:p>
            <a:pPr eaLnBrk="1" hangingPunct="1"/>
            <a:fld id="{DF8E3DE9-088A-5143-A072-FCF3043B6BC9}" type="slidenum">
              <a:rPr lang="es-ES"/>
              <a:pPr eaLnBrk="1" hangingPunct="1"/>
              <a:t>11</a:t>
            </a:fld>
            <a:endParaRPr lang="es-E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57" y="4343400"/>
            <a:ext cx="5487687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6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9pPr>
          </a:lstStyle>
          <a:p>
            <a:pPr eaLnBrk="1" hangingPunct="1"/>
            <a:fld id="{3A53F0C3-90FF-2C40-9B45-7FE17AA98545}" type="slidenum">
              <a:rPr lang="es-ES"/>
              <a:pPr eaLnBrk="1" hangingPunct="1"/>
              <a:t>12</a:t>
            </a:fld>
            <a:endParaRPr lang="es-E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57" y="4343400"/>
            <a:ext cx="5487687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378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157" y="4343400"/>
            <a:ext cx="5487687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91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F Quartzite Shaded" charset="0"/>
                <a:ea typeface="ＭＳ Ｐゴシック" charset="0"/>
              </a:defRPr>
            </a:lvl9pPr>
          </a:lstStyle>
          <a:p>
            <a:pPr eaLnBrk="1" hangingPunct="1"/>
            <a:fld id="{C41525E5-B60D-1744-BC82-C16919BF98BD}" type="slidenum">
              <a:rPr lang="es-ES_tradnl"/>
              <a:pPr eaLnBrk="1" hangingPunct="1"/>
              <a:t>30</a:t>
            </a:fld>
            <a:endParaRPr lang="es-ES_tradnl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57" y="4343400"/>
            <a:ext cx="5487687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266B7B6F-44D6-E343-960B-E459A0C31F61}" type="datetime1">
              <a:rPr lang="en-US"/>
              <a:pPr>
                <a:defRPr/>
              </a:pPr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975AB1B7-F9BE-FA40-BF5C-61560FAB1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781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7FE85311-7D4D-F04F-A134-78AC96590705}" type="datetime1">
              <a:rPr lang="en-US"/>
              <a:pPr>
                <a:defRPr/>
              </a:pPr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240C61C7-CBC2-9A49-96E6-2127E753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144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3865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62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D140825E-4A15-4D39-8176-1F07E904CB30}" type="datetimeFigureOut">
              <a:rPr lang="en-US"/>
              <a:pPr>
                <a:defRPr/>
              </a:pPr>
              <a:t>6/22/16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6496D6F6-F2E2-674D-B9F0-51927CECA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935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31F8D8-6263-8742-9B48-E7A9F96FC677}" type="datetimeFigureOut">
              <a:rPr lang="es-ES" smtClean="0"/>
              <a:t>22/6/16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5DEEAB-7AAD-B24D-AFFF-8995D46F35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61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880350" cy="96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930CC4-035D-400C-94A2-02C3DF0839F1}" type="datetime1">
              <a:rPr lang="en-US"/>
              <a:pPr>
                <a:defRPr/>
              </a:pPr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6813" y="6635750"/>
            <a:ext cx="357187" cy="22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01EF-598D-441B-AE02-32181801C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1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880350" cy="96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153150-C7CC-40B3-85AA-BAC69E4694D6}" type="datetime1">
              <a:rPr lang="en-US"/>
              <a:pPr>
                <a:defRPr/>
              </a:pPr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6813" y="6635750"/>
            <a:ext cx="357187" cy="22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93A8-40A5-4A0C-9108-6AE94C1BA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2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1748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anmm2.pict                                                 000436EEmlcPB12                        BC41489E: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81000"/>
            <a:ext cx="1285875" cy="166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37" r:id="rId3"/>
    <p:sldLayoutId id="2147483938" r:id="rId4"/>
    <p:sldLayoutId id="2147483942" r:id="rId5"/>
    <p:sldLayoutId id="2147483944" r:id="rId6"/>
    <p:sldLayoutId id="2147483945" r:id="rId7"/>
    <p:sldLayoutId id="2147483946" r:id="rId8"/>
    <p:sldLayoutId id="2147483947" r:id="rId9"/>
  </p:sldLayoutIdLst>
  <p:transition advClick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1.wdp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3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23780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es-ES" dirty="0" smtClean="0">
                <a:latin typeface="Calibri" charset="0"/>
                <a:ea typeface="ＭＳ Ｐゴシック" charset="0"/>
                <a:cs typeface="ＭＳ Ｐゴシック" charset="0"/>
              </a:rPr>
              <a:t>a atención primaria de como base para la resolución de problemas</a:t>
            </a:r>
            <a:endParaRPr lang="es-E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713" y="5373688"/>
            <a:ext cx="6400800" cy="693737"/>
          </a:xfrm>
        </p:spPr>
        <p:txBody>
          <a:bodyPr/>
          <a:lstStyle/>
          <a:p>
            <a:pPr>
              <a:buFont typeface="Arial" pitchFamily="-65" charset="0"/>
              <a:buNone/>
              <a:defRPr/>
            </a:pPr>
            <a:r>
              <a:rPr lang="es-ES" dirty="0" smtClean="0">
                <a:latin typeface="Calibri"/>
                <a:cs typeface="Calibri"/>
              </a:rPr>
              <a:t>Dr. Malaquías López Cervantes</a:t>
            </a:r>
            <a:endParaRPr lang="es-ES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3" name="Rectangle 151"/>
          <p:cNvSpPr>
            <a:spLocks noChangeArrowheads="1"/>
          </p:cNvSpPr>
          <p:nvPr/>
        </p:nvSpPr>
        <p:spPr bwMode="auto">
          <a:xfrm>
            <a:off x="1619672" y="2180051"/>
            <a:ext cx="7225193" cy="2329069"/>
          </a:xfrm>
          <a:prstGeom prst="rect">
            <a:avLst/>
          </a:prstGeom>
          <a:solidFill>
            <a:srgbClr val="ECB1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09600" indent="254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600" b="1" dirty="0">
              <a:solidFill>
                <a:srgbClr val="000090"/>
              </a:solidFill>
              <a:latin typeface="+mn-lt"/>
            </a:endParaRPr>
          </a:p>
          <a:p>
            <a:pPr marL="609600" indent="254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90"/>
                </a:solidFill>
                <a:latin typeface="+mn-lt"/>
              </a:rPr>
              <a:t>Entonces</a:t>
            </a:r>
            <a:r>
              <a:rPr lang="en-US" sz="3600" b="1" dirty="0">
                <a:solidFill>
                  <a:srgbClr val="000090"/>
                </a:solidFill>
                <a:latin typeface="+mn-lt"/>
              </a:rPr>
              <a:t>, ¿</a:t>
            </a:r>
            <a:r>
              <a:rPr lang="en-US" sz="3600" b="1" dirty="0" err="1" smtClean="0">
                <a:solidFill>
                  <a:srgbClr val="000090"/>
                </a:solidFill>
                <a:latin typeface="+mn-lt"/>
              </a:rPr>
              <a:t>qué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0090"/>
                </a:solidFill>
                <a:latin typeface="+mn-lt"/>
              </a:rPr>
              <a:t>debemos</a:t>
            </a:r>
            <a:r>
              <a:rPr lang="en-US" sz="3600" b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0090"/>
                </a:solidFill>
                <a:latin typeface="+mn-lt"/>
              </a:rPr>
              <a:t>hacer</a:t>
            </a:r>
            <a:r>
              <a:rPr lang="en-US" sz="3600" b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es-ES_tradnl" sz="3600" b="1" dirty="0">
                <a:solidFill>
                  <a:srgbClr val="000090"/>
                </a:solidFill>
                <a:latin typeface="+mn-lt"/>
              </a:rPr>
              <a:t>para </a:t>
            </a:r>
            <a:r>
              <a:rPr lang="es-ES_tradnl" sz="3600" b="1" dirty="0" smtClean="0">
                <a:solidFill>
                  <a:srgbClr val="000090"/>
                </a:solidFill>
                <a:latin typeface="+mn-lt"/>
              </a:rPr>
              <a:t>avanzar </a:t>
            </a:r>
            <a:r>
              <a:rPr lang="es-ES_tradnl" sz="3600" b="1" dirty="0">
                <a:solidFill>
                  <a:srgbClr val="000090"/>
                </a:solidFill>
                <a:latin typeface="+mn-lt"/>
              </a:rPr>
              <a:t>en la </a:t>
            </a:r>
            <a:r>
              <a:rPr lang="es-ES_tradnl" sz="3600" b="1" dirty="0" smtClean="0">
                <a:solidFill>
                  <a:srgbClr val="000090"/>
                </a:solidFill>
                <a:latin typeface="+mn-lt"/>
              </a:rPr>
              <a:t>atención a la salud </a:t>
            </a:r>
            <a:r>
              <a:rPr lang="es-ES_tradnl" sz="3600" b="1" dirty="0">
                <a:solidFill>
                  <a:srgbClr val="000090"/>
                </a:solidFill>
                <a:latin typeface="+mn-lt"/>
              </a:rPr>
              <a:t>en México</a:t>
            </a:r>
            <a:r>
              <a:rPr lang="en-US" sz="3600" b="1" dirty="0">
                <a:solidFill>
                  <a:srgbClr val="000090"/>
                </a:solidFill>
                <a:latin typeface="+mn-lt"/>
              </a:rPr>
              <a:t>?</a:t>
            </a:r>
          </a:p>
          <a:p>
            <a:pPr marL="609600" indent="254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75655" y="5157192"/>
            <a:ext cx="751322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254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1F7B09"/>
                </a:solidFill>
                <a:cs typeface="+mn-cs"/>
              </a:rPr>
              <a:t>¿</a:t>
            </a:r>
            <a:r>
              <a:rPr lang="en-US" sz="2800" b="1" dirty="0" err="1" smtClean="0">
                <a:solidFill>
                  <a:srgbClr val="1F7B09"/>
                </a:solidFill>
                <a:cs typeface="+mn-cs"/>
              </a:rPr>
              <a:t>Qué</a:t>
            </a:r>
            <a:r>
              <a:rPr lang="en-US" sz="2800" b="1" dirty="0" smtClean="0">
                <a:solidFill>
                  <a:srgbClr val="1F7B09"/>
                </a:solidFill>
                <a:cs typeface="+mn-cs"/>
              </a:rPr>
              <a:t> </a:t>
            </a:r>
            <a:r>
              <a:rPr lang="en-US" sz="2800" b="1" dirty="0" err="1">
                <a:solidFill>
                  <a:srgbClr val="1F7B09"/>
                </a:solidFill>
                <a:cs typeface="+mn-cs"/>
              </a:rPr>
              <a:t>es</a:t>
            </a:r>
            <a:r>
              <a:rPr lang="en-US" sz="2800" b="1" dirty="0">
                <a:solidFill>
                  <a:srgbClr val="1F7B09"/>
                </a:solidFill>
                <a:cs typeface="+mn-cs"/>
              </a:rPr>
              <a:t> lo que la </a:t>
            </a:r>
            <a:r>
              <a:rPr lang="en-US" sz="2800" b="1" dirty="0" err="1" smtClean="0">
                <a:solidFill>
                  <a:srgbClr val="1F7B09"/>
                </a:solidFill>
                <a:cs typeface="+mn-cs"/>
              </a:rPr>
              <a:t>gente</a:t>
            </a:r>
            <a:r>
              <a:rPr lang="en-US" sz="2800" b="1" dirty="0">
                <a:solidFill>
                  <a:srgbClr val="1F7B09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1F7B09"/>
                </a:solidFill>
                <a:cs typeface="+mn-cs"/>
              </a:rPr>
              <a:t>necesita</a:t>
            </a:r>
            <a:r>
              <a:rPr lang="en-US" sz="2800" b="1" dirty="0">
                <a:solidFill>
                  <a:srgbClr val="1F7B09"/>
                </a:solidFill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9308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3" grpId="0" build="p" autoUpdateAnimBg="0" advAuto="0"/>
      <p:bldP spid="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5576" y="1988840"/>
            <a:ext cx="4514965" cy="2295459"/>
            <a:chOff x="558800" y="1524000"/>
            <a:chExt cx="4639733" cy="2472267"/>
          </a:xfrm>
        </p:grpSpPr>
        <p:sp>
          <p:nvSpPr>
            <p:cNvPr id="6" name="Rectangle 5"/>
            <p:cNvSpPr/>
            <p:nvPr/>
          </p:nvSpPr>
          <p:spPr bwMode="auto">
            <a:xfrm>
              <a:off x="558800" y="1524000"/>
              <a:ext cx="4639733" cy="2472267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F Quartzite Shaded" pitchFamily="2" charset="0"/>
              </a:endParaRPr>
            </a:p>
          </p:txBody>
        </p:sp>
        <p:pic>
          <p:nvPicPr>
            <p:cNvPr id="8193" name="Picture 2" descr="dawson po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39" y="1756144"/>
              <a:ext cx="4298255" cy="200797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xtLst/>
          </p:spPr>
        </p:pic>
      </p:grp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258509" y="476672"/>
            <a:ext cx="6024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b="0" dirty="0" smtClean="0">
                <a:solidFill>
                  <a:srgbClr val="000090"/>
                </a:solidFill>
                <a:latin typeface="Gill Sans"/>
                <a:cs typeface="Gill Sans"/>
              </a:rPr>
              <a:t>EL ORIGEN DEL CONCEPTO DE NIVELES DE ATENCI</a:t>
            </a:r>
            <a:r>
              <a:rPr lang="es-ES_tradnl" altLang="ja-JP" b="0" dirty="0" smtClean="0">
                <a:solidFill>
                  <a:srgbClr val="000090"/>
                </a:solidFill>
                <a:latin typeface="Gill Sans"/>
                <a:cs typeface="Gill Sans"/>
              </a:rPr>
              <a:t>ÓN</a:t>
            </a:r>
            <a:endParaRPr lang="es-ES_tradnl" b="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6" y="4479280"/>
            <a:ext cx="5241434" cy="1536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300" y="1628800"/>
            <a:ext cx="2887551" cy="48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2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ChangeArrowheads="1"/>
          </p:cNvSpPr>
          <p:nvPr/>
        </p:nvSpPr>
        <p:spPr bwMode="auto">
          <a:xfrm>
            <a:off x="2912139" y="593186"/>
            <a:ext cx="5387885" cy="461665"/>
          </a:xfrm>
          <a:prstGeom prst="rect">
            <a:avLst/>
          </a:prstGeom>
          <a:solidFill>
            <a:srgbClr val="00009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/>
            <a:r>
              <a:rPr lang="es-ES_tradnl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lang="es-ES_tradnl" dirty="0" smtClean="0">
                <a:solidFill>
                  <a:srgbClr val="FFFFFF"/>
                </a:solidFill>
                <a:latin typeface="Calibri"/>
                <a:cs typeface="Calibri"/>
              </a:rPr>
              <a:t>Justificaci</a:t>
            </a:r>
            <a:r>
              <a:rPr lang="es-ES_tradnl" altLang="ja-JP" dirty="0" smtClean="0">
                <a:solidFill>
                  <a:srgbClr val="FFFFFF"/>
                </a:solidFill>
                <a:latin typeface="Calibri"/>
                <a:cs typeface="Calibri"/>
              </a:rPr>
              <a:t>ón </a:t>
            </a:r>
            <a:r>
              <a:rPr lang="es-ES_tradnl" altLang="ja-JP" dirty="0">
                <a:solidFill>
                  <a:srgbClr val="FFFFFF"/>
                </a:solidFill>
                <a:latin typeface="Calibri"/>
                <a:cs typeface="Calibri"/>
              </a:rPr>
              <a:t>de los N</a:t>
            </a:r>
            <a:r>
              <a:rPr lang="es-ES_tradnl" altLang="ja-JP" dirty="0" smtClean="0">
                <a:solidFill>
                  <a:srgbClr val="FFFFFF"/>
                </a:solidFill>
                <a:latin typeface="Calibri"/>
                <a:cs typeface="Calibri"/>
              </a:rPr>
              <a:t>iveles de Atención</a:t>
            </a:r>
            <a:endParaRPr lang="es-ES_tradn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26627" name="Picture 1027" descr="pper_white_ke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83" y="1558470"/>
            <a:ext cx="1161328" cy="15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31" descr="titulo whit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09975"/>
            <a:ext cx="3652341" cy="44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032"/>
          <p:cNvSpPr>
            <a:spLocks noChangeArrowheads="1"/>
          </p:cNvSpPr>
          <p:nvPr/>
        </p:nvSpPr>
        <p:spPr bwMode="auto">
          <a:xfrm>
            <a:off x="3134509" y="1487567"/>
            <a:ext cx="4541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1800" dirty="0" err="1">
                <a:latin typeface="Engravers MT" charset="0"/>
              </a:rPr>
              <a:t>Kerr</a:t>
            </a:r>
            <a:r>
              <a:rPr lang="es-ES_tradnl" sz="1800" dirty="0">
                <a:latin typeface="Engravers MT" charset="0"/>
              </a:rPr>
              <a:t> White</a:t>
            </a:r>
          </a:p>
          <a:p>
            <a:pPr algn="ctr" eaLnBrk="0" hangingPunct="0"/>
            <a:r>
              <a:rPr lang="en-US" sz="1400" i="1" dirty="0">
                <a:latin typeface="Arial" charset="0"/>
              </a:rPr>
              <a:t>New England Journal of Medicine</a:t>
            </a:r>
            <a:r>
              <a:rPr lang="en-US" sz="1400" dirty="0">
                <a:latin typeface="Arial" charset="0"/>
              </a:rPr>
              <a:t>,1961</a:t>
            </a:r>
            <a:endParaRPr lang="es-ES_tradnl" sz="14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356993"/>
            <a:ext cx="4277209" cy="3052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3356992"/>
            <a:ext cx="3423499" cy="30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83768" y="601118"/>
            <a:ext cx="6057900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s-ES_tradnl" sz="3200" b="1" dirty="0">
                <a:solidFill>
                  <a:srgbClr val="A91F09"/>
                </a:solidFill>
                <a:latin typeface="Times New Roman" charset="0"/>
                <a:cs typeface="+mn-cs"/>
              </a:rPr>
              <a:t>Relación ideal de las necesidades con el sistema de salud..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6890"/>
          <a:stretch/>
        </p:blipFill>
        <p:spPr>
          <a:xfrm>
            <a:off x="1403648" y="2060849"/>
            <a:ext cx="6781913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927" y="5298487"/>
            <a:ext cx="32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/>
              <a:t>…. </a:t>
            </a:r>
            <a:r>
              <a:rPr lang="en-US" sz="1800" dirty="0" err="1" smtClean="0"/>
              <a:t>promoci</a:t>
            </a:r>
            <a:r>
              <a:rPr lang="es-ES" sz="1800" dirty="0" err="1" smtClean="0"/>
              <a:t>ón</a:t>
            </a:r>
            <a:r>
              <a:rPr lang="es-ES" sz="1800" dirty="0" smtClean="0"/>
              <a:t> de la salud, </a:t>
            </a:r>
          </a:p>
          <a:p>
            <a:pPr algn="ctr"/>
            <a:r>
              <a:rPr lang="en-US" sz="1800" dirty="0" err="1" smtClean="0"/>
              <a:t>prevenci</a:t>
            </a:r>
            <a:r>
              <a:rPr lang="es-ES" sz="1800" dirty="0" err="1" smtClean="0"/>
              <a:t>ón</a:t>
            </a:r>
            <a:r>
              <a:rPr lang="es-ES" sz="1800" dirty="0" smtClean="0"/>
              <a:t> y </a:t>
            </a:r>
          </a:p>
          <a:p>
            <a:pPr algn="ctr"/>
            <a:r>
              <a:rPr lang="es-ES" sz="1800" dirty="0">
                <a:solidFill>
                  <a:srgbClr val="C00000"/>
                </a:solidFill>
              </a:rPr>
              <a:t>c</a:t>
            </a:r>
            <a:r>
              <a:rPr lang="es-ES" sz="1800" dirty="0" smtClean="0">
                <a:solidFill>
                  <a:srgbClr val="C00000"/>
                </a:solidFill>
              </a:rPr>
              <a:t>uración</a:t>
            </a:r>
            <a:r>
              <a:rPr lang="is-IS" sz="1800" dirty="0" smtClean="0">
                <a:solidFill>
                  <a:srgbClr val="C00000"/>
                </a:solidFill>
              </a:rPr>
              <a:t>….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298487"/>
            <a:ext cx="32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/>
              <a:t>…. </a:t>
            </a:r>
            <a:r>
              <a:rPr lang="en-US" sz="1800" dirty="0" err="1"/>
              <a:t>a</a:t>
            </a:r>
            <a:r>
              <a:rPr lang="en-US" sz="1800" dirty="0" err="1" smtClean="0"/>
              <a:t>cciones</a:t>
            </a:r>
            <a:r>
              <a:rPr lang="en-US" sz="1800" dirty="0" smtClean="0"/>
              <a:t> </a:t>
            </a:r>
            <a:r>
              <a:rPr lang="es-ES" sz="1800" dirty="0" smtClean="0"/>
              <a:t>de salud pública, </a:t>
            </a:r>
          </a:p>
          <a:p>
            <a:pPr algn="ctr"/>
            <a:r>
              <a:rPr lang="es-ES" sz="1800" dirty="0"/>
              <a:t>m</a:t>
            </a:r>
            <a:r>
              <a:rPr lang="es-ES" sz="1800" dirty="0" smtClean="0"/>
              <a:t>anejo ambulatorio y </a:t>
            </a:r>
          </a:p>
          <a:p>
            <a:pPr algn="ctr"/>
            <a:r>
              <a:rPr lang="es-ES" sz="1800" dirty="0" smtClean="0">
                <a:solidFill>
                  <a:srgbClr val="C00000"/>
                </a:solidFill>
              </a:rPr>
              <a:t>hospitalización</a:t>
            </a:r>
            <a:r>
              <a:rPr lang="is-IS" sz="1800" dirty="0" smtClean="0">
                <a:solidFill>
                  <a:srgbClr val="C00000"/>
                </a:solidFill>
              </a:rPr>
              <a:t>….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00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7576" y="1939445"/>
            <a:ext cx="5712576" cy="97719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32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TERCER </a:t>
            </a:r>
            <a:r>
              <a:rPr lang="en-US" sz="1600" b="0" dirty="0">
                <a:solidFill>
                  <a:schemeClr val="bg1"/>
                </a:solidFill>
                <a:latin typeface="Helvetica Neue"/>
                <a:cs typeface="Helvetica Neue"/>
              </a:rPr>
              <a:t>NIVEL DE ATENCIÓN </a:t>
            </a:r>
          </a:p>
          <a:p>
            <a:pPr>
              <a:lnSpc>
                <a:spcPts val="232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Un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vértice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estrecho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al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que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sólo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se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entra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y se sale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por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el interior de la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pirámide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(REFERENCIA Y CONTRA-REFERENCIA</a:t>
            </a:r>
            <a:endParaRPr lang="en-US" sz="1400" b="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3972" y="606104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PIRAMIDE DE LA ATENCION MÉDICA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2454214" y="3080600"/>
            <a:ext cx="3114797" cy="2248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132856"/>
            <a:ext cx="1473425" cy="247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420" y="4775262"/>
            <a:ext cx="2302233" cy="152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triped Right Arrow 9"/>
          <p:cNvSpPr/>
          <p:nvPr/>
        </p:nvSpPr>
        <p:spPr bwMode="auto">
          <a:xfrm rot="20469443" flipH="1">
            <a:off x="5636603" y="3366541"/>
            <a:ext cx="774980" cy="709487"/>
          </a:xfrm>
          <a:prstGeom prst="stripedRightArrow">
            <a:avLst/>
          </a:prstGeom>
          <a:gradFill flip="none" rotWithShape="1">
            <a:gsLst>
              <a:gs pos="0">
                <a:srgbClr val="3366CC"/>
              </a:gs>
              <a:gs pos="57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F Quartzite Shaded" pitchFamily="2" charset="0"/>
            </a:endParaRPr>
          </a:p>
        </p:txBody>
      </p:sp>
      <p:sp>
        <p:nvSpPr>
          <p:cNvPr id="11" name="Striped Right Arrow 10"/>
          <p:cNvSpPr/>
          <p:nvPr/>
        </p:nvSpPr>
        <p:spPr bwMode="auto">
          <a:xfrm rot="1572948" flipH="1">
            <a:off x="5658593" y="5033277"/>
            <a:ext cx="883246" cy="612706"/>
          </a:xfrm>
          <a:prstGeom prst="stripedRightArrow">
            <a:avLst/>
          </a:prstGeom>
          <a:gradFill flip="none" rotWithShape="1">
            <a:gsLst>
              <a:gs pos="0">
                <a:srgbClr val="3366CC"/>
              </a:gs>
              <a:gs pos="57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F Quartzite Shaded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710" y="5692169"/>
            <a:ext cx="5701442" cy="977191"/>
          </a:xfrm>
          <a:prstGeom prst="rect">
            <a:avLst/>
          </a:prstGeom>
          <a:solidFill>
            <a:srgbClr val="003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32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PRIMER NIVEL DE ATENCIÓN </a:t>
            </a:r>
          </a:p>
          <a:p>
            <a:pPr>
              <a:lnSpc>
                <a:spcPts val="2320"/>
              </a:lnSpc>
            </a:pP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Una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base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amplia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, con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servicios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cercanos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a la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residencia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y/o los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sitios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donde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habitualmente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se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encuentran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400" b="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las</a:t>
            </a:r>
            <a:r>
              <a:rPr lang="en-US" sz="14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 personas</a:t>
            </a:r>
            <a:endParaRPr lang="en-US" sz="1400" b="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280" y="5085726"/>
            <a:ext cx="1147624" cy="4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4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tz Narvae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72" y="332656"/>
            <a:ext cx="1622179" cy="225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256" y="2924944"/>
            <a:ext cx="8064896" cy="3724096"/>
          </a:xfrm>
          <a:prstGeom prst="rect">
            <a:avLst/>
          </a:prstGeom>
          <a:solidFill>
            <a:srgbClr val="0048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En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su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libro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, </a:t>
            </a:r>
            <a:r>
              <a:rPr lang="en-GB" sz="2400" dirty="0" smtClean="0">
                <a:solidFill>
                  <a:schemeClr val="bg1"/>
                </a:solidFill>
                <a:latin typeface="Optima"/>
                <a:cs typeface="Optima"/>
              </a:rPr>
              <a:t>G. </a:t>
            </a:r>
            <a:r>
              <a:rPr lang="en-GB" sz="2400" dirty="0" err="1" smtClean="0">
                <a:solidFill>
                  <a:schemeClr val="bg1"/>
                </a:solidFill>
                <a:latin typeface="Optima"/>
                <a:cs typeface="Optima"/>
              </a:rPr>
              <a:t>Martínez</a:t>
            </a:r>
            <a:r>
              <a:rPr lang="en-GB" sz="24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Narváez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asevera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que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 México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tiene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 un mal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sistema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salud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. </a:t>
            </a:r>
            <a:b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</a:br>
            <a:endParaRPr lang="en-GB" sz="2400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marL="439738"/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- </a:t>
            </a:r>
            <a:r>
              <a:rPr lang="en-GB" sz="2000" dirty="0" err="1" smtClean="0">
                <a:solidFill>
                  <a:schemeClr val="bg1"/>
                </a:solidFill>
                <a:latin typeface="Optima"/>
                <a:cs typeface="Optima"/>
              </a:rPr>
              <a:t>Carencia</a:t>
            </a: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>de un </a:t>
            </a:r>
            <a:r>
              <a:rPr lang="en-GB" sz="2000" dirty="0" err="1">
                <a:solidFill>
                  <a:schemeClr val="bg1"/>
                </a:solidFill>
                <a:latin typeface="Optima"/>
                <a:cs typeface="Optima"/>
              </a:rPr>
              <a:t>modelo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> de </a:t>
            </a:r>
            <a:r>
              <a:rPr lang="en-GB" sz="2000" dirty="0" err="1" smtClean="0">
                <a:solidFill>
                  <a:schemeClr val="bg1"/>
                </a:solidFill>
                <a:latin typeface="Optima"/>
                <a:cs typeface="Optima"/>
              </a:rPr>
              <a:t>atención</a:t>
            </a: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Optima"/>
                <a:cs typeface="Optima"/>
              </a:rPr>
              <a:t>pertinente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</a:b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- Mala </a:t>
            </a:r>
            <a:r>
              <a:rPr lang="en-GB" sz="2000" dirty="0" err="1">
                <a:solidFill>
                  <a:schemeClr val="bg1"/>
                </a:solidFill>
                <a:latin typeface="Optima"/>
                <a:cs typeface="Optima"/>
              </a:rPr>
              <a:t>organización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</a:b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- </a:t>
            </a:r>
            <a:r>
              <a:rPr lang="en-GB" sz="2000" dirty="0" err="1" smtClean="0">
                <a:solidFill>
                  <a:schemeClr val="bg1"/>
                </a:solidFill>
                <a:latin typeface="Optima"/>
                <a:cs typeface="Optima"/>
              </a:rPr>
              <a:t>Infraestructura</a:t>
            </a: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Optima"/>
                <a:cs typeface="Optima"/>
              </a:rPr>
              <a:t>inadecuada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</a:b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- </a:t>
            </a:r>
            <a:r>
              <a:rPr lang="en-GB" sz="2000" dirty="0" err="1" smtClean="0">
                <a:solidFill>
                  <a:schemeClr val="bg1"/>
                </a:solidFill>
                <a:latin typeface="Optima"/>
                <a:cs typeface="Optima"/>
              </a:rPr>
              <a:t>Atraso</a:t>
            </a: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Optima"/>
                <a:cs typeface="Optima"/>
              </a:rPr>
              <a:t>tecnológico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</a:b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- </a:t>
            </a:r>
            <a:r>
              <a:rPr lang="en-GB" sz="2000" dirty="0" err="1" smtClean="0">
                <a:solidFill>
                  <a:schemeClr val="bg1"/>
                </a:solidFill>
                <a:latin typeface="Optima"/>
                <a:cs typeface="Optima"/>
              </a:rPr>
              <a:t>Deficiencias</a:t>
            </a: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>de </a:t>
            </a:r>
            <a:r>
              <a:rPr lang="en-GB" sz="2000" dirty="0" err="1">
                <a:solidFill>
                  <a:schemeClr val="bg1"/>
                </a:solidFill>
                <a:latin typeface="Optima"/>
                <a:cs typeface="Optima"/>
              </a:rPr>
              <a:t>cobertura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</a:b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- </a:t>
            </a:r>
            <a:r>
              <a:rPr lang="en-GB" sz="2000" dirty="0" err="1" smtClean="0">
                <a:solidFill>
                  <a:schemeClr val="bg1"/>
                </a:solidFill>
                <a:latin typeface="Optima"/>
                <a:cs typeface="Optima"/>
              </a:rPr>
              <a:t>Financiamiento</a:t>
            </a:r>
            <a:r>
              <a:rPr lang="en-GB" sz="20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Optima"/>
                <a:cs typeface="Optima"/>
              </a:rPr>
              <a:t>insuficiente</a:t>
            </a:r>
            <a: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Optima"/>
                <a:cs typeface="Optima"/>
              </a:rPr>
            </a:br>
            <a:endParaRPr lang="en-GB" sz="2000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marL="4763"/>
            <a:r>
              <a:rPr lang="en-GB" sz="2400" dirty="0" smtClean="0">
                <a:solidFill>
                  <a:schemeClr val="bg1"/>
                </a:solidFill>
                <a:latin typeface="Optima"/>
                <a:cs typeface="Optima"/>
              </a:rPr>
              <a:t>En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suma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poca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 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efectividad</a:t>
            </a:r>
            <a:r>
              <a:rPr lang="en-GB" sz="2400" dirty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Optima"/>
                <a:cs typeface="Optima"/>
              </a:rPr>
              <a:t>y </a:t>
            </a:r>
            <a:r>
              <a:rPr lang="en-GB" sz="2400" dirty="0" err="1" smtClean="0">
                <a:solidFill>
                  <a:schemeClr val="bg1"/>
                </a:solidFill>
                <a:latin typeface="Optima"/>
                <a:cs typeface="Optima"/>
              </a:rPr>
              <a:t>alta</a:t>
            </a:r>
            <a:r>
              <a:rPr lang="en-GB" sz="24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Optima"/>
                <a:cs typeface="Optima"/>
              </a:rPr>
              <a:t>ineficiencia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459712"/>
            <a:ext cx="3583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La </a:t>
            </a:r>
            <a:r>
              <a:rPr lang="en-US" sz="3200" dirty="0" err="1" smtClean="0">
                <a:solidFill>
                  <a:srgbClr val="800000"/>
                </a:solidFill>
                <a:latin typeface="Arial"/>
                <a:cs typeface="Arial"/>
              </a:rPr>
              <a:t>situación</a:t>
            </a:r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 actual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2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23728" y="366379"/>
            <a:ext cx="6707088" cy="1143000"/>
          </a:xfrm>
        </p:spPr>
        <p:txBody>
          <a:bodyPr/>
          <a:lstStyle/>
          <a:p>
            <a:r>
              <a:rPr lang="es-ES_tradnl" sz="2400" dirty="0" smtClean="0">
                <a:solidFill>
                  <a:srgbClr val="370179"/>
                </a:solidFill>
                <a:latin typeface="Gill Sans"/>
                <a:cs typeface="Gill Sans"/>
              </a:rPr>
              <a:t>LOS SERVICIOS DE </a:t>
            </a:r>
            <a:r>
              <a:rPr lang="es-ES_tradnl" sz="2400" dirty="0">
                <a:solidFill>
                  <a:srgbClr val="370179"/>
                </a:solidFill>
                <a:latin typeface="Gill Sans"/>
                <a:cs typeface="Gill Sans"/>
              </a:rPr>
              <a:t>ATENCIÓN </a:t>
            </a:r>
            <a:r>
              <a:rPr lang="es-ES_tradnl" sz="2400" dirty="0" smtClean="0">
                <a:solidFill>
                  <a:srgbClr val="370179"/>
                </a:solidFill>
                <a:latin typeface="Gill Sans"/>
                <a:cs typeface="Gill Sans"/>
              </a:rPr>
              <a:t>MÉDICA EN UN </a:t>
            </a:r>
            <a:br>
              <a:rPr lang="es-ES_tradnl" sz="2400" dirty="0" smtClean="0">
                <a:solidFill>
                  <a:srgbClr val="370179"/>
                </a:solidFill>
                <a:latin typeface="Gill Sans"/>
                <a:cs typeface="Gill Sans"/>
              </a:rPr>
            </a:br>
            <a:r>
              <a:rPr lang="es-ES_tradnl" sz="2400" dirty="0" smtClean="0">
                <a:solidFill>
                  <a:srgbClr val="370179"/>
                </a:solidFill>
                <a:latin typeface="Gill Sans"/>
                <a:cs typeface="Gill Sans"/>
              </a:rPr>
              <a:t>SISTEMA DE SALUD SEGMENTADO E  INVERTIDO</a:t>
            </a:r>
            <a:r>
              <a:rPr lang="es-ES_tradnl" sz="2400" dirty="0">
                <a:solidFill>
                  <a:srgbClr val="370179"/>
                </a:solidFill>
                <a:latin typeface="Gill Sans"/>
                <a:cs typeface="Gill Sans"/>
              </a:rPr>
              <a:t/>
            </a:r>
            <a:br>
              <a:rPr lang="es-ES_tradnl" sz="2400" dirty="0">
                <a:solidFill>
                  <a:srgbClr val="370179"/>
                </a:solidFill>
                <a:latin typeface="Gill Sans"/>
                <a:cs typeface="Gill Sans"/>
              </a:rPr>
            </a:b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40491" y="6101606"/>
            <a:ext cx="4040188" cy="639762"/>
          </a:xfrm>
        </p:spPr>
        <p:txBody>
          <a:bodyPr/>
          <a:lstStyle/>
          <a:p>
            <a:pPr algn="ctr"/>
            <a:r>
              <a:rPr lang="es-ES" dirty="0" smtClean="0"/>
              <a:t>EXPECTATIVA 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4661734" y="6101606"/>
            <a:ext cx="4041775" cy="639762"/>
          </a:xfrm>
        </p:spPr>
        <p:txBody>
          <a:bodyPr/>
          <a:lstStyle/>
          <a:p>
            <a:pPr algn="ctr"/>
            <a:r>
              <a:rPr lang="es-ES" dirty="0" smtClean="0"/>
              <a:t>REALIDAD</a:t>
            </a:r>
          </a:p>
        </p:txBody>
      </p:sp>
      <p:pic>
        <p:nvPicPr>
          <p:cNvPr id="20" name="Marcador de contenido 6" descr="monopol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500" l="9250" r="95500">
                        <a14:foregroundMark x1="59000" y1="25500" x2="59000" y2="25500"/>
                        <a14:foregroundMark x1="47500" y1="24250" x2="47500" y2="24250"/>
                        <a14:foregroundMark x1="54000" y1="30000" x2="54000" y2="30000"/>
                        <a14:foregroundMark x1="46250" y1="32500" x2="46250" y2="32500"/>
                        <a14:foregroundMark x1="57750" y1="32500" x2="57750" y2="32500"/>
                        <a14:foregroundMark x1="91250" y1="62750" x2="91250" y2="62750"/>
                        <a14:foregroundMark x1="27250" y1="68500" x2="27250" y2="68500"/>
                        <a14:foregroundMark x1="74000" y1="67750" x2="74000" y2="67750"/>
                        <a14:foregroundMark x1="49500" y1="86750" x2="49500" y2="86750"/>
                        <a14:foregroundMark x1="60750" y1="96500" x2="60750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>
          <a:xfrm>
            <a:off x="3649269" y="1600200"/>
            <a:ext cx="1012465" cy="99018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2583378"/>
            <a:ext cx="8166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1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62880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Narrow"/>
                <a:cs typeface="Arial Narrow"/>
              </a:rPr>
              <a:t>¿CUÁL ES LA </a:t>
            </a:r>
            <a:r>
              <a:rPr lang="es-ES" dirty="0" smtClean="0">
                <a:latin typeface="Arial Narrow"/>
                <a:cs typeface="Arial Narrow"/>
              </a:rPr>
              <a:t>TRANSFORMACIÓN </a:t>
            </a:r>
            <a:r>
              <a:rPr lang="es-ES" dirty="0" smtClean="0">
                <a:latin typeface="Arial Narrow"/>
                <a:cs typeface="Arial Narrow"/>
              </a:rPr>
              <a:t>QUE </a:t>
            </a:r>
            <a:r>
              <a:rPr lang="es-ES" dirty="0" smtClean="0">
                <a:latin typeface="Arial Narrow"/>
                <a:cs typeface="Arial Narrow"/>
              </a:rPr>
              <a:t>NUESTRO SISTEMA DE SALUD REQUIERE?</a:t>
            </a:r>
            <a:endParaRPr lang="es-ES" dirty="0">
              <a:latin typeface="Arial Narrow"/>
              <a:cs typeface="Arial Narrow"/>
            </a:endParaRPr>
          </a:p>
        </p:txBody>
      </p:sp>
      <p:pic>
        <p:nvPicPr>
          <p:cNvPr id="3" name="Picture 2" descr="MLM-opportun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3284984"/>
            <a:ext cx="381642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6187646" cy="72008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usca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de un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ejor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uturo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5547157"/>
            <a:ext cx="8961930" cy="1050195"/>
          </a:xfrm>
          <a:prstGeom prst="rect">
            <a:avLst/>
          </a:prstGeom>
        </p:spPr>
      </p:pic>
      <p:sp>
        <p:nvSpPr>
          <p:cNvPr id="6" name="Marcador de contenido 3"/>
          <p:cNvSpPr txBox="1">
            <a:spLocks/>
          </p:cNvSpPr>
          <p:nvPr/>
        </p:nvSpPr>
        <p:spPr>
          <a:xfrm>
            <a:off x="539551" y="2629439"/>
            <a:ext cx="8229600" cy="267176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900" dirty="0">
                <a:latin typeface="Arial" charset="0"/>
                <a:ea typeface="Arial" charset="0"/>
                <a:cs typeface="Arial" charset="0"/>
              </a:rPr>
              <a:t>El sistema debe </a:t>
            </a:r>
            <a:r>
              <a:rPr lang="es-ES_tradnl" sz="19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TRANSFORMARSE</a:t>
            </a:r>
            <a:r>
              <a:rPr lang="es-ES_tradnl" sz="1900" dirty="0">
                <a:latin typeface="Arial" charset="0"/>
                <a:ea typeface="Arial" charset="0"/>
                <a:cs typeface="Arial" charset="0"/>
              </a:rPr>
              <a:t> de abajo hacia arriba, partiendo de la creación de las condiciones estructurales para que se pueda universalizar la atención primaria a la salud. </a:t>
            </a:r>
            <a:endParaRPr lang="es-ES_tradnl" sz="19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" sz="10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" sz="1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Desarrollar un </a:t>
            </a:r>
            <a:r>
              <a:rPr lang="es-ES_tradnl" sz="1800" dirty="0" smtClean="0">
                <a:solidFill>
                  <a:srgbClr val="720101"/>
                </a:solidFill>
                <a:latin typeface="Arial" charset="0"/>
                <a:ea typeface="Arial" charset="0"/>
                <a:cs typeface="Arial" charset="0"/>
              </a:rPr>
              <a:t>MODELO DE ATENCIÓN PRIMARIA UNIVERSAL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, que aproveche la mejora del financiamiento promovida por las instancias multilaterales, pero que utilice un diferente modelo de asignación de recursos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s-ES_tradnl" sz="1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8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563888" y="1392509"/>
            <a:ext cx="4968552" cy="12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0" dirty="0" err="1">
                <a:solidFill>
                  <a:srgbClr val="000000"/>
                </a:solidFill>
                <a:latin typeface="+mj-lt"/>
                <a:cs typeface="Arial" charset="0"/>
              </a:rPr>
              <a:t>Resumen</a:t>
            </a:r>
            <a:r>
              <a:rPr lang="en-US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+mj-lt"/>
                <a:cs typeface="Arial" charset="0"/>
              </a:rPr>
              <a:t>Ejecutivo</a:t>
            </a:r>
            <a:r>
              <a:rPr lang="en-US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</a:p>
          <a:p>
            <a:pPr>
              <a:lnSpc>
                <a:spcPct val="10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800" b="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>
              <a:lnSpc>
                <a:spcPct val="10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Desde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hace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m</a:t>
            </a:r>
            <a:r>
              <a:rPr lang="en-US" altLang="ja-JP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á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de un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cuarto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de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siglo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la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Atenci</a:t>
            </a:r>
            <a:r>
              <a:rPr lang="en-US" altLang="ja-JP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ó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n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Primaria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de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Salud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(APS)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es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reconocida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como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uno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de los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componentes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claves de un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Sistema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de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Salud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efectivo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. </a:t>
            </a:r>
          </a:p>
        </p:txBody>
      </p:sp>
      <p:pic>
        <p:nvPicPr>
          <p:cNvPr id="36869" name="Picture 6" descr="portada whr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2" y="1450816"/>
            <a:ext cx="2209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5023" y="418230"/>
            <a:ext cx="7745431" cy="774478"/>
          </a:xfrm>
          <a:prstGeom prst="rect">
            <a:avLst/>
          </a:prstGeom>
          <a:solidFill>
            <a:srgbClr val="000090"/>
          </a:solidFill>
          <a:ln>
            <a:noFill/>
          </a:ln>
          <a:extLst/>
        </p:spPr>
        <p:txBody>
          <a:bodyPr/>
          <a:lstStyle>
            <a:lvl1pPr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sz="3200" dirty="0">
                <a:solidFill>
                  <a:srgbClr val="FFFFFF"/>
                </a:solidFill>
                <a:latin typeface="+mj-lt"/>
                <a:cs typeface="Arial" charset="0"/>
              </a:rPr>
              <a:t>Fortalecer los </a:t>
            </a:r>
            <a:r>
              <a:rPr lang="es-MX" sz="3200" dirty="0" smtClean="0">
                <a:solidFill>
                  <a:srgbClr val="FFFFFF"/>
                </a:solidFill>
                <a:latin typeface="+mj-lt"/>
                <a:cs typeface="Arial" charset="0"/>
              </a:rPr>
              <a:t>Servicios </a:t>
            </a:r>
            <a:r>
              <a:rPr lang="es-MX" sz="3200" dirty="0">
                <a:solidFill>
                  <a:srgbClr val="FFFFFF"/>
                </a:solidFill>
                <a:latin typeface="+mj-lt"/>
                <a:cs typeface="Arial" charset="0"/>
              </a:rPr>
              <a:t>de </a:t>
            </a:r>
            <a:r>
              <a:rPr lang="es-MX" sz="3200" dirty="0" smtClean="0">
                <a:solidFill>
                  <a:srgbClr val="FFFFFF"/>
                </a:solidFill>
                <a:latin typeface="+mj-lt"/>
                <a:cs typeface="Arial" charset="0"/>
              </a:rPr>
              <a:t>Atención </a:t>
            </a:r>
            <a:r>
              <a:rPr lang="es-MX" sz="3200" dirty="0">
                <a:solidFill>
                  <a:srgbClr val="FFFFFF"/>
                </a:solidFill>
                <a:latin typeface="+mj-lt"/>
                <a:cs typeface="Arial" charset="0"/>
              </a:rPr>
              <a:t>P</a:t>
            </a:r>
            <a:r>
              <a:rPr lang="es-MX" sz="3200" dirty="0" smtClean="0">
                <a:solidFill>
                  <a:srgbClr val="FFFFFF"/>
                </a:solidFill>
                <a:latin typeface="+mj-lt"/>
                <a:cs typeface="Arial" charset="0"/>
              </a:rPr>
              <a:t>rimaria</a:t>
            </a:r>
            <a:endParaRPr lang="es-MX" sz="320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91046" y="4941168"/>
            <a:ext cx="8458200" cy="1447800"/>
          </a:xfrm>
          <a:prstGeom prst="rect">
            <a:avLst/>
          </a:prstGeom>
          <a:solidFill>
            <a:srgbClr val="FFF3F3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MX" sz="1600" i="1">
                <a:latin typeface="Arial" charset="0"/>
                <a:cs typeface="Arial" charset="0"/>
              </a:rPr>
              <a:t>Es urgente la implementación de un plan de acción que contemple a la Medicina General-Familiar como la plataforma para estructurar un modelo efectivo y eficiente de atención médica, articulado con la medicina de especialidad y los hospitales generales y de referencia, con la activa participación de la comunidad</a:t>
            </a:r>
            <a:endParaRPr lang="es-MX" sz="1600" i="1" u="sng">
              <a:latin typeface="Arial" charset="0"/>
              <a:cs typeface="Arial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635896" y="3140968"/>
            <a:ext cx="5184576" cy="145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Mensajes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principales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:</a:t>
            </a:r>
            <a:r>
              <a:rPr lang="en-US" b="0" dirty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900" b="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285750" indent="-285750">
              <a:lnSpc>
                <a:spcPts val="188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0000"/>
                </a:solidFill>
                <a:latin typeface="+mj-lt"/>
                <a:cs typeface="Arial" charset="0"/>
              </a:rPr>
              <a:t>A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trav</a:t>
            </a:r>
            <a:r>
              <a:rPr lang="en-US" altLang="ja-JP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é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del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proceso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de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consulta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... se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encontr</a:t>
            </a:r>
            <a:r>
              <a:rPr lang="en-US" altLang="ja-JP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ó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que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a</a:t>
            </a:r>
            <a:r>
              <a:rPr lang="en-US" altLang="ja-JP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ú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n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hoy la APS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representa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una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CC0B0D"/>
                </a:solidFill>
                <a:latin typeface="+mj-lt"/>
                <a:cs typeface="Arial" charset="0"/>
              </a:rPr>
              <a:t>fuente</a:t>
            </a:r>
            <a:r>
              <a:rPr lang="en-US" sz="1600" b="0" dirty="0">
                <a:solidFill>
                  <a:srgbClr val="CC0B0D"/>
                </a:solidFill>
                <a:latin typeface="+mj-lt"/>
                <a:cs typeface="Arial" charset="0"/>
              </a:rPr>
              <a:t> de </a:t>
            </a:r>
            <a:r>
              <a:rPr lang="en-US" sz="1600" b="0" dirty="0" err="1">
                <a:solidFill>
                  <a:srgbClr val="CC0B0D"/>
                </a:solidFill>
                <a:latin typeface="+mj-lt"/>
                <a:cs typeface="Arial" charset="0"/>
              </a:rPr>
              <a:t>inspiraci</a:t>
            </a:r>
            <a:r>
              <a:rPr lang="en-US" altLang="ja-JP" sz="1600" b="0" dirty="0" err="1">
                <a:solidFill>
                  <a:srgbClr val="CC0B0D"/>
                </a:solidFill>
                <a:latin typeface="+mj-lt"/>
                <a:cs typeface="Arial" charset="0"/>
              </a:rPr>
              <a:t>ó</a:t>
            </a:r>
            <a:r>
              <a:rPr lang="en-US" sz="1600" b="0" dirty="0" err="1">
                <a:solidFill>
                  <a:srgbClr val="CC0B0D"/>
                </a:solidFill>
                <a:latin typeface="+mj-lt"/>
                <a:cs typeface="Arial" charset="0"/>
              </a:rPr>
              <a:t>n</a:t>
            </a:r>
            <a:r>
              <a:rPr lang="en-US" sz="1600" b="0" dirty="0">
                <a:solidFill>
                  <a:srgbClr val="CC0B0D"/>
                </a:solidFill>
                <a:latin typeface="+mj-lt"/>
                <a:cs typeface="Arial" charset="0"/>
              </a:rPr>
              <a:t> y </a:t>
            </a:r>
            <a:r>
              <a:rPr lang="en-US" sz="1600" b="0" dirty="0" err="1">
                <a:solidFill>
                  <a:srgbClr val="CC0B0D"/>
                </a:solidFill>
                <a:latin typeface="+mj-lt"/>
                <a:cs typeface="Arial" charset="0"/>
              </a:rPr>
              <a:t>esperanza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no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</a:t>
            </a:r>
            <a:r>
              <a:rPr lang="en-US" altLang="ja-JP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ó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lo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para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el personal de los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servicios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de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salud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sino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para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la </a:t>
            </a:r>
            <a:r>
              <a:rPr lang="en-US" sz="1600" b="0" dirty="0" err="1">
                <a:solidFill>
                  <a:srgbClr val="000000"/>
                </a:solidFill>
                <a:latin typeface="+mj-lt"/>
                <a:cs typeface="Arial" charset="0"/>
              </a:rPr>
              <a:t>comunidad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Arial" charset="0"/>
              </a:rPr>
              <a:t> en general</a:t>
            </a:r>
            <a:r>
              <a:rPr lang="en-US" sz="1600" b="0" dirty="0" smtClean="0">
                <a:solidFill>
                  <a:srgbClr val="000000"/>
                </a:solidFill>
                <a:latin typeface="+mj-lt"/>
                <a:cs typeface="Arial" charset="0"/>
              </a:rPr>
              <a:t>.</a:t>
            </a:r>
            <a:endParaRPr lang="en-US" sz="1600" b="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98072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/>
                <a:cs typeface="Arial Narrow"/>
              </a:rPr>
              <a:t>LA IMPORTANCIA DE ENTENDER:</a:t>
            </a:r>
          </a:p>
          <a:p>
            <a:r>
              <a:rPr lang="es-ES" dirty="0" smtClean="0">
                <a:latin typeface="Arial Narrow"/>
                <a:cs typeface="Arial Narrow"/>
              </a:rPr>
              <a:t>La transformación demográfica y de la salud</a:t>
            </a:r>
            <a:endParaRPr lang="es-ES" dirty="0"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27" r="7357"/>
          <a:stretch/>
        </p:blipFill>
        <p:spPr>
          <a:xfrm>
            <a:off x="395536" y="2420888"/>
            <a:ext cx="5112568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20" y="3995772"/>
            <a:ext cx="2232248" cy="1284967"/>
          </a:xfrm>
          <a:prstGeom prst="rect">
            <a:avLst/>
          </a:prstGeom>
          <a:solidFill>
            <a:srgbClr val="8E380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80"/>
              </a:lnSpc>
              <a:buFont typeface="Wingdings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 Narrow"/>
                <a:cs typeface="Arial Narrow"/>
              </a:rPr>
              <a:t>Urbanización</a:t>
            </a:r>
          </a:p>
          <a:p>
            <a:pPr marL="342900" indent="-342900">
              <a:lnSpc>
                <a:spcPts val="3080"/>
              </a:lnSpc>
              <a:buFont typeface="Wingdings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 Narrow"/>
                <a:cs typeface="Arial Narrow"/>
              </a:rPr>
              <a:t>Expansión</a:t>
            </a:r>
          </a:p>
          <a:p>
            <a:pPr marL="342900" indent="-342900">
              <a:lnSpc>
                <a:spcPts val="3080"/>
              </a:lnSpc>
              <a:buFont typeface="Wingdings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 Narrow"/>
                <a:cs typeface="Arial Narrow"/>
              </a:rPr>
              <a:t>Envejecimiento</a:t>
            </a:r>
          </a:p>
        </p:txBody>
      </p:sp>
    </p:spTree>
    <p:extLst>
      <p:ext uri="{BB962C8B-B14F-4D97-AF65-F5344CB8AC3E}">
        <p14:creationId xmlns:p14="http://schemas.microsoft.com/office/powerpoint/2010/main" val="41099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870037"/>
            <a:ext cx="5340244" cy="52322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s-ES_tradnl" sz="2800" dirty="0">
                <a:solidFill>
                  <a:srgbClr val="FFFFFF"/>
                </a:solidFill>
                <a:latin typeface="+mj-lt"/>
              </a:rPr>
              <a:t>Definición de la APS, según la OMS: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976" y="2609617"/>
            <a:ext cx="8077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+mj-lt"/>
              </a:rPr>
              <a:t>Asistencia sanitaria esencial basada en métodos y tecnologías prácticas, científicamente fundadas y socialmente aceptables, puesta al alcance de todos los individuos y familias de la comunidad mediante su plena participación y a un costo que la comunidad y el país puedan asumir en todas las etapas de su desarrollo con un espíritu de autoconfianza y autodeterminación</a:t>
            </a:r>
            <a:r>
              <a:rPr lang="es-ES_tradnl" sz="1600" dirty="0" smtClean="0">
                <a:latin typeface="+mj-lt"/>
              </a:rPr>
              <a:t>. (</a:t>
            </a:r>
            <a:r>
              <a:rPr lang="es-ES_tradnl" sz="1600" dirty="0">
                <a:latin typeface="+mj-lt"/>
              </a:rPr>
              <a:t>Alma Ata, </a:t>
            </a:r>
            <a:r>
              <a:rPr lang="es-ES_tradnl" sz="1600" dirty="0" smtClean="0">
                <a:latin typeface="+mj-lt"/>
              </a:rPr>
              <a:t>1978)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6672" y="4506242"/>
            <a:ext cx="4214359" cy="52322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s-ES_tradnl" sz="2800" dirty="0">
                <a:solidFill>
                  <a:srgbClr val="FFFFFF"/>
                </a:solidFill>
                <a:latin typeface="+mj-lt"/>
              </a:rPr>
              <a:t>APS según </a:t>
            </a:r>
            <a:r>
              <a:rPr lang="es-MX" sz="2800" dirty="0">
                <a:solidFill>
                  <a:srgbClr val="FFFFFF"/>
                </a:solidFill>
                <a:latin typeface="+mj-lt"/>
              </a:rPr>
              <a:t>Barbara Starfield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590" y="5376118"/>
            <a:ext cx="805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i="1" dirty="0" smtClean="0">
                <a:latin typeface="+mj-lt"/>
              </a:rPr>
              <a:t>“</a:t>
            </a:r>
            <a:r>
              <a:rPr lang="es-ES_tradnl" sz="1600" i="1" dirty="0">
                <a:latin typeface="+mj-lt"/>
              </a:rPr>
              <a:t>la prestación de servicios de salud integrados y accesibles por médicos que son responsables de hacer frente a una gran mayoría de necesidades personales de atención médica, desarrollando una relación sostenida con los pacientes y practicando en el contexto de la familia y la comunidad.</a:t>
            </a:r>
            <a:r>
              <a:rPr lang="es-ES_tradnl" sz="1600" i="1" dirty="0" smtClean="0">
                <a:latin typeface="+mj-lt"/>
              </a:rPr>
              <a:t>”   </a:t>
            </a:r>
            <a:r>
              <a:rPr lang="es-ES_tradnl" sz="1600" dirty="0" smtClean="0">
                <a:latin typeface="+mj-lt"/>
              </a:rPr>
              <a:t>(</a:t>
            </a:r>
            <a:r>
              <a:rPr lang="es-ES_tradnl" sz="1600" dirty="0" err="1" smtClean="0">
                <a:latin typeface="+mj-lt"/>
              </a:rPr>
              <a:t>Starfield</a:t>
            </a:r>
            <a:r>
              <a:rPr lang="es-ES_tradnl" sz="1600" dirty="0" smtClean="0">
                <a:latin typeface="+mj-lt"/>
              </a:rPr>
              <a:t> </a:t>
            </a:r>
            <a:r>
              <a:rPr lang="es-ES_tradnl" sz="1600" dirty="0">
                <a:latin typeface="+mj-lt"/>
              </a:rPr>
              <a:t>&amp; </a:t>
            </a:r>
            <a:r>
              <a:rPr lang="es-ES_tradnl" sz="1600" dirty="0" err="1">
                <a:latin typeface="+mj-lt"/>
              </a:rPr>
              <a:t>Shi</a:t>
            </a:r>
            <a:r>
              <a:rPr lang="es-ES_tradnl" sz="1600" dirty="0">
                <a:latin typeface="+mj-lt"/>
              </a:rPr>
              <a:t>, </a:t>
            </a:r>
            <a:r>
              <a:rPr lang="es-ES_tradnl" sz="1600" dirty="0" smtClean="0">
                <a:latin typeface="+mj-lt"/>
              </a:rPr>
              <a:t>2005)</a:t>
            </a:r>
            <a:endParaRPr lang="en-US" sz="1600" dirty="0">
              <a:latin typeface="+mj-lt"/>
            </a:endParaRPr>
          </a:p>
        </p:txBody>
      </p:sp>
      <p:pic>
        <p:nvPicPr>
          <p:cNvPr id="11" name="Imagen 6" descr="Screen Shot 2014-11-05 at 1.34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89" y="3884025"/>
            <a:ext cx="1159059" cy="1231500"/>
          </a:xfrm>
          <a:prstGeom prst="rect">
            <a:avLst/>
          </a:prstGeom>
        </p:spPr>
      </p:pic>
      <p:pic>
        <p:nvPicPr>
          <p:cNvPr id="12" name="Picture 4" descr="WH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585" y="1256853"/>
            <a:ext cx="914863" cy="87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lumMod val="5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21269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654852"/>
            <a:ext cx="4849469" cy="584775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s-ES_tradnl" sz="3200" dirty="0">
                <a:solidFill>
                  <a:srgbClr val="FFFFFF"/>
                </a:solidFill>
                <a:latin typeface="+mj-lt"/>
              </a:rPr>
              <a:t>Atención Primaria a la Salud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93257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ja-JP" sz="2000" dirty="0">
                <a:solidFill>
                  <a:srgbClr val="000000"/>
                </a:solidFill>
                <a:latin typeface="+mj-lt"/>
              </a:rPr>
              <a:t>Se trata de un modelo de atención médica de naturaleza anticipatoria, basado en el mantenimiento de la buena salud, la prevención </a:t>
            </a:r>
            <a:r>
              <a:rPr lang="es-ES" altLang="ja-JP" sz="2000" dirty="0" smtClean="0">
                <a:solidFill>
                  <a:srgbClr val="000000"/>
                </a:solidFill>
                <a:latin typeface="+mj-lt"/>
              </a:rPr>
              <a:t>de </a:t>
            </a:r>
            <a:r>
              <a:rPr lang="es-ES" altLang="ja-JP" sz="2000" dirty="0">
                <a:solidFill>
                  <a:srgbClr val="000000"/>
                </a:solidFill>
                <a:latin typeface="+mj-lt"/>
              </a:rPr>
              <a:t>la enfermedad, el diagnóstico temprano y el tratamiento oportuno</a:t>
            </a:r>
            <a:r>
              <a:rPr lang="es-ES" altLang="ja-JP" sz="20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747325"/>
            <a:ext cx="44644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En la APS, un médico de cabecera debe ser el gerente clínico de las necesidades de atención de su población afiliada. </a:t>
            </a:r>
            <a:endParaRPr lang="es-ES_tradnl" sz="18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 </a:t>
            </a:r>
            <a:r>
              <a:rPr lang="es-ES_tradnl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partir de él se da acceso </a:t>
            </a:r>
            <a:r>
              <a:rPr lang="es-ES_tradnl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 los demás niveles </a:t>
            </a:r>
            <a:r>
              <a:rPr lang="es-ES_tradnl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 atención, desde donde recibe de regreso la información completa para dar seguimiento a las necesidades de salud de sus pacientes.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756" y="2763948"/>
            <a:ext cx="3187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2" y="5685549"/>
            <a:ext cx="8845948" cy="1055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7844" y="1049481"/>
            <a:ext cx="4837582" cy="584776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s-ES_tradnl" sz="3200" dirty="0">
                <a:solidFill>
                  <a:srgbClr val="FFFFFF"/>
                </a:solidFill>
              </a:rPr>
              <a:t>Características de la APS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47240"/>
            <a:ext cx="5688632" cy="1808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3556" y="2489555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Funciones de la APS, según </a:t>
            </a:r>
            <a:r>
              <a:rPr lang="es-ES_tradnl" sz="2000" dirty="0" err="1"/>
              <a:t>Starfield</a:t>
            </a:r>
            <a:endParaRPr lang="en-US" sz="2000" dirty="0"/>
          </a:p>
        </p:txBody>
      </p:sp>
      <p:graphicFrame>
        <p:nvGraphicFramePr>
          <p:cNvPr id="9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644008" y="3032199"/>
          <a:ext cx="4284044" cy="216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022"/>
                <a:gridCol w="2142022"/>
              </a:tblGrid>
              <a:tr h="516290"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Funciones clínicas</a:t>
                      </a:r>
                      <a:endParaRPr lang="es-ES_tradnl" sz="1200" dirty="0"/>
                    </a:p>
                  </a:txBody>
                  <a:tcPr>
                    <a:solidFill>
                      <a:srgbClr val="0057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Funciones críticas</a:t>
                      </a:r>
                      <a:endParaRPr lang="es-ES_tradnl" sz="1200" dirty="0"/>
                    </a:p>
                  </a:txBody>
                  <a:tcPr>
                    <a:solidFill>
                      <a:srgbClr val="005701"/>
                    </a:solidFill>
                  </a:tcPr>
                </a:tc>
              </a:tr>
              <a:tr h="424007">
                <a:tc>
                  <a:txBody>
                    <a:bodyPr/>
                    <a:lstStyle/>
                    <a:p>
                      <a:r>
                        <a:rPr lang="es-ES_tradnl" sz="1200" b="0" dirty="0" smtClean="0"/>
                        <a:t>Acceso</a:t>
                      </a:r>
                      <a:r>
                        <a:rPr lang="es-ES_tradnl" sz="1200" b="0" baseline="0" dirty="0" smtClean="0"/>
                        <a:t> de p</a:t>
                      </a:r>
                      <a:r>
                        <a:rPr lang="es-ES_tradnl" sz="1200" b="0" dirty="0" smtClean="0"/>
                        <a:t>rimer</a:t>
                      </a:r>
                      <a:r>
                        <a:rPr lang="es-ES_tradnl" sz="1200" b="0" baseline="0" dirty="0" smtClean="0"/>
                        <a:t> contacto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Costos bajos eliminando los co-pagos</a:t>
                      </a:r>
                      <a:endParaRPr lang="es-ES_tradnl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4007"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Atención centrada en el paciente</a:t>
                      </a:r>
                      <a:endParaRPr lang="es-ES_tradnl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Integralidad de los servicios</a:t>
                      </a:r>
                      <a:endParaRPr lang="es-ES_tradnl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4007"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Entendimiento</a:t>
                      </a:r>
                      <a:r>
                        <a:rPr lang="es-ES_tradnl" sz="1200" baseline="0" dirty="0" smtClean="0"/>
                        <a:t> mutuo entre médico y paciente</a:t>
                      </a:r>
                      <a:endParaRPr lang="es-ES_tradnl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Mejorar la equidad en la distribución de los recursos</a:t>
                      </a:r>
                      <a:endParaRPr lang="es-ES_tradnl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934"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CONTINUIDAD</a:t>
                      </a:r>
                      <a:endParaRPr lang="es-ES_tradnl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Asegurar el acceso universal</a:t>
                      </a:r>
                      <a:endParaRPr lang="es-ES_tradnl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327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1684" y="1960241"/>
            <a:ext cx="7185992" cy="1684783"/>
          </a:xfrm>
        </p:spPr>
        <p:txBody>
          <a:bodyPr/>
          <a:lstStyle/>
          <a:p>
            <a:r>
              <a:rPr lang="es-ES_tradnl" sz="1800" dirty="0" smtClean="0"/>
              <a:t>Incrementa el acceso a los servicios de salud para las </a:t>
            </a:r>
            <a:r>
              <a:rPr lang="es-ES_tradnl" sz="1800" dirty="0" smtClean="0"/>
              <a:t>poblaciones </a:t>
            </a:r>
            <a:r>
              <a:rPr lang="es-ES_tradnl" sz="1800" dirty="0" smtClean="0"/>
              <a:t>marginadas</a:t>
            </a:r>
          </a:p>
          <a:p>
            <a:r>
              <a:rPr lang="es-ES_tradnl" sz="1800" dirty="0" smtClean="0"/>
              <a:t>Mejora </a:t>
            </a:r>
            <a:r>
              <a:rPr lang="es-ES_tradnl" sz="1800" dirty="0" smtClean="0"/>
              <a:t>la </a:t>
            </a:r>
            <a:r>
              <a:rPr lang="es-ES_tradnl" sz="1800" dirty="0" smtClean="0"/>
              <a:t>calidad de la atención </a:t>
            </a:r>
          </a:p>
          <a:p>
            <a:r>
              <a:rPr lang="es-ES_tradnl" sz="1800" dirty="0" smtClean="0"/>
              <a:t>Atiende de manera oportuna los problemas de salud</a:t>
            </a:r>
          </a:p>
          <a:p>
            <a:r>
              <a:rPr lang="es-ES_tradnl" sz="1800" dirty="0" smtClean="0"/>
              <a:t>Reduce la atención especializada innecesaria e inapropiada. </a:t>
            </a:r>
            <a:endParaRPr lang="es-ES_tradnl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875257"/>
            <a:ext cx="3520003" cy="523220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s-ES_tradnl" sz="2800" dirty="0">
                <a:solidFill>
                  <a:srgbClr val="FFFFFF"/>
                </a:solidFill>
              </a:rPr>
              <a:t>Beneficios de la APS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98330" y="4768553"/>
            <a:ext cx="7346077" cy="19728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_tradnl" sz="1800" dirty="0" smtClean="0"/>
              <a:t>Produce mejores indicadores de salud como mortalidad materna e infantil, bajo peso al nacer, entre otros. </a:t>
            </a:r>
          </a:p>
          <a:p>
            <a:pPr lvl="1"/>
            <a:r>
              <a:rPr lang="es-ES_tradnl" sz="1800" dirty="0" smtClean="0"/>
              <a:t>Aumenta la probabilidad de mejorar la salud de la población</a:t>
            </a:r>
          </a:p>
          <a:p>
            <a:pPr lvl="1"/>
            <a:r>
              <a:rPr lang="es-ES_tradnl" sz="1800" dirty="0" smtClean="0"/>
              <a:t>Logra mayor equidad</a:t>
            </a:r>
          </a:p>
          <a:p>
            <a:pPr lvl="1"/>
            <a:r>
              <a:rPr lang="es-ES_tradnl" sz="1800" dirty="0" smtClean="0"/>
              <a:t>Consigue un mejor aprovechamiento de los recursos</a:t>
            </a:r>
          </a:p>
          <a:p>
            <a:pPr lvl="1"/>
            <a:r>
              <a:rPr lang="es-ES_tradnl" sz="1800" dirty="0" smtClean="0"/>
              <a:t>Reduce la cantidad de atención hospitalaria</a:t>
            </a:r>
            <a:endParaRPr lang="es-ES_tradnl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418530" y="3789040"/>
            <a:ext cx="619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>
                <a:solidFill>
                  <a:srgbClr val="00003F"/>
                </a:solidFill>
              </a:rPr>
              <a:t>La APS</a:t>
            </a:r>
            <a:r>
              <a:rPr lang="es-MX" altLang="ja-JP" i="1" dirty="0">
                <a:solidFill>
                  <a:srgbClr val="00003F"/>
                </a:solidFill>
              </a:rPr>
              <a:t> es la forma más efectiva y eficiente de mejorar la salud.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037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305" y="1556792"/>
            <a:ext cx="7586133" cy="1143000"/>
          </a:xfrm>
        </p:spPr>
        <p:txBody>
          <a:bodyPr/>
          <a:lstStyle/>
          <a:p>
            <a:pPr algn="ctr"/>
            <a:r>
              <a:rPr lang="en-US" sz="4000" dirty="0" smtClean="0">
                <a:cs typeface="Helvetica"/>
              </a:rPr>
              <a:t>¿</a:t>
            </a:r>
            <a:r>
              <a:rPr lang="en-US" sz="4000" dirty="0" err="1" smtClean="0">
                <a:cs typeface="Helvetica"/>
              </a:rPr>
              <a:t>Cuál</a:t>
            </a:r>
            <a:r>
              <a:rPr lang="en-US" sz="4000" dirty="0" smtClean="0">
                <a:cs typeface="Helvetica"/>
              </a:rPr>
              <a:t> </a:t>
            </a:r>
            <a:r>
              <a:rPr lang="en-US" sz="4000" dirty="0" err="1" smtClean="0">
                <a:cs typeface="Helvetica"/>
              </a:rPr>
              <a:t>es</a:t>
            </a:r>
            <a:r>
              <a:rPr lang="en-US" sz="4000" dirty="0" smtClean="0">
                <a:cs typeface="Helvetica"/>
              </a:rPr>
              <a:t> </a:t>
            </a:r>
            <a:r>
              <a:rPr lang="en-US" sz="4000" dirty="0" err="1" smtClean="0">
                <a:cs typeface="Helvetica"/>
              </a:rPr>
              <a:t>nuestra</a:t>
            </a:r>
            <a:r>
              <a:rPr lang="en-US" sz="4000" dirty="0" smtClean="0">
                <a:cs typeface="Helvetica"/>
              </a:rPr>
              <a:t> </a:t>
            </a:r>
            <a:r>
              <a:rPr lang="en-US" sz="4000" dirty="0" err="1" smtClean="0">
                <a:cs typeface="Helvetica"/>
              </a:rPr>
              <a:t>propuesta</a:t>
            </a:r>
            <a:r>
              <a:rPr lang="en-US" sz="4000" dirty="0" smtClean="0">
                <a:cs typeface="Helvetica"/>
              </a:rPr>
              <a:t>?</a:t>
            </a:r>
            <a:endParaRPr lang="en-US" sz="4000" dirty="0"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397238" cy="3121215"/>
          </a:xfrm>
          <a:noFill/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  <a:cs typeface="Helvetica"/>
              </a:rPr>
              <a:t>Transformar</a:t>
            </a:r>
            <a:r>
              <a:rPr lang="en-US" sz="2000" b="1" dirty="0" smtClean="0">
                <a:latin typeface="+mj-lt"/>
                <a:cs typeface="Helvetica"/>
              </a:rPr>
              <a:t> </a:t>
            </a:r>
            <a:r>
              <a:rPr lang="en-US" sz="2000" b="1" dirty="0" smtClean="0">
                <a:latin typeface="+mj-lt"/>
                <a:cs typeface="Helvetica"/>
              </a:rPr>
              <a:t>el</a:t>
            </a:r>
            <a:r>
              <a:rPr lang="en-US" sz="2000" b="1" dirty="0" smtClean="0">
                <a:latin typeface="+mj-lt"/>
                <a:cs typeface="Helvetica"/>
              </a:rPr>
              <a:t> </a:t>
            </a:r>
            <a:r>
              <a:rPr lang="en-US" sz="2000" b="1" dirty="0" err="1" smtClean="0">
                <a:latin typeface="+mj-lt"/>
                <a:cs typeface="Helvetica"/>
              </a:rPr>
              <a:t>sistema</a:t>
            </a:r>
            <a:r>
              <a:rPr lang="en-US" sz="2000" b="1" dirty="0" smtClean="0">
                <a:latin typeface="+mj-lt"/>
                <a:cs typeface="Helvetica"/>
              </a:rPr>
              <a:t> </a:t>
            </a:r>
            <a:r>
              <a:rPr lang="en-US" sz="2000" b="1" dirty="0" smtClean="0">
                <a:latin typeface="+mj-lt"/>
                <a:cs typeface="Helvetica"/>
              </a:rPr>
              <a:t>de </a:t>
            </a:r>
            <a:r>
              <a:rPr lang="en-US" sz="2000" b="1" dirty="0" err="1" smtClean="0">
                <a:latin typeface="+mj-lt"/>
                <a:cs typeface="Helvetica"/>
              </a:rPr>
              <a:t>salud</a:t>
            </a:r>
            <a:r>
              <a:rPr lang="en-US" sz="2000" b="1" dirty="0" smtClean="0">
                <a:latin typeface="+mj-lt"/>
                <a:cs typeface="Helvetica"/>
              </a:rPr>
              <a:t> a </a:t>
            </a:r>
            <a:r>
              <a:rPr lang="en-US" sz="2000" b="1" dirty="0" err="1" smtClean="0">
                <a:latin typeface="+mj-lt"/>
                <a:cs typeface="Helvetica"/>
              </a:rPr>
              <a:t>través</a:t>
            </a:r>
            <a:r>
              <a:rPr lang="en-US" sz="2000" b="1" dirty="0" smtClean="0">
                <a:latin typeface="+mj-lt"/>
                <a:cs typeface="Helvetica"/>
              </a:rPr>
              <a:t> de las </a:t>
            </a:r>
            <a:r>
              <a:rPr lang="en-US" sz="2000" b="1" dirty="0" err="1" smtClean="0">
                <a:latin typeface="+mj-lt"/>
                <a:cs typeface="Helvetica"/>
              </a:rPr>
              <a:t>siguientes</a:t>
            </a:r>
            <a:r>
              <a:rPr lang="en-US" sz="2000" b="1" dirty="0" smtClean="0">
                <a:latin typeface="+mj-lt"/>
                <a:cs typeface="Helvetica"/>
              </a:rPr>
              <a:t> </a:t>
            </a:r>
            <a:r>
              <a:rPr lang="en-US" sz="2000" b="1" dirty="0" err="1" smtClean="0">
                <a:latin typeface="+mj-lt"/>
                <a:cs typeface="Helvetica"/>
              </a:rPr>
              <a:t>acciones</a:t>
            </a:r>
            <a:r>
              <a:rPr lang="en-US" sz="2000" b="1" dirty="0" smtClean="0">
                <a:latin typeface="+mj-lt"/>
                <a:cs typeface="Helvetica"/>
              </a:rPr>
              <a:t>:</a:t>
            </a:r>
            <a:endParaRPr lang="en-US" sz="2000" dirty="0" smtClean="0">
              <a:latin typeface="+mj-lt"/>
              <a:cs typeface="Helvetica"/>
            </a:endParaRPr>
          </a:p>
          <a:p>
            <a:pPr lvl="1"/>
            <a:r>
              <a:rPr lang="en-US" sz="1800" dirty="0" err="1" smtClean="0">
                <a:latin typeface="+mj-lt"/>
                <a:cs typeface="Helvetica"/>
              </a:rPr>
              <a:t>Asumir</a:t>
            </a:r>
            <a:r>
              <a:rPr lang="en-US" sz="1800" dirty="0" smtClean="0">
                <a:latin typeface="+mj-lt"/>
                <a:cs typeface="Helvetica"/>
              </a:rPr>
              <a:t>, </a:t>
            </a:r>
            <a:r>
              <a:rPr lang="en-US" sz="1800" dirty="0" err="1" smtClean="0">
                <a:latin typeface="+mj-lt"/>
                <a:cs typeface="Helvetica"/>
              </a:rPr>
              <a:t>como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política</a:t>
            </a:r>
            <a:r>
              <a:rPr lang="en-US" sz="1800" dirty="0" smtClean="0">
                <a:latin typeface="+mj-lt"/>
                <a:cs typeface="Helvetica"/>
              </a:rPr>
              <a:t> de </a:t>
            </a:r>
            <a:r>
              <a:rPr lang="en-US" sz="1800" dirty="0" err="1" smtClean="0">
                <a:latin typeface="+mj-lt"/>
                <a:cs typeface="Helvetica"/>
              </a:rPr>
              <a:t>estado</a:t>
            </a:r>
            <a:r>
              <a:rPr lang="en-US" sz="1800" dirty="0" smtClean="0">
                <a:latin typeface="+mj-lt"/>
                <a:cs typeface="Helvetica"/>
              </a:rPr>
              <a:t>, la </a:t>
            </a:r>
            <a:r>
              <a:rPr lang="en-US" sz="1800" dirty="0" err="1" smtClean="0">
                <a:latin typeface="+mj-lt"/>
                <a:cs typeface="Helvetica"/>
              </a:rPr>
              <a:t>responsabilidad</a:t>
            </a:r>
            <a:r>
              <a:rPr lang="en-US" sz="1800" dirty="0" smtClean="0">
                <a:latin typeface="+mj-lt"/>
                <a:cs typeface="Helvetica"/>
              </a:rPr>
              <a:t> de </a:t>
            </a:r>
            <a:r>
              <a:rPr lang="en-US" sz="1800" dirty="0" err="1" smtClean="0">
                <a:latin typeface="+mj-lt"/>
                <a:cs typeface="Helvetica"/>
              </a:rPr>
              <a:t>garantizar</a:t>
            </a:r>
            <a:r>
              <a:rPr lang="en-US" sz="1800" dirty="0" smtClean="0">
                <a:latin typeface="+mj-lt"/>
                <a:cs typeface="Helvetica"/>
              </a:rPr>
              <a:t> el derecho a la </a:t>
            </a:r>
            <a:r>
              <a:rPr lang="en-US" sz="1800" dirty="0" err="1" smtClean="0">
                <a:latin typeface="+mj-lt"/>
                <a:cs typeface="Helvetica"/>
              </a:rPr>
              <a:t>salud</a:t>
            </a:r>
            <a:r>
              <a:rPr lang="en-US" sz="1800" dirty="0" smtClean="0">
                <a:latin typeface="+mj-lt"/>
                <a:cs typeface="Helvetica"/>
              </a:rPr>
              <a:t> de </a:t>
            </a:r>
            <a:r>
              <a:rPr lang="en-US" sz="1800" dirty="0" err="1" smtClean="0">
                <a:latin typeface="+mj-lt"/>
                <a:cs typeface="Helvetica"/>
              </a:rPr>
              <a:t>todos</a:t>
            </a:r>
            <a:r>
              <a:rPr lang="en-US" sz="1800" dirty="0" smtClean="0">
                <a:latin typeface="+mj-lt"/>
                <a:cs typeface="Helvetica"/>
              </a:rPr>
              <a:t> los </a:t>
            </a:r>
            <a:r>
              <a:rPr lang="en-US" sz="1800" dirty="0" err="1" smtClean="0">
                <a:latin typeface="+mj-lt"/>
                <a:cs typeface="Helvetica"/>
              </a:rPr>
              <a:t>ciudadanos</a:t>
            </a:r>
            <a:endParaRPr lang="en-US" sz="1800" dirty="0" smtClean="0">
              <a:latin typeface="+mj-lt"/>
              <a:cs typeface="Helvetica"/>
            </a:endParaRPr>
          </a:p>
          <a:p>
            <a:pPr lvl="1"/>
            <a:r>
              <a:rPr lang="en-US" sz="1800" dirty="0" err="1" smtClean="0">
                <a:latin typeface="+mj-lt"/>
                <a:cs typeface="Helvetica"/>
              </a:rPr>
              <a:t>Comprometerse</a:t>
            </a:r>
            <a:r>
              <a:rPr lang="en-US" sz="1800" dirty="0" smtClean="0">
                <a:latin typeface="+mj-lt"/>
                <a:cs typeface="Helvetica"/>
              </a:rPr>
              <a:t> a </a:t>
            </a:r>
            <a:r>
              <a:rPr lang="en-US" sz="1800" dirty="0" err="1" smtClean="0">
                <a:latin typeface="+mj-lt"/>
                <a:cs typeface="Helvetica"/>
              </a:rPr>
              <a:t>generar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más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salud</a:t>
            </a:r>
            <a:r>
              <a:rPr lang="en-US" sz="1800" dirty="0" smtClean="0">
                <a:latin typeface="+mj-lt"/>
                <a:cs typeface="Helvetica"/>
              </a:rPr>
              <a:t> a </a:t>
            </a:r>
            <a:r>
              <a:rPr lang="en-US" sz="1800" dirty="0" err="1" smtClean="0">
                <a:latin typeface="+mj-lt"/>
                <a:cs typeface="Helvetica"/>
              </a:rPr>
              <a:t>partir</a:t>
            </a:r>
            <a:r>
              <a:rPr lang="en-US" sz="1800" dirty="0" smtClean="0">
                <a:latin typeface="+mj-lt"/>
                <a:cs typeface="Helvetica"/>
              </a:rPr>
              <a:t> del </a:t>
            </a:r>
            <a:r>
              <a:rPr lang="en-US" sz="1800" dirty="0" err="1" smtClean="0">
                <a:latin typeface="+mj-lt"/>
                <a:cs typeface="Helvetica"/>
              </a:rPr>
              <a:t>dinero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disponible</a:t>
            </a:r>
            <a:endParaRPr lang="en-US" sz="1800" dirty="0" smtClean="0">
              <a:latin typeface="+mj-lt"/>
              <a:cs typeface="Helvetica"/>
            </a:endParaRPr>
          </a:p>
          <a:p>
            <a:pPr lvl="1"/>
            <a:r>
              <a:rPr lang="en-US" sz="1800" dirty="0" err="1" smtClean="0">
                <a:latin typeface="+mj-lt"/>
                <a:cs typeface="Helvetica"/>
              </a:rPr>
              <a:t>Basar</a:t>
            </a:r>
            <a:r>
              <a:rPr lang="en-US" sz="1800" dirty="0" smtClean="0">
                <a:latin typeface="+mj-lt"/>
                <a:cs typeface="Helvetica"/>
              </a:rPr>
              <a:t> la </a:t>
            </a:r>
            <a:r>
              <a:rPr lang="en-US" sz="1800" dirty="0" err="1" smtClean="0">
                <a:latin typeface="+mj-lt"/>
                <a:cs typeface="Helvetica"/>
              </a:rPr>
              <a:t>atención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médica</a:t>
            </a:r>
            <a:r>
              <a:rPr lang="en-US" sz="1800" dirty="0" smtClean="0">
                <a:latin typeface="+mj-lt"/>
                <a:cs typeface="Helvetica"/>
              </a:rPr>
              <a:t> en un </a:t>
            </a:r>
            <a:r>
              <a:rPr lang="en-US" sz="1800" dirty="0" err="1" smtClean="0">
                <a:latin typeface="+mj-lt"/>
                <a:cs typeface="Helvetica"/>
              </a:rPr>
              <a:t>modelo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preventivo</a:t>
            </a:r>
            <a:r>
              <a:rPr lang="en-US" sz="1800" dirty="0" smtClean="0">
                <a:latin typeface="+mj-lt"/>
                <a:cs typeface="Helvetica"/>
              </a:rPr>
              <a:t> (</a:t>
            </a:r>
            <a:r>
              <a:rPr lang="en-US" sz="1800" dirty="0" err="1" smtClean="0">
                <a:latin typeface="+mj-lt"/>
                <a:cs typeface="Helvetica"/>
              </a:rPr>
              <a:t>Atención</a:t>
            </a:r>
            <a:r>
              <a:rPr lang="en-US" sz="1800" dirty="0" smtClean="0">
                <a:latin typeface="+mj-lt"/>
                <a:cs typeface="Helvetica"/>
              </a:rPr>
              <a:t> Primaria a la </a:t>
            </a:r>
            <a:r>
              <a:rPr lang="en-US" sz="1800" dirty="0" err="1" smtClean="0">
                <a:latin typeface="+mj-lt"/>
                <a:cs typeface="Helvetica"/>
              </a:rPr>
              <a:t>Salud</a:t>
            </a:r>
            <a:r>
              <a:rPr lang="en-US" sz="1800" dirty="0" smtClean="0">
                <a:latin typeface="+mj-lt"/>
                <a:cs typeface="Helvetica"/>
              </a:rPr>
              <a:t>, con base en </a:t>
            </a:r>
            <a:r>
              <a:rPr lang="en-US" sz="1800" b="1" dirty="0" err="1" smtClean="0">
                <a:latin typeface="+mj-lt"/>
                <a:cs typeface="Helvetica"/>
              </a:rPr>
              <a:t>médicos</a:t>
            </a:r>
            <a:r>
              <a:rPr lang="en-US" sz="1800" b="1" dirty="0" smtClean="0">
                <a:latin typeface="+mj-lt"/>
                <a:cs typeface="Helvetica"/>
              </a:rPr>
              <a:t> </a:t>
            </a:r>
            <a:r>
              <a:rPr lang="en-US" sz="1800" b="1" dirty="0" err="1" smtClean="0">
                <a:latin typeface="+mj-lt"/>
                <a:cs typeface="Helvetica"/>
              </a:rPr>
              <a:t>generales</a:t>
            </a:r>
            <a:r>
              <a:rPr lang="en-US" sz="1800" b="1" dirty="0">
                <a:latin typeface="+mj-lt"/>
                <a:cs typeface="Helvetica"/>
              </a:rPr>
              <a:t> </a:t>
            </a:r>
            <a:r>
              <a:rPr lang="en-US" sz="1800" b="1" dirty="0" smtClean="0">
                <a:latin typeface="+mj-lt"/>
                <a:cs typeface="Helvetica"/>
              </a:rPr>
              <a:t>y de </a:t>
            </a:r>
            <a:r>
              <a:rPr lang="en-US" sz="1800" b="1" dirty="0" err="1" smtClean="0">
                <a:latin typeface="+mj-lt"/>
                <a:cs typeface="Helvetica"/>
              </a:rPr>
              <a:t>familia</a:t>
            </a:r>
            <a:r>
              <a:rPr lang="en-US" sz="1800" dirty="0" smtClean="0">
                <a:latin typeface="+mj-lt"/>
                <a:cs typeface="Helvetica"/>
              </a:rPr>
              <a:t>)</a:t>
            </a:r>
            <a:endParaRPr lang="en-US" sz="1800" dirty="0" smtClean="0">
              <a:latin typeface="+mj-lt"/>
              <a:cs typeface="Helvetica"/>
            </a:endParaRPr>
          </a:p>
          <a:p>
            <a:pPr lvl="1"/>
            <a:r>
              <a:rPr lang="en-US" sz="1800" dirty="0" err="1" smtClean="0">
                <a:latin typeface="+mj-lt"/>
                <a:cs typeface="Helvetica"/>
              </a:rPr>
              <a:t>Considerar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las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necesidades</a:t>
            </a:r>
            <a:r>
              <a:rPr lang="en-US" sz="1800" dirty="0" smtClean="0">
                <a:latin typeface="+mj-lt"/>
                <a:cs typeface="Helvetica"/>
              </a:rPr>
              <a:t> (no </a:t>
            </a:r>
            <a:r>
              <a:rPr lang="en-US" sz="1800" dirty="0" err="1" smtClean="0">
                <a:latin typeface="+mj-lt"/>
                <a:cs typeface="Helvetica"/>
              </a:rPr>
              <a:t>demandas</a:t>
            </a:r>
            <a:r>
              <a:rPr lang="en-US" sz="1800" dirty="0" smtClean="0">
                <a:latin typeface="+mj-lt"/>
                <a:cs typeface="Helvetica"/>
              </a:rPr>
              <a:t>) de la </a:t>
            </a:r>
            <a:r>
              <a:rPr lang="en-US" sz="1800" dirty="0" err="1" smtClean="0">
                <a:latin typeface="+mj-lt"/>
                <a:cs typeface="Helvetica"/>
              </a:rPr>
              <a:t>población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</a:p>
          <a:p>
            <a:pPr lvl="1"/>
            <a:r>
              <a:rPr lang="en-US" sz="1800" dirty="0" err="1" smtClean="0">
                <a:latin typeface="+mj-lt"/>
                <a:cs typeface="Helvetica"/>
              </a:rPr>
              <a:t>Formar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profesionales</a:t>
            </a:r>
            <a:r>
              <a:rPr lang="en-US" sz="1800" dirty="0" smtClean="0">
                <a:latin typeface="+mj-lt"/>
                <a:cs typeface="Helvetica"/>
              </a:rPr>
              <a:t> con el </a:t>
            </a:r>
            <a:r>
              <a:rPr lang="en-US" sz="1800" dirty="0" err="1" smtClean="0">
                <a:latin typeface="+mj-lt"/>
                <a:cs typeface="Helvetica"/>
              </a:rPr>
              <a:t>perfil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  <a:r>
              <a:rPr lang="en-US" sz="1800" dirty="0" err="1" smtClean="0">
                <a:latin typeface="+mj-lt"/>
                <a:cs typeface="Helvetica"/>
              </a:rPr>
              <a:t>adecuado</a:t>
            </a:r>
            <a:r>
              <a:rPr lang="en-US" sz="1800" dirty="0" smtClean="0">
                <a:latin typeface="+mj-lt"/>
                <a:cs typeface="Helvetica"/>
              </a:rPr>
              <a:t> </a:t>
            </a:r>
          </a:p>
          <a:p>
            <a:pPr lvl="1"/>
            <a:r>
              <a:rPr lang="en-US" sz="1800" dirty="0" err="1" smtClean="0">
                <a:latin typeface="+mj-lt"/>
                <a:cs typeface="Helvetica"/>
              </a:rPr>
              <a:t>Aplicar</a:t>
            </a:r>
            <a:r>
              <a:rPr lang="en-US" sz="1800" dirty="0" smtClean="0">
                <a:latin typeface="+mj-lt"/>
                <a:cs typeface="Helvetica"/>
              </a:rPr>
              <a:t> la </a:t>
            </a:r>
            <a:r>
              <a:rPr lang="en-US" sz="1800" dirty="0" err="1" smtClean="0">
                <a:latin typeface="+mj-lt"/>
                <a:cs typeface="Helvetica"/>
              </a:rPr>
              <a:t>salud</a:t>
            </a:r>
            <a:r>
              <a:rPr lang="en-US" sz="1800" dirty="0" smtClean="0">
                <a:latin typeface="+mj-lt"/>
                <a:cs typeface="Helvetica"/>
              </a:rPr>
              <a:t> en </a:t>
            </a:r>
            <a:r>
              <a:rPr lang="en-US" sz="1800" dirty="0" err="1" smtClean="0">
                <a:latin typeface="+mj-lt"/>
                <a:cs typeface="Helvetica"/>
              </a:rPr>
              <a:t>todas</a:t>
            </a:r>
            <a:r>
              <a:rPr lang="en-US" sz="1800" dirty="0" smtClean="0">
                <a:latin typeface="+mj-lt"/>
                <a:cs typeface="Helvetica"/>
              </a:rPr>
              <a:t> las </a:t>
            </a:r>
            <a:r>
              <a:rPr lang="en-US" sz="1800" dirty="0" err="1" smtClean="0">
                <a:latin typeface="+mj-lt"/>
                <a:cs typeface="Helvetica"/>
              </a:rPr>
              <a:t>políticas</a:t>
            </a:r>
            <a:r>
              <a:rPr lang="en-US" sz="1800" dirty="0" smtClean="0">
                <a:latin typeface="+mj-lt"/>
                <a:cs typeface="Helvetica"/>
              </a:rPr>
              <a:t> (</a:t>
            </a:r>
            <a:r>
              <a:rPr lang="en-US" sz="1800" dirty="0" err="1" smtClean="0">
                <a:latin typeface="+mj-lt"/>
                <a:cs typeface="Helvetica"/>
              </a:rPr>
              <a:t>intersectorialidad</a:t>
            </a:r>
            <a:r>
              <a:rPr lang="en-US" sz="1800" dirty="0" smtClean="0">
                <a:latin typeface="+mj-lt"/>
                <a:cs typeface="Helvetica"/>
              </a:rPr>
              <a:t>)</a:t>
            </a:r>
            <a:endParaRPr lang="en-US" sz="18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737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9" y="5661248"/>
            <a:ext cx="7925823" cy="1090878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490127" y="829448"/>
            <a:ext cx="6177245" cy="791994"/>
          </a:xfrm>
          <a:solidFill>
            <a:srgbClr val="000090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FFFFFF"/>
                </a:solidFill>
                <a:cs typeface="Arial"/>
              </a:rPr>
              <a:t>Modelo</a:t>
            </a:r>
            <a:r>
              <a:rPr lang="en-US" sz="3600" dirty="0" smtClean="0">
                <a:solidFill>
                  <a:srgbClr val="FFFFFF"/>
                </a:solidFill>
                <a:cs typeface="Arial"/>
              </a:rPr>
              <a:t> de </a:t>
            </a:r>
            <a:r>
              <a:rPr lang="en-US" sz="3600" dirty="0" err="1" smtClean="0">
                <a:solidFill>
                  <a:srgbClr val="FFFFFF"/>
                </a:solidFill>
                <a:cs typeface="Arial"/>
              </a:rPr>
              <a:t>Atención</a:t>
            </a:r>
            <a:r>
              <a:rPr lang="en-US" sz="36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cs typeface="Arial"/>
              </a:rPr>
              <a:t>Primaria</a:t>
            </a:r>
            <a:endParaRPr lang="en-US" sz="2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46856" y="1888368"/>
            <a:ext cx="8229600" cy="3556856"/>
          </a:xfrm>
        </p:spPr>
        <p:txBody>
          <a:bodyPr>
            <a:noAutofit/>
          </a:bodyPr>
          <a:lstStyle/>
          <a:p>
            <a:pPr algn="just"/>
            <a:r>
              <a:rPr lang="es-MX" sz="1800" dirty="0" smtClean="0">
                <a:latin typeface="Arial"/>
                <a:cs typeface="Arial"/>
              </a:rPr>
              <a:t>Servicios con una lógica más integral que busca una respuesta amplia a la problemática de salud y enfermedad de la población, permitiendo la conformación de equipos estables y con mayor poder de decisión en el nivel local</a:t>
            </a:r>
          </a:p>
          <a:p>
            <a:pPr marL="0" indent="0" algn="just">
              <a:buNone/>
            </a:pPr>
            <a:endParaRPr lang="es-MX" sz="1000" dirty="0" smtClean="0">
              <a:latin typeface="Arial"/>
              <a:cs typeface="Arial"/>
            </a:endParaRPr>
          </a:p>
          <a:p>
            <a:pPr algn="just"/>
            <a:r>
              <a:rPr lang="es-MX" sz="2000" dirty="0" smtClean="0">
                <a:latin typeface="Arial"/>
                <a:cs typeface="Arial"/>
              </a:rPr>
              <a:t>Ventajas</a:t>
            </a:r>
          </a:p>
          <a:p>
            <a:pPr lvl="1" algn="just"/>
            <a:r>
              <a:rPr lang="es-MX" sz="1600" dirty="0" smtClean="0">
                <a:latin typeface="Arial"/>
                <a:cs typeface="Arial"/>
              </a:rPr>
              <a:t>Aprovechar experiencias positivas en términos de la prestación de servicios integrados de salud para toda la población</a:t>
            </a:r>
          </a:p>
          <a:p>
            <a:pPr lvl="1" algn="just"/>
            <a:r>
              <a:rPr lang="es-MX" sz="1600" dirty="0" smtClean="0">
                <a:latin typeface="Arial"/>
                <a:cs typeface="Arial"/>
              </a:rPr>
              <a:t>Mejorar la calidad de los de servicios (atención centrada en el individuo y sus necesidades, mejor calidad, menor costo)</a:t>
            </a:r>
          </a:p>
          <a:p>
            <a:pPr lvl="1" algn="just"/>
            <a:r>
              <a:rPr lang="es-MX" sz="1600" dirty="0" smtClean="0">
                <a:latin typeface="Arial"/>
                <a:cs typeface="Arial"/>
              </a:rPr>
              <a:t>Mejorar la coherencia (aceptación del usuario y satisfacción del prestador) </a:t>
            </a:r>
          </a:p>
          <a:p>
            <a:pPr lvl="1" algn="just"/>
            <a:r>
              <a:rPr lang="es-MX" sz="1600" b="1" dirty="0" smtClean="0">
                <a:latin typeface="Arial"/>
                <a:cs typeface="Arial"/>
              </a:rPr>
              <a:t>Mejorar el estado de salud de las personas atendidas </a:t>
            </a:r>
            <a:r>
              <a:rPr lang="es-MX" sz="1600" dirty="0" smtClean="0">
                <a:solidFill>
                  <a:srgbClr val="800000"/>
                </a:solidFill>
                <a:latin typeface="Arial"/>
                <a:cs typeface="Arial"/>
              </a:rPr>
              <a:t>(atención orientada a resultados, no a procesos)</a:t>
            </a:r>
            <a:endParaRPr lang="es-MX" sz="16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348880"/>
            <a:ext cx="5107181" cy="4304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796623"/>
            <a:ext cx="633670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</a:rPr>
              <a:t>Tenemos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las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condiciones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necesarias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para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iniciar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esta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transformación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aprovechando</a:t>
            </a:r>
            <a:r>
              <a:rPr lang="en-US" sz="1800" dirty="0" smtClean="0">
                <a:latin typeface="+mj-lt"/>
              </a:rPr>
              <a:t> los </a:t>
            </a:r>
            <a:r>
              <a:rPr lang="en-US" sz="1800" dirty="0" err="1" smtClean="0">
                <a:latin typeface="+mj-lt"/>
              </a:rPr>
              <a:t>recursos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existentes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es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decir</a:t>
            </a:r>
            <a:r>
              <a:rPr lang="en-US" sz="1800" dirty="0" smtClean="0">
                <a:latin typeface="+mj-lt"/>
              </a:rPr>
              <a:t>, sin </a:t>
            </a:r>
            <a:r>
              <a:rPr lang="en-US" sz="1800" dirty="0" err="1" smtClean="0">
                <a:latin typeface="+mj-lt"/>
              </a:rPr>
              <a:t>una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inversión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adicional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significativa</a:t>
            </a:r>
            <a:r>
              <a:rPr lang="en-US" sz="1800" dirty="0" smtClean="0">
                <a:latin typeface="+mj-lt"/>
              </a:rPr>
              <a:t>, con la </a:t>
            </a:r>
            <a:r>
              <a:rPr lang="en-US" sz="1800" dirty="0" err="1" smtClean="0">
                <a:latin typeface="+mj-lt"/>
              </a:rPr>
              <a:t>participación</a:t>
            </a:r>
            <a:r>
              <a:rPr lang="en-US" sz="1800" dirty="0" smtClean="0">
                <a:latin typeface="+mj-lt"/>
              </a:rPr>
              <a:t> y </a:t>
            </a:r>
            <a:r>
              <a:rPr lang="en-US" sz="1800" dirty="0" err="1" smtClean="0">
                <a:latin typeface="+mj-lt"/>
              </a:rPr>
              <a:t>respaldo</a:t>
            </a:r>
            <a:r>
              <a:rPr lang="en-US" sz="1800" dirty="0" smtClean="0">
                <a:latin typeface="+mj-lt"/>
              </a:rPr>
              <a:t> de la </a:t>
            </a:r>
            <a:r>
              <a:rPr lang="en-US" sz="1800" dirty="0" err="1" smtClean="0">
                <a:latin typeface="+mj-lt"/>
              </a:rPr>
              <a:t>propia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ciudadanía</a:t>
            </a:r>
            <a:endParaRPr lang="en-US" sz="1800" dirty="0">
              <a:latin typeface="+mj-lt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69857" y="464700"/>
            <a:ext cx="7704855" cy="1084269"/>
          </a:xfrm>
        </p:spPr>
        <p:txBody>
          <a:bodyPr>
            <a:noAutofit/>
          </a:bodyPr>
          <a:lstStyle/>
          <a:p>
            <a:r>
              <a:rPr lang="es-MX" sz="3200" dirty="0" smtClean="0">
                <a:cs typeface="Arial"/>
              </a:rPr>
              <a:t>Implementación de un modelo de atención primaria universal</a:t>
            </a:r>
            <a:endParaRPr lang="es-MX" sz="3200" dirty="0">
              <a:cs typeface="Arial"/>
            </a:endParaRPr>
          </a:p>
        </p:txBody>
      </p:sp>
      <p:pic>
        <p:nvPicPr>
          <p:cNvPr id="5" name="Picture 4" descr="1daw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20093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1138760" y="319074"/>
            <a:ext cx="6629195" cy="718864"/>
          </a:xfrm>
        </p:spPr>
        <p:txBody>
          <a:bodyPr/>
          <a:lstStyle/>
          <a:p>
            <a:pPr algn="ctr"/>
            <a:r>
              <a:rPr lang="es-ES" sz="3600" dirty="0" smtClean="0">
                <a:solidFill>
                  <a:srgbClr val="FFFFFF"/>
                </a:solidFill>
                <a:cs typeface="Arial"/>
              </a:rPr>
              <a:t>Condiciones de implementación</a:t>
            </a:r>
            <a:endParaRPr lang="es-ES" sz="3600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2952328" cy="42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33" y="4361814"/>
            <a:ext cx="2832307" cy="2379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9318"/>
          <a:stretch/>
        </p:blipFill>
        <p:spPr>
          <a:xfrm>
            <a:off x="5622034" y="2204864"/>
            <a:ext cx="2900734" cy="20242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3861048"/>
            <a:ext cx="1233565" cy="1183039"/>
          </a:xfrm>
          <a:prstGeom prst="rect">
            <a:avLst/>
          </a:prstGeom>
        </p:spPr>
      </p:pic>
      <p:sp>
        <p:nvSpPr>
          <p:cNvPr id="7" name="Marcador de contenido 3"/>
          <p:cNvSpPr>
            <a:spLocks noGrp="1"/>
          </p:cNvSpPr>
          <p:nvPr>
            <p:ph sz="quarter" idx="4294967295"/>
          </p:nvPr>
        </p:nvSpPr>
        <p:spPr>
          <a:xfrm>
            <a:off x="2453682" y="714772"/>
            <a:ext cx="633670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800" dirty="0">
                <a:latin typeface="Arial"/>
                <a:cs typeface="Arial"/>
              </a:rPr>
              <a:t>El médico de </a:t>
            </a:r>
            <a:r>
              <a:rPr lang="es-ES_tradnl" sz="1800" dirty="0" smtClean="0">
                <a:latin typeface="Arial"/>
                <a:cs typeface="Arial"/>
              </a:rPr>
              <a:t>familia debe ser </a:t>
            </a:r>
            <a:r>
              <a:rPr lang="es-ES_tradnl" sz="1800" dirty="0">
                <a:latin typeface="Arial"/>
                <a:cs typeface="Arial"/>
              </a:rPr>
              <a:t>el gerente clínico de las necesidades de atención de su población </a:t>
            </a:r>
            <a:r>
              <a:rPr lang="es-ES_tradnl" sz="1800" dirty="0" smtClean="0">
                <a:latin typeface="Arial"/>
                <a:cs typeface="Arial"/>
              </a:rPr>
              <a:t>afiliada. </a:t>
            </a:r>
            <a:endParaRPr lang="es-E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8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209028" y="3640622"/>
            <a:ext cx="385891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/>
              <a:buChar char="•"/>
              <a:defRPr/>
            </a:pPr>
            <a:r>
              <a:rPr lang="es-ES" sz="1600" dirty="0"/>
              <a:t>Un médico general debe saber mas de cada una de las especialidades, que cualquier especialista de otra distinta a la suya</a:t>
            </a:r>
          </a:p>
          <a:p>
            <a:pPr algn="l">
              <a:defRPr/>
            </a:pPr>
            <a:endParaRPr lang="es-ES" sz="1000" dirty="0"/>
          </a:p>
          <a:p>
            <a:pPr marL="285750" indent="-285750" algn="l">
              <a:buFont typeface="Arial"/>
              <a:buChar char="•"/>
              <a:defRPr/>
            </a:pPr>
            <a:r>
              <a:rPr lang="es-ES" sz="1600" dirty="0" smtClean="0"/>
              <a:t>Para soportar </a:t>
            </a:r>
            <a:r>
              <a:rPr lang="es-ES" sz="1600" dirty="0"/>
              <a:t>y articular el quehacer de todos los demás</a:t>
            </a:r>
          </a:p>
        </p:txBody>
      </p:sp>
      <p:sp>
        <p:nvSpPr>
          <p:cNvPr id="33795" name="CuadroTexto 4"/>
          <p:cNvSpPr txBox="1">
            <a:spLocks noChangeArrowheads="1"/>
          </p:cNvSpPr>
          <p:nvPr/>
        </p:nvSpPr>
        <p:spPr bwMode="auto">
          <a:xfrm>
            <a:off x="-21159" y="6145213"/>
            <a:ext cx="391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s-ES" sz="1000" dirty="0"/>
              <a:t>Basado en </a:t>
            </a:r>
            <a:r>
              <a:rPr lang="es-ES" sz="1000" dirty="0" err="1"/>
              <a:t>Spitzer</a:t>
            </a:r>
            <a:r>
              <a:rPr lang="es-ES" sz="1000" dirty="0"/>
              <a:t> WO. </a:t>
            </a:r>
            <a:r>
              <a:rPr lang="es-ES" sz="1000" dirty="0" err="1"/>
              <a:t>The</a:t>
            </a:r>
            <a:r>
              <a:rPr lang="es-ES" sz="1000" dirty="0"/>
              <a:t> </a:t>
            </a:r>
            <a:r>
              <a:rPr lang="es-ES" sz="1000" dirty="0" err="1"/>
              <a:t>intellectual</a:t>
            </a:r>
            <a:r>
              <a:rPr lang="es-ES" sz="1000" dirty="0"/>
              <a:t> </a:t>
            </a:r>
            <a:r>
              <a:rPr lang="es-ES" sz="1000" dirty="0" err="1" smtClean="0"/>
              <a:t>worthiness</a:t>
            </a:r>
            <a:r>
              <a:rPr lang="es-ES" sz="1000" dirty="0" smtClean="0"/>
              <a:t> </a:t>
            </a:r>
            <a:r>
              <a:rPr lang="es-ES" sz="1000" dirty="0"/>
              <a:t>of </a:t>
            </a:r>
            <a:r>
              <a:rPr lang="es-ES" sz="1000" dirty="0" err="1"/>
              <a:t>family</a:t>
            </a:r>
            <a:r>
              <a:rPr lang="es-ES" sz="1000" dirty="0"/>
              <a:t> medicine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97" y="692696"/>
            <a:ext cx="6557375" cy="146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115" y="2564904"/>
            <a:ext cx="5904656" cy="39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239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2982044" y="476672"/>
            <a:ext cx="4756489" cy="80421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a typeface="Lucida Grande"/>
                <a:cs typeface="Arial"/>
              </a:rPr>
              <a:t>En </a:t>
            </a:r>
            <a:r>
              <a:rPr lang="en-US" sz="3600" dirty="0" err="1" smtClean="0">
                <a:ea typeface="Lucida Grande"/>
                <a:cs typeface="Arial"/>
              </a:rPr>
              <a:t>Resumen</a:t>
            </a:r>
            <a:r>
              <a:rPr lang="en-US" sz="3600" dirty="0" smtClean="0">
                <a:ea typeface="Lucida Grande"/>
                <a:cs typeface="Arial"/>
              </a:rPr>
              <a:t>:</a:t>
            </a:r>
            <a:endParaRPr lang="en-US" sz="3600" dirty="0">
              <a:cs typeface="Arial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0" y="4312463"/>
            <a:ext cx="8961930" cy="1290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33" y="1876211"/>
            <a:ext cx="6705600" cy="218404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71259" y="5854677"/>
            <a:ext cx="8146472" cy="8866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827468"/>
            <a:ext cx="6629400" cy="496044"/>
          </a:xfrm>
          <a:noFill/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200" dirty="0" err="1" smtClean="0">
                <a:latin typeface="Calibri" charset="0"/>
              </a:rPr>
              <a:t>Crecimiento</a:t>
            </a:r>
            <a:r>
              <a:rPr lang="en-GB" sz="3200" dirty="0" smtClean="0">
                <a:latin typeface="Calibri" charset="0"/>
              </a:rPr>
              <a:t> de la </a:t>
            </a:r>
            <a:r>
              <a:rPr lang="en-GB" sz="3200" dirty="0" err="1" smtClean="0">
                <a:latin typeface="Calibri" charset="0"/>
              </a:rPr>
              <a:t>población</a:t>
            </a:r>
            <a:r>
              <a:rPr lang="en-GB" sz="3200" dirty="0" smtClean="0">
                <a:latin typeface="Calibri" charset="0"/>
              </a:rPr>
              <a:t> </a:t>
            </a:r>
            <a:r>
              <a:rPr lang="en-GB" sz="3200" dirty="0" err="1" smtClean="0">
                <a:latin typeface="Calibri" charset="0"/>
              </a:rPr>
              <a:t>mundial</a:t>
            </a:r>
            <a:endParaRPr lang="en-US" sz="3200" dirty="0">
              <a:latin typeface="Calibri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9144000" y="1071484"/>
            <a:ext cx="732994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995760"/>
            <a:ext cx="88265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6016" y="5733256"/>
            <a:ext cx="4289772" cy="7200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s-MX" dirty="0">
                <a:solidFill>
                  <a:srgbClr val="00006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Gracias por su atenci</a:t>
            </a:r>
            <a:r>
              <a:rPr lang="es-MX" altLang="ja-JP" dirty="0">
                <a:solidFill>
                  <a:srgbClr val="00006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ón!</a:t>
            </a:r>
            <a:endParaRPr lang="es-ES" b="1" dirty="0">
              <a:solidFill>
                <a:srgbClr val="00006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0"/>
            <a:ext cx="4611670" cy="68707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85650" y="1554608"/>
            <a:ext cx="3978838" cy="396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sz="2000" b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000" b="1" dirty="0">
                <a:solidFill>
                  <a:srgbClr val="006501"/>
                </a:solidFill>
                <a:latin typeface="Gill Sans Light" charset="0"/>
              </a:rPr>
              <a:t>Un </a:t>
            </a:r>
            <a:r>
              <a:rPr lang="en-US" sz="2000" b="1" dirty="0" err="1">
                <a:solidFill>
                  <a:srgbClr val="006501"/>
                </a:solidFill>
                <a:latin typeface="Gill Sans Light" charset="0"/>
              </a:rPr>
              <a:t>caballito</a:t>
            </a:r>
            <a:r>
              <a:rPr lang="en-US" sz="2000" b="1" dirty="0">
                <a:solidFill>
                  <a:srgbClr val="006501"/>
                </a:solidFill>
                <a:latin typeface="Gill Sans Light" charset="0"/>
              </a:rPr>
              <a:t> de mar </a:t>
            </a:r>
            <a:r>
              <a:rPr lang="en-US" sz="2000" b="1" dirty="0" err="1">
                <a:solidFill>
                  <a:srgbClr val="006501"/>
                </a:solidFill>
                <a:latin typeface="Gill Sans Light" charset="0"/>
              </a:rPr>
              <a:t>decidió</a:t>
            </a:r>
            <a:r>
              <a:rPr lang="en-US" sz="2000" b="1" dirty="0">
                <a:solidFill>
                  <a:srgbClr val="006501"/>
                </a:solidFill>
                <a:latin typeface="Gill Sans Light" charset="0"/>
              </a:rPr>
              <a:t> un </a:t>
            </a:r>
            <a:r>
              <a:rPr lang="en-US" sz="2000" b="1" dirty="0" err="1">
                <a:solidFill>
                  <a:srgbClr val="006501"/>
                </a:solidFill>
                <a:latin typeface="Gill Sans Light" charset="0"/>
              </a:rPr>
              <a:t>día</a:t>
            </a:r>
            <a:r>
              <a:rPr lang="en-US" sz="2000" b="1" dirty="0">
                <a:solidFill>
                  <a:srgbClr val="006501"/>
                </a:solidFill>
                <a:latin typeface="Gill Sans Light" charset="0"/>
              </a:rPr>
              <a:t> </a:t>
            </a:r>
            <a:r>
              <a:rPr lang="en-US" sz="2000" b="1" dirty="0" err="1">
                <a:solidFill>
                  <a:srgbClr val="006501"/>
                </a:solidFill>
                <a:latin typeface="Gill Sans Light" charset="0"/>
              </a:rPr>
              <a:t>salir</a:t>
            </a:r>
            <a:r>
              <a:rPr lang="en-US" sz="2000" b="1" dirty="0">
                <a:solidFill>
                  <a:srgbClr val="006501"/>
                </a:solidFill>
                <a:latin typeface="Gill Sans Light" charset="0"/>
              </a:rPr>
              <a:t> a </a:t>
            </a:r>
            <a:r>
              <a:rPr lang="en-US" sz="2000" b="1" dirty="0" err="1">
                <a:solidFill>
                  <a:srgbClr val="006501"/>
                </a:solidFill>
                <a:latin typeface="Gill Sans Light" charset="0"/>
              </a:rPr>
              <a:t>buscar</a:t>
            </a:r>
            <a:r>
              <a:rPr lang="en-US" sz="2000" b="1" dirty="0">
                <a:solidFill>
                  <a:srgbClr val="006501"/>
                </a:solidFill>
                <a:latin typeface="Gill Sans Light" charset="0"/>
              </a:rPr>
              <a:t> </a:t>
            </a:r>
            <a:r>
              <a:rPr lang="en-US" sz="2000" b="1" dirty="0" err="1">
                <a:solidFill>
                  <a:srgbClr val="006501"/>
                </a:solidFill>
                <a:latin typeface="Gill Sans Light" charset="0"/>
              </a:rPr>
              <a:t>su</a:t>
            </a:r>
            <a:r>
              <a:rPr lang="en-US" sz="2000" b="1" dirty="0">
                <a:solidFill>
                  <a:srgbClr val="006501"/>
                </a:solidFill>
                <a:latin typeface="Gill Sans Light" charset="0"/>
              </a:rPr>
              <a:t> </a:t>
            </a:r>
            <a:r>
              <a:rPr lang="en-US" sz="2000" b="1" dirty="0" err="1">
                <a:solidFill>
                  <a:srgbClr val="006501"/>
                </a:solidFill>
                <a:latin typeface="Gill Sans Light" charset="0"/>
              </a:rPr>
              <a:t>fortuna</a:t>
            </a:r>
            <a:r>
              <a:rPr lang="en-US" sz="2000" b="1" dirty="0">
                <a:solidFill>
                  <a:srgbClr val="006501"/>
                </a:solidFill>
                <a:latin typeface="Gill Sans Light" charset="0"/>
              </a:rPr>
              <a:t>…</a:t>
            </a:r>
          </a:p>
          <a:p>
            <a:pPr eaLnBrk="1" hangingPunct="1">
              <a:lnSpc>
                <a:spcPct val="70000"/>
              </a:lnSpc>
            </a:pPr>
            <a:endParaRPr lang="en-US" sz="800" b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600" b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De pronto se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encontró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con un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tiburón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,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que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le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dijo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:</a:t>
            </a:r>
          </a:p>
          <a:p>
            <a:pPr eaLnBrk="1" hangingPunct="1">
              <a:lnSpc>
                <a:spcPct val="70000"/>
              </a:lnSpc>
            </a:pPr>
            <a:endParaRPr lang="en-US" sz="1600" b="1" i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"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Psst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.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Oye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, socio: ¿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Adónde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vas?"</a:t>
            </a:r>
          </a:p>
          <a:p>
            <a:pPr eaLnBrk="1" hangingPunct="1">
              <a:lnSpc>
                <a:spcPct val="70000"/>
              </a:lnSpc>
            </a:pPr>
            <a:endParaRPr lang="en-US" sz="1600" b="1" i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"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Voy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a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encontrar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mi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fortuna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",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contestó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el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caballito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marino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endParaRPr lang="en-US" sz="1600" b="1" i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"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Estás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de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suerte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. Si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tomas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este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atajo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", le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dijo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el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tiburón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,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apuntando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para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su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boca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, "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ahorrarás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mucho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tiempo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".</a:t>
            </a:r>
          </a:p>
          <a:p>
            <a:pPr eaLnBrk="1" hangingPunct="1">
              <a:lnSpc>
                <a:spcPct val="70000"/>
              </a:lnSpc>
            </a:pPr>
            <a:endParaRPr lang="en-US" sz="1600" b="1" i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"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Muchas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gracias", le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dijo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el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caballito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marino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,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entrando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rápidamente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en el interior del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tiburón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,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para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ser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 </a:t>
            </a:r>
            <a:r>
              <a:rPr lang="en-US" sz="1600" b="1" i="1" dirty="0" err="1">
                <a:solidFill>
                  <a:srgbClr val="2727A2"/>
                </a:solidFill>
                <a:latin typeface="Gill Sans Light" charset="0"/>
              </a:rPr>
              <a:t>devorado</a:t>
            </a:r>
            <a:r>
              <a:rPr lang="en-US" sz="1600" b="1" i="1" dirty="0">
                <a:solidFill>
                  <a:srgbClr val="2727A2"/>
                </a:solidFill>
                <a:latin typeface="Gill Sans Light" charset="0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endParaRPr lang="en-US" sz="1800" b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400" b="1" dirty="0">
                <a:solidFill>
                  <a:srgbClr val="2727A2"/>
                </a:solidFill>
                <a:latin typeface="Gill Sans Light" charset="0"/>
              </a:rPr>
              <a:t>Robert F. </a:t>
            </a:r>
            <a:r>
              <a:rPr lang="en-US" sz="1400" b="1" dirty="0" err="1">
                <a:solidFill>
                  <a:srgbClr val="2727A2"/>
                </a:solidFill>
                <a:latin typeface="Gill Sans Light" charset="0"/>
              </a:rPr>
              <a:t>Mager</a:t>
            </a:r>
            <a:endParaRPr lang="en-US" sz="1400" b="1" dirty="0">
              <a:solidFill>
                <a:srgbClr val="2727A2"/>
              </a:solidFill>
              <a:latin typeface="Gill Sans Light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00" b="1" dirty="0">
              <a:solidFill>
                <a:srgbClr val="2727A2"/>
              </a:solidFill>
              <a:latin typeface="Gill Sans Light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19691" y="657128"/>
            <a:ext cx="3644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2000" b="1" dirty="0">
                <a:latin typeface="Euphemia UCAS Bold" charset="0"/>
              </a:rPr>
              <a:t>¿ Y QUE VAMOS A HACER ?</a:t>
            </a:r>
          </a:p>
        </p:txBody>
      </p:sp>
    </p:spTree>
    <p:extLst>
      <p:ext uri="{BB962C8B-B14F-4D97-AF65-F5344CB8AC3E}">
        <p14:creationId xmlns:p14="http://schemas.microsoft.com/office/powerpoint/2010/main" val="13035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05"/>
          <a:stretch/>
        </p:blipFill>
        <p:spPr>
          <a:xfrm>
            <a:off x="1547664" y="2060848"/>
            <a:ext cx="6486996" cy="4088195"/>
          </a:xfrm>
          <a:prstGeom prst="rect">
            <a:avLst/>
          </a:prstGeom>
        </p:spPr>
      </p:pic>
      <p:sp>
        <p:nvSpPr>
          <p:cNvPr id="3" name="TextBox 461"/>
          <p:cNvSpPr txBox="1">
            <a:spLocks noChangeArrowheads="1"/>
          </p:cNvSpPr>
          <p:nvPr/>
        </p:nvSpPr>
        <p:spPr bwMode="auto">
          <a:xfrm>
            <a:off x="2072184" y="6237312"/>
            <a:ext cx="5437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GB" alt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Cortes</a:t>
            </a:r>
            <a:r>
              <a:rPr lang="es-ES" alt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ía</a:t>
            </a:r>
            <a:r>
              <a:rPr lang="es-ES" alt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del Dr. R. Peto. Fuente</a:t>
            </a:r>
            <a:r>
              <a:rPr lang="en-GB" alt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: </a:t>
            </a:r>
            <a:r>
              <a:rPr lang="en-GB" altLang="en-US" sz="1200" dirty="0">
                <a:solidFill>
                  <a:srgbClr val="000000"/>
                </a:solidFill>
                <a:latin typeface="Arial Narrow"/>
                <a:cs typeface="Arial Narrow"/>
              </a:rPr>
              <a:t>Gary Whitlock, CTSU, from Registrar-General reports and Human Mortality Database</a:t>
            </a:r>
          </a:p>
        </p:txBody>
      </p:sp>
      <p:sp>
        <p:nvSpPr>
          <p:cNvPr id="4" name="TextBox 459"/>
          <p:cNvSpPr txBox="1">
            <a:spLocks noChangeArrowheads="1"/>
          </p:cNvSpPr>
          <p:nvPr/>
        </p:nvSpPr>
        <p:spPr bwMode="auto">
          <a:xfrm>
            <a:off x="2195736" y="764704"/>
            <a:ext cx="6604272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err="1" smtClean="0">
                <a:solidFill>
                  <a:srgbClr val="000000"/>
                </a:solidFill>
              </a:rPr>
              <a:t>Porciento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</a:rPr>
              <a:t>de </a:t>
            </a:r>
            <a:r>
              <a:rPr lang="en-GB" altLang="en-US" sz="2000" b="1" dirty="0" err="1">
                <a:solidFill>
                  <a:srgbClr val="000000"/>
                </a:solidFill>
              </a:rPr>
              <a:t>sobrevivientes</a:t>
            </a:r>
            <a:r>
              <a:rPr lang="en-GB" altLang="en-US" sz="2000" b="1" dirty="0">
                <a:solidFill>
                  <a:srgbClr val="000000"/>
                </a:solidFill>
              </a:rPr>
              <a:t> a </a:t>
            </a:r>
            <a:r>
              <a:rPr lang="en-GB" altLang="en-US" sz="2000" b="1" dirty="0" err="1">
                <a:solidFill>
                  <a:srgbClr val="000000"/>
                </a:solidFill>
              </a:rPr>
              <a:t>diferentes</a:t>
            </a:r>
            <a:r>
              <a:rPr lang="en-GB" altLang="en-US" sz="2000" b="1" dirty="0">
                <a:solidFill>
                  <a:srgbClr val="000000"/>
                </a:solidFill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</a:rPr>
              <a:t>edades</a:t>
            </a:r>
            <a:r>
              <a:rPr lang="en-GB" altLang="en-US" sz="2000" b="1" dirty="0">
                <a:solidFill>
                  <a:srgbClr val="000000"/>
                </a:solidFill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</a:rPr>
              <a:t>según</a:t>
            </a:r>
            <a:r>
              <a:rPr lang="en-GB" altLang="en-US" sz="2000" b="1" dirty="0">
                <a:solidFill>
                  <a:srgbClr val="000000"/>
                </a:solidFill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</a:rPr>
              <a:t>cohorte</a:t>
            </a:r>
            <a:r>
              <a:rPr lang="en-GB" altLang="en-US" sz="2000" b="1" dirty="0">
                <a:solidFill>
                  <a:srgbClr val="000000"/>
                </a:solidFill>
              </a:rPr>
              <a:t> de </a:t>
            </a:r>
            <a:r>
              <a:rPr lang="en-GB" altLang="en-US" sz="2000" b="1" dirty="0" err="1" smtClean="0">
                <a:solidFill>
                  <a:srgbClr val="000000"/>
                </a:solidFill>
              </a:rPr>
              <a:t>nacimiento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rgbClr val="000000"/>
                </a:solidFill>
              </a:rPr>
              <a:t>Hombres (</a:t>
            </a:r>
            <a:r>
              <a:rPr lang="en-GB" altLang="en-US" sz="2000" b="1" dirty="0" err="1" smtClean="0">
                <a:solidFill>
                  <a:srgbClr val="000000"/>
                </a:solidFill>
              </a:rPr>
              <a:t>Inglaterra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</a:rPr>
              <a:t>y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Gales)</a:t>
            </a:r>
            <a:endParaRPr lang="en-GB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43608" y="4005064"/>
            <a:ext cx="763284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900000" flipV="1">
            <a:off x="6882846" y="3974333"/>
            <a:ext cx="80100" cy="61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900000" flipV="1">
            <a:off x="6306782" y="3974333"/>
            <a:ext cx="80100" cy="61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900000" flipV="1">
            <a:off x="5709446" y="3974333"/>
            <a:ext cx="80100" cy="61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900000" flipV="1">
            <a:off x="4794614" y="3974333"/>
            <a:ext cx="80100" cy="61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6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552" b="9364"/>
          <a:stretch/>
        </p:blipFill>
        <p:spPr>
          <a:xfrm>
            <a:off x="558800" y="1968499"/>
            <a:ext cx="5092700" cy="4173281"/>
          </a:xfrm>
          <a:prstGeom prst="rect">
            <a:avLst/>
          </a:prstGeom>
        </p:spPr>
      </p:pic>
      <p:pic>
        <p:nvPicPr>
          <p:cNvPr id="5" name="Imagen 4" descr="cenefa6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9143391" cy="262111"/>
          </a:xfrm>
          <a:prstGeom prst="rect">
            <a:avLst/>
          </a:prstGeom>
        </p:spPr>
      </p:pic>
      <p:pic>
        <p:nvPicPr>
          <p:cNvPr id="6" name="Imagen 5" descr="cenefa7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" y="6646691"/>
            <a:ext cx="9143391" cy="262111"/>
          </a:xfrm>
          <a:prstGeom prst="rect">
            <a:avLst/>
          </a:prstGeom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473200" y="5453625"/>
            <a:ext cx="17772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s-MX" sz="1100" dirty="0"/>
              <a:t>Fuente. INEGI.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2442633" y="519079"/>
            <a:ext cx="6574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2400" b="1" smtClean="0">
                <a:solidFill>
                  <a:srgbClr val="B51214"/>
                </a:solidFill>
              </a:rPr>
              <a:t>La redistribución  </a:t>
            </a:r>
            <a:r>
              <a:rPr lang="es-ES_tradnl" sz="2400" b="1" dirty="0" smtClean="0">
                <a:solidFill>
                  <a:srgbClr val="B51214"/>
                </a:solidFill>
              </a:rPr>
              <a:t>espacial de la población mexicana</a:t>
            </a:r>
            <a:endParaRPr lang="en-US" sz="2400" b="1" dirty="0">
              <a:solidFill>
                <a:srgbClr val="B5121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0514" y="3560458"/>
            <a:ext cx="2419953" cy="338554"/>
          </a:xfrm>
          <a:prstGeom prst="rect">
            <a:avLst/>
          </a:prstGeom>
          <a:solidFill>
            <a:srgbClr val="005A0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Distribución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urbano</a:t>
            </a:r>
            <a:r>
              <a:rPr lang="en-US" sz="1600" dirty="0">
                <a:solidFill>
                  <a:schemeClr val="bg1"/>
                </a:solidFill>
              </a:rPr>
              <a:t>-</a:t>
            </a:r>
            <a:r>
              <a:rPr lang="en-US" sz="1600" dirty="0" smtClean="0">
                <a:solidFill>
                  <a:schemeClr val="bg1"/>
                </a:solidFill>
              </a:rPr>
              <a:t>rural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695" y="4322438"/>
            <a:ext cx="1016000" cy="5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2428132" y="710851"/>
            <a:ext cx="5784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B51214"/>
                </a:solidFill>
              </a:rPr>
              <a:t>La mejora de la salud</a:t>
            </a:r>
            <a:endParaRPr lang="en-US" sz="3200" b="1" dirty="0">
              <a:solidFill>
                <a:srgbClr val="B5121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693" y="1907540"/>
            <a:ext cx="703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EVOLUCIÓN DE LA TASA CRUDA DE MORTALIDAD </a:t>
            </a:r>
            <a:r>
              <a:rPr lang="en-US" sz="1800" dirty="0" smtClean="0"/>
              <a:t>(</a:t>
            </a:r>
            <a:r>
              <a:rPr lang="en-US" sz="1800" dirty="0" err="1" smtClean="0"/>
              <a:t>por</a:t>
            </a:r>
            <a:r>
              <a:rPr lang="en-US" sz="1800" dirty="0" smtClean="0"/>
              <a:t> 1,000)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85" y="2420888"/>
            <a:ext cx="7240762" cy="418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3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1988840"/>
            <a:ext cx="430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Narrow"/>
                <a:cs typeface="Arial Narrow"/>
              </a:rPr>
              <a:t>LAS NECESIDADES DE ATENCION</a:t>
            </a:r>
            <a:endParaRPr lang="es-ES" dirty="0">
              <a:latin typeface="Arial Narrow"/>
              <a:cs typeface="Arial Narrow"/>
            </a:endParaRPr>
          </a:p>
        </p:txBody>
      </p:sp>
      <p:pic>
        <p:nvPicPr>
          <p:cNvPr id="2" name="Picture 1" descr="calavera_de_la_catrina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>
          <a:xfrm>
            <a:off x="899592" y="3717032"/>
            <a:ext cx="3888432" cy="27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2"/>
          <p:cNvGrpSpPr>
            <a:grpSpLocks/>
          </p:cNvGrpSpPr>
          <p:nvPr/>
        </p:nvGrpSpPr>
        <p:grpSpPr bwMode="auto">
          <a:xfrm>
            <a:off x="5862504" y="1827638"/>
            <a:ext cx="3173992" cy="4553690"/>
            <a:chOff x="5862504" y="1827638"/>
            <a:chExt cx="3173992" cy="4553690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5862504" y="1827638"/>
              <a:ext cx="3167062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  <a:defRPr/>
              </a:pPr>
              <a:r>
                <a:rPr lang="es-ES_tradnl" sz="1600" dirty="0">
                  <a:solidFill>
                    <a:srgbClr val="370179"/>
                  </a:solidFill>
                  <a:latin typeface="Calibri"/>
                  <a:cs typeface="Calibri"/>
                </a:rPr>
                <a:t>Los incrementos en la frecuencia de cuatro rubros diagnósticos, son suficientes para originar, en la actualidad, 4 de cada 10 muertes que se registran en México. </a:t>
              </a: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5862504" y="3884754"/>
              <a:ext cx="3167062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  <a:defRPr/>
              </a:pPr>
              <a:r>
                <a:rPr lang="es-ES_tradnl" sz="1600" dirty="0">
                  <a:solidFill>
                    <a:srgbClr val="370179"/>
                  </a:solidFill>
                  <a:latin typeface="Calibri"/>
                  <a:cs typeface="Calibri"/>
                </a:rPr>
                <a:t>De mantenerse las mismas tendencias, en treinta y cinco años estas mismas cuatro causas darán origen a casi 6 de cada 10 muertes.</a:t>
              </a:r>
            </a:p>
          </p:txBody>
        </p:sp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>
              <a:off x="5869434" y="5550331"/>
              <a:ext cx="3167062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s-ES_tradnl" sz="1600" dirty="0">
                  <a:solidFill>
                    <a:schemeClr val="accent2">
                      <a:lumMod val="50000"/>
                    </a:schemeClr>
                  </a:solidFill>
                  <a:latin typeface="Calibri" charset="0"/>
                  <a:cs typeface="Calibri" charset="0"/>
                </a:rPr>
                <a:t>Uno de nuestros grandes retos es impedir que se cumpla esta predicción.</a:t>
              </a:r>
            </a:p>
          </p:txBody>
        </p:sp>
      </p:grp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546100" y="1992313"/>
            <a:ext cx="4533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TENDENCIA SECULAR DE LA MORTALIDAD POR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ENFERMEDADES CRONICAS EN MEXICO,  1930-2030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32968"/>
            <a:ext cx="5435600" cy="3708400"/>
          </a:xfrm>
          <a:prstGeom prst="rect">
            <a:avLst/>
          </a:prstGeom>
        </p:spPr>
      </p:pic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2659680" y="614455"/>
            <a:ext cx="5766848" cy="461665"/>
          </a:xfrm>
          <a:prstGeom prst="rect">
            <a:avLst/>
          </a:prstGeom>
          <a:solidFill>
            <a:srgbClr val="00009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defTabSz="762000"/>
            <a:r>
              <a:rPr lang="es-ES_tradnl" dirty="0">
                <a:solidFill>
                  <a:srgbClr val="FFFFFF"/>
                </a:solidFill>
                <a:latin typeface="+mj-lt"/>
              </a:rPr>
              <a:t>La Transformación Epidemiológica en México</a:t>
            </a:r>
          </a:p>
        </p:txBody>
      </p:sp>
    </p:spTree>
    <p:extLst>
      <p:ext uri="{BB962C8B-B14F-4D97-AF65-F5344CB8AC3E}">
        <p14:creationId xmlns:p14="http://schemas.microsoft.com/office/powerpoint/2010/main" val="11166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1.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85" y="404664"/>
            <a:ext cx="4651863" cy="35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original1_figur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/>
          <a:stretch>
            <a:fillRect/>
          </a:stretch>
        </p:blipFill>
        <p:spPr bwMode="auto">
          <a:xfrm>
            <a:off x="539552" y="4195791"/>
            <a:ext cx="3671531" cy="25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original1_figura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/>
          <a:stretch>
            <a:fillRect/>
          </a:stretch>
        </p:blipFill>
        <p:spPr bwMode="auto">
          <a:xfrm>
            <a:off x="4932741" y="4221088"/>
            <a:ext cx="3755789" cy="252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093" y="2209226"/>
            <a:ext cx="31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Taylor et al. The Australian epidemic of cardiovascular mortality 1935-2005. J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Epidemiol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Comm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Health, 2010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380" y="306896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Ruiz Ramos M y </a:t>
            </a:r>
            <a:r>
              <a:rPr lang="en-US" sz="1400" dirty="0" err="1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colab</a:t>
            </a: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. </a:t>
            </a:r>
            <a:r>
              <a:rPr lang="en-US" sz="1400" dirty="0" err="1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Tendencias</a:t>
            </a: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 de la </a:t>
            </a:r>
            <a:r>
              <a:rPr lang="en-US" sz="1400" dirty="0" err="1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mortalidad</a:t>
            </a: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por</a:t>
            </a: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enfermedades</a:t>
            </a: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cerebrovasculares</a:t>
            </a: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 en </a:t>
            </a:r>
            <a:r>
              <a:rPr lang="en-US" sz="1400" dirty="0" err="1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andalucía</a:t>
            </a: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 entre 1975 y 2004. Rev </a:t>
            </a:r>
            <a:r>
              <a:rPr lang="en-US" sz="1400" dirty="0" err="1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Esp</a:t>
            </a:r>
            <a:r>
              <a:rPr lang="en-US" sz="1400" dirty="0" smtClean="0">
                <a:solidFill>
                  <a:srgbClr val="7030A0"/>
                </a:solidFill>
                <a:latin typeface="Arial Narrow" charset="0"/>
                <a:ea typeface="Arial Narrow" charset="0"/>
                <a:cs typeface="Arial Narrow" charset="0"/>
              </a:rPr>
              <a:t> Sal Pub, 2008</a:t>
            </a:r>
            <a:endParaRPr lang="en-US" sz="1400" dirty="0">
              <a:solidFill>
                <a:srgbClr val="7030A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1428</Words>
  <Application>Microsoft Macintosh PowerPoint</Application>
  <PresentationFormat>On-screen Show (4:3)</PresentationFormat>
  <Paragraphs>143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Engravers MT</vt:lpstr>
      <vt:lpstr>Gill Sans</vt:lpstr>
      <vt:lpstr>Gill Sans Light</vt:lpstr>
      <vt:lpstr>Helvetica Neue</vt:lpstr>
      <vt:lpstr>Lucida Grande</vt:lpstr>
      <vt:lpstr>ＭＳ Ｐゴシック</vt:lpstr>
      <vt:lpstr>Optima</vt:lpstr>
      <vt:lpstr>SF Quartzite Shaded</vt:lpstr>
      <vt:lpstr>Arial</vt:lpstr>
      <vt:lpstr>Arial Narrow</vt:lpstr>
      <vt:lpstr>Calibri</vt:lpstr>
      <vt:lpstr>Euphemia UCAS Bold</vt:lpstr>
      <vt:lpstr>Helvetica</vt:lpstr>
      <vt:lpstr>Times New Roman</vt:lpstr>
      <vt:lpstr>Wingdings</vt:lpstr>
      <vt:lpstr>Office Theme</vt:lpstr>
      <vt:lpstr>La atención primaria de como base para la resolución de problemas</vt:lpstr>
      <vt:lpstr>PowerPoint Presentation</vt:lpstr>
      <vt:lpstr>Crecimiento de la población mundial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SERVICIOS DE ATENCIÓN MÉDICA EN UN  SISTEMA DE SALUD SEGMENTADO E  INVERTIDO </vt:lpstr>
      <vt:lpstr>PowerPoint Presentation</vt:lpstr>
      <vt:lpstr>En busca de un mejor futuro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¿Cuál es nuestra propuesta?</vt:lpstr>
      <vt:lpstr>Modelo de Atención Primaria</vt:lpstr>
      <vt:lpstr>Implementación de un modelo de atención primaria universal</vt:lpstr>
      <vt:lpstr>Condiciones de implementación</vt:lpstr>
      <vt:lpstr>PowerPoint Presentation</vt:lpstr>
      <vt:lpstr>En Resumen:</vt:lpstr>
      <vt:lpstr>PowerPoint Presentation</vt:lpstr>
    </vt:vector>
  </TitlesOfParts>
  <Company>Fac Med UNAM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Malaquias Lopez</dc:creator>
  <cp:lastModifiedBy>MALAQUIAS  LOPEZ CERVANTES</cp:lastModifiedBy>
  <cp:revision>301</cp:revision>
  <cp:lastPrinted>2016-06-22T20:33:30Z</cp:lastPrinted>
  <dcterms:created xsi:type="dcterms:W3CDTF">2010-01-26T21:24:17Z</dcterms:created>
  <dcterms:modified xsi:type="dcterms:W3CDTF">2016-06-22T22:26:34Z</dcterms:modified>
</cp:coreProperties>
</file>