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71" r:id="rId10"/>
    <p:sldId id="262" r:id="rId11"/>
    <p:sldId id="263" r:id="rId12"/>
    <p:sldId id="265" r:id="rId13"/>
    <p:sldId id="264" r:id="rId14"/>
    <p:sldId id="266" r:id="rId15"/>
    <p:sldId id="267" r:id="rId16"/>
    <p:sldId id="268" r:id="rId17"/>
    <p:sldId id="269" r:id="rId18"/>
    <p:sldId id="270" r:id="rId19"/>
    <p:sldId id="273" r:id="rId20"/>
    <p:sldId id="272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336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/>
              <a:t>6/22/16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5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/>
              <a:t>6/22/16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899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/>
              <a:t>6/22/16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04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415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434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068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358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47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12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678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90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/>
              <a:t>6/22/16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748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340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2537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775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4152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434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068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3581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472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121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67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/>
              <a:t>6/22/16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9032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9094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3405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2537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775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4152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4344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0689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3581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472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1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/>
              <a:t>6/22/16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2203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6784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9094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3405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2537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7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/>
              <a:t>6/22/16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9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/>
              <a:t>6/22/16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2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/>
              <a:t>6/22/16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8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/>
              <a:t>6/22/16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3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7610-38A6-4605-9A03-B8E327D44A0D}" type="datetimeFigureOut">
              <a:rPr lang="en-US" smtClean="0"/>
              <a:t>6/22/16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69E-4E35-4DE5-80D8-6310D2E0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54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D7610-38A6-4605-9A03-B8E327D44A0D}" type="datetimeFigureOut">
              <a:rPr lang="en-US" smtClean="0"/>
              <a:t>6/22/16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4A69E-4E35-4DE5-80D8-6310D2E055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74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10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10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D7610-38A6-4605-9A03-B8E327D44A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6/22/16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4A69E-4E35-4DE5-80D8-6310D2E055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10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Relationship Id="rId2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La Educaci</a:t>
            </a:r>
            <a:r>
              <a:rPr lang="es-MX" sz="2800" b="1" dirty="0" smtClean="0"/>
              <a:t>ón de la Hepatitis B Mejora los Conocimientos y la Aceptación de la Terapéutica Antiviral en Poblaciones de Pacientes Vulnerables a la Infección por el Virus de la Hepatitis B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971800"/>
            <a:ext cx="6858000" cy="1219200"/>
          </a:xfrm>
        </p:spPr>
        <p:txBody>
          <a:bodyPr>
            <a:normAutofit/>
          </a:bodyPr>
          <a:lstStyle/>
          <a:p>
            <a:r>
              <a:rPr lang="es-MX" sz="2200" b="1" dirty="0" smtClean="0">
                <a:solidFill>
                  <a:schemeClr val="accent2">
                    <a:lumMod val="75000"/>
                  </a:schemeClr>
                </a:solidFill>
              </a:rPr>
              <a:t>Mauricio Lisker-Melman</a:t>
            </a:r>
            <a:r>
              <a:rPr lang="es-MX" sz="2200" b="1" baseline="30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</a:rPr>
              <a:t>, Blaire Burman</a:t>
            </a:r>
            <a:r>
              <a:rPr lang="es-MX" sz="2200" baseline="30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</a:rPr>
              <a:t>, Colina Yim</a:t>
            </a:r>
            <a:r>
              <a:rPr lang="es-MX" sz="2200" baseline="30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</a:rPr>
              <a:t>, Donna M Evon</a:t>
            </a:r>
            <a:r>
              <a:rPr lang="es-MX" sz="2200" baseline="30000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</a:rPr>
              <a:t>, Harry Janssen</a:t>
            </a:r>
            <a:r>
              <a:rPr lang="es-MX" sz="2200" baseline="30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</a:rPr>
              <a:t>, Mohamed Hassan</a:t>
            </a:r>
            <a:r>
              <a:rPr lang="es-MX" sz="2200" baseline="30000" dirty="0" smtClean="0">
                <a:solidFill>
                  <a:schemeClr val="accent2">
                    <a:lumMod val="75000"/>
                  </a:schemeClr>
                </a:solidFill>
              </a:rPr>
              <a:t>5</a:t>
            </a: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</a:rPr>
              <a:t>, Coleman Smith</a:t>
            </a:r>
            <a:r>
              <a:rPr lang="es-MX" sz="2200" baseline="30000" dirty="0" smtClean="0">
                <a:solidFill>
                  <a:schemeClr val="accent2">
                    <a:lumMod val="75000"/>
                  </a:schemeClr>
                </a:solidFill>
              </a:rPr>
              <a:t>6</a:t>
            </a: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</a:rPr>
              <a:t>, Anna s Lok</a:t>
            </a:r>
            <a:r>
              <a:rPr lang="es-MX" sz="2200" baseline="30000" dirty="0" smtClean="0">
                <a:solidFill>
                  <a:schemeClr val="accent2">
                    <a:lumMod val="75000"/>
                  </a:schemeClr>
                </a:solidFill>
              </a:rPr>
              <a:t>7</a:t>
            </a: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</a:rPr>
              <a:t>, Mandana Khalili</a:t>
            </a:r>
            <a:r>
              <a:rPr lang="es-MX" sz="2200" baseline="30000" dirty="0" smtClean="0">
                <a:solidFill>
                  <a:schemeClr val="accent2">
                    <a:lumMod val="75000"/>
                  </a:schemeClr>
                </a:solidFill>
              </a:rPr>
              <a:t>8</a:t>
            </a:r>
            <a:r>
              <a:rPr lang="es-MX" sz="2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4813518"/>
            <a:ext cx="477566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tx2">
                    <a:lumMod val="75000"/>
                  </a:schemeClr>
                </a:solidFill>
              </a:rPr>
              <a:t>1. Washington University School of Medicine, St. Louis.</a:t>
            </a:r>
          </a:p>
          <a:p>
            <a:r>
              <a:rPr lang="es-MX" sz="1400" b="1" dirty="0" smtClean="0">
                <a:solidFill>
                  <a:schemeClr val="tx2">
                    <a:lumMod val="75000"/>
                  </a:schemeClr>
                </a:solidFill>
              </a:rPr>
              <a:t>2. Virginia Mason Hospital and Seattle Medical Center.</a:t>
            </a:r>
          </a:p>
          <a:p>
            <a:r>
              <a:rPr lang="es-MX" sz="1400" b="1" dirty="0" smtClean="0">
                <a:solidFill>
                  <a:schemeClr val="tx2">
                    <a:lumMod val="75000"/>
                  </a:schemeClr>
                </a:solidFill>
              </a:rPr>
              <a:t>3. Toronto Centre for Liver Disease. Toronto, Canada.</a:t>
            </a:r>
          </a:p>
          <a:p>
            <a:r>
              <a:rPr lang="es-MX" sz="1400" b="1" dirty="0" smtClean="0">
                <a:solidFill>
                  <a:schemeClr val="tx2">
                    <a:lumMod val="75000"/>
                  </a:schemeClr>
                </a:solidFill>
              </a:rPr>
              <a:t>4. University of North Carolina at Chapel Hill.</a:t>
            </a:r>
          </a:p>
          <a:p>
            <a:r>
              <a:rPr lang="es-MX" sz="1400" b="1" dirty="0" smtClean="0">
                <a:solidFill>
                  <a:schemeClr val="tx2">
                    <a:lumMod val="75000"/>
                  </a:schemeClr>
                </a:solidFill>
              </a:rPr>
              <a:t>5. University of Minessota Transplant Clinic.</a:t>
            </a:r>
          </a:p>
          <a:p>
            <a:r>
              <a:rPr lang="es-MX" sz="1400" b="1" dirty="0" smtClean="0">
                <a:solidFill>
                  <a:schemeClr val="tx2">
                    <a:lumMod val="75000"/>
                  </a:schemeClr>
                </a:solidFill>
              </a:rPr>
              <a:t>6. Georgetown University Hospital. District of Columbia.</a:t>
            </a:r>
          </a:p>
          <a:p>
            <a:r>
              <a:rPr lang="es-MX" sz="1400" b="1" dirty="0" smtClean="0">
                <a:solidFill>
                  <a:schemeClr val="tx2">
                    <a:lumMod val="75000"/>
                  </a:schemeClr>
                </a:solidFill>
              </a:rPr>
              <a:t>7. University of Michigan Health System, Ann Arbor.</a:t>
            </a:r>
          </a:p>
          <a:p>
            <a:r>
              <a:rPr lang="es-MX" sz="1400" b="1" dirty="0" smtClean="0">
                <a:solidFill>
                  <a:schemeClr val="tx2">
                    <a:lumMod val="75000"/>
                  </a:schemeClr>
                </a:solidFill>
              </a:rPr>
              <a:t>8. University of California at San Francisco School of Medici</a:t>
            </a:r>
            <a:r>
              <a:rPr lang="es-MX" sz="1400" dirty="0" smtClean="0">
                <a:solidFill>
                  <a:schemeClr val="tx2">
                    <a:lumMod val="75000"/>
                  </a:schemeClr>
                </a:solidFill>
              </a:rPr>
              <a:t>ne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53896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28054" y="43190"/>
            <a:ext cx="1419746" cy="414010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Resultados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0" y="86380"/>
            <a:ext cx="3669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chemeClr val="accent6">
                    <a:lumMod val="75000"/>
                  </a:schemeClr>
                </a:solidFill>
              </a:rPr>
              <a:t>Cuestionario – Barreras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57200" y="685800"/>
            <a:ext cx="8458200" cy="5791200"/>
            <a:chOff x="1647825" y="685800"/>
            <a:chExt cx="6000750" cy="525780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875" y="685800"/>
              <a:ext cx="5953125" cy="1952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647825" y="2590800"/>
              <a:ext cx="5972175" cy="104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7825" y="2609850"/>
              <a:ext cx="5972175" cy="3333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14"/>
            <p:cNvSpPr/>
            <p:nvPr/>
          </p:nvSpPr>
          <p:spPr>
            <a:xfrm>
              <a:off x="1676400" y="2614613"/>
              <a:ext cx="5972175" cy="523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381000" y="1066800"/>
            <a:ext cx="8534400" cy="1524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0" y="2590800"/>
            <a:ext cx="1295400" cy="3886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53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599"/>
            <a:ext cx="8382000" cy="3216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23376" y="575846"/>
            <a:ext cx="9008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Barreras</a:t>
            </a:r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609600"/>
            <a:ext cx="616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%Pre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705600" y="609600"/>
            <a:ext cx="70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%Post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20000" y="575846"/>
            <a:ext cx="10469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Valor de p</a:t>
            </a:r>
            <a:endParaRPr lang="en-US" sz="1600" b="1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562600" y="609600"/>
            <a:ext cx="0" cy="304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543800" y="609600"/>
            <a:ext cx="0" cy="304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553200" y="609600"/>
            <a:ext cx="0" cy="338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8054" y="43190"/>
            <a:ext cx="1419746" cy="414010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Resultados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48154"/>
            <a:ext cx="8534400" cy="5605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7543800" y="914400"/>
            <a:ext cx="1219200" cy="55626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48000" y="86380"/>
            <a:ext cx="3669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chemeClr val="accent6">
                    <a:lumMod val="75000"/>
                  </a:schemeClr>
                </a:solidFill>
              </a:rPr>
              <a:t>Cuestionario – Barreras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698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28054" y="43190"/>
            <a:ext cx="1419746" cy="414010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Resultados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7800" y="-54352"/>
            <a:ext cx="676794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600" b="1" dirty="0" err="1" smtClean="0">
                <a:solidFill>
                  <a:schemeClr val="accent6">
                    <a:lumMod val="75000"/>
                  </a:schemeClr>
                </a:solidFill>
              </a:rPr>
              <a:t>Analisis</a:t>
            </a:r>
            <a:r>
              <a:rPr lang="es-MX" sz="2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MX" sz="2600" b="1" dirty="0" err="1" smtClean="0">
                <a:solidFill>
                  <a:schemeClr val="accent6">
                    <a:lumMod val="75000"/>
                  </a:schemeClr>
                </a:solidFill>
              </a:rPr>
              <a:t>Univariado</a:t>
            </a:r>
            <a:r>
              <a:rPr lang="es-MX" sz="2600" b="1" dirty="0" smtClean="0">
                <a:solidFill>
                  <a:schemeClr val="accent6">
                    <a:lumMod val="75000"/>
                  </a:schemeClr>
                </a:solidFill>
              </a:rPr>
              <a:t>: Características del Paciente</a:t>
            </a:r>
          </a:p>
          <a:p>
            <a:pPr algn="ctr"/>
            <a:r>
              <a:rPr lang="es-MX" sz="2600" b="1" dirty="0" smtClean="0">
                <a:solidFill>
                  <a:schemeClr val="accent6">
                    <a:lumMod val="75000"/>
                  </a:schemeClr>
                </a:solidFill>
              </a:rPr>
              <a:t>y Conocimientos de HBV</a:t>
            </a:r>
            <a:endParaRPr lang="en-US" sz="2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10400"/>
            <a:ext cx="8382000" cy="577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" y="2286000"/>
            <a:ext cx="8534400" cy="304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" y="5486400"/>
            <a:ext cx="8534400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22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054" y="43190"/>
            <a:ext cx="1419746" cy="414010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Resultados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152400"/>
            <a:ext cx="5205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chemeClr val="accent6">
                    <a:lumMod val="75000"/>
                  </a:schemeClr>
                </a:solidFill>
              </a:rPr>
              <a:t>Regresión Logística Multivariada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00400" y="685800"/>
            <a:ext cx="3031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2"/>
              <a:buChar char="q"/>
            </a:pPr>
            <a:r>
              <a:rPr lang="es-MX" sz="2400" b="1" dirty="0" smtClean="0">
                <a:solidFill>
                  <a:schemeClr val="accent2">
                    <a:lumMod val="75000"/>
                  </a:schemeClr>
                </a:solidFill>
              </a:rPr>
              <a:t>Conocimiento Basal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7465"/>
            <a:ext cx="8382000" cy="243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381001" y="3581399"/>
            <a:ext cx="8305800" cy="2999601"/>
            <a:chOff x="381001" y="3581400"/>
            <a:chExt cx="8305800" cy="2999600"/>
          </a:xfrm>
        </p:grpSpPr>
        <p:sp>
          <p:nvSpPr>
            <p:cNvPr id="7" name="TextBox 6"/>
            <p:cNvSpPr txBox="1"/>
            <p:nvPr/>
          </p:nvSpPr>
          <p:spPr>
            <a:xfrm>
              <a:off x="2812059" y="3581400"/>
              <a:ext cx="4314001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Font typeface="Wingdings" charset="2"/>
                <a:buChar char="q"/>
              </a:pPr>
              <a:r>
                <a:rPr lang="es-MX" sz="2400" b="1" dirty="0" smtClean="0">
                  <a:solidFill>
                    <a:schemeClr val="accent5">
                      <a:lumMod val="75000"/>
                    </a:schemeClr>
                  </a:solidFill>
                </a:rPr>
                <a:t>Conocimiento post-Educación</a:t>
              </a:r>
              <a:endParaRPr lang="en-US" sz="24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1" y="4068713"/>
              <a:ext cx="8305800" cy="251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7"/>
          <p:cNvSpPr/>
          <p:nvPr/>
        </p:nvSpPr>
        <p:spPr>
          <a:xfrm>
            <a:off x="304800" y="3048000"/>
            <a:ext cx="85344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4800" y="4572000"/>
            <a:ext cx="8534400" cy="2009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06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200" y="228600"/>
            <a:ext cx="3733800" cy="838200"/>
          </a:xfrm>
          <a:prstGeom prst="rect">
            <a:avLst/>
          </a:prstGeom>
          <a:gradFill flip="none" rotWithShape="1">
            <a:gsLst>
              <a:gs pos="41000">
                <a:srgbClr val="FF00FF"/>
              </a:gs>
              <a:gs pos="85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311150" h="114300" prst="cross"/>
            <a:bevelB w="6985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581400" y="381000"/>
            <a:ext cx="2132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Conclusiones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524000"/>
            <a:ext cx="9258514" cy="4493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200" dirty="0" smtClean="0"/>
              <a:t>La </a:t>
            </a:r>
            <a:r>
              <a:rPr lang="en-US" sz="2200" dirty="0" err="1" smtClean="0"/>
              <a:t>instrucción</a:t>
            </a:r>
            <a:r>
              <a:rPr lang="en-US" sz="2200" dirty="0" smtClean="0"/>
              <a:t> en HBV </a:t>
            </a:r>
            <a:r>
              <a:rPr lang="en-US" sz="2200" dirty="0" err="1" smtClean="0"/>
              <a:t>mejoró</a:t>
            </a:r>
            <a:r>
              <a:rPr lang="en-US" sz="2200" dirty="0" smtClean="0"/>
              <a:t> el </a:t>
            </a:r>
            <a:r>
              <a:rPr lang="en-US" sz="2200" dirty="0" err="1" smtClean="0"/>
              <a:t>conocimiento</a:t>
            </a:r>
            <a:r>
              <a:rPr lang="en-US" sz="2200" dirty="0" smtClean="0"/>
              <a:t> </a:t>
            </a:r>
            <a:r>
              <a:rPr lang="en-US" sz="2200" dirty="0" err="1" smtClean="0"/>
              <a:t>sobre</a:t>
            </a:r>
            <a:r>
              <a:rPr lang="en-US" sz="2200" dirty="0" smtClean="0"/>
              <a:t> hepatitis B en </a:t>
            </a:r>
            <a:r>
              <a:rPr lang="en-US" sz="2200" dirty="0" err="1" smtClean="0"/>
              <a:t>una</a:t>
            </a:r>
            <a:r>
              <a:rPr lang="en-US" sz="2200" dirty="0" smtClean="0"/>
              <a:t>  </a:t>
            </a:r>
          </a:p>
          <a:p>
            <a:r>
              <a:rPr lang="en-US" sz="2200" dirty="0" err="1" smtClean="0"/>
              <a:t>población</a:t>
            </a:r>
            <a:r>
              <a:rPr lang="en-US" sz="2200" dirty="0" smtClean="0"/>
              <a:t> </a:t>
            </a:r>
            <a:r>
              <a:rPr lang="en-US" sz="2200" dirty="0" err="1" smtClean="0"/>
              <a:t>predominantemente</a:t>
            </a:r>
            <a:r>
              <a:rPr lang="en-US" sz="2200" dirty="0" smtClean="0"/>
              <a:t> de </a:t>
            </a:r>
            <a:r>
              <a:rPr lang="en-US" sz="2200" dirty="0" err="1" smtClean="0"/>
              <a:t>inmigrantes</a:t>
            </a:r>
            <a:r>
              <a:rPr lang="en-US" sz="2200" dirty="0" smtClean="0"/>
              <a:t> </a:t>
            </a:r>
            <a:r>
              <a:rPr lang="en-US" sz="2200" dirty="0" err="1" smtClean="0"/>
              <a:t>asiáticos</a:t>
            </a:r>
            <a:r>
              <a:rPr lang="en-US" sz="2200" dirty="0" smtClean="0"/>
              <a:t> de </a:t>
            </a:r>
            <a:r>
              <a:rPr lang="en-US" sz="2200" dirty="0" err="1" smtClean="0"/>
              <a:t>bajos</a:t>
            </a:r>
            <a:r>
              <a:rPr lang="en-US" sz="2200" dirty="0" smtClean="0"/>
              <a:t> </a:t>
            </a:r>
            <a:r>
              <a:rPr lang="en-US" sz="2200" dirty="0" err="1" smtClean="0"/>
              <a:t>ingresos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 smtClean="0"/>
              <a:t>2. El </a:t>
            </a:r>
            <a:r>
              <a:rPr lang="en-US" sz="2200" dirty="0" err="1" smtClean="0"/>
              <a:t>conocimiento</a:t>
            </a:r>
            <a:r>
              <a:rPr lang="en-US" sz="2200" dirty="0" smtClean="0"/>
              <a:t> basal </a:t>
            </a:r>
            <a:r>
              <a:rPr lang="en-US" sz="2200" dirty="0" err="1" smtClean="0"/>
              <a:t>fue</a:t>
            </a:r>
            <a:r>
              <a:rPr lang="en-US" sz="2200" dirty="0" smtClean="0"/>
              <a:t> mayor en </a:t>
            </a:r>
            <a:r>
              <a:rPr lang="en-US" sz="2200" dirty="0" err="1" smtClean="0"/>
              <a:t>aquellos</a:t>
            </a:r>
            <a:r>
              <a:rPr lang="en-US" sz="2200" dirty="0" smtClean="0"/>
              <a:t> con mayor </a:t>
            </a:r>
            <a:r>
              <a:rPr lang="en-US" sz="2200" dirty="0" err="1" smtClean="0"/>
              <a:t>nivel</a:t>
            </a:r>
            <a:r>
              <a:rPr lang="en-US" sz="2200" dirty="0" smtClean="0"/>
              <a:t> </a:t>
            </a:r>
            <a:r>
              <a:rPr lang="en-US" sz="2200" dirty="0" err="1" smtClean="0"/>
              <a:t>educativo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 smtClean="0"/>
              <a:t>3. La </a:t>
            </a:r>
            <a:r>
              <a:rPr lang="en-US" sz="2200" dirty="0" err="1" smtClean="0"/>
              <a:t>adquisición</a:t>
            </a:r>
            <a:r>
              <a:rPr lang="en-US" sz="2200" dirty="0" smtClean="0"/>
              <a:t> de </a:t>
            </a:r>
            <a:r>
              <a:rPr lang="en-US" sz="2200" dirty="0" err="1" smtClean="0"/>
              <a:t>conocimiento</a:t>
            </a:r>
            <a:r>
              <a:rPr lang="en-US" sz="2200" dirty="0" smtClean="0"/>
              <a:t>, </a:t>
            </a:r>
            <a:r>
              <a:rPr lang="en-US" sz="2200" dirty="0" err="1" smtClean="0"/>
              <a:t>fue</a:t>
            </a:r>
            <a:r>
              <a:rPr lang="en-US" sz="2200" dirty="0" smtClean="0"/>
              <a:t> </a:t>
            </a:r>
            <a:r>
              <a:rPr lang="en-US" sz="2200" dirty="0" err="1" smtClean="0"/>
              <a:t>independiente</a:t>
            </a:r>
            <a:r>
              <a:rPr lang="en-US" sz="2200" dirty="0" smtClean="0"/>
              <a:t> de la </a:t>
            </a:r>
            <a:r>
              <a:rPr lang="en-US" sz="2200" dirty="0" err="1" smtClean="0"/>
              <a:t>edad</a:t>
            </a:r>
            <a:r>
              <a:rPr lang="en-US" sz="2200" dirty="0" smtClean="0"/>
              <a:t> del </a:t>
            </a:r>
            <a:r>
              <a:rPr lang="en-US" sz="2200" dirty="0" err="1" smtClean="0"/>
              <a:t>paciente</a:t>
            </a:r>
            <a:r>
              <a:rPr lang="en-US" sz="2200" dirty="0" smtClean="0"/>
              <a:t>,</a:t>
            </a:r>
          </a:p>
          <a:p>
            <a:r>
              <a:rPr lang="en-US" sz="2200" dirty="0" err="1" smtClean="0"/>
              <a:t>grupo</a:t>
            </a:r>
            <a:r>
              <a:rPr lang="en-US" sz="2200" dirty="0" smtClean="0"/>
              <a:t> </a:t>
            </a:r>
            <a:r>
              <a:rPr lang="en-US" sz="2200" dirty="0" err="1" smtClean="0"/>
              <a:t>étnico</a:t>
            </a:r>
            <a:r>
              <a:rPr lang="en-US" sz="2200" dirty="0" smtClean="0"/>
              <a:t>, </a:t>
            </a:r>
            <a:r>
              <a:rPr lang="en-US" sz="2200" dirty="0" err="1" smtClean="0"/>
              <a:t>lenguaje</a:t>
            </a:r>
            <a:r>
              <a:rPr lang="en-US" sz="2200" dirty="0" smtClean="0"/>
              <a:t>, </a:t>
            </a:r>
            <a:r>
              <a:rPr lang="en-US" sz="2200" dirty="0" err="1" smtClean="0"/>
              <a:t>tiempo</a:t>
            </a:r>
            <a:r>
              <a:rPr lang="en-US" sz="2200" dirty="0" smtClean="0"/>
              <a:t> de </a:t>
            </a:r>
            <a:r>
              <a:rPr lang="en-US" sz="2200" dirty="0" err="1" smtClean="0"/>
              <a:t>vida</a:t>
            </a:r>
            <a:r>
              <a:rPr lang="en-US" sz="2200" dirty="0" smtClean="0"/>
              <a:t> en EUA,  </a:t>
            </a:r>
            <a:r>
              <a:rPr lang="en-US" sz="2200" dirty="0" err="1" smtClean="0"/>
              <a:t>ingreso</a:t>
            </a:r>
            <a:r>
              <a:rPr lang="en-US" sz="2200" dirty="0" smtClean="0"/>
              <a:t> </a:t>
            </a:r>
            <a:r>
              <a:rPr lang="en-US" sz="2200" dirty="0" err="1" smtClean="0"/>
              <a:t>económico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 smtClean="0"/>
              <a:t>4. La </a:t>
            </a:r>
            <a:r>
              <a:rPr lang="en-US" sz="2200" dirty="0" err="1" smtClean="0"/>
              <a:t>educación</a:t>
            </a:r>
            <a:r>
              <a:rPr lang="en-US" sz="2200" dirty="0" smtClean="0"/>
              <a:t> en HBV </a:t>
            </a:r>
            <a:r>
              <a:rPr lang="en-US" sz="2200" dirty="0" err="1" smtClean="0"/>
              <a:t>recibida</a:t>
            </a:r>
            <a:r>
              <a:rPr lang="en-US" sz="2200" dirty="0" smtClean="0"/>
              <a:t> </a:t>
            </a:r>
            <a:r>
              <a:rPr lang="en-US" sz="2200" dirty="0" err="1" smtClean="0"/>
              <a:t>promovió</a:t>
            </a:r>
            <a:r>
              <a:rPr lang="en-US" sz="2200" dirty="0" smtClean="0"/>
              <a:t> el </a:t>
            </a:r>
            <a:r>
              <a:rPr lang="en-US" sz="2200" dirty="0" err="1" smtClean="0"/>
              <a:t>interés</a:t>
            </a:r>
            <a:r>
              <a:rPr lang="en-US" sz="2200" dirty="0" smtClean="0"/>
              <a:t> en </a:t>
            </a:r>
            <a:r>
              <a:rPr lang="en-US" sz="2200" dirty="0" err="1" smtClean="0"/>
              <a:t>recibir</a:t>
            </a:r>
            <a:r>
              <a:rPr lang="en-US" sz="2200" dirty="0" smtClean="0"/>
              <a:t> el </a:t>
            </a:r>
            <a:r>
              <a:rPr lang="en-US" sz="2200" dirty="0" err="1" smtClean="0"/>
              <a:t>tratamiento</a:t>
            </a:r>
            <a:endParaRPr lang="en-US" sz="2200" dirty="0" smtClean="0"/>
          </a:p>
          <a:p>
            <a:r>
              <a:rPr lang="en-US" sz="2200" dirty="0" smtClean="0"/>
              <a:t>antiviral </a:t>
            </a:r>
            <a:r>
              <a:rPr lang="en-US" sz="2200" dirty="0" err="1" smtClean="0"/>
              <a:t>específico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smtClean="0"/>
              <a:t>5. La </a:t>
            </a:r>
            <a:r>
              <a:rPr lang="en-US" sz="2200" dirty="0" err="1" smtClean="0"/>
              <a:t>limitada</a:t>
            </a:r>
            <a:r>
              <a:rPr lang="en-US" sz="2200" dirty="0" smtClean="0"/>
              <a:t> </a:t>
            </a:r>
            <a:r>
              <a:rPr lang="en-US" sz="2200" dirty="0" err="1" smtClean="0"/>
              <a:t>educación</a:t>
            </a:r>
            <a:r>
              <a:rPr lang="en-US" sz="2200" dirty="0" smtClean="0"/>
              <a:t> </a:t>
            </a:r>
            <a:r>
              <a:rPr lang="en-US" sz="2200" dirty="0" err="1" smtClean="0"/>
              <a:t>ofrecida</a:t>
            </a:r>
            <a:r>
              <a:rPr lang="en-US" sz="2200" dirty="0" smtClean="0"/>
              <a:t> en </a:t>
            </a:r>
            <a:r>
              <a:rPr lang="en-US" sz="2200" dirty="0" err="1" smtClean="0"/>
              <a:t>este</a:t>
            </a:r>
            <a:r>
              <a:rPr lang="en-US" sz="2200" dirty="0" smtClean="0"/>
              <a:t> </a:t>
            </a:r>
            <a:r>
              <a:rPr lang="en-US" sz="2200" dirty="0" err="1" smtClean="0"/>
              <a:t>estudio</a:t>
            </a:r>
            <a:r>
              <a:rPr lang="en-US" sz="2200" dirty="0" smtClean="0"/>
              <a:t> </a:t>
            </a:r>
            <a:r>
              <a:rPr lang="en-US" sz="2200" dirty="0" err="1" smtClean="0"/>
              <a:t>resultó</a:t>
            </a:r>
            <a:r>
              <a:rPr lang="en-US" sz="2200" dirty="0" smtClean="0"/>
              <a:t> </a:t>
            </a:r>
            <a:r>
              <a:rPr lang="en-US" sz="2200" dirty="0" err="1" smtClean="0"/>
              <a:t>insuficiente</a:t>
            </a:r>
            <a:r>
              <a:rPr lang="en-US" sz="2200" dirty="0" smtClean="0"/>
              <a:t> </a:t>
            </a:r>
            <a:r>
              <a:rPr lang="en-US" sz="2200" dirty="0" err="1" smtClean="0"/>
              <a:t>para</a:t>
            </a:r>
            <a:r>
              <a:rPr lang="en-US" sz="2200" dirty="0" smtClean="0"/>
              <a:t> </a:t>
            </a:r>
          </a:p>
          <a:p>
            <a:r>
              <a:rPr lang="en-US" sz="2200" dirty="0" err="1" smtClean="0"/>
              <a:t>cambiar</a:t>
            </a:r>
            <a:r>
              <a:rPr lang="en-US" sz="2200" dirty="0" smtClean="0"/>
              <a:t> o </a:t>
            </a:r>
            <a:r>
              <a:rPr lang="en-US" sz="2200" dirty="0" err="1" smtClean="0"/>
              <a:t>modificar</a:t>
            </a:r>
            <a:r>
              <a:rPr lang="en-US" sz="2200" dirty="0" smtClean="0"/>
              <a:t> </a:t>
            </a:r>
            <a:r>
              <a:rPr lang="en-US" sz="2200" dirty="0" err="1" smtClean="0"/>
              <a:t>barreras</a:t>
            </a:r>
            <a:r>
              <a:rPr lang="en-US" sz="2200" dirty="0" smtClean="0"/>
              <a:t>  de </a:t>
            </a:r>
            <a:r>
              <a:rPr lang="en-US" sz="2200" dirty="0" err="1" smtClean="0"/>
              <a:t>percepción</a:t>
            </a:r>
            <a:r>
              <a:rPr lang="en-US" sz="2200" dirty="0" smtClean="0"/>
              <a:t> en </a:t>
            </a:r>
            <a:r>
              <a:rPr lang="en-US" sz="2200" dirty="0" err="1" smtClean="0"/>
              <a:t>relación</a:t>
            </a:r>
            <a:r>
              <a:rPr lang="en-US" sz="2200" dirty="0" smtClean="0"/>
              <a:t> a la hepatitis B.     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48108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200" y="228600"/>
            <a:ext cx="3733800" cy="838200"/>
          </a:xfrm>
          <a:prstGeom prst="rect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311150" h="114300" prst="cross"/>
            <a:bevelB w="6985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581400" y="381000"/>
            <a:ext cx="2054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Limitaciones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752600"/>
            <a:ext cx="851489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Tamaño de la muestra.</a:t>
            </a:r>
          </a:p>
          <a:p>
            <a:endParaRPr lang="en-US" sz="2800" dirty="0"/>
          </a:p>
          <a:p>
            <a:r>
              <a:rPr lang="en-US" sz="2800" dirty="0" smtClean="0"/>
              <a:t>Historia de contacto con clínicas de especialidad en </a:t>
            </a:r>
          </a:p>
          <a:p>
            <a:r>
              <a:rPr lang="en-US" sz="2800" dirty="0" smtClean="0"/>
              <a:t>problemas hepáticos.</a:t>
            </a:r>
          </a:p>
          <a:p>
            <a:endParaRPr lang="en-US" sz="2800" dirty="0"/>
          </a:p>
          <a:p>
            <a:r>
              <a:rPr lang="en-US" sz="2800" dirty="0" smtClean="0"/>
              <a:t>Historia de tratamiento previo en algunos participantes.</a:t>
            </a:r>
          </a:p>
          <a:p>
            <a:endParaRPr lang="en-US" sz="2800" dirty="0"/>
          </a:p>
          <a:p>
            <a:r>
              <a:rPr lang="en-US" sz="2800" dirty="0" smtClean="0"/>
              <a:t>Estudios en población “abierta” podrían complementar</a:t>
            </a:r>
          </a:p>
          <a:p>
            <a:r>
              <a:rPr lang="en-US" sz="2800" dirty="0" smtClean="0"/>
              <a:t>nuestras observaciones.     </a:t>
            </a:r>
            <a:endParaRPr lang="en-US" sz="2800" dirty="0"/>
          </a:p>
        </p:txBody>
      </p:sp>
      <p:sp>
        <p:nvSpPr>
          <p:cNvPr id="5" name="Diamond 4"/>
          <p:cNvSpPr/>
          <p:nvPr/>
        </p:nvSpPr>
        <p:spPr>
          <a:xfrm>
            <a:off x="304800" y="1892320"/>
            <a:ext cx="228600" cy="304800"/>
          </a:xfrm>
          <a:prstGeom prst="diamond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Diamond 5"/>
          <p:cNvSpPr/>
          <p:nvPr/>
        </p:nvSpPr>
        <p:spPr>
          <a:xfrm>
            <a:off x="304800" y="2730520"/>
            <a:ext cx="228600" cy="304800"/>
          </a:xfrm>
          <a:prstGeom prst="diamond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iamond 6"/>
          <p:cNvSpPr/>
          <p:nvPr/>
        </p:nvSpPr>
        <p:spPr>
          <a:xfrm>
            <a:off x="304800" y="4025920"/>
            <a:ext cx="228600" cy="304800"/>
          </a:xfrm>
          <a:prstGeom prst="diamond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iamond 7"/>
          <p:cNvSpPr/>
          <p:nvPr/>
        </p:nvSpPr>
        <p:spPr>
          <a:xfrm>
            <a:off x="304800" y="4940320"/>
            <a:ext cx="228600" cy="304800"/>
          </a:xfrm>
          <a:prstGeom prst="diamond">
            <a:avLst/>
          </a:prstGeom>
          <a:blipFill rotWithShape="1">
            <a:blip r:embed="rId2"/>
            <a:tile tx="0" ty="0" sx="100000" sy="100000" flip="none" algn="tl"/>
          </a:blip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62840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lisker\AppData\Local\Microsoft\Windows\Temporary Internet Files\Content.Outlook\EWM89V7I\Moisés Lis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763" y="76200"/>
            <a:ext cx="4266473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1213" y="4800600"/>
            <a:ext cx="8670387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Querido</a:t>
            </a:r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Pap</a:t>
            </a:r>
            <a:r>
              <a:rPr lang="es-MX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á,</a:t>
            </a:r>
          </a:p>
          <a:p>
            <a:r>
              <a:rPr lang="es-MX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Fuiste urólogo destacado, médico humanista, conferencista </a:t>
            </a:r>
          </a:p>
          <a:p>
            <a:r>
              <a:rPr lang="es-MX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elocuente, humilde en el trato de tus semejantes e intelectual </a:t>
            </a:r>
          </a:p>
          <a:p>
            <a:r>
              <a:rPr lang="es-MX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brillante; pero sobre todas las cosas, serás recordado como un </a:t>
            </a:r>
          </a:p>
          <a:p>
            <a:r>
              <a:rPr lang="es-MX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hombre amigable y sencillo. </a:t>
            </a:r>
          </a:p>
        </p:txBody>
      </p:sp>
    </p:spTree>
    <p:extLst>
      <p:ext uri="{BB962C8B-B14F-4D97-AF65-F5344CB8AC3E}">
        <p14:creationId xmlns:p14="http://schemas.microsoft.com/office/powerpoint/2010/main" val="3224013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mlisker\AppData\Local\Microsoft\Windows\Temporary Internet Files\Content.Outlook\EWM89V7I\Moisés Lis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763" y="76200"/>
            <a:ext cx="4266473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5562600"/>
            <a:ext cx="8991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mano me enseñaste el sinuoso camino de la atención médica y aún ahora, eres el faro que ilumina mis desafíos diagnósticos y mis preguntas terapéuticas. </a:t>
            </a:r>
          </a:p>
        </p:txBody>
      </p:sp>
    </p:spTree>
    <p:extLst>
      <p:ext uri="{BB962C8B-B14F-4D97-AF65-F5344CB8AC3E}">
        <p14:creationId xmlns:p14="http://schemas.microsoft.com/office/powerpoint/2010/main" val="2405030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lisker\AppData\Local\Microsoft\Windows\Temporary Internet Files\Content.Outlook\EWM89V7I\Moisés Lis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763" y="76200"/>
            <a:ext cx="4266473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1047" y="5562600"/>
            <a:ext cx="8746753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 te entrego simbólicamente mi medalla de la Academia </a:t>
            </a:r>
          </a:p>
          <a:p>
            <a:r>
              <a:rPr lang="es-MX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Nacional de Medicina, pues sin ti, nunca la hubiera conseguido.</a:t>
            </a:r>
          </a:p>
          <a:p>
            <a:r>
              <a:rPr lang="es-MX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 hijo que te quiere y extraña siempre.</a:t>
            </a:r>
            <a:r>
              <a:rPr lang="es-MX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4013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lisker\AppData\Local\Microsoft\Windows\Temporary Internet Files\Content.Outlook\EWM89V7I\Moisés Lis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763" y="76200"/>
            <a:ext cx="4266473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" y="3124200"/>
            <a:ext cx="928517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Querido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Pap</a:t>
            </a:r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á,</a:t>
            </a:r>
          </a:p>
          <a:p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Fuiste urólogo destacado, médico humanista, conferencista elocuente,</a:t>
            </a:r>
          </a:p>
          <a:p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humilde en el trato de tus semejantes e intelectual brillante; pero sobre</a:t>
            </a:r>
          </a:p>
          <a:p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 las cosas, serás recordado como un hombre amigable y sencillo. </a:t>
            </a:r>
          </a:p>
          <a:p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mi fuiste ejemplo a seguir. De la mano me enseñaste el sinuoso</a:t>
            </a:r>
          </a:p>
          <a:p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camino de la atención médica y aún ahora, eres el faro que ilumina mis</a:t>
            </a:r>
          </a:p>
          <a:p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diagnósticos y mis preguntas terapéuticas. </a:t>
            </a:r>
          </a:p>
          <a:p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 te entrego simbólicamente mi medalla de la Academia Nacional de</a:t>
            </a:r>
          </a:p>
          <a:p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Medicina, pues sin ti, nunca la hubiera conseguido.</a:t>
            </a:r>
          </a:p>
          <a:p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 hijo que te quiere y extraña siempre. 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4013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00400" y="228600"/>
            <a:ext cx="2667000" cy="838200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47110" y="391180"/>
            <a:ext cx="2245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Antecedentes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1384042"/>
            <a:ext cx="7924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La infección por el virus de la Hepatitis B es un problema de Salud </a:t>
            </a:r>
          </a:p>
          <a:p>
            <a:r>
              <a:rPr lang="es-MX" sz="2000" dirty="0" smtClean="0"/>
              <a:t>Pública global.</a:t>
            </a:r>
          </a:p>
          <a:p>
            <a:endParaRPr lang="es-MX" sz="2000" dirty="0"/>
          </a:p>
          <a:p>
            <a:r>
              <a:rPr lang="es-MX" sz="2000" dirty="0" smtClean="0"/>
              <a:t>Son consecuencias de la infección crónica la cirrosis hepática y el</a:t>
            </a:r>
          </a:p>
          <a:p>
            <a:r>
              <a:rPr lang="es-MX" sz="2000" dirty="0" smtClean="0"/>
              <a:t>el carcinoma hepatocelular.</a:t>
            </a:r>
          </a:p>
          <a:p>
            <a:endParaRPr lang="es-MX" sz="2000" dirty="0"/>
          </a:p>
          <a:p>
            <a:r>
              <a:rPr lang="es-MX" sz="2000" dirty="0" smtClean="0"/>
              <a:t>El 70% de las infecciones por HBV en los EUA se presentan en </a:t>
            </a:r>
          </a:p>
          <a:p>
            <a:r>
              <a:rPr lang="es-MX" sz="2000" dirty="0" smtClean="0"/>
              <a:t>individuos nacidos fuera de éste país.</a:t>
            </a:r>
          </a:p>
          <a:p>
            <a:endParaRPr lang="es-MX" sz="2000" dirty="0"/>
          </a:p>
          <a:p>
            <a:r>
              <a:rPr lang="es-MX" sz="2000" dirty="0" smtClean="0"/>
              <a:t>Los inmigrantes son población vulnerable (pobre información,</a:t>
            </a:r>
          </a:p>
          <a:p>
            <a:r>
              <a:rPr lang="es-MX" sz="2000" dirty="0" smtClean="0"/>
              <a:t>ausencia de conocimientos médicos elementales, recursos</a:t>
            </a:r>
          </a:p>
          <a:p>
            <a:r>
              <a:rPr lang="es-MX" sz="2000" dirty="0" smtClean="0"/>
              <a:t>económicos limitados, escaso conocimiento del idioma, etc.).</a:t>
            </a:r>
          </a:p>
          <a:p>
            <a:endParaRPr lang="es-MX" sz="2000" dirty="0"/>
          </a:p>
          <a:p>
            <a:r>
              <a:rPr lang="es-MX" sz="2000" dirty="0" smtClean="0"/>
              <a:t>Prevención, diagnóstico oportuno y tratamiento temprano</a:t>
            </a:r>
          </a:p>
          <a:p>
            <a:r>
              <a:rPr lang="es-MX" sz="2000" dirty="0" smtClean="0"/>
              <a:t>impactan significativamente la historia natural de la infección por HBV.</a:t>
            </a:r>
          </a:p>
          <a:p>
            <a:r>
              <a:rPr lang="es-MX" sz="2000" dirty="0" smtClean="0"/>
              <a:t> </a:t>
            </a:r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786925" y="1536442"/>
            <a:ext cx="152400" cy="13995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86925" y="2438400"/>
            <a:ext cx="152400" cy="13995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62000" y="3352800"/>
            <a:ext cx="152400" cy="13995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62000" y="4267200"/>
            <a:ext cx="152400" cy="13995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62000" y="5486400"/>
            <a:ext cx="152400" cy="13995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3449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00400" y="228600"/>
            <a:ext cx="2667000" cy="838200"/>
          </a:xfrm>
          <a:prstGeom prst="rect">
            <a:avLst/>
          </a:prstGeom>
          <a:solidFill>
            <a:schemeClr val="accent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69597" y="391180"/>
            <a:ext cx="1609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1988" y="1515070"/>
            <a:ext cx="78050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b="1" dirty="0" smtClean="0"/>
              <a:t>Los obstáculos y estigmas existentes en la comunidad general relacionados </a:t>
            </a:r>
          </a:p>
          <a:p>
            <a:pPr algn="ctr"/>
            <a:r>
              <a:rPr lang="es-MX" b="1" dirty="0" smtClean="0"/>
              <a:t>a la infección por HBV deben ser superados por campañas educativas de amplia</a:t>
            </a:r>
          </a:p>
          <a:p>
            <a:pPr algn="ctr"/>
            <a:r>
              <a:rPr lang="es-MX" b="1" dirty="0" smtClean="0"/>
              <a:t>difusión y penetración en la sociedad</a:t>
            </a:r>
            <a:endParaRPr lang="en-US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381000" y="2667000"/>
            <a:ext cx="8654525" cy="3820656"/>
            <a:chOff x="533400" y="2667000"/>
            <a:chExt cx="8654525" cy="3319851"/>
          </a:xfrm>
        </p:grpSpPr>
        <p:sp>
          <p:nvSpPr>
            <p:cNvPr id="8" name="Down Arrow 7"/>
            <p:cNvSpPr/>
            <p:nvPr/>
          </p:nvSpPr>
          <p:spPr>
            <a:xfrm>
              <a:off x="4191000" y="2667000"/>
              <a:ext cx="762000" cy="762000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3400" y="3660178"/>
              <a:ext cx="8654525" cy="23266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s-MX" sz="2400" dirty="0" smtClean="0"/>
                <a:t>Analizar los conocimientos de los pacientes con hepatitis B</a:t>
              </a:r>
            </a:p>
            <a:p>
              <a:r>
                <a:rPr lang="es-MX" sz="2400" dirty="0" smtClean="0"/>
                <a:t>     en relación a su enfermedad.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s-MX" sz="2400" dirty="0" smtClean="0"/>
                <a:t>Su deseo de aceptar el tratamiento médico existente.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s-MX" sz="2400" dirty="0" smtClean="0"/>
                <a:t>Entender las barreras existentes en relación al tratamiento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s-MX" sz="2400" dirty="0" smtClean="0"/>
                <a:t>Impacto de un programa educativo corto en los conocimientos</a:t>
              </a:r>
            </a:p>
            <a:p>
              <a:r>
                <a:rPr lang="es-MX" sz="2400" dirty="0" smtClean="0"/>
                <a:t>     y barreras/percepciones sobre la hepatitis B </a:t>
              </a:r>
            </a:p>
            <a:p>
              <a:pPr marL="342900" indent="-342900">
                <a:buFont typeface="Wingdings" panose="05000000000000000000" pitchFamily="2" charset="2"/>
                <a:buChar char="ü"/>
              </a:pPr>
              <a:endParaRPr lang="en-US" sz="24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3400" y="3593966"/>
              <a:ext cx="8305800" cy="2131022"/>
            </a:xfrm>
            <a:prstGeom prst="rect">
              <a:avLst/>
            </a:prstGeom>
            <a:noFill/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33844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00400" y="228600"/>
            <a:ext cx="2667000" cy="838200"/>
          </a:xfrm>
          <a:prstGeom prst="rect">
            <a:avLst/>
          </a:prstGeom>
          <a:solidFill>
            <a:schemeClr val="accent3">
              <a:lumMod val="5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57600" y="391180"/>
            <a:ext cx="1702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Métodos I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95400"/>
            <a:ext cx="3922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Reclutamiento y Elegibilidad</a:t>
            </a:r>
            <a:r>
              <a:rPr lang="es-MX" b="1" dirty="0" smtClean="0"/>
              <a:t>    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228600" y="1456253"/>
            <a:ext cx="152400" cy="13995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76200" y="1771471"/>
            <a:ext cx="9342045" cy="369331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MX" dirty="0" smtClean="0"/>
              <a:t>    </a:t>
            </a:r>
            <a:r>
              <a:rPr lang="es-MX" b="1" dirty="0" smtClean="0"/>
              <a:t>Fase I: </a:t>
            </a:r>
          </a:p>
          <a:p>
            <a:r>
              <a:rPr lang="es-MX" dirty="0"/>
              <a:t> </a:t>
            </a:r>
            <a:r>
              <a:rPr lang="es-MX" dirty="0" smtClean="0"/>
              <a:t>               Adultos HBsAg </a:t>
            </a:r>
            <a:r>
              <a:rPr lang="en-US" dirty="0" smtClean="0"/>
              <a:t>+ </a:t>
            </a:r>
            <a:r>
              <a:rPr lang="es-MX" dirty="0" smtClean="0"/>
              <a:t>por más de 6 meses; reclutados en centros médicos en EUA y Canadá</a:t>
            </a:r>
          </a:p>
          <a:p>
            <a:r>
              <a:rPr lang="es-MX" dirty="0" smtClean="0"/>
              <a:t>                Los investigadores desarrollaron y validaron el Cuestionario (Inglés, Mandarín, Cantonés)</a:t>
            </a:r>
          </a:p>
          <a:p>
            <a:r>
              <a:rPr lang="es-MX" dirty="0"/>
              <a:t> </a:t>
            </a:r>
            <a:r>
              <a:rPr lang="es-MX" dirty="0" smtClean="0"/>
              <a:t>               Áreas: conocimientos de HBV, percepción de severidad y susceptibilidad, comunicación</a:t>
            </a:r>
          </a:p>
          <a:p>
            <a:r>
              <a:rPr lang="es-MX" dirty="0"/>
              <a:t> </a:t>
            </a:r>
            <a:r>
              <a:rPr lang="es-MX" dirty="0" smtClean="0"/>
              <a:t>               con el paciente, eficacia del tratamiento, barreras para el manejo, actitudes hacia el Tx.</a:t>
            </a:r>
          </a:p>
          <a:p>
            <a:r>
              <a:rPr lang="es-MX" dirty="0"/>
              <a:t> </a:t>
            </a:r>
            <a:r>
              <a:rPr lang="es-MX" dirty="0" smtClean="0"/>
              <a:t>               Se incluyeron 51 pacientes analizando etnicidad, estado migratorio, lenguaje. </a:t>
            </a:r>
          </a:p>
          <a:p>
            <a:r>
              <a:rPr lang="es-MX" dirty="0" smtClean="0"/>
              <a:t>                Consentimiento de participación.</a:t>
            </a:r>
          </a:p>
          <a:p>
            <a:r>
              <a:rPr lang="es-MX" dirty="0" smtClean="0"/>
              <a:t>   </a:t>
            </a:r>
            <a:r>
              <a:rPr lang="es-MX" b="1" dirty="0" smtClean="0"/>
              <a:t>Fase II:    </a:t>
            </a:r>
          </a:p>
          <a:p>
            <a:r>
              <a:rPr lang="es-MX" dirty="0"/>
              <a:t> </a:t>
            </a:r>
            <a:r>
              <a:rPr lang="es-MX" dirty="0" smtClean="0"/>
              <a:t>               Aplicación de Cuestionarios</a:t>
            </a:r>
          </a:p>
          <a:p>
            <a:r>
              <a:rPr lang="es-MX" dirty="0"/>
              <a:t> </a:t>
            </a:r>
            <a:r>
              <a:rPr lang="es-MX" dirty="0" smtClean="0"/>
              <a:t>               En una fecha posterior a la aplicación del cuestionario: proceso educativo en grupos.</a:t>
            </a:r>
          </a:p>
          <a:p>
            <a:r>
              <a:rPr lang="es-MX" dirty="0"/>
              <a:t> </a:t>
            </a:r>
            <a:r>
              <a:rPr lang="es-MX" dirty="0" smtClean="0"/>
              <a:t>               Posterior al proceso educativo se reaplicó el cuestionario</a:t>
            </a:r>
          </a:p>
          <a:p>
            <a:r>
              <a:rPr lang="es-MX" dirty="0"/>
              <a:t> </a:t>
            </a:r>
            <a:r>
              <a:rPr lang="es-MX" dirty="0" smtClean="0"/>
              <a:t>               </a:t>
            </a:r>
          </a:p>
          <a:p>
            <a:r>
              <a:rPr lang="es-MX" dirty="0" smtClean="0"/>
              <a:t>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4114800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5800" y="2240281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85800" y="2514600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85800" y="3307081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85800" y="3611881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4419600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85800" y="4678681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" y="4888468"/>
            <a:ext cx="450289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Exclusiones:</a:t>
            </a:r>
          </a:p>
          <a:p>
            <a:r>
              <a:rPr lang="es-MX" dirty="0"/>
              <a:t> </a:t>
            </a:r>
            <a:r>
              <a:rPr lang="es-MX" dirty="0" smtClean="0"/>
              <a:t>             Coinfectados con HIV, HCV</a:t>
            </a:r>
          </a:p>
          <a:p>
            <a:r>
              <a:rPr lang="es-MX" dirty="0"/>
              <a:t> </a:t>
            </a:r>
            <a:r>
              <a:rPr lang="es-MX" dirty="0" smtClean="0"/>
              <a:t>             Enfermedad hepática descompensada</a:t>
            </a:r>
          </a:p>
          <a:p>
            <a:r>
              <a:rPr lang="es-MX" dirty="0"/>
              <a:t> </a:t>
            </a:r>
            <a:r>
              <a:rPr lang="es-MX" dirty="0" smtClean="0"/>
              <a:t>             Carcinoma hepatocelular</a:t>
            </a:r>
          </a:p>
          <a:p>
            <a:r>
              <a:rPr lang="es-MX" dirty="0"/>
              <a:t> </a:t>
            </a:r>
            <a:r>
              <a:rPr lang="es-MX" dirty="0" smtClean="0"/>
              <a:t>             Bajo tratamiento para la hepatitis B 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85800" y="5334000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85800" y="5593081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85800" y="5867400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85800" y="6172200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85800" y="2773681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38200" y="2362200"/>
            <a:ext cx="3429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38200" y="2895600"/>
            <a:ext cx="5334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38200" y="3733800"/>
            <a:ext cx="3048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38200" y="4267200"/>
            <a:ext cx="2514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019800" y="4572000"/>
            <a:ext cx="2667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962400" y="4876800"/>
            <a:ext cx="2133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477000" y="2667000"/>
            <a:ext cx="2590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7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00400" y="228600"/>
            <a:ext cx="2667000" cy="838200"/>
          </a:xfrm>
          <a:prstGeom prst="rect">
            <a:avLst/>
          </a:prstGeom>
          <a:solidFill>
            <a:schemeClr val="accent3">
              <a:lumMod val="5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57600" y="381000"/>
            <a:ext cx="1798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Métodos II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95400"/>
            <a:ext cx="2322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Sesión Educativa</a:t>
            </a:r>
            <a:r>
              <a:rPr lang="es-MX" b="1" dirty="0" smtClean="0"/>
              <a:t>   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228600" y="1447800"/>
            <a:ext cx="152400" cy="13995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1676400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          Una hora (60 minutos) de instrucción interactiva por uno de los hepatólogos</a:t>
            </a:r>
          </a:p>
          <a:p>
            <a:r>
              <a:rPr lang="es-MX" dirty="0"/>
              <a:t> </a:t>
            </a:r>
            <a:r>
              <a:rPr lang="es-MX" dirty="0" smtClean="0"/>
              <a:t>               Sistema didáctico en Power Point.</a:t>
            </a:r>
          </a:p>
          <a:p>
            <a:r>
              <a:rPr lang="es-MX" dirty="0"/>
              <a:t> </a:t>
            </a:r>
            <a:r>
              <a:rPr lang="es-MX" dirty="0" smtClean="0"/>
              <a:t>               Sesión en inglés o con la ayuda de intérpretes certificados </a:t>
            </a:r>
            <a:r>
              <a:rPr lang="en-US" dirty="0" smtClean="0"/>
              <a:t>(</a:t>
            </a:r>
            <a:r>
              <a:rPr lang="es-MX" dirty="0" smtClean="0"/>
              <a:t>Mandarín o Cantonés).</a:t>
            </a:r>
          </a:p>
          <a:p>
            <a:r>
              <a:rPr lang="es-MX" dirty="0"/>
              <a:t> </a:t>
            </a:r>
            <a:r>
              <a:rPr lang="es-MX" dirty="0" smtClean="0"/>
              <a:t>               La información proporcionada fue en las áreas de interés del cuestionario.  </a:t>
            </a:r>
          </a:p>
          <a:p>
            <a:r>
              <a:rPr lang="es-MX" dirty="0" smtClean="0"/>
              <a:t>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2000" y="1859281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62000" y="2164081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62000" y="2697481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62000" y="2423162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2814935"/>
            <a:ext cx="2188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Procedimientos</a:t>
            </a:r>
            <a:endParaRPr lang="en-US" b="1" dirty="0"/>
          </a:p>
        </p:txBody>
      </p:sp>
      <p:sp>
        <p:nvSpPr>
          <p:cNvPr id="26" name="Oval 25"/>
          <p:cNvSpPr/>
          <p:nvPr/>
        </p:nvSpPr>
        <p:spPr>
          <a:xfrm>
            <a:off x="228600" y="2984242"/>
            <a:ext cx="152400" cy="13995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200400"/>
            <a:ext cx="77280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Cuestionario</a:t>
            </a:r>
            <a:r>
              <a:rPr lang="en-US" dirty="0" smtClean="0"/>
              <a:t>: 11 </a:t>
            </a:r>
            <a:r>
              <a:rPr lang="en-US" dirty="0" err="1" smtClean="0"/>
              <a:t>reactivos</a:t>
            </a:r>
            <a:r>
              <a:rPr lang="en-US" dirty="0" smtClean="0"/>
              <a:t>: </a:t>
            </a:r>
            <a:r>
              <a:rPr lang="en-US" dirty="0" err="1" smtClean="0"/>
              <a:t>conocimientos</a:t>
            </a:r>
            <a:r>
              <a:rPr lang="en-US" dirty="0" smtClean="0"/>
              <a:t>, 8 </a:t>
            </a:r>
            <a:r>
              <a:rPr lang="en-US" dirty="0" err="1" smtClean="0"/>
              <a:t>reactivos</a:t>
            </a:r>
            <a:r>
              <a:rPr lang="en-US" dirty="0" smtClean="0"/>
              <a:t>: </a:t>
            </a:r>
            <a:r>
              <a:rPr lang="en-US" dirty="0" err="1" smtClean="0"/>
              <a:t>barreras</a:t>
            </a:r>
            <a:r>
              <a:rPr lang="en-US" dirty="0" smtClean="0"/>
              <a:t> y </a:t>
            </a:r>
            <a:r>
              <a:rPr lang="en-US" dirty="0" err="1" smtClean="0"/>
              <a:t>actitudes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Cuestionario</a:t>
            </a:r>
            <a:r>
              <a:rPr lang="en-US" dirty="0" smtClean="0"/>
              <a:t> </a:t>
            </a:r>
            <a:r>
              <a:rPr lang="en-US" dirty="0" err="1" smtClean="0"/>
              <a:t>demogr</a:t>
            </a:r>
            <a:r>
              <a:rPr lang="es-MX" dirty="0" smtClean="0"/>
              <a:t>áfico. </a:t>
            </a:r>
          </a:p>
          <a:p>
            <a:r>
              <a:rPr lang="es-MX" dirty="0" smtClean="0"/>
              <a:t>Sesión educativa en otra fecha – participantes interesados.</a:t>
            </a:r>
          </a:p>
          <a:p>
            <a:r>
              <a:rPr lang="es-MX" dirty="0" smtClean="0"/>
              <a:t>Nueva aplicación del cuestionario.</a:t>
            </a:r>
          </a:p>
          <a:p>
            <a:r>
              <a:rPr lang="es-MX" dirty="0" smtClean="0"/>
              <a:t>Cada participante: </a:t>
            </a:r>
            <a:r>
              <a:rPr lang="es-MX" dirty="0" err="1" smtClean="0"/>
              <a:t>HBsAg</a:t>
            </a:r>
            <a:r>
              <a:rPr lang="es-MX" dirty="0" smtClean="0"/>
              <a:t>, </a:t>
            </a:r>
            <a:r>
              <a:rPr lang="es-MX" dirty="0" err="1" smtClean="0"/>
              <a:t>HBeAg</a:t>
            </a:r>
            <a:r>
              <a:rPr lang="es-MX" dirty="0" smtClean="0"/>
              <a:t>, HBV DNA, ALT</a:t>
            </a:r>
            <a:r>
              <a:rPr lang="en-US" dirty="0" smtClean="0"/>
              <a:t>/AST, </a:t>
            </a:r>
            <a:r>
              <a:rPr lang="es-MX" dirty="0" smtClean="0"/>
              <a:t>fe</a:t>
            </a:r>
            <a:r>
              <a:rPr lang="en-US" dirty="0" err="1" smtClean="0"/>
              <a:t>notipo</a:t>
            </a:r>
            <a:r>
              <a:rPr lang="en-US" dirty="0" smtClean="0"/>
              <a:t> </a:t>
            </a:r>
            <a:r>
              <a:rPr lang="en-US" dirty="0" err="1" smtClean="0"/>
              <a:t>clínico</a:t>
            </a:r>
            <a:r>
              <a:rPr lang="en-US" dirty="0" smtClean="0"/>
              <a:t> del HBV.</a:t>
            </a:r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81000" y="4643735"/>
            <a:ext cx="2599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/>
              <a:t>Análisis Estadístico</a:t>
            </a:r>
            <a:endParaRPr lang="en-US" b="1" dirty="0"/>
          </a:p>
        </p:txBody>
      </p:sp>
      <p:sp>
        <p:nvSpPr>
          <p:cNvPr id="28" name="Oval 27"/>
          <p:cNvSpPr/>
          <p:nvPr/>
        </p:nvSpPr>
        <p:spPr>
          <a:xfrm>
            <a:off x="228600" y="4813042"/>
            <a:ext cx="152400" cy="13995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4400" y="5040868"/>
            <a:ext cx="81694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Caracterist</a:t>
            </a:r>
            <a:r>
              <a:rPr lang="es-MX" dirty="0" smtClean="0"/>
              <a:t>. basales – medias, desviaciones standard, medianas (rangos) y frecuencias.</a:t>
            </a:r>
          </a:p>
          <a:p>
            <a:r>
              <a:rPr lang="es-MX" dirty="0" smtClean="0"/>
              <a:t>Conocimientos, actitudes y barreras – Medias, t-pareadas, análisis </a:t>
            </a:r>
            <a:r>
              <a:rPr lang="es-MX" dirty="0" err="1" smtClean="0"/>
              <a:t>univariado</a:t>
            </a:r>
            <a:endParaRPr lang="es-MX" dirty="0" smtClean="0"/>
          </a:p>
          <a:p>
            <a:r>
              <a:rPr lang="es-MX" dirty="0" smtClean="0"/>
              <a:t>Factores independientes asociados a resultados basales – Regresión multivariada</a:t>
            </a:r>
          </a:p>
          <a:p>
            <a:r>
              <a:rPr lang="es-MX" dirty="0" smtClean="0"/>
              <a:t>Valores de p</a:t>
            </a:r>
            <a:r>
              <a:rPr lang="en-US" dirty="0" smtClean="0"/>
              <a:t> &lt; 0.05 </a:t>
            </a:r>
            <a:r>
              <a:rPr lang="en-US" dirty="0" err="1" smtClean="0"/>
              <a:t>fueron</a:t>
            </a:r>
            <a:r>
              <a:rPr lang="en-US" dirty="0" smtClean="0"/>
              <a:t> </a:t>
            </a:r>
            <a:r>
              <a:rPr lang="en-US" dirty="0" err="1" smtClean="0"/>
              <a:t>considerados</a:t>
            </a:r>
            <a:r>
              <a:rPr lang="en-US" dirty="0" smtClean="0"/>
              <a:t> </a:t>
            </a:r>
            <a:r>
              <a:rPr lang="en-US" dirty="0" err="1" smtClean="0"/>
              <a:t>estadísticamente</a:t>
            </a:r>
            <a:r>
              <a:rPr lang="en-US" dirty="0" smtClean="0"/>
              <a:t> </a:t>
            </a:r>
            <a:r>
              <a:rPr lang="en-US" dirty="0" err="1" smtClean="0"/>
              <a:t>significativos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STATA version 11.0 (STATA Corporation. College Station Texas).</a:t>
            </a:r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62000" y="3383281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62000" y="3688081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62000" y="4221481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62000" y="3947162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62000" y="4495800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62000" y="5242562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62000" y="5486400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62000" y="6019800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62000" y="5791200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62000" y="6324600"/>
            <a:ext cx="76200" cy="45719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990600" y="3505200"/>
            <a:ext cx="70104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990600" y="3810000"/>
            <a:ext cx="24384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990600" y="4648200"/>
            <a:ext cx="7239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990600" y="6172200"/>
            <a:ext cx="1828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990600" y="2514600"/>
            <a:ext cx="7543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468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054" y="43190"/>
            <a:ext cx="1419746" cy="414010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Resultados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362200" y="86380"/>
            <a:ext cx="48021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chemeClr val="accent6">
                    <a:lumMod val="75000"/>
                  </a:schemeClr>
                </a:solidFill>
              </a:rPr>
              <a:t>Características Basales I (N=51)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458200" cy="589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81000" y="2286000"/>
            <a:ext cx="8534400" cy="3048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1000" y="2819400"/>
            <a:ext cx="8534400" cy="3048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1000" y="3581400"/>
            <a:ext cx="8534400" cy="10668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1000" y="4648200"/>
            <a:ext cx="8534400" cy="3048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81000" y="5410200"/>
            <a:ext cx="8534400" cy="3048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29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86380"/>
            <a:ext cx="4898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chemeClr val="accent6">
                    <a:lumMod val="75000"/>
                  </a:schemeClr>
                </a:solidFill>
              </a:rPr>
              <a:t>Características Basales II (N=51)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054" y="43190"/>
            <a:ext cx="1419746" cy="414010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Resultados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1"/>
            <a:ext cx="8229600" cy="581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838200"/>
            <a:ext cx="8382000" cy="1371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81000" y="3581400"/>
            <a:ext cx="8382000" cy="762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1000" y="4343400"/>
            <a:ext cx="8382000" cy="2133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65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28054" y="43190"/>
            <a:ext cx="1419746" cy="414010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Resultados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4559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chemeClr val="accent6">
                    <a:lumMod val="75000"/>
                  </a:schemeClr>
                </a:solidFill>
              </a:rPr>
              <a:t>Cuestionario - Conocimientos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8649"/>
            <a:ext cx="8610600" cy="5952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620000" y="990600"/>
            <a:ext cx="1219200" cy="5562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45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BV-Figure españ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82296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8054" y="43190"/>
            <a:ext cx="1419746" cy="414010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Resultados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86380"/>
            <a:ext cx="6093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Respuestas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Conocimientos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</a:rPr>
              <a:t>Correctas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3600" y="609600"/>
            <a:ext cx="5454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Periodo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Basal                   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Post-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Educaci</a:t>
            </a:r>
            <a:r>
              <a:rPr lang="es-MX" sz="2400" b="1" dirty="0" err="1" smtClean="0">
                <a:solidFill>
                  <a:schemeClr val="accent2">
                    <a:lumMod val="75000"/>
                  </a:schemeClr>
                </a:solidFill>
              </a:rPr>
              <a:t>ón</a:t>
            </a:r>
            <a:r>
              <a:rPr lang="es-MX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1143000"/>
            <a:ext cx="8382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2971800" y="11430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324600" y="1143000"/>
            <a:ext cx="381000" cy="3810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43800" y="6581001"/>
            <a:ext cx="162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M Lisker-Melman 2016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895600" y="1524000"/>
            <a:ext cx="62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70%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230004" y="1524000"/>
            <a:ext cx="62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86%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0" y="4038600"/>
            <a:ext cx="1421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P= &lt;0.001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0870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1149</Words>
  <Application>Microsoft Macintosh PowerPoint</Application>
  <PresentationFormat>On-screen Show (4:3)</PresentationFormat>
  <Paragraphs>161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Office Theme</vt:lpstr>
      <vt:lpstr>1_Office Theme</vt:lpstr>
      <vt:lpstr>2_Office Theme</vt:lpstr>
      <vt:lpstr>3_Office Theme</vt:lpstr>
      <vt:lpstr>La Educación de la Hepatitis B Mejora los Conocimientos y la Aceptación de la Terapéutica Antiviral en Poblaciones de Pacientes Vulnerables a la Infección por el Virus de la Hepatitis B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Educación de la Hepatitis B Mejora los Conocimientos y la Aceptación de la Terapéutica Antiviral en Poblaciones de Pacientes Vulnerables a la Infección por el Virus de la Hepatitis B</dc:title>
  <dc:creator>M Lisker</dc:creator>
  <cp:lastModifiedBy>Microsoft Office User</cp:lastModifiedBy>
  <cp:revision>65</cp:revision>
  <dcterms:created xsi:type="dcterms:W3CDTF">2016-06-16T13:47:47Z</dcterms:created>
  <dcterms:modified xsi:type="dcterms:W3CDTF">2016-06-22T20:24:37Z</dcterms:modified>
</cp:coreProperties>
</file>