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7" r:id="rId2"/>
    <p:sldId id="279" r:id="rId3"/>
    <p:sldId id="274" r:id="rId4"/>
    <p:sldId id="269" r:id="rId5"/>
    <p:sldId id="259" r:id="rId6"/>
    <p:sldId id="282" r:id="rId7"/>
    <p:sldId id="283" r:id="rId8"/>
    <p:sldId id="270" r:id="rId9"/>
    <p:sldId id="296" r:id="rId10"/>
    <p:sldId id="295" r:id="rId11"/>
    <p:sldId id="297" r:id="rId12"/>
    <p:sldId id="299" r:id="rId13"/>
    <p:sldId id="300" r:id="rId14"/>
    <p:sldId id="303" r:id="rId15"/>
    <p:sldId id="304" r:id="rId16"/>
    <p:sldId id="305" r:id="rId17"/>
    <p:sldId id="306" r:id="rId18"/>
    <p:sldId id="308" r:id="rId19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B1D3"/>
    <a:srgbClr val="92D5FC"/>
    <a:srgbClr val="2B471A"/>
    <a:srgbClr val="2B471B"/>
    <a:srgbClr val="A42E2F"/>
    <a:srgbClr val="D10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71"/>
    <p:restoredTop sz="95332" autoAdjust="0"/>
  </p:normalViewPr>
  <p:slideViewPr>
    <p:cSldViewPr snapToGrid="0" snapToObjects="1">
      <p:cViewPr varScale="1">
        <p:scale>
          <a:sx n="85" d="100"/>
          <a:sy n="85" d="100"/>
        </p:scale>
        <p:origin x="-11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AC842D-9B9B-AA4A-9195-602A0EC59541}" type="doc">
      <dgm:prSet loTypeId="urn:microsoft.com/office/officeart/2005/8/layout/pyramid4" loCatId="" qsTypeId="urn:microsoft.com/office/officeart/2005/8/quickstyle/simple2" qsCatId="simple" csTypeId="urn:microsoft.com/office/officeart/2005/8/colors/accent1_2" csCatId="accent1" phldr="1"/>
      <dgm:spPr/>
    </dgm:pt>
    <dgm:pt modelId="{A67EAFFE-7982-1C4A-BB81-6EE7C61001BD}">
      <dgm:prSet phldrT="[Texto]"/>
      <dgm:spPr>
        <a:solidFill>
          <a:schemeClr val="accent1">
            <a:lumMod val="90000"/>
            <a:lumOff val="1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s-ES" b="1" dirty="0" smtClean="0"/>
            <a:t>Gobierno</a:t>
          </a:r>
          <a:endParaRPr lang="es-ES" b="1" dirty="0"/>
        </a:p>
      </dgm:t>
    </dgm:pt>
    <dgm:pt modelId="{541071B7-D1C8-ED44-AD3E-E22991F9EB98}" type="parTrans" cxnId="{9CD606FC-3756-1943-9054-E153269BE45F}">
      <dgm:prSet/>
      <dgm:spPr/>
      <dgm:t>
        <a:bodyPr/>
        <a:lstStyle/>
        <a:p>
          <a:endParaRPr lang="es-ES"/>
        </a:p>
      </dgm:t>
    </dgm:pt>
    <dgm:pt modelId="{3B453E4F-A5C9-0241-85C5-BAC529C475F7}" type="sibTrans" cxnId="{9CD606FC-3756-1943-9054-E153269BE45F}">
      <dgm:prSet/>
      <dgm:spPr/>
      <dgm:t>
        <a:bodyPr/>
        <a:lstStyle/>
        <a:p>
          <a:endParaRPr lang="es-ES"/>
        </a:p>
      </dgm:t>
    </dgm:pt>
    <dgm:pt modelId="{95701E33-25A0-544E-9CE0-944131BB5B48}">
      <dgm:prSet phldrT="[Texto]"/>
      <dgm:spPr>
        <a:solidFill>
          <a:schemeClr val="accent4">
            <a:lumMod val="60000"/>
            <a:lumOff val="4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s-ES" b="1" dirty="0" smtClean="0"/>
            <a:t>Sociedad Civil</a:t>
          </a:r>
          <a:endParaRPr lang="es-ES" b="1" dirty="0"/>
        </a:p>
      </dgm:t>
    </dgm:pt>
    <dgm:pt modelId="{6EDA0FD1-5C3B-EB41-959B-BE1F72CE8607}" type="parTrans" cxnId="{9014B57B-919D-814A-A598-CC4062CCF60B}">
      <dgm:prSet/>
      <dgm:spPr/>
      <dgm:t>
        <a:bodyPr/>
        <a:lstStyle/>
        <a:p>
          <a:endParaRPr lang="es-ES"/>
        </a:p>
      </dgm:t>
    </dgm:pt>
    <dgm:pt modelId="{0F0F45A8-8BDC-C54E-9BC1-3D62C2EA1D5D}" type="sibTrans" cxnId="{9014B57B-919D-814A-A598-CC4062CCF60B}">
      <dgm:prSet/>
      <dgm:spPr/>
      <dgm:t>
        <a:bodyPr/>
        <a:lstStyle/>
        <a:p>
          <a:endParaRPr lang="es-ES"/>
        </a:p>
      </dgm:t>
    </dgm:pt>
    <dgm:pt modelId="{4948A89D-E16E-7F45-8E3B-5B46076E81D6}">
      <dgm:prSet phldrT="[Texto]" custT="1"/>
      <dgm:spPr>
        <a:solidFill>
          <a:srgbClr val="0070C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s-ES" sz="2800" b="0" dirty="0" smtClean="0"/>
            <a:t>Salud</a:t>
          </a:r>
          <a:endParaRPr lang="es-ES" sz="2100" b="0" dirty="0"/>
        </a:p>
      </dgm:t>
    </dgm:pt>
    <dgm:pt modelId="{09DB6C10-5384-CF4D-A55A-B74CC1DAF158}" type="parTrans" cxnId="{63655351-D6D0-0747-AA1E-9B0E2840BCD3}">
      <dgm:prSet/>
      <dgm:spPr/>
      <dgm:t>
        <a:bodyPr/>
        <a:lstStyle/>
        <a:p>
          <a:endParaRPr lang="es-ES"/>
        </a:p>
      </dgm:t>
    </dgm:pt>
    <dgm:pt modelId="{F66D3855-C285-114B-85A6-3707E84FB1E8}" type="sibTrans" cxnId="{63655351-D6D0-0747-AA1E-9B0E2840BCD3}">
      <dgm:prSet/>
      <dgm:spPr/>
      <dgm:t>
        <a:bodyPr/>
        <a:lstStyle/>
        <a:p>
          <a:endParaRPr lang="es-ES"/>
        </a:p>
      </dgm:t>
    </dgm:pt>
    <dgm:pt modelId="{8F96A4CB-8C61-F345-9889-48399E625A3D}">
      <dgm:prSet custT="1"/>
      <dgm:spPr>
        <a:solidFill>
          <a:srgbClr val="C000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s-ES" sz="2000" b="1" dirty="0" smtClean="0"/>
            <a:t>Iniciativa privada</a:t>
          </a:r>
          <a:endParaRPr lang="es-ES" sz="2000" b="1" dirty="0"/>
        </a:p>
      </dgm:t>
    </dgm:pt>
    <dgm:pt modelId="{E1AC25CB-B65F-1642-B5D4-6EBCA5019153}" type="parTrans" cxnId="{3A1E45E6-029F-2846-A368-699A665AA3E3}">
      <dgm:prSet/>
      <dgm:spPr/>
      <dgm:t>
        <a:bodyPr/>
        <a:lstStyle/>
        <a:p>
          <a:endParaRPr lang="es-ES"/>
        </a:p>
      </dgm:t>
    </dgm:pt>
    <dgm:pt modelId="{C87E7CE3-E30D-B441-8BA5-FF8F1D5C1C14}" type="sibTrans" cxnId="{3A1E45E6-029F-2846-A368-699A665AA3E3}">
      <dgm:prSet/>
      <dgm:spPr/>
      <dgm:t>
        <a:bodyPr/>
        <a:lstStyle/>
        <a:p>
          <a:endParaRPr lang="es-ES"/>
        </a:p>
      </dgm:t>
    </dgm:pt>
    <dgm:pt modelId="{1E201092-70B1-C54F-BB55-9DEB43F7A3CE}" type="pres">
      <dgm:prSet presAssocID="{7FAC842D-9B9B-AA4A-9195-602A0EC59541}" presName="compositeShape" presStyleCnt="0">
        <dgm:presLayoutVars>
          <dgm:chMax val="9"/>
          <dgm:dir/>
          <dgm:resizeHandles val="exact"/>
        </dgm:presLayoutVars>
      </dgm:prSet>
      <dgm:spPr/>
    </dgm:pt>
    <dgm:pt modelId="{7953631F-0293-8849-A44E-09B548B693C7}" type="pres">
      <dgm:prSet presAssocID="{7FAC842D-9B9B-AA4A-9195-602A0EC59541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E6EC7F9-15C2-8846-9512-8F30277CFCFC}" type="pres">
      <dgm:prSet presAssocID="{7FAC842D-9B9B-AA4A-9195-602A0EC59541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8E4A5C9-F83B-DA47-BD67-FC6A1404AE66}" type="pres">
      <dgm:prSet presAssocID="{7FAC842D-9B9B-AA4A-9195-602A0EC59541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1D5DD2-88EE-374B-8632-1B17F49F3DCB}" type="pres">
      <dgm:prSet presAssocID="{7FAC842D-9B9B-AA4A-9195-602A0EC59541}" presName="triangle4" presStyleLbl="node1" presStyleIdx="3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5D74E4B-9C09-A44C-92CC-2BBB39DC5FD0}" type="presOf" srcId="{7FAC842D-9B9B-AA4A-9195-602A0EC59541}" destId="{1E201092-70B1-C54F-BB55-9DEB43F7A3CE}" srcOrd="0" destOrd="0" presId="urn:microsoft.com/office/officeart/2005/8/layout/pyramid4"/>
    <dgm:cxn modelId="{70ECF6FF-A992-A947-A5C1-25FBAE4F336A}" type="presOf" srcId="{4948A89D-E16E-7F45-8E3B-5B46076E81D6}" destId="{D8E4A5C9-F83B-DA47-BD67-FC6A1404AE66}" srcOrd="0" destOrd="0" presId="urn:microsoft.com/office/officeart/2005/8/layout/pyramid4"/>
    <dgm:cxn modelId="{9014B57B-919D-814A-A598-CC4062CCF60B}" srcId="{7FAC842D-9B9B-AA4A-9195-602A0EC59541}" destId="{95701E33-25A0-544E-9CE0-944131BB5B48}" srcOrd="1" destOrd="0" parTransId="{6EDA0FD1-5C3B-EB41-959B-BE1F72CE8607}" sibTransId="{0F0F45A8-8BDC-C54E-9BC1-3D62C2EA1D5D}"/>
    <dgm:cxn modelId="{21142ACA-5454-DC4D-A140-C3425DDE1F2B}" type="presOf" srcId="{95701E33-25A0-544E-9CE0-944131BB5B48}" destId="{8E6EC7F9-15C2-8846-9512-8F30277CFCFC}" srcOrd="0" destOrd="0" presId="urn:microsoft.com/office/officeart/2005/8/layout/pyramid4"/>
    <dgm:cxn modelId="{9CD606FC-3756-1943-9054-E153269BE45F}" srcId="{7FAC842D-9B9B-AA4A-9195-602A0EC59541}" destId="{A67EAFFE-7982-1C4A-BB81-6EE7C61001BD}" srcOrd="0" destOrd="0" parTransId="{541071B7-D1C8-ED44-AD3E-E22991F9EB98}" sibTransId="{3B453E4F-A5C9-0241-85C5-BAC529C475F7}"/>
    <dgm:cxn modelId="{C51226AC-F8E3-5E4D-874C-79B389F40735}" type="presOf" srcId="{8F96A4CB-8C61-F345-9889-48399E625A3D}" destId="{161D5DD2-88EE-374B-8632-1B17F49F3DCB}" srcOrd="0" destOrd="0" presId="urn:microsoft.com/office/officeart/2005/8/layout/pyramid4"/>
    <dgm:cxn modelId="{63655351-D6D0-0747-AA1E-9B0E2840BCD3}" srcId="{7FAC842D-9B9B-AA4A-9195-602A0EC59541}" destId="{4948A89D-E16E-7F45-8E3B-5B46076E81D6}" srcOrd="2" destOrd="0" parTransId="{09DB6C10-5384-CF4D-A55A-B74CC1DAF158}" sibTransId="{F66D3855-C285-114B-85A6-3707E84FB1E8}"/>
    <dgm:cxn modelId="{3A1E45E6-029F-2846-A368-699A665AA3E3}" srcId="{7FAC842D-9B9B-AA4A-9195-602A0EC59541}" destId="{8F96A4CB-8C61-F345-9889-48399E625A3D}" srcOrd="3" destOrd="0" parTransId="{E1AC25CB-B65F-1642-B5D4-6EBCA5019153}" sibTransId="{C87E7CE3-E30D-B441-8BA5-FF8F1D5C1C14}"/>
    <dgm:cxn modelId="{C08D0A6C-9211-0541-BDF9-96EE34A7A4B5}" type="presOf" srcId="{A67EAFFE-7982-1C4A-BB81-6EE7C61001BD}" destId="{7953631F-0293-8849-A44E-09B548B693C7}" srcOrd="0" destOrd="0" presId="urn:microsoft.com/office/officeart/2005/8/layout/pyramid4"/>
    <dgm:cxn modelId="{3D2B5082-009A-5E45-8DE3-779A11624E74}" type="presParOf" srcId="{1E201092-70B1-C54F-BB55-9DEB43F7A3CE}" destId="{7953631F-0293-8849-A44E-09B548B693C7}" srcOrd="0" destOrd="0" presId="urn:microsoft.com/office/officeart/2005/8/layout/pyramid4"/>
    <dgm:cxn modelId="{C8E91C70-8174-B540-B1BA-C1DAFE6A8E7E}" type="presParOf" srcId="{1E201092-70B1-C54F-BB55-9DEB43F7A3CE}" destId="{8E6EC7F9-15C2-8846-9512-8F30277CFCFC}" srcOrd="1" destOrd="0" presId="urn:microsoft.com/office/officeart/2005/8/layout/pyramid4"/>
    <dgm:cxn modelId="{74ADD26D-BD0E-F04C-811F-CE2C408CAED0}" type="presParOf" srcId="{1E201092-70B1-C54F-BB55-9DEB43F7A3CE}" destId="{D8E4A5C9-F83B-DA47-BD67-FC6A1404AE66}" srcOrd="2" destOrd="0" presId="urn:microsoft.com/office/officeart/2005/8/layout/pyramid4"/>
    <dgm:cxn modelId="{724197A9-2064-7B42-B125-61C5D7906A13}" type="presParOf" srcId="{1E201092-70B1-C54F-BB55-9DEB43F7A3CE}" destId="{161D5DD2-88EE-374B-8632-1B17F49F3DCB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3631F-0293-8849-A44E-09B548B693C7}">
      <dsp:nvSpPr>
        <dsp:cNvPr id="0" name=""/>
        <dsp:cNvSpPr/>
      </dsp:nvSpPr>
      <dsp:spPr>
        <a:xfrm>
          <a:off x="2192447" y="0"/>
          <a:ext cx="2508536" cy="2508536"/>
        </a:xfrm>
        <a:prstGeom prst="triangle">
          <a:avLst/>
        </a:prstGeom>
        <a:solidFill>
          <a:schemeClr val="accent1">
            <a:lumMod val="90000"/>
            <a:lumOff val="1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b="1" kern="1200" dirty="0" smtClean="0"/>
            <a:t>Gobierno</a:t>
          </a:r>
          <a:endParaRPr lang="es-ES" sz="2200" b="1" kern="1200" dirty="0"/>
        </a:p>
      </dsp:txBody>
      <dsp:txXfrm>
        <a:off x="2819581" y="1254268"/>
        <a:ext cx="1254268" cy="1254268"/>
      </dsp:txXfrm>
    </dsp:sp>
    <dsp:sp modelId="{8E6EC7F9-15C2-8846-9512-8F30277CFCFC}">
      <dsp:nvSpPr>
        <dsp:cNvPr id="0" name=""/>
        <dsp:cNvSpPr/>
      </dsp:nvSpPr>
      <dsp:spPr>
        <a:xfrm>
          <a:off x="938179" y="2508536"/>
          <a:ext cx="2508536" cy="2508536"/>
        </a:xfrm>
        <a:prstGeom prst="triangle">
          <a:avLst/>
        </a:prstGeom>
        <a:solidFill>
          <a:schemeClr val="accent4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b="1" kern="1200" dirty="0" smtClean="0"/>
            <a:t>Sociedad Civil</a:t>
          </a:r>
          <a:endParaRPr lang="es-ES" sz="2200" b="1" kern="1200" dirty="0"/>
        </a:p>
      </dsp:txBody>
      <dsp:txXfrm>
        <a:off x="1565313" y="3762804"/>
        <a:ext cx="1254268" cy="1254268"/>
      </dsp:txXfrm>
    </dsp:sp>
    <dsp:sp modelId="{D8E4A5C9-F83B-DA47-BD67-FC6A1404AE66}">
      <dsp:nvSpPr>
        <dsp:cNvPr id="0" name=""/>
        <dsp:cNvSpPr/>
      </dsp:nvSpPr>
      <dsp:spPr>
        <a:xfrm rot="10800000">
          <a:off x="2192447" y="2508536"/>
          <a:ext cx="2508536" cy="2508536"/>
        </a:xfrm>
        <a:prstGeom prst="triangle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0" kern="1200" dirty="0" smtClean="0"/>
            <a:t>Salud</a:t>
          </a:r>
          <a:endParaRPr lang="es-ES" sz="2100" b="0" kern="1200" dirty="0"/>
        </a:p>
      </dsp:txBody>
      <dsp:txXfrm rot="10800000">
        <a:off x="2819581" y="2508536"/>
        <a:ext cx="1254268" cy="1254268"/>
      </dsp:txXfrm>
    </dsp:sp>
    <dsp:sp modelId="{161D5DD2-88EE-374B-8632-1B17F49F3DCB}">
      <dsp:nvSpPr>
        <dsp:cNvPr id="0" name=""/>
        <dsp:cNvSpPr/>
      </dsp:nvSpPr>
      <dsp:spPr>
        <a:xfrm>
          <a:off x="3446715" y="2508536"/>
          <a:ext cx="2508536" cy="2508536"/>
        </a:xfrm>
        <a:prstGeom prst="triangle">
          <a:avLst/>
        </a:prstGeom>
        <a:solidFill>
          <a:srgbClr val="C0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Iniciativa privada</a:t>
          </a:r>
          <a:endParaRPr lang="es-ES" sz="2000" b="1" kern="1200" dirty="0"/>
        </a:p>
      </dsp:txBody>
      <dsp:txXfrm>
        <a:off x="4073849" y="3762804"/>
        <a:ext cx="1254268" cy="12542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36318-4940-AF43-8FA3-B9B409B986FD}" type="datetimeFigureOut">
              <a:rPr lang="es-ES" smtClean="0"/>
              <a:t>26/10/16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59140-4708-1542-A132-2D9E9518871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9983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59140-4708-1542-A132-2D9E95188716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6775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5400" b="1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ctr"/>
            <a:r>
              <a:rPr lang="es-MX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Dr. Pablo Kuri Morales </a:t>
            </a:r>
          </a:p>
          <a:p>
            <a:pPr algn="ctr"/>
            <a:r>
              <a:rPr lang="es-MX" sz="2800" i="1" dirty="0" smtClean="0"/>
              <a:t>Subsecretario de Prevención y Promoción de la Salud</a:t>
            </a:r>
            <a:endParaRPr lang="es-MX" sz="2800" i="1" dirty="0"/>
          </a:p>
        </p:txBody>
      </p:sp>
      <p:pic>
        <p:nvPicPr>
          <p:cNvPr id="7" name="Imagen 8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00" y="399552"/>
            <a:ext cx="3252255" cy="982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Marcador de posición de imagen 8"/>
          <p:cNvSpPr>
            <a:spLocks noGrp="1"/>
          </p:cNvSpPr>
          <p:nvPr>
            <p:ph type="pic" sz="quarter" idx="10" hasCustomPrompt="1"/>
          </p:nvPr>
        </p:nvSpPr>
        <p:spPr>
          <a:xfrm>
            <a:off x="6756400" y="400050"/>
            <a:ext cx="2063750" cy="1522413"/>
          </a:xfrm>
        </p:spPr>
        <p:txBody>
          <a:bodyPr/>
          <a:lstStyle/>
          <a:p>
            <a:r>
              <a:rPr lang="es-ES" dirty="0" smtClean="0"/>
              <a:t>logo</a:t>
            </a:r>
            <a:endParaRPr lang="es-ES" dirty="0"/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11" hasCustomPrompt="1"/>
          </p:nvPr>
        </p:nvSpPr>
        <p:spPr>
          <a:xfrm>
            <a:off x="3646055" y="6082050"/>
            <a:ext cx="2345721" cy="652462"/>
          </a:xfrm>
        </p:spPr>
        <p:txBody>
          <a:bodyPr>
            <a:normAutofit/>
          </a:bodyPr>
          <a:lstStyle>
            <a:lvl1pPr marL="0" indent="0" algn="ctr">
              <a:buNone/>
              <a:defRPr sz="2000" b="1"/>
            </a:lvl1pPr>
          </a:lstStyle>
          <a:p>
            <a:pPr lvl="0"/>
            <a:r>
              <a:rPr lang="es-ES_tradnl" dirty="0" smtClean="0"/>
              <a:t>Mes, 2016</a:t>
            </a:r>
          </a:p>
        </p:txBody>
      </p:sp>
    </p:spTree>
    <p:extLst>
      <p:ext uri="{BB962C8B-B14F-4D97-AF65-F5344CB8AC3E}">
        <p14:creationId xmlns:p14="http://schemas.microsoft.com/office/powerpoint/2010/main" val="2591986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8297F-3158-4443-B78C-DF9519EC4CBF}" type="datetimeFigureOut">
              <a:rPr lang="es-ES" smtClean="0"/>
              <a:t>26/10/16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A842-BD07-C745-95D1-68DCA821F47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2408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8297F-3158-4443-B78C-DF9519EC4CBF}" type="datetimeFigureOut">
              <a:rPr lang="es-ES" smtClean="0"/>
              <a:t>26/10/16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A842-BD07-C745-95D1-68DCA821F47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9416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089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8297F-3158-4443-B78C-DF9519EC4CBF}" type="datetimeFigureOut">
              <a:rPr lang="es-ES" smtClean="0"/>
              <a:t>26/10/16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A842-BD07-C745-95D1-68DCA821F47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7802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1460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9542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9542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7114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45462" y="274638"/>
            <a:ext cx="4841337" cy="1143000"/>
          </a:xfrm>
        </p:spPr>
        <p:txBody>
          <a:bodyPr>
            <a:noAutofit/>
          </a:bodyPr>
          <a:lstStyle>
            <a:lvl1pPr>
              <a:defRPr sz="4400" b="1">
                <a:solidFill>
                  <a:srgbClr val="385723"/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342172" y="1600200"/>
            <a:ext cx="8229600" cy="4525963"/>
          </a:xfrm>
        </p:spPr>
        <p:txBody>
          <a:bodyPr/>
          <a:lstStyle>
            <a:lvl1pPr marL="0" indent="0">
              <a:buNone/>
              <a:defRPr sz="1800"/>
            </a:lvl1pPr>
            <a:lvl2pPr marL="742950" indent="0">
              <a:buNone/>
              <a:defRPr/>
            </a:lvl2pPr>
          </a:lstStyle>
          <a:p>
            <a:pPr marL="363538" indent="-363538" algn="just">
              <a:lnSpc>
                <a:spcPct val="100000"/>
              </a:lnSpc>
              <a:spcBef>
                <a:spcPts val="600"/>
              </a:spcBef>
              <a:buClr>
                <a:srgbClr val="B50202"/>
              </a:buClr>
              <a:buSzPct val="100000"/>
              <a:buFont typeface="Wingdings" charset="2"/>
              <a:buChar char=""/>
            </a:pPr>
            <a:r>
              <a:rPr lang="es-ES" sz="2200" dirty="0" smtClean="0">
                <a:latin typeface="Calibri" pitchFamily="34" charset="0"/>
                <a:cs typeface="Calibri" pitchFamily="34" charset="0"/>
              </a:rPr>
              <a:t>Los determinantes sociales de la salud han influido en la transición epidemiológica de México.</a:t>
            </a:r>
          </a:p>
          <a:p>
            <a:pPr marL="363538" indent="-363538" algn="just">
              <a:lnSpc>
                <a:spcPct val="100000"/>
              </a:lnSpc>
              <a:spcBef>
                <a:spcPts val="600"/>
              </a:spcBef>
              <a:buClr>
                <a:srgbClr val="B50202"/>
              </a:buClr>
              <a:buSzPct val="100000"/>
              <a:buFont typeface="Wingdings" charset="2"/>
              <a:buChar char=""/>
            </a:pPr>
            <a:r>
              <a:rPr lang="es-ES" sz="2200" dirty="0" smtClean="0">
                <a:latin typeface="Calibri" pitchFamily="34" charset="0"/>
                <a:cs typeface="Calibri" pitchFamily="34" charset="0"/>
              </a:rPr>
              <a:t>Surge la necesidad de cambiar la perspectiva de la atención en salud.</a:t>
            </a:r>
          </a:p>
          <a:p>
            <a:pPr marL="363538" indent="-363538" algn="just">
              <a:lnSpc>
                <a:spcPct val="100000"/>
              </a:lnSpc>
              <a:spcBef>
                <a:spcPts val="600"/>
              </a:spcBef>
              <a:buClr>
                <a:srgbClr val="B50202"/>
              </a:buClr>
              <a:buSzPct val="100000"/>
              <a:buFont typeface="Wingdings" charset="2"/>
              <a:buChar char=""/>
            </a:pPr>
            <a:r>
              <a:rPr lang="es-ES" sz="2200" dirty="0" smtClean="0">
                <a:latin typeface="Calibri" pitchFamily="34" charset="0"/>
                <a:cs typeface="Calibri" pitchFamily="34" charset="0"/>
              </a:rPr>
              <a:t>Es necesario conocer el perfil epidemiológico de la población para enfocar la toma de decisiones y mejorar la calidad de la atención.</a:t>
            </a:r>
          </a:p>
          <a:p>
            <a:pPr marL="363538" indent="-363538" algn="just">
              <a:lnSpc>
                <a:spcPct val="100000"/>
              </a:lnSpc>
              <a:spcBef>
                <a:spcPts val="600"/>
              </a:spcBef>
              <a:buClr>
                <a:srgbClr val="B50202"/>
              </a:buClr>
              <a:buSzPct val="100000"/>
              <a:buFont typeface="Wingdings" charset="2"/>
              <a:buChar char=""/>
            </a:pPr>
            <a:r>
              <a:rPr lang="es-ES" sz="2200" dirty="0" smtClean="0">
                <a:latin typeface="Calibri" pitchFamily="34" charset="0"/>
                <a:cs typeface="Calibri" pitchFamily="34" charset="0"/>
              </a:rPr>
              <a:t>La salud poblacional integra el efecto de las políticas/programas sobre los determinantes sociales y los resultados en la salud. </a:t>
            </a:r>
          </a:p>
          <a:p>
            <a:pPr marL="363538" indent="-363538" algn="just">
              <a:lnSpc>
                <a:spcPct val="100000"/>
              </a:lnSpc>
              <a:spcBef>
                <a:spcPts val="600"/>
              </a:spcBef>
              <a:buClr>
                <a:srgbClr val="B50202"/>
              </a:buClr>
              <a:buSzPct val="100000"/>
              <a:buFont typeface="Wingdings" charset="2"/>
              <a:buChar char=""/>
            </a:pPr>
            <a:r>
              <a:rPr lang="es-ES" sz="2200" dirty="0" smtClean="0">
                <a:latin typeface="Calibri" pitchFamily="34" charset="0"/>
                <a:cs typeface="Calibri" pitchFamily="34" charset="0"/>
              </a:rPr>
              <a:t>Para influir en los determinantes sociales y por lo tanto en la salud de la población, la salud pública 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A842-BD07-C745-95D1-68DCA821F47F}" type="slidenum">
              <a:rPr lang="es-ES" smtClean="0"/>
              <a:t>‹Nr.›</a:t>
            </a:fld>
            <a:endParaRPr lang="es-ES"/>
          </a:p>
        </p:txBody>
      </p:sp>
      <p:pic>
        <p:nvPicPr>
          <p:cNvPr id="7" name="Imagen 8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86" y="165087"/>
            <a:ext cx="3252255" cy="982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6251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8297F-3158-4443-B78C-DF9519EC4CBF}" type="datetimeFigureOut">
              <a:rPr lang="es-ES" smtClean="0"/>
              <a:t>26/10/16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A842-BD07-C745-95D1-68DCA821F47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1788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8297F-3158-4443-B78C-DF9519EC4CBF}" type="datetimeFigureOut">
              <a:rPr lang="es-ES" smtClean="0"/>
              <a:t>26/10/16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A842-BD07-C745-95D1-68DCA821F47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7005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8297F-3158-4443-B78C-DF9519EC4CBF}" type="datetimeFigureOut">
              <a:rPr lang="es-ES" smtClean="0"/>
              <a:t>26/10/16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A842-BD07-C745-95D1-68DCA821F47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9527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8297F-3158-4443-B78C-DF9519EC4CBF}" type="datetimeFigureOut">
              <a:rPr lang="es-ES" smtClean="0"/>
              <a:t>26/10/16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A842-BD07-C745-95D1-68DCA821F47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94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A842-BD07-C745-95D1-68DCA821F47F}" type="slidenum">
              <a:rPr lang="es-ES" smtClean="0"/>
              <a:t>‹Nr.›</a:t>
            </a:fld>
            <a:endParaRPr lang="es-ES"/>
          </a:p>
        </p:txBody>
      </p:sp>
      <p:pic>
        <p:nvPicPr>
          <p:cNvPr id="5" name="Imagen 8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67" y="159726"/>
            <a:ext cx="3252255" cy="982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6557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8297F-3158-4443-B78C-DF9519EC4CBF}" type="datetimeFigureOut">
              <a:rPr lang="es-ES" smtClean="0"/>
              <a:t>26/10/16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A842-BD07-C745-95D1-68DCA821F47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810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8297F-3158-4443-B78C-DF9519EC4CBF}" type="datetimeFigureOut">
              <a:rPr lang="es-ES" smtClean="0"/>
              <a:t>26/10/16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A842-BD07-C745-95D1-68DCA821F47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8318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8297F-3158-4443-B78C-DF9519EC4CBF}" type="datetimeFigureOut">
              <a:rPr lang="es-ES" smtClean="0"/>
              <a:t>26/10/16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8A842-BD07-C745-95D1-68DCA821F47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470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microsoft.com/office/2007/relationships/hdphoto" Target="../media/hdphoto1.wdp"/><Relationship Id="rId5" Type="http://schemas.openxmlformats.org/officeDocument/2006/relationships/image" Target="../media/image7.png"/><Relationship Id="rId6" Type="http://schemas.microsoft.com/office/2007/relationships/hdphoto" Target="../media/hdphoto2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n.org/spanish/News/story.asp?NewsID=35869%23.WA4umeB96hc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n.org/spanish/News/story.asp?NewsID=35869%23.WA4umeB96hc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5 CuadroTexto"/>
          <p:cNvSpPr txBox="1"/>
          <p:nvPr/>
        </p:nvSpPr>
        <p:spPr>
          <a:xfrm>
            <a:off x="0" y="6187069"/>
            <a:ext cx="91440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1600" b="1" dirty="0" smtClean="0">
                <a:ea typeface="ＭＳ Ｐゴシック" charset="0"/>
                <a:cs typeface="Times New Roman" pitchFamily="18" charset="0"/>
              </a:rPr>
              <a:t>Octubre, 2016</a:t>
            </a:r>
            <a:endParaRPr lang="es-MX" sz="1600" b="1" dirty="0">
              <a:ea typeface="ＭＳ Ｐゴシック" charset="0"/>
              <a:cs typeface="Times New Roman" pitchFamily="18" charset="0"/>
            </a:endParaRPr>
          </a:p>
        </p:txBody>
      </p:sp>
      <p:pic>
        <p:nvPicPr>
          <p:cNvPr id="93" name="Imagen 8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72" y="472138"/>
            <a:ext cx="3252255" cy="982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1 CuadroTexto"/>
          <p:cNvSpPr txBox="1"/>
          <p:nvPr/>
        </p:nvSpPr>
        <p:spPr>
          <a:xfrm>
            <a:off x="0" y="5054079"/>
            <a:ext cx="9144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2400" b="1" i="1" dirty="0">
                <a:solidFill>
                  <a:srgbClr val="000000"/>
                </a:solidFill>
                <a:ea typeface="ＭＳ Ｐゴシック" charset="0"/>
              </a:rPr>
              <a:t>Dr. Pablo Kuri Morales</a:t>
            </a:r>
          </a:p>
        </p:txBody>
      </p:sp>
      <p:sp>
        <p:nvSpPr>
          <p:cNvPr id="13" name="CuadroTexto 92"/>
          <p:cNvSpPr txBox="1">
            <a:spLocks noChangeArrowheads="1"/>
          </p:cNvSpPr>
          <p:nvPr/>
        </p:nvSpPr>
        <p:spPr bwMode="auto">
          <a:xfrm>
            <a:off x="0" y="5531351"/>
            <a:ext cx="914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i="1" dirty="0">
                <a:solidFill>
                  <a:srgbClr val="595959"/>
                </a:solidFill>
                <a:latin typeface="Calibri" charset="0"/>
              </a:rPr>
              <a:t>Subsecretario de Prevención y Promoción de la Salud</a:t>
            </a:r>
          </a:p>
        </p:txBody>
      </p:sp>
      <p:sp>
        <p:nvSpPr>
          <p:cNvPr id="14" name="Subtítulo 2"/>
          <p:cNvSpPr txBox="1">
            <a:spLocks/>
          </p:cNvSpPr>
          <p:nvPr/>
        </p:nvSpPr>
        <p:spPr>
          <a:xfrm>
            <a:off x="462642" y="2275679"/>
            <a:ext cx="8218716" cy="210737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6600" b="1" dirty="0" smtClean="0">
                <a:solidFill>
                  <a:srgbClr val="70AD47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Salud Pública</a:t>
            </a:r>
            <a:r>
              <a:rPr lang="es-MX" sz="6600" b="1" smtClean="0">
                <a:solidFill>
                  <a:srgbClr val="70AD47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0" indent="0" algn="ctr">
              <a:buNone/>
            </a:pPr>
            <a:r>
              <a:rPr lang="es-MX" sz="6600" b="1" dirty="0" smtClean="0">
                <a:solidFill>
                  <a:srgbClr val="70AD47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abordaje integral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3829" y="234328"/>
            <a:ext cx="1422727" cy="142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15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89158" y="60160"/>
            <a:ext cx="5654842" cy="1143000"/>
          </a:xfrm>
        </p:spPr>
        <p:txBody>
          <a:bodyPr/>
          <a:lstStyle/>
          <a:p>
            <a:r>
              <a:rPr lang="es-ES" sz="4000" dirty="0" smtClean="0"/>
              <a:t>Salud animal / humana</a:t>
            </a:r>
            <a:endParaRPr lang="es-ES" sz="4000" dirty="0"/>
          </a:p>
        </p:txBody>
      </p:sp>
      <p:sp>
        <p:nvSpPr>
          <p:cNvPr id="4" name="CuadroTexto 3"/>
          <p:cNvSpPr txBox="1"/>
          <p:nvPr/>
        </p:nvSpPr>
        <p:spPr>
          <a:xfrm>
            <a:off x="108284" y="6278968"/>
            <a:ext cx="9273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Fuente: *WHO</a:t>
            </a:r>
            <a:r>
              <a:rPr lang="en-US" sz="1400" b="1" dirty="0"/>
              <a:t>, Antimicrobial Resistance Global Report on surveillance, </a:t>
            </a:r>
            <a:r>
              <a:rPr lang="en-US" sz="1400" b="1" dirty="0" smtClean="0"/>
              <a:t>2014</a:t>
            </a:r>
          </a:p>
          <a:p>
            <a:r>
              <a:rPr lang="en-US" sz="1400" b="1" dirty="0" smtClean="0"/>
              <a:t>                **FDA, 2012 </a:t>
            </a:r>
            <a:r>
              <a:rPr lang="es-MX" sz="1400" b="1" dirty="0" smtClean="0"/>
              <a:t> </a:t>
            </a:r>
            <a:endParaRPr lang="en-US" sz="1400" b="1" dirty="0" smtClean="0"/>
          </a:p>
        </p:txBody>
      </p:sp>
      <p:sp>
        <p:nvSpPr>
          <p:cNvPr id="5" name="CuadroTexto 4"/>
          <p:cNvSpPr txBox="1"/>
          <p:nvPr/>
        </p:nvSpPr>
        <p:spPr>
          <a:xfrm>
            <a:off x="198521" y="1256466"/>
            <a:ext cx="874695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A42E2F"/>
              </a:buClr>
            </a:pPr>
            <a:r>
              <a:rPr lang="es-MX" sz="2300" b="1" dirty="0">
                <a:solidFill>
                  <a:srgbClr val="C00000"/>
                </a:solidFill>
              </a:rPr>
              <a:t>Algunas causas:</a:t>
            </a:r>
            <a:endParaRPr lang="es-MX" sz="2300" dirty="0">
              <a:solidFill>
                <a:srgbClr val="C00000"/>
              </a:solidFill>
            </a:endParaRPr>
          </a:p>
          <a:p>
            <a:pPr marL="1085850" lvl="1" indent="-342900" algn="just">
              <a:spcBef>
                <a:spcPts val="1200"/>
              </a:spcBef>
              <a:buClr>
                <a:srgbClr val="A42E2F"/>
              </a:buClr>
              <a:buFont typeface="Wingdings" charset="2"/>
              <a:buChar char=""/>
            </a:pPr>
            <a:r>
              <a:rPr lang="es-MX" sz="2300" b="1" dirty="0"/>
              <a:t>Uso irracional de antibióticos </a:t>
            </a:r>
            <a:r>
              <a:rPr lang="es-MX" sz="2300" dirty="0"/>
              <a:t>para tratar procesos infecciosos en humanos.</a:t>
            </a:r>
          </a:p>
          <a:p>
            <a:pPr marL="1085850" lvl="1" indent="-342900" algn="just">
              <a:spcBef>
                <a:spcPts val="1200"/>
              </a:spcBef>
              <a:buClr>
                <a:srgbClr val="A42E2F"/>
              </a:buClr>
              <a:buFont typeface="Wingdings" charset="2"/>
              <a:buChar char=""/>
            </a:pPr>
            <a:r>
              <a:rPr lang="es-MX" sz="2300" b="1" dirty="0"/>
              <a:t>Uso amplio, constante y difundido de antibióticos entre especies animales </a:t>
            </a:r>
            <a:r>
              <a:rPr lang="es-MX" sz="2300" dirty="0"/>
              <a:t>destinadas a consumo humano, con el fin de “prevenir infecciones” o bien, con fines de engorda.</a:t>
            </a:r>
          </a:p>
          <a:p>
            <a:pPr marL="1085850" lvl="1" indent="-342900" algn="just">
              <a:spcBef>
                <a:spcPts val="1200"/>
              </a:spcBef>
              <a:buClr>
                <a:srgbClr val="A42E2F"/>
              </a:buClr>
              <a:buFont typeface="Wingdings" charset="2"/>
              <a:buChar char=""/>
            </a:pPr>
            <a:r>
              <a:rPr lang="es-MX" sz="2300" dirty="0"/>
              <a:t>Hasta el 70% de la producción de antibióticos de importancia para los seres humanos en E.U., son empleados en animales**.</a:t>
            </a:r>
          </a:p>
          <a:p>
            <a:pPr marL="1085850" lvl="1" indent="-342900" algn="just">
              <a:spcBef>
                <a:spcPts val="1200"/>
              </a:spcBef>
              <a:buClr>
                <a:srgbClr val="A42E2F"/>
              </a:buClr>
              <a:buFont typeface="Wingdings" charset="2"/>
              <a:buChar char=""/>
            </a:pPr>
            <a:r>
              <a:rPr lang="es-MX" sz="2300" dirty="0"/>
              <a:t>No existe un estándar global en cuanto a la </a:t>
            </a:r>
            <a:r>
              <a:rPr lang="es-MX" sz="2300" b="1" dirty="0"/>
              <a:t>vigilancia a la resistencia antimicrobiana</a:t>
            </a:r>
            <a:r>
              <a:rPr lang="es-MX" sz="2300" dirty="0"/>
              <a:t> en la cadena de suministros alimentarios ni en el uso de medicamentos antimicrobianos</a:t>
            </a:r>
            <a:r>
              <a:rPr lang="es-MX" sz="2300" dirty="0" smtClean="0"/>
              <a:t>.</a:t>
            </a:r>
            <a:endParaRPr lang="es-MX" sz="2300" baseline="30000" dirty="0"/>
          </a:p>
        </p:txBody>
      </p:sp>
    </p:spTree>
    <p:extLst>
      <p:ext uri="{BB962C8B-B14F-4D97-AF65-F5344CB8AC3E}">
        <p14:creationId xmlns:p14="http://schemas.microsoft.com/office/powerpoint/2010/main" val="3758958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13221" y="92404"/>
            <a:ext cx="5617711" cy="1143000"/>
          </a:xfrm>
        </p:spPr>
        <p:txBody>
          <a:bodyPr/>
          <a:lstStyle/>
          <a:p>
            <a:r>
              <a:rPr lang="es-ES" sz="4000" dirty="0" smtClean="0"/>
              <a:t>Solución Integral</a:t>
            </a:r>
            <a:endParaRPr lang="es-ES" sz="4000" dirty="0"/>
          </a:p>
        </p:txBody>
      </p:sp>
      <p:sp>
        <p:nvSpPr>
          <p:cNvPr id="7" name="Rectángulo 6"/>
          <p:cNvSpPr/>
          <p:nvPr/>
        </p:nvSpPr>
        <p:spPr>
          <a:xfrm>
            <a:off x="36831" y="6530702"/>
            <a:ext cx="90941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dirty="0" smtClean="0"/>
              <a:t>Fuente: </a:t>
            </a:r>
            <a:r>
              <a:rPr lang="es-ES" sz="1400" b="1" dirty="0" err="1" smtClean="0"/>
              <a:t>O</a:t>
            </a:r>
            <a:r>
              <a:rPr lang="es-ES" sz="1400" b="1" dirty="0" err="1"/>
              <a:t>`Nell</a:t>
            </a:r>
            <a:r>
              <a:rPr lang="es-ES" sz="1400" b="1" dirty="0"/>
              <a:t> J. TACKLING DRUG-RESISTANT INFECTIONS GLOBALLY: FINAL REPORT AND RECOMMENDATIONS. 2016.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70270" y="1426936"/>
            <a:ext cx="864557" cy="4805425"/>
            <a:chOff x="143151" y="1335352"/>
            <a:chExt cx="835224" cy="4642382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l="7410" t="4005" r="77429" b="86268"/>
            <a:stretch/>
          </p:blipFill>
          <p:spPr>
            <a:xfrm>
              <a:off x="224591" y="4291349"/>
              <a:ext cx="613643" cy="667111"/>
            </a:xfrm>
            <a:prstGeom prst="rect">
              <a:avLst/>
            </a:prstGeom>
          </p:spPr>
        </p:pic>
        <p:pic>
          <p:nvPicPr>
            <p:cNvPr id="5" name="Imagen 4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l="7408" t="25384" r="75667" b="67126"/>
            <a:stretch/>
          </p:blipFill>
          <p:spPr>
            <a:xfrm>
              <a:off x="205453" y="3306634"/>
              <a:ext cx="684998" cy="513681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l="80044" t="65748" r="4089" b="24473"/>
            <a:stretch/>
          </p:blipFill>
          <p:spPr>
            <a:xfrm>
              <a:off x="210319" y="5307094"/>
              <a:ext cx="642185" cy="670640"/>
            </a:xfrm>
            <a:prstGeom prst="rect">
              <a:avLst/>
            </a:prstGeom>
          </p:spPr>
        </p:pic>
        <p:pic>
          <p:nvPicPr>
            <p:cNvPr id="9" name="Imagen 8"/>
            <p:cNvPicPr>
              <a:picLocks noChangeAspect="1"/>
            </p:cNvPicPr>
            <p:nvPr/>
          </p:nvPicPr>
          <p:blipFill rotWithShape="1">
            <a:blip r:embed="rId3"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168" b="23901" l="49646" r="56194"/>
                      </a14:imgEffect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rcRect l="48827" t="11826" r="42988" b="74757"/>
            <a:stretch/>
          </p:blipFill>
          <p:spPr>
            <a:xfrm>
              <a:off x="185243" y="1335352"/>
              <a:ext cx="769357" cy="709424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43151" y="2175806"/>
              <a:ext cx="835224" cy="853514"/>
            </a:xfrm>
            <a:prstGeom prst="rect">
              <a:avLst/>
            </a:prstGeom>
          </p:spPr>
        </p:pic>
      </p:grpSp>
      <p:sp>
        <p:nvSpPr>
          <p:cNvPr id="8" name="CuadroTexto 7"/>
          <p:cNvSpPr txBox="1"/>
          <p:nvPr/>
        </p:nvSpPr>
        <p:spPr>
          <a:xfrm>
            <a:off x="900893" y="1367828"/>
            <a:ext cx="802089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2400"/>
              </a:spcBef>
              <a:buClr>
                <a:srgbClr val="D10303"/>
              </a:buClr>
              <a:buFont typeface="+mj-lt"/>
              <a:buAutoNum type="arabicPeriod"/>
            </a:pPr>
            <a:r>
              <a:rPr lang="es-MX" sz="2400" b="1" dirty="0"/>
              <a:t>Prevención y control de las infecciones </a:t>
            </a:r>
            <a:r>
              <a:rPr lang="es-MX" sz="2400" dirty="0"/>
              <a:t>en seres humanos y animales, concretamente a través de </a:t>
            </a:r>
            <a:r>
              <a:rPr lang="es-MX" sz="2400" b="1" dirty="0"/>
              <a:t>las inmunizaciones</a:t>
            </a:r>
            <a:r>
              <a:rPr lang="es-MX" sz="2400" dirty="0"/>
              <a:t>.</a:t>
            </a:r>
          </a:p>
          <a:p>
            <a:pPr marL="457200" indent="-457200" algn="just">
              <a:spcBef>
                <a:spcPts val="2400"/>
              </a:spcBef>
              <a:buClr>
                <a:srgbClr val="D10303"/>
              </a:buClr>
              <a:buFont typeface="+mj-lt"/>
              <a:buAutoNum type="arabicPeriod"/>
            </a:pPr>
            <a:r>
              <a:rPr lang="es-MX" sz="2400" b="1" dirty="0"/>
              <a:t>Supervisión y vigilancia de la resistencia </a:t>
            </a:r>
            <a:r>
              <a:rPr lang="es-MX" sz="2400" dirty="0"/>
              <a:t>a los </a:t>
            </a:r>
            <a:r>
              <a:rPr lang="es-MX" sz="2400" dirty="0" smtClean="0"/>
              <a:t>antimicrobianos en seres humanos y animales.</a:t>
            </a:r>
            <a:endParaRPr lang="es-MX" sz="2400" dirty="0"/>
          </a:p>
          <a:p>
            <a:pPr marL="457200" indent="-457200" algn="just">
              <a:spcBef>
                <a:spcPts val="2400"/>
              </a:spcBef>
              <a:buClr>
                <a:srgbClr val="D10303"/>
              </a:buClr>
              <a:buFont typeface="+mj-lt"/>
              <a:buAutoNum type="arabicPeriod"/>
            </a:pPr>
            <a:r>
              <a:rPr lang="es-MX" sz="2400" b="1" dirty="0"/>
              <a:t>Reforzamiento de las acciones de saneamiento básico</a:t>
            </a:r>
            <a:r>
              <a:rPr lang="es-MX" sz="2400" dirty="0"/>
              <a:t>: agua salubre y entornos saludables.</a:t>
            </a:r>
          </a:p>
          <a:p>
            <a:pPr marL="457200" indent="-457200" algn="just">
              <a:spcBef>
                <a:spcPts val="2400"/>
              </a:spcBef>
              <a:buClr>
                <a:srgbClr val="D10303"/>
              </a:buClr>
              <a:buFont typeface="+mj-lt"/>
              <a:buAutoNum type="arabicPeriod"/>
            </a:pPr>
            <a:r>
              <a:rPr lang="es-MX" sz="2400" dirty="0"/>
              <a:t>Inversión en </a:t>
            </a:r>
            <a:r>
              <a:rPr lang="es-MX" sz="2400" b="1" dirty="0"/>
              <a:t>sistemas de salud sólidos </a:t>
            </a:r>
            <a:r>
              <a:rPr lang="es-MX" sz="2400" dirty="0"/>
              <a:t>capaces de ofrecer cobertura sanitaria universal.</a:t>
            </a:r>
          </a:p>
          <a:p>
            <a:pPr marL="457200" indent="-457200" algn="just">
              <a:spcBef>
                <a:spcPts val="2400"/>
              </a:spcBef>
              <a:buClr>
                <a:srgbClr val="D10303"/>
              </a:buClr>
              <a:buFont typeface="+mj-lt"/>
              <a:buAutoNum type="arabicPeriod"/>
            </a:pPr>
            <a:r>
              <a:rPr lang="es-MX" sz="2400" dirty="0"/>
              <a:t>Fomento del </a:t>
            </a:r>
            <a:r>
              <a:rPr lang="es-MX" sz="2400" b="1" dirty="0"/>
              <a:t>acceso a antimicrobianos de calidad</a:t>
            </a:r>
            <a:r>
              <a:rPr lang="es-MX" sz="2400" dirty="0"/>
              <a:t>, seguros, eficaces y asequibles</a:t>
            </a:r>
            <a:r>
              <a:rPr lang="es-MX" sz="2400" dirty="0" smtClean="0"/>
              <a:t>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401740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01189" y="52146"/>
            <a:ext cx="5642809" cy="1143000"/>
          </a:xfrm>
        </p:spPr>
        <p:txBody>
          <a:bodyPr/>
          <a:lstStyle/>
          <a:p>
            <a:r>
              <a:rPr lang="es-ES" sz="4000" dirty="0" smtClean="0"/>
              <a:t>Solución Integral</a:t>
            </a:r>
            <a:endParaRPr lang="es-ES" sz="4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5999" t="45982" r="76018" b="45695"/>
          <a:stretch/>
        </p:blipFill>
        <p:spPr>
          <a:xfrm>
            <a:off x="295346" y="1753158"/>
            <a:ext cx="727811" cy="57075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/>
          </a:blip>
          <a:srcRect l="81281" t="2559" r="3621" b="85372"/>
          <a:stretch/>
        </p:blipFill>
        <p:spPr>
          <a:xfrm>
            <a:off x="330863" y="2498065"/>
            <a:ext cx="611069" cy="8275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5999" t="65938" r="76124" b="25233"/>
          <a:stretch/>
        </p:blipFill>
        <p:spPr>
          <a:xfrm>
            <a:off x="330863" y="5464339"/>
            <a:ext cx="723547" cy="605498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80395" t="24094" r="4646" b="65939"/>
          <a:stretch/>
        </p:blipFill>
        <p:spPr>
          <a:xfrm>
            <a:off x="330863" y="3493109"/>
            <a:ext cx="605418" cy="683524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71352" y="6520240"/>
            <a:ext cx="90726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dirty="0" smtClean="0"/>
              <a:t>Fuente: </a:t>
            </a:r>
            <a:r>
              <a:rPr lang="es-ES" sz="1400" b="1" dirty="0" err="1" smtClean="0"/>
              <a:t>O</a:t>
            </a:r>
            <a:r>
              <a:rPr lang="es-ES" sz="1400" b="1" dirty="0" err="1"/>
              <a:t>`Nell</a:t>
            </a:r>
            <a:r>
              <a:rPr lang="es-ES" sz="1400" b="1" dirty="0"/>
              <a:t> J. TACKLING DRUG-RESISTANT INFECTIONS GLOBALLY: FINAL REPORT AND RECOMMENDATIONS. 2016.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82865" t="44800" r="5499" b="45500"/>
          <a:stretch/>
        </p:blipFill>
        <p:spPr>
          <a:xfrm>
            <a:off x="451517" y="4462592"/>
            <a:ext cx="470935" cy="665288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275347" y="1549630"/>
            <a:ext cx="7537726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spcBef>
                <a:spcPts val="3000"/>
              </a:spcBef>
              <a:buClr>
                <a:srgbClr val="D10303"/>
              </a:buClr>
              <a:buFont typeface="+mj-lt"/>
              <a:buAutoNum type="arabicPeriod" startAt="6"/>
            </a:pPr>
            <a:r>
              <a:rPr lang="es-MX" sz="2400" b="1" dirty="0"/>
              <a:t>Aumentar</a:t>
            </a:r>
            <a:r>
              <a:rPr lang="es-MX" sz="2400" dirty="0"/>
              <a:t> el número, el ingreso y el reconocimiento del </a:t>
            </a:r>
            <a:r>
              <a:rPr lang="es-MX" sz="2400" b="1" dirty="0"/>
              <a:t>personal de salud</a:t>
            </a:r>
            <a:r>
              <a:rPr lang="es-MX" sz="2400" dirty="0"/>
              <a:t> trabajando con enfermedades infecciosas.</a:t>
            </a:r>
          </a:p>
          <a:p>
            <a:pPr marL="457200" indent="-457200" algn="just">
              <a:spcBef>
                <a:spcPts val="3000"/>
              </a:spcBef>
              <a:buClr>
                <a:srgbClr val="D10303"/>
              </a:buClr>
              <a:buFont typeface="+mj-lt"/>
              <a:buAutoNum type="arabicPeriod" startAt="6"/>
            </a:pPr>
            <a:r>
              <a:rPr lang="es-MX" sz="2400" b="1" dirty="0"/>
              <a:t>Investigación y desarrollo </a:t>
            </a:r>
            <a:r>
              <a:rPr lang="es-MX" sz="2400" dirty="0"/>
              <a:t>para obtener </a:t>
            </a:r>
            <a:r>
              <a:rPr lang="es-MX" sz="2400" b="1" dirty="0"/>
              <a:t>nuevos antimicrobianos</a:t>
            </a:r>
            <a:r>
              <a:rPr lang="es-MX" sz="2400" dirty="0"/>
              <a:t>, otras </a:t>
            </a:r>
            <a:r>
              <a:rPr lang="es-MX" sz="2400" b="1" dirty="0"/>
              <a:t>alternativas terapéuticas</a:t>
            </a:r>
            <a:r>
              <a:rPr lang="es-MX" sz="2400" dirty="0"/>
              <a:t>, pruebas de </a:t>
            </a:r>
            <a:r>
              <a:rPr lang="es-MX" sz="2400" b="1" dirty="0"/>
              <a:t>diagnóstico rápido </a:t>
            </a:r>
            <a:r>
              <a:rPr lang="es-MX" sz="2400" dirty="0"/>
              <a:t>y nuevas</a:t>
            </a:r>
            <a:r>
              <a:rPr lang="es-MX" sz="2400" b="1" dirty="0"/>
              <a:t> vacunas</a:t>
            </a:r>
            <a:r>
              <a:rPr lang="es-MX" sz="2400" dirty="0"/>
              <a:t>.</a:t>
            </a:r>
          </a:p>
          <a:p>
            <a:pPr marL="457200" indent="-457200" algn="just">
              <a:spcBef>
                <a:spcPts val="3000"/>
              </a:spcBef>
              <a:buClr>
                <a:srgbClr val="D10303"/>
              </a:buClr>
              <a:buFont typeface="+mj-lt"/>
              <a:buAutoNum type="arabicPeriod" startAt="6"/>
            </a:pPr>
            <a:r>
              <a:rPr lang="es-MX" sz="2400" dirty="0"/>
              <a:t>Provisión de </a:t>
            </a:r>
            <a:r>
              <a:rPr lang="es-MX" sz="2400" b="1" dirty="0"/>
              <a:t>incentivos para innovar </a:t>
            </a:r>
            <a:r>
              <a:rPr lang="es-MX" sz="2400" dirty="0"/>
              <a:t>y mejorar los resultados en materia de salud pública.</a:t>
            </a:r>
          </a:p>
          <a:p>
            <a:pPr marL="457200" lvl="0" indent="-457200" algn="just">
              <a:spcBef>
                <a:spcPts val="3000"/>
              </a:spcBef>
              <a:buClr>
                <a:srgbClr val="D10303"/>
              </a:buClr>
              <a:buFont typeface="+mj-lt"/>
              <a:buAutoNum type="arabicPeriod" startAt="6"/>
            </a:pPr>
            <a:r>
              <a:rPr lang="es-MX" sz="2400" b="1" dirty="0" smtClean="0"/>
              <a:t>Participación </a:t>
            </a:r>
            <a:r>
              <a:rPr lang="es-MX" sz="2400" b="1" dirty="0"/>
              <a:t>de la sociedad y la iniciativa privada</a:t>
            </a:r>
            <a:r>
              <a:rPr lang="es-MX" sz="2400" b="1" dirty="0" smtClean="0"/>
              <a:t>.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2321114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13222" y="67484"/>
            <a:ext cx="5588975" cy="1143000"/>
          </a:xfrm>
        </p:spPr>
        <p:txBody>
          <a:bodyPr/>
          <a:lstStyle/>
          <a:p>
            <a:r>
              <a:rPr lang="es-ES" sz="4000" dirty="0" smtClean="0"/>
              <a:t>Abordaje Nacional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3794" y="1375720"/>
            <a:ext cx="8633341" cy="4814006"/>
          </a:xfrm>
        </p:spPr>
        <p:txBody>
          <a:bodyPr>
            <a:noAutofit/>
          </a:bodyPr>
          <a:lstStyle/>
          <a:p>
            <a:pPr marL="454025" indent="-454025" algn="just">
              <a:spcBef>
                <a:spcPts val="2400"/>
              </a:spcBef>
              <a:buClr>
                <a:srgbClr val="A42E2F"/>
              </a:buClr>
              <a:buFont typeface="Wingdings" charset="2"/>
              <a:buChar char=""/>
            </a:pPr>
            <a:r>
              <a:rPr lang="es-ES" sz="2400" b="1" dirty="0" smtClean="0"/>
              <a:t>2007</a:t>
            </a:r>
            <a:r>
              <a:rPr lang="es-ES" sz="2400" dirty="0" smtClean="0"/>
              <a:t> se convoca </a:t>
            </a:r>
            <a:r>
              <a:rPr lang="es-ES" sz="2400" dirty="0"/>
              <a:t>a expertos académicos en el área, a la reunión del Subcomité 30 “Resistencia a los Antimicrobianos del Comité Mexicano para la atención del Codex Alimentarius”</a:t>
            </a:r>
            <a:endParaRPr lang="es-ES" sz="2400" dirty="0" smtClean="0"/>
          </a:p>
          <a:p>
            <a:pPr marL="454025" indent="-454025" algn="just">
              <a:spcBef>
                <a:spcPts val="2400"/>
              </a:spcBef>
              <a:buClr>
                <a:srgbClr val="A42E2F"/>
              </a:buClr>
              <a:buFont typeface="Wingdings" charset="2"/>
              <a:buChar char=""/>
            </a:pPr>
            <a:r>
              <a:rPr lang="es-ES" sz="2400" b="1" dirty="0" smtClean="0"/>
              <a:t>2010</a:t>
            </a:r>
            <a:r>
              <a:rPr lang="es-ES" sz="2400" dirty="0" smtClean="0"/>
              <a:t> Propuesta </a:t>
            </a:r>
            <a:r>
              <a:rPr lang="es-ES" sz="2400" dirty="0"/>
              <a:t>de lineamientos para la Acción, Regulación y Promoción para el uso adecuado de antibióticos en </a:t>
            </a:r>
            <a:r>
              <a:rPr lang="es-ES" sz="2400" dirty="0" smtClean="0"/>
              <a:t>México.</a:t>
            </a:r>
          </a:p>
          <a:p>
            <a:pPr marL="454025" lvl="0" indent="-454025" algn="just">
              <a:spcBef>
                <a:spcPts val="2400"/>
              </a:spcBef>
              <a:buClr>
                <a:srgbClr val="A42E2F"/>
              </a:buClr>
              <a:buFont typeface="Wingdings" charset="2"/>
              <a:buChar char=""/>
            </a:pPr>
            <a:r>
              <a:rPr lang="es-ES" sz="2400" b="1" dirty="0" smtClean="0"/>
              <a:t>2011</a:t>
            </a:r>
            <a:r>
              <a:rPr lang="es-ES" sz="2400" dirty="0" smtClean="0"/>
              <a:t> </a:t>
            </a:r>
            <a:r>
              <a:rPr lang="es-ES" sz="2400" dirty="0"/>
              <a:t>se </a:t>
            </a:r>
            <a:r>
              <a:rPr lang="es-ES" sz="2400" dirty="0" smtClean="0"/>
              <a:t>reúne </a:t>
            </a:r>
            <a:r>
              <a:rPr lang="es-ES" sz="2400" dirty="0"/>
              <a:t>el Consejo Técnico Consultivo Nacional de Sanidad Animal (CONASA). Grupo multidisciplinario con la perspectiva profesional, académica (FMVZ), </a:t>
            </a:r>
            <a:r>
              <a:rPr lang="es-ES" sz="2400" dirty="0" smtClean="0"/>
              <a:t>institucional (</a:t>
            </a:r>
            <a:r>
              <a:rPr lang="es-ES" sz="2400" dirty="0"/>
              <a:t>SENASICA, </a:t>
            </a:r>
            <a:r>
              <a:rPr lang="es-ES" sz="2400" dirty="0" smtClean="0"/>
              <a:t>COFEPRIS</a:t>
            </a:r>
            <a:r>
              <a:rPr lang="es-ES" sz="2400" dirty="0" smtClean="0"/>
              <a:t>, etc.)</a:t>
            </a:r>
            <a:r>
              <a:rPr lang="es-ES" sz="2400" dirty="0" smtClean="0"/>
              <a:t>, </a:t>
            </a:r>
            <a:r>
              <a:rPr lang="es-ES" sz="2400" dirty="0"/>
              <a:t>industria farmacéutica, productores, comercializadores, comunicadores y sociedad en general</a:t>
            </a:r>
            <a:r>
              <a:rPr lang="es-ES" sz="2400" dirty="0" smtClean="0"/>
              <a:t>.</a:t>
            </a:r>
            <a:endParaRPr lang="es-ES" sz="2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52904" y="6189726"/>
            <a:ext cx="8934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Fuente</a:t>
            </a:r>
            <a:r>
              <a:rPr lang="es-ES_tradnl" sz="1400" b="1" dirty="0" smtClean="0"/>
              <a:t>: Ochoa, F. </a:t>
            </a:r>
            <a:r>
              <a:rPr lang="es-ES" sz="1400" b="1" dirty="0"/>
              <a:t>Perspectiva y Retos de la Resistencia Antimicrobiana en </a:t>
            </a:r>
            <a:r>
              <a:rPr lang="es-ES" sz="1400" b="1" dirty="0" smtClean="0"/>
              <a:t>México. 2015 de:</a:t>
            </a:r>
            <a:r>
              <a:rPr lang="en-US" sz="1400" b="1" dirty="0"/>
              <a:t> http://</a:t>
            </a:r>
            <a:r>
              <a:rPr lang="en-US" sz="1400" b="1" dirty="0" err="1"/>
              <a:t>bmeditores.mx</a:t>
            </a:r>
            <a:r>
              <a:rPr lang="en-US" sz="1400" b="1" dirty="0"/>
              <a:t>/</a:t>
            </a:r>
            <a:r>
              <a:rPr lang="en-US" sz="1400" b="1" dirty="0" err="1"/>
              <a:t>perspectiva</a:t>
            </a:r>
            <a:r>
              <a:rPr lang="en-US" sz="1400" b="1" dirty="0"/>
              <a:t>-</a:t>
            </a:r>
            <a:r>
              <a:rPr lang="en-US" sz="1400" b="1" dirty="0" err="1"/>
              <a:t>retos</a:t>
            </a:r>
            <a:r>
              <a:rPr lang="en-US" sz="1400" b="1" dirty="0"/>
              <a:t>-</a:t>
            </a:r>
            <a:r>
              <a:rPr lang="en-US" sz="1400" b="1" dirty="0" err="1"/>
              <a:t>resistencia</a:t>
            </a:r>
            <a:r>
              <a:rPr lang="en-US" sz="1400" b="1" dirty="0"/>
              <a:t>-</a:t>
            </a:r>
            <a:r>
              <a:rPr lang="en-US" sz="1400" b="1" dirty="0" err="1"/>
              <a:t>antimicrobiana</a:t>
            </a:r>
            <a:r>
              <a:rPr lang="en-US" sz="1400" b="1" dirty="0"/>
              <a:t>-en-</a:t>
            </a:r>
            <a:r>
              <a:rPr lang="en-US" sz="1400" b="1" dirty="0" err="1"/>
              <a:t>mexico</a:t>
            </a:r>
            <a:r>
              <a:rPr lang="en-US" sz="1400" b="1" dirty="0"/>
              <a:t>/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375689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52904" y="6113452"/>
            <a:ext cx="91271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Fuente</a:t>
            </a:r>
            <a:r>
              <a:rPr lang="es-ES_tradnl" sz="1400" b="1" dirty="0" smtClean="0"/>
              <a:t>: Ochoa, F. </a:t>
            </a:r>
            <a:r>
              <a:rPr lang="es-ES" sz="1400" b="1" dirty="0" smtClean="0"/>
              <a:t>Perspectiva y Retos de la Resistencia Antimicrobiana en México. 2015.  </a:t>
            </a:r>
            <a:r>
              <a:rPr lang="en-US" sz="1400" b="1" dirty="0" smtClean="0"/>
              <a:t>bmeditores.mx/</a:t>
            </a:r>
            <a:r>
              <a:rPr lang="en-US" sz="1400" b="1" dirty="0" err="1" smtClean="0"/>
              <a:t>perspectiva-retos-resistencia-antimicrobiana-en-mexico</a:t>
            </a:r>
            <a:r>
              <a:rPr lang="en-US" sz="1400" b="1" dirty="0" smtClean="0"/>
              <a:t>/ </a:t>
            </a:r>
          </a:p>
          <a:p>
            <a:r>
              <a:rPr lang="es-MX" sz="1400" b="1" dirty="0" smtClean="0"/>
              <a:t>-Palabras de la Misión Permanente de México antes las Naciones </a:t>
            </a:r>
            <a:r>
              <a:rPr lang="es-MX" sz="1400" b="1" dirty="0"/>
              <a:t>U</a:t>
            </a:r>
            <a:r>
              <a:rPr lang="es-MX" sz="1400" b="1" dirty="0" smtClean="0"/>
              <a:t>nidas.</a:t>
            </a: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546656" y="76381"/>
            <a:ext cx="5597344" cy="1143000"/>
          </a:xfrm>
        </p:spPr>
        <p:txBody>
          <a:bodyPr/>
          <a:lstStyle/>
          <a:p>
            <a:r>
              <a:rPr lang="es-ES" sz="4000" dirty="0" smtClean="0"/>
              <a:t>Abordaje Internacional</a:t>
            </a:r>
            <a:endParaRPr lang="es-ES" sz="4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180474" y="1147189"/>
            <a:ext cx="8795084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ts val="1200"/>
              </a:spcBef>
              <a:buClr>
                <a:srgbClr val="A42E2F"/>
              </a:buClr>
              <a:buFont typeface="Wingdings" charset="2"/>
              <a:buChar char=""/>
            </a:pPr>
            <a:r>
              <a:rPr lang="es-ES" sz="2300" b="1" dirty="0">
                <a:solidFill>
                  <a:prstClr val="black"/>
                </a:solidFill>
              </a:rPr>
              <a:t>2013</a:t>
            </a:r>
            <a:r>
              <a:rPr lang="es-ES" sz="2300" dirty="0">
                <a:solidFill>
                  <a:prstClr val="black"/>
                </a:solidFill>
              </a:rPr>
              <a:t> la </a:t>
            </a:r>
            <a:r>
              <a:rPr lang="es-ES" sz="2300" dirty="0"/>
              <a:t>OIE, OMS y FAO realizan Primera Conferencia Mundial sobre la Utilización de Antimicrobianos en Medicina Veterinaria</a:t>
            </a:r>
            <a:r>
              <a:rPr lang="es-ES" sz="2300" dirty="0">
                <a:solidFill>
                  <a:prstClr val="black"/>
                </a:solidFill>
              </a:rPr>
              <a:t>.</a:t>
            </a:r>
            <a:r>
              <a:rPr lang="es-ES" sz="2300" dirty="0"/>
              <a:t> </a:t>
            </a:r>
          </a:p>
          <a:p>
            <a:pPr marL="742950" lvl="1" algn="just">
              <a:spcBef>
                <a:spcPts val="1200"/>
              </a:spcBef>
              <a:buClr>
                <a:schemeClr val="tx1">
                  <a:lumMod val="50000"/>
                  <a:lumOff val="50000"/>
                </a:schemeClr>
              </a:buClr>
              <a:buSzPct val="150000"/>
            </a:pPr>
            <a:r>
              <a:rPr lang="es-ES" sz="2000" i="1" dirty="0"/>
              <a:t>Cooperación internacional para asegurar la supervisión de la producción, importación, comercialización, distribución y uso de antimicrobianos en la medicina veterinaria.</a:t>
            </a:r>
          </a:p>
          <a:p>
            <a:pPr marL="342900" lvl="0" indent="-342900" algn="just">
              <a:spcBef>
                <a:spcPts val="1200"/>
              </a:spcBef>
              <a:buClr>
                <a:srgbClr val="A42E2F"/>
              </a:buClr>
              <a:buFont typeface="Wingdings" charset="2"/>
              <a:buChar char=""/>
            </a:pPr>
            <a:r>
              <a:rPr lang="es-ES" sz="2300" b="1" dirty="0"/>
              <a:t>2014</a:t>
            </a:r>
            <a:r>
              <a:rPr lang="es-ES" sz="2300" dirty="0"/>
              <a:t> en México D.F., la </a:t>
            </a:r>
            <a:r>
              <a:rPr lang="es-ES" sz="2300" b="1" dirty="0"/>
              <a:t>OPS, OMS</a:t>
            </a:r>
            <a:r>
              <a:rPr lang="es-ES" sz="2300" dirty="0"/>
              <a:t>, SAGARPA, SENASICA y el  Consejo Nacional de Salud (CONASA) organizan el primer taller de vigilancia integrada de la resistencia a los antimicrobianos (VIRAM).</a:t>
            </a:r>
          </a:p>
          <a:p>
            <a:pPr marL="342900" lvl="0" indent="-342900" algn="just">
              <a:spcBef>
                <a:spcPts val="1200"/>
              </a:spcBef>
              <a:buClr>
                <a:srgbClr val="A42E2F"/>
              </a:buClr>
              <a:buFont typeface="Wingdings" charset="2"/>
              <a:buChar char=""/>
            </a:pPr>
            <a:r>
              <a:rPr lang="es-ES" sz="2300" b="1" dirty="0">
                <a:solidFill>
                  <a:prstClr val="black"/>
                </a:solidFill>
              </a:rPr>
              <a:t>2016</a:t>
            </a:r>
            <a:r>
              <a:rPr lang="es-ES" sz="2300" dirty="0">
                <a:solidFill>
                  <a:prstClr val="black"/>
                </a:solidFill>
              </a:rPr>
              <a:t> Participación de la Misión Permanente de México ante Naciones Unidas, a través del Embajador Juan José Gómez Camacho, </a:t>
            </a:r>
            <a:r>
              <a:rPr lang="es-MX" sz="2300" dirty="0">
                <a:solidFill>
                  <a:prstClr val="black"/>
                </a:solidFill>
              </a:rPr>
              <a:t>en ocasión de la adopción de la </a:t>
            </a:r>
            <a:r>
              <a:rPr lang="es-MX" sz="2300" b="1" dirty="0">
                <a:solidFill>
                  <a:prstClr val="black"/>
                </a:solidFill>
              </a:rPr>
              <a:t>Declaración Política de la Reunión de Alto Nivel de la Asamblea General de Naciones Unidas sobre Resistencia a los Antimicrobianos.  </a:t>
            </a:r>
            <a:endParaRPr lang="es-ES" sz="23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119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00292" y="53223"/>
            <a:ext cx="5526157" cy="1143000"/>
          </a:xfrm>
        </p:spPr>
        <p:txBody>
          <a:bodyPr/>
          <a:lstStyle/>
          <a:p>
            <a:r>
              <a:rPr lang="es-ES" sz="4000" dirty="0" smtClean="0"/>
              <a:t>Abordaje Internacional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0864" y="1160619"/>
            <a:ext cx="8870266" cy="4836829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1128"/>
              </a:spcBef>
              <a:spcAft>
                <a:spcPts val="600"/>
              </a:spcAft>
              <a:buClr>
                <a:srgbClr val="A42E2F"/>
              </a:buClr>
              <a:buFont typeface="Wingdings" charset="2"/>
              <a:buChar char=""/>
            </a:pPr>
            <a:r>
              <a:rPr lang="es-ES" sz="2200" dirty="0" smtClean="0"/>
              <a:t>21 </a:t>
            </a:r>
            <a:r>
              <a:rPr lang="es-ES" sz="2200" dirty="0"/>
              <a:t>de septiembre de </a:t>
            </a:r>
            <a:r>
              <a:rPr lang="es-ES" sz="2200" dirty="0" smtClean="0"/>
              <a:t>2016</a:t>
            </a:r>
            <a:r>
              <a:rPr lang="es-MX" sz="2200" dirty="0"/>
              <a:t> Naciones Unidas </a:t>
            </a:r>
            <a:r>
              <a:rPr lang="es-MX" sz="2200" dirty="0" smtClean="0"/>
              <a:t>adopta Declaración </a:t>
            </a:r>
            <a:r>
              <a:rPr lang="es-MX" sz="2200" dirty="0"/>
              <a:t>P</a:t>
            </a:r>
            <a:r>
              <a:rPr lang="es-MX" sz="2200" dirty="0" smtClean="0"/>
              <a:t>olítica </a:t>
            </a:r>
            <a:r>
              <a:rPr lang="es-MX" sz="2200" dirty="0"/>
              <a:t>para hacer </a:t>
            </a:r>
            <a:r>
              <a:rPr lang="es-MX" sz="2200" dirty="0" smtClean="0"/>
              <a:t>frente a </a:t>
            </a:r>
            <a:r>
              <a:rPr lang="es-MX" sz="2200" dirty="0"/>
              <a:t>la resistencia a los antimicrobianos</a:t>
            </a:r>
            <a:r>
              <a:rPr lang="es-MX" sz="2200" dirty="0" smtClean="0"/>
              <a:t>.</a:t>
            </a:r>
          </a:p>
          <a:p>
            <a:pPr marL="342900" indent="-342900" algn="just">
              <a:spcBef>
                <a:spcPts val="1128"/>
              </a:spcBef>
              <a:spcAft>
                <a:spcPts val="600"/>
              </a:spcAft>
              <a:buClr>
                <a:srgbClr val="A42E2F"/>
              </a:buClr>
              <a:buFont typeface="Wingdings" charset="2"/>
              <a:buChar char=""/>
            </a:pPr>
            <a:r>
              <a:rPr lang="es-MX" sz="2200" dirty="0" smtClean="0"/>
              <a:t>Aprobación del documento en Nueva York con participación de la </a:t>
            </a:r>
            <a:r>
              <a:rPr lang="es-MX" sz="2200" dirty="0"/>
              <a:t>Organización Mundial de la Salud (OMS), la FAO y la Organización Mundial de Sanidad Animal (OIE</a:t>
            </a:r>
            <a:r>
              <a:rPr lang="es-MX" sz="2200" dirty="0" smtClean="0"/>
              <a:t>)</a:t>
            </a:r>
            <a:r>
              <a:rPr lang="es-MX" sz="2200" dirty="0" smtClean="0"/>
              <a:t>.</a:t>
            </a:r>
          </a:p>
          <a:p>
            <a:pPr marL="342900" indent="-342900" algn="just">
              <a:lnSpc>
                <a:spcPct val="60000"/>
              </a:lnSpc>
              <a:spcBef>
                <a:spcPts val="1128"/>
              </a:spcBef>
              <a:spcAft>
                <a:spcPts val="600"/>
              </a:spcAft>
              <a:buClr>
                <a:srgbClr val="A42E2F"/>
              </a:buClr>
              <a:buFont typeface="Wingdings" charset="2"/>
              <a:buChar char=""/>
            </a:pPr>
            <a:endParaRPr lang="es-ES" sz="2200" dirty="0"/>
          </a:p>
          <a:p>
            <a:pPr algn="ctr">
              <a:lnSpc>
                <a:spcPct val="90000"/>
              </a:lnSpc>
              <a:spcBef>
                <a:spcPts val="1128"/>
              </a:spcBef>
              <a:spcAft>
                <a:spcPts val="600"/>
              </a:spcAft>
              <a:buClr>
                <a:srgbClr val="A42E2F"/>
              </a:buClr>
            </a:pPr>
            <a:r>
              <a:rPr lang="es-MX" sz="2200" i="1" dirty="0" smtClean="0"/>
              <a:t>“México reconoce ante las Naciones Unidas las </a:t>
            </a:r>
            <a:r>
              <a:rPr lang="es-MX" sz="2200" i="1" dirty="0"/>
              <a:t>causas multifactoriales de la resistencia a los antimicrobianos, lo que implica la necesidad de la respuesta interinstitucional desde los campos de la salud, la alimentación y la ganadería, la industria farmacéutica y química, la formación médica y la información oportuna a la población en general, así como la gestión integral de los residuos peligrosos </a:t>
            </a:r>
            <a:r>
              <a:rPr lang="es-MX" sz="2200" i="1" dirty="0" smtClean="0"/>
              <a:t>biológico-infecciosos.</a:t>
            </a:r>
            <a:r>
              <a:rPr lang="es-MX" sz="2200" i="1" dirty="0" smtClean="0"/>
              <a:t>”</a:t>
            </a:r>
          </a:p>
          <a:p>
            <a:pPr algn="ctr">
              <a:lnSpc>
                <a:spcPct val="90000"/>
              </a:lnSpc>
              <a:spcBef>
                <a:spcPts val="1128"/>
              </a:spcBef>
              <a:spcAft>
                <a:spcPts val="600"/>
              </a:spcAft>
              <a:buClr>
                <a:srgbClr val="A42E2F"/>
              </a:buClr>
            </a:pPr>
            <a:r>
              <a:rPr lang="es-MX" sz="2200" i="1" dirty="0" smtClean="0"/>
              <a:t>(</a:t>
            </a:r>
            <a:r>
              <a:rPr lang="es-MX" sz="2200" i="1" dirty="0" smtClean="0"/>
              <a:t>Emb. Gómez Camacho)</a:t>
            </a:r>
          </a:p>
          <a:p>
            <a:pPr algn="just">
              <a:spcBef>
                <a:spcPts val="1128"/>
              </a:spcBef>
              <a:spcAft>
                <a:spcPts val="600"/>
              </a:spcAft>
              <a:buClr>
                <a:srgbClr val="A42E2F"/>
              </a:buClr>
            </a:pPr>
            <a:endParaRPr lang="es-MX" sz="2200" dirty="0"/>
          </a:p>
        </p:txBody>
      </p:sp>
      <p:sp>
        <p:nvSpPr>
          <p:cNvPr id="5" name="CuadroTexto 4"/>
          <p:cNvSpPr txBox="1"/>
          <p:nvPr/>
        </p:nvSpPr>
        <p:spPr>
          <a:xfrm>
            <a:off x="455869" y="6242694"/>
            <a:ext cx="7978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Fuente</a:t>
            </a:r>
            <a:r>
              <a:rPr lang="es-ES_tradnl" sz="1400" b="1" dirty="0" smtClean="0"/>
              <a:t>: Centro de Noticias ONU: </a:t>
            </a:r>
            <a:r>
              <a:rPr lang="es-MX" sz="1400" b="1" dirty="0"/>
              <a:t>ONU aprueba declaración la lucha a la resistencia a los </a:t>
            </a:r>
            <a:r>
              <a:rPr lang="es-MX" sz="1400" b="1" dirty="0" smtClean="0"/>
              <a:t>antimicrobianos</a:t>
            </a:r>
            <a:r>
              <a:rPr lang="es-MX" sz="1400" b="1" dirty="0"/>
              <a:t>. </a:t>
            </a:r>
            <a:r>
              <a:rPr lang="es-MX" sz="1400" b="1" dirty="0">
                <a:hlinkClick r:id="rId2"/>
              </a:rPr>
              <a:t>http://www.un.org/spanish/News/story.asp?NewsID=35869#.</a:t>
            </a:r>
            <a:r>
              <a:rPr lang="es-MX" sz="1400" b="1" dirty="0" smtClean="0">
                <a:hlinkClick r:id="rId2"/>
              </a:rPr>
              <a:t>WA4umeB96hc</a:t>
            </a:r>
            <a:r>
              <a:rPr lang="es-MX" sz="1400" b="1" dirty="0" smtClean="0"/>
              <a:t> 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70471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01188" y="-9939"/>
            <a:ext cx="5642811" cy="1297318"/>
          </a:xfrm>
        </p:spPr>
        <p:txBody>
          <a:bodyPr/>
          <a:lstStyle/>
          <a:p>
            <a:r>
              <a:rPr lang="es-MX" sz="4000" dirty="0" smtClean="0"/>
              <a:t>Siguientes pasos</a:t>
            </a:r>
            <a:endParaRPr lang="es-MX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1390" y="1313812"/>
            <a:ext cx="8901220" cy="5078896"/>
          </a:xfrm>
        </p:spPr>
        <p:txBody>
          <a:bodyPr>
            <a:noAutofit/>
          </a:bodyPr>
          <a:lstStyle/>
          <a:p>
            <a:pPr marL="342900" lvl="0" indent="-342900" algn="just">
              <a:spcAft>
                <a:spcPts val="1800"/>
              </a:spcAft>
              <a:buClr>
                <a:srgbClr val="A42E2F"/>
              </a:buClr>
              <a:buFont typeface="Wingdings" charset="2"/>
              <a:buChar char=""/>
            </a:pPr>
            <a:r>
              <a:rPr lang="es-MX" sz="2200" dirty="0"/>
              <a:t>Para mayo del 2017 tener </a:t>
            </a:r>
            <a:r>
              <a:rPr lang="es-MX" sz="2200" b="1" dirty="0"/>
              <a:t>planes nacionales de acción</a:t>
            </a:r>
            <a:r>
              <a:rPr lang="es-MX" sz="2200" dirty="0"/>
              <a:t>.</a:t>
            </a:r>
          </a:p>
          <a:p>
            <a:pPr marL="342900" lvl="0" indent="-342900" algn="just">
              <a:spcAft>
                <a:spcPts val="1800"/>
              </a:spcAft>
              <a:buClr>
                <a:srgbClr val="A42E2F"/>
              </a:buClr>
              <a:buFont typeface="Wingdings" charset="2"/>
              <a:buChar char=""/>
            </a:pPr>
            <a:r>
              <a:rPr lang="es-MX" sz="2200" dirty="0"/>
              <a:t>Iniciar e incrementar las </a:t>
            </a:r>
            <a:r>
              <a:rPr lang="es-MX" sz="2200" b="1" dirty="0"/>
              <a:t>campañas de concientización</a:t>
            </a:r>
            <a:r>
              <a:rPr lang="es-MX" sz="2200" dirty="0"/>
              <a:t>.</a:t>
            </a:r>
          </a:p>
          <a:p>
            <a:pPr marL="342900" lvl="0" indent="-342900" algn="just">
              <a:spcAft>
                <a:spcPts val="1800"/>
              </a:spcAft>
              <a:buClr>
                <a:srgbClr val="A42E2F"/>
              </a:buClr>
              <a:buFont typeface="Wingdings" charset="2"/>
              <a:buChar char=""/>
            </a:pPr>
            <a:r>
              <a:rPr lang="es-MX" sz="2200" b="1" dirty="0"/>
              <a:t>Involucrar actores no gubernamentales</a:t>
            </a:r>
            <a:r>
              <a:rPr lang="es-MX" sz="2200" dirty="0"/>
              <a:t>, como son la industria, los institutos de investigación y academia para hacer frente a este problema.</a:t>
            </a:r>
          </a:p>
          <a:p>
            <a:pPr marL="342900" lvl="0" indent="-342900" algn="just">
              <a:spcAft>
                <a:spcPts val="1800"/>
              </a:spcAft>
              <a:buClr>
                <a:srgbClr val="A42E2F"/>
              </a:buClr>
              <a:buFont typeface="Wingdings" charset="2"/>
              <a:buChar char=""/>
            </a:pPr>
            <a:r>
              <a:rPr lang="es-MX" sz="2200" b="1" dirty="0"/>
              <a:t>Movilizar recursos humanos y financieros</a:t>
            </a:r>
            <a:r>
              <a:rPr lang="es-MX" sz="2200" dirty="0"/>
              <a:t>, para el desarrollo de los planes nacionales de acción y la infraestructura relacionada. </a:t>
            </a:r>
          </a:p>
          <a:p>
            <a:pPr marL="342900" lvl="0" indent="-342900" algn="just">
              <a:spcAft>
                <a:spcPts val="1800"/>
              </a:spcAft>
              <a:buClr>
                <a:srgbClr val="A42E2F"/>
              </a:buClr>
              <a:buFont typeface="Wingdings" charset="2"/>
              <a:buChar char=""/>
            </a:pPr>
            <a:r>
              <a:rPr lang="es-MX" sz="2200" dirty="0" smtClean="0"/>
              <a:t>Que la Organización Mundial de la Salud,  la Organización de Alimentación y Agricultura, la Organización de la Salud Animal, el Banco Mundial y la Organización de las Naciones Unidas </a:t>
            </a:r>
            <a:r>
              <a:rPr lang="es-MX" sz="2200" b="1" dirty="0" smtClean="0"/>
              <a:t>establezcan  mecanismos </a:t>
            </a:r>
            <a:r>
              <a:rPr lang="es-MX" sz="2200" b="1" dirty="0"/>
              <a:t>de coordinación </a:t>
            </a:r>
            <a:r>
              <a:rPr lang="es-MX" sz="2200" b="1" dirty="0" smtClean="0"/>
              <a:t>para dirigir </a:t>
            </a:r>
            <a:r>
              <a:rPr lang="es-MX" sz="2200" b="1" dirty="0"/>
              <a:t>los esfuerzos de la lucha contra AMR.</a:t>
            </a:r>
          </a:p>
          <a:p>
            <a:pPr marL="342900" indent="-342900" algn="just">
              <a:spcAft>
                <a:spcPts val="1800"/>
              </a:spcAft>
              <a:buClr>
                <a:srgbClr val="A42E2F"/>
              </a:buClr>
              <a:buFont typeface="Wingdings" charset="2"/>
              <a:buChar char=""/>
            </a:pPr>
            <a:endParaRPr lang="es-MX" sz="2200" dirty="0"/>
          </a:p>
          <a:p>
            <a:endParaRPr lang="es-MX" sz="2200" dirty="0"/>
          </a:p>
        </p:txBody>
      </p:sp>
      <p:sp>
        <p:nvSpPr>
          <p:cNvPr id="4" name="CuadroTexto 3"/>
          <p:cNvSpPr txBox="1"/>
          <p:nvPr/>
        </p:nvSpPr>
        <p:spPr>
          <a:xfrm>
            <a:off x="71903" y="6290593"/>
            <a:ext cx="9072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Fuente</a:t>
            </a:r>
            <a:r>
              <a:rPr lang="es-ES_tradnl" sz="1400" b="1" dirty="0" smtClean="0"/>
              <a:t>: Centro de Noticias ONU: </a:t>
            </a:r>
            <a:r>
              <a:rPr lang="es-MX" sz="1400" b="1" dirty="0"/>
              <a:t>ONU aprueba declaración la lucha a la resistencia a los </a:t>
            </a:r>
            <a:r>
              <a:rPr lang="es-MX" sz="1400" b="1" dirty="0" smtClean="0"/>
              <a:t>antimicrobianos. </a:t>
            </a:r>
            <a:r>
              <a:rPr lang="es-MX" sz="1400" b="1" dirty="0" smtClean="0">
                <a:hlinkClick r:id="rId2"/>
              </a:rPr>
              <a:t>http</a:t>
            </a:r>
            <a:r>
              <a:rPr lang="es-MX" sz="1400" b="1" dirty="0">
                <a:hlinkClick r:id="rId2"/>
              </a:rPr>
              <a:t>://www.un.org/spanish/News/story.asp?NewsID=35869#.</a:t>
            </a:r>
            <a:r>
              <a:rPr lang="es-MX" sz="1400" b="1" dirty="0" smtClean="0">
                <a:hlinkClick r:id="rId2"/>
              </a:rPr>
              <a:t>WA4umeB96hc</a:t>
            </a:r>
            <a:r>
              <a:rPr lang="es-MX" sz="1400" b="1" dirty="0" smtClean="0"/>
              <a:t> 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67581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133447" y="1351723"/>
            <a:ext cx="8801829" cy="5277678"/>
          </a:xfrm>
        </p:spPr>
        <p:txBody>
          <a:bodyPr>
            <a:noAutofit/>
          </a:bodyPr>
          <a:lstStyle/>
          <a:p>
            <a:pPr algn="ctr"/>
            <a:r>
              <a:rPr lang="es-MX" sz="3600" b="1" dirty="0">
                <a:solidFill>
                  <a:srgbClr val="385723"/>
                </a:solidFill>
                <a:latin typeface="+mj-lt"/>
                <a:ea typeface="+mj-ea"/>
                <a:cs typeface="+mj-cs"/>
              </a:rPr>
              <a:t>El principio general para hacer frente a la resistencia es la promoción y la protección de la salud humana en el marco de “Una salud”, esto exige medidas multisectoriales coherentes, integradas y de amplio alcance, dados los vínculos entre la salud humana, </a:t>
            </a:r>
            <a:r>
              <a:rPr lang="es-MX" sz="3600" b="1" dirty="0" smtClean="0">
                <a:solidFill>
                  <a:srgbClr val="385723"/>
                </a:solidFill>
                <a:latin typeface="+mj-lt"/>
                <a:ea typeface="+mj-ea"/>
                <a:cs typeface="+mj-cs"/>
              </a:rPr>
              <a:t>animal </a:t>
            </a:r>
            <a:r>
              <a:rPr lang="es-MX" sz="3600" b="1" dirty="0">
                <a:solidFill>
                  <a:srgbClr val="385723"/>
                </a:solidFill>
                <a:latin typeface="+mj-lt"/>
                <a:ea typeface="+mj-ea"/>
                <a:cs typeface="+mj-cs"/>
              </a:rPr>
              <a:t>y ambiental</a:t>
            </a:r>
            <a:r>
              <a:rPr lang="es-MX" sz="3600" b="1" dirty="0" smtClean="0">
                <a:solidFill>
                  <a:srgbClr val="385723"/>
                </a:solidFill>
                <a:latin typeface="+mj-lt"/>
                <a:ea typeface="+mj-ea"/>
                <a:cs typeface="+mj-cs"/>
              </a:rPr>
              <a:t>.</a:t>
            </a:r>
            <a:r>
              <a:rPr lang="es-MX" sz="3600" b="1" dirty="0"/>
              <a:t> </a:t>
            </a:r>
            <a:endParaRPr lang="es-MX" sz="3600" b="1" dirty="0" smtClean="0"/>
          </a:p>
          <a:p>
            <a:pPr algn="ctr"/>
            <a:endParaRPr lang="es-MX" sz="3600" b="1" dirty="0" smtClean="0"/>
          </a:p>
          <a:p>
            <a:pPr algn="just"/>
            <a:r>
              <a:rPr lang="es-MX" b="1" dirty="0" smtClean="0"/>
              <a:t>Naciones </a:t>
            </a:r>
            <a:r>
              <a:rPr lang="es-MX" b="1" dirty="0"/>
              <a:t>Unidas: Declaración Política de la reunión de alto nivel de la Asamblea General sobre la resistencia a los antimicrobianos.  22 de septiembre de 2016 </a:t>
            </a:r>
          </a:p>
          <a:p>
            <a:pPr algn="ctr"/>
            <a:endParaRPr lang="es-MX" sz="3600" b="1" dirty="0" smtClean="0">
              <a:solidFill>
                <a:srgbClr val="385723"/>
              </a:solidFill>
              <a:latin typeface="+mj-lt"/>
              <a:ea typeface="+mj-ea"/>
              <a:cs typeface="+mj-cs"/>
            </a:endParaRPr>
          </a:p>
          <a:p>
            <a:endParaRPr lang="es-MX" b="1" dirty="0"/>
          </a:p>
          <a:p>
            <a:endParaRPr lang="es-ES" sz="3600" b="1" dirty="0">
              <a:solidFill>
                <a:srgbClr val="385723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6968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5 CuadroTexto"/>
          <p:cNvSpPr txBox="1"/>
          <p:nvPr/>
        </p:nvSpPr>
        <p:spPr>
          <a:xfrm>
            <a:off x="0" y="6187069"/>
            <a:ext cx="91440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1600" b="1" dirty="0" smtClean="0">
                <a:ea typeface="ＭＳ Ｐゴシック" charset="0"/>
                <a:cs typeface="Times New Roman" pitchFamily="18" charset="0"/>
              </a:rPr>
              <a:t>Octubre, 2016</a:t>
            </a:r>
            <a:endParaRPr lang="es-MX" sz="1600" b="1" dirty="0">
              <a:ea typeface="ＭＳ Ｐゴシック" charset="0"/>
              <a:cs typeface="Times New Roman" pitchFamily="18" charset="0"/>
            </a:endParaRPr>
          </a:p>
        </p:txBody>
      </p:sp>
      <p:pic>
        <p:nvPicPr>
          <p:cNvPr id="93" name="Imagen 8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72" y="472138"/>
            <a:ext cx="3252255" cy="982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1 CuadroTexto"/>
          <p:cNvSpPr txBox="1"/>
          <p:nvPr/>
        </p:nvSpPr>
        <p:spPr>
          <a:xfrm>
            <a:off x="0" y="5054079"/>
            <a:ext cx="9144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2400" b="1" i="1" dirty="0">
                <a:solidFill>
                  <a:srgbClr val="000000"/>
                </a:solidFill>
                <a:ea typeface="ＭＳ Ｐゴシック" charset="0"/>
              </a:rPr>
              <a:t>Dr. Pablo Kuri Morales</a:t>
            </a:r>
          </a:p>
        </p:txBody>
      </p:sp>
      <p:sp>
        <p:nvSpPr>
          <p:cNvPr id="13" name="CuadroTexto 92"/>
          <p:cNvSpPr txBox="1">
            <a:spLocks noChangeArrowheads="1"/>
          </p:cNvSpPr>
          <p:nvPr/>
        </p:nvSpPr>
        <p:spPr bwMode="auto">
          <a:xfrm>
            <a:off x="0" y="5531351"/>
            <a:ext cx="914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i="1" dirty="0">
                <a:solidFill>
                  <a:srgbClr val="595959"/>
                </a:solidFill>
                <a:latin typeface="Calibri" charset="0"/>
              </a:rPr>
              <a:t>Subsecretario de Prevención y Promoción de la Salud</a:t>
            </a:r>
          </a:p>
        </p:txBody>
      </p:sp>
      <p:sp>
        <p:nvSpPr>
          <p:cNvPr id="14" name="Subtítulo 2"/>
          <p:cNvSpPr txBox="1">
            <a:spLocks/>
          </p:cNvSpPr>
          <p:nvPr/>
        </p:nvSpPr>
        <p:spPr>
          <a:xfrm>
            <a:off x="462642" y="2275679"/>
            <a:ext cx="8218716" cy="210737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6600" b="1" dirty="0" smtClean="0">
                <a:solidFill>
                  <a:srgbClr val="70AD47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Salud Pública</a:t>
            </a:r>
            <a:r>
              <a:rPr lang="es-MX" sz="6600" b="1" smtClean="0">
                <a:solidFill>
                  <a:srgbClr val="70AD47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0" indent="0" algn="ctr">
              <a:buNone/>
            </a:pPr>
            <a:r>
              <a:rPr lang="es-MX" sz="6600" b="1" dirty="0" smtClean="0">
                <a:solidFill>
                  <a:srgbClr val="70AD47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abordaje integral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3829" y="234328"/>
            <a:ext cx="1422727" cy="142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55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85800" y="2093361"/>
            <a:ext cx="7772400" cy="2022475"/>
          </a:xfrm>
        </p:spPr>
        <p:txBody>
          <a:bodyPr>
            <a:noAutofit/>
          </a:bodyPr>
          <a:lstStyle/>
          <a:p>
            <a:pPr algn="ctr"/>
            <a:r>
              <a:rPr lang="es-ES" b="1" i="1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“</a:t>
            </a:r>
            <a:r>
              <a:rPr lang="es-ES" b="1" i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...no existen </a:t>
            </a:r>
            <a:r>
              <a:rPr lang="es-ES" b="1" i="1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límites, </a:t>
            </a:r>
            <a:r>
              <a:rPr lang="es-ES" b="1" i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ni </a:t>
            </a:r>
            <a:r>
              <a:rPr lang="es-ES" b="1" i="1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líneas </a:t>
            </a:r>
            <a:r>
              <a:rPr lang="es-ES" b="1" i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divisorias </a:t>
            </a:r>
            <a:r>
              <a:rPr lang="es-ES" b="1" i="1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entre </a:t>
            </a:r>
            <a:r>
              <a:rPr lang="es-ES" b="1" i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la medicina humana y la animal...</a:t>
            </a:r>
            <a:r>
              <a:rPr lang="es-ES" b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”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4294967295"/>
          </p:nvPr>
        </p:nvSpPr>
        <p:spPr>
          <a:xfrm>
            <a:off x="2082800" y="4822328"/>
            <a:ext cx="4978400" cy="14394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b="1" dirty="0"/>
              <a:t>Rudolf </a:t>
            </a:r>
            <a:r>
              <a:rPr lang="es-ES" b="1" dirty="0" smtClean="0"/>
              <a:t>Virchow (1821-1902)</a:t>
            </a:r>
            <a:r>
              <a:rPr lang="es-ES" sz="14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s-E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31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14158" y="86115"/>
            <a:ext cx="5629842" cy="1143000"/>
          </a:xfrm>
        </p:spPr>
        <p:txBody>
          <a:bodyPr/>
          <a:lstStyle/>
          <a:p>
            <a:r>
              <a:rPr lang="es-ES" sz="4000" dirty="0" smtClean="0"/>
              <a:t>Afectación Integral</a:t>
            </a:r>
            <a:endParaRPr lang="es-ES" sz="4000" dirty="0"/>
          </a:p>
        </p:txBody>
      </p:sp>
      <p:sp>
        <p:nvSpPr>
          <p:cNvPr id="4" name="CuadroTexto 3"/>
          <p:cNvSpPr txBox="1"/>
          <p:nvPr/>
        </p:nvSpPr>
        <p:spPr>
          <a:xfrm>
            <a:off x="-1" y="6024245"/>
            <a:ext cx="9527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err="1" smtClean="0"/>
              <a:t>Fuente:Human-Animal</a:t>
            </a:r>
            <a:r>
              <a:rPr lang="es-ES" sz="1400" b="1" dirty="0" smtClean="0"/>
              <a:t> Medicine – </a:t>
            </a:r>
            <a:r>
              <a:rPr lang="es-ES" sz="1400" b="1" dirty="0" err="1" smtClean="0"/>
              <a:t>Clinical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Approaches</a:t>
            </a:r>
            <a:r>
              <a:rPr lang="es-ES" sz="1400" b="1" dirty="0" smtClean="0"/>
              <a:t> to </a:t>
            </a:r>
            <a:r>
              <a:rPr lang="es-ES" sz="1400" b="1" dirty="0" err="1" smtClean="0"/>
              <a:t>Zoonoses</a:t>
            </a:r>
            <a:r>
              <a:rPr lang="es-ES" sz="1400" b="1" dirty="0" smtClean="0"/>
              <a:t>, </a:t>
            </a:r>
            <a:r>
              <a:rPr lang="es-ES" sz="1400" b="1" dirty="0" err="1" smtClean="0"/>
              <a:t>Toxicants</a:t>
            </a:r>
            <a:r>
              <a:rPr lang="es-ES" sz="1400" b="1" dirty="0" smtClean="0"/>
              <a:t> and </a:t>
            </a:r>
            <a:r>
              <a:rPr lang="es-ES" sz="1400" b="1" dirty="0" err="1" smtClean="0"/>
              <a:t>other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Shared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Health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Risks</a:t>
            </a:r>
            <a:r>
              <a:rPr lang="es-ES" sz="1400" b="1" dirty="0" smtClean="0"/>
              <a:t> http://www.us.elsevierhealth.com/product.jsp?isbn=9781416068372 – 1st </a:t>
            </a:r>
            <a:r>
              <a:rPr lang="es-ES" sz="1400" b="1" dirty="0" err="1" smtClean="0"/>
              <a:t>Edition</a:t>
            </a:r>
            <a:r>
              <a:rPr lang="es-ES" sz="1400" b="1" dirty="0" smtClean="0"/>
              <a:t> (2010)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42291" y="1423702"/>
            <a:ext cx="8259417" cy="4376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4500" indent="-444500" algn="just">
              <a:lnSpc>
                <a:spcPct val="130000"/>
              </a:lnSpc>
              <a:spcBef>
                <a:spcPts val="1200"/>
              </a:spcBef>
              <a:buClr>
                <a:srgbClr val="A42E2F"/>
              </a:buClr>
              <a:buFont typeface="Wingdings" charset="2"/>
              <a:buChar char=""/>
            </a:pPr>
            <a:r>
              <a:rPr lang="es-ES" sz="2400" dirty="0"/>
              <a:t>Más de 50% de los hogares tienen por lo menos una mascota. </a:t>
            </a:r>
          </a:p>
          <a:p>
            <a:pPr marL="444500" indent="-444500" algn="just">
              <a:lnSpc>
                <a:spcPct val="130000"/>
              </a:lnSpc>
              <a:spcBef>
                <a:spcPts val="1200"/>
              </a:spcBef>
              <a:buClr>
                <a:srgbClr val="A42E2F"/>
              </a:buClr>
              <a:buFont typeface="Wingdings" charset="2"/>
              <a:buChar char=""/>
            </a:pPr>
            <a:r>
              <a:rPr lang="es-ES" sz="2400" dirty="0"/>
              <a:t>Los animales presentan un riesgo de enfermedades infecciosas </a:t>
            </a:r>
            <a:r>
              <a:rPr lang="es-ES" sz="2400" dirty="0" err="1"/>
              <a:t>zoonóticas</a:t>
            </a:r>
            <a:r>
              <a:rPr lang="es-ES" sz="2400" dirty="0"/>
              <a:t>.</a:t>
            </a:r>
          </a:p>
          <a:p>
            <a:pPr marL="444500" indent="-444500" algn="just">
              <a:lnSpc>
                <a:spcPct val="130000"/>
              </a:lnSpc>
              <a:spcBef>
                <a:spcPts val="1200"/>
              </a:spcBef>
              <a:buClr>
                <a:srgbClr val="A42E2F"/>
              </a:buClr>
              <a:buFont typeface="Wingdings" charset="2"/>
              <a:buChar char=""/>
            </a:pPr>
            <a:r>
              <a:rPr lang="es-ES" sz="2400" dirty="0"/>
              <a:t>Las alergias en animales son un problema cuya incidencia esta en aumento. </a:t>
            </a:r>
          </a:p>
          <a:p>
            <a:pPr marL="444500" indent="-444500" algn="just">
              <a:lnSpc>
                <a:spcPct val="130000"/>
              </a:lnSpc>
              <a:spcBef>
                <a:spcPts val="1200"/>
              </a:spcBef>
              <a:buClr>
                <a:srgbClr val="A42E2F"/>
              </a:buClr>
              <a:buFont typeface="Wingdings" charset="2"/>
              <a:buChar char=""/>
            </a:pPr>
            <a:r>
              <a:rPr lang="es-ES" sz="2400" dirty="0"/>
              <a:t>Los humanos pueden desarrollar lazos profundos con los animales, lo cual puede tener un efecto terapéutico</a:t>
            </a:r>
            <a:r>
              <a:rPr lang="es-ES" sz="2400" dirty="0" smtClean="0"/>
              <a:t>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91476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87653" y="0"/>
            <a:ext cx="5656347" cy="1143000"/>
          </a:xfrm>
        </p:spPr>
        <p:txBody>
          <a:bodyPr/>
          <a:lstStyle/>
          <a:p>
            <a:r>
              <a:rPr lang="es-ES" sz="4000" dirty="0"/>
              <a:t>Afectación Integral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70601" y="6232590"/>
            <a:ext cx="8602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b="1" dirty="0" smtClean="0"/>
              <a:t>Fuente: Yolanda, E. EL CONCEPTO “UNA SALUD” EN EL CONTEXTO GLOBAL ACTUAL. 2012. Revista electrónica de Veterinaria. 12-5B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90938" y="1330618"/>
            <a:ext cx="8362123" cy="4558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4500" indent="-444500" algn="just">
              <a:lnSpc>
                <a:spcPct val="120000"/>
              </a:lnSpc>
              <a:spcBef>
                <a:spcPts val="600"/>
              </a:spcBef>
              <a:buClr>
                <a:srgbClr val="D10303"/>
              </a:buClr>
              <a:buFont typeface="Wingdings" charset="2"/>
              <a:buChar char=""/>
            </a:pPr>
            <a:r>
              <a:rPr lang="es-ES" sz="2300" b="1" dirty="0"/>
              <a:t>60% de las enfermedades humanas </a:t>
            </a:r>
            <a:r>
              <a:rPr lang="es-ES" sz="2300" dirty="0"/>
              <a:t>infecciosas conocidas son de origen animal (animales domésticos o salvajes).</a:t>
            </a:r>
          </a:p>
          <a:p>
            <a:pPr marL="444500" indent="-444500" algn="just">
              <a:lnSpc>
                <a:spcPct val="120000"/>
              </a:lnSpc>
              <a:spcBef>
                <a:spcPts val="600"/>
              </a:spcBef>
              <a:buClr>
                <a:srgbClr val="D10303"/>
              </a:buClr>
              <a:buFont typeface="Wingdings" charset="2"/>
              <a:buChar char=""/>
            </a:pPr>
            <a:r>
              <a:rPr lang="es-ES" sz="2300" dirty="0"/>
              <a:t>Un 80% de agentes patógenos que pueden ser utilizados con fines de bioterrorismo son </a:t>
            </a:r>
            <a:r>
              <a:rPr lang="es-ES" sz="2300" dirty="0" smtClean="0"/>
              <a:t>de </a:t>
            </a:r>
            <a:r>
              <a:rPr lang="es-ES" sz="2300" dirty="0"/>
              <a:t>origen animal. </a:t>
            </a:r>
          </a:p>
          <a:p>
            <a:pPr marL="444500" indent="-444500" algn="just">
              <a:lnSpc>
                <a:spcPct val="120000"/>
              </a:lnSpc>
              <a:spcBef>
                <a:spcPts val="600"/>
              </a:spcBef>
              <a:buClr>
                <a:srgbClr val="D10303"/>
              </a:buClr>
              <a:buFont typeface="Wingdings" charset="2"/>
              <a:buChar char=""/>
            </a:pPr>
            <a:r>
              <a:rPr lang="es-ES" sz="2300" dirty="0" smtClean="0"/>
              <a:t>Se </a:t>
            </a:r>
            <a:r>
              <a:rPr lang="es-ES" sz="2300" dirty="0"/>
              <a:t>estima que las </a:t>
            </a:r>
            <a:r>
              <a:rPr lang="es-ES" sz="2300" b="1" dirty="0" smtClean="0"/>
              <a:t>p</a:t>
            </a:r>
            <a:r>
              <a:rPr lang="es-ES" sz="2300" b="1" dirty="0" smtClean="0"/>
              <a:t>é</a:t>
            </a:r>
            <a:r>
              <a:rPr lang="es-ES" sz="2300" b="1" dirty="0" smtClean="0"/>
              <a:t>rdidas </a:t>
            </a:r>
            <a:r>
              <a:rPr lang="es-ES" sz="2300" b="1" dirty="0"/>
              <a:t>mundiales de </a:t>
            </a:r>
            <a:r>
              <a:rPr lang="es-ES" sz="2300" b="1" dirty="0" smtClean="0"/>
              <a:t>producción de alimentos </a:t>
            </a:r>
            <a:r>
              <a:rPr lang="es-ES" sz="2300" dirty="0"/>
              <a:t>debidas a las enfermedades de los animales para el consumo humano superan el 20</a:t>
            </a:r>
            <a:r>
              <a:rPr lang="es-ES" sz="2300" dirty="0" smtClean="0"/>
              <a:t>% de dicha producción.</a:t>
            </a:r>
          </a:p>
          <a:p>
            <a:pPr marL="444500" indent="-444500" algn="just">
              <a:lnSpc>
                <a:spcPct val="120000"/>
              </a:lnSpc>
              <a:spcBef>
                <a:spcPts val="600"/>
              </a:spcBef>
              <a:buClr>
                <a:srgbClr val="D10303"/>
              </a:buClr>
              <a:buFont typeface="Wingdings" charset="2"/>
              <a:buChar char=""/>
            </a:pPr>
            <a:r>
              <a:rPr lang="es-ES" sz="2300" dirty="0" smtClean="0"/>
              <a:t>Producir </a:t>
            </a:r>
            <a:r>
              <a:rPr lang="es-ES" sz="2300" dirty="0"/>
              <a:t>alimentos para 6 billones de personas en 2008 implicó </a:t>
            </a:r>
            <a:r>
              <a:rPr lang="es-ES" sz="2300" dirty="0" smtClean="0"/>
              <a:t>21 </a:t>
            </a:r>
            <a:r>
              <a:rPr lang="es-ES" sz="2300" dirty="0"/>
              <a:t>billones de animales; para 2020 se espera un incremento en un </a:t>
            </a:r>
            <a:r>
              <a:rPr lang="es-ES" sz="2300" dirty="0" smtClean="0"/>
              <a:t>50%.</a:t>
            </a:r>
            <a:endParaRPr lang="es-ES" sz="2300" dirty="0"/>
          </a:p>
        </p:txBody>
      </p:sp>
    </p:spTree>
    <p:extLst>
      <p:ext uri="{BB962C8B-B14F-4D97-AF65-F5344CB8AC3E}">
        <p14:creationId xmlns:p14="http://schemas.microsoft.com/office/powerpoint/2010/main" val="1123822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070749" y="341455"/>
            <a:ext cx="4841337" cy="1143000"/>
          </a:xfrm>
        </p:spPr>
        <p:txBody>
          <a:bodyPr/>
          <a:lstStyle/>
          <a:p>
            <a:r>
              <a:rPr lang="es-ES" sz="4000" dirty="0" smtClean="0"/>
              <a:t>Solución Integral</a:t>
            </a:r>
            <a:br>
              <a:rPr lang="es-ES" sz="4000" dirty="0" smtClean="0"/>
            </a:br>
            <a:r>
              <a:rPr lang="es-ES" sz="4000" dirty="0" smtClean="0"/>
              <a:t>“Una Salud”</a:t>
            </a:r>
            <a:endParaRPr lang="es-ES" sz="4000" dirty="0"/>
          </a:p>
        </p:txBody>
      </p:sp>
      <p:pic>
        <p:nvPicPr>
          <p:cNvPr id="2" name="Imagen 1" descr="Animal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8600"/>
            <a:ext cx="2222500" cy="28194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670312" y="2055774"/>
            <a:ext cx="6016487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96888" indent="-496888" algn="just">
              <a:spcBef>
                <a:spcPts val="2400"/>
              </a:spcBef>
              <a:buClr>
                <a:srgbClr val="D10303"/>
              </a:buClr>
              <a:buFont typeface="Wingdings" charset="2"/>
              <a:buChar char=""/>
            </a:pPr>
            <a:r>
              <a:rPr lang="es-ES" sz="2800" dirty="0"/>
              <a:t>Toma de conciencia colectiva del vínculo existente entre la salud animal y la salud humana. </a:t>
            </a:r>
          </a:p>
          <a:p>
            <a:pPr marL="496888" indent="-496888" algn="just">
              <a:spcBef>
                <a:spcPts val="2400"/>
              </a:spcBef>
              <a:buClr>
                <a:srgbClr val="D10303"/>
              </a:buClr>
              <a:buFont typeface="Wingdings" charset="2"/>
              <a:buChar char=""/>
            </a:pPr>
            <a:r>
              <a:rPr lang="es-ES" sz="2800" dirty="0"/>
              <a:t>Corresponsabilidad intersectorial.</a:t>
            </a:r>
          </a:p>
          <a:p>
            <a:pPr marL="496888" indent="-496888" algn="just">
              <a:spcBef>
                <a:spcPts val="2400"/>
              </a:spcBef>
              <a:buClr>
                <a:srgbClr val="D10303"/>
              </a:buClr>
              <a:buFont typeface="Wingdings" charset="2"/>
              <a:buChar char=""/>
            </a:pPr>
            <a:r>
              <a:rPr lang="es-ES" sz="2800" dirty="0"/>
              <a:t>Formulación de políticas públicas con intervención intersectorial.</a:t>
            </a:r>
          </a:p>
          <a:p>
            <a:pPr marL="496888" indent="-496888" algn="just">
              <a:spcBef>
                <a:spcPts val="2400"/>
              </a:spcBef>
              <a:buClr>
                <a:srgbClr val="D10303"/>
              </a:buClr>
              <a:buFont typeface="Wingdings" charset="2"/>
              <a:buChar char=""/>
            </a:pPr>
            <a:r>
              <a:rPr lang="es-ES" sz="2800" dirty="0"/>
              <a:t>Participación de iniciativa privada y sociedad civil. </a:t>
            </a:r>
          </a:p>
        </p:txBody>
      </p:sp>
    </p:spTree>
    <p:extLst>
      <p:ext uri="{BB962C8B-B14F-4D97-AF65-F5344CB8AC3E}">
        <p14:creationId xmlns:p14="http://schemas.microsoft.com/office/powerpoint/2010/main" val="4039365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629167866"/>
              </p:ext>
            </p:extLst>
          </p:nvPr>
        </p:nvGraphicFramePr>
        <p:xfrm>
          <a:off x="1361371" y="1489572"/>
          <a:ext cx="6893431" cy="5017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ángulo 2"/>
          <p:cNvSpPr/>
          <p:nvPr/>
        </p:nvSpPr>
        <p:spPr>
          <a:xfrm rot="3750665">
            <a:off x="4859251" y="3314480"/>
            <a:ext cx="329083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4400" b="1" dirty="0" smtClean="0">
                <a:latin typeface="+mj-lt"/>
                <a:ea typeface="+mj-ea"/>
                <a:cs typeface="+mj-cs"/>
              </a:rPr>
              <a:t>Intersectorial</a:t>
            </a:r>
            <a:endParaRPr lang="es-ES_tradnl" sz="4400" b="1" dirty="0">
              <a:latin typeface="+mj-lt"/>
              <a:ea typeface="+mj-ea"/>
              <a:cs typeface="+mj-cs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084001" y="73615"/>
            <a:ext cx="4841337" cy="1143000"/>
          </a:xfrm>
        </p:spPr>
        <p:txBody>
          <a:bodyPr/>
          <a:lstStyle/>
          <a:p>
            <a:r>
              <a:rPr lang="es-ES" sz="4000" dirty="0"/>
              <a:t>Abordaje Integral</a:t>
            </a:r>
          </a:p>
        </p:txBody>
      </p:sp>
      <p:sp>
        <p:nvSpPr>
          <p:cNvPr id="6" name="Rectángulo 5"/>
          <p:cNvSpPr/>
          <p:nvPr/>
        </p:nvSpPr>
        <p:spPr>
          <a:xfrm rot="17904590">
            <a:off x="932000" y="3283703"/>
            <a:ext cx="427899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4400" b="1" dirty="0" smtClean="0">
                <a:latin typeface="+mj-lt"/>
                <a:ea typeface="+mj-ea"/>
                <a:cs typeface="+mj-cs"/>
              </a:rPr>
              <a:t>Interdisciplinario</a:t>
            </a:r>
            <a:r>
              <a:rPr lang="es-ES_tradnl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s-ES_tradnl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517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3513221" y="116128"/>
            <a:ext cx="5630779" cy="1050452"/>
          </a:xfrm>
        </p:spPr>
        <p:txBody>
          <a:bodyPr>
            <a:normAutofit/>
          </a:bodyPr>
          <a:lstStyle/>
          <a:p>
            <a:r>
              <a:rPr lang="es-ES" sz="4000" b="1" dirty="0" smtClean="0">
                <a:solidFill>
                  <a:srgbClr val="2B471A"/>
                </a:solidFill>
              </a:rPr>
              <a:t>Ejemplo</a:t>
            </a:r>
            <a:endParaRPr lang="es-ES" sz="4000" b="1" dirty="0">
              <a:solidFill>
                <a:srgbClr val="2B471A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978" y="1627128"/>
            <a:ext cx="6377922" cy="4708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939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01189" y="97799"/>
            <a:ext cx="5642811" cy="1111640"/>
          </a:xfrm>
        </p:spPr>
        <p:txBody>
          <a:bodyPr/>
          <a:lstStyle/>
          <a:p>
            <a:r>
              <a:rPr lang="es-ES" sz="3600" dirty="0" smtClean="0"/>
              <a:t>Resistencia Antimicrobiana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2460" y="1143000"/>
            <a:ext cx="8819079" cy="5448276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spcAft>
                <a:spcPts val="1200"/>
              </a:spcAft>
              <a:buClr>
                <a:srgbClr val="A42E2F"/>
              </a:buClr>
              <a:buFont typeface="Wingdings" charset="2"/>
              <a:buChar char=""/>
            </a:pPr>
            <a:r>
              <a:rPr lang="es-MX" sz="2300" dirty="0"/>
              <a:t>S</a:t>
            </a:r>
            <a:r>
              <a:rPr lang="es-MX" sz="2300" dirty="0" smtClean="0"/>
              <a:t>e </a:t>
            </a:r>
            <a:r>
              <a:rPr lang="es-MX" sz="2300" dirty="0" smtClean="0"/>
              <a:t>debe a una serie de mutaciones adquiridas que modifican algún </a:t>
            </a:r>
            <a:r>
              <a:rPr lang="es-MX" sz="2300" dirty="0"/>
              <a:t>mecanismo </a:t>
            </a:r>
            <a:r>
              <a:rPr lang="es-MX" sz="2300" dirty="0" smtClean="0"/>
              <a:t>o estructura bacteriana con los que el </a:t>
            </a:r>
            <a:r>
              <a:rPr lang="es-MX" sz="2300" dirty="0"/>
              <a:t>antibiótico normalmente </a:t>
            </a:r>
            <a:r>
              <a:rPr lang="es-MX" sz="2300" dirty="0" smtClean="0"/>
              <a:t>interactúa, impidiendo que estos actúen. 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  <a:buClr>
                <a:srgbClr val="A42E2F"/>
              </a:buClr>
              <a:buFont typeface="Wingdings" charset="2"/>
              <a:buChar char=""/>
            </a:pPr>
            <a:r>
              <a:rPr lang="es-MX" sz="2300" dirty="0" smtClean="0"/>
              <a:t>Con frecuencia son resultado de un proceso de presión selectiva.</a:t>
            </a:r>
            <a:endParaRPr lang="es-MX" sz="2300" dirty="0"/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  <a:buClr>
                <a:srgbClr val="A42E2F"/>
              </a:buClr>
              <a:buFont typeface="Wingdings" charset="2"/>
              <a:buChar char=""/>
            </a:pPr>
            <a:r>
              <a:rPr lang="es-MX" sz="2300" dirty="0"/>
              <a:t>Diferentes mecanismos de resistencia se han observado desde la era </a:t>
            </a:r>
            <a:r>
              <a:rPr lang="es-MX" sz="2300" dirty="0" smtClean="0"/>
              <a:t>pre-antibiótica </a:t>
            </a:r>
            <a:r>
              <a:rPr lang="es-MX" sz="2300" dirty="0"/>
              <a:t>como en los plásmidos.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  <a:buClr>
                <a:srgbClr val="A42E2F"/>
              </a:buClr>
              <a:buFont typeface="Wingdings" charset="2"/>
              <a:buChar char=""/>
            </a:pPr>
            <a:r>
              <a:rPr lang="es-MX" sz="2300" dirty="0"/>
              <a:t>Los principales mecanismos de resistencia son: </a:t>
            </a:r>
          </a:p>
          <a:p>
            <a:pPr marL="1485900" lvl="2" indent="-342900" algn="just">
              <a:spcBef>
                <a:spcPts val="0"/>
              </a:spcBef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150000"/>
              <a:buFont typeface="Arial" charset="0"/>
              <a:buChar char="•"/>
            </a:pPr>
            <a:r>
              <a:rPr lang="es-MX" sz="2300" dirty="0" smtClean="0"/>
              <a:t>Inactivación </a:t>
            </a:r>
            <a:r>
              <a:rPr lang="es-MX" sz="2300" dirty="0"/>
              <a:t>enzimática de los </a:t>
            </a:r>
            <a:r>
              <a:rPr lang="es-MX" sz="2300" dirty="0" smtClean="0"/>
              <a:t>antibióticos</a:t>
            </a:r>
            <a:r>
              <a:rPr lang="es-MX" sz="2300" dirty="0"/>
              <a:t>.</a:t>
            </a:r>
          </a:p>
          <a:p>
            <a:pPr marL="1485900" lvl="2" indent="-342900" algn="just">
              <a:spcBef>
                <a:spcPts val="0"/>
              </a:spcBef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150000"/>
              <a:buFont typeface="Arial" charset="0"/>
              <a:buChar char="•"/>
            </a:pPr>
            <a:r>
              <a:rPr lang="es-MX" sz="2300" dirty="0" smtClean="0"/>
              <a:t>Impermeabilidad </a:t>
            </a:r>
            <a:r>
              <a:rPr lang="es-MX" sz="2300" dirty="0"/>
              <a:t>de la membrana o pared celular.</a:t>
            </a:r>
          </a:p>
          <a:p>
            <a:pPr marL="1485900" lvl="2" indent="-342900" algn="just">
              <a:spcBef>
                <a:spcPts val="0"/>
              </a:spcBef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150000"/>
              <a:buFont typeface="Arial" charset="0"/>
              <a:buChar char="•"/>
            </a:pPr>
            <a:r>
              <a:rPr lang="es-MX" sz="2300" dirty="0" smtClean="0"/>
              <a:t>Expulsión </a:t>
            </a:r>
            <a:r>
              <a:rPr lang="es-MX" sz="2300" dirty="0"/>
              <a:t>por mecanismos activos del antibiótico.</a:t>
            </a:r>
          </a:p>
          <a:p>
            <a:pPr marL="1485900" lvl="2" indent="-342900" algn="just">
              <a:spcBef>
                <a:spcPts val="0"/>
              </a:spcBef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150000"/>
              <a:buFont typeface="Arial" charset="0"/>
              <a:buChar char="•"/>
            </a:pPr>
            <a:r>
              <a:rPr lang="es-MX" sz="2300" dirty="0"/>
              <a:t>Modificación del sitio blanco del antibiótico en la </a:t>
            </a:r>
            <a:r>
              <a:rPr lang="es-MX" sz="2300" dirty="0" smtClean="0"/>
              <a:t>bacteria.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0" y="6591276"/>
            <a:ext cx="88803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Fuente: *WHO</a:t>
            </a:r>
            <a:r>
              <a:rPr lang="en-US" sz="1400" b="1" dirty="0"/>
              <a:t>, Antimicrobial Resistance Global Report on surveillance, </a:t>
            </a:r>
            <a:r>
              <a:rPr lang="en-US" sz="1400" b="1" dirty="0" smtClean="0"/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1383671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01189" y="48268"/>
            <a:ext cx="5672528" cy="1143000"/>
          </a:xfrm>
        </p:spPr>
        <p:txBody>
          <a:bodyPr/>
          <a:lstStyle/>
          <a:p>
            <a:r>
              <a:rPr lang="es-ES" sz="3600" dirty="0" smtClean="0"/>
              <a:t>Resistencia Antimicrobiana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9789" y="1302286"/>
            <a:ext cx="8735915" cy="5032494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spcAft>
                <a:spcPts val="1200"/>
              </a:spcAft>
              <a:buClr>
                <a:srgbClr val="A42E2F"/>
              </a:buClr>
              <a:buFont typeface="Wingdings" charset="2"/>
              <a:buChar char=""/>
            </a:pPr>
            <a:r>
              <a:rPr lang="es-MX" sz="2400" dirty="0" smtClean="0"/>
              <a:t>Se </a:t>
            </a:r>
            <a:r>
              <a:rPr lang="es-MX" sz="2400" dirty="0"/>
              <a:t>ha convertido en un problema global tanto para lo salud de los humanos como para la de los animales</a:t>
            </a:r>
            <a:r>
              <a:rPr lang="es-MX" sz="2400" dirty="0" smtClean="0"/>
              <a:t>.</a:t>
            </a:r>
          </a:p>
          <a:p>
            <a:pPr marL="342900" indent="-342900" algn="just">
              <a:spcAft>
                <a:spcPts val="1800"/>
              </a:spcAft>
              <a:buClr>
                <a:srgbClr val="A42E2F"/>
              </a:buClr>
              <a:buFont typeface="Wingdings" charset="2"/>
              <a:buChar char=""/>
            </a:pPr>
            <a:r>
              <a:rPr lang="es-MX" sz="2400" dirty="0" smtClean="0"/>
              <a:t>700,000 </a:t>
            </a:r>
            <a:r>
              <a:rPr lang="es-MX" sz="2400" dirty="0"/>
              <a:t>defunciones anuales a nivel mundial causadas por infecciones multiresistentes, que  podrían pasar a más de 10 millones de personas en el año </a:t>
            </a:r>
            <a:r>
              <a:rPr lang="es-MX" sz="2400" dirty="0" smtClean="0"/>
              <a:t>2050*.</a:t>
            </a:r>
          </a:p>
          <a:p>
            <a:pPr marL="342900" indent="-342900" algn="just">
              <a:spcAft>
                <a:spcPts val="1800"/>
              </a:spcAft>
              <a:buClr>
                <a:srgbClr val="A42E2F"/>
              </a:buClr>
              <a:buFont typeface="Wingdings" charset="2"/>
              <a:buChar char=""/>
            </a:pPr>
            <a:r>
              <a:rPr lang="es-MX" sz="2400" dirty="0" smtClean="0"/>
              <a:t>En </a:t>
            </a:r>
            <a:r>
              <a:rPr lang="es-MX" sz="2400" dirty="0"/>
              <a:t>2050 podrían fallecer más personas por infecciones resistentes que por cáncer</a:t>
            </a:r>
            <a:r>
              <a:rPr lang="es-MX" sz="2400" dirty="0" smtClean="0"/>
              <a:t>. El impacto económico podría alcanzar </a:t>
            </a:r>
            <a:r>
              <a:rPr lang="es-MX" sz="2400" dirty="0"/>
              <a:t>los 100 trillones de dólares; es decir, entre el 2% y 3.5% del PIB mundial. </a:t>
            </a:r>
          </a:p>
          <a:p>
            <a:pPr marL="342900" indent="-342900" algn="just">
              <a:spcAft>
                <a:spcPts val="1800"/>
              </a:spcAft>
              <a:buClr>
                <a:srgbClr val="A42E2F"/>
              </a:buClr>
              <a:buFont typeface="Wingdings" charset="2"/>
              <a:buChar char=""/>
            </a:pPr>
            <a:r>
              <a:rPr lang="es-MX" sz="2400" dirty="0"/>
              <a:t>Se calcula que el costo anual en los Estados Unidos por la resistencia antibiótica es entre 100 millones y 30 billones de </a:t>
            </a:r>
            <a:r>
              <a:rPr lang="es-MX" sz="2400" dirty="0" smtClean="0"/>
              <a:t>dólares.</a:t>
            </a:r>
            <a:endParaRPr lang="es-MX" sz="2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0" y="6334780"/>
            <a:ext cx="917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Fuente: *WHO</a:t>
            </a:r>
            <a:r>
              <a:rPr lang="en-US" sz="1400" b="1" dirty="0"/>
              <a:t>, Antimicrobial Resistance Global Report on surveillance, </a:t>
            </a:r>
            <a:r>
              <a:rPr lang="en-US" sz="1400" b="1" dirty="0" smtClean="0"/>
              <a:t>2014 y </a:t>
            </a:r>
            <a:r>
              <a:rPr lang="es-ES" sz="1400" b="1" dirty="0" err="1"/>
              <a:t>O`Nell</a:t>
            </a:r>
            <a:r>
              <a:rPr lang="es-ES" sz="1400" b="1" dirty="0"/>
              <a:t> J. </a:t>
            </a:r>
            <a:r>
              <a:rPr lang="es-ES" sz="1400" b="1" dirty="0" err="1"/>
              <a:t>T</a:t>
            </a:r>
            <a:r>
              <a:rPr lang="es-ES" sz="1400" b="1" dirty="0" err="1" smtClean="0"/>
              <a:t>ackling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drug-resistant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infections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globally</a:t>
            </a:r>
            <a:r>
              <a:rPr lang="es-ES" sz="1400" b="1" dirty="0" smtClean="0"/>
              <a:t>: final </a:t>
            </a:r>
            <a:r>
              <a:rPr lang="es-ES" sz="1400" b="1" dirty="0" err="1" smtClean="0"/>
              <a:t>report</a:t>
            </a:r>
            <a:r>
              <a:rPr lang="es-ES" sz="1400" b="1" dirty="0" smtClean="0"/>
              <a:t> and </a:t>
            </a:r>
            <a:r>
              <a:rPr lang="es-ES" sz="1400" b="1" dirty="0" err="1" smtClean="0"/>
              <a:t>recommendations</a:t>
            </a:r>
            <a:r>
              <a:rPr lang="es-ES" sz="1400" b="1" dirty="0" smtClean="0"/>
              <a:t>. 2016.</a:t>
            </a:r>
            <a:endParaRPr lang="es-ES" sz="1400" b="1" dirty="0"/>
          </a:p>
        </p:txBody>
      </p:sp>
    </p:spTree>
    <p:extLst>
      <p:ext uri="{BB962C8B-B14F-4D97-AF65-F5344CB8AC3E}">
        <p14:creationId xmlns:p14="http://schemas.microsoft.com/office/powerpoint/2010/main" val="183811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r 1">
      <a:dk1>
        <a:sysClr val="windowText" lastClr="000000"/>
      </a:dk1>
      <a:lt1>
        <a:sysClr val="window" lastClr="FFFFFF"/>
      </a:lt1>
      <a:dk2>
        <a:srgbClr val="738450"/>
      </a:dk2>
      <a:lt2>
        <a:srgbClr val="FFFFFF"/>
      </a:lt2>
      <a:accent1>
        <a:srgbClr val="2B471A"/>
      </a:accent1>
      <a:accent2>
        <a:srgbClr val="474747"/>
      </a:accent2>
      <a:accent3>
        <a:srgbClr val="030707"/>
      </a:accent3>
      <a:accent4>
        <a:srgbClr val="824F1C"/>
      </a:accent4>
      <a:accent5>
        <a:srgbClr val="511818"/>
      </a:accent5>
      <a:accent6>
        <a:srgbClr val="553876"/>
      </a:accent6>
      <a:hlink>
        <a:srgbClr val="929547"/>
      </a:hlink>
      <a:folHlink>
        <a:srgbClr val="5663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6122</TotalTime>
  <Words>1483</Words>
  <Application>Microsoft Macintosh PowerPoint</Application>
  <PresentationFormat>Presentación en pantalla (4:3)</PresentationFormat>
  <Paragraphs>105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Presentación de PowerPoint</vt:lpstr>
      <vt:lpstr>“...no existen límites, ni líneas divisorias entre la medicina humana y la animal...” </vt:lpstr>
      <vt:lpstr>Afectación Integral</vt:lpstr>
      <vt:lpstr>Afectación Integral</vt:lpstr>
      <vt:lpstr>Solución Integral “Una Salud”</vt:lpstr>
      <vt:lpstr>Abordaje Integral</vt:lpstr>
      <vt:lpstr>Ejemplo</vt:lpstr>
      <vt:lpstr>Resistencia Antimicrobiana</vt:lpstr>
      <vt:lpstr>Resistencia Antimicrobiana</vt:lpstr>
      <vt:lpstr>Salud animal / humana</vt:lpstr>
      <vt:lpstr>Solución Integral</vt:lpstr>
      <vt:lpstr>Solución Integral</vt:lpstr>
      <vt:lpstr>Abordaje Nacional</vt:lpstr>
      <vt:lpstr>Abordaje Internacional</vt:lpstr>
      <vt:lpstr>Abordaje Internacional</vt:lpstr>
      <vt:lpstr>Siguientes pasos</vt:lpstr>
      <vt:lpstr>Presentación de PowerPoint</vt:lpstr>
      <vt:lpstr>Presentación de PowerPoint</vt:lpstr>
    </vt:vector>
  </TitlesOfParts>
  <Company>Compromiso Universitario por la Salud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Andrés Castañeda</dc:creator>
  <cp:lastModifiedBy>Andrés Castañeda</cp:lastModifiedBy>
  <cp:revision>134</cp:revision>
  <dcterms:created xsi:type="dcterms:W3CDTF">2016-10-12T17:32:26Z</dcterms:created>
  <dcterms:modified xsi:type="dcterms:W3CDTF">2016-10-26T21:33:37Z</dcterms:modified>
</cp:coreProperties>
</file>