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81" r:id="rId4"/>
    <p:sldId id="282" r:id="rId5"/>
    <p:sldId id="283" r:id="rId6"/>
    <p:sldId id="260" r:id="rId7"/>
    <p:sldId id="280" r:id="rId8"/>
    <p:sldId id="256" r:id="rId9"/>
    <p:sldId id="259" r:id="rId10"/>
    <p:sldId id="262" r:id="rId11"/>
    <p:sldId id="261" r:id="rId12"/>
    <p:sldId id="279" r:id="rId13"/>
    <p:sldId id="263" r:id="rId14"/>
    <p:sldId id="265" r:id="rId15"/>
    <p:sldId id="266" r:id="rId16"/>
    <p:sldId id="267" r:id="rId17"/>
    <p:sldId id="268" r:id="rId18"/>
    <p:sldId id="264" r:id="rId19"/>
    <p:sldId id="269" r:id="rId20"/>
    <p:sldId id="270" r:id="rId21"/>
    <p:sldId id="271" r:id="rId22"/>
    <p:sldId id="272" r:id="rId23"/>
    <p:sldId id="273" r:id="rId24"/>
    <p:sldId id="278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9BD6B-CB1E-4926-AA67-EBC614F86E8B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D586-9C50-4EC1-AFFF-3BFB25635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3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D586-9C50-4EC1-AFFF-3BFB256354B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81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97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7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46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CD5-8471-42F9-9224-F7175334DC09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F:\MHCP_2014\Multimedia\Img Institucional\2014-Todos por un nuevo país\logos Ajustados\Nuevo logo-minhacienda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093296"/>
            <a:ext cx="285277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6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1DC-1B88-4B57-9F17-2B1E3A32A504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8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305D-7AAE-479F-B4CE-6DB5EDDB5BF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6DD6-BDBC-4FB5-8BA5-FB43E167F1AA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3E5F-718E-44A9-806F-6F938C5B8697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D1E6-6017-4787-93FD-EF1561853353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4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571-FA80-4036-BF43-068110269F5A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7C9E-047A-499E-9459-A8960B72E0E1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76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A307-ED1C-4305-908C-F26CF67BFE81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52D-7941-4A53-A853-1A25E810B8AC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22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43B7-2CE7-41DA-86B6-2D7208E2838B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50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6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26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8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07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1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79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FDB2-BC19-489B-BF9C-978266FD799E}" type="datetimeFigureOut">
              <a:rPr lang="es-MX" smtClean="0"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BBB4-E9CA-4B36-A323-EC6CA5B239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9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B19EACAF-3BD8-4E48-91F3-E30118EE3C6C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27/04/2016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F:\MHCP_2014\Multimedia\Img Institucional\2014-Todos por un nuevo país\logos Ajustados\Nuevo logo-minhacienda-201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093296"/>
            <a:ext cx="285277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275118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3054323" cy="14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18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 bwMode="auto">
          <a:xfrm>
            <a:off x="3690367" y="3140968"/>
            <a:ext cx="525658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51310"/>
            <a:ext cx="8229600" cy="45259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Grupo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Investigación </a:t>
            </a:r>
            <a:r>
              <a:rPr lang="es-MX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Traslacional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en ENFERMEDADES CARDIOVASCULARES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Presentación </a:t>
            </a:r>
          </a:p>
          <a:p>
            <a:pPr marL="0" indent="0" algn="ctr">
              <a:buNone/>
            </a:pP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CONSENSO NACIONAL </a:t>
            </a:r>
          </a:p>
          <a:p>
            <a:pPr marL="0" indent="0" algn="ctr">
              <a:buNone/>
            </a:pP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HIPERTENSION IMSS 2016</a:t>
            </a:r>
            <a:endParaRPr lang="es-MX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ACADEMIA NACIONAL DE MEDICINA A.C.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7" y="4365104"/>
            <a:ext cx="38404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49" y="1916832"/>
            <a:ext cx="6085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18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42" y="126876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Hipertensión Arterial Sistémica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Es la condición más común que se observa en la atención primaria del adulto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Conduce a Infarto del Miocardio,  Accidente Vascular Cerebral, Insuficiencia Renal, Muerte (1.5% anual atribuible en población Hipertensa) (</a:t>
            </a:r>
            <a:r>
              <a:rPr lang="es-MX" baseline="-25000" dirty="0">
                <a:solidFill>
                  <a:prstClr val="black"/>
                </a:solidFill>
              </a:rPr>
              <a:t>~</a:t>
            </a:r>
            <a:r>
              <a:rPr lang="es-MX" dirty="0">
                <a:solidFill>
                  <a:prstClr val="black"/>
                </a:solidFill>
              </a:rPr>
              <a:t> 10 muertes  potenciales  x 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21 Millones de Hipertensos en México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~ 11 millones de Hipertensos en el IMSS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50 % lo desconoce en población abierta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30% en el IMSS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De los que se saben hipertensos en el IMSS se estima que 70% toma de manera irregular el tratamiento y 50% lo abandona  a los 8 meses.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75% de los pacientes que tienen 3 o mas fármacos para la presión solo toman uno o dos.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La HTA es el factor de riesgo cardiovascular más común.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En el IMSS una de cada 3 muertes totales es secundaria a padecimientos cardiovasculares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Si bien el costo de su atención integral es catastrófico lo es más el no tratar apropiadamente a estos pacientes.</a:t>
            </a:r>
          </a:p>
          <a:p>
            <a:pPr lvl="8"/>
            <a:r>
              <a:rPr lang="es-MX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 Nacional de Hipertensión IMSS 2016</a:t>
            </a:r>
          </a:p>
        </p:txBody>
      </p:sp>
    </p:spTree>
    <p:extLst>
      <p:ext uri="{BB962C8B-B14F-4D97-AF65-F5344CB8AC3E}">
        <p14:creationId xmlns:p14="http://schemas.microsoft.com/office/powerpoint/2010/main" val="9730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48737" y="1916832"/>
            <a:ext cx="7732835" cy="45858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grave problema detectado en el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IMSS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hay cerca de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10.5 millones de adultos hipertensos, (7.5 millones detectados, 4.3 millones tratados) que reciben receta de antihipertensivos (2.7-3.7 millones). Y están en cifras de control apropiado.  (&lt; 140/90) (solo 2.3 millones)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manera que la inversión en antihipertensivos (millonaria) 50% no se utiliza o no es efectiva. (~ 1 millón de recetas mensuales [ de a 150 pesos -&gt;  receta -&gt; 150 millones Mensuales= ~ 1800 millones al año)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términos de protección cardiovascular, tomar antihipertensivos sin lograr metas es similar a no tomarlos</a:t>
            </a:r>
            <a:r>
              <a:rPr lang="es-MX" sz="2400" b="1" dirty="0" smtClean="0"/>
              <a:t>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21248" y="1844824"/>
            <a:ext cx="71781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Causas Potenciales</a:t>
            </a:r>
          </a:p>
          <a:p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Sobresaturación de los servicios en atención primaria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Falta de actualización por parte del medico tratante.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Tomas de presión inapropiadas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Abasto de medicamentos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Guías internacionales??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Guías de practica clínica (Implementación y vigilancia)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Medicina Basada en evidencia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/>
              <a:t>Tipo de población y perfil epidemiológico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1882" y="1628800"/>
            <a:ext cx="4584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Evidencias</a:t>
            </a:r>
            <a:r>
              <a:rPr lang="es-E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1,2,3</a:t>
            </a:r>
            <a:endParaRPr lang="es-ES" sz="54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78855" y="2636912"/>
            <a:ext cx="6484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Existe importante evidencia científica en favor del tratamiento farmacológico en personas de más de 60 años. (Meta 150/90)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Evidencia Moderada en personas de 30-59 años  por consenso 140/90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En población afroamericana iniciar con calcio antagonista y diurético.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843808" y="5733256"/>
            <a:ext cx="62495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1. Canadian </a:t>
            </a:r>
            <a:r>
              <a:rPr lang="en-US" sz="1100" dirty="0" smtClean="0"/>
              <a:t>Hypertension Canada’s 2016 CHEP Guidelines for Blood Pressure Measurement,</a:t>
            </a:r>
          </a:p>
          <a:p>
            <a:r>
              <a:rPr lang="en-US" sz="1100" dirty="0" smtClean="0"/>
              <a:t>Diagnosis, Assessment of Risk, Prevention and Treatment of Hypertension</a:t>
            </a:r>
            <a:r>
              <a:rPr lang="es-MX" sz="1100" dirty="0" smtClean="0"/>
              <a:t>10.1016/j.cjca.2016.02.066</a:t>
            </a:r>
          </a:p>
          <a:p>
            <a:r>
              <a:rPr lang="es-MX" sz="1100" dirty="0" smtClean="0"/>
              <a:t>2. JNC 8 – 2014. </a:t>
            </a:r>
            <a:r>
              <a:rPr lang="es-MX" sz="1100" dirty="0" err="1" smtClean="0"/>
              <a:t>Guidelines</a:t>
            </a:r>
            <a:r>
              <a:rPr lang="es-MX" sz="1100" dirty="0" smtClean="0"/>
              <a:t> </a:t>
            </a:r>
            <a:r>
              <a:rPr lang="es-MX" sz="1100" dirty="0" err="1" smtClean="0"/>
              <a:t>for</a:t>
            </a:r>
            <a:r>
              <a:rPr lang="es-MX" sz="1100" dirty="0" smtClean="0"/>
              <a:t> </a:t>
            </a:r>
            <a:r>
              <a:rPr lang="es-MX" sz="1100" dirty="0" err="1" smtClean="0"/>
              <a:t>Hypertension</a:t>
            </a:r>
            <a:endParaRPr lang="es-MX" sz="1100" dirty="0" smtClean="0"/>
          </a:p>
          <a:p>
            <a:r>
              <a:rPr lang="es-MX" sz="1100" dirty="0" smtClean="0"/>
              <a:t>3. </a:t>
            </a:r>
            <a:r>
              <a:rPr lang="es-MX" sz="1100" dirty="0" err="1" smtClean="0"/>
              <a:t>Giusseppe</a:t>
            </a:r>
            <a:r>
              <a:rPr lang="es-MX" sz="1100" dirty="0" smtClean="0"/>
              <a:t> </a:t>
            </a:r>
            <a:r>
              <a:rPr lang="es-MX" sz="1100" dirty="0" err="1" smtClean="0"/>
              <a:t>Mancia</a:t>
            </a:r>
            <a:r>
              <a:rPr lang="es-MX" sz="1100" dirty="0" smtClean="0"/>
              <a:t>, et al.  </a:t>
            </a:r>
            <a:r>
              <a:rPr lang="en-US" sz="1100" dirty="0" smtClean="0"/>
              <a:t>2013 ESH/ESC Guidelines for the management of arterial hypertension DOI: http://dx.doi.org/10.1093/eurheartj/eht151 2159-2219 First published online: 14 June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368847"/>
            <a:ext cx="9093324" cy="5489153"/>
            <a:chOff x="1672" y="-6107"/>
            <a:chExt cx="8897" cy="57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73" y="-6106"/>
              <a:ext cx="8894" cy="5491"/>
              <a:chOff x="1673" y="-6106"/>
              <a:chExt cx="8894" cy="5491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1673" y="-6106"/>
                <a:ext cx="8894" cy="5491"/>
              </a:xfrm>
              <a:custGeom>
                <a:avLst/>
                <a:gdLst>
                  <a:gd name="T0" fmla="+- 0 1673 1673"/>
                  <a:gd name="T1" fmla="*/ T0 w 8894"/>
                  <a:gd name="T2" fmla="+- 0 -615 -6106"/>
                  <a:gd name="T3" fmla="*/ -615 h 5491"/>
                  <a:gd name="T4" fmla="+- 0 10567 1673"/>
                  <a:gd name="T5" fmla="*/ T4 w 8894"/>
                  <a:gd name="T6" fmla="+- 0 -615 -6106"/>
                  <a:gd name="T7" fmla="*/ -615 h 5491"/>
                  <a:gd name="T8" fmla="+- 0 10567 1673"/>
                  <a:gd name="T9" fmla="*/ T8 w 8894"/>
                  <a:gd name="T10" fmla="+- 0 -6106 -6106"/>
                  <a:gd name="T11" fmla="*/ -6106 h 5491"/>
                  <a:gd name="T12" fmla="+- 0 1673 1673"/>
                  <a:gd name="T13" fmla="*/ T12 w 8894"/>
                  <a:gd name="T14" fmla="+- 0 -6106 -6106"/>
                  <a:gd name="T15" fmla="*/ -6106 h 5491"/>
                  <a:gd name="T16" fmla="+- 0 1673 1673"/>
                  <a:gd name="T17" fmla="*/ T16 w 8894"/>
                  <a:gd name="T18" fmla="+- 0 -615 -6106"/>
                  <a:gd name="T19" fmla="*/ -615 h 54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94" h="5491">
                    <a:moveTo>
                      <a:pt x="0" y="5491"/>
                    </a:moveTo>
                    <a:lnTo>
                      <a:pt x="8894" y="5491"/>
                    </a:lnTo>
                    <a:lnTo>
                      <a:pt x="8894" y="0"/>
                    </a:lnTo>
                    <a:lnTo>
                      <a:pt x="0" y="0"/>
                    </a:lnTo>
                    <a:lnTo>
                      <a:pt x="0" y="549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673" y="-615"/>
              <a:ext cx="8894" cy="293"/>
              <a:chOff x="1673" y="-615"/>
              <a:chExt cx="8894" cy="293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673" y="-615"/>
                <a:ext cx="8894" cy="293"/>
              </a:xfrm>
              <a:custGeom>
                <a:avLst/>
                <a:gdLst>
                  <a:gd name="T0" fmla="+- 0 1673 1673"/>
                  <a:gd name="T1" fmla="*/ T0 w 8894"/>
                  <a:gd name="T2" fmla="+- 0 -322 -615"/>
                  <a:gd name="T3" fmla="*/ -322 h 293"/>
                  <a:gd name="T4" fmla="+- 0 10567 1673"/>
                  <a:gd name="T5" fmla="*/ T4 w 8894"/>
                  <a:gd name="T6" fmla="+- 0 -322 -615"/>
                  <a:gd name="T7" fmla="*/ -322 h 293"/>
                  <a:gd name="T8" fmla="+- 0 10567 1673"/>
                  <a:gd name="T9" fmla="*/ T8 w 8894"/>
                  <a:gd name="T10" fmla="+- 0 -615 -615"/>
                  <a:gd name="T11" fmla="*/ -615 h 293"/>
                  <a:gd name="T12" fmla="+- 0 1673 1673"/>
                  <a:gd name="T13" fmla="*/ T12 w 8894"/>
                  <a:gd name="T14" fmla="+- 0 -615 -615"/>
                  <a:gd name="T15" fmla="*/ -615 h 293"/>
                  <a:gd name="T16" fmla="+- 0 1673 1673"/>
                  <a:gd name="T17" fmla="*/ T16 w 8894"/>
                  <a:gd name="T18" fmla="+- 0 -322 -615"/>
                  <a:gd name="T19" fmla="*/ -322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94" h="293">
                    <a:moveTo>
                      <a:pt x="0" y="293"/>
                    </a:moveTo>
                    <a:lnTo>
                      <a:pt x="8894" y="293"/>
                    </a:lnTo>
                    <a:lnTo>
                      <a:pt x="8894" y="0"/>
                    </a:lnTo>
                    <a:lnTo>
                      <a:pt x="0" y="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" y="-6106"/>
                <a:ext cx="8837" cy="5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10 Rectángulo"/>
          <p:cNvSpPr/>
          <p:nvPr/>
        </p:nvSpPr>
        <p:spPr>
          <a:xfrm>
            <a:off x="1115616" y="1628800"/>
            <a:ext cx="388843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1458719"/>
            <a:ext cx="8704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Consenso Nacional IMSS 2016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798" y="2348880"/>
            <a:ext cx="927997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Delphi (170)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rondas de preguntas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ronda de resultados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Reunión de Consenso (12)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Revisión Sistemática (Prisma)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5" y="1700807"/>
            <a:ext cx="76073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880" y="3429000"/>
            <a:ext cx="37444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652120" y="3645024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581128"/>
            <a:ext cx="10802322" cy="73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53" y="1442517"/>
            <a:ext cx="315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Métodos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104" y="2483277"/>
            <a:ext cx="853244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Los miembros de los grupos designados para Consenso fueron seleccionados de entre más de 250 nominados en base a la experiencia en la red de  hipertensión (n = 34), la atención primaria (n = 26), incluyendo geriatría (n = 13), cardiología (n = 22), nefrología ( n = 13), enfermería (n = 6), la farmacología (n = 2), revisores de ensayos clínicos (n = 6), la medicina basada en la evidencia (n = 13), epidemiología (n = 11),) y el desarrollo e implementación de guías de práctica clínica en los sistemas de atención (n = 24). (NT= 170)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0422" y="60342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Ciudades: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Sonora, Monterrey, Tamaulipas, Zacatecas, Colima, Michoacán, Veracruz, Edo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CD de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Puebla, Jalisco, Hidalgo, Oaxaca, Chiapas, Campeche, Medida, Q Roo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88876" y="148478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Preguntas Clave Finales</a:t>
            </a:r>
          </a:p>
          <a:p>
            <a:pPr marL="342900" indent="-342900">
              <a:buAutoNum type="arabicPeriod"/>
            </a:pPr>
            <a:r>
              <a:rPr lang="es-MX" dirty="0" smtClean="0"/>
              <a:t>&gt; 140/90 umbral para inicio de tratamiento farmacológico?</a:t>
            </a:r>
          </a:p>
          <a:p>
            <a:pPr marL="342900" indent="-342900">
              <a:buAutoNum type="arabicPeriod"/>
            </a:pPr>
            <a:r>
              <a:rPr lang="es-MX" dirty="0" smtClean="0"/>
              <a:t>El tratamiento Farmacológico siempre por metas y cuales?</a:t>
            </a:r>
          </a:p>
          <a:p>
            <a:pPr marL="342900" indent="-342900">
              <a:buAutoNum type="arabicPeriod"/>
            </a:pPr>
            <a:r>
              <a:rPr lang="es-MX" dirty="0" smtClean="0"/>
              <a:t>En población Mexicana cual debe ser la terapia combinada de inicio y cuando?</a:t>
            </a:r>
          </a:p>
          <a:p>
            <a:pPr marL="342900" indent="-342900">
              <a:buAutoNum type="arabicPeriod"/>
            </a:pPr>
            <a:r>
              <a:rPr lang="es-MX" dirty="0" smtClean="0"/>
              <a:t>Basado en los grupos elegidos  de riesgo cuales son los puntos primarios  de daño a órganos mas estudiados 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Cual es la cifra de presión idónea a alcanzar en pacientes mexicanos &gt; 60 años?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Cual es la cifra a alcanzar en menores de 40 años.?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Cual es la Meta para paciente Diabético?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Cual es la meta para paciente con nefropatía?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Cual es la Meta en caso de Hipertrofia Ventricular?</a:t>
            </a:r>
          </a:p>
          <a:p>
            <a:pPr marL="342900" indent="-342900">
              <a:buAutoNum type="arabicPeriod"/>
            </a:pPr>
            <a:r>
              <a:rPr lang="es-MX" dirty="0" smtClean="0"/>
              <a:t>En paciente diabético o </a:t>
            </a:r>
            <a:r>
              <a:rPr lang="es-MX" dirty="0" err="1" smtClean="0"/>
              <a:t>nefrópata</a:t>
            </a:r>
            <a:r>
              <a:rPr lang="es-MX" dirty="0" smtClean="0"/>
              <a:t> cual ? es la cifra limite para iniciar </a:t>
            </a:r>
            <a:r>
              <a:rPr lang="es-MX" dirty="0" err="1" smtClean="0"/>
              <a:t>Tx</a:t>
            </a:r>
            <a:r>
              <a:rPr lang="es-MX" dirty="0" smtClean="0"/>
              <a:t> Farmacológico.</a:t>
            </a:r>
          </a:p>
          <a:p>
            <a:pPr marL="342900" indent="-342900">
              <a:buAutoNum type="arabicPeriod"/>
            </a:pPr>
            <a:r>
              <a:rPr lang="es-MX" dirty="0" smtClean="0"/>
              <a:t>Con que antihipertensivo(s) se debe iniciar en menores de 40 años.</a:t>
            </a:r>
          </a:p>
          <a:p>
            <a:pPr marL="342900" indent="-342900">
              <a:buAutoNum type="arabicPeriod"/>
            </a:pPr>
            <a:r>
              <a:rPr lang="es-MX" dirty="0" smtClean="0"/>
              <a:t>Si tiene que indicar un calcio antagonista cual utiliza?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Cuanto tiempo espera para agregar otro antihipertensivo?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Cuando usar </a:t>
            </a:r>
            <a:r>
              <a:rPr lang="es-MX" dirty="0" smtClean="0"/>
              <a:t>ARA2 </a:t>
            </a:r>
            <a:r>
              <a:rPr lang="es-MX" dirty="0" smtClean="0"/>
              <a:t>con IECA?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Cuando solicitar un MAPA?</a:t>
            </a:r>
          </a:p>
          <a:p>
            <a:pPr marL="342900" indent="-342900">
              <a:buAutoNum type="arabicPeriod"/>
            </a:pPr>
            <a:r>
              <a:rPr lang="es-MX" dirty="0" smtClean="0"/>
              <a:t>Cuando usar los </a:t>
            </a:r>
            <a:r>
              <a:rPr lang="es-MX" dirty="0" err="1" smtClean="0"/>
              <a:t>betabloqueadores</a:t>
            </a:r>
            <a:r>
              <a:rPr lang="es-MX" dirty="0" smtClean="0"/>
              <a:t> de primera </a:t>
            </a:r>
            <a:r>
              <a:rPr lang="es-MX" dirty="0" err="1" smtClean="0"/>
              <a:t>linea</a:t>
            </a:r>
            <a:r>
              <a:rPr lang="es-MX" dirty="0" smtClean="0"/>
              <a:t>.</a:t>
            </a:r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800225"/>
            <a:ext cx="74580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1520" y="21328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El umbral para el inicio del manejo farmacológico en hipertensión arterial es 140/90 mmHg para la población en general. Se sugiere considerar el tratamiento farmacológico si el paciente cursa con diabetes de larga evolución o ya hay la presencia de daño a órganos blanco con cifras </a:t>
            </a:r>
            <a:r>
              <a:rPr lang="es-MX" u="sng" dirty="0" smtClean="0">
                <a:effectLst/>
                <a:latin typeface="Arial"/>
                <a:ea typeface="Calibri"/>
                <a:cs typeface="Times New Roman"/>
              </a:rPr>
              <a:t>&gt;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 135/85 mmHg.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Debe siempre establecerse un abordaje integral considerando las circunstancias específicas del paciente a tratar y bajo un modelo de metas por lograr.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la población general se debe siempre iniciar tratamiento si la presión arterial sistólica es &gt;= 140 mmHg y mantener una meta de &lt; 140 mmHg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la población general se debe siempre iniciar tratamiento farmacológico si la presión arterial diastólica es &gt;= de 90 mmHg y mantener &lt; 90 mmHg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El bloqueo del sistema renina angiotensina es piedra angular en la población diabética y/o con daño renal en cualquier estadio.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La terapia combinada puede administrarse de primera línea sobre todo en elevaciones extremas de la presión arterial o con daño establecido en órganos blanco.</a:t>
            </a:r>
            <a:endParaRPr lang="es-MX" dirty="0"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41506" y="1268760"/>
            <a:ext cx="89939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Consenso Nacional de Hipertensión</a:t>
            </a:r>
          </a:p>
          <a:p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68414" y="2095749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la población &gt; 18 años y con daño renal la meta a considerar es </a:t>
            </a:r>
            <a:r>
              <a:rPr lang="es-MX" u="sng" dirty="0" smtClean="0">
                <a:effectLst/>
                <a:latin typeface="Arial"/>
                <a:ea typeface="Calibri"/>
                <a:cs typeface="Times New Roman"/>
              </a:rPr>
              <a:t>&lt;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 130/85 mmHg. El fármaco primario es un IECA o ARA2, combinado con diurético y/o calcio-antagonista.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población menor de 60 años </a:t>
            </a:r>
            <a:r>
              <a:rPr lang="es-MX" dirty="0" err="1" smtClean="0">
                <a:effectLst/>
                <a:latin typeface="Arial"/>
                <a:ea typeface="Calibri"/>
                <a:cs typeface="Times New Roman"/>
              </a:rPr>
              <a:t>ó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 portadora de cardiopatía isquémica con componente híper-reactor considerar de primera línea a beta-bloqueadores con una meta &lt; 140/90 mmHg.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El tratamiento con B-bloqueador es de primera línea en sujetos con cardiopatía isquémica o falla cardiaca si no existe contraindicación. Excepto para los casos de angina </a:t>
            </a:r>
            <a:r>
              <a:rPr lang="es-MX" dirty="0" err="1" smtClean="0">
                <a:effectLst/>
                <a:latin typeface="Arial"/>
                <a:ea typeface="Calibri"/>
                <a:cs typeface="Times New Roman"/>
              </a:rPr>
              <a:t>vasoespástica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, donde la indicación clara es de un </a:t>
            </a:r>
            <a:r>
              <a:rPr lang="es-MX" dirty="0" err="1" smtClean="0">
                <a:effectLst/>
                <a:latin typeface="Arial"/>
                <a:ea typeface="Calibri"/>
                <a:cs typeface="Times New Roman"/>
              </a:rPr>
              <a:t>calcioantagonista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la población en general si la meta no se alcanza en un mes de tratamiento aumentar dosis o </a:t>
            </a:r>
            <a:r>
              <a:rPr lang="es-MX" dirty="0" err="1" smtClean="0">
                <a:effectLst/>
                <a:latin typeface="Arial"/>
                <a:ea typeface="Calibri"/>
                <a:cs typeface="Times New Roman"/>
              </a:rPr>
              <a:t>bién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, agregar un segundo fármaco (diurético tipo tiazida, bloqueador </a:t>
            </a:r>
            <a:r>
              <a:rPr lang="es-MX" dirty="0" err="1" smtClean="0">
                <a:effectLst/>
                <a:latin typeface="Arial"/>
                <a:ea typeface="Calibri"/>
                <a:cs typeface="Times New Roman"/>
              </a:rPr>
              <a:t>dihidropiridinico</a:t>
            </a: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 de calcio, IECA o ARA2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En la población general con HTA que no logre las metas preestablecidas con dos fármacos en el lapso de tres semanas, agregar un tercer fármaco.</a:t>
            </a:r>
            <a:endParaRPr lang="es-MX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es-MX" dirty="0" smtClean="0">
                <a:effectLst/>
                <a:latin typeface="Arial"/>
                <a:ea typeface="Calibri"/>
                <a:cs typeface="Times New Roman"/>
              </a:rPr>
              <a:t>La combinación de ARA2 con IECA, no demostró beneficio y si algunos riesgos, por lo que no recomendamos su uso combinado.</a:t>
            </a:r>
            <a:endParaRPr lang="es-MX" dirty="0">
              <a:ea typeface="Calibri"/>
              <a:cs typeface="Times New Roman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51" y="1393586"/>
            <a:ext cx="8907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Consenso Nacional de Hipertensión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83568" y="2182505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13"/>
            </a:pP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El uso único de diurético como tratamiento de primera línea debe aconsejarse en sujetos que no tengan trastorno metabólico asociado, sobre todo resistencia a insulina o diabetes, se recomienda además vigilancia al respecto. </a:t>
            </a:r>
            <a:endParaRPr lang="es-MX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Para la población general </a:t>
            </a:r>
            <a:r>
              <a:rPr lang="es-MX" u="sng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&gt;</a:t>
            </a: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70 años con HTA estadio 2 el descenso debe realizarse paulatinamente (8 semanas), si no existe comorbilidad que justifique buscar metas más estrictas una meta &lt; 150/90 mmHg es recomendable</a:t>
            </a:r>
            <a:endParaRPr lang="es-MX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El tratamiento de inicio en el paciente hipertenso con IC con fracción de expulsión reducida es IECA o ARA2 + </a:t>
            </a:r>
            <a:r>
              <a:rPr lang="es-MX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Diurético </a:t>
            </a: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tipo </a:t>
            </a:r>
            <a:r>
              <a:rPr lang="es-MX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tiazídicos, </a:t>
            </a:r>
            <a:endParaRPr lang="es-MX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s-MX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El tratamiento recomendado para el hipertenso con IC con fracción de expulsión normal es IECA o ARA2 + diurético tipo </a:t>
            </a:r>
            <a:r>
              <a:rPr lang="es-MX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tiazídicos </a:t>
            </a:r>
            <a:endParaRPr lang="es-MX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51" y="1393586"/>
            <a:ext cx="8907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Consenso Nacional de Hipertensión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275118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3054323" cy="14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18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 bwMode="auto">
          <a:xfrm>
            <a:off x="3690367" y="3140968"/>
            <a:ext cx="525658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39552" y="1351310"/>
            <a:ext cx="8229600" cy="45259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Grupo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Investigación </a:t>
            </a:r>
            <a:r>
              <a:rPr lang="es-MX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Traslacional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en ENFERMEDADES CARDIOVASCULARES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ACADEMIA NACIONAL DE MEDICINA A.C.</a:t>
            </a: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7" y="4365104"/>
            <a:ext cx="38404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07981" y="2708920"/>
            <a:ext cx="4328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2791"/>
            <a:ext cx="84249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6" y="1506777"/>
            <a:ext cx="73437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5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49" y="1442517"/>
            <a:ext cx="66198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2550"/>
            <a:ext cx="82089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2517"/>
            <a:ext cx="7416824" cy="49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42117"/>
            <a:ext cx="367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684845" y="6441870"/>
            <a:ext cx="1607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Arch</a:t>
            </a:r>
            <a:r>
              <a:rPr lang="es-MX" sz="1600" dirty="0" smtClean="0"/>
              <a:t> </a:t>
            </a:r>
            <a:r>
              <a:rPr lang="es-MX" sz="1600" dirty="0" err="1" smtClean="0"/>
              <a:t>Cardiol</a:t>
            </a:r>
            <a:r>
              <a:rPr lang="es-MX" sz="1600" dirty="0" smtClean="0"/>
              <a:t> </a:t>
            </a:r>
            <a:r>
              <a:rPr lang="es-MX" sz="1600" dirty="0" err="1" smtClean="0"/>
              <a:t>Mex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394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946202" cy="28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8" y="2420888"/>
            <a:ext cx="3823955" cy="28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260648"/>
            <a:ext cx="9144000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03"/>
            <a:ext cx="3054323" cy="14771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06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44577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UMAE HOSPITAL DE CARDIOLOGIA</a:t>
            </a:r>
          </a:p>
          <a:p>
            <a:pPr algn="ctr"/>
            <a:r>
              <a:rPr lang="es-CO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MEDICO NACIONAL SXXI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0" y="1505922"/>
            <a:ext cx="6897453" cy="49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1531</Words>
  <Application>Microsoft Office PowerPoint</Application>
  <PresentationFormat>Presentación en pantalla (4:3)</PresentationFormat>
  <Paragraphs>143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Rosas Peralta</dc:creator>
  <cp:lastModifiedBy>Martin Rosas Peralta</cp:lastModifiedBy>
  <cp:revision>24</cp:revision>
  <dcterms:created xsi:type="dcterms:W3CDTF">2016-04-25T11:39:40Z</dcterms:created>
  <dcterms:modified xsi:type="dcterms:W3CDTF">2016-04-27T23:30:56Z</dcterms:modified>
</cp:coreProperties>
</file>