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9" r:id="rId2"/>
    <p:sldId id="394" r:id="rId3"/>
    <p:sldId id="270" r:id="rId4"/>
    <p:sldId id="280" r:id="rId5"/>
    <p:sldId id="275" r:id="rId6"/>
    <p:sldId id="309" r:id="rId7"/>
    <p:sldId id="277" r:id="rId8"/>
    <p:sldId id="276" r:id="rId9"/>
    <p:sldId id="282" r:id="rId10"/>
    <p:sldId id="386" r:id="rId11"/>
    <p:sldId id="354" r:id="rId12"/>
    <p:sldId id="395" r:id="rId13"/>
    <p:sldId id="396" r:id="rId14"/>
    <p:sldId id="334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F1C"/>
    <a:srgbClr val="28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0" autoAdjust="0"/>
    <p:restoredTop sz="93170" autoAdjust="0"/>
  </p:normalViewPr>
  <p:slideViewPr>
    <p:cSldViewPr snapToGrid="0" snapToObjects="1">
      <p:cViewPr>
        <p:scale>
          <a:sx n="100" d="100"/>
          <a:sy n="100" d="100"/>
        </p:scale>
        <p:origin x="-520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92073-C473-CE42-B3CA-A17FE4D558F9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28B6-82EB-2740-AB1C-CEC32B388F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43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colaboration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Dr. </a:t>
            </a:r>
            <a:r>
              <a:rPr lang="es-ES" dirty="0" err="1" smtClean="0"/>
              <a:t>Goldstein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hundred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Mexican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patients</a:t>
            </a:r>
            <a:r>
              <a:rPr lang="es-ES" baseline="0" dirty="0" smtClean="0"/>
              <a:t>, Hp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present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40% of </a:t>
            </a:r>
            <a:r>
              <a:rPr lang="es-ES" baseline="0" dirty="0" err="1" smtClean="0"/>
              <a:t>adjacent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tissues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30% in tumor </a:t>
            </a:r>
            <a:r>
              <a:rPr lang="es-ES" baseline="0" dirty="0" err="1" smtClean="0"/>
              <a:t>tissues</a:t>
            </a:r>
            <a:r>
              <a:rPr lang="es-ES" baseline="0" dirty="0" smtClean="0"/>
              <a:t>, and in 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instances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Hp </a:t>
            </a:r>
            <a:r>
              <a:rPr lang="es-ES" baseline="0" dirty="0" err="1" smtClean="0"/>
              <a:t>abundance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high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Even</a:t>
            </a:r>
            <a:r>
              <a:rPr lang="es-ES" baseline="0" dirty="0" smtClean="0"/>
              <a:t> more, in </a:t>
            </a:r>
            <a:r>
              <a:rPr lang="es-ES" baseline="0" dirty="0" err="1" smtClean="0"/>
              <a:t>chinesse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patients</a:t>
            </a:r>
            <a:r>
              <a:rPr lang="es-ES" baseline="0" dirty="0" smtClean="0"/>
              <a:t> Hp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more </a:t>
            </a:r>
            <a:r>
              <a:rPr lang="es-ES" baseline="0" dirty="0" err="1" smtClean="0"/>
              <a:t>frequent</a:t>
            </a:r>
            <a:r>
              <a:rPr lang="es-ES" baseline="0" dirty="0" smtClean="0"/>
              <a:t>, in </a:t>
            </a:r>
            <a:r>
              <a:rPr lang="es-ES" baseline="0" dirty="0" err="1" smtClean="0"/>
              <a:t>almost</a:t>
            </a:r>
            <a:r>
              <a:rPr lang="es-ES" baseline="0" dirty="0" smtClean="0"/>
              <a:t> 80% in </a:t>
            </a:r>
            <a:r>
              <a:rPr lang="es-ES" baseline="0" dirty="0" err="1" smtClean="0"/>
              <a:t>adjacent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tissues</a:t>
            </a:r>
            <a:r>
              <a:rPr lang="es-ES" baseline="0" dirty="0" smtClean="0"/>
              <a:t> and in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50% of tumor </a:t>
            </a:r>
            <a:r>
              <a:rPr lang="es-ES" baseline="0" dirty="0" err="1" smtClean="0"/>
              <a:t>tissues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clearly</a:t>
            </a:r>
            <a:r>
              <a:rPr lang="es-ES" baseline="0" dirty="0" smtClean="0"/>
              <a:t>  show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Hp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present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stomach</a:t>
            </a:r>
            <a:r>
              <a:rPr lang="es-ES" baseline="0" dirty="0" smtClean="0"/>
              <a:t> of a </a:t>
            </a:r>
            <a:r>
              <a:rPr lang="es-ES" baseline="0" dirty="0" err="1" smtClean="0"/>
              <a:t>large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proportions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patients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GC, </a:t>
            </a:r>
            <a:r>
              <a:rPr lang="es-ES" baseline="0" dirty="0" err="1" smtClean="0"/>
              <a:t>regardless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region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came</a:t>
            </a:r>
            <a:r>
              <a:rPr lang="es-ES" baseline="0" dirty="0" smtClean="0"/>
              <a:t>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C504-71C1-F04A-BD85-0E6D9C59E44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36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26180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01681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04270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84750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7528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51190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55866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29567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55270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7787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18985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2199F-D1AB-9744-A4A2-8CF7FC07FDB3}" type="datetimeFigureOut">
              <a:rPr lang="es-ES" smtClean="0"/>
              <a:t>20/07/16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2EF0-3C50-0E44-9517-7F89651451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6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72617" y="1125892"/>
            <a:ext cx="8023324" cy="1232297"/>
          </a:xfrm>
        </p:spPr>
        <p:txBody>
          <a:bodyPr rIns="116994">
            <a:noAutofit/>
          </a:bodyPr>
          <a:lstStyle/>
          <a:p>
            <a:pPr marL="40182">
              <a:defRPr/>
            </a:pPr>
            <a:r>
              <a:rPr lang="es-ES_tradnl" b="1" dirty="0" smtClean="0">
                <a:solidFill>
                  <a:srgbClr val="0000FF"/>
                </a:solidFill>
                <a:effectLst>
                  <a:outerShdw blurRad="50800" dist="38100" dir="1980000" algn="l" rotWithShape="0">
                    <a:srgbClr val="FF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Estudios de Microbiota en cáncer gástrico</a:t>
            </a:r>
            <a:endParaRPr lang="en-US" b="1" dirty="0">
              <a:solidFill>
                <a:srgbClr val="0000FF"/>
              </a:solidFill>
              <a:effectLst>
                <a:outerShdw blurRad="50800" dist="38100" dir="1980000" algn="l" rotWithShape="0">
                  <a:srgbClr val="FF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63" y="4717174"/>
            <a:ext cx="1568877" cy="16613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572616" y="4851400"/>
            <a:ext cx="6078709" cy="124177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>
              <a:lnSpc>
                <a:spcPct val="50000"/>
              </a:lnSpc>
              <a:spcBef>
                <a:spcPts val="1846"/>
              </a:spcBef>
              <a:defRPr/>
            </a:pP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Javier Torres, PhD</a:t>
            </a:r>
          </a:p>
          <a:p>
            <a:pPr marL="40182">
              <a:lnSpc>
                <a:spcPct val="50000"/>
              </a:lnSpc>
              <a:spcBef>
                <a:spcPts val="1846"/>
              </a:spcBef>
              <a:defRPr/>
            </a:pP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Unidad de Investigacion en Enfermedades Infecciosas</a:t>
            </a:r>
          </a:p>
          <a:p>
            <a:pPr marL="40182">
              <a:lnSpc>
                <a:spcPct val="50000"/>
              </a:lnSpc>
              <a:spcBef>
                <a:spcPts val="1846"/>
              </a:spcBef>
              <a:defRPr/>
            </a:pP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Instituto Mexicano del Seguro Social</a:t>
            </a:r>
          </a:p>
        </p:txBody>
      </p:sp>
    </p:spTree>
    <p:extLst>
      <p:ext uri="{BB962C8B-B14F-4D97-AF65-F5344CB8AC3E}">
        <p14:creationId xmlns:p14="http://schemas.microsoft.com/office/powerpoint/2010/main" val="13026947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6481"/>
          <a:stretch/>
        </p:blipFill>
        <p:spPr>
          <a:xfrm>
            <a:off x="469900" y="444500"/>
            <a:ext cx="8200050" cy="6413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03300" y="92214"/>
            <a:ext cx="718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00FF"/>
                </a:solidFill>
              </a:rPr>
              <a:t>P</a:t>
            </a:r>
            <a:r>
              <a:rPr lang="es-MX" sz="2000" b="1" dirty="0" smtClean="0">
                <a:solidFill>
                  <a:srgbClr val="0000FF"/>
                </a:solidFill>
              </a:rPr>
              <a:t>roporci</a:t>
            </a:r>
            <a:r>
              <a:rPr lang="es-MX" sz="2000" b="1" dirty="0" smtClean="0">
                <a:solidFill>
                  <a:srgbClr val="0000FF"/>
                </a:solidFill>
              </a:rPr>
              <a:t>ó</a:t>
            </a:r>
            <a:r>
              <a:rPr lang="es-MX" sz="2000" b="1" dirty="0" smtClean="0">
                <a:solidFill>
                  <a:srgbClr val="0000FF"/>
                </a:solidFill>
              </a:rPr>
              <a:t>n microbiana e integraci</a:t>
            </a:r>
            <a:r>
              <a:rPr lang="es-MX" sz="2000" b="1" dirty="0" smtClean="0">
                <a:solidFill>
                  <a:srgbClr val="0000FF"/>
                </a:solidFill>
              </a:rPr>
              <a:t>ó</a:t>
            </a:r>
            <a:r>
              <a:rPr lang="es-MX" sz="2000" b="1" dirty="0" smtClean="0">
                <a:solidFill>
                  <a:srgbClr val="0000FF"/>
                </a:solidFill>
              </a:rPr>
              <a:t>n de DNA bacteriano </a:t>
            </a:r>
            <a:r>
              <a:rPr lang="es-MX" sz="2000" b="1" dirty="0" smtClean="0">
                <a:solidFill>
                  <a:srgbClr val="0000FF"/>
                </a:solidFill>
              </a:rPr>
              <a:t>en tumor</a:t>
            </a:r>
            <a:endParaRPr lang="es-MX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6593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152400" y="84665"/>
            <a:ext cx="6790264" cy="6665445"/>
            <a:chOff x="863600" y="0"/>
            <a:chExt cx="6790264" cy="666544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b="7654"/>
            <a:stretch/>
          </p:blipFill>
          <p:spPr>
            <a:xfrm>
              <a:off x="863600" y="0"/>
              <a:ext cx="4662604" cy="6333067"/>
            </a:xfrm>
            <a:prstGeom prst="rect">
              <a:avLst/>
            </a:prstGeom>
          </p:spPr>
        </p:pic>
        <p:grpSp>
          <p:nvGrpSpPr>
            <p:cNvPr id="8" name="Agrupar 7"/>
            <p:cNvGrpSpPr/>
            <p:nvPr/>
          </p:nvGrpSpPr>
          <p:grpSpPr>
            <a:xfrm>
              <a:off x="5689600" y="4419620"/>
              <a:ext cx="1964264" cy="406400"/>
              <a:chOff x="5892800" y="1134552"/>
              <a:chExt cx="1964264" cy="40640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5892800" y="1253086"/>
                <a:ext cx="186266" cy="1862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CuadroTexto 3"/>
              <p:cNvSpPr txBox="1"/>
              <p:nvPr/>
            </p:nvSpPr>
            <p:spPr>
              <a:xfrm>
                <a:off x="6079066" y="1134552"/>
                <a:ext cx="1777998" cy="406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i="1" dirty="0" smtClean="0">
                    <a:solidFill>
                      <a:srgbClr val="008000"/>
                    </a:solidFill>
                  </a:rPr>
                  <a:t>H. pylori </a:t>
                </a:r>
                <a:r>
                  <a:rPr lang="es-ES" sz="2000" b="1" dirty="0" err="1" smtClean="0">
                    <a:solidFill>
                      <a:srgbClr val="008000"/>
                    </a:solidFill>
                  </a:rPr>
                  <a:t>OTUs</a:t>
                </a:r>
                <a:endParaRPr lang="es-ES" sz="2000" b="1" i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7" name="CuadroTexto 6"/>
            <p:cNvSpPr txBox="1"/>
            <p:nvPr/>
          </p:nvSpPr>
          <p:spPr>
            <a:xfrm>
              <a:off x="2726269" y="6265335"/>
              <a:ext cx="1202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err="1" smtClean="0">
                  <a:solidFill>
                    <a:srgbClr val="1F497D"/>
                  </a:solidFill>
                </a:rPr>
                <a:t>patients</a:t>
              </a:r>
              <a:endParaRPr lang="es-ES" sz="2000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4961470" y="897466"/>
            <a:ext cx="399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0000FF"/>
                </a:solidFill>
              </a:rPr>
              <a:t>H. pylori </a:t>
            </a:r>
            <a:r>
              <a:rPr lang="es-MX" sz="2400" b="1" dirty="0" smtClean="0">
                <a:solidFill>
                  <a:srgbClr val="0000FF"/>
                </a:solidFill>
              </a:rPr>
              <a:t>es altamente frecuente en tumor y tejido adyacente de pacientes Mexicanos y Chinos con c</a:t>
            </a:r>
            <a:r>
              <a:rPr lang="es-MX" sz="2400" b="1" dirty="0" smtClean="0">
                <a:solidFill>
                  <a:srgbClr val="0000FF"/>
                </a:solidFill>
              </a:rPr>
              <a:t>á</a:t>
            </a:r>
            <a:r>
              <a:rPr lang="es-MX" sz="2400" b="1" dirty="0" smtClean="0">
                <a:solidFill>
                  <a:srgbClr val="0000FF"/>
                </a:solidFill>
              </a:rPr>
              <a:t>ncer g</a:t>
            </a:r>
            <a:r>
              <a:rPr lang="es-MX" sz="2400" b="1" dirty="0" smtClean="0">
                <a:solidFill>
                  <a:srgbClr val="0000FF"/>
                </a:solidFill>
              </a:rPr>
              <a:t>á</a:t>
            </a:r>
            <a:r>
              <a:rPr lang="es-MX" sz="2400" b="1" dirty="0" smtClean="0">
                <a:solidFill>
                  <a:srgbClr val="0000FF"/>
                </a:solidFill>
              </a:rPr>
              <a:t>strico</a:t>
            </a:r>
            <a:endParaRPr lang="es-MX" sz="2400" b="1" dirty="0">
              <a:solidFill>
                <a:srgbClr val="0000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300134" y="621767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6600"/>
                </a:solidFill>
              </a:rPr>
              <a:t>Dr. Alisa </a:t>
            </a:r>
            <a:r>
              <a:rPr lang="es-ES" sz="2000" b="1" dirty="0" err="1" smtClean="0">
                <a:solidFill>
                  <a:srgbClr val="FF6600"/>
                </a:solidFill>
              </a:rPr>
              <a:t>Goldstein</a:t>
            </a:r>
            <a:r>
              <a:rPr lang="es-ES" sz="2000" b="1" dirty="0" smtClean="0">
                <a:solidFill>
                  <a:srgbClr val="FF6600"/>
                </a:solidFill>
              </a:rPr>
              <a:t>, U Maryland </a:t>
            </a:r>
            <a:endParaRPr lang="es-E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4974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419100"/>
            <a:ext cx="8483600" cy="44831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2300" y="5626100"/>
            <a:ext cx="7900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smtClean="0">
                <a:solidFill>
                  <a:srgbClr val="0000FF"/>
                </a:solidFill>
              </a:rPr>
              <a:t>Gr</a:t>
            </a:r>
            <a:r>
              <a:rPr lang="es-MX" sz="2000" b="1" smtClean="0">
                <a:solidFill>
                  <a:srgbClr val="0000FF"/>
                </a:solidFill>
              </a:rPr>
              <a:t>á</a:t>
            </a:r>
            <a:r>
              <a:rPr lang="es-MX" sz="2000" b="1" smtClean="0">
                <a:solidFill>
                  <a:srgbClr val="0000FF"/>
                </a:solidFill>
              </a:rPr>
              <a:t>ficas de coordenadas principales mostrando la variaci</a:t>
            </a:r>
            <a:r>
              <a:rPr lang="es-MX" sz="2000" b="1" smtClean="0">
                <a:solidFill>
                  <a:srgbClr val="0000FF"/>
                </a:solidFill>
              </a:rPr>
              <a:t>ón </a:t>
            </a:r>
            <a:r>
              <a:rPr lang="es-MX" sz="2000" b="1" smtClean="0">
                <a:solidFill>
                  <a:srgbClr val="0000FF"/>
                </a:solidFill>
              </a:rPr>
              <a:t>entre muestras basado en distancia Bray-Curtis de perfiles taxon</a:t>
            </a:r>
            <a:r>
              <a:rPr lang="es-MX" sz="2000" b="1" smtClean="0">
                <a:solidFill>
                  <a:srgbClr val="0000FF"/>
                </a:solidFill>
              </a:rPr>
              <a:t>ómicos a nivel de </a:t>
            </a:r>
            <a:r>
              <a:rPr lang="es-MX" sz="2000" b="1" smtClean="0">
                <a:solidFill>
                  <a:srgbClr val="0000FF"/>
                </a:solidFill>
              </a:rPr>
              <a:t>phylum (A); y perfiles funcionales KEGG a nivel de m</a:t>
            </a:r>
            <a:r>
              <a:rPr lang="es-MX" sz="2000" b="1" smtClean="0">
                <a:solidFill>
                  <a:srgbClr val="0000FF"/>
                </a:solidFill>
              </a:rPr>
              <a:t>ó</a:t>
            </a:r>
            <a:r>
              <a:rPr lang="es-MX" sz="2000" b="1" smtClean="0">
                <a:solidFill>
                  <a:srgbClr val="0000FF"/>
                </a:solidFill>
              </a:rPr>
              <a:t>dulo (B)</a:t>
            </a:r>
            <a:endParaRPr lang="es-MX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384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00FF"/>
                </a:solidFill>
              </a:rPr>
              <a:t>Conclusiones</a:t>
            </a:r>
            <a:endParaRPr lang="es-MX" b="1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651" y="1041400"/>
            <a:ext cx="8035149" cy="4047983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  <a:buFont typeface="Wingdings" charset="2"/>
              <a:buChar char="ü"/>
            </a:pPr>
            <a:r>
              <a:rPr lang="es-MX" sz="2800" b="1" dirty="0" smtClean="0">
                <a:solidFill>
                  <a:srgbClr val="008000"/>
                </a:solidFill>
              </a:rPr>
              <a:t>La diversidad bacteriana en el est</a:t>
            </a:r>
            <a:r>
              <a:rPr lang="es-MX" sz="2800" b="1" dirty="0" smtClean="0">
                <a:solidFill>
                  <a:srgbClr val="008000"/>
                </a:solidFill>
              </a:rPr>
              <a:t>ómago </a:t>
            </a:r>
            <a:r>
              <a:rPr lang="es-MX" sz="2800" b="1" dirty="0" smtClean="0">
                <a:solidFill>
                  <a:srgbClr val="008000"/>
                </a:solidFill>
              </a:rPr>
              <a:t>disminuye conforme la severidad de la lesi</a:t>
            </a:r>
            <a:r>
              <a:rPr lang="es-MX" sz="2800" b="1" dirty="0" smtClean="0">
                <a:solidFill>
                  <a:srgbClr val="008000"/>
                </a:solidFill>
              </a:rPr>
              <a:t>ó</a:t>
            </a:r>
            <a:r>
              <a:rPr lang="es-MX" sz="2800" b="1" dirty="0" smtClean="0">
                <a:solidFill>
                  <a:srgbClr val="008000"/>
                </a:solidFill>
              </a:rPr>
              <a:t>n avanza de GNA a MI y a CG.</a:t>
            </a:r>
          </a:p>
          <a:p>
            <a:pPr>
              <a:buClr>
                <a:srgbClr val="FF6600"/>
              </a:buClr>
              <a:buFont typeface="Wingdings" charset="2"/>
              <a:buChar char="ü"/>
            </a:pPr>
            <a:r>
              <a:rPr lang="es-MX" sz="2800" b="1" dirty="0" smtClean="0">
                <a:solidFill>
                  <a:srgbClr val="008000"/>
                </a:solidFill>
              </a:rPr>
              <a:t>Estudios de microbiota indican que </a:t>
            </a:r>
            <a:r>
              <a:rPr lang="es-MX" sz="2800" b="1" i="1" dirty="0" smtClean="0">
                <a:solidFill>
                  <a:srgbClr val="008000"/>
                </a:solidFill>
              </a:rPr>
              <a:t>H. pylori </a:t>
            </a:r>
            <a:r>
              <a:rPr lang="es-MX" sz="2800" b="1" dirty="0" smtClean="0">
                <a:solidFill>
                  <a:srgbClr val="008000"/>
                </a:solidFill>
              </a:rPr>
              <a:t>e</a:t>
            </a:r>
            <a:r>
              <a:rPr lang="es-MX" sz="2800" b="1" dirty="0" smtClean="0">
                <a:solidFill>
                  <a:srgbClr val="008000"/>
                </a:solidFill>
              </a:rPr>
              <a:t>s frequente y abundante </a:t>
            </a:r>
            <a:r>
              <a:rPr lang="es-MX" sz="2800" b="1" dirty="0" smtClean="0">
                <a:solidFill>
                  <a:srgbClr val="008000"/>
                </a:solidFill>
              </a:rPr>
              <a:t>e</a:t>
            </a:r>
            <a:r>
              <a:rPr lang="es-MX" sz="2800" b="1" dirty="0" smtClean="0">
                <a:solidFill>
                  <a:srgbClr val="008000"/>
                </a:solidFill>
              </a:rPr>
              <a:t>n el est</a:t>
            </a:r>
            <a:r>
              <a:rPr lang="es-MX" sz="2800" b="1" dirty="0" smtClean="0">
                <a:solidFill>
                  <a:srgbClr val="008000"/>
                </a:solidFill>
              </a:rPr>
              <a:t>ómago de </a:t>
            </a:r>
            <a:r>
              <a:rPr lang="es-MX" sz="2800" b="1" dirty="0" smtClean="0">
                <a:solidFill>
                  <a:srgbClr val="008000"/>
                </a:solidFill>
              </a:rPr>
              <a:t>pacientes con c</a:t>
            </a:r>
            <a:r>
              <a:rPr lang="es-MX" sz="2800" b="1" dirty="0" smtClean="0">
                <a:solidFill>
                  <a:srgbClr val="008000"/>
                </a:solidFill>
              </a:rPr>
              <a:t>á</a:t>
            </a:r>
            <a:r>
              <a:rPr lang="es-MX" sz="2800" b="1" dirty="0" smtClean="0">
                <a:solidFill>
                  <a:srgbClr val="008000"/>
                </a:solidFill>
              </a:rPr>
              <a:t>ncer g</a:t>
            </a:r>
            <a:r>
              <a:rPr lang="es-MX" sz="2800" b="1" dirty="0" smtClean="0">
                <a:solidFill>
                  <a:srgbClr val="008000"/>
                </a:solidFill>
              </a:rPr>
              <a:t>ástrico</a:t>
            </a:r>
            <a:r>
              <a:rPr lang="es-MX" sz="2800" b="1" dirty="0" smtClean="0">
                <a:solidFill>
                  <a:srgbClr val="008000"/>
                </a:solidFill>
              </a:rPr>
              <a:t>.</a:t>
            </a:r>
          </a:p>
          <a:p>
            <a:pPr>
              <a:buClr>
                <a:srgbClr val="FF6600"/>
              </a:buClr>
              <a:buFont typeface="Wingdings" charset="2"/>
              <a:buChar char="ü"/>
            </a:pPr>
            <a:r>
              <a:rPr lang="es-MX" sz="2800" b="1" dirty="0" smtClean="0">
                <a:solidFill>
                  <a:srgbClr val="008000"/>
                </a:solidFill>
              </a:rPr>
              <a:t>Evidencias preliminares sugieren la integraci</a:t>
            </a:r>
            <a:r>
              <a:rPr lang="es-MX" sz="2800" b="1" dirty="0" smtClean="0">
                <a:solidFill>
                  <a:srgbClr val="008000"/>
                </a:solidFill>
              </a:rPr>
              <a:t>ó</a:t>
            </a:r>
            <a:r>
              <a:rPr lang="es-MX" sz="2800" b="1" dirty="0" smtClean="0">
                <a:solidFill>
                  <a:srgbClr val="008000"/>
                </a:solidFill>
              </a:rPr>
              <a:t>n de genes ribosomales de </a:t>
            </a:r>
            <a:r>
              <a:rPr lang="es-MX" sz="2800" b="1" i="1" dirty="0" smtClean="0">
                <a:solidFill>
                  <a:srgbClr val="008000"/>
                </a:solidFill>
              </a:rPr>
              <a:t>H. pylori</a:t>
            </a:r>
            <a:r>
              <a:rPr lang="es-MX" sz="2800" b="1" dirty="0" smtClean="0">
                <a:solidFill>
                  <a:srgbClr val="008000"/>
                </a:solidFill>
              </a:rPr>
              <a:t> </a:t>
            </a:r>
            <a:r>
              <a:rPr lang="es-MX" sz="2800" b="1" dirty="0" smtClean="0">
                <a:solidFill>
                  <a:srgbClr val="008000"/>
                </a:solidFill>
              </a:rPr>
              <a:t>e</a:t>
            </a:r>
            <a:r>
              <a:rPr lang="es-MX" sz="2800" b="1" dirty="0" smtClean="0">
                <a:solidFill>
                  <a:srgbClr val="008000"/>
                </a:solidFill>
              </a:rPr>
              <a:t>n el genoma humano.</a:t>
            </a:r>
          </a:p>
          <a:p>
            <a:pPr>
              <a:buClr>
                <a:srgbClr val="FF6600"/>
              </a:buClr>
              <a:buFont typeface="Wingdings" charset="2"/>
              <a:buChar char="ü"/>
            </a:pPr>
            <a:r>
              <a:rPr lang="es-MX" sz="2800" b="1" dirty="0" smtClean="0">
                <a:solidFill>
                  <a:srgbClr val="008000"/>
                </a:solidFill>
              </a:rPr>
              <a:t>An</a:t>
            </a:r>
            <a:r>
              <a:rPr lang="es-MX" sz="2800" b="1" dirty="0" smtClean="0">
                <a:solidFill>
                  <a:srgbClr val="008000"/>
                </a:solidFill>
              </a:rPr>
              <a:t>á</a:t>
            </a:r>
            <a:r>
              <a:rPr lang="es-MX" sz="2800" b="1" dirty="0" smtClean="0">
                <a:solidFill>
                  <a:srgbClr val="008000"/>
                </a:solidFill>
              </a:rPr>
              <a:t>lisis comparativo muestran una variacion mayor de microbiota y perfiles funcionales en el est</a:t>
            </a:r>
            <a:r>
              <a:rPr lang="es-MX" sz="2800" b="1" dirty="0" smtClean="0">
                <a:solidFill>
                  <a:srgbClr val="008000"/>
                </a:solidFill>
              </a:rPr>
              <a:t>ó</a:t>
            </a:r>
            <a:r>
              <a:rPr lang="es-MX" sz="2800" b="1" dirty="0" smtClean="0">
                <a:solidFill>
                  <a:srgbClr val="008000"/>
                </a:solidFill>
              </a:rPr>
              <a:t>mago que en otros sitios del cuerpo.</a:t>
            </a:r>
            <a:endParaRPr lang="es-MX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31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81758" y="3126265"/>
            <a:ext cx="332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8000"/>
                </a:solidFill>
              </a:defRPr>
            </a:lvl1pPr>
          </a:lstStyle>
          <a:p>
            <a:r>
              <a:rPr lang="es-ES" dirty="0"/>
              <a:t>Alisa </a:t>
            </a:r>
            <a:r>
              <a:rPr lang="es-ES" dirty="0" err="1"/>
              <a:t>Goldstein</a:t>
            </a:r>
            <a:r>
              <a:rPr lang="es-ES" dirty="0" smtClean="0"/>
              <a:t>, </a:t>
            </a:r>
            <a:r>
              <a:rPr lang="es-ES" dirty="0" err="1" smtClean="0"/>
              <a:t>Yu</a:t>
            </a:r>
            <a:r>
              <a:rPr lang="es-ES" dirty="0" smtClean="0"/>
              <a:t> </a:t>
            </a:r>
            <a:r>
              <a:rPr lang="es-ES" dirty="0" err="1" smtClean="0"/>
              <a:t>Guoqin</a:t>
            </a:r>
            <a:endParaRPr lang="es-ES" dirty="0" smtClean="0"/>
          </a:p>
          <a:p>
            <a:r>
              <a:rPr lang="es-ES" dirty="0" smtClean="0"/>
              <a:t>National </a:t>
            </a:r>
            <a:r>
              <a:rPr lang="es-ES" dirty="0" err="1" smtClean="0"/>
              <a:t>Cancer</a:t>
            </a:r>
            <a:r>
              <a:rPr lang="es-ES" dirty="0" smtClean="0"/>
              <a:t> </a:t>
            </a:r>
            <a:r>
              <a:rPr lang="es-ES" dirty="0" err="1" smtClean="0"/>
              <a:t>Institute</a:t>
            </a:r>
            <a:r>
              <a:rPr lang="es-ES" dirty="0" smtClean="0"/>
              <a:t>, NIH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581758" y="4084591"/>
            <a:ext cx="416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8000"/>
                </a:solidFill>
              </a:rPr>
              <a:t>Julie</a:t>
            </a:r>
            <a:r>
              <a:rPr lang="es-ES" b="1" dirty="0" smtClean="0">
                <a:solidFill>
                  <a:srgbClr val="008000"/>
                </a:solidFill>
              </a:rPr>
              <a:t> C. </a:t>
            </a:r>
            <a:r>
              <a:rPr lang="es-ES" b="1" dirty="0" err="1" smtClean="0">
                <a:solidFill>
                  <a:srgbClr val="008000"/>
                </a:solidFill>
              </a:rPr>
              <a:t>Dunning</a:t>
            </a:r>
            <a:r>
              <a:rPr lang="es-ES" b="1" dirty="0" smtClean="0">
                <a:solidFill>
                  <a:srgbClr val="008000"/>
                </a:solidFill>
              </a:rPr>
              <a:t>, Kelly M. Robinson</a:t>
            </a:r>
          </a:p>
          <a:p>
            <a:r>
              <a:rPr lang="es-ES" b="1" dirty="0" err="1" smtClean="0">
                <a:solidFill>
                  <a:srgbClr val="008000"/>
                </a:solidFill>
              </a:rPr>
              <a:t>Institute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for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Genome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Science</a:t>
            </a:r>
            <a:r>
              <a:rPr lang="es-ES" b="1" dirty="0" smtClean="0">
                <a:solidFill>
                  <a:srgbClr val="008000"/>
                </a:solidFill>
              </a:rPr>
              <a:t>, U Maryland </a:t>
            </a:r>
            <a:endParaRPr lang="es-ES" b="1" dirty="0">
              <a:solidFill>
                <a:srgbClr val="008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2937" y="2090531"/>
            <a:ext cx="3327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8000"/>
                </a:solidFill>
              </a:defRPr>
            </a:lvl1pPr>
          </a:lstStyle>
          <a:p>
            <a:r>
              <a:rPr lang="es-ES" dirty="0"/>
              <a:t>Francisco </a:t>
            </a:r>
            <a:r>
              <a:rPr lang="es-ES" dirty="0" err="1" smtClean="0"/>
              <a:t>Aviles-Jimenez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/>
              <a:t>Unidad de Investigación en Enfermedades Infecciosas, IMSS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5116" y="3217063"/>
            <a:ext cx="369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8000"/>
                </a:solidFill>
              </a:defRPr>
            </a:lvl1pPr>
          </a:lstStyle>
          <a:p>
            <a:r>
              <a:rPr lang="es-ES" dirty="0" smtClean="0"/>
              <a:t>Alfonso </a:t>
            </a:r>
            <a:r>
              <a:rPr lang="es-ES" dirty="0" err="1" smtClean="0"/>
              <a:t>Mendez</a:t>
            </a:r>
            <a:r>
              <a:rPr lang="es-ES" dirty="0" smtClean="0"/>
              <a:t>-Tenorio </a:t>
            </a:r>
            <a:endParaRPr lang="es-ES" dirty="0"/>
          </a:p>
          <a:p>
            <a:r>
              <a:rPr lang="es-ES" dirty="0"/>
              <a:t>Laboratorio de Biotecnología y Bioinformática Genómica, </a:t>
            </a:r>
            <a:r>
              <a:rPr lang="es-ES" dirty="0" smtClean="0"/>
              <a:t>ENCB, IPN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375116" y="4306157"/>
            <a:ext cx="3601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8000"/>
                </a:solidFill>
              </a:rPr>
              <a:t>Rafael Medrano, Alejandra Mantilla</a:t>
            </a:r>
            <a:endParaRPr lang="es-ES" b="1" dirty="0">
              <a:solidFill>
                <a:srgbClr val="008000"/>
              </a:solidFill>
            </a:endParaRPr>
          </a:p>
          <a:p>
            <a:r>
              <a:rPr lang="es-ES" b="1" dirty="0">
                <a:solidFill>
                  <a:srgbClr val="008000"/>
                </a:solidFill>
              </a:rPr>
              <a:t>UMAE </a:t>
            </a:r>
            <a:r>
              <a:rPr lang="es-ES" b="1" dirty="0" err="1" smtClean="0">
                <a:solidFill>
                  <a:srgbClr val="008000"/>
                </a:solidFill>
              </a:rPr>
              <a:t>Oncologia</a:t>
            </a:r>
            <a:r>
              <a:rPr lang="es-ES" b="1" dirty="0" smtClean="0">
                <a:solidFill>
                  <a:srgbClr val="008000"/>
                </a:solidFill>
              </a:rPr>
              <a:t>, CMN SXXI, IMSS</a:t>
            </a:r>
            <a:endParaRPr lang="es-ES" b="1" dirty="0">
              <a:solidFill>
                <a:srgbClr val="008000"/>
              </a:solidFill>
            </a:endParaRPr>
          </a:p>
          <a:p>
            <a:endParaRPr lang="es-ES" b="1" dirty="0">
              <a:solidFill>
                <a:srgbClr val="008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05750" y="2145964"/>
            <a:ext cx="332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8000"/>
                </a:solidFill>
              </a:defRPr>
            </a:lvl1pPr>
          </a:lstStyle>
          <a:p>
            <a:r>
              <a:rPr lang="es-ES" dirty="0" err="1" smtClean="0"/>
              <a:t>Shoko</a:t>
            </a:r>
            <a:r>
              <a:rPr lang="es-ES" dirty="0" smtClean="0"/>
              <a:t> </a:t>
            </a:r>
            <a:r>
              <a:rPr lang="es-ES" dirty="0" err="1" smtClean="0"/>
              <a:t>Iwai</a:t>
            </a:r>
            <a:endParaRPr lang="es-ES" dirty="0" smtClean="0"/>
          </a:p>
          <a:p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Genome</a:t>
            </a:r>
            <a:r>
              <a:rPr lang="es-ES" dirty="0" smtClean="0"/>
              <a:t>, San Francisco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526533" y="711200"/>
            <a:ext cx="309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Colaboradores</a:t>
            </a:r>
            <a:endParaRPr lang="es-ES" sz="3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0199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521270" y="656332"/>
            <a:ext cx="7251130" cy="5089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/>
          <a:lstStyle/>
          <a:p>
            <a:pPr marL="40182">
              <a:defRPr/>
            </a:pP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  <a:sym typeface="Arial" charset="0"/>
              </a:rPr>
              <a:t>C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  <a:sym typeface="Arial" charset="0"/>
              </a:rPr>
              <a:t>á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  <a:sym typeface="Arial" charset="0"/>
              </a:rPr>
              <a:t>ncer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  <a:sym typeface="Arial" charset="0"/>
              </a:rPr>
              <a:t>g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  <a:sym typeface="Arial" charset="0"/>
              </a:rPr>
              <a:t>á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  <a:sym typeface="Arial" charset="0"/>
              </a:rPr>
              <a:t>strico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572617" y="1794942"/>
            <a:ext cx="8286750" cy="298251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268998" indent="-241093">
              <a:spcBef>
                <a:spcPts val="738"/>
              </a:spcBef>
              <a:buClr>
                <a:srgbClr val="800000"/>
              </a:buClr>
              <a:buSzPct val="100000"/>
              <a:buFont typeface="Wingdings" charset="0"/>
              <a:buChar char="Ø"/>
              <a:defRPr/>
            </a:pPr>
            <a:r>
              <a:rPr lang="es-MX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CG es la segunda causa de muerte debido a todos los c</a:t>
            </a:r>
            <a:r>
              <a:rPr lang="es-MX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á</a:t>
            </a:r>
            <a:r>
              <a:rPr lang="es-MX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nceres a nivel mundial.</a:t>
            </a:r>
          </a:p>
          <a:p>
            <a:pPr marL="268998" indent="-241093">
              <a:spcBef>
                <a:spcPts val="738"/>
              </a:spcBef>
              <a:buClr>
                <a:srgbClr val="800000"/>
              </a:buClr>
              <a:buSzPct val="100000"/>
              <a:buFont typeface="Wingdings" charset="0"/>
              <a:buChar char="Ø"/>
              <a:defRPr/>
            </a:pPr>
            <a:r>
              <a:rPr lang="es-MX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Es una enfermedad con prognosis muy pobre, particularmente en paises en desarrollo.</a:t>
            </a:r>
          </a:p>
          <a:p>
            <a:pPr marL="268998" indent="-241093">
              <a:spcBef>
                <a:spcPts val="738"/>
              </a:spcBef>
              <a:buClr>
                <a:srgbClr val="800000"/>
              </a:buClr>
              <a:buSzPct val="100000"/>
              <a:buFont typeface="Wingdings" charset="0"/>
              <a:buChar char="Ø"/>
              <a:defRPr/>
            </a:pPr>
            <a:r>
              <a:rPr lang="es-MX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El exito del tratamiento de</a:t>
            </a:r>
            <a:r>
              <a:rPr lang="es-MX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pende de un diagnostico temprano</a:t>
            </a:r>
            <a:r>
              <a:rPr lang="es-MX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. </a:t>
            </a:r>
            <a:endParaRPr lang="es-MX" sz="3400" b="1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482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-8930"/>
            <a:ext cx="9126141" cy="6858000"/>
            <a:chOff x="0" y="-8930"/>
            <a:chExt cx="9126141" cy="6858000"/>
          </a:xfrm>
        </p:grpSpPr>
        <p:pic>
          <p:nvPicPr>
            <p:cNvPr id="32770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8930"/>
              <a:ext cx="912614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1" name="Agrupar 1"/>
            <p:cNvGrpSpPr>
              <a:grpSpLocks/>
            </p:cNvGrpSpPr>
            <p:nvPr/>
          </p:nvGrpSpPr>
          <p:grpSpPr bwMode="auto">
            <a:xfrm>
              <a:off x="159619" y="142124"/>
              <a:ext cx="8766616" cy="6517190"/>
              <a:chOff x="227013" y="202133"/>
              <a:chExt cx="12468075" cy="9268893"/>
            </a:xfrm>
          </p:grpSpPr>
          <p:pic>
            <p:nvPicPr>
              <p:cNvPr id="32772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013" y="5418138"/>
                <a:ext cx="3950243" cy="405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3" name="Picture 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5626" y="202133"/>
                <a:ext cx="3999462" cy="3738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2092737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Proceso alternativo 41"/>
          <p:cNvSpPr/>
          <p:nvPr/>
        </p:nvSpPr>
        <p:spPr>
          <a:xfrm>
            <a:off x="7665599" y="5724062"/>
            <a:ext cx="914400" cy="612648"/>
          </a:xfrm>
          <a:prstGeom prst="flowChartAlternateProcess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 useBgFill="1">
        <p:nvSpPr>
          <p:cNvPr id="43" name="Proceso alternativo 42"/>
          <p:cNvSpPr/>
          <p:nvPr/>
        </p:nvSpPr>
        <p:spPr>
          <a:xfrm>
            <a:off x="5656908" y="4900412"/>
            <a:ext cx="914400" cy="612648"/>
          </a:xfrm>
          <a:prstGeom prst="flowChartAlternateProcess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 useBgFill="1">
        <p:nvSpPr>
          <p:cNvPr id="2" name="Proceso alternativo 1"/>
          <p:cNvSpPr/>
          <p:nvPr/>
        </p:nvSpPr>
        <p:spPr>
          <a:xfrm>
            <a:off x="3125386" y="2756083"/>
            <a:ext cx="914400" cy="612648"/>
          </a:xfrm>
          <a:prstGeom prst="flowChartAlternateProcess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0177" name="Group 37"/>
          <p:cNvGrpSpPr>
            <a:grpSpLocks/>
          </p:cNvGrpSpPr>
          <p:nvPr/>
        </p:nvGrpSpPr>
        <p:grpSpPr bwMode="auto">
          <a:xfrm>
            <a:off x="223658" y="137815"/>
            <a:ext cx="8816184" cy="6652955"/>
            <a:chOff x="460587" y="142241"/>
            <a:chExt cx="12538286" cy="9463024"/>
          </a:xfrm>
        </p:grpSpPr>
        <p:sp>
          <p:nvSpPr>
            <p:cNvPr id="50178" name="Text Box 51"/>
            <p:cNvSpPr txBox="1">
              <a:spLocks noChangeArrowheads="1"/>
            </p:cNvSpPr>
            <p:nvPr/>
          </p:nvSpPr>
          <p:spPr bwMode="auto">
            <a:xfrm>
              <a:off x="2490279" y="142241"/>
              <a:ext cx="8471270" cy="624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2000" b="1" dirty="0" smtClean="0">
                  <a:solidFill>
                    <a:srgbClr val="3366FF"/>
                  </a:solidFill>
                </a:rPr>
                <a:t>Historia natural de la infecci</a:t>
              </a:r>
              <a:r>
                <a:rPr lang="es-MX" sz="2000" b="1" dirty="0" smtClean="0">
                  <a:solidFill>
                    <a:srgbClr val="3366FF"/>
                  </a:solidFill>
                </a:rPr>
                <a:t>ó</a:t>
              </a:r>
              <a:r>
                <a:rPr lang="es-MX" sz="2000" b="1" dirty="0" smtClean="0">
                  <a:solidFill>
                    <a:srgbClr val="3366FF"/>
                  </a:solidFill>
                </a:rPr>
                <a:t>n por </a:t>
              </a:r>
              <a:r>
                <a:rPr lang="es-MX" sz="2000" b="1" i="1" dirty="0" smtClean="0">
                  <a:solidFill>
                    <a:srgbClr val="3366FF"/>
                  </a:solidFill>
                </a:rPr>
                <a:t>H</a:t>
              </a:r>
              <a:r>
                <a:rPr lang="es-MX" sz="2000" b="1" i="1" dirty="0">
                  <a:solidFill>
                    <a:srgbClr val="3366FF"/>
                  </a:solidFill>
                </a:rPr>
                <a:t>. </a:t>
              </a:r>
              <a:r>
                <a:rPr lang="es-MX" sz="2000" b="1" i="1" dirty="0" smtClean="0">
                  <a:solidFill>
                    <a:srgbClr val="3366FF"/>
                  </a:solidFill>
                </a:rPr>
                <a:t>pylori</a:t>
              </a:r>
              <a:endParaRPr lang="es-MX" sz="2000" b="1" dirty="0">
                <a:solidFill>
                  <a:srgbClr val="3366FF"/>
                </a:solidFill>
              </a:endParaRPr>
            </a:p>
          </p:txBody>
        </p:sp>
        <p:sp>
          <p:nvSpPr>
            <p:cNvPr id="50179" name="Line 14"/>
            <p:cNvSpPr>
              <a:spLocks noChangeShapeType="1"/>
            </p:cNvSpPr>
            <p:nvPr/>
          </p:nvSpPr>
          <p:spPr bwMode="auto">
            <a:xfrm>
              <a:off x="460588" y="9076267"/>
              <a:ext cx="12187484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180" name="Text Box 15"/>
            <p:cNvSpPr txBox="1">
              <a:spLocks noChangeArrowheads="1"/>
            </p:cNvSpPr>
            <p:nvPr/>
          </p:nvSpPr>
          <p:spPr bwMode="auto">
            <a:xfrm>
              <a:off x="615944" y="9112041"/>
              <a:ext cx="1796092" cy="49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400" b="1" dirty="0" smtClean="0"/>
                <a:t>INFANCIA</a:t>
              </a:r>
              <a:endParaRPr lang="es-ES" sz="1400" b="1" dirty="0"/>
            </a:p>
          </p:txBody>
        </p:sp>
        <p:sp>
          <p:nvSpPr>
            <p:cNvPr id="50181" name="Text Box 16"/>
            <p:cNvSpPr txBox="1">
              <a:spLocks noChangeArrowheads="1"/>
            </p:cNvSpPr>
            <p:nvPr/>
          </p:nvSpPr>
          <p:spPr bwMode="auto">
            <a:xfrm>
              <a:off x="9951224" y="9093978"/>
              <a:ext cx="2872145" cy="49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400" b="1" dirty="0" smtClean="0"/>
                <a:t>EDAD AVANZADA</a:t>
              </a:r>
              <a:endParaRPr lang="es-ES" sz="1400" b="1" dirty="0"/>
            </a:p>
          </p:txBody>
        </p:sp>
        <p:sp>
          <p:nvSpPr>
            <p:cNvPr id="50182" name="Line 17"/>
            <p:cNvSpPr>
              <a:spLocks noChangeShapeType="1"/>
            </p:cNvSpPr>
            <p:nvPr/>
          </p:nvSpPr>
          <p:spPr bwMode="auto">
            <a:xfrm flipV="1">
              <a:off x="460587" y="1026941"/>
              <a:ext cx="0" cy="8098648"/>
            </a:xfrm>
            <a:prstGeom prst="line">
              <a:avLst/>
            </a:prstGeom>
            <a:noFill/>
            <a:ln w="762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pic>
          <p:nvPicPr>
            <p:cNvPr id="50185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684" y="2411307"/>
              <a:ext cx="1192107" cy="174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Text Box 21"/>
            <p:cNvSpPr txBox="1">
              <a:spLocks noChangeArrowheads="1"/>
            </p:cNvSpPr>
            <p:nvPr/>
          </p:nvSpPr>
          <p:spPr bwMode="auto">
            <a:xfrm>
              <a:off x="1288470" y="4253652"/>
              <a:ext cx="1258503" cy="84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/>
                <a:t>NORMAL GASTRIC MUCOSA</a:t>
              </a:r>
              <a:endParaRPr lang="es-ES" sz="1000"/>
            </a:p>
          </p:txBody>
        </p:sp>
        <p:sp>
          <p:nvSpPr>
            <p:cNvPr id="50187" name="Text Box 22"/>
            <p:cNvSpPr txBox="1">
              <a:spLocks noChangeArrowheads="1"/>
            </p:cNvSpPr>
            <p:nvPr/>
          </p:nvSpPr>
          <p:spPr bwMode="auto">
            <a:xfrm>
              <a:off x="3123696" y="5328356"/>
              <a:ext cx="1218899" cy="62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/>
                <a:t>ACUTE </a:t>
              </a:r>
            </a:p>
            <a:p>
              <a:pPr eaLnBrk="1" hangingPunct="1"/>
              <a:r>
                <a:rPr lang="es-MX" sz="1000"/>
                <a:t>GASTRITIS</a:t>
              </a:r>
              <a:endParaRPr lang="es-ES" sz="1000"/>
            </a:p>
          </p:txBody>
        </p:sp>
        <p:sp>
          <p:nvSpPr>
            <p:cNvPr id="50188" name="Text Box 23"/>
            <p:cNvSpPr txBox="1">
              <a:spLocks noChangeArrowheads="1"/>
            </p:cNvSpPr>
            <p:nvPr/>
          </p:nvSpPr>
          <p:spPr bwMode="auto">
            <a:xfrm>
              <a:off x="4580406" y="3996268"/>
              <a:ext cx="1218899" cy="62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 dirty="0" smtClean="0"/>
                <a:t>CHRONIC</a:t>
              </a:r>
            </a:p>
            <a:p>
              <a:pPr eaLnBrk="1" hangingPunct="1"/>
              <a:r>
                <a:rPr lang="es-MX" sz="1000" dirty="0" smtClean="0"/>
                <a:t>GASTRITIS</a:t>
              </a:r>
            </a:p>
          </p:txBody>
        </p:sp>
        <p:sp>
          <p:nvSpPr>
            <p:cNvPr id="50189" name="AutoShape 24"/>
            <p:cNvSpPr>
              <a:spLocks noChangeArrowheads="1"/>
            </p:cNvSpPr>
            <p:nvPr/>
          </p:nvSpPr>
          <p:spPr bwMode="auto">
            <a:xfrm>
              <a:off x="2716107" y="4355254"/>
              <a:ext cx="1842347" cy="921173"/>
            </a:xfrm>
            <a:prstGeom prst="curvedUp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s-ES_tradnl" sz="1200"/>
            </a:p>
          </p:txBody>
        </p:sp>
        <p:pic>
          <p:nvPicPr>
            <p:cNvPr id="50190" name="Picture 25" descr="estóma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658" y="1207912"/>
              <a:ext cx="1740746" cy="103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1" name="Picture 26" descr="estóma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5262881"/>
              <a:ext cx="1740746" cy="103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Oval 27"/>
            <p:cNvSpPr>
              <a:spLocks noChangeArrowheads="1"/>
            </p:cNvSpPr>
            <p:nvPr/>
          </p:nvSpPr>
          <p:spPr bwMode="auto">
            <a:xfrm>
              <a:off x="7321974" y="1720428"/>
              <a:ext cx="512515" cy="5125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0046" tIns="65023" rIns="130046" bIns="65023" anchor="ctr"/>
            <a:lstStyle/>
            <a:p>
              <a:endParaRPr lang="es-ES_tradnl" sz="1200"/>
            </a:p>
          </p:txBody>
        </p:sp>
        <p:sp>
          <p:nvSpPr>
            <p:cNvPr id="50193" name="Oval 29"/>
            <p:cNvSpPr>
              <a:spLocks noChangeArrowheads="1"/>
            </p:cNvSpPr>
            <p:nvPr/>
          </p:nvSpPr>
          <p:spPr bwMode="auto">
            <a:xfrm>
              <a:off x="7423574" y="5610578"/>
              <a:ext cx="512516" cy="512515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0046" tIns="65023" rIns="130046" bIns="65023" anchor="ctr"/>
            <a:lstStyle/>
            <a:p>
              <a:endParaRPr lang="es-ES_tradnl" sz="1200"/>
            </a:p>
          </p:txBody>
        </p:sp>
        <p:sp>
          <p:nvSpPr>
            <p:cNvPr id="50194" name="Text Box 30"/>
            <p:cNvSpPr txBox="1">
              <a:spLocks noChangeArrowheads="1"/>
            </p:cNvSpPr>
            <p:nvPr/>
          </p:nvSpPr>
          <p:spPr bwMode="auto">
            <a:xfrm>
              <a:off x="6359928" y="2269068"/>
              <a:ext cx="2098127" cy="88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/>
                <a:t>CHRONIC GASTRITIS</a:t>
              </a:r>
            </a:p>
            <a:p>
              <a:pPr eaLnBrk="1" hangingPunct="1"/>
              <a:r>
                <a:rPr lang="es-MX" sz="1000"/>
                <a:t>PREDOMINANT IN</a:t>
              </a:r>
            </a:p>
            <a:p>
              <a:pPr eaLnBrk="1" hangingPunct="1"/>
              <a:r>
                <a:rPr lang="es-MX" sz="1200">
                  <a:solidFill>
                    <a:srgbClr val="FF3300"/>
                  </a:solidFill>
                </a:rPr>
                <a:t>ANTRUM</a:t>
              </a:r>
              <a:endParaRPr lang="es-ES" sz="1200">
                <a:solidFill>
                  <a:srgbClr val="FF3300"/>
                </a:solidFill>
              </a:endParaRPr>
            </a:p>
          </p:txBody>
        </p:sp>
        <p:sp>
          <p:nvSpPr>
            <p:cNvPr id="50195" name="Text Box 31"/>
            <p:cNvSpPr txBox="1">
              <a:spLocks noChangeArrowheads="1"/>
            </p:cNvSpPr>
            <p:nvPr/>
          </p:nvSpPr>
          <p:spPr bwMode="auto">
            <a:xfrm>
              <a:off x="6259459" y="6441442"/>
              <a:ext cx="2098127" cy="88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/>
                <a:t>CHRONIC GASTRITIS</a:t>
              </a:r>
            </a:p>
            <a:p>
              <a:pPr eaLnBrk="1" hangingPunct="1"/>
              <a:r>
                <a:rPr lang="es-MX" sz="1000"/>
                <a:t>PREDOMINANT IN</a:t>
              </a:r>
            </a:p>
            <a:p>
              <a:pPr eaLnBrk="1" hangingPunct="1"/>
              <a:r>
                <a:rPr lang="es-MX" sz="1200">
                  <a:solidFill>
                    <a:srgbClr val="00CC00"/>
                  </a:solidFill>
                </a:rPr>
                <a:t>CORPUS</a:t>
              </a:r>
              <a:endParaRPr lang="es-ES" sz="1200">
                <a:solidFill>
                  <a:srgbClr val="00CC00"/>
                </a:solidFill>
              </a:endParaRPr>
            </a:p>
          </p:txBody>
        </p:sp>
        <p:sp>
          <p:nvSpPr>
            <p:cNvPr id="50196" name="Text Box 33"/>
            <p:cNvSpPr txBox="1">
              <a:spLocks noChangeArrowheads="1"/>
            </p:cNvSpPr>
            <p:nvPr/>
          </p:nvSpPr>
          <p:spPr bwMode="auto">
            <a:xfrm>
              <a:off x="11295522" y="3984979"/>
              <a:ext cx="1703351" cy="40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/>
                <a:t>ASYMPTOMATIC</a:t>
              </a:r>
              <a:endParaRPr lang="es-ES" sz="1000"/>
            </a:p>
          </p:txBody>
        </p:sp>
        <p:sp>
          <p:nvSpPr>
            <p:cNvPr id="50197" name="Text Box 34"/>
            <p:cNvSpPr txBox="1">
              <a:spLocks noChangeArrowheads="1"/>
            </p:cNvSpPr>
            <p:nvPr/>
          </p:nvSpPr>
          <p:spPr bwMode="auto">
            <a:xfrm>
              <a:off x="9298669" y="5278685"/>
              <a:ext cx="1708427" cy="40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/>
                <a:t>GASTRIC ULCER</a:t>
              </a:r>
              <a:endParaRPr lang="es-ES" sz="1000"/>
            </a:p>
          </p:txBody>
        </p:sp>
        <p:sp>
          <p:nvSpPr>
            <p:cNvPr id="50198" name="Text Box 35"/>
            <p:cNvSpPr txBox="1">
              <a:spLocks noChangeArrowheads="1"/>
            </p:cNvSpPr>
            <p:nvPr/>
          </p:nvSpPr>
          <p:spPr bwMode="auto">
            <a:xfrm>
              <a:off x="8205866" y="7073490"/>
              <a:ext cx="1376613" cy="62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 dirty="0" smtClean="0"/>
                <a:t>INTESTINAL</a:t>
              </a:r>
            </a:p>
            <a:p>
              <a:pPr eaLnBrk="1" hangingPunct="1"/>
              <a:r>
                <a:rPr lang="es-MX" sz="1000" dirty="0" smtClean="0"/>
                <a:t>METAPLASIA</a:t>
              </a:r>
              <a:endParaRPr lang="es-MX" sz="1000" dirty="0"/>
            </a:p>
          </p:txBody>
        </p:sp>
        <p:sp>
          <p:nvSpPr>
            <p:cNvPr id="50199" name="Text Box 36"/>
            <p:cNvSpPr txBox="1">
              <a:spLocks noChangeArrowheads="1"/>
            </p:cNvSpPr>
            <p:nvPr/>
          </p:nvSpPr>
          <p:spPr bwMode="auto">
            <a:xfrm>
              <a:off x="9569789" y="7879901"/>
              <a:ext cx="1248946" cy="40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 dirty="0"/>
                <a:t>DYSPLASIA</a:t>
              </a:r>
              <a:endParaRPr lang="es-ES" sz="1000" dirty="0"/>
            </a:p>
          </p:txBody>
        </p:sp>
        <p:sp>
          <p:nvSpPr>
            <p:cNvPr id="50200" name="Text Box 37"/>
            <p:cNvSpPr txBox="1">
              <a:spLocks noChangeArrowheads="1"/>
            </p:cNvSpPr>
            <p:nvPr/>
          </p:nvSpPr>
          <p:spPr bwMode="auto">
            <a:xfrm>
              <a:off x="11065561" y="8247661"/>
              <a:ext cx="1108739" cy="624557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 dirty="0" smtClean="0"/>
                <a:t>GASTRIC</a:t>
              </a:r>
            </a:p>
            <a:p>
              <a:pPr eaLnBrk="1" hangingPunct="1"/>
              <a:r>
                <a:rPr lang="es-MX" sz="1000" dirty="0" smtClean="0"/>
                <a:t>CANCER</a:t>
              </a:r>
            </a:p>
          </p:txBody>
        </p:sp>
        <p:sp>
          <p:nvSpPr>
            <p:cNvPr id="50201" name="Text Box 38"/>
            <p:cNvSpPr txBox="1">
              <a:spLocks noChangeArrowheads="1"/>
            </p:cNvSpPr>
            <p:nvPr/>
          </p:nvSpPr>
          <p:spPr bwMode="auto">
            <a:xfrm>
              <a:off x="9847724" y="1654953"/>
              <a:ext cx="1376613" cy="6245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/>
                <a:t>DUODENAL</a:t>
              </a:r>
            </a:p>
            <a:p>
              <a:pPr eaLnBrk="1" hangingPunct="1"/>
              <a:r>
                <a:rPr lang="es-MX" sz="1000"/>
                <a:t>ULCER</a:t>
              </a:r>
              <a:endParaRPr lang="es-ES" sz="1000"/>
            </a:p>
          </p:txBody>
        </p:sp>
        <p:sp>
          <p:nvSpPr>
            <p:cNvPr id="50202" name="Line 39"/>
            <p:cNvSpPr>
              <a:spLocks noChangeShapeType="1"/>
            </p:cNvSpPr>
            <p:nvPr/>
          </p:nvSpPr>
          <p:spPr bwMode="auto">
            <a:xfrm flipV="1">
              <a:off x="5070969" y="1794935"/>
              <a:ext cx="0" cy="2151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03" name="Line 40"/>
            <p:cNvSpPr>
              <a:spLocks noChangeShapeType="1"/>
            </p:cNvSpPr>
            <p:nvPr/>
          </p:nvSpPr>
          <p:spPr bwMode="auto">
            <a:xfrm>
              <a:off x="5070969" y="1794934"/>
              <a:ext cx="1535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04" name="Line 41"/>
            <p:cNvSpPr>
              <a:spLocks noChangeShapeType="1"/>
            </p:cNvSpPr>
            <p:nvPr/>
          </p:nvSpPr>
          <p:spPr bwMode="auto">
            <a:xfrm flipV="1">
              <a:off x="5070969" y="4560712"/>
              <a:ext cx="0" cy="1740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05" name="Line 42"/>
            <p:cNvSpPr>
              <a:spLocks noChangeShapeType="1"/>
            </p:cNvSpPr>
            <p:nvPr/>
          </p:nvSpPr>
          <p:spPr bwMode="auto">
            <a:xfrm>
              <a:off x="5070969" y="6301458"/>
              <a:ext cx="1535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06" name="Line 46"/>
            <p:cNvSpPr>
              <a:spLocks noChangeShapeType="1"/>
            </p:cNvSpPr>
            <p:nvPr/>
          </p:nvSpPr>
          <p:spPr bwMode="auto">
            <a:xfrm>
              <a:off x="8347005" y="1898792"/>
              <a:ext cx="122823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07" name="Line 47"/>
            <p:cNvSpPr>
              <a:spLocks noChangeShapeType="1"/>
            </p:cNvSpPr>
            <p:nvPr/>
          </p:nvSpPr>
          <p:spPr bwMode="auto">
            <a:xfrm flipV="1">
              <a:off x="8245405" y="5481885"/>
              <a:ext cx="717973" cy="41091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08" name="Line 48"/>
            <p:cNvSpPr>
              <a:spLocks noChangeShapeType="1"/>
            </p:cNvSpPr>
            <p:nvPr/>
          </p:nvSpPr>
          <p:spPr bwMode="auto">
            <a:xfrm>
              <a:off x="7732890" y="7019433"/>
              <a:ext cx="512515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09" name="Line 49"/>
            <p:cNvSpPr>
              <a:spLocks noChangeShapeType="1"/>
            </p:cNvSpPr>
            <p:nvPr/>
          </p:nvSpPr>
          <p:spPr bwMode="auto">
            <a:xfrm>
              <a:off x="9451740" y="7728631"/>
              <a:ext cx="512516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10" name="Line 50"/>
            <p:cNvSpPr>
              <a:spLocks noChangeShapeType="1"/>
            </p:cNvSpPr>
            <p:nvPr/>
          </p:nvSpPr>
          <p:spPr bwMode="auto">
            <a:xfrm>
              <a:off x="10293210" y="8249921"/>
              <a:ext cx="512515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0046" tIns="65023" rIns="130046" bIns="65023"/>
            <a:lstStyle/>
            <a:p>
              <a:endParaRPr lang="es-ES"/>
            </a:p>
          </p:txBody>
        </p:sp>
        <p:sp>
          <p:nvSpPr>
            <p:cNvPr id="50211" name="Text Box 52"/>
            <p:cNvSpPr txBox="1">
              <a:spLocks noChangeArrowheads="1"/>
            </p:cNvSpPr>
            <p:nvPr/>
          </p:nvSpPr>
          <p:spPr bwMode="auto">
            <a:xfrm>
              <a:off x="7565066" y="4023362"/>
              <a:ext cx="1730958" cy="62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s-MX" sz="1000"/>
                <a:t>NON-ATROPHIC</a:t>
              </a:r>
            </a:p>
            <a:p>
              <a:pPr eaLnBrk="1" hangingPunct="1"/>
              <a:r>
                <a:rPr lang="es-MX" sz="1000"/>
                <a:t>GASTRITIS</a:t>
              </a:r>
              <a:endParaRPr lang="es-ES" sz="1000"/>
            </a:p>
          </p:txBody>
        </p:sp>
        <p:sp>
          <p:nvSpPr>
            <p:cNvPr id="50212" name="AutoShape 61"/>
            <p:cNvSpPr>
              <a:spLocks noChangeArrowheads="1"/>
            </p:cNvSpPr>
            <p:nvPr/>
          </p:nvSpPr>
          <p:spPr bwMode="auto">
            <a:xfrm>
              <a:off x="5727983" y="3869832"/>
              <a:ext cx="1388533" cy="690880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s-ES_tradnl" sz="1200"/>
            </a:p>
          </p:txBody>
        </p:sp>
        <p:sp>
          <p:nvSpPr>
            <p:cNvPr id="50213" name="AutoShape 62"/>
            <p:cNvSpPr>
              <a:spLocks noChangeArrowheads="1"/>
            </p:cNvSpPr>
            <p:nvPr/>
          </p:nvSpPr>
          <p:spPr bwMode="auto">
            <a:xfrm>
              <a:off x="9676836" y="3869832"/>
              <a:ext cx="1388534" cy="690880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s-ES_tradnl" sz="1200"/>
            </a:p>
          </p:txBody>
        </p:sp>
      </p:grpSp>
    </p:spTree>
    <p:extLst>
      <p:ext uri="{BB962C8B-B14F-4D97-AF65-F5344CB8AC3E}">
        <p14:creationId xmlns:p14="http://schemas.microsoft.com/office/powerpoint/2010/main" val="201544909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315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23153" y="1920705"/>
            <a:ext cx="3806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00FF"/>
                </a:solidFill>
              </a:rPr>
              <a:t>La diversidad</a:t>
            </a:r>
            <a:r>
              <a:rPr lang="es-MX" sz="3200" b="1" dirty="0" smtClean="0">
                <a:solidFill>
                  <a:srgbClr val="0000FF"/>
                </a:solidFill>
              </a:rPr>
              <a:t> bacteriana en est</a:t>
            </a:r>
            <a:r>
              <a:rPr lang="es-MX" sz="3200" b="1" dirty="0" smtClean="0">
                <a:solidFill>
                  <a:srgbClr val="0000FF"/>
                </a:solidFill>
              </a:rPr>
              <a:t>ó</a:t>
            </a:r>
            <a:r>
              <a:rPr lang="es-MX" sz="3200" b="1" dirty="0" smtClean="0">
                <a:solidFill>
                  <a:srgbClr val="0000FF"/>
                </a:solidFill>
              </a:rPr>
              <a:t>mago </a:t>
            </a:r>
            <a:r>
              <a:rPr lang="es-MX" sz="3200" b="1" dirty="0" smtClean="0">
                <a:solidFill>
                  <a:srgbClr val="0000FF"/>
                </a:solidFill>
              </a:rPr>
              <a:t>tiende a disminuir, de gastritis a metaplasia y a c</a:t>
            </a:r>
            <a:r>
              <a:rPr lang="es-MX" sz="3200" b="1" dirty="0" smtClean="0">
                <a:solidFill>
                  <a:srgbClr val="0000FF"/>
                </a:solidFill>
              </a:rPr>
              <a:t>á</a:t>
            </a:r>
            <a:r>
              <a:rPr lang="es-MX" sz="3200" b="1" dirty="0" smtClean="0">
                <a:solidFill>
                  <a:srgbClr val="0000FF"/>
                </a:solidFill>
              </a:rPr>
              <a:t>ncer</a:t>
            </a:r>
            <a:endParaRPr lang="es-MX" sz="3200" b="1" dirty="0">
              <a:solidFill>
                <a:srgbClr val="0000FF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 rot="18951333">
            <a:off x="2184292" y="435314"/>
            <a:ext cx="484632" cy="4265639"/>
          </a:xfrm>
          <a:prstGeom prst="downArrow">
            <a:avLst/>
          </a:prstGeom>
          <a:solidFill>
            <a:srgbClr val="CCFFCC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188346" y="5989465"/>
            <a:ext cx="25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8000"/>
                </a:solidFill>
              </a:rPr>
              <a:t>Sci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Reports</a:t>
            </a:r>
            <a:r>
              <a:rPr lang="es-ES" b="1" dirty="0" smtClean="0">
                <a:solidFill>
                  <a:srgbClr val="008000"/>
                </a:solidFill>
              </a:rPr>
              <a:t> 2014;4:4202</a:t>
            </a:r>
            <a:endParaRPr lang="es-E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405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39" y="1195088"/>
            <a:ext cx="6554569" cy="55972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6031" y="150895"/>
            <a:ext cx="8688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00FF"/>
                </a:solidFill>
              </a:rPr>
              <a:t>Composici</a:t>
            </a:r>
            <a:r>
              <a:rPr lang="es-MX" sz="3200" b="1" dirty="0" smtClean="0">
                <a:solidFill>
                  <a:srgbClr val="0000FF"/>
                </a:solidFill>
              </a:rPr>
              <a:t>ó</a:t>
            </a:r>
            <a:r>
              <a:rPr lang="es-MX" sz="3200" b="1" dirty="0" smtClean="0">
                <a:solidFill>
                  <a:srgbClr val="0000FF"/>
                </a:solidFill>
              </a:rPr>
              <a:t>n de microbiota en el est</a:t>
            </a:r>
            <a:r>
              <a:rPr lang="es-MX" sz="3200" b="1" dirty="0" smtClean="0">
                <a:solidFill>
                  <a:srgbClr val="0000FF"/>
                </a:solidFill>
              </a:rPr>
              <a:t>ó</a:t>
            </a:r>
            <a:r>
              <a:rPr lang="es-MX" sz="3200" b="1" dirty="0" smtClean="0">
                <a:solidFill>
                  <a:srgbClr val="0000FF"/>
                </a:solidFill>
              </a:rPr>
              <a:t>mago en pre-neoplasia y c</a:t>
            </a:r>
            <a:r>
              <a:rPr lang="es-MX" sz="3200" b="1" dirty="0" smtClean="0">
                <a:solidFill>
                  <a:srgbClr val="0000FF"/>
                </a:solidFill>
              </a:rPr>
              <a:t>á</a:t>
            </a:r>
            <a:r>
              <a:rPr lang="es-MX" sz="3200" b="1" dirty="0" smtClean="0">
                <a:solidFill>
                  <a:srgbClr val="0000FF"/>
                </a:solidFill>
              </a:rPr>
              <a:t>ncer</a:t>
            </a:r>
            <a:endParaRPr lang="es-MX" sz="3200" b="1" dirty="0">
              <a:solidFill>
                <a:srgbClr val="0000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90997" y="6013191"/>
            <a:ext cx="25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8000"/>
                </a:solidFill>
              </a:rPr>
              <a:t>Sci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Reports</a:t>
            </a:r>
            <a:r>
              <a:rPr lang="es-ES" b="1" dirty="0" smtClean="0">
                <a:solidFill>
                  <a:srgbClr val="008000"/>
                </a:solidFill>
              </a:rPr>
              <a:t> 2014;4:4202</a:t>
            </a:r>
            <a:endParaRPr lang="es-E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930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92" y="790575"/>
            <a:ext cx="6752331" cy="56698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3677" y="61235"/>
            <a:ext cx="833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00FF"/>
                </a:solidFill>
              </a:rPr>
              <a:t>Analisis de multicomponentes</a:t>
            </a:r>
            <a:r>
              <a:rPr lang="es-MX" sz="2400" b="1" dirty="0" smtClean="0">
                <a:solidFill>
                  <a:srgbClr val="0000FF"/>
                </a:solidFill>
              </a:rPr>
              <a:t>-PCoA muestra una tendencia de microbiota a separarse desde gastritis a metaplasia y a cancer</a:t>
            </a:r>
            <a:endParaRPr lang="es-MX" sz="2400" b="1" dirty="0">
              <a:solidFill>
                <a:srgbClr val="0000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90997" y="6013191"/>
            <a:ext cx="25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8000"/>
                </a:solidFill>
              </a:rPr>
              <a:t>Sci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Reports</a:t>
            </a:r>
            <a:r>
              <a:rPr lang="es-ES" b="1" dirty="0" smtClean="0">
                <a:solidFill>
                  <a:srgbClr val="008000"/>
                </a:solidFill>
              </a:rPr>
              <a:t> 2014;4:4202</a:t>
            </a:r>
            <a:endParaRPr lang="es-E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342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" y="0"/>
            <a:ext cx="522315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67334" y="37356"/>
            <a:ext cx="397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Perfiles</a:t>
            </a:r>
            <a:r>
              <a:rPr lang="en-US" sz="2800" b="1" dirty="0" smtClean="0">
                <a:solidFill>
                  <a:srgbClr val="0000FF"/>
                </a:solidFill>
              </a:rPr>
              <a:t> de los OTUs mas </a:t>
            </a:r>
            <a:r>
              <a:rPr lang="en-US" sz="2800" b="1" dirty="0" err="1" smtClean="0">
                <a:solidFill>
                  <a:srgbClr val="0000FF"/>
                </a:solidFill>
              </a:rPr>
              <a:t>significativos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69329" y="4018727"/>
            <a:ext cx="202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</a:rPr>
              <a:t>Pseudomonas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69329" y="2364258"/>
            <a:ext cx="94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TM7 </a:t>
            </a:r>
            <a:r>
              <a:rPr lang="es-ES" sz="20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69328" y="2677204"/>
            <a:ext cx="387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</a:rPr>
              <a:t>Recientemente descrito en intestino; codifica para isla pro-inflamatoria T</a:t>
            </a:r>
            <a:r>
              <a:rPr lang="es-ES" b="1" dirty="0" smtClean="0">
                <a:solidFill>
                  <a:srgbClr val="FF6600"/>
                </a:solidFill>
              </a:rPr>
              <a:t>-</a:t>
            </a:r>
            <a:r>
              <a:rPr lang="es-ES" b="1" dirty="0" smtClean="0">
                <a:solidFill>
                  <a:srgbClr val="FF6600"/>
                </a:solidFill>
              </a:rPr>
              <a:t>IV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88346" y="5989465"/>
            <a:ext cx="25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8000"/>
                </a:solidFill>
              </a:rPr>
              <a:t>Sci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Reports</a:t>
            </a:r>
            <a:r>
              <a:rPr lang="es-ES" b="1" dirty="0" smtClean="0">
                <a:solidFill>
                  <a:srgbClr val="008000"/>
                </a:solidFill>
              </a:rPr>
              <a:t> 2014;4:4202</a:t>
            </a:r>
            <a:endParaRPr lang="es-ES" b="1" dirty="0">
              <a:solidFill>
                <a:srgbClr val="008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04685" y="230658"/>
            <a:ext cx="67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TM7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70185" y="230658"/>
            <a:ext cx="67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TM7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57151" y="1265480"/>
            <a:ext cx="180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Porphyromonas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857151" y="2955030"/>
            <a:ext cx="180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Porphyromonas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7251" y="3001310"/>
            <a:ext cx="115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Neisseria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73935" y="3541654"/>
            <a:ext cx="156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Pseudomonas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79052" y="1854546"/>
            <a:ext cx="116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Prevotella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1799" y="3560495"/>
            <a:ext cx="169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L. </a:t>
            </a:r>
            <a:r>
              <a:rPr lang="es-ES" b="1" i="1" dirty="0" err="1" smtClean="0">
                <a:solidFill>
                  <a:srgbClr val="FF0000"/>
                </a:solidFill>
              </a:rPr>
              <a:t>coleohominis</a:t>
            </a:r>
            <a:endParaRPr lang="es-E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1639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359405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2933" y="274638"/>
            <a:ext cx="8973627" cy="1143000"/>
          </a:xfrm>
        </p:spPr>
        <p:txBody>
          <a:bodyPr>
            <a:noAutofit/>
          </a:bodyPr>
          <a:lstStyle/>
          <a:p>
            <a:r>
              <a:rPr lang="es-MX" sz="2800" b="1" smtClean="0">
                <a:solidFill>
                  <a:srgbClr val="0000FF"/>
                </a:solidFill>
              </a:rPr>
              <a:t>Evidencia de integracion de genes </a:t>
            </a:r>
            <a:r>
              <a:rPr lang="es-MX" sz="2800" b="1" smtClean="0">
                <a:solidFill>
                  <a:srgbClr val="0000FF"/>
                </a:solidFill>
              </a:rPr>
              <a:t>ribosomales bacterianos de </a:t>
            </a:r>
            <a:r>
              <a:rPr lang="es-MX" sz="2800" b="1" i="1" smtClean="0">
                <a:solidFill>
                  <a:srgbClr val="0000FF"/>
                </a:solidFill>
              </a:rPr>
              <a:t>Pseudomonas</a:t>
            </a:r>
            <a:r>
              <a:rPr lang="es-MX" sz="2800" b="1" smtClean="0">
                <a:solidFill>
                  <a:srgbClr val="0000FF"/>
                </a:solidFill>
              </a:rPr>
              <a:t> </a:t>
            </a:r>
            <a:r>
              <a:rPr lang="es-MX" sz="2800" b="1" smtClean="0">
                <a:solidFill>
                  <a:srgbClr val="0000FF"/>
                </a:solidFill>
              </a:rPr>
              <a:t>e</a:t>
            </a:r>
            <a:r>
              <a:rPr lang="es-MX" sz="2800" b="1" smtClean="0">
                <a:solidFill>
                  <a:srgbClr val="0000FF"/>
                </a:solidFill>
              </a:rPr>
              <a:t>n cancer</a:t>
            </a:r>
            <a:endParaRPr lang="es-MX" sz="2800" b="1">
              <a:solidFill>
                <a:srgbClr val="0000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37517" y="5345402"/>
            <a:ext cx="581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Genes </a:t>
            </a:r>
            <a:r>
              <a:rPr lang="es-ES" sz="2400" b="1" dirty="0" smtClean="0">
                <a:solidFill>
                  <a:srgbClr val="FF0000"/>
                </a:solidFill>
              </a:rPr>
              <a:t>sobre-expresados </a:t>
            </a:r>
            <a:r>
              <a:rPr lang="es-ES" sz="2400" b="1" dirty="0" smtClean="0">
                <a:solidFill>
                  <a:srgbClr val="FF0000"/>
                </a:solidFill>
              </a:rPr>
              <a:t>e</a:t>
            </a:r>
            <a:r>
              <a:rPr lang="es-ES" sz="2400" b="1" dirty="0" smtClean="0">
                <a:solidFill>
                  <a:srgbClr val="FF0000"/>
                </a:solidFill>
              </a:rPr>
              <a:t>n </a:t>
            </a:r>
            <a:r>
              <a:rPr lang="es-ES" sz="2400" b="1" dirty="0" smtClean="0">
                <a:solidFill>
                  <a:srgbClr val="FF0000"/>
                </a:solidFill>
              </a:rPr>
              <a:t>cáncer gástrico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96825" y="6326755"/>
            <a:ext cx="335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008000"/>
                </a:solidFill>
              </a:rPr>
              <a:t>PLoS Comput Biol 9(6): e1003107</a:t>
            </a:r>
            <a:endParaRPr lang="es-ES" b="1" dirty="0">
              <a:solidFill>
                <a:srgbClr val="008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37517" y="5970542"/>
            <a:ext cx="581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8000"/>
                </a:solidFill>
              </a:rPr>
              <a:t>Julie</a:t>
            </a:r>
            <a:r>
              <a:rPr lang="es-ES" b="1" dirty="0" smtClean="0">
                <a:solidFill>
                  <a:srgbClr val="008000"/>
                </a:solidFill>
              </a:rPr>
              <a:t> C. </a:t>
            </a:r>
            <a:r>
              <a:rPr lang="es-ES" b="1" dirty="0" err="1" smtClean="0">
                <a:solidFill>
                  <a:srgbClr val="008000"/>
                </a:solidFill>
              </a:rPr>
              <a:t>Dunning</a:t>
            </a:r>
            <a:r>
              <a:rPr lang="es-ES" b="1" dirty="0" smtClean="0">
                <a:solidFill>
                  <a:srgbClr val="008000"/>
                </a:solidFill>
              </a:rPr>
              <a:t>, </a:t>
            </a:r>
            <a:r>
              <a:rPr lang="es-ES" b="1" dirty="0" err="1" smtClean="0">
                <a:solidFill>
                  <a:srgbClr val="008000"/>
                </a:solidFill>
              </a:rPr>
              <a:t>Institute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for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Genome</a:t>
            </a:r>
            <a:r>
              <a:rPr lang="es-ES" b="1" dirty="0" smtClean="0">
                <a:solidFill>
                  <a:srgbClr val="008000"/>
                </a:solidFill>
              </a:rPr>
              <a:t> </a:t>
            </a:r>
            <a:r>
              <a:rPr lang="es-ES" b="1" dirty="0" err="1" smtClean="0">
                <a:solidFill>
                  <a:srgbClr val="008000"/>
                </a:solidFill>
              </a:rPr>
              <a:t>Science</a:t>
            </a:r>
            <a:r>
              <a:rPr lang="es-ES" b="1" dirty="0" smtClean="0">
                <a:solidFill>
                  <a:srgbClr val="008000"/>
                </a:solidFill>
              </a:rPr>
              <a:t>, U Maryland </a:t>
            </a:r>
            <a:endParaRPr lang="es-E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341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38872</TotalTime>
  <Words>583</Words>
  <Application>Microsoft Macintosh PowerPoint</Application>
  <PresentationFormat>Presentación en pantalla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Estudios de Microbiota en cáncer gástrico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Evidencia de integracion de genes ribosomales bacterianos de Pseudomonas en cancer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 Torres</dc:creator>
  <cp:lastModifiedBy>Javier Torres</cp:lastModifiedBy>
  <cp:revision>183</cp:revision>
  <dcterms:created xsi:type="dcterms:W3CDTF">2012-05-09T16:51:40Z</dcterms:created>
  <dcterms:modified xsi:type="dcterms:W3CDTF">2016-07-27T21:56:17Z</dcterms:modified>
</cp:coreProperties>
</file>