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260" r:id="rId4"/>
    <p:sldId id="262" r:id="rId5"/>
    <p:sldId id="278" r:id="rId6"/>
    <p:sldId id="264" r:id="rId7"/>
    <p:sldId id="271" r:id="rId8"/>
    <p:sldId id="272" r:id="rId9"/>
    <p:sldId id="273" r:id="rId10"/>
    <p:sldId id="274" r:id="rId11"/>
    <p:sldId id="277" r:id="rId12"/>
    <p:sldId id="275" r:id="rId13"/>
    <p:sldId id="27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0"/>
    <p:restoredTop sz="94165"/>
  </p:normalViewPr>
  <p:slideViewPr>
    <p:cSldViewPr snapToGrid="0" snapToObjects="1">
      <p:cViewPr varScale="1">
        <p:scale>
          <a:sx n="79" d="100"/>
          <a:sy n="79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ECDBE-A160-0F4C-BDE2-5280CFB40AC6}" type="doc">
      <dgm:prSet loTypeId="urn:microsoft.com/office/officeart/2005/8/layout/radial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FF2ACA-A15E-D047-ABE4-4AF26C62FFEE}">
      <dgm:prSet phldrT="[Text]" custT="1"/>
      <dgm:spPr/>
      <dgm:t>
        <a:bodyPr/>
        <a:lstStyle/>
        <a:p>
          <a:r>
            <a:rPr lang="en-US" sz="2000" b="1" i="0" dirty="0" smtClean="0">
              <a:latin typeface="Century Gothic"/>
              <a:cs typeface="Century Gothic"/>
            </a:rPr>
            <a:t>SINDROME METABOLICO</a:t>
          </a:r>
          <a:endParaRPr lang="en-US" sz="2000" b="1" i="0" dirty="0">
            <a:latin typeface="Century Gothic"/>
            <a:cs typeface="Century Gothic"/>
          </a:endParaRPr>
        </a:p>
      </dgm:t>
    </dgm:pt>
    <dgm:pt modelId="{BEAE7554-6DE0-0C4C-829D-B7956B812B96}" type="parTrans" cxnId="{B5E68755-188A-6844-8C98-C8D977901136}">
      <dgm:prSet/>
      <dgm:spPr/>
      <dgm:t>
        <a:bodyPr/>
        <a:lstStyle/>
        <a:p>
          <a:endParaRPr lang="en-US"/>
        </a:p>
      </dgm:t>
    </dgm:pt>
    <dgm:pt modelId="{E54BF92E-E75B-6345-A345-E0C5FA397D2F}" type="sibTrans" cxnId="{B5E68755-188A-6844-8C98-C8D977901136}">
      <dgm:prSet/>
      <dgm:spPr/>
      <dgm:t>
        <a:bodyPr/>
        <a:lstStyle/>
        <a:p>
          <a:endParaRPr lang="en-US"/>
        </a:p>
      </dgm:t>
    </dgm:pt>
    <dgm:pt modelId="{3D2E81F0-DF27-7B4E-9833-4E8FD22D198B}">
      <dgm:prSet phldrT="[Text]" custT="1"/>
      <dgm:spPr/>
      <dgm:t>
        <a:bodyPr/>
        <a:lstStyle/>
        <a:p>
          <a:r>
            <a:rPr lang="en-US" sz="1600" dirty="0" smtClean="0"/>
            <a:t>OBESIDAD</a:t>
          </a:r>
        </a:p>
        <a:p>
          <a:r>
            <a:rPr lang="en-US" sz="1600" dirty="0" smtClean="0"/>
            <a:t>IMC&gt;30</a:t>
          </a:r>
          <a:endParaRPr lang="en-US" sz="1600" dirty="0"/>
        </a:p>
      </dgm:t>
    </dgm:pt>
    <dgm:pt modelId="{702F4869-0F80-3649-B332-7A290FF3843C}" type="parTrans" cxnId="{E9AC1191-2CB6-3841-A228-D68924AB4E68}">
      <dgm:prSet/>
      <dgm:spPr/>
      <dgm:t>
        <a:bodyPr/>
        <a:lstStyle/>
        <a:p>
          <a:endParaRPr lang="en-US"/>
        </a:p>
      </dgm:t>
    </dgm:pt>
    <dgm:pt modelId="{469DC50E-00B4-FD41-8BEA-AB93024AA245}" type="sibTrans" cxnId="{E9AC1191-2CB6-3841-A228-D68924AB4E68}">
      <dgm:prSet/>
      <dgm:spPr/>
      <dgm:t>
        <a:bodyPr/>
        <a:lstStyle/>
        <a:p>
          <a:endParaRPr lang="en-US"/>
        </a:p>
      </dgm:t>
    </dgm:pt>
    <dgm:pt modelId="{C95C9646-1001-1042-A3BB-31A6995FF21D}">
      <dgm:prSet phldrT="[Text]" custT="1"/>
      <dgm:spPr/>
      <dgm:t>
        <a:bodyPr/>
        <a:lstStyle/>
        <a:p>
          <a:r>
            <a:rPr lang="en-US" sz="1600" dirty="0" smtClean="0"/>
            <a:t>GLUCOSA</a:t>
          </a:r>
        </a:p>
        <a:p>
          <a:r>
            <a:rPr lang="en-US" sz="1600" dirty="0" smtClean="0"/>
            <a:t>&gt;100 mg/dl</a:t>
          </a:r>
          <a:endParaRPr lang="en-US" sz="1600" dirty="0"/>
        </a:p>
      </dgm:t>
    </dgm:pt>
    <dgm:pt modelId="{EEF6FEA6-7D4F-1E49-B225-1C4F2DF4EE45}" type="parTrans" cxnId="{883F072E-805E-7A4C-AADF-B916D4200BD1}">
      <dgm:prSet/>
      <dgm:spPr/>
      <dgm:t>
        <a:bodyPr/>
        <a:lstStyle/>
        <a:p>
          <a:endParaRPr lang="en-US"/>
        </a:p>
      </dgm:t>
    </dgm:pt>
    <dgm:pt modelId="{D870F90C-5DA3-4E48-B3CF-90EEAAF1FD4B}" type="sibTrans" cxnId="{883F072E-805E-7A4C-AADF-B916D4200BD1}">
      <dgm:prSet/>
      <dgm:spPr/>
      <dgm:t>
        <a:bodyPr/>
        <a:lstStyle/>
        <a:p>
          <a:endParaRPr lang="en-US"/>
        </a:p>
      </dgm:t>
    </dgm:pt>
    <dgm:pt modelId="{8030D776-AC63-3247-A4ED-E781644E51C4}">
      <dgm:prSet phldrT="[Text]" custT="1"/>
      <dgm:spPr/>
      <dgm:t>
        <a:bodyPr/>
        <a:lstStyle/>
        <a:p>
          <a:r>
            <a:rPr lang="en-US" sz="1600" dirty="0" smtClean="0"/>
            <a:t>HIPERTENSION</a:t>
          </a:r>
        </a:p>
        <a:p>
          <a:r>
            <a:rPr lang="en-US" sz="1600" dirty="0" smtClean="0"/>
            <a:t>130/85 mmHg</a:t>
          </a:r>
          <a:endParaRPr lang="en-US" sz="1600" dirty="0"/>
        </a:p>
      </dgm:t>
    </dgm:pt>
    <dgm:pt modelId="{0D2A5379-C794-F54D-A0DE-5C52FC824D48}" type="parTrans" cxnId="{3E5AD0F5-B915-894F-BBA8-FCE376064B9D}">
      <dgm:prSet/>
      <dgm:spPr/>
      <dgm:t>
        <a:bodyPr/>
        <a:lstStyle/>
        <a:p>
          <a:endParaRPr lang="en-US"/>
        </a:p>
      </dgm:t>
    </dgm:pt>
    <dgm:pt modelId="{37948509-8B7E-1643-B967-5A266EC460B0}" type="sibTrans" cxnId="{3E5AD0F5-B915-894F-BBA8-FCE376064B9D}">
      <dgm:prSet/>
      <dgm:spPr/>
      <dgm:t>
        <a:bodyPr/>
        <a:lstStyle/>
        <a:p>
          <a:endParaRPr lang="en-US"/>
        </a:p>
      </dgm:t>
    </dgm:pt>
    <dgm:pt modelId="{E2861CEA-7066-F049-820C-BE7E5F0E82E9}">
      <dgm:prSet phldrT="[Text]" custT="1"/>
      <dgm:spPr/>
      <dgm:t>
        <a:bodyPr/>
        <a:lstStyle/>
        <a:p>
          <a:endParaRPr lang="en-US" sz="1400" dirty="0" smtClean="0"/>
        </a:p>
        <a:p>
          <a:r>
            <a:rPr lang="en-US" sz="1600" dirty="0" smtClean="0"/>
            <a:t>RESISTENCIA A LA INSULINA</a:t>
          </a:r>
        </a:p>
        <a:p>
          <a:endParaRPr lang="en-US" sz="1000" dirty="0"/>
        </a:p>
      </dgm:t>
    </dgm:pt>
    <dgm:pt modelId="{85489987-13BD-F240-815E-E45AEF99192B}" type="parTrans" cxnId="{8A6F4E8C-5630-1044-9CD3-DED0A0E83259}">
      <dgm:prSet/>
      <dgm:spPr/>
      <dgm:t>
        <a:bodyPr/>
        <a:lstStyle/>
        <a:p>
          <a:endParaRPr lang="en-US"/>
        </a:p>
      </dgm:t>
    </dgm:pt>
    <dgm:pt modelId="{0A7BDD8A-8A54-954F-8B13-D628E8D4DD10}" type="sibTrans" cxnId="{8A6F4E8C-5630-1044-9CD3-DED0A0E83259}">
      <dgm:prSet/>
      <dgm:spPr/>
      <dgm:t>
        <a:bodyPr/>
        <a:lstStyle/>
        <a:p>
          <a:endParaRPr lang="en-US"/>
        </a:p>
      </dgm:t>
    </dgm:pt>
    <dgm:pt modelId="{7FE82122-D04F-4441-9491-A5B8C696E628}">
      <dgm:prSet phldrT="[Text]" custT="1"/>
      <dgm:spPr/>
      <dgm:t>
        <a:bodyPr/>
        <a:lstStyle/>
        <a:p>
          <a:r>
            <a:rPr lang="en-US" sz="1600" dirty="0" smtClean="0"/>
            <a:t>TRIGLICERIDOS</a:t>
          </a:r>
        </a:p>
        <a:p>
          <a:r>
            <a:rPr lang="en-US" sz="1600" dirty="0" smtClean="0"/>
            <a:t>&gt; 150 mg/dl</a:t>
          </a:r>
          <a:endParaRPr lang="en-US" sz="1600" dirty="0"/>
        </a:p>
      </dgm:t>
    </dgm:pt>
    <dgm:pt modelId="{A824ABC4-401A-1242-A31B-F937D12BAE1D}" type="parTrans" cxnId="{6094B657-CE03-C748-AE3C-72CBCDBEBCB4}">
      <dgm:prSet/>
      <dgm:spPr/>
      <dgm:t>
        <a:bodyPr/>
        <a:lstStyle/>
        <a:p>
          <a:endParaRPr lang="en-US"/>
        </a:p>
      </dgm:t>
    </dgm:pt>
    <dgm:pt modelId="{3C02C7B1-0944-1D4C-B236-342567172EF6}" type="sibTrans" cxnId="{6094B657-CE03-C748-AE3C-72CBCDBEBCB4}">
      <dgm:prSet/>
      <dgm:spPr/>
      <dgm:t>
        <a:bodyPr/>
        <a:lstStyle/>
        <a:p>
          <a:endParaRPr lang="en-US"/>
        </a:p>
      </dgm:t>
    </dgm:pt>
    <dgm:pt modelId="{86861EB4-E252-4A43-8D15-A36224884C34}">
      <dgm:prSet phldrT="[Text]" custT="1"/>
      <dgm:spPr/>
      <dgm:t>
        <a:bodyPr/>
        <a:lstStyle/>
        <a:p>
          <a:r>
            <a:rPr lang="en-US" sz="1600" dirty="0" smtClean="0"/>
            <a:t>COLESTEROL HDL</a:t>
          </a:r>
        </a:p>
        <a:p>
          <a:r>
            <a:rPr lang="en-US" sz="1600" dirty="0" smtClean="0"/>
            <a:t>&lt;40 mg/dl H</a:t>
          </a:r>
        </a:p>
        <a:p>
          <a:r>
            <a:rPr lang="en-US" sz="1600" dirty="0" smtClean="0"/>
            <a:t>&lt;50 mg/dl M</a:t>
          </a:r>
          <a:endParaRPr lang="en-US" sz="1600" dirty="0"/>
        </a:p>
      </dgm:t>
    </dgm:pt>
    <dgm:pt modelId="{0A5C1BE3-10D8-A442-A8E1-912DE8F4CAA9}" type="parTrans" cxnId="{F34E8487-B1B4-D745-8EF5-B73707E14E16}">
      <dgm:prSet/>
      <dgm:spPr/>
      <dgm:t>
        <a:bodyPr/>
        <a:lstStyle/>
        <a:p>
          <a:endParaRPr lang="en-US"/>
        </a:p>
      </dgm:t>
    </dgm:pt>
    <dgm:pt modelId="{94500993-6426-5C4D-9EBE-9A93A7B41881}" type="sibTrans" cxnId="{F34E8487-B1B4-D745-8EF5-B73707E14E16}">
      <dgm:prSet/>
      <dgm:spPr/>
      <dgm:t>
        <a:bodyPr/>
        <a:lstStyle/>
        <a:p>
          <a:endParaRPr lang="en-US"/>
        </a:p>
      </dgm:t>
    </dgm:pt>
    <dgm:pt modelId="{720A2DA6-33C6-FA4B-AC14-FBF9B5E3003C}" type="pres">
      <dgm:prSet presAssocID="{8EAECDBE-A160-0F4C-BDE2-5280CFB40A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7282C-6C06-2744-A458-36C19936E751}" type="pres">
      <dgm:prSet presAssocID="{A0FF2ACA-A15E-D047-ABE4-4AF26C62FFEE}" presName="centerShape" presStyleLbl="node0" presStyleIdx="0" presStyleCnt="1" custScaleX="253706" custScaleY="132406" custLinFactNeighborX="949" custLinFactNeighborY="1047"/>
      <dgm:spPr/>
      <dgm:t>
        <a:bodyPr/>
        <a:lstStyle/>
        <a:p>
          <a:endParaRPr lang="en-US"/>
        </a:p>
      </dgm:t>
    </dgm:pt>
    <dgm:pt modelId="{40717223-E895-3049-A7A9-A85B4FC25F87}" type="pres">
      <dgm:prSet presAssocID="{702F4869-0F80-3649-B332-7A290FF3843C}" presName="parTrans" presStyleLbl="sibTrans2D1" presStyleIdx="0" presStyleCnt="6" custAng="10889712"/>
      <dgm:spPr/>
      <dgm:t>
        <a:bodyPr/>
        <a:lstStyle/>
        <a:p>
          <a:endParaRPr lang="en-US"/>
        </a:p>
      </dgm:t>
    </dgm:pt>
    <dgm:pt modelId="{A661C70C-87FA-254B-8453-FC26438F6FD3}" type="pres">
      <dgm:prSet presAssocID="{702F4869-0F80-3649-B332-7A290FF3843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02FB9CD-4BC3-6B41-B2C5-C6B849531DA5}" type="pres">
      <dgm:prSet presAssocID="{3D2E81F0-DF27-7B4E-9833-4E8FD22D198B}" presName="node" presStyleLbl="node1" presStyleIdx="0" presStyleCnt="6" custScaleX="125999" custScaleY="66272" custRadScaleRad="108259" custRadScaleInc="-1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118DE-1864-BE41-BAAF-363A920D3DA5}" type="pres">
      <dgm:prSet presAssocID="{EEF6FEA6-7D4F-1E49-B225-1C4F2DF4EE45}" presName="parTrans" presStyleLbl="sibTrans2D1" presStyleIdx="1" presStyleCnt="6" custAng="9933572"/>
      <dgm:spPr/>
      <dgm:t>
        <a:bodyPr/>
        <a:lstStyle/>
        <a:p>
          <a:endParaRPr lang="en-US"/>
        </a:p>
      </dgm:t>
    </dgm:pt>
    <dgm:pt modelId="{64657B2C-35BE-8C4E-A2A4-9482741B0ED3}" type="pres">
      <dgm:prSet presAssocID="{EEF6FEA6-7D4F-1E49-B225-1C4F2DF4EE4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85D946A-63CA-7E4D-9446-C14CB9EAE9A1}" type="pres">
      <dgm:prSet presAssocID="{C95C9646-1001-1042-A3BB-31A6995FF21D}" presName="node" presStyleLbl="node1" presStyleIdx="1" presStyleCnt="6" custScaleX="135464" custScaleY="77349" custRadScaleRad="131750" custRadScaleInc="5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F4E07-FB73-534E-8026-A764758FA22C}" type="pres">
      <dgm:prSet presAssocID="{0D2A5379-C794-F54D-A0DE-5C52FC824D48}" presName="parTrans" presStyleLbl="sibTrans2D1" presStyleIdx="2" presStyleCnt="6" custAng="11529632" custScaleX="159469" custLinFactNeighborX="73724" custLinFactNeighborY="-21157"/>
      <dgm:spPr/>
      <dgm:t>
        <a:bodyPr/>
        <a:lstStyle/>
        <a:p>
          <a:endParaRPr lang="en-US"/>
        </a:p>
      </dgm:t>
    </dgm:pt>
    <dgm:pt modelId="{FB834D88-5810-6447-A102-07A3E380707A}" type="pres">
      <dgm:prSet presAssocID="{0D2A5379-C794-F54D-A0DE-5C52FC824D4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1302799-1BDB-3344-9BDE-DFD1204E2BE8}" type="pres">
      <dgm:prSet presAssocID="{8030D776-AC63-3247-A4ED-E781644E51C4}" presName="node" presStyleLbl="node1" presStyleIdx="2" presStyleCnt="6" custScaleX="178990" custScaleY="89315" custRadScaleRad="150995" custRadScaleInc="11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EBAC3-AA88-5049-8F17-1774149CA023}" type="pres">
      <dgm:prSet presAssocID="{85489987-13BD-F240-815E-E45AEF99192B}" presName="parTrans" presStyleLbl="sibTrans2D1" presStyleIdx="3" presStyleCnt="6" custAng="10722059"/>
      <dgm:spPr/>
      <dgm:t>
        <a:bodyPr/>
        <a:lstStyle/>
        <a:p>
          <a:endParaRPr lang="en-US"/>
        </a:p>
      </dgm:t>
    </dgm:pt>
    <dgm:pt modelId="{C761B631-A58D-C24E-82B5-C35BE8FAD268}" type="pres">
      <dgm:prSet presAssocID="{85489987-13BD-F240-815E-E45AEF99192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BB8AE20-13EA-4D4A-AB7B-090EC66B869D}" type="pres">
      <dgm:prSet presAssocID="{E2861CEA-7066-F049-820C-BE7E5F0E82E9}" presName="node" presStyleLbl="node1" presStyleIdx="3" presStyleCnt="6" custScaleX="145560" custScaleY="74020" custRadScaleRad="104672" custRadScaleInc="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7F710-2F02-7846-9DD7-42F55196AFF7}" type="pres">
      <dgm:prSet presAssocID="{0A5C1BE3-10D8-A442-A8E1-912DE8F4CAA9}" presName="parTrans" presStyleLbl="sibTrans2D1" presStyleIdx="4" presStyleCnt="6" custAng="10427500" custScaleX="166103" custLinFactNeighborX="-16044" custLinFactNeighborY="-13607"/>
      <dgm:spPr/>
      <dgm:t>
        <a:bodyPr/>
        <a:lstStyle/>
        <a:p>
          <a:endParaRPr lang="en-US"/>
        </a:p>
      </dgm:t>
    </dgm:pt>
    <dgm:pt modelId="{5D795793-6F5B-1D41-88B4-054DCCF0440F}" type="pres">
      <dgm:prSet presAssocID="{0A5C1BE3-10D8-A442-A8E1-912DE8F4CAA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8ECCE8D-DB29-D441-BCAB-C5830C083332}" type="pres">
      <dgm:prSet presAssocID="{86861EB4-E252-4A43-8D15-A36224884C34}" presName="node" presStyleLbl="node1" presStyleIdx="4" presStyleCnt="6" custScaleX="209355" custScaleY="131850" custRadScaleRad="153279" custRadScaleInc="7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ECEC-F399-B646-B103-DE7263E42773}" type="pres">
      <dgm:prSet presAssocID="{A824ABC4-401A-1242-A31B-F937D12BAE1D}" presName="parTrans" presStyleLbl="sibTrans2D1" presStyleIdx="5" presStyleCnt="6" custAng="11747224"/>
      <dgm:spPr/>
      <dgm:t>
        <a:bodyPr/>
        <a:lstStyle/>
        <a:p>
          <a:endParaRPr lang="en-US"/>
        </a:p>
      </dgm:t>
    </dgm:pt>
    <dgm:pt modelId="{57B229B3-AA28-8846-911D-B332233AD84B}" type="pres">
      <dgm:prSet presAssocID="{A824ABC4-401A-1242-A31B-F937D12BAE1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2F82332-C0E8-EB40-BCB4-8E4FC29EB98D}" type="pres">
      <dgm:prSet presAssocID="{7FE82122-D04F-4441-9491-A5B8C696E628}" presName="node" presStyleLbl="node1" presStyleIdx="5" presStyleCnt="6" custScaleX="177610" custScaleY="87989" custRadScaleRad="138412" custRadScaleInc="-16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873C73-F11B-C04B-8DE1-6F79060A06A0}" type="presOf" srcId="{3D2E81F0-DF27-7B4E-9833-4E8FD22D198B}" destId="{302FB9CD-4BC3-6B41-B2C5-C6B849531DA5}" srcOrd="0" destOrd="0" presId="urn:microsoft.com/office/officeart/2005/8/layout/radial5"/>
    <dgm:cxn modelId="{92099773-81BE-7648-80EB-3E17DD54B81D}" type="presOf" srcId="{EEF6FEA6-7D4F-1E49-B225-1C4F2DF4EE45}" destId="{A3C118DE-1864-BE41-BAAF-363A920D3DA5}" srcOrd="0" destOrd="0" presId="urn:microsoft.com/office/officeart/2005/8/layout/radial5"/>
    <dgm:cxn modelId="{883F072E-805E-7A4C-AADF-B916D4200BD1}" srcId="{A0FF2ACA-A15E-D047-ABE4-4AF26C62FFEE}" destId="{C95C9646-1001-1042-A3BB-31A6995FF21D}" srcOrd="1" destOrd="0" parTransId="{EEF6FEA6-7D4F-1E49-B225-1C4F2DF4EE45}" sibTransId="{D870F90C-5DA3-4E48-B3CF-90EEAAF1FD4B}"/>
    <dgm:cxn modelId="{CDC2E8F6-46FA-3F47-BD2D-5E528BD7ACE7}" type="presOf" srcId="{85489987-13BD-F240-815E-E45AEF99192B}" destId="{D01EBAC3-AA88-5049-8F17-1774149CA023}" srcOrd="0" destOrd="0" presId="urn:microsoft.com/office/officeart/2005/8/layout/radial5"/>
    <dgm:cxn modelId="{5F0AA6B7-FB0F-0B4A-A124-3C29247A08F3}" type="presOf" srcId="{A0FF2ACA-A15E-D047-ABE4-4AF26C62FFEE}" destId="{2A17282C-6C06-2744-A458-36C19936E751}" srcOrd="0" destOrd="0" presId="urn:microsoft.com/office/officeart/2005/8/layout/radial5"/>
    <dgm:cxn modelId="{3FD9BE9C-6F52-784E-BAF0-77A6F0085518}" type="presOf" srcId="{EEF6FEA6-7D4F-1E49-B225-1C4F2DF4EE45}" destId="{64657B2C-35BE-8C4E-A2A4-9482741B0ED3}" srcOrd="1" destOrd="0" presId="urn:microsoft.com/office/officeart/2005/8/layout/radial5"/>
    <dgm:cxn modelId="{6094B657-CE03-C748-AE3C-72CBCDBEBCB4}" srcId="{A0FF2ACA-A15E-D047-ABE4-4AF26C62FFEE}" destId="{7FE82122-D04F-4441-9491-A5B8C696E628}" srcOrd="5" destOrd="0" parTransId="{A824ABC4-401A-1242-A31B-F937D12BAE1D}" sibTransId="{3C02C7B1-0944-1D4C-B236-342567172EF6}"/>
    <dgm:cxn modelId="{C249324F-46D8-F74A-9833-22CB8A39967B}" type="presOf" srcId="{0A5C1BE3-10D8-A442-A8E1-912DE8F4CAA9}" destId="{7E57F710-2F02-7846-9DD7-42F55196AFF7}" srcOrd="0" destOrd="0" presId="urn:microsoft.com/office/officeart/2005/8/layout/radial5"/>
    <dgm:cxn modelId="{8C60F3E9-B6FF-FA41-B041-F82EB5A29D84}" type="presOf" srcId="{8EAECDBE-A160-0F4C-BDE2-5280CFB40AC6}" destId="{720A2DA6-33C6-FA4B-AC14-FBF9B5E3003C}" srcOrd="0" destOrd="0" presId="urn:microsoft.com/office/officeart/2005/8/layout/radial5"/>
    <dgm:cxn modelId="{1BE3A81B-C5EF-BF49-823B-B9034B2DEED9}" type="presOf" srcId="{86861EB4-E252-4A43-8D15-A36224884C34}" destId="{98ECCE8D-DB29-D441-BCAB-C5830C083332}" srcOrd="0" destOrd="0" presId="urn:microsoft.com/office/officeart/2005/8/layout/radial5"/>
    <dgm:cxn modelId="{8A6F4E8C-5630-1044-9CD3-DED0A0E83259}" srcId="{A0FF2ACA-A15E-D047-ABE4-4AF26C62FFEE}" destId="{E2861CEA-7066-F049-820C-BE7E5F0E82E9}" srcOrd="3" destOrd="0" parTransId="{85489987-13BD-F240-815E-E45AEF99192B}" sibTransId="{0A7BDD8A-8A54-954F-8B13-D628E8D4DD10}"/>
    <dgm:cxn modelId="{3F0AE136-B531-1146-91F4-0CA1AB1B1324}" type="presOf" srcId="{E2861CEA-7066-F049-820C-BE7E5F0E82E9}" destId="{2BB8AE20-13EA-4D4A-AB7B-090EC66B869D}" srcOrd="0" destOrd="0" presId="urn:microsoft.com/office/officeart/2005/8/layout/radial5"/>
    <dgm:cxn modelId="{F8FD1333-8CB7-444A-8AF8-C62D4D8ED75A}" type="presOf" srcId="{702F4869-0F80-3649-B332-7A290FF3843C}" destId="{40717223-E895-3049-A7A9-A85B4FC25F87}" srcOrd="0" destOrd="0" presId="urn:microsoft.com/office/officeart/2005/8/layout/radial5"/>
    <dgm:cxn modelId="{37E8A027-7A62-FB43-A5AF-4996291349E0}" type="presOf" srcId="{0D2A5379-C794-F54D-A0DE-5C52FC824D48}" destId="{7FEF4E07-FB73-534E-8026-A764758FA22C}" srcOrd="0" destOrd="0" presId="urn:microsoft.com/office/officeart/2005/8/layout/radial5"/>
    <dgm:cxn modelId="{3E5AD0F5-B915-894F-BBA8-FCE376064B9D}" srcId="{A0FF2ACA-A15E-D047-ABE4-4AF26C62FFEE}" destId="{8030D776-AC63-3247-A4ED-E781644E51C4}" srcOrd="2" destOrd="0" parTransId="{0D2A5379-C794-F54D-A0DE-5C52FC824D48}" sibTransId="{37948509-8B7E-1643-B967-5A266EC460B0}"/>
    <dgm:cxn modelId="{180204CA-43DF-F342-9FFD-B3871C980C8B}" type="presOf" srcId="{7FE82122-D04F-4441-9491-A5B8C696E628}" destId="{32F82332-C0E8-EB40-BCB4-8E4FC29EB98D}" srcOrd="0" destOrd="0" presId="urn:microsoft.com/office/officeart/2005/8/layout/radial5"/>
    <dgm:cxn modelId="{960A4A28-3A95-4446-A4DA-42FC433DB328}" type="presOf" srcId="{C95C9646-1001-1042-A3BB-31A6995FF21D}" destId="{785D946A-63CA-7E4D-9446-C14CB9EAE9A1}" srcOrd="0" destOrd="0" presId="urn:microsoft.com/office/officeart/2005/8/layout/radial5"/>
    <dgm:cxn modelId="{B5E68755-188A-6844-8C98-C8D977901136}" srcId="{8EAECDBE-A160-0F4C-BDE2-5280CFB40AC6}" destId="{A0FF2ACA-A15E-D047-ABE4-4AF26C62FFEE}" srcOrd="0" destOrd="0" parTransId="{BEAE7554-6DE0-0C4C-829D-B7956B812B96}" sibTransId="{E54BF92E-E75B-6345-A345-E0C5FA397D2F}"/>
    <dgm:cxn modelId="{E9AC1191-2CB6-3841-A228-D68924AB4E68}" srcId="{A0FF2ACA-A15E-D047-ABE4-4AF26C62FFEE}" destId="{3D2E81F0-DF27-7B4E-9833-4E8FD22D198B}" srcOrd="0" destOrd="0" parTransId="{702F4869-0F80-3649-B332-7A290FF3843C}" sibTransId="{469DC50E-00B4-FD41-8BEA-AB93024AA245}"/>
    <dgm:cxn modelId="{E87ACCFE-FD05-6A40-A023-406A181EF1B4}" type="presOf" srcId="{85489987-13BD-F240-815E-E45AEF99192B}" destId="{C761B631-A58D-C24E-82B5-C35BE8FAD268}" srcOrd="1" destOrd="0" presId="urn:microsoft.com/office/officeart/2005/8/layout/radial5"/>
    <dgm:cxn modelId="{DBF9D924-5062-F141-99C8-BB9AA93E7434}" type="presOf" srcId="{0D2A5379-C794-F54D-A0DE-5C52FC824D48}" destId="{FB834D88-5810-6447-A102-07A3E380707A}" srcOrd="1" destOrd="0" presId="urn:microsoft.com/office/officeart/2005/8/layout/radial5"/>
    <dgm:cxn modelId="{33C0E56E-090B-244E-B98E-65E54FEFC09B}" type="presOf" srcId="{0A5C1BE3-10D8-A442-A8E1-912DE8F4CAA9}" destId="{5D795793-6F5B-1D41-88B4-054DCCF0440F}" srcOrd="1" destOrd="0" presId="urn:microsoft.com/office/officeart/2005/8/layout/radial5"/>
    <dgm:cxn modelId="{F34E8487-B1B4-D745-8EF5-B73707E14E16}" srcId="{A0FF2ACA-A15E-D047-ABE4-4AF26C62FFEE}" destId="{86861EB4-E252-4A43-8D15-A36224884C34}" srcOrd="4" destOrd="0" parTransId="{0A5C1BE3-10D8-A442-A8E1-912DE8F4CAA9}" sibTransId="{94500993-6426-5C4D-9EBE-9A93A7B41881}"/>
    <dgm:cxn modelId="{E208807D-CCED-454A-9E7D-0D92E62966C7}" type="presOf" srcId="{A824ABC4-401A-1242-A31B-F937D12BAE1D}" destId="{57B229B3-AA28-8846-911D-B332233AD84B}" srcOrd="1" destOrd="0" presId="urn:microsoft.com/office/officeart/2005/8/layout/radial5"/>
    <dgm:cxn modelId="{E2FDDBAB-6962-E64E-A84C-F0AD6A4A291B}" type="presOf" srcId="{8030D776-AC63-3247-A4ED-E781644E51C4}" destId="{E1302799-1BDB-3344-9BDE-DFD1204E2BE8}" srcOrd="0" destOrd="0" presId="urn:microsoft.com/office/officeart/2005/8/layout/radial5"/>
    <dgm:cxn modelId="{829CBA6C-B673-D74E-A2D8-3029208C18E5}" type="presOf" srcId="{702F4869-0F80-3649-B332-7A290FF3843C}" destId="{A661C70C-87FA-254B-8453-FC26438F6FD3}" srcOrd="1" destOrd="0" presId="urn:microsoft.com/office/officeart/2005/8/layout/radial5"/>
    <dgm:cxn modelId="{69F7EB1D-DB3E-F142-BD82-8DF9F945B1F1}" type="presOf" srcId="{A824ABC4-401A-1242-A31B-F937D12BAE1D}" destId="{BA26ECEC-F399-B646-B103-DE7263E42773}" srcOrd="0" destOrd="0" presId="urn:microsoft.com/office/officeart/2005/8/layout/radial5"/>
    <dgm:cxn modelId="{5240822B-67E7-4E4A-85B0-A6DE32B32DD2}" type="presParOf" srcId="{720A2DA6-33C6-FA4B-AC14-FBF9B5E3003C}" destId="{2A17282C-6C06-2744-A458-36C19936E751}" srcOrd="0" destOrd="0" presId="urn:microsoft.com/office/officeart/2005/8/layout/radial5"/>
    <dgm:cxn modelId="{C991B97F-A101-0C4D-8A85-5050CAB50B2E}" type="presParOf" srcId="{720A2DA6-33C6-FA4B-AC14-FBF9B5E3003C}" destId="{40717223-E895-3049-A7A9-A85B4FC25F87}" srcOrd="1" destOrd="0" presId="urn:microsoft.com/office/officeart/2005/8/layout/radial5"/>
    <dgm:cxn modelId="{3202332B-A541-E44B-AEB1-587BEF8B0B3A}" type="presParOf" srcId="{40717223-E895-3049-A7A9-A85B4FC25F87}" destId="{A661C70C-87FA-254B-8453-FC26438F6FD3}" srcOrd="0" destOrd="0" presId="urn:microsoft.com/office/officeart/2005/8/layout/radial5"/>
    <dgm:cxn modelId="{84180380-48D0-0643-BA95-11528EF18235}" type="presParOf" srcId="{720A2DA6-33C6-FA4B-AC14-FBF9B5E3003C}" destId="{302FB9CD-4BC3-6B41-B2C5-C6B849531DA5}" srcOrd="2" destOrd="0" presId="urn:microsoft.com/office/officeart/2005/8/layout/radial5"/>
    <dgm:cxn modelId="{FF87516A-A410-2644-90B5-C051D038427C}" type="presParOf" srcId="{720A2DA6-33C6-FA4B-AC14-FBF9B5E3003C}" destId="{A3C118DE-1864-BE41-BAAF-363A920D3DA5}" srcOrd="3" destOrd="0" presId="urn:microsoft.com/office/officeart/2005/8/layout/radial5"/>
    <dgm:cxn modelId="{BB6AF9EA-B343-6D4B-BAF4-98579A72CDCC}" type="presParOf" srcId="{A3C118DE-1864-BE41-BAAF-363A920D3DA5}" destId="{64657B2C-35BE-8C4E-A2A4-9482741B0ED3}" srcOrd="0" destOrd="0" presId="urn:microsoft.com/office/officeart/2005/8/layout/radial5"/>
    <dgm:cxn modelId="{E9E7A768-DA23-C041-94E5-14920DE572F6}" type="presParOf" srcId="{720A2DA6-33C6-FA4B-AC14-FBF9B5E3003C}" destId="{785D946A-63CA-7E4D-9446-C14CB9EAE9A1}" srcOrd="4" destOrd="0" presId="urn:microsoft.com/office/officeart/2005/8/layout/radial5"/>
    <dgm:cxn modelId="{E14B8DA2-1676-954D-86B0-1C5AE61E7DB1}" type="presParOf" srcId="{720A2DA6-33C6-FA4B-AC14-FBF9B5E3003C}" destId="{7FEF4E07-FB73-534E-8026-A764758FA22C}" srcOrd="5" destOrd="0" presId="urn:microsoft.com/office/officeart/2005/8/layout/radial5"/>
    <dgm:cxn modelId="{5D5FCDCA-D942-9F44-BDA7-99C42D5D1E96}" type="presParOf" srcId="{7FEF4E07-FB73-534E-8026-A764758FA22C}" destId="{FB834D88-5810-6447-A102-07A3E380707A}" srcOrd="0" destOrd="0" presId="urn:microsoft.com/office/officeart/2005/8/layout/radial5"/>
    <dgm:cxn modelId="{057A7754-5A43-7C4A-9A50-C12537794CDF}" type="presParOf" srcId="{720A2DA6-33C6-FA4B-AC14-FBF9B5E3003C}" destId="{E1302799-1BDB-3344-9BDE-DFD1204E2BE8}" srcOrd="6" destOrd="0" presId="urn:microsoft.com/office/officeart/2005/8/layout/radial5"/>
    <dgm:cxn modelId="{4ECF3655-B3BB-2D4B-9988-8EFE10BA0635}" type="presParOf" srcId="{720A2DA6-33C6-FA4B-AC14-FBF9B5E3003C}" destId="{D01EBAC3-AA88-5049-8F17-1774149CA023}" srcOrd="7" destOrd="0" presId="urn:microsoft.com/office/officeart/2005/8/layout/radial5"/>
    <dgm:cxn modelId="{E4DD1388-029F-E543-B8FE-B1D07E303EF9}" type="presParOf" srcId="{D01EBAC3-AA88-5049-8F17-1774149CA023}" destId="{C761B631-A58D-C24E-82B5-C35BE8FAD268}" srcOrd="0" destOrd="0" presId="urn:microsoft.com/office/officeart/2005/8/layout/radial5"/>
    <dgm:cxn modelId="{551AC2E6-B7F4-4D45-A6F4-84CA1D05B926}" type="presParOf" srcId="{720A2DA6-33C6-FA4B-AC14-FBF9B5E3003C}" destId="{2BB8AE20-13EA-4D4A-AB7B-090EC66B869D}" srcOrd="8" destOrd="0" presId="urn:microsoft.com/office/officeart/2005/8/layout/radial5"/>
    <dgm:cxn modelId="{7C07F4F5-53FF-234C-9270-39E914B3637F}" type="presParOf" srcId="{720A2DA6-33C6-FA4B-AC14-FBF9B5E3003C}" destId="{7E57F710-2F02-7846-9DD7-42F55196AFF7}" srcOrd="9" destOrd="0" presId="urn:microsoft.com/office/officeart/2005/8/layout/radial5"/>
    <dgm:cxn modelId="{C85ABF16-6F3B-8F4C-9B24-7938D83733D9}" type="presParOf" srcId="{7E57F710-2F02-7846-9DD7-42F55196AFF7}" destId="{5D795793-6F5B-1D41-88B4-054DCCF0440F}" srcOrd="0" destOrd="0" presId="urn:microsoft.com/office/officeart/2005/8/layout/radial5"/>
    <dgm:cxn modelId="{DC55B3E3-DD1A-A740-BA82-BF830CC8B44C}" type="presParOf" srcId="{720A2DA6-33C6-FA4B-AC14-FBF9B5E3003C}" destId="{98ECCE8D-DB29-D441-BCAB-C5830C083332}" srcOrd="10" destOrd="0" presId="urn:microsoft.com/office/officeart/2005/8/layout/radial5"/>
    <dgm:cxn modelId="{9212FBC2-BC4F-DC45-90C6-15EA42EFD0B3}" type="presParOf" srcId="{720A2DA6-33C6-FA4B-AC14-FBF9B5E3003C}" destId="{BA26ECEC-F399-B646-B103-DE7263E42773}" srcOrd="11" destOrd="0" presId="urn:microsoft.com/office/officeart/2005/8/layout/radial5"/>
    <dgm:cxn modelId="{2A411290-7AE3-1548-8150-8C8345421012}" type="presParOf" srcId="{BA26ECEC-F399-B646-B103-DE7263E42773}" destId="{57B229B3-AA28-8846-911D-B332233AD84B}" srcOrd="0" destOrd="0" presId="urn:microsoft.com/office/officeart/2005/8/layout/radial5"/>
    <dgm:cxn modelId="{C66DE8CF-DC07-8941-BCE7-4AC6B5831F4C}" type="presParOf" srcId="{720A2DA6-33C6-FA4B-AC14-FBF9B5E3003C}" destId="{32F82332-C0E8-EB40-BCB4-8E4FC29EB98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11310-E61B-7249-B8F7-4EC30494C7A9}" type="doc">
      <dgm:prSet loTypeId="urn:microsoft.com/office/officeart/2005/8/layout/chevron2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99C815-6CAB-0A4E-928C-564266884AC8}">
      <dgm:prSet phldrT="[Text]" phldr="1" custT="1"/>
      <dgm:spPr/>
      <dgm:t>
        <a:bodyPr/>
        <a:lstStyle/>
        <a:p>
          <a:endParaRPr lang="en-US" sz="1400" dirty="0"/>
        </a:p>
      </dgm:t>
    </dgm:pt>
    <dgm:pt modelId="{9B56AE96-6B64-8B40-8BE1-74DDFC4B28E1}" type="parTrans" cxnId="{3A0CBA9C-A690-5143-B0C9-4589F0E31195}">
      <dgm:prSet/>
      <dgm:spPr/>
      <dgm:t>
        <a:bodyPr/>
        <a:lstStyle/>
        <a:p>
          <a:endParaRPr lang="en-US" sz="1400"/>
        </a:p>
      </dgm:t>
    </dgm:pt>
    <dgm:pt modelId="{375D90C1-B712-2340-9288-1CC8713CBEAF}" type="sibTrans" cxnId="{3A0CBA9C-A690-5143-B0C9-4589F0E31195}">
      <dgm:prSet/>
      <dgm:spPr/>
      <dgm:t>
        <a:bodyPr/>
        <a:lstStyle/>
        <a:p>
          <a:endParaRPr lang="en-US" sz="1400"/>
        </a:p>
      </dgm:t>
    </dgm:pt>
    <dgm:pt modelId="{8D52F956-6B96-3A44-A3C6-799509540C92}">
      <dgm:prSet phldrT="[Text]"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SINDROME METABOLICO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 (1 DE CADA 2 </a:t>
          </a:r>
          <a:r>
            <a:rPr lang="en-US" sz="1800" dirty="0" err="1" smtClean="0"/>
            <a:t>sujetos</a:t>
          </a:r>
          <a:r>
            <a:rPr lang="en-US" sz="1800" dirty="0" smtClean="0"/>
            <a:t> en el </a:t>
          </a:r>
          <a:r>
            <a:rPr lang="en-US" sz="1800" dirty="0" err="1" smtClean="0"/>
            <a:t>estudio</a:t>
          </a:r>
          <a:r>
            <a:rPr lang="en-US" sz="1800" dirty="0" smtClean="0"/>
            <a:t>)</a:t>
          </a:r>
          <a:endParaRPr lang="en-US" sz="1800" dirty="0"/>
        </a:p>
      </dgm:t>
    </dgm:pt>
    <dgm:pt modelId="{C734F02D-3259-1C4A-B679-B2BCDF3385C5}" type="parTrans" cxnId="{1777C9B4-BD35-F747-9D64-AC0949B24C9E}">
      <dgm:prSet/>
      <dgm:spPr/>
      <dgm:t>
        <a:bodyPr/>
        <a:lstStyle/>
        <a:p>
          <a:endParaRPr lang="en-US" sz="1400"/>
        </a:p>
      </dgm:t>
    </dgm:pt>
    <dgm:pt modelId="{15EC4A65-12A1-BE41-BFE7-56C443FC7EED}" type="sibTrans" cxnId="{1777C9B4-BD35-F747-9D64-AC0949B24C9E}">
      <dgm:prSet/>
      <dgm:spPr/>
      <dgm:t>
        <a:bodyPr/>
        <a:lstStyle/>
        <a:p>
          <a:endParaRPr lang="en-US" sz="1400"/>
        </a:p>
      </dgm:t>
    </dgm:pt>
    <dgm:pt modelId="{EE6E09E4-0EFE-D041-992D-5BEA88C2CD63}">
      <dgm:prSet phldrT="[Text]"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/>
            <a:t>TRIGLICERIDOS</a:t>
          </a:r>
          <a:endParaRPr lang="en-US" sz="2000" dirty="0"/>
        </a:p>
      </dgm:t>
    </dgm:pt>
    <dgm:pt modelId="{3BF5638B-B5D7-7D4F-BB64-4ECA789DE318}" type="parTrans" cxnId="{E07900D0-C7F7-D84A-8BF4-C1B69718A552}">
      <dgm:prSet/>
      <dgm:spPr/>
      <dgm:t>
        <a:bodyPr/>
        <a:lstStyle/>
        <a:p>
          <a:endParaRPr lang="en-US" sz="1400"/>
        </a:p>
      </dgm:t>
    </dgm:pt>
    <dgm:pt modelId="{88BECA59-2304-C340-AF46-BBBE8DD29358}" type="sibTrans" cxnId="{E07900D0-C7F7-D84A-8BF4-C1B69718A552}">
      <dgm:prSet/>
      <dgm:spPr/>
      <dgm:t>
        <a:bodyPr/>
        <a:lstStyle/>
        <a:p>
          <a:endParaRPr lang="en-US" sz="1400"/>
        </a:p>
      </dgm:t>
    </dgm:pt>
    <dgm:pt modelId="{92A6EDCF-1EAC-B34D-B6AB-9578CE82D0FD}">
      <dgm:prSet phldrT="[Text]" phldr="1" custT="1"/>
      <dgm:spPr/>
      <dgm:t>
        <a:bodyPr/>
        <a:lstStyle/>
        <a:p>
          <a:endParaRPr lang="en-US" sz="1400" dirty="0"/>
        </a:p>
      </dgm:t>
    </dgm:pt>
    <dgm:pt modelId="{094AFC94-6B45-E843-9A92-004F06440AF9}" type="parTrans" cxnId="{8B12E20A-72C1-BB4E-BB3A-176AF59ED802}">
      <dgm:prSet/>
      <dgm:spPr/>
      <dgm:t>
        <a:bodyPr/>
        <a:lstStyle/>
        <a:p>
          <a:endParaRPr lang="en-US" sz="1400"/>
        </a:p>
      </dgm:t>
    </dgm:pt>
    <dgm:pt modelId="{0BD6E82A-F424-5A43-AB7C-95D9113B72D7}" type="sibTrans" cxnId="{8B12E20A-72C1-BB4E-BB3A-176AF59ED802}">
      <dgm:prSet/>
      <dgm:spPr/>
      <dgm:t>
        <a:bodyPr/>
        <a:lstStyle/>
        <a:p>
          <a:endParaRPr lang="en-US" sz="1400"/>
        </a:p>
      </dgm:t>
    </dgm:pt>
    <dgm:pt modelId="{FD949404-E6CB-2B41-9012-0031F984E1FA}">
      <dgm:prSet phldrT="[Text]" custT="1"/>
      <dgm:spPr/>
      <dgm:t>
        <a:bodyPr/>
        <a:lstStyle/>
        <a:p>
          <a:pPr algn="l"/>
          <a:endParaRPr lang="es-ES" sz="1600" dirty="0" smtClean="0"/>
        </a:p>
        <a:p>
          <a:pPr algn="l"/>
          <a:r>
            <a:rPr lang="es-ES" sz="1600" dirty="0" smtClean="0"/>
            <a:t>PESO</a:t>
          </a:r>
          <a:r>
            <a:rPr lang="es-ES" sz="1600" baseline="0" dirty="0" smtClean="0"/>
            <a:t> CORPORAL                                            AACR 	</a:t>
          </a:r>
        </a:p>
        <a:p>
          <a:pPr algn="l"/>
          <a:r>
            <a:rPr lang="es-ES" sz="1600" baseline="0" dirty="0" smtClean="0"/>
            <a:t>PARTICULAS LDL</a:t>
          </a:r>
        </a:p>
        <a:p>
          <a:pPr algn="l"/>
          <a:r>
            <a:rPr lang="es-ES" sz="1600" baseline="0" dirty="0" smtClean="0"/>
            <a:t>ABC INSULINA</a:t>
          </a:r>
        </a:p>
        <a:p>
          <a:pPr algn="l"/>
          <a:r>
            <a:rPr lang="es-ES" sz="1600" baseline="0" dirty="0" smtClean="0"/>
            <a:t>INTOLERANCIA A LA GLUCOSA</a:t>
          </a:r>
        </a:p>
        <a:p>
          <a:pPr algn="l"/>
          <a:r>
            <a:rPr lang="es-ES" sz="1600" baseline="0" dirty="0" smtClean="0"/>
            <a:t>DISBIOSIS</a:t>
          </a:r>
        </a:p>
        <a:p>
          <a:pPr algn="l"/>
          <a:r>
            <a:rPr lang="es-ES" sz="1600" baseline="0" dirty="0" smtClean="0"/>
            <a:t>HBA1C</a:t>
          </a:r>
        </a:p>
        <a:p>
          <a:pPr algn="l"/>
          <a:r>
            <a:rPr lang="es-ES" sz="1600" baseline="0" dirty="0" smtClean="0"/>
            <a:t>HOMA	</a:t>
          </a:r>
        </a:p>
        <a:p>
          <a:pPr algn="l"/>
          <a:r>
            <a:rPr lang="es-ES" sz="1600" baseline="0" dirty="0" smtClean="0"/>
            <a:t>TRIGLICERIDOS</a:t>
          </a:r>
        </a:p>
        <a:p>
          <a:pPr algn="l"/>
          <a:r>
            <a:rPr lang="es-ES" sz="1600" baseline="0" dirty="0" smtClean="0"/>
            <a:t>LEPTINA</a:t>
          </a:r>
        </a:p>
        <a:p>
          <a:pPr algn="l"/>
          <a:r>
            <a:rPr lang="es-ES" sz="1600" baseline="0" dirty="0" smtClean="0"/>
            <a:t>COLESTEROL TOTAL</a:t>
          </a:r>
        </a:p>
        <a:p>
          <a:pPr algn="l"/>
          <a:r>
            <a:rPr lang="es-ES" sz="1600" baseline="0" dirty="0" smtClean="0"/>
            <a:t>GLUCOSA</a:t>
          </a:r>
          <a:r>
            <a:rPr lang="es-ES" sz="1800" baseline="0" dirty="0" smtClean="0"/>
            <a:t>				</a:t>
          </a:r>
        </a:p>
      </dgm:t>
    </dgm:pt>
    <dgm:pt modelId="{FD79161E-5F7E-7A44-93D3-82868E75EB23}" type="parTrans" cxnId="{8AA7B3E3-B3CF-9F4E-BE8C-CADB506A7CCA}">
      <dgm:prSet/>
      <dgm:spPr/>
      <dgm:t>
        <a:bodyPr/>
        <a:lstStyle/>
        <a:p>
          <a:endParaRPr lang="en-US" sz="1400"/>
        </a:p>
      </dgm:t>
    </dgm:pt>
    <dgm:pt modelId="{3D07850E-AF23-4749-BFC0-7C994E397BF4}" type="sibTrans" cxnId="{8AA7B3E3-B3CF-9F4E-BE8C-CADB506A7CCA}">
      <dgm:prSet/>
      <dgm:spPr/>
      <dgm:t>
        <a:bodyPr/>
        <a:lstStyle/>
        <a:p>
          <a:endParaRPr lang="en-US" sz="1400"/>
        </a:p>
      </dgm:t>
    </dgm:pt>
    <dgm:pt modelId="{5C2D5025-1D7D-FF4C-95E7-65B4D5AF9FC3}">
      <dgm:prSet phldrT="[Text]" custT="1"/>
      <dgm:spPr/>
      <dgm:t>
        <a:bodyPr/>
        <a:lstStyle/>
        <a:p>
          <a:pPr marL="114300" marR="0" lvl="1" indent="-114300" algn="l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400" dirty="0"/>
        </a:p>
      </dgm:t>
    </dgm:pt>
    <dgm:pt modelId="{B71E3B4E-7F32-924F-B7E7-C3B45180A708}" type="sibTrans" cxnId="{283029BC-620E-F248-B2AE-90623B79DC1F}">
      <dgm:prSet/>
      <dgm:spPr/>
      <dgm:t>
        <a:bodyPr/>
        <a:lstStyle/>
        <a:p>
          <a:endParaRPr lang="en-US" sz="1400"/>
        </a:p>
      </dgm:t>
    </dgm:pt>
    <dgm:pt modelId="{BF673DE1-3228-EB40-851C-56C81306C6AF}" type="parTrans" cxnId="{283029BC-620E-F248-B2AE-90623B79DC1F}">
      <dgm:prSet/>
      <dgm:spPr/>
      <dgm:t>
        <a:bodyPr/>
        <a:lstStyle/>
        <a:p>
          <a:endParaRPr lang="en-US" sz="1400"/>
        </a:p>
      </dgm:t>
    </dgm:pt>
    <dgm:pt modelId="{2F0D9F80-8E67-054B-B2B8-03626E6ACC69}" type="pres">
      <dgm:prSet presAssocID="{6A911310-E61B-7249-B8F7-4EC30494C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50C26-149D-5446-BBFA-8F46A773FC15}" type="pres">
      <dgm:prSet presAssocID="{3699C815-6CAB-0A4E-928C-564266884AC8}" presName="composite" presStyleCnt="0"/>
      <dgm:spPr/>
    </dgm:pt>
    <dgm:pt modelId="{1668F467-EC01-BF41-A343-BCB22BCEB556}" type="pres">
      <dgm:prSet presAssocID="{3699C815-6CAB-0A4E-928C-564266884AC8}" presName="parentText" presStyleLbl="alignNode1" presStyleIdx="0" presStyleCnt="3" custScaleY="119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F1C8-6988-C642-AC17-12DD7590086C}" type="pres">
      <dgm:prSet presAssocID="{3699C815-6CAB-0A4E-928C-564266884AC8}" presName="descendantText" presStyleLbl="alignAcc1" presStyleIdx="0" presStyleCnt="3" custScaleY="356831" custLinFactNeighborX="487" custLinFactNeighborY="-40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B4DAD-924A-F44A-95D6-8593F2C9C69A}" type="pres">
      <dgm:prSet presAssocID="{375D90C1-B712-2340-9288-1CC8713CBEAF}" presName="sp" presStyleCnt="0"/>
      <dgm:spPr/>
    </dgm:pt>
    <dgm:pt modelId="{B7558740-9A72-5240-877E-E532CF8296DD}" type="pres">
      <dgm:prSet presAssocID="{5C2D5025-1D7D-FF4C-95E7-65B4D5AF9FC3}" presName="composite" presStyleCnt="0"/>
      <dgm:spPr/>
    </dgm:pt>
    <dgm:pt modelId="{B2A1B79F-50BC-6F45-9E2E-B759FBC49605}" type="pres">
      <dgm:prSet presAssocID="{5C2D5025-1D7D-FF4C-95E7-65B4D5AF9F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2692C-DF7E-2048-9ADC-CB48D4390287}" type="pres">
      <dgm:prSet presAssocID="{5C2D5025-1D7D-FF4C-95E7-65B4D5AF9F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99585-81C0-F140-BB19-A14C3D820C87}" type="pres">
      <dgm:prSet presAssocID="{B71E3B4E-7F32-924F-B7E7-C3B45180A708}" presName="sp" presStyleCnt="0"/>
      <dgm:spPr/>
    </dgm:pt>
    <dgm:pt modelId="{C43049CE-9639-904D-9588-42042B1C5AF6}" type="pres">
      <dgm:prSet presAssocID="{92A6EDCF-1EAC-B34D-B6AB-9578CE82D0FD}" presName="composite" presStyleCnt="0"/>
      <dgm:spPr/>
    </dgm:pt>
    <dgm:pt modelId="{A76EC130-BD9F-4A41-B717-38AAA63724FA}" type="pres">
      <dgm:prSet presAssocID="{92A6EDCF-1EAC-B34D-B6AB-9578CE82D0FD}" presName="parentText" presStyleLbl="alignNode1" presStyleIdx="2" presStyleCnt="3" custLinFactNeighborX="125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28458-906A-144E-A8E9-D8280804DFAA}" type="pres">
      <dgm:prSet presAssocID="{92A6EDCF-1EAC-B34D-B6AB-9578CE82D0FD}" presName="descendantText" presStyleLbl="alignAcc1" presStyleIdx="2" presStyleCnt="3" custScaleX="97460" custScaleY="1089527" custLinFactNeighborX="750" custLinFactNeighborY="77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2D7BE-894A-544F-BC90-2E663A40EAD7}" type="presOf" srcId="{8D52F956-6B96-3A44-A3C6-799509540C92}" destId="{D6BAF1C8-6988-C642-AC17-12DD7590086C}" srcOrd="0" destOrd="0" presId="urn:microsoft.com/office/officeart/2005/8/layout/chevron2"/>
    <dgm:cxn modelId="{3A0CBA9C-A690-5143-B0C9-4589F0E31195}" srcId="{6A911310-E61B-7249-B8F7-4EC30494C7A9}" destId="{3699C815-6CAB-0A4E-928C-564266884AC8}" srcOrd="0" destOrd="0" parTransId="{9B56AE96-6B64-8B40-8BE1-74DDFC4B28E1}" sibTransId="{375D90C1-B712-2340-9288-1CC8713CBEAF}"/>
    <dgm:cxn modelId="{E07900D0-C7F7-D84A-8BF4-C1B69718A552}" srcId="{5C2D5025-1D7D-FF4C-95E7-65B4D5AF9FC3}" destId="{EE6E09E4-0EFE-D041-992D-5BEA88C2CD63}" srcOrd="0" destOrd="0" parTransId="{3BF5638B-B5D7-7D4F-BB64-4ECA789DE318}" sibTransId="{88BECA59-2304-C340-AF46-BBBE8DD29358}"/>
    <dgm:cxn modelId="{7C018F2F-1860-8A4D-9D07-193812D8AE94}" type="presOf" srcId="{EE6E09E4-0EFE-D041-992D-5BEA88C2CD63}" destId="{B362692C-DF7E-2048-9ADC-CB48D4390287}" srcOrd="0" destOrd="0" presId="urn:microsoft.com/office/officeart/2005/8/layout/chevron2"/>
    <dgm:cxn modelId="{283029BC-620E-F248-B2AE-90623B79DC1F}" srcId="{6A911310-E61B-7249-B8F7-4EC30494C7A9}" destId="{5C2D5025-1D7D-FF4C-95E7-65B4D5AF9FC3}" srcOrd="1" destOrd="0" parTransId="{BF673DE1-3228-EB40-851C-56C81306C6AF}" sibTransId="{B71E3B4E-7F32-924F-B7E7-C3B45180A708}"/>
    <dgm:cxn modelId="{8B12E20A-72C1-BB4E-BB3A-176AF59ED802}" srcId="{6A911310-E61B-7249-B8F7-4EC30494C7A9}" destId="{92A6EDCF-1EAC-B34D-B6AB-9578CE82D0FD}" srcOrd="2" destOrd="0" parTransId="{094AFC94-6B45-E843-9A92-004F06440AF9}" sibTransId="{0BD6E82A-F424-5A43-AB7C-95D9113B72D7}"/>
    <dgm:cxn modelId="{25A09469-0D61-204E-9CF9-0AF6E39CB426}" type="presOf" srcId="{3699C815-6CAB-0A4E-928C-564266884AC8}" destId="{1668F467-EC01-BF41-A343-BCB22BCEB556}" srcOrd="0" destOrd="0" presId="urn:microsoft.com/office/officeart/2005/8/layout/chevron2"/>
    <dgm:cxn modelId="{FE1328D5-956D-BD48-A8F9-468B41B138E3}" type="presOf" srcId="{FD949404-E6CB-2B41-9012-0031F984E1FA}" destId="{29528458-906A-144E-A8E9-D8280804DFAA}" srcOrd="0" destOrd="0" presId="urn:microsoft.com/office/officeart/2005/8/layout/chevron2"/>
    <dgm:cxn modelId="{484F9C7D-CE42-3041-82DA-8F4B6A100351}" type="presOf" srcId="{92A6EDCF-1EAC-B34D-B6AB-9578CE82D0FD}" destId="{A76EC130-BD9F-4A41-B717-38AAA63724FA}" srcOrd="0" destOrd="0" presId="urn:microsoft.com/office/officeart/2005/8/layout/chevron2"/>
    <dgm:cxn modelId="{1777C9B4-BD35-F747-9D64-AC0949B24C9E}" srcId="{3699C815-6CAB-0A4E-928C-564266884AC8}" destId="{8D52F956-6B96-3A44-A3C6-799509540C92}" srcOrd="0" destOrd="0" parTransId="{C734F02D-3259-1C4A-B679-B2BCDF3385C5}" sibTransId="{15EC4A65-12A1-BE41-BFE7-56C443FC7EED}"/>
    <dgm:cxn modelId="{5DD9E641-D716-4D4A-9E55-F487EE3B5F0A}" type="presOf" srcId="{6A911310-E61B-7249-B8F7-4EC30494C7A9}" destId="{2F0D9F80-8E67-054B-B2B8-03626E6ACC69}" srcOrd="0" destOrd="0" presId="urn:microsoft.com/office/officeart/2005/8/layout/chevron2"/>
    <dgm:cxn modelId="{6ED80107-71B3-DD43-BBB0-7BF547E2CA46}" type="presOf" srcId="{5C2D5025-1D7D-FF4C-95E7-65B4D5AF9FC3}" destId="{B2A1B79F-50BC-6F45-9E2E-B759FBC49605}" srcOrd="0" destOrd="0" presId="urn:microsoft.com/office/officeart/2005/8/layout/chevron2"/>
    <dgm:cxn modelId="{8AA7B3E3-B3CF-9F4E-BE8C-CADB506A7CCA}" srcId="{92A6EDCF-1EAC-B34D-B6AB-9578CE82D0FD}" destId="{FD949404-E6CB-2B41-9012-0031F984E1FA}" srcOrd="0" destOrd="0" parTransId="{FD79161E-5F7E-7A44-93D3-82868E75EB23}" sibTransId="{3D07850E-AF23-4749-BFC0-7C994E397BF4}"/>
    <dgm:cxn modelId="{24190651-EDD4-8B4C-BA03-116752715217}" type="presParOf" srcId="{2F0D9F80-8E67-054B-B2B8-03626E6ACC69}" destId="{C8650C26-149D-5446-BBFA-8F46A773FC15}" srcOrd="0" destOrd="0" presId="urn:microsoft.com/office/officeart/2005/8/layout/chevron2"/>
    <dgm:cxn modelId="{3DF092CF-CD2D-004E-B114-0F5BF6165766}" type="presParOf" srcId="{C8650C26-149D-5446-BBFA-8F46A773FC15}" destId="{1668F467-EC01-BF41-A343-BCB22BCEB556}" srcOrd="0" destOrd="0" presId="urn:microsoft.com/office/officeart/2005/8/layout/chevron2"/>
    <dgm:cxn modelId="{09DCD132-1247-634C-8C29-A9FF351891D8}" type="presParOf" srcId="{C8650C26-149D-5446-BBFA-8F46A773FC15}" destId="{D6BAF1C8-6988-C642-AC17-12DD7590086C}" srcOrd="1" destOrd="0" presId="urn:microsoft.com/office/officeart/2005/8/layout/chevron2"/>
    <dgm:cxn modelId="{BD3F159A-D548-F94B-A5B0-07485DB08D89}" type="presParOf" srcId="{2F0D9F80-8E67-054B-B2B8-03626E6ACC69}" destId="{EAAB4DAD-924A-F44A-95D6-8593F2C9C69A}" srcOrd="1" destOrd="0" presId="urn:microsoft.com/office/officeart/2005/8/layout/chevron2"/>
    <dgm:cxn modelId="{6D947EAC-2406-234E-A859-E6F96BD699F2}" type="presParOf" srcId="{2F0D9F80-8E67-054B-B2B8-03626E6ACC69}" destId="{B7558740-9A72-5240-877E-E532CF8296DD}" srcOrd="2" destOrd="0" presId="urn:microsoft.com/office/officeart/2005/8/layout/chevron2"/>
    <dgm:cxn modelId="{F186477B-DD30-1349-B788-907BC1117142}" type="presParOf" srcId="{B7558740-9A72-5240-877E-E532CF8296DD}" destId="{B2A1B79F-50BC-6F45-9E2E-B759FBC49605}" srcOrd="0" destOrd="0" presId="urn:microsoft.com/office/officeart/2005/8/layout/chevron2"/>
    <dgm:cxn modelId="{8225D3F2-9804-A742-941A-DF995FD3F878}" type="presParOf" srcId="{B7558740-9A72-5240-877E-E532CF8296DD}" destId="{B362692C-DF7E-2048-9ADC-CB48D4390287}" srcOrd="1" destOrd="0" presId="urn:microsoft.com/office/officeart/2005/8/layout/chevron2"/>
    <dgm:cxn modelId="{23EB0553-97EC-0747-9C8D-53496E9E8FB4}" type="presParOf" srcId="{2F0D9F80-8E67-054B-B2B8-03626E6ACC69}" destId="{A5B99585-81C0-F140-BB19-A14C3D820C87}" srcOrd="3" destOrd="0" presId="urn:microsoft.com/office/officeart/2005/8/layout/chevron2"/>
    <dgm:cxn modelId="{DCBF021F-95F3-FC49-BEDF-58D7D7293F7F}" type="presParOf" srcId="{2F0D9F80-8E67-054B-B2B8-03626E6ACC69}" destId="{C43049CE-9639-904D-9588-42042B1C5AF6}" srcOrd="4" destOrd="0" presId="urn:microsoft.com/office/officeart/2005/8/layout/chevron2"/>
    <dgm:cxn modelId="{B9E2D4E5-0186-1745-B86B-7EE86419EA60}" type="presParOf" srcId="{C43049CE-9639-904D-9588-42042B1C5AF6}" destId="{A76EC130-BD9F-4A41-B717-38AAA63724FA}" srcOrd="0" destOrd="0" presId="urn:microsoft.com/office/officeart/2005/8/layout/chevron2"/>
    <dgm:cxn modelId="{AD191773-4522-714F-8CDD-8D6CB5EED01E}" type="presParOf" srcId="{C43049CE-9639-904D-9588-42042B1C5AF6}" destId="{29528458-906A-144E-A8E9-D8280804DF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282C-6C06-2744-A458-36C19936E751}">
      <dsp:nvSpPr>
        <dsp:cNvPr id="0" name=""/>
        <dsp:cNvSpPr/>
      </dsp:nvSpPr>
      <dsp:spPr>
        <a:xfrm>
          <a:off x="2308079" y="1572506"/>
          <a:ext cx="3187793" cy="166366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Century Gothic"/>
              <a:cs typeface="Century Gothic"/>
            </a:rPr>
            <a:t>SINDROME METABOLICO</a:t>
          </a:r>
          <a:endParaRPr lang="en-US" sz="2000" b="1" i="0" kern="1200" dirty="0">
            <a:latin typeface="Century Gothic"/>
            <a:cs typeface="Century Gothic"/>
          </a:endParaRPr>
        </a:p>
      </dsp:txBody>
      <dsp:txXfrm>
        <a:off x="2774920" y="1816145"/>
        <a:ext cx="2254111" cy="1176391"/>
      </dsp:txXfrm>
    </dsp:sp>
    <dsp:sp modelId="{40717223-E895-3049-A7A9-A85B4FC25F87}">
      <dsp:nvSpPr>
        <dsp:cNvPr id="0" name=""/>
        <dsp:cNvSpPr/>
      </dsp:nvSpPr>
      <dsp:spPr>
        <a:xfrm rot="5400000">
          <a:off x="3687007" y="1021518"/>
          <a:ext cx="368898" cy="427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742342" y="1051625"/>
        <a:ext cx="258229" cy="256324"/>
      </dsp:txXfrm>
    </dsp:sp>
    <dsp:sp modelId="{302FB9CD-4BC3-6B41-B2C5-C6B849531DA5}">
      <dsp:nvSpPr>
        <dsp:cNvPr id="0" name=""/>
        <dsp:cNvSpPr/>
      </dsp:nvSpPr>
      <dsp:spPr>
        <a:xfrm>
          <a:off x="3059653" y="44123"/>
          <a:ext cx="1583166" cy="83270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OBESIDAD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IMC&gt;30</a:t>
          </a:r>
          <a:endParaRPr lang="en-US" sz="1600" kern="1200" dirty="0"/>
        </a:p>
      </dsp:txBody>
      <dsp:txXfrm>
        <a:off x="3291502" y="166069"/>
        <a:ext cx="1119468" cy="588809"/>
      </dsp:txXfrm>
    </dsp:sp>
    <dsp:sp modelId="{A3C118DE-1864-BE41-BAAF-363A920D3DA5}">
      <dsp:nvSpPr>
        <dsp:cNvPr id="0" name=""/>
        <dsp:cNvSpPr/>
      </dsp:nvSpPr>
      <dsp:spPr>
        <a:xfrm rot="8156723">
          <a:off x="5038829" y="1487939"/>
          <a:ext cx="199168" cy="427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090174" y="1552607"/>
        <a:ext cx="139418" cy="256324"/>
      </dsp:txXfrm>
    </dsp:sp>
    <dsp:sp modelId="{785D946A-63CA-7E4D-9446-C14CB9EAE9A1}">
      <dsp:nvSpPr>
        <dsp:cNvPr id="0" name=""/>
        <dsp:cNvSpPr/>
      </dsp:nvSpPr>
      <dsp:spPr>
        <a:xfrm>
          <a:off x="5058763" y="777134"/>
          <a:ext cx="1702093" cy="97188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GLUCOSA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&gt;100 mg/dl</a:t>
          </a:r>
          <a:endParaRPr lang="en-US" sz="1600" kern="1200" dirty="0"/>
        </a:p>
      </dsp:txBody>
      <dsp:txXfrm>
        <a:off x="5308029" y="919463"/>
        <a:ext cx="1203561" cy="687225"/>
      </dsp:txXfrm>
    </dsp:sp>
    <dsp:sp modelId="{7FEF4E07-FB73-534E-8026-A764758FA22C}">
      <dsp:nvSpPr>
        <dsp:cNvPr id="0" name=""/>
        <dsp:cNvSpPr/>
      </dsp:nvSpPr>
      <dsp:spPr>
        <a:xfrm rot="13521845">
          <a:off x="5123528" y="2912523"/>
          <a:ext cx="514885" cy="427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32632" y="3043563"/>
        <a:ext cx="386723" cy="256324"/>
      </dsp:txXfrm>
    </dsp:sp>
    <dsp:sp modelId="{E1302799-1BDB-3344-9BDE-DFD1204E2BE8}">
      <dsp:nvSpPr>
        <dsp:cNvPr id="0" name=""/>
        <dsp:cNvSpPr/>
      </dsp:nvSpPr>
      <dsp:spPr>
        <a:xfrm>
          <a:off x="4962748" y="3273416"/>
          <a:ext cx="2248993" cy="112223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HIPERTENSION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130/85 mmHg</a:t>
          </a:r>
          <a:endParaRPr lang="en-US" sz="1600" kern="1200" dirty="0"/>
        </a:p>
      </dsp:txBody>
      <dsp:txXfrm>
        <a:off x="5292105" y="3437764"/>
        <a:ext cx="1590279" cy="793539"/>
      </dsp:txXfrm>
    </dsp:sp>
    <dsp:sp modelId="{D01EBAC3-AA88-5049-8F17-1774149CA023}">
      <dsp:nvSpPr>
        <dsp:cNvPr id="0" name=""/>
        <dsp:cNvSpPr/>
      </dsp:nvSpPr>
      <dsp:spPr>
        <a:xfrm rot="16200000">
          <a:off x="3742267" y="3269958"/>
          <a:ext cx="270472" cy="427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782838" y="3395970"/>
        <a:ext cx="189330" cy="256324"/>
      </dsp:txXfrm>
    </dsp:sp>
    <dsp:sp modelId="{2BB8AE20-13EA-4D4A-AB7B-090EC66B869D}">
      <dsp:nvSpPr>
        <dsp:cNvPr id="0" name=""/>
        <dsp:cNvSpPr/>
      </dsp:nvSpPr>
      <dsp:spPr>
        <a:xfrm>
          <a:off x="2946527" y="3746281"/>
          <a:ext cx="1828948" cy="93005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RESISTENCIA A LA INSULINA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214370" y="3882484"/>
        <a:ext cx="1293262" cy="657648"/>
      </dsp:txXfrm>
    </dsp:sp>
    <dsp:sp modelId="{7E57F710-2F02-7846-9DD7-42F55196AFF7}">
      <dsp:nvSpPr>
        <dsp:cNvPr id="0" name=""/>
        <dsp:cNvSpPr/>
      </dsp:nvSpPr>
      <dsp:spPr>
        <a:xfrm rot="19627841">
          <a:off x="2487853" y="2769597"/>
          <a:ext cx="243812" cy="427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493708" y="2874887"/>
        <a:ext cx="170668" cy="256324"/>
      </dsp:txXfrm>
    </dsp:sp>
    <dsp:sp modelId="{98ECCE8D-DB29-D441-BCAB-C5830C083332}">
      <dsp:nvSpPr>
        <dsp:cNvPr id="0" name=""/>
        <dsp:cNvSpPr/>
      </dsp:nvSpPr>
      <dsp:spPr>
        <a:xfrm>
          <a:off x="162150" y="2793359"/>
          <a:ext cx="2630526" cy="165668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COLESTEROL HDL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&lt;40 mg/dl 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&lt;50 mg/dl M</a:t>
          </a:r>
          <a:endParaRPr lang="en-US" sz="1600" kern="1200" dirty="0"/>
        </a:p>
      </dsp:txBody>
      <dsp:txXfrm>
        <a:off x="547382" y="3035975"/>
        <a:ext cx="1860062" cy="1171451"/>
      </dsp:txXfrm>
    </dsp:sp>
    <dsp:sp modelId="{BA26ECEC-F399-B646-B103-DE7263E42773}">
      <dsp:nvSpPr>
        <dsp:cNvPr id="0" name=""/>
        <dsp:cNvSpPr/>
      </dsp:nvSpPr>
      <dsp:spPr>
        <a:xfrm rot="2484775">
          <a:off x="2522248" y="1566241"/>
          <a:ext cx="155621" cy="427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528085" y="1636241"/>
        <a:ext cx="108935" cy="256324"/>
      </dsp:txXfrm>
    </dsp:sp>
    <dsp:sp modelId="{32F82332-C0E8-EB40-BCB4-8E4FC29EB98D}">
      <dsp:nvSpPr>
        <dsp:cNvPr id="0" name=""/>
        <dsp:cNvSpPr/>
      </dsp:nvSpPr>
      <dsp:spPr>
        <a:xfrm>
          <a:off x="546255" y="777133"/>
          <a:ext cx="2231653" cy="110557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TRIGLICERIDOS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&gt; 150 mg/dl</a:t>
          </a:r>
          <a:endParaRPr lang="en-US" sz="1600" kern="1200" dirty="0"/>
        </a:p>
      </dsp:txBody>
      <dsp:txXfrm>
        <a:off x="873073" y="939040"/>
        <a:ext cx="1578017" cy="781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8F467-EC01-BF41-A343-BCB22BCEB556}">
      <dsp:nvSpPr>
        <dsp:cNvPr id="0" name=""/>
        <dsp:cNvSpPr/>
      </dsp:nvSpPr>
      <dsp:spPr>
        <a:xfrm rot="5400000">
          <a:off x="-107882" y="1012207"/>
          <a:ext cx="520806" cy="30504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1056846"/>
        <a:ext cx="305041" cy="215765"/>
      </dsp:txXfrm>
    </dsp:sp>
    <dsp:sp modelId="{D6BAF1C8-6988-C642-AC17-12DD7590086C}">
      <dsp:nvSpPr>
        <dsp:cNvPr id="0" name=""/>
        <dsp:cNvSpPr/>
      </dsp:nvSpPr>
      <dsp:spPr>
        <a:xfrm rot="5400000">
          <a:off x="1438845" y="-666763"/>
          <a:ext cx="1010735" cy="327834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SINDROME METABOLICO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(1 DE CADA 2 </a:t>
          </a:r>
          <a:r>
            <a:rPr lang="en-US" sz="1800" kern="1200" dirty="0" err="1" smtClean="0"/>
            <a:t>sujetos</a:t>
          </a:r>
          <a:r>
            <a:rPr lang="en-US" sz="1800" kern="1200" dirty="0" smtClean="0"/>
            <a:t> en el </a:t>
          </a:r>
          <a:r>
            <a:rPr lang="en-US" sz="1800" kern="1200" dirty="0" err="1" smtClean="0"/>
            <a:t>estudio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 rot="-5400000">
        <a:off x="305041" y="516381"/>
        <a:ext cx="3229003" cy="912055"/>
      </dsp:txXfrm>
    </dsp:sp>
    <dsp:sp modelId="{B2A1B79F-50BC-6F45-9E2E-B759FBC49605}">
      <dsp:nvSpPr>
        <dsp:cNvPr id="0" name=""/>
        <dsp:cNvSpPr/>
      </dsp:nvSpPr>
      <dsp:spPr>
        <a:xfrm rot="5400000">
          <a:off x="-65366" y="1604915"/>
          <a:ext cx="435774" cy="30504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marR="0" lvl="1" indent="-114300" algn="l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400" kern="1200" dirty="0"/>
        </a:p>
      </dsp:txBody>
      <dsp:txXfrm rot="-5400000">
        <a:off x="1" y="1692070"/>
        <a:ext cx="305041" cy="130733"/>
      </dsp:txXfrm>
    </dsp:sp>
    <dsp:sp modelId="{B362692C-DF7E-2048-9ADC-CB48D4390287}">
      <dsp:nvSpPr>
        <dsp:cNvPr id="0" name=""/>
        <dsp:cNvSpPr/>
      </dsp:nvSpPr>
      <dsp:spPr>
        <a:xfrm rot="5400000">
          <a:off x="1802586" y="42004"/>
          <a:ext cx="283253" cy="327834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TRIGLICERIDOS</a:t>
          </a:r>
          <a:endParaRPr lang="en-US" sz="2000" kern="1200" dirty="0"/>
        </a:p>
      </dsp:txBody>
      <dsp:txXfrm rot="-5400000">
        <a:off x="305042" y="1553376"/>
        <a:ext cx="3264516" cy="255599"/>
      </dsp:txXfrm>
    </dsp:sp>
    <dsp:sp modelId="{A76EC130-BD9F-4A41-B717-38AAA63724FA}">
      <dsp:nvSpPr>
        <dsp:cNvPr id="0" name=""/>
        <dsp:cNvSpPr/>
      </dsp:nvSpPr>
      <dsp:spPr>
        <a:xfrm rot="5400000">
          <a:off x="-26955" y="3387836"/>
          <a:ext cx="435774" cy="30504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38412" y="3474991"/>
        <a:ext cx="305041" cy="130733"/>
      </dsp:txXfrm>
    </dsp:sp>
    <dsp:sp modelId="{29528458-906A-144E-A8E9-D8280804DFAA}">
      <dsp:nvSpPr>
        <dsp:cNvPr id="0" name=""/>
        <dsp:cNvSpPr/>
      </dsp:nvSpPr>
      <dsp:spPr>
        <a:xfrm rot="5400000">
          <a:off x="425740" y="2087404"/>
          <a:ext cx="3086120" cy="319507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PESO</a:t>
          </a:r>
          <a:r>
            <a:rPr lang="es-ES" sz="1600" kern="1200" baseline="0" dirty="0" smtClean="0"/>
            <a:t> CORPORAL                                            AACR 	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PARTICULAS LDL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ABC INSULINA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INTOLERANCIA A LA GLUCOSA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DISBIOSIS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HBA1C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HOMA	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TRIGLICERIDOS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LEPTINA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COLESTEROL TOTAL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GLUCOSA</a:t>
          </a:r>
          <a:r>
            <a:rPr lang="es-ES" sz="1800" kern="1200" baseline="0" dirty="0" smtClean="0"/>
            <a:t>				</a:t>
          </a:r>
        </a:p>
      </dsp:txBody>
      <dsp:txXfrm rot="-5400000">
        <a:off x="371264" y="2292532"/>
        <a:ext cx="3044421" cy="2784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43D54-73B9-9B45-B043-728E3869F03A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FF3C-7F80-2A4D-A35C-D705BCA2E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n-US">
                <a:latin typeface="Times" charset="0"/>
                <a:ea typeface="ＭＳ Ｐゴシック" charset="-128"/>
              </a:rPr>
              <a:t>Nutrición tradicional: proveer nutrimentos a la población</a:t>
            </a:r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BA2538B-A3A1-E341-9222-36C5DEA9942C}" type="slidenum">
              <a:rPr lang="es-ES_tradnl" altLang="en-US">
                <a:latin typeface="Comic Sans MS" charset="0"/>
              </a:rPr>
              <a:pPr>
                <a:spcBef>
                  <a:spcPct val="0"/>
                </a:spcBef>
              </a:pPr>
              <a:t>2</a:t>
            </a:fld>
            <a:endParaRPr lang="es-ES_tradnl" alt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3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8D70-6A26-2D4D-9865-636E019FA0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8625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8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7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1170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9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8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2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545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31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6" Type="http://schemas.openxmlformats.org/officeDocument/2006/relationships/image" Target="../media/image25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EFECTO DE LA DIETA SOBRE LA MICROBIOTA EN LA OBESIDAD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 NIMBE TORRES Y TORRES</a:t>
            </a:r>
          </a:p>
          <a:p>
            <a:r>
              <a:rPr lang="en-US" dirty="0" smtClean="0"/>
              <a:t>DEPTO DE FISIOLOGIA DE LA NUTRICION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26" y="178705"/>
            <a:ext cx="1070662" cy="1540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75" y="5042516"/>
            <a:ext cx="1412072" cy="14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583" y="302239"/>
            <a:ext cx="9547697" cy="1114425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OBESIDAD: Estado crónico de inflamación</a:t>
            </a:r>
            <a:endParaRPr lang="en-US" sz="36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99" y="2945453"/>
            <a:ext cx="3457576" cy="1775012"/>
          </a:xfrm>
        </p:spPr>
      </p:pic>
      <p:pic>
        <p:nvPicPr>
          <p:cNvPr id="3" name="Imagen 2" descr="LPS VI HEALTHY, METS, M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00" y="992815"/>
            <a:ext cx="345757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83" y="944286"/>
            <a:ext cx="4859255" cy="5799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99" y="4791076"/>
            <a:ext cx="37147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25439" y="543730"/>
            <a:ext cx="4819810" cy="5453062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¿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Podemos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desarrollar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una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estrategia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dietaria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alimentos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funcionales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y 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prebioticos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 para </a:t>
            </a:r>
            <a:r>
              <a:rPr lang="en-U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controlar</a:t>
            </a: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el s</a:t>
            </a:r>
            <a:r>
              <a:rPr lang="es-ES" sz="360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índrome</a:t>
            </a:r>
            <a:r>
              <a:rPr lang="es-E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metabólico?</a:t>
            </a: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1807" y="5996792"/>
            <a:ext cx="280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Chia: Arch Med Res 42(2011) 540-533</a:t>
            </a:r>
          </a:p>
          <a:p>
            <a:r>
              <a:rPr lang="en-US" sz="1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Soya: J </a:t>
            </a:r>
            <a:r>
              <a:rPr lang="en-US" sz="1000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Nutr</a:t>
            </a:r>
            <a:r>
              <a:rPr lang="en-US" sz="1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Biochem</a:t>
            </a:r>
            <a:r>
              <a:rPr lang="en-US" sz="1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17(2006) 365-373</a:t>
            </a:r>
          </a:p>
          <a:p>
            <a:r>
              <a:rPr lang="en-US" sz="1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Nopal: JAND  Nov 2014</a:t>
            </a:r>
          </a:p>
          <a:p>
            <a:r>
              <a:rPr lang="en-US" sz="1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Chia, soya, nopal y </a:t>
            </a:r>
            <a:r>
              <a:rPr lang="en-US" sz="1000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avena</a:t>
            </a:r>
            <a:r>
              <a:rPr lang="en-US" sz="1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: J </a:t>
            </a:r>
            <a:r>
              <a:rPr lang="en-US" sz="1000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Nutr</a:t>
            </a:r>
            <a:r>
              <a:rPr lang="en-US" sz="1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142: 64-69,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894" y="660784"/>
            <a:ext cx="5480235" cy="52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86261" y="200495"/>
            <a:ext cx="10874828" cy="111442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 CONSUMO DE UN PORTAFOLIO DIETARIO CON PREBIOTICOS MODIFICA LA MICROBIOTA EN SUJETOS CON SINDROME METABOLICO Y OBESIDAD MORBIDA </a:t>
            </a:r>
            <a:endParaRPr lang="es-ES" sz="32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064219" y="2341025"/>
            <a:ext cx="3323044" cy="1754720"/>
            <a:chOff x="5830850" y="1383508"/>
            <a:chExt cx="4430725" cy="2339627"/>
          </a:xfrm>
        </p:grpSpPr>
        <p:pic>
          <p:nvPicPr>
            <p:cNvPr id="20" name="Imagen 19" descr="Phylum P y PD.tiff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48" t="14315" r="208"/>
            <a:stretch/>
          </p:blipFill>
          <p:spPr>
            <a:xfrm>
              <a:off x="6553802" y="1383508"/>
              <a:ext cx="3707773" cy="2339627"/>
            </a:xfrm>
            <a:prstGeom prst="rect">
              <a:avLst/>
            </a:prstGeom>
          </p:spPr>
        </p:pic>
        <p:pic>
          <p:nvPicPr>
            <p:cNvPr id="13" name="Imagen 12" descr="Phylum P y PD.tiff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15" r="88021"/>
            <a:stretch/>
          </p:blipFill>
          <p:spPr>
            <a:xfrm>
              <a:off x="5830850" y="1383508"/>
              <a:ext cx="791076" cy="2339627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221099" y="1768233"/>
            <a:ext cx="890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phylum</a:t>
            </a:r>
            <a:endParaRPr lang="es-ES" b="1" dirty="0"/>
          </a:p>
        </p:txBody>
      </p:sp>
      <p:sp>
        <p:nvSpPr>
          <p:cNvPr id="37" name="CuadroTexto 21"/>
          <p:cNvSpPr txBox="1"/>
          <p:nvPr/>
        </p:nvSpPr>
        <p:spPr>
          <a:xfrm>
            <a:off x="8261900" y="3187456"/>
            <a:ext cx="375424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88" dirty="0">
                <a:solidFill>
                  <a:srgbClr val="FFFFFF"/>
                </a:solidFill>
              </a:rPr>
              <a:t>82%</a:t>
            </a:r>
          </a:p>
        </p:txBody>
      </p:sp>
      <p:sp>
        <p:nvSpPr>
          <p:cNvPr id="38" name="CuadroTexto 25"/>
          <p:cNvSpPr txBox="1"/>
          <p:nvPr/>
        </p:nvSpPr>
        <p:spPr>
          <a:xfrm>
            <a:off x="8312926" y="2595828"/>
            <a:ext cx="31611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88" dirty="0">
                <a:solidFill>
                  <a:srgbClr val="FFFFFF"/>
                </a:solidFill>
              </a:rPr>
              <a:t>5%</a:t>
            </a:r>
          </a:p>
        </p:txBody>
      </p:sp>
      <p:sp>
        <p:nvSpPr>
          <p:cNvPr id="39" name="CuadroTexto 29"/>
          <p:cNvSpPr txBox="1"/>
          <p:nvPr/>
        </p:nvSpPr>
        <p:spPr>
          <a:xfrm>
            <a:off x="8101398" y="2551425"/>
            <a:ext cx="2251514" cy="30008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s-ES" sz="1350" i="1" dirty="0" err="1">
                <a:solidFill>
                  <a:schemeClr val="bg1"/>
                </a:solidFill>
              </a:rPr>
              <a:t>Faecalibacterium</a:t>
            </a:r>
            <a:r>
              <a:rPr lang="es-ES" sz="1350" i="1" dirty="0">
                <a:solidFill>
                  <a:schemeClr val="bg1"/>
                </a:solidFill>
              </a:rPr>
              <a:t> </a:t>
            </a:r>
            <a:r>
              <a:rPr lang="es-ES" sz="1350" i="1" dirty="0" err="1">
                <a:solidFill>
                  <a:schemeClr val="bg1"/>
                </a:solidFill>
              </a:rPr>
              <a:t>prausnitzii</a:t>
            </a:r>
            <a:endParaRPr lang="es-ES" sz="1350" i="1" dirty="0">
              <a:solidFill>
                <a:schemeClr val="bg1"/>
              </a:solidFill>
            </a:endParaRPr>
          </a:p>
        </p:txBody>
      </p:sp>
      <p:sp>
        <p:nvSpPr>
          <p:cNvPr id="40" name="CuadroTexto 30"/>
          <p:cNvSpPr txBox="1"/>
          <p:nvPr/>
        </p:nvSpPr>
        <p:spPr>
          <a:xfrm>
            <a:off x="8101399" y="3224819"/>
            <a:ext cx="2180805" cy="300082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350" i="1" dirty="0" err="1">
                <a:solidFill>
                  <a:schemeClr val="bg1"/>
                </a:solidFill>
              </a:rPr>
              <a:t>Prevotella</a:t>
            </a:r>
            <a:r>
              <a:rPr lang="es-ES" sz="1350" i="1" dirty="0">
                <a:solidFill>
                  <a:schemeClr val="bg1"/>
                </a:solidFill>
              </a:rPr>
              <a:t> </a:t>
            </a:r>
            <a:r>
              <a:rPr lang="es-ES" sz="1350" i="1" dirty="0" err="1">
                <a:solidFill>
                  <a:schemeClr val="bg1"/>
                </a:solidFill>
              </a:rPr>
              <a:t>copri</a:t>
            </a:r>
            <a:endParaRPr lang="es-ES" sz="1350" i="1" dirty="0">
              <a:solidFill>
                <a:schemeClr val="bg1"/>
              </a:solidFill>
            </a:endParaRPr>
          </a:p>
        </p:txBody>
      </p:sp>
      <p:grpSp>
        <p:nvGrpSpPr>
          <p:cNvPr id="41" name="Agrupar 1"/>
          <p:cNvGrpSpPr/>
          <p:nvPr/>
        </p:nvGrpSpPr>
        <p:grpSpPr>
          <a:xfrm>
            <a:off x="5525024" y="2310325"/>
            <a:ext cx="2532141" cy="1986862"/>
            <a:chOff x="9002407" y="1724188"/>
            <a:chExt cx="3147434" cy="2505714"/>
          </a:xfrm>
        </p:grpSpPr>
        <p:pic>
          <p:nvPicPr>
            <p:cNvPr id="42" name="Imagen 19" descr="Especie P y PD.tiff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3" t="7534" r="15776" b="44159"/>
            <a:stretch/>
          </p:blipFill>
          <p:spPr>
            <a:xfrm>
              <a:off x="9910075" y="1724188"/>
              <a:ext cx="2239766" cy="2471695"/>
            </a:xfrm>
            <a:prstGeom prst="rect">
              <a:avLst/>
            </a:prstGeom>
          </p:spPr>
        </p:pic>
        <p:sp>
          <p:nvSpPr>
            <p:cNvPr id="43" name="CuadroTexto 22"/>
            <p:cNvSpPr txBox="1"/>
            <p:nvPr/>
          </p:nvSpPr>
          <p:spPr>
            <a:xfrm>
              <a:off x="9002407" y="2804489"/>
              <a:ext cx="466649" cy="26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88" dirty="0">
                  <a:solidFill>
                    <a:srgbClr val="FFFFFF"/>
                  </a:solidFill>
                </a:rPr>
                <a:t>48%</a:t>
              </a:r>
            </a:p>
          </p:txBody>
        </p:sp>
        <p:sp>
          <p:nvSpPr>
            <p:cNvPr id="44" name="CuadroTexto 23"/>
            <p:cNvSpPr txBox="1"/>
            <p:nvPr/>
          </p:nvSpPr>
          <p:spPr>
            <a:xfrm>
              <a:off x="10001928" y="2802377"/>
              <a:ext cx="749587" cy="349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>
                  <a:solidFill>
                    <a:srgbClr val="FFFFFF"/>
                  </a:solidFill>
                </a:rPr>
                <a:t>40.5%</a:t>
              </a:r>
              <a:endParaRPr lang="es-E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CuadroTexto 24"/>
            <p:cNvSpPr txBox="1"/>
            <p:nvPr/>
          </p:nvSpPr>
          <p:spPr>
            <a:xfrm>
              <a:off x="11326283" y="2906548"/>
              <a:ext cx="580781" cy="349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solidFill>
                    <a:srgbClr val="FFFFFF"/>
                  </a:solidFill>
                </a:rPr>
                <a:t>37%</a:t>
              </a:r>
            </a:p>
          </p:txBody>
        </p:sp>
        <p:sp>
          <p:nvSpPr>
            <p:cNvPr id="46" name="CuadroTexto 26"/>
            <p:cNvSpPr txBox="1"/>
            <p:nvPr/>
          </p:nvSpPr>
          <p:spPr>
            <a:xfrm>
              <a:off x="9002407" y="1992973"/>
              <a:ext cx="466649" cy="269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88" dirty="0">
                  <a:solidFill>
                    <a:srgbClr val="FFFFFF"/>
                  </a:solidFill>
                </a:rPr>
                <a:t>17%</a:t>
              </a:r>
            </a:p>
          </p:txBody>
        </p:sp>
        <p:sp>
          <p:nvSpPr>
            <p:cNvPr id="47" name="CuadroTexto 27"/>
            <p:cNvSpPr txBox="1"/>
            <p:nvPr/>
          </p:nvSpPr>
          <p:spPr>
            <a:xfrm>
              <a:off x="10187411" y="2015652"/>
              <a:ext cx="581737" cy="349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solidFill>
                    <a:srgbClr val="FFFFFF"/>
                  </a:solidFill>
                </a:rPr>
                <a:t>27%</a:t>
              </a:r>
            </a:p>
          </p:txBody>
        </p:sp>
        <p:sp>
          <p:nvSpPr>
            <p:cNvPr id="48" name="CuadroTexto 28"/>
            <p:cNvSpPr txBox="1"/>
            <p:nvPr/>
          </p:nvSpPr>
          <p:spPr>
            <a:xfrm>
              <a:off x="11326283" y="2119930"/>
              <a:ext cx="580781" cy="349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solidFill>
                    <a:srgbClr val="FFFFFF"/>
                  </a:solidFill>
                </a:rPr>
                <a:t>37%</a:t>
              </a:r>
            </a:p>
          </p:txBody>
        </p:sp>
        <p:pic>
          <p:nvPicPr>
            <p:cNvPr id="49" name="Imagen 14" descr="Especie P y PD.tiff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5" r="87135" b="43493"/>
            <a:stretch/>
          </p:blipFill>
          <p:spPr>
            <a:xfrm>
              <a:off x="9105786" y="1724188"/>
              <a:ext cx="829917" cy="2505714"/>
            </a:xfrm>
            <a:prstGeom prst="rect">
              <a:avLst/>
            </a:prstGeom>
          </p:spPr>
        </p:pic>
      </p:grpSp>
      <p:grpSp>
        <p:nvGrpSpPr>
          <p:cNvPr id="21" name="Agrupar 1"/>
          <p:cNvGrpSpPr/>
          <p:nvPr/>
        </p:nvGrpSpPr>
        <p:grpSpPr>
          <a:xfrm>
            <a:off x="1894394" y="4568836"/>
            <a:ext cx="3713798" cy="2185829"/>
            <a:chOff x="4572826" y="2015691"/>
            <a:chExt cx="4951731" cy="2914438"/>
          </a:xfrm>
        </p:grpSpPr>
        <p:pic>
          <p:nvPicPr>
            <p:cNvPr id="22" name="Imagen 13" descr="Phylum p y pd.tiff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34" r="-180"/>
            <a:stretch/>
          </p:blipFill>
          <p:spPr>
            <a:xfrm>
              <a:off x="5272523" y="2015691"/>
              <a:ext cx="4252034" cy="2914438"/>
            </a:xfrm>
            <a:prstGeom prst="rect">
              <a:avLst/>
            </a:prstGeom>
          </p:spPr>
        </p:pic>
        <p:sp>
          <p:nvSpPr>
            <p:cNvPr id="25" name="CuadroTexto 31"/>
            <p:cNvSpPr txBox="1"/>
            <p:nvPr/>
          </p:nvSpPr>
          <p:spPr>
            <a:xfrm>
              <a:off x="8111073" y="4407734"/>
              <a:ext cx="500565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88" dirty="0">
                  <a:solidFill>
                    <a:srgbClr val="FFFFFF"/>
                  </a:solidFill>
                </a:rPr>
                <a:t>24%</a:t>
              </a:r>
            </a:p>
          </p:txBody>
        </p:sp>
        <p:pic>
          <p:nvPicPr>
            <p:cNvPr id="26" name="Imagen 18" descr="Phylum p y pd.tiff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33"/>
            <a:stretch/>
          </p:blipFill>
          <p:spPr>
            <a:xfrm>
              <a:off x="4572826" y="2015691"/>
              <a:ext cx="790408" cy="2914438"/>
            </a:xfrm>
            <a:prstGeom prst="rect">
              <a:avLst/>
            </a:prstGeom>
          </p:spPr>
        </p:pic>
      </p:grpSp>
      <p:sp>
        <p:nvSpPr>
          <p:cNvPr id="53" name="Rectángulo 5"/>
          <p:cNvSpPr/>
          <p:nvPr/>
        </p:nvSpPr>
        <p:spPr>
          <a:xfrm>
            <a:off x="2163135" y="4358505"/>
            <a:ext cx="890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phylum</a:t>
            </a:r>
            <a:endParaRPr lang="es-ES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565686" y="1654187"/>
            <a:ext cx="28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SINDROME METABOLICO </a:t>
            </a:r>
          </a:p>
        </p:txBody>
      </p:sp>
      <p:sp>
        <p:nvSpPr>
          <p:cNvPr id="55" name="TextBox 54"/>
          <p:cNvSpPr txBox="1"/>
          <p:nvPr/>
        </p:nvSpPr>
        <p:spPr>
          <a:xfrm flipH="1">
            <a:off x="4449680" y="4434139"/>
            <a:ext cx="28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OBESIDAD MORBIDA</a:t>
            </a:r>
          </a:p>
        </p:txBody>
      </p:sp>
      <p:sp>
        <p:nvSpPr>
          <p:cNvPr id="54" name="Rectángulo 5"/>
          <p:cNvSpPr/>
          <p:nvPr/>
        </p:nvSpPr>
        <p:spPr>
          <a:xfrm>
            <a:off x="7027619" y="194179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800000"/>
                </a:solidFill>
              </a:rPr>
              <a:t>especie</a:t>
            </a:r>
            <a:endParaRPr lang="es-ES" b="1" dirty="0"/>
          </a:p>
        </p:txBody>
      </p:sp>
      <p:sp>
        <p:nvSpPr>
          <p:cNvPr id="56" name="Rectángulo 5"/>
          <p:cNvSpPr/>
          <p:nvPr/>
        </p:nvSpPr>
        <p:spPr>
          <a:xfrm>
            <a:off x="7013935" y="4372352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800000"/>
                </a:solidFill>
              </a:rPr>
              <a:t>especie</a:t>
            </a:r>
            <a:endParaRPr lang="es-E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66" y="4365185"/>
            <a:ext cx="2748856" cy="2559280"/>
          </a:xfrm>
          <a:prstGeom prst="rect">
            <a:avLst/>
          </a:prstGeom>
        </p:spPr>
      </p:pic>
      <p:sp>
        <p:nvSpPr>
          <p:cNvPr id="67" name="CuadroTexto 23"/>
          <p:cNvSpPr txBox="1"/>
          <p:nvPr/>
        </p:nvSpPr>
        <p:spPr>
          <a:xfrm>
            <a:off x="6323675" y="5562549"/>
            <a:ext cx="52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68" name="CuadroTexto 23"/>
          <p:cNvSpPr txBox="1"/>
          <p:nvPr/>
        </p:nvSpPr>
        <p:spPr>
          <a:xfrm>
            <a:off x="7423263" y="5621361"/>
            <a:ext cx="52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FFFFFF"/>
                </a:solidFill>
              </a:rPr>
              <a:t>52%</a:t>
            </a:r>
            <a:endParaRPr lang="es-ES" sz="1200" b="1" dirty="0">
              <a:solidFill>
                <a:srgbClr val="FFFFFF"/>
              </a:solidFill>
            </a:endParaRPr>
          </a:p>
        </p:txBody>
      </p:sp>
      <p:sp>
        <p:nvSpPr>
          <p:cNvPr id="69" name="CuadroTexto 23"/>
          <p:cNvSpPr txBox="1"/>
          <p:nvPr/>
        </p:nvSpPr>
        <p:spPr>
          <a:xfrm>
            <a:off x="7436947" y="4924220"/>
            <a:ext cx="52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rgbClr val="FFFFFF"/>
                </a:solidFill>
              </a:rPr>
              <a:t>30%</a:t>
            </a:r>
            <a:endParaRPr lang="es-ES" sz="1200" b="1" dirty="0">
              <a:solidFill>
                <a:srgbClr val="FFFFFF"/>
              </a:solidFill>
            </a:endParaRPr>
          </a:p>
        </p:txBody>
      </p:sp>
      <p:sp>
        <p:nvSpPr>
          <p:cNvPr id="70" name="CuadroTexto 23"/>
          <p:cNvSpPr txBox="1"/>
          <p:nvPr/>
        </p:nvSpPr>
        <p:spPr>
          <a:xfrm>
            <a:off x="6329514" y="4857602"/>
            <a:ext cx="527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FFFF"/>
                </a:solidFill>
              </a:rPr>
              <a:t>22%</a:t>
            </a:r>
          </a:p>
        </p:txBody>
      </p:sp>
      <p:sp>
        <p:nvSpPr>
          <p:cNvPr id="71" name="CuadroTexto 22"/>
          <p:cNvSpPr txBox="1"/>
          <p:nvPr/>
        </p:nvSpPr>
        <p:spPr>
          <a:xfrm>
            <a:off x="8136413" y="4857430"/>
            <a:ext cx="2397773" cy="3077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s-ES" sz="1400" i="1">
                <a:solidFill>
                  <a:schemeClr val="bg1"/>
                </a:solidFill>
              </a:rPr>
              <a:t>Faecalibacterium</a:t>
            </a:r>
            <a:r>
              <a:rPr lang="es-ES" sz="1400" i="1" dirty="0">
                <a:solidFill>
                  <a:schemeClr val="bg1"/>
                </a:solidFill>
              </a:rPr>
              <a:t> </a:t>
            </a:r>
            <a:r>
              <a:rPr lang="es-ES" sz="1400" i="1">
                <a:solidFill>
                  <a:schemeClr val="bg1"/>
                </a:solidFill>
              </a:rPr>
              <a:t>prausnitzii</a:t>
            </a:r>
            <a:endParaRPr lang="es-ES" sz="1400" i="1" dirty="0">
              <a:solidFill>
                <a:schemeClr val="bg1"/>
              </a:solidFill>
            </a:endParaRPr>
          </a:p>
        </p:txBody>
      </p:sp>
      <p:sp>
        <p:nvSpPr>
          <p:cNvPr id="72" name="CuadroTexto 23"/>
          <p:cNvSpPr txBox="1"/>
          <p:nvPr/>
        </p:nvSpPr>
        <p:spPr>
          <a:xfrm>
            <a:off x="8206181" y="5540135"/>
            <a:ext cx="2228171" cy="30777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>
                <a:solidFill>
                  <a:schemeClr val="bg1"/>
                </a:solidFill>
              </a:rPr>
              <a:t>Prevotella</a:t>
            </a:r>
            <a:r>
              <a:rPr lang="es-ES" sz="1400" i="1" dirty="0">
                <a:solidFill>
                  <a:schemeClr val="bg1"/>
                </a:solidFill>
              </a:rPr>
              <a:t> </a:t>
            </a:r>
            <a:r>
              <a:rPr lang="es-ES" sz="1400" i="1" dirty="0" err="1">
                <a:solidFill>
                  <a:schemeClr val="bg1"/>
                </a:solidFill>
              </a:rPr>
              <a:t>copri</a:t>
            </a:r>
            <a:endParaRPr lang="es-E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1699"/>
            <a:ext cx="10874829" cy="87912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EFECTIVIDAD DE UNA DIETA INDIVIDUALIZADA PARA SM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196216" y="1124867"/>
          <a:ext cx="3583385" cy="559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30446" y="2241259"/>
            <a:ext cx="3984662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Dieta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reducida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en kcal(-500 kcal)</a:t>
            </a:r>
          </a:p>
          <a:p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Dieta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baja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grasa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saturada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y</a:t>
            </a:r>
          </a:p>
          <a:p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colesterol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(DBGS) 15 d</a:t>
            </a:r>
            <a:r>
              <a:rPr lang="es-ES" sz="1600" dirty="0" err="1">
                <a:latin typeface="Century Gothic" charset="0"/>
                <a:ea typeface="Century Gothic" charset="0"/>
                <a:cs typeface="Century Gothic" charset="0"/>
              </a:rPr>
              <a:t>ías</a:t>
            </a:r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7977" y="4062693"/>
            <a:ext cx="3514104" cy="107721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Dieta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reducida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en kcal(-500 kcal)</a:t>
            </a:r>
          </a:p>
          <a:p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Dieta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baja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grasa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saturada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y</a:t>
            </a:r>
          </a:p>
          <a:p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colesterol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DBGS +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alimentos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funcionales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 (2 </a:t>
            </a:r>
            <a:r>
              <a:rPr lang="en-US" sz="1600" dirty="0" err="1">
                <a:latin typeface="Century Gothic" charset="0"/>
                <a:ea typeface="Century Gothic" charset="0"/>
                <a:cs typeface="Century Gothic" charset="0"/>
              </a:rPr>
              <a:t>meses</a:t>
            </a:r>
            <a:r>
              <a:rPr lang="en-US" sz="1600" dirty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7073" y="1918094"/>
            <a:ext cx="24705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entury Gothic" charset="0"/>
                <a:ea typeface="Century Gothic" charset="0"/>
                <a:cs typeface="Century Gothic" charset="0"/>
              </a:rPr>
              <a:t>PRIMERA  INTERVENCION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676" y="3755749"/>
            <a:ext cx="25731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entury Gothic" charset="0"/>
                <a:ea typeface="Century Gothic" charset="0"/>
                <a:cs typeface="Century Gothic" charset="0"/>
              </a:rPr>
              <a:t>SEGUNDA  INTERVENCION</a:t>
            </a:r>
          </a:p>
        </p:txBody>
      </p:sp>
      <p:sp>
        <p:nvSpPr>
          <p:cNvPr id="7" name="Down Arrow 6"/>
          <p:cNvSpPr/>
          <p:nvPr/>
        </p:nvSpPr>
        <p:spPr>
          <a:xfrm>
            <a:off x="6196215" y="2710229"/>
            <a:ext cx="342698" cy="41035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215108" y="4553598"/>
            <a:ext cx="342698" cy="34009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790070" y="653436"/>
            <a:ext cx="86308" cy="6053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47233" y="-16693"/>
            <a:ext cx="3303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CONCLUSIONES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50" y="491037"/>
            <a:ext cx="4499908" cy="621044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4509" y="776616"/>
            <a:ext cx="4229620" cy="6081384"/>
            <a:chOff x="221934" y="1220570"/>
            <a:chExt cx="3660505" cy="55168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158" y="1220570"/>
              <a:ext cx="3522281" cy="5486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1934" y="6460390"/>
              <a:ext cx="1488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Dra Nimbe Torres y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8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 idx="4294967295"/>
          </p:nvPr>
        </p:nvSpPr>
        <p:spPr>
          <a:xfrm>
            <a:off x="4559300" y="361950"/>
            <a:ext cx="7632700" cy="817563"/>
          </a:xfrm>
        </p:spPr>
        <p:txBody>
          <a:bodyPr/>
          <a:lstStyle/>
          <a:p>
            <a:pPr eaLnBrk="1" hangingPunct="1"/>
            <a:r>
              <a:rPr lang="es-ES" altLang="en-US" sz="320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Hacia la nutrición </a:t>
            </a:r>
            <a:r>
              <a:rPr lang="es-ES" altLang="en-US" sz="32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traslacional</a:t>
            </a:r>
            <a:endParaRPr lang="es-ES" altLang="en-US" sz="3200" dirty="0">
              <a:solidFill>
                <a:srgbClr val="17375E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1947864" y="2171701"/>
            <a:ext cx="8343900" cy="3698875"/>
            <a:chOff x="720" y="912"/>
            <a:chExt cx="5256" cy="3106"/>
          </a:xfrm>
        </p:grpSpPr>
        <p:sp>
          <p:nvSpPr>
            <p:cNvPr id="18456" name="Line 5"/>
            <p:cNvSpPr>
              <a:spLocks noChangeShapeType="1"/>
            </p:cNvSpPr>
            <p:nvPr/>
          </p:nvSpPr>
          <p:spPr bwMode="auto">
            <a:xfrm flipV="1">
              <a:off x="720" y="912"/>
              <a:ext cx="0" cy="2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Line 6"/>
            <p:cNvSpPr>
              <a:spLocks noChangeShapeType="1"/>
            </p:cNvSpPr>
            <p:nvPr/>
          </p:nvSpPr>
          <p:spPr bwMode="auto">
            <a:xfrm flipV="1">
              <a:off x="720" y="3597"/>
              <a:ext cx="5256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810" y="3306"/>
              <a:ext cx="5138" cy="0"/>
            </a:xfrm>
            <a:prstGeom prst="line">
              <a:avLst/>
            </a:prstGeom>
            <a:noFill/>
            <a:ln w="57150">
              <a:solidFill>
                <a:srgbClr val="9B81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9"/>
            <p:cNvSpPr>
              <a:spLocks noChangeShapeType="1"/>
            </p:cNvSpPr>
            <p:nvPr/>
          </p:nvSpPr>
          <p:spPr bwMode="auto">
            <a:xfrm flipV="1">
              <a:off x="1648" y="2880"/>
              <a:ext cx="0" cy="426"/>
            </a:xfrm>
            <a:prstGeom prst="line">
              <a:avLst/>
            </a:prstGeom>
            <a:noFill/>
            <a:ln w="57150">
              <a:solidFill>
                <a:srgbClr val="6985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Text Box 10"/>
            <p:cNvSpPr txBox="1">
              <a:spLocks noChangeArrowheads="1"/>
            </p:cNvSpPr>
            <p:nvPr/>
          </p:nvSpPr>
          <p:spPr bwMode="auto">
            <a:xfrm>
              <a:off x="908" y="3345"/>
              <a:ext cx="41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n-US" sz="2000" b="1">
                  <a:solidFill>
                    <a:srgbClr val="17375E"/>
                  </a:solidFill>
                  <a:latin typeface="Century Gothic" charset="0"/>
                </a:rPr>
                <a:t>50’s</a:t>
              </a: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2385" y="1667"/>
              <a:ext cx="119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s-ES_tradnl" altLang="en-US" sz="1600" b="1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charset="0"/>
                  <a:ea typeface="Century Gothic" charset="0"/>
                  <a:cs typeface="Century Gothic" charset="0"/>
                </a:rPr>
                <a:t>NUTRIGENOMICA</a:t>
              </a:r>
            </a:p>
            <a:p>
              <a:pPr eaLnBrk="1" hangingPunct="1">
                <a:defRPr/>
              </a:pPr>
              <a:r>
                <a:rPr lang="es-ES_tradnl" altLang="en-US" sz="1600" b="1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charset="0"/>
                  <a:ea typeface="Century Gothic" charset="0"/>
                  <a:cs typeface="Century Gothic" charset="0"/>
                </a:rPr>
                <a:t>NUTRIGENETICA</a:t>
              </a: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3996" y="940"/>
              <a:ext cx="99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s-ES_tradnl" altLang="en-US" sz="1400" b="1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NUTRICION</a:t>
              </a:r>
            </a:p>
            <a:p>
              <a:pPr eaLnBrk="1" hangingPunct="1">
                <a:defRPr/>
              </a:pPr>
              <a:r>
                <a:rPr lang="es-ES_tradnl" altLang="en-US" sz="1400" b="1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INDIVIDUALIZADA </a:t>
              </a:r>
            </a:p>
          </p:txBody>
        </p:sp>
        <p:sp>
          <p:nvSpPr>
            <p:cNvPr id="18463" name="Line 14"/>
            <p:cNvSpPr>
              <a:spLocks noChangeShapeType="1"/>
            </p:cNvSpPr>
            <p:nvPr/>
          </p:nvSpPr>
          <p:spPr bwMode="auto">
            <a:xfrm>
              <a:off x="1647" y="2880"/>
              <a:ext cx="843" cy="0"/>
            </a:xfrm>
            <a:prstGeom prst="line">
              <a:avLst/>
            </a:prstGeom>
            <a:noFill/>
            <a:ln w="57150">
              <a:solidFill>
                <a:srgbClr val="9BCF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15"/>
            <p:cNvSpPr>
              <a:spLocks noChangeShapeType="1"/>
            </p:cNvSpPr>
            <p:nvPr/>
          </p:nvSpPr>
          <p:spPr bwMode="auto">
            <a:xfrm flipV="1">
              <a:off x="2504" y="2160"/>
              <a:ext cx="0" cy="720"/>
            </a:xfrm>
            <a:prstGeom prst="line">
              <a:avLst/>
            </a:prstGeom>
            <a:noFill/>
            <a:ln w="57150">
              <a:solidFill>
                <a:srgbClr val="6985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16"/>
            <p:cNvSpPr>
              <a:spLocks noChangeShapeType="1"/>
            </p:cNvSpPr>
            <p:nvPr/>
          </p:nvSpPr>
          <p:spPr bwMode="auto">
            <a:xfrm>
              <a:off x="2517" y="2149"/>
              <a:ext cx="1043" cy="0"/>
            </a:xfrm>
            <a:prstGeom prst="line">
              <a:avLst/>
            </a:prstGeom>
            <a:noFill/>
            <a:ln w="57150">
              <a:solidFill>
                <a:srgbClr val="9BCF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Line 17"/>
            <p:cNvSpPr>
              <a:spLocks noChangeShapeType="1"/>
            </p:cNvSpPr>
            <p:nvPr/>
          </p:nvSpPr>
          <p:spPr bwMode="auto">
            <a:xfrm flipV="1">
              <a:off x="3535" y="1364"/>
              <a:ext cx="0" cy="796"/>
            </a:xfrm>
            <a:prstGeom prst="line">
              <a:avLst/>
            </a:prstGeom>
            <a:noFill/>
            <a:ln w="57150">
              <a:solidFill>
                <a:srgbClr val="6985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Line 18"/>
            <p:cNvSpPr>
              <a:spLocks noChangeShapeType="1"/>
            </p:cNvSpPr>
            <p:nvPr/>
          </p:nvSpPr>
          <p:spPr bwMode="auto">
            <a:xfrm flipV="1">
              <a:off x="3493" y="1363"/>
              <a:ext cx="1474" cy="1"/>
            </a:xfrm>
            <a:prstGeom prst="line">
              <a:avLst/>
            </a:prstGeom>
            <a:noFill/>
            <a:ln w="57150">
              <a:solidFill>
                <a:srgbClr val="9BCF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Text Box 26"/>
            <p:cNvSpPr txBox="1">
              <a:spLocks noChangeArrowheads="1"/>
            </p:cNvSpPr>
            <p:nvPr/>
          </p:nvSpPr>
          <p:spPr bwMode="auto">
            <a:xfrm>
              <a:off x="750" y="3630"/>
              <a:ext cx="81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n-US" sz="2400" b="1">
                  <a:solidFill>
                    <a:srgbClr val="17375E"/>
                  </a:solidFill>
                  <a:latin typeface="Century Gothic" charset="0"/>
                </a:rPr>
                <a:t>Pasado</a:t>
              </a:r>
            </a:p>
          </p:txBody>
        </p:sp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4898" y="3630"/>
              <a:ext cx="91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n-US" sz="2400" b="1">
                  <a:solidFill>
                    <a:srgbClr val="17375E"/>
                  </a:solidFill>
                  <a:latin typeface="Century Gothic" charset="0"/>
                </a:rPr>
                <a:t>Presente</a:t>
              </a:r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3298825" y="3933827"/>
            <a:ext cx="1542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s-ES_tradnl" altLang="en-US" sz="18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NUTRICION</a:t>
            </a:r>
          </a:p>
          <a:p>
            <a:pPr eaLnBrk="1" hangingPunct="1">
              <a:defRPr/>
            </a:pPr>
            <a:r>
              <a:rPr lang="es-ES_tradnl" altLang="en-US" sz="18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MOLECULAR</a:t>
            </a:r>
          </a:p>
        </p:txBody>
      </p:sp>
      <p:sp>
        <p:nvSpPr>
          <p:cNvPr id="18436" name="Forma libre 16397"/>
          <p:cNvSpPr>
            <a:spLocks/>
          </p:cNvSpPr>
          <p:nvPr/>
        </p:nvSpPr>
        <p:spPr bwMode="auto">
          <a:xfrm>
            <a:off x="5665790" y="3459165"/>
            <a:ext cx="350837" cy="192087"/>
          </a:xfrm>
          <a:custGeom>
            <a:avLst/>
            <a:gdLst>
              <a:gd name="T0" fmla="*/ 118625 w 350410"/>
              <a:gd name="T1" fmla="*/ 65054 h 255311"/>
              <a:gd name="T2" fmla="*/ 12603 w 350410"/>
              <a:gd name="T3" fmla="*/ 328 h 255311"/>
              <a:gd name="T4" fmla="*/ 376112 w 350410"/>
              <a:gd name="T5" fmla="*/ 39885 h 255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0410" h="255311">
                <a:moveTo>
                  <a:pt x="110521" y="255311"/>
                </a:moveTo>
                <a:cubicBezTo>
                  <a:pt x="41141" y="136542"/>
                  <a:pt x="-28238" y="17774"/>
                  <a:pt x="11743" y="1311"/>
                </a:cubicBezTo>
                <a:cubicBezTo>
                  <a:pt x="51724" y="-15152"/>
                  <a:pt x="310429" y="128312"/>
                  <a:pt x="350410" y="15653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CuadroTexto 1"/>
          <p:cNvSpPr txBox="1">
            <a:spLocks noChangeArrowheads="1"/>
          </p:cNvSpPr>
          <p:nvPr/>
        </p:nvSpPr>
        <p:spPr bwMode="auto">
          <a:xfrm>
            <a:off x="2022058" y="4706940"/>
            <a:ext cx="132279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60000"/>
              </a:lnSpc>
              <a:defRPr/>
            </a:pPr>
            <a:r>
              <a:rPr lang="es-ES" altLang="en-US" sz="1200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EPIDEMIOLOGIA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n-US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LA NUTRICION</a:t>
            </a:r>
          </a:p>
        </p:txBody>
      </p:sp>
      <p:sp>
        <p:nvSpPr>
          <p:cNvPr id="18438" name="CuadroTexto 2"/>
          <p:cNvSpPr txBox="1">
            <a:spLocks noChangeArrowheads="1"/>
          </p:cNvSpPr>
          <p:nvPr/>
        </p:nvSpPr>
        <p:spPr bwMode="auto">
          <a:xfrm>
            <a:off x="3419476" y="4568825"/>
            <a:ext cx="631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 b="1">
                <a:solidFill>
                  <a:srgbClr val="17375E"/>
                </a:solidFill>
              </a:rPr>
              <a:t>80’S</a:t>
            </a:r>
          </a:p>
        </p:txBody>
      </p:sp>
      <p:sp>
        <p:nvSpPr>
          <p:cNvPr id="18439" name="CuadroTexto 3"/>
          <p:cNvSpPr txBox="1">
            <a:spLocks noChangeArrowheads="1"/>
          </p:cNvSpPr>
          <p:nvPr/>
        </p:nvSpPr>
        <p:spPr bwMode="auto">
          <a:xfrm>
            <a:off x="5141914" y="3744913"/>
            <a:ext cx="598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 b="1">
                <a:solidFill>
                  <a:srgbClr val="17375E"/>
                </a:solidFill>
              </a:rPr>
              <a:t>90’s</a:t>
            </a:r>
          </a:p>
        </p:txBody>
      </p:sp>
      <p:sp>
        <p:nvSpPr>
          <p:cNvPr id="18440" name="CuadroTexto 39"/>
          <p:cNvSpPr txBox="1">
            <a:spLocks noChangeArrowheads="1"/>
          </p:cNvSpPr>
          <p:nvPr/>
        </p:nvSpPr>
        <p:spPr bwMode="auto">
          <a:xfrm>
            <a:off x="7624594" y="2755106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 b="1">
                <a:solidFill>
                  <a:srgbClr val="17375E"/>
                </a:solidFill>
              </a:rPr>
              <a:t>00’</a:t>
            </a:r>
          </a:p>
        </p:txBody>
      </p:sp>
      <p:sp>
        <p:nvSpPr>
          <p:cNvPr id="18441" name="Line 17"/>
          <p:cNvSpPr>
            <a:spLocks noChangeShapeType="1"/>
          </p:cNvSpPr>
          <p:nvPr/>
        </p:nvSpPr>
        <p:spPr bwMode="auto">
          <a:xfrm flipV="1">
            <a:off x="8688388" y="2205039"/>
            <a:ext cx="0" cy="493712"/>
          </a:xfrm>
          <a:prstGeom prst="line">
            <a:avLst/>
          </a:prstGeom>
          <a:noFill/>
          <a:ln w="57150">
            <a:solidFill>
              <a:srgbClr val="6985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8664576" y="2214563"/>
            <a:ext cx="1819275" cy="0"/>
          </a:xfrm>
          <a:prstGeom prst="line">
            <a:avLst/>
          </a:prstGeom>
          <a:noFill/>
          <a:ln w="57150">
            <a:solidFill>
              <a:srgbClr val="9BCF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8627646" y="1269838"/>
            <a:ext cx="2125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s-ES_tradnl" altLang="en-US" b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NUTRICION </a:t>
            </a:r>
          </a:p>
          <a:p>
            <a:pPr eaLnBrk="1" hangingPunct="1">
              <a:defRPr/>
            </a:pPr>
            <a:r>
              <a:rPr lang="es-ES_tradnl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TRASLACIONAL</a:t>
            </a:r>
          </a:p>
        </p:txBody>
      </p:sp>
      <p:sp>
        <p:nvSpPr>
          <p:cNvPr id="18444" name="CuadroTexto 46"/>
          <p:cNvSpPr txBox="1">
            <a:spLocks noChangeArrowheads="1"/>
          </p:cNvSpPr>
          <p:nvPr/>
        </p:nvSpPr>
        <p:spPr bwMode="auto">
          <a:xfrm>
            <a:off x="9113838" y="2292350"/>
            <a:ext cx="510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 b="1">
                <a:solidFill>
                  <a:srgbClr val="17375E"/>
                </a:solidFill>
              </a:rPr>
              <a:t>12’</a:t>
            </a:r>
          </a:p>
        </p:txBody>
      </p:sp>
      <p:sp>
        <p:nvSpPr>
          <p:cNvPr id="18445" name="CuadroTexto 5"/>
          <p:cNvSpPr txBox="1">
            <a:spLocks noChangeArrowheads="1"/>
          </p:cNvSpPr>
          <p:nvPr/>
        </p:nvSpPr>
        <p:spPr bwMode="auto">
          <a:xfrm rot="-5400000">
            <a:off x="635886" y="3760759"/>
            <a:ext cx="2246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>
                <a:solidFill>
                  <a:srgbClr val="004690"/>
                </a:solidFill>
                <a:latin typeface="Century Gothic" charset="0"/>
              </a:rPr>
              <a:t>CONOCIMIENTO</a:t>
            </a:r>
          </a:p>
        </p:txBody>
      </p:sp>
      <p:sp>
        <p:nvSpPr>
          <p:cNvPr id="8" name="Flecha arriba 7"/>
          <p:cNvSpPr/>
          <p:nvPr/>
        </p:nvSpPr>
        <p:spPr bwMode="auto">
          <a:xfrm>
            <a:off x="1631952" y="2420938"/>
            <a:ext cx="282575" cy="487362"/>
          </a:xfrm>
          <a:prstGeom prst="upArrow">
            <a:avLst/>
          </a:prstGeom>
          <a:noFill/>
          <a:ln w="349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ES">
              <a:latin typeface="Comic Sans MS" pitchFamily="89" charset="0"/>
              <a:ea typeface="ＭＳ Ｐゴシック" charset="0"/>
              <a:cs typeface="Arial" charset="0"/>
            </a:endParaRPr>
          </a:p>
        </p:txBody>
      </p:sp>
      <p:cxnSp>
        <p:nvCxnSpPr>
          <p:cNvPr id="18447" name="Conector curvado 14"/>
          <p:cNvCxnSpPr>
            <a:cxnSpLocks noChangeShapeType="1"/>
          </p:cNvCxnSpPr>
          <p:nvPr/>
        </p:nvCxnSpPr>
        <p:spPr bwMode="auto">
          <a:xfrm>
            <a:off x="5632450" y="5022852"/>
            <a:ext cx="1195388" cy="212725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9B81B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Conector curvado 71"/>
          <p:cNvCxnSpPr>
            <a:cxnSpLocks noChangeShapeType="1"/>
          </p:cNvCxnSpPr>
          <p:nvPr/>
        </p:nvCxnSpPr>
        <p:spPr bwMode="auto">
          <a:xfrm>
            <a:off x="3295651" y="5022852"/>
            <a:ext cx="1149350" cy="220663"/>
          </a:xfrm>
          <a:prstGeom prst="curvedConnector3">
            <a:avLst>
              <a:gd name="adj1" fmla="val 50000"/>
            </a:avLst>
          </a:prstGeom>
          <a:noFill/>
          <a:ln w="34925">
            <a:solidFill>
              <a:srgbClr val="9B81B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Conector curvado 72"/>
          <p:cNvCxnSpPr>
            <a:cxnSpLocks noChangeShapeType="1"/>
          </p:cNvCxnSpPr>
          <p:nvPr/>
        </p:nvCxnSpPr>
        <p:spPr bwMode="auto">
          <a:xfrm rot="16200000" flipH="1">
            <a:off x="8689977" y="4560889"/>
            <a:ext cx="193675" cy="1149350"/>
          </a:xfrm>
          <a:prstGeom prst="curvedConnector4">
            <a:avLst>
              <a:gd name="adj1" fmla="val -9060"/>
              <a:gd name="adj2" fmla="val 50000"/>
            </a:avLst>
          </a:prstGeom>
          <a:noFill/>
          <a:ln w="34925">
            <a:solidFill>
              <a:srgbClr val="9B81B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CuadroTexto 11"/>
          <p:cNvSpPr txBox="1">
            <a:spLocks noChangeArrowheads="1"/>
          </p:cNvSpPr>
          <p:nvPr/>
        </p:nvSpPr>
        <p:spPr bwMode="auto">
          <a:xfrm>
            <a:off x="2008188" y="5743577"/>
            <a:ext cx="77925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>
                <a:latin typeface="Century Gothic" charset="0"/>
                <a:ea typeface="MS PGothic" charset="-128"/>
              </a:rPr>
              <a:t>Tovar Armando, Torres Nimbe. Arch Latin Nutr 1996, Rev Invest Clin, 2003, Cuadernos de Nutrición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0954" y="3284540"/>
            <a:ext cx="1534394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17375E"/>
                </a:solidFill>
                <a:latin typeface="Century Gothic"/>
                <a:ea typeface="ＭＳ Ｐゴシック" charset="0"/>
                <a:cs typeface="Century Gothic"/>
              </a:rPr>
              <a:t>Alimentos</a:t>
            </a:r>
            <a:endParaRPr lang="en-US" b="1" dirty="0">
              <a:solidFill>
                <a:srgbClr val="17375E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17375E"/>
                </a:solidFill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en-US" b="1" dirty="0" err="1">
                <a:solidFill>
                  <a:srgbClr val="17375E"/>
                </a:solidFill>
                <a:latin typeface="Century Gothic"/>
                <a:ea typeface="ＭＳ Ｐゴシック" charset="0"/>
                <a:cs typeface="Century Gothic"/>
              </a:rPr>
              <a:t>funcionales</a:t>
            </a:r>
            <a:endParaRPr lang="en-US" b="1" dirty="0">
              <a:solidFill>
                <a:srgbClr val="17375E"/>
              </a:solidFill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80050" y="2060576"/>
            <a:ext cx="1625766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17375E"/>
                </a:solidFill>
                <a:latin typeface="Century Gothic"/>
                <a:ea typeface="ＭＳ Ｐゴシック" charset="0"/>
                <a:cs typeface="Century Gothic"/>
              </a:rPr>
              <a:t>MICROBIOTA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28382" y="2695847"/>
            <a:ext cx="1495922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17375E"/>
                </a:solidFill>
                <a:latin typeface="Century Gothic"/>
                <a:ea typeface="ＭＳ Ｐゴシック" charset="0"/>
                <a:cs typeface="Century Gothic"/>
              </a:rPr>
              <a:t>PREBIOTICO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35164" y="4005265"/>
            <a:ext cx="1385316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>
                <a:solidFill>
                  <a:srgbClr val="17375E"/>
                </a:solidFill>
                <a:latin typeface="Century Gothic" charset="0"/>
              </a:rPr>
              <a:t>Nutrición </a:t>
            </a:r>
          </a:p>
          <a:p>
            <a:pPr eaLnBrk="1" hangingPunct="1">
              <a:defRPr/>
            </a:pPr>
            <a:r>
              <a:rPr lang="en-US" altLang="en-US" sz="1800" b="1">
                <a:solidFill>
                  <a:srgbClr val="17375E"/>
                </a:solidFill>
                <a:latin typeface="Century Gothic" charset="0"/>
              </a:rPr>
              <a:t>tradicional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9216" y="1695547"/>
            <a:ext cx="1444626" cy="5539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500" b="1" dirty="0">
                <a:solidFill>
                  <a:srgbClr val="17375E"/>
                </a:solidFill>
                <a:latin typeface="Century Gothic"/>
                <a:ea typeface="ＭＳ Ｐゴシック" charset="0"/>
                <a:cs typeface="Century Gothic"/>
              </a:rPr>
              <a:t>PORTAFOLIOS</a:t>
            </a:r>
          </a:p>
          <a:p>
            <a:pPr eaLnBrk="1" hangingPunct="1">
              <a:defRPr/>
            </a:pPr>
            <a:r>
              <a:rPr lang="en-US" sz="1500" b="1" dirty="0">
                <a:solidFill>
                  <a:srgbClr val="17375E"/>
                </a:solidFill>
                <a:latin typeface="Century Gothic"/>
                <a:ea typeface="ＭＳ Ｐゴシック" charset="0"/>
                <a:cs typeface="Century Gothic"/>
              </a:rPr>
              <a:t>DIETARIOS</a:t>
            </a:r>
          </a:p>
        </p:txBody>
      </p:sp>
    </p:spTree>
    <p:extLst>
      <p:ext uri="{BB962C8B-B14F-4D97-AF65-F5344CB8AC3E}">
        <p14:creationId xmlns:p14="http://schemas.microsoft.com/office/powerpoint/2010/main" val="46285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371600" y="432547"/>
            <a:ext cx="9601200" cy="14859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IMPORTANCIA DE LA MICROBIOTA EN LA NUTRICION</a:t>
            </a:r>
            <a:endParaRPr lang="en-US" altLang="en-US" sz="4000" dirty="0">
              <a:solidFill>
                <a:srgbClr val="17375E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33795" name="Text Placeholder 6"/>
          <p:cNvSpPr>
            <a:spLocks noGrp="1"/>
          </p:cNvSpPr>
          <p:nvPr>
            <p:ph sz="half" idx="1"/>
          </p:nvPr>
        </p:nvSpPr>
        <p:spPr>
          <a:ln>
            <a:solidFill>
              <a:srgbClr val="93A299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Los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humanos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NO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tenemos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las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enzimas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capaces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de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fermentar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todos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los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hidratos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de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carbono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complejos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,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mientras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que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hay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bacterias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que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tienen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hasta 300 genes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que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codifican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para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estas</a:t>
            </a:r>
            <a:r>
              <a:rPr lang="en-US" altLang="en-US" sz="2800" dirty="0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 </a:t>
            </a:r>
            <a:r>
              <a:rPr lang="en-US" altLang="en-US" sz="2800" dirty="0" err="1">
                <a:solidFill>
                  <a:srgbClr val="17375E"/>
                </a:solidFill>
                <a:latin typeface="Century Gothic" charset="0"/>
                <a:ea typeface="ＭＳ Ｐゴシック" charset="-128"/>
              </a:rPr>
              <a:t>enzimas</a:t>
            </a:r>
            <a:endParaRPr lang="en-US" altLang="en-US" sz="2800" dirty="0">
              <a:solidFill>
                <a:srgbClr val="17375E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03" y="1918447"/>
            <a:ext cx="5482932" cy="377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24435"/>
            <a:ext cx="9601200" cy="14859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entury Gothic" charset="0"/>
                <a:ea typeface="Century Gothic" charset="0"/>
                <a:cs typeface="Century Gothic" charset="0"/>
              </a:rPr>
              <a:t>Por</a:t>
            </a:r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  <a:ea typeface="Century Gothic" charset="0"/>
                <a:cs typeface="Century Gothic" charset="0"/>
              </a:rPr>
              <a:t>que</a:t>
            </a:r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  <a:ea typeface="Century Gothic" charset="0"/>
                <a:cs typeface="Century Gothic" charset="0"/>
              </a:rPr>
              <a:t>estudiar</a:t>
            </a:r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 la microbiota y los </a:t>
            </a:r>
            <a:r>
              <a:rPr lang="en-US" sz="4000" dirty="0" err="1" smtClean="0">
                <a:latin typeface="Century Gothic" charset="0"/>
                <a:ea typeface="Century Gothic" charset="0"/>
                <a:cs typeface="Century Gothic" charset="0"/>
              </a:rPr>
              <a:t>alimentos</a:t>
            </a:r>
            <a:r>
              <a:rPr lang="en-US" sz="4000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rgbClr val="0D0D0D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Los </a:t>
            </a:r>
            <a:r>
              <a:rPr lang="en-US" sz="3200" dirty="0" err="1"/>
              <a:t>cambios</a:t>
            </a:r>
            <a:r>
              <a:rPr lang="en-US" sz="3200" dirty="0"/>
              <a:t> en la </a:t>
            </a:r>
            <a:r>
              <a:rPr lang="en-US" sz="3200" dirty="0" err="1"/>
              <a:t>alimentación</a:t>
            </a:r>
            <a:r>
              <a:rPr lang="en-US" sz="3200" dirty="0"/>
              <a:t>  </a:t>
            </a:r>
            <a:r>
              <a:rPr lang="en-US" sz="3200" dirty="0" err="1"/>
              <a:t>pueden</a:t>
            </a:r>
            <a:r>
              <a:rPr lang="en-US" sz="3200" dirty="0"/>
              <a:t> </a:t>
            </a:r>
            <a:r>
              <a:rPr lang="en-US" sz="3200" dirty="0" err="1"/>
              <a:t>explicar</a:t>
            </a:r>
            <a:r>
              <a:rPr lang="en-US" sz="3200" dirty="0"/>
              <a:t> el 57% de la </a:t>
            </a:r>
            <a:r>
              <a:rPr lang="en-US" sz="3200" dirty="0" err="1"/>
              <a:t>variación</a:t>
            </a:r>
            <a:r>
              <a:rPr lang="en-US" sz="3200" dirty="0"/>
              <a:t> </a:t>
            </a:r>
            <a:r>
              <a:rPr lang="en-US" sz="3200" dirty="0" err="1"/>
              <a:t>estructural</a:t>
            </a:r>
            <a:r>
              <a:rPr lang="en-US" sz="3200" dirty="0"/>
              <a:t> de la microbiota intestinal</a:t>
            </a:r>
          </a:p>
        </p:txBody>
      </p:sp>
      <p:pic>
        <p:nvPicPr>
          <p:cNvPr id="6" name="Picture 3" descr="C:\Users\me\Documents\microbiota\1475-2891-13-6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5" y="1428750"/>
            <a:ext cx="3881180" cy="50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529" y="247347"/>
            <a:ext cx="9601200" cy="14859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EL CONSUMO DE UNA COMBINACION DE ALIMENTOS ESPECIFICOS PUEDE REVERTIR LA DISBIOSIS OCASIONADA POR LA OBESIDAD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0" y="1648326"/>
            <a:ext cx="4605706" cy="4006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8321" y="5750453"/>
            <a:ext cx="3923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Akkermansia</a:t>
            </a:r>
            <a:r>
              <a:rPr lang="en-US" sz="1200" b="1" i="1" dirty="0"/>
              <a:t> </a:t>
            </a:r>
            <a:r>
              <a:rPr lang="en-US" sz="1200" b="1" i="1" dirty="0" err="1"/>
              <a:t>muciniphila</a:t>
            </a:r>
            <a:r>
              <a:rPr lang="en-US" sz="1200" i="1" dirty="0" err="1"/>
              <a:t>-</a:t>
            </a:r>
            <a:r>
              <a:rPr lang="en-US" sz="1200" dirty="0" err="1"/>
              <a:t>mejora</a:t>
            </a:r>
            <a:r>
              <a:rPr lang="en-US" sz="1200" dirty="0"/>
              <a:t> </a:t>
            </a:r>
            <a:r>
              <a:rPr lang="en-US" sz="1200" dirty="0" err="1"/>
              <a:t>glucosa</a:t>
            </a:r>
            <a:r>
              <a:rPr lang="en-US" sz="1200" dirty="0"/>
              <a:t> y </a:t>
            </a:r>
            <a:r>
              <a:rPr lang="en-US" sz="1200" dirty="0" err="1"/>
              <a:t>grasa</a:t>
            </a:r>
            <a:r>
              <a:rPr lang="en-US" sz="1200" dirty="0"/>
              <a:t> corporal</a:t>
            </a:r>
          </a:p>
          <a:p>
            <a:r>
              <a:rPr lang="en-US" sz="1200" b="1" i="1" dirty="0"/>
              <a:t>Ruminococcus bromii- </a:t>
            </a:r>
            <a:r>
              <a:rPr lang="en-US" sz="1200" i="1" dirty="0" err="1"/>
              <a:t>asociado</a:t>
            </a:r>
            <a:r>
              <a:rPr lang="en-US" sz="1200" i="1" dirty="0"/>
              <a:t> con el </a:t>
            </a:r>
            <a:r>
              <a:rPr lang="en-US" sz="1200" i="1" dirty="0" err="1"/>
              <a:t>consumo</a:t>
            </a:r>
            <a:r>
              <a:rPr lang="en-US" sz="1200" i="1" dirty="0"/>
              <a:t> de </a:t>
            </a:r>
            <a:r>
              <a:rPr lang="en-US" sz="1200" i="1" dirty="0" err="1"/>
              <a:t>fibra</a:t>
            </a:r>
            <a:endParaRPr lang="en-US" sz="1200" i="1" dirty="0"/>
          </a:p>
          <a:p>
            <a:r>
              <a:rPr lang="en-US" sz="1200" b="1" i="1" dirty="0" err="1"/>
              <a:t>Faecalbacterium</a:t>
            </a:r>
            <a:r>
              <a:rPr lang="en-US" sz="1200" b="1" i="1" dirty="0"/>
              <a:t> </a:t>
            </a:r>
            <a:r>
              <a:rPr lang="en-US" sz="1200" b="1" i="1" dirty="0" err="1"/>
              <a:t>prautnizii</a:t>
            </a:r>
            <a:r>
              <a:rPr lang="en-US" sz="1200" b="1" i="1" dirty="0"/>
              <a:t>- </a:t>
            </a:r>
            <a:r>
              <a:rPr lang="en-US" sz="1200" i="1" dirty="0"/>
              <a:t>anti-</a:t>
            </a:r>
            <a:r>
              <a:rPr lang="en-US" sz="1200" i="1" dirty="0" err="1"/>
              <a:t>inflamatoria</a:t>
            </a:r>
            <a:endParaRPr lang="en-US" sz="1200" i="1" dirty="0"/>
          </a:p>
          <a:p>
            <a:r>
              <a:rPr lang="en-US" sz="1200" b="1" i="1" dirty="0"/>
              <a:t>Prevotella </a:t>
            </a:r>
            <a:r>
              <a:rPr lang="en-US" sz="1200" b="1" i="1" dirty="0" err="1"/>
              <a:t>copri</a:t>
            </a:r>
            <a:r>
              <a:rPr lang="en-US" sz="1200" b="1" i="1" dirty="0"/>
              <a:t>- </a:t>
            </a:r>
            <a:r>
              <a:rPr lang="en-US" sz="1200" i="1" dirty="0" err="1"/>
              <a:t>asociado</a:t>
            </a:r>
            <a:r>
              <a:rPr lang="en-US" sz="1200" i="1" dirty="0"/>
              <a:t> con el </a:t>
            </a:r>
            <a:r>
              <a:rPr lang="en-US" sz="1200" i="1" dirty="0" err="1"/>
              <a:t>consumo</a:t>
            </a:r>
            <a:r>
              <a:rPr lang="en-US" sz="1200" i="1" dirty="0"/>
              <a:t> de </a:t>
            </a:r>
            <a:r>
              <a:rPr lang="en-US" sz="1200" i="1" dirty="0" err="1"/>
              <a:t>fibra</a:t>
            </a:r>
            <a:endParaRPr lang="en-US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6" y="1733247"/>
            <a:ext cx="3618831" cy="3701311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flipH="1">
            <a:off x="7817561" y="5242052"/>
            <a:ext cx="226509" cy="4779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4316" y="5627341"/>
            <a:ext cx="32203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 </a:t>
            </a:r>
            <a:r>
              <a:rPr lang="en-US" sz="1600" dirty="0" err="1"/>
              <a:t>consumo</a:t>
            </a:r>
            <a:r>
              <a:rPr lang="en-US" sz="1600" dirty="0"/>
              <a:t> de </a:t>
            </a:r>
            <a:r>
              <a:rPr lang="en-US" sz="1600" dirty="0" err="1"/>
              <a:t>prote</a:t>
            </a:r>
            <a:r>
              <a:rPr lang="es-ES" sz="1600" dirty="0" err="1"/>
              <a:t>ína</a:t>
            </a:r>
            <a:r>
              <a:rPr lang="es-ES" sz="1600" dirty="0"/>
              <a:t> vegetal,</a:t>
            </a:r>
          </a:p>
          <a:p>
            <a:r>
              <a:rPr lang="es-ES" sz="1600" dirty="0"/>
              <a:t> omega 3, fibra soluble e insoluble,</a:t>
            </a:r>
          </a:p>
          <a:p>
            <a:r>
              <a:rPr lang="es-ES" sz="1600" dirty="0"/>
              <a:t> antioxidantes producen un cambio</a:t>
            </a:r>
          </a:p>
          <a:p>
            <a:r>
              <a:rPr lang="es-ES" sz="1600" dirty="0"/>
              <a:t>favorable en la microbiota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18320" y="162025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ESPECIE</a:t>
            </a:r>
          </a:p>
        </p:txBody>
      </p:sp>
      <p:sp>
        <p:nvSpPr>
          <p:cNvPr id="13" name="Up Arrow 12"/>
          <p:cNvSpPr/>
          <p:nvPr/>
        </p:nvSpPr>
        <p:spPr>
          <a:xfrm flipH="1">
            <a:off x="1604360" y="5855369"/>
            <a:ext cx="213960" cy="538560"/>
          </a:xfrm>
          <a:prstGeom prst="upArrow">
            <a:avLst>
              <a:gd name="adj1" fmla="val 27004"/>
              <a:gd name="adj2" fmla="val 53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1295400" y="358247"/>
            <a:ext cx="11015663" cy="1038225"/>
          </a:xfrm>
        </p:spPr>
        <p:txBody>
          <a:bodyPr>
            <a:normAutofit fontScale="90000"/>
          </a:bodyPr>
          <a:lstStyle/>
          <a:p>
            <a:r>
              <a:rPr lang="en-US" altLang="en-US" sz="3733" dirty="0">
                <a:latin typeface="Century Gothic" charset="0"/>
                <a:ea typeface="ＭＳ Ｐゴシック" charset="-128"/>
              </a:rPr>
              <a:t>UNO DE CADA DOS MEXICANOS &gt;20 AÑOS </a:t>
            </a:r>
            <a:r>
              <a:rPr lang="en-US" altLang="en-US" sz="3733" dirty="0" smtClean="0">
                <a:latin typeface="Century Gothic" charset="0"/>
                <a:ea typeface="ＭＳ Ｐゴシック" charset="-128"/>
              </a:rPr>
              <a:t>EN LA CD MEX  PRESENTA </a:t>
            </a:r>
            <a:r>
              <a:rPr lang="en-US" altLang="en-US" sz="3733" dirty="0">
                <a:latin typeface="Century Gothic" charset="0"/>
                <a:ea typeface="ＭＳ Ｐゴシック" charset="-128"/>
              </a:rPr>
              <a:t>SINDROME METABOLICO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232969" y="1787768"/>
          <a:ext cx="7546316" cy="478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9533467" y="2042584"/>
            <a:ext cx="2236510" cy="4205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33">
                <a:latin typeface="Century Gothic" charset="0"/>
              </a:rPr>
              <a:t>DIABETES TIPO 2</a:t>
            </a:r>
          </a:p>
        </p:txBody>
      </p:sp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9533467" y="4614333"/>
            <a:ext cx="1984839" cy="10770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33">
                <a:latin typeface="Century Gothic" charset="0"/>
              </a:rPr>
              <a:t>ENFERMEDAD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33">
                <a:latin typeface="Century Gothic" charset="0"/>
              </a:rPr>
              <a:t>CARDIO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33">
                <a:latin typeface="Century Gothic" charset="0"/>
              </a:rPr>
              <a:t>VASCULAR</a:t>
            </a:r>
          </a:p>
        </p:txBody>
      </p:sp>
      <p:sp>
        <p:nvSpPr>
          <p:cNvPr id="9" name="Right Brace 8"/>
          <p:cNvSpPr/>
          <p:nvPr/>
        </p:nvSpPr>
        <p:spPr>
          <a:xfrm flipH="1" flipV="1">
            <a:off x="8911167" y="1788585"/>
            <a:ext cx="935567" cy="4531783"/>
          </a:xfrm>
          <a:prstGeom prst="rightBrace">
            <a:avLst>
              <a:gd name="adj1" fmla="val 35087"/>
              <a:gd name="adj2" fmla="val 50891"/>
            </a:avLst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1295400" y="1701801"/>
            <a:ext cx="2093384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latin typeface="Century Gothic"/>
                <a:ea typeface="ＭＳ Ｐゴシック" charset="0"/>
                <a:cs typeface="Century Gothic"/>
              </a:rPr>
              <a:t>DIETA ALTA EN </a:t>
            </a:r>
          </a:p>
          <a:p>
            <a:pPr eaLnBrk="1" hangingPunct="1">
              <a:defRPr/>
            </a:pPr>
            <a:r>
              <a:rPr lang="en-US" sz="1400" dirty="0">
                <a:latin typeface="Century Gothic"/>
                <a:ea typeface="ＭＳ Ｐゴシック" charset="0"/>
                <a:cs typeface="Century Gothic"/>
              </a:rPr>
              <a:t>HIDRATOS DE</a:t>
            </a:r>
          </a:p>
          <a:p>
            <a:pPr eaLnBrk="1" hangingPunct="1">
              <a:defRPr/>
            </a:pPr>
            <a:r>
              <a:rPr lang="en-US" sz="1400" dirty="0">
                <a:latin typeface="Century Gothic"/>
                <a:ea typeface="ＭＳ Ｐゴシック" charset="0"/>
                <a:cs typeface="Century Gothic"/>
              </a:rPr>
              <a:t>CARBONO Y GRASA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0784" y="1915585"/>
            <a:ext cx="1758949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latin typeface="Century Gothic"/>
                <a:ea typeface="ＭＳ Ｐゴシック" charset="0"/>
                <a:cs typeface="Century Gothic"/>
              </a:rPr>
              <a:t>INACTIVIDAD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1985" y="1581151"/>
            <a:ext cx="2432049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>
                <a:latin typeface="Century Gothic"/>
                <a:ea typeface="ＭＳ Ｐゴシック" charset="0"/>
                <a:cs typeface="Century Gothic"/>
              </a:rPr>
              <a:t>GENOTIPO SENSIBLE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03384" y="2133601"/>
            <a:ext cx="548216" cy="46567"/>
          </a:xfrm>
          <a:prstGeom prst="straightConnector1">
            <a:avLst/>
          </a:prstGeom>
          <a:ln>
            <a:solidFill>
              <a:srgbClr val="0026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17634" y="1767417"/>
            <a:ext cx="514351" cy="135467"/>
          </a:xfrm>
          <a:prstGeom prst="straightConnector1">
            <a:avLst/>
          </a:prstGeom>
          <a:ln>
            <a:solidFill>
              <a:srgbClr val="0026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07834" y="2180167"/>
            <a:ext cx="573617" cy="0"/>
          </a:xfrm>
          <a:prstGeom prst="straightConnector1">
            <a:avLst/>
          </a:prstGeom>
          <a:ln>
            <a:solidFill>
              <a:srgbClr val="0026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36251" y="2885017"/>
            <a:ext cx="0" cy="1318683"/>
          </a:xfrm>
          <a:prstGeom prst="straightConnector1">
            <a:avLst/>
          </a:prstGeom>
          <a:ln w="22225">
            <a:headEnd type="none"/>
            <a:tailEnd type="arrow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554786" y="2682845"/>
            <a:ext cx="1619257" cy="1415170"/>
          </a:xfrm>
          <a:prstGeom prst="straightConnector1">
            <a:avLst/>
          </a:prstGeom>
          <a:ln w="19050">
            <a:headEnd type="none"/>
            <a:tailEnd type="arrow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8892852">
            <a:off x="7807393" y="2819361"/>
            <a:ext cx="118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 </a:t>
            </a:r>
            <a:r>
              <a:rPr lang="en-US" sz="2400" dirty="0" err="1" smtClean="0"/>
              <a:t>veces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40929" y="3194868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8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presencia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obesidad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produce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una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disbiosis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en la microbiota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723900" y="3017927"/>
            <a:ext cx="3855720" cy="3011056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DISBIOSIS: DESEQUILIBRIO EN LOS GRUPOS BACTERIANOS EN LA MICROBIOTA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INTESTINAL Y DISMINUCION DE LA DIVERSIDAD MICROBIANA</a:t>
            </a:r>
            <a:endParaRPr lang="en-US" sz="21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5451" y="6534836"/>
            <a:ext cx="8771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ESPECIE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5450" y="4361873"/>
            <a:ext cx="8858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GENERO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50" y="2225919"/>
            <a:ext cx="4361762" cy="215050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7" b="51404"/>
          <a:stretch/>
        </p:blipFill>
        <p:spPr>
          <a:xfrm>
            <a:off x="7048641" y="4699591"/>
            <a:ext cx="3525041" cy="173590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r="4521" b="57626"/>
          <a:stretch/>
        </p:blipFill>
        <p:spPr>
          <a:xfrm>
            <a:off x="6014381" y="2517"/>
            <a:ext cx="4559300" cy="2300287"/>
          </a:xfrm>
          <a:prstGeom prst="rect">
            <a:avLst/>
          </a:prstGeom>
        </p:spPr>
      </p:pic>
      <p:sp>
        <p:nvSpPr>
          <p:cNvPr id="13" name="CuadroTexto 2"/>
          <p:cNvSpPr txBox="1"/>
          <p:nvPr/>
        </p:nvSpPr>
        <p:spPr>
          <a:xfrm>
            <a:off x="5656418" y="5542254"/>
            <a:ext cx="222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err="1"/>
              <a:t>Prevotella</a:t>
            </a:r>
            <a:r>
              <a:rPr lang="es-ES" sz="1600" i="1" dirty="0"/>
              <a:t> </a:t>
            </a:r>
            <a:r>
              <a:rPr lang="es-ES" sz="1600" i="1" dirty="0" err="1"/>
              <a:t>copri</a:t>
            </a:r>
            <a:endParaRPr lang="es-ES" sz="1600" i="1" dirty="0"/>
          </a:p>
        </p:txBody>
      </p:sp>
      <p:sp>
        <p:nvSpPr>
          <p:cNvPr id="14" name="CuadroTexto 15"/>
          <p:cNvSpPr txBox="1"/>
          <p:nvPr/>
        </p:nvSpPr>
        <p:spPr>
          <a:xfrm>
            <a:off x="5656419" y="4942926"/>
            <a:ext cx="238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err="1"/>
              <a:t>Fecalbacterium</a:t>
            </a:r>
            <a:r>
              <a:rPr lang="es-ES" sz="1600" i="1" dirty="0"/>
              <a:t> </a:t>
            </a:r>
            <a:r>
              <a:rPr lang="es-ES" sz="1600" i="1" dirty="0" err="1"/>
              <a:t>prausnitzi</a:t>
            </a:r>
            <a:endParaRPr lang="es-ES" sz="1600" i="1" dirty="0"/>
          </a:p>
        </p:txBody>
      </p:sp>
      <p:sp>
        <p:nvSpPr>
          <p:cNvPr id="15" name="CuadroTexto 2"/>
          <p:cNvSpPr txBox="1"/>
          <p:nvPr/>
        </p:nvSpPr>
        <p:spPr>
          <a:xfrm>
            <a:off x="6014382" y="1757851"/>
            <a:ext cx="996019" cy="276999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r>
              <a:rPr lang="es-ES" sz="1200" i="1" dirty="0"/>
              <a:t>Bacteroides</a:t>
            </a:r>
          </a:p>
        </p:txBody>
      </p:sp>
      <p:sp>
        <p:nvSpPr>
          <p:cNvPr id="16" name="CuadroTexto 2"/>
          <p:cNvSpPr txBox="1"/>
          <p:nvPr/>
        </p:nvSpPr>
        <p:spPr>
          <a:xfrm>
            <a:off x="9753737" y="457169"/>
            <a:ext cx="819945" cy="276999"/>
          </a:xfrm>
          <a:prstGeom prst="rect">
            <a:avLst/>
          </a:prstGeom>
          <a:solidFill>
            <a:srgbClr val="400080"/>
          </a:solidFill>
        </p:spPr>
        <p:txBody>
          <a:bodyPr wrap="square" rtlCol="0">
            <a:spAutoFit/>
          </a:bodyPr>
          <a:lstStyle/>
          <a:p>
            <a:r>
              <a:rPr lang="es-ES" sz="1200" b="1" i="1" dirty="0">
                <a:solidFill>
                  <a:schemeClr val="bg1"/>
                </a:solidFill>
              </a:rPr>
              <a:t>Prevotella</a:t>
            </a:r>
          </a:p>
        </p:txBody>
      </p:sp>
      <p:sp>
        <p:nvSpPr>
          <p:cNvPr id="17" name="CuadroTexto 2"/>
          <p:cNvSpPr txBox="1"/>
          <p:nvPr/>
        </p:nvSpPr>
        <p:spPr>
          <a:xfrm>
            <a:off x="9556198" y="3117814"/>
            <a:ext cx="1111802" cy="338554"/>
          </a:xfrm>
          <a:prstGeom prst="rect">
            <a:avLst/>
          </a:prstGeom>
          <a:solidFill>
            <a:srgbClr val="400080"/>
          </a:solidFill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bg1"/>
                </a:solidFill>
              </a:rPr>
              <a:t>Prevotella</a:t>
            </a:r>
          </a:p>
        </p:txBody>
      </p:sp>
      <p:sp>
        <p:nvSpPr>
          <p:cNvPr id="18" name="CuadroTexto 2"/>
          <p:cNvSpPr txBox="1"/>
          <p:nvPr/>
        </p:nvSpPr>
        <p:spPr>
          <a:xfrm>
            <a:off x="6184596" y="3565956"/>
            <a:ext cx="1219909" cy="342401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r>
              <a:rPr lang="es-ES" sz="1600" i="1"/>
              <a:t>Bacteroides</a:t>
            </a:r>
            <a:endParaRPr lang="es-ES" sz="1600" i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199972" y="5296829"/>
            <a:ext cx="557561" cy="3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03782" y="5731737"/>
            <a:ext cx="553750" cy="14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7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r="7500"/>
          <a:stretch/>
        </p:blipFill>
        <p:spPr>
          <a:xfrm>
            <a:off x="2411652" y="2504454"/>
            <a:ext cx="3454409" cy="26760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7821"/>
          <a:stretch/>
        </p:blipFill>
        <p:spPr>
          <a:xfrm>
            <a:off x="6587031" y="2475890"/>
            <a:ext cx="3423719" cy="26760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83900" y="2137336"/>
            <a:ext cx="345441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/>
              <a:t>Unweighted</a:t>
            </a:r>
            <a:endParaRPr lang="es-ES_tradn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587030" y="2153580"/>
            <a:ext cx="34385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/>
              <a:t>Weighted</a:t>
            </a:r>
            <a:endParaRPr lang="es-ES_tradnl" sz="1600" dirty="0"/>
          </a:p>
        </p:txBody>
      </p:sp>
      <p:grpSp>
        <p:nvGrpSpPr>
          <p:cNvPr id="9" name="Agrupar 8"/>
          <p:cNvGrpSpPr/>
          <p:nvPr/>
        </p:nvGrpSpPr>
        <p:grpSpPr>
          <a:xfrm>
            <a:off x="5770006" y="5264230"/>
            <a:ext cx="1968903" cy="1125652"/>
            <a:chOff x="4419600" y="5430980"/>
            <a:chExt cx="1821451" cy="914402"/>
          </a:xfrm>
        </p:grpSpPr>
        <p:cxnSp>
          <p:nvCxnSpPr>
            <p:cNvPr id="10" name="Conector recto 9"/>
            <p:cNvCxnSpPr/>
            <p:nvPr/>
          </p:nvCxnSpPr>
          <p:spPr>
            <a:xfrm>
              <a:off x="4628171" y="5613400"/>
              <a:ext cx="8240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4628170" y="5867400"/>
              <a:ext cx="824099" cy="0"/>
            </a:xfrm>
            <a:prstGeom prst="line">
              <a:avLst/>
            </a:prstGeom>
            <a:ln w="28575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4628169" y="6115243"/>
              <a:ext cx="824099" cy="0"/>
            </a:xfrm>
            <a:prstGeom prst="line">
              <a:avLst/>
            </a:prstGeom>
            <a:ln w="28575"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5514106" y="5430980"/>
              <a:ext cx="726945" cy="250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>
                  <a:latin typeface="Century Gothic" charset="0"/>
                  <a:ea typeface="Century Gothic" charset="0"/>
                  <a:cs typeface="Century Gothic" charset="0"/>
                </a:rPr>
                <a:t>SANOS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4419600" y="5430980"/>
              <a:ext cx="620619" cy="914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13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514106" y="5707189"/>
              <a:ext cx="571234" cy="250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err="1">
                  <a:latin typeface="Century Gothic" charset="0"/>
                  <a:ea typeface="Century Gothic" charset="0"/>
                  <a:cs typeface="Century Gothic" charset="0"/>
                </a:rPr>
                <a:t>MetS</a:t>
              </a:r>
              <a:endParaRPr lang="es-ES_tradnl" sz="1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514106" y="5984188"/>
              <a:ext cx="580132" cy="250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err="1">
                  <a:latin typeface="Century Gothic" charset="0"/>
                  <a:ea typeface="Century Gothic" charset="0"/>
                  <a:cs typeface="Century Gothic" charset="0"/>
                </a:rPr>
                <a:t>ObM</a:t>
              </a:r>
              <a:endParaRPr lang="es-ES_tradnl" sz="1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3759887" y="5203092"/>
            <a:ext cx="7024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13" dirty="0"/>
              <a:t>p= 0.014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080765" y="4773349"/>
            <a:ext cx="7024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13" dirty="0"/>
              <a:t>p= 0.005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87684" y="520195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013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126671" y="22596"/>
            <a:ext cx="10646229" cy="211474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MICROBIOTA DEL INDIVIDUO SANO Y OBESIDAD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UniFrac </a:t>
            </a:r>
            <a:r>
              <a:rPr lang="en-US" sz="21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es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una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medida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2100" dirty="0">
                <a:solidFill>
                  <a:srgbClr val="00206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-</a:t>
            </a:r>
            <a:r>
              <a:rPr lang="en-US" sz="21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diversidad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(n</a:t>
            </a:r>
            <a:r>
              <a:rPr lang="es-ES" sz="21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úmero</a:t>
            </a:r>
            <a:r>
              <a:rPr lang="es-E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de diferentes comunidades)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1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unweighted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sz="21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cualitativa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) y weighted (</a:t>
            </a:r>
            <a:r>
              <a:rPr lang="en-US" sz="21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cuantitativa</a:t>
            </a:r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s-ES" sz="21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Elipse 20"/>
          <p:cNvSpPr/>
          <p:nvPr/>
        </p:nvSpPr>
        <p:spPr>
          <a:xfrm rot="19002621">
            <a:off x="7577793" y="2756531"/>
            <a:ext cx="900728" cy="2264277"/>
          </a:xfrm>
          <a:prstGeom prst="ellipse">
            <a:avLst/>
          </a:prstGeom>
          <a:noFill/>
          <a:ln w="127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" name="CuadroTexto 1"/>
          <p:cNvSpPr txBox="1"/>
          <p:nvPr/>
        </p:nvSpPr>
        <p:spPr>
          <a:xfrm>
            <a:off x="6953114" y="2666856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/>
              <a:t>HEALTHY</a:t>
            </a:r>
          </a:p>
        </p:txBody>
      </p:sp>
      <p:sp>
        <p:nvSpPr>
          <p:cNvPr id="22" name="Elipse 20"/>
          <p:cNvSpPr/>
          <p:nvPr/>
        </p:nvSpPr>
        <p:spPr>
          <a:xfrm rot="19002621">
            <a:off x="8681905" y="2376497"/>
            <a:ext cx="900728" cy="2264277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3" name="CuadroTexto 1"/>
          <p:cNvSpPr txBox="1"/>
          <p:nvPr/>
        </p:nvSpPr>
        <p:spPr>
          <a:xfrm>
            <a:off x="9049873" y="2625391"/>
            <a:ext cx="11874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 err="1" smtClean="0"/>
              <a:t>MetS</a:t>
            </a:r>
            <a:r>
              <a:rPr lang="es-ES" sz="1350" dirty="0" smtClean="0"/>
              <a:t>, </a:t>
            </a:r>
            <a:r>
              <a:rPr lang="es-ES" sz="1350" dirty="0" err="1" smtClean="0"/>
              <a:t>Obesity</a:t>
            </a:r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17872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186014" y="361979"/>
            <a:ext cx="8481986" cy="94565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CORRELACIONES ENTRE PESO, MASA MAGRA Y BACTEROIDES o PREVOTELLA  EN  SUJETOS SANOS, CON SINDROME METABOLICO U OBESIDAD MORBIDA. </a:t>
            </a:r>
            <a:endParaRPr lang="es-ES" sz="21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Imagen 3" descr="Screen Shot 2016-05-31 at 9.3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62" y="3202864"/>
            <a:ext cx="1081634" cy="852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4" y="1307629"/>
            <a:ext cx="3309469" cy="212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4" y="3760034"/>
            <a:ext cx="3355571" cy="2442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37" y="1240562"/>
            <a:ext cx="3017170" cy="2196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37" y="3760035"/>
            <a:ext cx="3167865" cy="23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6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176</TotalTime>
  <Words>564</Words>
  <Application>Microsoft Macintosh PowerPoint</Application>
  <PresentationFormat>Widescreen</PresentationFormat>
  <Paragraphs>152</Paragraphs>
  <Slides>14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Franklin Gothic Book</vt:lpstr>
      <vt:lpstr>MS PGothic</vt:lpstr>
      <vt:lpstr>ＭＳ Ｐゴシック</vt:lpstr>
      <vt:lpstr>Symbol</vt:lpstr>
      <vt:lpstr>Times</vt:lpstr>
      <vt:lpstr>Crop</vt:lpstr>
      <vt:lpstr>EFECTO DE LA DIETA SOBRE LA MICROBIOTA EN LA OBESIDAD</vt:lpstr>
      <vt:lpstr>Hacia la nutrición traslacional</vt:lpstr>
      <vt:lpstr>IMPORTANCIA DE LA MICROBIOTA EN LA NUTRICION</vt:lpstr>
      <vt:lpstr>Por que estudiar la microbiota y los alimentos?</vt:lpstr>
      <vt:lpstr>EL CONSUMO DE UNA COMBINACION DE ALIMENTOS ESPECIFICOS PUEDE REVERTIR LA DISBIOSIS OCASIONADA POR LA OBESIDAD</vt:lpstr>
      <vt:lpstr>UNO DE CADA DOS MEXICANOS &gt;20 AÑOS EN LA CD MEX  PRESENTA SINDROME METABOLICO</vt:lpstr>
      <vt:lpstr>La presencia de obesidad produce una disbiosis en la microbiota </vt:lpstr>
      <vt:lpstr>MICROBIOTA DEL INDIVIDUO SANO Y OBESIDAD  UniFrac es una medida de b-diversidad (número de diferentes comunidades) unweighted (cualitativa) y weighted (cuantitativa)</vt:lpstr>
      <vt:lpstr>PowerPoint Presentation</vt:lpstr>
      <vt:lpstr>OBESIDAD: Estado crónico de inflamación</vt:lpstr>
      <vt:lpstr>PowerPoint Presentation</vt:lpstr>
      <vt:lpstr>EL CONSUMO DE UN PORTAFOLIO DIETARIO CON PREBIOTICOS MODIFICA LA MICROBIOTA EN SUJETOS CON SINDROME METABOLICO Y OBESIDAD MORBIDA </vt:lpstr>
      <vt:lpstr>EFECTIVIDAD DE UNA DIETA INDIVIDUALIZADA PARA SM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 DE LA DIETA SOBRE LA MICROBIOTA EN LA OBESIDAD</dc:title>
  <dc:creator>Armando Tovar</dc:creator>
  <cp:lastModifiedBy>Armando Tovar</cp:lastModifiedBy>
  <cp:revision>13</cp:revision>
  <dcterms:created xsi:type="dcterms:W3CDTF">2016-07-25T22:22:21Z</dcterms:created>
  <dcterms:modified xsi:type="dcterms:W3CDTF">2016-07-27T23:40:41Z</dcterms:modified>
</cp:coreProperties>
</file>