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09" r:id="rId2"/>
    <p:sldMasterId id="2147483857" r:id="rId3"/>
    <p:sldMasterId id="2147483896" r:id="rId4"/>
    <p:sldMasterId id="2147484085" r:id="rId5"/>
    <p:sldMasterId id="2147484097" r:id="rId6"/>
    <p:sldMasterId id="2147484109" r:id="rId7"/>
    <p:sldMasterId id="2147484123" r:id="rId8"/>
    <p:sldMasterId id="2147484159" r:id="rId9"/>
    <p:sldMasterId id="2147484183" r:id="rId10"/>
    <p:sldMasterId id="2147484207" r:id="rId11"/>
    <p:sldMasterId id="2147484219" r:id="rId12"/>
    <p:sldMasterId id="2147484231" r:id="rId13"/>
    <p:sldMasterId id="2147484256" r:id="rId14"/>
    <p:sldMasterId id="2147484268" r:id="rId15"/>
    <p:sldMasterId id="2147484280" r:id="rId16"/>
  </p:sldMasterIdLst>
  <p:notesMasterIdLst>
    <p:notesMasterId r:id="rId53"/>
  </p:notesMasterIdLst>
  <p:sldIdLst>
    <p:sldId id="593" r:id="rId17"/>
    <p:sldId id="596" r:id="rId18"/>
    <p:sldId id="597" r:id="rId19"/>
    <p:sldId id="554" r:id="rId20"/>
    <p:sldId id="556" r:id="rId21"/>
    <p:sldId id="553" r:id="rId22"/>
    <p:sldId id="552" r:id="rId23"/>
    <p:sldId id="557" r:id="rId24"/>
    <p:sldId id="513" r:id="rId25"/>
    <p:sldId id="514" r:id="rId26"/>
    <p:sldId id="566" r:id="rId27"/>
    <p:sldId id="518" r:id="rId28"/>
    <p:sldId id="515" r:id="rId29"/>
    <p:sldId id="535" r:id="rId30"/>
    <p:sldId id="570" r:id="rId31"/>
    <p:sldId id="603" r:id="rId32"/>
    <p:sldId id="572" r:id="rId33"/>
    <p:sldId id="500" r:id="rId34"/>
    <p:sldId id="521" r:id="rId35"/>
    <p:sldId id="523" r:id="rId36"/>
    <p:sldId id="575" r:id="rId37"/>
    <p:sldId id="529" r:id="rId38"/>
    <p:sldId id="578" r:id="rId39"/>
    <p:sldId id="532" r:id="rId40"/>
    <p:sldId id="601" r:id="rId41"/>
    <p:sldId id="602" r:id="rId42"/>
    <p:sldId id="551" r:id="rId43"/>
    <p:sldId id="598" r:id="rId44"/>
    <p:sldId id="595" r:id="rId45"/>
    <p:sldId id="605" r:id="rId46"/>
    <p:sldId id="599" r:id="rId47"/>
    <p:sldId id="604" r:id="rId48"/>
    <p:sldId id="594" r:id="rId49"/>
    <p:sldId id="555" r:id="rId50"/>
    <p:sldId id="592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CC"/>
    <a:srgbClr val="7FCA9F"/>
    <a:srgbClr val="567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6397" autoAdjust="0"/>
    <p:restoredTop sz="61442" autoAdjust="0"/>
  </p:normalViewPr>
  <p:slideViewPr>
    <p:cSldViewPr snapToGrid="0" snapToObjects="1">
      <p:cViewPr>
        <p:scale>
          <a:sx n="90" d="100"/>
          <a:sy n="90" d="100"/>
        </p:scale>
        <p:origin x="-3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33496448537351"/>
          <c:y val="2.4810222833670202E-2"/>
          <c:w val="0.47459910731497745"/>
          <c:h val="0.8179532242394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Feuil1!$D$4</c:f>
              <c:strCache>
                <c:ptCount val="1"/>
                <c:pt idx="0">
                  <c:v>Low Risk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Feuil1!$C$5:$C$12</c:f>
              <c:strCache>
                <c:ptCount val="8"/>
                <c:pt idx="0">
                  <c:v>1-oleoylglycerol × Age</c:v>
                </c:pt>
                <c:pt idx="1">
                  <c:v>2-hydroxybutyrate × GGT</c:v>
                </c:pt>
                <c:pt idx="2">
                  <c:v>3-hydroxyisobutyrate × SBP</c:v>
                </c:pt>
                <c:pt idx="3">
                  <c:v>3-hydroxyisobutyrate × HDL</c:v>
                </c:pt>
                <c:pt idx="4">
                  <c:v>3-hydroxyisobutyrate × Waist</c:v>
                </c:pt>
                <c:pt idx="5">
                  <c:v>3-hydroxyisobutyrate × GGT</c:v>
                </c:pt>
                <c:pt idx="6">
                  <c:v>beta-sitosterol × SBP</c:v>
                </c:pt>
                <c:pt idx="7">
                  <c:v>beta-sitosterol × HDL</c:v>
                </c:pt>
              </c:strCache>
            </c:strRef>
          </c:cat>
          <c:val>
            <c:numRef>
              <c:f>Feuil1!$D$5:$D$12</c:f>
              <c:numCache>
                <c:formatCode>General</c:formatCode>
                <c:ptCount val="8"/>
                <c:pt idx="0">
                  <c:v>1.9200000000000021</c:v>
                </c:pt>
                <c:pt idx="1">
                  <c:v>2.42</c:v>
                </c:pt>
                <c:pt idx="2">
                  <c:v>2.12</c:v>
                </c:pt>
                <c:pt idx="3">
                  <c:v>1.31</c:v>
                </c:pt>
                <c:pt idx="4">
                  <c:v>2.09</c:v>
                </c:pt>
                <c:pt idx="5">
                  <c:v>2.1</c:v>
                </c:pt>
                <c:pt idx="6">
                  <c:v>0.26</c:v>
                </c:pt>
                <c:pt idx="7">
                  <c:v>0.39000000000000273</c:v>
                </c:pt>
              </c:numCache>
            </c:numRef>
          </c:val>
        </c:ser>
        <c:ser>
          <c:idx val="1"/>
          <c:order val="1"/>
          <c:tx>
            <c:strRef>
              <c:f>Feuil1!$E$4</c:f>
              <c:strCache>
                <c:ptCount val="1"/>
                <c:pt idx="0">
                  <c:v>High Risk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Feuil1!$C$5:$C$12</c:f>
              <c:strCache>
                <c:ptCount val="8"/>
                <c:pt idx="0">
                  <c:v>1-oleoylglycerol × Age</c:v>
                </c:pt>
                <c:pt idx="1">
                  <c:v>2-hydroxybutyrate × GGT</c:v>
                </c:pt>
                <c:pt idx="2">
                  <c:v>3-hydroxyisobutyrate × SBP</c:v>
                </c:pt>
                <c:pt idx="3">
                  <c:v>3-hydroxyisobutyrate × HDL</c:v>
                </c:pt>
                <c:pt idx="4">
                  <c:v>3-hydroxyisobutyrate × Waist</c:v>
                </c:pt>
                <c:pt idx="5">
                  <c:v>3-hydroxyisobutyrate × GGT</c:v>
                </c:pt>
                <c:pt idx="6">
                  <c:v>beta-sitosterol × SBP</c:v>
                </c:pt>
                <c:pt idx="7">
                  <c:v>beta-sitosterol × HDL</c:v>
                </c:pt>
              </c:strCache>
            </c:strRef>
          </c:cat>
          <c:val>
            <c:numRef>
              <c:f>Feuil1!$E$5:$E$12</c:f>
              <c:numCache>
                <c:formatCode>General</c:formatCode>
                <c:ptCount val="8"/>
                <c:pt idx="0">
                  <c:v>1.34</c:v>
                </c:pt>
                <c:pt idx="1">
                  <c:v>1.33</c:v>
                </c:pt>
                <c:pt idx="2">
                  <c:v>1.37</c:v>
                </c:pt>
                <c:pt idx="3">
                  <c:v>2.2200000000000002</c:v>
                </c:pt>
                <c:pt idx="4">
                  <c:v>1.24</c:v>
                </c:pt>
                <c:pt idx="5">
                  <c:v>1.29</c:v>
                </c:pt>
                <c:pt idx="6">
                  <c:v>0.59000000000000052</c:v>
                </c:pt>
                <c:pt idx="7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24864"/>
        <c:axId val="114726784"/>
      </c:barChart>
      <c:catAx>
        <c:axId val="114724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/>
                  <a:t>Interactions between Metabolite and T2D  Risk Factor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MX"/>
          </a:p>
        </c:txPr>
        <c:crossAx val="114726784"/>
        <c:crosses val="autoZero"/>
        <c:auto val="1"/>
        <c:lblAlgn val="ctr"/>
        <c:lblOffset val="100"/>
        <c:noMultiLvlLbl val="0"/>
      </c:catAx>
      <c:valAx>
        <c:axId val="11472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/>
                  <a:t>Hazard 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72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79275471921942"/>
          <c:y val="0.44506143573198043"/>
          <c:w val="0.17720724528078091"/>
          <c:h val="0.201767728080027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33B39-DF9B-B147-8826-06B38BC93720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2CBF-E0F0-7E4C-9C5A-5B26CC3CC06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1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1715E-0A3E-49D4-83F0-EBD22572947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FCABC7-4940-4E22-B117-7CE63E9F609B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044-977C-4AC3-B73C-143342EE517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ea typeface="ヒラギノ角ゴ Pro W3"/>
              <a:cs typeface="ヒラギノ角ゴ Pro W3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7CB74790-8CE1-450F-9351-041187B46CF8}" type="slidenum">
              <a:rPr lang="sv-SE" altLang="en-US" sz="1200">
                <a:solidFill>
                  <a:prstClr val="black"/>
                </a:solidFill>
              </a:rPr>
              <a:pPr/>
              <a:t>28</a:t>
            </a:fld>
            <a:endParaRPr lang="sv-SE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ea typeface="ヒラギノ角ゴ Pro W3"/>
                <a:cs typeface="ヒラギノ角ゴ Pro W3"/>
              </a:rPr>
              <a:t>Some difference also at broad taxonomic level (differences at species level will be presented later)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F1D663A9-294B-42FD-B081-BE9C5A3C902B}" type="slidenum">
              <a:rPr lang="sv-SE" altLang="en-US" sz="1200">
                <a:solidFill>
                  <a:prstClr val="black"/>
                </a:solidFill>
              </a:rPr>
              <a:pPr/>
              <a:t>31</a:t>
            </a:fld>
            <a:endParaRPr lang="sv-SE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ea typeface="ヒラギノ角ゴ Pro W3" pitchFamily="-84" charset="-128"/>
              </a:rPr>
              <a:t>The gut microbiota is important for intestinal homeostasis, immune function and inflammation. But the gut microbiota also affect host metabolism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C5736699-E266-4E92-AEC8-1EE4604D5BAC}" type="slidenum">
              <a:rPr lang="sv-SE" altLang="en-US" sz="1200">
                <a:solidFill>
                  <a:prstClr val="black"/>
                </a:solidFill>
              </a:rPr>
              <a:pPr/>
              <a:t>32</a:t>
            </a:fld>
            <a:endParaRPr lang="sv-SE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A75DC-A7E0-498B-9AEE-CB940C638775}" type="slidenum">
              <a:rPr lang="en-US"/>
              <a:pPr/>
              <a:t>36</a:t>
            </a:fld>
            <a:endParaRPr lang="en-US"/>
          </a:p>
        </p:txBody>
      </p:sp>
      <p:sp>
        <p:nvSpPr>
          <p:cNvPr id="143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43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6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284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3490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5721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2331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5303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6879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579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916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94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73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7881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4451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2868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67"/>
          <a:stretch>
            <a:fillRect/>
          </a:stretch>
        </p:blipFill>
        <p:spPr bwMode="auto">
          <a:xfrm>
            <a:off x="0" y="596900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139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23816" y="6092839"/>
            <a:ext cx="3995737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Dirección de Prestaciones Médicas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Coordinación de Investigación en Salud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Unidad de Investigación Médica en Bioquímica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86C12FD2-0D90-49AE-8697-CB0DE0E2CB76}" type="datetimeFigureOut">
              <a:rPr lang="es-ES"/>
              <a:pPr defTabSz="914400">
                <a:defRPr/>
              </a:pPr>
              <a:t>28/09/2016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974B4A4-8A26-47DB-B090-BA9E84A41378}" type="slidenum">
              <a:rPr lang="es-ES" altLang="es-MX"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MX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782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A9F90720-5D38-4D9C-95CA-7033381A1145}" type="datetimeFigureOut">
              <a:rPr lang="es-ES"/>
              <a:pPr defTabSz="914400">
                <a:defRPr/>
              </a:pPr>
              <a:t>28/09/2016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F890D07-B391-4E74-A95C-3D0901FDABFF}" type="slidenum">
              <a:rPr lang="es-ES" altLang="es-MX"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MX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087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1433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161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107950" y="6092839"/>
            <a:ext cx="719138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2330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81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14044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7988" y="46531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77988" y="612778"/>
            <a:ext cx="5486400" cy="39683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7988" y="5301208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321285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49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672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047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369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918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665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31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683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28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762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643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380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2898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8955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3006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700213"/>
            <a:ext cx="3162300" cy="3097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700213"/>
            <a:ext cx="3162300" cy="3097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3167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2661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739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7540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6662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5157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620713"/>
            <a:ext cx="2055812" cy="4176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9800" cy="4176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6427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Rubrik, två innehållsdela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214E9E0F-E0CF-4ACC-93D7-45F283770D26}" type="slidenum">
              <a:rPr lang="sv-SE" altLang="en-US" sz="24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sv-SE" altLang="en-US" sz="2400" smtClean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48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48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139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647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9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3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701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465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036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000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743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533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24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943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67"/>
          <a:stretch>
            <a:fillRect/>
          </a:stretch>
        </p:blipFill>
        <p:spPr bwMode="auto">
          <a:xfrm>
            <a:off x="0" y="596900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426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23813" y="6092825"/>
            <a:ext cx="3995737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Dirección de Prestaciones Médicas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Coordinación de Investigación en Salud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Unidad de Investigación Médica en Bioquímica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3896FD3B-261D-48E1-80CB-4FEE6F3297ED}" type="datetimeFigureOut">
              <a:rPr lang="es-ES"/>
              <a:pPr defTabSz="914400">
                <a:defRPr/>
              </a:pPr>
              <a:t>28/09/2016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7E5FD40-4E60-424C-8A0A-9D584592CB71}" type="slidenum">
              <a:rPr lang="es-ES" altLang="es-MX"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MX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511A3CE2-F445-45CD-A795-7B60165FC950}" type="datetimeFigureOut">
              <a:rPr lang="es-ES"/>
              <a:pPr defTabSz="914400">
                <a:defRPr/>
              </a:pPr>
              <a:t>28/09/2016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F7D8FFF-80BF-41F1-A968-CD1264D6AF9B}" type="slidenum">
              <a:rPr lang="es-ES" altLang="es-MX"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MX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817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4586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656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107950" y="6092825"/>
            <a:ext cx="719138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7829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7022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6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541660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77988" y="46531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77988" y="612775"/>
            <a:ext cx="5486400" cy="39683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77988" y="5301208"/>
            <a:ext cx="548640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71935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30747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4483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958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21394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9585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700213"/>
            <a:ext cx="3162300" cy="3097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700213"/>
            <a:ext cx="3162300" cy="3097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6714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2172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9954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6996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4860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3115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661065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620713"/>
            <a:ext cx="2055812" cy="4176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19800" cy="4176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45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>
  <p:cSld name="Rubrik, två innehållsdela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82B2B08-9764-4360-92E6-470C99C8DBAE}" type="slidenum">
              <a:rPr lang="sv-SE" altLang="en-US" sz="24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sv-SE" altLang="en-US" sz="2400" smtClean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48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400">
              <a:solidFill>
                <a:srgbClr val="000000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 W3" pitchFamily="48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284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349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5721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233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530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687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579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9163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7881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4451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286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6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4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4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4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9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600" y="6377475"/>
            <a:ext cx="3836404" cy="365125"/>
          </a:xfrm>
        </p:spPr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6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9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69899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9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94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73"/>
            <a:ext cx="3836404" cy="365125"/>
          </a:xfrm>
        </p:spPr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F0A3C-CD95-4480-8E04-29E86E99193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3CF9-8A9A-439F-AA17-D5394E61E5E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0880-D074-4A50-A983-F8EFFF7CA03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75DD-497D-4CC0-9D76-6D45C8BF9D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9314-7F67-474F-ABDF-2D5E647502A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6763-6558-4E6B-BCED-A28EF997F81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02A3-9B66-4BD6-BA50-054840796F5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9B6F3-1835-4CDE-AD76-A258360DD10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AB16-1BC6-419B-9B0C-C7265507DBC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0173F-FC82-4D0E-9885-FE49A9C1F8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0DBD-B652-45E4-BC3F-AD98D1794B4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1AF0-4E9E-4F0B-8499-07FBDB1F1D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F419-0453-45EA-B1D1-0D461DB37E8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9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66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4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7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26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494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667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544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911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502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520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46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64"/>
            <a:ext cx="533400" cy="365125"/>
          </a:xfrm>
        </p:spPr>
        <p:txBody>
          <a:bodyPr/>
          <a:lstStyle/>
          <a:p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3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3.e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6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9020E56-68EE-3B43-81E1-961A7A497BE7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602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CB7F01-F025-014E-9FE6-AD9B1A458BD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14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67"/>
          <a:stretch>
            <a:fillRect/>
          </a:stretch>
        </p:blipFill>
        <p:spPr bwMode="auto">
          <a:xfrm>
            <a:off x="0" y="596900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205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0" y="6021402"/>
            <a:ext cx="91440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348174"/>
                </a:solidFill>
                <a:cs typeface="Arial" pitchFamily="34" charset="0"/>
                <a:sym typeface="Gill Sans" charset="0"/>
              </a:rPr>
              <a:t>Dirección de Prestaciones Económicas y Sociales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348174"/>
                </a:solidFill>
                <a:cs typeface="Arial" pitchFamily="34" charset="0"/>
                <a:sym typeface="Gill Sans" charset="0"/>
              </a:rPr>
              <a:t>Dirección de Prestaciones Médicas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348174"/>
                </a:solidFill>
                <a:cs typeface="Arial" pitchFamily="34" charset="0"/>
                <a:sym typeface="Gill Sans" charset="0"/>
              </a:rPr>
              <a:t>Delegación Norte del Distrito Federal</a:t>
            </a:r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6092825"/>
            <a:ext cx="39766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23816" y="6092839"/>
            <a:ext cx="3995737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Dirección de Prestaciones Médicas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Coordinación de Investigación en Salud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Unidad de Investigación Médica en Bioquímica</a:t>
            </a:r>
          </a:p>
        </p:txBody>
      </p:sp>
    </p:spTree>
    <p:extLst>
      <p:ext uri="{BB962C8B-B14F-4D97-AF65-F5344CB8AC3E}">
        <p14:creationId xmlns:p14="http://schemas.microsoft.com/office/powerpoint/2010/main" val="37349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5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80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700213"/>
            <a:ext cx="64770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1028" name="Picture 18" descr="SAeng_red_2notran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300"/>
            <a:ext cx="91408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4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  <a:cs typeface="ヒラギノ角ゴ Pro W3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  <a:cs typeface="ヒラギノ角ゴ Pro W3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  <a:cs typeface="ヒラギノ角ゴ Pro W3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  <a:cs typeface="ヒラギノ角ゴ Pro W3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858838" indent="-285750" algn="l" rtl="0" eaLnBrk="0" fontAlgn="base" hangingPunct="0">
        <a:spcBef>
          <a:spcPct val="5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277938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97038" indent="-228600" algn="l" rtl="0" eaLnBrk="0" fontAlgn="base" hangingPunct="0">
        <a:spcBef>
          <a:spcPct val="5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116138" indent="-228600" algn="l" rtl="0" eaLnBrk="0" fontAlgn="base" hangingPunct="0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73338" indent="-228600" algn="l" rtl="0" fontAlgn="base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030538" indent="-228600" algn="l" rtl="0" fontAlgn="base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87738" indent="-228600" algn="l" rtl="0" fontAlgn="base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944938" indent="-228600" algn="l" rtl="0" fontAlgn="base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328D2F-E7BC-475B-8E2D-EB125F8F33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28/09/2016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7286BE8-5C5D-44D2-AAE7-D9062223B96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67"/>
          <a:stretch>
            <a:fillRect/>
          </a:stretch>
        </p:blipFill>
        <p:spPr bwMode="auto">
          <a:xfrm>
            <a:off x="0" y="596900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0" y="6021388"/>
            <a:ext cx="91440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348174"/>
                </a:solidFill>
                <a:cs typeface="Arial" pitchFamily="34" charset="0"/>
                <a:sym typeface="Gill Sans" charset="0"/>
              </a:rPr>
              <a:t>Dirección de Prestaciones Económicas y Sociales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348174"/>
                </a:solidFill>
                <a:cs typeface="Arial" pitchFamily="34" charset="0"/>
                <a:sym typeface="Gill Sans" charset="0"/>
              </a:rPr>
              <a:t>Dirección de Prestaciones Médicas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348174"/>
                </a:solidFill>
                <a:cs typeface="Arial" pitchFamily="34" charset="0"/>
                <a:sym typeface="Gill Sans" charset="0"/>
              </a:rPr>
              <a:t>Delegación Norte del Distrito Federal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092825"/>
            <a:ext cx="39766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23813" y="6092825"/>
            <a:ext cx="3995737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Dirección de Prestaciones Médicas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Coordinación de Investigación en Salud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006600"/>
                </a:solidFill>
              </a:rPr>
              <a:t>Unidad de Investigación Médica en Bioquímica</a:t>
            </a:r>
          </a:p>
        </p:txBody>
      </p:sp>
    </p:spTree>
    <p:extLst>
      <p:ext uri="{BB962C8B-B14F-4D97-AF65-F5344CB8AC3E}">
        <p14:creationId xmlns:p14="http://schemas.microsoft.com/office/powerpoint/2010/main" val="64560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20713"/>
            <a:ext cx="82280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700213"/>
            <a:ext cx="64770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pic>
        <p:nvPicPr>
          <p:cNvPr id="1028" name="Picture 18" descr="SAeng_red_2notran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300"/>
            <a:ext cx="91408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1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  <a:cs typeface="ヒラギノ角ゴ Pro W3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  <a:cs typeface="ヒラギノ角ゴ Pro W3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  <a:cs typeface="ヒラギノ角ゴ Pro W3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  <a:cs typeface="ヒラギノ角ゴ Pro W3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ヒラギノ角ゴ Pro W3" pitchFamily="48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858838" indent="-285750" algn="l" rtl="0" eaLnBrk="0" fontAlgn="base" hangingPunct="0">
        <a:spcBef>
          <a:spcPct val="5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277938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97038" indent="-228600" algn="l" rtl="0" eaLnBrk="0" fontAlgn="base" hangingPunct="0">
        <a:spcBef>
          <a:spcPct val="5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116138" indent="-228600" algn="l" rtl="0" eaLnBrk="0" fontAlgn="base" hangingPunct="0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73338" indent="-228600" algn="l" rtl="0" fontAlgn="base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030538" indent="-228600" algn="l" rtl="0" fontAlgn="base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87738" indent="-228600" algn="l" rtl="0" fontAlgn="base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944938" indent="-228600" algn="l" rtl="0" fontAlgn="base">
        <a:spcBef>
          <a:spcPct val="5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9CDE997-F4D6-454B-BA02-BCE233D146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21B4811-72CC-417C-A392-B6AB39BADE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0BAF4A5-DD7E-41C3-A65C-53018A4AC48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C7A2F52-664B-4D65-8B4A-3CA16F7BE3B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199F-A348-3448-BED6-AFD697B324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2EDEF-3451-7448-87E3-B6A13191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14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6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602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6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9020E56-68EE-3B43-81E1-961A7A497BE7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9/28/2016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602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CB7F01-F025-014E-9FE6-AD9B1A458BD2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19C2C9C-DD70-45E7-96DB-A457411EE2A8}" type="slidenum">
              <a:rPr lang="fr-FR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E7F720-162B-499B-9DD2-8ECDB4E9AF3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28/09/2016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EFF3CE3-468A-4EE3-B573-6EA7C7E1382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1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914400"/>
            <a:fld id="{4B16E6E1-35FB-4105-BFF3-C03C18C7A85B}" type="datetimeFigureOut">
              <a:rPr lang="fr-FR" smtClean="0">
                <a:solidFill>
                  <a:srgbClr val="FFF9E5">
                    <a:shade val="50000"/>
                  </a:srgbClr>
                </a:solidFill>
              </a:rPr>
              <a:pPr defTabSz="914400"/>
              <a:t>28/09/2016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64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64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914400"/>
            <a:fld id="{A86B1992-4AA0-41F6-98DB-59767B699B31}" type="slidenum">
              <a:rPr lang="fr-FR" smtClean="0">
                <a:solidFill>
                  <a:srgbClr val="FFF9E5">
                    <a:shade val="50000"/>
                  </a:srgbClr>
                </a:solidFill>
              </a:rPr>
              <a:pPr defTabSz="914400"/>
              <a:t>‹Nº›</a:t>
            </a:fld>
            <a:endParaRPr lang="fr-FR">
              <a:solidFill>
                <a:srgbClr val="FFF9E5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7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56.png"/><Relationship Id="rId5" Type="http://schemas.openxmlformats.org/officeDocument/2006/relationships/hyperlink" Target="http://casaresforeignresident.blogspot.com/2013/03/casares-joins-campaign-for-new-hospital.html" TargetMode="Externa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w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9488" y="2636895"/>
            <a:ext cx="8803759" cy="410881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s-MX" sz="1500" dirty="0" err="1">
                <a:solidFill>
                  <a:schemeClr val="bg1"/>
                </a:solidFill>
              </a:rPr>
              <a:t>On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Monday</a:t>
            </a:r>
            <a:r>
              <a:rPr lang="es-MX" sz="1500" dirty="0">
                <a:solidFill>
                  <a:schemeClr val="bg1"/>
                </a:solidFill>
              </a:rPr>
              <a:t>, </a:t>
            </a:r>
            <a:r>
              <a:rPr lang="es-MX" sz="1500" dirty="0" err="1">
                <a:solidFill>
                  <a:schemeClr val="bg1"/>
                </a:solidFill>
              </a:rPr>
              <a:t>September</a:t>
            </a:r>
            <a:r>
              <a:rPr lang="es-MX" sz="1500" dirty="0">
                <a:solidFill>
                  <a:schemeClr val="bg1"/>
                </a:solidFill>
              </a:rPr>
              <a:t> 26, 2016 11:03 AM, "</a:t>
            </a:r>
            <a:r>
              <a:rPr lang="es-MX" sz="1500" dirty="0" err="1">
                <a:solidFill>
                  <a:schemeClr val="bg1"/>
                </a:solidFill>
              </a:rPr>
              <a:t>Froguel</a:t>
            </a:r>
            <a:r>
              <a:rPr lang="es-MX" sz="1500" dirty="0">
                <a:solidFill>
                  <a:schemeClr val="bg1"/>
                </a:solidFill>
              </a:rPr>
              <a:t>, </a:t>
            </a:r>
            <a:r>
              <a:rPr lang="es-MX" sz="1500" dirty="0" err="1">
                <a:solidFill>
                  <a:schemeClr val="bg1"/>
                </a:solidFill>
              </a:rPr>
              <a:t>Philippe</a:t>
            </a:r>
            <a:r>
              <a:rPr lang="es-MX" sz="1500" dirty="0">
                <a:solidFill>
                  <a:schemeClr val="bg1"/>
                </a:solidFill>
              </a:rPr>
              <a:t>" &lt;</a:t>
            </a:r>
            <a:r>
              <a:rPr lang="es-MX" sz="1500" b="1" dirty="0">
                <a:solidFill>
                  <a:srgbClr val="3333FF"/>
                </a:solidFill>
              </a:rPr>
              <a:t>p.froguel@imperial.ac.uk</a:t>
            </a:r>
            <a:r>
              <a:rPr lang="es-MX" sz="1500" dirty="0">
                <a:solidFill>
                  <a:schemeClr val="bg1"/>
                </a:solidFill>
              </a:rPr>
              <a:t>&gt; </a:t>
            </a:r>
            <a:r>
              <a:rPr lang="es-MX" sz="1500" dirty="0" err="1">
                <a:solidFill>
                  <a:schemeClr val="bg1"/>
                </a:solidFill>
              </a:rPr>
              <a:t>wrote</a:t>
            </a:r>
            <a:r>
              <a:rPr lang="es-MX" sz="1500" dirty="0">
                <a:solidFill>
                  <a:schemeClr val="bg1"/>
                </a:solidFill>
              </a:rPr>
              <a:t>:</a:t>
            </a:r>
          </a:p>
          <a:p>
            <a:endParaRPr lang="es-MX" sz="1500" dirty="0">
              <a:solidFill>
                <a:schemeClr val="bg1"/>
              </a:solidFill>
            </a:endParaRPr>
          </a:p>
          <a:p>
            <a:r>
              <a:rPr lang="es-MX" sz="1500" b="1" dirty="0" smtClean="0">
                <a:solidFill>
                  <a:schemeClr val="bg1"/>
                </a:solidFill>
              </a:rPr>
              <a:t>Hi </a:t>
            </a:r>
            <a:r>
              <a:rPr lang="es-MX" sz="1500" b="1" dirty="0">
                <a:solidFill>
                  <a:schemeClr val="bg1"/>
                </a:solidFill>
              </a:rPr>
              <a:t>Miguel</a:t>
            </a:r>
          </a:p>
          <a:p>
            <a:r>
              <a:rPr lang="es-MX" sz="1500" dirty="0" err="1" smtClean="0">
                <a:solidFill>
                  <a:schemeClr val="bg1"/>
                </a:solidFill>
              </a:rPr>
              <a:t>my</a:t>
            </a:r>
            <a:r>
              <a:rPr lang="es-MX" sz="1500" dirty="0" smtClean="0">
                <a:solidFill>
                  <a:schemeClr val="bg1"/>
                </a:solidFill>
              </a:rPr>
              <a:t> </a:t>
            </a:r>
            <a:r>
              <a:rPr lang="es-MX" sz="1500" dirty="0" err="1" smtClean="0">
                <a:solidFill>
                  <a:schemeClr val="bg1"/>
                </a:solidFill>
              </a:rPr>
              <a:t>apologies</a:t>
            </a:r>
            <a:r>
              <a:rPr lang="es-MX" sz="1500" dirty="0" smtClean="0">
                <a:solidFill>
                  <a:schemeClr val="bg1"/>
                </a:solidFill>
              </a:rPr>
              <a:t>, I </a:t>
            </a:r>
            <a:r>
              <a:rPr lang="es-MX" sz="1500" dirty="0" err="1">
                <a:solidFill>
                  <a:schemeClr val="bg1"/>
                </a:solidFill>
              </a:rPr>
              <a:t>had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serious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health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problems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recently</a:t>
            </a:r>
            <a:r>
              <a:rPr lang="es-MX" sz="1500" dirty="0" smtClean="0">
                <a:solidFill>
                  <a:schemeClr val="bg1"/>
                </a:solidFill>
              </a:rPr>
              <a:t>.  At </a:t>
            </a:r>
            <a:r>
              <a:rPr lang="es-MX" sz="1500" dirty="0">
                <a:solidFill>
                  <a:schemeClr val="bg1"/>
                </a:solidFill>
              </a:rPr>
              <a:t>this </a:t>
            </a:r>
            <a:r>
              <a:rPr lang="es-MX" sz="1500" dirty="0" err="1">
                <a:solidFill>
                  <a:schemeClr val="bg1"/>
                </a:solidFill>
              </a:rPr>
              <a:t>stage</a:t>
            </a:r>
            <a:r>
              <a:rPr lang="es-MX" sz="1500" dirty="0">
                <a:solidFill>
                  <a:schemeClr val="bg1"/>
                </a:solidFill>
              </a:rPr>
              <a:t> I can  t do </a:t>
            </a:r>
            <a:r>
              <a:rPr lang="es-MX" sz="1500" dirty="0" err="1">
                <a:solidFill>
                  <a:schemeClr val="bg1"/>
                </a:solidFill>
              </a:rPr>
              <a:t>much</a:t>
            </a:r>
            <a:r>
              <a:rPr lang="es-MX" sz="1500" dirty="0">
                <a:solidFill>
                  <a:schemeClr val="bg1"/>
                </a:solidFill>
              </a:rPr>
              <a:t> as </a:t>
            </a:r>
            <a:r>
              <a:rPr lang="es-MX" sz="1500" dirty="0" err="1">
                <a:solidFill>
                  <a:schemeClr val="bg1"/>
                </a:solidFill>
              </a:rPr>
              <a:t>it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is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too</a:t>
            </a:r>
            <a:r>
              <a:rPr lang="es-MX" sz="1500" dirty="0">
                <a:solidFill>
                  <a:schemeClr val="bg1"/>
                </a:solidFill>
              </a:rPr>
              <a:t> late to </a:t>
            </a:r>
            <a:r>
              <a:rPr lang="es-MX" sz="1500" dirty="0" err="1">
                <a:solidFill>
                  <a:schemeClr val="bg1"/>
                </a:solidFill>
              </a:rPr>
              <a:t>organize</a:t>
            </a:r>
            <a:r>
              <a:rPr lang="es-MX" sz="1500" dirty="0">
                <a:solidFill>
                  <a:schemeClr val="bg1"/>
                </a:solidFill>
              </a:rPr>
              <a:t> the </a:t>
            </a:r>
            <a:r>
              <a:rPr lang="es-MX" sz="1500" dirty="0" err="1">
                <a:solidFill>
                  <a:schemeClr val="bg1"/>
                </a:solidFill>
              </a:rPr>
              <a:t>filming</a:t>
            </a:r>
            <a:r>
              <a:rPr lang="es-MX" sz="1500" dirty="0">
                <a:solidFill>
                  <a:schemeClr val="bg1"/>
                </a:solidFill>
              </a:rPr>
              <a:t> of a </a:t>
            </a:r>
            <a:r>
              <a:rPr lang="es-MX" sz="1500" dirty="0" err="1">
                <a:solidFill>
                  <a:schemeClr val="bg1"/>
                </a:solidFill>
              </a:rPr>
              <a:t>videoconf</a:t>
            </a:r>
            <a:r>
              <a:rPr lang="es-MX" sz="15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MX" sz="1500" dirty="0" err="1" smtClean="0">
                <a:solidFill>
                  <a:schemeClr val="bg1"/>
                </a:solidFill>
              </a:rPr>
              <a:t>Please</a:t>
            </a:r>
            <a:r>
              <a:rPr lang="es-MX" sz="1500" dirty="0" smtClean="0">
                <a:solidFill>
                  <a:schemeClr val="bg1"/>
                </a:solidFill>
              </a:rPr>
              <a:t> </a:t>
            </a:r>
            <a:r>
              <a:rPr lang="es-MX" sz="1500" dirty="0" err="1" smtClean="0">
                <a:solidFill>
                  <a:schemeClr val="bg1"/>
                </a:solidFill>
              </a:rPr>
              <a:t>give</a:t>
            </a:r>
            <a:r>
              <a:rPr lang="es-MX" sz="1500" dirty="0" smtClean="0">
                <a:solidFill>
                  <a:schemeClr val="bg1"/>
                </a:solidFill>
              </a:rPr>
              <a:t> </a:t>
            </a:r>
            <a:r>
              <a:rPr lang="es-MX" sz="1500" dirty="0" err="1" smtClean="0">
                <a:solidFill>
                  <a:schemeClr val="bg1"/>
                </a:solidFill>
              </a:rPr>
              <a:t>my</a:t>
            </a:r>
            <a:r>
              <a:rPr lang="es-MX" sz="1500" dirty="0" smtClean="0">
                <a:solidFill>
                  <a:schemeClr val="bg1"/>
                </a:solidFill>
              </a:rPr>
              <a:t> </a:t>
            </a:r>
            <a:r>
              <a:rPr lang="es-MX" sz="1500" dirty="0" err="1" smtClean="0">
                <a:solidFill>
                  <a:schemeClr val="bg1"/>
                </a:solidFill>
              </a:rPr>
              <a:t>lecture</a:t>
            </a:r>
            <a:r>
              <a:rPr lang="es-MX" sz="1500" dirty="0" smtClean="0">
                <a:solidFill>
                  <a:schemeClr val="bg1"/>
                </a:solidFill>
              </a:rPr>
              <a:t> at the ANMM. </a:t>
            </a:r>
            <a:r>
              <a:rPr lang="es-MX" sz="1500" dirty="0" err="1" smtClean="0">
                <a:solidFill>
                  <a:schemeClr val="bg1"/>
                </a:solidFill>
              </a:rPr>
              <a:t>my</a:t>
            </a:r>
            <a:r>
              <a:rPr lang="es-MX" sz="1500" dirty="0" smtClean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apologies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for</a:t>
            </a:r>
            <a:r>
              <a:rPr lang="es-MX" sz="1500" dirty="0">
                <a:solidFill>
                  <a:schemeClr val="bg1"/>
                </a:solidFill>
              </a:rPr>
              <a:t> the </a:t>
            </a:r>
            <a:r>
              <a:rPr lang="es-MX" sz="1500" dirty="0" err="1">
                <a:solidFill>
                  <a:schemeClr val="bg1"/>
                </a:solidFill>
              </a:rPr>
              <a:t>inconvenience</a:t>
            </a:r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dirty="0" err="1">
                <a:solidFill>
                  <a:schemeClr val="bg1"/>
                </a:solidFill>
              </a:rPr>
              <a:t>caused</a:t>
            </a:r>
            <a:endParaRPr lang="es-MX" sz="1500" dirty="0">
              <a:solidFill>
                <a:schemeClr val="bg1"/>
              </a:solidFill>
            </a:endParaRPr>
          </a:p>
          <a:p>
            <a:endParaRPr lang="es-MX" sz="1500" dirty="0">
              <a:solidFill>
                <a:schemeClr val="bg1"/>
              </a:solidFill>
            </a:endParaRPr>
          </a:p>
          <a:p>
            <a:r>
              <a:rPr lang="es-MX" sz="1500" dirty="0" err="1">
                <a:solidFill>
                  <a:schemeClr val="bg1"/>
                </a:solidFill>
              </a:rPr>
              <a:t>regards</a:t>
            </a:r>
            <a:endParaRPr lang="es-MX" sz="1500" dirty="0">
              <a:solidFill>
                <a:schemeClr val="bg1"/>
              </a:solidFill>
            </a:endParaRPr>
          </a:p>
          <a:p>
            <a:r>
              <a:rPr lang="es-MX" sz="1500" b="1" dirty="0" err="1" smtClean="0">
                <a:solidFill>
                  <a:schemeClr val="bg1"/>
                </a:solidFill>
              </a:rPr>
              <a:t>philippe</a:t>
            </a:r>
            <a:endParaRPr lang="es-MX" sz="1500" b="1" dirty="0">
              <a:solidFill>
                <a:schemeClr val="bg1"/>
              </a:solidFill>
            </a:endParaRPr>
          </a:p>
          <a:p>
            <a:r>
              <a:rPr lang="es-MX" sz="1500" dirty="0" smtClean="0">
                <a:solidFill>
                  <a:schemeClr val="bg1"/>
                </a:solidFill>
              </a:rPr>
              <a:t>             </a:t>
            </a:r>
            <a:endParaRPr lang="es-MX" sz="1500" dirty="0">
              <a:solidFill>
                <a:schemeClr val="bg1"/>
              </a:solidFill>
            </a:endParaRPr>
          </a:p>
          <a:p>
            <a:r>
              <a:rPr lang="es-MX" sz="1500" dirty="0">
                <a:solidFill>
                  <a:schemeClr val="bg1"/>
                </a:solidFill>
              </a:rPr>
              <a:t> </a:t>
            </a:r>
            <a:r>
              <a:rPr lang="es-MX" sz="1500" b="1" dirty="0">
                <a:solidFill>
                  <a:schemeClr val="bg1"/>
                </a:solidFill>
              </a:rPr>
              <a:t>Pr </a:t>
            </a:r>
            <a:r>
              <a:rPr lang="es-MX" sz="1500" b="1" dirty="0" err="1">
                <a:solidFill>
                  <a:schemeClr val="bg1"/>
                </a:solidFill>
              </a:rPr>
              <a:t>Philippe</a:t>
            </a:r>
            <a:r>
              <a:rPr lang="es-MX" sz="1500" b="1" dirty="0">
                <a:solidFill>
                  <a:schemeClr val="bg1"/>
                </a:solidFill>
              </a:rPr>
              <a:t> </a:t>
            </a:r>
            <a:r>
              <a:rPr lang="es-MX" sz="1500" b="1" dirty="0" err="1">
                <a:solidFill>
                  <a:schemeClr val="bg1"/>
                </a:solidFill>
              </a:rPr>
              <a:t>Froguel</a:t>
            </a:r>
            <a:r>
              <a:rPr lang="es-MX" sz="1500" b="1" dirty="0">
                <a:solidFill>
                  <a:schemeClr val="bg1"/>
                </a:solidFill>
              </a:rPr>
              <a:t>, MD, </a:t>
            </a:r>
            <a:r>
              <a:rPr lang="es-MX" sz="1500" b="1" dirty="0" err="1">
                <a:solidFill>
                  <a:schemeClr val="bg1"/>
                </a:solidFill>
              </a:rPr>
              <a:t>Ph</a:t>
            </a:r>
            <a:r>
              <a:rPr lang="es-MX" sz="1500" b="1" dirty="0">
                <a:solidFill>
                  <a:schemeClr val="bg1"/>
                </a:solidFill>
              </a:rPr>
              <a:t> D</a:t>
            </a:r>
          </a:p>
          <a:p>
            <a:r>
              <a:rPr lang="es-MX" sz="1200" dirty="0">
                <a:solidFill>
                  <a:schemeClr val="bg1"/>
                </a:solidFill>
              </a:rPr>
              <a:t> -</a:t>
            </a:r>
            <a:r>
              <a:rPr lang="es-MX" sz="1200" dirty="0" err="1">
                <a:solidFill>
                  <a:schemeClr val="bg1"/>
                </a:solidFill>
              </a:rPr>
              <a:t>Professor</a:t>
            </a:r>
            <a:r>
              <a:rPr lang="es-MX" sz="1200" dirty="0">
                <a:solidFill>
                  <a:schemeClr val="bg1"/>
                </a:solidFill>
              </a:rPr>
              <a:t> of </a:t>
            </a:r>
            <a:r>
              <a:rPr lang="es-MX" sz="1200" dirty="0" err="1">
                <a:solidFill>
                  <a:schemeClr val="bg1"/>
                </a:solidFill>
              </a:rPr>
              <a:t>Genomic</a:t>
            </a:r>
            <a:r>
              <a:rPr lang="es-MX" sz="1200" dirty="0">
                <a:solidFill>
                  <a:schemeClr val="bg1"/>
                </a:solidFill>
              </a:rPr>
              <a:t> Medicine, Head of </a:t>
            </a:r>
            <a:r>
              <a:rPr lang="es-MX" sz="1200" dirty="0" err="1">
                <a:solidFill>
                  <a:schemeClr val="bg1"/>
                </a:solidFill>
              </a:rPr>
              <a:t>Department</a:t>
            </a:r>
            <a:r>
              <a:rPr lang="es-MX" sz="1200" dirty="0">
                <a:solidFill>
                  <a:schemeClr val="bg1"/>
                </a:solidFill>
              </a:rPr>
              <a:t> of </a:t>
            </a:r>
            <a:r>
              <a:rPr lang="es-MX" sz="1200" dirty="0" err="1">
                <a:solidFill>
                  <a:schemeClr val="bg1"/>
                </a:solidFill>
              </a:rPr>
              <a:t>Genomics</a:t>
            </a:r>
            <a:r>
              <a:rPr lang="es-MX" sz="1200" dirty="0">
                <a:solidFill>
                  <a:schemeClr val="bg1"/>
                </a:solidFill>
              </a:rPr>
              <a:t> of </a:t>
            </a:r>
            <a:r>
              <a:rPr lang="es-MX" sz="1200" dirty="0" err="1">
                <a:solidFill>
                  <a:schemeClr val="bg1"/>
                </a:solidFill>
              </a:rPr>
              <a:t>Common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Disease</a:t>
            </a:r>
            <a:r>
              <a:rPr lang="es-MX" sz="1200" dirty="0">
                <a:solidFill>
                  <a:schemeClr val="bg1"/>
                </a:solidFill>
              </a:rPr>
              <a:t>, </a:t>
            </a:r>
            <a:r>
              <a:rPr lang="es-MX" sz="1200" dirty="0" err="1">
                <a:solidFill>
                  <a:schemeClr val="bg1"/>
                </a:solidFill>
              </a:rPr>
              <a:t>School</a:t>
            </a:r>
            <a:r>
              <a:rPr lang="es-MX" sz="1200" dirty="0">
                <a:solidFill>
                  <a:schemeClr val="bg1"/>
                </a:solidFill>
              </a:rPr>
              <a:t> Of </a:t>
            </a:r>
            <a:r>
              <a:rPr lang="es-MX" sz="1200" dirty="0" err="1">
                <a:solidFill>
                  <a:schemeClr val="bg1"/>
                </a:solidFill>
              </a:rPr>
              <a:t>Public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Health</a:t>
            </a:r>
            <a:r>
              <a:rPr lang="es-MX" sz="1200" dirty="0">
                <a:solidFill>
                  <a:schemeClr val="bg1"/>
                </a:solidFill>
              </a:rPr>
              <a:t>, Hammersmith Hospital Campus, Imperial </a:t>
            </a:r>
            <a:r>
              <a:rPr lang="es-MX" sz="1200" dirty="0" err="1">
                <a:solidFill>
                  <a:schemeClr val="bg1"/>
                </a:solidFill>
              </a:rPr>
              <a:t>College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Faculty</a:t>
            </a:r>
            <a:r>
              <a:rPr lang="es-MX" sz="1200" dirty="0">
                <a:solidFill>
                  <a:schemeClr val="bg1"/>
                </a:solidFill>
              </a:rPr>
              <a:t> of Medici </a:t>
            </a:r>
            <a:r>
              <a:rPr lang="es-MX" sz="1200" dirty="0" err="1">
                <a:solidFill>
                  <a:schemeClr val="bg1"/>
                </a:solidFill>
              </a:rPr>
              <a:t>ne</a:t>
            </a:r>
            <a:r>
              <a:rPr lang="es-MX" sz="1200" dirty="0">
                <a:solidFill>
                  <a:schemeClr val="bg1"/>
                </a:solidFill>
              </a:rPr>
              <a:t>, </a:t>
            </a:r>
            <a:r>
              <a:rPr lang="es-MX" sz="1200" dirty="0" err="1">
                <a:solidFill>
                  <a:schemeClr val="bg1"/>
                </a:solidFill>
              </a:rPr>
              <a:t>Room</a:t>
            </a:r>
            <a:r>
              <a:rPr lang="es-MX" sz="1200" dirty="0">
                <a:solidFill>
                  <a:schemeClr val="bg1"/>
                </a:solidFill>
              </a:rPr>
              <a:t> E303, Burlington-</a:t>
            </a:r>
            <a:r>
              <a:rPr lang="es-MX" sz="1200" dirty="0" err="1">
                <a:solidFill>
                  <a:schemeClr val="bg1"/>
                </a:solidFill>
              </a:rPr>
              <a:t>Danes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building</a:t>
            </a:r>
            <a:r>
              <a:rPr lang="es-MX" sz="1200" dirty="0">
                <a:solidFill>
                  <a:schemeClr val="bg1"/>
                </a:solidFill>
              </a:rPr>
              <a:t>, Du </a:t>
            </a:r>
            <a:r>
              <a:rPr lang="es-MX" sz="1200" dirty="0" err="1">
                <a:solidFill>
                  <a:schemeClr val="bg1"/>
                </a:solidFill>
              </a:rPr>
              <a:t>Cane</a:t>
            </a:r>
            <a:r>
              <a:rPr lang="es-MX" sz="1200" dirty="0">
                <a:solidFill>
                  <a:schemeClr val="bg1"/>
                </a:solidFill>
              </a:rPr>
              <a:t> Road, London, W12 0NN , </a:t>
            </a:r>
            <a:r>
              <a:rPr lang="es-MX" sz="1200" dirty="0" err="1">
                <a:solidFill>
                  <a:schemeClr val="bg1"/>
                </a:solidFill>
              </a:rPr>
              <a:t>United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 smtClean="0">
                <a:solidFill>
                  <a:schemeClr val="bg1"/>
                </a:solidFill>
              </a:rPr>
              <a:t>Kingdom</a:t>
            </a:r>
            <a:r>
              <a:rPr lang="es-MX" sz="1200" dirty="0" smtClean="0">
                <a:solidFill>
                  <a:schemeClr val="bg1"/>
                </a:solidFill>
              </a:rPr>
              <a:t>. </a:t>
            </a:r>
            <a:r>
              <a:rPr lang="es-MX" sz="1200" b="1" dirty="0" smtClean="0">
                <a:solidFill>
                  <a:srgbClr val="3333FF"/>
                </a:solidFill>
              </a:rPr>
              <a:t>Email</a:t>
            </a:r>
            <a:r>
              <a:rPr lang="es-MX" sz="1200" b="1" dirty="0">
                <a:solidFill>
                  <a:srgbClr val="3333FF"/>
                </a:solidFill>
              </a:rPr>
              <a:t>: p.froguel@imperial.ac.uk</a:t>
            </a:r>
          </a:p>
          <a:p>
            <a:endParaRPr lang="es-MX" sz="1200" dirty="0" smtClean="0">
              <a:solidFill>
                <a:schemeClr val="bg1"/>
              </a:solidFill>
            </a:endParaRPr>
          </a:p>
          <a:p>
            <a:r>
              <a:rPr lang="es-MX" sz="1200" dirty="0" smtClean="0">
                <a:solidFill>
                  <a:schemeClr val="bg1"/>
                </a:solidFill>
              </a:rPr>
              <a:t>- </a:t>
            </a:r>
            <a:r>
              <a:rPr lang="es-MX" sz="1200" dirty="0" err="1">
                <a:solidFill>
                  <a:schemeClr val="bg1"/>
                </a:solidFill>
              </a:rPr>
              <a:t>Directeur</a:t>
            </a:r>
            <a:r>
              <a:rPr lang="es-MX" sz="1200" dirty="0">
                <a:solidFill>
                  <a:schemeClr val="bg1"/>
                </a:solidFill>
              </a:rPr>
              <a:t> de l UMR CNRS 8199-Université de Lille, </a:t>
            </a:r>
            <a:r>
              <a:rPr lang="es-MX" sz="1200" dirty="0" err="1">
                <a:solidFill>
                  <a:schemeClr val="bg1"/>
                </a:solidFill>
              </a:rPr>
              <a:t>Directeur</a:t>
            </a:r>
            <a:r>
              <a:rPr lang="es-MX" sz="1200" dirty="0">
                <a:solidFill>
                  <a:schemeClr val="bg1"/>
                </a:solidFill>
              </a:rPr>
              <a:t> de la </a:t>
            </a:r>
            <a:r>
              <a:rPr lang="es-MX" sz="1200" dirty="0" err="1">
                <a:solidFill>
                  <a:schemeClr val="bg1"/>
                </a:solidFill>
              </a:rPr>
              <a:t>Fédération</a:t>
            </a:r>
            <a:r>
              <a:rPr lang="es-MX" sz="1200" dirty="0">
                <a:solidFill>
                  <a:schemeClr val="bg1"/>
                </a:solidFill>
              </a:rPr>
              <a:t> de </a:t>
            </a:r>
            <a:r>
              <a:rPr lang="es-MX" sz="1200" dirty="0" err="1">
                <a:solidFill>
                  <a:schemeClr val="bg1"/>
                </a:solidFill>
              </a:rPr>
              <a:t>Recherche</a:t>
            </a:r>
            <a:r>
              <a:rPr lang="es-MX" sz="1200" dirty="0">
                <a:solidFill>
                  <a:schemeClr val="bg1"/>
                </a:solidFill>
              </a:rPr>
              <a:t> 3508 </a:t>
            </a:r>
            <a:r>
              <a:rPr lang="es-MX" sz="1200" dirty="0" err="1">
                <a:solidFill>
                  <a:schemeClr val="bg1"/>
                </a:solidFill>
              </a:rPr>
              <a:t>Labex</a:t>
            </a:r>
            <a:r>
              <a:rPr lang="es-MX" sz="1200" dirty="0">
                <a:solidFill>
                  <a:schemeClr val="bg1"/>
                </a:solidFill>
              </a:rPr>
              <a:t> EGID et </a:t>
            </a:r>
            <a:r>
              <a:rPr lang="es-MX" sz="1200" dirty="0" err="1">
                <a:solidFill>
                  <a:schemeClr val="bg1"/>
                </a:solidFill>
              </a:rPr>
              <a:t>Directeur</a:t>
            </a:r>
            <a:r>
              <a:rPr lang="es-MX" sz="1200" dirty="0">
                <a:solidFill>
                  <a:schemeClr val="bg1"/>
                </a:solidFill>
              </a:rPr>
              <a:t> de </a:t>
            </a:r>
            <a:r>
              <a:rPr lang="es-MX" sz="1200" dirty="0" err="1">
                <a:solidFill>
                  <a:schemeClr val="bg1"/>
                </a:solidFill>
              </a:rPr>
              <a:t>l'Equipex</a:t>
            </a:r>
            <a:r>
              <a:rPr lang="es-MX" sz="1200" dirty="0">
                <a:solidFill>
                  <a:schemeClr val="bg1"/>
                </a:solidFill>
              </a:rPr>
              <a:t> LIGAN-</a:t>
            </a:r>
            <a:r>
              <a:rPr lang="es-MX" sz="1200" dirty="0" err="1">
                <a:solidFill>
                  <a:schemeClr val="bg1"/>
                </a:solidFill>
              </a:rPr>
              <a:t>Médecine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Personnalisée</a:t>
            </a:r>
            <a:r>
              <a:rPr lang="es-MX" sz="1200" dirty="0">
                <a:solidFill>
                  <a:schemeClr val="bg1"/>
                </a:solidFill>
              </a:rPr>
              <a:t> et de </a:t>
            </a:r>
            <a:r>
              <a:rPr lang="es-MX" sz="1200" dirty="0" err="1">
                <a:solidFill>
                  <a:schemeClr val="bg1"/>
                </a:solidFill>
              </a:rPr>
              <a:t>l'Institut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Génomique</a:t>
            </a:r>
            <a:r>
              <a:rPr lang="es-MX" sz="1200" dirty="0">
                <a:solidFill>
                  <a:schemeClr val="bg1"/>
                </a:solidFill>
              </a:rPr>
              <a:t> de Lille (IGL), </a:t>
            </a:r>
            <a:r>
              <a:rPr lang="es-MX" sz="1200" dirty="0" err="1">
                <a:solidFill>
                  <a:schemeClr val="bg1"/>
                </a:solidFill>
              </a:rPr>
              <a:t>Adresse</a:t>
            </a:r>
            <a:r>
              <a:rPr lang="es-MX" sz="1200" dirty="0">
                <a:solidFill>
                  <a:schemeClr val="bg1"/>
                </a:solidFill>
              </a:rPr>
              <a:t>: EGID - UMR 8199 </a:t>
            </a:r>
            <a:r>
              <a:rPr lang="es-MX" sz="1200" dirty="0" err="1">
                <a:solidFill>
                  <a:schemeClr val="bg1"/>
                </a:solidFill>
              </a:rPr>
              <a:t>Pôle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Recherche</a:t>
            </a:r>
            <a:r>
              <a:rPr lang="es-MX" sz="1200" dirty="0">
                <a:solidFill>
                  <a:schemeClr val="bg1"/>
                </a:solidFill>
              </a:rPr>
              <a:t> - 1er </a:t>
            </a:r>
            <a:r>
              <a:rPr lang="es-MX" sz="1200" dirty="0" err="1">
                <a:solidFill>
                  <a:schemeClr val="bg1"/>
                </a:solidFill>
              </a:rPr>
              <a:t>étage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Aile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  <a:r>
              <a:rPr lang="es-MX" sz="1200" dirty="0" err="1">
                <a:solidFill>
                  <a:schemeClr val="bg1"/>
                </a:solidFill>
              </a:rPr>
              <a:t>Ouest</a:t>
            </a:r>
            <a:r>
              <a:rPr lang="es-MX" sz="1200" dirty="0">
                <a:solidFill>
                  <a:schemeClr val="bg1"/>
                </a:solidFill>
              </a:rPr>
              <a:t> 1 place de </a:t>
            </a:r>
            <a:r>
              <a:rPr lang="es-MX" sz="1200" dirty="0" err="1">
                <a:solidFill>
                  <a:schemeClr val="bg1"/>
                </a:solidFill>
              </a:rPr>
              <a:t>Verdun</a:t>
            </a:r>
            <a:r>
              <a:rPr lang="es-MX" sz="1200" dirty="0">
                <a:solidFill>
                  <a:schemeClr val="bg1"/>
                </a:solidFill>
              </a:rPr>
              <a:t> 59045 LILLE </a:t>
            </a:r>
            <a:r>
              <a:rPr lang="es-MX" sz="1200" dirty="0" smtClean="0">
                <a:solidFill>
                  <a:schemeClr val="bg1"/>
                </a:solidFill>
              </a:rPr>
              <a:t>CEDEX. Email </a:t>
            </a:r>
            <a:r>
              <a:rPr lang="es-MX" sz="1200" dirty="0">
                <a:solidFill>
                  <a:schemeClr val="bg1"/>
                </a:solidFill>
              </a:rPr>
              <a:t>: </a:t>
            </a:r>
            <a:r>
              <a:rPr lang="es-MX" sz="1200" b="1" dirty="0">
                <a:solidFill>
                  <a:srgbClr val="3333FF"/>
                </a:solidFill>
              </a:rPr>
              <a:t>philippe.froguel@good.ibl.fr http://www-good.ibl.fr/  et  http://www.egid.fr/       </a:t>
            </a:r>
            <a:r>
              <a:rPr lang="es-MX" sz="1200" b="1" dirty="0" err="1">
                <a:solidFill>
                  <a:srgbClr val="3333FF"/>
                </a:solidFill>
              </a:rPr>
              <a:t>Tweeter</a:t>
            </a:r>
            <a:r>
              <a:rPr lang="es-MX" sz="1200" b="1" dirty="0">
                <a:solidFill>
                  <a:srgbClr val="3333FF"/>
                </a:solidFill>
              </a:rPr>
              <a:t> @</a:t>
            </a:r>
            <a:r>
              <a:rPr lang="es-MX" sz="1200" b="1" dirty="0" err="1" smtClean="0">
                <a:solidFill>
                  <a:srgbClr val="3333FF"/>
                </a:solidFill>
              </a:rPr>
              <a:t>philippefroguel</a:t>
            </a:r>
            <a:endParaRPr lang="es-MX" sz="1200" b="1" dirty="0">
              <a:solidFill>
                <a:srgbClr val="3333F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9488" y="118172"/>
            <a:ext cx="8803759" cy="240065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500" dirty="0" err="1" smtClean="0">
                <a:solidFill>
                  <a:schemeClr val="bg1"/>
                </a:solidFill>
              </a:rPr>
              <a:t>Froguel</a:t>
            </a:r>
            <a:r>
              <a:rPr lang="en-US" sz="1500" dirty="0">
                <a:solidFill>
                  <a:schemeClr val="bg1"/>
                </a:solidFill>
              </a:rPr>
              <a:t>, Philippe &lt;</a:t>
            </a:r>
            <a:r>
              <a:rPr lang="en-US" sz="1500" b="1" dirty="0">
                <a:solidFill>
                  <a:srgbClr val="3333FF"/>
                </a:solidFill>
              </a:rPr>
              <a:t>p.froguel@imperial.ac.uk&gt;     </a:t>
            </a:r>
            <a:r>
              <a:rPr lang="en-US" sz="1500" dirty="0">
                <a:solidFill>
                  <a:schemeClr val="bg1"/>
                </a:solidFill>
              </a:rPr>
              <a:t>Aug 26 at 3:59 AM  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Hi </a:t>
            </a:r>
            <a:r>
              <a:rPr lang="en-US" sz="1500" b="1" dirty="0">
                <a:solidFill>
                  <a:schemeClr val="bg1"/>
                </a:solidFill>
              </a:rPr>
              <a:t>Miguel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I </a:t>
            </a:r>
            <a:r>
              <a:rPr lang="en-US" sz="1500" dirty="0">
                <a:solidFill>
                  <a:schemeClr val="bg1"/>
                </a:solidFill>
              </a:rPr>
              <a:t>need to postpone my trip to Mexico as I will have surgery by the end of September. I have been attacked in the street in Lille by a robber who broke my right hand. </a:t>
            </a:r>
            <a:r>
              <a:rPr lang="en-US" sz="1500" dirty="0" err="1">
                <a:solidFill>
                  <a:schemeClr val="bg1"/>
                </a:solidFill>
              </a:rPr>
              <a:t>i</a:t>
            </a:r>
            <a:r>
              <a:rPr lang="en-US" sz="1500" dirty="0">
                <a:solidFill>
                  <a:schemeClr val="bg1"/>
                </a:solidFill>
              </a:rPr>
              <a:t> had surgery but I will have another one in late September</a:t>
            </a:r>
            <a:r>
              <a:rPr lang="en-US" sz="1500" dirty="0" smtClean="0">
                <a:solidFill>
                  <a:schemeClr val="bg1"/>
                </a:solidFill>
              </a:rPr>
              <a:t>.}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 smtClean="0">
                <a:solidFill>
                  <a:schemeClr val="bg1"/>
                </a:solidFill>
              </a:rPr>
              <a:t>Sorry </a:t>
            </a:r>
            <a:r>
              <a:rPr lang="en-US" sz="1500" dirty="0">
                <a:solidFill>
                  <a:schemeClr val="bg1"/>
                </a:solidFill>
              </a:rPr>
              <a:t>for the inconvenience caused </a:t>
            </a:r>
          </a:p>
          <a:p>
            <a:r>
              <a:rPr lang="en-US" sz="1500" dirty="0" smtClean="0">
                <a:solidFill>
                  <a:schemeClr val="bg1"/>
                </a:solidFill>
              </a:rPr>
              <a:t>best </a:t>
            </a:r>
            <a:r>
              <a:rPr lang="en-US" sz="1500" dirty="0">
                <a:solidFill>
                  <a:schemeClr val="bg1"/>
                </a:solidFill>
              </a:rPr>
              <a:t>regards</a:t>
            </a:r>
          </a:p>
          <a:p>
            <a:r>
              <a:rPr lang="en-US" sz="1500" b="1" dirty="0" err="1" smtClean="0">
                <a:solidFill>
                  <a:schemeClr val="bg1"/>
                </a:solidFill>
              </a:rPr>
              <a:t>philippe</a:t>
            </a: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3843" y="71722"/>
            <a:ext cx="8892480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►</a:t>
            </a:r>
            <a:r>
              <a:rPr lang="fr-F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Polygenic</a:t>
            </a:r>
            <a:r>
              <a:rPr lang="fr-F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fr-F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T2D</a:t>
            </a:r>
            <a:endParaRPr lang="fr-F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235689" y="762234"/>
            <a:ext cx="480053" cy="599466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1188" y="972357"/>
            <a:ext cx="76222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 defTabSz="914400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1990</a:t>
            </a:r>
            <a:endParaRPr lang="fr-F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188" y="2985401"/>
            <a:ext cx="76222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 defTabSz="914400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fr-F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332" y="5130832"/>
            <a:ext cx="76222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 defTabSz="914400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fr-F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6136525" y="771709"/>
            <a:ext cx="0" cy="588665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03154" y="393103"/>
            <a:ext cx="2688299" cy="83099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defTabSz="914400"/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Genes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T2D-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rare or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frequency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variants</a:t>
            </a:r>
            <a:endParaRPr lang="fr-FR" sz="1600" b="1" dirty="0" smtClean="0">
              <a:solidFill>
                <a:srgbClr val="8064A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1576" y="393099"/>
            <a:ext cx="5376597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 defTabSz="914400"/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Genes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harboring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T2D-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common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variants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914400"/>
            <a:r>
              <a:rPr lang="fr-FR" sz="1200" i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i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originally</a:t>
            </a:r>
            <a:r>
              <a:rPr lang="fr-FR" sz="1200" i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i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identified</a:t>
            </a:r>
            <a:r>
              <a:rPr lang="fr-FR" sz="1200" i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fr-FR" sz="1200" i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confirmed</a:t>
            </a:r>
            <a:r>
              <a:rPr lang="fr-FR" sz="1200" i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by GWAS)</a:t>
            </a:r>
            <a:endParaRPr lang="fr-FR" sz="1200" i="1" dirty="0">
              <a:solidFill>
                <a:srgbClr val="8064A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04189" y="5128313"/>
            <a:ext cx="2984447" cy="168507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Candidate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studies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(Sanger 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seq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MTNR1B</a:t>
            </a:r>
            <a:endParaRPr lang="fr-FR" sz="1200" i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WGS and imputation</a:t>
            </a:r>
          </a:p>
          <a:p>
            <a:pPr marL="177800" lvl="1" defTabSz="914400">
              <a:buFont typeface="Symbol"/>
              <a:buChar char="Þ"/>
            </a:pPr>
            <a:r>
              <a:rPr lang="fr-FR" sz="1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PAM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PDX1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CCND2</a:t>
            </a:r>
            <a:endParaRPr lang="fr-FR" sz="1200" i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Candidate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studies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(NGS)</a:t>
            </a: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SLC30A8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PPARG</a:t>
            </a:r>
            <a:endParaRPr lang="fr-FR" sz="1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1"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WES</a:t>
            </a:r>
            <a:endParaRPr lang="fr-FR" sz="1200" dirty="0" smtClean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HNF1A</a:t>
            </a:r>
            <a:endParaRPr lang="fr-FR" sz="1200" i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91935" y="933158"/>
            <a:ext cx="5504275" cy="372409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defTabSz="914400"/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endParaRPr lang="fr-F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endParaRPr lang="fr-F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Candidate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studies</a:t>
            </a:r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IRS1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GCK</a:t>
            </a:r>
            <a:endParaRPr lang="fr-FR" sz="1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Candidate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studies</a:t>
            </a:r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KCNJ11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PPARG</a:t>
            </a:r>
            <a:endParaRPr lang="fr-FR" sz="1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fr-F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fr-F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Linkage analyses</a:t>
            </a: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HNF4A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TCF7L2</a:t>
            </a:r>
            <a:endParaRPr lang="fr-FR" sz="1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Candidate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studies</a:t>
            </a:r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HNF1B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WFS1</a:t>
            </a:r>
            <a:endParaRPr lang="fr-FR" sz="1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3515890" y="4509120"/>
            <a:ext cx="480053" cy="226825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23930" y="4509134"/>
            <a:ext cx="2201743" cy="120032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GWAS and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GWAS for T2D /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throughput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arrays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Metabochips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/ in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Europeans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ethnicities</a:t>
            </a:r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90 </a:t>
            </a:r>
            <a:r>
              <a:rPr lang="fr-FR" sz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genes</a:t>
            </a:r>
            <a:endParaRPr lang="fr-FR" sz="1200" b="1" baseline="30000" dirty="0" smtClean="0">
              <a:solidFill>
                <a:srgbClr val="8064A2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68383" y="4949799"/>
            <a:ext cx="2704132" cy="146193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GWAS and 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GWAS for T2D-</a:t>
            </a:r>
            <a:r>
              <a:rPr lang="fr-F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related</a:t>
            </a: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quantitative traits</a:t>
            </a: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MTNR1B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ADCY5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DGKB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PROX1</a:t>
            </a:r>
            <a:r>
              <a:rPr lang="fr-FR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GCKR</a:t>
            </a:r>
            <a:endParaRPr lang="fr-FR" sz="1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endParaRPr lang="fr-F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>
              <a:spcBef>
                <a:spcPts val="300"/>
              </a:spcBef>
            </a:pPr>
            <a:r>
              <a:rPr lang="fr-F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WES</a:t>
            </a:r>
          </a:p>
          <a:p>
            <a:pPr marL="177800" lvl="1" defTabSz="914400">
              <a:buFont typeface="Symbol"/>
              <a:buChar char="Þ"/>
            </a:pPr>
            <a:r>
              <a:rPr lang="fr-FR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COBLL1, MACF1</a:t>
            </a:r>
            <a:endParaRPr lang="fr-FR" sz="1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94792" y="4276179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2007: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Genome-wide association studies (GWAS)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2799464" y="2800375"/>
            <a:ext cx="250825" cy="436562"/>
            <a:chOff x="3312" y="1392"/>
            <a:chExt cx="653" cy="1070"/>
          </a:xfrm>
        </p:grpSpPr>
        <p:sp>
          <p:nvSpPr>
            <p:cNvPr id="361" name="Rectangle 8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2" name="Freeform 9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3" name="Rectangle 10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4" name="Rectangle 11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5" name="Rectangle 12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6" name="Freeform 13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3459865" y="3008337"/>
            <a:ext cx="250825" cy="438150"/>
            <a:chOff x="3312" y="1392"/>
            <a:chExt cx="653" cy="1070"/>
          </a:xfrm>
        </p:grpSpPr>
        <p:sp>
          <p:nvSpPr>
            <p:cNvPr id="368" name="Rectangle 15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9" name="Freeform 16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0" name="Rectangle 17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1" name="Rectangle 18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2" name="Rectangle 19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3" name="Freeform 20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21"/>
          <p:cNvGrpSpPr>
            <a:grpSpLocks noChangeAspect="1"/>
          </p:cNvGrpSpPr>
          <p:nvPr/>
        </p:nvGrpSpPr>
        <p:grpSpPr bwMode="auto">
          <a:xfrm>
            <a:off x="3099502" y="2965475"/>
            <a:ext cx="252413" cy="436562"/>
            <a:chOff x="3312" y="1392"/>
            <a:chExt cx="653" cy="1070"/>
          </a:xfrm>
        </p:grpSpPr>
        <p:sp>
          <p:nvSpPr>
            <p:cNvPr id="375" name="Rectangle 22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6" name="Freeform 23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7" name="Rectangle 24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8" name="Rectangle 25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9" name="Rectangle 26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0" name="Freeform 27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28"/>
          <p:cNvGrpSpPr>
            <a:grpSpLocks noChangeAspect="1"/>
          </p:cNvGrpSpPr>
          <p:nvPr/>
        </p:nvGrpSpPr>
        <p:grpSpPr bwMode="auto">
          <a:xfrm>
            <a:off x="3688458" y="3465537"/>
            <a:ext cx="252412" cy="438150"/>
            <a:chOff x="3312" y="1392"/>
            <a:chExt cx="653" cy="1070"/>
          </a:xfrm>
        </p:grpSpPr>
        <p:sp>
          <p:nvSpPr>
            <p:cNvPr id="382" name="Rectangle 29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3" name="Freeform 30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4" name="Rectangle 31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5" name="Rectangle 32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6" name="Rectangle 33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7" name="Freeform 34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35"/>
          <p:cNvGrpSpPr>
            <a:grpSpLocks noChangeAspect="1"/>
          </p:cNvGrpSpPr>
          <p:nvPr/>
        </p:nvGrpSpPr>
        <p:grpSpPr bwMode="auto">
          <a:xfrm>
            <a:off x="2697865" y="3236944"/>
            <a:ext cx="250825" cy="436563"/>
            <a:chOff x="3312" y="1392"/>
            <a:chExt cx="653" cy="1070"/>
          </a:xfrm>
        </p:grpSpPr>
        <p:sp>
          <p:nvSpPr>
            <p:cNvPr id="389" name="Rectangle 36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0" name="Freeform 37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1" name="Rectangle 38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2" name="Rectangle 39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3" name="Rectangle 40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4" name="Freeform 41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42"/>
          <p:cNvGrpSpPr>
            <a:grpSpLocks noChangeAspect="1"/>
          </p:cNvGrpSpPr>
          <p:nvPr/>
        </p:nvGrpSpPr>
        <p:grpSpPr bwMode="auto">
          <a:xfrm>
            <a:off x="2926465" y="3856070"/>
            <a:ext cx="250825" cy="436563"/>
            <a:chOff x="3312" y="1392"/>
            <a:chExt cx="653" cy="1070"/>
          </a:xfrm>
        </p:grpSpPr>
        <p:sp>
          <p:nvSpPr>
            <p:cNvPr id="396" name="Rectangle 43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Freeform 44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8" name="Rectangle 45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Rectangle 46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0" name="Rectangle 47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Freeform 48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49"/>
          <p:cNvGrpSpPr>
            <a:grpSpLocks noChangeAspect="1"/>
          </p:cNvGrpSpPr>
          <p:nvPr/>
        </p:nvGrpSpPr>
        <p:grpSpPr bwMode="auto">
          <a:xfrm>
            <a:off x="3383665" y="3638575"/>
            <a:ext cx="250825" cy="436562"/>
            <a:chOff x="3312" y="1392"/>
            <a:chExt cx="653" cy="1070"/>
          </a:xfrm>
        </p:grpSpPr>
        <p:sp>
          <p:nvSpPr>
            <p:cNvPr id="403" name="Rectangle 50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4" name="Freeform 51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Rectangle 52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Rectangle 53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Rectangle 54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Freeform 55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56"/>
          <p:cNvGrpSpPr>
            <a:grpSpLocks noChangeAspect="1"/>
          </p:cNvGrpSpPr>
          <p:nvPr/>
        </p:nvGrpSpPr>
        <p:grpSpPr bwMode="auto">
          <a:xfrm>
            <a:off x="3688465" y="2779751"/>
            <a:ext cx="250825" cy="436563"/>
            <a:chOff x="3312" y="1392"/>
            <a:chExt cx="653" cy="1070"/>
          </a:xfrm>
        </p:grpSpPr>
        <p:sp>
          <p:nvSpPr>
            <p:cNvPr id="410" name="Rectangle 57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Freeform 58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Rectangle 59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Rectangle 60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Rectangle 61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Freeform 62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1130995" y="3259162"/>
            <a:ext cx="228600" cy="382588"/>
            <a:chOff x="3792" y="2450"/>
            <a:chExt cx="144" cy="241"/>
          </a:xfrm>
        </p:grpSpPr>
        <p:sp>
          <p:nvSpPr>
            <p:cNvPr id="417" name="Freeform 64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Freeform 65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Freeform 66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Freeform 67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Rectangle 68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2" name="Oval 69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3" name="Freeform 70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902395" y="3562381"/>
            <a:ext cx="228600" cy="382587"/>
            <a:chOff x="3792" y="2450"/>
            <a:chExt cx="144" cy="241"/>
          </a:xfrm>
        </p:grpSpPr>
        <p:sp>
          <p:nvSpPr>
            <p:cNvPr id="425" name="Freeform 72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6" name="Freeform 73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7" name="Freeform 74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8" name="Freeform 75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9" name="Rectangle 76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0" name="Oval 77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1" name="Freeform 78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1435795" y="3182962"/>
            <a:ext cx="228600" cy="382588"/>
            <a:chOff x="3792" y="2450"/>
            <a:chExt cx="144" cy="241"/>
          </a:xfrm>
        </p:grpSpPr>
        <p:sp>
          <p:nvSpPr>
            <p:cNvPr id="433" name="Freeform 80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4" name="Freeform 81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5" name="Freeform 82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6" name="Freeform 83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7" name="Rectangle 84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8" name="Oval 85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9" name="Freeform 86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826195" y="3106762"/>
            <a:ext cx="228600" cy="382588"/>
            <a:chOff x="3792" y="2450"/>
            <a:chExt cx="144" cy="241"/>
          </a:xfrm>
        </p:grpSpPr>
        <p:sp>
          <p:nvSpPr>
            <p:cNvPr id="441" name="Freeform 88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2" name="Freeform 89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3" name="Freeform 90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4" name="Freeform 91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5" name="Rectangle 92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6" name="Oval 93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Freeform 94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1054795" y="2878162"/>
            <a:ext cx="228600" cy="382588"/>
            <a:chOff x="3792" y="2450"/>
            <a:chExt cx="144" cy="241"/>
          </a:xfrm>
        </p:grpSpPr>
        <p:sp>
          <p:nvSpPr>
            <p:cNvPr id="449" name="Freeform 96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Freeform 97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Freeform 98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Freeform 99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3" name="Rectangle 100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Oval 101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5" name="Freeform 102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Group 103"/>
          <p:cNvGrpSpPr>
            <a:grpSpLocks/>
          </p:cNvGrpSpPr>
          <p:nvPr/>
        </p:nvGrpSpPr>
        <p:grpSpPr bwMode="auto">
          <a:xfrm>
            <a:off x="1207195" y="2420962"/>
            <a:ext cx="228600" cy="382588"/>
            <a:chOff x="3792" y="2450"/>
            <a:chExt cx="144" cy="241"/>
          </a:xfrm>
        </p:grpSpPr>
        <p:sp>
          <p:nvSpPr>
            <p:cNvPr id="457" name="Freeform 104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Freeform 105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9" name="Freeform 106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0" name="Freeform 107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1" name="Rectangle 108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2" name="Oval 109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3" name="Freeform 110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Group 111"/>
          <p:cNvGrpSpPr>
            <a:grpSpLocks/>
          </p:cNvGrpSpPr>
          <p:nvPr/>
        </p:nvGrpSpPr>
        <p:grpSpPr bwMode="auto">
          <a:xfrm>
            <a:off x="1359595" y="3562381"/>
            <a:ext cx="228600" cy="382587"/>
            <a:chOff x="3792" y="2450"/>
            <a:chExt cx="144" cy="241"/>
          </a:xfrm>
        </p:grpSpPr>
        <p:sp>
          <p:nvSpPr>
            <p:cNvPr id="465" name="Freeform 112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6" name="Freeform 113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7" name="Freeform 114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8" name="Freeform 115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9" name="Rectangle 116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0" name="Oval 117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1" name="Freeform 118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Group 119"/>
          <p:cNvGrpSpPr>
            <a:grpSpLocks/>
          </p:cNvGrpSpPr>
          <p:nvPr/>
        </p:nvGrpSpPr>
        <p:grpSpPr bwMode="auto">
          <a:xfrm>
            <a:off x="1740595" y="2725762"/>
            <a:ext cx="228600" cy="382588"/>
            <a:chOff x="3792" y="2450"/>
            <a:chExt cx="144" cy="241"/>
          </a:xfrm>
        </p:grpSpPr>
        <p:sp>
          <p:nvSpPr>
            <p:cNvPr id="473" name="Freeform 120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4" name="Freeform 121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5" name="Freeform 122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Freeform 123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7" name="Rectangle 124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8" name="Oval 125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9" name="Freeform 126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127"/>
          <p:cNvGrpSpPr>
            <a:grpSpLocks/>
          </p:cNvGrpSpPr>
          <p:nvPr/>
        </p:nvGrpSpPr>
        <p:grpSpPr bwMode="auto">
          <a:xfrm>
            <a:off x="1816795" y="3259162"/>
            <a:ext cx="228600" cy="382588"/>
            <a:chOff x="3792" y="2450"/>
            <a:chExt cx="144" cy="241"/>
          </a:xfrm>
        </p:grpSpPr>
        <p:sp>
          <p:nvSpPr>
            <p:cNvPr id="481" name="Freeform 128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Freeform 129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3" name="Freeform 130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4" name="Freeform 131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5" name="Rectangle 132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6" name="Oval 133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7" name="Freeform 134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" name="Group 135"/>
          <p:cNvGrpSpPr>
            <a:grpSpLocks/>
          </p:cNvGrpSpPr>
          <p:nvPr/>
        </p:nvGrpSpPr>
        <p:grpSpPr bwMode="auto">
          <a:xfrm>
            <a:off x="3078858" y="3465537"/>
            <a:ext cx="228600" cy="382588"/>
            <a:chOff x="3792" y="2450"/>
            <a:chExt cx="144" cy="241"/>
          </a:xfrm>
        </p:grpSpPr>
        <p:sp>
          <p:nvSpPr>
            <p:cNvPr id="489" name="Freeform 136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0" name="Freeform 137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1" name="Freeform 138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2" name="Freeform 139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3" name="Rectangle 140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FF0066"/>
            </a:solidFill>
            <a:ln w="4826">
              <a:solidFill>
                <a:srgbClr val="FF99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4" name="Oval 141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FF0066"/>
            </a:solidFill>
            <a:ln w="4826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5" name="Freeform 142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Group 143"/>
          <p:cNvGrpSpPr>
            <a:grpSpLocks/>
          </p:cNvGrpSpPr>
          <p:nvPr/>
        </p:nvGrpSpPr>
        <p:grpSpPr bwMode="auto">
          <a:xfrm>
            <a:off x="3307458" y="2551137"/>
            <a:ext cx="228600" cy="382588"/>
            <a:chOff x="3792" y="2450"/>
            <a:chExt cx="144" cy="241"/>
          </a:xfrm>
        </p:grpSpPr>
        <p:sp>
          <p:nvSpPr>
            <p:cNvPr id="497" name="Freeform 144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8" name="Freeform 145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9" name="Freeform 146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0" name="Freeform 147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1" name="Rectangle 148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FF0066"/>
            </a:solidFill>
            <a:ln w="4826">
              <a:solidFill>
                <a:srgbClr val="FF99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2" name="Oval 149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FF0066"/>
            </a:solidFill>
            <a:ln w="4826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3" name="Freeform 150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66"/>
            </a:solidFill>
            <a:ln w="4826">
              <a:solidFill>
                <a:srgbClr val="FF99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151"/>
          <p:cNvGrpSpPr>
            <a:grpSpLocks/>
          </p:cNvGrpSpPr>
          <p:nvPr/>
        </p:nvGrpSpPr>
        <p:grpSpPr bwMode="auto">
          <a:xfrm>
            <a:off x="1588195" y="3752882"/>
            <a:ext cx="228600" cy="382587"/>
            <a:chOff x="3792" y="2450"/>
            <a:chExt cx="144" cy="241"/>
          </a:xfrm>
        </p:grpSpPr>
        <p:sp>
          <p:nvSpPr>
            <p:cNvPr id="505" name="Freeform 152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6" name="Freeform 153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7" name="Freeform 154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8" name="Freeform 155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9" name="Rectangle 156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0" name="Oval 157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1" name="Freeform 158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Group 159"/>
          <p:cNvGrpSpPr>
            <a:grpSpLocks noChangeAspect="1"/>
          </p:cNvGrpSpPr>
          <p:nvPr/>
        </p:nvGrpSpPr>
        <p:grpSpPr bwMode="auto">
          <a:xfrm>
            <a:off x="2045402" y="2954376"/>
            <a:ext cx="250825" cy="436563"/>
            <a:chOff x="3312" y="1392"/>
            <a:chExt cx="653" cy="1070"/>
          </a:xfrm>
        </p:grpSpPr>
        <p:sp>
          <p:nvSpPr>
            <p:cNvPr id="513" name="Rectangle 160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4" name="Freeform 161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5" name="Rectangle 162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6" name="Rectangle 163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7" name="Rectangle 164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8" name="Freeform 165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" name="Group 166"/>
          <p:cNvGrpSpPr>
            <a:grpSpLocks noChangeAspect="1"/>
          </p:cNvGrpSpPr>
          <p:nvPr/>
        </p:nvGrpSpPr>
        <p:grpSpPr bwMode="auto">
          <a:xfrm>
            <a:off x="1435802" y="2649576"/>
            <a:ext cx="250825" cy="436563"/>
            <a:chOff x="3312" y="1392"/>
            <a:chExt cx="653" cy="1070"/>
          </a:xfrm>
        </p:grpSpPr>
        <p:sp>
          <p:nvSpPr>
            <p:cNvPr id="520" name="Rectangle 167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1" name="Freeform 168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" name="Rectangle 169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Rectangle 170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Rectangle 171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Freeform 172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rgbClr val="CC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6" name="Freeform 173"/>
          <p:cNvSpPr>
            <a:spLocks/>
          </p:cNvSpPr>
          <p:nvPr/>
        </p:nvSpPr>
        <p:spPr bwMode="auto">
          <a:xfrm>
            <a:off x="484890" y="4254539"/>
            <a:ext cx="2555875" cy="903287"/>
          </a:xfrm>
          <a:custGeom>
            <a:avLst/>
            <a:gdLst/>
            <a:ahLst/>
            <a:cxnLst>
              <a:cxn ang="0">
                <a:pos x="1452" y="1089"/>
              </a:cxn>
              <a:cxn ang="0">
                <a:pos x="1179" y="862"/>
              </a:cxn>
              <a:cxn ang="0">
                <a:pos x="726" y="0"/>
              </a:cxn>
              <a:cxn ang="0">
                <a:pos x="272" y="862"/>
              </a:cxn>
              <a:cxn ang="0">
                <a:pos x="0" y="1089"/>
              </a:cxn>
            </a:cxnLst>
            <a:rect l="0" t="0" r="r" b="b"/>
            <a:pathLst>
              <a:path w="1452" h="1089">
                <a:moveTo>
                  <a:pt x="1452" y="1089"/>
                </a:moveTo>
                <a:cubicBezTo>
                  <a:pt x="1376" y="1066"/>
                  <a:pt x="1300" y="1044"/>
                  <a:pt x="1179" y="862"/>
                </a:cubicBezTo>
                <a:cubicBezTo>
                  <a:pt x="1058" y="680"/>
                  <a:pt x="877" y="0"/>
                  <a:pt x="726" y="0"/>
                </a:cubicBezTo>
                <a:cubicBezTo>
                  <a:pt x="575" y="0"/>
                  <a:pt x="393" y="680"/>
                  <a:pt x="272" y="862"/>
                </a:cubicBezTo>
                <a:cubicBezTo>
                  <a:pt x="151" y="1044"/>
                  <a:pt x="45" y="1051"/>
                  <a:pt x="0" y="1089"/>
                </a:cubicBezTo>
              </a:path>
            </a:pathLst>
          </a:custGeom>
          <a:solidFill>
            <a:srgbClr val="00FF99"/>
          </a:solidFill>
          <a:ln w="9525">
            <a:solidFill>
              <a:srgbClr val="CCFFCC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fr-FR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7" name="Freeform 174"/>
          <p:cNvSpPr>
            <a:spLocks/>
          </p:cNvSpPr>
          <p:nvPr/>
        </p:nvSpPr>
        <p:spPr bwMode="auto">
          <a:xfrm flipH="1">
            <a:off x="2493070" y="4967326"/>
            <a:ext cx="681038" cy="193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182"/>
              </a:cxn>
              <a:cxn ang="0">
                <a:pos x="499" y="318"/>
              </a:cxn>
              <a:cxn ang="0">
                <a:pos x="0" y="318"/>
              </a:cxn>
            </a:cxnLst>
            <a:rect l="0" t="0" r="r" b="b"/>
            <a:pathLst>
              <a:path w="529" h="341">
                <a:moveTo>
                  <a:pt x="0" y="0"/>
                </a:moveTo>
                <a:cubicBezTo>
                  <a:pt x="49" y="64"/>
                  <a:pt x="98" y="129"/>
                  <a:pt x="181" y="182"/>
                </a:cubicBezTo>
                <a:cubicBezTo>
                  <a:pt x="264" y="235"/>
                  <a:pt x="529" y="295"/>
                  <a:pt x="499" y="318"/>
                </a:cubicBezTo>
                <a:cubicBezTo>
                  <a:pt x="469" y="341"/>
                  <a:pt x="83" y="318"/>
                  <a:pt x="0" y="318"/>
                </a:cubicBezTo>
              </a:path>
            </a:pathLst>
          </a:cu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fr-FR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8" name="Freeform 175"/>
          <p:cNvSpPr>
            <a:spLocks/>
          </p:cNvSpPr>
          <p:nvPr/>
        </p:nvSpPr>
        <p:spPr bwMode="auto">
          <a:xfrm>
            <a:off x="3151890" y="4962564"/>
            <a:ext cx="681037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" y="182"/>
              </a:cxn>
              <a:cxn ang="0">
                <a:pos x="499" y="318"/>
              </a:cxn>
              <a:cxn ang="0">
                <a:pos x="0" y="318"/>
              </a:cxn>
            </a:cxnLst>
            <a:rect l="0" t="0" r="r" b="b"/>
            <a:pathLst>
              <a:path w="529" h="341">
                <a:moveTo>
                  <a:pt x="0" y="0"/>
                </a:moveTo>
                <a:cubicBezTo>
                  <a:pt x="49" y="64"/>
                  <a:pt x="98" y="129"/>
                  <a:pt x="181" y="182"/>
                </a:cubicBezTo>
                <a:cubicBezTo>
                  <a:pt x="264" y="235"/>
                  <a:pt x="529" y="295"/>
                  <a:pt x="499" y="318"/>
                </a:cubicBezTo>
                <a:cubicBezTo>
                  <a:pt x="469" y="341"/>
                  <a:pt x="83" y="318"/>
                  <a:pt x="0" y="318"/>
                </a:cubicBezTo>
              </a:path>
            </a:pathLst>
          </a:cu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defRPr/>
            </a:pPr>
            <a:endParaRPr lang="fr-FR" kern="0" smtClean="0">
              <a:solidFill>
                <a:sysClr val="windowText" lastClr="000000"/>
              </a:solidFill>
            </a:endParaRPr>
          </a:p>
        </p:txBody>
      </p:sp>
      <p:sp>
        <p:nvSpPr>
          <p:cNvPr id="529" name="Freeform 176"/>
          <p:cNvSpPr>
            <a:spLocks/>
          </p:cNvSpPr>
          <p:nvPr/>
        </p:nvSpPr>
        <p:spPr bwMode="auto">
          <a:xfrm>
            <a:off x="611883" y="5319737"/>
            <a:ext cx="2171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8" y="0"/>
              </a:cxn>
            </a:cxnLst>
            <a:rect l="0" t="0" r="r" b="b"/>
            <a:pathLst>
              <a:path w="1368" h="1">
                <a:moveTo>
                  <a:pt x="0" y="0"/>
                </a:moveTo>
                <a:lnTo>
                  <a:pt x="1368" y="0"/>
                </a:lnTo>
              </a:path>
            </a:pathLst>
          </a:custGeom>
          <a:noFill/>
          <a:ln w="38100">
            <a:solidFill>
              <a:srgbClr val="00FF99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fr-FR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0" name="Freeform 177"/>
          <p:cNvSpPr>
            <a:spLocks/>
          </p:cNvSpPr>
          <p:nvPr/>
        </p:nvSpPr>
        <p:spPr bwMode="auto">
          <a:xfrm>
            <a:off x="2770885" y="5319737"/>
            <a:ext cx="9398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2" y="0"/>
              </a:cxn>
            </a:cxnLst>
            <a:rect l="0" t="0" r="r" b="b"/>
            <a:pathLst>
              <a:path w="592" h="1">
                <a:moveTo>
                  <a:pt x="0" y="0"/>
                </a:moveTo>
                <a:lnTo>
                  <a:pt x="592" y="0"/>
                </a:lnTo>
              </a:path>
            </a:pathLst>
          </a:custGeom>
          <a:solidFill>
            <a:srgbClr val="FF0066"/>
          </a:solidFill>
          <a:ln w="38100">
            <a:solidFill>
              <a:srgbClr val="FF0066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fr-FR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1" name="Line 178"/>
          <p:cNvSpPr>
            <a:spLocks noChangeShapeType="1"/>
          </p:cNvSpPr>
          <p:nvPr/>
        </p:nvSpPr>
        <p:spPr bwMode="auto">
          <a:xfrm>
            <a:off x="484883" y="5181625"/>
            <a:ext cx="3581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fr-FR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2" name="Line 179"/>
          <p:cNvSpPr>
            <a:spLocks noChangeShapeType="1"/>
          </p:cNvSpPr>
          <p:nvPr/>
        </p:nvSpPr>
        <p:spPr bwMode="auto">
          <a:xfrm flipV="1">
            <a:off x="484883" y="3570312"/>
            <a:ext cx="0" cy="1600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fr-FR" kern="0" smtClean="0">
              <a:solidFill>
                <a:sysClr val="windowText" lastClr="000000"/>
              </a:solidFill>
            </a:endParaRPr>
          </a:p>
        </p:txBody>
      </p:sp>
      <p:sp>
        <p:nvSpPr>
          <p:cNvPr id="533" name="Text Box 180"/>
          <p:cNvSpPr txBox="1">
            <a:spLocks noChangeArrowheads="1"/>
          </p:cNvSpPr>
          <p:nvPr/>
        </p:nvSpPr>
        <p:spPr bwMode="auto">
          <a:xfrm>
            <a:off x="446783" y="3646514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534" name="Text Box 181"/>
          <p:cNvSpPr txBox="1">
            <a:spLocks noChangeArrowheads="1"/>
          </p:cNvSpPr>
          <p:nvPr/>
        </p:nvSpPr>
        <p:spPr bwMode="auto">
          <a:xfrm>
            <a:off x="2267648" y="1248828"/>
            <a:ext cx="20415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b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CASES</a:t>
            </a:r>
            <a:r>
              <a:rPr lang="fr-FR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1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                  T2D </a:t>
            </a:r>
            <a:r>
              <a:rPr lang="fr-FR" sz="1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/ obese </a:t>
            </a:r>
            <a:r>
              <a:rPr lang="fr-FR" sz="16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subjects</a:t>
            </a:r>
            <a:endParaRPr lang="fr-FR" sz="1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5" name="Text Box 182"/>
          <p:cNvSpPr txBox="1">
            <a:spLocks noChangeArrowheads="1"/>
          </p:cNvSpPr>
          <p:nvPr/>
        </p:nvSpPr>
        <p:spPr bwMode="auto">
          <a:xfrm>
            <a:off x="251521" y="1240884"/>
            <a:ext cx="20160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fr-FR" b="1" dirty="0">
                <a:solidFill>
                  <a:srgbClr val="66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CONTROLS</a:t>
            </a:r>
            <a:r>
              <a:rPr lang="fr-FR" b="1" dirty="0">
                <a:solidFill>
                  <a:srgbClr val="66FF99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1600" b="1" dirty="0">
                <a:solidFill>
                  <a:srgbClr val="66FF99"/>
                </a:solidFill>
                <a:latin typeface="Arial" pitchFamily="34" charset="0"/>
                <a:cs typeface="Arial" pitchFamily="34" charset="0"/>
              </a:rPr>
              <a:t>             Normal glucose </a:t>
            </a:r>
            <a:r>
              <a:rPr lang="fr-FR" sz="1600" b="1" dirty="0" err="1" smtClean="0">
                <a:solidFill>
                  <a:srgbClr val="66FF99"/>
                </a:solidFill>
                <a:latin typeface="Arial" pitchFamily="34" charset="0"/>
                <a:cs typeface="Arial" pitchFamily="34" charset="0"/>
              </a:rPr>
              <a:t>subjects</a:t>
            </a:r>
            <a:r>
              <a:rPr lang="fr-FR" sz="1600" b="1" dirty="0" smtClean="0">
                <a:solidFill>
                  <a:srgbClr val="66FF99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fr-FR" sz="1600" b="1" dirty="0" err="1" smtClean="0">
                <a:solidFill>
                  <a:srgbClr val="66FF99"/>
                </a:solidFill>
                <a:latin typeface="Arial" pitchFamily="34" charset="0"/>
                <a:cs typeface="Arial" pitchFamily="34" charset="0"/>
              </a:rPr>
              <a:t>lean</a:t>
            </a:r>
            <a:r>
              <a:rPr lang="fr-FR" sz="1600" b="1" dirty="0" smtClean="0">
                <a:solidFill>
                  <a:srgbClr val="66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dirty="0" err="1" smtClean="0">
                <a:solidFill>
                  <a:srgbClr val="66FF99"/>
                </a:solidFill>
                <a:latin typeface="Arial" pitchFamily="34" charset="0"/>
                <a:cs typeface="Arial" pitchFamily="34" charset="0"/>
              </a:rPr>
              <a:t>subjects</a:t>
            </a:r>
            <a:endParaRPr lang="fr-FR" sz="1600" b="1" dirty="0">
              <a:solidFill>
                <a:srgbClr val="66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6" name="Text Box 183"/>
          <p:cNvSpPr txBox="1">
            <a:spLocks noChangeArrowheads="1"/>
          </p:cNvSpPr>
          <p:nvPr/>
        </p:nvSpPr>
        <p:spPr bwMode="auto">
          <a:xfrm>
            <a:off x="367408" y="5321339"/>
            <a:ext cx="1828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fr-FR" b="1" kern="0" dirty="0" err="1" smtClean="0">
                <a:solidFill>
                  <a:srgbClr val="FFFF00"/>
                </a:solidFill>
              </a:rPr>
              <a:t>Bimodality</a:t>
            </a:r>
            <a:r>
              <a:rPr lang="fr-FR" b="1" kern="0" dirty="0" smtClean="0">
                <a:solidFill>
                  <a:srgbClr val="FFFF00"/>
                </a:solidFill>
              </a:rPr>
              <a:t> -&gt;</a:t>
            </a:r>
          </a:p>
          <a:p>
            <a:pPr defTabSz="914400">
              <a:defRPr/>
            </a:pPr>
            <a:r>
              <a:rPr lang="fr-FR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binary</a:t>
            </a:r>
            <a:r>
              <a:rPr lang="fr-F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fr-FR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logistic</a:t>
            </a:r>
            <a:r>
              <a:rPr lang="fr-F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fr-FR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regression</a:t>
            </a:r>
            <a:endParaRPr lang="fr-FR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grpSp>
        <p:nvGrpSpPr>
          <p:cNvPr id="25" name="Group 134"/>
          <p:cNvGrpSpPr>
            <a:grpSpLocks/>
          </p:cNvGrpSpPr>
          <p:nvPr/>
        </p:nvGrpSpPr>
        <p:grpSpPr bwMode="auto">
          <a:xfrm>
            <a:off x="7364288" y="2936776"/>
            <a:ext cx="228600" cy="382588"/>
            <a:chOff x="3792" y="2450"/>
            <a:chExt cx="144" cy="241"/>
          </a:xfrm>
        </p:grpSpPr>
        <p:sp>
          <p:nvSpPr>
            <p:cNvPr id="538" name="Freeform 135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39" name="Freeform 136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0" name="Freeform 137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1" name="Freeform 138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2" name="Rectangle 139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3" name="Oval 140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4" name="Freeform 141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142"/>
          <p:cNvGrpSpPr>
            <a:grpSpLocks/>
          </p:cNvGrpSpPr>
          <p:nvPr/>
        </p:nvGrpSpPr>
        <p:grpSpPr bwMode="auto">
          <a:xfrm>
            <a:off x="6754688" y="3165376"/>
            <a:ext cx="228600" cy="382588"/>
            <a:chOff x="3792" y="2450"/>
            <a:chExt cx="144" cy="241"/>
          </a:xfrm>
        </p:grpSpPr>
        <p:sp>
          <p:nvSpPr>
            <p:cNvPr id="546" name="Freeform 143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7" name="Freeform 144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8" name="Freeform 145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49" name="Freeform 146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0" name="Rectangle 147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1" name="Oval 148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2" name="Freeform 149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150"/>
          <p:cNvGrpSpPr>
            <a:grpSpLocks/>
          </p:cNvGrpSpPr>
          <p:nvPr/>
        </p:nvGrpSpPr>
        <p:grpSpPr bwMode="auto">
          <a:xfrm>
            <a:off x="7669088" y="2860576"/>
            <a:ext cx="228600" cy="382588"/>
            <a:chOff x="3792" y="2450"/>
            <a:chExt cx="144" cy="241"/>
          </a:xfrm>
        </p:grpSpPr>
        <p:sp>
          <p:nvSpPr>
            <p:cNvPr id="554" name="Freeform 151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5" name="Freeform 152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6" name="Freeform 153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7" name="Freeform 154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8" name="Rectangle 155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59" name="Oval 156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0" name="Freeform 157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158"/>
          <p:cNvGrpSpPr>
            <a:grpSpLocks/>
          </p:cNvGrpSpPr>
          <p:nvPr/>
        </p:nvGrpSpPr>
        <p:grpSpPr bwMode="auto">
          <a:xfrm>
            <a:off x="6526088" y="2860576"/>
            <a:ext cx="228600" cy="382588"/>
            <a:chOff x="3792" y="2450"/>
            <a:chExt cx="144" cy="241"/>
          </a:xfrm>
        </p:grpSpPr>
        <p:sp>
          <p:nvSpPr>
            <p:cNvPr id="562" name="Freeform 159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3" name="Freeform 160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4" name="Freeform 161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5" name="Freeform 162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6" name="Rectangle 163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FF99CC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7" name="Oval 164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FF99CC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68" name="Freeform 165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166"/>
          <p:cNvGrpSpPr>
            <a:grpSpLocks/>
          </p:cNvGrpSpPr>
          <p:nvPr/>
        </p:nvGrpSpPr>
        <p:grpSpPr bwMode="auto">
          <a:xfrm>
            <a:off x="7516688" y="2403376"/>
            <a:ext cx="228600" cy="382588"/>
            <a:chOff x="3792" y="2450"/>
            <a:chExt cx="144" cy="241"/>
          </a:xfrm>
        </p:grpSpPr>
        <p:sp>
          <p:nvSpPr>
            <p:cNvPr id="570" name="Freeform 167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1" name="Freeform 168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2" name="Freeform 169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3" name="Freeform 170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4" name="Rectangle 171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5" name="Oval 172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6" name="Freeform 173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174"/>
          <p:cNvGrpSpPr>
            <a:grpSpLocks/>
          </p:cNvGrpSpPr>
          <p:nvPr/>
        </p:nvGrpSpPr>
        <p:grpSpPr bwMode="auto">
          <a:xfrm>
            <a:off x="6678488" y="2403376"/>
            <a:ext cx="228600" cy="382588"/>
            <a:chOff x="3792" y="2450"/>
            <a:chExt cx="144" cy="241"/>
          </a:xfrm>
        </p:grpSpPr>
        <p:sp>
          <p:nvSpPr>
            <p:cNvPr id="578" name="Freeform 175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79" name="Freeform 176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0" name="Freeform 177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1" name="Freeform 178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2" name="Rectangle 179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3" name="Oval 180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4" name="Freeform 181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182"/>
          <p:cNvGrpSpPr>
            <a:grpSpLocks/>
          </p:cNvGrpSpPr>
          <p:nvPr/>
        </p:nvGrpSpPr>
        <p:grpSpPr bwMode="auto">
          <a:xfrm>
            <a:off x="7288088" y="2555776"/>
            <a:ext cx="228600" cy="382588"/>
            <a:chOff x="3792" y="2450"/>
            <a:chExt cx="144" cy="241"/>
          </a:xfrm>
        </p:grpSpPr>
        <p:sp>
          <p:nvSpPr>
            <p:cNvPr id="586" name="Freeform 183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CCFFFF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7" name="Freeform 184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CFFFF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8" name="Freeform 185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FFFF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89" name="Freeform 186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CCFFFF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0" name="Rectangle 187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CCFFFF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1" name="Oval 188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CCFFFF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2" name="Freeform 189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CFFFF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37" name="Group 190"/>
          <p:cNvGrpSpPr>
            <a:grpSpLocks/>
          </p:cNvGrpSpPr>
          <p:nvPr/>
        </p:nvGrpSpPr>
        <p:grpSpPr bwMode="auto">
          <a:xfrm>
            <a:off x="7059488" y="2327176"/>
            <a:ext cx="228600" cy="382588"/>
            <a:chOff x="3792" y="2450"/>
            <a:chExt cx="144" cy="241"/>
          </a:xfrm>
        </p:grpSpPr>
        <p:sp>
          <p:nvSpPr>
            <p:cNvPr id="594" name="Freeform 191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5" name="Freeform 192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6" name="Freeform 193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7" name="Freeform 194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8" name="Rectangle 195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599" name="Oval 196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0" name="Freeform 197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45" name="Group 198"/>
          <p:cNvGrpSpPr>
            <a:grpSpLocks/>
          </p:cNvGrpSpPr>
          <p:nvPr/>
        </p:nvGrpSpPr>
        <p:grpSpPr bwMode="auto">
          <a:xfrm>
            <a:off x="7135688" y="3241576"/>
            <a:ext cx="228600" cy="382588"/>
            <a:chOff x="3792" y="2450"/>
            <a:chExt cx="144" cy="241"/>
          </a:xfrm>
        </p:grpSpPr>
        <p:sp>
          <p:nvSpPr>
            <p:cNvPr id="602" name="Freeform 199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3" name="Freeform 200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4" name="Freeform 201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5" name="Freeform 202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6" name="Rectangle 203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7" name="Oval 204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08" name="Freeform 205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53" name="Group 206"/>
          <p:cNvGrpSpPr>
            <a:grpSpLocks/>
          </p:cNvGrpSpPr>
          <p:nvPr/>
        </p:nvGrpSpPr>
        <p:grpSpPr bwMode="auto">
          <a:xfrm>
            <a:off x="7364288" y="3546376"/>
            <a:ext cx="228600" cy="382588"/>
            <a:chOff x="3792" y="2450"/>
            <a:chExt cx="144" cy="241"/>
          </a:xfrm>
        </p:grpSpPr>
        <p:sp>
          <p:nvSpPr>
            <p:cNvPr id="610" name="Freeform 207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1" name="Freeform 208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2" name="Freeform 209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3" name="Freeform 210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4" name="Rectangle 211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5" name="Oval 212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6" name="Freeform 213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60" name="Group 214"/>
          <p:cNvGrpSpPr>
            <a:grpSpLocks/>
          </p:cNvGrpSpPr>
          <p:nvPr/>
        </p:nvGrpSpPr>
        <p:grpSpPr bwMode="auto">
          <a:xfrm>
            <a:off x="6602288" y="3546376"/>
            <a:ext cx="228600" cy="382588"/>
            <a:chOff x="3792" y="2450"/>
            <a:chExt cx="144" cy="241"/>
          </a:xfrm>
        </p:grpSpPr>
        <p:sp>
          <p:nvSpPr>
            <p:cNvPr id="618" name="Freeform 215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19" name="Freeform 216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0" name="Freeform 217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1" name="Freeform 218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2" name="Rectangle 219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3" name="Oval 220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4" name="Freeform 221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67" name="Group 222"/>
          <p:cNvGrpSpPr>
            <a:grpSpLocks/>
          </p:cNvGrpSpPr>
          <p:nvPr/>
        </p:nvGrpSpPr>
        <p:grpSpPr bwMode="auto">
          <a:xfrm>
            <a:off x="7059488" y="3622576"/>
            <a:ext cx="228600" cy="382588"/>
            <a:chOff x="3792" y="2450"/>
            <a:chExt cx="144" cy="241"/>
          </a:xfrm>
        </p:grpSpPr>
        <p:sp>
          <p:nvSpPr>
            <p:cNvPr id="626" name="Freeform 223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7" name="Freeform 224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8" name="Freeform 225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29" name="Freeform 226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0" name="Rectangle 227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FF99CC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1" name="Oval 228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FF99CC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2" name="Freeform 229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74" name="Group 230"/>
          <p:cNvGrpSpPr>
            <a:grpSpLocks/>
          </p:cNvGrpSpPr>
          <p:nvPr/>
        </p:nvGrpSpPr>
        <p:grpSpPr bwMode="auto">
          <a:xfrm>
            <a:off x="7973888" y="3012976"/>
            <a:ext cx="228600" cy="382588"/>
            <a:chOff x="3792" y="2450"/>
            <a:chExt cx="144" cy="241"/>
          </a:xfrm>
        </p:grpSpPr>
        <p:sp>
          <p:nvSpPr>
            <p:cNvPr id="634" name="Freeform 231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5" name="Freeform 232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6" name="Freeform 233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7" name="Freeform 234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8" name="Rectangle 235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39" name="Oval 236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0" name="Freeform 237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1" name="Group 238"/>
          <p:cNvGrpSpPr>
            <a:grpSpLocks/>
          </p:cNvGrpSpPr>
          <p:nvPr/>
        </p:nvGrpSpPr>
        <p:grpSpPr bwMode="auto">
          <a:xfrm>
            <a:off x="7897688" y="3622576"/>
            <a:ext cx="228600" cy="382588"/>
            <a:chOff x="3792" y="2450"/>
            <a:chExt cx="144" cy="241"/>
          </a:xfrm>
        </p:grpSpPr>
        <p:sp>
          <p:nvSpPr>
            <p:cNvPr id="642" name="Freeform 239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3" name="Freeform 240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4" name="Freeform 241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5" name="Freeform 242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6" name="Rectangle 243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FFFF00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7" name="Oval 244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FFFF0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48" name="Freeform 245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2" name="Group 246"/>
          <p:cNvGrpSpPr>
            <a:grpSpLocks/>
          </p:cNvGrpSpPr>
          <p:nvPr/>
        </p:nvGrpSpPr>
        <p:grpSpPr bwMode="auto">
          <a:xfrm>
            <a:off x="8126288" y="2631976"/>
            <a:ext cx="228600" cy="382588"/>
            <a:chOff x="3792" y="2450"/>
            <a:chExt cx="144" cy="241"/>
          </a:xfrm>
        </p:grpSpPr>
        <p:sp>
          <p:nvSpPr>
            <p:cNvPr id="650" name="Freeform 247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1" name="Freeform 248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2" name="Freeform 249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3" name="Freeform 250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4" name="Rectangle 251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5" name="Oval 252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6" name="Freeform 253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3" name="Group 254"/>
          <p:cNvGrpSpPr>
            <a:grpSpLocks/>
          </p:cNvGrpSpPr>
          <p:nvPr/>
        </p:nvGrpSpPr>
        <p:grpSpPr bwMode="auto">
          <a:xfrm>
            <a:off x="8278688" y="3430493"/>
            <a:ext cx="228600" cy="382587"/>
            <a:chOff x="3792" y="2450"/>
            <a:chExt cx="144" cy="241"/>
          </a:xfrm>
        </p:grpSpPr>
        <p:sp>
          <p:nvSpPr>
            <p:cNvPr id="658" name="Freeform 255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59" name="Freeform 256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0" name="Freeform 257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1" name="Freeform 258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2" name="Rectangle 259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3" name="Oval 260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4" name="Freeform 261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4" name="Group 262"/>
          <p:cNvGrpSpPr>
            <a:grpSpLocks/>
          </p:cNvGrpSpPr>
          <p:nvPr/>
        </p:nvGrpSpPr>
        <p:grpSpPr bwMode="auto">
          <a:xfrm>
            <a:off x="7211888" y="1869976"/>
            <a:ext cx="228600" cy="382588"/>
            <a:chOff x="3792" y="2450"/>
            <a:chExt cx="144" cy="241"/>
          </a:xfrm>
        </p:grpSpPr>
        <p:sp>
          <p:nvSpPr>
            <p:cNvPr id="666" name="Freeform 263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7" name="Freeform 264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8" name="Freeform 265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69" name="Freeform 266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0" name="Rectangle 267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1" name="Oval 268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2" name="Freeform 269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5" name="Group 270"/>
          <p:cNvGrpSpPr>
            <a:grpSpLocks/>
          </p:cNvGrpSpPr>
          <p:nvPr/>
        </p:nvGrpSpPr>
        <p:grpSpPr bwMode="auto">
          <a:xfrm>
            <a:off x="7669088" y="1869976"/>
            <a:ext cx="228600" cy="382588"/>
            <a:chOff x="3792" y="2450"/>
            <a:chExt cx="144" cy="241"/>
          </a:xfrm>
        </p:grpSpPr>
        <p:sp>
          <p:nvSpPr>
            <p:cNvPr id="674" name="Freeform 271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5" name="Freeform 272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6" name="Freeform 273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7" name="Freeform 274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8" name="Rectangle 275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79" name="Oval 276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80" name="Freeform 277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6" name="Group 278"/>
          <p:cNvGrpSpPr>
            <a:grpSpLocks/>
          </p:cNvGrpSpPr>
          <p:nvPr/>
        </p:nvGrpSpPr>
        <p:grpSpPr bwMode="auto">
          <a:xfrm>
            <a:off x="6830888" y="1946176"/>
            <a:ext cx="228600" cy="382588"/>
            <a:chOff x="3792" y="2450"/>
            <a:chExt cx="144" cy="241"/>
          </a:xfrm>
        </p:grpSpPr>
        <p:sp>
          <p:nvSpPr>
            <p:cNvPr id="682" name="Freeform 279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83" name="Freeform 280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84" name="Freeform 281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85" name="Freeform 282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86" name="Rectangle 283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87" name="Oval 284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88" name="Freeform 285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7" name="Group 286"/>
          <p:cNvGrpSpPr>
            <a:grpSpLocks/>
          </p:cNvGrpSpPr>
          <p:nvPr/>
        </p:nvGrpSpPr>
        <p:grpSpPr bwMode="auto">
          <a:xfrm>
            <a:off x="6221288" y="3354297"/>
            <a:ext cx="228600" cy="382587"/>
            <a:chOff x="3792" y="2450"/>
            <a:chExt cx="144" cy="241"/>
          </a:xfrm>
        </p:grpSpPr>
        <p:sp>
          <p:nvSpPr>
            <p:cNvPr id="690" name="Freeform 287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91" name="Freeform 288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92" name="Freeform 289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93" name="Freeform 290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94" name="Rectangle 291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95" name="Oval 292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96" name="Freeform 293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8" name="Group 294"/>
          <p:cNvGrpSpPr>
            <a:grpSpLocks/>
          </p:cNvGrpSpPr>
          <p:nvPr/>
        </p:nvGrpSpPr>
        <p:grpSpPr bwMode="auto">
          <a:xfrm>
            <a:off x="6297488" y="2479576"/>
            <a:ext cx="228600" cy="382588"/>
            <a:chOff x="3792" y="2450"/>
            <a:chExt cx="144" cy="241"/>
          </a:xfrm>
        </p:grpSpPr>
        <p:sp>
          <p:nvSpPr>
            <p:cNvPr id="698" name="Freeform 295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699" name="Freeform 296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0" name="Freeform 297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1" name="Freeform 298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2" name="Rectangle 299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3" name="Oval 300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4" name="Freeform 301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799" name="Group 302"/>
          <p:cNvGrpSpPr>
            <a:grpSpLocks/>
          </p:cNvGrpSpPr>
          <p:nvPr/>
        </p:nvGrpSpPr>
        <p:grpSpPr bwMode="auto">
          <a:xfrm>
            <a:off x="8050088" y="1869976"/>
            <a:ext cx="228600" cy="382588"/>
            <a:chOff x="3792" y="2450"/>
            <a:chExt cx="144" cy="241"/>
          </a:xfrm>
        </p:grpSpPr>
        <p:sp>
          <p:nvSpPr>
            <p:cNvPr id="706" name="Freeform 303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7" name="Freeform 304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8" name="Freeform 305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09" name="Freeform 306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0" name="Rectangle 307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FFFF00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1" name="Oval 308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FFFF0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2" name="Freeform 309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52" name="Group 310"/>
          <p:cNvGrpSpPr>
            <a:grpSpLocks/>
          </p:cNvGrpSpPr>
          <p:nvPr/>
        </p:nvGrpSpPr>
        <p:grpSpPr bwMode="auto">
          <a:xfrm>
            <a:off x="6449888" y="1946176"/>
            <a:ext cx="228600" cy="382588"/>
            <a:chOff x="3792" y="2450"/>
            <a:chExt cx="144" cy="241"/>
          </a:xfrm>
        </p:grpSpPr>
        <p:sp>
          <p:nvSpPr>
            <p:cNvPr id="714" name="Freeform 311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5" name="Freeform 312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6" name="Freeform 313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7" name="Freeform 314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8" name="Rectangle 315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19" name="Oval 316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00FF99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20" name="Freeform 317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FF99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318"/>
          <p:cNvGrpSpPr>
            <a:grpSpLocks/>
          </p:cNvGrpSpPr>
          <p:nvPr/>
        </p:nvGrpSpPr>
        <p:grpSpPr bwMode="auto">
          <a:xfrm>
            <a:off x="6983288" y="1412776"/>
            <a:ext cx="228600" cy="382588"/>
            <a:chOff x="3792" y="2450"/>
            <a:chExt cx="144" cy="241"/>
          </a:xfrm>
        </p:grpSpPr>
        <p:sp>
          <p:nvSpPr>
            <p:cNvPr id="722" name="Freeform 319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23" name="Freeform 320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24" name="Freeform 321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25" name="Freeform 322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26" name="Rectangle 323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FFFF00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27" name="Oval 324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FFFF00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28" name="Freeform 325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54" name="Group 326"/>
          <p:cNvGrpSpPr>
            <a:grpSpLocks/>
          </p:cNvGrpSpPr>
          <p:nvPr/>
        </p:nvGrpSpPr>
        <p:grpSpPr bwMode="auto">
          <a:xfrm>
            <a:off x="7516688" y="1412776"/>
            <a:ext cx="228600" cy="382588"/>
            <a:chOff x="3792" y="2450"/>
            <a:chExt cx="144" cy="241"/>
          </a:xfrm>
        </p:grpSpPr>
        <p:sp>
          <p:nvSpPr>
            <p:cNvPr id="730" name="Freeform 327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31" name="Freeform 328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32" name="Freeform 329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33" name="Freeform 330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34" name="Rectangle 331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35" name="Oval 332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36" name="Freeform 333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55" name="Group 334"/>
          <p:cNvGrpSpPr>
            <a:grpSpLocks/>
          </p:cNvGrpSpPr>
          <p:nvPr/>
        </p:nvGrpSpPr>
        <p:grpSpPr bwMode="auto">
          <a:xfrm>
            <a:off x="8354888" y="2936776"/>
            <a:ext cx="228600" cy="382588"/>
            <a:chOff x="3792" y="2450"/>
            <a:chExt cx="144" cy="241"/>
          </a:xfrm>
        </p:grpSpPr>
        <p:sp>
          <p:nvSpPr>
            <p:cNvPr id="738" name="Freeform 335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39" name="Freeform 336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0" name="Freeform 337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1" name="Freeform 338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2" name="Rectangle 339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rgbClr val="FF99CC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3" name="Oval 340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rgbClr val="FF99CC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4" name="Freeform 341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99CC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56" name="Group 342"/>
          <p:cNvGrpSpPr>
            <a:grpSpLocks/>
          </p:cNvGrpSpPr>
          <p:nvPr/>
        </p:nvGrpSpPr>
        <p:grpSpPr bwMode="auto">
          <a:xfrm>
            <a:off x="6068888" y="2860576"/>
            <a:ext cx="228600" cy="382588"/>
            <a:chOff x="3792" y="2450"/>
            <a:chExt cx="144" cy="241"/>
          </a:xfrm>
        </p:grpSpPr>
        <p:sp>
          <p:nvSpPr>
            <p:cNvPr id="746" name="Freeform 343"/>
            <p:cNvSpPr>
              <a:spLocks/>
            </p:cNvSpPr>
            <p:nvPr/>
          </p:nvSpPr>
          <p:spPr bwMode="auto">
            <a:xfrm>
              <a:off x="3792" y="2489"/>
              <a:ext cx="58" cy="51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53"/>
                </a:cxn>
                <a:cxn ang="0">
                  <a:pos x="175" y="25"/>
                </a:cxn>
                <a:cxn ang="0">
                  <a:pos x="155" y="0"/>
                </a:cxn>
                <a:cxn ang="0">
                  <a:pos x="0" y="128"/>
                </a:cxn>
              </a:cxnLst>
              <a:rect l="0" t="0" r="r" b="b"/>
              <a:pathLst>
                <a:path w="175" h="153">
                  <a:moveTo>
                    <a:pt x="0" y="128"/>
                  </a:moveTo>
                  <a:lnTo>
                    <a:pt x="20" y="153"/>
                  </a:lnTo>
                  <a:lnTo>
                    <a:pt x="175" y="25"/>
                  </a:lnTo>
                  <a:lnTo>
                    <a:pt x="155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7" name="Freeform 344"/>
            <p:cNvSpPr>
              <a:spLocks/>
            </p:cNvSpPr>
            <p:nvPr/>
          </p:nvSpPr>
          <p:spPr bwMode="auto">
            <a:xfrm>
              <a:off x="3823" y="2575"/>
              <a:ext cx="36" cy="116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340"/>
                </a:cxn>
                <a:cxn ang="0">
                  <a:pos x="33" y="347"/>
                </a:cxn>
                <a:cxn ang="0">
                  <a:pos x="107" y="7"/>
                </a:cxn>
                <a:cxn ang="0">
                  <a:pos x="75" y="0"/>
                </a:cxn>
              </a:cxnLst>
              <a:rect l="0" t="0" r="r" b="b"/>
              <a:pathLst>
                <a:path w="107" h="347">
                  <a:moveTo>
                    <a:pt x="75" y="0"/>
                  </a:moveTo>
                  <a:lnTo>
                    <a:pt x="0" y="340"/>
                  </a:lnTo>
                  <a:lnTo>
                    <a:pt x="33" y="347"/>
                  </a:lnTo>
                  <a:lnTo>
                    <a:pt x="107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8" name="Freeform 345"/>
            <p:cNvSpPr>
              <a:spLocks/>
            </p:cNvSpPr>
            <p:nvPr/>
          </p:nvSpPr>
          <p:spPr bwMode="auto">
            <a:xfrm>
              <a:off x="3871" y="2575"/>
              <a:ext cx="36" cy="116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06" y="340"/>
                </a:cxn>
                <a:cxn ang="0">
                  <a:pos x="75" y="347"/>
                </a:cxn>
                <a:cxn ang="0">
                  <a:pos x="0" y="7"/>
                </a:cxn>
                <a:cxn ang="0">
                  <a:pos x="31" y="0"/>
                </a:cxn>
              </a:cxnLst>
              <a:rect l="0" t="0" r="r" b="b"/>
              <a:pathLst>
                <a:path w="106" h="347">
                  <a:moveTo>
                    <a:pt x="31" y="0"/>
                  </a:moveTo>
                  <a:lnTo>
                    <a:pt x="106" y="340"/>
                  </a:lnTo>
                  <a:lnTo>
                    <a:pt x="75" y="347"/>
                  </a:lnTo>
                  <a:lnTo>
                    <a:pt x="0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49" name="Freeform 346"/>
            <p:cNvSpPr>
              <a:spLocks/>
            </p:cNvSpPr>
            <p:nvPr/>
          </p:nvSpPr>
          <p:spPr bwMode="auto">
            <a:xfrm>
              <a:off x="3877" y="2489"/>
              <a:ext cx="59" cy="51"/>
            </a:xfrm>
            <a:custGeom>
              <a:avLst/>
              <a:gdLst/>
              <a:ahLst/>
              <a:cxnLst>
                <a:cxn ang="0">
                  <a:pos x="176" y="128"/>
                </a:cxn>
                <a:cxn ang="0">
                  <a:pos x="155" y="153"/>
                </a:cxn>
                <a:cxn ang="0">
                  <a:pos x="0" y="25"/>
                </a:cxn>
                <a:cxn ang="0">
                  <a:pos x="20" y="0"/>
                </a:cxn>
                <a:cxn ang="0">
                  <a:pos x="176" y="128"/>
                </a:cxn>
              </a:cxnLst>
              <a:rect l="0" t="0" r="r" b="b"/>
              <a:pathLst>
                <a:path w="176" h="153">
                  <a:moveTo>
                    <a:pt x="176" y="128"/>
                  </a:moveTo>
                  <a:lnTo>
                    <a:pt x="155" y="153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176" y="128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0" name="Rectangle 347"/>
            <p:cNvSpPr>
              <a:spLocks noChangeArrowheads="1"/>
            </p:cNvSpPr>
            <p:nvPr/>
          </p:nvSpPr>
          <p:spPr bwMode="auto">
            <a:xfrm>
              <a:off x="3860" y="2478"/>
              <a:ext cx="11" cy="11"/>
            </a:xfrm>
            <a:prstGeom prst="rect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1" name="Oval 348"/>
            <p:cNvSpPr>
              <a:spLocks noChangeArrowheads="1"/>
            </p:cNvSpPr>
            <p:nvPr/>
          </p:nvSpPr>
          <p:spPr bwMode="auto">
            <a:xfrm>
              <a:off x="3849" y="2450"/>
              <a:ext cx="34" cy="33"/>
            </a:xfrm>
            <a:prstGeom prst="ellipse">
              <a:avLst/>
            </a:prstGeom>
            <a:solidFill>
              <a:schemeClr val="bg1"/>
            </a:solidFill>
            <a:ln w="4826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2" name="Freeform 349"/>
            <p:cNvSpPr>
              <a:spLocks/>
            </p:cNvSpPr>
            <p:nvPr/>
          </p:nvSpPr>
          <p:spPr bwMode="auto">
            <a:xfrm>
              <a:off x="3842" y="2489"/>
              <a:ext cx="45" cy="8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3" y="2"/>
                </a:cxn>
                <a:cxn ang="0">
                  <a:pos x="7" y="8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0" y="236"/>
                </a:cxn>
                <a:cxn ang="0">
                  <a:pos x="1" y="245"/>
                </a:cxn>
                <a:cxn ang="0">
                  <a:pos x="7" y="252"/>
                </a:cxn>
                <a:cxn ang="0">
                  <a:pos x="13" y="257"/>
                </a:cxn>
                <a:cxn ang="0">
                  <a:pos x="22" y="258"/>
                </a:cxn>
                <a:cxn ang="0">
                  <a:pos x="112" y="258"/>
                </a:cxn>
                <a:cxn ang="0">
                  <a:pos x="121" y="257"/>
                </a:cxn>
                <a:cxn ang="0">
                  <a:pos x="128" y="252"/>
                </a:cxn>
                <a:cxn ang="0">
                  <a:pos x="133" y="245"/>
                </a:cxn>
                <a:cxn ang="0">
                  <a:pos x="134" y="236"/>
                </a:cxn>
                <a:cxn ang="0">
                  <a:pos x="134" y="22"/>
                </a:cxn>
                <a:cxn ang="0">
                  <a:pos x="133" y="14"/>
                </a:cxn>
                <a:cxn ang="0">
                  <a:pos x="128" y="8"/>
                </a:cxn>
                <a:cxn ang="0">
                  <a:pos x="121" y="2"/>
                </a:cxn>
                <a:cxn ang="0">
                  <a:pos x="112" y="0"/>
                </a:cxn>
                <a:cxn ang="0">
                  <a:pos x="22" y="0"/>
                </a:cxn>
              </a:cxnLst>
              <a:rect l="0" t="0" r="r" b="b"/>
              <a:pathLst>
                <a:path w="134" h="258">
                  <a:moveTo>
                    <a:pt x="22" y="0"/>
                  </a:moveTo>
                  <a:lnTo>
                    <a:pt x="13" y="2"/>
                  </a:lnTo>
                  <a:lnTo>
                    <a:pt x="7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36"/>
                  </a:lnTo>
                  <a:lnTo>
                    <a:pt x="1" y="245"/>
                  </a:lnTo>
                  <a:lnTo>
                    <a:pt x="7" y="252"/>
                  </a:lnTo>
                  <a:lnTo>
                    <a:pt x="13" y="257"/>
                  </a:lnTo>
                  <a:lnTo>
                    <a:pt x="22" y="258"/>
                  </a:lnTo>
                  <a:lnTo>
                    <a:pt x="112" y="258"/>
                  </a:lnTo>
                  <a:lnTo>
                    <a:pt x="121" y="257"/>
                  </a:lnTo>
                  <a:lnTo>
                    <a:pt x="128" y="252"/>
                  </a:lnTo>
                  <a:lnTo>
                    <a:pt x="133" y="245"/>
                  </a:lnTo>
                  <a:lnTo>
                    <a:pt x="134" y="236"/>
                  </a:lnTo>
                  <a:lnTo>
                    <a:pt x="134" y="22"/>
                  </a:lnTo>
                  <a:lnTo>
                    <a:pt x="133" y="14"/>
                  </a:lnTo>
                  <a:lnTo>
                    <a:pt x="128" y="8"/>
                  </a:lnTo>
                  <a:lnTo>
                    <a:pt x="121" y="2"/>
                  </a:lnTo>
                  <a:lnTo>
                    <a:pt x="1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/>
            </a:solidFill>
            <a:ln w="4826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388"/>
          <p:cNvGrpSpPr>
            <a:grpSpLocks noChangeAspect="1"/>
          </p:cNvGrpSpPr>
          <p:nvPr/>
        </p:nvGrpSpPr>
        <p:grpSpPr bwMode="auto">
          <a:xfrm>
            <a:off x="6068895" y="2250990"/>
            <a:ext cx="250825" cy="436563"/>
            <a:chOff x="3312" y="1392"/>
            <a:chExt cx="653" cy="1070"/>
          </a:xfrm>
        </p:grpSpPr>
        <p:sp>
          <p:nvSpPr>
            <p:cNvPr id="754" name="Rectangle 389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5" name="Freeform 390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6" name="Rectangle 391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7" name="Rectangle 392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8" name="Rectangle 393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59" name="Freeform 394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58" name="Group 395"/>
          <p:cNvGrpSpPr>
            <a:grpSpLocks noChangeAspect="1"/>
          </p:cNvGrpSpPr>
          <p:nvPr/>
        </p:nvGrpSpPr>
        <p:grpSpPr bwMode="auto">
          <a:xfrm>
            <a:off x="6983295" y="2784390"/>
            <a:ext cx="250825" cy="436563"/>
            <a:chOff x="3312" y="1392"/>
            <a:chExt cx="653" cy="1070"/>
          </a:xfrm>
        </p:grpSpPr>
        <p:sp>
          <p:nvSpPr>
            <p:cNvPr id="761" name="Rectangle 396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62" name="Freeform 397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63" name="Rectangle 398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64" name="Rectangle 399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65" name="Rectangle 400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66" name="Freeform 401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59" name="Group 402"/>
          <p:cNvGrpSpPr>
            <a:grpSpLocks noChangeAspect="1"/>
          </p:cNvGrpSpPr>
          <p:nvPr/>
        </p:nvGrpSpPr>
        <p:grpSpPr bwMode="auto">
          <a:xfrm>
            <a:off x="7821495" y="2250990"/>
            <a:ext cx="250825" cy="436563"/>
            <a:chOff x="3312" y="1392"/>
            <a:chExt cx="653" cy="1070"/>
          </a:xfrm>
        </p:grpSpPr>
        <p:sp>
          <p:nvSpPr>
            <p:cNvPr id="768" name="Rectangle 403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69" name="Freeform 404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0" name="Rectangle 405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1" name="Rectangle 406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2" name="Rectangle 407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3" name="Freeform 408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grpSp>
        <p:nvGrpSpPr>
          <p:cNvPr id="360" name="Group 409"/>
          <p:cNvGrpSpPr>
            <a:grpSpLocks noChangeAspect="1"/>
          </p:cNvGrpSpPr>
          <p:nvPr/>
        </p:nvGrpSpPr>
        <p:grpSpPr bwMode="auto">
          <a:xfrm>
            <a:off x="7669095" y="3327309"/>
            <a:ext cx="250825" cy="436563"/>
            <a:chOff x="3312" y="1392"/>
            <a:chExt cx="653" cy="1070"/>
          </a:xfrm>
        </p:grpSpPr>
        <p:sp>
          <p:nvSpPr>
            <p:cNvPr id="775" name="Rectangle 410"/>
            <p:cNvSpPr>
              <a:spLocks noChangeAspect="1" noChangeArrowheads="1"/>
            </p:cNvSpPr>
            <p:nvPr/>
          </p:nvSpPr>
          <p:spPr bwMode="auto">
            <a:xfrm rot="-2368903">
              <a:off x="3312" y="1652"/>
              <a:ext cx="288" cy="4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6" name="Freeform 411"/>
            <p:cNvSpPr>
              <a:spLocks noChangeAspect="1"/>
            </p:cNvSpPr>
            <p:nvPr/>
          </p:nvSpPr>
          <p:spPr bwMode="auto">
            <a:xfrm>
              <a:off x="3576" y="1392"/>
              <a:ext cx="14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192" y="48"/>
                </a:cxn>
                <a:cxn ang="0">
                  <a:pos x="96" y="0"/>
                </a:cxn>
              </a:cxnLst>
              <a:rect l="0" t="0" r="r" b="b"/>
              <a:pathLst>
                <a:path w="192" h="144">
                  <a:moveTo>
                    <a:pt x="96" y="0"/>
                  </a:moveTo>
                  <a:cubicBezTo>
                    <a:pt x="64" y="0"/>
                    <a:pt x="0" y="24"/>
                    <a:pt x="0" y="48"/>
                  </a:cubicBezTo>
                  <a:cubicBezTo>
                    <a:pt x="0" y="72"/>
                    <a:pt x="64" y="144"/>
                    <a:pt x="96" y="144"/>
                  </a:cubicBezTo>
                  <a:cubicBezTo>
                    <a:pt x="128" y="144"/>
                    <a:pt x="192" y="72"/>
                    <a:pt x="192" y="48"/>
                  </a:cubicBezTo>
                  <a:cubicBezTo>
                    <a:pt x="192" y="24"/>
                    <a:pt x="128" y="0"/>
                    <a:pt x="96" y="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7" name="Rectangle 412"/>
            <p:cNvSpPr>
              <a:spLocks noChangeAspect="1" noChangeArrowheads="1"/>
            </p:cNvSpPr>
            <p:nvPr/>
          </p:nvSpPr>
          <p:spPr bwMode="auto">
            <a:xfrm rot="751729">
              <a:off x="3457" y="2078"/>
              <a:ext cx="47" cy="3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8" name="Rectangle 413"/>
            <p:cNvSpPr>
              <a:spLocks noChangeAspect="1" noChangeArrowheads="1"/>
            </p:cNvSpPr>
            <p:nvPr/>
          </p:nvSpPr>
          <p:spPr bwMode="auto">
            <a:xfrm rot="20848271" flipH="1">
              <a:off x="3794" y="2078"/>
              <a:ext cx="47" cy="38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79" name="Rectangle 414"/>
            <p:cNvSpPr>
              <a:spLocks noChangeAspect="1" noChangeArrowheads="1"/>
            </p:cNvSpPr>
            <p:nvPr/>
          </p:nvSpPr>
          <p:spPr bwMode="auto">
            <a:xfrm rot="2368903" flipH="1">
              <a:off x="3677" y="1652"/>
              <a:ext cx="288" cy="4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80" name="Freeform 415"/>
            <p:cNvSpPr>
              <a:spLocks noChangeAspect="1"/>
            </p:cNvSpPr>
            <p:nvPr/>
          </p:nvSpPr>
          <p:spPr bwMode="auto">
            <a:xfrm rot="-554718">
              <a:off x="3362" y="1508"/>
              <a:ext cx="536" cy="616"/>
            </a:xfrm>
            <a:custGeom>
              <a:avLst/>
              <a:gdLst/>
              <a:ahLst/>
              <a:cxnLst>
                <a:cxn ang="0">
                  <a:pos x="440" y="200"/>
                </a:cxn>
                <a:cxn ang="0">
                  <a:pos x="8" y="872"/>
                </a:cxn>
                <a:cxn ang="0">
                  <a:pos x="392" y="1304"/>
                </a:cxn>
                <a:cxn ang="0">
                  <a:pos x="1016" y="1112"/>
                </a:cxn>
                <a:cxn ang="0">
                  <a:pos x="776" y="152"/>
                </a:cxn>
                <a:cxn ang="0">
                  <a:pos x="440" y="200"/>
                </a:cxn>
              </a:cxnLst>
              <a:rect l="0" t="0" r="r" b="b"/>
              <a:pathLst>
                <a:path w="1080" h="1344">
                  <a:moveTo>
                    <a:pt x="440" y="200"/>
                  </a:moveTo>
                  <a:cubicBezTo>
                    <a:pt x="312" y="320"/>
                    <a:pt x="16" y="688"/>
                    <a:pt x="8" y="872"/>
                  </a:cubicBezTo>
                  <a:cubicBezTo>
                    <a:pt x="0" y="1056"/>
                    <a:pt x="224" y="1264"/>
                    <a:pt x="392" y="1304"/>
                  </a:cubicBezTo>
                  <a:cubicBezTo>
                    <a:pt x="560" y="1344"/>
                    <a:pt x="952" y="1304"/>
                    <a:pt x="1016" y="1112"/>
                  </a:cubicBezTo>
                  <a:cubicBezTo>
                    <a:pt x="1080" y="920"/>
                    <a:pt x="872" y="304"/>
                    <a:pt x="776" y="152"/>
                  </a:cubicBezTo>
                  <a:cubicBezTo>
                    <a:pt x="680" y="0"/>
                    <a:pt x="568" y="80"/>
                    <a:pt x="440" y="200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/>
              <a:endParaRPr lang="fr-FR">
                <a:solidFill>
                  <a:prstClr val="black"/>
                </a:solidFill>
              </a:endParaRPr>
            </a:p>
          </p:txBody>
        </p:sp>
      </p:grpSp>
      <p:sp>
        <p:nvSpPr>
          <p:cNvPr id="781" name="Freeform 422"/>
          <p:cNvSpPr>
            <a:spLocks/>
          </p:cNvSpPr>
          <p:nvPr/>
        </p:nvSpPr>
        <p:spPr bwMode="auto">
          <a:xfrm>
            <a:off x="5992695" y="4217903"/>
            <a:ext cx="2555875" cy="903287"/>
          </a:xfrm>
          <a:custGeom>
            <a:avLst/>
            <a:gdLst/>
            <a:ahLst/>
            <a:cxnLst>
              <a:cxn ang="0">
                <a:pos x="1452" y="1089"/>
              </a:cxn>
              <a:cxn ang="0">
                <a:pos x="1179" y="862"/>
              </a:cxn>
              <a:cxn ang="0">
                <a:pos x="726" y="0"/>
              </a:cxn>
              <a:cxn ang="0">
                <a:pos x="272" y="862"/>
              </a:cxn>
              <a:cxn ang="0">
                <a:pos x="0" y="1089"/>
              </a:cxn>
            </a:cxnLst>
            <a:rect l="0" t="0" r="r" b="b"/>
            <a:pathLst>
              <a:path w="1452" h="1089">
                <a:moveTo>
                  <a:pt x="1452" y="1089"/>
                </a:moveTo>
                <a:cubicBezTo>
                  <a:pt x="1376" y="1066"/>
                  <a:pt x="1300" y="1044"/>
                  <a:pt x="1179" y="862"/>
                </a:cubicBezTo>
                <a:cubicBezTo>
                  <a:pt x="1058" y="680"/>
                  <a:pt x="877" y="0"/>
                  <a:pt x="726" y="0"/>
                </a:cubicBezTo>
                <a:cubicBezTo>
                  <a:pt x="575" y="0"/>
                  <a:pt x="393" y="680"/>
                  <a:pt x="272" y="862"/>
                </a:cubicBezTo>
                <a:cubicBezTo>
                  <a:pt x="151" y="1044"/>
                  <a:pt x="45" y="1051"/>
                  <a:pt x="0" y="1089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782" name="Freeform 423"/>
          <p:cNvSpPr>
            <a:spLocks/>
          </p:cNvSpPr>
          <p:nvPr/>
        </p:nvSpPr>
        <p:spPr bwMode="auto">
          <a:xfrm>
            <a:off x="5992690" y="5145003"/>
            <a:ext cx="27305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0" y="0"/>
              </a:cxn>
            </a:cxnLst>
            <a:rect l="0" t="0" r="r" b="b"/>
            <a:pathLst>
              <a:path w="1720" h="1">
                <a:moveTo>
                  <a:pt x="0" y="0"/>
                </a:moveTo>
                <a:lnTo>
                  <a:pt x="1720" y="0"/>
                </a:lnTo>
              </a:path>
            </a:pathLst>
          </a:custGeom>
          <a:noFill/>
          <a:ln w="25400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783" name="Freeform 424"/>
          <p:cNvSpPr>
            <a:spLocks/>
          </p:cNvSpPr>
          <p:nvPr/>
        </p:nvSpPr>
        <p:spPr bwMode="auto">
          <a:xfrm>
            <a:off x="6233988" y="5527576"/>
            <a:ext cx="2171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8" y="0"/>
              </a:cxn>
            </a:cxnLst>
            <a:rect l="0" t="0" r="r" b="b"/>
            <a:pathLst>
              <a:path w="1368" h="1">
                <a:moveTo>
                  <a:pt x="0" y="0"/>
                </a:moveTo>
                <a:lnTo>
                  <a:pt x="1368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784" name="Line 426"/>
          <p:cNvSpPr>
            <a:spLocks noChangeShapeType="1"/>
          </p:cNvSpPr>
          <p:nvPr/>
        </p:nvSpPr>
        <p:spPr bwMode="auto">
          <a:xfrm flipV="1">
            <a:off x="6005388" y="3546376"/>
            <a:ext cx="0" cy="1600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785" name="Text Box 428"/>
          <p:cNvSpPr txBox="1">
            <a:spLocks noChangeArrowheads="1"/>
          </p:cNvSpPr>
          <p:nvPr/>
        </p:nvSpPr>
        <p:spPr bwMode="auto">
          <a:xfrm>
            <a:off x="5687888" y="3622576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N</a:t>
            </a:r>
          </a:p>
        </p:txBody>
      </p:sp>
      <p:sp>
        <p:nvSpPr>
          <p:cNvPr id="786" name="Text Box 429"/>
          <p:cNvSpPr txBox="1">
            <a:spLocks noChangeArrowheads="1"/>
          </p:cNvSpPr>
          <p:nvPr/>
        </p:nvSpPr>
        <p:spPr bwMode="auto">
          <a:xfrm>
            <a:off x="8354888" y="468939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QT</a:t>
            </a:r>
          </a:p>
        </p:txBody>
      </p:sp>
      <p:sp>
        <p:nvSpPr>
          <p:cNvPr id="787" name="Text Box 433"/>
          <p:cNvSpPr txBox="1">
            <a:spLocks noChangeArrowheads="1"/>
          </p:cNvSpPr>
          <p:nvPr/>
        </p:nvSpPr>
        <p:spPr bwMode="auto">
          <a:xfrm>
            <a:off x="6105401" y="561331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fr-FR" sz="2000" b="1">
                <a:solidFill>
                  <a:srgbClr val="FFFF00"/>
                </a:solidFill>
              </a:rPr>
              <a:t>Linearity</a:t>
            </a:r>
          </a:p>
        </p:txBody>
      </p:sp>
      <p:pic>
        <p:nvPicPr>
          <p:cNvPr id="788" name="Picture 186"/>
          <p:cNvPicPr>
            <a:picLocks noChangeAspect="1" noChangeArrowheads="1"/>
          </p:cNvPicPr>
          <p:nvPr/>
        </p:nvPicPr>
        <p:blipFill>
          <a:blip r:embed="rId2" cstate="print"/>
          <a:srcRect l="10368" t="4318" r="5991"/>
          <a:stretch>
            <a:fillRect/>
          </a:stretch>
        </p:blipFill>
        <p:spPr bwMode="auto">
          <a:xfrm rot="20077610">
            <a:off x="4527412" y="1585555"/>
            <a:ext cx="490538" cy="1582738"/>
          </a:xfrm>
          <a:prstGeom prst="rect">
            <a:avLst/>
          </a:prstGeom>
          <a:noFill/>
        </p:spPr>
      </p:pic>
      <p:pic>
        <p:nvPicPr>
          <p:cNvPr id="789" name="Picture 187"/>
          <p:cNvPicPr>
            <a:picLocks noChangeAspect="1" noChangeArrowheads="1"/>
          </p:cNvPicPr>
          <p:nvPr/>
        </p:nvPicPr>
        <p:blipFill>
          <a:blip r:embed="rId2" cstate="print"/>
          <a:srcRect l="10368" t="4318" r="5991"/>
          <a:stretch>
            <a:fillRect/>
          </a:stretch>
        </p:blipFill>
        <p:spPr bwMode="auto">
          <a:xfrm rot="1814244">
            <a:off x="4793137" y="3444846"/>
            <a:ext cx="490538" cy="1582738"/>
          </a:xfrm>
          <a:prstGeom prst="rect">
            <a:avLst/>
          </a:prstGeom>
          <a:noFill/>
        </p:spPr>
      </p:pic>
      <p:sp>
        <p:nvSpPr>
          <p:cNvPr id="790" name="Text Box 6"/>
          <p:cNvSpPr txBox="1">
            <a:spLocks noChangeArrowheads="1"/>
          </p:cNvSpPr>
          <p:nvPr/>
        </p:nvSpPr>
        <p:spPr bwMode="auto">
          <a:xfrm>
            <a:off x="250827" y="620688"/>
            <a:ext cx="864235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buClr>
                <a:srgbClr val="FF0066"/>
              </a:buClr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-&gt; GWAS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Hypothesis</a:t>
            </a:r>
            <a:r>
              <a:rPr lang="fr-FR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‘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Common </a:t>
            </a:r>
            <a:r>
              <a:rPr lang="fr-FR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Disease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fr-FR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Frequent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Variants</a:t>
            </a:r>
            <a:r>
              <a:rPr lang="fr-FR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8" t="12422" r="1072" b="22610"/>
          <a:stretch>
            <a:fillRect/>
          </a:stretch>
        </p:blipFill>
        <p:spPr bwMode="auto">
          <a:xfrm>
            <a:off x="526919" y="1659124"/>
            <a:ext cx="8064896" cy="40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5669" y="5913655"/>
            <a:ext cx="8208912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0" rIns="0" bIns="0" anchor="t">
            <a:normAutofit fontScale="85000" lnSpcReduction="1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 even if p-values are very low, effects are not strong… (1.08 &lt; OR &lt; 1.45) </a:t>
            </a:r>
          </a:p>
          <a:p>
            <a:pPr algn="ctr" defTabSz="91440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=&gt; heritability explained &lt;10%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980728"/>
            <a:ext cx="2422245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MAGIC_logo_for_present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30" y="1628800"/>
            <a:ext cx="1224136" cy="873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48" descr="illumina_slides"/>
          <p:cNvPicPr>
            <a:picLocks noChangeAspect="1" noChangeArrowheads="1"/>
          </p:cNvPicPr>
          <p:nvPr/>
        </p:nvPicPr>
        <p:blipFill>
          <a:blip r:embed="rId5" cstate="print"/>
          <a:srcRect l="48392" t="4195" r="1936" b="7970"/>
          <a:stretch>
            <a:fillRect/>
          </a:stretch>
        </p:blipFill>
        <p:spPr bwMode="auto">
          <a:xfrm>
            <a:off x="395537" y="836713"/>
            <a:ext cx="1667535" cy="144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2123730" y="908720"/>
            <a:ext cx="1440160" cy="855712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000" b="1" dirty="0" smtClean="0">
                <a:ln w="500">
                  <a:solidFill>
                    <a:srgbClr val="EEECE1">
                      <a:shade val="20000"/>
                      <a:satMod val="350000"/>
                    </a:srgbClr>
                  </a:solidFill>
                </a:ln>
                <a:solidFill>
                  <a:srgbClr val="1F497D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GWAS</a:t>
            </a:r>
            <a:endParaRPr lang="en-US" sz="3000" b="1" dirty="0">
              <a:ln w="500">
                <a:solidFill>
                  <a:srgbClr val="EEECE1">
                    <a:shade val="20000"/>
                    <a:satMod val="350000"/>
                  </a:srgbClr>
                </a:solidFill>
              </a:ln>
              <a:solidFill>
                <a:srgbClr val="1F497D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44781" y="5144566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1500" b="1" i="1" dirty="0" smtClean="0">
                <a:solidFill>
                  <a:prstClr val="white"/>
                </a:solidFill>
              </a:rPr>
              <a:t>Font size </a:t>
            </a:r>
            <a:r>
              <a:rPr lang="fr-FR" sz="1500" b="1" i="1" dirty="0" err="1" smtClean="0">
                <a:solidFill>
                  <a:prstClr val="white"/>
                </a:solidFill>
              </a:rPr>
              <a:t>according</a:t>
            </a:r>
            <a:r>
              <a:rPr lang="fr-FR" sz="1500" b="1" i="1" dirty="0" smtClean="0">
                <a:solidFill>
                  <a:prstClr val="white"/>
                </a:solidFill>
              </a:rPr>
              <a:t> to the OR</a:t>
            </a:r>
            <a:endParaRPr lang="fr-FR" sz="1500" b="1" i="1" dirty="0">
              <a:solidFill>
                <a:prstClr val="whit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99380"/>
            <a:ext cx="8640960" cy="319446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More than 90 loci associated with T2D risk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7633" t="31469" r="21303" b="9469"/>
          <a:stretch>
            <a:fillRect/>
          </a:stretch>
        </p:blipFill>
        <p:spPr bwMode="auto">
          <a:xfrm>
            <a:off x="671520" y="452578"/>
            <a:ext cx="7776864" cy="62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880321" y="6402814"/>
            <a:ext cx="5580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</a:rPr>
              <a:t>(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</a:rPr>
              <a:t>Marullo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</a:rPr>
              <a:t> et </a:t>
            </a:r>
            <a:r>
              <a:rPr lang="fr-FR" sz="1600" b="1" dirty="0">
                <a:solidFill>
                  <a:srgbClr val="8064A2">
                    <a:lumMod val="75000"/>
                  </a:srgbClr>
                </a:solidFill>
              </a:rPr>
              <a:t>al;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</a:rPr>
              <a:t>Curr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</a:rPr>
              <a:t>Diab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fr-FR" sz="1600" b="1" dirty="0" err="1" smtClean="0">
                <a:solidFill>
                  <a:srgbClr val="8064A2">
                    <a:lumMod val="75000"/>
                  </a:srgbClr>
                </a:solidFill>
              </a:rPr>
              <a:t>Rep</a:t>
            </a:r>
            <a:r>
              <a:rPr lang="fr-FR" sz="1600" b="1" dirty="0" smtClean="0">
                <a:solidFill>
                  <a:srgbClr val="8064A2">
                    <a:lumMod val="75000"/>
                  </a:srgbClr>
                </a:solidFill>
              </a:rPr>
              <a:t> 2014)</a:t>
            </a:r>
            <a:endParaRPr lang="fr-FR" sz="1600" b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5578" y="54868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Legacy of genome-wide association studies (GWAS)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Contribution of rare genetic variants to common T2D? 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b="77213"/>
          <a:stretch>
            <a:fillRect/>
          </a:stretch>
        </p:blipFill>
        <p:spPr bwMode="auto">
          <a:xfrm>
            <a:off x="420688" y="1196754"/>
            <a:ext cx="8267700" cy="11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t="44130" b="33083"/>
          <a:stretch>
            <a:fillRect/>
          </a:stretch>
        </p:blipFill>
        <p:spPr bwMode="auto">
          <a:xfrm>
            <a:off x="404813" y="2386424"/>
            <a:ext cx="8267700" cy="115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t="27126"/>
          <a:stretch>
            <a:fillRect/>
          </a:stretch>
        </p:blipFill>
        <p:spPr bwMode="auto">
          <a:xfrm>
            <a:off x="395288" y="3583644"/>
            <a:ext cx="8277225" cy="792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 t="15717"/>
          <a:stretch>
            <a:fillRect/>
          </a:stretch>
        </p:blipFill>
        <p:spPr bwMode="auto">
          <a:xfrm>
            <a:off x="395288" y="4417003"/>
            <a:ext cx="8258175" cy="154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7" y="6093403"/>
            <a:ext cx="3552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51520" y="620688"/>
            <a:ext cx="8208912" cy="855712"/>
          </a:xfrm>
          <a:prstGeom prst="rect">
            <a:avLst/>
          </a:prstGeom>
        </p:spPr>
        <p:txBody>
          <a:bodyPr vert="horz" lIns="0" tIns="0" rIns="0" bIns="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0" normalizeH="0" baseline="0" noProof="0" dirty="0" smtClean="0">
                <a:solidFill>
                  <a:srgbClr val="FF0066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-&gt;</a:t>
            </a:r>
            <a:r>
              <a:rPr kumimoji="0" lang="en-US" b="1" u="none" strike="noStrike" kern="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Identification of a novel locus for T2D (</a:t>
            </a:r>
            <a:r>
              <a:rPr kumimoji="0" lang="en-US" b="1" i="1" u="none" strike="noStrike" kern="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MTNR1B</a:t>
            </a:r>
            <a:r>
              <a:rPr kumimoji="0" lang="en-US" b="1" u="none" strike="noStrike" kern="0" normalizeH="0" baseline="0" noProof="0" dirty="0" smtClean="0"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US" b="1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7617" r="27227" b="50782"/>
          <a:stretch>
            <a:fillRect/>
          </a:stretch>
        </p:blipFill>
        <p:spPr bwMode="auto">
          <a:xfrm>
            <a:off x="263050" y="521384"/>
            <a:ext cx="8613664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  <a:defRPr/>
            </a:pPr>
            <a:r>
              <a:rPr lang="en-US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Other genes with rare mutations associated with T2D? </a:t>
            </a:r>
            <a:endParaRPr lang="fr-FR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1656" t="24500" r="21645" b="32801"/>
          <a:stretch>
            <a:fillRect/>
          </a:stretch>
        </p:blipFill>
        <p:spPr bwMode="auto">
          <a:xfrm>
            <a:off x="157665" y="2564904"/>
            <a:ext cx="8820472" cy="373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40760" y="2037908"/>
            <a:ext cx="21957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fr-FR" b="1" dirty="0" smtClean="0">
                <a:solidFill>
                  <a:prstClr val="black"/>
                </a:solidFill>
              </a:rPr>
              <a:t>MODY-3</a:t>
            </a:r>
            <a:endParaRPr lang="fr-FR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92075" y="1484313"/>
            <a:ext cx="88725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altLang="es-MX" sz="1400" smtClean="0">
                <a:solidFill>
                  <a:prstClr val="black"/>
                </a:solidFill>
              </a:rPr>
              <a:t>Los Estudios de </a:t>
            </a:r>
            <a:r>
              <a:rPr lang="en-GB" altLang="es-MX" sz="1400" b="1" smtClean="0">
                <a:solidFill>
                  <a:prstClr val="black"/>
                </a:solidFill>
              </a:rPr>
              <a:t>GWAS en DT2 han identificado más de 70 loci de susceptibilidad diabetes</a:t>
            </a:r>
            <a:r>
              <a:rPr lang="en-GB" altLang="es-MX" sz="1400" smtClean="0">
                <a:solidFill>
                  <a:prstClr val="black"/>
                </a:solidFill>
              </a:rPr>
              <a:t>.  </a:t>
            </a:r>
          </a:p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altLang="es-MX" sz="1400" smtClean="0">
                <a:solidFill>
                  <a:prstClr val="black"/>
                </a:solidFill>
              </a:rPr>
              <a:t>Aunque los estudios han mostrado que algunas señales se mantienen en los grupos con diferente etnicidad. </a:t>
            </a:r>
          </a:p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altLang="es-MX" sz="1400" smtClean="0">
                <a:solidFill>
                  <a:prstClr val="black"/>
                </a:solidFill>
              </a:rPr>
              <a:t>Se analizaron los datos generados por GWAS en pacientes con DT2 en poblaciones </a:t>
            </a:r>
            <a:r>
              <a:rPr lang="en-GB" altLang="es-MX" sz="1400" b="1" smtClean="0">
                <a:solidFill>
                  <a:prstClr val="black"/>
                </a:solidFill>
              </a:rPr>
              <a:t>Europeas, Asiáticas del Este, Sur de Asia y población americana con ancestría Mexicana.  </a:t>
            </a:r>
          </a:p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altLang="es-MX" sz="1400" b="1" smtClean="0">
                <a:solidFill>
                  <a:prstClr val="black"/>
                </a:solidFill>
              </a:rPr>
              <a:t>26,488 casos  y 83,964 controles  mediante meta-análisis trans-étnico.  </a:t>
            </a:r>
          </a:p>
          <a:p>
            <a:pPr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GB" altLang="es-MX" sz="1400" b="1" smtClean="0">
                <a:solidFill>
                  <a:prstClr val="black"/>
                </a:solidFill>
              </a:rPr>
              <a:t>Se identificaron siete nuevos loci de susceptibilidad con valor significativo (</a:t>
            </a:r>
            <a:r>
              <a:rPr lang="en-GB" altLang="es-MX" sz="1400" b="1" i="1" smtClean="0">
                <a:solidFill>
                  <a:prstClr val="black"/>
                </a:solidFill>
              </a:rPr>
              <a:t>p</a:t>
            </a:r>
            <a:r>
              <a:rPr lang="en-GB" altLang="es-MX" sz="1400" b="1" smtClean="0">
                <a:solidFill>
                  <a:prstClr val="black"/>
                </a:solidFill>
              </a:rPr>
              <a:t>&lt;5x10</a:t>
            </a:r>
            <a:r>
              <a:rPr lang="en-GB" altLang="es-MX" sz="1400" b="1" baseline="30000" smtClean="0">
                <a:solidFill>
                  <a:prstClr val="black"/>
                </a:solidFill>
              </a:rPr>
              <a:t>-8</a:t>
            </a:r>
            <a:r>
              <a:rPr lang="en-GB" altLang="es-MX" sz="1400" b="1" smtClean="0">
                <a:solidFill>
                  <a:prstClr val="black"/>
                </a:solidFill>
              </a:rPr>
              <a:t>).   </a:t>
            </a:r>
            <a:endParaRPr lang="es-MX" altLang="es-MX" sz="1400" b="1" smtClean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1600" y="674688"/>
            <a:ext cx="8863013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dirty="0" err="1">
                <a:solidFill>
                  <a:prstClr val="black"/>
                </a:solidFill>
              </a:rPr>
              <a:t>Nat</a:t>
            </a:r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MX" sz="1400" dirty="0" err="1">
                <a:solidFill>
                  <a:prstClr val="black"/>
                </a:solidFill>
              </a:rPr>
              <a:t>Genet</a:t>
            </a:r>
            <a:r>
              <a:rPr lang="es-MX" sz="1400" dirty="0">
                <a:solidFill>
                  <a:prstClr val="black"/>
                </a:solidFill>
              </a:rPr>
              <a:t>. 2014 Feb 9. </a:t>
            </a:r>
            <a:r>
              <a:rPr lang="es-MX" sz="1400" dirty="0" err="1">
                <a:solidFill>
                  <a:prstClr val="black"/>
                </a:solidFill>
              </a:rPr>
              <a:t>doi</a:t>
            </a:r>
            <a:r>
              <a:rPr lang="es-MX" sz="1400" dirty="0">
                <a:solidFill>
                  <a:prstClr val="black"/>
                </a:solidFill>
              </a:rPr>
              <a:t>: 10.1038/ng.2897. [</a:t>
            </a:r>
            <a:r>
              <a:rPr lang="es-MX" sz="1400" dirty="0" err="1">
                <a:solidFill>
                  <a:prstClr val="black"/>
                </a:solidFill>
              </a:rPr>
              <a:t>Epub</a:t>
            </a:r>
            <a:r>
              <a:rPr lang="es-MX" sz="1400" dirty="0">
                <a:solidFill>
                  <a:prstClr val="black"/>
                </a:solidFill>
              </a:rPr>
              <a:t> </a:t>
            </a:r>
            <a:r>
              <a:rPr lang="es-MX" sz="1400" dirty="0" err="1">
                <a:solidFill>
                  <a:prstClr val="black"/>
                </a:solidFill>
              </a:rPr>
              <a:t>ahead</a:t>
            </a:r>
            <a:r>
              <a:rPr lang="es-MX" sz="1400" dirty="0">
                <a:solidFill>
                  <a:prstClr val="black"/>
                </a:solidFill>
              </a:rPr>
              <a:t> of </a:t>
            </a:r>
            <a:r>
              <a:rPr lang="es-MX" sz="1400" dirty="0" err="1">
                <a:solidFill>
                  <a:prstClr val="black"/>
                </a:solidFill>
              </a:rPr>
              <a:t>print</a:t>
            </a:r>
            <a:r>
              <a:rPr lang="es-MX" sz="1400" dirty="0">
                <a:solidFill>
                  <a:prstClr val="black"/>
                </a:solidFill>
              </a:rPr>
              <a:t>] </a:t>
            </a:r>
            <a:r>
              <a:rPr lang="es-MX" sz="1400" b="1" dirty="0">
                <a:solidFill>
                  <a:prstClr val="black"/>
                </a:solidFill>
              </a:rPr>
              <a:t>IF: 35.4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400" b="1" dirty="0" err="1">
                <a:solidFill>
                  <a:prstClr val="black"/>
                </a:solidFill>
              </a:rPr>
              <a:t>Genome-wide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trans-ancestry</a:t>
            </a:r>
            <a:r>
              <a:rPr lang="es-MX" sz="1400" b="1" dirty="0">
                <a:solidFill>
                  <a:prstClr val="black"/>
                </a:solidFill>
              </a:rPr>
              <a:t> meta-</a:t>
            </a:r>
            <a:r>
              <a:rPr lang="es-MX" sz="1400" b="1" dirty="0" err="1">
                <a:solidFill>
                  <a:prstClr val="black"/>
                </a:solidFill>
              </a:rPr>
              <a:t>analysis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provides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insight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into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the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genetic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architecture</a:t>
            </a:r>
            <a:r>
              <a:rPr lang="es-MX" sz="1400" b="1" dirty="0">
                <a:solidFill>
                  <a:prstClr val="black"/>
                </a:solidFill>
              </a:rPr>
              <a:t> of </a:t>
            </a:r>
            <a:r>
              <a:rPr lang="es-MX" sz="1400" b="1" dirty="0" err="1">
                <a:solidFill>
                  <a:prstClr val="black"/>
                </a:solidFill>
              </a:rPr>
              <a:t>type</a:t>
            </a:r>
            <a:r>
              <a:rPr lang="es-MX" sz="1400" b="1" dirty="0">
                <a:solidFill>
                  <a:prstClr val="black"/>
                </a:solidFill>
              </a:rPr>
              <a:t> 2 diabetes </a:t>
            </a:r>
            <a:r>
              <a:rPr lang="es-MX" sz="1400" b="1" dirty="0" err="1">
                <a:solidFill>
                  <a:prstClr val="black"/>
                </a:solidFill>
              </a:rPr>
              <a:t>susceptibility</a:t>
            </a:r>
            <a:r>
              <a:rPr lang="es-MX" sz="1400" b="1" dirty="0">
                <a:solidFill>
                  <a:prstClr val="black"/>
                </a:solidFill>
              </a:rPr>
              <a:t>. </a:t>
            </a:r>
            <a:r>
              <a:rPr lang="es-MX" sz="1400" b="1" dirty="0" err="1">
                <a:solidFill>
                  <a:prstClr val="black"/>
                </a:solidFill>
              </a:rPr>
              <a:t>DIAbetes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Genetics</a:t>
            </a:r>
            <a:r>
              <a:rPr lang="es-MX" sz="1400" b="1" dirty="0">
                <a:solidFill>
                  <a:prstClr val="black"/>
                </a:solidFill>
              </a:rPr>
              <a:t> </a:t>
            </a:r>
            <a:r>
              <a:rPr lang="es-MX" sz="1400" b="1" dirty="0" err="1">
                <a:solidFill>
                  <a:prstClr val="black"/>
                </a:solidFill>
              </a:rPr>
              <a:t>Replication</a:t>
            </a:r>
            <a:r>
              <a:rPr lang="es-MX" sz="1400" b="1" dirty="0">
                <a:solidFill>
                  <a:prstClr val="black"/>
                </a:solidFill>
              </a:rPr>
              <a:t> And Meta-</a:t>
            </a:r>
            <a:r>
              <a:rPr lang="es-MX" sz="1400" b="1" dirty="0" err="1">
                <a:solidFill>
                  <a:prstClr val="black"/>
                </a:solidFill>
              </a:rPr>
              <a:t>analysis</a:t>
            </a:r>
            <a:r>
              <a:rPr lang="es-MX" sz="1400" b="1" dirty="0">
                <a:solidFill>
                  <a:prstClr val="black"/>
                </a:solidFill>
              </a:rPr>
              <a:t> (DIAGRAM) </a:t>
            </a:r>
            <a:r>
              <a:rPr lang="es-MX" sz="1400" b="1" dirty="0" err="1">
                <a:solidFill>
                  <a:prstClr val="black"/>
                </a:solidFill>
              </a:rPr>
              <a:t>Consortium</a:t>
            </a:r>
            <a:r>
              <a:rPr lang="es-MX" sz="1400" dirty="0">
                <a:solidFill>
                  <a:prstClr val="black"/>
                </a:solidFill>
              </a:rPr>
              <a:t>.  </a:t>
            </a:r>
            <a:r>
              <a:rPr lang="es-MX" sz="1400" dirty="0" err="1">
                <a:solidFill>
                  <a:prstClr val="black"/>
                </a:solidFill>
              </a:rPr>
              <a:t>Collaborators</a:t>
            </a:r>
            <a:r>
              <a:rPr lang="es-MX" sz="1400" dirty="0">
                <a:solidFill>
                  <a:prstClr val="black"/>
                </a:solidFill>
              </a:rPr>
              <a:t> (332)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/>
          <a:srcRect l="5862" t="48429" r="51811" b="10192"/>
          <a:stretch/>
        </p:blipFill>
        <p:spPr bwMode="auto">
          <a:xfrm>
            <a:off x="107950" y="3627438"/>
            <a:ext cx="8856663" cy="3257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388" y="115888"/>
            <a:ext cx="7705725" cy="374650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Segundo </a:t>
            </a:r>
            <a:r>
              <a:rPr lang="en-US" sz="2000" b="1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Escaneo</a:t>
            </a:r>
            <a:r>
              <a:rPr lang="en-US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en </a:t>
            </a:r>
            <a:r>
              <a:rPr lang="en-US" sz="2000" b="1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todo</a:t>
            </a:r>
            <a:r>
              <a:rPr lang="en-US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el </a:t>
            </a:r>
            <a:r>
              <a:rPr lang="en-US" sz="2000" b="1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Genoma</a:t>
            </a:r>
            <a:r>
              <a:rPr lang="en-US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en </a:t>
            </a:r>
            <a:r>
              <a:rPr lang="en-US" sz="2000" b="1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pacientes</a:t>
            </a:r>
            <a:r>
              <a:rPr lang="en-US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con DT2</a:t>
            </a:r>
          </a:p>
        </p:txBody>
      </p:sp>
    </p:spTree>
    <p:extLst>
      <p:ext uri="{BB962C8B-B14F-4D97-AF65-F5344CB8AC3E}">
        <p14:creationId xmlns:p14="http://schemas.microsoft.com/office/powerpoint/2010/main" val="33062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51520" y="5883383"/>
            <a:ext cx="8640960" cy="61555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buFont typeface="Symbol"/>
              <a:buChar char="Þ"/>
            </a:pP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New avenues for therapeutic strategy in T2D prevention and care</a:t>
            </a:r>
          </a:p>
          <a:p>
            <a:pPr algn="ctr" defTabSz="914400">
              <a:buFont typeface="Symbol"/>
              <a:buChar char="Þ"/>
            </a:pPr>
            <a:r>
              <a:rPr lang="en-US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Towards a better characterization of different T2D subtypes ?  </a:t>
            </a:r>
            <a:endParaRPr lang="fr-FR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Spectrum of </a:t>
            </a:r>
            <a:r>
              <a:rPr lang="en-US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mutations/genes involved in T2D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Flèche droite 75"/>
          <p:cNvSpPr/>
          <p:nvPr/>
        </p:nvSpPr>
        <p:spPr>
          <a:xfrm rot="19913469">
            <a:off x="5245483" y="1931084"/>
            <a:ext cx="432048" cy="216024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2051721" y="2122371"/>
            <a:ext cx="3528392" cy="19442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78" name="Flèche droite 77"/>
          <p:cNvSpPr/>
          <p:nvPr/>
        </p:nvSpPr>
        <p:spPr>
          <a:xfrm rot="19913469">
            <a:off x="7404226" y="3140703"/>
            <a:ext cx="432048" cy="216024"/>
          </a:xfrm>
          <a:prstGeom prst="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79" name="Flèche droite 78"/>
          <p:cNvSpPr/>
          <p:nvPr/>
        </p:nvSpPr>
        <p:spPr>
          <a:xfrm rot="19913469">
            <a:off x="2578844" y="1205762"/>
            <a:ext cx="432048" cy="21602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937652" y="975226"/>
            <a:ext cx="337575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fr-FR" sz="1600" b="1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Linkage </a:t>
            </a:r>
            <a:r>
              <a:rPr lang="fr-FR" sz="1600" b="1" dirty="0" err="1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studies</a:t>
            </a:r>
            <a:r>
              <a:rPr lang="fr-FR" sz="1600" b="1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 / Sanger </a:t>
            </a:r>
            <a:r>
              <a:rPr lang="fr-FR" sz="1600" b="1" dirty="0" err="1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sequencing</a:t>
            </a:r>
            <a:r>
              <a:rPr lang="fr-FR" sz="1600" b="1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  NGS / </a:t>
            </a:r>
            <a:r>
              <a:rPr lang="fr-FR" sz="1600" b="1" dirty="0" err="1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Functional</a:t>
            </a:r>
            <a:r>
              <a:rPr lang="fr-FR" sz="1600" b="1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 </a:t>
            </a:r>
            <a:r>
              <a:rPr lang="fr-FR" sz="1600" b="1" dirty="0" err="1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studies</a:t>
            </a:r>
            <a:r>
              <a:rPr lang="fr-FR" sz="1600" b="1" dirty="0" smtClean="0">
                <a:solidFill>
                  <a:srgbClr val="8064A2">
                    <a:lumMod val="40000"/>
                    <a:lumOff val="60000"/>
                  </a:srgbClr>
                </a:solidFill>
              </a:rPr>
              <a:t>       </a:t>
            </a:r>
            <a:endParaRPr lang="fr-FR" sz="1600" b="1" dirty="0">
              <a:solidFill>
                <a:srgbClr val="8064A2">
                  <a:lumMod val="40000"/>
                  <a:lumOff val="60000"/>
                </a:srgbClr>
              </a:solidFill>
              <a:cs typeface="Arial" charset="0"/>
            </a:endParaRPr>
          </a:p>
        </p:txBody>
      </p:sp>
      <p:sp>
        <p:nvSpPr>
          <p:cNvPr id="81" name="Flèche droite 80"/>
          <p:cNvSpPr/>
          <p:nvPr/>
        </p:nvSpPr>
        <p:spPr>
          <a:xfrm rot="16200000">
            <a:off x="-1190969" y="3128216"/>
            <a:ext cx="4428000" cy="144000"/>
          </a:xfrm>
          <a:prstGeom prst="rightArrow">
            <a:avLst>
              <a:gd name="adj1" fmla="val 50000"/>
              <a:gd name="adj2" fmla="val 115311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21242" y="906004"/>
            <a:ext cx="89578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80000"/>
              </a:lnSpc>
            </a:pPr>
            <a:r>
              <a:rPr lang="fr-FR" sz="12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EFFECT SIZE</a:t>
            </a:r>
            <a:endParaRPr lang="fr-FR" sz="12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3861447" y="2698449"/>
            <a:ext cx="165618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3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HNF1A</a:t>
            </a:r>
          </a:p>
          <a:p>
            <a:pPr algn="ctr" defTabSz="914400"/>
            <a:r>
              <a:rPr lang="fr-FR" sz="13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CCND2 PDX1 PAM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2123730" y="2612724"/>
            <a:ext cx="1656184" cy="6924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3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PPARG</a:t>
            </a:r>
          </a:p>
          <a:p>
            <a:pPr algn="ctr" defTabSz="914400"/>
            <a:r>
              <a:rPr lang="fr-FR" sz="13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MTNR1B</a:t>
            </a:r>
          </a:p>
          <a:p>
            <a:pPr algn="ctr" defTabSz="914400"/>
            <a:r>
              <a:rPr lang="fr-FR" sz="1300" b="1" i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SLC30A8</a:t>
            </a:r>
            <a:endParaRPr lang="fr-FR" sz="1300" b="1" i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Flèche droite 84"/>
          <p:cNvSpPr/>
          <p:nvPr/>
        </p:nvSpPr>
        <p:spPr>
          <a:xfrm>
            <a:off x="1036092" y="5305131"/>
            <a:ext cx="6840000" cy="144000"/>
          </a:xfrm>
          <a:prstGeom prst="rightArrow">
            <a:avLst>
              <a:gd name="adj1" fmla="val 50000"/>
              <a:gd name="adj2" fmla="val 15582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7841356" y="5201442"/>
            <a:ext cx="130264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fr-FR" sz="1200" b="1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VARIANT FREQUENCY</a:t>
            </a:r>
            <a:endParaRPr lang="fr-FR" sz="1200" b="1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à coins arrondis 86"/>
          <p:cNvSpPr/>
          <p:nvPr/>
        </p:nvSpPr>
        <p:spPr>
          <a:xfrm>
            <a:off x="5076063" y="3304215"/>
            <a:ext cx="2692871" cy="194421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5306938" y="4860633"/>
            <a:ext cx="244827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80000"/>
              </a:lnSpc>
            </a:pP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=&gt; Common </a:t>
            </a:r>
            <a:r>
              <a:rPr lang="fr-FR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SNPs</a:t>
            </a: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914400">
              <a:lnSpc>
                <a:spcPct val="80000"/>
              </a:lnSpc>
            </a:pP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5201023" y="4035567"/>
            <a:ext cx="2448272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fr-FR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 </a:t>
            </a:r>
            <a:r>
              <a:rPr lang="fr-FR" sz="1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genes</a:t>
            </a:r>
            <a:endParaRPr lang="fr-FR" sz="1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5574779" y="3365555"/>
            <a:ext cx="1724000" cy="4272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fr-FR" sz="1400" b="1" dirty="0" err="1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Frequent</a:t>
            </a:r>
            <a:r>
              <a:rPr lang="fr-FR" sz="1400" b="1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SNPs</a:t>
            </a:r>
            <a:r>
              <a:rPr lang="fr-FR" sz="1400" b="1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1400" b="1" dirty="0" err="1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common</a:t>
            </a:r>
            <a:r>
              <a:rPr lang="fr-FR" sz="1400" b="1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T2D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2714650" y="2175329"/>
            <a:ext cx="2270348" cy="427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Rare or </a:t>
            </a:r>
            <a:r>
              <a:rPr lang="fr-FR" sz="14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4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frequency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variants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14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common</a:t>
            </a:r>
            <a:r>
              <a:rPr lang="fr-FR" sz="14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T2D</a:t>
            </a:r>
          </a:p>
        </p:txBody>
      </p:sp>
      <p:sp>
        <p:nvSpPr>
          <p:cNvPr id="92" name="Rectangle à coins arrondis 91"/>
          <p:cNvSpPr/>
          <p:nvPr/>
        </p:nvSpPr>
        <p:spPr>
          <a:xfrm>
            <a:off x="1134666" y="994626"/>
            <a:ext cx="1493118" cy="15121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1259634" y="1047363"/>
            <a:ext cx="1224136" cy="4174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fr-FR" sz="14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Rare </a:t>
            </a:r>
            <a:r>
              <a:rPr lang="fr-FR" sz="1400" b="1" dirty="0" err="1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variants</a:t>
            </a:r>
            <a:r>
              <a:rPr lang="fr-FR" sz="1400" b="1" dirty="0" smtClean="0">
                <a:solidFill>
                  <a:srgbClr val="8064A2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in MODY/ND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1187624" y="1705181"/>
            <a:ext cx="1296144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fr-FR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fr-FR" sz="1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genes</a:t>
            </a:r>
            <a:endParaRPr lang="fr-FR" sz="13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1253160" y="2118996"/>
            <a:ext cx="13841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80000"/>
              </a:lnSpc>
            </a:pP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=&gt; Rare </a:t>
            </a:r>
            <a:r>
              <a:rPr lang="fr-FR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variants</a:t>
            </a: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fr-FR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5622198" y="1723572"/>
            <a:ext cx="3521802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fr-FR" sz="16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Large-</a:t>
            </a:r>
            <a:r>
              <a:rPr lang="fr-FR" sz="1600" b="1" dirty="0" err="1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scale</a:t>
            </a:r>
            <a:r>
              <a:rPr lang="fr-FR" sz="16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 Sanger </a:t>
            </a:r>
            <a:r>
              <a:rPr lang="fr-FR" sz="1600" b="1" dirty="0" err="1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resequencing</a:t>
            </a:r>
            <a:r>
              <a:rPr lang="fr-FR" sz="16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 / NGS </a:t>
            </a:r>
          </a:p>
          <a:p>
            <a:pPr defTabSz="914400">
              <a:lnSpc>
                <a:spcPct val="80000"/>
              </a:lnSpc>
            </a:pPr>
            <a:r>
              <a:rPr lang="fr-FR" sz="16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DNA </a:t>
            </a:r>
            <a:r>
              <a:rPr lang="fr-FR" sz="1600" b="1" dirty="0" err="1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arrays</a:t>
            </a:r>
            <a:r>
              <a:rPr lang="fr-FR" sz="16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 / </a:t>
            </a:r>
            <a:r>
              <a:rPr lang="fr-FR" sz="1600" b="1" dirty="0" err="1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Functional</a:t>
            </a:r>
            <a:r>
              <a:rPr lang="fr-FR" sz="16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 </a:t>
            </a:r>
            <a:r>
              <a:rPr lang="fr-FR" sz="1600" b="1" dirty="0" err="1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studies</a:t>
            </a:r>
            <a:endParaRPr lang="fr-FR" sz="1600" b="1" dirty="0">
              <a:solidFill>
                <a:srgbClr val="F79646">
                  <a:lumMod val="60000"/>
                  <a:lumOff val="40000"/>
                </a:srgbClr>
              </a:solidFill>
              <a:cs typeface="Arial" charset="0"/>
            </a:endParaRP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7768927" y="2991142"/>
            <a:ext cx="115881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fr-FR" sz="1600" b="1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DNA </a:t>
            </a:r>
            <a:r>
              <a:rPr lang="fr-FR" sz="1600" b="1" dirty="0" err="1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arrays</a:t>
            </a:r>
            <a:endParaRPr lang="fr-FR" sz="1600" b="1" dirty="0">
              <a:solidFill>
                <a:srgbClr val="9BBB59">
                  <a:lumMod val="60000"/>
                  <a:lumOff val="40000"/>
                </a:srgbClr>
              </a:solidFill>
              <a:cs typeface="Arial" charset="0"/>
            </a:endParaRPr>
          </a:p>
        </p:txBody>
      </p:sp>
      <p:cxnSp>
        <p:nvCxnSpPr>
          <p:cNvPr id="98" name="Connecteur droit 97"/>
          <p:cNvCxnSpPr/>
          <p:nvPr/>
        </p:nvCxnSpPr>
        <p:spPr>
          <a:xfrm>
            <a:off x="3851920" y="2713293"/>
            <a:ext cx="0" cy="1224136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ZoneTexte 98"/>
          <p:cNvSpPr txBox="1"/>
          <p:nvPr/>
        </p:nvSpPr>
        <p:spPr>
          <a:xfrm>
            <a:off x="2114203" y="3401900"/>
            <a:ext cx="17281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Genes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carrying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variants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aggregation</a:t>
            </a:r>
            <a:endParaRPr lang="fr-FR" sz="12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3942979" y="3289357"/>
            <a:ext cx="1152128" cy="6832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Genes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carrying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single- </a:t>
            </a: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associated</a:t>
            </a:r>
            <a:r>
              <a:rPr lang="fr-FR" sz="1200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variants</a:t>
            </a:r>
            <a:endParaRPr lang="fr-FR" sz="1200" b="1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Is genomics efficient for </a:t>
            </a:r>
            <a:r>
              <a:rPr lang="en-US" dirty="0" err="1" smtClean="0">
                <a:solidFill>
                  <a:srgbClr val="FFFF00"/>
                </a:solidFill>
              </a:rPr>
              <a:t>personnalized</a:t>
            </a:r>
            <a:r>
              <a:rPr lang="en-US" dirty="0" smtClean="0">
                <a:solidFill>
                  <a:srgbClr val="FFFF00"/>
                </a:solidFill>
              </a:rPr>
              <a:t> diabetes medicine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Genomics is efficient to elucidate atypical diabetes, and in some cases to radically improve their treatment.</a:t>
            </a:r>
          </a:p>
          <a:p>
            <a:pPr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However, genomics only modestly contribute to  common T2D prediction </a:t>
            </a:r>
          </a:p>
          <a:p>
            <a:pPr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Can we do better for T2D prediction, prevention and early treatment of diabetic patients before complications occur ?</a:t>
            </a:r>
          </a:p>
          <a:p>
            <a:pPr algn="just"/>
            <a:endParaRPr lang="en-US" sz="3600" b="1" dirty="0" smtClean="0"/>
          </a:p>
          <a:p>
            <a:pPr algn="just">
              <a:buNone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7862" y="6000039"/>
            <a:ext cx="2800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" y="3550024"/>
            <a:ext cx="1990164" cy="23173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kern="0" dirty="0" err="1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Metabolomics</a:t>
            </a:r>
            <a:r>
              <a:rPr lang="en-US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15740" r="15625" b="33333"/>
          <a:stretch/>
        </p:blipFill>
        <p:spPr bwMode="auto">
          <a:xfrm>
            <a:off x="223721" y="649481"/>
            <a:ext cx="8782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02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99380"/>
            <a:ext cx="8640960" cy="535531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Non Targeted </a:t>
            </a:r>
            <a:r>
              <a:rPr lang="en-US" b="1" kern="0" dirty="0" err="1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Metabonomics</a:t>
            </a:r>
            <a:r>
              <a:rPr lang="en-US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analysis</a:t>
            </a:r>
          </a:p>
          <a:p>
            <a:pPr algn="ctr" defTabSz="914400">
              <a:lnSpc>
                <a:spcPct val="80000"/>
              </a:lnSpc>
            </a:pPr>
            <a:r>
              <a:rPr lang="en-US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in middle age French DESIR prospective study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" y="1066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Identification of metabolites associated with incident T2D</a:t>
            </a:r>
          </a:p>
          <a:p>
            <a:pPr marL="285750" indent="-285750" algn="just">
              <a:lnSpc>
                <a:spcPct val="150000"/>
              </a:lnSpc>
            </a:pPr>
            <a:endParaRPr lang="en-US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Evaluation of  the ability of metabolomic profile to </a:t>
            </a:r>
            <a:r>
              <a:rPr lang="en-US" sz="24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improve future T2D prediction </a:t>
            </a:r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on top of known clinical, biological and genetic risk factors.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12 </a:t>
            </a:r>
            <a:r>
              <a:rPr lang="fr-FR" sz="4000" dirty="0" err="1" smtClean="0"/>
              <a:t>metabolites</a:t>
            </a:r>
            <a:r>
              <a:rPr lang="fr-FR" sz="4000" dirty="0" smtClean="0"/>
              <a:t> </a:t>
            </a:r>
            <a:r>
              <a:rPr lang="fr-FR" sz="4000" dirty="0" err="1" smtClean="0"/>
              <a:t>associated</a:t>
            </a:r>
            <a:r>
              <a:rPr lang="fr-FR" sz="4000" dirty="0" smtClean="0"/>
              <a:t> </a:t>
            </a:r>
            <a:r>
              <a:rPr lang="fr-FR" sz="4000" dirty="0" err="1" smtClean="0"/>
              <a:t>with</a:t>
            </a:r>
            <a:r>
              <a:rPr lang="fr-FR" sz="4000" dirty="0" smtClean="0"/>
              <a:t> incident</a:t>
            </a:r>
            <a:br>
              <a:rPr lang="fr-FR" sz="4000" dirty="0" smtClean="0"/>
            </a:br>
            <a:r>
              <a:rPr lang="fr-FR" sz="4000" dirty="0" smtClean="0"/>
              <a:t>type 2 </a:t>
            </a:r>
            <a:r>
              <a:rPr lang="fr-FR" sz="4000" dirty="0" err="1" smtClean="0"/>
              <a:t>diabetes</a:t>
            </a:r>
            <a:r>
              <a:rPr lang="fr-FR" sz="4000" dirty="0" smtClean="0"/>
              <a:t> (</a:t>
            </a:r>
            <a:r>
              <a:rPr lang="fr-FR" sz="4000" i="1" dirty="0" smtClean="0"/>
              <a:t>p</a:t>
            </a:r>
            <a:r>
              <a:rPr lang="fr-FR" sz="4000" dirty="0" smtClean="0"/>
              <a:t>-value&lt;10</a:t>
            </a:r>
            <a:r>
              <a:rPr lang="fr-FR" sz="4000" baseline="30000" dirty="0" smtClean="0"/>
              <a:t>-4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115616" y="2183953"/>
            <a:ext cx="0" cy="25202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259636" y="2183956"/>
            <a:ext cx="38368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prstClr val="white"/>
                </a:solidFill>
              </a:rPr>
              <a:t>mannose</a:t>
            </a:r>
          </a:p>
          <a:p>
            <a:r>
              <a:rPr lang="fr-FR" sz="1600" b="1" dirty="0" smtClean="0">
                <a:solidFill>
                  <a:prstClr val="white"/>
                </a:solidFill>
              </a:rPr>
              <a:t>glucose</a:t>
            </a:r>
          </a:p>
          <a:p>
            <a:r>
              <a:rPr lang="fr-FR" sz="1600" b="1" dirty="0" smtClean="0">
                <a:solidFill>
                  <a:prstClr val="white"/>
                </a:solidFill>
              </a:rPr>
              <a:t>1,5-</a:t>
            </a:r>
            <a:r>
              <a:rPr lang="fr-FR" sz="1600" b="1" dirty="0" err="1" smtClean="0">
                <a:solidFill>
                  <a:prstClr val="white"/>
                </a:solidFill>
              </a:rPr>
              <a:t>anhydroglucitol</a:t>
            </a:r>
            <a:r>
              <a:rPr lang="fr-FR" sz="1600" b="1" dirty="0" smtClean="0">
                <a:solidFill>
                  <a:prstClr val="white"/>
                </a:solidFill>
              </a:rPr>
              <a:t> (1,5-AG)</a:t>
            </a:r>
          </a:p>
          <a:p>
            <a:r>
              <a:rPr lang="fr-FR" sz="1600" b="1" dirty="0" smtClean="0">
                <a:solidFill>
                  <a:srgbClr val="FF0000"/>
                </a:solidFill>
              </a:rPr>
              <a:t>1-</a:t>
            </a:r>
            <a:r>
              <a:rPr lang="fr-FR" sz="1600" b="1" dirty="0" err="1" smtClean="0">
                <a:solidFill>
                  <a:srgbClr val="FF0000"/>
                </a:solidFill>
              </a:rPr>
              <a:t>palmitoylglycerol</a:t>
            </a:r>
            <a:r>
              <a:rPr lang="fr-FR" sz="1600" b="1" dirty="0" smtClean="0">
                <a:solidFill>
                  <a:srgbClr val="FF0000"/>
                </a:solidFill>
              </a:rPr>
              <a:t>* (1-</a:t>
            </a:r>
            <a:r>
              <a:rPr lang="fr-FR" sz="1600" b="1" dirty="0" err="1" smtClean="0">
                <a:solidFill>
                  <a:srgbClr val="FF0000"/>
                </a:solidFill>
              </a:rPr>
              <a:t>monopalmitin</a:t>
            </a:r>
            <a:r>
              <a:rPr lang="fr-FR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fr-FR" sz="1600" b="1" dirty="0" smtClean="0">
                <a:solidFill>
                  <a:prstClr val="white"/>
                </a:solidFill>
              </a:rPr>
              <a:t>2-</a:t>
            </a:r>
            <a:r>
              <a:rPr lang="fr-FR" sz="1600" b="1" dirty="0" err="1" smtClean="0">
                <a:solidFill>
                  <a:prstClr val="white"/>
                </a:solidFill>
              </a:rPr>
              <a:t>hydroxybutyrate</a:t>
            </a:r>
            <a:r>
              <a:rPr lang="fr-FR" sz="1600" b="1" dirty="0" smtClean="0">
                <a:solidFill>
                  <a:prstClr val="white"/>
                </a:solidFill>
              </a:rPr>
              <a:t> (AHB)</a:t>
            </a:r>
          </a:p>
          <a:p>
            <a:r>
              <a:rPr lang="fr-FR" sz="1600" b="1" dirty="0" smtClean="0">
                <a:solidFill>
                  <a:prstClr val="white"/>
                </a:solidFill>
              </a:rPr>
              <a:t>3-</a:t>
            </a:r>
            <a:r>
              <a:rPr lang="fr-FR" sz="1600" b="1" dirty="0" err="1" smtClean="0">
                <a:solidFill>
                  <a:prstClr val="white"/>
                </a:solidFill>
              </a:rPr>
              <a:t>hydroxyisobutyrate</a:t>
            </a:r>
            <a:endParaRPr lang="fr-FR" sz="1600" b="1" dirty="0" smtClean="0">
              <a:solidFill>
                <a:prstClr val="white"/>
              </a:solidFill>
            </a:endParaRPr>
          </a:p>
          <a:p>
            <a:r>
              <a:rPr lang="fr-FR" sz="1600" b="1" dirty="0" smtClean="0">
                <a:solidFill>
                  <a:prstClr val="white"/>
                </a:solidFill>
              </a:rPr>
              <a:t>1-</a:t>
            </a:r>
            <a:r>
              <a:rPr lang="fr-FR" sz="1600" b="1" dirty="0" err="1" smtClean="0">
                <a:solidFill>
                  <a:prstClr val="white"/>
                </a:solidFill>
              </a:rPr>
              <a:t>oleoylglycerol</a:t>
            </a:r>
            <a:r>
              <a:rPr lang="fr-FR" sz="1600" b="1" dirty="0" smtClean="0">
                <a:solidFill>
                  <a:prstClr val="white"/>
                </a:solidFill>
              </a:rPr>
              <a:t> (1-</a:t>
            </a:r>
            <a:r>
              <a:rPr lang="fr-FR" sz="1600" b="1" dirty="0" err="1" smtClean="0">
                <a:solidFill>
                  <a:prstClr val="white"/>
                </a:solidFill>
              </a:rPr>
              <a:t>monoolein</a:t>
            </a:r>
            <a:r>
              <a:rPr lang="fr-FR" sz="1600" b="1" dirty="0" smtClean="0">
                <a:solidFill>
                  <a:prstClr val="white"/>
                </a:solidFill>
              </a:rPr>
              <a:t>)</a:t>
            </a:r>
          </a:p>
          <a:p>
            <a:r>
              <a:rPr lang="fr-FR" sz="1600" b="1" dirty="0" smtClean="0">
                <a:solidFill>
                  <a:prstClr val="white"/>
                </a:solidFill>
              </a:rPr>
              <a:t>1-</a:t>
            </a:r>
            <a:r>
              <a:rPr lang="fr-FR" sz="1600" b="1" dirty="0" err="1" smtClean="0">
                <a:solidFill>
                  <a:prstClr val="white"/>
                </a:solidFill>
              </a:rPr>
              <a:t>stearoylglycerol</a:t>
            </a:r>
            <a:r>
              <a:rPr lang="fr-FR" sz="1600" b="1" dirty="0" smtClean="0">
                <a:solidFill>
                  <a:prstClr val="white"/>
                </a:solidFill>
              </a:rPr>
              <a:t> (1-</a:t>
            </a:r>
            <a:r>
              <a:rPr lang="fr-FR" sz="1600" b="1" dirty="0" err="1" smtClean="0">
                <a:solidFill>
                  <a:prstClr val="white"/>
                </a:solidFill>
              </a:rPr>
              <a:t>monostearin</a:t>
            </a:r>
            <a:r>
              <a:rPr lang="fr-FR" sz="1600" b="1" dirty="0" smtClean="0">
                <a:solidFill>
                  <a:prstClr val="white"/>
                </a:solidFill>
              </a:rPr>
              <a:t>)</a:t>
            </a:r>
          </a:p>
          <a:p>
            <a:r>
              <a:rPr lang="fr-FR" sz="1600" b="1" dirty="0" smtClean="0">
                <a:solidFill>
                  <a:prstClr val="white"/>
                </a:solidFill>
              </a:rPr>
              <a:t>beta-</a:t>
            </a:r>
            <a:r>
              <a:rPr lang="fr-FR" sz="1600" b="1" dirty="0" err="1" smtClean="0">
                <a:solidFill>
                  <a:prstClr val="white"/>
                </a:solidFill>
              </a:rPr>
              <a:t>sitosterol</a:t>
            </a:r>
            <a:endParaRPr lang="fr-FR" sz="1600" b="1" dirty="0" smtClean="0">
              <a:solidFill>
                <a:prstClr val="white"/>
              </a:solidFill>
            </a:endParaRPr>
          </a:p>
          <a:p>
            <a:r>
              <a:rPr lang="fr-FR" sz="1600" b="1" dirty="0" err="1" smtClean="0">
                <a:solidFill>
                  <a:prstClr val="white"/>
                </a:solidFill>
              </a:rPr>
              <a:t>isovalerylcarnitine</a:t>
            </a:r>
            <a:endParaRPr lang="fr-FR" sz="1600" b="1" dirty="0" smtClean="0">
              <a:solidFill>
                <a:prstClr val="white"/>
              </a:solidFill>
            </a:endParaRPr>
          </a:p>
          <a:p>
            <a:r>
              <a:rPr lang="fr-FR" sz="1600" b="1" dirty="0" err="1" smtClean="0">
                <a:solidFill>
                  <a:prstClr val="white"/>
                </a:solidFill>
              </a:rPr>
              <a:t>cotinine</a:t>
            </a:r>
            <a:r>
              <a:rPr lang="fr-FR" sz="1600" b="1" dirty="0" smtClean="0">
                <a:solidFill>
                  <a:prstClr val="white"/>
                </a:solidFill>
              </a:rPr>
              <a:t> (s</a:t>
            </a:r>
            <a:r>
              <a:rPr lang="fr-FR" sz="1600" b="1" dirty="0" smtClean="0">
                <a:solidFill>
                  <a:prstClr val="white"/>
                </a:solidFill>
                <a:sym typeface="Wingdings" pitchFamily="2" charset="2"/>
              </a:rPr>
              <a:t>moking </a:t>
            </a:r>
            <a:r>
              <a:rPr lang="fr-FR" sz="1600" b="1" dirty="0" err="1" smtClean="0">
                <a:solidFill>
                  <a:prstClr val="white"/>
                </a:solidFill>
                <a:sym typeface="Wingdings" pitchFamily="2" charset="2"/>
              </a:rPr>
              <a:t>status</a:t>
            </a:r>
            <a:r>
              <a:rPr lang="fr-FR" sz="1600" b="1" dirty="0" smtClean="0">
                <a:solidFill>
                  <a:prstClr val="white"/>
                </a:solidFill>
                <a:sym typeface="Wingdings" pitchFamily="2" charset="2"/>
              </a:rPr>
              <a:t>)</a:t>
            </a:r>
            <a:endParaRPr lang="fr-FR" sz="1600" b="1" dirty="0" smtClean="0">
              <a:solidFill>
                <a:prstClr val="white"/>
              </a:solidFill>
            </a:endParaRPr>
          </a:p>
          <a:p>
            <a:r>
              <a:rPr lang="fr-FR" sz="1600" b="1" dirty="0" smtClean="0">
                <a:solidFill>
                  <a:srgbClr val="FFFF00"/>
                </a:solidFill>
              </a:rPr>
              <a:t>isoleucine*</a:t>
            </a:r>
          </a:p>
          <a:p>
            <a:endParaRPr lang="fr-FR" sz="1300" dirty="0" smtClean="0">
              <a:solidFill>
                <a:prstClr val="white"/>
              </a:solidFill>
            </a:endParaRPr>
          </a:p>
          <a:p>
            <a:endParaRPr lang="fr-FR" sz="1300" dirty="0" smtClean="0">
              <a:solidFill>
                <a:prstClr val="white"/>
              </a:solidFill>
            </a:endParaRPr>
          </a:p>
          <a:p>
            <a:endParaRPr lang="fr-FR" sz="1300" dirty="0" smtClean="0">
              <a:solidFill>
                <a:prstClr val="white"/>
              </a:solidFill>
            </a:endParaRPr>
          </a:p>
          <a:p>
            <a:endParaRPr lang="fr-FR" sz="1300" dirty="0" smtClean="0">
              <a:solidFill>
                <a:prstClr val="white"/>
              </a:solidFill>
            </a:endParaRPr>
          </a:p>
          <a:p>
            <a:endParaRPr lang="fr-FR" sz="1300" dirty="0" smtClean="0">
              <a:solidFill>
                <a:prstClr val="white"/>
              </a:solidFill>
            </a:endParaRPr>
          </a:p>
          <a:p>
            <a:endParaRPr lang="fr-FR" sz="1300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3" y="153588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FF00"/>
                </a:solidFill>
              </a:rPr>
              <a:t>Strengh</a:t>
            </a:r>
            <a:r>
              <a:rPr lang="fr-FR" b="1" dirty="0" smtClean="0">
                <a:solidFill>
                  <a:srgbClr val="FFFF00"/>
                </a:solidFill>
              </a:rPr>
              <a:t> of association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18257" y="3212979"/>
            <a:ext cx="3110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white"/>
                </a:solidFill>
              </a:rPr>
              <a:t>…</a:t>
            </a:r>
            <a:r>
              <a:rPr lang="fr-FR" sz="2000" b="1" dirty="0" err="1" smtClean="0">
                <a:solidFill>
                  <a:prstClr val="white"/>
                </a:solidFill>
              </a:rPr>
              <a:t>also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 smtClean="0">
                <a:solidFill>
                  <a:prstClr val="white"/>
                </a:solidFill>
              </a:rPr>
              <a:t>associated</a:t>
            </a:r>
            <a:r>
              <a:rPr lang="fr-FR" sz="2000" b="1" dirty="0" smtClean="0">
                <a:solidFill>
                  <a:prstClr val="white"/>
                </a:solidFill>
              </a:rPr>
              <a:t> </a:t>
            </a:r>
            <a:r>
              <a:rPr lang="fr-FR" sz="2000" b="1" dirty="0" err="1" smtClean="0">
                <a:solidFill>
                  <a:prstClr val="white"/>
                </a:solidFill>
              </a:rPr>
              <a:t>with</a:t>
            </a:r>
            <a:r>
              <a:rPr lang="fr-FR" sz="2000" b="1" dirty="0" smtClean="0">
                <a:solidFill>
                  <a:prstClr val="white"/>
                </a:solidFill>
              </a:rPr>
              <a:t> incident </a:t>
            </a:r>
            <a:r>
              <a:rPr lang="fr-FR" sz="2000" b="1" dirty="0" err="1" smtClean="0">
                <a:solidFill>
                  <a:prstClr val="white"/>
                </a:solidFill>
              </a:rPr>
              <a:t>Hyperglycemia</a:t>
            </a:r>
            <a:endParaRPr lang="fr-FR" sz="2000" b="1" dirty="0" smtClean="0">
              <a:solidFill>
                <a:prstClr val="white"/>
              </a:solidFill>
            </a:endParaRPr>
          </a:p>
          <a:p>
            <a:r>
              <a:rPr lang="fr-FR" sz="2000" b="1" dirty="0" smtClean="0">
                <a:solidFill>
                  <a:prstClr val="white"/>
                </a:solidFill>
              </a:rPr>
              <a:t>(FG&gt;5.6 </a:t>
            </a:r>
            <a:r>
              <a:rPr lang="fr-FR" sz="2000" b="1" dirty="0" err="1" smtClean="0">
                <a:solidFill>
                  <a:prstClr val="white"/>
                </a:solidFill>
              </a:rPr>
              <a:t>mM</a:t>
            </a:r>
            <a:r>
              <a:rPr lang="fr-FR" sz="2000" b="1" dirty="0" smtClean="0">
                <a:solidFill>
                  <a:prstClr val="white"/>
                </a:solidFill>
              </a:rPr>
              <a:t> or T2D)</a:t>
            </a:r>
            <a:endParaRPr lang="fr-FR" b="1" dirty="0">
              <a:solidFill>
                <a:prstClr val="white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4679583" y="3212976"/>
            <a:ext cx="1138681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3455440" y="4228639"/>
            <a:ext cx="2448272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1560" y="2344538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fr-FR" sz="14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</a:t>
            </a:r>
            <a:endParaRPr lang="fr-FR" sz="1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7" y="4504778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fr-FR" sz="14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-0</a:t>
            </a:r>
            <a:r>
              <a:rPr lang="fr-FR" sz="1300" baseline="30000" dirty="0" smtClean="0">
                <a:solidFill>
                  <a:prstClr val="white"/>
                </a:solidFill>
              </a:rPr>
              <a:t>4</a:t>
            </a:r>
            <a:endParaRPr lang="fr-FR" sz="13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Interactions between metabolites and known T2D risk factors</a:t>
            </a:r>
          </a:p>
        </p:txBody>
      </p:sp>
      <p:graphicFrame>
        <p:nvGraphicFramePr>
          <p:cNvPr id="31" name="Graphique 4"/>
          <p:cNvGraphicFramePr/>
          <p:nvPr>
            <p:extLst>
              <p:ext uri="{D42A27DB-BD31-4B8C-83A1-F6EECF244321}">
                <p14:modId xmlns:p14="http://schemas.microsoft.com/office/powerpoint/2010/main" val="2493625531"/>
              </p:ext>
            </p:extLst>
          </p:nvPr>
        </p:nvGraphicFramePr>
        <p:xfrm>
          <a:off x="152401" y="761031"/>
          <a:ext cx="8872491" cy="489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23"/>
          <p:cNvGrpSpPr/>
          <p:nvPr/>
        </p:nvGrpSpPr>
        <p:grpSpPr>
          <a:xfrm>
            <a:off x="7014698" y="1566008"/>
            <a:ext cx="2053109" cy="1726497"/>
            <a:chOff x="7014691" y="2066532"/>
            <a:chExt cx="2053109" cy="1726497"/>
          </a:xfrm>
        </p:grpSpPr>
        <p:sp>
          <p:nvSpPr>
            <p:cNvPr id="35" name="ZoneTexte 6"/>
            <p:cNvSpPr txBox="1"/>
            <p:nvPr/>
          </p:nvSpPr>
          <p:spPr>
            <a:xfrm>
              <a:off x="7014691" y="2066532"/>
              <a:ext cx="2053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Stonger</a:t>
              </a:r>
              <a:r>
                <a:rPr lang="fr-FR" sz="16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600" dirty="0" err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Effect</a:t>
              </a:r>
              <a:r>
                <a:rPr lang="fr-FR" sz="16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600" dirty="0" err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when</a:t>
              </a:r>
              <a:r>
                <a:rPr lang="fr-FR" sz="16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HDL </a:t>
              </a:r>
              <a:r>
                <a:rPr lang="fr-FR" sz="1600" dirty="0" err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is</a:t>
              </a:r>
              <a:r>
                <a:rPr lang="fr-FR" sz="16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600" dirty="0" err="1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reduced</a:t>
              </a:r>
              <a:r>
                <a:rPr lang="fr-FR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fr-F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21"/>
            <p:cNvSpPr txBox="1"/>
            <p:nvPr/>
          </p:nvSpPr>
          <p:spPr>
            <a:xfrm>
              <a:off x="7030432" y="342369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**</a:t>
              </a:r>
              <a:endPara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6" name="Straight Arrow Connector 22"/>
            <p:cNvCxnSpPr/>
            <p:nvPr/>
          </p:nvCxnSpPr>
          <p:spPr>
            <a:xfrm flipH="1">
              <a:off x="7237822" y="2590800"/>
              <a:ext cx="501572" cy="919153"/>
            </a:xfrm>
            <a:prstGeom prst="straightConnector1">
              <a:avLst/>
            </a:prstGeom>
            <a:ln w="476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3"/>
          <p:cNvSpPr txBox="1"/>
          <p:nvPr/>
        </p:nvSpPr>
        <p:spPr>
          <a:xfrm>
            <a:off x="6191741" y="4693946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HR=1.92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5345659" y="4538058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HR=1.34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5"/>
          <p:cNvSpPr txBox="1"/>
          <p:nvPr/>
        </p:nvSpPr>
        <p:spPr>
          <a:xfrm>
            <a:off x="6797980" y="4185743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HR=2.42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6"/>
          <p:cNvSpPr txBox="1"/>
          <p:nvPr/>
        </p:nvSpPr>
        <p:spPr>
          <a:xfrm>
            <a:off x="5317717" y="4022705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HR=1.33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7"/>
          <p:cNvSpPr txBox="1"/>
          <p:nvPr/>
        </p:nvSpPr>
        <p:spPr>
          <a:xfrm>
            <a:off x="6442959" y="3682729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HR=2.12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5392989" y="3546329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HR=1.37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9"/>
          <p:cNvSpPr txBox="1"/>
          <p:nvPr/>
        </p:nvSpPr>
        <p:spPr>
          <a:xfrm>
            <a:off x="5292504" y="3206353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HR=1.31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10"/>
          <p:cNvSpPr txBox="1"/>
          <p:nvPr/>
        </p:nvSpPr>
        <p:spPr>
          <a:xfrm>
            <a:off x="6545011" y="3061747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HR=2.12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11"/>
          <p:cNvSpPr txBox="1"/>
          <p:nvPr/>
        </p:nvSpPr>
        <p:spPr>
          <a:xfrm>
            <a:off x="6365573" y="2676952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HR=2.09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12"/>
          <p:cNvSpPr txBox="1"/>
          <p:nvPr/>
        </p:nvSpPr>
        <p:spPr>
          <a:xfrm>
            <a:off x="5182182" y="2537296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HR=1.24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6335105" y="2193968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HR=2.10</a:t>
            </a:r>
            <a:endParaRPr 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14"/>
          <p:cNvSpPr txBox="1"/>
          <p:nvPr/>
        </p:nvSpPr>
        <p:spPr>
          <a:xfrm>
            <a:off x="5211387" y="2053709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HR=1.29</a:t>
            </a:r>
          </a:p>
        </p:txBody>
      </p:sp>
      <p:sp>
        <p:nvSpPr>
          <p:cNvPr id="59" name="TextBox 15"/>
          <p:cNvSpPr txBox="1"/>
          <p:nvPr/>
        </p:nvSpPr>
        <p:spPr>
          <a:xfrm>
            <a:off x="3778625" y="1700123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HR=0.26</a:t>
            </a:r>
          </a:p>
        </p:txBody>
      </p:sp>
      <p:sp>
        <p:nvSpPr>
          <p:cNvPr id="60" name="TextBox 16"/>
          <p:cNvSpPr txBox="1"/>
          <p:nvPr/>
        </p:nvSpPr>
        <p:spPr>
          <a:xfrm>
            <a:off x="4267781" y="1544396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HR=0.59</a:t>
            </a:r>
          </a:p>
        </p:txBody>
      </p:sp>
      <p:sp>
        <p:nvSpPr>
          <p:cNvPr id="61" name="TextBox 17"/>
          <p:cNvSpPr txBox="1"/>
          <p:nvPr/>
        </p:nvSpPr>
        <p:spPr>
          <a:xfrm>
            <a:off x="3950900" y="1199378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HR=0.39</a:t>
            </a:r>
          </a:p>
        </p:txBody>
      </p:sp>
      <p:sp>
        <p:nvSpPr>
          <p:cNvPr id="62" name="TextBox 18"/>
          <p:cNvSpPr txBox="1"/>
          <p:nvPr/>
        </p:nvSpPr>
        <p:spPr>
          <a:xfrm>
            <a:off x="4806547" y="1053836"/>
            <a:ext cx="7457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HR=0.99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309281" y="5849462"/>
            <a:ext cx="8973162" cy="707886"/>
            <a:chOff x="0" y="5970485"/>
            <a:chExt cx="8973162" cy="707886"/>
          </a:xfrm>
        </p:grpSpPr>
        <p:sp>
          <p:nvSpPr>
            <p:cNvPr id="64" name="TextBox 25"/>
            <p:cNvSpPr txBox="1"/>
            <p:nvPr/>
          </p:nvSpPr>
          <p:spPr>
            <a:xfrm>
              <a:off x="872459" y="5970485"/>
              <a:ext cx="81007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The metabolites can be used to identify  at-risk individuals  that poorly singled out by clinical risk factors</a:t>
              </a:r>
              <a:endParaRPr lang="en-US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ight Arrow 26"/>
            <p:cNvSpPr/>
            <p:nvPr/>
          </p:nvSpPr>
          <p:spPr>
            <a:xfrm>
              <a:off x="0" y="6000768"/>
              <a:ext cx="857256" cy="57148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274980"/>
            <a:ext cx="871540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Metabolomic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risk score improves TD2 diabetes prediction especially 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in individuals poorly recognized by classic clinical risk factors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In individuals with an early age of T2D onset.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71435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Twelve metabolites significantly associated with incident T2D were identified.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9 previously reported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3 novel</a:t>
            </a:r>
            <a:endParaRPr lang="en-US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5102" y="4714891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Early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metabolomic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profiling could be used on top of clinical (and genetic) risk factors to improve the early identification of at-risk subjects and therefore implementation of better  T2D preventive interventions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kern="0" dirty="0" err="1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Metabonomics</a:t>
            </a:r>
            <a:r>
              <a:rPr lang="en-US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contributes to better predict T2D  incidence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49625" y="255494"/>
            <a:ext cx="8662320" cy="6101290"/>
            <a:chOff x="1917701" y="1233208"/>
            <a:chExt cx="5272088" cy="3461206"/>
          </a:xfrm>
        </p:grpSpPr>
        <p:pic>
          <p:nvPicPr>
            <p:cNvPr id="2" name="Picture 3" descr="FIG. 1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7701" y="1259541"/>
              <a:ext cx="5272088" cy="338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ZoneTexte 2"/>
            <p:cNvSpPr txBox="1"/>
            <p:nvPr/>
          </p:nvSpPr>
          <p:spPr>
            <a:xfrm>
              <a:off x="4639236" y="1233208"/>
              <a:ext cx="112432" cy="261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240309" y="4467435"/>
              <a:ext cx="1293327" cy="22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(non coding RNA</a:t>
              </a:r>
              <a:r>
                <a:rPr lang="en-US" dirty="0" smtClean="0">
                  <a:solidFill>
                    <a:prstClr val="black"/>
                  </a:solidFill>
                </a:rPr>
                <a:t>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716314" y="1728410"/>
            <a:ext cx="203934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Metabolites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440212" y="2209202"/>
            <a:ext cx="763807" cy="3322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2017059" y="2209202"/>
            <a:ext cx="914400" cy="3322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003612" y="2823882"/>
            <a:ext cx="457200" cy="121023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555182" y="2823882"/>
            <a:ext cx="450802" cy="1210236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171575" y="51756"/>
            <a:ext cx="6227380" cy="9697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MX" sz="3200" b="1" dirty="0" smtClean="0">
                <a:solidFill>
                  <a:prstClr val="black"/>
                </a:solidFill>
              </a:rPr>
              <a:t>Genes relacionados al desarrollo de obesidad</a:t>
            </a:r>
            <a:endParaRPr lang="es-MX" sz="3200" b="1" dirty="0">
              <a:solidFill>
                <a:prstClr val="black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894747" y="1753906"/>
            <a:ext cx="1468191" cy="618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MX" b="1" dirty="0">
                <a:solidFill>
                  <a:prstClr val="black"/>
                </a:solidFill>
              </a:rPr>
              <a:t>Gen PPARα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059508" y="1796746"/>
            <a:ext cx="1468191" cy="618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MX" b="1" dirty="0" smtClean="0">
                <a:solidFill>
                  <a:prstClr val="black"/>
                </a:solidFill>
              </a:rPr>
              <a:t>Gen FTO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980712" y="1753906"/>
            <a:ext cx="1468191" cy="618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MX" b="1" dirty="0">
                <a:solidFill>
                  <a:prstClr val="black"/>
                </a:solidFill>
              </a:rPr>
              <a:t>Gen AMY1</a:t>
            </a:r>
            <a:endParaRPr lang="es-MX" b="1" dirty="0" smtClean="0">
              <a:solidFill>
                <a:prstClr val="black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644693" y="1064770"/>
            <a:ext cx="23033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s-MX" dirty="0" err="1" smtClean="0">
                <a:solidFill>
                  <a:prstClr val="black"/>
                </a:solidFill>
              </a:rPr>
              <a:t>SNPs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14" name="Conector recto de flecha 13"/>
          <p:cNvCxnSpPr>
            <a:stCxn id="13" idx="2"/>
            <a:endCxn id="10" idx="0"/>
          </p:cNvCxnSpPr>
          <p:nvPr/>
        </p:nvCxnSpPr>
        <p:spPr>
          <a:xfrm>
            <a:off x="2796380" y="1434102"/>
            <a:ext cx="832463" cy="319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13" idx="2"/>
            <a:endCxn id="11" idx="0"/>
          </p:cNvCxnSpPr>
          <p:nvPr/>
        </p:nvCxnSpPr>
        <p:spPr>
          <a:xfrm flipH="1">
            <a:off x="1793602" y="1434102"/>
            <a:ext cx="1002776" cy="362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563123" y="1100099"/>
            <a:ext cx="230337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s-MX" dirty="0" err="1" smtClean="0">
                <a:solidFill>
                  <a:prstClr val="black"/>
                </a:solidFill>
              </a:rPr>
              <a:t>CNVs</a:t>
            </a:r>
            <a:endParaRPr lang="es-MX" dirty="0">
              <a:solidFill>
                <a:prstClr val="black"/>
              </a:solidFill>
            </a:endParaRPr>
          </a:p>
        </p:txBody>
      </p:sp>
      <p:cxnSp>
        <p:nvCxnSpPr>
          <p:cNvPr id="17" name="Conector recto de flecha 16"/>
          <p:cNvCxnSpPr>
            <a:stCxn id="16" idx="2"/>
            <a:endCxn id="12" idx="0"/>
          </p:cNvCxnSpPr>
          <p:nvPr/>
        </p:nvCxnSpPr>
        <p:spPr>
          <a:xfrm flipH="1">
            <a:off x="6714809" y="1469434"/>
            <a:ext cx="1" cy="28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/>
          <p:cNvGrpSpPr/>
          <p:nvPr/>
        </p:nvGrpSpPr>
        <p:grpSpPr>
          <a:xfrm>
            <a:off x="815915" y="2777576"/>
            <a:ext cx="4157663" cy="3541205"/>
            <a:chOff x="1087886" y="2933700"/>
            <a:chExt cx="5543550" cy="3541205"/>
          </a:xfrm>
        </p:grpSpPr>
        <p:pic>
          <p:nvPicPr>
            <p:cNvPr id="1028" name="Picture 4" descr="http://image.slidesharecdn.com/nutricionysalud-140715105239-phpapp01/95/nutricion-y-salud-47-638.jpg?cb=140542163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56"/>
            <a:stretch/>
          </p:blipFill>
          <p:spPr bwMode="auto">
            <a:xfrm>
              <a:off x="1087886" y="3259178"/>
              <a:ext cx="5543550" cy="321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1352550" y="2933700"/>
              <a:ext cx="1543050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s-MX">
                <a:solidFill>
                  <a:prstClr val="white"/>
                </a:solidFill>
              </a:endParaRPr>
            </a:p>
          </p:txBody>
        </p:sp>
      </p:grpSp>
      <p:pic>
        <p:nvPicPr>
          <p:cNvPr id="1030" name="Picture 6" descr="http://cienciaaldia.com/wp-content/uploads/2014/04/La-pista-de-la-saliva-en-la-genetica-de-la-obes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122" y="2956590"/>
            <a:ext cx="3544068" cy="35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2 Grupo"/>
          <p:cNvGrpSpPr>
            <a:grpSpLocks/>
          </p:cNvGrpSpPr>
          <p:nvPr/>
        </p:nvGrpSpPr>
        <p:grpSpPr bwMode="auto">
          <a:xfrm>
            <a:off x="5508625" y="115888"/>
            <a:ext cx="3455988" cy="2233612"/>
            <a:chOff x="3419872" y="2203449"/>
            <a:chExt cx="3968750" cy="3025775"/>
          </a:xfrm>
        </p:grpSpPr>
        <p:pic>
          <p:nvPicPr>
            <p:cNvPr id="25602" name="Picture 4" descr="An external file that holds a picture, illustration, etc.&#10;Object name is fnins-07-00051-g0002.jpg"/>
            <p:cNvPicPr>
              <a:picLocks noChangeAspect="1" noChangeArrowheads="1"/>
            </p:cNvPicPr>
            <p:nvPr/>
          </p:nvPicPr>
          <p:blipFill>
            <a:blip r:embed="rId2"/>
            <a:srcRect l="28690" t="1781" r="1711" b="12492"/>
            <a:stretch>
              <a:fillRect/>
            </a:stretch>
          </p:blipFill>
          <p:spPr bwMode="auto">
            <a:xfrm>
              <a:off x="3419872" y="2203449"/>
              <a:ext cx="3968750" cy="3025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2" name="1 Rectángulo"/>
            <p:cNvSpPr/>
            <p:nvPr/>
          </p:nvSpPr>
          <p:spPr>
            <a:xfrm>
              <a:off x="5724190" y="2564736"/>
              <a:ext cx="944333" cy="1440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>
                <a:solidFill>
                  <a:prstClr val="white"/>
                </a:solidFill>
              </a:endParaRPr>
            </a:p>
          </p:txBody>
        </p:sp>
        <p:pic>
          <p:nvPicPr>
            <p:cNvPr id="2560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1260" y="3861496"/>
              <a:ext cx="559673" cy="215052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F4D71"/>
                    </a:outerShdw>
                  </a:effectLst>
                </a14:hiddenEffects>
              </a:ext>
            </a:extLst>
          </p:spPr>
        </p:pic>
        <p:pic>
          <p:nvPicPr>
            <p:cNvPr id="25607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05205" y="3932464"/>
              <a:ext cx="554203" cy="212900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F4D71"/>
                    </a:outerShdw>
                  </a:effectLst>
                </a14:hiddenEffects>
              </a:ext>
            </a:extLst>
          </p:spPr>
        </p:pic>
        <p:pic>
          <p:nvPicPr>
            <p:cNvPr id="25608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8606" y="2773335"/>
              <a:ext cx="608894" cy="234407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F4D71"/>
                    </a:outerShdw>
                  </a:effectLst>
                </a14:hiddenEffects>
              </a:ext>
            </a:extLst>
          </p:spPr>
        </p:pic>
        <p:pic>
          <p:nvPicPr>
            <p:cNvPr id="25609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9842" y="2564736"/>
              <a:ext cx="751091" cy="144084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F4D71"/>
                    </a:outerShdw>
                  </a:effectLst>
                </a14:hiddenEffects>
              </a:ext>
            </a:extLst>
          </p:spPr>
        </p:pic>
      </p:grpSp>
      <p:pic>
        <p:nvPicPr>
          <p:cNvPr id="41995" name="Picture 11"/>
          <p:cNvPicPr>
            <a:picLocks noChangeAspect="1" noChangeArrowheads="1"/>
          </p:cNvPicPr>
          <p:nvPr/>
        </p:nvPicPr>
        <p:blipFill rotWithShape="1">
          <a:blip r:embed="rId5"/>
          <a:srcRect l="27901" t="19292" r="28882" b="52052"/>
          <a:stretch/>
        </p:blipFill>
        <p:spPr bwMode="auto">
          <a:xfrm>
            <a:off x="98425" y="115888"/>
            <a:ext cx="5051425" cy="22336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/>
          <a:srcRect l="51558" t="34784" r="21367" b="34784"/>
          <a:stretch/>
        </p:blipFill>
        <p:spPr bwMode="auto">
          <a:xfrm>
            <a:off x="107950" y="2511425"/>
            <a:ext cx="5041900" cy="3425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13 Flecha abajo"/>
          <p:cNvSpPr/>
          <p:nvPr/>
        </p:nvSpPr>
        <p:spPr>
          <a:xfrm rot="2100044">
            <a:off x="3629025" y="4079875"/>
            <a:ext cx="136525" cy="2698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39942" name="2 Rectángulo"/>
          <p:cNvSpPr>
            <a:spLocks noChangeArrowheads="1"/>
          </p:cNvSpPr>
          <p:nvPr/>
        </p:nvSpPr>
        <p:spPr bwMode="auto">
          <a:xfrm>
            <a:off x="5292725" y="2636838"/>
            <a:ext cx="36718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MX" sz="14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Conclusiones/interpretación: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MX" altLang="es-MX" sz="1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MX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Poseer mayor número de copias del gen le confiere protección contra la obesidad.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MX" altLang="es-MX" sz="14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MX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amilasa salival inicia la digestión de carbohidratos, los cuales son altamente consumidos en la alimentación de los mexicanos. </a:t>
            </a:r>
          </a:p>
        </p:txBody>
      </p:sp>
    </p:spTree>
    <p:extLst>
      <p:ext uri="{BB962C8B-B14F-4D97-AF65-F5344CB8AC3E}">
        <p14:creationId xmlns:p14="http://schemas.microsoft.com/office/powerpoint/2010/main" val="11194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Can genetics open avenues towards </a:t>
            </a:r>
            <a:r>
              <a:rPr lang="en-US" dirty="0" err="1" smtClean="0">
                <a:solidFill>
                  <a:srgbClr val="FFFF00"/>
                </a:solidFill>
              </a:rPr>
              <a:t>personalizd</a:t>
            </a:r>
            <a:r>
              <a:rPr lang="en-US" dirty="0" smtClean="0">
                <a:solidFill>
                  <a:srgbClr val="FFFF00"/>
                </a:solidFill>
              </a:rPr>
              <a:t> medicine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Genetic characterization of diabetes etiologies can radically improve their treatment.</a:t>
            </a:r>
          </a:p>
          <a:p>
            <a:pPr algn="jus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Omics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can improve T2D prediction.</a:t>
            </a:r>
          </a:p>
          <a:p>
            <a:pPr algn="just"/>
            <a:endParaRPr lang="en-US" sz="3600" b="1" dirty="0" smtClean="0"/>
          </a:p>
          <a:p>
            <a:pPr algn="just">
              <a:buNone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derrubrik 3"/>
          <p:cNvSpPr>
            <a:spLocks noGrp="1"/>
          </p:cNvSpPr>
          <p:nvPr>
            <p:ph type="subTitle" idx="1"/>
          </p:nvPr>
        </p:nvSpPr>
        <p:spPr>
          <a:xfrm>
            <a:off x="873131" y="2933254"/>
            <a:ext cx="3940175" cy="282207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 altLang="en-US" sz="2200" dirty="0" smtClean="0">
                <a:cs typeface="ヒラギノ角ゴ Pro W3"/>
              </a:rPr>
              <a:t>Valentina Tremaroli, PhD</a:t>
            </a:r>
          </a:p>
          <a:p>
            <a:pPr eaLnBrk="1" hangingPunct="1">
              <a:spcBef>
                <a:spcPct val="0"/>
              </a:spcBef>
            </a:pPr>
            <a:endParaRPr lang="sv-SE" altLang="en-US" sz="2200" dirty="0" smtClean="0">
              <a:cs typeface="ヒラギノ角ゴ Pro W3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en-US" sz="2200" dirty="0" smtClean="0">
                <a:cs typeface="ヒラギノ角ゴ Pro W3"/>
              </a:rPr>
              <a:t>Fredrik  Bäckhed</a:t>
            </a:r>
          </a:p>
          <a:p>
            <a:pPr eaLnBrk="1" hangingPunct="1">
              <a:spcBef>
                <a:spcPct val="0"/>
              </a:spcBef>
            </a:pPr>
            <a:endParaRPr lang="sv-SE" altLang="en-US" sz="2200" dirty="0">
              <a:cs typeface="ヒラギノ角ゴ Pro W3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en-US" sz="2200" dirty="0" smtClean="0">
                <a:cs typeface="ヒラギノ角ゴ Pro W3"/>
              </a:rPr>
              <a:t>Miguel Cruz</a:t>
            </a:r>
            <a:endParaRPr lang="sv-SE" altLang="en-US" sz="1000" dirty="0" smtClean="0">
              <a:cs typeface="ヒラギノ角ゴ Pro W3"/>
            </a:endParaRPr>
          </a:p>
          <a:p>
            <a:pPr eaLnBrk="1" hangingPunct="1">
              <a:spcBef>
                <a:spcPct val="0"/>
              </a:spcBef>
            </a:pPr>
            <a:endParaRPr lang="sv-SE" altLang="en-US" sz="1000" dirty="0" smtClean="0">
              <a:cs typeface="ヒラギノ角ゴ Pro W3"/>
            </a:endParaRPr>
          </a:p>
          <a:p>
            <a:pPr eaLnBrk="1" hangingPunct="1">
              <a:spcBef>
                <a:spcPct val="0"/>
              </a:spcBef>
            </a:pPr>
            <a:endParaRPr lang="sv-SE" altLang="en-US" sz="1000" dirty="0" smtClean="0">
              <a:cs typeface="ヒラギノ角ゴ Pro W3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en-US" sz="1400" dirty="0" smtClean="0">
                <a:cs typeface="ヒラギノ角ゴ Pro W3"/>
              </a:rPr>
              <a:t>Center for Cardiovascular and Metabolic Research </a:t>
            </a:r>
            <a:br>
              <a:rPr lang="sv-SE" altLang="en-US" sz="1400" dirty="0" smtClean="0">
                <a:cs typeface="ヒラギノ角ゴ Pro W3"/>
              </a:rPr>
            </a:br>
            <a:r>
              <a:rPr lang="sv-SE" altLang="en-US" sz="1400" dirty="0" smtClean="0">
                <a:cs typeface="ヒラギノ角ゴ Pro W3"/>
              </a:rPr>
              <a:t>and the Wallenberg Laboratory</a:t>
            </a:r>
          </a:p>
          <a:p>
            <a:pPr eaLnBrk="1" hangingPunct="1">
              <a:spcBef>
                <a:spcPct val="0"/>
              </a:spcBef>
            </a:pPr>
            <a:r>
              <a:rPr lang="sv-SE" altLang="en-US" sz="1400" dirty="0" smtClean="0">
                <a:cs typeface="ヒラギノ角ゴ Pro W3"/>
              </a:rPr>
              <a:t>University of Gothenburg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3813" y="2743200"/>
            <a:ext cx="910748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3" descr="4441009a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2717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105527" y="5567363"/>
            <a:ext cx="1857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0" fontAlgn="base" hangingPunct="0">
              <a:spcAft>
                <a:spcPct val="0"/>
              </a:spcAft>
            </a:pPr>
            <a:r>
              <a:rPr lang="sv-SE" altLang="en-US" sz="1000" i="1" smtClean="0">
                <a:solidFill>
                  <a:srgbClr val="000000"/>
                </a:solidFill>
                <a:latin typeface="Calibri" pitchFamily="34" charset="0"/>
              </a:rPr>
              <a:t>Nature 444, 21 December 2006.</a:t>
            </a:r>
          </a:p>
        </p:txBody>
      </p:sp>
      <p:sp>
        <p:nvSpPr>
          <p:cNvPr id="5126" name="Title 1"/>
          <p:cNvSpPr>
            <a:spLocks noGrp="1"/>
          </p:cNvSpPr>
          <p:nvPr>
            <p:ph type="ctrTitle"/>
          </p:nvPr>
        </p:nvSpPr>
        <p:spPr>
          <a:xfrm>
            <a:off x="0" y="819150"/>
            <a:ext cx="9144000" cy="23653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altLang="en-US" sz="1200" b="0" smtClean="0">
                <a:cs typeface="ヒラギノ角ゴ Pro W3"/>
              </a:rPr>
              <a:t/>
            </a:r>
            <a:br>
              <a:rPr lang="en-GB" altLang="en-US" sz="1200" b="0" smtClean="0">
                <a:cs typeface="ヒラギノ角ゴ Pro W3"/>
              </a:rPr>
            </a:br>
            <a:r>
              <a:rPr lang="en-GB" altLang="en-US" sz="4000" smtClean="0">
                <a:cs typeface="ヒラギノ角ゴ Pro W3"/>
              </a:rPr>
              <a:t>The gut microbiota as a modulator </a:t>
            </a:r>
            <a:br>
              <a:rPr lang="en-GB" altLang="en-US" sz="4000" smtClean="0">
                <a:cs typeface="ヒラギノ角ゴ Pro W3"/>
              </a:rPr>
            </a:br>
            <a:r>
              <a:rPr lang="en-GB" altLang="en-US" sz="4000" smtClean="0">
                <a:cs typeface="ヒラギノ角ゴ Pro W3"/>
              </a:rPr>
              <a:t>of host metabolism and obesity</a:t>
            </a:r>
            <a:endParaRPr lang="sv-SE" altLang="en-US" sz="4000" smtClean="0">
              <a:cs typeface="ヒラギノ角ゴ Pro W3"/>
            </a:endParaRPr>
          </a:p>
        </p:txBody>
      </p:sp>
      <p:pic>
        <p:nvPicPr>
          <p:cNvPr id="5127" name="Picture 3" descr="h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33" r="65320" b="-47221"/>
          <a:stretch>
            <a:fillRect/>
          </a:stretch>
        </p:blipFill>
        <p:spPr bwMode="auto">
          <a:xfrm>
            <a:off x="5781681" y="6196013"/>
            <a:ext cx="15843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derrubrik 3"/>
          <p:cNvSpPr txBox="1">
            <a:spLocks/>
          </p:cNvSpPr>
          <p:nvPr/>
        </p:nvSpPr>
        <p:spPr bwMode="auto">
          <a:xfrm>
            <a:off x="89827" y="140313"/>
            <a:ext cx="8607605" cy="6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1pPr>
            <a:lvl2pPr marL="457200" indent="0"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2pPr>
            <a:lvl3pPr marL="914400" indent="0"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3pPr>
            <a:lvl4pPr marL="1371600" indent="0"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4pPr>
            <a:lvl5pPr marL="1828800" indent="0" algn="ctr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charset="0"/>
              </a:defRPr>
            </a:lvl5pPr>
            <a:lvl6pPr marL="2286000" indent="0" algn="ctr" rtl="0" fontAlgn="base">
              <a:spcBef>
                <a:spcPct val="5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5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5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5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r>
              <a:rPr lang="sv-SE" altLang="en-US" sz="2200" b="1" kern="0" dirty="0" smtClean="0">
                <a:cs typeface="ヒラギノ角ゴ Pro W3"/>
              </a:rPr>
              <a:t>Nota: </a:t>
            </a:r>
            <a:r>
              <a:rPr lang="sv-SE" altLang="en-US" sz="2200" kern="0" dirty="0" smtClean="0">
                <a:cs typeface="ヒラギノ角ゴ Pro W3"/>
              </a:rPr>
              <a:t>evidencias científicas de la UIMB con el grupo del Dr Backhed</a:t>
            </a:r>
          </a:p>
        </p:txBody>
      </p:sp>
    </p:spTree>
    <p:extLst>
      <p:ext uri="{BB962C8B-B14F-4D97-AF65-F5344CB8AC3E}">
        <p14:creationId xmlns:p14="http://schemas.microsoft.com/office/powerpoint/2010/main" val="10397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153653" y="135268"/>
            <a:ext cx="4964064" cy="9967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MX" sz="3200" b="1" dirty="0" smtClean="0">
                <a:solidFill>
                  <a:prstClr val="black"/>
                </a:solidFill>
              </a:rPr>
              <a:t>Función de la </a:t>
            </a:r>
            <a:r>
              <a:rPr lang="es-MX" sz="3200" b="1" dirty="0" err="1" smtClean="0">
                <a:solidFill>
                  <a:prstClr val="black"/>
                </a:solidFill>
              </a:rPr>
              <a:t>microbiota</a:t>
            </a:r>
            <a:r>
              <a:rPr lang="es-MX" sz="3200" b="1" dirty="0" smtClean="0">
                <a:solidFill>
                  <a:prstClr val="black"/>
                </a:solidFill>
              </a:rPr>
              <a:t> intestinal</a:t>
            </a:r>
            <a:endParaRPr lang="es-MX" sz="3200" b="1" dirty="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9585" y="5268838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Influenciada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uso de antibióticos, la edad y la ingesta alimentaria.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t="4214" r="2391"/>
          <a:stretch>
            <a:fillRect/>
          </a:stretch>
        </p:blipFill>
        <p:spPr bwMode="auto">
          <a:xfrm>
            <a:off x="1114613" y="1252734"/>
            <a:ext cx="6732984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840477" y="6450339"/>
            <a:ext cx="31744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Kovatcheva et al., The Prokaryotes (4th edition) </a:t>
            </a:r>
            <a:endParaRPr lang="en-US" sz="1200" dirty="0">
              <a:solidFill>
                <a:prstClr val="black"/>
              </a:solidFill>
              <a:latin typeface="Calibri Light" panose="020F0302020204030204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08884" y="1828800"/>
            <a:ext cx="685800" cy="2406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 rot="1871892">
            <a:off x="7033504" y="926250"/>
            <a:ext cx="389989" cy="81669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4274288" y="3434317"/>
            <a:ext cx="1826179" cy="6083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MX" dirty="0" smtClean="0">
                <a:solidFill>
                  <a:prstClr val="white"/>
                </a:solidFill>
              </a:rPr>
              <a:t>NO FIRMICUTES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48123" r="17931" b="11111"/>
          <a:stretch/>
        </p:blipFill>
        <p:spPr bwMode="auto">
          <a:xfrm>
            <a:off x="83062" y="975827"/>
            <a:ext cx="9002110" cy="419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357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 txBox="1">
            <a:spLocks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b="1">
                <a:solidFill>
                  <a:schemeClr val="tx2"/>
                </a:solidFill>
              </a:rPr>
              <a:t>Altered microbiota in T2D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89288"/>
            <a:ext cx="6408737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725963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7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1286540" y="132876"/>
            <a:ext cx="5853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sz="2800" b="1" dirty="0" smtClean="0">
                <a:solidFill>
                  <a:srgbClr val="000000"/>
                </a:solidFill>
              </a:rPr>
              <a:t>Overall microbial composition</a:t>
            </a:r>
          </a:p>
        </p:txBody>
      </p:sp>
      <p:grpSp>
        <p:nvGrpSpPr>
          <p:cNvPr id="40963" name="Group 5"/>
          <p:cNvGrpSpPr>
            <a:grpSpLocks/>
          </p:cNvGrpSpPr>
          <p:nvPr/>
        </p:nvGrpSpPr>
        <p:grpSpPr bwMode="auto">
          <a:xfrm>
            <a:off x="606056" y="967747"/>
            <a:ext cx="1579367" cy="1892411"/>
            <a:chOff x="0" y="1859223"/>
            <a:chExt cx="2571854" cy="3164202"/>
          </a:xfrm>
        </p:grpSpPr>
        <p:pic>
          <p:nvPicPr>
            <p:cNvPr id="40971" name="Picture 1" descr="Family_CT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0" t="9505" r="54778" b="9515"/>
            <a:stretch>
              <a:fillRect/>
            </a:stretch>
          </p:blipFill>
          <p:spPr bwMode="auto">
            <a:xfrm>
              <a:off x="0" y="2445947"/>
              <a:ext cx="2571854" cy="257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TextBox 4"/>
            <p:cNvSpPr txBox="1">
              <a:spLocks noChangeArrowheads="1"/>
            </p:cNvSpPr>
            <p:nvPr/>
          </p:nvSpPr>
          <p:spPr bwMode="auto">
            <a:xfrm>
              <a:off x="784966" y="1859223"/>
              <a:ext cx="1094256" cy="61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5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5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5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800" dirty="0" smtClean="0">
                  <a:solidFill>
                    <a:srgbClr val="000000"/>
                  </a:solidFill>
                </a:rPr>
                <a:t>NGT</a:t>
              </a:r>
            </a:p>
          </p:txBody>
        </p:sp>
      </p:grp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3632199" y="925215"/>
            <a:ext cx="1587577" cy="1934943"/>
            <a:chOff x="3620497" y="1788107"/>
            <a:chExt cx="2585266" cy="3235318"/>
          </a:xfrm>
        </p:grpSpPr>
        <p:pic>
          <p:nvPicPr>
            <p:cNvPr id="40969" name="Picture 2" descr="Family_Pre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9753" r="54778" b="9595"/>
            <a:stretch>
              <a:fillRect/>
            </a:stretch>
          </p:blipFill>
          <p:spPr bwMode="auto">
            <a:xfrm>
              <a:off x="3624340" y="2454129"/>
              <a:ext cx="2581423" cy="2569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0" name="TextBox 6"/>
            <p:cNvSpPr txBox="1">
              <a:spLocks noChangeArrowheads="1"/>
            </p:cNvSpPr>
            <p:nvPr/>
          </p:nvSpPr>
          <p:spPr bwMode="auto">
            <a:xfrm>
              <a:off x="3620497" y="1788107"/>
              <a:ext cx="2305493" cy="61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5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5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5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800" dirty="0" smtClean="0">
                  <a:solidFill>
                    <a:srgbClr val="000000"/>
                  </a:solidFill>
                </a:rPr>
                <a:t>Prediabetes</a:t>
              </a:r>
            </a:p>
          </p:txBody>
        </p:sp>
      </p:grpSp>
      <p:grpSp>
        <p:nvGrpSpPr>
          <p:cNvPr id="40965" name="Group 9"/>
          <p:cNvGrpSpPr>
            <a:grpSpLocks/>
          </p:cNvGrpSpPr>
          <p:nvPr/>
        </p:nvGrpSpPr>
        <p:grpSpPr bwMode="auto">
          <a:xfrm>
            <a:off x="6573855" y="925215"/>
            <a:ext cx="1581317" cy="1934943"/>
            <a:chOff x="6601523" y="1788107"/>
            <a:chExt cx="2575654" cy="3235318"/>
          </a:xfrm>
        </p:grpSpPr>
        <p:pic>
          <p:nvPicPr>
            <p:cNvPr id="40967" name="Picture 3" descr="Family_T2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9770" r="54663" b="9135"/>
            <a:stretch>
              <a:fillRect/>
            </a:stretch>
          </p:blipFill>
          <p:spPr bwMode="auto">
            <a:xfrm>
              <a:off x="6601523" y="2453086"/>
              <a:ext cx="2575654" cy="257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TextBox 7"/>
            <p:cNvSpPr txBox="1">
              <a:spLocks noChangeArrowheads="1"/>
            </p:cNvSpPr>
            <p:nvPr/>
          </p:nvSpPr>
          <p:spPr bwMode="auto">
            <a:xfrm>
              <a:off x="7367746" y="1788107"/>
              <a:ext cx="1010970" cy="61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5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5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5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800" dirty="0" smtClean="0">
                  <a:solidFill>
                    <a:srgbClr val="000000"/>
                  </a:solidFill>
                </a:rPr>
                <a:t>T2D</a:t>
              </a:r>
            </a:p>
          </p:txBody>
        </p:sp>
      </p:grpSp>
      <p:pic>
        <p:nvPicPr>
          <p:cNvPr id="13" name="Picture 2" descr="Screen Shot 2016-04-07 at 08.38.13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 t="35831" r="39953" b="21143"/>
          <a:stretch/>
        </p:blipFill>
        <p:spPr bwMode="auto">
          <a:xfrm>
            <a:off x="106317" y="3530012"/>
            <a:ext cx="4582633" cy="32641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16212" y="3778397"/>
            <a:ext cx="5629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 smtClean="0">
                <a:solidFill>
                  <a:srgbClr val="000000"/>
                </a:solidFill>
              </a:rPr>
              <a:t>NGT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785097" y="5128788"/>
            <a:ext cx="11993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 smtClean="0">
                <a:solidFill>
                  <a:srgbClr val="000000"/>
                </a:solidFill>
              </a:rPr>
              <a:t>Prediabetes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04465" y="4405744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 smtClean="0">
                <a:solidFill>
                  <a:srgbClr val="000000"/>
                </a:solidFill>
              </a:rPr>
              <a:t>T2D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699583" y="3942995"/>
            <a:ext cx="419987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GB" altLang="en-US" sz="1600" dirty="0"/>
              <a:t>Significantly different microbiota composition in NGT, prediabetes and T2D, </a:t>
            </a:r>
            <a:r>
              <a:rPr lang="en-GB" altLang="en-US" sz="1600" b="1" dirty="0"/>
              <a:t>most of the difference between NGT/</a:t>
            </a:r>
            <a:r>
              <a:rPr lang="en-GB" altLang="en-US" sz="1600" b="1" dirty="0" err="1"/>
              <a:t>PreD</a:t>
            </a:r>
            <a:r>
              <a:rPr lang="en-GB" altLang="en-US" sz="1600" b="1" dirty="0"/>
              <a:t> vs </a:t>
            </a:r>
            <a:r>
              <a:rPr lang="en-GB" altLang="en-US" sz="1600" b="1" dirty="0" smtClean="0"/>
              <a:t>T2D}</a:t>
            </a:r>
          </a:p>
          <a:p>
            <a:pPr algn="just">
              <a:spcBef>
                <a:spcPct val="0"/>
              </a:spcBef>
            </a:pPr>
            <a:endParaRPr lang="en-GB" altLang="en-US" sz="1600" dirty="0"/>
          </a:p>
          <a:p>
            <a:pPr algn="just">
              <a:spcBef>
                <a:spcPct val="0"/>
              </a:spcBef>
            </a:pPr>
            <a:r>
              <a:rPr lang="en-GB" altLang="en-US" sz="1600" b="1" dirty="0"/>
              <a:t>NO significant </a:t>
            </a:r>
            <a:r>
              <a:rPr lang="en-GB" altLang="en-US" sz="1600" dirty="0"/>
              <a:t>difference for overall microbiota composition </a:t>
            </a:r>
            <a:r>
              <a:rPr lang="en-GB" altLang="en-US" sz="1600" b="1" dirty="0"/>
              <a:t>between NGT and prediabetes</a:t>
            </a:r>
          </a:p>
        </p:txBody>
      </p:sp>
    </p:spTree>
    <p:extLst>
      <p:ext uri="{BB962C8B-B14F-4D97-AF65-F5344CB8AC3E}">
        <p14:creationId xmlns:p14="http://schemas.microsoft.com/office/powerpoint/2010/main" val="35069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6200"/>
            <a:ext cx="5903913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ubrik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v-SE" altLang="en-US" sz="3200" smtClean="0"/>
              <a:t>The gut microbiota affects many </a:t>
            </a:r>
            <a:br>
              <a:rPr lang="sv-SE" altLang="en-US" sz="3200" smtClean="0"/>
            </a:br>
            <a:r>
              <a:rPr lang="sv-SE" altLang="en-US" sz="3200" smtClean="0"/>
              <a:t>physiologic processes</a:t>
            </a:r>
            <a:endParaRPr lang="en-US" altLang="en-US" sz="320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427663" y="6505575"/>
            <a:ext cx="3824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altLang="en-US" sz="1400" smtClean="0">
                <a:solidFill>
                  <a:srgbClr val="000000"/>
                </a:solidFill>
              </a:rPr>
              <a:t>Sommer &amp; Bäckhed Nat. Rev. Microbiol 2013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32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>
              <a:spcBef>
                <a:spcPct val="5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>
              <a:spcBef>
                <a:spcPct val="5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573395FC-431B-4E2C-93E8-83237EE94B65}" type="slidenum">
              <a:rPr lang="sv-SE" altLang="en-US" sz="24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sv-SE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4" y="115888"/>
            <a:ext cx="88026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45" descr="ent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84876" y="3536671"/>
            <a:ext cx="1044670" cy="11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See original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742" y="3124086"/>
            <a:ext cx="2368265" cy="1776199"/>
          </a:xfrm>
          <a:prstGeom prst="rect">
            <a:avLst/>
          </a:prstGeom>
          <a:noFill/>
        </p:spPr>
      </p:pic>
      <p:cxnSp>
        <p:nvCxnSpPr>
          <p:cNvPr id="6" name="Connecteur droit 5"/>
          <p:cNvCxnSpPr/>
          <p:nvPr/>
        </p:nvCxnSpPr>
        <p:spPr>
          <a:xfrm>
            <a:off x="668780" y="4039885"/>
            <a:ext cx="7715751" cy="933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31721" y="2306316"/>
            <a:ext cx="2521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b="1" kern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Genome Sequencing</a:t>
            </a:r>
          </a:p>
          <a:p>
            <a:pPr algn="ctr" defTabSz="914400"/>
            <a:r>
              <a:rPr lang="en-US" b="1" kern="18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center</a:t>
            </a:r>
            <a:endParaRPr lang="fr-FR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60141" y="4546338"/>
            <a:ext cx="3015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 </a:t>
            </a:r>
            <a:r>
              <a:rPr lang="fr-FR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fr-F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eHeath</a:t>
            </a:r>
            <a:endParaRPr lang="fr-FR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784" y="5344663"/>
            <a:ext cx="3339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kern="1800" dirty="0" smtClean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Chronic diseases prevention</a:t>
            </a:r>
          </a:p>
          <a:p>
            <a:pPr algn="ctr" defTabSz="914400"/>
            <a:r>
              <a:rPr lang="en-US" b="1" kern="1800" dirty="0" smtClean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early treatment</a:t>
            </a:r>
            <a:endParaRPr lang="fr-FR" b="1" dirty="0">
              <a:solidFill>
                <a:srgbClr val="FFC000">
                  <a:lumMod val="75000"/>
                </a:srgb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71338" y="1949390"/>
            <a:ext cx="2869532" cy="1820698"/>
          </a:xfrm>
          <a:prstGeom prst="roundRect">
            <a:avLst>
              <a:gd name="adj" fmla="val 9667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84876" y="3158802"/>
            <a:ext cx="195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fr-FR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endParaRPr lang="fr-F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 à angle droit 16"/>
          <p:cNvSpPr/>
          <p:nvPr/>
        </p:nvSpPr>
        <p:spPr>
          <a:xfrm rot="5400000">
            <a:off x="4585571" y="4222048"/>
            <a:ext cx="726779" cy="333877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53356" y="2349318"/>
            <a:ext cx="188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Medical</a:t>
            </a:r>
            <a:r>
              <a:rPr lang="fr-FR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interpretation</a:t>
            </a:r>
            <a:r>
              <a:rPr lang="fr-FR" dirty="0" smtClean="0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fr-FR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counselling</a:t>
            </a:r>
            <a:endParaRPr lang="fr-FR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Flèche à angle droit 18"/>
          <p:cNvSpPr/>
          <p:nvPr/>
        </p:nvSpPr>
        <p:spPr>
          <a:xfrm rot="16200000" flipH="1">
            <a:off x="3674686" y="4244936"/>
            <a:ext cx="734784" cy="333877"/>
          </a:xfrm>
          <a:prstGeom prst="bent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165685" y="4621388"/>
            <a:ext cx="245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Theranostics</a:t>
            </a:r>
            <a:endParaRPr lang="fr-F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43406" y="5344663"/>
            <a:ext cx="480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b="1" kern="1800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b="1" kern="1800" dirty="0" smtClean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isease  etiologies, precision diagnostic and  optimized treatment</a:t>
            </a:r>
            <a:endParaRPr lang="fr-FR" b="1" dirty="0">
              <a:solidFill>
                <a:srgbClr val="FFC000">
                  <a:lumMod val="75000"/>
                </a:srgbClr>
              </a:solidFill>
            </a:endParaRPr>
          </a:p>
        </p:txBody>
      </p:sp>
      <p:pic>
        <p:nvPicPr>
          <p:cNvPr id="25" name="Picture 2" descr="HiSeqX_Ten_Imag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03" y="1316191"/>
            <a:ext cx="2502468" cy="10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lipse 26"/>
          <p:cNvSpPr/>
          <p:nvPr/>
        </p:nvSpPr>
        <p:spPr>
          <a:xfrm>
            <a:off x="1257289" y="2657293"/>
            <a:ext cx="1807781" cy="1301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26" name="Groupe 36"/>
          <p:cNvGrpSpPr/>
          <p:nvPr/>
        </p:nvGrpSpPr>
        <p:grpSpPr>
          <a:xfrm>
            <a:off x="668786" y="1412193"/>
            <a:ext cx="2424409" cy="1095259"/>
            <a:chOff x="898846" y="1645339"/>
            <a:chExt cx="3232546" cy="1095259"/>
          </a:xfrm>
        </p:grpSpPr>
        <p:sp>
          <p:nvSpPr>
            <p:cNvPr id="15" name="ZoneTexte 14"/>
            <p:cNvSpPr txBox="1"/>
            <p:nvPr/>
          </p:nvSpPr>
          <p:spPr>
            <a:xfrm>
              <a:off x="898846" y="2049102"/>
              <a:ext cx="2931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/>
              <a:r>
                <a:rPr lang="fr-FR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Metabonomics</a:t>
              </a:r>
              <a:endPara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1721017" y="1645339"/>
              <a:ext cx="2410375" cy="10952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9" name="Ellipse 28"/>
          <p:cNvSpPr/>
          <p:nvPr/>
        </p:nvSpPr>
        <p:spPr>
          <a:xfrm>
            <a:off x="5940860" y="2253558"/>
            <a:ext cx="2147637" cy="10343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Flèche courbée vers le haut 30"/>
          <p:cNvSpPr/>
          <p:nvPr/>
        </p:nvSpPr>
        <p:spPr>
          <a:xfrm>
            <a:off x="2893517" y="2125920"/>
            <a:ext cx="321906" cy="1948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8" name="Flèche courbée vers le haut 37"/>
          <p:cNvSpPr/>
          <p:nvPr/>
        </p:nvSpPr>
        <p:spPr>
          <a:xfrm>
            <a:off x="2900479" y="3289192"/>
            <a:ext cx="321906" cy="1948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9" name="Flèche courbée vers le haut 38"/>
          <p:cNvSpPr/>
          <p:nvPr/>
        </p:nvSpPr>
        <p:spPr>
          <a:xfrm>
            <a:off x="5772998" y="2760569"/>
            <a:ext cx="321906" cy="1948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40" name="Flèche courbée vers le haut 39"/>
          <p:cNvSpPr/>
          <p:nvPr/>
        </p:nvSpPr>
        <p:spPr>
          <a:xfrm flipH="1" flipV="1">
            <a:off x="5763811" y="2444606"/>
            <a:ext cx="321906" cy="1948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41" name="Flèche courbée vers le haut 40"/>
          <p:cNvSpPr/>
          <p:nvPr/>
        </p:nvSpPr>
        <p:spPr>
          <a:xfrm flipH="1" flipV="1">
            <a:off x="2875832" y="1840653"/>
            <a:ext cx="321906" cy="1948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42" name="Flèche courbée vers le haut 41"/>
          <p:cNvSpPr/>
          <p:nvPr/>
        </p:nvSpPr>
        <p:spPr>
          <a:xfrm flipH="1" flipV="1">
            <a:off x="2883604" y="3003158"/>
            <a:ext cx="321906" cy="1948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Triangle isocèle 2"/>
          <p:cNvSpPr/>
          <p:nvPr/>
        </p:nvSpPr>
        <p:spPr>
          <a:xfrm flipV="1">
            <a:off x="4307582" y="1306742"/>
            <a:ext cx="297195" cy="13187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-94564"/>
            <a:ext cx="24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692" name="Rectangle 4">
            <a:hlinkClick r:id="rId5"/>
          </p:cNvPr>
          <p:cNvSpPr>
            <a:spLocks noChangeArrowheads="1"/>
          </p:cNvSpPr>
          <p:nvPr/>
        </p:nvSpPr>
        <p:spPr bwMode="auto">
          <a:xfrm>
            <a:off x="0" y="2725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" name="Picture 2" descr="http://icons.iconarchive.com/icons/icons-land/medical/256/People-Patient-Male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727" y="3614775"/>
            <a:ext cx="1006605" cy="100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544407" y="197823"/>
            <a:ext cx="847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Bases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generación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aplicaciones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genómicas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innovadoras</a:t>
            </a:r>
            <a:r>
              <a:rPr lang="en-US" sz="2000" b="1" dirty="0" smtClean="0"/>
              <a:t> en la </a:t>
            </a:r>
            <a:r>
              <a:rPr lang="en-US" sz="2000" b="1" dirty="0" err="1" smtClean="0"/>
              <a:t>atención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Salud</a:t>
            </a:r>
            <a:endParaRPr lang="en-US" sz="2000" b="1" dirty="0"/>
          </a:p>
        </p:txBody>
      </p:sp>
      <p:pic>
        <p:nvPicPr>
          <p:cNvPr id="53" name="Picture 3" descr="See original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2591" y="2891249"/>
            <a:ext cx="639431" cy="877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22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09032"/>
            <a:ext cx="2842356" cy="18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95" y="1596943"/>
            <a:ext cx="4672113" cy="44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506" y="3565277"/>
            <a:ext cx="3668489" cy="1826842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259633" y="5392133"/>
            <a:ext cx="2266292" cy="3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entury Gothic" pitchFamily="34" charset="0"/>
              <a:buChar char="●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en-GB" sz="1800" b="1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EGID new building, opening first quarter 2016</a:t>
            </a:r>
          </a:p>
        </p:txBody>
      </p:sp>
      <p:pic>
        <p:nvPicPr>
          <p:cNvPr id="12" name="Imag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087" y="104176"/>
            <a:ext cx="2335025" cy="149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9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698" name="Text Box 2"/>
          <p:cNvSpPr txBox="1">
            <a:spLocks noChangeArrowheads="1"/>
          </p:cNvSpPr>
          <p:nvPr/>
        </p:nvSpPr>
        <p:spPr bwMode="auto">
          <a:xfrm>
            <a:off x="540985" y="2302303"/>
            <a:ext cx="39434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CA" sz="2000" b="1" dirty="0">
              <a:solidFill>
                <a:schemeClr val="bg1"/>
              </a:solidFill>
              <a:effectLst/>
              <a:latin typeface="Arial" pitchFamily="34" charset="0"/>
            </a:endParaRPr>
          </a:p>
          <a:p>
            <a:r>
              <a:rPr lang="en-CA" sz="2400" b="1" dirty="0">
                <a:solidFill>
                  <a:schemeClr val="bg1"/>
                </a:solidFill>
                <a:effectLst/>
                <a:latin typeface="Arial" pitchFamily="34" charset="0"/>
              </a:rPr>
              <a:t>Amelie </a:t>
            </a:r>
            <a:r>
              <a:rPr lang="en-CA" sz="2400" b="1" dirty="0" err="1" smtClean="0">
                <a:solidFill>
                  <a:schemeClr val="bg1"/>
                </a:solidFill>
                <a:effectLst/>
                <a:latin typeface="Arial" pitchFamily="34" charset="0"/>
              </a:rPr>
              <a:t>Bonnefond</a:t>
            </a:r>
            <a:endParaRPr lang="en-CA" sz="2400" b="1" dirty="0" smtClean="0"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437703" name="Picture 7"/>
          <p:cNvPicPr>
            <a:picLocks noChangeAspect="1" noChangeArrowheads="1"/>
          </p:cNvPicPr>
          <p:nvPr/>
        </p:nvPicPr>
        <p:blipFill>
          <a:blip r:embed="rId3" cstate="print"/>
          <a:srcRect l="15428" r="7431" b="7985"/>
          <a:stretch>
            <a:fillRect/>
          </a:stretch>
        </p:blipFill>
        <p:spPr bwMode="auto">
          <a:xfrm>
            <a:off x="3364561" y="198232"/>
            <a:ext cx="1439862" cy="14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725568" y="3111567"/>
            <a:ext cx="4392488" cy="6001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11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Lille </a:t>
            </a:r>
            <a:r>
              <a:rPr lang="fr-FR" sz="11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Integrated</a:t>
            </a:r>
            <a:r>
              <a:rPr lang="fr-FR" sz="11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fr-FR" sz="11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Genomic</a:t>
            </a:r>
            <a:r>
              <a:rPr lang="fr-FR" sz="11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Advanced Network </a:t>
            </a:r>
            <a:r>
              <a:rPr lang="fr-FR" sz="11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Personalized</a:t>
            </a:r>
            <a:r>
              <a:rPr lang="fr-FR" sz="11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 </a:t>
            </a:r>
            <a:r>
              <a:rPr lang="fr-FR" sz="1100" b="1" cap="all" dirty="0" err="1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Medicine</a:t>
            </a:r>
            <a:endParaRPr lang="fr-FR" sz="11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defRPr/>
            </a:pPr>
            <a:endParaRPr lang="fr-FR" sz="11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e 19"/>
          <p:cNvGrpSpPr/>
          <p:nvPr/>
        </p:nvGrpSpPr>
        <p:grpSpPr>
          <a:xfrm>
            <a:off x="5017545" y="1817699"/>
            <a:ext cx="4100512" cy="1293872"/>
            <a:chOff x="2433638" y="4741803"/>
            <a:chExt cx="4100512" cy="1293872"/>
          </a:xfrm>
        </p:grpSpPr>
        <p:sp>
          <p:nvSpPr>
            <p:cNvPr id="21" name="Rectangle 20"/>
            <p:cNvSpPr/>
            <p:nvPr/>
          </p:nvSpPr>
          <p:spPr>
            <a:xfrm>
              <a:off x="2771800" y="4741803"/>
              <a:ext cx="2160240" cy="1200329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fr-FR" sz="360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  <a:latin typeface="Tekton Pro Cond" pitchFamily="34" charset="0"/>
                </a:rPr>
                <a:t>LIGAN - PM</a:t>
              </a:r>
            </a:p>
          </p:txBody>
        </p:sp>
        <p:grpSp>
          <p:nvGrpSpPr>
            <p:cNvPr id="3" name="Groupe 11"/>
            <p:cNvGrpSpPr>
              <a:grpSpLocks/>
            </p:cNvGrpSpPr>
            <p:nvPr/>
          </p:nvGrpSpPr>
          <p:grpSpPr bwMode="auto">
            <a:xfrm>
              <a:off x="2433638" y="5594350"/>
              <a:ext cx="4100512" cy="441325"/>
              <a:chOff x="2483768" y="4221088"/>
              <a:chExt cx="3744416" cy="614464"/>
            </a:xfrm>
          </p:grpSpPr>
          <p:grpSp>
            <p:nvGrpSpPr>
              <p:cNvPr id="4" name="Groupe 35"/>
              <p:cNvGrpSpPr>
                <a:grpSpLocks/>
              </p:cNvGrpSpPr>
              <p:nvPr/>
            </p:nvGrpSpPr>
            <p:grpSpPr bwMode="auto">
              <a:xfrm>
                <a:off x="3349625" y="4400550"/>
                <a:ext cx="238125" cy="214249"/>
                <a:chOff x="3349625" y="4400550"/>
                <a:chExt cx="238125" cy="214249"/>
              </a:xfrm>
            </p:grpSpPr>
            <p:cxnSp>
              <p:nvCxnSpPr>
                <p:cNvPr id="27" name="Connecteur droit 26"/>
                <p:cNvCxnSpPr/>
                <p:nvPr/>
              </p:nvCxnSpPr>
              <p:spPr>
                <a:xfrm flipH="1">
                  <a:off x="3575050" y="4454525"/>
                  <a:ext cx="12700" cy="107950"/>
                </a:xfrm>
                <a:prstGeom prst="lin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>
                  <a:off x="3349625" y="4406900"/>
                  <a:ext cx="12700" cy="177800"/>
                </a:xfrm>
                <a:prstGeom prst="lin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flipH="1">
                  <a:off x="3491881" y="4419600"/>
                  <a:ext cx="35544" cy="195199"/>
                </a:xfrm>
                <a:prstGeom prst="lin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 flipH="1">
                  <a:off x="3426224" y="4400550"/>
                  <a:ext cx="12301" cy="201659"/>
                </a:xfrm>
                <a:prstGeom prst="line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e 34"/>
              <p:cNvGrpSpPr>
                <a:grpSpLocks/>
              </p:cNvGrpSpPr>
              <p:nvPr/>
            </p:nvGrpSpPr>
            <p:grpSpPr bwMode="auto">
              <a:xfrm>
                <a:off x="2483768" y="4221088"/>
                <a:ext cx="3744416" cy="614464"/>
                <a:chOff x="2483768" y="4221088"/>
                <a:chExt cx="3744416" cy="614464"/>
              </a:xfrm>
            </p:grpSpPr>
            <p:sp>
              <p:nvSpPr>
                <p:cNvPr id="25" name="Forme libre 24"/>
                <p:cNvSpPr/>
                <p:nvPr/>
              </p:nvSpPr>
              <p:spPr>
                <a:xfrm>
                  <a:off x="2555776" y="4360190"/>
                  <a:ext cx="3600400" cy="475362"/>
                </a:xfrm>
                <a:custGeom>
                  <a:avLst/>
                  <a:gdLst>
                    <a:gd name="connsiteX0" fmla="*/ 0 w 4441371"/>
                    <a:gd name="connsiteY0" fmla="*/ 400957 h 869042"/>
                    <a:gd name="connsiteX1" fmla="*/ 555171 w 4441371"/>
                    <a:gd name="connsiteY1" fmla="*/ 9071 h 869042"/>
                    <a:gd name="connsiteX2" fmla="*/ 1099457 w 4441371"/>
                    <a:gd name="connsiteY2" fmla="*/ 455385 h 869042"/>
                    <a:gd name="connsiteX3" fmla="*/ 1741714 w 4441371"/>
                    <a:gd name="connsiteY3" fmla="*/ 52614 h 869042"/>
                    <a:gd name="connsiteX4" fmla="*/ 2394857 w 4441371"/>
                    <a:gd name="connsiteY4" fmla="*/ 422728 h 869042"/>
                    <a:gd name="connsiteX5" fmla="*/ 3287485 w 4441371"/>
                    <a:gd name="connsiteY5" fmla="*/ 107042 h 869042"/>
                    <a:gd name="connsiteX6" fmla="*/ 4441371 w 4441371"/>
                    <a:gd name="connsiteY6" fmla="*/ 869042 h 869042"/>
                    <a:gd name="connsiteX0" fmla="*/ 0 w 4441371"/>
                    <a:gd name="connsiteY0" fmla="*/ 410029 h 878114"/>
                    <a:gd name="connsiteX1" fmla="*/ 532965 w 4441371"/>
                    <a:gd name="connsiteY1" fmla="*/ 9072 h 878114"/>
                    <a:gd name="connsiteX2" fmla="*/ 1099457 w 4441371"/>
                    <a:gd name="connsiteY2" fmla="*/ 464457 h 878114"/>
                    <a:gd name="connsiteX3" fmla="*/ 1741714 w 4441371"/>
                    <a:gd name="connsiteY3" fmla="*/ 61686 h 878114"/>
                    <a:gd name="connsiteX4" fmla="*/ 2394857 w 4441371"/>
                    <a:gd name="connsiteY4" fmla="*/ 431800 h 878114"/>
                    <a:gd name="connsiteX5" fmla="*/ 3287485 w 4441371"/>
                    <a:gd name="connsiteY5" fmla="*/ 116114 h 878114"/>
                    <a:gd name="connsiteX6" fmla="*/ 4441371 w 4441371"/>
                    <a:gd name="connsiteY6" fmla="*/ 878114 h 87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41371" h="878114">
                      <a:moveTo>
                        <a:pt x="0" y="410029"/>
                      </a:moveTo>
                      <a:cubicBezTo>
                        <a:pt x="185964" y="209550"/>
                        <a:pt x="349722" y="1"/>
                        <a:pt x="532965" y="9072"/>
                      </a:cubicBezTo>
                      <a:cubicBezTo>
                        <a:pt x="716208" y="18143"/>
                        <a:pt x="897999" y="455688"/>
                        <a:pt x="1099457" y="464457"/>
                      </a:cubicBezTo>
                      <a:cubicBezTo>
                        <a:pt x="1300915" y="473226"/>
                        <a:pt x="1525814" y="67129"/>
                        <a:pt x="1741714" y="61686"/>
                      </a:cubicBezTo>
                      <a:cubicBezTo>
                        <a:pt x="1957614" y="56243"/>
                        <a:pt x="2137229" y="422729"/>
                        <a:pt x="2394857" y="431800"/>
                      </a:cubicBezTo>
                      <a:cubicBezTo>
                        <a:pt x="2652485" y="440871"/>
                        <a:pt x="2946400" y="41728"/>
                        <a:pt x="3287485" y="116114"/>
                      </a:cubicBezTo>
                      <a:cubicBezTo>
                        <a:pt x="3628570" y="190500"/>
                        <a:pt x="4207328" y="720271"/>
                        <a:pt x="4441371" y="878114"/>
                      </a:cubicBezTo>
                    </a:path>
                  </a:pathLst>
                </a:custGeom>
                <a:ln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orme libre 25"/>
                <p:cNvSpPr/>
                <p:nvPr/>
              </p:nvSpPr>
              <p:spPr>
                <a:xfrm flipV="1">
                  <a:off x="2483768" y="4221088"/>
                  <a:ext cx="3744416" cy="388386"/>
                </a:xfrm>
                <a:custGeom>
                  <a:avLst/>
                  <a:gdLst>
                    <a:gd name="connsiteX0" fmla="*/ 0 w 4441371"/>
                    <a:gd name="connsiteY0" fmla="*/ 400957 h 869042"/>
                    <a:gd name="connsiteX1" fmla="*/ 555171 w 4441371"/>
                    <a:gd name="connsiteY1" fmla="*/ 9071 h 869042"/>
                    <a:gd name="connsiteX2" fmla="*/ 1099457 w 4441371"/>
                    <a:gd name="connsiteY2" fmla="*/ 455385 h 869042"/>
                    <a:gd name="connsiteX3" fmla="*/ 1741714 w 4441371"/>
                    <a:gd name="connsiteY3" fmla="*/ 52614 h 869042"/>
                    <a:gd name="connsiteX4" fmla="*/ 2394857 w 4441371"/>
                    <a:gd name="connsiteY4" fmla="*/ 422728 h 869042"/>
                    <a:gd name="connsiteX5" fmla="*/ 3287485 w 4441371"/>
                    <a:gd name="connsiteY5" fmla="*/ 107042 h 869042"/>
                    <a:gd name="connsiteX6" fmla="*/ 4441371 w 4441371"/>
                    <a:gd name="connsiteY6" fmla="*/ 869042 h 869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41371" h="869042">
                      <a:moveTo>
                        <a:pt x="0" y="400957"/>
                      </a:moveTo>
                      <a:cubicBezTo>
                        <a:pt x="185964" y="200478"/>
                        <a:pt x="371928" y="0"/>
                        <a:pt x="555171" y="9071"/>
                      </a:cubicBezTo>
                      <a:cubicBezTo>
                        <a:pt x="738414" y="18142"/>
                        <a:pt x="901700" y="448128"/>
                        <a:pt x="1099457" y="455385"/>
                      </a:cubicBezTo>
                      <a:cubicBezTo>
                        <a:pt x="1297214" y="462642"/>
                        <a:pt x="1525814" y="58057"/>
                        <a:pt x="1741714" y="52614"/>
                      </a:cubicBezTo>
                      <a:cubicBezTo>
                        <a:pt x="1957614" y="47171"/>
                        <a:pt x="2137229" y="413657"/>
                        <a:pt x="2394857" y="422728"/>
                      </a:cubicBezTo>
                      <a:cubicBezTo>
                        <a:pt x="2652485" y="431799"/>
                        <a:pt x="2946400" y="32656"/>
                        <a:pt x="3287485" y="107042"/>
                      </a:cubicBezTo>
                      <a:cubicBezTo>
                        <a:pt x="3628570" y="181428"/>
                        <a:pt x="4207328" y="711199"/>
                        <a:pt x="4441371" y="869042"/>
                      </a:cubicBezTo>
                    </a:path>
                  </a:pathLst>
                </a:custGeom>
                <a:ln/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18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5255" y="198232"/>
            <a:ext cx="2845054" cy="18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1765" y="461303"/>
            <a:ext cx="975198" cy="97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b&amp;w"/>
          <p:cNvPicPr>
            <a:picLocks noChangeAspect="1" noChangeArrowheads="1"/>
          </p:cNvPicPr>
          <p:nvPr/>
        </p:nvPicPr>
        <p:blipFill>
          <a:blip r:embed="rId6" cstate="print"/>
          <a:srcRect b="25615"/>
          <a:stretch>
            <a:fillRect/>
          </a:stretch>
        </p:blipFill>
        <p:spPr bwMode="auto">
          <a:xfrm>
            <a:off x="5175262" y="4047906"/>
            <a:ext cx="2879725" cy="113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" descr="http://www.univ-lille2.fr/edbsl/Cartes-Images/IP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24" y="3848512"/>
            <a:ext cx="2680084" cy="133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032191" y="3783085"/>
            <a:ext cx="4172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FF99"/>
                </a:solidFill>
                <a:latin typeface="Arial Narrow" pitchFamily="34" charset="0"/>
              </a:rPr>
              <a:t>Philippe </a:t>
            </a:r>
            <a:r>
              <a:rPr lang="en-GB" sz="3200" i="1" dirty="0" err="1" smtClean="0">
                <a:solidFill>
                  <a:srgbClr val="FFFF99"/>
                </a:solidFill>
                <a:latin typeface="Arial Narrow" pitchFamily="34" charset="0"/>
              </a:rPr>
              <a:t>Froguel</a:t>
            </a:r>
            <a:r>
              <a:rPr lang="en-GB" sz="3200" i="1" dirty="0" smtClean="0">
                <a:solidFill>
                  <a:srgbClr val="FFFF99"/>
                </a:solidFill>
                <a:latin typeface="Arial Narrow" pitchFamily="34" charset="0"/>
              </a:rPr>
              <a:t>, MD, PhD</a:t>
            </a:r>
            <a:endParaRPr lang="fr-FR" sz="4000" i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311173" name="Text Box 5"/>
          <p:cNvSpPr txBox="1">
            <a:spLocks noChangeArrowheads="1"/>
          </p:cNvSpPr>
          <p:nvPr/>
        </p:nvSpPr>
        <p:spPr bwMode="auto">
          <a:xfrm>
            <a:off x="5587538" y="5458593"/>
            <a:ext cx="3556469" cy="113877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 Narrow" pitchFamily="34" charset="0"/>
              </a:rPr>
              <a:t>Department of Genomics of Common Disease </a:t>
            </a:r>
          </a:p>
          <a:p>
            <a:pPr>
              <a:defRPr/>
            </a:pPr>
            <a:r>
              <a:rPr lang="en-GB" sz="28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</a:t>
            </a:r>
            <a:r>
              <a:rPr lang="en-GB" sz="24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mperial College London</a:t>
            </a:r>
            <a:r>
              <a:rPr lang="en-GB" sz="1600" i="1" dirty="0" smtClean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GB" i="1" dirty="0" smtClean="0">
                <a:solidFill>
                  <a:srgbClr val="000066"/>
                </a:solidFill>
                <a:latin typeface="Arial Narrow" pitchFamily="34" charset="0"/>
              </a:rPr>
              <a:t>UK</a:t>
            </a:r>
            <a:endParaRPr lang="en-US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311174" name="Rectangle 6"/>
          <p:cNvSpPr>
            <a:spLocks noChangeArrowheads="1"/>
          </p:cNvSpPr>
          <p:nvPr/>
        </p:nvSpPr>
        <p:spPr bwMode="auto">
          <a:xfrm>
            <a:off x="1497957" y="5299558"/>
            <a:ext cx="40895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Integrated Genomics and metabolic</a:t>
            </a:r>
          </a:p>
          <a:p>
            <a:pPr>
              <a:defRPr/>
            </a:pPr>
            <a:r>
              <a:rPr lang="en-GB" sz="20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 diseases modelling </a:t>
            </a:r>
            <a:endParaRPr lang="en-GB" sz="2000" i="1" dirty="0">
              <a:solidFill>
                <a:prstClr val="white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GB" sz="2000" dirty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CNRS </a:t>
            </a:r>
            <a:r>
              <a:rPr lang="en-GB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8199-EGID</a:t>
            </a:r>
            <a:endParaRPr lang="en-GB" sz="2000" dirty="0">
              <a:solidFill>
                <a:prstClr val="white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GB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Institut</a:t>
            </a:r>
            <a:r>
              <a:rPr lang="en-GB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 </a:t>
            </a:r>
            <a:r>
              <a:rPr lang="en-GB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Pasteur,de</a:t>
            </a:r>
            <a:r>
              <a:rPr lang="en-GB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 Lille</a:t>
            </a:r>
            <a:r>
              <a:rPr lang="en-GB" sz="2000" dirty="0">
                <a:solidFill>
                  <a:prstClr val="white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, France</a:t>
            </a:r>
            <a:endParaRPr lang="fr-FR" dirty="0">
              <a:solidFill>
                <a:prstClr val="white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 Narrow" pitchFamily="34" charset="0"/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054418" y="4506103"/>
            <a:ext cx="4111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p.froguel@imperial.ac.uk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11176" name="Text Box 8"/>
          <p:cNvSpPr txBox="1">
            <a:spLocks noChangeArrowheads="1"/>
          </p:cNvSpPr>
          <p:nvPr/>
        </p:nvSpPr>
        <p:spPr bwMode="auto">
          <a:xfrm>
            <a:off x="2920623" y="539283"/>
            <a:ext cx="597185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4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Genomics and innovation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 human health</a:t>
            </a:r>
          </a:p>
          <a:p>
            <a:pPr algn="ctr">
              <a:defRPr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Diabetes as an example for prediction and personalized medicine</a:t>
            </a:r>
            <a:endParaRPr lang="fr-FR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3" cstate="print"/>
          <a:srcRect l="15428" r="7431" b="7985"/>
          <a:stretch>
            <a:fillRect/>
          </a:stretch>
        </p:blipFill>
        <p:spPr bwMode="auto">
          <a:xfrm>
            <a:off x="179389" y="5310201"/>
            <a:ext cx="1318562" cy="140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043" y="218365"/>
            <a:ext cx="2082489" cy="133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9388" y="20639"/>
            <a:ext cx="3024460" cy="4814625"/>
            <a:chOff x="113" y="935"/>
            <a:chExt cx="1996" cy="2840"/>
          </a:xfrm>
        </p:grpSpPr>
        <p:pic>
          <p:nvPicPr>
            <p:cNvPr id="1037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r="9299"/>
            <a:stretch>
              <a:fillRect/>
            </a:stretch>
          </p:blipFill>
          <p:spPr bwMode="auto">
            <a:xfrm>
              <a:off x="113" y="935"/>
              <a:ext cx="1951" cy="2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1134" y="3612"/>
              <a:ext cx="9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20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12" name="Picture 2" descr="http://www.univ-lille2.fr/edbsl/Cartes-Images/IP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8730" y="218365"/>
            <a:ext cx="2680084" cy="133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diseases are a challenge for health care systems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b="1" dirty="0" smtClean="0"/>
              <a:t>We still don’t know the causes of most chronic diseases </a:t>
            </a:r>
          </a:p>
          <a:p>
            <a:pPr algn="just"/>
            <a:r>
              <a:rPr lang="en-US" sz="3600" b="1" dirty="0" smtClean="0"/>
              <a:t>Treatments are moderately efficient, are expensive with side effects</a:t>
            </a:r>
          </a:p>
          <a:p>
            <a:pPr algn="just"/>
            <a:r>
              <a:rPr lang="en-US" sz="3600" b="1" dirty="0" smtClean="0"/>
              <a:t>All patients are treated the same although medicine should be personalized to be cost effective</a:t>
            </a:r>
          </a:p>
          <a:p>
            <a:pPr algn="just">
              <a:buNone/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 txBox="1">
            <a:spLocks noChangeArrowheads="1"/>
          </p:cNvSpPr>
          <p:nvPr/>
        </p:nvSpPr>
        <p:spPr bwMode="auto">
          <a:xfrm>
            <a:off x="384908" y="251322"/>
            <a:ext cx="8766781" cy="50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b="1" kern="0" dirty="0" smtClean="0">
                <a:solidFill>
                  <a:srgbClr val="FFFF00"/>
                </a:solidFill>
                <a:latin typeface="Arial"/>
              </a:rPr>
              <a:t>1980-2015: the diabetes field mostly ignored precision medicine</a:t>
            </a:r>
            <a:r>
              <a:rPr lang="en-US" sz="2000" b="1" kern="0" dirty="0" smtClean="0">
                <a:solidFill>
                  <a:srgbClr val="FFFF00"/>
                </a:solidFill>
                <a:latin typeface="Arial"/>
              </a:rPr>
              <a:t>	</a:t>
            </a:r>
            <a:r>
              <a:rPr lang="en-US" sz="2000" b="1" kern="0" dirty="0" smtClean="0">
                <a:solidFill>
                  <a:srgbClr val="FFC000"/>
                </a:solidFill>
                <a:latin typeface="Arial"/>
              </a:rPr>
              <a:t>			</a:t>
            </a:r>
            <a:endParaRPr lang="en-US" sz="2000" b="1" i="1" kern="0" dirty="0" smtClean="0">
              <a:solidFill>
                <a:srgbClr val="000000"/>
              </a:solidFill>
              <a:latin typeface="Arial"/>
            </a:endParaRPr>
          </a:p>
          <a:p>
            <a:pPr defTabSz="914400">
              <a:spcBef>
                <a:spcPct val="0"/>
              </a:spcBef>
              <a:defRPr/>
            </a:pPr>
            <a:endParaRPr lang="en-US" sz="2000" b="1" i="1" kern="0" dirty="0" smtClean="0">
              <a:solidFill>
                <a:srgbClr val="000000"/>
              </a:solidFill>
              <a:latin typeface="Arial"/>
            </a:endParaRPr>
          </a:p>
          <a:p>
            <a:pPr defTabSz="914400">
              <a:spcBef>
                <a:spcPct val="0"/>
              </a:spcBef>
              <a:defRPr/>
            </a:pPr>
            <a:r>
              <a:rPr lang="en-US" sz="2000" b="1" i="1" kern="0" dirty="0" smtClean="0">
                <a:solidFill>
                  <a:srgbClr val="FFC000"/>
                </a:solidFill>
                <a:latin typeface="Arial"/>
              </a:rPr>
              <a:t>				</a:t>
            </a:r>
            <a:endParaRPr lang="en-US" sz="2000" b="1" i="1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70647" y="2698576"/>
            <a:ext cx="8283388" cy="4114800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 In 1980 overweight diabetic patients were treated differently than normal weight patients.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 Today all diabetics receive </a:t>
            </a:r>
            <a:r>
              <a:rPr lang="en-US" sz="2800" b="1" dirty="0" err="1" smtClean="0">
                <a:solidFill>
                  <a:srgbClr val="FFFFFF"/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metformin</a:t>
            </a: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 and if (when) doesn’t work there is no agreed guidelines. 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pitchFamily="34" charset="0"/>
                <a:ea typeface="ＭＳ Ｐゴシック" pitchFamily="-106" charset="-128"/>
                <a:cs typeface="Arial" pitchFamily="34" charset="0"/>
              </a:rPr>
              <a:t> The road is dominated by drug company new products.</a:t>
            </a:r>
            <a:endParaRPr lang="en-US" sz="2800" b="1" dirty="0">
              <a:solidFill>
                <a:srgbClr val="FFFFFF"/>
              </a:solidFill>
              <a:latin typeface="Arial" pitchFamily="34" charset="0"/>
              <a:ea typeface="ＭＳ Ｐゴシック" pitchFamily="-106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64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 r="9299"/>
          <a:stretch>
            <a:fillRect/>
          </a:stretch>
        </p:blipFill>
        <p:spPr bwMode="auto">
          <a:xfrm>
            <a:off x="3064271" y="3155661"/>
            <a:ext cx="2348799" cy="31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" y="306634"/>
            <a:ext cx="8942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To do better,  we should elucidate disease etiology in every patient as a clue for precision medicine.</a:t>
            </a:r>
          </a:p>
          <a:p>
            <a:pPr>
              <a:spcBef>
                <a:spcPct val="0"/>
              </a:spcBef>
              <a:defRPr/>
            </a:pPr>
            <a:endParaRPr lang="en-US" sz="2400" b="1" kern="0" dirty="0" smtClean="0">
              <a:solidFill>
                <a:srgbClr val="FFFFFF"/>
              </a:solidFill>
              <a:latin typeface="Arial"/>
              <a:ea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b="1" kern="0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Genomics can help as may differentiate causes from consequences of diseases, opening avenues for the cure of chronic diseases. </a:t>
            </a:r>
            <a:r>
              <a:rPr lang="en-US" b="1" kern="0" dirty="0" smtClean="0">
                <a:solidFill>
                  <a:srgbClr val="FFC000"/>
                </a:solidFill>
                <a:latin typeface="Arial"/>
                <a:ea typeface="ＭＳ Ｐゴシック" charset="0"/>
              </a:rPr>
              <a:t>			</a:t>
            </a:r>
            <a:endParaRPr lang="en-US" i="1" kern="0" dirty="0" smtClean="0">
              <a:solidFill>
                <a:prstClr val="white"/>
              </a:solidFill>
              <a:latin typeface="Arial"/>
              <a:ea typeface="ＭＳ Ｐゴシック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Type 2 diabetes is a genetic disorder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529672" y="2897662"/>
            <a:ext cx="3960440" cy="4924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fr-FR" sz="2600" b="1" kern="0" dirty="0" smtClean="0">
                <a:solidFill>
                  <a:prstClr val="black"/>
                </a:solidFill>
                <a:ea typeface="MS PGothic" pitchFamily="34" charset="-128"/>
              </a:rPr>
              <a:t>ENVIRONMENT</a:t>
            </a:r>
          </a:p>
        </p:txBody>
      </p:sp>
      <p:pic>
        <p:nvPicPr>
          <p:cNvPr id="157" name="Picture 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566096"/>
            <a:ext cx="13465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Garfield Sleep.jpg"/>
          <p:cNvPicPr>
            <a:picLocks noChangeAspect="1" noChangeArrowheads="1"/>
          </p:cNvPicPr>
          <p:nvPr/>
        </p:nvPicPr>
        <p:blipFill>
          <a:blip r:embed="rId3" cstate="print"/>
          <a:srcRect l="21851"/>
          <a:stretch>
            <a:fillRect/>
          </a:stretch>
        </p:blipFill>
        <p:spPr bwMode="auto">
          <a:xfrm>
            <a:off x="1835696" y="1286176"/>
            <a:ext cx="1512168" cy="1376990"/>
          </a:xfrm>
          <a:prstGeom prst="rect">
            <a:avLst/>
          </a:prstGeom>
          <a:noFill/>
        </p:spPr>
      </p:pic>
      <p:pic>
        <p:nvPicPr>
          <p:cNvPr id="158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94089"/>
            <a:ext cx="1080120" cy="115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1790232"/>
            <a:ext cx="1336954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www.amecq.ca/images/opinion/2012/18_6_2012_jpg/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8" y="1844824"/>
            <a:ext cx="1213845" cy="918476"/>
          </a:xfrm>
          <a:prstGeom prst="rect">
            <a:avLst/>
          </a:prstGeom>
          <a:noFill/>
        </p:spPr>
      </p:pic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498608" y="4022488"/>
            <a:ext cx="3960440" cy="4924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fr-FR" sz="2600" b="1" kern="0" dirty="0" smtClean="0">
                <a:solidFill>
                  <a:prstClr val="black"/>
                </a:solidFill>
                <a:ea typeface="MS PGothic" pitchFamily="34" charset="-128"/>
              </a:rPr>
              <a:t>GENETICS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 rot="2223087" flipH="1">
            <a:off x="2248443" y="3535493"/>
            <a:ext cx="381000" cy="304800"/>
            <a:chOff x="816" y="1920"/>
            <a:chExt cx="240" cy="240"/>
          </a:xfrm>
        </p:grpSpPr>
        <p:sp>
          <p:nvSpPr>
            <p:cNvPr id="76" name="Line 69"/>
            <p:cNvSpPr>
              <a:spLocks noChangeShapeType="1"/>
            </p:cNvSpPr>
            <p:nvPr/>
          </p:nvSpPr>
          <p:spPr bwMode="auto">
            <a:xfrm flipH="1">
              <a:off x="816" y="1920"/>
              <a:ext cx="144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Line 70"/>
            <p:cNvSpPr>
              <a:spLocks noChangeShapeType="1"/>
            </p:cNvSpPr>
            <p:nvPr/>
          </p:nvSpPr>
          <p:spPr bwMode="auto">
            <a:xfrm flipV="1">
              <a:off x="912" y="1920"/>
              <a:ext cx="144" cy="24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ctr" defTabSz="914400">
                <a:defRPr/>
              </a:pPr>
              <a:endParaRPr lang="fr-FR" kern="0" smtClea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 l="5512" t="39199" r="70863" b="31401"/>
          <a:stretch>
            <a:fillRect/>
          </a:stretch>
        </p:blipFill>
        <p:spPr bwMode="auto">
          <a:xfrm>
            <a:off x="858648" y="4584910"/>
            <a:ext cx="3096344" cy="216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ZoneTexte 79"/>
          <p:cNvSpPr txBox="1"/>
          <p:nvPr/>
        </p:nvSpPr>
        <p:spPr>
          <a:xfrm>
            <a:off x="4211966" y="5271247"/>
            <a:ext cx="326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r-FR" sz="20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T2D </a:t>
            </a:r>
            <a:r>
              <a:rPr lang="fr-FR" sz="2000" b="1" dirty="0" err="1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Heritability</a:t>
            </a:r>
            <a:r>
              <a:rPr lang="fr-FR" sz="2000" b="1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~ 40-70%</a:t>
            </a:r>
            <a:endParaRPr lang="fr-FR" sz="2000" b="1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Chevron 80"/>
          <p:cNvSpPr/>
          <p:nvPr/>
        </p:nvSpPr>
        <p:spPr>
          <a:xfrm>
            <a:off x="4572000" y="3240272"/>
            <a:ext cx="792088" cy="936104"/>
          </a:xfrm>
          <a:prstGeom prst="chevron">
            <a:avLst>
              <a:gd name="adj" fmla="val 6550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2" name="Text Box 59"/>
          <p:cNvSpPr txBox="1">
            <a:spLocks noChangeArrowheads="1"/>
          </p:cNvSpPr>
          <p:nvPr/>
        </p:nvSpPr>
        <p:spPr bwMode="auto">
          <a:xfrm>
            <a:off x="5508105" y="3440614"/>
            <a:ext cx="3384376" cy="49244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fr-FR" sz="2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Type 2 </a:t>
            </a:r>
            <a:r>
              <a:rPr lang="fr-FR" sz="2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Diabetes</a:t>
            </a:r>
            <a:endParaRPr lang="fr-FR" sz="2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99380"/>
            <a:ext cx="8640960" cy="313932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Heterogeneity of the genetics of T2D</a:t>
            </a:r>
            <a:endParaRPr lang="fr-FR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274763" y="1121242"/>
            <a:ext cx="6551612" cy="1441450"/>
          </a:xfrm>
          <a:prstGeom prst="rtTriangl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12108" y="1901778"/>
            <a:ext cx="1871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fr-FR" sz="2800" b="1" kern="0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orbel"/>
              </a:rPr>
              <a:t>GENE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29092" y="3762914"/>
            <a:ext cx="212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b="1" kern="0" dirty="0" smtClean="0">
                <a:solidFill>
                  <a:prstClr val="white"/>
                </a:solidFill>
                <a:latin typeface="Corbel"/>
              </a:rPr>
              <a:t>MONOGENIC </a:t>
            </a:r>
          </a:p>
          <a:p>
            <a:pPr algn="ctr" defTabSz="914400">
              <a:defRPr/>
            </a:pPr>
            <a:r>
              <a:rPr lang="fr-FR" b="1" kern="0" dirty="0" smtClean="0">
                <a:solidFill>
                  <a:prstClr val="white"/>
                </a:solidFill>
                <a:latin typeface="Corbel"/>
              </a:rPr>
              <a:t>FORMS       </a:t>
            </a:r>
            <a:endParaRPr lang="fr-FR" b="1" kern="0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503984" y="3762914"/>
            <a:ext cx="2089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fr-FR" b="1" kern="0" dirty="0" smtClean="0">
                <a:solidFill>
                  <a:prstClr val="white"/>
                </a:solidFill>
                <a:latin typeface="Corbel"/>
              </a:rPr>
              <a:t>POLYGENIC </a:t>
            </a:r>
          </a:p>
          <a:p>
            <a:pPr algn="ctr" defTabSz="914400">
              <a:defRPr/>
            </a:pPr>
            <a:r>
              <a:rPr lang="fr-FR" b="1" kern="0" dirty="0" smtClean="0">
                <a:solidFill>
                  <a:prstClr val="white"/>
                </a:solidFill>
                <a:latin typeface="Corbel"/>
              </a:rPr>
              <a:t>FORMS</a:t>
            </a:r>
            <a:endParaRPr lang="fr-FR" b="1" kern="0" dirty="0">
              <a:solidFill>
                <a:prstClr val="white"/>
              </a:solidFill>
              <a:latin typeface="Corbel"/>
              <a:cs typeface="Arial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170838" y="4554994"/>
            <a:ext cx="3168352" cy="1000274"/>
          </a:xfrm>
          <a:prstGeom prst="rect">
            <a:avLst/>
          </a:prstGeom>
          <a:solidFill>
            <a:srgbClr val="CC4757">
              <a:lumMod val="60000"/>
              <a:lumOff val="40000"/>
            </a:srgbClr>
          </a:solidFill>
          <a:ln w="38100">
            <a:solidFill>
              <a:srgbClr val="CC4757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-&gt; </a:t>
            </a:r>
            <a:r>
              <a:rPr lang="fr-FR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Neonatal</a:t>
            </a:r>
            <a:r>
              <a:rPr lang="fr-FR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 </a:t>
            </a:r>
            <a:r>
              <a:rPr lang="fr-FR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Diabetes</a:t>
            </a:r>
            <a:r>
              <a:rPr lang="fr-FR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 </a:t>
            </a:r>
            <a:endParaRPr lang="fr-FR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</a:endParaRPr>
          </a:p>
          <a:p>
            <a:pPr algn="ctr" defTabSz="914400">
              <a:spcBef>
                <a:spcPts val="600"/>
              </a:spcBef>
              <a:defRPr/>
            </a:pPr>
            <a:r>
              <a:rPr lang="fr-FR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-&gt; </a:t>
            </a:r>
            <a:r>
              <a:rPr lang="fr-FR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Maturity</a:t>
            </a:r>
            <a:r>
              <a:rPr lang="fr-FR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-</a:t>
            </a:r>
            <a:r>
              <a:rPr lang="fr-FR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Onset</a:t>
            </a:r>
            <a:r>
              <a:rPr lang="fr-FR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 </a:t>
            </a:r>
            <a:r>
              <a:rPr lang="fr-FR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Diabetes</a:t>
            </a:r>
            <a:r>
              <a:rPr lang="fr-FR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 of the Young (MODY)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269069" y="4484342"/>
            <a:ext cx="3168000" cy="1200329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Most </a:t>
            </a:r>
            <a:r>
              <a:rPr lang="fr-FR" sz="2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common</a:t>
            </a:r>
            <a:r>
              <a:rPr lang="fr-F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 </a:t>
            </a:r>
            <a:r>
              <a:rPr lang="fr-FR" sz="2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form</a:t>
            </a:r>
            <a:r>
              <a:rPr lang="fr-F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 </a:t>
            </a:r>
          </a:p>
          <a:p>
            <a:pPr algn="ctr" defTabSz="914400">
              <a:defRPr/>
            </a:pPr>
            <a:r>
              <a:rPr lang="fr-F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(&gt;</a:t>
            </a:r>
            <a:r>
              <a:rPr lang="fr-FR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95% </a:t>
            </a:r>
            <a:r>
              <a:rPr lang="fr-FR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of </a:t>
            </a:r>
            <a:r>
              <a:rPr lang="fr-FR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cases)</a:t>
            </a:r>
          </a:p>
          <a:p>
            <a:pPr algn="ctr" defTabSz="914400">
              <a:defRPr/>
            </a:pPr>
            <a:r>
              <a:rPr lang="fr-FR" sz="2400" b="1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Heritability</a:t>
            </a:r>
            <a:r>
              <a:rPr lang="fr-FR" sz="2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</a:rPr>
              <a:t>: ~40-70%</a:t>
            </a:r>
            <a:endParaRPr lang="fr-FR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</a:endParaRPr>
          </a:p>
        </p:txBody>
      </p:sp>
      <p:sp>
        <p:nvSpPr>
          <p:cNvPr id="25" name="Flèche vers le bas 24"/>
          <p:cNvSpPr/>
          <p:nvPr/>
        </p:nvSpPr>
        <p:spPr>
          <a:xfrm rot="10800000">
            <a:off x="1568644" y="3001814"/>
            <a:ext cx="432048" cy="720080"/>
          </a:xfrm>
          <a:prstGeom prst="downArrow">
            <a:avLst/>
          </a:prstGeom>
          <a:solidFill>
            <a:srgbClr val="CC4757">
              <a:lumMod val="60000"/>
              <a:lumOff val="40000"/>
            </a:srgbClr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fr-FR" kern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6" name="Flèche vers le bas 25"/>
          <p:cNvSpPr/>
          <p:nvPr/>
        </p:nvSpPr>
        <p:spPr>
          <a:xfrm rot="10800000">
            <a:off x="5327986" y="3001814"/>
            <a:ext cx="432048" cy="720080"/>
          </a:xfrm>
          <a:prstGeom prst="downArrow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fr-FR" kern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7" name="Accolade ouvrante 26"/>
          <p:cNvSpPr/>
          <p:nvPr/>
        </p:nvSpPr>
        <p:spPr>
          <a:xfrm rot="-5400000">
            <a:off x="1630162" y="2264287"/>
            <a:ext cx="288032" cy="936104"/>
          </a:xfrm>
          <a:prstGeom prst="leftBrac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fr-FR" kern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8" name="Accolade ouvrante 27"/>
          <p:cNvSpPr/>
          <p:nvPr/>
        </p:nvSpPr>
        <p:spPr>
          <a:xfrm rot="-5400000">
            <a:off x="5400092" y="824123"/>
            <a:ext cx="288032" cy="3816424"/>
          </a:xfrm>
          <a:prstGeom prst="leftBrace">
            <a:avLst/>
          </a:prstGeom>
          <a:noFill/>
          <a:ln w="158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fr-FR" kern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10800000">
            <a:off x="1259633" y="1007624"/>
            <a:ext cx="6551612" cy="1441450"/>
          </a:xfrm>
          <a:prstGeom prst="rtTriangl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fr-FR" kern="0">
              <a:solidFill>
                <a:prstClr val="white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292081" y="1169583"/>
            <a:ext cx="3395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  <a:defRPr/>
            </a:pPr>
            <a:r>
              <a:rPr lang="fr-FR" sz="2800" b="1" kern="0" dirty="0">
                <a:solidFill>
                  <a:prstClr val="white"/>
                </a:solidFill>
                <a:effectLst>
                  <a:glow rad="228600">
                    <a:srgbClr val="5488BC">
                      <a:satMod val="175000"/>
                      <a:alpha val="4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Corbel"/>
              </a:rPr>
              <a:t>ENVIRONMENT</a:t>
            </a:r>
          </a:p>
        </p:txBody>
      </p:sp>
      <p:sp>
        <p:nvSpPr>
          <p:cNvPr id="16" name="Ellipse 15"/>
          <p:cNvSpPr/>
          <p:nvPr/>
        </p:nvSpPr>
        <p:spPr>
          <a:xfrm>
            <a:off x="3254188" y="764707"/>
            <a:ext cx="5422268" cy="5622649"/>
          </a:xfrm>
          <a:prstGeom prst="ellipse">
            <a:avLst/>
          </a:prstGeom>
          <a:noFill/>
          <a:ln w="41275">
            <a:solidFill>
              <a:srgbClr val="99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ヒラギノ角ゴ Pro W3" pitchFamily="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7474</TotalTime>
  <Words>1647</Words>
  <Application>Microsoft Office PowerPoint</Application>
  <PresentationFormat>Presentación en pantalla (4:3)</PresentationFormat>
  <Paragraphs>292</Paragraphs>
  <Slides>36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Títulos de diapositiva</vt:lpstr>
      </vt:variant>
      <vt:variant>
        <vt:i4>36</vt:i4>
      </vt:variant>
    </vt:vector>
  </HeadingPairs>
  <TitlesOfParts>
    <vt:vector size="52" baseType="lpstr">
      <vt:lpstr>Module</vt:lpstr>
      <vt:lpstr>1_Thème Office</vt:lpstr>
      <vt:lpstr>Thème Office</vt:lpstr>
      <vt:lpstr>2_Office Theme</vt:lpstr>
      <vt:lpstr>4_Module</vt:lpstr>
      <vt:lpstr>1_Module</vt:lpstr>
      <vt:lpstr>Modèle par défaut</vt:lpstr>
      <vt:lpstr>2_Thème Office</vt:lpstr>
      <vt:lpstr>Deluxe</vt:lpstr>
      <vt:lpstr>3_Office Theme</vt:lpstr>
      <vt:lpstr>8_Tema de Office</vt:lpstr>
      <vt:lpstr>Tema de Office</vt:lpstr>
      <vt:lpstr>Tom presentation</vt:lpstr>
      <vt:lpstr>2_Tema de Office</vt:lpstr>
      <vt:lpstr>4_Tema de Office</vt:lpstr>
      <vt:lpstr>1_Tom presentation</vt:lpstr>
      <vt:lpstr>Presentación de PowerPoint</vt:lpstr>
      <vt:lpstr>Presentación de PowerPoint</vt:lpstr>
      <vt:lpstr>Presentación de PowerPoint</vt:lpstr>
      <vt:lpstr>Presentación de PowerPoint</vt:lpstr>
      <vt:lpstr>Chronic diseases are a challenge for health care systems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Is genomics efficient for personnalized diabetes medicine ?</vt:lpstr>
      <vt:lpstr>Presentación de PowerPoint</vt:lpstr>
      <vt:lpstr>Presentación de PowerPoint</vt:lpstr>
      <vt:lpstr>12 metabolites associated with incident type 2 diabetes (p-value&lt;10-4)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 genetics open avenues towards personalizd medicine ?</vt:lpstr>
      <vt:lpstr> The gut microbiota as a modulator  of host metabolism and obesity</vt:lpstr>
      <vt:lpstr>Presentación de PowerPoint</vt:lpstr>
      <vt:lpstr>Presentación de PowerPoint</vt:lpstr>
      <vt:lpstr>Presentación de PowerPoint</vt:lpstr>
      <vt:lpstr>The gut microbiota affects many  physiologic processes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Falchi</dc:creator>
  <cp:lastModifiedBy>DR</cp:lastModifiedBy>
  <cp:revision>263</cp:revision>
  <dcterms:created xsi:type="dcterms:W3CDTF">2012-06-25T18:06:51Z</dcterms:created>
  <dcterms:modified xsi:type="dcterms:W3CDTF">2016-09-28T23:27:50Z</dcterms:modified>
</cp:coreProperties>
</file>