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79" r:id="rId4"/>
    <p:sldId id="259" r:id="rId5"/>
    <p:sldId id="261" r:id="rId6"/>
    <p:sldId id="263" r:id="rId7"/>
    <p:sldId id="277" r:id="rId8"/>
    <p:sldId id="257" r:id="rId9"/>
    <p:sldId id="265" r:id="rId10"/>
    <p:sldId id="264" r:id="rId11"/>
    <p:sldId id="266" r:id="rId12"/>
    <p:sldId id="262" r:id="rId13"/>
    <p:sldId id="269" r:id="rId14"/>
    <p:sldId id="258" r:id="rId15"/>
    <p:sldId id="260" r:id="rId16"/>
    <p:sldId id="267" r:id="rId17"/>
    <p:sldId id="270" r:id="rId18"/>
    <p:sldId id="271" r:id="rId19"/>
    <p:sldId id="280" r:id="rId20"/>
    <p:sldId id="272" r:id="rId21"/>
    <p:sldId id="273" r:id="rId22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84588" autoAdjust="0"/>
  </p:normalViewPr>
  <p:slideViewPr>
    <p:cSldViewPr snapToGrid="0">
      <p:cViewPr>
        <p:scale>
          <a:sx n="70" d="100"/>
          <a:sy n="70" d="100"/>
        </p:scale>
        <p:origin x="-135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B3727-6E03-4B7B-90B5-AEE80F150F69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121DB-96A7-40E5-A226-E0F46D29599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2578D-362C-42A5-B814-46DEC998800B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28C47-4325-4ACB-85A1-033BE9B987E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alt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8C47-4325-4ACB-85A1-033BE9B987E7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24823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4272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9044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06185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94655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1543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35064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80804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38173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73762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27845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5B29-1B85-4004-BAC4-5773675DA314}" type="datetimeFigureOut">
              <a:rPr lang="es-MX" smtClean="0"/>
              <a:pPr/>
              <a:t>28/09/2016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BC5D-472D-46C3-BE3D-D78A4DF91C5B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39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1232004" TargetMode="External"/><Relationship Id="rId2" Type="http://schemas.openxmlformats.org/officeDocument/2006/relationships/hyperlink" Target="http://www.ncbi.nlm.nih.gov/pubmed/20585726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47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66659" y="897467"/>
            <a:ext cx="22765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66659" y="1451465"/>
            <a:ext cx="7759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Prevalencia LADA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9 Grupo"/>
          <p:cNvGrpSpPr>
            <a:grpSpLocks/>
          </p:cNvGrpSpPr>
          <p:nvPr/>
        </p:nvGrpSpPr>
        <p:grpSpPr bwMode="auto">
          <a:xfrm>
            <a:off x="966659" y="2170642"/>
            <a:ext cx="7994650" cy="2037292"/>
            <a:chOff x="539552" y="4941168"/>
            <a:chExt cx="7258422" cy="161367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941168"/>
              <a:ext cx="7258422" cy="161367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6078166"/>
              <a:ext cx="2743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5776" y="5733256"/>
              <a:ext cx="252412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CuadroTexto 1"/>
          <p:cNvSpPr txBox="1"/>
          <p:nvPr/>
        </p:nvSpPr>
        <p:spPr>
          <a:xfrm>
            <a:off x="1765190" y="4643390"/>
            <a:ext cx="61622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s-MX" sz="27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9.7% </a:t>
            </a:r>
            <a:r>
              <a:rPr lang="es-MX" altLang="es-MX" sz="27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(GAD e IA2 positivos) de </a:t>
            </a:r>
            <a:r>
              <a:rPr lang="es-MX" altLang="es-MX" sz="27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pacientes diagnosticados con diabetes tipo 2, tienen LADA</a:t>
            </a:r>
            <a:r>
              <a:rPr lang="es-MX" altLang="es-MX" sz="27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27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0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283" t="1415" r="2109" b="28263"/>
          <a:stretch/>
        </p:blipFill>
        <p:spPr bwMode="auto">
          <a:xfrm>
            <a:off x="1041398" y="731802"/>
            <a:ext cx="7306735" cy="58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/>
          <p:cNvSpPr txBox="1"/>
          <p:nvPr/>
        </p:nvSpPr>
        <p:spPr>
          <a:xfrm>
            <a:off x="1583996" y="579397"/>
            <a:ext cx="624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s-MX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Malgun Gothic" pitchFamily="34" charset="-127"/>
                <a:cs typeface="Arial" charset="0"/>
              </a:rPr>
              <a:t>Genotipos para diabetes </a:t>
            </a:r>
          </a:p>
        </p:txBody>
      </p:sp>
    </p:spTree>
    <p:extLst>
      <p:ext uri="{BB962C8B-B14F-4D97-AF65-F5344CB8AC3E}">
        <p14:creationId xmlns="" xmlns:p14="http://schemas.microsoft.com/office/powerpoint/2010/main" val="39414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4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82346692"/>
              </p:ext>
            </p:extLst>
          </p:nvPr>
        </p:nvGraphicFramePr>
        <p:xfrm>
          <a:off x="1" y="607611"/>
          <a:ext cx="9143998" cy="5869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887"/>
                <a:gridCol w="582917"/>
                <a:gridCol w="801511"/>
                <a:gridCol w="640795"/>
                <a:gridCol w="958382"/>
                <a:gridCol w="1090997"/>
                <a:gridCol w="1225093"/>
                <a:gridCol w="1377684"/>
                <a:gridCol w="1337732"/>
              </a:tblGrid>
              <a:tr h="726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Anti-GAD+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(%)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5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Duración de diabetes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Edad al </a:t>
                      </a:r>
                      <a:r>
                        <a:rPr lang="es-MX" sz="105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Dx</a:t>
                      </a: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(años)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Tiempo libre de </a:t>
                      </a:r>
                      <a:r>
                        <a:rPr lang="es-MX" sz="105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Tx.</a:t>
                      </a: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con insulina (meses)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5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Auto-anticuerpos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Función de la célula </a:t>
                      </a:r>
                      <a:r>
                        <a:rPr lang="el-GR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β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Medición</a:t>
                      </a:r>
                      <a:r>
                        <a:rPr lang="es-MX" sz="105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RI o síndrome metabólico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Contraste de títulos altos vs bajos de  anti-GAD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5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UKPDS (UK)*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13.2%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&lt;1 AÑO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25-65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≥3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ICA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Anti-GAD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Anti-IA2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HOMA-</a:t>
                      </a:r>
                      <a:r>
                        <a:rPr lang="el-GR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β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HOMA-IR, IMC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Sí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Botnia</a:t>
                      </a:r>
                      <a:endParaRPr lang="es-MX" sz="105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(Finlandia)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9.3%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Cualquiera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&gt;35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≥6-12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Anti-GAD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Péptido C, OGTT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HOMA-IR, IMC, </a:t>
                      </a:r>
                      <a:r>
                        <a:rPr lang="es-MX" sz="10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PCi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PA, lípidos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Sí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Castleden</a:t>
                      </a:r>
                      <a:r>
                        <a:rPr lang="es-MX" sz="105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et al. (UK)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7%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&gt;25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Anti-GAD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</a:t>
                      </a:r>
                      <a:endParaRPr kumimoji="0" lang="es-MX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IMC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Sí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Fourlanos</a:t>
                      </a: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et al.</a:t>
                      </a:r>
                      <a:r>
                        <a:rPr lang="es-MX" sz="105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(Au</a:t>
                      </a: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stralia)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30-75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</a:t>
                      </a:r>
                      <a:endParaRPr kumimoji="0" lang="es-MX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IMC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</a:tr>
              <a:tr h="676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5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ADOPT (EU,</a:t>
                      </a:r>
                      <a:r>
                        <a:rPr lang="es-MX" sz="105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Canadá y Europa)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4.3%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&lt;3 años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Anti-GAD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OGTT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HOMA-IR, IMC, </a:t>
                      </a:r>
                      <a:r>
                        <a:rPr lang="es-MX" sz="10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PCi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PA, lípidos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Sí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7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HUNT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(Noruega)*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10%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≥20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12; o &lt;12 con péptido C &gt;150pmol/L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Anti-GAD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Anti-IA2,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Anti-ZnT8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</a:t>
                      </a:r>
                      <a:endParaRPr kumimoji="0" lang="es-MX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IMC,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0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PCi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PA, lípidos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Sí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NIRAD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(Italia)*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4.5%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 meses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&lt;5 años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Anti-GAD,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Anti-IA2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</a:t>
                      </a:r>
                      <a:endParaRPr kumimoji="0" lang="es-MX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IMC,  </a:t>
                      </a:r>
                      <a:r>
                        <a:rPr lang="es-MX" sz="10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PCi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lípidos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Sí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7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5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Sardinia</a:t>
                      </a: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(Italia)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4.9%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&lt;5 años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Anti-GAD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Anti-IA2,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Anti-TPO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s-MX" sz="1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</a:t>
                      </a:r>
                      <a:endParaRPr kumimoji="0" lang="es-MX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IMC, </a:t>
                      </a:r>
                      <a:r>
                        <a:rPr lang="es-MX" sz="10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PCi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PA, lípidos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Sí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</a:tr>
              <a:tr h="527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5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Hungria</a:t>
                      </a: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**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&gt;35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ICA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Anti-GAD, Anti-IA2,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Anti-insulina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Acción LADA (Europa)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8.8%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&lt;5 años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30-70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Anti-GAD,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Anti-IA2,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Anti-ZnT8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IMC, </a:t>
                      </a:r>
                      <a:r>
                        <a:rPr lang="es-MX" sz="10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PCi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PA, lípidos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Sí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bg1"/>
                    </a:solidFill>
                  </a:tcPr>
                </a:tc>
              </a:tr>
              <a:tr h="389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Estudio LADA China (China)</a:t>
                      </a:r>
                      <a:endParaRPr lang="es-MX" sz="10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5.9%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&lt;1 año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≥30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Anti-GAD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Sí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381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</a:t>
                      </a:r>
                      <a:r>
                        <a:rPr lang="es-MX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Transversal y prospectivo   ** transversal y meta-análisis  TI= Tratamiento con insulina;  </a:t>
                      </a:r>
                      <a:r>
                        <a:rPr lang="es-MX" sz="8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PCi</a:t>
                      </a:r>
                      <a:r>
                        <a:rPr lang="es-MX" sz="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s-MX" sz="8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Perímetro de cintura;  PA= Presión arterial</a:t>
                      </a:r>
                      <a:endParaRPr lang="es-MX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238" marR="3623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238" marR="3623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238" marR="3623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238" marR="3623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238" marR="3623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238" marR="3623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238" marR="3623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238" marR="3623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6238" marR="36238" marT="0" marB="0"/>
                </a:tc>
              </a:tr>
            </a:tbl>
          </a:graphicData>
        </a:graphic>
      </p:graphicFrame>
      <p:sp>
        <p:nvSpPr>
          <p:cNvPr id="12" name="7 Rectángulo"/>
          <p:cNvSpPr/>
          <p:nvPr/>
        </p:nvSpPr>
        <p:spPr>
          <a:xfrm>
            <a:off x="2978872" y="6402536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altLang="es-MX" sz="1200" b="1" dirty="0" err="1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Tuomi</a:t>
            </a:r>
            <a:r>
              <a:rPr lang="es-MX" altLang="es-MX" sz="1200" b="1" dirty="0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 </a:t>
            </a:r>
            <a:r>
              <a:rPr lang="es-MX" altLang="es-MX" sz="1200" b="1" dirty="0" err="1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T</a:t>
            </a:r>
            <a:r>
              <a:rPr lang="es-MX" altLang="es-MX" sz="1200" b="1" dirty="0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., et al. </a:t>
            </a:r>
            <a:r>
              <a:rPr lang="es-MX" altLang="es-MX" sz="1200" b="1" dirty="0" err="1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Lancet</a:t>
            </a:r>
            <a:r>
              <a:rPr lang="es-MX" altLang="es-MX" sz="1200" b="1" dirty="0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 2014;383 (9922):1084-1094.</a:t>
            </a:r>
          </a:p>
        </p:txBody>
      </p:sp>
    </p:spTree>
    <p:extLst>
      <p:ext uri="{BB962C8B-B14F-4D97-AF65-F5344CB8AC3E}">
        <p14:creationId xmlns="" xmlns:p14="http://schemas.microsoft.com/office/powerpoint/2010/main" val="40507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0693"/>
            <a:ext cx="9180512" cy="400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r="42425" b="94945"/>
          <a:stretch/>
        </p:blipFill>
        <p:spPr bwMode="auto">
          <a:xfrm>
            <a:off x="116053" y="143933"/>
            <a:ext cx="194134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 CuadroTexto"/>
          <p:cNvSpPr txBox="1"/>
          <p:nvPr/>
        </p:nvSpPr>
        <p:spPr>
          <a:xfrm>
            <a:off x="1000335" y="769066"/>
            <a:ext cx="21983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Urge</a:t>
            </a:r>
            <a:r>
              <a:rPr lang="es-MX" sz="3000" b="1" dirty="0" smtClean="0">
                <a:solidFill>
                  <a:srgbClr val="C00000"/>
                </a:solidFill>
              </a:rPr>
              <a:t> </a:t>
            </a:r>
            <a:r>
              <a:rPr lang="es-MX" sz="2600" b="1" dirty="0" smtClean="0"/>
              <a:t>reevaluar la clasificación de diabetes</a:t>
            </a:r>
            <a:endParaRPr lang="es-MX" sz="2600" b="1" dirty="0"/>
          </a:p>
        </p:txBody>
      </p:sp>
      <p:sp>
        <p:nvSpPr>
          <p:cNvPr id="9" name="6 CuadroTexto"/>
          <p:cNvSpPr txBox="1"/>
          <p:nvPr/>
        </p:nvSpPr>
        <p:spPr>
          <a:xfrm>
            <a:off x="3368056" y="413924"/>
            <a:ext cx="2859915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Llamado a </a:t>
            </a:r>
          </a:p>
          <a:p>
            <a:r>
              <a:rPr lang="es-MX" sz="2000" b="1" dirty="0" smtClean="0"/>
              <a:t>Miembros de la Sociedad Americana de Diabetes, de Endocrinólogos Clínicos,  Europea para el Estudio de la diabetes y la OMS</a:t>
            </a:r>
            <a:endParaRPr lang="es-MX" sz="2000" b="1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6397352" y="33868"/>
            <a:ext cx="2746648" cy="298026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Rolandsson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y Palmer JP.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Latent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autoimmune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diabetes in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adults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(LADA)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dead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autoimmune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diabetes!.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Diabetologia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2010;53:1250-1253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Propone diabetes autoinmune (definición de positividad, punto de corte, falsos positivos y cambios con  el tiempo de los marcadores)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Redondo M J. LADA: Time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new </a:t>
            </a:r>
            <a:r>
              <a:rPr kumimoji="0" lang="es-MX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Diabetes 2013;62:339-340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Falsos positivos, mecanismo patogénico (falla de los criterios existentes para la destrucción de la célula beta y resistencia a  la insulina)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469876" y="2081690"/>
            <a:ext cx="8284686" cy="882592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443217" y="3251200"/>
            <a:ext cx="8284686" cy="2261545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2722920" y="1281545"/>
            <a:ext cx="37785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altLang="es-MX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Clasificación de Diabetes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94280" y="2045008"/>
            <a:ext cx="225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Diabetes autoinmune 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02676" y="2578016"/>
            <a:ext cx="9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Subtipo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43216" y="3339543"/>
            <a:ext cx="2401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Autoanticuerpos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Reactividad  a </a:t>
            </a:r>
          </a:p>
          <a:p>
            <a:r>
              <a:rPr lang="es-MX" dirty="0" smtClean="0"/>
              <a:t>Islotes de células T</a:t>
            </a:r>
          </a:p>
          <a:p>
            <a:endParaRPr lang="es-MX" dirty="0" smtClean="0"/>
          </a:p>
          <a:p>
            <a:r>
              <a:rPr lang="es-MX" dirty="0" smtClean="0"/>
              <a:t>Requerimientos de</a:t>
            </a:r>
          </a:p>
          <a:p>
            <a:r>
              <a:rPr lang="es-MX" dirty="0" smtClean="0"/>
              <a:t>insulina al diagnóstico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031658" y="2578016"/>
            <a:ext cx="16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Diabetes Tipo 2</a:t>
            </a:r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205438" y="2578016"/>
            <a:ext cx="175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Diabetes Tipo 1b</a:t>
            </a:r>
            <a:endParaRPr lang="es-MX" dirty="0"/>
          </a:p>
        </p:txBody>
      </p:sp>
      <p:sp>
        <p:nvSpPr>
          <p:cNvPr id="29" name="CuadroTexto 28"/>
          <p:cNvSpPr txBox="1"/>
          <p:nvPr/>
        </p:nvSpPr>
        <p:spPr>
          <a:xfrm>
            <a:off x="4289388" y="2578016"/>
            <a:ext cx="68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LADA</a:t>
            </a:r>
            <a:endParaRPr lang="es-MX" dirty="0"/>
          </a:p>
        </p:txBody>
      </p:sp>
      <p:sp>
        <p:nvSpPr>
          <p:cNvPr id="30" name="CuadroTexto 29"/>
          <p:cNvSpPr txBox="1"/>
          <p:nvPr/>
        </p:nvSpPr>
        <p:spPr>
          <a:xfrm>
            <a:off x="2324029" y="2578016"/>
            <a:ext cx="17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Diabetes Tipo 1a</a:t>
            </a:r>
            <a:endParaRPr lang="es-MX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443217" y="1985739"/>
            <a:ext cx="829192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443217" y="3052538"/>
            <a:ext cx="829192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508802" y="5601002"/>
            <a:ext cx="829192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2377171" y="2439517"/>
            <a:ext cx="5211124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3118753" y="3339543"/>
            <a:ext cx="3433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Si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Si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Si</a:t>
            </a:r>
            <a:endParaRPr lang="es-MX" dirty="0"/>
          </a:p>
        </p:txBody>
      </p:sp>
      <p:sp>
        <p:nvSpPr>
          <p:cNvPr id="48" name="CuadroTexto 47"/>
          <p:cNvSpPr txBox="1"/>
          <p:nvPr/>
        </p:nvSpPr>
        <p:spPr>
          <a:xfrm>
            <a:off x="4407550" y="3371141"/>
            <a:ext cx="4555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Si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Si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No</a:t>
            </a:r>
            <a:endParaRPr lang="es-MX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891474" y="3339542"/>
            <a:ext cx="455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No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Si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No</a:t>
            </a:r>
            <a:endParaRPr lang="es-MX" dirty="0"/>
          </a:p>
        </p:txBody>
      </p:sp>
      <p:sp>
        <p:nvSpPr>
          <p:cNvPr id="50" name="CuadroTexto 49"/>
          <p:cNvSpPr txBox="1"/>
          <p:nvPr/>
        </p:nvSpPr>
        <p:spPr>
          <a:xfrm>
            <a:off x="7780208" y="3339541"/>
            <a:ext cx="9476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No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No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Variable</a:t>
            </a:r>
          </a:p>
          <a:p>
            <a:pPr algn="ctr"/>
            <a:endParaRPr lang="es-MX" dirty="0"/>
          </a:p>
        </p:txBody>
      </p:sp>
      <p:sp>
        <p:nvSpPr>
          <p:cNvPr id="20" name="19 Rectángulo"/>
          <p:cNvSpPr/>
          <p:nvPr/>
        </p:nvSpPr>
        <p:spPr>
          <a:xfrm>
            <a:off x="2735446" y="6128979"/>
            <a:ext cx="6331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dirty="0" err="1" smtClean="0"/>
              <a:t>Laugesen</a:t>
            </a:r>
            <a:r>
              <a:rPr lang="es-MX" sz="1200" dirty="0" smtClean="0"/>
              <a:t> E, et al. </a:t>
            </a:r>
            <a:r>
              <a:rPr lang="es-MX" sz="1200" dirty="0" err="1" smtClean="0"/>
              <a:t>Latent</a:t>
            </a:r>
            <a:r>
              <a:rPr lang="es-MX" sz="1200" dirty="0" smtClean="0"/>
              <a:t> </a:t>
            </a:r>
            <a:r>
              <a:rPr lang="es-MX" sz="1200" dirty="0" err="1" smtClean="0"/>
              <a:t>autoimmune</a:t>
            </a:r>
            <a:r>
              <a:rPr lang="es-MX" sz="1200" dirty="0" smtClean="0"/>
              <a:t> diabetes of </a:t>
            </a:r>
            <a:r>
              <a:rPr lang="es-MX" sz="1200" dirty="0" err="1" smtClean="0"/>
              <a:t>the</a:t>
            </a:r>
            <a:r>
              <a:rPr lang="es-MX" sz="1200" dirty="0" smtClean="0"/>
              <a:t> </a:t>
            </a:r>
            <a:r>
              <a:rPr lang="es-MX" sz="1200" dirty="0" err="1" smtClean="0"/>
              <a:t>adult</a:t>
            </a:r>
            <a:r>
              <a:rPr lang="es-MX" sz="1200" dirty="0" smtClean="0"/>
              <a:t>: </a:t>
            </a:r>
            <a:r>
              <a:rPr lang="es-MX" sz="1200" dirty="0" err="1" smtClean="0"/>
              <a:t>current</a:t>
            </a:r>
            <a:r>
              <a:rPr lang="es-MX" sz="1200" dirty="0" smtClean="0"/>
              <a:t> </a:t>
            </a:r>
            <a:r>
              <a:rPr lang="es-MX" sz="1200" dirty="0" err="1" smtClean="0"/>
              <a:t>knowledge</a:t>
            </a:r>
            <a:r>
              <a:rPr lang="es-MX" sz="1200" dirty="0" smtClean="0"/>
              <a:t> and </a:t>
            </a:r>
            <a:r>
              <a:rPr lang="es-MX" sz="1200" dirty="0" err="1" smtClean="0"/>
              <a:t>uncertainty</a:t>
            </a:r>
            <a:r>
              <a:rPr lang="es-MX" sz="1200" dirty="0" smtClean="0"/>
              <a:t>. </a:t>
            </a:r>
            <a:r>
              <a:rPr lang="es-MX" sz="1200" dirty="0" err="1" smtClean="0"/>
              <a:t>Diabet</a:t>
            </a:r>
            <a:r>
              <a:rPr lang="es-MX" sz="1200" dirty="0" smtClean="0"/>
              <a:t> </a:t>
            </a:r>
            <a:r>
              <a:rPr lang="es-MX" sz="1200" dirty="0" err="1" smtClean="0"/>
              <a:t>Med</a:t>
            </a:r>
            <a:r>
              <a:rPr lang="es-MX" sz="1200" dirty="0" smtClean="0"/>
              <a:t> 2015;32(7):843-52</a:t>
            </a:r>
            <a:endParaRPr lang="es-MX" sz="1200" dirty="0"/>
          </a:p>
        </p:txBody>
      </p:sp>
    </p:spTree>
    <p:extLst>
      <p:ext uri="{BB962C8B-B14F-4D97-AF65-F5344CB8AC3E}">
        <p14:creationId xmlns="" xmlns:p14="http://schemas.microsoft.com/office/powerpoint/2010/main" val="447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/>
          <p:cNvGrpSpPr/>
          <p:nvPr/>
        </p:nvGrpSpPr>
        <p:grpSpPr>
          <a:xfrm>
            <a:off x="3556000" y="1979711"/>
            <a:ext cx="2032000" cy="1354666"/>
            <a:chOff x="9352266" y="1972732"/>
            <a:chExt cx="2032000" cy="1354666"/>
          </a:xfrm>
        </p:grpSpPr>
        <p:sp>
          <p:nvSpPr>
            <p:cNvPr id="32" name="Trapecio 31"/>
            <p:cNvSpPr/>
            <p:nvPr/>
          </p:nvSpPr>
          <p:spPr>
            <a:xfrm>
              <a:off x="9352266" y="1972732"/>
              <a:ext cx="2032000" cy="1354666"/>
            </a:xfrm>
            <a:prstGeom prst="trapezoid">
              <a:avLst>
                <a:gd name="adj" fmla="val 7500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uadroTexto 34"/>
            <p:cNvSpPr txBox="1"/>
            <p:nvPr/>
          </p:nvSpPr>
          <p:spPr>
            <a:xfrm>
              <a:off x="9803411" y="2533580"/>
              <a:ext cx="13039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indent="-182563">
                <a:buFont typeface="+mj-lt"/>
                <a:buAutoNum type="alphaUcPeriod"/>
                <a:defRPr/>
              </a:pPr>
              <a:r>
                <a:rPr lang="es-MX" sz="1000" b="1" dirty="0" err="1" smtClean="0"/>
                <a:t>Sulfonilureas</a:t>
              </a:r>
              <a:endParaRPr lang="es-MX" sz="1000" b="1" dirty="0"/>
            </a:p>
            <a:p>
              <a:pPr marL="182563" indent="-182563">
                <a:buFont typeface="+mj-lt"/>
                <a:buAutoNum type="alphaUcPeriod"/>
                <a:defRPr/>
              </a:pPr>
              <a:r>
                <a:rPr lang="es-MX" sz="1000" b="1" dirty="0" err="1" smtClean="0"/>
                <a:t>Metformina</a:t>
              </a:r>
              <a:r>
                <a:rPr lang="es-MX" sz="1000" b="1" dirty="0" smtClean="0"/>
                <a:t> </a:t>
              </a:r>
              <a:r>
                <a:rPr lang="es-MX" sz="1000" b="1" dirty="0"/>
                <a:t>y </a:t>
              </a:r>
              <a:r>
                <a:rPr lang="es-MX" sz="1000" b="1" dirty="0" err="1"/>
                <a:t>tiazolidinedionas</a:t>
              </a:r>
              <a:endParaRPr lang="es-MX" sz="1000" b="1" dirty="0"/>
            </a:p>
            <a:p>
              <a:pPr marL="182563" indent="-182563">
                <a:buFont typeface="+mj-lt"/>
                <a:buAutoNum type="alphaUcPeriod"/>
                <a:defRPr/>
              </a:pPr>
              <a:r>
                <a:rPr lang="es-MX" sz="1000" b="1" dirty="0" smtClean="0"/>
                <a:t>Insulina</a:t>
              </a:r>
              <a:endParaRPr lang="es-MX" sz="1000" dirty="0"/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966659" y="897467"/>
            <a:ext cx="22206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endParaRPr lang="es-MX" sz="3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rapecio 4"/>
          <p:cNvSpPr/>
          <p:nvPr/>
        </p:nvSpPr>
        <p:spPr>
          <a:xfrm>
            <a:off x="3556000" y="1972732"/>
            <a:ext cx="2032000" cy="13546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b="1" kern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556016" y="1946606"/>
            <a:ext cx="2032000" cy="1354666"/>
            <a:chOff x="3556000" y="1972732"/>
            <a:chExt cx="2032000" cy="1354666"/>
          </a:xfrm>
        </p:grpSpPr>
        <p:sp>
          <p:nvSpPr>
            <p:cNvPr id="25" name="Trapecio 24"/>
            <p:cNvSpPr/>
            <p:nvPr/>
          </p:nvSpPr>
          <p:spPr>
            <a:xfrm>
              <a:off x="3556000" y="1972732"/>
              <a:ext cx="2032000" cy="1354666"/>
            </a:xfrm>
            <a:prstGeom prst="trapezoid">
              <a:avLst>
                <a:gd name="adj" fmla="val 750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CuadroTexto 2"/>
            <p:cNvSpPr txBox="1"/>
            <p:nvPr/>
          </p:nvSpPr>
          <p:spPr>
            <a:xfrm>
              <a:off x="4033673" y="2543583"/>
              <a:ext cx="1210588" cy="687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Diabetes </a:t>
              </a:r>
            </a:p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tipo </a:t>
              </a:r>
              <a:r>
                <a:rPr lang="es-MX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s-MX" dirty="0"/>
            </a:p>
          </p:txBody>
        </p:sp>
      </p:grpSp>
      <p:sp>
        <p:nvSpPr>
          <p:cNvPr id="27" name="CuadroTexto 26"/>
          <p:cNvSpPr txBox="1"/>
          <p:nvPr/>
        </p:nvSpPr>
        <p:spPr>
          <a:xfrm>
            <a:off x="1754239" y="6111900"/>
            <a:ext cx="2438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Laugesen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. 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Diabet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Med 2015:19</a:t>
            </a:r>
          </a:p>
          <a:p>
            <a:pPr>
              <a:defRPr/>
            </a:pP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Fourlanos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SA, </a:t>
            </a:r>
            <a:r>
              <a:rPr lang="en-US" sz="800" b="1" i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et </a:t>
            </a:r>
            <a:r>
              <a:rPr lang="en-US" sz="800" b="1" i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al</a:t>
            </a: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.Diabetologia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2005; 48: 2206–2212</a:t>
            </a:r>
            <a:endParaRPr lang="es-MX" sz="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Pozzilli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P, </a:t>
            </a:r>
            <a:r>
              <a:rPr lang="en-US" sz="800" b="1" i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et al. 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Diabetes Care 2001;48:695-702</a:t>
            </a:r>
            <a:endParaRPr lang="es-MX" sz="8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en-US" sz="800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Radtke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M, </a:t>
            </a:r>
            <a:r>
              <a:rPr lang="en-US" sz="800" b="1" i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et al. </a:t>
            </a:r>
            <a:r>
              <a:rPr lang="en-US" sz="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Diabetes Care 2009; 32 (2): 245-250</a:t>
            </a:r>
            <a:r>
              <a:rPr lang="en-US" sz="8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.</a:t>
            </a:r>
            <a:endParaRPr lang="es-MX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236617" y="2184957"/>
            <a:ext cx="17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s-MX" b="1" dirty="0" smtClean="0"/>
              <a:t>Secreción de insulina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MX" b="1" dirty="0" smtClean="0"/>
              <a:t>Edad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MX" b="1" dirty="0" smtClean="0"/>
              <a:t>IMC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117930" y="4026822"/>
            <a:ext cx="2026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s-MX" b="1" dirty="0" smtClean="0"/>
              <a:t>Sensibilidad a la insulina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MX" b="1" dirty="0" smtClean="0"/>
              <a:t>HLA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MX" b="1" dirty="0" smtClean="0"/>
              <a:t>Autoinmunidad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endParaRPr lang="es-MX" b="1" dirty="0" smtClean="0"/>
          </a:p>
        </p:txBody>
      </p:sp>
      <p:grpSp>
        <p:nvGrpSpPr>
          <p:cNvPr id="46" name="Grupo 45"/>
          <p:cNvGrpSpPr/>
          <p:nvPr/>
        </p:nvGrpSpPr>
        <p:grpSpPr>
          <a:xfrm>
            <a:off x="1523998" y="4682065"/>
            <a:ext cx="6096000" cy="1354666"/>
            <a:chOff x="1523998" y="4682065"/>
            <a:chExt cx="6096000" cy="1354666"/>
          </a:xfrm>
        </p:grpSpPr>
        <p:sp>
          <p:nvSpPr>
            <p:cNvPr id="34" name="Trapecio 33"/>
            <p:cNvSpPr/>
            <p:nvPr/>
          </p:nvSpPr>
          <p:spPr>
            <a:xfrm>
              <a:off x="1523998" y="4682065"/>
              <a:ext cx="6096000" cy="1354666"/>
            </a:xfrm>
            <a:prstGeom prst="trapezoid">
              <a:avLst>
                <a:gd name="adj" fmla="val 75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uadroTexto 36"/>
            <p:cNvSpPr txBox="1"/>
            <p:nvPr/>
          </p:nvSpPr>
          <p:spPr>
            <a:xfrm>
              <a:off x="4689383" y="5184505"/>
              <a:ext cx="105670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Insulina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3401851" y="5025254"/>
              <a:ext cx="1210588" cy="687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Diabetes </a:t>
              </a:r>
            </a:p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tipo </a:t>
              </a:r>
              <a:r>
                <a:rPr lang="es-MX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45" name="Abrir llave 44"/>
            <p:cNvSpPr/>
            <p:nvPr/>
          </p:nvSpPr>
          <p:spPr>
            <a:xfrm>
              <a:off x="4562958" y="4942792"/>
              <a:ext cx="175906" cy="792790"/>
            </a:xfrm>
            <a:prstGeom prst="leftBrace">
              <a:avLst>
                <a:gd name="adj1" fmla="val 58629"/>
                <a:gd name="adj2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1523998" y="4685472"/>
            <a:ext cx="6096000" cy="1354666"/>
            <a:chOff x="1524000" y="4682065"/>
            <a:chExt cx="6096000" cy="1354666"/>
          </a:xfrm>
        </p:grpSpPr>
        <p:sp>
          <p:nvSpPr>
            <p:cNvPr id="48" name="Trapecio 47"/>
            <p:cNvSpPr/>
            <p:nvPr/>
          </p:nvSpPr>
          <p:spPr>
            <a:xfrm>
              <a:off x="1524000" y="4682065"/>
              <a:ext cx="6096000" cy="1354666"/>
            </a:xfrm>
            <a:prstGeom prst="trapezoid">
              <a:avLst>
                <a:gd name="adj" fmla="val 75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CuadroTexto 48"/>
            <p:cNvSpPr txBox="1"/>
            <p:nvPr/>
          </p:nvSpPr>
          <p:spPr>
            <a:xfrm>
              <a:off x="4033673" y="5079998"/>
              <a:ext cx="1210588" cy="687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Diabetes </a:t>
              </a:r>
            </a:p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tipo </a:t>
              </a:r>
              <a:r>
                <a:rPr lang="es-MX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s-MX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2539999" y="3314335"/>
            <a:ext cx="4064000" cy="1354666"/>
            <a:chOff x="2539999" y="3314335"/>
            <a:chExt cx="4064000" cy="1354666"/>
          </a:xfrm>
        </p:grpSpPr>
        <p:sp>
          <p:nvSpPr>
            <p:cNvPr id="33" name="Trapecio 32"/>
            <p:cNvSpPr/>
            <p:nvPr/>
          </p:nvSpPr>
          <p:spPr>
            <a:xfrm>
              <a:off x="2539999" y="3314335"/>
              <a:ext cx="4064000" cy="1354666"/>
            </a:xfrm>
            <a:prstGeom prst="trapezoid">
              <a:avLst>
                <a:gd name="adj" fmla="val 75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CuadroTexto 35"/>
            <p:cNvSpPr txBox="1"/>
            <p:nvPr/>
          </p:nvSpPr>
          <p:spPr>
            <a:xfrm>
              <a:off x="4220447" y="3567111"/>
              <a:ext cx="17508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57188" indent="-357188">
                <a:buFont typeface="+mj-lt"/>
                <a:buAutoNum type="alphaUcPeriod"/>
                <a:defRPr/>
              </a:pPr>
              <a:r>
                <a:rPr lang="es-MX" b="1" dirty="0" err="1" smtClean="0">
                  <a:solidFill>
                    <a:schemeClr val="bg1"/>
                  </a:solidFill>
                </a:rPr>
                <a:t>Metformina</a:t>
              </a:r>
              <a:r>
                <a:rPr lang="es-MX" b="1" dirty="0" smtClean="0">
                  <a:solidFill>
                    <a:schemeClr val="bg1"/>
                  </a:solidFill>
                </a:rPr>
                <a:t> </a:t>
              </a:r>
              <a:endParaRPr lang="es-MX" b="1" dirty="0">
                <a:solidFill>
                  <a:schemeClr val="bg1"/>
                </a:solidFill>
              </a:endParaRPr>
            </a:p>
            <a:p>
              <a:pPr marL="357188" indent="-357188">
                <a:buFont typeface="+mj-lt"/>
                <a:buAutoNum type="alphaUcPeriod"/>
                <a:defRPr/>
              </a:pPr>
              <a:r>
                <a:rPr lang="es-MX" b="1" dirty="0" err="1" smtClean="0">
                  <a:solidFill>
                    <a:schemeClr val="bg1"/>
                  </a:solidFill>
                </a:rPr>
                <a:t>Incretinas</a:t>
              </a:r>
              <a:endParaRPr lang="es-MX" b="1" dirty="0" smtClean="0">
                <a:solidFill>
                  <a:schemeClr val="bg1"/>
                </a:solidFill>
              </a:endParaRPr>
            </a:p>
            <a:p>
              <a:pPr marL="357188" indent="-357188">
                <a:buFont typeface="+mj-lt"/>
                <a:buAutoNum type="alphaUcPeriod"/>
                <a:defRPr/>
              </a:pPr>
              <a:r>
                <a:rPr lang="es-MX" b="1" dirty="0" smtClean="0">
                  <a:solidFill>
                    <a:schemeClr val="bg1"/>
                  </a:solidFill>
                </a:rPr>
                <a:t>Insulina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3259264" y="3820065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LADA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51" name="Abrir llave 50"/>
            <p:cNvSpPr/>
            <p:nvPr/>
          </p:nvSpPr>
          <p:spPr>
            <a:xfrm>
              <a:off x="4142803" y="3679506"/>
              <a:ext cx="114193" cy="650450"/>
            </a:xfrm>
            <a:prstGeom prst="leftBrace">
              <a:avLst>
                <a:gd name="adj1" fmla="val 45688"/>
                <a:gd name="adj2" fmla="val 50000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2545806" y="3302856"/>
            <a:ext cx="4064000" cy="1354666"/>
            <a:chOff x="2539999" y="3327398"/>
            <a:chExt cx="4064000" cy="1354666"/>
          </a:xfrm>
        </p:grpSpPr>
        <p:sp>
          <p:nvSpPr>
            <p:cNvPr id="54" name="Trapecio 53"/>
            <p:cNvSpPr/>
            <p:nvPr/>
          </p:nvSpPr>
          <p:spPr>
            <a:xfrm>
              <a:off x="2539999" y="3327398"/>
              <a:ext cx="4064000" cy="1354666"/>
            </a:xfrm>
            <a:prstGeom prst="trapezoid">
              <a:avLst>
                <a:gd name="adj" fmla="val 7500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CuadroTexto 54"/>
            <p:cNvSpPr txBox="1"/>
            <p:nvPr/>
          </p:nvSpPr>
          <p:spPr>
            <a:xfrm>
              <a:off x="4159065" y="389824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LADA</a:t>
              </a:r>
              <a:endParaRPr lang="es-MX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531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5373"/>
          <a:stretch/>
        </p:blipFill>
        <p:spPr bwMode="auto">
          <a:xfrm>
            <a:off x="752624" y="1730122"/>
            <a:ext cx="8164481" cy="399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/>
          <p:cNvSpPr txBox="1"/>
          <p:nvPr/>
        </p:nvSpPr>
        <p:spPr>
          <a:xfrm>
            <a:off x="966659" y="897467"/>
            <a:ext cx="79143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Porqué nuestro interés por la diabetes tipo LADA???</a:t>
            </a:r>
          </a:p>
        </p:txBody>
      </p:sp>
    </p:spTree>
    <p:extLst>
      <p:ext uri="{BB962C8B-B14F-4D97-AF65-F5344CB8AC3E}">
        <p14:creationId xmlns="" xmlns:p14="http://schemas.microsoft.com/office/powerpoint/2010/main" val="9375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348" y="1718735"/>
            <a:ext cx="66579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24555"/>
            <a:ext cx="896912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r="7099" b="18659"/>
          <a:stretch>
            <a:fillRect/>
          </a:stretch>
        </p:blipFill>
        <p:spPr bwMode="auto">
          <a:xfrm>
            <a:off x="1126926" y="564290"/>
            <a:ext cx="7331274" cy="111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381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1810"/>
          <a:stretch>
            <a:fillRect/>
          </a:stretch>
        </p:blipFill>
        <p:spPr bwMode="auto">
          <a:xfrm>
            <a:off x="929316" y="694268"/>
            <a:ext cx="8168000" cy="574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32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66659" y="897467"/>
            <a:ext cx="8632428" cy="5863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Perpectivas</a:t>
            </a:r>
            <a:endParaRPr lang="es-MX" sz="2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 creando una cohorte de pacientes con LADA </a:t>
            </a:r>
          </a:p>
          <a:p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caracterizar:</a:t>
            </a:r>
          </a:p>
          <a:p>
            <a:endParaRPr lang="es-MX" sz="2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densidad mineral ósea o calidad del hueso</a:t>
            </a:r>
          </a:p>
          <a:p>
            <a:endParaRPr lang="es-MX" sz="2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riesgo cardiovascular (equivalente a DT2 o DT1)</a:t>
            </a:r>
          </a:p>
          <a:p>
            <a:endParaRPr lang="es-MX" sz="2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alelos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susceptibilidad</a:t>
            </a:r>
            <a:endParaRPr lang="en-US" sz="2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MiRNA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residual de la </a:t>
            </a:r>
            <a:r>
              <a:rPr lang="en-US" sz="25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célula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sz="2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5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9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66659" y="569915"/>
            <a:ext cx="70599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 la diabetes en nuestra población</a:t>
            </a:r>
          </a:p>
        </p:txBody>
      </p:sp>
      <p:sp>
        <p:nvSpPr>
          <p:cNvPr id="4" name="5 Rectángulo"/>
          <p:cNvSpPr/>
          <p:nvPr/>
        </p:nvSpPr>
        <p:spPr>
          <a:xfrm>
            <a:off x="1832591" y="5779957"/>
            <a:ext cx="6573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</a:rPr>
              <a:t>Jiménez-Corona A,  y cols.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Early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-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onset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type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2 diabetes in a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Mexican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survey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: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results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from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the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National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Health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and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Nutrition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Survey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 2006.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</a:rPr>
              <a:t> Salud Publica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</a:rPr>
              <a:t>Mex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</a:rPr>
              <a:t>. 2010;52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</a:rPr>
              <a:t>Suppl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</a:rPr>
              <a:t> 1:S27-35.</a:t>
            </a:r>
          </a:p>
          <a:p>
            <a:pPr algn="r"/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</a:rPr>
              <a:t>Aguilar-Salinas CA, et al.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Early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-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onset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type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 2 diabetes: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metabolic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 and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genetic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characterization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 in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the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mexican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population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.</a:t>
            </a:r>
            <a:endParaRPr lang="es-MX" sz="1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</a:rPr>
              <a:t>J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</a:rPr>
              <a:t>Clin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</a:rPr>
              <a:t>Endocrinol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1000" b="1" dirty="0" err="1" smtClean="0">
                <a:solidFill>
                  <a:schemeClr val="accent2">
                    <a:lumMod val="75000"/>
                  </a:schemeClr>
                </a:solidFill>
              </a:rPr>
              <a:t>Metab</a:t>
            </a:r>
            <a:r>
              <a:rPr lang="es-MX" sz="1000" b="1" dirty="0" smtClean="0">
                <a:solidFill>
                  <a:schemeClr val="accent2">
                    <a:lumMod val="75000"/>
                  </a:schemeClr>
                </a:solidFill>
              </a:rPr>
              <a:t>. 2001;86(1):220-6.</a:t>
            </a:r>
            <a:endParaRPr lang="es-MX" altLang="es-MX" sz="1000" b="1" dirty="0" smtClean="0">
              <a:solidFill>
                <a:schemeClr val="accent2">
                  <a:lumMod val="75000"/>
                </a:schemeClr>
              </a:solidFill>
              <a:latin typeface="Arial" charset="0"/>
              <a:ea typeface="Malgun Gothic" pitchFamily="34" charset="-127"/>
              <a:cs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05934" y="1335070"/>
            <a:ext cx="79163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ea typeface="Malgun Gothic" pitchFamily="34" charset="-127"/>
                <a:cs typeface="Arial" charset="0"/>
              </a:rPr>
              <a:t>La expresión de diabetes tipo 2 en México es muy heterogénea.</a:t>
            </a:r>
          </a:p>
          <a:p>
            <a:pPr marL="177800" indent="-1778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s-MX" altLang="es-MX" sz="800" dirty="0" smtClean="0">
              <a:ea typeface="Malgun Gothic" pitchFamily="34" charset="-127"/>
              <a:cs typeface="Arial" charset="0"/>
            </a:endParaRPr>
          </a:p>
          <a:p>
            <a:pPr marL="177800" indent="-1778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ea typeface="Malgun Gothic" pitchFamily="34" charset="-127"/>
                <a:cs typeface="Arial" charset="0"/>
              </a:rPr>
              <a:t>Se presenta en el 22% de la población entre 20 y 40 años de edad.</a:t>
            </a:r>
          </a:p>
          <a:p>
            <a:pPr marL="514350" indent="-514350"/>
            <a:endParaRPr lang="es-MX" altLang="es-MX" sz="2000" dirty="0" smtClean="0">
              <a:ea typeface="Malgun Gothic" pitchFamily="34" charset="-127"/>
              <a:cs typeface="Arial" charset="0"/>
            </a:endParaRPr>
          </a:p>
          <a:p>
            <a:r>
              <a:rPr lang="es-MX" altLang="es-MX" sz="2200" b="1" dirty="0" smtClean="0">
                <a:ea typeface="Malgun Gothic" pitchFamily="34" charset="-127"/>
                <a:cs typeface="Arial" charset="0"/>
              </a:rPr>
              <a:t>El número de pacientes que se diagnostican &lt; 40 años va en incremento y cada vez la vemos a edades más tempranas </a:t>
            </a:r>
          </a:p>
          <a:p>
            <a:r>
              <a:rPr lang="es-MX" altLang="es-MX" sz="2200" b="1" dirty="0" smtClean="0">
                <a:ea typeface="Malgun Gothic" pitchFamily="34" charset="-127"/>
                <a:cs typeface="Arial" charset="0"/>
              </a:rPr>
              <a:t>(incluso en niños y adolescentes)</a:t>
            </a:r>
          </a:p>
          <a:p>
            <a:pPr marL="514350" indent="-514350"/>
            <a:endParaRPr lang="es-MX" altLang="es-MX" sz="2000" dirty="0" smtClean="0">
              <a:ea typeface="Malgun Gothic" pitchFamily="34" charset="-127"/>
              <a:cs typeface="Arial" charset="0"/>
            </a:endParaRPr>
          </a:p>
          <a:p>
            <a:pPr marL="177800" indent="-1778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ea typeface="Malgun Gothic" pitchFamily="34" charset="-127"/>
                <a:cs typeface="Arial" charset="0"/>
              </a:rPr>
              <a:t>Se desconoce cuantos de estos pacientes cumplen con criterios para</a:t>
            </a:r>
          </a:p>
          <a:p>
            <a:pPr marL="177800" indent="-177800">
              <a:buClr>
                <a:schemeClr val="accent1">
                  <a:lumMod val="50000"/>
                </a:schemeClr>
              </a:buClr>
            </a:pPr>
            <a:r>
              <a:rPr lang="es-MX" altLang="es-MX" sz="2000" dirty="0" smtClean="0">
                <a:ea typeface="Malgun Gothic" pitchFamily="34" charset="-127"/>
                <a:cs typeface="Arial" charset="0"/>
              </a:rPr>
              <a:t>    el diagnóstico de Diabetes Autoinmune Latente del Adulto (LADA)</a:t>
            </a:r>
          </a:p>
          <a:p>
            <a:pPr marL="177800" indent="-177800">
              <a:buClr>
                <a:schemeClr val="accent1">
                  <a:lumMod val="50000"/>
                </a:schemeClr>
              </a:buClr>
            </a:pPr>
            <a:endParaRPr lang="es-MX" altLang="es-MX" sz="2000" dirty="0" smtClean="0">
              <a:ea typeface="Malgun Gothic" pitchFamily="34" charset="-127"/>
              <a:cs typeface="Arial" charset="0"/>
            </a:endParaRPr>
          </a:p>
          <a:p>
            <a:pPr marL="177800" indent="-1778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ea typeface="Malgun Gothic" pitchFamily="34" charset="-127"/>
                <a:cs typeface="Arial" charset="0"/>
              </a:rPr>
              <a:t>Aunque el </a:t>
            </a:r>
            <a:r>
              <a:rPr lang="es-MX" altLang="es-MX" sz="2000" dirty="0" err="1" smtClean="0">
                <a:ea typeface="Malgun Gothic" pitchFamily="34" charset="-127"/>
                <a:cs typeface="Arial" charset="0"/>
              </a:rPr>
              <a:t>dx</a:t>
            </a:r>
            <a:r>
              <a:rPr lang="es-MX" altLang="es-MX" sz="2000" dirty="0" smtClean="0">
                <a:ea typeface="Malgun Gothic" pitchFamily="34" charset="-127"/>
                <a:cs typeface="Arial" charset="0"/>
              </a:rPr>
              <a:t>. lo confirma la positividad de los anticuerpos, es necesario identificar el fenotipo clínico y bioquímico en aquellos &lt;40 años. </a:t>
            </a:r>
          </a:p>
          <a:p>
            <a:pPr marL="177800" indent="-177800">
              <a:buClr>
                <a:schemeClr val="accent1">
                  <a:lumMod val="50000"/>
                </a:schemeClr>
              </a:buClr>
            </a:pPr>
            <a:endParaRPr lang="es-MX" altLang="es-MX" sz="800" dirty="0" smtClean="0">
              <a:ea typeface="Malgun Gothic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9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66659" y="897467"/>
            <a:ext cx="21050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32933" y="1498894"/>
            <a:ext cx="79163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Wingdings" pitchFamily="2" charset="2"/>
              <a:buChar char="Ø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edad de inicio de diabetes en los pacientes con LADA es menor que en diabetes  tipo 2.</a:t>
            </a:r>
          </a:p>
          <a:p>
            <a:pPr indent="-457200">
              <a:defRPr/>
            </a:pPr>
            <a:endParaRPr lang="es-MX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Font typeface="Wingdings" pitchFamily="2" charset="2"/>
              <a:buChar char="Ø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 con LADA son más delgados y con mayor descontrol metabólico (HbA1c) en comparación con DT2. </a:t>
            </a:r>
            <a:endParaRPr lang="es-MX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Font typeface="+mj-lt"/>
              <a:buAutoNum type="arabicPeriod"/>
              <a:defRPr/>
            </a:pPr>
            <a:endParaRPr lang="es-MX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Font typeface="Wingdings" pitchFamily="2" charset="2"/>
              <a:buChar char="Ø"/>
              <a:defRPr/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pacientes con LADA comparten características </a:t>
            </a:r>
            <a:r>
              <a:rPr lang="es-MX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inmunogenéticas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diabetes tipo 1 y tipo 2, lo que hace necesario evaluar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futuro el comportamiento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genético en nuestra población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457200">
              <a:buFont typeface="+mj-lt"/>
              <a:buAutoNum type="arabicPeriod"/>
              <a:defRPr/>
            </a:pPr>
            <a:endParaRPr lang="es-MX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Font typeface="Wingdings" pitchFamily="2" charset="2"/>
              <a:buChar char="Ø"/>
              <a:defRPr/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manejo de tratamiento con insulina debe de iniciarse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       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tempranamente en los pacientes con LADA que en aquellos con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tipo 2, para retardar la aparición de las complicaciones. </a:t>
            </a:r>
          </a:p>
          <a:p>
            <a:pPr marL="457200" indent="-457200">
              <a:buFont typeface="+mj-lt"/>
              <a:buAutoNum type="arabicPeriod"/>
            </a:pPr>
            <a:endParaRPr lang="es-MX" sz="2000" dirty="0"/>
          </a:p>
        </p:txBody>
      </p:sp>
    </p:spTree>
    <p:extLst>
      <p:ext uri="{BB962C8B-B14F-4D97-AF65-F5344CB8AC3E}">
        <p14:creationId xmlns="" xmlns:p14="http://schemas.microsoft.com/office/powerpoint/2010/main" val="42550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66659" y="897467"/>
            <a:ext cx="21050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32933" y="1684870"/>
            <a:ext cx="79163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Wingdings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México, se desconoce la prevalencia de LADA en los pacientes que inician la diabetes antes de los 40 años de edad.</a:t>
            </a:r>
          </a:p>
          <a:p>
            <a:pPr lvl="0" indent="-457200">
              <a:buAutoNum type="arabicPeriod" startAt="6"/>
              <a:defRPr/>
            </a:pPr>
            <a:endParaRPr lang="es-MX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>
              <a:buFont typeface="Wingdings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un error de diagnóstico, es importante primero la       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fenotípica del paciente, y si es posible, la determinación de </a:t>
            </a:r>
            <a:r>
              <a:rPr lang="es-MX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autoanticuerpos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-457200">
              <a:buAutoNum type="arabicPeriod" startAt="6"/>
              <a:defRPr/>
            </a:pPr>
            <a:endParaRPr lang="es-MX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>
              <a:buFont typeface="Wingdings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fecha hay insuficiente información sobre el desarrollo de complicaciones en los pacientes con LADA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-457200">
              <a:buAutoNum type="arabicPeriod" startAt="7"/>
              <a:defRPr/>
            </a:pPr>
            <a:endParaRPr lang="es-MX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57200">
              <a:buFont typeface="Wingdings" pitchFamily="2" charset="2"/>
              <a:buChar char="ü"/>
              <a:defRPr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requiere más ensayos clínicos controlados que evalúen el manejo adecuado en pacientes con LADA.</a:t>
            </a:r>
          </a:p>
          <a:p>
            <a:pPr marL="457200" indent="-457200">
              <a:buFont typeface="+mj-lt"/>
              <a:buAutoNum type="arabicPeriod"/>
            </a:pPr>
            <a:endParaRPr lang="es-MX" sz="2000" dirty="0"/>
          </a:p>
        </p:txBody>
      </p:sp>
    </p:spTree>
    <p:extLst>
      <p:ext uri="{BB962C8B-B14F-4D97-AF65-F5344CB8AC3E}">
        <p14:creationId xmlns="" xmlns:p14="http://schemas.microsoft.com/office/powerpoint/2010/main" val="5439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07849" y="229857"/>
            <a:ext cx="58929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altLang="es-MX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CLASIFICACION  DE DIABETES</a:t>
            </a:r>
            <a:endParaRPr lang="es-ES" altLang="es-MX" sz="3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02016" y="5914625"/>
            <a:ext cx="3519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altLang="es-MX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Diabetes </a:t>
            </a:r>
            <a:r>
              <a:rPr lang="es-ES" altLang="es-MX" sz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Care</a:t>
            </a:r>
            <a:r>
              <a:rPr lang="es-ES" altLang="es-MX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2016;39(</a:t>
            </a:r>
            <a:r>
              <a:rPr lang="es-ES" altLang="es-MX" sz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Suppl</a:t>
            </a:r>
            <a:r>
              <a:rPr lang="es-ES" altLang="es-MX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1):S13-S22</a:t>
            </a:r>
            <a:endParaRPr lang="es-ES" altLang="es-MX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188" y="1120023"/>
            <a:ext cx="792162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altLang="es-MX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s-ES" altLang="es-MX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Diabetes Tipo </a:t>
            </a:r>
            <a:r>
              <a:rPr lang="es-ES" altLang="es-MX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  </a:t>
            </a:r>
            <a:r>
              <a:rPr lang="es-ES" altLang="es-MX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Insulino</a:t>
            </a:r>
            <a:r>
              <a:rPr lang="es-ES" alt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 dependiente con destrucción de células B  </a:t>
            </a:r>
          </a:p>
          <a:p>
            <a:pPr>
              <a:spcBef>
                <a:spcPct val="50000"/>
              </a:spcBef>
              <a:defRPr/>
            </a:pPr>
            <a:r>
              <a:rPr lang="es-ES" alt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               - Tipo 1 A: Etiología </a:t>
            </a:r>
            <a:r>
              <a:rPr lang="es-ES" altLang="es-MX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autoinmunitaria</a:t>
            </a:r>
            <a:r>
              <a:rPr lang="es-ES" alt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s-ES" alt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               - Tipo 1 B: Etiología idiopática </a:t>
            </a:r>
            <a:endParaRPr lang="es-ES" altLang="es-MX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ES" altLang="es-MX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s-ES" altLang="es-MX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Diabetes Tipo 2  </a:t>
            </a: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Con resistencia a la insulina y defectos de la secreción de la insulina </a:t>
            </a:r>
            <a:endParaRPr lang="es-ES" altLang="es-MX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ES" altLang="es-MX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s-ES" altLang="es-MX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Diabetes </a:t>
            </a:r>
            <a:r>
              <a:rPr lang="es-ES" altLang="es-MX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Gestacional</a:t>
            </a:r>
            <a:endParaRPr lang="es-ES" altLang="es-MX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ES" altLang="es-MX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es-ES" altLang="es-MX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Otros tipos </a:t>
            </a: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específicos de diabetes</a:t>
            </a:r>
            <a:endParaRPr lang="es-ES" altLang="es-MX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Defectos </a:t>
            </a:r>
            <a:r>
              <a:rPr lang="es-ES" altLang="es-MX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genéticos </a:t>
            </a: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(síndromes </a:t>
            </a:r>
            <a:r>
              <a:rPr lang="es-ES" altLang="es-MX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monogénicos</a:t>
            </a: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 como:</a:t>
            </a:r>
          </a:p>
          <a:p>
            <a:pPr>
              <a:spcBef>
                <a:spcPct val="50000"/>
              </a:spcBef>
              <a:defRPr/>
            </a:pP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a)Diabetes Neonatal (gen que codifica subunidad Kir6.2_ canales de KATP)</a:t>
            </a:r>
          </a:p>
          <a:p>
            <a:pPr>
              <a:spcBef>
                <a:spcPct val="50000"/>
              </a:spcBef>
              <a:defRPr/>
            </a:pP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     o MODY (</a:t>
            </a:r>
            <a:r>
              <a:rPr lang="es-ES" altLang="es-MX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Maturity-Onset</a:t>
            </a: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 Diabetes of </a:t>
            </a:r>
            <a:r>
              <a:rPr lang="es-ES" altLang="es-MX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the</a:t>
            </a: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 Young)</a:t>
            </a:r>
          </a:p>
          <a:p>
            <a:pPr>
              <a:spcBef>
                <a:spcPct val="50000"/>
              </a:spcBef>
              <a:defRPr/>
            </a:pP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b)Diabetes Mitocondrial</a:t>
            </a:r>
          </a:p>
          <a:p>
            <a:pPr>
              <a:spcBef>
                <a:spcPct val="50000"/>
              </a:spcBef>
              <a:defRPr/>
            </a:pP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c) Enfermedades del páncreas </a:t>
            </a:r>
            <a:r>
              <a:rPr lang="es-ES" altLang="es-MX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exócrino</a:t>
            </a: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 (fibrosis quística)</a:t>
            </a:r>
          </a:p>
          <a:p>
            <a:pPr>
              <a:spcBef>
                <a:spcPct val="50000"/>
              </a:spcBef>
              <a:defRPr/>
            </a:pPr>
            <a:r>
              <a:rPr lang="es-ES" altLang="es-MX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d) Inducida por medicamentos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6"/>
          <p:cNvSpPr/>
          <p:nvPr/>
        </p:nvSpPr>
        <p:spPr>
          <a:xfrm>
            <a:off x="2632736" y="2109409"/>
            <a:ext cx="5056981" cy="964803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61703" rIns="61703" bIns="61703" numCol="1" spcCol="1270" anchor="ctr" anchorCtr="0">
            <a:noAutofit/>
          </a:bodyPr>
          <a:lstStyle/>
          <a:p>
            <a:pPr marL="177800" lvl="1" indent="-1778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MX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El inicio de la diabetes es en la edad adulta </a:t>
            </a:r>
            <a:endParaRPr lang="es-MX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2632736" y="3398073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61703" rIns="61703" bIns="61704" numCol="1" spcCol="1270" anchor="ctr" anchorCtr="0">
            <a:noAutofit/>
          </a:bodyPr>
          <a:lstStyle/>
          <a:p>
            <a:pPr marL="177800" lvl="1" indent="-1778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s-MX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Positividad para al menos un auto anticuerpo  (</a:t>
            </a:r>
            <a:r>
              <a:rPr lang="es-MX" sz="2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GAD,</a:t>
            </a:r>
            <a:r>
              <a:rPr lang="es-MX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IA2A,  IAA o ZnT8)</a:t>
            </a:r>
            <a:endParaRPr lang="es-MX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2632736" y="4686736"/>
            <a:ext cx="5056981" cy="964804"/>
          </a:xfrm>
          <a:custGeom>
            <a:avLst/>
            <a:gdLst>
              <a:gd name="connsiteX0" fmla="*/ 160804 w 964803"/>
              <a:gd name="connsiteY0" fmla="*/ 0 h 5056981"/>
              <a:gd name="connsiteX1" fmla="*/ 803999 w 964803"/>
              <a:gd name="connsiteY1" fmla="*/ 0 h 5056981"/>
              <a:gd name="connsiteX2" fmla="*/ 964803 w 964803"/>
              <a:gd name="connsiteY2" fmla="*/ 160804 h 5056981"/>
              <a:gd name="connsiteX3" fmla="*/ 964803 w 964803"/>
              <a:gd name="connsiteY3" fmla="*/ 5056981 h 5056981"/>
              <a:gd name="connsiteX4" fmla="*/ 964803 w 964803"/>
              <a:gd name="connsiteY4" fmla="*/ 5056981 h 5056981"/>
              <a:gd name="connsiteX5" fmla="*/ 0 w 964803"/>
              <a:gd name="connsiteY5" fmla="*/ 5056981 h 5056981"/>
              <a:gd name="connsiteX6" fmla="*/ 0 w 964803"/>
              <a:gd name="connsiteY6" fmla="*/ 5056981 h 5056981"/>
              <a:gd name="connsiteX7" fmla="*/ 0 w 964803"/>
              <a:gd name="connsiteY7" fmla="*/ 160804 h 5056981"/>
              <a:gd name="connsiteX8" fmla="*/ 160804 w 964803"/>
              <a:gd name="connsiteY8" fmla="*/ 0 h 505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03" h="5056981">
                <a:moveTo>
                  <a:pt x="964803" y="842850"/>
                </a:moveTo>
                <a:lnTo>
                  <a:pt x="964803" y="4214131"/>
                </a:lnTo>
                <a:cubicBezTo>
                  <a:pt x="964803" y="4679625"/>
                  <a:pt x="951068" y="5056978"/>
                  <a:pt x="934124" y="5056978"/>
                </a:cubicBezTo>
                <a:lnTo>
                  <a:pt x="0" y="5056978"/>
                </a:lnTo>
                <a:lnTo>
                  <a:pt x="0" y="5056978"/>
                </a:lnTo>
                <a:lnTo>
                  <a:pt x="0" y="3"/>
                </a:lnTo>
                <a:lnTo>
                  <a:pt x="0" y="3"/>
                </a:lnTo>
                <a:lnTo>
                  <a:pt x="934124" y="3"/>
                </a:lnTo>
                <a:cubicBezTo>
                  <a:pt x="951068" y="3"/>
                  <a:pt x="964803" y="377356"/>
                  <a:pt x="964803" y="84285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61703" rIns="61703" bIns="61704" numCol="1" spcCol="1270" anchor="ctr" anchorCtr="0">
            <a:noAutofit/>
          </a:bodyPr>
          <a:lstStyle/>
          <a:p>
            <a:pPr marL="177800" marR="0" lvl="1" indent="-17780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MX" sz="20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6 meses sin tratamiento con insulina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966659" y="897467"/>
            <a:ext cx="22765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altLang="es-MX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Introducción</a:t>
            </a:r>
            <a:endParaRPr lang="es-MX" sz="3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66659" y="1515533"/>
            <a:ext cx="3735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alt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diagnósticos de LADA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8 Rectángulo"/>
          <p:cNvSpPr/>
          <p:nvPr/>
        </p:nvSpPr>
        <p:spPr>
          <a:xfrm>
            <a:off x="4718426" y="6392112"/>
            <a:ext cx="42481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Fourlanos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SA, </a:t>
            </a:r>
            <a:r>
              <a:rPr lang="en-US" sz="1200" b="1" i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et </a:t>
            </a:r>
            <a:r>
              <a:rPr lang="en-US" sz="1200" b="1" i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al</a:t>
            </a:r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.Diabetologia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2005; 48: 2206–2212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1593719" y="2109407"/>
            <a:ext cx="1039019" cy="1484313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5" tIns="534115" rIns="14606" bIns="53411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300" b="1" kern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A)</a:t>
            </a:r>
            <a:endParaRPr lang="es-MX" sz="2300" b="1" kern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1593719" y="3398072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5" tIns="534114" rIns="14605" bIns="53411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300" b="1" kern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B)</a:t>
            </a:r>
            <a:endParaRPr lang="es-MX" sz="2300" b="1" kern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1593719" y="4686736"/>
            <a:ext cx="1039018" cy="1484312"/>
          </a:xfrm>
          <a:custGeom>
            <a:avLst/>
            <a:gdLst>
              <a:gd name="connsiteX0" fmla="*/ 0 w 1484312"/>
              <a:gd name="connsiteY0" fmla="*/ 0 h 1039018"/>
              <a:gd name="connsiteX1" fmla="*/ 964803 w 1484312"/>
              <a:gd name="connsiteY1" fmla="*/ 0 h 1039018"/>
              <a:gd name="connsiteX2" fmla="*/ 1484312 w 1484312"/>
              <a:gd name="connsiteY2" fmla="*/ 519509 h 1039018"/>
              <a:gd name="connsiteX3" fmla="*/ 964803 w 1484312"/>
              <a:gd name="connsiteY3" fmla="*/ 1039018 h 1039018"/>
              <a:gd name="connsiteX4" fmla="*/ 0 w 1484312"/>
              <a:gd name="connsiteY4" fmla="*/ 1039018 h 1039018"/>
              <a:gd name="connsiteX5" fmla="*/ 519509 w 1484312"/>
              <a:gd name="connsiteY5" fmla="*/ 519509 h 1039018"/>
              <a:gd name="connsiteX6" fmla="*/ 0 w 1484312"/>
              <a:gd name="connsiteY6" fmla="*/ 0 h 10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312" h="1039018">
                <a:moveTo>
                  <a:pt x="1484312" y="0"/>
                </a:moveTo>
                <a:lnTo>
                  <a:pt x="1484312" y="675362"/>
                </a:lnTo>
                <a:lnTo>
                  <a:pt x="742156" y="1039018"/>
                </a:lnTo>
                <a:lnTo>
                  <a:pt x="0" y="675362"/>
                </a:lnTo>
                <a:lnTo>
                  <a:pt x="0" y="0"/>
                </a:lnTo>
                <a:lnTo>
                  <a:pt x="742156" y="363656"/>
                </a:lnTo>
                <a:lnTo>
                  <a:pt x="148431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5" tIns="534114" rIns="14605" bIns="53411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300" b="1" kern="12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C)</a:t>
            </a:r>
            <a:endParaRPr lang="es-MX" sz="2300" b="1" kern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5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/>
          <p:cNvSpPr/>
          <p:nvPr/>
        </p:nvSpPr>
        <p:spPr>
          <a:xfrm>
            <a:off x="1831924" y="2849076"/>
            <a:ext cx="5404901" cy="3000289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1034898" y="897467"/>
            <a:ext cx="40270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Interés a nivel mundial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66659" y="1451465"/>
            <a:ext cx="7759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investigó en </a:t>
            </a:r>
            <a:r>
              <a:rPr lang="es-MX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artículos publicados en inglés usando la palabra LADA = Total 748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5 Rectángulo"/>
          <p:cNvSpPr/>
          <p:nvPr/>
        </p:nvSpPr>
        <p:spPr>
          <a:xfrm>
            <a:off x="2896188" y="6362743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altLang="es-MX" sz="1200" b="1" dirty="0" err="1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Tuomi</a:t>
            </a:r>
            <a:r>
              <a:rPr lang="es-MX" altLang="es-MX" sz="1200" b="1" dirty="0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 T, et al, </a:t>
            </a:r>
            <a:r>
              <a:rPr lang="es-MX" altLang="es-MX" sz="1200" b="1" dirty="0" err="1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Lancet</a:t>
            </a:r>
            <a:r>
              <a:rPr lang="es-MX" altLang="es-MX" sz="1200" b="1" dirty="0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 2014;383 (9922):1084-1094.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290363" y="2917371"/>
            <a:ext cx="4371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LADA y diabetes</a:t>
            </a:r>
          </a:p>
          <a:p>
            <a:r>
              <a:rPr lang="es-MX" sz="2000" dirty="0" smtClean="0"/>
              <a:t>LADA diabetes </a:t>
            </a:r>
            <a:r>
              <a:rPr lang="es-MX" sz="2000" dirty="0" err="1" smtClean="0"/>
              <a:t>review</a:t>
            </a:r>
            <a:endParaRPr lang="es-MX" sz="2000" dirty="0" smtClean="0"/>
          </a:p>
          <a:p>
            <a:r>
              <a:rPr lang="es-MX" sz="2000" dirty="0"/>
              <a:t>L</a:t>
            </a:r>
            <a:r>
              <a:rPr lang="es-MX" sz="2000" dirty="0" smtClean="0"/>
              <a:t>ADA y diagnostico</a:t>
            </a:r>
          </a:p>
          <a:p>
            <a:r>
              <a:rPr lang="es-MX" sz="2000" dirty="0" smtClean="0"/>
              <a:t>LADA y tratamiento</a:t>
            </a:r>
          </a:p>
          <a:p>
            <a:r>
              <a:rPr lang="es-MX" sz="2000" dirty="0" smtClean="0"/>
              <a:t>Reportes de casos</a:t>
            </a:r>
          </a:p>
          <a:p>
            <a:r>
              <a:rPr lang="es-MX" sz="2000" dirty="0" smtClean="0"/>
              <a:t>Series de casos</a:t>
            </a:r>
          </a:p>
          <a:p>
            <a:r>
              <a:rPr lang="es-MX" sz="2000" dirty="0" smtClean="0"/>
              <a:t>LADA y complicaciones</a:t>
            </a:r>
          </a:p>
          <a:p>
            <a:r>
              <a:rPr lang="es-MX" sz="2000" dirty="0" smtClean="0"/>
              <a:t>Autoinmune diabetes </a:t>
            </a:r>
          </a:p>
          <a:p>
            <a:r>
              <a:rPr lang="es-MX" sz="2000" dirty="0" err="1" smtClean="0"/>
              <a:t>Action</a:t>
            </a:r>
            <a:r>
              <a:rPr lang="es-MX" sz="2000" dirty="0" smtClean="0"/>
              <a:t> LADA</a:t>
            </a:r>
            <a:endParaRPr lang="es-MX" sz="200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6035038" y="2917371"/>
            <a:ext cx="627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dirty="0" smtClean="0"/>
              <a:t>419 </a:t>
            </a:r>
          </a:p>
          <a:p>
            <a:pPr algn="r"/>
            <a:r>
              <a:rPr lang="es-MX" sz="2000" dirty="0" smtClean="0"/>
              <a:t>73</a:t>
            </a:r>
          </a:p>
          <a:p>
            <a:pPr algn="r"/>
            <a:r>
              <a:rPr lang="es-MX" sz="2000" dirty="0" smtClean="0"/>
              <a:t>377 </a:t>
            </a:r>
          </a:p>
          <a:p>
            <a:pPr algn="r"/>
            <a:r>
              <a:rPr lang="es-MX" sz="2000" dirty="0" smtClean="0"/>
              <a:t>328</a:t>
            </a:r>
          </a:p>
          <a:p>
            <a:pPr algn="r"/>
            <a:r>
              <a:rPr lang="es-MX" sz="2000" dirty="0" smtClean="0"/>
              <a:t>33 </a:t>
            </a:r>
          </a:p>
          <a:p>
            <a:pPr algn="r"/>
            <a:r>
              <a:rPr lang="es-MX" sz="2000" dirty="0" smtClean="0"/>
              <a:t>3 </a:t>
            </a:r>
          </a:p>
          <a:p>
            <a:pPr algn="r"/>
            <a:r>
              <a:rPr lang="es-MX" sz="2000" dirty="0" smtClean="0"/>
              <a:t>116 </a:t>
            </a:r>
          </a:p>
          <a:p>
            <a:pPr algn="r"/>
            <a:r>
              <a:rPr lang="es-MX" sz="2000" dirty="0" smtClean="0"/>
              <a:t>392</a:t>
            </a:r>
          </a:p>
          <a:p>
            <a:pPr algn="r"/>
            <a:r>
              <a:rPr lang="es-MX" sz="2000" dirty="0" smtClean="0"/>
              <a:t>11</a:t>
            </a:r>
            <a:endParaRPr lang="es-MX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1706882" y="2782573"/>
            <a:ext cx="5730240" cy="3135086"/>
            <a:chOff x="529862" y="2782573"/>
            <a:chExt cx="8291920" cy="3135086"/>
          </a:xfrm>
        </p:grpSpPr>
        <p:cxnSp>
          <p:nvCxnSpPr>
            <p:cNvPr id="49" name="Conector recto 48"/>
            <p:cNvCxnSpPr/>
            <p:nvPr/>
          </p:nvCxnSpPr>
          <p:spPr>
            <a:xfrm>
              <a:off x="529862" y="5917659"/>
              <a:ext cx="829192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>
              <a:off x="529862" y="2782573"/>
              <a:ext cx="829192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6690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 Imagen" descr="Image map of Europe showing location of centres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48" y="1174466"/>
            <a:ext cx="595849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966659" y="897467"/>
            <a:ext cx="49359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Epidemiología </a:t>
            </a:r>
            <a:r>
              <a:rPr lang="es-MX" sz="30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s-MX" sz="3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48182" y="2653733"/>
            <a:ext cx="32908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Malgun Gothic" pitchFamily="34" charset="-127"/>
                <a:cs typeface="Arial" charset="0"/>
              </a:rPr>
              <a:t>Hacen falta datos sobre su prevalencia en México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endParaRPr lang="es-MX" altLang="es-MX" sz="2000" dirty="0" smtClean="0">
              <a:solidFill>
                <a:schemeClr val="accent1">
                  <a:lumMod val="50000"/>
                </a:schemeClr>
              </a:solidFill>
              <a:latin typeface="Arial" charset="0"/>
              <a:ea typeface="Malgun Gothic" pitchFamily="34" charset="-127"/>
              <a:cs typeface="Arial" charset="0"/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Malgun Gothic" pitchFamily="34" charset="-127"/>
                <a:cs typeface="Arial" charset="0"/>
              </a:rPr>
              <a:t>Solo en la Unión Europea</a:t>
            </a:r>
          </a:p>
          <a:p>
            <a:pPr marL="177800" indent="-177800"/>
            <a:r>
              <a:rPr lang="es-MX" altLang="es-MX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Malgun Gothic" pitchFamily="34" charset="-127"/>
                <a:cs typeface="Arial" charset="0"/>
              </a:rPr>
              <a:t>	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s-MX" altLang="es-MX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Malgun Gothic" pitchFamily="34" charset="-127"/>
                <a:cs typeface="Arial" charset="0"/>
              </a:rPr>
              <a:t>H</a:t>
            </a:r>
            <a:r>
              <a:rPr lang="es-MX" altLang="es-MX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Malgun Gothic" pitchFamily="34" charset="-127"/>
                <a:cs typeface="Arial" charset="0"/>
              </a:rPr>
              <a:t>ay una conciencia de la existencia de LADA.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8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318398" y="846795"/>
            <a:ext cx="8702770" cy="5459790"/>
            <a:chOff x="195566" y="1529195"/>
            <a:chExt cx="8702770" cy="5459790"/>
          </a:xfrm>
        </p:grpSpPr>
        <p:sp>
          <p:nvSpPr>
            <p:cNvPr id="52" name="Rectángulo 51"/>
            <p:cNvSpPr/>
            <p:nvPr/>
          </p:nvSpPr>
          <p:spPr>
            <a:xfrm>
              <a:off x="4519853" y="164354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s-MX" sz="2400" b="1">
                <a:solidFill>
                  <a:schemeClr val="tx1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89711" y="2844046"/>
              <a:ext cx="8284686" cy="2261545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4088848" y="1529195"/>
              <a:ext cx="27535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altLang="es-MX" sz="25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Malgun Gothic" pitchFamily="34" charset="-127"/>
                  <a:cs typeface="Arial" panose="020B0604020202020204" pitchFamily="34" charset="0"/>
                </a:rPr>
                <a:t>Tipos de Diabetes</a:t>
              </a:r>
              <a:endParaRPr lang="es-MX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425251" y="2153513"/>
              <a:ext cx="1562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Características</a:t>
              </a:r>
              <a:endParaRPr lang="es-MX" b="1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95566" y="2701368"/>
              <a:ext cx="2176159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/>
                <a:t>Edad de aparición</a:t>
              </a:r>
            </a:p>
            <a:p>
              <a:r>
                <a:rPr lang="es-MX" sz="1600" dirty="0" smtClean="0"/>
                <a:t>Forma de presentación</a:t>
              </a:r>
            </a:p>
            <a:p>
              <a:r>
                <a:rPr lang="es-MX" sz="1600" dirty="0" smtClean="0"/>
                <a:t>Síntomas</a:t>
              </a:r>
            </a:p>
            <a:p>
              <a:endParaRPr lang="es-MX" sz="1600" dirty="0" smtClean="0"/>
            </a:p>
            <a:p>
              <a:r>
                <a:rPr lang="es-MX" sz="1600" dirty="0" smtClean="0"/>
                <a:t>Peso</a:t>
              </a:r>
            </a:p>
            <a:p>
              <a:r>
                <a:rPr lang="es-MX" sz="1600" dirty="0" smtClean="0"/>
                <a:t>Predisposición genética</a:t>
              </a:r>
            </a:p>
            <a:p>
              <a:endParaRPr lang="es-MX" sz="1600" dirty="0" smtClean="0"/>
            </a:p>
            <a:p>
              <a:r>
                <a:rPr lang="es-MX" sz="1600" dirty="0" smtClean="0"/>
                <a:t>Factores ambientales</a:t>
              </a:r>
            </a:p>
            <a:p>
              <a:r>
                <a:rPr lang="es-MX" sz="1600" dirty="0" err="1" smtClean="0"/>
                <a:t>Autoanticuerpos</a:t>
              </a:r>
              <a:endParaRPr lang="es-MX" sz="1600" dirty="0" smtClean="0"/>
            </a:p>
            <a:p>
              <a:endParaRPr lang="es-MX" sz="1600" dirty="0" smtClean="0"/>
            </a:p>
            <a:p>
              <a:endParaRPr lang="es-MX" sz="1600" dirty="0" smtClean="0"/>
            </a:p>
            <a:p>
              <a:r>
                <a:rPr lang="es-MX" sz="1600" dirty="0" smtClean="0"/>
                <a:t>Insulina sérica</a:t>
              </a:r>
            </a:p>
            <a:p>
              <a:r>
                <a:rPr lang="es-MX" sz="1600" dirty="0" smtClean="0"/>
                <a:t>Cetosis</a:t>
              </a:r>
            </a:p>
            <a:p>
              <a:endParaRPr lang="es-MX" sz="1600" dirty="0" smtClean="0"/>
            </a:p>
            <a:p>
              <a:r>
                <a:rPr lang="es-MX" sz="1600" dirty="0" smtClean="0"/>
                <a:t>Tratamiento con</a:t>
              </a:r>
            </a:p>
            <a:p>
              <a:r>
                <a:rPr lang="es-MX" sz="1600" dirty="0" smtClean="0"/>
                <a:t>Insulina </a:t>
              </a:r>
              <a:endParaRPr lang="es-MX" sz="1600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6402963" y="2139866"/>
              <a:ext cx="2158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400" b="1" dirty="0" smtClean="0"/>
                <a:t>Diabetes Tipo 2</a:t>
              </a:r>
              <a:endParaRPr lang="es-MX" sz="2400" b="1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413216" y="2158916"/>
              <a:ext cx="2158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400" b="1" dirty="0" smtClean="0"/>
                <a:t>Diabetes Tipo 1</a:t>
              </a:r>
              <a:endParaRPr lang="es-MX" sz="2400" b="1" dirty="0"/>
            </a:p>
          </p:txBody>
        </p:sp>
        <p:cxnSp>
          <p:nvCxnSpPr>
            <p:cNvPr id="9" name="Conector recto 8"/>
            <p:cNvCxnSpPr/>
            <p:nvPr/>
          </p:nvCxnSpPr>
          <p:spPr>
            <a:xfrm>
              <a:off x="443217" y="1547589"/>
              <a:ext cx="829192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281292" y="2614388"/>
              <a:ext cx="829192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>
              <a:off x="251627" y="5932391"/>
              <a:ext cx="829192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>
              <a:off x="2964035" y="2001367"/>
              <a:ext cx="5934301" cy="1851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47"/>
            <p:cNvSpPr txBox="1"/>
            <p:nvPr/>
          </p:nvSpPr>
          <p:spPr>
            <a:xfrm>
              <a:off x="2446853" y="2705521"/>
              <a:ext cx="3723520" cy="4278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t"/>
              <a:r>
                <a:rPr lang="es-MX" sz="1600" dirty="0" smtClean="0"/>
                <a:t>Más frecuente en jóvenes</a:t>
              </a:r>
            </a:p>
            <a:p>
              <a:pPr fontAlgn="t"/>
              <a:r>
                <a:rPr lang="es-MX" sz="1600" dirty="0" smtClean="0"/>
                <a:t>Brusca</a:t>
              </a:r>
            </a:p>
            <a:p>
              <a:pPr fontAlgn="t"/>
              <a:r>
                <a:rPr lang="es-MX" sz="1600" dirty="0" smtClean="0"/>
                <a:t>Síntomas clásicos de diabetes</a:t>
              </a:r>
            </a:p>
            <a:p>
              <a:pPr fontAlgn="t"/>
              <a:endParaRPr lang="es-MX" sz="1600" dirty="0" smtClean="0"/>
            </a:p>
            <a:p>
              <a:pPr fontAlgn="t"/>
              <a:r>
                <a:rPr lang="es-MX" sz="1600" dirty="0" smtClean="0"/>
                <a:t>Normal</a:t>
              </a:r>
            </a:p>
            <a:p>
              <a:pPr fontAlgn="t"/>
              <a:r>
                <a:rPr lang="es-MX" sz="1600" dirty="0" smtClean="0"/>
                <a:t>HLA: DR3, DR4, DQA</a:t>
              </a:r>
            </a:p>
            <a:p>
              <a:pPr fontAlgn="t"/>
              <a:endParaRPr lang="es-MX" sz="1600" dirty="0" smtClean="0"/>
            </a:p>
            <a:p>
              <a:pPr fontAlgn="t"/>
              <a:r>
                <a:rPr lang="es-MX" sz="1600" dirty="0" smtClean="0"/>
                <a:t>Virus, toxinas, estimulación autoinmune</a:t>
              </a:r>
            </a:p>
            <a:p>
              <a:pPr fontAlgn="t"/>
              <a:r>
                <a:rPr lang="es-MX" sz="1600" dirty="0" smtClean="0"/>
                <a:t>Positivos entre el 50-85% de los pacientes</a:t>
              </a:r>
            </a:p>
            <a:p>
              <a:pPr fontAlgn="t"/>
              <a:endParaRPr lang="es-MX" sz="1600" dirty="0" smtClean="0"/>
            </a:p>
            <a:p>
              <a:pPr fontAlgn="t"/>
              <a:endParaRPr lang="es-MX" sz="1600" dirty="0" smtClean="0"/>
            </a:p>
            <a:p>
              <a:pPr fontAlgn="t"/>
              <a:r>
                <a:rPr lang="es-MX" sz="1600" dirty="0" err="1" smtClean="0"/>
                <a:t>Disminuída</a:t>
              </a:r>
              <a:endParaRPr lang="es-MX" sz="1600" dirty="0" smtClean="0"/>
            </a:p>
            <a:p>
              <a:pPr fontAlgn="t"/>
              <a:r>
                <a:rPr lang="es-MX" sz="1600" dirty="0" smtClean="0"/>
                <a:t>Propensos</a:t>
              </a:r>
            </a:p>
            <a:p>
              <a:pPr fontAlgn="t"/>
              <a:endParaRPr lang="es-MX" sz="1600" dirty="0" smtClean="0"/>
            </a:p>
            <a:p>
              <a:pPr fontAlgn="t"/>
              <a:r>
                <a:rPr lang="es-MX" sz="1600" dirty="0" smtClean="0"/>
                <a:t>Casi siempre indispensable, no responden </a:t>
              </a:r>
            </a:p>
            <a:p>
              <a:pPr fontAlgn="t"/>
              <a:r>
                <a:rPr lang="es-MX" sz="1600" dirty="0" smtClean="0"/>
                <a:t>a antidiabéticos orales</a:t>
              </a:r>
            </a:p>
            <a:p>
              <a:pPr algn="ctr"/>
              <a:endParaRPr lang="es-MX" sz="1600" dirty="0"/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6446708" y="2710891"/>
              <a:ext cx="2423227" cy="4278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t"/>
              <a:r>
                <a:rPr lang="es-MX" sz="1600" dirty="0" smtClean="0"/>
                <a:t>A partir de los 40</a:t>
              </a:r>
            </a:p>
            <a:p>
              <a:pPr fontAlgn="t"/>
              <a:r>
                <a:rPr lang="es-MX" sz="1600" dirty="0" smtClean="0"/>
                <a:t>Insidiosa</a:t>
              </a:r>
            </a:p>
            <a:p>
              <a:pPr fontAlgn="t"/>
              <a:r>
                <a:rPr lang="es-MX" sz="1600" dirty="0" smtClean="0"/>
                <a:t>Escasos</a:t>
              </a:r>
            </a:p>
            <a:p>
              <a:pPr fontAlgn="t"/>
              <a:endParaRPr lang="es-MX" sz="1600" dirty="0" smtClean="0"/>
            </a:p>
            <a:p>
              <a:pPr fontAlgn="t"/>
              <a:r>
                <a:rPr lang="es-MX" sz="1600" dirty="0" smtClean="0"/>
                <a:t>80% son obesos</a:t>
              </a:r>
            </a:p>
            <a:p>
              <a:pPr fontAlgn="t"/>
              <a:r>
                <a:rPr lang="es-MX" sz="1600" dirty="0" smtClean="0"/>
                <a:t>Polimorfismo genético sin </a:t>
              </a:r>
            </a:p>
            <a:p>
              <a:pPr fontAlgn="t"/>
              <a:r>
                <a:rPr lang="es-MX" sz="1600" dirty="0" smtClean="0"/>
                <a:t>relación con HLA</a:t>
              </a:r>
            </a:p>
            <a:p>
              <a:pPr fontAlgn="t"/>
              <a:r>
                <a:rPr lang="es-MX" sz="1600" dirty="0" smtClean="0"/>
                <a:t>Obesidad</a:t>
              </a:r>
            </a:p>
            <a:p>
              <a:pPr fontAlgn="t"/>
              <a:r>
                <a:rPr lang="es-MX" sz="1600" dirty="0" smtClean="0"/>
                <a:t>Positivos en un 10% de los </a:t>
              </a:r>
            </a:p>
            <a:p>
              <a:pPr fontAlgn="t"/>
              <a:r>
                <a:rPr lang="es-MX" sz="1600" dirty="0" smtClean="0"/>
                <a:t>Pacientes</a:t>
              </a:r>
            </a:p>
            <a:p>
              <a:pPr fontAlgn="t"/>
              <a:endParaRPr lang="es-MX" sz="1600" dirty="0" smtClean="0"/>
            </a:p>
            <a:p>
              <a:pPr fontAlgn="t"/>
              <a:r>
                <a:rPr lang="es-MX" sz="1600" dirty="0" smtClean="0"/>
                <a:t>Variable</a:t>
              </a:r>
            </a:p>
            <a:p>
              <a:pPr fontAlgn="t"/>
              <a:r>
                <a:rPr lang="es-MX" sz="1600" dirty="0" smtClean="0"/>
                <a:t>Rara vez</a:t>
              </a:r>
            </a:p>
            <a:p>
              <a:pPr fontAlgn="t"/>
              <a:r>
                <a:rPr lang="es-MX" sz="1600" dirty="0" smtClean="0"/>
                <a:t>Inicialmente antidiabéticos</a:t>
              </a:r>
            </a:p>
            <a:p>
              <a:pPr fontAlgn="t"/>
              <a:r>
                <a:rPr lang="es-MX" sz="1600" dirty="0" smtClean="0"/>
                <a:t>Orales.  Pueden precisar </a:t>
              </a:r>
            </a:p>
            <a:p>
              <a:pPr fontAlgn="t"/>
              <a:r>
                <a:rPr lang="es-MX" sz="1600" dirty="0" smtClean="0"/>
                <a:t>insulina para mejorar el </a:t>
              </a:r>
            </a:p>
            <a:p>
              <a:pPr fontAlgn="t"/>
              <a:r>
                <a:rPr lang="es-MX" sz="1600" dirty="0" smtClean="0"/>
                <a:t>control metabólico.</a:t>
              </a:r>
              <a:endParaRPr lang="es-MX" sz="1600" dirty="0"/>
            </a:p>
          </p:txBody>
        </p:sp>
        <p:cxnSp>
          <p:nvCxnSpPr>
            <p:cNvPr id="21" name="Conector recto 43"/>
            <p:cNvCxnSpPr/>
            <p:nvPr/>
          </p:nvCxnSpPr>
          <p:spPr>
            <a:xfrm>
              <a:off x="261152" y="5172377"/>
              <a:ext cx="829192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43"/>
            <p:cNvCxnSpPr/>
            <p:nvPr/>
          </p:nvCxnSpPr>
          <p:spPr>
            <a:xfrm>
              <a:off x="318302" y="3562652"/>
              <a:ext cx="829192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7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66659" y="897467"/>
            <a:ext cx="63754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altLang="es-MX" sz="2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F</a:t>
            </a:r>
            <a:r>
              <a:rPr lang="es-MX" altLang="es-MX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</a:rPr>
              <a:t>actores asociados con diferentes formas de diabetes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8765" t="25635" r="4209" b="16039"/>
          <a:stretch/>
        </p:blipFill>
        <p:spPr bwMode="auto">
          <a:xfrm>
            <a:off x="1129794" y="2340663"/>
            <a:ext cx="7148564" cy="310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9 Rectángulo"/>
          <p:cNvSpPr/>
          <p:nvPr/>
        </p:nvSpPr>
        <p:spPr>
          <a:xfrm>
            <a:off x="5014242" y="6387506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altLang="es-MX" sz="1200" b="1" dirty="0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Leslie DR, et. </a:t>
            </a:r>
            <a:r>
              <a:rPr lang="es-MX" altLang="es-MX" sz="1200" b="1" dirty="0" err="1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Diabetologia</a:t>
            </a:r>
            <a:r>
              <a:rPr lang="es-MX" altLang="es-MX" sz="1200" b="1" dirty="0" smtClean="0">
                <a:solidFill>
                  <a:schemeClr val="accent2">
                    <a:lumMod val="75000"/>
                  </a:schemeClr>
                </a:solidFill>
                <a:ea typeface="Malgun Gothic" pitchFamily="34" charset="-127"/>
                <a:cs typeface="Arial" charset="0"/>
              </a:rPr>
              <a:t> 2016;59(1):13-20.</a:t>
            </a:r>
          </a:p>
        </p:txBody>
      </p:sp>
      <p:sp>
        <p:nvSpPr>
          <p:cNvPr id="12" name="14 CuadroTexto"/>
          <p:cNvSpPr txBox="1"/>
          <p:nvPr/>
        </p:nvSpPr>
        <p:spPr>
          <a:xfrm>
            <a:off x="2042759" y="1728307"/>
            <a:ext cx="101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</a:p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obesos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6954239" y="173050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Insulina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20 CuadroTexto"/>
          <p:cNvSpPr txBox="1"/>
          <p:nvPr/>
        </p:nvSpPr>
        <p:spPr>
          <a:xfrm>
            <a:off x="4258844" y="172830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</a:t>
            </a:r>
          </a:p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anticuerpos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9 CuadroTexto"/>
          <p:cNvSpPr txBox="1"/>
          <p:nvPr/>
        </p:nvSpPr>
        <p:spPr>
          <a:xfrm>
            <a:off x="5767274" y="1905657"/>
            <a:ext cx="108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Células 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091" t="42655" r="64408" b="49533"/>
          <a:stretch/>
        </p:blipFill>
        <p:spPr bwMode="auto">
          <a:xfrm>
            <a:off x="357768" y="3373358"/>
            <a:ext cx="51646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14 CuadroTexto"/>
          <p:cNvSpPr txBox="1"/>
          <p:nvPr/>
        </p:nvSpPr>
        <p:spPr>
          <a:xfrm>
            <a:off x="3384962" y="1724963"/>
            <a:ext cx="101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</a:t>
            </a:r>
          </a:p>
          <a:p>
            <a:pPr algn="ctr"/>
            <a:r>
              <a:rPr lang="es-MX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DQB1</a:t>
            </a:r>
            <a:endParaRPr lang="es-MX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14 CuadroTexto"/>
          <p:cNvSpPr txBox="1"/>
          <p:nvPr/>
        </p:nvSpPr>
        <p:spPr>
          <a:xfrm>
            <a:off x="1253138" y="5376300"/>
            <a:ext cx="101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15 CuadroTexto"/>
          <p:cNvSpPr txBox="1"/>
          <p:nvPr/>
        </p:nvSpPr>
        <p:spPr>
          <a:xfrm>
            <a:off x="6319732" y="5376300"/>
            <a:ext cx="119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Péptido C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20 CuadroTexto"/>
          <p:cNvSpPr txBox="1"/>
          <p:nvPr/>
        </p:nvSpPr>
        <p:spPr>
          <a:xfrm>
            <a:off x="3696385" y="53763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TCF7L2</a:t>
            </a:r>
          </a:p>
          <a:p>
            <a:pPr algn="ctr"/>
            <a:r>
              <a:rPr lang="es-MX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FTO</a:t>
            </a:r>
            <a:endParaRPr lang="es-MX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19 CuadroTexto"/>
          <p:cNvSpPr txBox="1"/>
          <p:nvPr/>
        </p:nvSpPr>
        <p:spPr>
          <a:xfrm>
            <a:off x="4993188" y="5376300"/>
            <a:ext cx="132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Inflamación</a:t>
            </a:r>
          </a:p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sistémica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14 CuadroTexto"/>
          <p:cNvSpPr txBox="1"/>
          <p:nvPr/>
        </p:nvSpPr>
        <p:spPr>
          <a:xfrm>
            <a:off x="2709075" y="5376300"/>
            <a:ext cx="123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Síndrome</a:t>
            </a:r>
          </a:p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metabólico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14 CuadroTexto"/>
          <p:cNvSpPr txBox="1"/>
          <p:nvPr/>
        </p:nvSpPr>
        <p:spPr>
          <a:xfrm>
            <a:off x="109478" y="2906658"/>
            <a:ext cx="101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DT1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14 CuadroTexto"/>
          <p:cNvSpPr txBox="1"/>
          <p:nvPr/>
        </p:nvSpPr>
        <p:spPr>
          <a:xfrm>
            <a:off x="109478" y="3701225"/>
            <a:ext cx="101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LADA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14 CuadroTexto"/>
          <p:cNvSpPr txBox="1"/>
          <p:nvPr/>
        </p:nvSpPr>
        <p:spPr>
          <a:xfrm>
            <a:off x="109478" y="4495792"/>
            <a:ext cx="101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DT2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091" t="42655" r="64408" b="49533"/>
          <a:stretch/>
        </p:blipFill>
        <p:spPr bwMode="auto">
          <a:xfrm>
            <a:off x="357768" y="4103393"/>
            <a:ext cx="51646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294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448529" y="1705465"/>
            <a:ext cx="624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s-MX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Malgun Gothic" pitchFamily="34" charset="-127"/>
                <a:cs typeface="Arial" charset="0"/>
              </a:rPr>
              <a:t>Positividad de anticuerpos anti-GAD en pacientes con diagnóstico de diabetes tipo 2</a:t>
            </a:r>
            <a:endParaRPr lang="es-MX" altLang="es-MX" sz="2000" dirty="0">
              <a:solidFill>
                <a:schemeClr val="accent1">
                  <a:lumMod val="50000"/>
                </a:schemeClr>
              </a:solidFill>
              <a:latin typeface="Arial" charset="0"/>
              <a:ea typeface="Malgun Gothic" pitchFamily="34" charset="-127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727" t="6187" r="3566" b="17890"/>
          <a:stretch/>
        </p:blipFill>
        <p:spPr bwMode="auto">
          <a:xfrm>
            <a:off x="0" y="2531534"/>
            <a:ext cx="8917903" cy="3158067"/>
          </a:xfrm>
          <a:prstGeom prst="rect">
            <a:avLst/>
          </a:prstGeom>
          <a:noFill/>
        </p:spPr>
      </p:pic>
      <p:sp>
        <p:nvSpPr>
          <p:cNvPr id="14" name="6 CuadroTexto"/>
          <p:cNvSpPr txBox="1"/>
          <p:nvPr/>
        </p:nvSpPr>
        <p:spPr>
          <a:xfrm>
            <a:off x="620109" y="317688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8.8%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1664225" y="317688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5.0%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6" name="8 CuadroTexto"/>
          <p:cNvSpPr txBox="1"/>
          <p:nvPr/>
        </p:nvSpPr>
        <p:spPr>
          <a:xfrm>
            <a:off x="2708341" y="317688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5.9%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7" name="9 CuadroTexto"/>
          <p:cNvSpPr txBox="1"/>
          <p:nvPr/>
        </p:nvSpPr>
        <p:spPr>
          <a:xfrm>
            <a:off x="3788461" y="317688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4.5%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8" name="10 CuadroTexto"/>
          <p:cNvSpPr txBox="1"/>
          <p:nvPr/>
        </p:nvSpPr>
        <p:spPr>
          <a:xfrm>
            <a:off x="4843643" y="317688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4.2%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9" name="11 CuadroTexto"/>
          <p:cNvSpPr txBox="1"/>
          <p:nvPr/>
        </p:nvSpPr>
        <p:spPr>
          <a:xfrm>
            <a:off x="5898825" y="317688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9.8%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0" name="12 CuadroTexto"/>
          <p:cNvSpPr txBox="1"/>
          <p:nvPr/>
        </p:nvSpPr>
        <p:spPr>
          <a:xfrm>
            <a:off x="6942941" y="317688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9.3%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1" name="13 CuadroTexto"/>
          <p:cNvSpPr txBox="1"/>
          <p:nvPr/>
        </p:nvSpPr>
        <p:spPr>
          <a:xfrm>
            <a:off x="7960181" y="317688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10.1%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735446" y="6128979"/>
            <a:ext cx="6331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dirty="0" err="1" smtClean="0"/>
              <a:t>Laugesen</a:t>
            </a:r>
            <a:r>
              <a:rPr lang="es-MX" sz="1200" dirty="0" smtClean="0"/>
              <a:t> E, et al. </a:t>
            </a:r>
            <a:r>
              <a:rPr lang="es-MX" sz="1200" dirty="0" err="1" smtClean="0"/>
              <a:t>Latent</a:t>
            </a:r>
            <a:r>
              <a:rPr lang="es-MX" sz="1200" dirty="0" smtClean="0"/>
              <a:t> </a:t>
            </a:r>
            <a:r>
              <a:rPr lang="es-MX" sz="1200" dirty="0" err="1" smtClean="0"/>
              <a:t>autoimmune</a:t>
            </a:r>
            <a:r>
              <a:rPr lang="es-MX" sz="1200" dirty="0" smtClean="0"/>
              <a:t> diabetes of </a:t>
            </a:r>
            <a:r>
              <a:rPr lang="es-MX" sz="1200" dirty="0" err="1" smtClean="0"/>
              <a:t>the</a:t>
            </a:r>
            <a:r>
              <a:rPr lang="es-MX" sz="1200" dirty="0" smtClean="0"/>
              <a:t> </a:t>
            </a:r>
            <a:r>
              <a:rPr lang="es-MX" sz="1200" dirty="0" err="1" smtClean="0"/>
              <a:t>adult</a:t>
            </a:r>
            <a:r>
              <a:rPr lang="es-MX" sz="1200" dirty="0" smtClean="0"/>
              <a:t>: </a:t>
            </a:r>
            <a:r>
              <a:rPr lang="es-MX" sz="1200" dirty="0" err="1" smtClean="0"/>
              <a:t>current</a:t>
            </a:r>
            <a:r>
              <a:rPr lang="es-MX" sz="1200" dirty="0" smtClean="0"/>
              <a:t> </a:t>
            </a:r>
            <a:r>
              <a:rPr lang="es-MX" sz="1200" dirty="0" err="1" smtClean="0"/>
              <a:t>knowledge</a:t>
            </a:r>
            <a:r>
              <a:rPr lang="es-MX" sz="1200" dirty="0" smtClean="0"/>
              <a:t> and </a:t>
            </a:r>
            <a:r>
              <a:rPr lang="es-MX" sz="1200" dirty="0" err="1" smtClean="0"/>
              <a:t>uncertainty</a:t>
            </a:r>
            <a:r>
              <a:rPr lang="es-MX" sz="1200" dirty="0" smtClean="0"/>
              <a:t>. </a:t>
            </a:r>
            <a:r>
              <a:rPr lang="es-MX" sz="1200" dirty="0" err="1" smtClean="0"/>
              <a:t>Diabet</a:t>
            </a:r>
            <a:r>
              <a:rPr lang="es-MX" sz="1200" dirty="0" smtClean="0"/>
              <a:t> </a:t>
            </a:r>
            <a:r>
              <a:rPr lang="es-MX" sz="1200" dirty="0" err="1" smtClean="0"/>
              <a:t>Med</a:t>
            </a:r>
            <a:r>
              <a:rPr lang="es-MX" sz="1200" dirty="0" smtClean="0"/>
              <a:t> 2015;32(7):843-52</a:t>
            </a:r>
            <a:endParaRPr lang="es-MX" sz="1200" dirty="0"/>
          </a:p>
        </p:txBody>
      </p:sp>
    </p:spTree>
    <p:extLst>
      <p:ext uri="{BB962C8B-B14F-4D97-AF65-F5344CB8AC3E}">
        <p14:creationId xmlns="" xmlns:p14="http://schemas.microsoft.com/office/powerpoint/2010/main" val="10112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1537</TotalTime>
  <Words>1465</Words>
  <Application>Microsoft Office PowerPoint</Application>
  <PresentationFormat>Carta (216 x 279 mm)</PresentationFormat>
  <Paragraphs>399</Paragraphs>
  <Slides>21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Aurelio Garcia</dc:creator>
  <cp:lastModifiedBy>Rita</cp:lastModifiedBy>
  <cp:revision>111</cp:revision>
  <dcterms:created xsi:type="dcterms:W3CDTF">2016-09-27T13:45:33Z</dcterms:created>
  <dcterms:modified xsi:type="dcterms:W3CDTF">2016-09-28T22:37:52Z</dcterms:modified>
</cp:coreProperties>
</file>