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7" r:id="rId3"/>
    <p:sldId id="280" r:id="rId4"/>
    <p:sldId id="281" r:id="rId5"/>
    <p:sldId id="283" r:id="rId6"/>
    <p:sldId id="282" r:id="rId7"/>
    <p:sldId id="276" r:id="rId8"/>
    <p:sldId id="278" r:id="rId9"/>
    <p:sldId id="257" r:id="rId10"/>
    <p:sldId id="259" r:id="rId11"/>
    <p:sldId id="284" r:id="rId12"/>
    <p:sldId id="270" r:id="rId13"/>
    <p:sldId id="268" r:id="rId14"/>
    <p:sldId id="263" r:id="rId15"/>
    <p:sldId id="264" r:id="rId16"/>
    <p:sldId id="265" r:id="rId17"/>
    <p:sldId id="266" r:id="rId18"/>
    <p:sldId id="267" r:id="rId19"/>
    <p:sldId id="269" r:id="rId20"/>
    <p:sldId id="274" r:id="rId21"/>
    <p:sldId id="260" r:id="rId22"/>
    <p:sldId id="261" r:id="rId23"/>
    <p:sldId id="271" r:id="rId24"/>
    <p:sldId id="272" r:id="rId25"/>
    <p:sldId id="262" r:id="rId26"/>
    <p:sldId id="273" r:id="rId27"/>
    <p:sldId id="275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900"/>
    <a:srgbClr val="FABA06"/>
    <a:srgbClr val="F5C80B"/>
    <a:srgbClr val="FAD706"/>
    <a:srgbClr val="CCCC00"/>
    <a:srgbClr val="CC9900"/>
    <a:srgbClr val="FF99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AF623-EBA6-4B92-899F-59E9467939D1}" type="datetimeFigureOut">
              <a:rPr lang="es-MX" smtClean="0"/>
              <a:t>30/03/2016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A7D78-00FE-493F-BB51-458946490A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1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7D78-00FE-493F-BB51-458946490AD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893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D4BC-CD72-4A48-883D-D6436C34AC03}" type="datetime1">
              <a:rPr lang="es-MX" smtClean="0"/>
              <a:t>30/03/2016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4E3C-1F21-483B-BF2B-476A36D192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841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9681-7B7E-483E-872F-322940CA204F}" type="datetime1">
              <a:rPr lang="es-MX" smtClean="0"/>
              <a:t>30/03/2016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4E3C-1F21-483B-BF2B-476A36D192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E89D-BC41-4A48-A4DE-DEE4778D7F13}" type="datetime1">
              <a:rPr lang="es-MX" smtClean="0"/>
              <a:t>30/03/2016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4E3C-1F21-483B-BF2B-476A36D192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45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0C2E-EE52-475E-B41F-2D890CA9A4C6}" type="datetime1">
              <a:rPr lang="es-MX" smtClean="0"/>
              <a:t>30/03/2016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4E3C-1F21-483B-BF2B-476A36D192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718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C33E-BEF8-4A02-A716-8E55675D4DC9}" type="datetime1">
              <a:rPr lang="es-MX" smtClean="0"/>
              <a:t>30/03/2016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4E3C-1F21-483B-BF2B-476A36D192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136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404-6058-42F6-A755-6BDBCC42796B}" type="datetime1">
              <a:rPr lang="es-MX" smtClean="0"/>
              <a:t>30/03/2016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4E3C-1F21-483B-BF2B-476A36D192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69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B0BC-3A65-466D-BC8D-3F00B59802D4}" type="datetime1">
              <a:rPr lang="es-MX" smtClean="0"/>
              <a:t>30/03/2016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4E3C-1F21-483B-BF2B-476A36D192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757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778B-2FDF-4095-8DAE-F76EDDBF98D8}" type="datetime1">
              <a:rPr lang="es-MX" smtClean="0"/>
              <a:t>30/03/2016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4E3C-1F21-483B-BF2B-476A36D192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977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E9C4-BA0D-48A6-9AFE-9795A6AAEDA0}" type="datetime1">
              <a:rPr lang="es-MX" smtClean="0"/>
              <a:t>30/03/2016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4E3C-1F21-483B-BF2B-476A36D192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375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9C24-5EDC-495E-860E-3D5C8944AD89}" type="datetime1">
              <a:rPr lang="es-MX" smtClean="0"/>
              <a:t>30/03/2016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4E3C-1F21-483B-BF2B-476A36D192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433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B489-1A2A-4568-A2D2-114D3F828B4D}" type="datetime1">
              <a:rPr lang="es-MX" smtClean="0"/>
              <a:t>30/03/2016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4E3C-1F21-483B-BF2B-476A36D192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0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5E130-AEB2-4940-9AF8-30A5C6F75B3D}" type="datetime1">
              <a:rPr lang="es-MX" smtClean="0"/>
              <a:t>30/03/2016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D4E3C-1F21-483B-BF2B-476A36D192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02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es.ben10universe.wikia.com/wiki/Archivo:Palomita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.mx/url?sa=i&amp;rct=j&amp;q=&amp;esrc=s&amp;source=images&amp;cd=&amp;cad=rja&amp;uact=8&amp;ved=0ahUKEwj_u8Hx-ejLAhUE3WMKHciJANQQjRwIBw&amp;url=http%3A%2F%2Fwww.swissnm.com%2Findex.php%2Fsystems%2Fpet-ct%2Fsiemens-biograph-16&amp;bvm=bv.117868183,d.cGc&amp;psig=AFQjCNFF-qAK75ArHGNMb7YzUc4SfwxxkQ&amp;ust=145944589397555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s.ben10universe.wikia.com/wiki/Archivo:Palomita.gif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hyperlink" Target="https://www.google.com.mx/url?sa=i&amp;rct=j&amp;q=&amp;esrc=s&amp;source=images&amp;cd=&amp;cad=rja&amp;uact=8&amp;ved=0ahUKEwish4Djl-nLAhUW8mMKHRvHAuQQjRwIBw&amp;url=https%3A%2F%2Fen.wikipedia.org%2Fwiki%2FGamma_ray&amp;bvm=bv.118353311,bs.2,d.cGc&amp;psig=AFQjCNHP9qZJwUEIAd2iguFAzmodlrnW2w&amp;ust=145945388825275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google.com.mx/url?sa=i&amp;rct=j&amp;q=&amp;esrc=s&amp;source=images&amp;cd=&amp;cad=rja&amp;uact=8&amp;ved=0ahUKEwixrKaHmOnLAhVX02MKHQ_TApMQjRwIBw&amp;url=http%3A%2F%2Fk3-community.blogspot.com%2F2014%2F11%2Fpenjelasan-singkat-tentang-radiasi.html&amp;bvm=bv.118353311,bs.2,d.cGc&amp;psig=AFQjCNHBqpqtPw6ENDMxtK-Soki6idmb2Q&amp;ust=145945401820461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31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ANMM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72" y="212229"/>
            <a:ext cx="1716405" cy="16871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1092759" y="2189182"/>
            <a:ext cx="69922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aseline="30000" dirty="0"/>
              <a:t>68</a:t>
            </a:r>
            <a:r>
              <a:rPr lang="es-MX" sz="2800" dirty="0"/>
              <a:t>Ga-DOTA-E[c(</a:t>
            </a:r>
            <a:r>
              <a:rPr lang="es-MX" sz="2800" dirty="0" err="1"/>
              <a:t>RGDfK</a:t>
            </a:r>
            <a:r>
              <a:rPr lang="es-MX" sz="2800" dirty="0"/>
              <a:t>)]</a:t>
            </a:r>
            <a:r>
              <a:rPr lang="es-MX" sz="2800" baseline="-25000" dirty="0" smtClean="0"/>
              <a:t>2</a:t>
            </a:r>
          </a:p>
          <a:p>
            <a:pPr algn="ctr"/>
            <a:r>
              <a:rPr lang="es-MX" sz="2800" dirty="0"/>
              <a:t>U</a:t>
            </a:r>
            <a:r>
              <a:rPr lang="es-MX" sz="2800" dirty="0" smtClean="0"/>
              <a:t>n Radiofármaco Potencial </a:t>
            </a:r>
            <a:r>
              <a:rPr lang="es-MX" sz="2800" dirty="0"/>
              <a:t>para el </a:t>
            </a:r>
            <a:r>
              <a:rPr lang="es-MX" sz="2800" dirty="0" smtClean="0"/>
              <a:t>Diagnóstico Temprano </a:t>
            </a:r>
            <a:r>
              <a:rPr lang="es-MX" sz="2800" dirty="0"/>
              <a:t>de </a:t>
            </a:r>
            <a:r>
              <a:rPr lang="es-MX" sz="2800" dirty="0" smtClean="0"/>
              <a:t>Neoplasias Mediante </a:t>
            </a:r>
            <a:r>
              <a:rPr lang="es-MX" sz="2800" dirty="0"/>
              <a:t>la D</a:t>
            </a:r>
            <a:r>
              <a:rPr lang="es-MX" sz="2800" dirty="0" smtClean="0"/>
              <a:t>etección </a:t>
            </a:r>
            <a:r>
              <a:rPr lang="es-MX" sz="2800" i="1" dirty="0"/>
              <a:t>in vivo</a:t>
            </a:r>
            <a:r>
              <a:rPr lang="es-MX" sz="2800" dirty="0"/>
              <a:t> de </a:t>
            </a:r>
            <a:r>
              <a:rPr lang="es-MX" sz="2800" dirty="0" smtClean="0"/>
              <a:t>Angiogénesis</a:t>
            </a:r>
            <a:endParaRPr lang="es-MX" sz="28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01293" y="4182760"/>
            <a:ext cx="817516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Miguel A. Ávila-Rodríguez,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Ph.D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s-MX" sz="2300" dirty="0" smtClean="0"/>
              <a:t>Profesor Titular “A”, T.C., Definitivo</a:t>
            </a:r>
          </a:p>
          <a:p>
            <a:pPr algn="ctr"/>
            <a:r>
              <a:rPr lang="es-MX" sz="1550" b="1" dirty="0" smtClean="0"/>
              <a:t>Responsable de la </a:t>
            </a:r>
            <a:r>
              <a:rPr lang="es-MX" sz="1550" b="1" dirty="0" smtClean="0"/>
              <a:t>Unidad </a:t>
            </a:r>
            <a:r>
              <a:rPr lang="es-MX" sz="1550" b="1" dirty="0" err="1" smtClean="0"/>
              <a:t>Radiofarmacia</a:t>
            </a:r>
            <a:r>
              <a:rPr lang="es-MX" sz="1550" b="1" dirty="0" smtClean="0"/>
              <a:t>-Ciclotrón</a:t>
            </a:r>
            <a:endParaRPr lang="es-MX" sz="1550" b="1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251520" y="5725705"/>
            <a:ext cx="47879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Universidad Nacional Autónoma de México</a:t>
            </a:r>
          </a:p>
          <a:p>
            <a:r>
              <a:rPr lang="es-MX" sz="2000" b="1" dirty="0" smtClean="0"/>
              <a:t>Facultad de Medicina</a:t>
            </a:r>
          </a:p>
          <a:p>
            <a:r>
              <a:rPr lang="es-MX" sz="2000" b="1" dirty="0" smtClean="0"/>
              <a:t>División de Investigación</a:t>
            </a:r>
            <a:endParaRPr lang="es-MX" sz="2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765" y="5842264"/>
            <a:ext cx="1487699" cy="82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988874" y="1916832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2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835696" y="260648"/>
            <a:ext cx="5428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Obtención de </a:t>
            </a:r>
            <a:r>
              <a:rPr lang="es-MX" sz="2800" baseline="30000" dirty="0" smtClean="0"/>
              <a:t>68</a:t>
            </a:r>
            <a:r>
              <a:rPr lang="es-MX" sz="2800" dirty="0" smtClean="0"/>
              <a:t>Ga y </a:t>
            </a:r>
            <a:r>
              <a:rPr lang="es-MX" sz="2800" dirty="0" err="1" smtClean="0"/>
              <a:t>Radiomarcado</a:t>
            </a:r>
            <a:endParaRPr lang="es-MX" sz="2800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897607" y="3239651"/>
            <a:ext cx="1485900" cy="1192212"/>
          </a:xfrm>
          <a:prstGeom prst="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rgbClr val="33CCCC"/>
            </a:solidFill>
            <a:headEnd type="none" w="sm" len="sm"/>
            <a:tailEnd type="none" w="lg" len="lg"/>
          </a:ln>
          <a:effectLst>
            <a:glow rad="63500">
              <a:srgbClr val="33CCCC">
                <a:alpha val="40000"/>
              </a:srgb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762000" eaLnBrk="0" hangingPunct="0"/>
            <a:r>
              <a:rPr lang="en-US" sz="32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68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Ga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  <a:p>
            <a:pPr algn="ctr" defTabSz="762000" eaLnBrk="0" hangingPunct="0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β</a:t>
            </a:r>
            <a:r>
              <a:rPr lang="en-US" sz="20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+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1.9</a:t>
            </a:r>
          </a:p>
          <a:p>
            <a:pPr algn="ctr" defTabSz="762000" eaLnBrk="0" hangingPunct="0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68.3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m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378745" y="4625538"/>
            <a:ext cx="1473200" cy="1192213"/>
          </a:xfrm>
          <a:prstGeom prst="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rgbClr val="33CCCC"/>
            </a:solidFill>
            <a:headEnd type="none" w="sm" len="sm"/>
            <a:tailEnd type="none" w="lg" len="lg"/>
          </a:ln>
          <a:effectLst>
            <a:glow rad="63500">
              <a:srgbClr val="33CCCC">
                <a:alpha val="40000"/>
              </a:srgb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762000" eaLnBrk="0" hangingPunct="0"/>
            <a:r>
              <a:rPr lang="en-US" sz="32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68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Zn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  <a:p>
            <a:pPr algn="ctr" defTabSz="762000" eaLnBrk="0" hangingPunct="0"/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  <a:p>
            <a:pPr algn="ctr" defTabSz="762000" eaLnBrk="0" hangingPunct="0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18.45 %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14882" y="1858526"/>
            <a:ext cx="1485900" cy="1200329"/>
          </a:xfrm>
          <a:prstGeom prst="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rgbClr val="33CCCC"/>
            </a:solidFill>
            <a:headEnd type="none" w="sm" len="sm"/>
            <a:tailEnd type="none" w="lg" len="lg"/>
          </a:ln>
          <a:effectLst>
            <a:glow rad="63500">
              <a:srgbClr val="33CCCC">
                <a:alpha val="40000"/>
              </a:srgb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762000" eaLnBrk="0" hangingPunct="0"/>
            <a:r>
              <a:rPr lang="en-US" sz="32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68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Ge</a:t>
            </a:r>
          </a:p>
          <a:p>
            <a:pPr algn="ctr" defTabSz="762000" eaLnBrk="0" hangingPunct="0"/>
            <a:r>
              <a:rPr lang="es-C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  <a:sym typeface="Symbol"/>
              </a:rPr>
              <a:t></a:t>
            </a:r>
            <a:endParaRPr lang="es-CL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  <a:p>
            <a:pPr algn="ctr" defTabSz="762000" eaLnBrk="0" hangingPunct="0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270.65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d</a:t>
            </a:r>
          </a:p>
        </p:txBody>
      </p:sp>
      <p:sp>
        <p:nvSpPr>
          <p:cNvPr id="16" name="14 Flecha curvada hacia la derecha"/>
          <p:cNvSpPr/>
          <p:nvPr/>
        </p:nvSpPr>
        <p:spPr>
          <a:xfrm>
            <a:off x="2976004" y="4501722"/>
            <a:ext cx="376385" cy="1000132"/>
          </a:xfrm>
          <a:prstGeom prst="curvedRightArrow">
            <a:avLst/>
          </a:prstGeom>
          <a:ln w="5715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3"/>
              </a:solidFill>
            </a:endParaRPr>
          </a:p>
        </p:txBody>
      </p:sp>
      <p:sp>
        <p:nvSpPr>
          <p:cNvPr id="17" name="15 Flecha curvada hacia la derecha"/>
          <p:cNvSpPr/>
          <p:nvPr/>
        </p:nvSpPr>
        <p:spPr>
          <a:xfrm>
            <a:off x="1486439" y="3144400"/>
            <a:ext cx="376385" cy="1071570"/>
          </a:xfrm>
          <a:prstGeom prst="curvedRightArrow">
            <a:avLst/>
          </a:prstGeom>
          <a:ln w="5715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accent3"/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444018" y="3227216"/>
            <a:ext cx="1473200" cy="1192213"/>
          </a:xfrm>
          <a:prstGeom prst="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rgbClr val="33CCCC"/>
            </a:solidFill>
            <a:headEnd type="none" w="sm" len="sm"/>
            <a:tailEnd type="none" w="lg" len="lg"/>
          </a:ln>
          <a:effectLst>
            <a:glow rad="63500">
              <a:srgbClr val="33CCCC">
                <a:alpha val="40000"/>
              </a:srgb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762000" eaLnBrk="0" hangingPunct="0"/>
            <a:r>
              <a:rPr lang="en-US" sz="32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69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Ga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  <a:p>
            <a:pPr algn="ctr" defTabSz="762000" eaLnBrk="0" hangingPunct="0"/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  <a:p>
            <a:pPr algn="ctr" defTabSz="762000" eaLnBrk="0" hangingPunct="0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60.10 %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9" name="17 Rectángulo"/>
          <p:cNvSpPr/>
          <p:nvPr/>
        </p:nvSpPr>
        <p:spPr>
          <a:xfrm>
            <a:off x="3592190" y="2279052"/>
            <a:ext cx="914400" cy="3600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(p,2n)</a:t>
            </a:r>
            <a:endParaRPr lang="es-MX" dirty="0"/>
          </a:p>
        </p:txBody>
      </p:sp>
      <p:cxnSp>
        <p:nvCxnSpPr>
          <p:cNvPr id="20" name="18 Conector recto de flecha"/>
          <p:cNvCxnSpPr/>
          <p:nvPr/>
        </p:nvCxnSpPr>
        <p:spPr>
          <a:xfrm flipH="1">
            <a:off x="1906530" y="2466191"/>
            <a:ext cx="1656184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1" name="19 Conector recto"/>
          <p:cNvCxnSpPr/>
          <p:nvPr/>
        </p:nvCxnSpPr>
        <p:spPr>
          <a:xfrm flipH="1" flipV="1">
            <a:off x="4061813" y="2665685"/>
            <a:ext cx="4957" cy="54788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pic>
        <p:nvPicPr>
          <p:cNvPr id="28" name="Picture 4" descr="C:\Users\Egeon\SkyDrive\Trabajo Pendiente\tesis latex\respaldo\generador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85210"/>
            <a:ext cx="2031752" cy="107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242" y="1525434"/>
            <a:ext cx="3161159" cy="219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17567"/>
            <a:ext cx="3367807" cy="22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Flecha abajo"/>
          <p:cNvSpPr/>
          <p:nvPr/>
        </p:nvSpPr>
        <p:spPr>
          <a:xfrm>
            <a:off x="6615943" y="3920964"/>
            <a:ext cx="243744" cy="555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CuadroTexto"/>
          <p:cNvSpPr txBox="1"/>
          <p:nvPr/>
        </p:nvSpPr>
        <p:spPr>
          <a:xfrm>
            <a:off x="6978915" y="3789040"/>
            <a:ext cx="1752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pH 4.0-4.5</a:t>
            </a:r>
          </a:p>
          <a:p>
            <a:r>
              <a:rPr lang="es-MX" dirty="0" smtClean="0"/>
              <a:t>T = 95</a:t>
            </a:r>
            <a:r>
              <a:rPr lang="es-MX" baseline="30000" dirty="0" smtClean="0"/>
              <a:t>o</a:t>
            </a:r>
            <a:r>
              <a:rPr lang="es-MX" dirty="0" smtClean="0"/>
              <a:t>C, 10 min</a:t>
            </a:r>
            <a:endParaRPr lang="es-MX" dirty="0"/>
          </a:p>
        </p:txBody>
      </p:sp>
      <p:sp>
        <p:nvSpPr>
          <p:cNvPr id="30" name="29 CuadroTexto"/>
          <p:cNvSpPr txBox="1"/>
          <p:nvPr/>
        </p:nvSpPr>
        <p:spPr>
          <a:xfrm>
            <a:off x="7092280" y="3140968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aseline="30000" dirty="0" smtClean="0"/>
              <a:t>68</a:t>
            </a:r>
            <a:r>
              <a:rPr lang="es-MX" sz="1200" dirty="0" smtClean="0"/>
              <a:t>GaCl3 en 1.35 ml</a:t>
            </a:r>
          </a:p>
          <a:p>
            <a:r>
              <a:rPr lang="es-MX" sz="1200" dirty="0" smtClean="0"/>
              <a:t>0.5M  </a:t>
            </a:r>
            <a:r>
              <a:rPr lang="es-MX" sz="1200" dirty="0" err="1" smtClean="0"/>
              <a:t>NaOAc</a:t>
            </a:r>
            <a:endParaRPr lang="es-MX" sz="12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6288871" y="1412776"/>
            <a:ext cx="198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50 </a:t>
            </a:r>
            <a:r>
              <a:rPr lang="es-MX" sz="1200" dirty="0" smtClean="0">
                <a:sym typeface="Symbol"/>
              </a:rPr>
              <a:t>g de DOTA-E-[c(</a:t>
            </a:r>
            <a:r>
              <a:rPr lang="es-MX" sz="1200" dirty="0" err="1" smtClean="0">
                <a:sym typeface="Symbol"/>
              </a:rPr>
              <a:t>RGDfK</a:t>
            </a:r>
            <a:r>
              <a:rPr lang="es-MX" sz="1200" dirty="0" smtClean="0">
                <a:sym typeface="Symbol"/>
              </a:rPr>
              <a:t>)]</a:t>
            </a:r>
            <a:r>
              <a:rPr lang="es-MX" sz="1200" baseline="-25000" dirty="0" smtClean="0">
                <a:sym typeface="Symbol"/>
              </a:rPr>
              <a:t>2</a:t>
            </a:r>
          </a:p>
          <a:p>
            <a:r>
              <a:rPr lang="es-MX" sz="1200" dirty="0" smtClean="0"/>
              <a:t> en 165 </a:t>
            </a:r>
            <a:r>
              <a:rPr lang="es-MX" sz="1200" dirty="0" smtClean="0">
                <a:sym typeface="Symbol"/>
              </a:rPr>
              <a:t>l 0.5M </a:t>
            </a:r>
            <a:r>
              <a:rPr lang="es-MX" sz="1200" dirty="0" err="1" smtClean="0">
                <a:sym typeface="Symbol"/>
              </a:rPr>
              <a:t>NaOAc</a:t>
            </a:r>
            <a:endParaRPr lang="es-MX" sz="12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737815" y="311135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+</a:t>
            </a:r>
            <a:endParaRPr lang="es-MX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1886173" y="332656"/>
            <a:ext cx="5374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Caracterización y Control de Calidad</a:t>
            </a:r>
            <a:endParaRPr lang="es-MX" sz="2800" baseline="-25000" dirty="0"/>
          </a:p>
        </p:txBody>
      </p:sp>
      <p:sp>
        <p:nvSpPr>
          <p:cNvPr id="8" name="7 Rectángulo"/>
          <p:cNvSpPr/>
          <p:nvPr/>
        </p:nvSpPr>
        <p:spPr>
          <a:xfrm>
            <a:off x="611560" y="1214750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s-MX" sz="2000" dirty="0" smtClean="0"/>
              <a:t>Estabilidad </a:t>
            </a:r>
            <a:r>
              <a:rPr lang="es-MX" sz="2000" i="1" dirty="0" smtClean="0"/>
              <a:t>in vitro </a:t>
            </a:r>
            <a:r>
              <a:rPr lang="es-MX" sz="2000" dirty="0" smtClean="0"/>
              <a:t>(suero humano): &gt;98% en 3 h</a:t>
            </a:r>
            <a:endParaRPr lang="es-MX" sz="20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s-MX" sz="2000" dirty="0" smtClean="0"/>
              <a:t>Unión a proteínas </a:t>
            </a:r>
            <a:r>
              <a:rPr lang="es-MX" sz="2000" i="1" dirty="0" smtClean="0"/>
              <a:t>in vitro </a:t>
            </a:r>
            <a:r>
              <a:rPr lang="es-MX" sz="2000" dirty="0" smtClean="0"/>
              <a:t>(suero humano): &lt; 3% a 1 h, 20% a 4 h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s-MX" sz="2000" dirty="0" smtClean="0"/>
              <a:t>pH medido por tiras de papel indicadoras: 6-6.5</a:t>
            </a:r>
            <a:endParaRPr lang="es-MX" sz="20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s-MX" sz="2000" dirty="0" smtClean="0"/>
              <a:t>Pureza radioquímica evaluada por HPLC: &gt;98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/>
              <a:t>Esterilización por prueba de integridad de filtro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/>
              <a:t>Endotoxinas bacterianas por método LAL</a:t>
            </a:r>
            <a:endParaRPr lang="es-ES" sz="2000" dirty="0" smtClean="0"/>
          </a:p>
        </p:txBody>
      </p:sp>
      <p:pic>
        <p:nvPicPr>
          <p:cNvPr id="9" name="Picture 3" descr="https://encrypted-tbn2.gstatic.com/images?q=tbn:ANd9GcRtH_7YNokCiABKBdRejJ1mhtiLWrtl9dTGRf8XVZr2IQi443Q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93" y="1412776"/>
            <a:ext cx="290512" cy="22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ttps://encrypted-tbn2.gstatic.com/images?q=tbn:ANd9GcRtH_7YNokCiABKBdRejJ1mhtiLWrtl9dTGRf8XVZr2IQi443Q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445" y="1844824"/>
            <a:ext cx="290512" cy="22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https://encrypted-tbn2.gstatic.com/images?q=tbn:ANd9GcRtH_7YNokCiABKBdRejJ1mhtiLWrtl9dTGRf8XVZr2IQi443Q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9" y="2338685"/>
            <a:ext cx="290512" cy="22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ttps://encrypted-tbn2.gstatic.com/images?q=tbn:ANd9GcRtH_7YNokCiABKBdRejJ1mhtiLWrtl9dTGRf8XVZr2IQi443Q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21" y="2780928"/>
            <a:ext cx="290512" cy="22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https://encrypted-tbn2.gstatic.com/images?q=tbn:ANd9GcRtH_7YNokCiABKBdRejJ1mhtiLWrtl9dTGRf8XVZr2IQi443Q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680" y="3212976"/>
            <a:ext cx="290512" cy="22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https://encrypted-tbn2.gstatic.com/images?q=tbn:ANd9GcRtH_7YNokCiABKBdRejJ1mhtiLWrtl9dTGRf8XVZr2IQi443Q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701" y="3706837"/>
            <a:ext cx="290512" cy="22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66518"/>
            <a:ext cx="3317825" cy="2276872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08" y="4077072"/>
            <a:ext cx="2818736" cy="251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4918826" y="6608385"/>
            <a:ext cx="3829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 smtClean="0"/>
              <a:t>Lopez-Rodriguez</a:t>
            </a:r>
            <a:r>
              <a:rPr lang="es-MX" sz="1200" b="1" dirty="0" smtClean="0"/>
              <a:t> et al. </a:t>
            </a:r>
            <a:r>
              <a:rPr lang="es-MX" sz="1200" b="1" dirty="0" err="1" smtClean="0"/>
              <a:t>Nucl</a:t>
            </a:r>
            <a:r>
              <a:rPr lang="es-MX" sz="1200" b="1" dirty="0" smtClean="0"/>
              <a:t> </a:t>
            </a:r>
            <a:r>
              <a:rPr lang="es-MX" sz="1200" b="1" dirty="0" err="1" smtClean="0"/>
              <a:t>Med</a:t>
            </a:r>
            <a:r>
              <a:rPr lang="es-MX" sz="1200" b="1" dirty="0" smtClean="0"/>
              <a:t> </a:t>
            </a:r>
            <a:r>
              <a:rPr lang="es-MX" sz="1200" b="1" dirty="0" err="1" smtClean="0"/>
              <a:t>Biol</a:t>
            </a:r>
            <a:r>
              <a:rPr lang="es-MX" sz="1200" b="1" dirty="0" smtClean="0"/>
              <a:t> 42 (2015) 109-114.  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31744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691680" y="332656"/>
            <a:ext cx="5805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Estudios Preclínicos en Modelo Animal</a:t>
            </a:r>
            <a:endParaRPr lang="es-MX" sz="2800" dirty="0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91669"/>
            <a:ext cx="7905750" cy="273367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724400" y="3431629"/>
            <a:ext cx="4090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rgbClr val="002060"/>
                </a:solidFill>
              </a:rPr>
              <a:t>Modelo tumoral de la línea celular C6</a:t>
            </a:r>
            <a:endParaRPr lang="es-MX" sz="2000" dirty="0">
              <a:solidFill>
                <a:srgbClr val="002060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00745"/>
            <a:ext cx="22383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6433"/>
            <a:ext cx="21621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95881"/>
            <a:ext cx="2937198" cy="189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918826" y="6608385"/>
            <a:ext cx="3829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 smtClean="0"/>
              <a:t>Lopez-Rodriguez</a:t>
            </a:r>
            <a:r>
              <a:rPr lang="es-MX" sz="1200" b="1" dirty="0" smtClean="0"/>
              <a:t> et al. </a:t>
            </a:r>
            <a:r>
              <a:rPr lang="es-MX" sz="1200" b="1" dirty="0" err="1" smtClean="0"/>
              <a:t>Nucl</a:t>
            </a:r>
            <a:r>
              <a:rPr lang="es-MX" sz="1200" b="1" dirty="0" smtClean="0"/>
              <a:t> </a:t>
            </a:r>
            <a:r>
              <a:rPr lang="es-MX" sz="1200" b="1" dirty="0" err="1" smtClean="0"/>
              <a:t>Med</a:t>
            </a:r>
            <a:r>
              <a:rPr lang="es-MX" sz="1200" b="1" dirty="0" smtClean="0"/>
              <a:t> </a:t>
            </a:r>
            <a:r>
              <a:rPr lang="es-MX" sz="1200" b="1" dirty="0" err="1" smtClean="0"/>
              <a:t>Biol</a:t>
            </a:r>
            <a:r>
              <a:rPr lang="es-MX" sz="1200" b="1" dirty="0" smtClean="0"/>
              <a:t> 42 (2015) 109-114.  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24727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502041" y="332656"/>
            <a:ext cx="623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Estudios de </a:t>
            </a:r>
            <a:r>
              <a:rPr lang="es-MX" sz="2400" dirty="0" err="1" smtClean="0"/>
              <a:t>Biodistribución</a:t>
            </a:r>
            <a:r>
              <a:rPr lang="es-MX" sz="2400" dirty="0" smtClean="0"/>
              <a:t> en Voluntarios Sanos</a:t>
            </a:r>
            <a:endParaRPr lang="es-MX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1700808"/>
            <a:ext cx="337207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3 Hombres, 2 Mujeres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Edad: 37.2± 15.6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Peso: 79.2 ± 21.0 kg</a:t>
            </a:r>
          </a:p>
          <a:p>
            <a:pPr marL="285750" indent="-285750">
              <a:buFont typeface="Wingdings" pitchFamily="2" charset="2"/>
              <a:buChar char="Ø"/>
            </a:pPr>
            <a:endParaRPr lang="es-MX" dirty="0"/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Actividad: 198.3 ± 3.3 </a:t>
            </a:r>
            <a:r>
              <a:rPr lang="es-MX" dirty="0" err="1" smtClean="0"/>
              <a:t>MBq</a:t>
            </a:r>
            <a:endParaRPr lang="es-MX" dirty="0" smtClean="0"/>
          </a:p>
          <a:p>
            <a:pPr marL="285750" indent="-285750">
              <a:buFont typeface="Wingdings" pitchFamily="2" charset="2"/>
              <a:buChar char="Ø"/>
            </a:pPr>
            <a:endParaRPr lang="es-MX" dirty="0"/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Tres estudios de cuerpo entero</a:t>
            </a:r>
          </a:p>
          <a:p>
            <a:r>
              <a:rPr lang="es-MX" dirty="0"/>
              <a:t> </a:t>
            </a:r>
            <a:r>
              <a:rPr lang="es-MX" dirty="0" smtClean="0"/>
              <a:t>      30, 60 y 120 min </a:t>
            </a:r>
            <a:r>
              <a:rPr lang="es-MX" dirty="0" err="1" smtClean="0"/>
              <a:t>p.i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Tres adquisiciones de emisión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1 solo estudio de CT</a:t>
            </a:r>
          </a:p>
          <a:p>
            <a:pPr marL="285750" indent="-285750">
              <a:buFont typeface="Wingdings" pitchFamily="2" charset="2"/>
              <a:buChar char="Ø"/>
            </a:pPr>
            <a:endParaRPr lang="es-MX" dirty="0"/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Sin vaciamiento de vejiga</a:t>
            </a:r>
          </a:p>
          <a:p>
            <a:pPr marL="285750" indent="-285750">
              <a:buFont typeface="Wingdings" pitchFamily="2" charset="2"/>
              <a:buChar char="Ø"/>
            </a:pPr>
            <a:endParaRPr lang="es-MX" dirty="0"/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Consentimiento informado</a:t>
            </a:r>
          </a:p>
        </p:txBody>
      </p:sp>
      <p:pic>
        <p:nvPicPr>
          <p:cNvPr id="14339" name="Picture 3" descr="http://www.swissnm.com/images/siemens-biograph-16-201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243" y="2217490"/>
            <a:ext cx="4295229" cy="214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Instituto nacional de cancerologí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58611"/>
            <a:ext cx="1106693" cy="110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78871" y="1484784"/>
            <a:ext cx="232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Biograph</a:t>
            </a:r>
            <a:r>
              <a:rPr lang="es-MX" b="1" dirty="0" smtClean="0"/>
              <a:t> 16 (Siemens)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6807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059832" y="332656"/>
            <a:ext cx="3545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 smtClean="0"/>
              <a:t>Biodistribución</a:t>
            </a:r>
            <a:r>
              <a:rPr lang="es-MX" sz="2800" dirty="0" smtClean="0"/>
              <a:t> Normal</a:t>
            </a:r>
            <a:endParaRPr lang="es-MX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02" y="1824186"/>
            <a:ext cx="600075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433757" y="1340768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latin typeface="Baskerville Old Face" pitchFamily="18" charset="0"/>
              </a:rPr>
              <a:t>[</a:t>
            </a:r>
            <a:r>
              <a:rPr lang="es-MX" baseline="30000" dirty="0">
                <a:latin typeface="Baskerville Old Face" pitchFamily="18" charset="0"/>
              </a:rPr>
              <a:t>68</a:t>
            </a:r>
            <a:r>
              <a:rPr lang="es-MX" dirty="0">
                <a:latin typeface="Baskerville Old Face" pitchFamily="18" charset="0"/>
              </a:rPr>
              <a:t>Ga]-DOTA-E-[c(</a:t>
            </a:r>
            <a:r>
              <a:rPr lang="es-MX" dirty="0" err="1">
                <a:latin typeface="Baskerville Old Face" pitchFamily="18" charset="0"/>
              </a:rPr>
              <a:t>RGDfK</a:t>
            </a:r>
            <a:r>
              <a:rPr lang="es-MX" dirty="0">
                <a:latin typeface="Baskerville Old Face" pitchFamily="18" charset="0"/>
              </a:rPr>
              <a:t>)]</a:t>
            </a:r>
            <a:r>
              <a:rPr lang="es-MX" baseline="-25000" dirty="0">
                <a:latin typeface="Baskerville Old Face" pitchFamily="18" charset="0"/>
              </a:rPr>
              <a:t>2</a:t>
            </a:r>
            <a:endParaRPr lang="es-MX" baseline="-25000" dirty="0" smtClean="0">
              <a:latin typeface="Baskerville Old Face" pitchFamily="18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2195736" y="537321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V="1">
            <a:off x="4139952" y="5445224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V="1">
            <a:off x="6084168" y="5517232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6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619672" y="260648"/>
            <a:ext cx="5798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Captación Normal en Plexos Coroideos</a:t>
            </a:r>
            <a:endParaRPr lang="es-MX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5040560" cy="551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91998" y="960983"/>
            <a:ext cx="2311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Baskerville Old Face" pitchFamily="18" charset="0"/>
              </a:rPr>
              <a:t>[</a:t>
            </a:r>
            <a:r>
              <a:rPr lang="es-MX" sz="1400" baseline="30000" dirty="0">
                <a:latin typeface="Baskerville Old Face" pitchFamily="18" charset="0"/>
              </a:rPr>
              <a:t>68</a:t>
            </a:r>
            <a:r>
              <a:rPr lang="es-MX" sz="1400" dirty="0">
                <a:latin typeface="Baskerville Old Face" pitchFamily="18" charset="0"/>
              </a:rPr>
              <a:t>Ga]-DOTA-E-[c(</a:t>
            </a:r>
            <a:r>
              <a:rPr lang="es-MX" sz="1400" dirty="0" err="1">
                <a:latin typeface="Baskerville Old Face" pitchFamily="18" charset="0"/>
              </a:rPr>
              <a:t>RGDfK</a:t>
            </a:r>
            <a:r>
              <a:rPr lang="es-MX" sz="1400" dirty="0">
                <a:latin typeface="Baskerville Old Face" pitchFamily="18" charset="0"/>
              </a:rPr>
              <a:t>)]</a:t>
            </a:r>
            <a:r>
              <a:rPr lang="es-MX" sz="1400" baseline="-25000" dirty="0">
                <a:latin typeface="Baskerville Old Face" pitchFamily="18" charset="0"/>
              </a:rPr>
              <a:t>2</a:t>
            </a:r>
            <a:endParaRPr lang="es-MX" sz="1400" baseline="-25000" dirty="0" smtClean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115616" y="313492"/>
            <a:ext cx="6776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 smtClean="0"/>
              <a:t>Biodistribución</a:t>
            </a:r>
            <a:r>
              <a:rPr lang="es-MX" sz="2800" dirty="0" smtClean="0"/>
              <a:t> y Curvas de Actividad-Tiempo</a:t>
            </a:r>
            <a:endParaRPr lang="es-MX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891998" y="960983"/>
            <a:ext cx="2311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Baskerville Old Face" pitchFamily="18" charset="0"/>
              </a:rPr>
              <a:t>[</a:t>
            </a:r>
            <a:r>
              <a:rPr lang="es-MX" sz="1400" baseline="30000" dirty="0">
                <a:latin typeface="Baskerville Old Face" pitchFamily="18" charset="0"/>
              </a:rPr>
              <a:t>68</a:t>
            </a:r>
            <a:r>
              <a:rPr lang="es-MX" sz="1400" dirty="0">
                <a:latin typeface="Baskerville Old Face" pitchFamily="18" charset="0"/>
              </a:rPr>
              <a:t>Ga]-DOTA-E-[c(</a:t>
            </a:r>
            <a:r>
              <a:rPr lang="es-MX" sz="1400" dirty="0" err="1">
                <a:latin typeface="Baskerville Old Face" pitchFamily="18" charset="0"/>
              </a:rPr>
              <a:t>RGDfK</a:t>
            </a:r>
            <a:r>
              <a:rPr lang="es-MX" sz="1400" dirty="0">
                <a:latin typeface="Baskerville Old Face" pitchFamily="18" charset="0"/>
              </a:rPr>
              <a:t>)]</a:t>
            </a:r>
            <a:r>
              <a:rPr lang="es-MX" sz="1400" baseline="-25000" dirty="0">
                <a:latin typeface="Baskerville Old Face" pitchFamily="18" charset="0"/>
              </a:rPr>
              <a:t>2</a:t>
            </a:r>
            <a:endParaRPr lang="es-MX" sz="1400" baseline="-25000" dirty="0" smtClean="0">
              <a:latin typeface="Baskerville Old Face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796133"/>
            <a:ext cx="43529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8858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27" y="2961621"/>
            <a:ext cx="4213417" cy="341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60" y="1484784"/>
            <a:ext cx="1714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339752" y="530120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Spl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829900" y="530120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K’s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497462" y="530120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L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964396" y="530120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UV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082472" y="530120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ChP</a:t>
            </a:r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619672" y="5301208"/>
            <a:ext cx="51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Thy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19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534675" y="313492"/>
            <a:ext cx="5989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Dosimetría Interna en Medicina Nuclear</a:t>
            </a:r>
            <a:endParaRPr lang="es-MX" sz="2800" dirty="0"/>
          </a:p>
        </p:txBody>
      </p:sp>
      <p:pic>
        <p:nvPicPr>
          <p:cNvPr id="6" name="Picture 4" descr="C:\Users\Egeon\SkyDrive\Trabajo Pendiente\tesis latex\respaldo\organosfuen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2447472" cy="321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:\Users\Egeon\SkyDrive\Trabajo Pendiente\tesis latex\respaldo\hombrereferenci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0" y="3179391"/>
            <a:ext cx="403225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1156682"/>
            <a:ext cx="1693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Método MIRD</a:t>
            </a:r>
            <a:endParaRPr lang="es-MX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CuadroTexto"/>
              <p:cNvSpPr txBox="1"/>
              <p:nvPr/>
            </p:nvSpPr>
            <p:spPr>
              <a:xfrm>
                <a:off x="1450139" y="1800656"/>
                <a:ext cx="3337885" cy="764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s-MX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MX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s-MX" b="0" i="1" baseline="-25000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s-MX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MX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s-MX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s-MX" b="0" i="1" baseline="-25000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es-MX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MX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d>
                        <m:dPr>
                          <m:ctrlPr>
                            <a:rPr lang="es-MX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s-MX" b="0" i="1" baseline="-25000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d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𝑟𝑇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𝑟𝑆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s-MX" dirty="0"/>
              </a:p>
            </p:txBody>
          </p:sp>
        </mc:Choice>
        <mc:Fallback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139" y="1800656"/>
                <a:ext cx="3337885" cy="7642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CuadroTexto"/>
          <p:cNvSpPr txBox="1"/>
          <p:nvPr/>
        </p:nvSpPr>
        <p:spPr>
          <a:xfrm>
            <a:off x="857090" y="2708920"/>
            <a:ext cx="3706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/>
              <a:t>Implementado en Software OLINDA/EXM</a:t>
            </a:r>
            <a:endParaRPr lang="es-MX" sz="1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13 CuadroTexto"/>
              <p:cNvSpPr txBox="1"/>
              <p:nvPr/>
            </p:nvSpPr>
            <p:spPr>
              <a:xfrm>
                <a:off x="5940152" y="4826211"/>
                <a:ext cx="2335255" cy="763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/>
                        </a:rPr>
                        <m:t>𝐻</m:t>
                      </m:r>
                      <m:r>
                        <a:rPr lang="es-MX" b="0" i="1" smtClean="0">
                          <a:latin typeface="Cambria Math"/>
                        </a:rPr>
                        <m:t>(</m:t>
                      </m:r>
                      <m:r>
                        <a:rPr lang="es-MX" b="0" i="1" smtClean="0">
                          <a:latin typeface="Cambria Math"/>
                        </a:rPr>
                        <m:t>𝑟𝑇</m:t>
                      </m:r>
                      <m:r>
                        <a:rPr lang="es-MX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MX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s-MX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  <m:sup/>
                        <m:e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  <m:r>
                            <a:rPr lang="es-MX" b="0" i="1" baseline="-25000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𝑟𝑇</m:t>
                          </m:r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s-MX" dirty="0"/>
              </a:p>
            </p:txBody>
          </p:sp>
        </mc:Choice>
        <mc:Fallback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826211"/>
                <a:ext cx="2335255" cy="7630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14 CuadroTexto"/>
              <p:cNvSpPr txBox="1"/>
              <p:nvPr/>
            </p:nvSpPr>
            <p:spPr>
              <a:xfrm>
                <a:off x="6301567" y="5661248"/>
                <a:ext cx="1870833" cy="769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/>
                        </a:rPr>
                        <m:t>𝐸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MX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s-MX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b>
                        <m:sup/>
                        <m:e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  <m:r>
                            <a:rPr lang="es-MX" b="0" i="1" baseline="-25000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𝑟𝑇</m:t>
                          </m:r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s-MX" dirty="0"/>
              </a:p>
            </p:txBody>
          </p:sp>
        </mc:Choice>
        <mc:Fallback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567" y="5661248"/>
                <a:ext cx="1870833" cy="7693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15 Rectángulo"/>
          <p:cNvSpPr/>
          <p:nvPr/>
        </p:nvSpPr>
        <p:spPr>
          <a:xfrm>
            <a:off x="107504" y="5877272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i="1" smtClean="0"/>
              <a:t>H(r</a:t>
            </a:r>
            <a:r>
              <a:rPr lang="es-MX" sz="1200" b="1" i="1" baseline="-25000" smtClean="0"/>
              <a:t>T</a:t>
            </a:r>
            <a:r>
              <a:rPr lang="es-MX" sz="1200" b="1" i="1" smtClean="0"/>
              <a:t>)</a:t>
            </a:r>
            <a:r>
              <a:rPr lang="es-MX" sz="1200" smtClean="0"/>
              <a:t>: Dosis equivalente (relaciona la dosis absorbida a probabilidad de efectos estocásticos)</a:t>
            </a:r>
          </a:p>
          <a:p>
            <a:endParaRPr lang="es-MX" sz="1200" smtClean="0"/>
          </a:p>
          <a:p>
            <a:r>
              <a:rPr lang="es-MX" sz="1200" b="1" smtClean="0"/>
              <a:t>E</a:t>
            </a:r>
            <a:r>
              <a:rPr lang="es-MX" sz="1200" smtClean="0"/>
              <a:t>: Dosis efectiva (establece límites anuales de exposición a radiación)</a:t>
            </a:r>
          </a:p>
        </p:txBody>
      </p:sp>
    </p:spTree>
    <p:extLst>
      <p:ext uri="{BB962C8B-B14F-4D97-AF65-F5344CB8AC3E}">
        <p14:creationId xmlns:p14="http://schemas.microsoft.com/office/powerpoint/2010/main" val="28471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980728"/>
            <a:ext cx="72485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56245"/>
            <a:ext cx="72199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6035377"/>
            <a:ext cx="72485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62025" y="5733256"/>
            <a:ext cx="7219950" cy="2957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971600" y="5229199"/>
            <a:ext cx="7219950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971600" y="2780952"/>
            <a:ext cx="7219950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65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115616" y="332656"/>
            <a:ext cx="6918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Dosimetría de Radiofármacos Basados en RGD</a:t>
            </a:r>
            <a:endParaRPr lang="es-MX" sz="28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324248"/>
              </p:ext>
            </p:extLst>
          </p:nvPr>
        </p:nvGraphicFramePr>
        <p:xfrm>
          <a:off x="210329" y="1461120"/>
          <a:ext cx="8682153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33"/>
                <a:gridCol w="1361464"/>
                <a:gridCol w="1361464"/>
                <a:gridCol w="1361464"/>
                <a:gridCol w="1361464"/>
                <a:gridCol w="1361464"/>
              </a:tblGrid>
              <a:tr h="370840">
                <a:tc>
                  <a:txBody>
                    <a:bodyPr/>
                    <a:lstStyle/>
                    <a:p>
                      <a:endParaRPr lang="es-MX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baseline="30000" dirty="0" smtClean="0"/>
                        <a:t>18</a:t>
                      </a:r>
                      <a:r>
                        <a:rPr lang="es-MX" sz="1300" b="1" dirty="0" smtClean="0"/>
                        <a:t>F-Galacto RGD</a:t>
                      </a:r>
                    </a:p>
                    <a:p>
                      <a:pPr algn="ctr"/>
                      <a:r>
                        <a:rPr lang="es-MX" sz="1300" b="1" dirty="0" err="1" smtClean="0"/>
                        <a:t>Beer</a:t>
                      </a:r>
                      <a:r>
                        <a:rPr lang="es-MX" sz="1300" b="1" dirty="0" smtClean="0"/>
                        <a:t> et al.</a:t>
                      </a:r>
                    </a:p>
                    <a:p>
                      <a:pPr algn="ctr"/>
                      <a:r>
                        <a:rPr lang="es-MX" sz="1300" b="1" dirty="0" smtClean="0"/>
                        <a:t>2006</a:t>
                      </a:r>
                      <a:endParaRPr lang="es-MX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1" baseline="30000" dirty="0" smtClean="0"/>
                        <a:t>18</a:t>
                      </a:r>
                      <a:r>
                        <a:rPr lang="es-MX" sz="1300" b="1" dirty="0" smtClean="0"/>
                        <a:t>F-RGD-K5</a:t>
                      </a:r>
                    </a:p>
                    <a:p>
                      <a:pPr algn="ctr"/>
                      <a:r>
                        <a:rPr lang="es-MX" sz="1300" b="1" dirty="0" err="1" smtClean="0"/>
                        <a:t>Doss</a:t>
                      </a:r>
                      <a:r>
                        <a:rPr lang="es-MX" sz="1300" b="1" dirty="0" smtClean="0"/>
                        <a:t> et al.</a:t>
                      </a:r>
                    </a:p>
                    <a:p>
                      <a:pPr algn="ctr"/>
                      <a:r>
                        <a:rPr lang="es-MX" sz="1300" b="1" dirty="0" smtClean="0"/>
                        <a:t>2012</a:t>
                      </a:r>
                      <a:endParaRPr lang="es-MX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1" baseline="30000" dirty="0" smtClean="0"/>
                        <a:t>18</a:t>
                      </a:r>
                      <a:r>
                        <a:rPr lang="es-MX" sz="1300" b="1" dirty="0" smtClean="0"/>
                        <a:t>F-FPPRGD2</a:t>
                      </a:r>
                    </a:p>
                    <a:p>
                      <a:pPr algn="ctr"/>
                      <a:r>
                        <a:rPr lang="es-MX" sz="1300" b="1" dirty="0" err="1" smtClean="0"/>
                        <a:t>Mittra</a:t>
                      </a:r>
                      <a:r>
                        <a:rPr lang="es-MX" sz="1300" b="1" dirty="0" smtClean="0"/>
                        <a:t> et al. 2011</a:t>
                      </a:r>
                      <a:endParaRPr lang="es-MX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baseline="30000" dirty="0" smtClean="0"/>
                        <a:t>68</a:t>
                      </a:r>
                      <a:r>
                        <a:rPr lang="es-MX" sz="1300" b="1" dirty="0" smtClean="0"/>
                        <a:t>Ga-NOTA-RGD</a:t>
                      </a:r>
                    </a:p>
                    <a:p>
                      <a:pPr algn="ctr"/>
                      <a:r>
                        <a:rPr lang="es-MX" sz="1300" b="1" dirty="0" smtClean="0"/>
                        <a:t>Kim et al. </a:t>
                      </a:r>
                    </a:p>
                    <a:p>
                      <a:pPr algn="ctr"/>
                      <a:r>
                        <a:rPr lang="es-MX" sz="1300" b="1" dirty="0" smtClean="0"/>
                        <a:t>2012</a:t>
                      </a:r>
                      <a:endParaRPr lang="es-MX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1" baseline="30000" dirty="0" smtClean="0"/>
                        <a:t>68</a:t>
                      </a:r>
                      <a:r>
                        <a:rPr lang="es-MX" sz="1300" b="1" dirty="0" smtClean="0"/>
                        <a:t>Ga-DOTA-RGD2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1" dirty="0" err="1" smtClean="0"/>
                        <a:t>Lopez-Rgz</a:t>
                      </a:r>
                      <a:r>
                        <a:rPr lang="es-MX" sz="1300" b="1" baseline="0" dirty="0" smtClean="0"/>
                        <a:t> et al.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1" baseline="0" dirty="0" smtClean="0"/>
                        <a:t>2016</a:t>
                      </a:r>
                      <a:endParaRPr lang="es-MX" sz="1300" b="1" dirty="0" smtClean="0"/>
                    </a:p>
                    <a:p>
                      <a:pPr algn="ctr"/>
                      <a:endParaRPr lang="es-MX" sz="13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Dosis vejiga (µSv/</a:t>
                      </a:r>
                      <a:r>
                        <a:rPr lang="es-MX" dirty="0" err="1" smtClean="0"/>
                        <a:t>MBq</a:t>
                      </a:r>
                      <a:r>
                        <a:rPr lang="es-MX" dirty="0" smtClean="0"/>
                        <a:t>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110 ±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103 </a:t>
                      </a:r>
                      <a:r>
                        <a:rPr lang="es-MX" dirty="0" smtClean="0"/>
                        <a:t>± 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233 </a:t>
                      </a:r>
                      <a:r>
                        <a:rPr lang="es-MX" dirty="0" smtClean="0"/>
                        <a:t>± 118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208.6 </a:t>
                      </a:r>
                      <a:r>
                        <a:rPr lang="es-MX" dirty="0" smtClean="0"/>
                        <a:t>± 50.8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172 </a:t>
                      </a:r>
                      <a:r>
                        <a:rPr lang="es-MX" b="1" dirty="0" smtClean="0"/>
                        <a:t>±</a:t>
                      </a:r>
                      <a:r>
                        <a:rPr lang="es-MX" b="1" baseline="0" dirty="0" smtClean="0"/>
                        <a:t> 100</a:t>
                      </a:r>
                      <a:endParaRPr lang="es-MX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Dosis efectiva (</a:t>
                      </a:r>
                      <a:r>
                        <a:rPr lang="es-MX" dirty="0" smtClean="0"/>
                        <a:t>µSv/</a:t>
                      </a:r>
                      <a:r>
                        <a:rPr lang="es-MX" dirty="0" err="1" smtClean="0"/>
                        <a:t>MBq</a:t>
                      </a:r>
                      <a:r>
                        <a:rPr lang="es-MX" dirty="0" smtClean="0"/>
                        <a:t>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12.7 </a:t>
                      </a:r>
                      <a:r>
                        <a:rPr lang="es-MX" dirty="0" smtClean="0"/>
                        <a:t>± 2.2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15.1 </a:t>
                      </a:r>
                      <a:r>
                        <a:rPr lang="es-MX" dirty="0" smtClean="0"/>
                        <a:t>± 1.0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39.6 </a:t>
                      </a:r>
                      <a:r>
                        <a:rPr lang="es-MX" dirty="0" smtClean="0"/>
                        <a:t>± 18.1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23.3 </a:t>
                      </a:r>
                      <a:r>
                        <a:rPr lang="es-MX" dirty="0" smtClean="0"/>
                        <a:t>± 4.2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20.9 </a:t>
                      </a:r>
                      <a:r>
                        <a:rPr lang="es-MX" b="1" dirty="0" smtClean="0"/>
                        <a:t>± 5.1</a:t>
                      </a:r>
                      <a:endParaRPr lang="es-MX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Actividad típica (</a:t>
                      </a:r>
                      <a:r>
                        <a:rPr lang="es-MX" dirty="0" err="1" smtClean="0"/>
                        <a:t>MBq</a:t>
                      </a:r>
                      <a:r>
                        <a:rPr lang="es-MX" dirty="0" smtClean="0"/>
                        <a:t>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370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370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370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185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185</a:t>
                      </a:r>
                      <a:endParaRPr lang="es-MX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/>
                        <a:t>Dosis efectiva por estudio (</a:t>
                      </a:r>
                      <a:r>
                        <a:rPr lang="es-MX" b="1" dirty="0" err="1" smtClean="0"/>
                        <a:t>mSv</a:t>
                      </a:r>
                      <a:r>
                        <a:rPr lang="es-MX" b="1" dirty="0" smtClean="0"/>
                        <a:t>)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rgbClr val="0070C0"/>
                          </a:solidFill>
                        </a:rPr>
                        <a:t>4.7</a:t>
                      </a:r>
                      <a:endParaRPr lang="es-MX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rgbClr val="0070C0"/>
                          </a:solidFill>
                        </a:rPr>
                        <a:t>5.6</a:t>
                      </a:r>
                      <a:endParaRPr lang="es-MX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rgbClr val="0070C0"/>
                          </a:solidFill>
                        </a:rPr>
                        <a:t>14.7</a:t>
                      </a:r>
                      <a:endParaRPr lang="es-MX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rgbClr val="0070C0"/>
                          </a:solidFill>
                        </a:rPr>
                        <a:t>4.3</a:t>
                      </a:r>
                      <a:endParaRPr lang="es-MX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rgbClr val="0070C0"/>
                          </a:solidFill>
                        </a:rPr>
                        <a:t>3.9</a:t>
                      </a:r>
                      <a:endParaRPr lang="es-MX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6" y="5301208"/>
            <a:ext cx="49149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827584" y="5003884"/>
            <a:ext cx="419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Limites de dosis recomendados por el ICRP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059251" y="5959153"/>
            <a:ext cx="168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Vejiga </a:t>
            </a:r>
            <a:r>
              <a:rPr lang="es-MX" b="1" dirty="0" smtClean="0">
                <a:sym typeface="Symbol"/>
              </a:rPr>
              <a:t> 30 </a:t>
            </a:r>
            <a:r>
              <a:rPr lang="es-MX" b="1" dirty="0" err="1" smtClean="0">
                <a:sym typeface="Symbol"/>
              </a:rPr>
              <a:t>mSv</a:t>
            </a:r>
            <a:endParaRPr lang="es-MX" b="1" dirty="0"/>
          </a:p>
        </p:txBody>
      </p:sp>
      <p:pic>
        <p:nvPicPr>
          <p:cNvPr id="13315" name="Picture 3" descr="https://encrypted-tbn2.gstatic.com/images?q=tbn:ANd9GcRtH_7YNokCiABKBdRejJ1mhtiLWrtl9dTGRf8XVZr2IQi443QC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407" y="5887145"/>
            <a:ext cx="581025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6059251" y="5445224"/>
            <a:ext cx="2311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Baskerville Old Face" pitchFamily="18" charset="0"/>
              </a:rPr>
              <a:t>[</a:t>
            </a:r>
            <a:r>
              <a:rPr lang="es-MX" sz="1400" baseline="30000" dirty="0">
                <a:latin typeface="Baskerville Old Face" pitchFamily="18" charset="0"/>
              </a:rPr>
              <a:t>68</a:t>
            </a:r>
            <a:r>
              <a:rPr lang="es-MX" sz="1400" dirty="0">
                <a:latin typeface="Baskerville Old Face" pitchFamily="18" charset="0"/>
              </a:rPr>
              <a:t>Ga]-DOTA-E-[c(</a:t>
            </a:r>
            <a:r>
              <a:rPr lang="es-MX" sz="1400" dirty="0" err="1">
                <a:latin typeface="Baskerville Old Face" pitchFamily="18" charset="0"/>
              </a:rPr>
              <a:t>RGDfK</a:t>
            </a:r>
            <a:r>
              <a:rPr lang="es-MX" sz="1400" dirty="0">
                <a:latin typeface="Baskerville Old Face" pitchFamily="18" charset="0"/>
              </a:rPr>
              <a:t>)]</a:t>
            </a:r>
            <a:r>
              <a:rPr lang="es-MX" sz="1400" baseline="-25000" dirty="0">
                <a:latin typeface="Baskerville Old Face" pitchFamily="18" charset="0"/>
              </a:rPr>
              <a:t>2</a:t>
            </a:r>
            <a:endParaRPr lang="es-MX" sz="1400" baseline="-25000" dirty="0" smtClean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1979712" y="332656"/>
            <a:ext cx="5237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Radiofármacos y Medicina Nuclear</a:t>
            </a:r>
            <a:endParaRPr lang="es-MX" sz="2800" baseline="-25000" dirty="0"/>
          </a:p>
        </p:txBody>
      </p:sp>
      <p:sp>
        <p:nvSpPr>
          <p:cNvPr id="3" name="2 Rectángulo"/>
          <p:cNvSpPr/>
          <p:nvPr/>
        </p:nvSpPr>
        <p:spPr>
          <a:xfrm>
            <a:off x="832342" y="1148551"/>
            <a:ext cx="755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Radiofármacos:</a:t>
            </a:r>
            <a:r>
              <a:rPr lang="es-MX" dirty="0" smtClean="0"/>
              <a:t> sustancias que contiene átomos radiactivos en su estructura química y que por su forma farmacéutica, cantidad y calidad de radiación emitida, es adecuado para su administración en seres humanos con fines de diagnóstico y/o tratamiento.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646241" y="39200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Medicina Nuclear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3290155" y="2912322"/>
            <a:ext cx="140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Tratamiento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3166521" y="4835839"/>
            <a:ext cx="16538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Diagnóstico</a:t>
            </a:r>
          </a:p>
          <a:p>
            <a:r>
              <a:rPr lang="es-MX" sz="1200" dirty="0" smtClean="0"/>
              <a:t>(Imagen Molecular)</a:t>
            </a:r>
            <a:endParaRPr lang="es-MX" sz="1200" dirty="0"/>
          </a:p>
        </p:txBody>
      </p:sp>
      <p:cxnSp>
        <p:nvCxnSpPr>
          <p:cNvPr id="10" name="9 Conector recto de flecha"/>
          <p:cNvCxnSpPr>
            <a:stCxn id="4" idx="3"/>
            <a:endCxn id="8" idx="1"/>
          </p:cNvCxnSpPr>
          <p:nvPr/>
        </p:nvCxnSpPr>
        <p:spPr>
          <a:xfrm flipV="1">
            <a:off x="2518449" y="3096988"/>
            <a:ext cx="771706" cy="1007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4" idx="3"/>
            <a:endCxn id="9" idx="1"/>
          </p:cNvCxnSpPr>
          <p:nvPr/>
        </p:nvCxnSpPr>
        <p:spPr>
          <a:xfrm>
            <a:off x="2518449" y="4104726"/>
            <a:ext cx="64807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5144362" y="4208092"/>
            <a:ext cx="902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SPECT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144362" y="5494944"/>
            <a:ext cx="70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PET</a:t>
            </a:r>
            <a:endParaRPr lang="es-MX" dirty="0"/>
          </a:p>
        </p:txBody>
      </p:sp>
      <p:cxnSp>
        <p:nvCxnSpPr>
          <p:cNvPr id="18" name="17 Conector recto de flecha"/>
          <p:cNvCxnSpPr>
            <a:endCxn id="16" idx="1"/>
          </p:cNvCxnSpPr>
          <p:nvPr/>
        </p:nvCxnSpPr>
        <p:spPr>
          <a:xfrm flipV="1">
            <a:off x="4496290" y="4392758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endCxn id="17" idx="1"/>
          </p:cNvCxnSpPr>
          <p:nvPr/>
        </p:nvCxnSpPr>
        <p:spPr>
          <a:xfrm>
            <a:off x="4496290" y="5040830"/>
            <a:ext cx="648072" cy="638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4" name="Picture 8" descr="https://upload.wikimedia.org/wikipedia/commons/thumb/c/c2/Gamma_Decay.svg/2000px-Gamma_Decay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76955"/>
            <a:ext cx="1440160" cy="9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http://2.bp.blogspot.com/-ZmBjoCoFERg/VFT6H1GUpcI/AAAAAAAAA2Q/X5-7D2nG6Q0/s1600/220px-Alpha_Decay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79" y="2407892"/>
            <a:ext cx="1583729" cy="107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85" y="2407892"/>
            <a:ext cx="1604994" cy="99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85184"/>
            <a:ext cx="1296367" cy="78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080300"/>
            <a:ext cx="2705151" cy="73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Freeform 17"/>
          <p:cNvSpPr>
            <a:spLocks/>
          </p:cNvSpPr>
          <p:nvPr/>
        </p:nvSpPr>
        <p:spPr bwMode="auto">
          <a:xfrm>
            <a:off x="6876256" y="5151843"/>
            <a:ext cx="1510921" cy="1047834"/>
          </a:xfrm>
          <a:custGeom>
            <a:avLst/>
            <a:gdLst/>
            <a:ahLst/>
            <a:cxnLst>
              <a:cxn ang="0">
                <a:pos x="241" y="0"/>
              </a:cxn>
              <a:cxn ang="0">
                <a:pos x="868" y="77"/>
              </a:cxn>
              <a:cxn ang="0">
                <a:pos x="825" y="254"/>
              </a:cxn>
              <a:cxn ang="0">
                <a:pos x="1317" y="373"/>
              </a:cxn>
              <a:cxn ang="0">
                <a:pos x="1021" y="646"/>
              </a:cxn>
              <a:cxn ang="0">
                <a:pos x="539" y="470"/>
              </a:cxn>
              <a:cxn ang="0">
                <a:pos x="65" y="530"/>
              </a:cxn>
              <a:cxn ang="0">
                <a:pos x="149" y="674"/>
              </a:cxn>
              <a:cxn ang="0">
                <a:pos x="581" y="733"/>
              </a:cxn>
              <a:cxn ang="0">
                <a:pos x="373" y="908"/>
              </a:cxn>
              <a:cxn ang="0">
                <a:pos x="681" y="985"/>
              </a:cxn>
              <a:cxn ang="0">
                <a:pos x="283" y="1120"/>
              </a:cxn>
            </a:cxnLst>
            <a:rect l="0" t="0" r="r" b="b"/>
            <a:pathLst>
              <a:path w="1350" h="1120">
                <a:moveTo>
                  <a:pt x="241" y="0"/>
                </a:moveTo>
                <a:cubicBezTo>
                  <a:pt x="345" y="13"/>
                  <a:pt x="771" y="35"/>
                  <a:pt x="868" y="77"/>
                </a:cubicBezTo>
                <a:cubicBezTo>
                  <a:pt x="965" y="119"/>
                  <a:pt x="750" y="205"/>
                  <a:pt x="825" y="254"/>
                </a:cubicBezTo>
                <a:cubicBezTo>
                  <a:pt x="900" y="303"/>
                  <a:pt x="1284" y="308"/>
                  <a:pt x="1317" y="373"/>
                </a:cubicBezTo>
                <a:cubicBezTo>
                  <a:pt x="1350" y="438"/>
                  <a:pt x="1151" y="630"/>
                  <a:pt x="1021" y="646"/>
                </a:cubicBezTo>
                <a:cubicBezTo>
                  <a:pt x="891" y="662"/>
                  <a:pt x="698" y="489"/>
                  <a:pt x="539" y="470"/>
                </a:cubicBezTo>
                <a:cubicBezTo>
                  <a:pt x="380" y="451"/>
                  <a:pt x="130" y="496"/>
                  <a:pt x="65" y="530"/>
                </a:cubicBezTo>
                <a:cubicBezTo>
                  <a:pt x="0" y="564"/>
                  <a:pt x="63" y="640"/>
                  <a:pt x="149" y="674"/>
                </a:cubicBezTo>
                <a:cubicBezTo>
                  <a:pt x="235" y="708"/>
                  <a:pt x="544" y="694"/>
                  <a:pt x="581" y="733"/>
                </a:cubicBezTo>
                <a:cubicBezTo>
                  <a:pt x="618" y="772"/>
                  <a:pt x="356" y="866"/>
                  <a:pt x="373" y="908"/>
                </a:cubicBezTo>
                <a:cubicBezTo>
                  <a:pt x="390" y="950"/>
                  <a:pt x="696" y="950"/>
                  <a:pt x="681" y="985"/>
                </a:cubicBezTo>
                <a:cubicBezTo>
                  <a:pt x="666" y="1020"/>
                  <a:pt x="366" y="1092"/>
                  <a:pt x="283" y="1120"/>
                </a:cubicBezTo>
              </a:path>
            </a:pathLst>
          </a:custGeom>
          <a:noFill/>
          <a:ln w="19050" cap="flat">
            <a:solidFill>
              <a:schemeClr val="accent2"/>
            </a:solidFill>
            <a:prstDash val="sysDot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28" name="27 CuadroTexto"/>
          <p:cNvSpPr txBox="1"/>
          <p:nvPr/>
        </p:nvSpPr>
        <p:spPr>
          <a:xfrm>
            <a:off x="8460432" y="6300028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ym typeface="Symbol"/>
              </a:rPr>
              <a:t></a:t>
            </a:r>
            <a:endParaRPr lang="es-MX" dirty="0"/>
          </a:p>
        </p:txBody>
      </p:sp>
      <p:sp>
        <p:nvSpPr>
          <p:cNvPr id="39" name="38 CuadroTexto"/>
          <p:cNvSpPr txBox="1"/>
          <p:nvPr/>
        </p:nvSpPr>
        <p:spPr>
          <a:xfrm>
            <a:off x="5732916" y="6084004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ym typeface="Symbol"/>
              </a:rPr>
              <a:t>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81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043608" y="241484"/>
            <a:ext cx="7034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Coordinated Research Project-IAEA, 2011-2015</a:t>
            </a:r>
            <a:endParaRPr lang="en-US" sz="28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127899" cy="461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187624" y="1054477"/>
            <a:ext cx="684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“Development </a:t>
            </a:r>
            <a:r>
              <a:rPr lang="en-US" b="1" dirty="0"/>
              <a:t>of Ga-68 based Radiopharmaceuticals for Management of Cancer and other Chronic </a:t>
            </a:r>
            <a:r>
              <a:rPr lang="en-US" b="1" dirty="0" smtClean="0"/>
              <a:t>Diseases”</a:t>
            </a:r>
            <a:endParaRPr lang="es-MX" b="1" dirty="0" smtClean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2" y="1844824"/>
            <a:ext cx="8916824" cy="40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6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4" y="2821590"/>
            <a:ext cx="7563398" cy="305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37433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6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3"/>
          <a:stretch/>
        </p:blipFill>
        <p:spPr>
          <a:xfrm>
            <a:off x="611560" y="1700808"/>
            <a:ext cx="3686539" cy="4801513"/>
          </a:xfrm>
          <a:prstGeom prst="rect">
            <a:avLst/>
          </a:prstGeom>
        </p:spPr>
      </p:pic>
      <p:pic>
        <p:nvPicPr>
          <p:cNvPr id="6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47" y="1700808"/>
            <a:ext cx="3918477" cy="4801514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112454" y="260648"/>
            <a:ext cx="4907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Liberación para Estudios Clínicos</a:t>
            </a:r>
            <a:endParaRPr lang="es-MX" sz="2800" dirty="0"/>
          </a:p>
        </p:txBody>
      </p:sp>
      <p:pic>
        <p:nvPicPr>
          <p:cNvPr id="10" name="Picture 6" descr="Image result for Instituto nacional de cancerologí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05" y="112430"/>
            <a:ext cx="724282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Instituto nacional de cancerologí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724282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5031162" y="6505599"/>
            <a:ext cx="357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Cortesía del Dr. Osvaldo García Pérez, </a:t>
            </a:r>
            <a:r>
              <a:rPr lang="es-MX" sz="1400" b="1" dirty="0" err="1" smtClean="0"/>
              <a:t>INCan</a:t>
            </a:r>
            <a:r>
              <a:rPr lang="es-MX" sz="1400" b="1" dirty="0" smtClean="0"/>
              <a:t>.  </a:t>
            </a:r>
            <a:endParaRPr lang="es-MX" sz="1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220072" y="1465039"/>
            <a:ext cx="2311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Baskerville Old Face" pitchFamily="18" charset="0"/>
              </a:rPr>
              <a:t>[</a:t>
            </a:r>
            <a:r>
              <a:rPr lang="es-MX" sz="1400" baseline="30000" dirty="0">
                <a:latin typeface="Baskerville Old Face" pitchFamily="18" charset="0"/>
              </a:rPr>
              <a:t>68</a:t>
            </a:r>
            <a:r>
              <a:rPr lang="es-MX" sz="1400" dirty="0">
                <a:latin typeface="Baskerville Old Face" pitchFamily="18" charset="0"/>
              </a:rPr>
              <a:t>Ga]-DOTA-E-[c(</a:t>
            </a:r>
            <a:r>
              <a:rPr lang="es-MX" sz="1400" dirty="0" err="1">
                <a:latin typeface="Baskerville Old Face" pitchFamily="18" charset="0"/>
              </a:rPr>
              <a:t>RGDfK</a:t>
            </a:r>
            <a:r>
              <a:rPr lang="es-MX" sz="1400" dirty="0">
                <a:latin typeface="Baskerville Old Face" pitchFamily="18" charset="0"/>
              </a:rPr>
              <a:t>)]</a:t>
            </a:r>
            <a:r>
              <a:rPr lang="es-MX" sz="1400" baseline="-25000" dirty="0">
                <a:latin typeface="Baskerville Old Face" pitchFamily="18" charset="0"/>
              </a:rPr>
              <a:t>2</a:t>
            </a:r>
            <a:endParaRPr lang="es-MX" sz="1400" baseline="-25000" dirty="0" smtClean="0">
              <a:latin typeface="Baskerville Old Face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051720" y="1465039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 smtClean="0">
                <a:latin typeface="Baskerville Old Face" pitchFamily="18" charset="0"/>
              </a:rPr>
              <a:t>[</a:t>
            </a:r>
            <a:r>
              <a:rPr lang="es-MX" sz="1400" baseline="30000" dirty="0" smtClean="0">
                <a:latin typeface="Baskerville Old Face" pitchFamily="18" charset="0"/>
              </a:rPr>
              <a:t>18</a:t>
            </a:r>
            <a:r>
              <a:rPr lang="es-MX" sz="1400" dirty="0" smtClean="0">
                <a:latin typeface="Baskerville Old Face" pitchFamily="18" charset="0"/>
              </a:rPr>
              <a:t>F]-FGD</a:t>
            </a:r>
            <a:endParaRPr lang="es-MX" sz="1400" baseline="-25000" dirty="0" smtClean="0">
              <a:latin typeface="Baskerville Old Face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99592" y="1032991"/>
            <a:ext cx="3575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 smtClean="0">
                <a:latin typeface="Baskerville Old Face" pitchFamily="18" charset="0"/>
              </a:rPr>
              <a:t>F, 57 años, Adenocarcinoma de Pulmón EC IV</a:t>
            </a:r>
            <a:endParaRPr lang="es-MX" sz="1400" baseline="-25000" dirty="0" smtClean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6" descr="Image result for Instituto nacional de cancerologí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05" y="112430"/>
            <a:ext cx="724282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Instituto nacional de cancerologí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724282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ador de contenido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" r="15545"/>
          <a:stretch/>
        </p:blipFill>
        <p:spPr>
          <a:xfrm>
            <a:off x="5004048" y="1700808"/>
            <a:ext cx="2964042" cy="4802400"/>
          </a:xfrm>
          <a:prstGeom prst="rect">
            <a:avLst/>
          </a:prstGeom>
        </p:spPr>
      </p:pic>
      <p:pic>
        <p:nvPicPr>
          <p:cNvPr id="12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r="14905"/>
          <a:stretch/>
        </p:blipFill>
        <p:spPr>
          <a:xfrm>
            <a:off x="1196054" y="1700808"/>
            <a:ext cx="3231930" cy="480240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5220072" y="1465039"/>
            <a:ext cx="2311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Baskerville Old Face" pitchFamily="18" charset="0"/>
              </a:rPr>
              <a:t>[</a:t>
            </a:r>
            <a:r>
              <a:rPr lang="es-MX" sz="1400" baseline="30000" dirty="0">
                <a:latin typeface="Baskerville Old Face" pitchFamily="18" charset="0"/>
              </a:rPr>
              <a:t>68</a:t>
            </a:r>
            <a:r>
              <a:rPr lang="es-MX" sz="1400" dirty="0">
                <a:latin typeface="Baskerville Old Face" pitchFamily="18" charset="0"/>
              </a:rPr>
              <a:t>Ga]-DOTA-E-[c(</a:t>
            </a:r>
            <a:r>
              <a:rPr lang="es-MX" sz="1400" dirty="0" err="1">
                <a:latin typeface="Baskerville Old Face" pitchFamily="18" charset="0"/>
              </a:rPr>
              <a:t>RGDfK</a:t>
            </a:r>
            <a:r>
              <a:rPr lang="es-MX" sz="1400" dirty="0">
                <a:latin typeface="Baskerville Old Face" pitchFamily="18" charset="0"/>
              </a:rPr>
              <a:t>)]</a:t>
            </a:r>
            <a:r>
              <a:rPr lang="es-MX" sz="1400" baseline="-25000" dirty="0">
                <a:latin typeface="Baskerville Old Face" pitchFamily="18" charset="0"/>
              </a:rPr>
              <a:t>2</a:t>
            </a:r>
            <a:endParaRPr lang="es-MX" sz="1400" baseline="-25000" dirty="0" smtClean="0">
              <a:latin typeface="Baskerville Old Face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353809" y="1465039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 smtClean="0">
                <a:latin typeface="Baskerville Old Face" pitchFamily="18" charset="0"/>
              </a:rPr>
              <a:t>[</a:t>
            </a:r>
            <a:r>
              <a:rPr lang="es-MX" sz="1400" baseline="30000" dirty="0" smtClean="0">
                <a:latin typeface="Baskerville Old Face" pitchFamily="18" charset="0"/>
              </a:rPr>
              <a:t>18</a:t>
            </a:r>
            <a:r>
              <a:rPr lang="es-MX" sz="1400" dirty="0" smtClean="0">
                <a:latin typeface="Baskerville Old Face" pitchFamily="18" charset="0"/>
              </a:rPr>
              <a:t>F]-FGD</a:t>
            </a:r>
            <a:endParaRPr lang="es-MX" sz="1400" baseline="-25000" dirty="0" smtClean="0">
              <a:latin typeface="Baskerville Old Face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68334" y="1032991"/>
            <a:ext cx="5918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 smtClean="0">
                <a:latin typeface="Baskerville Old Face" pitchFamily="18" charset="0"/>
              </a:rPr>
              <a:t>M, 62 años, Adenocarcinoma de Pulmón EC IIIA con progresión post QT/RT. </a:t>
            </a:r>
            <a:endParaRPr lang="es-MX" sz="1400" baseline="-25000" dirty="0" smtClean="0">
              <a:latin typeface="Baskerville Old Face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671122" y="6505599"/>
            <a:ext cx="357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Cortesía del Dr. Osvaldo García Pérez, </a:t>
            </a:r>
            <a:r>
              <a:rPr lang="es-MX" sz="1400" b="1" dirty="0" err="1" smtClean="0"/>
              <a:t>INCan</a:t>
            </a:r>
            <a:r>
              <a:rPr lang="es-MX" sz="1400" b="1" dirty="0" smtClean="0"/>
              <a:t>.  </a:t>
            </a:r>
            <a:endParaRPr lang="es-MX" sz="14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112454" y="260648"/>
            <a:ext cx="4907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Liberación para Estudios Clínicos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0186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2051720" y="260648"/>
            <a:ext cx="5046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Protocolo de Investigación Clínica</a:t>
            </a:r>
            <a:endParaRPr lang="es-MX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26860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3260"/>
            <a:ext cx="3204757" cy="223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20544"/>
            <a:ext cx="7648544" cy="100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Image result for Instituto nacional de cancerologí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05" y="112430"/>
            <a:ext cx="724282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Instituto nacional de cancerologí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724282" cy="7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252464" y="3356992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n = 24</a:t>
            </a:r>
            <a:endParaRPr lang="es-MX" sz="1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175178" y="6176337"/>
            <a:ext cx="357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Cortesía del Dr. Osvaldo García Pérez, </a:t>
            </a:r>
            <a:r>
              <a:rPr lang="es-MX" sz="1400" b="1" dirty="0" err="1" smtClean="0"/>
              <a:t>INCan</a:t>
            </a:r>
            <a:r>
              <a:rPr lang="es-MX" sz="1400" b="1" dirty="0" smtClean="0"/>
              <a:t>.  </a:t>
            </a:r>
            <a:endParaRPr lang="es-MX" sz="1400" b="1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19014"/>
            <a:ext cx="72009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6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309111" y="332656"/>
            <a:ext cx="2631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Agradecimientos</a:t>
            </a:r>
            <a:endParaRPr lang="es-MX" sz="2800" dirty="0"/>
          </a:p>
        </p:txBody>
      </p:sp>
      <p:sp>
        <p:nvSpPr>
          <p:cNvPr id="2" name="1 CuadroTexto"/>
          <p:cNvSpPr txBox="1"/>
          <p:nvPr/>
        </p:nvSpPr>
        <p:spPr>
          <a:xfrm>
            <a:off x="683568" y="1845979"/>
            <a:ext cx="565456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b="1" dirty="0" smtClean="0"/>
              <a:t>M. en C. Victoria López Rodríguez (Tesis de Doctorado)</a:t>
            </a:r>
          </a:p>
          <a:p>
            <a:pPr marL="285750" indent="-285750">
              <a:buFont typeface="Wingdings" pitchFamily="2" charset="2"/>
              <a:buChar char="Ø"/>
            </a:pPr>
            <a:endParaRPr lang="es-MX" b="1" dirty="0"/>
          </a:p>
          <a:p>
            <a:pPr marL="285750" indent="-285750">
              <a:buFont typeface="Wingdings" pitchFamily="2" charset="2"/>
              <a:buChar char="Ø"/>
            </a:pPr>
            <a:endParaRPr lang="es-MX" b="1" dirty="0" smtClean="0"/>
          </a:p>
          <a:p>
            <a:pPr marL="285750" indent="-285750">
              <a:buFont typeface="Wingdings" pitchFamily="2" charset="2"/>
              <a:buChar char="Ø"/>
            </a:pPr>
            <a:endParaRPr lang="es-MX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MX" b="1" dirty="0" smtClean="0"/>
              <a:t>Dra. Martha Pedraza López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b="1" dirty="0" smtClean="0"/>
              <a:t>Dra. Consuelo Arteaga de Murphy</a:t>
            </a:r>
          </a:p>
          <a:p>
            <a:pPr marL="285750" indent="-285750">
              <a:buFont typeface="Wingdings" pitchFamily="2" charset="2"/>
              <a:buChar char="Ø"/>
            </a:pPr>
            <a:endParaRPr lang="es-MX" b="1" dirty="0"/>
          </a:p>
          <a:p>
            <a:pPr marL="285750" indent="-285750">
              <a:buFont typeface="Wingdings" pitchFamily="2" charset="2"/>
              <a:buChar char="Ø"/>
            </a:pPr>
            <a:endParaRPr lang="es-MX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MX" b="1" dirty="0" smtClean="0"/>
              <a:t>Dra. Guillermina Ferro Flores</a:t>
            </a:r>
          </a:p>
          <a:p>
            <a:pPr marL="285750" indent="-285750">
              <a:buFont typeface="Wingdings" pitchFamily="2" charset="2"/>
              <a:buChar char="Ø"/>
            </a:pPr>
            <a:endParaRPr lang="es-MX" b="1" dirty="0"/>
          </a:p>
          <a:p>
            <a:pPr marL="285750" indent="-285750">
              <a:buFont typeface="Wingdings" pitchFamily="2" charset="2"/>
              <a:buChar char="Ø"/>
            </a:pPr>
            <a:endParaRPr lang="es-MX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MX" b="1" dirty="0" smtClean="0"/>
              <a:t>Dr. Francisco O. García Pérez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b="1" dirty="0" smtClean="0"/>
              <a:t>Dr. Carlos Galindo </a:t>
            </a:r>
            <a:r>
              <a:rPr lang="es-MX" b="1" dirty="0" err="1" smtClean="0"/>
              <a:t>Sarco</a:t>
            </a:r>
            <a:endParaRPr lang="es-MX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MX" b="1" dirty="0" smtClean="0"/>
              <a:t>Dr. Oscar Arrieta</a:t>
            </a:r>
            <a:endParaRPr lang="es-MX" b="1" dirty="0"/>
          </a:p>
          <a:p>
            <a:pPr marL="285750" indent="-285750">
              <a:buFont typeface="Wingdings" pitchFamily="2" charset="2"/>
              <a:buChar char="Ø"/>
            </a:pPr>
            <a:endParaRPr lang="es-MX" b="1" dirty="0" smtClean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104" y="1701963"/>
            <a:ext cx="1954336" cy="7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93" y="2780928"/>
            <a:ext cx="2220838" cy="94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25" y="3861048"/>
            <a:ext cx="30765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Image result for Instituto nacional de cancerologí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66" y="4770579"/>
            <a:ext cx="1106693" cy="110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9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203848" y="313492"/>
            <a:ext cx="2631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Agradecimientos</a:t>
            </a:r>
            <a:endParaRPr lang="es-MX" sz="2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72" y="1112242"/>
            <a:ext cx="6931520" cy="4621014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925" y="5904370"/>
            <a:ext cx="1224136" cy="74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877272"/>
            <a:ext cx="1102153" cy="80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05" y="5982807"/>
            <a:ext cx="2448272" cy="5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978749"/>
            <a:ext cx="1224136" cy="6824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865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827584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1225299" y="332656"/>
            <a:ext cx="6515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Tomografía por Emisión de Positrones (PET)</a:t>
            </a:r>
            <a:endParaRPr lang="es-MX" sz="2800" baseline="-25000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36912"/>
            <a:ext cx="3168352" cy="368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683569" y="126876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Técnica de diagnóstico médico mediante la cual se obtienen imágenes funcionales a partir de la distribución espacio-temporal de radiofármacos emisores de positrones.</a:t>
            </a:r>
          </a:p>
        </p:txBody>
      </p:sp>
      <p:pic>
        <p:nvPicPr>
          <p:cNvPr id="7" name="Picture 17" descr="http://www.alzheimers.org/rmedia/IMAGES/HIGH/PET20YEAROLD_HIG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7629" y="1268760"/>
            <a:ext cx="9906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539552" y="256490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Utiliza herramientas </a:t>
            </a:r>
            <a:r>
              <a:rPr lang="es-MX" dirty="0"/>
              <a:t>desarrolladas por la biología molecular, pero con métodos aplicables </a:t>
            </a:r>
            <a:r>
              <a:rPr lang="es-MX" i="1" dirty="0"/>
              <a:t>in </a:t>
            </a:r>
            <a:r>
              <a:rPr lang="es-MX" i="1" dirty="0" smtClean="0"/>
              <a:t>vivo.</a:t>
            </a:r>
          </a:p>
          <a:p>
            <a:pPr marL="285750" indent="-285750">
              <a:buFont typeface="Wingdings" pitchFamily="2" charset="2"/>
              <a:buChar char="Ø"/>
            </a:pPr>
            <a:endParaRPr lang="es-MX" i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Vectores </a:t>
            </a:r>
            <a:r>
              <a:rPr lang="es-MX" dirty="0"/>
              <a:t>o sondas moleculares contra blancos moleculares </a:t>
            </a:r>
            <a:r>
              <a:rPr lang="es-MX" dirty="0" smtClean="0"/>
              <a:t>específicos.</a:t>
            </a:r>
          </a:p>
          <a:p>
            <a:pPr marL="285750" indent="-285750">
              <a:buFont typeface="Wingdings" pitchFamily="2" charset="2"/>
              <a:buChar char="Ø"/>
            </a:pPr>
            <a:endParaRPr lang="es-MX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Dada la vida media corta (minutos a horas) de los radionúclidos utilizados, se requiere de un ciclotrón en sitio o cercano (o un generador de radionúclidos).</a:t>
            </a:r>
          </a:p>
          <a:p>
            <a:pPr marL="285750" indent="-285750">
              <a:buFont typeface="Wingdings" pitchFamily="2" charset="2"/>
              <a:buChar char="Ø"/>
            </a:pPr>
            <a:endParaRPr lang="es-MX" dirty="0"/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Facultad de Medicina de la UNAM, pionera en México y a la vanguardia en aplicaciones.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915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900392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467544" y="332656"/>
            <a:ext cx="819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Radiofármacos Dirigidos a Blancos Moleculares Específicos (PET)</a:t>
            </a:r>
            <a:endParaRPr lang="es-MX" sz="2400" baseline="-25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9500"/>
            <a:ext cx="8020050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242887" y="6433591"/>
            <a:ext cx="33615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 err="1" smtClean="0"/>
              <a:t>Wester</a:t>
            </a:r>
            <a:r>
              <a:rPr lang="es-MX" sz="1400" dirty="0" smtClean="0"/>
              <a:t>, </a:t>
            </a:r>
            <a:r>
              <a:rPr lang="es-MX" sz="1400" dirty="0" err="1" smtClean="0"/>
              <a:t>Clin</a:t>
            </a:r>
            <a:r>
              <a:rPr lang="es-MX" sz="1400" dirty="0" smtClean="0"/>
              <a:t> </a:t>
            </a:r>
            <a:r>
              <a:rPr lang="es-MX" sz="1400" dirty="0" err="1" smtClean="0"/>
              <a:t>Cancer</a:t>
            </a:r>
            <a:r>
              <a:rPr lang="es-MX" sz="1400" dirty="0" smtClean="0"/>
              <a:t> Res 2007;13:3470-3481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9621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1606811" y="260648"/>
            <a:ext cx="5989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Proliferación, Angiogénesis y Metástasis</a:t>
            </a:r>
            <a:endParaRPr lang="es-MX" sz="2800" baseline="-25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3654"/>
          <a:stretch>
            <a:fillRect/>
          </a:stretch>
        </p:blipFill>
        <p:spPr bwMode="auto">
          <a:xfrm>
            <a:off x="1166461" y="1340768"/>
            <a:ext cx="2966982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18317"/>
          <a:stretch>
            <a:fillRect/>
          </a:stretch>
        </p:blipFill>
        <p:spPr bwMode="auto">
          <a:xfrm>
            <a:off x="4982885" y="1340768"/>
            <a:ext cx="3136343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9303"/>
          <a:stretch>
            <a:fillRect/>
          </a:stretch>
        </p:blipFill>
        <p:spPr bwMode="auto">
          <a:xfrm>
            <a:off x="1050535" y="4005064"/>
            <a:ext cx="321227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2885" y="4221088"/>
            <a:ext cx="3211200" cy="2024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9 Flecha derecha"/>
          <p:cNvSpPr/>
          <p:nvPr/>
        </p:nvSpPr>
        <p:spPr>
          <a:xfrm>
            <a:off x="4191570" y="2600768"/>
            <a:ext cx="76479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derecha"/>
          <p:cNvSpPr/>
          <p:nvPr/>
        </p:nvSpPr>
        <p:spPr>
          <a:xfrm rot="8100000">
            <a:off x="4146848" y="37759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4838869" y="6320353"/>
            <a:ext cx="3621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/>
              <a:t>T.H. </a:t>
            </a:r>
            <a:r>
              <a:rPr lang="es-MX" sz="1200" dirty="0" err="1"/>
              <a:t>Oude</a:t>
            </a:r>
            <a:r>
              <a:rPr lang="es-MX" sz="1200" dirty="0"/>
              <a:t> </a:t>
            </a:r>
            <a:r>
              <a:rPr lang="es-MX" sz="1200" dirty="0" err="1"/>
              <a:t>Munnink</a:t>
            </a:r>
            <a:r>
              <a:rPr lang="es-MX" sz="1200" dirty="0"/>
              <a:t>, </a:t>
            </a:r>
            <a:r>
              <a:rPr lang="en-US" sz="1200" dirty="0"/>
              <a:t>The Breast 18 (2009) S3, S66–S73</a:t>
            </a:r>
            <a:endParaRPr lang="es-MX" sz="1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270917" y="3913311"/>
            <a:ext cx="2535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Factores pro y anti-</a:t>
            </a:r>
            <a:r>
              <a:rPr lang="es-MX" sz="1400" dirty="0" err="1" smtClean="0"/>
              <a:t>angiogénicos</a:t>
            </a:r>
            <a:endParaRPr lang="es-MX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115340" y="2276872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>
                <a:solidFill>
                  <a:srgbClr val="002060"/>
                </a:solidFill>
              </a:rPr>
              <a:t>Angiogénesis</a:t>
            </a:r>
            <a:endParaRPr lang="es-MX" sz="1000" dirty="0">
              <a:solidFill>
                <a:srgbClr val="00206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 rot="-2700000">
            <a:off x="4096869" y="3531817"/>
            <a:ext cx="744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>
                <a:solidFill>
                  <a:srgbClr val="002060"/>
                </a:solidFill>
              </a:rPr>
              <a:t>Metástasis</a:t>
            </a:r>
            <a:endParaRPr lang="es-MX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1640601" y="332656"/>
            <a:ext cx="5883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Blanco Molecular de Interés: Integrinas</a:t>
            </a:r>
            <a:endParaRPr lang="es-MX" sz="2800" baseline="-25000" dirty="0"/>
          </a:p>
        </p:txBody>
      </p:sp>
      <p:sp>
        <p:nvSpPr>
          <p:cNvPr id="2" name="1 Rectángulo"/>
          <p:cNvSpPr/>
          <p:nvPr/>
        </p:nvSpPr>
        <p:spPr>
          <a:xfrm>
            <a:off x="611560" y="1081767"/>
            <a:ext cx="75600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dirty="0" smtClean="0">
                <a:effectLst/>
              </a:rPr>
              <a:t>Familia de glicoproteínas que </a:t>
            </a:r>
            <a:r>
              <a:rPr lang="es-MX" dirty="0" smtClean="0">
                <a:effectLst/>
              </a:rPr>
              <a:t>forman parte de las moléculas de adhesión celular.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>
                <a:effectLst/>
              </a:rPr>
              <a:t> Constituidas por dos subunidades </a:t>
            </a:r>
            <a:r>
              <a:rPr lang="es-MX" dirty="0" err="1" smtClean="0">
                <a:effectLst/>
              </a:rPr>
              <a:t>transmembrana</a:t>
            </a:r>
            <a:r>
              <a:rPr lang="es-MX" dirty="0" smtClean="0">
                <a:effectLst/>
              </a:rPr>
              <a:t> denominadas cadena alfa (</a:t>
            </a:r>
            <a:r>
              <a:rPr lang="es-MX" dirty="0" smtClean="0">
                <a:effectLst/>
                <a:sym typeface="Symbol"/>
              </a:rPr>
              <a:t>)</a:t>
            </a:r>
            <a:r>
              <a:rPr lang="es-MX" dirty="0" smtClean="0">
                <a:effectLst/>
              </a:rPr>
              <a:t> y cadena beta (</a:t>
            </a:r>
            <a:r>
              <a:rPr lang="es-MX" dirty="0" smtClean="0">
                <a:effectLst/>
                <a:sym typeface="Symbol"/>
              </a:rPr>
              <a:t>).</a:t>
            </a:r>
            <a:endParaRPr lang="es-MX" dirty="0" smtClean="0">
              <a:effectLst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s-MX" dirty="0"/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>
                <a:effectLst/>
              </a:rPr>
              <a:t>Presentes en la superficie celular en elevadas concentraciones.</a:t>
            </a:r>
            <a:endParaRPr lang="es-ES" dirty="0" smtClean="0">
              <a:effectLst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s-ES" dirty="0"/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>
                <a:effectLst/>
              </a:rPr>
              <a:t>Median interacciones célula-célula y célula-matriz extracelular.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28" y="3739098"/>
            <a:ext cx="3424112" cy="279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636287" y="6392361"/>
            <a:ext cx="2493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/>
              <a:t>RO </a:t>
            </a:r>
            <a:r>
              <a:rPr lang="es-MX" sz="1200" b="1" dirty="0" err="1" smtClean="0"/>
              <a:t>Hynes</a:t>
            </a:r>
            <a:r>
              <a:rPr lang="es-MX" sz="1200" b="1" dirty="0" smtClean="0"/>
              <a:t>, </a:t>
            </a:r>
            <a:r>
              <a:rPr lang="es-MX" sz="1200" b="1" dirty="0" err="1" smtClean="0"/>
              <a:t>Cell</a:t>
            </a:r>
            <a:r>
              <a:rPr lang="es-MX" sz="1200" b="1" dirty="0" smtClean="0"/>
              <a:t> 110 (2002) 673-687.  </a:t>
            </a:r>
            <a:endParaRPr lang="es-MX" sz="1200" b="1" dirty="0"/>
          </a:p>
        </p:txBody>
      </p:sp>
      <p:sp>
        <p:nvSpPr>
          <p:cNvPr id="9" name="8 Rectángulo"/>
          <p:cNvSpPr/>
          <p:nvPr/>
        </p:nvSpPr>
        <p:spPr>
          <a:xfrm>
            <a:off x="611560" y="3861048"/>
            <a:ext cx="43755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dirty="0" smtClean="0">
                <a:effectLst/>
              </a:rPr>
              <a:t>La afinidad por sus </a:t>
            </a:r>
            <a:r>
              <a:rPr lang="es-MX" dirty="0" err="1" smtClean="0">
                <a:effectLst/>
              </a:rPr>
              <a:t>ligandos</a:t>
            </a:r>
            <a:r>
              <a:rPr lang="es-MX" dirty="0" smtClean="0">
                <a:effectLst/>
              </a:rPr>
              <a:t> varía y depende del estado conformacional del </a:t>
            </a:r>
            <a:r>
              <a:rPr lang="es-MX" dirty="0" err="1" smtClean="0">
                <a:effectLst/>
              </a:rPr>
              <a:t>heterodímero</a:t>
            </a:r>
            <a:r>
              <a:rPr lang="es-MX" dirty="0" smtClean="0">
                <a:effectLst/>
              </a:rPr>
              <a:t> y de su densidad y localización en la membrana.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>
                <a:effectLst/>
              </a:rPr>
              <a:t> </a:t>
            </a:r>
            <a:r>
              <a:rPr lang="es-MX" dirty="0" smtClean="0"/>
              <a:t>Juegan un papel importante en la patogenia de múltiples enfermedades autoinmunes y en el desarrollo de metástasis en los procesos tumorales.</a:t>
            </a:r>
          </a:p>
        </p:txBody>
      </p:sp>
    </p:spTree>
    <p:extLst>
      <p:ext uri="{BB962C8B-B14F-4D97-AF65-F5344CB8AC3E}">
        <p14:creationId xmlns:p14="http://schemas.microsoft.com/office/powerpoint/2010/main" val="31744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1043608" y="332656"/>
            <a:ext cx="2371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Integrinas </a:t>
            </a:r>
            <a:r>
              <a:rPr lang="el-GR" sz="2800" dirty="0" smtClean="0">
                <a:latin typeface="Calibri"/>
              </a:rPr>
              <a:t>α</a:t>
            </a:r>
            <a:r>
              <a:rPr lang="es-MX" sz="2800" baseline="-25000" dirty="0" smtClean="0">
                <a:latin typeface="Calibri"/>
              </a:rPr>
              <a:t>V</a:t>
            </a:r>
            <a:r>
              <a:rPr lang="el-GR" sz="2800" dirty="0" smtClean="0">
                <a:latin typeface="Calibri"/>
                <a:sym typeface="Symbol"/>
              </a:rPr>
              <a:t></a:t>
            </a:r>
            <a:r>
              <a:rPr lang="es-MX" sz="2800" baseline="-25000" dirty="0" smtClean="0">
                <a:latin typeface="Calibri"/>
                <a:sym typeface="Symbol"/>
              </a:rPr>
              <a:t>3</a:t>
            </a:r>
            <a:endParaRPr lang="es-MX" sz="2800" baseline="-25000" dirty="0"/>
          </a:p>
        </p:txBody>
      </p:sp>
      <p:sp>
        <p:nvSpPr>
          <p:cNvPr id="7" name="6 Rectángulo"/>
          <p:cNvSpPr/>
          <p:nvPr/>
        </p:nvSpPr>
        <p:spPr>
          <a:xfrm>
            <a:off x="791491" y="1196752"/>
            <a:ext cx="7416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s-MX" sz="2000" dirty="0" smtClean="0"/>
              <a:t>Juega </a:t>
            </a:r>
            <a:r>
              <a:rPr lang="es-MX" sz="2000" dirty="0"/>
              <a:t>un papel importante en la </a:t>
            </a:r>
            <a:r>
              <a:rPr lang="es-MX" sz="2000" dirty="0" smtClean="0"/>
              <a:t>angiogénesis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s-MX" sz="2000" dirty="0" smtClean="0"/>
              <a:t>Es </a:t>
            </a:r>
            <a:r>
              <a:rPr lang="es-MX" sz="2000" dirty="0" err="1"/>
              <a:t>sobreexpresada</a:t>
            </a:r>
            <a:r>
              <a:rPr lang="es-MX" sz="2000" dirty="0"/>
              <a:t> en células endoteliales en proliferación y varios tipos de células </a:t>
            </a:r>
            <a:r>
              <a:rPr lang="es-MX" sz="2000" dirty="0" smtClean="0"/>
              <a:t>tumorales.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s-MX" sz="2000" dirty="0" smtClean="0"/>
              <a:t>Se </a:t>
            </a:r>
            <a:r>
              <a:rPr lang="es-MX" sz="2000" dirty="0"/>
              <a:t>une selectivamente a péptidos que contienen la secuencia de </a:t>
            </a:r>
            <a:r>
              <a:rPr lang="es-MX" sz="2000" dirty="0" err="1"/>
              <a:t>amonoácidos</a:t>
            </a:r>
            <a:r>
              <a:rPr lang="es-MX" sz="2000" dirty="0"/>
              <a:t> </a:t>
            </a:r>
            <a:r>
              <a:rPr lang="es-ES" sz="2000" dirty="0"/>
              <a:t>–</a:t>
            </a:r>
            <a:r>
              <a:rPr lang="es-MX" sz="2000" dirty="0" err="1"/>
              <a:t>Arg</a:t>
            </a:r>
            <a:r>
              <a:rPr lang="es-ES" sz="2000" dirty="0"/>
              <a:t>–</a:t>
            </a:r>
            <a:r>
              <a:rPr lang="es-MX" sz="2000" dirty="0" err="1"/>
              <a:t>Gly</a:t>
            </a:r>
            <a:r>
              <a:rPr lang="es-ES" sz="2000" dirty="0"/>
              <a:t>–</a:t>
            </a:r>
            <a:r>
              <a:rPr lang="es-MX" sz="2000" dirty="0" err="1"/>
              <a:t>Asp</a:t>
            </a:r>
            <a:r>
              <a:rPr lang="es-ES" sz="2000" dirty="0" smtClean="0"/>
              <a:t>– (RGD).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70372"/>
            <a:ext cx="2664296" cy="246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59" y="3645024"/>
            <a:ext cx="3216358" cy="241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436385" y="5661248"/>
            <a:ext cx="2343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Segmento Extracelular 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231849" y="6320353"/>
            <a:ext cx="2796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 smtClean="0"/>
              <a:t>Xiong</a:t>
            </a:r>
            <a:r>
              <a:rPr lang="es-MX" sz="1200" b="1" dirty="0" smtClean="0"/>
              <a:t> et al. </a:t>
            </a:r>
            <a:r>
              <a:rPr lang="es-MX" sz="1200" b="1" dirty="0" err="1" smtClean="0"/>
              <a:t>Science</a:t>
            </a:r>
            <a:r>
              <a:rPr lang="es-MX" sz="1200" b="1" dirty="0" smtClean="0"/>
              <a:t> 294 (2001) 339-345.  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15192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827584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788323" y="332656"/>
            <a:ext cx="1423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Objetivo</a:t>
            </a:r>
            <a:endParaRPr lang="es-MX" sz="2800" baseline="-25000" dirty="0"/>
          </a:p>
        </p:txBody>
      </p:sp>
      <p:sp>
        <p:nvSpPr>
          <p:cNvPr id="2" name="1 Rectángulo"/>
          <p:cNvSpPr/>
          <p:nvPr/>
        </p:nvSpPr>
        <p:spPr>
          <a:xfrm>
            <a:off x="755576" y="1988840"/>
            <a:ext cx="75608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/>
              <a:t>Desarrollar, </a:t>
            </a:r>
            <a:r>
              <a:rPr lang="es-ES" sz="2800" dirty="0"/>
              <a:t>caracterizar y realizar la evaluación preclínica de un sistema divalente del péptido con la secuencia –</a:t>
            </a:r>
            <a:r>
              <a:rPr lang="es-ES" sz="2800" dirty="0" err="1"/>
              <a:t>Arg</a:t>
            </a:r>
            <a:r>
              <a:rPr lang="es-ES" sz="2800" dirty="0"/>
              <a:t>–</a:t>
            </a:r>
            <a:r>
              <a:rPr lang="es-ES" sz="2800" dirty="0" err="1"/>
              <a:t>Gly</a:t>
            </a:r>
            <a:r>
              <a:rPr lang="es-ES" sz="2800" dirty="0"/>
              <a:t>–</a:t>
            </a:r>
            <a:r>
              <a:rPr lang="es-ES" sz="2800" dirty="0" err="1"/>
              <a:t>Asp</a:t>
            </a:r>
            <a:r>
              <a:rPr lang="es-ES" sz="2800" dirty="0"/>
              <a:t>– (RGD), marcado con galio-68 (</a:t>
            </a:r>
            <a:r>
              <a:rPr lang="es-ES" sz="2800" baseline="30000" dirty="0"/>
              <a:t>68</a:t>
            </a:r>
            <a:r>
              <a:rPr lang="es-ES" sz="2800" dirty="0"/>
              <a:t>Ga), como un agente potencial para el diagnóstico temprano de neoplasias mediante la detección </a:t>
            </a:r>
            <a:r>
              <a:rPr lang="es-ES" sz="2800" i="1" dirty="0"/>
              <a:t>in vivo</a:t>
            </a:r>
            <a:r>
              <a:rPr lang="es-ES" sz="2800" dirty="0"/>
              <a:t> de angiogénesis por tomografía por emisión de positrones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5915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971600" y="908720"/>
            <a:ext cx="7200000" cy="0"/>
          </a:xfrm>
          <a:prstGeom prst="line">
            <a:avLst/>
          </a:prstGeom>
          <a:ln w="47625" cmpd="sng">
            <a:solidFill>
              <a:srgbClr val="FABA0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763688" y="332656"/>
            <a:ext cx="5683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Formula Estructural del Radiofármaco</a:t>
            </a:r>
            <a:endParaRPr lang="es-MX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45491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427984" y="1484784"/>
            <a:ext cx="3408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baseline="30000" dirty="0" err="1" smtClean="0">
                <a:solidFill>
                  <a:srgbClr val="FABA06"/>
                </a:solidFill>
              </a:rPr>
              <a:t>xx</a:t>
            </a:r>
            <a:r>
              <a:rPr lang="es-MX" sz="2400" b="1" dirty="0" err="1" smtClean="0">
                <a:solidFill>
                  <a:srgbClr val="FABA06"/>
                </a:solidFill>
              </a:rPr>
              <a:t>Ga</a:t>
            </a:r>
            <a:r>
              <a:rPr lang="es-MX" sz="2400" b="1" dirty="0" smtClean="0"/>
              <a:t>-DOTA-E-</a:t>
            </a:r>
            <a:r>
              <a:rPr lang="es-MX" sz="2400" b="1" dirty="0"/>
              <a:t>[c(</a:t>
            </a:r>
            <a:r>
              <a:rPr lang="es-MX" sz="2400" b="1" dirty="0" err="1">
                <a:solidFill>
                  <a:srgbClr val="FABA06"/>
                </a:solidFill>
              </a:rPr>
              <a:t>RGD</a:t>
            </a:r>
            <a:r>
              <a:rPr lang="es-MX" sz="2400" b="1" dirty="0" err="1"/>
              <a:t>fK</a:t>
            </a:r>
            <a:r>
              <a:rPr lang="es-MX" sz="2400" b="1" dirty="0"/>
              <a:t>)]</a:t>
            </a:r>
            <a:r>
              <a:rPr lang="es-MX" sz="2400" b="1" baseline="-25000" dirty="0"/>
              <a:t>2</a:t>
            </a:r>
            <a:endParaRPr lang="es-MX" sz="2400" b="1" dirty="0"/>
          </a:p>
        </p:txBody>
      </p:sp>
      <p:pic>
        <p:nvPicPr>
          <p:cNvPr id="17" name="Picture 8" descr="C:\Users\Egeon\SkyDrive\Trabajo Pendiente\tesis latex\respaldo\radiofarma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97152"/>
            <a:ext cx="359092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2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511</TotalTime>
  <Words>1098</Words>
  <Application>Microsoft Office PowerPoint</Application>
  <PresentationFormat>Presentación en pantalla (4:3)</PresentationFormat>
  <Paragraphs>200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Dr. Miguel A. Ávila</dc:creator>
  <cp:lastModifiedBy>Dr. Miguel A. Ávila</cp:lastModifiedBy>
  <cp:revision>48</cp:revision>
  <dcterms:created xsi:type="dcterms:W3CDTF">2016-03-30T14:21:22Z</dcterms:created>
  <dcterms:modified xsi:type="dcterms:W3CDTF">2016-03-30T22:52:52Z</dcterms:modified>
</cp:coreProperties>
</file>